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docx" ContentType="application/vnd.openxmlformats-officedocument.wordprocessingml.document"/>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4"/>
  </p:notesMasterIdLst>
  <p:handoutMasterIdLst>
    <p:handoutMasterId r:id="rId35"/>
  </p:handoutMasterIdLst>
  <p:sldIdLst>
    <p:sldId id="256" r:id="rId2"/>
    <p:sldId id="289" r:id="rId3"/>
    <p:sldId id="257" r:id="rId4"/>
    <p:sldId id="288" r:id="rId5"/>
    <p:sldId id="258" r:id="rId6"/>
    <p:sldId id="259" r:id="rId7"/>
    <p:sldId id="260" r:id="rId8"/>
    <p:sldId id="261" r:id="rId9"/>
    <p:sldId id="262" r:id="rId10"/>
    <p:sldId id="263" r:id="rId11"/>
    <p:sldId id="266" r:id="rId12"/>
    <p:sldId id="290" r:id="rId13"/>
    <p:sldId id="267" r:id="rId14"/>
    <p:sldId id="268" r:id="rId15"/>
    <p:sldId id="269" r:id="rId16"/>
    <p:sldId id="270" r:id="rId17"/>
    <p:sldId id="271" r:id="rId18"/>
    <p:sldId id="272" r:id="rId19"/>
    <p:sldId id="273"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Lst>
  <p:sldSz cx="9144000" cy="6858000" type="screen4x3"/>
  <p:notesSz cx="6797675" cy="987266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6" autoAdjust="0"/>
    <p:restoredTop sz="94660"/>
  </p:normalViewPr>
  <p:slideViewPr>
    <p:cSldViewPr snapToGrid="0">
      <p:cViewPr varScale="1">
        <p:scale>
          <a:sx n="113" d="100"/>
          <a:sy n="113" d="100"/>
        </p:scale>
        <p:origin x="1224"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handoutMaster" Target="handoutMasters/handout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8.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image" Target="../media/image39.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4958" cy="494186"/>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sz="quarter" idx="1"/>
          </p:nvPr>
        </p:nvSpPr>
        <p:spPr>
          <a:xfrm>
            <a:off x="3851098" y="0"/>
            <a:ext cx="2944958" cy="494186"/>
          </a:xfrm>
          <a:prstGeom prst="rect">
            <a:avLst/>
          </a:prstGeom>
        </p:spPr>
        <p:txBody>
          <a:bodyPr vert="horz" lIns="91440" tIns="45720" rIns="91440" bIns="45720" rtlCol="0"/>
          <a:lstStyle>
            <a:lvl1pPr algn="r">
              <a:defRPr sz="1200"/>
            </a:lvl1pPr>
          </a:lstStyle>
          <a:p>
            <a:fld id="{21BB8050-EAC7-4209-B336-3D85716199EC}" type="datetimeFigureOut">
              <a:rPr lang="en-GB" smtClean="0"/>
              <a:t>01/03/2021</a:t>
            </a:fld>
            <a:endParaRPr lang="en-GB" dirty="0"/>
          </a:p>
        </p:txBody>
      </p:sp>
      <p:sp>
        <p:nvSpPr>
          <p:cNvPr id="4" name="Footer Placeholder 3"/>
          <p:cNvSpPr>
            <a:spLocks noGrp="1"/>
          </p:cNvSpPr>
          <p:nvPr>
            <p:ph type="ftr" sz="quarter" idx="2"/>
          </p:nvPr>
        </p:nvSpPr>
        <p:spPr>
          <a:xfrm>
            <a:off x="0" y="9378477"/>
            <a:ext cx="2944958" cy="494186"/>
          </a:xfrm>
          <a:prstGeom prst="rect">
            <a:avLst/>
          </a:prstGeom>
        </p:spPr>
        <p:txBody>
          <a:bodyPr vert="horz" lIns="91440" tIns="45720" rIns="91440" bIns="45720" rtlCol="0" anchor="b"/>
          <a:lstStyle>
            <a:lvl1pPr algn="l">
              <a:defRPr sz="1200"/>
            </a:lvl1pPr>
          </a:lstStyle>
          <a:p>
            <a:endParaRPr lang="en-GB" dirty="0"/>
          </a:p>
        </p:txBody>
      </p:sp>
      <p:sp>
        <p:nvSpPr>
          <p:cNvPr id="5" name="Slide Number Placeholder 4"/>
          <p:cNvSpPr>
            <a:spLocks noGrp="1"/>
          </p:cNvSpPr>
          <p:nvPr>
            <p:ph type="sldNum" sz="quarter" idx="3"/>
          </p:nvPr>
        </p:nvSpPr>
        <p:spPr>
          <a:xfrm>
            <a:off x="3851098" y="9378477"/>
            <a:ext cx="2944958" cy="494186"/>
          </a:xfrm>
          <a:prstGeom prst="rect">
            <a:avLst/>
          </a:prstGeom>
        </p:spPr>
        <p:txBody>
          <a:bodyPr vert="horz" lIns="91440" tIns="45720" rIns="91440" bIns="45720" rtlCol="0" anchor="b"/>
          <a:lstStyle>
            <a:lvl1pPr algn="r">
              <a:defRPr sz="1200"/>
            </a:lvl1pPr>
          </a:lstStyle>
          <a:p>
            <a:fld id="{040AB9CA-17BA-4391-8BF4-DBB208E60233}" type="slidenum">
              <a:rPr lang="en-GB" smtClean="0"/>
              <a:t>‹#›</a:t>
            </a:fld>
            <a:endParaRPr lang="en-GB" dirty="0"/>
          </a:p>
        </p:txBody>
      </p:sp>
    </p:spTree>
    <p:extLst>
      <p:ext uri="{BB962C8B-B14F-4D97-AF65-F5344CB8AC3E}">
        <p14:creationId xmlns:p14="http://schemas.microsoft.com/office/powerpoint/2010/main" val="70561930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4958" cy="494186"/>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51098" y="0"/>
            <a:ext cx="2944958" cy="494186"/>
          </a:xfrm>
          <a:prstGeom prst="rect">
            <a:avLst/>
          </a:prstGeom>
        </p:spPr>
        <p:txBody>
          <a:bodyPr vert="horz" lIns="91440" tIns="45720" rIns="91440" bIns="45720" rtlCol="0"/>
          <a:lstStyle>
            <a:lvl1pPr algn="r">
              <a:defRPr sz="1200"/>
            </a:lvl1pPr>
          </a:lstStyle>
          <a:p>
            <a:fld id="{072F945A-CA12-4B1D-B190-DA06018DA09B}" type="datetimeFigureOut">
              <a:rPr lang="en-GB" smtClean="0"/>
              <a:t>01/03/2021</a:t>
            </a:fld>
            <a:endParaRPr lang="en-GB" dirty="0"/>
          </a:p>
        </p:txBody>
      </p:sp>
      <p:sp>
        <p:nvSpPr>
          <p:cNvPr id="4" name="Slide Image Placeholder 3"/>
          <p:cNvSpPr>
            <a:spLocks noGrp="1" noRot="1" noChangeAspect="1"/>
          </p:cNvSpPr>
          <p:nvPr>
            <p:ph type="sldImg" idx="2"/>
          </p:nvPr>
        </p:nvSpPr>
        <p:spPr>
          <a:xfrm>
            <a:off x="1177925" y="1235075"/>
            <a:ext cx="4441825" cy="3330575"/>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79606" y="4750815"/>
            <a:ext cx="5438464" cy="3887173"/>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378477"/>
            <a:ext cx="2944958" cy="494186"/>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51098" y="9378477"/>
            <a:ext cx="2944958" cy="494186"/>
          </a:xfrm>
          <a:prstGeom prst="rect">
            <a:avLst/>
          </a:prstGeom>
        </p:spPr>
        <p:txBody>
          <a:bodyPr vert="horz" lIns="91440" tIns="45720" rIns="91440" bIns="45720" rtlCol="0" anchor="b"/>
          <a:lstStyle>
            <a:lvl1pPr algn="r">
              <a:defRPr sz="1200"/>
            </a:lvl1pPr>
          </a:lstStyle>
          <a:p>
            <a:fld id="{7BA21ACA-75A3-4B35-BABB-8456D154BAED}" type="slidenum">
              <a:rPr lang="en-GB" smtClean="0"/>
              <a:t>‹#›</a:t>
            </a:fld>
            <a:endParaRPr lang="en-GB" dirty="0"/>
          </a:p>
        </p:txBody>
      </p:sp>
    </p:spTree>
    <p:extLst>
      <p:ext uri="{BB962C8B-B14F-4D97-AF65-F5344CB8AC3E}">
        <p14:creationId xmlns:p14="http://schemas.microsoft.com/office/powerpoint/2010/main" val="1892337365"/>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E132F46-8D16-4609-9D33-3E8AD8F0AF49}" type="datetime1">
              <a:rPr lang="en-GB" smtClean="0"/>
              <a:t>01/03/2021</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620B242D-6290-49E5-A6EF-D013109EBBA5}" type="slidenum">
              <a:rPr lang="en-GB" smtClean="0"/>
              <a:t>‹#›</a:t>
            </a:fld>
            <a:endParaRPr lang="en-GB" dirty="0"/>
          </a:p>
        </p:txBody>
      </p:sp>
    </p:spTree>
    <p:extLst>
      <p:ext uri="{BB962C8B-B14F-4D97-AF65-F5344CB8AC3E}">
        <p14:creationId xmlns:p14="http://schemas.microsoft.com/office/powerpoint/2010/main" val="21286497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625C1F9-9E57-4E05-8341-37E8F2FA4B31}" type="datetime1">
              <a:rPr lang="en-GB" smtClean="0"/>
              <a:t>01/03/2021</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620B242D-6290-49E5-A6EF-D013109EBBA5}" type="slidenum">
              <a:rPr lang="en-GB" smtClean="0"/>
              <a:t>‹#›</a:t>
            </a:fld>
            <a:endParaRPr lang="en-GB" dirty="0"/>
          </a:p>
        </p:txBody>
      </p:sp>
    </p:spTree>
    <p:extLst>
      <p:ext uri="{BB962C8B-B14F-4D97-AF65-F5344CB8AC3E}">
        <p14:creationId xmlns:p14="http://schemas.microsoft.com/office/powerpoint/2010/main" val="17594555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6FD7CA1-C54A-4D46-868A-FB30007DC82C}" type="datetime1">
              <a:rPr lang="en-GB" smtClean="0"/>
              <a:t>01/03/2021</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620B242D-6290-49E5-A6EF-D013109EBBA5}" type="slidenum">
              <a:rPr lang="en-GB" smtClean="0"/>
              <a:t>‹#›</a:t>
            </a:fld>
            <a:endParaRPr lang="en-GB" dirty="0"/>
          </a:p>
        </p:txBody>
      </p:sp>
    </p:spTree>
    <p:extLst>
      <p:ext uri="{BB962C8B-B14F-4D97-AF65-F5344CB8AC3E}">
        <p14:creationId xmlns:p14="http://schemas.microsoft.com/office/powerpoint/2010/main" val="15630680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EE1C6B6-987C-4E0D-ACA9-BED79F6DE988}" type="datetime1">
              <a:rPr lang="en-GB" smtClean="0"/>
              <a:t>01/03/2021</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620B242D-6290-49E5-A6EF-D013109EBBA5}" type="slidenum">
              <a:rPr lang="en-GB" smtClean="0"/>
              <a:t>‹#›</a:t>
            </a:fld>
            <a:endParaRPr lang="en-GB" dirty="0"/>
          </a:p>
        </p:txBody>
      </p:sp>
    </p:spTree>
    <p:extLst>
      <p:ext uri="{BB962C8B-B14F-4D97-AF65-F5344CB8AC3E}">
        <p14:creationId xmlns:p14="http://schemas.microsoft.com/office/powerpoint/2010/main" val="24826941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7EA424C-D49E-4BD0-841D-05C935AEE22D}" type="datetime1">
              <a:rPr lang="en-GB" smtClean="0"/>
              <a:t>01/03/2021</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620B242D-6290-49E5-A6EF-D013109EBBA5}" type="slidenum">
              <a:rPr lang="en-GB" smtClean="0"/>
              <a:t>‹#›</a:t>
            </a:fld>
            <a:endParaRPr lang="en-GB" dirty="0"/>
          </a:p>
        </p:txBody>
      </p:sp>
    </p:spTree>
    <p:extLst>
      <p:ext uri="{BB962C8B-B14F-4D97-AF65-F5344CB8AC3E}">
        <p14:creationId xmlns:p14="http://schemas.microsoft.com/office/powerpoint/2010/main" val="26033627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A5C248D-2DB8-492A-8825-22FFC8F4B1FC}" type="datetime1">
              <a:rPr lang="en-GB" smtClean="0"/>
              <a:t>01/03/2021</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620B242D-6290-49E5-A6EF-D013109EBBA5}" type="slidenum">
              <a:rPr lang="en-GB" smtClean="0"/>
              <a:t>‹#›</a:t>
            </a:fld>
            <a:endParaRPr lang="en-GB" dirty="0"/>
          </a:p>
        </p:txBody>
      </p:sp>
    </p:spTree>
    <p:extLst>
      <p:ext uri="{BB962C8B-B14F-4D97-AF65-F5344CB8AC3E}">
        <p14:creationId xmlns:p14="http://schemas.microsoft.com/office/powerpoint/2010/main" val="10250881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354EFF4-31F8-4672-AB4D-9AF1A9BEC79D}" type="datetime1">
              <a:rPr lang="en-GB" smtClean="0"/>
              <a:t>01/03/2021</a:t>
            </a:fld>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p:txBody>
          <a:bodyPr/>
          <a:lstStyle/>
          <a:p>
            <a:fld id="{620B242D-6290-49E5-A6EF-D013109EBBA5}" type="slidenum">
              <a:rPr lang="en-GB" smtClean="0"/>
              <a:t>‹#›</a:t>
            </a:fld>
            <a:endParaRPr lang="en-GB" dirty="0"/>
          </a:p>
        </p:txBody>
      </p:sp>
    </p:spTree>
    <p:extLst>
      <p:ext uri="{BB962C8B-B14F-4D97-AF65-F5344CB8AC3E}">
        <p14:creationId xmlns:p14="http://schemas.microsoft.com/office/powerpoint/2010/main" val="41556023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771D414-106F-482D-8F63-EF0DFAFAAA85}" type="datetime1">
              <a:rPr lang="en-GB" smtClean="0"/>
              <a:t>01/03/2021</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20B242D-6290-49E5-A6EF-D013109EBBA5}" type="slidenum">
              <a:rPr lang="en-GB" smtClean="0"/>
              <a:t>‹#›</a:t>
            </a:fld>
            <a:endParaRPr lang="en-GB" dirty="0"/>
          </a:p>
        </p:txBody>
      </p:sp>
    </p:spTree>
    <p:extLst>
      <p:ext uri="{BB962C8B-B14F-4D97-AF65-F5344CB8AC3E}">
        <p14:creationId xmlns:p14="http://schemas.microsoft.com/office/powerpoint/2010/main" val="31571628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4D9615B-5F38-44D3-AF27-1D501E002E6B}" type="datetime1">
              <a:rPr lang="en-GB" smtClean="0"/>
              <a:t>01/03/2021</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620B242D-6290-49E5-A6EF-D013109EBBA5}" type="slidenum">
              <a:rPr lang="en-GB" smtClean="0"/>
              <a:t>‹#›</a:t>
            </a:fld>
            <a:endParaRPr lang="en-GB" dirty="0"/>
          </a:p>
        </p:txBody>
      </p:sp>
    </p:spTree>
    <p:extLst>
      <p:ext uri="{BB962C8B-B14F-4D97-AF65-F5344CB8AC3E}">
        <p14:creationId xmlns:p14="http://schemas.microsoft.com/office/powerpoint/2010/main" val="36181310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9803F75-8586-4452-9AE1-A5B4CCA36C7A}" type="datetime1">
              <a:rPr lang="en-GB" smtClean="0"/>
              <a:t>01/03/2021</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620B242D-6290-49E5-A6EF-D013109EBBA5}" type="slidenum">
              <a:rPr lang="en-GB" smtClean="0"/>
              <a:t>‹#›</a:t>
            </a:fld>
            <a:endParaRPr lang="en-GB" dirty="0"/>
          </a:p>
        </p:txBody>
      </p:sp>
    </p:spTree>
    <p:extLst>
      <p:ext uri="{BB962C8B-B14F-4D97-AF65-F5344CB8AC3E}">
        <p14:creationId xmlns:p14="http://schemas.microsoft.com/office/powerpoint/2010/main" val="5360342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1463CE4-1E60-4AC2-98E0-095A8BA83A2E}" type="datetime1">
              <a:rPr lang="en-GB" smtClean="0"/>
              <a:t>01/03/2021</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620B242D-6290-49E5-A6EF-D013109EBBA5}" type="slidenum">
              <a:rPr lang="en-GB" smtClean="0"/>
              <a:t>‹#›</a:t>
            </a:fld>
            <a:endParaRPr lang="en-GB" dirty="0"/>
          </a:p>
        </p:txBody>
      </p:sp>
    </p:spTree>
    <p:extLst>
      <p:ext uri="{BB962C8B-B14F-4D97-AF65-F5344CB8AC3E}">
        <p14:creationId xmlns:p14="http://schemas.microsoft.com/office/powerpoint/2010/main" val="17689935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1CDB73-F803-466E-8075-4891F3F701A2}" type="datetime1">
              <a:rPr lang="en-GB" smtClean="0"/>
              <a:t>01/03/2021</a:t>
            </a:fld>
            <a:endParaRPr lang="en-GB"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20B242D-6290-49E5-A6EF-D013109EBBA5}" type="slidenum">
              <a:rPr lang="en-GB" smtClean="0"/>
              <a:t>‹#›</a:t>
            </a:fld>
            <a:endParaRPr lang="en-GB" dirty="0"/>
          </a:p>
        </p:txBody>
      </p:sp>
    </p:spTree>
    <p:extLst>
      <p:ext uri="{BB962C8B-B14F-4D97-AF65-F5344CB8AC3E}">
        <p14:creationId xmlns:p14="http://schemas.microsoft.com/office/powerpoint/2010/main" val="73844176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Layout" Target="../slideLayouts/slideLayout7.xml"/><Relationship Id="rId6" Type="http://schemas.openxmlformats.org/officeDocument/2006/relationships/image" Target="../media/image12.jpe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image" Target="../media/image24.emf"/><Relationship Id="rId13" Type="http://schemas.openxmlformats.org/officeDocument/2006/relationships/image" Target="../media/image29.emf"/><Relationship Id="rId3" Type="http://schemas.openxmlformats.org/officeDocument/2006/relationships/image" Target="../media/image19.emf"/><Relationship Id="rId7" Type="http://schemas.openxmlformats.org/officeDocument/2006/relationships/image" Target="../media/image23.emf"/><Relationship Id="rId12" Type="http://schemas.openxmlformats.org/officeDocument/2006/relationships/image" Target="../media/image28.emf"/><Relationship Id="rId2" Type="http://schemas.openxmlformats.org/officeDocument/2006/relationships/image" Target="../media/image18.emf"/><Relationship Id="rId16" Type="http://schemas.openxmlformats.org/officeDocument/2006/relationships/image" Target="../media/image32.emf"/><Relationship Id="rId1" Type="http://schemas.openxmlformats.org/officeDocument/2006/relationships/slideLayout" Target="../slideLayouts/slideLayout7.xml"/><Relationship Id="rId6" Type="http://schemas.openxmlformats.org/officeDocument/2006/relationships/image" Target="../media/image22.emf"/><Relationship Id="rId11" Type="http://schemas.openxmlformats.org/officeDocument/2006/relationships/image" Target="../media/image27.emf"/><Relationship Id="rId5" Type="http://schemas.openxmlformats.org/officeDocument/2006/relationships/image" Target="../media/image21.emf"/><Relationship Id="rId15" Type="http://schemas.openxmlformats.org/officeDocument/2006/relationships/image" Target="../media/image31.emf"/><Relationship Id="rId10" Type="http://schemas.openxmlformats.org/officeDocument/2006/relationships/image" Target="../media/image26.emf"/><Relationship Id="rId4" Type="http://schemas.openxmlformats.org/officeDocument/2006/relationships/image" Target="../media/image20.emf"/><Relationship Id="rId9" Type="http://schemas.openxmlformats.org/officeDocument/2006/relationships/image" Target="../media/image25.emf"/><Relationship Id="rId14" Type="http://schemas.openxmlformats.org/officeDocument/2006/relationships/image" Target="../media/image30.em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36.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38.wm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8" Type="http://schemas.openxmlformats.org/officeDocument/2006/relationships/image" Target="../media/image40.emf"/><Relationship Id="rId3" Type="http://schemas.openxmlformats.org/officeDocument/2006/relationships/oleObject" Target="../embeddings/oleObject2.bin"/><Relationship Id="rId7" Type="http://schemas.openxmlformats.org/officeDocument/2006/relationships/package" Target="../embeddings/Microsoft_Word_Document2.docx"/><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oleObject" Target="../embeddings/oleObject3.bin"/><Relationship Id="rId5" Type="http://schemas.openxmlformats.org/officeDocument/2006/relationships/image" Target="../media/image39.emf"/><Relationship Id="rId4" Type="http://schemas.openxmlformats.org/officeDocument/2006/relationships/package" Target="../embeddings/Microsoft_Word_Document1.docx"/></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6.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20B242D-6290-49E5-A6EF-D013109EBBA5}" type="slidenum">
              <a:rPr lang="en-GB" smtClean="0"/>
              <a:t>1</a:t>
            </a:fld>
            <a:endParaRPr lang="en-GB" dirty="0"/>
          </a:p>
        </p:txBody>
      </p:sp>
      <p:pic>
        <p:nvPicPr>
          <p:cNvPr id="5" name="Picture 4"/>
          <p:cNvPicPr>
            <a:picLocks noChangeAspect="1"/>
          </p:cNvPicPr>
          <p:nvPr/>
        </p:nvPicPr>
        <p:blipFill>
          <a:blip r:embed="rId2"/>
          <a:stretch>
            <a:fillRect/>
          </a:stretch>
        </p:blipFill>
        <p:spPr>
          <a:xfrm>
            <a:off x="-262525" y="133837"/>
            <a:ext cx="9156986" cy="6334293"/>
          </a:xfrm>
          <a:prstGeom prst="rect">
            <a:avLst/>
          </a:prstGeom>
        </p:spPr>
      </p:pic>
    </p:spTree>
    <p:extLst>
      <p:ext uri="{BB962C8B-B14F-4D97-AF65-F5344CB8AC3E}">
        <p14:creationId xmlns:p14="http://schemas.microsoft.com/office/powerpoint/2010/main" val="5643962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6-Point Star 1"/>
          <p:cNvSpPr/>
          <p:nvPr/>
        </p:nvSpPr>
        <p:spPr>
          <a:xfrm>
            <a:off x="3143501" y="1946366"/>
            <a:ext cx="2486592" cy="2627267"/>
          </a:xfrm>
          <a:prstGeom prst="star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Important food temperatures</a:t>
            </a:r>
          </a:p>
        </p:txBody>
      </p:sp>
      <p:pic>
        <p:nvPicPr>
          <p:cNvPr id="3" name="Picture 2" descr="Free Images : steam, dish, food, bubble, cook, stove, hot ..."/>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78578" y="146955"/>
            <a:ext cx="1112521" cy="1668782"/>
          </a:xfrm>
          <a:prstGeom prst="rect">
            <a:avLst/>
          </a:prstGeom>
        </p:spPr>
      </p:pic>
      <p:pic>
        <p:nvPicPr>
          <p:cNvPr id="5" name="Picture 4"/>
          <p:cNvPicPr>
            <a:picLocks noChangeAspect="1"/>
          </p:cNvPicPr>
          <p:nvPr/>
        </p:nvPicPr>
        <p:blipFill>
          <a:blip r:embed="rId3"/>
          <a:stretch>
            <a:fillRect/>
          </a:stretch>
        </p:blipFill>
        <p:spPr>
          <a:xfrm>
            <a:off x="6518366" y="733247"/>
            <a:ext cx="1436914" cy="1436916"/>
          </a:xfrm>
          <a:prstGeom prst="rect">
            <a:avLst/>
          </a:prstGeom>
        </p:spPr>
      </p:pic>
      <p:pic>
        <p:nvPicPr>
          <p:cNvPr id="6" name="Picture 5"/>
          <p:cNvPicPr>
            <a:picLocks noChangeAspect="1"/>
          </p:cNvPicPr>
          <p:nvPr/>
        </p:nvPicPr>
        <p:blipFill>
          <a:blip r:embed="rId4"/>
          <a:stretch>
            <a:fillRect/>
          </a:stretch>
        </p:blipFill>
        <p:spPr>
          <a:xfrm flipH="1">
            <a:off x="7451187" y="5244655"/>
            <a:ext cx="1359710" cy="1541416"/>
          </a:xfrm>
          <a:prstGeom prst="rect">
            <a:avLst/>
          </a:prstGeom>
        </p:spPr>
      </p:pic>
      <p:pic>
        <p:nvPicPr>
          <p:cNvPr id="7" name="Picture 6"/>
          <p:cNvPicPr>
            <a:picLocks noChangeAspect="1"/>
          </p:cNvPicPr>
          <p:nvPr/>
        </p:nvPicPr>
        <p:blipFill>
          <a:blip r:embed="rId5"/>
          <a:stretch>
            <a:fillRect/>
          </a:stretch>
        </p:blipFill>
        <p:spPr>
          <a:xfrm>
            <a:off x="3474596" y="5471703"/>
            <a:ext cx="1854926" cy="1327431"/>
          </a:xfrm>
          <a:prstGeom prst="rect">
            <a:avLst/>
          </a:prstGeom>
        </p:spPr>
      </p:pic>
      <p:pic>
        <p:nvPicPr>
          <p:cNvPr id="8" name="Picture 7" descr="SG Food on Foot | Singapore Food Blog | Best Singapore ..."/>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3462" y="4358095"/>
            <a:ext cx="1580608" cy="1185456"/>
          </a:xfrm>
          <a:prstGeom prst="rect">
            <a:avLst/>
          </a:prstGeom>
        </p:spPr>
      </p:pic>
      <p:sp>
        <p:nvSpPr>
          <p:cNvPr id="10" name="Rounded Rectangle 9"/>
          <p:cNvSpPr/>
          <p:nvPr/>
        </p:nvSpPr>
        <p:spPr>
          <a:xfrm>
            <a:off x="5007178" y="183721"/>
            <a:ext cx="1371600" cy="143691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1"/>
                </a:solidFill>
              </a:rPr>
              <a:t>The temperature of boiling water is:</a:t>
            </a:r>
          </a:p>
          <a:p>
            <a:pPr algn="ctr"/>
            <a:endParaRPr lang="en-GB" sz="1400" dirty="0">
              <a:solidFill>
                <a:schemeClr val="tx1"/>
              </a:solidFill>
            </a:endParaRPr>
          </a:p>
          <a:p>
            <a:pPr algn="ctr"/>
            <a:r>
              <a:rPr lang="en-GB" sz="1400" dirty="0"/>
              <a:t>water is…..</a:t>
            </a:r>
          </a:p>
        </p:txBody>
      </p:sp>
      <p:sp>
        <p:nvSpPr>
          <p:cNvPr id="11" name="Rounded Rectangle 10"/>
          <p:cNvSpPr/>
          <p:nvPr/>
        </p:nvSpPr>
        <p:spPr>
          <a:xfrm>
            <a:off x="6943495" y="1897409"/>
            <a:ext cx="1854926" cy="121321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1"/>
                </a:solidFill>
              </a:rPr>
              <a:t>Temperature of oil in a deep fat fryer should be:</a:t>
            </a:r>
          </a:p>
        </p:txBody>
      </p:sp>
      <p:sp>
        <p:nvSpPr>
          <p:cNvPr id="13" name="Rounded Rectangle 12"/>
          <p:cNvSpPr/>
          <p:nvPr/>
        </p:nvSpPr>
        <p:spPr>
          <a:xfrm>
            <a:off x="6126480" y="3213463"/>
            <a:ext cx="2939143" cy="1658983"/>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The Danger Zone where bacteria multiply is between</a:t>
            </a:r>
          </a:p>
          <a:p>
            <a:pPr algn="ctr"/>
            <a:endParaRPr lang="en-GB" dirty="0"/>
          </a:p>
        </p:txBody>
      </p:sp>
      <p:sp>
        <p:nvSpPr>
          <p:cNvPr id="18" name="Cross 17"/>
          <p:cNvSpPr/>
          <p:nvPr/>
        </p:nvSpPr>
        <p:spPr>
          <a:xfrm>
            <a:off x="6518366" y="4232366"/>
            <a:ext cx="612783" cy="561703"/>
          </a:xfrm>
          <a:prstGeom prst="plus">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9" name="Picture 18"/>
          <p:cNvPicPr>
            <a:picLocks noChangeAspect="1"/>
          </p:cNvPicPr>
          <p:nvPr/>
        </p:nvPicPr>
        <p:blipFill>
          <a:blip r:embed="rId7"/>
          <a:stretch>
            <a:fillRect/>
          </a:stretch>
        </p:blipFill>
        <p:spPr>
          <a:xfrm>
            <a:off x="8320579" y="4226680"/>
            <a:ext cx="627942" cy="573074"/>
          </a:xfrm>
          <a:prstGeom prst="rect">
            <a:avLst/>
          </a:prstGeom>
        </p:spPr>
      </p:pic>
      <p:sp>
        <p:nvSpPr>
          <p:cNvPr id="20" name="Rounded Rectangle 19"/>
          <p:cNvSpPr/>
          <p:nvPr/>
        </p:nvSpPr>
        <p:spPr>
          <a:xfrm>
            <a:off x="6054633" y="5257718"/>
            <a:ext cx="1396554" cy="154141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To check the internal temperature of foods use a:</a:t>
            </a:r>
          </a:p>
          <a:p>
            <a:pPr algn="ctr"/>
            <a:endParaRPr lang="en-GB" sz="1200" dirty="0">
              <a:solidFill>
                <a:schemeClr val="tx1"/>
              </a:solidFill>
            </a:endParaRPr>
          </a:p>
          <a:p>
            <a:pPr algn="ctr"/>
            <a:endParaRPr lang="en-GB" sz="1200" dirty="0">
              <a:solidFill>
                <a:schemeClr val="tx1"/>
              </a:solidFill>
            </a:endParaRPr>
          </a:p>
        </p:txBody>
      </p:sp>
      <p:sp>
        <p:nvSpPr>
          <p:cNvPr id="21" name="Rounded Rectangle 20"/>
          <p:cNvSpPr/>
          <p:nvPr/>
        </p:nvSpPr>
        <p:spPr>
          <a:xfrm>
            <a:off x="3291840" y="4689566"/>
            <a:ext cx="2285999" cy="85398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1"/>
                </a:solidFill>
              </a:rPr>
              <a:t>The core temperature of cooked food should be:</a:t>
            </a:r>
          </a:p>
          <a:p>
            <a:pPr algn="ctr"/>
            <a:endParaRPr lang="en-GB" sz="1400" dirty="0">
              <a:solidFill>
                <a:schemeClr val="tx1"/>
              </a:solidFill>
            </a:endParaRPr>
          </a:p>
        </p:txBody>
      </p:sp>
      <p:sp>
        <p:nvSpPr>
          <p:cNvPr id="22" name="Rounded Rectangle 21"/>
          <p:cNvSpPr/>
          <p:nvPr/>
        </p:nvSpPr>
        <p:spPr>
          <a:xfrm>
            <a:off x="373461" y="5721531"/>
            <a:ext cx="2275622" cy="953589"/>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1"/>
                </a:solidFill>
              </a:rPr>
              <a:t>The core temperature of reheated food should be:</a:t>
            </a:r>
          </a:p>
          <a:p>
            <a:pPr algn="ctr"/>
            <a:endParaRPr lang="en-GB" sz="1400" dirty="0">
              <a:solidFill>
                <a:schemeClr val="tx1"/>
              </a:solidFill>
            </a:endParaRPr>
          </a:p>
        </p:txBody>
      </p:sp>
      <p:sp>
        <p:nvSpPr>
          <p:cNvPr id="23" name="Rounded Rectangle 22"/>
          <p:cNvSpPr/>
          <p:nvPr/>
        </p:nvSpPr>
        <p:spPr>
          <a:xfrm>
            <a:off x="238575" y="3461657"/>
            <a:ext cx="2504625" cy="89643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1"/>
                </a:solidFill>
              </a:rPr>
              <a:t>The holding temperature and the temperature that cooked should be served at is:</a:t>
            </a:r>
          </a:p>
          <a:p>
            <a:pPr algn="ctr"/>
            <a:endParaRPr lang="en-GB" sz="1400" dirty="0">
              <a:solidFill>
                <a:schemeClr val="tx1"/>
              </a:solidFill>
            </a:endParaRPr>
          </a:p>
        </p:txBody>
      </p:sp>
      <p:pic>
        <p:nvPicPr>
          <p:cNvPr id="24" name="Picture 23"/>
          <p:cNvPicPr>
            <a:picLocks noChangeAspect="1"/>
          </p:cNvPicPr>
          <p:nvPr/>
        </p:nvPicPr>
        <p:blipFill>
          <a:blip r:embed="rId8"/>
          <a:stretch>
            <a:fillRect/>
          </a:stretch>
        </p:blipFill>
        <p:spPr>
          <a:xfrm>
            <a:off x="326526" y="157980"/>
            <a:ext cx="2143125" cy="2143125"/>
          </a:xfrm>
          <a:prstGeom prst="rect">
            <a:avLst/>
          </a:prstGeom>
        </p:spPr>
      </p:pic>
      <p:sp>
        <p:nvSpPr>
          <p:cNvPr id="25" name="Rounded Rectangle 24"/>
          <p:cNvSpPr/>
          <p:nvPr/>
        </p:nvSpPr>
        <p:spPr>
          <a:xfrm>
            <a:off x="2108153" y="146955"/>
            <a:ext cx="1660073" cy="112014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1"/>
                </a:solidFill>
              </a:rPr>
              <a:t>Fridge temperature should be:</a:t>
            </a:r>
            <a:endParaRPr lang="en-GB" sz="1400" dirty="0"/>
          </a:p>
          <a:p>
            <a:pPr algn="ctr"/>
            <a:endParaRPr lang="en-GB" sz="1400" dirty="0"/>
          </a:p>
        </p:txBody>
      </p:sp>
      <p:sp>
        <p:nvSpPr>
          <p:cNvPr id="26" name="Rounded Rectangle 25"/>
          <p:cNvSpPr/>
          <p:nvPr/>
        </p:nvSpPr>
        <p:spPr>
          <a:xfrm>
            <a:off x="170859" y="1946366"/>
            <a:ext cx="2298792" cy="966651"/>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1"/>
                </a:solidFill>
              </a:rPr>
              <a:t>Freezer temperature should be:</a:t>
            </a:r>
          </a:p>
        </p:txBody>
      </p:sp>
      <p:pic>
        <p:nvPicPr>
          <p:cNvPr id="27" name="Picture 26"/>
          <p:cNvPicPr>
            <a:picLocks noChangeAspect="1"/>
          </p:cNvPicPr>
          <p:nvPr/>
        </p:nvPicPr>
        <p:blipFill>
          <a:blip r:embed="rId9"/>
          <a:stretch>
            <a:fillRect/>
          </a:stretch>
        </p:blipFill>
        <p:spPr>
          <a:xfrm>
            <a:off x="7766457" y="0"/>
            <a:ext cx="1377543" cy="1147953"/>
          </a:xfrm>
          <a:prstGeom prst="rect">
            <a:avLst/>
          </a:prstGeom>
        </p:spPr>
      </p:pic>
      <p:sp>
        <p:nvSpPr>
          <p:cNvPr id="29" name="Slide Number Placeholder 28"/>
          <p:cNvSpPr>
            <a:spLocks noGrp="1"/>
          </p:cNvSpPr>
          <p:nvPr>
            <p:ph type="sldNum" sz="quarter" idx="12"/>
          </p:nvPr>
        </p:nvSpPr>
        <p:spPr/>
        <p:txBody>
          <a:bodyPr/>
          <a:lstStyle/>
          <a:p>
            <a:fld id="{620B242D-6290-49E5-A6EF-D013109EBBA5}" type="slidenum">
              <a:rPr lang="en-GB" smtClean="0"/>
              <a:t>10</a:t>
            </a:fld>
            <a:endParaRPr lang="en-GB" dirty="0"/>
          </a:p>
        </p:txBody>
      </p:sp>
    </p:spTree>
    <p:extLst>
      <p:ext uri="{BB962C8B-B14F-4D97-AF65-F5344CB8AC3E}">
        <p14:creationId xmlns:p14="http://schemas.microsoft.com/office/powerpoint/2010/main" val="14402158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43841" y="554720"/>
            <a:ext cx="8399416" cy="1077218"/>
          </a:xfrm>
          <a:prstGeom prst="rect">
            <a:avLst/>
          </a:prstGeom>
        </p:spPr>
        <p:txBody>
          <a:bodyPr wrap="square">
            <a:spAutoFit/>
          </a:bodyPr>
          <a:lstStyle/>
          <a:p>
            <a:r>
              <a:rPr lang="en-GB" sz="1600" dirty="0">
                <a:latin typeface="Calibri" panose="020F0502020204030204" pitchFamily="34" charset="0"/>
                <a:ea typeface="Calibri" panose="020F0502020204030204" pitchFamily="34" charset="0"/>
                <a:cs typeface="Times New Roman" panose="02020603050405020304" pitchFamily="18" charset="0"/>
              </a:rPr>
              <a:t>To improve the health of the nation, the government has set a range of dietary guidelines. We know that it is what we eat over a period of time rather than on any particular day that will affect our future health. To avoid illness and try to improve our general state of health we should follow the guidelines below</a:t>
            </a:r>
            <a:endParaRPr lang="en-GB" sz="1600" dirty="0"/>
          </a:p>
        </p:txBody>
      </p:sp>
      <p:sp>
        <p:nvSpPr>
          <p:cNvPr id="8" name="TextBox 7"/>
          <p:cNvSpPr txBox="1"/>
          <p:nvPr/>
        </p:nvSpPr>
        <p:spPr>
          <a:xfrm>
            <a:off x="1208314" y="164588"/>
            <a:ext cx="6021977" cy="461665"/>
          </a:xfrm>
          <a:prstGeom prst="rect">
            <a:avLst/>
          </a:prstGeom>
          <a:noFill/>
        </p:spPr>
        <p:txBody>
          <a:bodyPr wrap="square" rtlCol="0">
            <a:spAutoFit/>
          </a:bodyPr>
          <a:lstStyle/>
          <a:p>
            <a:pPr algn="ctr"/>
            <a:r>
              <a:rPr lang="en-GB" sz="2400" dirty="0"/>
              <a:t>Implementing Dietary Goals</a:t>
            </a:r>
          </a:p>
        </p:txBody>
      </p:sp>
      <p:sp>
        <p:nvSpPr>
          <p:cNvPr id="9" name="Rectangle 8"/>
          <p:cNvSpPr/>
          <p:nvPr/>
        </p:nvSpPr>
        <p:spPr>
          <a:xfrm>
            <a:off x="86319" y="1662539"/>
            <a:ext cx="4572000" cy="1264642"/>
          </a:xfrm>
          <a:prstGeom prst="rect">
            <a:avLst/>
          </a:prstGeom>
        </p:spPr>
        <p:txBody>
          <a:bodyPr>
            <a:spAutoFit/>
          </a:bodyPr>
          <a:lstStyle/>
          <a:p>
            <a:pPr marL="342900" lvl="0" indent="-342900">
              <a:lnSpc>
                <a:spcPct val="107000"/>
              </a:lnSpc>
              <a:spcAft>
                <a:spcPts val="0"/>
              </a:spcAft>
              <a:buFont typeface="Symbol" panose="05050102010706020507" pitchFamily="18" charset="2"/>
              <a:buChar char=""/>
            </a:pPr>
            <a:r>
              <a:rPr lang="en-GB" dirty="0">
                <a:latin typeface="Calibri" panose="020F0502020204030204" pitchFamily="34" charset="0"/>
                <a:ea typeface="Calibri" panose="020F0502020204030204" pitchFamily="34" charset="0"/>
                <a:cs typeface="Times New Roman" panose="02020603050405020304" pitchFamily="18" charset="0"/>
              </a:rPr>
              <a:t>To reduce Fat, especially animal fat.</a:t>
            </a:r>
          </a:p>
          <a:p>
            <a:pPr marL="342900" lvl="0" indent="-342900">
              <a:lnSpc>
                <a:spcPct val="107000"/>
              </a:lnSpc>
              <a:spcAft>
                <a:spcPts val="0"/>
              </a:spcAft>
              <a:buFont typeface="Symbol" panose="05050102010706020507" pitchFamily="18" charset="2"/>
              <a:buChar char=""/>
            </a:pPr>
            <a:r>
              <a:rPr lang="en-GB" dirty="0">
                <a:latin typeface="Calibri" panose="020F0502020204030204" pitchFamily="34" charset="0"/>
                <a:ea typeface="Calibri" panose="020F0502020204030204" pitchFamily="34" charset="0"/>
                <a:cs typeface="Times New Roman" panose="02020603050405020304" pitchFamily="18" charset="0"/>
              </a:rPr>
              <a:t>To reduce Sugary Foods</a:t>
            </a:r>
          </a:p>
          <a:p>
            <a:pPr marL="342900" lvl="0" indent="-342900">
              <a:lnSpc>
                <a:spcPct val="107000"/>
              </a:lnSpc>
              <a:spcAft>
                <a:spcPts val="0"/>
              </a:spcAft>
              <a:buFont typeface="Symbol" panose="05050102010706020507" pitchFamily="18" charset="2"/>
              <a:buChar char=""/>
            </a:pPr>
            <a:r>
              <a:rPr lang="en-GB" dirty="0">
                <a:latin typeface="Calibri" panose="020F0502020204030204" pitchFamily="34" charset="0"/>
                <a:ea typeface="Calibri" panose="020F0502020204030204" pitchFamily="34" charset="0"/>
                <a:cs typeface="Times New Roman" panose="02020603050405020304" pitchFamily="18" charset="0"/>
              </a:rPr>
              <a:t>To reduce Salt</a:t>
            </a:r>
          </a:p>
          <a:p>
            <a:pPr marL="342900" lvl="0" indent="-342900">
              <a:lnSpc>
                <a:spcPct val="107000"/>
              </a:lnSpc>
              <a:spcAft>
                <a:spcPts val="800"/>
              </a:spcAft>
              <a:buFont typeface="Symbol" panose="05050102010706020507" pitchFamily="18" charset="2"/>
              <a:buChar char=""/>
            </a:pPr>
            <a:r>
              <a:rPr lang="en-GB" dirty="0">
                <a:latin typeface="Calibri" panose="020F0502020204030204" pitchFamily="34" charset="0"/>
                <a:ea typeface="Calibri" panose="020F0502020204030204" pitchFamily="34" charset="0"/>
                <a:cs typeface="Times New Roman" panose="02020603050405020304" pitchFamily="18" charset="0"/>
              </a:rPr>
              <a:t>To increase Dietary Fibre.</a:t>
            </a:r>
            <a:endParaRPr lang="en-GB"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Rectangle 9"/>
          <p:cNvSpPr/>
          <p:nvPr/>
        </p:nvSpPr>
        <p:spPr>
          <a:xfrm>
            <a:off x="4310743" y="1631938"/>
            <a:ext cx="4572000" cy="1880964"/>
          </a:xfrm>
          <a:prstGeom prst="rect">
            <a:avLst/>
          </a:prstGeom>
          <a:ln w="22225">
            <a:solidFill>
              <a:schemeClr val="accent1"/>
            </a:solidFill>
          </a:ln>
        </p:spPr>
        <p:txBody>
          <a:bodyPr>
            <a:spAutoFit/>
          </a:bodyPr>
          <a:lstStyle/>
          <a:p>
            <a:pPr marL="228600">
              <a:lnSpc>
                <a:spcPct val="107000"/>
              </a:lnSpc>
              <a:spcAft>
                <a:spcPts val="800"/>
              </a:spcAft>
            </a:pPr>
            <a:r>
              <a:rPr lang="en-GB" sz="1400" b="1" dirty="0">
                <a:latin typeface="Calibri" panose="020F0502020204030204" pitchFamily="34" charset="0"/>
                <a:ea typeface="Calibri" panose="020F0502020204030204" pitchFamily="34" charset="0"/>
                <a:cs typeface="Times New Roman" panose="02020603050405020304" pitchFamily="18" charset="0"/>
              </a:rPr>
              <a:t>As a nation we suffer from a range of Dietary Related Diseases.</a:t>
            </a:r>
            <a:endParaRPr lang="en-GB" sz="1100" dirty="0">
              <a:latin typeface="Calibri" panose="020F0502020204030204" pitchFamily="34" charset="0"/>
              <a:ea typeface="Calibri" panose="020F0502020204030204" pitchFamily="34" charset="0"/>
              <a:cs typeface="Times New Roman" panose="02020603050405020304" pitchFamily="18" charset="0"/>
            </a:endParaRPr>
          </a:p>
          <a:p>
            <a:pPr marL="228600" algn="ctr">
              <a:lnSpc>
                <a:spcPct val="107000"/>
              </a:lnSpc>
              <a:spcAft>
                <a:spcPts val="800"/>
              </a:spcAft>
            </a:pPr>
            <a:r>
              <a:rPr lang="en-GB" sz="1400" b="1" i="1" dirty="0">
                <a:latin typeface="Calibri" panose="020F0502020204030204" pitchFamily="34" charset="0"/>
                <a:ea typeface="Calibri" panose="020F0502020204030204" pitchFamily="34" charset="0"/>
                <a:cs typeface="Times New Roman" panose="02020603050405020304" pitchFamily="18" charset="0"/>
              </a:rPr>
              <a:t>Obesity, Heart Disease, Strokes, Tooth Decay, Gum Disease, Diabetes, High Blood Pressure, Constipation, Diverticular Disease, Cancer of Colon.</a:t>
            </a:r>
            <a:endParaRPr lang="en-GB" sz="1100" dirty="0">
              <a:latin typeface="Calibri" panose="020F0502020204030204" pitchFamily="34" charset="0"/>
              <a:ea typeface="Calibri" panose="020F0502020204030204" pitchFamily="34" charset="0"/>
              <a:cs typeface="Times New Roman" panose="02020603050405020304" pitchFamily="18" charset="0"/>
            </a:endParaRPr>
          </a:p>
          <a:p>
            <a:r>
              <a:rPr lang="en-GB" sz="1400" dirty="0">
                <a:latin typeface="Calibri" panose="020F0502020204030204" pitchFamily="34" charset="0"/>
                <a:ea typeface="Calibri" panose="020F0502020204030204" pitchFamily="34" charset="0"/>
                <a:cs typeface="Times New Roman" panose="02020603050405020304" pitchFamily="18" charset="0"/>
              </a:rPr>
              <a:t>Use the above words to link the health problem with the dietary goal.</a:t>
            </a:r>
            <a:endParaRPr lang="en-GB" dirty="0"/>
          </a:p>
        </p:txBody>
      </p:sp>
      <p:graphicFrame>
        <p:nvGraphicFramePr>
          <p:cNvPr id="11" name="Table 10"/>
          <p:cNvGraphicFramePr>
            <a:graphicFrameLocks noGrp="1"/>
          </p:cNvGraphicFramePr>
          <p:nvPr>
            <p:extLst>
              <p:ext uri="{D42A27DB-BD31-4B8C-83A1-F6EECF244321}">
                <p14:modId xmlns:p14="http://schemas.microsoft.com/office/powerpoint/2010/main" val="2670846608"/>
              </p:ext>
            </p:extLst>
          </p:nvPr>
        </p:nvGraphicFramePr>
        <p:xfrm>
          <a:off x="219125" y="3667905"/>
          <a:ext cx="8448848" cy="2968026"/>
        </p:xfrm>
        <a:graphic>
          <a:graphicData uri="http://schemas.openxmlformats.org/drawingml/2006/table">
            <a:tbl>
              <a:tblPr firstRow="1" firstCol="1" bandRow="1"/>
              <a:tblGrid>
                <a:gridCol w="3273012">
                  <a:extLst>
                    <a:ext uri="{9D8B030D-6E8A-4147-A177-3AD203B41FA5}">
                      <a16:colId xmlns:a16="http://schemas.microsoft.com/office/drawing/2014/main" xmlns="" val="1185161052"/>
                    </a:ext>
                  </a:extLst>
                </a:gridCol>
                <a:gridCol w="2690949">
                  <a:extLst>
                    <a:ext uri="{9D8B030D-6E8A-4147-A177-3AD203B41FA5}">
                      <a16:colId xmlns:a16="http://schemas.microsoft.com/office/drawing/2014/main" xmlns="" val="2185883759"/>
                    </a:ext>
                  </a:extLst>
                </a:gridCol>
                <a:gridCol w="2484887">
                  <a:extLst>
                    <a:ext uri="{9D8B030D-6E8A-4147-A177-3AD203B41FA5}">
                      <a16:colId xmlns:a16="http://schemas.microsoft.com/office/drawing/2014/main" xmlns="" val="20002"/>
                    </a:ext>
                  </a:extLst>
                </a:gridCol>
              </a:tblGrid>
              <a:tr h="364478">
                <a:tc>
                  <a:txBody>
                    <a:bodyPr/>
                    <a:lstStyle/>
                    <a:p>
                      <a:pPr marL="0" lvl="0" indent="0">
                        <a:lnSpc>
                          <a:spcPct val="107000"/>
                        </a:lnSpc>
                        <a:spcAft>
                          <a:spcPts val="0"/>
                        </a:spcAft>
                        <a:buFont typeface="+mj-lt"/>
                        <a:buNone/>
                      </a:pPr>
                      <a:r>
                        <a:rPr lang="en-GB" sz="1400" b="1" dirty="0">
                          <a:effectLst/>
                          <a:latin typeface="Calibri" panose="020F0502020204030204" pitchFamily="34" charset="0"/>
                          <a:ea typeface="Calibri" panose="020F0502020204030204" pitchFamily="34" charset="0"/>
                          <a:cs typeface="Times New Roman" panose="02020603050405020304" pitchFamily="18" charset="0"/>
                        </a:rPr>
                        <a:t>Dietary</a:t>
                      </a:r>
                      <a:r>
                        <a:rPr lang="en-GB" sz="1400" b="1" baseline="0" dirty="0">
                          <a:effectLst/>
                          <a:latin typeface="Calibri" panose="020F0502020204030204" pitchFamily="34" charset="0"/>
                          <a:ea typeface="Calibri" panose="020F0502020204030204" pitchFamily="34" charset="0"/>
                          <a:cs typeface="Times New Roman" panose="02020603050405020304" pitchFamily="18" charset="0"/>
                        </a:rPr>
                        <a:t> goal</a:t>
                      </a:r>
                      <a:endParaRPr lang="en-GB"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400" b="1" dirty="0">
                          <a:effectLst/>
                          <a:latin typeface="Calibri" panose="020F0502020204030204" pitchFamily="34" charset="0"/>
                          <a:ea typeface="Calibri" panose="020F0502020204030204" pitchFamily="34" charset="0"/>
                          <a:cs typeface="Times New Roman" panose="02020603050405020304" pitchFamily="18" charset="0"/>
                        </a:rPr>
                        <a:t>Dietary related diseases</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400" b="1" dirty="0">
                          <a:effectLst/>
                          <a:latin typeface="Calibri" panose="020F0502020204030204" pitchFamily="34" charset="0"/>
                          <a:ea typeface="Calibri" panose="020F0502020204030204" pitchFamily="34" charset="0"/>
                          <a:cs typeface="Times New Roman" panose="02020603050405020304" pitchFamily="18" charset="0"/>
                        </a:rPr>
                        <a:t>How to implement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4111153710"/>
                  </a:ext>
                </a:extLst>
              </a:tr>
              <a:tr h="650887">
                <a:tc>
                  <a:txBody>
                    <a:bodyPr/>
                    <a:lstStyle/>
                    <a:p>
                      <a:pPr marL="0" marR="0" lvl="0" indent="0" algn="l" defTabSz="914400" rtl="0" eaLnBrk="1" fontAlgn="auto" latinLnBrk="0" hangingPunct="1">
                        <a:lnSpc>
                          <a:spcPct val="107000"/>
                        </a:lnSpc>
                        <a:spcBef>
                          <a:spcPts val="0"/>
                        </a:spcBef>
                        <a:spcAft>
                          <a:spcPts val="0"/>
                        </a:spcAft>
                        <a:buClrTx/>
                        <a:buSzTx/>
                        <a:buFont typeface="+mj-lt"/>
                        <a:buNone/>
                        <a:tabLst/>
                        <a:defRPr/>
                      </a:pPr>
                      <a:r>
                        <a:rPr lang="en-GB" sz="1400" b="1" dirty="0">
                          <a:effectLst/>
                          <a:latin typeface="Calibri" panose="020F0502020204030204" pitchFamily="34" charset="0"/>
                          <a:ea typeface="Calibri" panose="020F0502020204030204" pitchFamily="34" charset="0"/>
                          <a:cs typeface="Times New Roman" panose="02020603050405020304" pitchFamily="18" charset="0"/>
                        </a:rPr>
                        <a:t>Too much Fat, especially saturated fat, causes</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07000"/>
                        </a:lnSpc>
                        <a:spcAft>
                          <a:spcPts val="0"/>
                        </a:spcAft>
                        <a:buFont typeface="+mj-lt"/>
                        <a:buNone/>
                      </a:pP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650887">
                <a:tc>
                  <a:txBody>
                    <a:bodyPr/>
                    <a:lstStyle/>
                    <a:p>
                      <a:pPr marL="0" lvl="0" indent="0">
                        <a:lnSpc>
                          <a:spcPct val="107000"/>
                        </a:lnSpc>
                        <a:spcAft>
                          <a:spcPts val="0"/>
                        </a:spcAft>
                        <a:buFont typeface="+mj-lt"/>
                        <a:buNone/>
                      </a:pPr>
                      <a:r>
                        <a:rPr lang="en-GB" sz="1400" b="1" dirty="0">
                          <a:effectLst/>
                          <a:latin typeface="Calibri" panose="020F0502020204030204" pitchFamily="34" charset="0"/>
                          <a:ea typeface="Calibri" panose="020F0502020204030204" pitchFamily="34" charset="0"/>
                          <a:cs typeface="Times New Roman" panose="02020603050405020304" pitchFamily="18" charset="0"/>
                        </a:rPr>
                        <a:t>Too much Sugar causes</a:t>
                      </a:r>
                    </a:p>
                    <a:p>
                      <a:pPr marL="342900" lvl="0" indent="-342900">
                        <a:lnSpc>
                          <a:spcPct val="107000"/>
                        </a:lnSpc>
                        <a:spcAft>
                          <a:spcPts val="0"/>
                        </a:spcAft>
                        <a:buFont typeface="+mj-lt"/>
                        <a:buAutoNum type="arabicPeriod"/>
                      </a:pP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400" b="1" dirty="0">
                          <a:effectLst/>
                          <a:latin typeface="Calibri" panose="020F0502020204030204" pitchFamily="34" charset="0"/>
                          <a:ea typeface="Calibri" panose="020F0502020204030204" pitchFamily="34" charset="0"/>
                          <a:cs typeface="Times New Roman" panose="02020603050405020304" pitchFamily="18" charset="0"/>
                        </a:rPr>
                        <a:t>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75566017"/>
                  </a:ext>
                </a:extLst>
              </a:tr>
              <a:tr h="650887">
                <a:tc>
                  <a:txBody>
                    <a:bodyPr/>
                    <a:lstStyle/>
                    <a:p>
                      <a:pPr marL="0" lvl="0" indent="0">
                        <a:lnSpc>
                          <a:spcPct val="107000"/>
                        </a:lnSpc>
                        <a:spcAft>
                          <a:spcPts val="0"/>
                        </a:spcAft>
                        <a:buFont typeface="+mj-lt"/>
                        <a:buNone/>
                      </a:pPr>
                      <a:r>
                        <a:rPr lang="en-GB" sz="1400" b="1" dirty="0">
                          <a:effectLst/>
                          <a:latin typeface="Calibri" panose="020F0502020204030204" pitchFamily="34" charset="0"/>
                          <a:ea typeface="Calibri" panose="020F0502020204030204" pitchFamily="34" charset="0"/>
                          <a:cs typeface="Times New Roman" panose="02020603050405020304" pitchFamily="18" charset="0"/>
                        </a:rPr>
                        <a:t>Too much Salt causes</a:t>
                      </a:r>
                    </a:p>
                    <a:p>
                      <a:pPr marL="342900" lvl="0" indent="-342900">
                        <a:lnSpc>
                          <a:spcPct val="107000"/>
                        </a:lnSpc>
                        <a:spcAft>
                          <a:spcPts val="0"/>
                        </a:spcAft>
                        <a:buFont typeface="+mj-lt"/>
                        <a:buAutoNum type="arabicPeriod"/>
                      </a:pP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400" b="1" dirty="0">
                          <a:effectLst/>
                          <a:latin typeface="Calibri" panose="020F0502020204030204" pitchFamily="34" charset="0"/>
                          <a:ea typeface="Calibri" panose="020F0502020204030204" pitchFamily="34" charset="0"/>
                          <a:cs typeface="Times New Roman" panose="02020603050405020304" pitchFamily="18" charset="0"/>
                        </a:rPr>
                        <a:t>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4108725299"/>
                  </a:ext>
                </a:extLst>
              </a:tr>
              <a:tr h="650887">
                <a:tc>
                  <a:txBody>
                    <a:bodyPr/>
                    <a:lstStyle/>
                    <a:p>
                      <a:pPr marL="0" lvl="0" indent="0">
                        <a:lnSpc>
                          <a:spcPct val="107000"/>
                        </a:lnSpc>
                        <a:spcAft>
                          <a:spcPts val="0"/>
                        </a:spcAft>
                        <a:buFont typeface="+mj-lt"/>
                        <a:buNone/>
                      </a:pPr>
                      <a:r>
                        <a:rPr lang="en-GB" sz="1400" b="1" dirty="0">
                          <a:effectLst/>
                          <a:latin typeface="Calibri" panose="020F0502020204030204" pitchFamily="34" charset="0"/>
                          <a:ea typeface="Calibri" panose="020F0502020204030204" pitchFamily="34" charset="0"/>
                          <a:cs typeface="Times New Roman" panose="02020603050405020304" pitchFamily="18" charset="0"/>
                        </a:rPr>
                        <a:t>Not enough Dietary Fibre, fruit and vegetables causes</a:t>
                      </a:r>
                    </a:p>
                    <a:p>
                      <a:pPr marL="0" lvl="0" indent="0">
                        <a:lnSpc>
                          <a:spcPct val="107000"/>
                        </a:lnSpc>
                        <a:spcAft>
                          <a:spcPts val="0"/>
                        </a:spcAft>
                        <a:buFont typeface="+mj-lt"/>
                        <a:buNone/>
                      </a:pP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429883362"/>
                  </a:ext>
                </a:extLst>
              </a:tr>
            </a:tbl>
          </a:graphicData>
        </a:graphic>
      </p:graphicFrame>
      <p:cxnSp>
        <p:nvCxnSpPr>
          <p:cNvPr id="15" name="Curved Connector 14"/>
          <p:cNvCxnSpPr/>
          <p:nvPr/>
        </p:nvCxnSpPr>
        <p:spPr>
          <a:xfrm rot="5400000">
            <a:off x="3252651" y="2546251"/>
            <a:ext cx="1136468" cy="796834"/>
          </a:xfrm>
          <a:prstGeom prst="curvedConnector3">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7" name="Slide Number Placeholder 16"/>
          <p:cNvSpPr>
            <a:spLocks noGrp="1"/>
          </p:cNvSpPr>
          <p:nvPr>
            <p:ph type="sldNum" sz="quarter" idx="12"/>
          </p:nvPr>
        </p:nvSpPr>
        <p:spPr/>
        <p:txBody>
          <a:bodyPr/>
          <a:lstStyle/>
          <a:p>
            <a:fld id="{620B242D-6290-49E5-A6EF-D013109EBBA5}" type="slidenum">
              <a:rPr lang="en-GB" smtClean="0"/>
              <a:t>11</a:t>
            </a:fld>
            <a:endParaRPr lang="en-GB" dirty="0"/>
          </a:p>
        </p:txBody>
      </p:sp>
    </p:spTree>
    <p:extLst>
      <p:ext uri="{BB962C8B-B14F-4D97-AF65-F5344CB8AC3E}">
        <p14:creationId xmlns:p14="http://schemas.microsoft.com/office/powerpoint/2010/main" val="3907434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20B242D-6290-49E5-A6EF-D013109EBBA5}" type="slidenum">
              <a:rPr lang="en-GB" smtClean="0"/>
              <a:t>12</a:t>
            </a:fld>
            <a:endParaRPr lang="en-GB" dirty="0"/>
          </a:p>
        </p:txBody>
      </p:sp>
      <p:sp>
        <p:nvSpPr>
          <p:cNvPr id="4" name="TextBox 3"/>
          <p:cNvSpPr txBox="1"/>
          <p:nvPr/>
        </p:nvSpPr>
        <p:spPr>
          <a:xfrm>
            <a:off x="365760" y="169817"/>
            <a:ext cx="8307977" cy="646331"/>
          </a:xfrm>
          <a:prstGeom prst="rect">
            <a:avLst/>
          </a:prstGeom>
          <a:noFill/>
        </p:spPr>
        <p:txBody>
          <a:bodyPr wrap="square" rtlCol="0">
            <a:spAutoFit/>
          </a:bodyPr>
          <a:lstStyle/>
          <a:p>
            <a:r>
              <a:rPr lang="en-GB" dirty="0">
                <a:latin typeface="Gill Sans Ultra Bold" panose="020B0A02020104020203" pitchFamily="34" charset="0"/>
              </a:rPr>
              <a:t>Nutrition – </a:t>
            </a:r>
            <a:r>
              <a:rPr lang="en-GB" i="1" dirty="0">
                <a:latin typeface="Gill Sans Ultra Bold" panose="020B0A02020104020203" pitchFamily="34" charset="0"/>
              </a:rPr>
              <a:t>nourishment or energy obtained from food</a:t>
            </a:r>
          </a:p>
          <a:p>
            <a:r>
              <a:rPr lang="en-GB" i="1" dirty="0"/>
              <a:t>A balanced diet has all the essential nutrients found in our food in the correct amounts</a:t>
            </a:r>
          </a:p>
        </p:txBody>
      </p:sp>
      <p:graphicFrame>
        <p:nvGraphicFramePr>
          <p:cNvPr id="5" name="Table 4"/>
          <p:cNvGraphicFramePr>
            <a:graphicFrameLocks noGrp="1"/>
          </p:cNvGraphicFramePr>
          <p:nvPr>
            <p:extLst>
              <p:ext uri="{D42A27DB-BD31-4B8C-83A1-F6EECF244321}">
                <p14:modId xmlns:p14="http://schemas.microsoft.com/office/powerpoint/2010/main" val="1555829984"/>
              </p:ext>
            </p:extLst>
          </p:nvPr>
        </p:nvGraphicFramePr>
        <p:xfrm>
          <a:off x="173034" y="914234"/>
          <a:ext cx="8693428" cy="5592584"/>
        </p:xfrm>
        <a:graphic>
          <a:graphicData uri="http://schemas.openxmlformats.org/drawingml/2006/table">
            <a:tbl>
              <a:tblPr firstRow="1" firstCol="1" bandRow="1"/>
              <a:tblGrid>
                <a:gridCol w="2173357">
                  <a:extLst>
                    <a:ext uri="{9D8B030D-6E8A-4147-A177-3AD203B41FA5}">
                      <a16:colId xmlns:a16="http://schemas.microsoft.com/office/drawing/2014/main" xmlns="" val="3911959566"/>
                    </a:ext>
                  </a:extLst>
                </a:gridCol>
                <a:gridCol w="2173357">
                  <a:extLst>
                    <a:ext uri="{9D8B030D-6E8A-4147-A177-3AD203B41FA5}">
                      <a16:colId xmlns:a16="http://schemas.microsoft.com/office/drawing/2014/main" xmlns="" val="1204894497"/>
                    </a:ext>
                  </a:extLst>
                </a:gridCol>
                <a:gridCol w="2173357">
                  <a:extLst>
                    <a:ext uri="{9D8B030D-6E8A-4147-A177-3AD203B41FA5}">
                      <a16:colId xmlns:a16="http://schemas.microsoft.com/office/drawing/2014/main" xmlns="" val="646587093"/>
                    </a:ext>
                  </a:extLst>
                </a:gridCol>
                <a:gridCol w="2173357">
                  <a:extLst>
                    <a:ext uri="{9D8B030D-6E8A-4147-A177-3AD203B41FA5}">
                      <a16:colId xmlns:a16="http://schemas.microsoft.com/office/drawing/2014/main" xmlns="" val="1665062070"/>
                    </a:ext>
                  </a:extLst>
                </a:gridCol>
              </a:tblGrid>
              <a:tr h="302612">
                <a:tc>
                  <a:txBody>
                    <a:bodyPr/>
                    <a:lstStyle/>
                    <a:p>
                      <a:pPr algn="ctr">
                        <a:spcAft>
                          <a:spcPts val="0"/>
                        </a:spcAft>
                      </a:pPr>
                      <a:r>
                        <a:rPr lang="en-GB" sz="1400" dirty="0">
                          <a:effectLst/>
                          <a:latin typeface="Calibri" panose="020F0502020204030204" pitchFamily="34" charset="0"/>
                          <a:ea typeface="Calibri" panose="020F0502020204030204" pitchFamily="34" charset="0"/>
                          <a:cs typeface="Times New Roman" panose="02020603050405020304" pitchFamily="18" charset="0"/>
                        </a:rPr>
                        <a:t>Nutrient</a:t>
                      </a:r>
                      <a:endParaRPr lang="en-GB"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1067" marR="610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CC2E5"/>
                    </a:solidFill>
                  </a:tcPr>
                </a:tc>
                <a:tc>
                  <a:txBody>
                    <a:bodyPr/>
                    <a:lstStyle/>
                    <a:p>
                      <a:pPr algn="ctr">
                        <a:spcAft>
                          <a:spcPts val="0"/>
                        </a:spcAft>
                      </a:pPr>
                      <a:r>
                        <a:rPr lang="en-GB" sz="1400" dirty="0">
                          <a:effectLst/>
                          <a:latin typeface="Calibri" panose="020F0502020204030204" pitchFamily="34" charset="0"/>
                          <a:ea typeface="Calibri" panose="020F0502020204030204" pitchFamily="34" charset="0"/>
                          <a:cs typeface="Times New Roman" panose="02020603050405020304" pitchFamily="18" charset="0"/>
                        </a:rPr>
                        <a:t>Types</a:t>
                      </a:r>
                      <a:endParaRPr lang="en-GB"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1067" marR="610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CC2E5"/>
                    </a:solidFill>
                  </a:tcPr>
                </a:tc>
                <a:tc>
                  <a:txBody>
                    <a:bodyPr/>
                    <a:lstStyle/>
                    <a:p>
                      <a:pPr algn="ctr">
                        <a:spcAft>
                          <a:spcPts val="0"/>
                        </a:spcAft>
                      </a:pPr>
                      <a:r>
                        <a:rPr lang="en-GB" sz="1400" dirty="0">
                          <a:effectLst/>
                          <a:latin typeface="Calibri" panose="020F0502020204030204" pitchFamily="34" charset="0"/>
                          <a:ea typeface="Calibri" panose="020F0502020204030204" pitchFamily="34" charset="0"/>
                          <a:cs typeface="Times New Roman" panose="02020603050405020304" pitchFamily="18" charset="0"/>
                        </a:rPr>
                        <a:t>Source of nutrient</a:t>
                      </a:r>
                      <a:endParaRPr lang="en-GB"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1067" marR="610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CC2E5"/>
                    </a:solidFill>
                  </a:tcPr>
                </a:tc>
                <a:tc>
                  <a:txBody>
                    <a:bodyPr/>
                    <a:lstStyle/>
                    <a:p>
                      <a:pPr algn="ctr">
                        <a:spcAft>
                          <a:spcPts val="0"/>
                        </a:spcAft>
                      </a:pPr>
                      <a:r>
                        <a:rPr lang="en-GB" sz="1400" dirty="0">
                          <a:effectLst/>
                          <a:latin typeface="Calibri" panose="020F0502020204030204" pitchFamily="34" charset="0"/>
                          <a:ea typeface="Calibri" panose="020F0502020204030204" pitchFamily="34" charset="0"/>
                          <a:cs typeface="Times New Roman" panose="02020603050405020304" pitchFamily="18" charset="0"/>
                        </a:rPr>
                        <a:t>Function</a:t>
                      </a:r>
                      <a:endParaRPr lang="en-GB"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1067" marR="610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CC2E5"/>
                    </a:solidFill>
                  </a:tcPr>
                </a:tc>
                <a:extLst>
                  <a:ext uri="{0D108BD9-81ED-4DB2-BD59-A6C34878D82A}">
                    <a16:rowId xmlns:a16="http://schemas.microsoft.com/office/drawing/2014/main" xmlns="" val="4075027183"/>
                  </a:ext>
                </a:extLst>
              </a:tr>
              <a:tr h="467284">
                <a:tc rowSpan="2">
                  <a:txBody>
                    <a:bodyPr/>
                    <a:lstStyle/>
                    <a:p>
                      <a:pPr algn="ctr">
                        <a:spcAft>
                          <a:spcPts val="0"/>
                        </a:spcAft>
                      </a:pPr>
                      <a:endParaRPr lang="en-GB" sz="1600" b="1"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gn="ctr">
                        <a:spcAft>
                          <a:spcPts val="0"/>
                        </a:spcAft>
                      </a:pPr>
                      <a:r>
                        <a:rPr lang="en-GB" sz="1600" b="1"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Protein </a:t>
                      </a:r>
                      <a:endParaRPr lang="en-GB" sz="1100" dirty="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1067" marR="610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11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 </a:t>
                      </a:r>
                      <a:endParaRPr lang="en-GB" sz="1100" dirty="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p>
                      <a:pPr>
                        <a:spcAft>
                          <a:spcPts val="0"/>
                        </a:spcAft>
                      </a:pPr>
                      <a:r>
                        <a:rPr lang="en-GB" sz="11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 Animal</a:t>
                      </a:r>
                      <a:endParaRPr lang="en-GB" sz="1100" dirty="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1067" marR="610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endParaRPr lang="en-GB" sz="1100" dirty="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1067" marR="610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spcAft>
                          <a:spcPts val="0"/>
                        </a:spcAft>
                      </a:pPr>
                      <a:endParaRPr lang="en-GB" sz="1100" dirty="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1067" marR="610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349723500"/>
                  </a:ext>
                </a:extLst>
              </a:tr>
              <a:tr h="467284">
                <a:tc vMerge="1">
                  <a:txBody>
                    <a:bodyPr/>
                    <a:lstStyle/>
                    <a:p>
                      <a:endParaRPr lang="en-GB"/>
                    </a:p>
                  </a:txBody>
                  <a:tcPr/>
                </a:tc>
                <a:tc>
                  <a:txBody>
                    <a:bodyPr/>
                    <a:lstStyle/>
                    <a:p>
                      <a:pPr>
                        <a:spcAft>
                          <a:spcPts val="0"/>
                        </a:spcAft>
                      </a:pPr>
                      <a:r>
                        <a:rPr lang="en-GB" sz="11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 </a:t>
                      </a:r>
                      <a:endParaRPr lang="en-GB" sz="1100" dirty="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p>
                      <a:pPr>
                        <a:spcAft>
                          <a:spcPts val="0"/>
                        </a:spcAft>
                      </a:pPr>
                      <a:r>
                        <a:rPr lang="en-GB" sz="11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 Plant</a:t>
                      </a:r>
                      <a:endParaRPr lang="en-GB" sz="1100" dirty="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1067" marR="610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endParaRPr lang="en-GB" sz="1100" dirty="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1067" marR="610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GB"/>
                    </a:p>
                  </a:txBody>
                  <a:tcPr/>
                </a:tc>
                <a:extLst>
                  <a:ext uri="{0D108BD9-81ED-4DB2-BD59-A6C34878D82A}">
                    <a16:rowId xmlns:a16="http://schemas.microsoft.com/office/drawing/2014/main" xmlns="" val="2163531918"/>
                  </a:ext>
                </a:extLst>
              </a:tr>
              <a:tr h="467284">
                <a:tc rowSpan="2">
                  <a:txBody>
                    <a:bodyPr/>
                    <a:lstStyle/>
                    <a:p>
                      <a:pPr algn="ctr">
                        <a:spcAft>
                          <a:spcPts val="0"/>
                        </a:spcAft>
                      </a:pPr>
                      <a:endParaRPr lang="en-GB" sz="1600" b="1"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endParaRPr>
                    </a:p>
                    <a:p>
                      <a:pPr algn="ctr">
                        <a:spcAft>
                          <a:spcPts val="0"/>
                        </a:spcAft>
                      </a:pPr>
                      <a:r>
                        <a:rPr lang="en-GB" sz="1600" b="1"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Carbohydrate </a:t>
                      </a:r>
                      <a:endParaRPr lang="en-GB" sz="1100"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ctr">
                        <a:spcAft>
                          <a:spcPts val="0"/>
                        </a:spcAft>
                      </a:pPr>
                      <a:r>
                        <a:rPr lang="en-GB" sz="1600" b="1"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 </a:t>
                      </a:r>
                      <a:endParaRPr lang="en-GB" sz="1100"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1067" marR="610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1100"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 </a:t>
                      </a:r>
                      <a:endParaRPr lang="en-GB" sz="1100"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endParaRPr>
                    </a:p>
                    <a:p>
                      <a:pPr>
                        <a:spcAft>
                          <a:spcPts val="0"/>
                        </a:spcAft>
                      </a:pPr>
                      <a:r>
                        <a:rPr lang="en-GB" sz="1100"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 Starches</a:t>
                      </a:r>
                      <a:endParaRPr lang="en-GB" sz="1100"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1067" marR="610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endParaRPr lang="en-GB" sz="1100"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1067" marR="610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spcAft>
                          <a:spcPts val="0"/>
                        </a:spcAft>
                      </a:pPr>
                      <a:endParaRPr lang="en-GB" sz="1100"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1067" marR="610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900446716"/>
                  </a:ext>
                </a:extLst>
              </a:tr>
              <a:tr h="567400">
                <a:tc vMerge="1">
                  <a:txBody>
                    <a:bodyPr/>
                    <a:lstStyle/>
                    <a:p>
                      <a:endParaRPr lang="en-GB"/>
                    </a:p>
                  </a:txBody>
                  <a:tcPr/>
                </a:tc>
                <a:tc>
                  <a:txBody>
                    <a:bodyPr/>
                    <a:lstStyle/>
                    <a:p>
                      <a:pPr>
                        <a:spcAft>
                          <a:spcPts val="0"/>
                        </a:spcAft>
                      </a:pPr>
                      <a:r>
                        <a:rPr lang="en-GB" sz="1100"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 </a:t>
                      </a:r>
                    </a:p>
                    <a:p>
                      <a:pPr>
                        <a:spcAft>
                          <a:spcPts val="0"/>
                        </a:spcAft>
                      </a:pPr>
                      <a:r>
                        <a:rPr lang="en-GB" sz="1100"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Sugars</a:t>
                      </a:r>
                      <a:endParaRPr lang="en-GB" sz="1100"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1067" marR="610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endParaRPr lang="en-GB" sz="1100"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1067" marR="610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GB"/>
                    </a:p>
                  </a:txBody>
                  <a:tcPr/>
                </a:tc>
                <a:extLst>
                  <a:ext uri="{0D108BD9-81ED-4DB2-BD59-A6C34878D82A}">
                    <a16:rowId xmlns:a16="http://schemas.microsoft.com/office/drawing/2014/main" xmlns="" val="4161851600"/>
                  </a:ext>
                </a:extLst>
              </a:tr>
              <a:tr h="565572">
                <a:tc rowSpan="2">
                  <a:txBody>
                    <a:bodyPr/>
                    <a:lstStyle/>
                    <a:p>
                      <a:pPr algn="ctr">
                        <a:spcAft>
                          <a:spcPts val="0"/>
                        </a:spcAft>
                      </a:pPr>
                      <a:endParaRPr lang="en-GB" sz="16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algn="ctr">
                        <a:spcAft>
                          <a:spcPts val="0"/>
                        </a:spcAft>
                      </a:pPr>
                      <a:r>
                        <a:rPr lang="en-GB" sz="16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Fats</a:t>
                      </a:r>
                      <a:endParaRPr lang="en-GB" sz="1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ctr">
                        <a:spcAft>
                          <a:spcPts val="0"/>
                        </a:spcAft>
                      </a:pPr>
                      <a:r>
                        <a:rPr lang="en-GB" sz="16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endParaRPr lang="en-GB" sz="1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ctr">
                        <a:spcAft>
                          <a:spcPts val="0"/>
                        </a:spcAft>
                      </a:pPr>
                      <a:r>
                        <a:rPr lang="en-GB" sz="16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endParaRPr lang="en-GB" sz="1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1067" marR="610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1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p>
                    <a:p>
                      <a:pPr>
                        <a:spcAft>
                          <a:spcPts val="0"/>
                        </a:spcAft>
                      </a:pPr>
                      <a:r>
                        <a:rPr lang="en-GB" sz="1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Animal</a:t>
                      </a:r>
                      <a:endParaRPr lang="en-GB" sz="1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spcAft>
                          <a:spcPts val="0"/>
                        </a:spcAft>
                      </a:pPr>
                      <a:r>
                        <a:rPr lang="en-GB" sz="1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endParaRPr lang="en-GB" sz="1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1067" marR="610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endParaRPr lang="en-GB" sz="1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1067" marR="610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spcAft>
                          <a:spcPts val="0"/>
                        </a:spcAft>
                      </a:pPr>
                      <a:endParaRPr lang="en-GB" sz="1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1067" marR="610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397638801"/>
                  </a:ext>
                </a:extLst>
              </a:tr>
              <a:tr h="567400">
                <a:tc vMerge="1">
                  <a:txBody>
                    <a:bodyPr/>
                    <a:lstStyle/>
                    <a:p>
                      <a:endParaRPr lang="en-GB"/>
                    </a:p>
                  </a:txBody>
                  <a:tcPr/>
                </a:tc>
                <a:tc>
                  <a:txBody>
                    <a:bodyPr/>
                    <a:lstStyle/>
                    <a:p>
                      <a:pPr>
                        <a:spcAft>
                          <a:spcPts val="0"/>
                        </a:spcAft>
                      </a:pPr>
                      <a:r>
                        <a:rPr lang="en-GB" sz="1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p>
                    <a:p>
                      <a:pPr>
                        <a:spcAft>
                          <a:spcPts val="0"/>
                        </a:spcAft>
                      </a:pPr>
                      <a:r>
                        <a:rPr lang="en-GB" sz="1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Plant</a:t>
                      </a:r>
                      <a:endParaRPr lang="en-GB" sz="1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1067" marR="610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endParaRPr lang="en-GB" sz="1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1067" marR="610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GB"/>
                    </a:p>
                  </a:txBody>
                  <a:tcPr/>
                </a:tc>
                <a:extLst>
                  <a:ext uri="{0D108BD9-81ED-4DB2-BD59-A6C34878D82A}">
                    <a16:rowId xmlns:a16="http://schemas.microsoft.com/office/drawing/2014/main" xmlns="" val="3382250432"/>
                  </a:ext>
                </a:extLst>
              </a:tr>
              <a:tr h="377048">
                <a:tc rowSpan="4">
                  <a:txBody>
                    <a:bodyPr/>
                    <a:lstStyle/>
                    <a:p>
                      <a:pPr algn="ctr">
                        <a:spcAft>
                          <a:spcPts val="0"/>
                        </a:spcAft>
                      </a:pPr>
                      <a:endParaRPr lang="en-GB" sz="1600" b="1" dirty="0">
                        <a:effectLst/>
                        <a:latin typeface="Calibri" panose="020F0502020204030204" pitchFamily="34" charset="0"/>
                        <a:ea typeface="Calibri" panose="020F0502020204030204" pitchFamily="34" charset="0"/>
                        <a:cs typeface="Times New Roman" panose="02020603050405020304" pitchFamily="18" charset="0"/>
                      </a:endParaRPr>
                    </a:p>
                    <a:p>
                      <a:pPr algn="ctr">
                        <a:spcAft>
                          <a:spcPts val="0"/>
                        </a:spcAft>
                      </a:pPr>
                      <a:r>
                        <a:rPr lang="en-GB" sz="1600" b="1" dirty="0">
                          <a:solidFill>
                            <a:schemeClr val="accent2">
                              <a:lumMod val="75000"/>
                            </a:schemeClr>
                          </a:solidFill>
                          <a:effectLst/>
                          <a:latin typeface="Calibri" panose="020F0502020204030204" pitchFamily="34" charset="0"/>
                          <a:ea typeface="Calibri" panose="020F0502020204030204" pitchFamily="34" charset="0"/>
                          <a:cs typeface="Times New Roman" panose="02020603050405020304" pitchFamily="18" charset="0"/>
                        </a:rPr>
                        <a:t>Vitamins</a:t>
                      </a:r>
                      <a:endParaRPr lang="en-GB" sz="1100"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p>
                      <a:pPr algn="ctr">
                        <a:spcAft>
                          <a:spcPts val="0"/>
                        </a:spcAft>
                      </a:pPr>
                      <a:r>
                        <a:rPr lang="en-GB" sz="1600" b="1" dirty="0">
                          <a:effectLst/>
                          <a:latin typeface="Calibri" panose="020F0502020204030204" pitchFamily="34" charset="0"/>
                          <a:ea typeface="Calibri" panose="020F0502020204030204" pitchFamily="34" charset="0"/>
                          <a:cs typeface="Times New Roman" panose="02020603050405020304" pitchFamily="18" charset="0"/>
                        </a:rPr>
                        <a:t> </a:t>
                      </a:r>
                      <a:endParaRPr lang="en-GB" sz="1100"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spcAft>
                          <a:spcPts val="0"/>
                        </a:spcAft>
                      </a:pPr>
                      <a:r>
                        <a:rPr lang="en-GB" sz="1600" b="1" dirty="0">
                          <a:effectLst/>
                          <a:latin typeface="Calibri" panose="020F0502020204030204" pitchFamily="34" charset="0"/>
                          <a:ea typeface="Calibri" panose="020F0502020204030204" pitchFamily="34" charset="0"/>
                          <a:cs typeface="Times New Roman" panose="02020603050405020304" pitchFamily="18" charset="0"/>
                        </a:rPr>
                        <a:t> </a:t>
                      </a:r>
                      <a:endParaRPr lang="en-GB"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1067" marR="610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11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rPr>
                        <a:t> Vitamin</a:t>
                      </a:r>
                      <a:r>
                        <a:rPr lang="en-GB" sz="1100" baseline="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rPr>
                        <a:t> A</a:t>
                      </a:r>
                      <a:endParaRPr lang="en-GB" sz="11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endParaRPr>
                    </a:p>
                    <a:p>
                      <a:pPr>
                        <a:spcAft>
                          <a:spcPts val="0"/>
                        </a:spcAft>
                      </a:pPr>
                      <a:r>
                        <a:rPr lang="en-GB" sz="11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rPr>
                        <a:t> </a:t>
                      </a:r>
                      <a:endParaRPr lang="en-GB" sz="11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1067" marR="610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endParaRPr lang="en-GB" sz="11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1067" marR="610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endParaRPr lang="en-GB" sz="11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1067" marR="610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447662195"/>
                  </a:ext>
                </a:extLst>
              </a:tr>
              <a:tr h="258672">
                <a:tc vMerge="1">
                  <a:txBody>
                    <a:bodyPr/>
                    <a:lstStyle/>
                    <a:p>
                      <a:endParaRPr lang="en-GB"/>
                    </a:p>
                  </a:txBody>
                  <a:tcPr/>
                </a:tc>
                <a:tc>
                  <a:txBody>
                    <a:bodyPr/>
                    <a:lstStyle/>
                    <a:p>
                      <a:pPr>
                        <a:spcAft>
                          <a:spcPts val="0"/>
                        </a:spcAft>
                      </a:pPr>
                      <a:r>
                        <a:rPr lang="en-GB" sz="1100" dirty="0">
                          <a:solidFill>
                            <a:schemeClr val="accent1">
                              <a:lumMod val="50000"/>
                            </a:schemeClr>
                          </a:solidFill>
                          <a:effectLst/>
                          <a:latin typeface="+mn-lt"/>
                          <a:ea typeface="Calibri" panose="020F0502020204030204" pitchFamily="34" charset="0"/>
                          <a:cs typeface="Times New Roman" panose="02020603050405020304" pitchFamily="18" charset="0"/>
                        </a:rPr>
                        <a:t>Vitamin B</a:t>
                      </a:r>
                    </a:p>
                  </a:txBody>
                  <a:tcPr marL="61067" marR="610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endParaRPr lang="en-GB" sz="1100" dirty="0">
                        <a:solidFill>
                          <a:schemeClr val="accent1">
                            <a:lumMod val="50000"/>
                          </a:schemeClr>
                        </a:solidFill>
                        <a:effectLst/>
                        <a:latin typeface="+mn-lt"/>
                        <a:ea typeface="Calibri" panose="020F0502020204030204" pitchFamily="34" charset="0"/>
                        <a:cs typeface="Times New Roman" panose="02020603050405020304" pitchFamily="18" charset="0"/>
                      </a:endParaRPr>
                    </a:p>
                  </a:txBody>
                  <a:tcPr marL="61067" marR="610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endParaRPr lang="en-GB" sz="1100" dirty="0">
                        <a:solidFill>
                          <a:schemeClr val="accent1">
                            <a:lumMod val="50000"/>
                          </a:schemeClr>
                        </a:solidFill>
                        <a:effectLst/>
                        <a:latin typeface="+mn-lt"/>
                        <a:ea typeface="Calibri" panose="020F0502020204030204" pitchFamily="34" charset="0"/>
                        <a:cs typeface="Times New Roman" panose="02020603050405020304" pitchFamily="18" charset="0"/>
                      </a:endParaRPr>
                    </a:p>
                  </a:txBody>
                  <a:tcPr marL="61067" marR="610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8"/>
                  </a:ext>
                </a:extLst>
              </a:tr>
              <a:tr h="258672">
                <a:tc vMerge="1">
                  <a:txBody>
                    <a:bodyPr/>
                    <a:lstStyle/>
                    <a:p>
                      <a:endParaRPr lang="en-GB"/>
                    </a:p>
                  </a:txBody>
                  <a:tcPr/>
                </a:tc>
                <a:tc>
                  <a:txBody>
                    <a:bodyPr/>
                    <a:lstStyle/>
                    <a:p>
                      <a:pPr>
                        <a:spcAft>
                          <a:spcPts val="0"/>
                        </a:spcAft>
                      </a:pPr>
                      <a:r>
                        <a:rPr lang="en-GB" sz="1100" dirty="0">
                          <a:solidFill>
                            <a:schemeClr val="accent6">
                              <a:lumMod val="50000"/>
                            </a:schemeClr>
                          </a:solidFill>
                          <a:effectLst/>
                          <a:latin typeface="+mn-lt"/>
                          <a:ea typeface="Calibri" panose="020F0502020204030204" pitchFamily="34" charset="0"/>
                          <a:cs typeface="Times New Roman" panose="02020603050405020304" pitchFamily="18" charset="0"/>
                        </a:rPr>
                        <a:t> Vitamin C</a:t>
                      </a:r>
                    </a:p>
                  </a:txBody>
                  <a:tcPr marL="61067" marR="610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endParaRPr lang="en-GB" sz="1100" dirty="0">
                        <a:solidFill>
                          <a:schemeClr val="accent6">
                            <a:lumMod val="50000"/>
                          </a:schemeClr>
                        </a:solidFill>
                        <a:effectLst/>
                        <a:latin typeface="+mn-lt"/>
                        <a:ea typeface="Calibri" panose="020F0502020204030204" pitchFamily="34" charset="0"/>
                        <a:cs typeface="Times New Roman" panose="02020603050405020304" pitchFamily="18" charset="0"/>
                      </a:endParaRPr>
                    </a:p>
                  </a:txBody>
                  <a:tcPr marL="61067" marR="610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endParaRPr lang="en-GB" sz="1100" dirty="0">
                        <a:solidFill>
                          <a:schemeClr val="accent6">
                            <a:lumMod val="50000"/>
                          </a:schemeClr>
                        </a:solidFill>
                        <a:effectLst/>
                        <a:latin typeface="+mn-lt"/>
                        <a:ea typeface="Calibri" panose="020F0502020204030204" pitchFamily="34" charset="0"/>
                        <a:cs typeface="Times New Roman" panose="02020603050405020304" pitchFamily="18" charset="0"/>
                      </a:endParaRPr>
                    </a:p>
                  </a:txBody>
                  <a:tcPr marL="61067" marR="610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9"/>
                  </a:ext>
                </a:extLst>
              </a:tr>
              <a:tr h="258672">
                <a:tc vMerge="1">
                  <a:txBody>
                    <a:bodyPr/>
                    <a:lstStyle/>
                    <a:p>
                      <a:endParaRPr lang="en-GB"/>
                    </a:p>
                  </a:txBody>
                  <a:tcPr/>
                </a:tc>
                <a:tc>
                  <a:txBody>
                    <a:bodyPr/>
                    <a:lstStyle/>
                    <a:p>
                      <a:pPr>
                        <a:spcAft>
                          <a:spcPts val="0"/>
                        </a:spcAft>
                      </a:pPr>
                      <a:r>
                        <a:rPr lang="en-GB" sz="1100" dirty="0">
                          <a:solidFill>
                            <a:schemeClr val="accent2">
                              <a:lumMod val="75000"/>
                            </a:schemeClr>
                          </a:solidFill>
                          <a:effectLst/>
                          <a:latin typeface="+mn-lt"/>
                          <a:ea typeface="Calibri" panose="020F0502020204030204" pitchFamily="34" charset="0"/>
                          <a:cs typeface="Times New Roman" panose="02020603050405020304" pitchFamily="18" charset="0"/>
                        </a:rPr>
                        <a:t>Vitamin D</a:t>
                      </a:r>
                    </a:p>
                  </a:txBody>
                  <a:tcPr marL="61067" marR="610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endParaRPr lang="en-GB" sz="1100" dirty="0">
                        <a:solidFill>
                          <a:schemeClr val="accent2">
                            <a:lumMod val="75000"/>
                          </a:schemeClr>
                        </a:solidFill>
                        <a:effectLst/>
                        <a:latin typeface="+mn-lt"/>
                        <a:ea typeface="Calibri" panose="020F0502020204030204" pitchFamily="34" charset="0"/>
                        <a:cs typeface="Times New Roman" panose="02020603050405020304" pitchFamily="18" charset="0"/>
                      </a:endParaRPr>
                    </a:p>
                  </a:txBody>
                  <a:tcPr marL="61067" marR="610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endParaRPr lang="en-GB" sz="1100" dirty="0">
                        <a:solidFill>
                          <a:schemeClr val="accent2">
                            <a:lumMod val="75000"/>
                          </a:schemeClr>
                        </a:solidFill>
                        <a:effectLst/>
                        <a:latin typeface="+mn-lt"/>
                        <a:ea typeface="Calibri" panose="020F0502020204030204" pitchFamily="34" charset="0"/>
                        <a:cs typeface="Times New Roman" panose="02020603050405020304" pitchFamily="18" charset="0"/>
                      </a:endParaRPr>
                    </a:p>
                  </a:txBody>
                  <a:tcPr marL="61067" marR="610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0"/>
                  </a:ext>
                </a:extLst>
              </a:tr>
              <a:tr h="467284">
                <a:tc rowSpan="2">
                  <a:txBody>
                    <a:bodyPr/>
                    <a:lstStyle/>
                    <a:p>
                      <a:pPr algn="ctr">
                        <a:spcAft>
                          <a:spcPts val="0"/>
                        </a:spcAft>
                      </a:pPr>
                      <a:endParaRPr lang="en-GB" sz="1600" b="1" dirty="0">
                        <a:effectLst/>
                        <a:latin typeface="Calibri" panose="020F0502020204030204" pitchFamily="34" charset="0"/>
                        <a:ea typeface="Calibri" panose="020F0502020204030204" pitchFamily="34" charset="0"/>
                        <a:cs typeface="Times New Roman" panose="02020603050405020304" pitchFamily="18" charset="0"/>
                      </a:endParaRPr>
                    </a:p>
                    <a:p>
                      <a:pPr algn="ctr">
                        <a:spcAft>
                          <a:spcPts val="0"/>
                        </a:spcAft>
                      </a:pPr>
                      <a:r>
                        <a:rPr lang="en-GB" sz="1600" b="1" dirty="0">
                          <a:solidFill>
                            <a:schemeClr val="bg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Minerals</a:t>
                      </a:r>
                      <a:endParaRPr lang="en-GB" sz="1100" dirty="0">
                        <a:solidFill>
                          <a:schemeClr val="bg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p>
                      <a:pPr algn="ctr">
                        <a:spcAft>
                          <a:spcPts val="0"/>
                        </a:spcAft>
                      </a:pPr>
                      <a:r>
                        <a:rPr lang="en-GB" sz="1600" b="1" dirty="0">
                          <a:effectLst/>
                          <a:latin typeface="Calibri" panose="020F0502020204030204" pitchFamily="34" charset="0"/>
                          <a:ea typeface="Calibri" panose="020F0502020204030204" pitchFamily="34" charset="0"/>
                          <a:cs typeface="Times New Roman" panose="02020603050405020304" pitchFamily="18" charset="0"/>
                        </a:rPr>
                        <a:t> </a:t>
                      </a:r>
                      <a:endParaRPr lang="en-GB"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1067" marR="610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1100" dirty="0">
                          <a:solidFill>
                            <a:schemeClr val="bg2">
                              <a:lumMod val="50000"/>
                            </a:schemeClr>
                          </a:solidFill>
                          <a:effectLst/>
                          <a:latin typeface="+mn-lt"/>
                          <a:ea typeface="Calibri" panose="020F0502020204030204" pitchFamily="34" charset="0"/>
                          <a:cs typeface="Times New Roman" panose="02020603050405020304" pitchFamily="18" charset="0"/>
                        </a:rPr>
                        <a:t> </a:t>
                      </a:r>
                    </a:p>
                    <a:p>
                      <a:pPr>
                        <a:spcAft>
                          <a:spcPts val="0"/>
                        </a:spcAft>
                      </a:pPr>
                      <a:r>
                        <a:rPr lang="en-GB" sz="1100" dirty="0">
                          <a:solidFill>
                            <a:schemeClr val="bg2">
                              <a:lumMod val="50000"/>
                            </a:schemeClr>
                          </a:solidFill>
                          <a:effectLst/>
                          <a:latin typeface="+mn-lt"/>
                          <a:ea typeface="Calibri" panose="020F0502020204030204" pitchFamily="34" charset="0"/>
                          <a:cs typeface="Times New Roman" panose="02020603050405020304" pitchFamily="18" charset="0"/>
                        </a:rPr>
                        <a:t>Iron </a:t>
                      </a:r>
                    </a:p>
                  </a:txBody>
                  <a:tcPr marL="61067" marR="610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endParaRPr lang="en-GB" sz="1100" dirty="0">
                        <a:solidFill>
                          <a:schemeClr val="bg2">
                            <a:lumMod val="50000"/>
                          </a:schemeClr>
                        </a:solidFill>
                        <a:effectLst/>
                        <a:latin typeface="+mn-lt"/>
                        <a:ea typeface="Calibri" panose="020F0502020204030204" pitchFamily="34" charset="0"/>
                        <a:cs typeface="Times New Roman" panose="02020603050405020304" pitchFamily="18" charset="0"/>
                      </a:endParaRPr>
                    </a:p>
                  </a:txBody>
                  <a:tcPr marL="61067" marR="610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endParaRPr lang="en-GB" sz="1100" dirty="0">
                        <a:solidFill>
                          <a:schemeClr val="bg2">
                            <a:lumMod val="50000"/>
                          </a:schemeClr>
                        </a:solidFill>
                        <a:effectLst/>
                        <a:latin typeface="+mn-lt"/>
                        <a:ea typeface="Calibri" panose="020F0502020204030204" pitchFamily="34" charset="0"/>
                        <a:cs typeface="Times New Roman" panose="02020603050405020304" pitchFamily="18" charset="0"/>
                      </a:endParaRPr>
                    </a:p>
                  </a:txBody>
                  <a:tcPr marL="61067" marR="610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120738310"/>
                  </a:ext>
                </a:extLst>
              </a:tr>
              <a:tr h="567400">
                <a:tc vMerge="1">
                  <a:txBody>
                    <a:bodyPr/>
                    <a:lstStyle/>
                    <a:p>
                      <a:endParaRPr lang="en-GB"/>
                    </a:p>
                  </a:txBody>
                  <a:tcPr/>
                </a:tc>
                <a:tc>
                  <a:txBody>
                    <a:bodyPr/>
                    <a:lstStyle/>
                    <a:p>
                      <a:pPr>
                        <a:spcAft>
                          <a:spcPts val="0"/>
                        </a:spcAft>
                      </a:pPr>
                      <a:r>
                        <a:rPr lang="en-GB" sz="1100" dirty="0">
                          <a:solidFill>
                            <a:srgbClr val="00B0F0"/>
                          </a:solidFill>
                          <a:effectLst/>
                          <a:latin typeface="+mn-lt"/>
                          <a:ea typeface="Calibri" panose="020F0502020204030204" pitchFamily="34" charset="0"/>
                          <a:cs typeface="Times New Roman" panose="02020603050405020304" pitchFamily="18" charset="0"/>
                        </a:rPr>
                        <a:t> </a:t>
                      </a:r>
                    </a:p>
                    <a:p>
                      <a:pPr>
                        <a:spcAft>
                          <a:spcPts val="0"/>
                        </a:spcAft>
                      </a:pPr>
                      <a:r>
                        <a:rPr lang="en-GB" sz="1100" dirty="0">
                          <a:solidFill>
                            <a:srgbClr val="00B0F0"/>
                          </a:solidFill>
                          <a:effectLst/>
                          <a:latin typeface="+mn-lt"/>
                          <a:ea typeface="Calibri" panose="020F0502020204030204" pitchFamily="34" charset="0"/>
                          <a:cs typeface="Times New Roman" panose="02020603050405020304" pitchFamily="18" charset="0"/>
                        </a:rPr>
                        <a:t>Calcium</a:t>
                      </a:r>
                    </a:p>
                  </a:txBody>
                  <a:tcPr marL="61067" marR="610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endParaRPr lang="en-GB" sz="1100" dirty="0">
                        <a:solidFill>
                          <a:srgbClr val="00B0F0"/>
                        </a:solidFill>
                        <a:effectLst/>
                        <a:latin typeface="+mn-lt"/>
                        <a:ea typeface="Calibri" panose="020F0502020204030204" pitchFamily="34" charset="0"/>
                        <a:cs typeface="Times New Roman" panose="02020603050405020304" pitchFamily="18" charset="0"/>
                      </a:endParaRPr>
                    </a:p>
                  </a:txBody>
                  <a:tcPr marL="61067" marR="610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GB" sz="1100" dirty="0">
                        <a:solidFill>
                          <a:srgbClr val="00B0F0"/>
                        </a:solidFill>
                      </a:endParaRPr>
                    </a:p>
                  </a:txBody>
                  <a:tcPr marL="61067" marR="610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580528614"/>
                  </a:ext>
                </a:extLst>
              </a:tr>
            </a:tbl>
          </a:graphicData>
        </a:graphic>
      </p:graphicFrame>
    </p:spTree>
    <p:extLst>
      <p:ext uri="{BB962C8B-B14F-4D97-AF65-F5344CB8AC3E}">
        <p14:creationId xmlns:p14="http://schemas.microsoft.com/office/powerpoint/2010/main" val="3884808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620B242D-6290-49E5-A6EF-D013109EBBA5}" type="slidenum">
              <a:rPr lang="en-GB" smtClean="0"/>
              <a:t>13</a:t>
            </a:fld>
            <a:endParaRPr lang="en-GB" dirty="0"/>
          </a:p>
        </p:txBody>
      </p:sp>
      <p:sp>
        <p:nvSpPr>
          <p:cNvPr id="9" name="Rectangle 8"/>
          <p:cNvSpPr/>
          <p:nvPr/>
        </p:nvSpPr>
        <p:spPr>
          <a:xfrm>
            <a:off x="178173" y="716994"/>
            <a:ext cx="8337177" cy="1585562"/>
          </a:xfrm>
          <a:prstGeom prst="rect">
            <a:avLst/>
          </a:prstGeom>
        </p:spPr>
        <p:txBody>
          <a:bodyPr wrap="square">
            <a:spAutoFit/>
          </a:bodyPr>
          <a:lstStyle/>
          <a:p>
            <a:pPr algn="just">
              <a:lnSpc>
                <a:spcPct val="107000"/>
              </a:lnSpc>
              <a:spcAft>
                <a:spcPts val="800"/>
              </a:spcAft>
            </a:pPr>
            <a:r>
              <a:rPr lang="en-GB" b="1" u="sng" dirty="0">
                <a:latin typeface="Calibri" panose="020F0502020204030204" pitchFamily="34" charset="0"/>
                <a:ea typeface="Calibri" panose="020F0502020204030204" pitchFamily="34" charset="0"/>
                <a:cs typeface="Times New Roman" panose="02020603050405020304" pitchFamily="18" charset="0"/>
              </a:rPr>
              <a:t>Protein</a:t>
            </a:r>
            <a:endParaRPr lang="en-GB" sz="14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GB" dirty="0">
                <a:latin typeface="Calibri" panose="020F0502020204030204" pitchFamily="34" charset="0"/>
                <a:ea typeface="Calibri" panose="020F0502020204030204" pitchFamily="34" charset="0"/>
                <a:cs typeface="Times New Roman" panose="02020603050405020304" pitchFamily="18" charset="0"/>
              </a:rPr>
              <a:t>Protein is a</a:t>
            </a:r>
            <a:r>
              <a:rPr lang="en-GB" b="1" dirty="0">
                <a:latin typeface="Calibri" panose="020F0502020204030204" pitchFamily="34" charset="0"/>
                <a:ea typeface="Calibri" panose="020F0502020204030204" pitchFamily="34" charset="0"/>
                <a:cs typeface="Times New Roman" panose="02020603050405020304" pitchFamily="18" charset="0"/>
              </a:rPr>
              <a:t> ‘Macronutrient’ – </a:t>
            </a:r>
            <a:r>
              <a:rPr lang="en-GB" dirty="0">
                <a:latin typeface="Calibri" panose="020F0502020204030204" pitchFamily="34" charset="0"/>
                <a:ea typeface="Calibri" panose="020F0502020204030204" pitchFamily="34" charset="0"/>
                <a:cs typeface="Times New Roman" panose="02020603050405020304" pitchFamily="18" charset="0"/>
              </a:rPr>
              <a:t>which means it is needed by the body in large amounts.</a:t>
            </a:r>
          </a:p>
          <a:p>
            <a:pPr algn="just">
              <a:lnSpc>
                <a:spcPct val="107000"/>
              </a:lnSpc>
              <a:spcAft>
                <a:spcPts val="800"/>
              </a:spcAft>
            </a:pPr>
            <a:r>
              <a:rPr lang="en-GB" dirty="0">
                <a:effectLst/>
                <a:latin typeface="Calibri" panose="020F0502020204030204" pitchFamily="34" charset="0"/>
                <a:ea typeface="Calibri" panose="020F0502020204030204" pitchFamily="34" charset="0"/>
                <a:cs typeface="Times New Roman" panose="02020603050405020304" pitchFamily="18" charset="0"/>
              </a:rPr>
              <a:t>1. Complete the word gap task</a:t>
            </a:r>
          </a:p>
          <a:p>
            <a:pPr algn="just">
              <a:lnSpc>
                <a:spcPct val="107000"/>
              </a:lnSpc>
              <a:spcAft>
                <a:spcPts val="800"/>
              </a:spcAft>
            </a:pPr>
            <a:r>
              <a:rPr lang="en-GB" dirty="0">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10" name="TextBox 9"/>
          <p:cNvSpPr txBox="1"/>
          <p:nvPr/>
        </p:nvSpPr>
        <p:spPr>
          <a:xfrm>
            <a:off x="1045029" y="326571"/>
            <a:ext cx="6021977" cy="461665"/>
          </a:xfrm>
          <a:prstGeom prst="rect">
            <a:avLst/>
          </a:prstGeom>
          <a:noFill/>
        </p:spPr>
        <p:txBody>
          <a:bodyPr wrap="square" rtlCol="0">
            <a:spAutoFit/>
          </a:bodyPr>
          <a:lstStyle/>
          <a:p>
            <a:r>
              <a:rPr lang="en-GB" sz="2400" dirty="0"/>
              <a:t>Macro &amp; Micro Nutrients</a:t>
            </a:r>
          </a:p>
        </p:txBody>
      </p:sp>
      <p:sp>
        <p:nvSpPr>
          <p:cNvPr id="12" name="TextBox 11"/>
          <p:cNvSpPr txBox="1"/>
          <p:nvPr/>
        </p:nvSpPr>
        <p:spPr>
          <a:xfrm>
            <a:off x="309282" y="2084294"/>
            <a:ext cx="8206068" cy="369332"/>
          </a:xfrm>
          <a:prstGeom prst="rect">
            <a:avLst/>
          </a:prstGeom>
          <a:noFill/>
          <a:ln w="15875">
            <a:solidFill>
              <a:schemeClr val="tx1"/>
            </a:solidFill>
          </a:ln>
        </p:spPr>
        <p:txBody>
          <a:bodyPr wrap="square" rtlCol="0">
            <a:spAutoFit/>
          </a:bodyPr>
          <a:lstStyle/>
          <a:p>
            <a:r>
              <a:rPr lang="en-GB" dirty="0"/>
              <a:t>Animal		Pulses		Nut		Repair		Growth</a:t>
            </a:r>
          </a:p>
        </p:txBody>
      </p:sp>
      <p:sp>
        <p:nvSpPr>
          <p:cNvPr id="13" name="Rectangle 12"/>
          <p:cNvSpPr/>
          <p:nvPr/>
        </p:nvSpPr>
        <p:spPr>
          <a:xfrm>
            <a:off x="178173" y="2615416"/>
            <a:ext cx="8337177" cy="3272563"/>
          </a:xfrm>
          <a:prstGeom prst="rect">
            <a:avLst/>
          </a:prstGeom>
        </p:spPr>
        <p:txBody>
          <a:bodyPr wrap="square">
            <a:spAutoFit/>
          </a:bodyPr>
          <a:lstStyle/>
          <a:p>
            <a:pPr algn="just">
              <a:lnSpc>
                <a:spcPct val="107000"/>
              </a:lnSpc>
              <a:spcAft>
                <a:spcPts val="800"/>
              </a:spcAft>
            </a:pPr>
            <a:r>
              <a:rPr lang="en-GB" dirty="0">
                <a:latin typeface="Calibri" panose="020F0502020204030204" pitchFamily="34" charset="0"/>
                <a:ea typeface="Calibri" panose="020F0502020204030204" pitchFamily="34" charset="0"/>
                <a:cs typeface="Times New Roman" panose="02020603050405020304" pitchFamily="18" charset="0"/>
              </a:rPr>
              <a:t>Proteins assist with ______________ and ___________ of the body.</a:t>
            </a:r>
          </a:p>
          <a:p>
            <a:pPr algn="just">
              <a:lnSpc>
                <a:spcPct val="107000"/>
              </a:lnSpc>
              <a:spcAft>
                <a:spcPts val="800"/>
              </a:spcAft>
            </a:pPr>
            <a:r>
              <a:rPr lang="en-GB" dirty="0">
                <a:latin typeface="Calibri" panose="020F0502020204030204" pitchFamily="34" charset="0"/>
                <a:ea typeface="Calibri" panose="020F0502020204030204" pitchFamily="34" charset="0"/>
                <a:cs typeface="Times New Roman" panose="02020603050405020304" pitchFamily="18" charset="0"/>
              </a:rPr>
              <a:t>Proteins are found in __________________ products like meat, fish, cheese, milk and eggs. Vegetable sources include soya bean products, _______________ and _______________.</a:t>
            </a:r>
          </a:p>
          <a:p>
            <a:pPr algn="just">
              <a:lnSpc>
                <a:spcPct val="107000"/>
              </a:lnSpc>
              <a:spcAft>
                <a:spcPts val="800"/>
              </a:spcAft>
            </a:pPr>
            <a:endParaRPr lang="en-GB"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GB" dirty="0">
                <a:effectLst/>
                <a:latin typeface="Calibri" panose="020F0502020204030204" pitchFamily="34" charset="0"/>
                <a:ea typeface="Calibri" panose="020F0502020204030204" pitchFamily="34" charset="0"/>
                <a:cs typeface="Times New Roman" panose="02020603050405020304" pitchFamily="18" charset="0"/>
              </a:rPr>
              <a:t>2. a) What do protein-rich foods have to contain to make them High Biological Value (HBV)?_____________________________________________________________</a:t>
            </a:r>
          </a:p>
          <a:p>
            <a:pPr algn="just">
              <a:lnSpc>
                <a:spcPct val="107000"/>
              </a:lnSpc>
              <a:spcAft>
                <a:spcPts val="800"/>
              </a:spcAft>
            </a:pPr>
            <a:r>
              <a:rPr lang="en-GB" dirty="0">
                <a:latin typeface="Calibri" panose="020F0502020204030204" pitchFamily="34" charset="0"/>
                <a:ea typeface="Calibri" panose="020F0502020204030204" pitchFamily="34" charset="0"/>
                <a:cs typeface="Times New Roman" panose="02020603050405020304" pitchFamily="18" charset="0"/>
              </a:rPr>
              <a:t>     b) Which types of protein are typically HBV? ____________________________ </a:t>
            </a:r>
          </a:p>
          <a:p>
            <a:pPr algn="just">
              <a:lnSpc>
                <a:spcPct val="107000"/>
              </a:lnSpc>
              <a:spcAft>
                <a:spcPts val="800"/>
              </a:spcAft>
            </a:pPr>
            <a:endParaRPr lang="en-GB"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Picture 1"/>
          <p:cNvPicPr>
            <a:picLocks noChangeAspect="1"/>
          </p:cNvPicPr>
          <p:nvPr/>
        </p:nvPicPr>
        <p:blipFill>
          <a:blip r:embed="rId2"/>
          <a:stretch>
            <a:fillRect/>
          </a:stretch>
        </p:blipFill>
        <p:spPr>
          <a:xfrm>
            <a:off x="0" y="5565536"/>
            <a:ext cx="1847248" cy="1292464"/>
          </a:xfrm>
          <a:prstGeom prst="rect">
            <a:avLst/>
          </a:prstGeom>
        </p:spPr>
      </p:pic>
      <p:sp>
        <p:nvSpPr>
          <p:cNvPr id="4" name="TextBox 3"/>
          <p:cNvSpPr txBox="1"/>
          <p:nvPr/>
        </p:nvSpPr>
        <p:spPr>
          <a:xfrm>
            <a:off x="8343781" y="109728"/>
            <a:ext cx="800219" cy="6611748"/>
          </a:xfrm>
          <a:prstGeom prst="rect">
            <a:avLst/>
          </a:prstGeom>
          <a:noFill/>
        </p:spPr>
        <p:txBody>
          <a:bodyPr vert="vert" wrap="square" rtlCol="0">
            <a:spAutoFit/>
          </a:bodyPr>
          <a:lstStyle/>
          <a:p>
            <a:pPr algn="ctr"/>
            <a:r>
              <a:rPr lang="en-GB" sz="4000" dirty="0"/>
              <a:t>NUTRITION</a:t>
            </a:r>
          </a:p>
        </p:txBody>
      </p:sp>
    </p:spTree>
    <p:extLst>
      <p:ext uri="{BB962C8B-B14F-4D97-AF65-F5344CB8AC3E}">
        <p14:creationId xmlns:p14="http://schemas.microsoft.com/office/powerpoint/2010/main" val="17831611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620B242D-6290-49E5-A6EF-D013109EBBA5}" type="slidenum">
              <a:rPr lang="en-GB" smtClean="0"/>
              <a:t>14</a:t>
            </a:fld>
            <a:endParaRPr lang="en-GB" dirty="0"/>
          </a:p>
        </p:txBody>
      </p:sp>
      <p:graphicFrame>
        <p:nvGraphicFramePr>
          <p:cNvPr id="4" name="Table 3"/>
          <p:cNvGraphicFramePr>
            <a:graphicFrameLocks noGrp="1"/>
          </p:cNvGraphicFramePr>
          <p:nvPr>
            <p:extLst>
              <p:ext uri="{D42A27DB-BD31-4B8C-83A1-F6EECF244321}">
                <p14:modId xmlns:p14="http://schemas.microsoft.com/office/powerpoint/2010/main" val="1353676174"/>
              </p:ext>
            </p:extLst>
          </p:nvPr>
        </p:nvGraphicFramePr>
        <p:xfrm>
          <a:off x="587828" y="2252135"/>
          <a:ext cx="7833796" cy="2280299"/>
        </p:xfrm>
        <a:graphic>
          <a:graphicData uri="http://schemas.openxmlformats.org/drawingml/2006/table">
            <a:tbl>
              <a:tblPr firstRow="1" firstCol="1" bandRow="1"/>
              <a:tblGrid>
                <a:gridCol w="3862310">
                  <a:extLst>
                    <a:ext uri="{9D8B030D-6E8A-4147-A177-3AD203B41FA5}">
                      <a16:colId xmlns:a16="http://schemas.microsoft.com/office/drawing/2014/main" xmlns="" val="856477637"/>
                    </a:ext>
                  </a:extLst>
                </a:gridCol>
                <a:gridCol w="3971486">
                  <a:extLst>
                    <a:ext uri="{9D8B030D-6E8A-4147-A177-3AD203B41FA5}">
                      <a16:colId xmlns:a16="http://schemas.microsoft.com/office/drawing/2014/main" xmlns="" val="3144857456"/>
                    </a:ext>
                  </a:extLst>
                </a:gridCol>
              </a:tblGrid>
              <a:tr h="692418">
                <a:tc>
                  <a:txBody>
                    <a:bodyPr/>
                    <a:lstStyle/>
                    <a:p>
                      <a:pPr algn="ctr">
                        <a:lnSpc>
                          <a:spcPct val="107000"/>
                        </a:lnSpc>
                        <a:spcAft>
                          <a:spcPts val="0"/>
                        </a:spcAft>
                      </a:pPr>
                      <a:r>
                        <a:rPr lang="en-GB" sz="1400" dirty="0">
                          <a:effectLst/>
                          <a:latin typeface="Calibri" panose="020F0502020204030204" pitchFamily="34" charset="0"/>
                          <a:ea typeface="Calibri" panose="020F0502020204030204" pitchFamily="34" charset="0"/>
                          <a:cs typeface="Times New Roman" panose="02020603050405020304" pitchFamily="18" charset="0"/>
                        </a:rPr>
                        <a:t>Animal (high biological value HBV)</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ysClr val="window" lastClr="FFFFFF"/>
                    </a:solidFill>
                  </a:tcPr>
                </a:tc>
                <a:tc>
                  <a:txBody>
                    <a:bodyPr/>
                    <a:lstStyle/>
                    <a:p>
                      <a:pPr algn="ctr">
                        <a:lnSpc>
                          <a:spcPct val="107000"/>
                        </a:lnSpc>
                        <a:spcAft>
                          <a:spcPts val="0"/>
                        </a:spcAft>
                      </a:pPr>
                      <a:r>
                        <a:rPr lang="en-GB" sz="1400" dirty="0">
                          <a:effectLst/>
                          <a:latin typeface="Calibri" panose="020F0502020204030204" pitchFamily="34" charset="0"/>
                          <a:ea typeface="Calibri" panose="020F0502020204030204" pitchFamily="34" charset="0"/>
                          <a:cs typeface="Times New Roman" panose="02020603050405020304" pitchFamily="18" charset="0"/>
                        </a:rPr>
                        <a:t>Plant (low biological value LBV)</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GB" sz="1400" dirty="0">
                          <a:effectLst/>
                          <a:latin typeface="Calibri" panose="020F0502020204030204" pitchFamily="34" charset="0"/>
                          <a:ea typeface="Calibri" panose="020F0502020204030204" pitchFamily="34" charset="0"/>
                          <a:cs typeface="Times New Roman" panose="02020603050405020304" pitchFamily="18" charset="0"/>
                        </a:rPr>
                        <a:t>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ysClr val="window" lastClr="FFFFFF"/>
                    </a:solidFill>
                  </a:tcPr>
                </a:tc>
                <a:extLst>
                  <a:ext uri="{0D108BD9-81ED-4DB2-BD59-A6C34878D82A}">
                    <a16:rowId xmlns:a16="http://schemas.microsoft.com/office/drawing/2014/main" xmlns="" val="33023501"/>
                  </a:ext>
                </a:extLst>
              </a:tr>
              <a:tr h="0">
                <a:tc>
                  <a:txBody>
                    <a:bodyPr/>
                    <a:lstStyle/>
                    <a:p>
                      <a:pPr algn="just">
                        <a:lnSpc>
                          <a:spcPct val="107000"/>
                        </a:lnSpc>
                        <a:spcAft>
                          <a:spcPts val="0"/>
                        </a:spcAft>
                      </a:pPr>
                      <a:r>
                        <a:rPr lang="en-GB" sz="1400" dirty="0">
                          <a:effectLst/>
                          <a:latin typeface="Calibri" panose="020F0502020204030204" pitchFamily="34" charset="0"/>
                          <a:ea typeface="Calibri" panose="020F0502020204030204" pitchFamily="34" charset="0"/>
                          <a:cs typeface="Times New Roman" panose="02020603050405020304" pitchFamily="18" charset="0"/>
                        </a:rPr>
                        <a:t>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en-GB" sz="1400" dirty="0">
                          <a:effectLst/>
                          <a:latin typeface="Calibri" panose="020F0502020204030204" pitchFamily="34" charset="0"/>
                          <a:ea typeface="Calibri" panose="020F0502020204030204" pitchFamily="34" charset="0"/>
                          <a:cs typeface="Times New Roman" panose="02020603050405020304" pitchFamily="18" charset="0"/>
                        </a:rPr>
                        <a:t>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en-GB" sz="1400" dirty="0">
                          <a:effectLst/>
                          <a:latin typeface="Calibri" panose="020F0502020204030204" pitchFamily="34" charset="0"/>
                          <a:ea typeface="Calibri" panose="020F0502020204030204" pitchFamily="34" charset="0"/>
                          <a:cs typeface="Times New Roman" panose="02020603050405020304" pitchFamily="18" charset="0"/>
                        </a:rPr>
                        <a:t>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en-GB" sz="1400" dirty="0">
                          <a:effectLst/>
                          <a:latin typeface="Calibri" panose="020F0502020204030204" pitchFamily="34" charset="0"/>
                          <a:ea typeface="Calibri" panose="020F0502020204030204" pitchFamily="34" charset="0"/>
                          <a:cs typeface="Times New Roman" panose="02020603050405020304" pitchFamily="18" charset="0"/>
                        </a:rPr>
                        <a:t>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en-GB" sz="1400" dirty="0">
                          <a:effectLst/>
                          <a:latin typeface="Calibri" panose="020F0502020204030204" pitchFamily="34" charset="0"/>
                          <a:ea typeface="Calibri" panose="020F0502020204030204" pitchFamily="34" charset="0"/>
                          <a:cs typeface="Times New Roman" panose="02020603050405020304" pitchFamily="18" charset="0"/>
                        </a:rPr>
                        <a:t>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en-GB" sz="1400" dirty="0">
                          <a:effectLst/>
                          <a:latin typeface="Calibri" panose="020F0502020204030204" pitchFamily="34" charset="0"/>
                          <a:ea typeface="Calibri" panose="020F0502020204030204" pitchFamily="34" charset="0"/>
                          <a:cs typeface="Times New Roman" panose="02020603050405020304" pitchFamily="18" charset="0"/>
                        </a:rPr>
                        <a:t>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en-GB" sz="1400" dirty="0">
                          <a:effectLst/>
                          <a:latin typeface="Calibri" panose="020F0502020204030204" pitchFamily="34" charset="0"/>
                          <a:ea typeface="Calibri" panose="020F0502020204030204" pitchFamily="34" charset="0"/>
                          <a:cs typeface="Times New Roman" panose="02020603050405020304" pitchFamily="18" charset="0"/>
                        </a:rPr>
                        <a:t>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ysClr val="window" lastClr="FFFFFF"/>
                    </a:solidFill>
                  </a:tcPr>
                </a:tc>
                <a:tc>
                  <a:txBody>
                    <a:bodyPr/>
                    <a:lstStyle/>
                    <a:p>
                      <a:pPr algn="just">
                        <a:lnSpc>
                          <a:spcPct val="107000"/>
                        </a:lnSpc>
                        <a:spcAft>
                          <a:spcPts val="0"/>
                        </a:spcAft>
                      </a:pPr>
                      <a:r>
                        <a:rPr lang="en-GB" sz="1400" dirty="0">
                          <a:effectLst/>
                          <a:latin typeface="Calibri" panose="020F0502020204030204" pitchFamily="34" charset="0"/>
                          <a:ea typeface="Calibri" panose="020F0502020204030204" pitchFamily="34" charset="0"/>
                          <a:cs typeface="Times New Roman" panose="02020603050405020304" pitchFamily="18" charset="0"/>
                        </a:rPr>
                        <a:t>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en-GB" sz="1400" dirty="0">
                          <a:effectLst/>
                          <a:latin typeface="Calibri" panose="020F0502020204030204" pitchFamily="34" charset="0"/>
                          <a:ea typeface="Calibri" panose="020F0502020204030204" pitchFamily="34" charset="0"/>
                          <a:cs typeface="Times New Roman" panose="02020603050405020304" pitchFamily="18" charset="0"/>
                        </a:rPr>
                        <a:t>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ysClr val="window" lastClr="FFFFFF"/>
                    </a:solidFill>
                  </a:tcPr>
                </a:tc>
                <a:extLst>
                  <a:ext uri="{0D108BD9-81ED-4DB2-BD59-A6C34878D82A}">
                    <a16:rowId xmlns:a16="http://schemas.microsoft.com/office/drawing/2014/main" xmlns="" val="2116923573"/>
                  </a:ext>
                </a:extLst>
              </a:tr>
            </a:tbl>
          </a:graphicData>
        </a:graphic>
      </p:graphicFrame>
      <p:sp>
        <p:nvSpPr>
          <p:cNvPr id="5" name="Rectangle 4"/>
          <p:cNvSpPr/>
          <p:nvPr/>
        </p:nvSpPr>
        <p:spPr>
          <a:xfrm>
            <a:off x="302078" y="-22218"/>
            <a:ext cx="7927522" cy="671915"/>
          </a:xfrm>
          <a:prstGeom prst="rect">
            <a:avLst/>
          </a:prstGeom>
        </p:spPr>
        <p:txBody>
          <a:bodyPr wrap="square">
            <a:spAutoFit/>
          </a:bodyPr>
          <a:lstStyle/>
          <a:p>
            <a:pPr algn="just">
              <a:lnSpc>
                <a:spcPct val="107000"/>
              </a:lnSpc>
              <a:spcAft>
                <a:spcPts val="800"/>
              </a:spcAft>
            </a:pPr>
            <a:r>
              <a:rPr lang="en-GB" dirty="0">
                <a:solidFill>
                  <a:prstClr val="black"/>
                </a:solidFill>
              </a:rPr>
              <a:t>3.</a:t>
            </a:r>
            <a:r>
              <a:rPr lang="en-GB" b="1" dirty="0">
                <a:solidFill>
                  <a:prstClr val="black"/>
                </a:solidFill>
              </a:rPr>
              <a:t> Complete the table.</a:t>
            </a:r>
            <a:r>
              <a:rPr lang="en-GB" dirty="0">
                <a:solidFill>
                  <a:prstClr val="black"/>
                </a:solidFill>
              </a:rPr>
              <a:t> Classify the following protein foods as ‘animal’ or ‘plant’ based protein.  </a:t>
            </a:r>
          </a:p>
        </p:txBody>
      </p:sp>
      <p:sp>
        <p:nvSpPr>
          <p:cNvPr id="7" name="Text Box 5"/>
          <p:cNvSpPr txBox="1"/>
          <p:nvPr/>
        </p:nvSpPr>
        <p:spPr>
          <a:xfrm>
            <a:off x="587826" y="4542531"/>
            <a:ext cx="2913018" cy="2041292"/>
          </a:xfrm>
          <a:prstGeom prst="rect">
            <a:avLst/>
          </a:prstGeom>
          <a:solidFill>
            <a:schemeClr val="accent1">
              <a:lumMod val="40000"/>
              <a:lumOff val="60000"/>
            </a:schemeClr>
          </a:solidFill>
          <a:ln w="38100">
            <a:solidFill>
              <a:schemeClr val="tx1"/>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defTabSz="914400" eaLnBrk="1" fontAlgn="auto" latinLnBrk="0" hangingPunct="1">
              <a:lnSpc>
                <a:spcPct val="107000"/>
              </a:lnSpc>
              <a:spcBef>
                <a:spcPts val="0"/>
              </a:spcBef>
              <a:spcAft>
                <a:spcPts val="800"/>
              </a:spcAft>
              <a:buClrTx/>
              <a:buSzTx/>
              <a:buFontTx/>
              <a:buNone/>
              <a:tabLst/>
              <a:defRPr/>
            </a:pPr>
            <a:r>
              <a:rPr kumimoji="0" lang="en-GB" sz="1400" b="0" i="0"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What is Quorn?</a:t>
            </a:r>
            <a:endParaRPr kumimoji="0" lang="en-GB" sz="1100" b="0" i="0"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defTabSz="914400" eaLnBrk="1" fontAlgn="auto" latinLnBrk="0" hangingPunct="1">
              <a:lnSpc>
                <a:spcPct val="107000"/>
              </a:lnSpc>
              <a:spcBef>
                <a:spcPts val="0"/>
              </a:spcBef>
              <a:spcAft>
                <a:spcPts val="800"/>
              </a:spcAft>
              <a:buClrTx/>
              <a:buSzTx/>
              <a:buFontTx/>
              <a:buNone/>
              <a:tabLst/>
              <a:defRPr/>
            </a:pPr>
            <a:r>
              <a:rPr kumimoji="0" lang="en-GB" sz="1400" b="0" i="0"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endParaRPr kumimoji="0" lang="en-GB" sz="1100" b="0" i="0"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defTabSz="914400" eaLnBrk="1" fontAlgn="auto" latinLnBrk="0" hangingPunct="1">
              <a:lnSpc>
                <a:spcPct val="107000"/>
              </a:lnSpc>
              <a:spcBef>
                <a:spcPts val="0"/>
              </a:spcBef>
              <a:spcAft>
                <a:spcPts val="800"/>
              </a:spcAft>
              <a:buClrTx/>
              <a:buSzTx/>
              <a:buFontTx/>
              <a:buNone/>
              <a:tabLst/>
              <a:defRPr/>
            </a:pPr>
            <a:r>
              <a:rPr kumimoji="0" lang="en-GB" sz="1400" b="0" i="0"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endParaRPr kumimoji="0" lang="en-GB" sz="1100" b="0" i="0"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defTabSz="914400" eaLnBrk="1" fontAlgn="auto" latinLnBrk="0" hangingPunct="1">
              <a:lnSpc>
                <a:spcPct val="107000"/>
              </a:lnSpc>
              <a:spcBef>
                <a:spcPts val="0"/>
              </a:spcBef>
              <a:spcAft>
                <a:spcPts val="800"/>
              </a:spcAft>
              <a:buClrTx/>
              <a:buSzTx/>
              <a:buFontTx/>
              <a:buNone/>
              <a:tabLst/>
              <a:defRPr/>
            </a:pPr>
            <a:r>
              <a:rPr kumimoji="0" lang="en-GB" sz="1400" b="0" i="0"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endParaRPr kumimoji="0" lang="en-GB" sz="1100" b="0" i="0"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defTabSz="914400" eaLnBrk="1" fontAlgn="auto" latinLnBrk="0" hangingPunct="1">
              <a:lnSpc>
                <a:spcPct val="107000"/>
              </a:lnSpc>
              <a:spcBef>
                <a:spcPts val="0"/>
              </a:spcBef>
              <a:spcAft>
                <a:spcPts val="800"/>
              </a:spcAft>
              <a:buClrTx/>
              <a:buSzTx/>
              <a:buFontTx/>
              <a:buNone/>
              <a:tabLst/>
              <a:defRPr/>
            </a:pPr>
            <a:r>
              <a:rPr kumimoji="0" lang="en-GB" sz="1400" b="0" i="0"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endParaRPr kumimoji="0" lang="en-GB" sz="1100" b="0" i="0"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defTabSz="914400" eaLnBrk="1" fontAlgn="auto" latinLnBrk="0" hangingPunct="1">
              <a:lnSpc>
                <a:spcPct val="107000"/>
              </a:lnSpc>
              <a:spcBef>
                <a:spcPts val="0"/>
              </a:spcBef>
              <a:spcAft>
                <a:spcPts val="800"/>
              </a:spcAft>
              <a:buClrTx/>
              <a:buSzTx/>
              <a:buFontTx/>
              <a:buNone/>
              <a:tabLst/>
              <a:defRPr/>
            </a:pPr>
            <a:r>
              <a:rPr kumimoji="0" lang="en-GB" sz="1400" b="0" i="0"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endParaRPr kumimoji="0" lang="en-GB" sz="1100" b="0" i="0"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8" name="Text Box 11"/>
          <p:cNvSpPr txBox="1"/>
          <p:nvPr/>
        </p:nvSpPr>
        <p:spPr>
          <a:xfrm>
            <a:off x="3500846" y="4551950"/>
            <a:ext cx="4728754" cy="2041292"/>
          </a:xfrm>
          <a:prstGeom prst="rect">
            <a:avLst/>
          </a:prstGeom>
          <a:solidFill>
            <a:schemeClr val="accent1">
              <a:lumMod val="40000"/>
              <a:lumOff val="60000"/>
            </a:schemeClr>
          </a:solidFill>
          <a:ln w="38100">
            <a:solidFill>
              <a:sysClr val="windowText" lastClr="000000"/>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defTabSz="914400" eaLnBrk="1" fontAlgn="auto" latinLnBrk="0" hangingPunct="1">
              <a:lnSpc>
                <a:spcPct val="107000"/>
              </a:lnSpc>
              <a:spcBef>
                <a:spcPts val="0"/>
              </a:spcBef>
              <a:spcAft>
                <a:spcPts val="800"/>
              </a:spcAft>
              <a:buClrTx/>
              <a:buSzTx/>
              <a:buFontTx/>
              <a:buNone/>
              <a:tabLst/>
              <a:defRPr/>
            </a:pPr>
            <a:r>
              <a:rPr kumimoji="0" lang="en-GB" sz="1400" b="0" i="0"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What are the benefits of eating Quorn instead of meat?</a:t>
            </a:r>
            <a:endParaRPr kumimoji="0" lang="en-GB" sz="1100" b="0" i="0"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 name="TextBox 1"/>
          <p:cNvSpPr txBox="1"/>
          <p:nvPr/>
        </p:nvSpPr>
        <p:spPr>
          <a:xfrm>
            <a:off x="302078" y="503568"/>
            <a:ext cx="8841922" cy="369332"/>
          </a:xfrm>
          <a:prstGeom prst="rect">
            <a:avLst/>
          </a:prstGeom>
          <a:noFill/>
        </p:spPr>
        <p:txBody>
          <a:bodyPr wrap="square" rtlCol="0">
            <a:spAutoFit/>
          </a:bodyPr>
          <a:lstStyle/>
          <a:p>
            <a:r>
              <a:rPr lang="en-GB" i="1" dirty="0"/>
              <a:t>N.B. There is one plant-based protein that is HBV – name this plant-based protein………………..</a:t>
            </a:r>
          </a:p>
        </p:txBody>
      </p:sp>
      <p:graphicFrame>
        <p:nvGraphicFramePr>
          <p:cNvPr id="10" name="Table 9"/>
          <p:cNvGraphicFramePr>
            <a:graphicFrameLocks noGrp="1"/>
          </p:cNvGraphicFramePr>
          <p:nvPr>
            <p:extLst>
              <p:ext uri="{D42A27DB-BD31-4B8C-83A1-F6EECF244321}">
                <p14:modId xmlns:p14="http://schemas.microsoft.com/office/powerpoint/2010/main" val="2862995570"/>
              </p:ext>
            </p:extLst>
          </p:nvPr>
        </p:nvGraphicFramePr>
        <p:xfrm>
          <a:off x="587826" y="962556"/>
          <a:ext cx="7853532" cy="1280160"/>
        </p:xfrm>
        <a:graphic>
          <a:graphicData uri="http://schemas.openxmlformats.org/drawingml/2006/table">
            <a:tbl>
              <a:tblPr firstRow="1" bandRow="1">
                <a:tableStyleId>{5C22544A-7EE6-4342-B048-85BDC9FD1C3A}</a:tableStyleId>
              </a:tblPr>
              <a:tblGrid>
                <a:gridCol w="1308922">
                  <a:extLst>
                    <a:ext uri="{9D8B030D-6E8A-4147-A177-3AD203B41FA5}">
                      <a16:colId xmlns:a16="http://schemas.microsoft.com/office/drawing/2014/main" xmlns="" val="20000"/>
                    </a:ext>
                  </a:extLst>
                </a:gridCol>
                <a:gridCol w="1308922">
                  <a:extLst>
                    <a:ext uri="{9D8B030D-6E8A-4147-A177-3AD203B41FA5}">
                      <a16:colId xmlns:a16="http://schemas.microsoft.com/office/drawing/2014/main" xmlns="" val="20001"/>
                    </a:ext>
                  </a:extLst>
                </a:gridCol>
                <a:gridCol w="1308922">
                  <a:extLst>
                    <a:ext uri="{9D8B030D-6E8A-4147-A177-3AD203B41FA5}">
                      <a16:colId xmlns:a16="http://schemas.microsoft.com/office/drawing/2014/main" xmlns="" val="20002"/>
                    </a:ext>
                  </a:extLst>
                </a:gridCol>
                <a:gridCol w="1308922">
                  <a:extLst>
                    <a:ext uri="{9D8B030D-6E8A-4147-A177-3AD203B41FA5}">
                      <a16:colId xmlns:a16="http://schemas.microsoft.com/office/drawing/2014/main" xmlns="" val="20003"/>
                    </a:ext>
                  </a:extLst>
                </a:gridCol>
                <a:gridCol w="1308922">
                  <a:extLst>
                    <a:ext uri="{9D8B030D-6E8A-4147-A177-3AD203B41FA5}">
                      <a16:colId xmlns:a16="http://schemas.microsoft.com/office/drawing/2014/main" xmlns="" val="20004"/>
                    </a:ext>
                  </a:extLst>
                </a:gridCol>
                <a:gridCol w="1308922">
                  <a:extLst>
                    <a:ext uri="{9D8B030D-6E8A-4147-A177-3AD203B41FA5}">
                      <a16:colId xmlns:a16="http://schemas.microsoft.com/office/drawing/2014/main" xmlns="" val="20005"/>
                    </a:ext>
                  </a:extLst>
                </a:gridCol>
              </a:tblGrid>
              <a:tr h="640080">
                <a:tc>
                  <a:txBody>
                    <a:bodyPr/>
                    <a:lstStyle/>
                    <a:p>
                      <a:r>
                        <a:rPr lang="en-GB" dirty="0">
                          <a:solidFill>
                            <a:schemeClr val="tx1"/>
                          </a:solidFill>
                        </a:rPr>
                        <a:t>Nuts</a:t>
                      </a:r>
                    </a:p>
                  </a:txBody>
                  <a:tcPr>
                    <a:solidFill>
                      <a:schemeClr val="accent4">
                        <a:lumMod val="40000"/>
                        <a:lumOff val="60000"/>
                      </a:schemeClr>
                    </a:solidFill>
                  </a:tcPr>
                </a:tc>
                <a:tc>
                  <a:txBody>
                    <a:bodyPr/>
                    <a:lstStyle/>
                    <a:p>
                      <a:r>
                        <a:rPr lang="en-GB" dirty="0">
                          <a:solidFill>
                            <a:schemeClr val="tx1"/>
                          </a:solidFill>
                        </a:rPr>
                        <a:t>Dairy</a:t>
                      </a:r>
                    </a:p>
                  </a:txBody>
                  <a:tcPr>
                    <a:solidFill>
                      <a:schemeClr val="accent4">
                        <a:lumMod val="40000"/>
                        <a:lumOff val="60000"/>
                      </a:schemeClr>
                    </a:solidFill>
                  </a:tcPr>
                </a:tc>
                <a:tc>
                  <a:txBody>
                    <a:bodyPr/>
                    <a:lstStyle/>
                    <a:p>
                      <a:r>
                        <a:rPr lang="en-GB" dirty="0">
                          <a:solidFill>
                            <a:schemeClr val="tx1"/>
                          </a:solidFill>
                        </a:rPr>
                        <a:t>Pork</a:t>
                      </a:r>
                    </a:p>
                  </a:txBody>
                  <a:tcPr>
                    <a:solidFill>
                      <a:schemeClr val="accent4">
                        <a:lumMod val="40000"/>
                        <a:lumOff val="60000"/>
                      </a:schemeClr>
                    </a:solidFill>
                  </a:tcPr>
                </a:tc>
                <a:tc>
                  <a:txBody>
                    <a:bodyPr/>
                    <a:lstStyle/>
                    <a:p>
                      <a:r>
                        <a:rPr lang="en-GB" dirty="0">
                          <a:solidFill>
                            <a:schemeClr val="tx1"/>
                          </a:solidFill>
                        </a:rPr>
                        <a:t>Cereals</a:t>
                      </a:r>
                    </a:p>
                  </a:txBody>
                  <a:tcPr>
                    <a:solidFill>
                      <a:schemeClr val="accent4">
                        <a:lumMod val="40000"/>
                        <a:lumOff val="60000"/>
                      </a:schemeClr>
                    </a:solidFill>
                  </a:tcPr>
                </a:tc>
                <a:tc>
                  <a:txBody>
                    <a:bodyPr/>
                    <a:lstStyle/>
                    <a:p>
                      <a:r>
                        <a:rPr lang="en-GB" dirty="0">
                          <a:solidFill>
                            <a:schemeClr val="tx1"/>
                          </a:solidFill>
                        </a:rPr>
                        <a:t>Cod</a:t>
                      </a:r>
                    </a:p>
                  </a:txBody>
                  <a:tcPr>
                    <a:solidFill>
                      <a:schemeClr val="accent4">
                        <a:lumMod val="40000"/>
                        <a:lumOff val="60000"/>
                      </a:schemeClr>
                    </a:solidFill>
                  </a:tcPr>
                </a:tc>
                <a:tc>
                  <a:txBody>
                    <a:bodyPr/>
                    <a:lstStyle/>
                    <a:p>
                      <a:r>
                        <a:rPr lang="en-GB" dirty="0">
                          <a:solidFill>
                            <a:schemeClr val="tx1"/>
                          </a:solidFill>
                        </a:rPr>
                        <a:t>Poultry</a:t>
                      </a:r>
                    </a:p>
                  </a:txBody>
                  <a:tcPr>
                    <a:solidFill>
                      <a:schemeClr val="accent4">
                        <a:lumMod val="40000"/>
                        <a:lumOff val="60000"/>
                      </a:schemeClr>
                    </a:solidFill>
                  </a:tcPr>
                </a:tc>
                <a:extLst>
                  <a:ext uri="{0D108BD9-81ED-4DB2-BD59-A6C34878D82A}">
                    <a16:rowId xmlns:a16="http://schemas.microsoft.com/office/drawing/2014/main" xmlns="" val="10000"/>
                  </a:ext>
                </a:extLst>
              </a:tr>
              <a:tr h="640080">
                <a:tc>
                  <a:txBody>
                    <a:bodyPr/>
                    <a:lstStyle/>
                    <a:p>
                      <a:r>
                        <a:rPr lang="en-GB" b="1" dirty="0">
                          <a:solidFill>
                            <a:schemeClr val="tx1"/>
                          </a:solidFill>
                        </a:rPr>
                        <a:t>Cheese</a:t>
                      </a:r>
                    </a:p>
                  </a:txBody>
                  <a:tcPr>
                    <a:solidFill>
                      <a:schemeClr val="accent4">
                        <a:lumMod val="40000"/>
                        <a:lumOff val="60000"/>
                      </a:schemeClr>
                    </a:solidFill>
                  </a:tcPr>
                </a:tc>
                <a:tc>
                  <a:txBody>
                    <a:bodyPr/>
                    <a:lstStyle/>
                    <a:p>
                      <a:r>
                        <a:rPr lang="en-GB" b="1" dirty="0">
                          <a:solidFill>
                            <a:schemeClr val="tx1"/>
                          </a:solidFill>
                        </a:rPr>
                        <a:t>Kidney beans</a:t>
                      </a:r>
                    </a:p>
                  </a:txBody>
                  <a:tcPr>
                    <a:solidFill>
                      <a:schemeClr val="accent4">
                        <a:lumMod val="40000"/>
                        <a:lumOff val="60000"/>
                      </a:schemeClr>
                    </a:solidFill>
                  </a:tcPr>
                </a:tc>
                <a:tc>
                  <a:txBody>
                    <a:bodyPr/>
                    <a:lstStyle/>
                    <a:p>
                      <a:r>
                        <a:rPr lang="en-GB" b="1" dirty="0">
                          <a:solidFill>
                            <a:schemeClr val="tx1"/>
                          </a:solidFill>
                        </a:rPr>
                        <a:t>Grains</a:t>
                      </a:r>
                    </a:p>
                  </a:txBody>
                  <a:tcPr>
                    <a:solidFill>
                      <a:schemeClr val="accent4">
                        <a:lumMod val="40000"/>
                        <a:lumOff val="60000"/>
                      </a:schemeClr>
                    </a:solidFill>
                  </a:tcPr>
                </a:tc>
                <a:tc>
                  <a:txBody>
                    <a:bodyPr/>
                    <a:lstStyle/>
                    <a:p>
                      <a:r>
                        <a:rPr lang="en-GB" b="1" dirty="0">
                          <a:solidFill>
                            <a:schemeClr val="tx1"/>
                          </a:solidFill>
                        </a:rPr>
                        <a:t>Beef</a:t>
                      </a:r>
                    </a:p>
                  </a:txBody>
                  <a:tcPr>
                    <a:solidFill>
                      <a:schemeClr val="accent4">
                        <a:lumMod val="40000"/>
                        <a:lumOff val="60000"/>
                      </a:schemeClr>
                    </a:solidFill>
                  </a:tcPr>
                </a:tc>
                <a:tc>
                  <a:txBody>
                    <a:bodyPr/>
                    <a:lstStyle/>
                    <a:p>
                      <a:r>
                        <a:rPr lang="en-GB" b="1" dirty="0">
                          <a:solidFill>
                            <a:schemeClr val="tx1"/>
                          </a:solidFill>
                        </a:rPr>
                        <a:t>Eggs</a:t>
                      </a:r>
                    </a:p>
                  </a:txBody>
                  <a:tcPr>
                    <a:solidFill>
                      <a:schemeClr val="accent4">
                        <a:lumMod val="40000"/>
                        <a:lumOff val="60000"/>
                      </a:schemeClr>
                    </a:solidFill>
                  </a:tcPr>
                </a:tc>
                <a:tc>
                  <a:txBody>
                    <a:bodyPr/>
                    <a:lstStyle/>
                    <a:p>
                      <a:r>
                        <a:rPr lang="en-GB" b="1" dirty="0">
                          <a:solidFill>
                            <a:schemeClr val="tx1"/>
                          </a:solidFill>
                        </a:rPr>
                        <a:t>Milk</a:t>
                      </a:r>
                    </a:p>
                  </a:txBody>
                  <a:tcPr>
                    <a:solidFill>
                      <a:schemeClr val="accent4">
                        <a:lumMod val="40000"/>
                        <a:lumOff val="60000"/>
                      </a:schemeClr>
                    </a:solidFill>
                  </a:tcPr>
                </a:tc>
                <a:extLst>
                  <a:ext uri="{0D108BD9-81ED-4DB2-BD59-A6C34878D82A}">
                    <a16:rowId xmlns:a16="http://schemas.microsoft.com/office/drawing/2014/main" xmlns="" val="10001"/>
                  </a:ext>
                </a:extLst>
              </a:tr>
            </a:tbl>
          </a:graphicData>
        </a:graphic>
      </p:graphicFrame>
      <p:sp>
        <p:nvSpPr>
          <p:cNvPr id="9" name="TextBox 8"/>
          <p:cNvSpPr txBox="1"/>
          <p:nvPr/>
        </p:nvSpPr>
        <p:spPr>
          <a:xfrm>
            <a:off x="8343781" y="109728"/>
            <a:ext cx="800219" cy="6611748"/>
          </a:xfrm>
          <a:prstGeom prst="rect">
            <a:avLst/>
          </a:prstGeom>
          <a:noFill/>
        </p:spPr>
        <p:txBody>
          <a:bodyPr vert="vert" wrap="square" rtlCol="0">
            <a:spAutoFit/>
          </a:bodyPr>
          <a:lstStyle/>
          <a:p>
            <a:pPr algn="ctr"/>
            <a:r>
              <a:rPr lang="en-GB" sz="4000" dirty="0"/>
              <a:t>NUTRITION</a:t>
            </a:r>
          </a:p>
        </p:txBody>
      </p:sp>
    </p:spTree>
    <p:extLst>
      <p:ext uri="{BB962C8B-B14F-4D97-AF65-F5344CB8AC3E}">
        <p14:creationId xmlns:p14="http://schemas.microsoft.com/office/powerpoint/2010/main" val="35043266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20B242D-6290-49E5-A6EF-D013109EBBA5}" type="slidenum">
              <a:rPr lang="en-GB" smtClean="0"/>
              <a:t>15</a:t>
            </a:fld>
            <a:endParaRPr lang="en-GB" dirty="0"/>
          </a:p>
        </p:txBody>
      </p:sp>
      <p:sp>
        <p:nvSpPr>
          <p:cNvPr id="3" name="Rectangle 2"/>
          <p:cNvSpPr/>
          <p:nvPr/>
        </p:nvSpPr>
        <p:spPr>
          <a:xfrm>
            <a:off x="509451" y="330744"/>
            <a:ext cx="8138160" cy="1984518"/>
          </a:xfrm>
          <a:prstGeom prst="rect">
            <a:avLst/>
          </a:prstGeom>
        </p:spPr>
        <p:txBody>
          <a:bodyPr wrap="square">
            <a:spAutoFit/>
          </a:bodyPr>
          <a:lstStyle/>
          <a:p>
            <a:pPr algn="just">
              <a:lnSpc>
                <a:spcPct val="107000"/>
              </a:lnSpc>
              <a:spcAft>
                <a:spcPts val="800"/>
              </a:spcAft>
            </a:pPr>
            <a:r>
              <a:rPr lang="en-GB" b="1" u="sng" dirty="0">
                <a:latin typeface="Calibri" panose="020F0502020204030204" pitchFamily="34" charset="0"/>
                <a:ea typeface="Calibri" panose="020F0502020204030204" pitchFamily="34" charset="0"/>
                <a:cs typeface="Times New Roman" panose="02020603050405020304" pitchFamily="18" charset="0"/>
              </a:rPr>
              <a:t>Carbohydrates </a:t>
            </a:r>
            <a:r>
              <a:rPr lang="en-GB" dirty="0">
                <a:latin typeface="Calibri" panose="020F0502020204030204" pitchFamily="34" charset="0"/>
                <a:ea typeface="Calibri" panose="020F0502020204030204" pitchFamily="34" charset="0"/>
                <a:cs typeface="Times New Roman" panose="02020603050405020304" pitchFamily="18" charset="0"/>
              </a:rPr>
              <a:t>are also classed as</a:t>
            </a:r>
            <a:r>
              <a:rPr lang="en-GB" b="1" dirty="0">
                <a:latin typeface="Calibri" panose="020F0502020204030204" pitchFamily="34" charset="0"/>
                <a:ea typeface="Calibri" panose="020F0502020204030204" pitchFamily="34" charset="0"/>
                <a:cs typeface="Times New Roman" panose="02020603050405020304" pitchFamily="18" charset="0"/>
              </a:rPr>
              <a:t> ‘Macronutrients’ – </a:t>
            </a:r>
            <a:r>
              <a:rPr lang="en-GB" dirty="0">
                <a:latin typeface="Calibri" panose="020F0502020204030204" pitchFamily="34" charset="0"/>
                <a:ea typeface="Calibri" panose="020F0502020204030204" pitchFamily="34" charset="0"/>
                <a:cs typeface="Times New Roman" panose="02020603050405020304" pitchFamily="18" charset="0"/>
              </a:rPr>
              <a:t>what does this mean?</a:t>
            </a:r>
          </a:p>
          <a:p>
            <a:pPr algn="just">
              <a:lnSpc>
                <a:spcPct val="107000"/>
              </a:lnSpc>
              <a:spcAft>
                <a:spcPts val="800"/>
              </a:spcAft>
            </a:pPr>
            <a:r>
              <a:rPr lang="en-GB" dirty="0">
                <a:effectLst/>
                <a:latin typeface="Calibri" panose="020F0502020204030204" pitchFamily="34" charset="0"/>
                <a:ea typeface="Calibri" panose="020F0502020204030204" pitchFamily="34" charset="0"/>
                <a:cs typeface="Times New Roman" panose="02020603050405020304" pitchFamily="18" charset="0"/>
              </a:rPr>
              <a:t>______________________________________________________________</a:t>
            </a:r>
          </a:p>
          <a:p>
            <a:pPr marL="342900" indent="-342900" algn="just">
              <a:lnSpc>
                <a:spcPct val="107000"/>
              </a:lnSpc>
              <a:spcAft>
                <a:spcPts val="800"/>
              </a:spcAft>
              <a:buAutoNum type="arabicPeriod"/>
            </a:pPr>
            <a:r>
              <a:rPr lang="en-GB" dirty="0">
                <a:latin typeface="Calibri" panose="020F0502020204030204" pitchFamily="34" charset="0"/>
                <a:ea typeface="Calibri" panose="020F0502020204030204" pitchFamily="34" charset="0"/>
                <a:cs typeface="Times New Roman" panose="02020603050405020304" pitchFamily="18" charset="0"/>
              </a:rPr>
              <a:t>Complete the word gap task:</a:t>
            </a:r>
          </a:p>
          <a:p>
            <a:pPr marL="342900" indent="-342900" algn="just">
              <a:lnSpc>
                <a:spcPct val="107000"/>
              </a:lnSpc>
              <a:spcAft>
                <a:spcPts val="800"/>
              </a:spcAft>
              <a:buAutoNum type="arabicPeriod"/>
            </a:pPr>
            <a:endParaRPr lang="en-GB"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endParaRPr lang="en-GB"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extBox 3"/>
          <p:cNvSpPr txBox="1"/>
          <p:nvPr/>
        </p:nvSpPr>
        <p:spPr>
          <a:xfrm>
            <a:off x="275625" y="1636702"/>
            <a:ext cx="8033657" cy="369332"/>
          </a:xfrm>
          <a:prstGeom prst="rect">
            <a:avLst/>
          </a:prstGeom>
          <a:noFill/>
          <a:ln w="15875">
            <a:solidFill>
              <a:schemeClr val="tx1"/>
            </a:solidFill>
          </a:ln>
        </p:spPr>
        <p:txBody>
          <a:bodyPr wrap="square" rtlCol="0">
            <a:spAutoFit/>
          </a:bodyPr>
          <a:lstStyle/>
          <a:p>
            <a:r>
              <a:rPr lang="en-GB" dirty="0"/>
              <a:t>Starch		Cereals		Sugar		Energy		Fruit</a:t>
            </a:r>
          </a:p>
        </p:txBody>
      </p:sp>
      <p:sp>
        <p:nvSpPr>
          <p:cNvPr id="6" name="Rectangle 5"/>
          <p:cNvSpPr/>
          <p:nvPr/>
        </p:nvSpPr>
        <p:spPr>
          <a:xfrm>
            <a:off x="310124" y="2315262"/>
            <a:ext cx="8033657" cy="4736681"/>
          </a:xfrm>
          <a:prstGeom prst="rect">
            <a:avLst/>
          </a:prstGeom>
        </p:spPr>
        <p:txBody>
          <a:bodyPr wrap="square">
            <a:spAutoFit/>
          </a:bodyPr>
          <a:lstStyle/>
          <a:p>
            <a:pPr>
              <a:lnSpc>
                <a:spcPct val="107000"/>
              </a:lnSpc>
              <a:spcAft>
                <a:spcPts val="0"/>
              </a:spcAft>
              <a:tabLst>
                <a:tab pos="2371090" algn="ctr"/>
                <a:tab pos="6126480" algn="r"/>
              </a:tabLst>
            </a:pPr>
            <a:r>
              <a:rPr lang="en-GB" dirty="0">
                <a:latin typeface="Calibri" panose="020F0502020204030204" pitchFamily="34" charset="0"/>
                <a:ea typeface="Calibri" panose="020F0502020204030204" pitchFamily="34" charset="0"/>
                <a:cs typeface="Times New Roman" panose="02020603050405020304" pitchFamily="18" charset="0"/>
              </a:rPr>
              <a:t>Carbohydrates are needed to give the body ______________.	There are two types</a:t>
            </a:r>
          </a:p>
          <a:p>
            <a:pPr>
              <a:lnSpc>
                <a:spcPct val="107000"/>
              </a:lnSpc>
              <a:spcAft>
                <a:spcPts val="0"/>
              </a:spcAft>
              <a:tabLst>
                <a:tab pos="2371090" algn="ctr"/>
                <a:tab pos="6126480" algn="r"/>
              </a:tabLst>
            </a:pPr>
            <a:endParaRPr lang="en-GB"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tabLst>
                <a:tab pos="2371090" algn="ctr"/>
                <a:tab pos="6126480" algn="r"/>
              </a:tabLst>
            </a:pPr>
            <a:r>
              <a:rPr lang="en-GB" dirty="0">
                <a:latin typeface="Calibri" panose="020F0502020204030204" pitchFamily="34" charset="0"/>
                <a:ea typeface="Calibri" panose="020F0502020204030204" pitchFamily="34" charset="0"/>
                <a:cs typeface="Times New Roman" panose="02020603050405020304" pitchFamily="18" charset="0"/>
              </a:rPr>
              <a:t>of  Carbohydrate - _____________ and ______________. </a:t>
            </a:r>
            <a:endParaRPr lang="en-GB" sz="14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dirty="0">
                <a:latin typeface="Calibri" panose="020F0502020204030204" pitchFamily="34" charset="0"/>
                <a:ea typeface="Calibri" panose="020F0502020204030204" pitchFamily="34" charset="0"/>
                <a:cs typeface="Times New Roman" panose="02020603050405020304" pitchFamily="18" charset="0"/>
              </a:rPr>
              <a:t>Starch is found in ____________, cornflour, potatoes, pasta and flour.</a:t>
            </a:r>
            <a:endParaRPr lang="en-GB" sz="14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dirty="0">
                <a:latin typeface="Calibri" panose="020F0502020204030204" pitchFamily="34" charset="0"/>
                <a:ea typeface="Calibri" panose="020F0502020204030204" pitchFamily="34" charset="0"/>
                <a:cs typeface="Times New Roman" panose="02020603050405020304" pitchFamily="18" charset="0"/>
              </a:rPr>
              <a:t>Sugar is found in ______________, vegetables, honey, milk and processed foods.</a:t>
            </a:r>
          </a:p>
          <a:p>
            <a:pPr>
              <a:lnSpc>
                <a:spcPct val="107000"/>
              </a:lnSpc>
              <a:spcAft>
                <a:spcPts val="800"/>
              </a:spcAft>
            </a:pPr>
            <a:endParaRPr lang="en-GB" sz="14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dirty="0">
                <a:latin typeface="Calibri" panose="020F0502020204030204" pitchFamily="34" charset="0"/>
                <a:ea typeface="Calibri" panose="020F0502020204030204" pitchFamily="34" charset="0"/>
                <a:cs typeface="Times New Roman" panose="02020603050405020304" pitchFamily="18" charset="0"/>
              </a:rPr>
              <a:t>2. When might the body need fast release (sugary) carbohydrates?</a:t>
            </a:r>
          </a:p>
          <a:p>
            <a:pPr>
              <a:lnSpc>
                <a:spcPct val="107000"/>
              </a:lnSpc>
              <a:spcAft>
                <a:spcPts val="800"/>
              </a:spcAft>
            </a:pPr>
            <a:r>
              <a:rPr lang="en-GB" dirty="0">
                <a:latin typeface="Calibri" panose="020F0502020204030204" pitchFamily="34" charset="0"/>
                <a:ea typeface="Calibri" panose="020F0502020204030204" pitchFamily="34" charset="0"/>
                <a:cs typeface="Times New Roman" panose="02020603050405020304" pitchFamily="18" charset="0"/>
              </a:rPr>
              <a:t>____________________________________________________________________</a:t>
            </a:r>
          </a:p>
          <a:p>
            <a:pPr>
              <a:lnSpc>
                <a:spcPct val="107000"/>
              </a:lnSpc>
              <a:spcAft>
                <a:spcPts val="800"/>
              </a:spcAft>
            </a:pPr>
            <a:r>
              <a:rPr lang="en-GB" dirty="0">
                <a:latin typeface="Calibri" panose="020F0502020204030204" pitchFamily="34" charset="0"/>
                <a:ea typeface="Calibri" panose="020F0502020204030204" pitchFamily="34" charset="0"/>
                <a:cs typeface="Times New Roman" panose="02020603050405020304" pitchFamily="18" charset="0"/>
              </a:rPr>
              <a:t>3. When might the body need slow release (starchy) carbohydrates?</a:t>
            </a:r>
          </a:p>
          <a:p>
            <a:pPr>
              <a:lnSpc>
                <a:spcPct val="107000"/>
              </a:lnSpc>
              <a:spcAft>
                <a:spcPts val="800"/>
              </a:spcAft>
            </a:pPr>
            <a:r>
              <a:rPr lang="en-GB" dirty="0">
                <a:latin typeface="Calibri" panose="020F0502020204030204" pitchFamily="34" charset="0"/>
                <a:ea typeface="Calibri" panose="020F0502020204030204" pitchFamily="34" charset="0"/>
                <a:cs typeface="Times New Roman" panose="02020603050405020304" pitchFamily="18" charset="0"/>
              </a:rPr>
              <a:t>____________________________________________________________________</a:t>
            </a:r>
          </a:p>
          <a:p>
            <a:pPr>
              <a:lnSpc>
                <a:spcPct val="107000"/>
              </a:lnSpc>
              <a:spcAft>
                <a:spcPts val="800"/>
              </a:spcAft>
            </a:pP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p:cNvSpPr txBox="1"/>
          <p:nvPr/>
        </p:nvSpPr>
        <p:spPr>
          <a:xfrm>
            <a:off x="8343781" y="109728"/>
            <a:ext cx="800219" cy="6611748"/>
          </a:xfrm>
          <a:prstGeom prst="rect">
            <a:avLst/>
          </a:prstGeom>
          <a:noFill/>
        </p:spPr>
        <p:txBody>
          <a:bodyPr vert="vert" wrap="square" rtlCol="0">
            <a:spAutoFit/>
          </a:bodyPr>
          <a:lstStyle/>
          <a:p>
            <a:pPr algn="ctr"/>
            <a:r>
              <a:rPr lang="en-GB" sz="4000" dirty="0"/>
              <a:t>NUTRITION</a:t>
            </a:r>
          </a:p>
        </p:txBody>
      </p:sp>
    </p:spTree>
    <p:extLst>
      <p:ext uri="{BB962C8B-B14F-4D97-AF65-F5344CB8AC3E}">
        <p14:creationId xmlns:p14="http://schemas.microsoft.com/office/powerpoint/2010/main" val="31660241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20B242D-6290-49E5-A6EF-D013109EBBA5}" type="slidenum">
              <a:rPr lang="en-GB" smtClean="0"/>
              <a:t>16</a:t>
            </a:fld>
            <a:endParaRPr lang="en-GB" dirty="0"/>
          </a:p>
        </p:txBody>
      </p:sp>
      <p:sp>
        <p:nvSpPr>
          <p:cNvPr id="3" name="Rectangle 2"/>
          <p:cNvSpPr/>
          <p:nvPr/>
        </p:nvSpPr>
        <p:spPr>
          <a:xfrm>
            <a:off x="653141" y="197639"/>
            <a:ext cx="7862207" cy="3876702"/>
          </a:xfrm>
          <a:prstGeom prst="rect">
            <a:avLst/>
          </a:prstGeom>
        </p:spPr>
        <p:txBody>
          <a:bodyPr wrap="square">
            <a:spAutoFit/>
          </a:bodyPr>
          <a:lstStyle/>
          <a:p>
            <a:pPr lvl="0">
              <a:lnSpc>
                <a:spcPct val="107000"/>
              </a:lnSpc>
              <a:spcAft>
                <a:spcPts val="800"/>
              </a:spcAft>
            </a:pPr>
            <a:r>
              <a:rPr lang="en-GB" dirty="0">
                <a:solidFill>
                  <a:prstClr val="black"/>
                </a:solidFill>
                <a:latin typeface="Calibri" panose="020F0502020204030204" pitchFamily="34" charset="0"/>
                <a:ea typeface="Calibri" panose="020F0502020204030204" pitchFamily="34" charset="0"/>
                <a:cs typeface="Times New Roman" panose="02020603050405020304" pitchFamily="18" charset="0"/>
              </a:rPr>
              <a:t>4. Complete the table using the list of foods below. Classify them as fast or slow release carbohydrates.</a:t>
            </a:r>
          </a:p>
          <a:p>
            <a:pPr lvl="0">
              <a:lnSpc>
                <a:spcPct val="107000"/>
              </a:lnSpc>
              <a:spcAft>
                <a:spcPts val="800"/>
              </a:spcAft>
            </a:pPr>
            <a:endParaRPr lang="en-GB"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lvl="0">
              <a:lnSpc>
                <a:spcPct val="107000"/>
              </a:lnSpc>
              <a:spcAft>
                <a:spcPts val="800"/>
              </a:spcAft>
            </a:pPr>
            <a:endParaRPr lang="en-GB"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lvl="0">
              <a:lnSpc>
                <a:spcPct val="107000"/>
              </a:lnSpc>
              <a:spcAft>
                <a:spcPts val="800"/>
              </a:spcAft>
            </a:pPr>
            <a:endParaRPr lang="en-GB"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lvl="0">
              <a:lnSpc>
                <a:spcPct val="107000"/>
              </a:lnSpc>
              <a:spcAft>
                <a:spcPts val="800"/>
              </a:spcAft>
            </a:pPr>
            <a:endParaRPr lang="en-GB"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lvl="0">
              <a:lnSpc>
                <a:spcPct val="107000"/>
              </a:lnSpc>
              <a:spcAft>
                <a:spcPts val="800"/>
              </a:spcAft>
            </a:pPr>
            <a:endParaRPr lang="en-GB"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lvl="0">
              <a:lnSpc>
                <a:spcPct val="107000"/>
              </a:lnSpc>
              <a:spcAft>
                <a:spcPts val="800"/>
              </a:spcAft>
            </a:pPr>
            <a:endParaRPr lang="en-GB"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lvl="0">
              <a:lnSpc>
                <a:spcPct val="107000"/>
              </a:lnSpc>
              <a:spcAft>
                <a:spcPts val="800"/>
              </a:spcAft>
            </a:pPr>
            <a:endParaRPr lang="en-GB"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lvl="0">
              <a:lnSpc>
                <a:spcPct val="107000"/>
              </a:lnSpc>
              <a:spcAft>
                <a:spcPts val="800"/>
              </a:spcAft>
            </a:pPr>
            <a:endParaRPr lang="en-GB"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4" name="Table 3"/>
          <p:cNvGraphicFramePr>
            <a:graphicFrameLocks noGrp="1"/>
          </p:cNvGraphicFramePr>
          <p:nvPr>
            <p:extLst>
              <p:ext uri="{D42A27DB-BD31-4B8C-83A1-F6EECF244321}">
                <p14:modId xmlns:p14="http://schemas.microsoft.com/office/powerpoint/2010/main" val="2665238470"/>
              </p:ext>
            </p:extLst>
          </p:nvPr>
        </p:nvGraphicFramePr>
        <p:xfrm>
          <a:off x="653141" y="844550"/>
          <a:ext cx="7862208" cy="2897000"/>
        </p:xfrm>
        <a:graphic>
          <a:graphicData uri="http://schemas.openxmlformats.org/drawingml/2006/table">
            <a:tbl>
              <a:tblPr firstRow="1" firstCol="1" bandRow="1"/>
              <a:tblGrid>
                <a:gridCol w="3931104">
                  <a:extLst>
                    <a:ext uri="{9D8B030D-6E8A-4147-A177-3AD203B41FA5}">
                      <a16:colId xmlns:a16="http://schemas.microsoft.com/office/drawing/2014/main" xmlns="" val="3800024321"/>
                    </a:ext>
                  </a:extLst>
                </a:gridCol>
                <a:gridCol w="3931104">
                  <a:extLst>
                    <a:ext uri="{9D8B030D-6E8A-4147-A177-3AD203B41FA5}">
                      <a16:colId xmlns:a16="http://schemas.microsoft.com/office/drawing/2014/main" xmlns="" val="13948721"/>
                    </a:ext>
                  </a:extLst>
                </a:gridCol>
              </a:tblGrid>
              <a:tr h="0">
                <a:tc>
                  <a:txBody>
                    <a:bodyPr/>
                    <a:lstStyle/>
                    <a:p>
                      <a:pPr algn="ctr">
                        <a:lnSpc>
                          <a:spcPct val="107000"/>
                        </a:lnSpc>
                        <a:spcAft>
                          <a:spcPts val="0"/>
                        </a:spcAft>
                      </a:pPr>
                      <a:r>
                        <a:rPr lang="en-GB" sz="1400" b="1" dirty="0">
                          <a:effectLst/>
                          <a:latin typeface="Calibri" panose="020F0502020204030204" pitchFamily="34" charset="0"/>
                          <a:ea typeface="Calibri" panose="020F0502020204030204" pitchFamily="34" charset="0"/>
                          <a:cs typeface="Times New Roman" panose="02020603050405020304" pitchFamily="18" charset="0"/>
                        </a:rPr>
                        <a:t>Fast release (sugary ) carbohydrates</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1400" b="1" dirty="0">
                          <a:effectLst/>
                          <a:latin typeface="Calibri" panose="020F0502020204030204" pitchFamily="34" charset="0"/>
                          <a:ea typeface="Calibri" panose="020F0502020204030204" pitchFamily="34" charset="0"/>
                          <a:cs typeface="Times New Roman" panose="02020603050405020304" pitchFamily="18" charset="0"/>
                        </a:rPr>
                        <a:t>Slow release (starchy) carbohydrates</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586560503"/>
                  </a:ext>
                </a:extLst>
              </a:tr>
              <a:tr h="0">
                <a:tc>
                  <a:txBody>
                    <a:bodyPr/>
                    <a:lstStyle/>
                    <a:p>
                      <a:pPr>
                        <a:lnSpc>
                          <a:spcPct val="107000"/>
                        </a:lnSpc>
                        <a:spcAft>
                          <a:spcPts val="0"/>
                        </a:spcAft>
                      </a:pPr>
                      <a:r>
                        <a:rPr lang="en-GB" sz="1400" dirty="0">
                          <a:effectLst/>
                          <a:latin typeface="Calibri" panose="020F0502020204030204" pitchFamily="34" charset="0"/>
                          <a:ea typeface="Calibri" panose="020F0502020204030204" pitchFamily="34" charset="0"/>
                          <a:cs typeface="Times New Roman" panose="02020603050405020304" pitchFamily="18" charset="0"/>
                        </a:rPr>
                        <a:t>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sz="1400" dirty="0">
                          <a:effectLst/>
                          <a:latin typeface="Calibri" panose="020F0502020204030204" pitchFamily="34" charset="0"/>
                          <a:ea typeface="Calibri" panose="020F0502020204030204" pitchFamily="34" charset="0"/>
                          <a:cs typeface="Times New Roman" panose="02020603050405020304" pitchFamily="18" charset="0"/>
                        </a:rPr>
                        <a:t>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400" dirty="0">
                          <a:effectLst/>
                          <a:latin typeface="Calibri" panose="020F0502020204030204" pitchFamily="34" charset="0"/>
                          <a:ea typeface="Calibri" panose="020F0502020204030204" pitchFamily="34" charset="0"/>
                          <a:cs typeface="Times New Roman" panose="02020603050405020304" pitchFamily="18" charset="0"/>
                        </a:rPr>
                        <a:t>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9963158"/>
                  </a:ext>
                </a:extLst>
              </a:tr>
              <a:tr h="0">
                <a:tc>
                  <a:txBody>
                    <a:bodyPr/>
                    <a:lstStyle/>
                    <a:p>
                      <a:pPr>
                        <a:lnSpc>
                          <a:spcPct val="107000"/>
                        </a:lnSpc>
                        <a:spcAft>
                          <a:spcPts val="0"/>
                        </a:spcAft>
                      </a:pPr>
                      <a:r>
                        <a:rPr lang="en-GB" sz="1400" dirty="0">
                          <a:effectLst/>
                          <a:latin typeface="Calibri" panose="020F0502020204030204" pitchFamily="34" charset="0"/>
                          <a:ea typeface="Calibri" panose="020F0502020204030204" pitchFamily="34" charset="0"/>
                          <a:cs typeface="Times New Roman" panose="02020603050405020304" pitchFamily="18" charset="0"/>
                        </a:rPr>
                        <a:t>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sz="1400" dirty="0">
                          <a:effectLst/>
                          <a:latin typeface="Calibri" panose="020F0502020204030204" pitchFamily="34" charset="0"/>
                          <a:ea typeface="Calibri" panose="020F0502020204030204" pitchFamily="34" charset="0"/>
                          <a:cs typeface="Times New Roman" panose="02020603050405020304" pitchFamily="18" charset="0"/>
                        </a:rPr>
                        <a:t>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400" dirty="0">
                          <a:effectLst/>
                          <a:latin typeface="Calibri" panose="020F0502020204030204" pitchFamily="34" charset="0"/>
                          <a:ea typeface="Calibri" panose="020F0502020204030204" pitchFamily="34" charset="0"/>
                          <a:cs typeface="Times New Roman" panose="02020603050405020304" pitchFamily="18" charset="0"/>
                        </a:rPr>
                        <a:t>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605048470"/>
                  </a:ext>
                </a:extLst>
              </a:tr>
              <a:tr h="0">
                <a:tc>
                  <a:txBody>
                    <a:bodyPr/>
                    <a:lstStyle/>
                    <a:p>
                      <a:pPr>
                        <a:lnSpc>
                          <a:spcPct val="107000"/>
                        </a:lnSpc>
                        <a:spcAft>
                          <a:spcPts val="0"/>
                        </a:spcAft>
                      </a:pPr>
                      <a:r>
                        <a:rPr lang="en-GB" sz="1400" dirty="0">
                          <a:effectLst/>
                          <a:latin typeface="Calibri" panose="020F0502020204030204" pitchFamily="34" charset="0"/>
                          <a:ea typeface="Calibri" panose="020F0502020204030204" pitchFamily="34" charset="0"/>
                          <a:cs typeface="Times New Roman" panose="02020603050405020304" pitchFamily="18" charset="0"/>
                        </a:rPr>
                        <a:t>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sz="1400" dirty="0">
                          <a:effectLst/>
                          <a:latin typeface="Calibri" panose="020F0502020204030204" pitchFamily="34" charset="0"/>
                          <a:ea typeface="Calibri" panose="020F0502020204030204" pitchFamily="34" charset="0"/>
                          <a:cs typeface="Times New Roman" panose="02020603050405020304" pitchFamily="18" charset="0"/>
                        </a:rPr>
                        <a:t>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400" dirty="0">
                          <a:effectLst/>
                          <a:latin typeface="Calibri" panose="020F0502020204030204" pitchFamily="34" charset="0"/>
                          <a:ea typeface="Calibri" panose="020F0502020204030204" pitchFamily="34" charset="0"/>
                          <a:cs typeface="Times New Roman" panose="02020603050405020304" pitchFamily="18" charset="0"/>
                        </a:rPr>
                        <a:t>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330300238"/>
                  </a:ext>
                </a:extLst>
              </a:tr>
              <a:tr h="0">
                <a:tc>
                  <a:txBody>
                    <a:bodyPr/>
                    <a:lstStyle/>
                    <a:p>
                      <a:pPr>
                        <a:lnSpc>
                          <a:spcPct val="107000"/>
                        </a:lnSpc>
                        <a:spcAft>
                          <a:spcPts val="0"/>
                        </a:spcAft>
                      </a:pPr>
                      <a:r>
                        <a:rPr lang="en-GB" sz="1400" dirty="0">
                          <a:effectLst/>
                          <a:latin typeface="Calibri" panose="020F0502020204030204" pitchFamily="34" charset="0"/>
                          <a:ea typeface="Calibri" panose="020F0502020204030204" pitchFamily="34" charset="0"/>
                          <a:cs typeface="Times New Roman" panose="02020603050405020304" pitchFamily="18" charset="0"/>
                        </a:rPr>
                        <a:t>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sz="1400" dirty="0">
                          <a:effectLst/>
                          <a:latin typeface="Calibri" panose="020F0502020204030204" pitchFamily="34" charset="0"/>
                          <a:ea typeface="Calibri" panose="020F0502020204030204" pitchFamily="34" charset="0"/>
                          <a:cs typeface="Times New Roman" panose="02020603050405020304" pitchFamily="18" charset="0"/>
                        </a:rPr>
                        <a:t>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400" dirty="0">
                          <a:effectLst/>
                          <a:latin typeface="Calibri" panose="020F0502020204030204" pitchFamily="34" charset="0"/>
                          <a:ea typeface="Calibri" panose="020F0502020204030204" pitchFamily="34" charset="0"/>
                          <a:cs typeface="Times New Roman" panose="02020603050405020304" pitchFamily="18" charset="0"/>
                        </a:rPr>
                        <a:t>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337835553"/>
                  </a:ext>
                </a:extLst>
              </a:tr>
              <a:tr h="0">
                <a:tc>
                  <a:txBody>
                    <a:bodyPr/>
                    <a:lstStyle/>
                    <a:p>
                      <a:pPr>
                        <a:lnSpc>
                          <a:spcPct val="107000"/>
                        </a:lnSpc>
                        <a:spcAft>
                          <a:spcPts val="0"/>
                        </a:spcAft>
                      </a:pPr>
                      <a:r>
                        <a:rPr lang="en-GB" sz="1400" dirty="0">
                          <a:effectLst/>
                          <a:latin typeface="Calibri" panose="020F0502020204030204" pitchFamily="34" charset="0"/>
                          <a:ea typeface="Calibri" panose="020F0502020204030204" pitchFamily="34" charset="0"/>
                          <a:cs typeface="Times New Roman" panose="02020603050405020304" pitchFamily="18" charset="0"/>
                        </a:rPr>
                        <a:t>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sz="1400" dirty="0">
                          <a:effectLst/>
                          <a:latin typeface="Calibri" panose="020F0502020204030204" pitchFamily="34" charset="0"/>
                          <a:ea typeface="Calibri" panose="020F0502020204030204" pitchFamily="34" charset="0"/>
                          <a:cs typeface="Times New Roman" panose="02020603050405020304" pitchFamily="18" charset="0"/>
                        </a:rPr>
                        <a:t>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400" dirty="0">
                          <a:effectLst/>
                          <a:latin typeface="Calibri" panose="020F0502020204030204" pitchFamily="34" charset="0"/>
                          <a:ea typeface="Calibri" panose="020F0502020204030204" pitchFamily="34" charset="0"/>
                          <a:cs typeface="Times New Roman" panose="02020603050405020304" pitchFamily="18" charset="0"/>
                        </a:rPr>
                        <a:t>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978146688"/>
                  </a:ext>
                </a:extLst>
              </a:tr>
              <a:tr h="0">
                <a:tc>
                  <a:txBody>
                    <a:bodyPr/>
                    <a:lstStyle/>
                    <a:p>
                      <a:pPr>
                        <a:lnSpc>
                          <a:spcPct val="107000"/>
                        </a:lnSpc>
                        <a:spcAft>
                          <a:spcPts val="0"/>
                        </a:spcAft>
                      </a:pPr>
                      <a:r>
                        <a:rPr lang="en-GB" sz="1400" dirty="0">
                          <a:effectLst/>
                          <a:latin typeface="Calibri" panose="020F0502020204030204" pitchFamily="34" charset="0"/>
                          <a:ea typeface="Calibri" panose="020F0502020204030204" pitchFamily="34" charset="0"/>
                          <a:cs typeface="Times New Roman" panose="02020603050405020304" pitchFamily="18" charset="0"/>
                        </a:rPr>
                        <a:t>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sz="1400" dirty="0">
                          <a:effectLst/>
                          <a:latin typeface="Calibri" panose="020F0502020204030204" pitchFamily="34" charset="0"/>
                          <a:ea typeface="Calibri" panose="020F0502020204030204" pitchFamily="34" charset="0"/>
                          <a:cs typeface="Times New Roman" panose="02020603050405020304" pitchFamily="18" charset="0"/>
                        </a:rPr>
                        <a:t>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400" dirty="0">
                          <a:effectLst/>
                          <a:latin typeface="Calibri" panose="020F0502020204030204" pitchFamily="34" charset="0"/>
                          <a:ea typeface="Calibri" panose="020F0502020204030204" pitchFamily="34" charset="0"/>
                          <a:cs typeface="Times New Roman" panose="02020603050405020304" pitchFamily="18" charset="0"/>
                        </a:rPr>
                        <a:t>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609667039"/>
                  </a:ext>
                </a:extLst>
              </a:tr>
            </a:tbl>
          </a:graphicData>
        </a:graphic>
      </p:graphicFrame>
      <p:sp>
        <p:nvSpPr>
          <p:cNvPr id="6" name="Text Box 38"/>
          <p:cNvSpPr txBox="1"/>
          <p:nvPr/>
        </p:nvSpPr>
        <p:spPr>
          <a:xfrm>
            <a:off x="653141" y="5437053"/>
            <a:ext cx="3082836" cy="1304925"/>
          </a:xfrm>
          <a:prstGeom prst="rect">
            <a:avLst/>
          </a:prstGeom>
          <a:solidFill>
            <a:schemeClr val="accent1">
              <a:lumMod val="60000"/>
              <a:lumOff val="40000"/>
            </a:schemeClr>
          </a:solidFill>
          <a:ln w="28575">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defTabSz="914400" eaLnBrk="1" fontAlgn="auto" latinLnBrk="0" hangingPunct="1">
              <a:lnSpc>
                <a:spcPct val="107000"/>
              </a:lnSpc>
              <a:spcBef>
                <a:spcPts val="0"/>
              </a:spcBef>
              <a:spcAft>
                <a:spcPts val="800"/>
              </a:spcAft>
              <a:buClrTx/>
              <a:buSzTx/>
              <a:buFontTx/>
              <a:buNone/>
              <a:tabLst/>
              <a:defRPr/>
            </a:pPr>
            <a:r>
              <a:rPr kumimoji="0" lang="en-GB" sz="1400" b="1" i="0"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Which type of foods contain gluten?</a:t>
            </a:r>
            <a:endParaRPr kumimoji="0" lang="en-GB" sz="1100" b="0" i="0"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 Box 39"/>
          <p:cNvSpPr txBox="1"/>
          <p:nvPr/>
        </p:nvSpPr>
        <p:spPr>
          <a:xfrm>
            <a:off x="3735978" y="5435601"/>
            <a:ext cx="4532811" cy="1306377"/>
          </a:xfrm>
          <a:prstGeom prst="rect">
            <a:avLst/>
          </a:prstGeom>
          <a:solidFill>
            <a:schemeClr val="accent1">
              <a:lumMod val="60000"/>
              <a:lumOff val="40000"/>
            </a:schemeClr>
          </a:solidFill>
          <a:ln w="28575">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defTabSz="914400" eaLnBrk="1" fontAlgn="auto" latinLnBrk="0" hangingPunct="1">
              <a:lnSpc>
                <a:spcPct val="107000"/>
              </a:lnSpc>
              <a:spcBef>
                <a:spcPts val="0"/>
              </a:spcBef>
              <a:spcAft>
                <a:spcPts val="800"/>
              </a:spcAft>
              <a:buClrTx/>
              <a:buSzTx/>
              <a:buFontTx/>
              <a:buNone/>
              <a:tabLst/>
              <a:defRPr/>
            </a:pPr>
            <a:r>
              <a:rPr kumimoji="0" lang="en-GB" sz="1400" b="1" i="0"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If you were gluten intolerant (coeliac) which foods could you get your carbohydrates from?</a:t>
            </a:r>
            <a:endParaRPr kumimoji="0" lang="en-GB" sz="1100" b="0" i="0"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8" name="Rectangle 7"/>
          <p:cNvSpPr/>
          <p:nvPr/>
        </p:nvSpPr>
        <p:spPr>
          <a:xfrm>
            <a:off x="653141" y="5061405"/>
            <a:ext cx="1412566" cy="338554"/>
          </a:xfrm>
          <a:prstGeom prst="rect">
            <a:avLst/>
          </a:prstGeom>
        </p:spPr>
        <p:txBody>
          <a:bodyPr wrap="none">
            <a:spAutoFit/>
          </a:bodyPr>
          <a:lstStyle/>
          <a:p>
            <a:r>
              <a:rPr lang="en-GB" sz="1600" b="1" kern="0" dirty="0">
                <a:solidFill>
                  <a:sysClr val="windowText" lastClr="000000"/>
                </a:solidFill>
                <a:latin typeface="Calibri" panose="020F0502020204030204" pitchFamily="34" charset="0"/>
                <a:ea typeface="Calibri" panose="020F0502020204030204" pitchFamily="34" charset="0"/>
                <a:cs typeface="Times New Roman" panose="02020603050405020304" pitchFamily="18" charset="0"/>
              </a:rPr>
              <a:t>Extension task</a:t>
            </a:r>
            <a:endParaRPr lang="en-GB" dirty="0"/>
          </a:p>
        </p:txBody>
      </p:sp>
      <p:graphicFrame>
        <p:nvGraphicFramePr>
          <p:cNvPr id="9" name="Table 8"/>
          <p:cNvGraphicFramePr>
            <a:graphicFrameLocks noGrp="1"/>
          </p:cNvGraphicFramePr>
          <p:nvPr>
            <p:extLst>
              <p:ext uri="{D42A27DB-BD31-4B8C-83A1-F6EECF244321}">
                <p14:modId xmlns:p14="http://schemas.microsoft.com/office/powerpoint/2010/main" val="2976937995"/>
              </p:ext>
            </p:extLst>
          </p:nvPr>
        </p:nvGraphicFramePr>
        <p:xfrm>
          <a:off x="653141" y="3781245"/>
          <a:ext cx="7862208" cy="1280160"/>
        </p:xfrm>
        <a:graphic>
          <a:graphicData uri="http://schemas.openxmlformats.org/drawingml/2006/table">
            <a:tbl>
              <a:tblPr firstRow="1" bandRow="1">
                <a:tableStyleId>{5C22544A-7EE6-4342-B048-85BDC9FD1C3A}</a:tableStyleId>
              </a:tblPr>
              <a:tblGrid>
                <a:gridCol w="1310368">
                  <a:extLst>
                    <a:ext uri="{9D8B030D-6E8A-4147-A177-3AD203B41FA5}">
                      <a16:colId xmlns:a16="http://schemas.microsoft.com/office/drawing/2014/main" xmlns="" val="20000"/>
                    </a:ext>
                  </a:extLst>
                </a:gridCol>
                <a:gridCol w="1310368">
                  <a:extLst>
                    <a:ext uri="{9D8B030D-6E8A-4147-A177-3AD203B41FA5}">
                      <a16:colId xmlns:a16="http://schemas.microsoft.com/office/drawing/2014/main" xmlns="" val="20001"/>
                    </a:ext>
                  </a:extLst>
                </a:gridCol>
                <a:gridCol w="1310368">
                  <a:extLst>
                    <a:ext uri="{9D8B030D-6E8A-4147-A177-3AD203B41FA5}">
                      <a16:colId xmlns:a16="http://schemas.microsoft.com/office/drawing/2014/main" xmlns="" val="20002"/>
                    </a:ext>
                  </a:extLst>
                </a:gridCol>
                <a:gridCol w="1310368">
                  <a:extLst>
                    <a:ext uri="{9D8B030D-6E8A-4147-A177-3AD203B41FA5}">
                      <a16:colId xmlns:a16="http://schemas.microsoft.com/office/drawing/2014/main" xmlns="" val="20003"/>
                    </a:ext>
                  </a:extLst>
                </a:gridCol>
                <a:gridCol w="1310368">
                  <a:extLst>
                    <a:ext uri="{9D8B030D-6E8A-4147-A177-3AD203B41FA5}">
                      <a16:colId xmlns:a16="http://schemas.microsoft.com/office/drawing/2014/main" xmlns="" val="20004"/>
                    </a:ext>
                  </a:extLst>
                </a:gridCol>
                <a:gridCol w="1310368">
                  <a:extLst>
                    <a:ext uri="{9D8B030D-6E8A-4147-A177-3AD203B41FA5}">
                      <a16:colId xmlns:a16="http://schemas.microsoft.com/office/drawing/2014/main" xmlns="" val="20005"/>
                    </a:ext>
                  </a:extLst>
                </a:gridCol>
              </a:tblGrid>
              <a:tr h="370840">
                <a:tc>
                  <a:txBody>
                    <a:bodyPr/>
                    <a:lstStyle/>
                    <a:p>
                      <a:r>
                        <a:rPr lang="en-GB" dirty="0">
                          <a:solidFill>
                            <a:schemeClr val="tx1"/>
                          </a:solidFill>
                        </a:rPr>
                        <a:t>Fruit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r>
                        <a:rPr lang="en-GB" dirty="0">
                          <a:solidFill>
                            <a:schemeClr val="tx1"/>
                          </a:solidFill>
                        </a:rPr>
                        <a:t>Jam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r>
                        <a:rPr lang="en-GB" dirty="0">
                          <a:solidFill>
                            <a:schemeClr val="tx1"/>
                          </a:solidFill>
                        </a:rPr>
                        <a:t>Vegetables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r>
                        <a:rPr lang="en-GB" dirty="0">
                          <a:solidFill>
                            <a:schemeClr val="tx1"/>
                          </a:solidFill>
                        </a:rPr>
                        <a:t>Sugary Cereals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r>
                        <a:rPr lang="en-GB" dirty="0">
                          <a:solidFill>
                            <a:schemeClr val="tx1"/>
                          </a:solidFill>
                        </a:rPr>
                        <a:t>Oats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r>
                        <a:rPr lang="en-GB" dirty="0">
                          <a:solidFill>
                            <a:schemeClr val="tx1"/>
                          </a:solidFill>
                        </a:rPr>
                        <a:t>Lentils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xmlns="" val="10000"/>
                  </a:ext>
                </a:extLst>
              </a:tr>
              <a:tr h="370840">
                <a:tc>
                  <a:txBody>
                    <a:bodyPr/>
                    <a:lstStyle/>
                    <a:p>
                      <a:r>
                        <a:rPr lang="en-GB" b="1" dirty="0">
                          <a:solidFill>
                            <a:schemeClr val="tx1"/>
                          </a:solidFill>
                        </a:rPr>
                        <a:t>Honey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r>
                        <a:rPr lang="en-GB" b="1" dirty="0">
                          <a:solidFill>
                            <a:schemeClr val="tx1"/>
                          </a:solidFill>
                        </a:rPr>
                        <a:t>Potatoes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r>
                        <a:rPr lang="en-GB" b="1" dirty="0">
                          <a:solidFill>
                            <a:schemeClr val="tx1"/>
                          </a:solidFill>
                        </a:rPr>
                        <a:t>Peas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r>
                        <a:rPr lang="en-GB" b="1" dirty="0">
                          <a:solidFill>
                            <a:schemeClr val="tx1"/>
                          </a:solidFill>
                        </a:rPr>
                        <a:t>Energy drinks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r>
                        <a:rPr lang="en-GB" b="1" dirty="0">
                          <a:solidFill>
                            <a:schemeClr val="tx1"/>
                          </a:solidFill>
                        </a:rPr>
                        <a:t>Rice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r>
                        <a:rPr lang="en-GB" b="1" dirty="0">
                          <a:solidFill>
                            <a:schemeClr val="tx1"/>
                          </a:solidFill>
                        </a:rPr>
                        <a:t>Milk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xmlns="" val="10001"/>
                  </a:ext>
                </a:extLst>
              </a:tr>
            </a:tbl>
          </a:graphicData>
        </a:graphic>
      </p:graphicFrame>
      <p:sp>
        <p:nvSpPr>
          <p:cNvPr id="10" name="TextBox 9"/>
          <p:cNvSpPr txBox="1"/>
          <p:nvPr/>
        </p:nvSpPr>
        <p:spPr>
          <a:xfrm>
            <a:off x="8343781" y="109728"/>
            <a:ext cx="800219" cy="6611748"/>
          </a:xfrm>
          <a:prstGeom prst="rect">
            <a:avLst/>
          </a:prstGeom>
          <a:noFill/>
        </p:spPr>
        <p:txBody>
          <a:bodyPr vert="vert" wrap="square" rtlCol="0">
            <a:spAutoFit/>
          </a:bodyPr>
          <a:lstStyle/>
          <a:p>
            <a:pPr algn="ctr"/>
            <a:r>
              <a:rPr lang="en-GB" sz="4000" dirty="0"/>
              <a:t>NUTRITION</a:t>
            </a:r>
          </a:p>
        </p:txBody>
      </p:sp>
    </p:spTree>
    <p:extLst>
      <p:ext uri="{BB962C8B-B14F-4D97-AF65-F5344CB8AC3E}">
        <p14:creationId xmlns:p14="http://schemas.microsoft.com/office/powerpoint/2010/main" val="4651892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20B242D-6290-49E5-A6EF-D013109EBBA5}" type="slidenum">
              <a:rPr lang="en-GB" smtClean="0"/>
              <a:t>17</a:t>
            </a:fld>
            <a:endParaRPr lang="en-GB" dirty="0"/>
          </a:p>
        </p:txBody>
      </p:sp>
      <p:sp>
        <p:nvSpPr>
          <p:cNvPr id="3" name="Rectangle 2"/>
          <p:cNvSpPr/>
          <p:nvPr/>
        </p:nvSpPr>
        <p:spPr>
          <a:xfrm>
            <a:off x="470263" y="250657"/>
            <a:ext cx="7341326" cy="787652"/>
          </a:xfrm>
          <a:prstGeom prst="rect">
            <a:avLst/>
          </a:prstGeom>
        </p:spPr>
        <p:txBody>
          <a:bodyPr wrap="square">
            <a:spAutoFit/>
          </a:bodyPr>
          <a:lstStyle/>
          <a:p>
            <a:pPr>
              <a:lnSpc>
                <a:spcPct val="107000"/>
              </a:lnSpc>
              <a:spcAft>
                <a:spcPts val="800"/>
              </a:spcAft>
            </a:pPr>
            <a:r>
              <a:rPr lang="en-GB" b="1" u="sng" dirty="0">
                <a:latin typeface="Calibri" panose="020F0502020204030204" pitchFamily="34" charset="0"/>
                <a:ea typeface="Calibri" panose="020F0502020204030204" pitchFamily="34" charset="0"/>
                <a:cs typeface="Times New Roman" panose="02020603050405020304" pitchFamily="18" charset="0"/>
              </a:rPr>
              <a:t>Fats</a:t>
            </a:r>
            <a:r>
              <a:rPr lang="en-GB" b="1" dirty="0">
                <a:latin typeface="Calibri" panose="020F0502020204030204" pitchFamily="34" charset="0"/>
                <a:ea typeface="Calibri" panose="020F0502020204030204" pitchFamily="34" charset="0"/>
                <a:cs typeface="Times New Roman" panose="02020603050405020304" pitchFamily="18" charset="0"/>
              </a:rPr>
              <a:t> are also ‘Macronutrients’.</a:t>
            </a:r>
            <a:endParaRPr lang="en-GB"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pPr>
            <a:r>
              <a:rPr lang="en-GB" dirty="0">
                <a:latin typeface="Calibri" panose="020F0502020204030204" pitchFamily="34" charset="0"/>
                <a:ea typeface="Calibri" panose="020F0502020204030204" pitchFamily="34" charset="0"/>
                <a:cs typeface="Times New Roman" panose="02020603050405020304" pitchFamily="18" charset="0"/>
              </a:rPr>
              <a:t>Complete the word gap task:</a:t>
            </a:r>
            <a:endParaRPr lang="en-GB"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extBox 3"/>
          <p:cNvSpPr txBox="1"/>
          <p:nvPr/>
        </p:nvSpPr>
        <p:spPr>
          <a:xfrm>
            <a:off x="470263" y="1043439"/>
            <a:ext cx="8294913" cy="388696"/>
          </a:xfrm>
          <a:prstGeom prst="rect">
            <a:avLst/>
          </a:prstGeom>
          <a:noFill/>
          <a:ln w="15875">
            <a:solidFill>
              <a:schemeClr val="tx1"/>
            </a:solidFill>
          </a:ln>
        </p:spPr>
        <p:txBody>
          <a:bodyPr wrap="square" rtlCol="0">
            <a:spAutoFit/>
          </a:bodyPr>
          <a:lstStyle/>
          <a:p>
            <a:pPr>
              <a:lnSpc>
                <a:spcPct val="107000"/>
              </a:lnSpc>
              <a:spcAft>
                <a:spcPts val="800"/>
              </a:spcAft>
            </a:pPr>
            <a:r>
              <a:rPr lang="en-GB" b="1" dirty="0">
                <a:latin typeface="Calibri" panose="020F0502020204030204" pitchFamily="34" charset="0"/>
                <a:ea typeface="Calibri" panose="020F0502020204030204" pitchFamily="34" charset="0"/>
                <a:cs typeface="Times New Roman" panose="02020603050405020304" pitchFamily="18" charset="0"/>
              </a:rPr>
              <a:t>butter		insulate		saturated		energy		plant</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angle 4"/>
          <p:cNvSpPr/>
          <p:nvPr/>
        </p:nvSpPr>
        <p:spPr>
          <a:xfrm>
            <a:off x="364760" y="1461483"/>
            <a:ext cx="8294914" cy="2372060"/>
          </a:xfrm>
          <a:prstGeom prst="rect">
            <a:avLst/>
          </a:prstGeom>
        </p:spPr>
        <p:txBody>
          <a:bodyPr wrap="square">
            <a:spAutoFit/>
          </a:bodyPr>
          <a:lstStyle/>
          <a:p>
            <a:pPr>
              <a:lnSpc>
                <a:spcPct val="107000"/>
              </a:lnSpc>
              <a:spcAft>
                <a:spcPts val="800"/>
              </a:spcAft>
            </a:pPr>
            <a:r>
              <a:rPr lang="en-GB" dirty="0">
                <a:latin typeface="Calibri" panose="020F0502020204030204" pitchFamily="34" charset="0"/>
                <a:ea typeface="Calibri" panose="020F0502020204030204" pitchFamily="34" charset="0"/>
                <a:cs typeface="Times New Roman" panose="02020603050405020304" pitchFamily="18" charset="0"/>
              </a:rPr>
              <a:t>Fats help to provide concentrated sources of ____________ and help to _______________  the body in cold weather. There are two main types:</a:t>
            </a:r>
          </a:p>
          <a:p>
            <a:pPr>
              <a:lnSpc>
                <a:spcPct val="107000"/>
              </a:lnSpc>
              <a:spcAft>
                <a:spcPts val="800"/>
              </a:spcAft>
            </a:pPr>
            <a:r>
              <a:rPr lang="en-GB" dirty="0">
                <a:latin typeface="Calibri" panose="020F0502020204030204" pitchFamily="34" charset="0"/>
                <a:ea typeface="Calibri" panose="020F0502020204030204" pitchFamily="34" charset="0"/>
                <a:cs typeface="Times New Roman" panose="02020603050405020304" pitchFamily="18" charset="0"/>
              </a:rPr>
              <a:t>_________________________ fats are usually obtained from animal sources, for example   _____________ and lard. Unsaturated fats come from ____________ sources, such as sunflower oil.</a:t>
            </a:r>
          </a:p>
          <a:p>
            <a:pPr lvl="0">
              <a:lnSpc>
                <a:spcPct val="107000"/>
              </a:lnSpc>
              <a:spcAft>
                <a:spcPts val="800"/>
              </a:spcAft>
            </a:pPr>
            <a:r>
              <a:rPr lang="en-GB" dirty="0">
                <a:latin typeface="Calibri" panose="020F0502020204030204" pitchFamily="34" charset="0"/>
                <a:ea typeface="Calibri" panose="020F0502020204030204" pitchFamily="34" charset="0"/>
                <a:cs typeface="Times New Roman" panose="02020603050405020304" pitchFamily="18" charset="0"/>
              </a:rPr>
              <a:t>2. Complete the table using the lists of foods below. Classify them as saturated or unsaturated fats.</a:t>
            </a:r>
            <a:endParaRPr lang="en-GB"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6" name="Table 5"/>
          <p:cNvGraphicFramePr>
            <a:graphicFrameLocks noGrp="1"/>
          </p:cNvGraphicFramePr>
          <p:nvPr>
            <p:extLst>
              <p:ext uri="{D42A27DB-BD31-4B8C-83A1-F6EECF244321}">
                <p14:modId xmlns:p14="http://schemas.microsoft.com/office/powerpoint/2010/main" val="4141575536"/>
              </p:ext>
            </p:extLst>
          </p:nvPr>
        </p:nvGraphicFramePr>
        <p:xfrm>
          <a:off x="481329" y="3804193"/>
          <a:ext cx="7643768" cy="2034350"/>
        </p:xfrm>
        <a:graphic>
          <a:graphicData uri="http://schemas.openxmlformats.org/drawingml/2006/table">
            <a:tbl>
              <a:tblPr firstRow="1" firstCol="1" bandRow="1"/>
              <a:tblGrid>
                <a:gridCol w="3821884">
                  <a:extLst>
                    <a:ext uri="{9D8B030D-6E8A-4147-A177-3AD203B41FA5}">
                      <a16:colId xmlns:a16="http://schemas.microsoft.com/office/drawing/2014/main" xmlns="" val="1955085246"/>
                    </a:ext>
                  </a:extLst>
                </a:gridCol>
                <a:gridCol w="3821884">
                  <a:extLst>
                    <a:ext uri="{9D8B030D-6E8A-4147-A177-3AD203B41FA5}">
                      <a16:colId xmlns:a16="http://schemas.microsoft.com/office/drawing/2014/main" xmlns="" val="1414266090"/>
                    </a:ext>
                  </a:extLst>
                </a:gridCol>
              </a:tblGrid>
              <a:tr h="0">
                <a:tc>
                  <a:txBody>
                    <a:bodyPr/>
                    <a:lstStyle/>
                    <a:p>
                      <a:pPr algn="ctr">
                        <a:lnSpc>
                          <a:spcPct val="107000"/>
                        </a:lnSpc>
                        <a:spcAft>
                          <a:spcPts val="0"/>
                        </a:spcAft>
                      </a:pPr>
                      <a:r>
                        <a:rPr lang="en-GB" sz="1400" b="1" dirty="0">
                          <a:effectLst/>
                          <a:latin typeface="Calibri" panose="020F0502020204030204" pitchFamily="34" charset="0"/>
                          <a:ea typeface="Calibri" panose="020F0502020204030204" pitchFamily="34" charset="0"/>
                          <a:cs typeface="Times New Roman" panose="02020603050405020304" pitchFamily="18" charset="0"/>
                        </a:rPr>
                        <a:t>Saturated Fats</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1400" b="1" dirty="0">
                          <a:effectLst/>
                          <a:latin typeface="Calibri" panose="020F0502020204030204" pitchFamily="34" charset="0"/>
                          <a:ea typeface="Calibri" panose="020F0502020204030204" pitchFamily="34" charset="0"/>
                          <a:cs typeface="Times New Roman" panose="02020603050405020304" pitchFamily="18" charset="0"/>
                        </a:rPr>
                        <a:t>Unsaturated Fats</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960102118"/>
                  </a:ext>
                </a:extLst>
              </a:tr>
              <a:tr h="0">
                <a:tc>
                  <a:txBody>
                    <a:bodyPr/>
                    <a:lstStyle/>
                    <a:p>
                      <a:pPr>
                        <a:lnSpc>
                          <a:spcPct val="107000"/>
                        </a:lnSpc>
                        <a:spcAft>
                          <a:spcPts val="0"/>
                        </a:spcAft>
                      </a:pPr>
                      <a:r>
                        <a:rPr lang="en-GB" sz="1400" dirty="0">
                          <a:effectLst/>
                          <a:latin typeface="Calibri" panose="020F0502020204030204" pitchFamily="34" charset="0"/>
                          <a:ea typeface="Calibri" panose="020F0502020204030204" pitchFamily="34" charset="0"/>
                          <a:cs typeface="Times New Roman" panose="02020603050405020304" pitchFamily="18" charset="0"/>
                        </a:rPr>
                        <a:t>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sz="1400" dirty="0">
                          <a:effectLst/>
                          <a:latin typeface="Calibri" panose="020F0502020204030204" pitchFamily="34" charset="0"/>
                          <a:ea typeface="Calibri" panose="020F0502020204030204" pitchFamily="34" charset="0"/>
                          <a:cs typeface="Times New Roman" panose="02020603050405020304" pitchFamily="18" charset="0"/>
                        </a:rPr>
                        <a:t>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sz="1400" dirty="0">
                          <a:effectLst/>
                          <a:latin typeface="Calibri" panose="020F0502020204030204" pitchFamily="34" charset="0"/>
                          <a:ea typeface="Calibri" panose="020F0502020204030204" pitchFamily="34" charset="0"/>
                          <a:cs typeface="Times New Roman" panose="02020603050405020304" pitchFamily="18" charset="0"/>
                        </a:rPr>
                        <a:t>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sz="1400" dirty="0">
                          <a:effectLst/>
                          <a:latin typeface="Calibri" panose="020F0502020204030204" pitchFamily="34" charset="0"/>
                          <a:ea typeface="Calibri" panose="020F0502020204030204" pitchFamily="34" charset="0"/>
                          <a:cs typeface="Times New Roman" panose="02020603050405020304" pitchFamily="18" charset="0"/>
                        </a:rPr>
                        <a:t>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sz="1400" dirty="0">
                          <a:effectLst/>
                          <a:latin typeface="Calibri" panose="020F0502020204030204" pitchFamily="34" charset="0"/>
                          <a:ea typeface="Calibri" panose="020F0502020204030204" pitchFamily="34" charset="0"/>
                          <a:cs typeface="Times New Roman" panose="02020603050405020304" pitchFamily="18" charset="0"/>
                        </a:rPr>
                        <a:t>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sz="1400" dirty="0">
                          <a:effectLst/>
                          <a:latin typeface="Calibri" panose="020F0502020204030204" pitchFamily="34" charset="0"/>
                          <a:ea typeface="Calibri" panose="020F0502020204030204" pitchFamily="34" charset="0"/>
                          <a:cs typeface="Times New Roman" panose="02020603050405020304" pitchFamily="18" charset="0"/>
                        </a:rPr>
                        <a:t>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sz="1400" dirty="0">
                          <a:effectLst/>
                          <a:latin typeface="Calibri" panose="020F0502020204030204" pitchFamily="34" charset="0"/>
                          <a:ea typeface="Calibri" panose="020F0502020204030204" pitchFamily="34" charset="0"/>
                          <a:cs typeface="Times New Roman" panose="02020603050405020304" pitchFamily="18" charset="0"/>
                        </a:rPr>
                        <a:t>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sz="1400" dirty="0">
                          <a:effectLst/>
                          <a:latin typeface="Calibri" panose="020F0502020204030204" pitchFamily="34" charset="0"/>
                          <a:ea typeface="Calibri" panose="020F0502020204030204" pitchFamily="34" charset="0"/>
                          <a:cs typeface="Times New Roman" panose="02020603050405020304" pitchFamily="18" charset="0"/>
                        </a:rPr>
                        <a:t>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400" dirty="0">
                          <a:effectLst/>
                          <a:latin typeface="Calibri" panose="020F0502020204030204" pitchFamily="34" charset="0"/>
                          <a:ea typeface="Calibri" panose="020F0502020204030204" pitchFamily="34" charset="0"/>
                          <a:cs typeface="Times New Roman" panose="02020603050405020304" pitchFamily="18" charset="0"/>
                        </a:rPr>
                        <a:t>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sz="1400" dirty="0">
                          <a:effectLst/>
                          <a:latin typeface="Calibri" panose="020F0502020204030204" pitchFamily="34" charset="0"/>
                          <a:ea typeface="Calibri" panose="020F0502020204030204" pitchFamily="34" charset="0"/>
                          <a:cs typeface="Times New Roman" panose="02020603050405020304" pitchFamily="18" charset="0"/>
                        </a:rPr>
                        <a:t>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sz="1400" dirty="0">
                          <a:effectLst/>
                          <a:latin typeface="Calibri" panose="020F0502020204030204" pitchFamily="34" charset="0"/>
                          <a:ea typeface="Calibri" panose="020F0502020204030204" pitchFamily="34" charset="0"/>
                          <a:cs typeface="Times New Roman" panose="02020603050405020304" pitchFamily="18" charset="0"/>
                        </a:rPr>
                        <a:t>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sz="1400" dirty="0">
                          <a:effectLst/>
                          <a:latin typeface="Calibri" panose="020F0502020204030204" pitchFamily="34" charset="0"/>
                          <a:ea typeface="Calibri" panose="020F0502020204030204" pitchFamily="34" charset="0"/>
                          <a:cs typeface="Times New Roman" panose="02020603050405020304" pitchFamily="18" charset="0"/>
                        </a:rPr>
                        <a:t>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30793518"/>
                  </a:ext>
                </a:extLst>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2252870056"/>
              </p:ext>
            </p:extLst>
          </p:nvPr>
        </p:nvGraphicFramePr>
        <p:xfrm>
          <a:off x="481329" y="5979796"/>
          <a:ext cx="6096000" cy="741680"/>
        </p:xfrm>
        <a:graphic>
          <a:graphicData uri="http://schemas.openxmlformats.org/drawingml/2006/table">
            <a:tbl>
              <a:tblPr firstRow="1" bandRow="1">
                <a:tableStyleId>{5C22544A-7EE6-4342-B048-85BDC9FD1C3A}</a:tableStyleId>
              </a:tblPr>
              <a:tblGrid>
                <a:gridCol w="1524000">
                  <a:extLst>
                    <a:ext uri="{9D8B030D-6E8A-4147-A177-3AD203B41FA5}">
                      <a16:colId xmlns:a16="http://schemas.microsoft.com/office/drawing/2014/main" xmlns="" val="20000"/>
                    </a:ext>
                  </a:extLst>
                </a:gridCol>
                <a:gridCol w="1524000">
                  <a:extLst>
                    <a:ext uri="{9D8B030D-6E8A-4147-A177-3AD203B41FA5}">
                      <a16:colId xmlns:a16="http://schemas.microsoft.com/office/drawing/2014/main" xmlns="" val="20001"/>
                    </a:ext>
                  </a:extLst>
                </a:gridCol>
                <a:gridCol w="1524000">
                  <a:extLst>
                    <a:ext uri="{9D8B030D-6E8A-4147-A177-3AD203B41FA5}">
                      <a16:colId xmlns:a16="http://schemas.microsoft.com/office/drawing/2014/main" xmlns="" val="20002"/>
                    </a:ext>
                  </a:extLst>
                </a:gridCol>
                <a:gridCol w="1524000">
                  <a:extLst>
                    <a:ext uri="{9D8B030D-6E8A-4147-A177-3AD203B41FA5}">
                      <a16:colId xmlns:a16="http://schemas.microsoft.com/office/drawing/2014/main" xmlns="" val="20003"/>
                    </a:ext>
                  </a:extLst>
                </a:gridCol>
              </a:tblGrid>
              <a:tr h="370840">
                <a:tc>
                  <a:txBody>
                    <a:bodyPr/>
                    <a:lstStyle/>
                    <a:p>
                      <a:r>
                        <a:rPr lang="en-GB" dirty="0"/>
                        <a:t>Meat</a:t>
                      </a:r>
                    </a:p>
                  </a:txBody>
                  <a:tcPr/>
                </a:tc>
                <a:tc>
                  <a:txBody>
                    <a:bodyPr/>
                    <a:lstStyle/>
                    <a:p>
                      <a:r>
                        <a:rPr lang="en-GB" dirty="0"/>
                        <a:t>Olive oil</a:t>
                      </a:r>
                    </a:p>
                  </a:txBody>
                  <a:tcPr/>
                </a:tc>
                <a:tc>
                  <a:txBody>
                    <a:bodyPr/>
                    <a:lstStyle/>
                    <a:p>
                      <a:r>
                        <a:rPr lang="en-GB" dirty="0"/>
                        <a:t>Eggs</a:t>
                      </a:r>
                    </a:p>
                  </a:txBody>
                  <a:tcPr/>
                </a:tc>
                <a:tc>
                  <a:txBody>
                    <a:bodyPr/>
                    <a:lstStyle/>
                    <a:p>
                      <a:r>
                        <a:rPr lang="en-GB" dirty="0"/>
                        <a:t>Butter</a:t>
                      </a:r>
                    </a:p>
                  </a:txBody>
                  <a:tcPr/>
                </a:tc>
                <a:extLst>
                  <a:ext uri="{0D108BD9-81ED-4DB2-BD59-A6C34878D82A}">
                    <a16:rowId xmlns:a16="http://schemas.microsoft.com/office/drawing/2014/main" xmlns="" val="10000"/>
                  </a:ext>
                </a:extLst>
              </a:tr>
              <a:tr h="370840">
                <a:tc>
                  <a:txBody>
                    <a:bodyPr/>
                    <a:lstStyle/>
                    <a:p>
                      <a:r>
                        <a:rPr lang="en-GB" dirty="0"/>
                        <a:t>Nuts</a:t>
                      </a:r>
                    </a:p>
                  </a:txBody>
                  <a:tcPr/>
                </a:tc>
                <a:tc>
                  <a:txBody>
                    <a:bodyPr/>
                    <a:lstStyle/>
                    <a:p>
                      <a:r>
                        <a:rPr lang="en-GB" dirty="0"/>
                        <a:t>Cream</a:t>
                      </a:r>
                    </a:p>
                  </a:txBody>
                  <a:tcPr/>
                </a:tc>
                <a:tc>
                  <a:txBody>
                    <a:bodyPr/>
                    <a:lstStyle/>
                    <a:p>
                      <a:r>
                        <a:rPr lang="en-GB" dirty="0"/>
                        <a:t>Vegetable oil</a:t>
                      </a:r>
                    </a:p>
                  </a:txBody>
                  <a:tcPr/>
                </a:tc>
                <a:tc>
                  <a:txBody>
                    <a:bodyPr/>
                    <a:lstStyle/>
                    <a:p>
                      <a:r>
                        <a:rPr lang="en-GB" dirty="0"/>
                        <a:t>Oily fish</a:t>
                      </a:r>
                    </a:p>
                  </a:txBody>
                  <a:tcPr/>
                </a:tc>
                <a:extLst>
                  <a:ext uri="{0D108BD9-81ED-4DB2-BD59-A6C34878D82A}">
                    <a16:rowId xmlns:a16="http://schemas.microsoft.com/office/drawing/2014/main" xmlns="" val="10001"/>
                  </a:ext>
                </a:extLst>
              </a:tr>
            </a:tbl>
          </a:graphicData>
        </a:graphic>
      </p:graphicFrame>
      <p:sp>
        <p:nvSpPr>
          <p:cNvPr id="9" name="TextBox 8"/>
          <p:cNvSpPr txBox="1"/>
          <p:nvPr/>
        </p:nvSpPr>
        <p:spPr>
          <a:xfrm>
            <a:off x="8343781" y="109728"/>
            <a:ext cx="800219" cy="6611748"/>
          </a:xfrm>
          <a:prstGeom prst="rect">
            <a:avLst/>
          </a:prstGeom>
          <a:noFill/>
        </p:spPr>
        <p:txBody>
          <a:bodyPr vert="vert" wrap="square" rtlCol="0">
            <a:spAutoFit/>
          </a:bodyPr>
          <a:lstStyle/>
          <a:p>
            <a:pPr algn="ctr"/>
            <a:r>
              <a:rPr lang="en-GB" sz="4000" dirty="0"/>
              <a:t>NUTRITION</a:t>
            </a:r>
          </a:p>
        </p:txBody>
      </p:sp>
    </p:spTree>
    <p:extLst>
      <p:ext uri="{BB962C8B-B14F-4D97-AF65-F5344CB8AC3E}">
        <p14:creationId xmlns:p14="http://schemas.microsoft.com/office/powerpoint/2010/main" val="29880462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20B242D-6290-49E5-A6EF-D013109EBBA5}" type="slidenum">
              <a:rPr lang="en-GB" smtClean="0"/>
              <a:t>18</a:t>
            </a:fld>
            <a:endParaRPr lang="en-GB" dirty="0"/>
          </a:p>
        </p:txBody>
      </p:sp>
      <p:pic>
        <p:nvPicPr>
          <p:cNvPr id="3" name="Picture 2"/>
          <p:cNvPicPr>
            <a:picLocks noChangeAspect="1"/>
          </p:cNvPicPr>
          <p:nvPr/>
        </p:nvPicPr>
        <p:blipFill>
          <a:blip r:embed="rId2"/>
          <a:stretch>
            <a:fillRect/>
          </a:stretch>
        </p:blipFill>
        <p:spPr>
          <a:xfrm>
            <a:off x="584670" y="956976"/>
            <a:ext cx="2566638" cy="2200847"/>
          </a:xfrm>
          <a:prstGeom prst="rect">
            <a:avLst/>
          </a:prstGeom>
        </p:spPr>
      </p:pic>
      <p:sp>
        <p:nvSpPr>
          <p:cNvPr id="4" name="Rectangle 3"/>
          <p:cNvSpPr/>
          <p:nvPr/>
        </p:nvSpPr>
        <p:spPr>
          <a:xfrm>
            <a:off x="676110" y="437153"/>
            <a:ext cx="7994496" cy="338554"/>
          </a:xfrm>
          <a:prstGeom prst="rect">
            <a:avLst/>
          </a:prstGeom>
        </p:spPr>
        <p:txBody>
          <a:bodyPr wrap="none">
            <a:spAutoFit/>
          </a:bodyPr>
          <a:lstStyle/>
          <a:p>
            <a:r>
              <a:rPr lang="en-GB" sz="1600" b="1" kern="0" dirty="0">
                <a:solidFill>
                  <a:sysClr val="windowText" lastClr="000000"/>
                </a:solidFill>
                <a:latin typeface="Calibri" panose="020F0502020204030204" pitchFamily="34" charset="0"/>
                <a:ea typeface="Calibri" panose="020F0502020204030204" pitchFamily="34" charset="0"/>
                <a:cs typeface="Times New Roman" panose="02020603050405020304" pitchFamily="18" charset="0"/>
              </a:rPr>
              <a:t>Extension task – consider all dietary goals to help you improve the health of this young man.</a:t>
            </a:r>
            <a:endParaRPr lang="en-GB" dirty="0"/>
          </a:p>
        </p:txBody>
      </p:sp>
      <p:sp>
        <p:nvSpPr>
          <p:cNvPr id="5" name="Text Box 58"/>
          <p:cNvSpPr txBox="1"/>
          <p:nvPr/>
        </p:nvSpPr>
        <p:spPr>
          <a:xfrm>
            <a:off x="462152" y="3824061"/>
            <a:ext cx="2811673" cy="1923596"/>
          </a:xfrm>
          <a:prstGeom prst="rect">
            <a:avLst/>
          </a:prstGeom>
          <a:solidFill>
            <a:sysClr val="window" lastClr="FFFFFF"/>
          </a:solidFill>
          <a:ln w="28575"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defTabSz="914400" eaLnBrk="1" fontAlgn="auto" latinLnBrk="0" hangingPunct="1">
              <a:lnSpc>
                <a:spcPct val="107000"/>
              </a:lnSpc>
              <a:spcBef>
                <a:spcPts val="0"/>
              </a:spcBef>
              <a:spcAft>
                <a:spcPts val="0"/>
              </a:spcAft>
              <a:buClrTx/>
              <a:buSzTx/>
              <a:buFontTx/>
              <a:buNone/>
              <a:tabLst/>
              <a:defRPr/>
            </a:pPr>
            <a:r>
              <a:rPr kumimoji="0" lang="en-GB" b="1" i="0" u="none" strike="noStrike" kern="0" cap="none" spc="0" normalizeH="0" baseline="0" noProof="0" dirty="0">
                <a:ln>
                  <a:noFill/>
                </a:ln>
                <a:solidFill>
                  <a:sysClr val="windowText" lastClr="000000"/>
                </a:solidFill>
                <a:effectLst/>
                <a:uLnTx/>
                <a:uFillTx/>
                <a:latin typeface="Calibri" panose="020F0502020204030204"/>
                <a:ea typeface="Calibri" panose="020F0502020204030204" pitchFamily="34" charset="0"/>
                <a:cs typeface="Times New Roman" panose="02020603050405020304" pitchFamily="18" charset="0"/>
              </a:rPr>
              <a:t>What health risks does this boy face?</a:t>
            </a:r>
          </a:p>
          <a:p>
            <a:pPr marL="0" marR="0" lvl="0" indent="0" defTabSz="914400" eaLnBrk="1" fontAlgn="auto" latinLnBrk="0" hangingPunct="1">
              <a:lnSpc>
                <a:spcPct val="107000"/>
              </a:lnSpc>
              <a:spcBef>
                <a:spcPts val="0"/>
              </a:spcBef>
              <a:spcAft>
                <a:spcPts val="0"/>
              </a:spcAft>
              <a:buClrTx/>
              <a:buSzTx/>
              <a:buFontTx/>
              <a:buNone/>
              <a:tabLst/>
              <a:defRPr/>
            </a:pPr>
            <a:endParaRPr kumimoji="0" lang="en-GB" b="0" i="0" u="none" strike="noStrike" kern="0" cap="none" spc="0" normalizeH="0" baseline="0" noProof="0" dirty="0">
              <a:ln>
                <a:noFill/>
              </a:ln>
              <a:solidFill>
                <a:sysClr val="windowText" lastClr="000000"/>
              </a:solidFill>
              <a:effectLst/>
              <a:uLnTx/>
              <a:uFillTx/>
              <a:latin typeface="Calibri" panose="020F0502020204030204"/>
              <a:ea typeface="Calibri" panose="020F0502020204030204" pitchFamily="34" charset="0"/>
              <a:cs typeface="Times New Roman" panose="02020603050405020304" pitchFamily="18" charset="0"/>
            </a:endParaRPr>
          </a:p>
          <a:p>
            <a:pPr marL="0" marR="0" lvl="0" indent="0" defTabSz="914400" eaLnBrk="1" fontAlgn="auto" latinLnBrk="0" hangingPunct="1">
              <a:lnSpc>
                <a:spcPct val="107000"/>
              </a:lnSpc>
              <a:spcBef>
                <a:spcPts val="0"/>
              </a:spcBef>
              <a:spcAft>
                <a:spcPts val="0"/>
              </a:spcAft>
              <a:buClrTx/>
              <a:buSzTx/>
              <a:buFontTx/>
              <a:buNone/>
              <a:tabLst/>
              <a:defRPr/>
            </a:pPr>
            <a:r>
              <a:rPr kumimoji="0" lang="en-GB" b="1" i="0" u="none" strike="noStrike" kern="0" cap="none" spc="0" normalizeH="0" baseline="0" noProof="0" dirty="0">
                <a:ln>
                  <a:noFill/>
                </a:ln>
                <a:solidFill>
                  <a:sysClr val="windowText" lastClr="000000"/>
                </a:solidFill>
                <a:effectLst/>
                <a:uLnTx/>
                <a:uFillTx/>
                <a:latin typeface="Calibri" panose="020F0502020204030204"/>
                <a:ea typeface="Calibri" panose="020F0502020204030204" pitchFamily="34" charset="0"/>
                <a:cs typeface="Times New Roman" panose="02020603050405020304" pitchFamily="18" charset="0"/>
              </a:rPr>
              <a:t>If you were his parent, how would you change his diet?</a:t>
            </a:r>
            <a:endParaRPr kumimoji="0" lang="en-GB" b="0" i="0" u="none" strike="noStrike" kern="0" cap="none" spc="0" normalizeH="0" baseline="0" noProof="0" dirty="0">
              <a:ln>
                <a:noFill/>
              </a:ln>
              <a:solidFill>
                <a:sysClr val="windowText" lastClr="000000"/>
              </a:solidFill>
              <a:effectLst/>
              <a:uLnTx/>
              <a:uFillTx/>
              <a:latin typeface="Calibri" panose="020F0502020204030204"/>
              <a:ea typeface="Calibri" panose="020F0502020204030204" pitchFamily="34" charset="0"/>
              <a:cs typeface="Times New Roman" panose="02020603050405020304" pitchFamily="18" charset="0"/>
            </a:endParaRPr>
          </a:p>
        </p:txBody>
      </p:sp>
      <p:sp>
        <p:nvSpPr>
          <p:cNvPr id="6" name="Text Box 56"/>
          <p:cNvSpPr txBox="1"/>
          <p:nvPr/>
        </p:nvSpPr>
        <p:spPr>
          <a:xfrm>
            <a:off x="3804149" y="956976"/>
            <a:ext cx="4711201" cy="4790681"/>
          </a:xfrm>
          <a:prstGeom prst="rect">
            <a:avLst/>
          </a:prstGeom>
          <a:solidFill>
            <a:sysClr val="window" lastClr="FFFFFF"/>
          </a:solidFill>
          <a:ln w="28575">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defTabSz="914400" eaLnBrk="1" fontAlgn="auto" latinLnBrk="0" hangingPunct="1">
              <a:lnSpc>
                <a:spcPct val="107000"/>
              </a:lnSpc>
              <a:spcBef>
                <a:spcPts val="0"/>
              </a:spcBef>
              <a:spcAft>
                <a:spcPts val="0"/>
              </a:spcAft>
              <a:buClrTx/>
              <a:buSzTx/>
              <a:buFontTx/>
              <a:buNone/>
              <a:tabLst/>
              <a:defRPr/>
            </a:pPr>
            <a:r>
              <a:rPr kumimoji="0" lang="en-GB" b="1" i="0"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Write your answers here:</a:t>
            </a:r>
            <a:endParaRPr kumimoji="0" lang="en-GB" b="0" i="0"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defTabSz="914400" eaLnBrk="1" fontAlgn="auto" latinLnBrk="0" hangingPunct="1">
              <a:lnSpc>
                <a:spcPct val="107000"/>
              </a:lnSpc>
              <a:spcBef>
                <a:spcPts val="0"/>
              </a:spcBef>
              <a:spcAft>
                <a:spcPts val="800"/>
              </a:spcAft>
              <a:buClrTx/>
              <a:buSzTx/>
              <a:buFontTx/>
              <a:buNone/>
              <a:tabLst/>
              <a:defRPr/>
            </a:pPr>
            <a:r>
              <a:rPr kumimoji="0" lang="en-GB" b="1" i="0" u="sng"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Health risks: </a:t>
            </a:r>
            <a:endParaRPr kumimoji="0" lang="en-GB" b="0" i="0"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defTabSz="914400" eaLnBrk="1" fontAlgn="auto" latinLnBrk="0" hangingPunct="1">
              <a:lnSpc>
                <a:spcPct val="107000"/>
              </a:lnSpc>
              <a:spcBef>
                <a:spcPts val="0"/>
              </a:spcBef>
              <a:spcAft>
                <a:spcPts val="800"/>
              </a:spcAft>
              <a:buClrTx/>
              <a:buSzTx/>
              <a:buFontTx/>
              <a:buNone/>
              <a:tabLst/>
              <a:defRPr/>
            </a:pPr>
            <a:r>
              <a:rPr kumimoji="0" lang="en-GB" b="1" i="0"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endParaRPr kumimoji="0" lang="en-GB" b="0" i="0"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defTabSz="914400" eaLnBrk="1" fontAlgn="auto" latinLnBrk="0" hangingPunct="1">
              <a:lnSpc>
                <a:spcPct val="107000"/>
              </a:lnSpc>
              <a:spcBef>
                <a:spcPts val="0"/>
              </a:spcBef>
              <a:spcAft>
                <a:spcPts val="800"/>
              </a:spcAft>
              <a:buClrTx/>
              <a:buSzTx/>
              <a:buFontTx/>
              <a:buNone/>
              <a:tabLst/>
              <a:defRPr/>
            </a:pPr>
            <a:r>
              <a:rPr kumimoji="0" lang="en-GB" b="1" i="0"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endParaRPr kumimoji="0" lang="en-GB" b="0" i="0"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defTabSz="914400" eaLnBrk="1" fontAlgn="auto" latinLnBrk="0" hangingPunct="1">
              <a:lnSpc>
                <a:spcPct val="107000"/>
              </a:lnSpc>
              <a:spcBef>
                <a:spcPts val="0"/>
              </a:spcBef>
              <a:spcAft>
                <a:spcPts val="800"/>
              </a:spcAft>
              <a:buClrTx/>
              <a:buSzTx/>
              <a:buFontTx/>
              <a:buNone/>
              <a:tabLst/>
              <a:defRPr/>
            </a:pPr>
            <a:r>
              <a:rPr kumimoji="0" lang="en-GB" b="1" i="0"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endParaRPr kumimoji="0" lang="en-GB" b="0" i="0"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defTabSz="914400" eaLnBrk="1" fontAlgn="auto" latinLnBrk="0" hangingPunct="1">
              <a:lnSpc>
                <a:spcPct val="107000"/>
              </a:lnSpc>
              <a:spcBef>
                <a:spcPts val="0"/>
              </a:spcBef>
              <a:spcAft>
                <a:spcPts val="800"/>
              </a:spcAft>
              <a:buClrTx/>
              <a:buSzTx/>
              <a:buFontTx/>
              <a:buNone/>
              <a:tabLst/>
              <a:defRPr/>
            </a:pPr>
            <a:r>
              <a:rPr kumimoji="0" lang="en-GB" b="1" i="0" u="sng"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Changes to diet:</a:t>
            </a:r>
          </a:p>
          <a:p>
            <a:pPr marL="0" marR="0" lvl="0" indent="0" defTabSz="914400" eaLnBrk="1" fontAlgn="auto" latinLnBrk="0" hangingPunct="1">
              <a:lnSpc>
                <a:spcPct val="107000"/>
              </a:lnSpc>
              <a:spcBef>
                <a:spcPts val="0"/>
              </a:spcBef>
              <a:spcAft>
                <a:spcPts val="800"/>
              </a:spcAft>
              <a:buClrTx/>
              <a:buSzTx/>
              <a:buFontTx/>
              <a:buNone/>
              <a:tabLst/>
              <a:defRPr/>
            </a:pPr>
            <a:endParaRPr lang="en-GB" b="1" u="sng" kern="0" dirty="0">
              <a:solidFill>
                <a:sysClr val="windowText" lastClr="000000"/>
              </a:solidFill>
              <a:latin typeface="Calibri" panose="020F0502020204030204" pitchFamily="34" charset="0"/>
              <a:ea typeface="Calibri" panose="020F0502020204030204" pitchFamily="34" charset="0"/>
              <a:cs typeface="Times New Roman" panose="02020603050405020304" pitchFamily="18" charset="0"/>
            </a:endParaRPr>
          </a:p>
          <a:p>
            <a:pPr marL="0" marR="0" lvl="0" indent="0" defTabSz="914400" eaLnBrk="1" fontAlgn="auto" latinLnBrk="0" hangingPunct="1">
              <a:lnSpc>
                <a:spcPct val="107000"/>
              </a:lnSpc>
              <a:spcBef>
                <a:spcPts val="0"/>
              </a:spcBef>
              <a:spcAft>
                <a:spcPts val="800"/>
              </a:spcAft>
              <a:buClrTx/>
              <a:buSzTx/>
              <a:buFontTx/>
              <a:buNone/>
              <a:tabLst/>
              <a:defRPr/>
            </a:pPr>
            <a:endParaRPr kumimoji="0" lang="en-GB" b="1" i="0" u="sng"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defTabSz="914400" eaLnBrk="1" fontAlgn="auto" latinLnBrk="0" hangingPunct="1">
              <a:lnSpc>
                <a:spcPct val="107000"/>
              </a:lnSpc>
              <a:spcBef>
                <a:spcPts val="0"/>
              </a:spcBef>
              <a:spcAft>
                <a:spcPts val="800"/>
              </a:spcAft>
              <a:buClrTx/>
              <a:buSzTx/>
              <a:buFontTx/>
              <a:buNone/>
              <a:tabLst/>
              <a:defRPr/>
            </a:pPr>
            <a:r>
              <a:rPr lang="en-GB" sz="5400" b="1" u="sng" kern="0" dirty="0">
                <a:solidFill>
                  <a:srgbClr val="FF0000"/>
                </a:solidFill>
                <a:latin typeface="Calibri" panose="020F0502020204030204" pitchFamily="34" charset="0"/>
                <a:ea typeface="Calibri" panose="020F0502020204030204" pitchFamily="34" charset="0"/>
                <a:cs typeface="Times New Roman" panose="02020603050405020304" pitchFamily="18" charset="0"/>
              </a:rPr>
              <a:t>Look at this</a:t>
            </a:r>
            <a:endParaRPr kumimoji="0" lang="en-GB" sz="5400" b="0" i="0" u="none" strike="noStrike" kern="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p:cNvSpPr txBox="1"/>
          <p:nvPr/>
        </p:nvSpPr>
        <p:spPr>
          <a:xfrm>
            <a:off x="8343781" y="109728"/>
            <a:ext cx="800219" cy="6611748"/>
          </a:xfrm>
          <a:prstGeom prst="rect">
            <a:avLst/>
          </a:prstGeom>
          <a:noFill/>
        </p:spPr>
        <p:txBody>
          <a:bodyPr vert="vert" wrap="square" rtlCol="0">
            <a:spAutoFit/>
          </a:bodyPr>
          <a:lstStyle/>
          <a:p>
            <a:pPr algn="ctr"/>
            <a:r>
              <a:rPr lang="en-GB" sz="4000" dirty="0"/>
              <a:t>Extension Task</a:t>
            </a:r>
          </a:p>
        </p:txBody>
      </p:sp>
    </p:spTree>
    <p:extLst>
      <p:ext uri="{BB962C8B-B14F-4D97-AF65-F5344CB8AC3E}">
        <p14:creationId xmlns:p14="http://schemas.microsoft.com/office/powerpoint/2010/main" val="28477265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20B242D-6290-49E5-A6EF-D013109EBBA5}" type="slidenum">
              <a:rPr lang="en-GB" smtClean="0"/>
              <a:t>19</a:t>
            </a:fld>
            <a:endParaRPr lang="en-GB" dirty="0"/>
          </a:p>
        </p:txBody>
      </p:sp>
      <p:sp>
        <p:nvSpPr>
          <p:cNvPr id="3" name="Rectangle 2"/>
          <p:cNvSpPr/>
          <p:nvPr/>
        </p:nvSpPr>
        <p:spPr>
          <a:xfrm>
            <a:off x="574766" y="382996"/>
            <a:ext cx="8229600" cy="2606419"/>
          </a:xfrm>
          <a:prstGeom prst="rect">
            <a:avLst/>
          </a:prstGeom>
        </p:spPr>
        <p:txBody>
          <a:bodyPr wrap="square">
            <a:spAutoFit/>
          </a:bodyPr>
          <a:lstStyle/>
          <a:p>
            <a:pPr>
              <a:lnSpc>
                <a:spcPct val="107000"/>
              </a:lnSpc>
              <a:spcAft>
                <a:spcPts val="800"/>
              </a:spcAft>
            </a:pPr>
            <a:r>
              <a:rPr lang="en-GB" b="1" u="sng" dirty="0">
                <a:latin typeface="Calibri" panose="020F0502020204030204" pitchFamily="34" charset="0"/>
                <a:ea typeface="Calibri" panose="020F0502020204030204" pitchFamily="34" charset="0"/>
                <a:cs typeface="Times New Roman" panose="02020603050405020304" pitchFamily="18" charset="0"/>
              </a:rPr>
              <a:t>Vitamins </a:t>
            </a:r>
            <a:r>
              <a:rPr lang="en-GB" dirty="0">
                <a:latin typeface="Calibri" panose="020F0502020204030204" pitchFamily="34" charset="0"/>
                <a:ea typeface="Calibri" panose="020F0502020204030204" pitchFamily="34" charset="0"/>
                <a:cs typeface="Times New Roman" panose="02020603050405020304" pitchFamily="18" charset="0"/>
              </a:rPr>
              <a:t>are needed in very small amounts for growth and health therefore they are</a:t>
            </a:r>
          </a:p>
          <a:p>
            <a:pPr>
              <a:lnSpc>
                <a:spcPct val="107000"/>
              </a:lnSpc>
              <a:spcAft>
                <a:spcPts val="800"/>
              </a:spcAft>
            </a:pPr>
            <a:r>
              <a:rPr lang="en-GB" b="1" dirty="0">
                <a:latin typeface="Calibri" panose="020F0502020204030204" pitchFamily="34" charset="0"/>
                <a:ea typeface="Calibri" panose="020F0502020204030204" pitchFamily="34" charset="0"/>
                <a:cs typeface="Times New Roman" panose="02020603050405020304" pitchFamily="18" charset="0"/>
              </a:rPr>
              <a:t>Micronutrients’.  </a:t>
            </a:r>
            <a:r>
              <a:rPr lang="en-GB" dirty="0">
                <a:latin typeface="Calibri" panose="020F0502020204030204" pitchFamily="34" charset="0"/>
                <a:ea typeface="Calibri" panose="020F0502020204030204" pitchFamily="34" charset="0"/>
                <a:cs typeface="Times New Roman" panose="02020603050405020304" pitchFamily="18" charset="0"/>
              </a:rPr>
              <a:t>The main vitamins are vitamin A, the B complex of vitamins (including thiamine and folic acid), vitamin C, vitamin D, vitamin E &amp; vitamin K.</a:t>
            </a:r>
            <a:endParaRPr lang="en-GB" sz="14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mj-lt"/>
              <a:buAutoNum type="arabicPeriod"/>
            </a:pPr>
            <a:r>
              <a:rPr lang="en-GB" dirty="0">
                <a:latin typeface="Calibri" panose="020F0502020204030204" pitchFamily="34" charset="0"/>
                <a:ea typeface="Calibri" panose="020F0502020204030204" pitchFamily="34" charset="0"/>
                <a:cs typeface="Times New Roman" panose="02020603050405020304" pitchFamily="18" charset="0"/>
              </a:rPr>
              <a:t>Match the vitamins to their function (job role in the body).</a:t>
            </a:r>
            <a:endParaRPr lang="en-GB" sz="14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pPr>
            <a:r>
              <a:rPr lang="en-GB" dirty="0">
                <a:latin typeface="Calibri" panose="020F0502020204030204" pitchFamily="34" charset="0"/>
                <a:ea typeface="Calibri" panose="020F0502020204030204" pitchFamily="34" charset="0"/>
                <a:cs typeface="Times New Roman" panose="02020603050405020304" pitchFamily="18" charset="0"/>
              </a:rPr>
              <a:t>Give 3 examples of foods you would find each vitamin in.</a:t>
            </a:r>
            <a:endParaRPr lang="en-GB" sz="14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b="1" dirty="0">
                <a:latin typeface="Calibri" panose="020F0502020204030204" pitchFamily="34" charset="0"/>
                <a:ea typeface="Calibri" panose="020F0502020204030204" pitchFamily="34" charset="0"/>
                <a:cs typeface="Times New Roman" panose="02020603050405020304" pitchFamily="18" charset="0"/>
              </a:rPr>
              <a:t> </a:t>
            </a:r>
            <a:r>
              <a:rPr lang="en-GB" sz="4400" b="1" dirty="0">
                <a:latin typeface="Calibri" panose="020F0502020204030204" pitchFamily="34" charset="0"/>
                <a:ea typeface="Calibri" panose="020F0502020204030204" pitchFamily="34" charset="0"/>
                <a:cs typeface="Times New Roman" panose="02020603050405020304" pitchFamily="18" charset="0"/>
              </a:rPr>
              <a:t>A      B	   C	   D	   E	   K</a:t>
            </a:r>
            <a:endParaRPr lang="en-GB"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8" name="Table 7"/>
          <p:cNvGraphicFramePr>
            <a:graphicFrameLocks noGrp="1"/>
          </p:cNvGraphicFramePr>
          <p:nvPr>
            <p:extLst>
              <p:ext uri="{D42A27DB-BD31-4B8C-83A1-F6EECF244321}">
                <p14:modId xmlns:p14="http://schemas.microsoft.com/office/powerpoint/2010/main" val="1505463564"/>
              </p:ext>
            </p:extLst>
          </p:nvPr>
        </p:nvGraphicFramePr>
        <p:xfrm>
          <a:off x="677637" y="2885756"/>
          <a:ext cx="7837713" cy="3835720"/>
        </p:xfrm>
        <a:graphic>
          <a:graphicData uri="http://schemas.openxmlformats.org/drawingml/2006/table">
            <a:tbl>
              <a:tblPr firstRow="1" firstCol="1" bandRow="1"/>
              <a:tblGrid>
                <a:gridCol w="1802764">
                  <a:extLst>
                    <a:ext uri="{9D8B030D-6E8A-4147-A177-3AD203B41FA5}">
                      <a16:colId xmlns:a16="http://schemas.microsoft.com/office/drawing/2014/main" xmlns="" val="1804041117"/>
                    </a:ext>
                  </a:extLst>
                </a:gridCol>
                <a:gridCol w="3421878">
                  <a:extLst>
                    <a:ext uri="{9D8B030D-6E8A-4147-A177-3AD203B41FA5}">
                      <a16:colId xmlns:a16="http://schemas.microsoft.com/office/drawing/2014/main" xmlns="" val="2435505343"/>
                    </a:ext>
                  </a:extLst>
                </a:gridCol>
                <a:gridCol w="2613071">
                  <a:extLst>
                    <a:ext uri="{9D8B030D-6E8A-4147-A177-3AD203B41FA5}">
                      <a16:colId xmlns:a16="http://schemas.microsoft.com/office/drawing/2014/main" xmlns="" val="2492376614"/>
                    </a:ext>
                  </a:extLst>
                </a:gridCol>
              </a:tblGrid>
              <a:tr h="255715">
                <a:tc>
                  <a:txBody>
                    <a:bodyPr/>
                    <a:lstStyle/>
                    <a:p>
                      <a:pPr algn="ctr">
                        <a:lnSpc>
                          <a:spcPct val="107000"/>
                        </a:lnSpc>
                        <a:spcAft>
                          <a:spcPts val="0"/>
                        </a:spcAft>
                      </a:pPr>
                      <a:r>
                        <a:rPr lang="en-GB" sz="1400" b="1" dirty="0">
                          <a:effectLst/>
                          <a:latin typeface="Calibri" panose="020F0502020204030204" pitchFamily="34" charset="0"/>
                          <a:ea typeface="Calibri" panose="020F0502020204030204" pitchFamily="34" charset="0"/>
                          <a:cs typeface="Times New Roman" panose="02020603050405020304" pitchFamily="18" charset="0"/>
                        </a:rPr>
                        <a:t>Fat Soluble</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lnSpc>
                          <a:spcPct val="107000"/>
                        </a:lnSpc>
                        <a:spcAft>
                          <a:spcPts val="0"/>
                        </a:spcAft>
                      </a:pPr>
                      <a:r>
                        <a:rPr lang="en-GB" sz="1400" b="1" dirty="0">
                          <a:effectLst/>
                          <a:latin typeface="Calibri" panose="020F0502020204030204" pitchFamily="34" charset="0"/>
                          <a:ea typeface="Calibri" panose="020F0502020204030204" pitchFamily="34" charset="0"/>
                          <a:cs typeface="Times New Roman" panose="02020603050405020304" pitchFamily="18" charset="0"/>
                        </a:rPr>
                        <a:t>Function</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lnSpc>
                          <a:spcPct val="107000"/>
                        </a:lnSpc>
                        <a:spcAft>
                          <a:spcPts val="0"/>
                        </a:spcAft>
                      </a:pPr>
                      <a:r>
                        <a:rPr lang="en-GB" sz="1400" b="1" dirty="0">
                          <a:effectLst/>
                          <a:latin typeface="Calibri" panose="020F0502020204030204" pitchFamily="34" charset="0"/>
                          <a:ea typeface="Calibri" panose="020F0502020204030204" pitchFamily="34" charset="0"/>
                          <a:cs typeface="Times New Roman" panose="02020603050405020304" pitchFamily="18" charset="0"/>
                        </a:rPr>
                        <a:t>Food Sources</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xmlns="" val="4121091479"/>
                  </a:ext>
                </a:extLst>
              </a:tr>
              <a:tr h="511429">
                <a:tc>
                  <a:txBody>
                    <a:bodyPr/>
                    <a:lstStyle/>
                    <a:p>
                      <a:pPr algn="ctr">
                        <a:lnSpc>
                          <a:spcPct val="107000"/>
                        </a:lnSpc>
                        <a:spcAft>
                          <a:spcPts val="0"/>
                        </a:spcAft>
                      </a:pPr>
                      <a:r>
                        <a:rPr lang="en-GB" sz="1800" b="1" dirty="0">
                          <a:effectLst/>
                          <a:latin typeface="Calibri" panose="020F0502020204030204" pitchFamily="34" charset="0"/>
                          <a:ea typeface="Calibri" panose="020F0502020204030204" pitchFamily="34" charset="0"/>
                          <a:cs typeface="Times New Roman" panose="02020603050405020304" pitchFamily="18" charset="0"/>
                        </a:rPr>
                        <a:t>e.g. Vitamin A</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400" dirty="0">
                          <a:effectLst/>
                          <a:latin typeface="Calibri" panose="020F0502020204030204" pitchFamily="34" charset="0"/>
                          <a:ea typeface="Calibri" panose="020F0502020204030204" pitchFamily="34" charset="0"/>
                          <a:cs typeface="Times New Roman" panose="02020603050405020304" pitchFamily="18" charset="0"/>
                        </a:rPr>
                        <a:t>I’m important for growth, healthy skin and hair and I can help you see better at night.</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400" dirty="0">
                          <a:effectLst/>
                          <a:latin typeface="Calibri" panose="020F0502020204030204" pitchFamily="34" charset="0"/>
                          <a:ea typeface="Calibri" panose="020F0502020204030204" pitchFamily="34" charset="0"/>
                          <a:cs typeface="Times New Roman" panose="02020603050405020304" pitchFamily="18" charset="0"/>
                        </a:rPr>
                        <a:t>Yellow peppers, carrots, dairy e.g. milk</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115556396"/>
                  </a:ext>
                </a:extLst>
              </a:tr>
              <a:tr h="511429">
                <a:tc>
                  <a:txBody>
                    <a:bodyPr/>
                    <a:lstStyle/>
                    <a:p>
                      <a:pPr>
                        <a:lnSpc>
                          <a:spcPct val="107000"/>
                        </a:lnSpc>
                        <a:spcAft>
                          <a:spcPts val="0"/>
                        </a:spcAft>
                      </a:pPr>
                      <a:r>
                        <a:rPr lang="en-GB" sz="1400" b="1" dirty="0">
                          <a:effectLst/>
                          <a:latin typeface="Calibri" panose="020F0502020204030204" pitchFamily="34" charset="0"/>
                          <a:ea typeface="Calibri" panose="020F0502020204030204" pitchFamily="34" charset="0"/>
                          <a:cs typeface="Times New Roman" panose="02020603050405020304" pitchFamily="18" charset="0"/>
                        </a:rPr>
                        <a:t>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400" dirty="0">
                          <a:effectLst/>
                          <a:latin typeface="Calibri" panose="020F0502020204030204" pitchFamily="34" charset="0"/>
                          <a:ea typeface="Calibri" panose="020F0502020204030204" pitchFamily="34" charset="0"/>
                          <a:cs typeface="Times New Roman" panose="02020603050405020304" pitchFamily="18" charset="0"/>
                        </a:rPr>
                        <a:t>You need me for healthy bones and teeth.</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sz="1400" dirty="0">
                          <a:effectLst/>
                          <a:latin typeface="Calibri" panose="020F0502020204030204" pitchFamily="34" charset="0"/>
                          <a:ea typeface="Calibri" panose="020F0502020204030204" pitchFamily="34" charset="0"/>
                          <a:cs typeface="Times New Roman" panose="02020603050405020304" pitchFamily="18" charset="0"/>
                        </a:rPr>
                        <a:t>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400" dirty="0">
                          <a:effectLst/>
                          <a:latin typeface="Calibri" panose="020F0502020204030204" pitchFamily="34" charset="0"/>
                          <a:ea typeface="Calibri" panose="020F0502020204030204" pitchFamily="34" charset="0"/>
                          <a:cs typeface="Times New Roman" panose="02020603050405020304" pitchFamily="18" charset="0"/>
                        </a:rPr>
                        <a:t>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576153106"/>
                  </a:ext>
                </a:extLst>
              </a:tr>
              <a:tr h="767145">
                <a:tc>
                  <a:txBody>
                    <a:bodyPr/>
                    <a:lstStyle/>
                    <a:p>
                      <a:pPr>
                        <a:lnSpc>
                          <a:spcPct val="107000"/>
                        </a:lnSpc>
                        <a:spcAft>
                          <a:spcPts val="0"/>
                        </a:spcAft>
                      </a:pPr>
                      <a:r>
                        <a:rPr lang="en-GB" sz="1400" b="1" dirty="0">
                          <a:effectLst/>
                          <a:latin typeface="Calibri" panose="020F0502020204030204" pitchFamily="34" charset="0"/>
                          <a:ea typeface="Calibri" panose="020F0502020204030204" pitchFamily="34" charset="0"/>
                          <a:cs typeface="Times New Roman" panose="02020603050405020304" pitchFamily="18" charset="0"/>
                        </a:rPr>
                        <a:t>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400" dirty="0">
                          <a:effectLst/>
                          <a:latin typeface="Calibri" panose="020F0502020204030204" pitchFamily="34" charset="0"/>
                          <a:ea typeface="Calibri" panose="020F0502020204030204" pitchFamily="34" charset="0"/>
                          <a:cs typeface="Times New Roman" panose="02020603050405020304" pitchFamily="18" charset="0"/>
                        </a:rPr>
                        <a:t>I help protect cells. I also help your immune system and repair DNA!</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sz="1400" dirty="0">
                          <a:effectLst/>
                          <a:latin typeface="Calibri" panose="020F0502020204030204" pitchFamily="34" charset="0"/>
                          <a:ea typeface="Calibri" panose="020F0502020204030204" pitchFamily="34" charset="0"/>
                          <a:cs typeface="Times New Roman" panose="02020603050405020304" pitchFamily="18" charset="0"/>
                        </a:rPr>
                        <a:t>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400" dirty="0">
                          <a:effectLst/>
                          <a:latin typeface="Calibri" panose="020F0502020204030204" pitchFamily="34" charset="0"/>
                          <a:ea typeface="Calibri" panose="020F0502020204030204" pitchFamily="34" charset="0"/>
                          <a:cs typeface="Times New Roman" panose="02020603050405020304" pitchFamily="18" charset="0"/>
                        </a:rPr>
                        <a:t>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747161377"/>
                  </a:ext>
                </a:extLst>
              </a:tr>
              <a:tr h="511429">
                <a:tc>
                  <a:txBody>
                    <a:bodyPr/>
                    <a:lstStyle/>
                    <a:p>
                      <a:pPr>
                        <a:lnSpc>
                          <a:spcPct val="107000"/>
                        </a:lnSpc>
                        <a:spcAft>
                          <a:spcPts val="0"/>
                        </a:spcAft>
                      </a:pPr>
                      <a:r>
                        <a:rPr lang="en-GB" sz="1400" b="1" dirty="0">
                          <a:effectLst/>
                          <a:latin typeface="Calibri" panose="020F0502020204030204" pitchFamily="34" charset="0"/>
                          <a:ea typeface="Calibri" panose="020F0502020204030204" pitchFamily="34" charset="0"/>
                          <a:cs typeface="Times New Roman" panose="02020603050405020304" pitchFamily="18" charset="0"/>
                        </a:rPr>
                        <a:t>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400" dirty="0">
                          <a:effectLst/>
                          <a:latin typeface="Calibri" panose="020F0502020204030204" pitchFamily="34" charset="0"/>
                          <a:ea typeface="Calibri" panose="020F0502020204030204" pitchFamily="34" charset="0"/>
                          <a:cs typeface="Times New Roman" panose="02020603050405020304" pitchFamily="18" charset="0"/>
                        </a:rPr>
                        <a:t>I help to clot your blood.</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sz="1400" dirty="0">
                          <a:effectLst/>
                          <a:latin typeface="Calibri" panose="020F0502020204030204" pitchFamily="34" charset="0"/>
                          <a:ea typeface="Calibri" panose="020F0502020204030204" pitchFamily="34" charset="0"/>
                          <a:cs typeface="Times New Roman" panose="02020603050405020304" pitchFamily="18" charset="0"/>
                        </a:rPr>
                        <a:t>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400" dirty="0">
                          <a:effectLst/>
                          <a:latin typeface="Calibri" panose="020F0502020204030204" pitchFamily="34" charset="0"/>
                          <a:ea typeface="Calibri" panose="020F0502020204030204" pitchFamily="34" charset="0"/>
                          <a:cs typeface="Times New Roman" panose="02020603050405020304" pitchFamily="18" charset="0"/>
                        </a:rPr>
                        <a:t>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604382641"/>
                  </a:ext>
                </a:extLst>
              </a:tr>
              <a:tr h="255715">
                <a:tc>
                  <a:txBody>
                    <a:bodyPr/>
                    <a:lstStyle/>
                    <a:p>
                      <a:pPr>
                        <a:lnSpc>
                          <a:spcPct val="107000"/>
                        </a:lnSpc>
                        <a:spcAft>
                          <a:spcPts val="0"/>
                        </a:spcAft>
                      </a:pPr>
                      <a:r>
                        <a:rPr lang="en-GB" sz="1400" b="1" dirty="0">
                          <a:effectLst/>
                          <a:latin typeface="Calibri" panose="020F0502020204030204" pitchFamily="34" charset="0"/>
                          <a:ea typeface="Calibri" panose="020F0502020204030204" pitchFamily="34" charset="0"/>
                          <a:cs typeface="Times New Roman" panose="02020603050405020304" pitchFamily="18" charset="0"/>
                        </a:rPr>
                        <a:t>Water soluble</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lnSpc>
                          <a:spcPct val="107000"/>
                        </a:lnSpc>
                        <a:spcAft>
                          <a:spcPts val="0"/>
                        </a:spcAft>
                      </a:pPr>
                      <a:r>
                        <a:rPr lang="en-GB" sz="1400" b="1" dirty="0">
                          <a:effectLst/>
                          <a:latin typeface="Calibri" panose="020F0502020204030204" pitchFamily="34" charset="0"/>
                          <a:ea typeface="Calibri" panose="020F0502020204030204" pitchFamily="34" charset="0"/>
                          <a:cs typeface="Times New Roman" panose="02020603050405020304" pitchFamily="18" charset="0"/>
                        </a:rPr>
                        <a:t>Function</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lnSpc>
                          <a:spcPct val="107000"/>
                        </a:lnSpc>
                        <a:spcAft>
                          <a:spcPts val="0"/>
                        </a:spcAft>
                      </a:pPr>
                      <a:r>
                        <a:rPr lang="en-GB" sz="1400" b="1" dirty="0">
                          <a:effectLst/>
                          <a:latin typeface="Calibri" panose="020F0502020204030204" pitchFamily="34" charset="0"/>
                          <a:ea typeface="Calibri" panose="020F0502020204030204" pitchFamily="34" charset="0"/>
                          <a:cs typeface="Times New Roman" panose="02020603050405020304" pitchFamily="18" charset="0"/>
                        </a:rPr>
                        <a:t>Food Sources</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xmlns="" val="917730758"/>
                  </a:ext>
                </a:extLst>
              </a:tr>
              <a:tr h="511429">
                <a:tc>
                  <a:txBody>
                    <a:bodyPr/>
                    <a:lstStyle/>
                    <a:p>
                      <a:pPr>
                        <a:lnSpc>
                          <a:spcPct val="107000"/>
                        </a:lnSpc>
                        <a:spcAft>
                          <a:spcPts val="0"/>
                        </a:spcAft>
                      </a:pPr>
                      <a:r>
                        <a:rPr lang="en-GB" sz="1400" dirty="0">
                          <a:effectLst/>
                          <a:latin typeface="Calibri" panose="020F0502020204030204" pitchFamily="34" charset="0"/>
                          <a:ea typeface="Calibri" panose="020F0502020204030204" pitchFamily="34" charset="0"/>
                          <a:cs typeface="Times New Roman" panose="02020603050405020304" pitchFamily="18" charset="0"/>
                        </a:rPr>
                        <a:t>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400" dirty="0">
                          <a:effectLst/>
                          <a:latin typeface="Calibri" panose="020F0502020204030204" pitchFamily="34" charset="0"/>
                          <a:ea typeface="Calibri" panose="020F0502020204030204" pitchFamily="34" charset="0"/>
                          <a:cs typeface="Times New Roman" panose="02020603050405020304" pitchFamily="18" charset="0"/>
                        </a:rPr>
                        <a:t>We help with cell repair, digestion and energy release from carbohydrates.</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400" dirty="0">
                          <a:effectLst/>
                          <a:latin typeface="Calibri" panose="020F0502020204030204" pitchFamily="34" charset="0"/>
                          <a:ea typeface="Calibri" panose="020F0502020204030204" pitchFamily="34" charset="0"/>
                          <a:cs typeface="Times New Roman" panose="02020603050405020304" pitchFamily="18" charset="0"/>
                        </a:rPr>
                        <a:t>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541876862"/>
                  </a:ext>
                </a:extLst>
              </a:tr>
              <a:tr h="511429">
                <a:tc>
                  <a:txBody>
                    <a:bodyPr/>
                    <a:lstStyle/>
                    <a:p>
                      <a:pPr>
                        <a:lnSpc>
                          <a:spcPct val="107000"/>
                        </a:lnSpc>
                        <a:spcAft>
                          <a:spcPts val="0"/>
                        </a:spcAft>
                      </a:pPr>
                      <a:r>
                        <a:rPr lang="en-GB" sz="1400" dirty="0">
                          <a:effectLst/>
                          <a:latin typeface="Calibri" panose="020F0502020204030204" pitchFamily="34" charset="0"/>
                          <a:ea typeface="Calibri" panose="020F0502020204030204" pitchFamily="34" charset="0"/>
                          <a:cs typeface="Times New Roman" panose="02020603050405020304" pitchFamily="18" charset="0"/>
                        </a:rPr>
                        <a:t>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400" dirty="0">
                          <a:effectLst/>
                          <a:latin typeface="Calibri" panose="020F0502020204030204" pitchFamily="34" charset="0"/>
                          <a:ea typeface="Calibri" panose="020F0502020204030204" pitchFamily="34" charset="0"/>
                          <a:cs typeface="Times New Roman" panose="02020603050405020304" pitchFamily="18" charset="0"/>
                        </a:rPr>
                        <a:t>I help you repair wounds and absorb iron to carry oxygenated red blood cells.</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400" dirty="0">
                          <a:effectLst/>
                          <a:latin typeface="Calibri" panose="020F0502020204030204" pitchFamily="34" charset="0"/>
                          <a:ea typeface="Calibri" panose="020F0502020204030204" pitchFamily="34" charset="0"/>
                          <a:cs typeface="Times New Roman" panose="02020603050405020304" pitchFamily="18" charset="0"/>
                        </a:rPr>
                        <a:t>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550291109"/>
                  </a:ext>
                </a:extLst>
              </a:tr>
            </a:tbl>
          </a:graphicData>
        </a:graphic>
      </p:graphicFrame>
      <p:sp>
        <p:nvSpPr>
          <p:cNvPr id="5" name="TextBox 4"/>
          <p:cNvSpPr txBox="1"/>
          <p:nvPr/>
        </p:nvSpPr>
        <p:spPr>
          <a:xfrm>
            <a:off x="8343781" y="109728"/>
            <a:ext cx="800219" cy="6611748"/>
          </a:xfrm>
          <a:prstGeom prst="rect">
            <a:avLst/>
          </a:prstGeom>
          <a:noFill/>
        </p:spPr>
        <p:txBody>
          <a:bodyPr vert="vert" wrap="square" rtlCol="0">
            <a:spAutoFit/>
          </a:bodyPr>
          <a:lstStyle/>
          <a:p>
            <a:pPr algn="ctr"/>
            <a:r>
              <a:rPr lang="en-GB" sz="4000" dirty="0"/>
              <a:t>NTURITION</a:t>
            </a:r>
          </a:p>
        </p:txBody>
      </p:sp>
    </p:spTree>
    <p:extLst>
      <p:ext uri="{BB962C8B-B14F-4D97-AF65-F5344CB8AC3E}">
        <p14:creationId xmlns:p14="http://schemas.microsoft.com/office/powerpoint/2010/main" val="32402208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20B242D-6290-49E5-A6EF-D013109EBBA5}" type="slidenum">
              <a:rPr lang="en-GB" smtClean="0"/>
              <a:t>2</a:t>
            </a:fld>
            <a:endParaRPr lang="en-GB" dirty="0"/>
          </a:p>
        </p:txBody>
      </p:sp>
      <p:pic>
        <p:nvPicPr>
          <p:cNvPr id="3" name="Picture 2"/>
          <p:cNvPicPr>
            <a:picLocks noChangeAspect="1"/>
          </p:cNvPicPr>
          <p:nvPr/>
        </p:nvPicPr>
        <p:blipFill>
          <a:blip r:embed="rId2"/>
          <a:stretch>
            <a:fillRect/>
          </a:stretch>
        </p:blipFill>
        <p:spPr>
          <a:xfrm>
            <a:off x="0" y="219889"/>
            <a:ext cx="9144000" cy="6418222"/>
          </a:xfrm>
          <a:prstGeom prst="rect">
            <a:avLst/>
          </a:prstGeom>
        </p:spPr>
      </p:pic>
    </p:spTree>
    <p:extLst>
      <p:ext uri="{BB962C8B-B14F-4D97-AF65-F5344CB8AC3E}">
        <p14:creationId xmlns:p14="http://schemas.microsoft.com/office/powerpoint/2010/main" val="15108517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20B242D-6290-49E5-A6EF-D013109EBBA5}" type="slidenum">
              <a:rPr lang="en-GB" smtClean="0"/>
              <a:t>20</a:t>
            </a:fld>
            <a:endParaRPr lang="en-GB" dirty="0"/>
          </a:p>
        </p:txBody>
      </p:sp>
      <p:graphicFrame>
        <p:nvGraphicFramePr>
          <p:cNvPr id="3" name="Table 2"/>
          <p:cNvGraphicFramePr>
            <a:graphicFrameLocks noGrp="1"/>
          </p:cNvGraphicFramePr>
          <p:nvPr>
            <p:extLst>
              <p:ext uri="{D42A27DB-BD31-4B8C-83A1-F6EECF244321}">
                <p14:modId xmlns:p14="http://schemas.microsoft.com/office/powerpoint/2010/main" val="3694921753"/>
              </p:ext>
            </p:extLst>
          </p:nvPr>
        </p:nvGraphicFramePr>
        <p:xfrm>
          <a:off x="222070" y="144117"/>
          <a:ext cx="8293279" cy="3696970"/>
        </p:xfrm>
        <a:graphic>
          <a:graphicData uri="http://schemas.openxmlformats.org/drawingml/2006/table">
            <a:tbl>
              <a:tblPr firstRow="1" firstCol="1" lastRow="1" lastCol="1" bandRow="1" bandCol="1"/>
              <a:tblGrid>
                <a:gridCol w="1755266">
                  <a:extLst>
                    <a:ext uri="{9D8B030D-6E8A-4147-A177-3AD203B41FA5}">
                      <a16:colId xmlns:a16="http://schemas.microsoft.com/office/drawing/2014/main" xmlns="" val="39470864"/>
                    </a:ext>
                  </a:extLst>
                </a:gridCol>
                <a:gridCol w="2139362">
                  <a:extLst>
                    <a:ext uri="{9D8B030D-6E8A-4147-A177-3AD203B41FA5}">
                      <a16:colId xmlns:a16="http://schemas.microsoft.com/office/drawing/2014/main" xmlns="" val="782426126"/>
                    </a:ext>
                  </a:extLst>
                </a:gridCol>
                <a:gridCol w="4398651">
                  <a:extLst>
                    <a:ext uri="{9D8B030D-6E8A-4147-A177-3AD203B41FA5}">
                      <a16:colId xmlns:a16="http://schemas.microsoft.com/office/drawing/2014/main" xmlns="" val="3834711115"/>
                    </a:ext>
                  </a:extLst>
                </a:gridCol>
              </a:tblGrid>
              <a:tr h="0">
                <a:tc>
                  <a:txBody>
                    <a:bodyPr/>
                    <a:lstStyle/>
                    <a:p>
                      <a:pPr algn="ctr">
                        <a:spcAft>
                          <a:spcPts val="0"/>
                        </a:spcAft>
                      </a:pPr>
                      <a:r>
                        <a:rPr lang="en-GB" sz="1400" b="1" dirty="0">
                          <a:effectLst/>
                          <a:latin typeface="+mn-lt"/>
                          <a:ea typeface="Times New Roman" panose="02020603050405020304" pitchFamily="18" charset="0"/>
                        </a:rPr>
                        <a:t>Packaging</a:t>
                      </a:r>
                      <a:endParaRPr lang="en-GB" sz="1200" dirty="0">
                        <a:effectLst/>
                        <a:latin typeface="+mn-lt"/>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3B3B3"/>
                    </a:solidFill>
                  </a:tcPr>
                </a:tc>
                <a:tc>
                  <a:txBody>
                    <a:bodyPr/>
                    <a:lstStyle/>
                    <a:p>
                      <a:pPr algn="ctr">
                        <a:spcAft>
                          <a:spcPts val="0"/>
                        </a:spcAft>
                      </a:pPr>
                      <a:r>
                        <a:rPr lang="en-GB" sz="1400" b="1" dirty="0">
                          <a:effectLst/>
                          <a:latin typeface="+mn-lt"/>
                          <a:ea typeface="Times New Roman" panose="02020603050405020304" pitchFamily="18" charset="0"/>
                        </a:rPr>
                        <a:t>Advantages</a:t>
                      </a:r>
                      <a:endParaRPr lang="en-GB" sz="1200" dirty="0">
                        <a:effectLst/>
                        <a:latin typeface="+mn-lt"/>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3B3B3"/>
                    </a:solidFill>
                  </a:tcPr>
                </a:tc>
                <a:tc>
                  <a:txBody>
                    <a:bodyPr/>
                    <a:lstStyle/>
                    <a:p>
                      <a:pPr algn="ctr">
                        <a:spcAft>
                          <a:spcPts val="0"/>
                        </a:spcAft>
                      </a:pPr>
                      <a:r>
                        <a:rPr lang="en-GB" sz="1400" b="1" dirty="0">
                          <a:effectLst/>
                          <a:latin typeface="+mn-lt"/>
                          <a:ea typeface="Times New Roman" panose="02020603050405020304" pitchFamily="18" charset="0"/>
                        </a:rPr>
                        <a:t>Disadvantages</a:t>
                      </a:r>
                      <a:endParaRPr lang="en-GB" sz="1200" dirty="0">
                        <a:effectLst/>
                        <a:latin typeface="+mn-lt"/>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3B3B3"/>
                    </a:solidFill>
                  </a:tcPr>
                </a:tc>
                <a:extLst>
                  <a:ext uri="{0D108BD9-81ED-4DB2-BD59-A6C34878D82A}">
                    <a16:rowId xmlns:a16="http://schemas.microsoft.com/office/drawing/2014/main" xmlns="" val="1192921416"/>
                  </a:ext>
                </a:extLst>
              </a:tr>
              <a:tr h="0">
                <a:tc>
                  <a:txBody>
                    <a:bodyPr/>
                    <a:lstStyle/>
                    <a:p>
                      <a:pPr algn="ctr">
                        <a:spcAft>
                          <a:spcPts val="0"/>
                        </a:spcAft>
                      </a:pPr>
                      <a:r>
                        <a:rPr lang="en-GB" sz="1200" b="1" dirty="0">
                          <a:effectLst/>
                          <a:latin typeface="+mn-lt"/>
                          <a:ea typeface="Times New Roman" panose="02020603050405020304" pitchFamily="18" charset="0"/>
                        </a:rPr>
                        <a:t> </a:t>
                      </a:r>
                      <a:endParaRPr lang="en-GB" sz="1200" dirty="0">
                        <a:effectLst/>
                        <a:latin typeface="+mn-lt"/>
                        <a:ea typeface="Times New Roman" panose="02020603050405020304" pitchFamily="18" charset="0"/>
                      </a:endParaRPr>
                    </a:p>
                    <a:p>
                      <a:pPr algn="ctr">
                        <a:spcAft>
                          <a:spcPts val="0"/>
                        </a:spcAft>
                      </a:pPr>
                      <a:r>
                        <a:rPr lang="en-GB" sz="1200" b="1" dirty="0">
                          <a:solidFill>
                            <a:srgbClr val="FF0000"/>
                          </a:solidFill>
                          <a:effectLst/>
                          <a:latin typeface="+mn-lt"/>
                          <a:ea typeface="Times New Roman" panose="02020603050405020304" pitchFamily="18" charset="0"/>
                        </a:rPr>
                        <a:t>Paper and card</a:t>
                      </a:r>
                      <a:endParaRPr lang="en-GB" sz="1200" dirty="0">
                        <a:effectLst/>
                        <a:latin typeface="+mn-lt"/>
                        <a:ea typeface="Times New Roman" panose="02020603050405020304" pitchFamily="18" charset="0"/>
                      </a:endParaRPr>
                    </a:p>
                    <a:p>
                      <a:pPr algn="ctr">
                        <a:spcAft>
                          <a:spcPts val="0"/>
                        </a:spcAft>
                      </a:pPr>
                      <a:r>
                        <a:rPr lang="en-GB" sz="1200" b="1" dirty="0">
                          <a:effectLst/>
                          <a:latin typeface="+mn-lt"/>
                          <a:ea typeface="Times New Roman" panose="02020603050405020304" pitchFamily="18" charset="0"/>
                        </a:rPr>
                        <a:t> </a:t>
                      </a:r>
                      <a:endParaRPr lang="en-GB" sz="1200" dirty="0">
                        <a:effectLst/>
                        <a:latin typeface="+mn-lt"/>
                        <a:ea typeface="Times New Roman" panose="02020603050405020304" pitchFamily="18" charset="0"/>
                      </a:endParaRPr>
                    </a:p>
                    <a:p>
                      <a:pPr algn="ctr">
                        <a:spcAft>
                          <a:spcPts val="0"/>
                        </a:spcAft>
                      </a:pPr>
                      <a:r>
                        <a:rPr lang="en-GB" sz="1200" b="1" dirty="0">
                          <a:effectLst/>
                          <a:latin typeface="+mn-lt"/>
                          <a:ea typeface="Times New Roman" panose="02020603050405020304" pitchFamily="18" charset="0"/>
                        </a:rPr>
                        <a:t> </a:t>
                      </a:r>
                      <a:endParaRPr lang="en-GB" sz="1200" dirty="0">
                        <a:effectLst/>
                        <a:latin typeface="+mn-lt"/>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GB" sz="1200" dirty="0">
                          <a:effectLst/>
                          <a:latin typeface="+mn-lt"/>
                          <a:ea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GB" sz="1200" dirty="0">
                          <a:effectLst/>
                          <a:latin typeface="+mn-lt"/>
                          <a:ea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496838270"/>
                  </a:ext>
                </a:extLst>
              </a:tr>
              <a:tr h="0">
                <a:tc>
                  <a:txBody>
                    <a:bodyPr/>
                    <a:lstStyle/>
                    <a:p>
                      <a:pPr algn="ctr">
                        <a:spcAft>
                          <a:spcPts val="0"/>
                        </a:spcAft>
                      </a:pPr>
                      <a:r>
                        <a:rPr lang="en-GB" sz="1200" b="1" dirty="0">
                          <a:effectLst/>
                          <a:latin typeface="+mn-lt"/>
                          <a:ea typeface="Times New Roman" panose="02020603050405020304" pitchFamily="18" charset="0"/>
                        </a:rPr>
                        <a:t> </a:t>
                      </a:r>
                      <a:endParaRPr lang="en-GB" sz="1200" dirty="0">
                        <a:effectLst/>
                        <a:latin typeface="+mn-lt"/>
                        <a:ea typeface="Times New Roman" panose="02020603050405020304" pitchFamily="18" charset="0"/>
                      </a:endParaRPr>
                    </a:p>
                    <a:p>
                      <a:pPr algn="ctr">
                        <a:spcAft>
                          <a:spcPts val="0"/>
                        </a:spcAft>
                      </a:pPr>
                      <a:r>
                        <a:rPr lang="en-GB" sz="1200" b="1" dirty="0">
                          <a:solidFill>
                            <a:srgbClr val="00FF00"/>
                          </a:solidFill>
                          <a:effectLst/>
                          <a:latin typeface="+mn-lt"/>
                          <a:ea typeface="Times New Roman" panose="02020603050405020304" pitchFamily="18" charset="0"/>
                        </a:rPr>
                        <a:t>Glass</a:t>
                      </a:r>
                      <a:endParaRPr lang="en-GB" sz="1200" dirty="0">
                        <a:effectLst/>
                        <a:latin typeface="+mn-lt"/>
                        <a:ea typeface="Times New Roman" panose="02020603050405020304" pitchFamily="18" charset="0"/>
                      </a:endParaRPr>
                    </a:p>
                    <a:p>
                      <a:pPr algn="ctr">
                        <a:spcAft>
                          <a:spcPts val="0"/>
                        </a:spcAft>
                      </a:pPr>
                      <a:r>
                        <a:rPr lang="en-GB" sz="1200" b="1" dirty="0">
                          <a:effectLst/>
                          <a:latin typeface="+mn-lt"/>
                          <a:ea typeface="Times New Roman" panose="02020603050405020304" pitchFamily="18" charset="0"/>
                        </a:rPr>
                        <a:t> </a:t>
                      </a:r>
                      <a:endParaRPr lang="en-GB" sz="1200" dirty="0">
                        <a:effectLst/>
                        <a:latin typeface="+mn-lt"/>
                        <a:ea typeface="Times New Roman" panose="02020603050405020304" pitchFamily="18" charset="0"/>
                      </a:endParaRPr>
                    </a:p>
                    <a:p>
                      <a:pPr algn="ctr">
                        <a:spcAft>
                          <a:spcPts val="0"/>
                        </a:spcAft>
                      </a:pPr>
                      <a:r>
                        <a:rPr lang="en-GB" sz="1200" b="1" dirty="0">
                          <a:effectLst/>
                          <a:latin typeface="+mn-lt"/>
                          <a:ea typeface="Times New Roman" panose="02020603050405020304" pitchFamily="18" charset="0"/>
                        </a:rPr>
                        <a:t> </a:t>
                      </a:r>
                      <a:endParaRPr lang="en-GB" sz="1200" dirty="0">
                        <a:effectLst/>
                        <a:latin typeface="+mn-lt"/>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GB" sz="1200" dirty="0">
                          <a:effectLst/>
                          <a:latin typeface="+mn-lt"/>
                          <a:ea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GB" sz="1200" dirty="0">
                          <a:effectLst/>
                          <a:latin typeface="+mn-lt"/>
                          <a:ea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582150434"/>
                  </a:ext>
                </a:extLst>
              </a:tr>
              <a:tr h="0">
                <a:tc>
                  <a:txBody>
                    <a:bodyPr/>
                    <a:lstStyle/>
                    <a:p>
                      <a:pPr algn="ctr">
                        <a:spcAft>
                          <a:spcPts val="0"/>
                        </a:spcAft>
                      </a:pPr>
                      <a:r>
                        <a:rPr lang="en-GB" sz="1200" b="1" dirty="0">
                          <a:effectLst/>
                          <a:latin typeface="+mn-lt"/>
                          <a:ea typeface="Times New Roman" panose="02020603050405020304" pitchFamily="18" charset="0"/>
                        </a:rPr>
                        <a:t> </a:t>
                      </a:r>
                      <a:endParaRPr lang="en-GB" sz="1200" dirty="0">
                        <a:effectLst/>
                        <a:latin typeface="+mn-lt"/>
                        <a:ea typeface="Times New Roman" panose="02020603050405020304" pitchFamily="18" charset="0"/>
                      </a:endParaRPr>
                    </a:p>
                    <a:p>
                      <a:pPr algn="ctr">
                        <a:spcAft>
                          <a:spcPts val="0"/>
                        </a:spcAft>
                      </a:pPr>
                      <a:r>
                        <a:rPr lang="en-GB" sz="1200" b="1" dirty="0">
                          <a:solidFill>
                            <a:srgbClr val="0000FF"/>
                          </a:solidFill>
                          <a:effectLst/>
                          <a:latin typeface="+mn-lt"/>
                          <a:ea typeface="Times New Roman" panose="02020603050405020304" pitchFamily="18" charset="0"/>
                        </a:rPr>
                        <a:t>Metal</a:t>
                      </a:r>
                      <a:endParaRPr lang="en-GB" sz="1200" dirty="0">
                        <a:effectLst/>
                        <a:latin typeface="+mn-lt"/>
                        <a:ea typeface="Times New Roman" panose="02020603050405020304" pitchFamily="18" charset="0"/>
                      </a:endParaRPr>
                    </a:p>
                    <a:p>
                      <a:pPr algn="ctr">
                        <a:spcAft>
                          <a:spcPts val="0"/>
                        </a:spcAft>
                      </a:pPr>
                      <a:r>
                        <a:rPr lang="en-GB" sz="1200" b="1" dirty="0">
                          <a:effectLst/>
                          <a:latin typeface="+mn-lt"/>
                          <a:ea typeface="Times New Roman" panose="02020603050405020304" pitchFamily="18" charset="0"/>
                        </a:rPr>
                        <a:t> </a:t>
                      </a:r>
                      <a:endParaRPr lang="en-GB" sz="1200" dirty="0">
                        <a:effectLst/>
                        <a:latin typeface="+mn-lt"/>
                        <a:ea typeface="Times New Roman" panose="02020603050405020304" pitchFamily="18" charset="0"/>
                      </a:endParaRPr>
                    </a:p>
                    <a:p>
                      <a:pPr algn="ctr">
                        <a:spcAft>
                          <a:spcPts val="0"/>
                        </a:spcAft>
                      </a:pPr>
                      <a:r>
                        <a:rPr lang="en-GB" sz="1200" b="1" dirty="0">
                          <a:effectLst/>
                          <a:latin typeface="+mn-lt"/>
                          <a:ea typeface="Times New Roman" panose="02020603050405020304" pitchFamily="18" charset="0"/>
                        </a:rPr>
                        <a:t> </a:t>
                      </a:r>
                      <a:endParaRPr lang="en-GB" sz="1200" dirty="0">
                        <a:effectLst/>
                        <a:latin typeface="+mn-lt"/>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GB" sz="1200" dirty="0">
                          <a:effectLst/>
                          <a:latin typeface="+mn-lt"/>
                          <a:ea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GB" sz="1200" dirty="0">
                          <a:effectLst/>
                          <a:latin typeface="+mn-lt"/>
                          <a:ea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815905697"/>
                  </a:ext>
                </a:extLst>
              </a:tr>
              <a:tr h="1289050">
                <a:tc>
                  <a:txBody>
                    <a:bodyPr/>
                    <a:lstStyle/>
                    <a:p>
                      <a:pPr algn="ctr">
                        <a:spcAft>
                          <a:spcPts val="0"/>
                        </a:spcAft>
                      </a:pPr>
                      <a:r>
                        <a:rPr lang="en-GB" sz="1200" b="1" dirty="0">
                          <a:effectLst/>
                          <a:latin typeface="+mn-lt"/>
                          <a:ea typeface="Times New Roman" panose="02020603050405020304" pitchFamily="18" charset="0"/>
                        </a:rPr>
                        <a:t> </a:t>
                      </a:r>
                      <a:endParaRPr lang="en-GB" sz="1200" dirty="0">
                        <a:effectLst/>
                        <a:latin typeface="+mn-lt"/>
                        <a:ea typeface="Times New Roman" panose="02020603050405020304" pitchFamily="18" charset="0"/>
                      </a:endParaRPr>
                    </a:p>
                    <a:p>
                      <a:pPr algn="ctr">
                        <a:spcAft>
                          <a:spcPts val="0"/>
                        </a:spcAft>
                      </a:pPr>
                      <a:r>
                        <a:rPr lang="en-GB" sz="1200" b="1" dirty="0">
                          <a:solidFill>
                            <a:srgbClr val="FF00FF"/>
                          </a:solidFill>
                          <a:effectLst/>
                          <a:latin typeface="+mn-lt"/>
                          <a:ea typeface="Times New Roman" panose="02020603050405020304" pitchFamily="18" charset="0"/>
                        </a:rPr>
                        <a:t>Plastic and polystyrene</a:t>
                      </a:r>
                      <a:endParaRPr lang="en-GB" sz="1200" dirty="0">
                        <a:effectLst/>
                        <a:latin typeface="+mn-lt"/>
                        <a:ea typeface="Times New Roman" panose="02020603050405020304" pitchFamily="18" charset="0"/>
                      </a:endParaRPr>
                    </a:p>
                    <a:p>
                      <a:pPr algn="ctr">
                        <a:spcAft>
                          <a:spcPts val="0"/>
                        </a:spcAft>
                      </a:pPr>
                      <a:r>
                        <a:rPr lang="en-GB" sz="1200" b="1" dirty="0">
                          <a:effectLst/>
                          <a:latin typeface="+mn-lt"/>
                          <a:ea typeface="Times New Roman" panose="02020603050405020304" pitchFamily="18" charset="0"/>
                        </a:rPr>
                        <a:t> </a:t>
                      </a:r>
                      <a:endParaRPr lang="en-GB" sz="1200" dirty="0">
                        <a:effectLst/>
                        <a:latin typeface="+mn-lt"/>
                        <a:ea typeface="Times New Roman" panose="02020603050405020304" pitchFamily="18" charset="0"/>
                      </a:endParaRPr>
                    </a:p>
                    <a:p>
                      <a:pPr algn="ctr">
                        <a:spcAft>
                          <a:spcPts val="0"/>
                        </a:spcAft>
                      </a:pPr>
                      <a:r>
                        <a:rPr lang="en-GB" sz="1200" b="1" dirty="0">
                          <a:effectLst/>
                          <a:latin typeface="+mn-lt"/>
                          <a:ea typeface="Times New Roman" panose="02020603050405020304" pitchFamily="18" charset="0"/>
                        </a:rPr>
                        <a:t> </a:t>
                      </a:r>
                      <a:endParaRPr lang="en-GB" sz="1200" dirty="0">
                        <a:effectLst/>
                        <a:latin typeface="+mn-lt"/>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GB" sz="1200" dirty="0">
                          <a:effectLst/>
                          <a:latin typeface="+mn-lt"/>
                          <a:ea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GB" sz="1200" dirty="0">
                          <a:effectLst/>
                          <a:latin typeface="+mn-lt"/>
                          <a:ea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748698083"/>
                  </a:ext>
                </a:extLst>
              </a:tr>
            </a:tbl>
          </a:graphicData>
        </a:graphic>
      </p:graphicFrame>
      <p:sp>
        <p:nvSpPr>
          <p:cNvPr id="4" name="Rectangle 3"/>
          <p:cNvSpPr/>
          <p:nvPr/>
        </p:nvSpPr>
        <p:spPr>
          <a:xfrm>
            <a:off x="222070" y="3841087"/>
            <a:ext cx="7628707" cy="1446550"/>
          </a:xfrm>
          <a:prstGeom prst="rect">
            <a:avLst/>
          </a:prstGeom>
        </p:spPr>
        <p:txBody>
          <a:bodyPr wrap="square">
            <a:spAutoFit/>
          </a:bodyPr>
          <a:lstStyle/>
          <a:p>
            <a:pPr>
              <a:spcAft>
                <a:spcPts val="0"/>
              </a:spcAft>
            </a:pPr>
            <a:r>
              <a:rPr lang="en-GB" sz="2000" b="1" dirty="0">
                <a:ea typeface="Times New Roman" panose="02020603050405020304" pitchFamily="18" charset="0"/>
              </a:rPr>
              <a:t>Packaging</a:t>
            </a:r>
            <a:endParaRPr lang="en-GB" sz="1200" dirty="0">
              <a:ea typeface="Times New Roman" panose="02020603050405020304" pitchFamily="18" charset="0"/>
            </a:endParaRPr>
          </a:p>
          <a:p>
            <a:pPr>
              <a:spcAft>
                <a:spcPts val="0"/>
              </a:spcAft>
            </a:pPr>
            <a:r>
              <a:rPr lang="en-GB" sz="1400" dirty="0">
                <a:ea typeface="Times New Roman" panose="02020603050405020304" pitchFamily="18" charset="0"/>
              </a:rPr>
              <a:t> </a:t>
            </a:r>
            <a:endParaRPr lang="en-GB" sz="1200" dirty="0">
              <a:ea typeface="Times New Roman" panose="02020603050405020304" pitchFamily="18" charset="0"/>
            </a:endParaRPr>
          </a:p>
          <a:p>
            <a:pPr>
              <a:spcAft>
                <a:spcPts val="0"/>
              </a:spcAft>
            </a:pPr>
            <a:r>
              <a:rPr lang="en-GB" dirty="0">
                <a:ea typeface="Times New Roman" panose="02020603050405020304" pitchFamily="18" charset="0"/>
              </a:rPr>
              <a:t>Looking after the environment is really important to prevent global warming. Remember the 3 ‘R’s   R_ _ _ _ _, R_ _ _ _  &amp; R_ _ _ _ _ .</a:t>
            </a:r>
          </a:p>
          <a:p>
            <a:pPr>
              <a:spcAft>
                <a:spcPts val="0"/>
              </a:spcAft>
            </a:pPr>
            <a:r>
              <a:rPr lang="en-GB" dirty="0">
                <a:ea typeface="Times New Roman" panose="02020603050405020304" pitchFamily="18" charset="0"/>
              </a:rPr>
              <a:t>How can we reduce the amount of waste within the home?</a:t>
            </a:r>
            <a:endParaRPr lang="en-GB" dirty="0">
              <a:effectLst/>
              <a:ea typeface="Times New Roman" panose="02020603050405020304" pitchFamily="18" charset="0"/>
            </a:endParaRPr>
          </a:p>
        </p:txBody>
      </p:sp>
      <p:graphicFrame>
        <p:nvGraphicFramePr>
          <p:cNvPr id="5" name="Table 4"/>
          <p:cNvGraphicFramePr>
            <a:graphicFrameLocks noGrp="1"/>
          </p:cNvGraphicFramePr>
          <p:nvPr>
            <p:extLst>
              <p:ext uri="{D42A27DB-BD31-4B8C-83A1-F6EECF244321}">
                <p14:modId xmlns:p14="http://schemas.microsoft.com/office/powerpoint/2010/main" val="3705231595"/>
              </p:ext>
            </p:extLst>
          </p:nvPr>
        </p:nvGraphicFramePr>
        <p:xfrm>
          <a:off x="222070" y="5271754"/>
          <a:ext cx="7746274" cy="1280160"/>
        </p:xfrm>
        <a:graphic>
          <a:graphicData uri="http://schemas.openxmlformats.org/drawingml/2006/table">
            <a:tbl>
              <a:tblPr firstRow="1" firstCol="1" lastRow="1" lastCol="1" bandRow="1" bandCol="1"/>
              <a:tblGrid>
                <a:gridCol w="7746274">
                  <a:extLst>
                    <a:ext uri="{9D8B030D-6E8A-4147-A177-3AD203B41FA5}">
                      <a16:colId xmlns:a16="http://schemas.microsoft.com/office/drawing/2014/main" xmlns="" val="3723864551"/>
                    </a:ext>
                  </a:extLst>
                </a:gridCol>
              </a:tblGrid>
              <a:tr h="0">
                <a:tc>
                  <a:txBody>
                    <a:bodyPr/>
                    <a:lstStyle/>
                    <a:p>
                      <a:pPr marL="342900" lvl="0" indent="-342900">
                        <a:spcAft>
                          <a:spcPts val="0"/>
                        </a:spcAft>
                        <a:buFont typeface="Symbol" panose="05050102010706020507" pitchFamily="18" charset="2"/>
                        <a:buChar char=""/>
                        <a:tabLst>
                          <a:tab pos="457200" algn="l"/>
                        </a:tabLst>
                      </a:pPr>
                      <a:r>
                        <a:rPr lang="en-GB" sz="1400" dirty="0">
                          <a:effectLst/>
                          <a:latin typeface="Century Gothic" panose="020B0502020202020204" pitchFamily="34" charset="0"/>
                          <a:ea typeface="Times New Roman" panose="02020603050405020304" pitchFamily="18" charset="0"/>
                        </a:rPr>
                        <a:t> </a:t>
                      </a:r>
                      <a:endParaRPr lang="en-GB" sz="1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632511478"/>
                  </a:ext>
                </a:extLst>
              </a:tr>
              <a:tr h="0">
                <a:tc>
                  <a:txBody>
                    <a:bodyPr/>
                    <a:lstStyle/>
                    <a:p>
                      <a:pPr marL="342900" lvl="0" indent="-342900">
                        <a:spcAft>
                          <a:spcPts val="0"/>
                        </a:spcAft>
                        <a:buFont typeface="Symbol" panose="05050102010706020507" pitchFamily="18" charset="2"/>
                        <a:buChar char=""/>
                        <a:tabLst>
                          <a:tab pos="457200" algn="l"/>
                        </a:tabLst>
                      </a:pPr>
                      <a:r>
                        <a:rPr lang="en-GB" sz="1400" dirty="0">
                          <a:effectLst/>
                          <a:latin typeface="Century Gothic" panose="020B0502020202020204" pitchFamily="34" charset="0"/>
                          <a:ea typeface="Times New Roman" panose="02020603050405020304" pitchFamily="18" charset="0"/>
                        </a:rPr>
                        <a:t> </a:t>
                      </a:r>
                      <a:endParaRPr lang="en-GB" sz="1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22309098"/>
                  </a:ext>
                </a:extLst>
              </a:tr>
              <a:tr h="0">
                <a:tc>
                  <a:txBody>
                    <a:bodyPr/>
                    <a:lstStyle/>
                    <a:p>
                      <a:pPr marL="342900" lvl="0" indent="-342900">
                        <a:spcAft>
                          <a:spcPts val="0"/>
                        </a:spcAft>
                        <a:buFont typeface="Symbol" panose="05050102010706020507" pitchFamily="18" charset="2"/>
                        <a:buChar char=""/>
                        <a:tabLst>
                          <a:tab pos="457200" algn="l"/>
                        </a:tabLst>
                      </a:pPr>
                      <a:r>
                        <a:rPr lang="en-GB" sz="1400" dirty="0">
                          <a:effectLst/>
                          <a:latin typeface="Century Gothic" panose="020B0502020202020204" pitchFamily="34" charset="0"/>
                          <a:ea typeface="Times New Roman" panose="02020603050405020304" pitchFamily="18" charset="0"/>
                        </a:rPr>
                        <a:t> </a:t>
                      </a:r>
                      <a:endParaRPr lang="en-GB" sz="1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320463116"/>
                  </a:ext>
                </a:extLst>
              </a:tr>
              <a:tr h="0">
                <a:tc>
                  <a:txBody>
                    <a:bodyPr/>
                    <a:lstStyle/>
                    <a:p>
                      <a:pPr marL="342900" lvl="0" indent="-342900">
                        <a:spcAft>
                          <a:spcPts val="0"/>
                        </a:spcAft>
                        <a:buFont typeface="Symbol" panose="05050102010706020507" pitchFamily="18" charset="2"/>
                        <a:buChar char=""/>
                        <a:tabLst>
                          <a:tab pos="457200" algn="l"/>
                        </a:tabLst>
                      </a:pPr>
                      <a:r>
                        <a:rPr lang="en-GB" sz="1400" dirty="0">
                          <a:effectLst/>
                          <a:latin typeface="Century Gothic" panose="020B0502020202020204" pitchFamily="34" charset="0"/>
                          <a:ea typeface="Times New Roman" panose="02020603050405020304" pitchFamily="18" charset="0"/>
                        </a:rPr>
                        <a:t> </a:t>
                      </a:r>
                      <a:endParaRPr lang="en-GB" sz="1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757610864"/>
                  </a:ext>
                </a:extLst>
              </a:tr>
              <a:tr h="0">
                <a:tc>
                  <a:txBody>
                    <a:bodyPr/>
                    <a:lstStyle/>
                    <a:p>
                      <a:pPr marL="342900" lvl="0" indent="-342900">
                        <a:spcAft>
                          <a:spcPts val="0"/>
                        </a:spcAft>
                        <a:buFont typeface="Symbol" panose="05050102010706020507" pitchFamily="18" charset="2"/>
                        <a:buChar char=""/>
                        <a:tabLst>
                          <a:tab pos="457200" algn="l"/>
                        </a:tabLst>
                      </a:pPr>
                      <a:r>
                        <a:rPr lang="en-GB" sz="1400" dirty="0">
                          <a:effectLst/>
                          <a:latin typeface="Century Gothic" panose="020B0502020202020204" pitchFamily="34" charset="0"/>
                          <a:ea typeface="Times New Roman" panose="02020603050405020304" pitchFamily="18" charset="0"/>
                        </a:rPr>
                        <a:t> </a:t>
                      </a:r>
                      <a:endParaRPr lang="en-GB" sz="1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61634945"/>
                  </a:ext>
                </a:extLst>
              </a:tr>
              <a:tr h="0">
                <a:tc>
                  <a:txBody>
                    <a:bodyPr/>
                    <a:lstStyle/>
                    <a:p>
                      <a:pPr marL="342900" lvl="0" indent="-342900">
                        <a:spcAft>
                          <a:spcPts val="0"/>
                        </a:spcAft>
                        <a:buFont typeface="Symbol" panose="05050102010706020507" pitchFamily="18" charset="2"/>
                        <a:buChar char=""/>
                        <a:tabLst>
                          <a:tab pos="457200" algn="l"/>
                        </a:tabLst>
                      </a:pPr>
                      <a:r>
                        <a:rPr lang="en-GB" sz="1400" dirty="0">
                          <a:effectLst/>
                          <a:latin typeface="Century Gothic" panose="020B0502020202020204" pitchFamily="34" charset="0"/>
                          <a:ea typeface="Times New Roman" panose="02020603050405020304" pitchFamily="18" charset="0"/>
                        </a:rPr>
                        <a:t> </a:t>
                      </a:r>
                      <a:endParaRPr lang="en-GB" sz="1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709881587"/>
                  </a:ext>
                </a:extLst>
              </a:tr>
            </a:tbl>
          </a:graphicData>
        </a:graphic>
      </p:graphicFrame>
      <p:sp>
        <p:nvSpPr>
          <p:cNvPr id="8" name="TextBox 7"/>
          <p:cNvSpPr txBox="1"/>
          <p:nvPr/>
        </p:nvSpPr>
        <p:spPr>
          <a:xfrm>
            <a:off x="8388743" y="144117"/>
            <a:ext cx="800219" cy="6713883"/>
          </a:xfrm>
          <a:prstGeom prst="rect">
            <a:avLst/>
          </a:prstGeom>
          <a:noFill/>
        </p:spPr>
        <p:txBody>
          <a:bodyPr vert="vert" wrap="square" rtlCol="0">
            <a:spAutoFit/>
          </a:bodyPr>
          <a:lstStyle/>
          <a:p>
            <a:pPr algn="ctr"/>
            <a:r>
              <a:rPr lang="en-GB" sz="4000" dirty="0"/>
              <a:t>FOOD PACKAGING</a:t>
            </a:r>
          </a:p>
        </p:txBody>
      </p:sp>
    </p:spTree>
    <p:extLst>
      <p:ext uri="{BB962C8B-B14F-4D97-AF65-F5344CB8AC3E}">
        <p14:creationId xmlns:p14="http://schemas.microsoft.com/office/powerpoint/2010/main" val="15799353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20B242D-6290-49E5-A6EF-D013109EBBA5}" type="slidenum">
              <a:rPr lang="en-GB" smtClean="0"/>
              <a:t>21</a:t>
            </a:fld>
            <a:endParaRPr lang="en-GB" dirty="0"/>
          </a:p>
        </p:txBody>
      </p:sp>
      <p:sp>
        <p:nvSpPr>
          <p:cNvPr id="3" name="Rectangle 2"/>
          <p:cNvSpPr/>
          <p:nvPr/>
        </p:nvSpPr>
        <p:spPr>
          <a:xfrm>
            <a:off x="485154" y="409694"/>
            <a:ext cx="6378221" cy="369332"/>
          </a:xfrm>
          <a:prstGeom prst="rect">
            <a:avLst/>
          </a:prstGeom>
        </p:spPr>
        <p:txBody>
          <a:bodyPr wrap="none">
            <a:spAutoFit/>
          </a:bodyPr>
          <a:lstStyle/>
          <a:p>
            <a:pPr>
              <a:spcAft>
                <a:spcPts val="0"/>
              </a:spcAft>
            </a:pPr>
            <a:r>
              <a:rPr lang="en-GB" dirty="0">
                <a:ea typeface="Times New Roman" panose="02020603050405020304" pitchFamily="18" charset="0"/>
              </a:rPr>
              <a:t>Why do we package food? List as many reason as you can think of.</a:t>
            </a:r>
            <a:endParaRPr lang="en-GB" sz="1200" dirty="0">
              <a:effectLst/>
              <a:ea typeface="Times New Roman" panose="02020603050405020304" pitchFamily="18" charset="0"/>
            </a:endParaRPr>
          </a:p>
        </p:txBody>
      </p:sp>
      <p:graphicFrame>
        <p:nvGraphicFramePr>
          <p:cNvPr id="4" name="Table 3"/>
          <p:cNvGraphicFramePr>
            <a:graphicFrameLocks noGrp="1"/>
          </p:cNvGraphicFramePr>
          <p:nvPr>
            <p:extLst>
              <p:ext uri="{D42A27DB-BD31-4B8C-83A1-F6EECF244321}">
                <p14:modId xmlns:p14="http://schemas.microsoft.com/office/powerpoint/2010/main" val="1359199497"/>
              </p:ext>
            </p:extLst>
          </p:nvPr>
        </p:nvGraphicFramePr>
        <p:xfrm>
          <a:off x="625293" y="979422"/>
          <a:ext cx="7734936" cy="2234040"/>
        </p:xfrm>
        <a:graphic>
          <a:graphicData uri="http://schemas.openxmlformats.org/drawingml/2006/table">
            <a:tbl>
              <a:tblPr firstRow="1" firstCol="1" lastRow="1" lastCol="1" bandRow="1" bandCol="1"/>
              <a:tblGrid>
                <a:gridCol w="7734936">
                  <a:extLst>
                    <a:ext uri="{9D8B030D-6E8A-4147-A177-3AD203B41FA5}">
                      <a16:colId xmlns:a16="http://schemas.microsoft.com/office/drawing/2014/main" xmlns="" val="880670643"/>
                    </a:ext>
                  </a:extLst>
                </a:gridCol>
              </a:tblGrid>
              <a:tr h="279255">
                <a:tc>
                  <a:txBody>
                    <a:bodyPr/>
                    <a:lstStyle/>
                    <a:p>
                      <a:pPr marL="342900" lvl="0" indent="-342900">
                        <a:spcAft>
                          <a:spcPts val="0"/>
                        </a:spcAft>
                        <a:buFont typeface="Symbol" panose="05050102010706020507" pitchFamily="18" charset="2"/>
                        <a:buChar char=""/>
                        <a:tabLst>
                          <a:tab pos="685800" algn="l"/>
                        </a:tabLst>
                      </a:pPr>
                      <a:r>
                        <a:rPr lang="en-GB" sz="1400" dirty="0">
                          <a:effectLst/>
                          <a:latin typeface="Century Gothic" panose="020B0502020202020204" pitchFamily="34" charset="0"/>
                          <a:ea typeface="Times New Roman" panose="02020603050405020304" pitchFamily="18" charset="0"/>
                        </a:rPr>
                        <a:t> </a:t>
                      </a:r>
                      <a:endParaRPr lang="en-GB" sz="1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669225587"/>
                  </a:ext>
                </a:extLst>
              </a:tr>
              <a:tr h="279255">
                <a:tc>
                  <a:txBody>
                    <a:bodyPr/>
                    <a:lstStyle/>
                    <a:p>
                      <a:pPr marL="342900" lvl="0" indent="-342900">
                        <a:spcAft>
                          <a:spcPts val="0"/>
                        </a:spcAft>
                        <a:buFont typeface="Symbol" panose="05050102010706020507" pitchFamily="18" charset="2"/>
                        <a:buChar char=""/>
                        <a:tabLst>
                          <a:tab pos="685800" algn="l"/>
                        </a:tabLst>
                      </a:pPr>
                      <a:r>
                        <a:rPr lang="en-GB" sz="1400" dirty="0">
                          <a:effectLst/>
                          <a:latin typeface="Century Gothic" panose="020B0502020202020204" pitchFamily="34" charset="0"/>
                          <a:ea typeface="Times New Roman" panose="02020603050405020304" pitchFamily="18" charset="0"/>
                        </a:rPr>
                        <a:t> </a:t>
                      </a:r>
                      <a:endParaRPr lang="en-GB" sz="1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657035642"/>
                  </a:ext>
                </a:extLst>
              </a:tr>
              <a:tr h="279255">
                <a:tc>
                  <a:txBody>
                    <a:bodyPr/>
                    <a:lstStyle/>
                    <a:p>
                      <a:pPr marL="342900" lvl="0" indent="-342900">
                        <a:spcAft>
                          <a:spcPts val="0"/>
                        </a:spcAft>
                        <a:buFont typeface="Symbol" panose="05050102010706020507" pitchFamily="18" charset="2"/>
                        <a:buChar char=""/>
                        <a:tabLst>
                          <a:tab pos="685800" algn="l"/>
                        </a:tabLst>
                      </a:pPr>
                      <a:r>
                        <a:rPr lang="en-GB" sz="1400" dirty="0">
                          <a:effectLst/>
                          <a:latin typeface="Century Gothic" panose="020B0502020202020204" pitchFamily="34" charset="0"/>
                          <a:ea typeface="Times New Roman" panose="02020603050405020304" pitchFamily="18" charset="0"/>
                        </a:rPr>
                        <a:t> </a:t>
                      </a:r>
                      <a:endParaRPr lang="en-GB" sz="1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479781616"/>
                  </a:ext>
                </a:extLst>
              </a:tr>
              <a:tr h="279255">
                <a:tc>
                  <a:txBody>
                    <a:bodyPr/>
                    <a:lstStyle/>
                    <a:p>
                      <a:pPr marL="342900" lvl="0" indent="-342900">
                        <a:spcAft>
                          <a:spcPts val="0"/>
                        </a:spcAft>
                        <a:buFont typeface="Symbol" panose="05050102010706020507" pitchFamily="18" charset="2"/>
                        <a:buChar char=""/>
                        <a:tabLst>
                          <a:tab pos="685800" algn="l"/>
                        </a:tabLst>
                      </a:pPr>
                      <a:r>
                        <a:rPr lang="en-GB" sz="1400" dirty="0">
                          <a:effectLst/>
                          <a:latin typeface="Century Gothic" panose="020B0502020202020204" pitchFamily="34" charset="0"/>
                          <a:ea typeface="Times New Roman" panose="02020603050405020304" pitchFamily="18" charset="0"/>
                        </a:rPr>
                        <a:t> </a:t>
                      </a:r>
                      <a:endParaRPr lang="en-GB" sz="1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114591611"/>
                  </a:ext>
                </a:extLst>
              </a:tr>
              <a:tr h="279255">
                <a:tc>
                  <a:txBody>
                    <a:bodyPr/>
                    <a:lstStyle/>
                    <a:p>
                      <a:pPr marL="342900" lvl="0" indent="-342900">
                        <a:spcAft>
                          <a:spcPts val="0"/>
                        </a:spcAft>
                        <a:buFont typeface="Symbol" panose="05050102010706020507" pitchFamily="18" charset="2"/>
                        <a:buChar char=""/>
                        <a:tabLst>
                          <a:tab pos="685800" algn="l"/>
                        </a:tabLst>
                      </a:pPr>
                      <a:r>
                        <a:rPr lang="en-GB" sz="1400" dirty="0">
                          <a:effectLst/>
                          <a:latin typeface="Century Gothic" panose="020B0502020202020204" pitchFamily="34" charset="0"/>
                          <a:ea typeface="Times New Roman" panose="02020603050405020304" pitchFamily="18" charset="0"/>
                        </a:rPr>
                        <a:t> </a:t>
                      </a:r>
                      <a:endParaRPr lang="en-GB" sz="1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96789387"/>
                  </a:ext>
                </a:extLst>
              </a:tr>
              <a:tr h="279255">
                <a:tc>
                  <a:txBody>
                    <a:bodyPr/>
                    <a:lstStyle/>
                    <a:p>
                      <a:pPr marL="342900" lvl="0" indent="-342900">
                        <a:spcAft>
                          <a:spcPts val="0"/>
                        </a:spcAft>
                        <a:buFont typeface="Symbol" panose="05050102010706020507" pitchFamily="18" charset="2"/>
                        <a:buChar char=""/>
                        <a:tabLst>
                          <a:tab pos="685800" algn="l"/>
                        </a:tabLst>
                      </a:pPr>
                      <a:r>
                        <a:rPr lang="en-GB" sz="1400" dirty="0">
                          <a:effectLst/>
                          <a:latin typeface="Century Gothic" panose="020B0502020202020204" pitchFamily="34" charset="0"/>
                          <a:ea typeface="Times New Roman" panose="02020603050405020304" pitchFamily="18" charset="0"/>
                        </a:rPr>
                        <a:t> </a:t>
                      </a:r>
                      <a:endParaRPr lang="en-GB" sz="1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4253892422"/>
                  </a:ext>
                </a:extLst>
              </a:tr>
              <a:tr h="279255">
                <a:tc>
                  <a:txBody>
                    <a:bodyPr/>
                    <a:lstStyle/>
                    <a:p>
                      <a:pPr marL="342900" lvl="0" indent="-342900">
                        <a:spcAft>
                          <a:spcPts val="0"/>
                        </a:spcAft>
                        <a:buFont typeface="Symbol" panose="05050102010706020507" pitchFamily="18" charset="2"/>
                        <a:buChar char=""/>
                        <a:tabLst>
                          <a:tab pos="685800" algn="l"/>
                        </a:tabLst>
                      </a:pPr>
                      <a:r>
                        <a:rPr lang="en-GB" sz="1400" dirty="0">
                          <a:effectLst/>
                          <a:latin typeface="Century Gothic" panose="020B0502020202020204" pitchFamily="34" charset="0"/>
                          <a:ea typeface="Times New Roman" panose="02020603050405020304" pitchFamily="18" charset="0"/>
                        </a:rPr>
                        <a:t> </a:t>
                      </a:r>
                      <a:endParaRPr lang="en-GB" sz="1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95239847"/>
                  </a:ext>
                </a:extLst>
              </a:tr>
              <a:tr h="279255">
                <a:tc>
                  <a:txBody>
                    <a:bodyPr/>
                    <a:lstStyle/>
                    <a:p>
                      <a:pPr marL="342900" lvl="0" indent="-342900">
                        <a:spcAft>
                          <a:spcPts val="0"/>
                        </a:spcAft>
                        <a:buFont typeface="Symbol" panose="05050102010706020507" pitchFamily="18" charset="2"/>
                        <a:buChar char=""/>
                        <a:tabLst>
                          <a:tab pos="685800" algn="l"/>
                        </a:tabLst>
                      </a:pPr>
                      <a:r>
                        <a:rPr lang="en-GB" sz="1400" dirty="0">
                          <a:effectLst/>
                          <a:latin typeface="Century Gothic" panose="020B0502020202020204" pitchFamily="34" charset="0"/>
                          <a:ea typeface="Times New Roman" panose="02020603050405020304" pitchFamily="18" charset="0"/>
                        </a:rPr>
                        <a:t> </a:t>
                      </a:r>
                      <a:endParaRPr lang="en-GB" sz="1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95718912"/>
                  </a:ext>
                </a:extLst>
              </a:tr>
            </a:tbl>
          </a:graphicData>
        </a:graphic>
      </p:graphicFrame>
      <p:sp>
        <p:nvSpPr>
          <p:cNvPr id="5" name="Rectangle 4"/>
          <p:cNvSpPr/>
          <p:nvPr/>
        </p:nvSpPr>
        <p:spPr>
          <a:xfrm>
            <a:off x="625293" y="3413858"/>
            <a:ext cx="7734936" cy="646331"/>
          </a:xfrm>
          <a:prstGeom prst="rect">
            <a:avLst/>
          </a:prstGeom>
        </p:spPr>
        <p:txBody>
          <a:bodyPr wrap="square">
            <a:spAutoFit/>
          </a:bodyPr>
          <a:lstStyle/>
          <a:p>
            <a:pPr>
              <a:spcAft>
                <a:spcPts val="0"/>
              </a:spcAft>
            </a:pPr>
            <a:endParaRPr lang="en-GB" dirty="0">
              <a:latin typeface="Century Gothic" panose="020B0502020202020204" pitchFamily="34" charset="0"/>
              <a:ea typeface="Times New Roman" panose="02020603050405020304" pitchFamily="18" charset="0"/>
            </a:endParaRPr>
          </a:p>
          <a:p>
            <a:pPr>
              <a:spcAft>
                <a:spcPts val="0"/>
              </a:spcAft>
            </a:pPr>
            <a:r>
              <a:rPr lang="en-GB" dirty="0">
                <a:ea typeface="Times New Roman" panose="02020603050405020304" pitchFamily="18" charset="0"/>
              </a:rPr>
              <a:t>Make a list of 5 foods that are suitable for composting?</a:t>
            </a:r>
            <a:endParaRPr lang="en-GB" dirty="0">
              <a:effectLst/>
              <a:ea typeface="Times New Roman" panose="02020603050405020304" pitchFamily="18" charset="0"/>
            </a:endParaRPr>
          </a:p>
        </p:txBody>
      </p:sp>
      <p:graphicFrame>
        <p:nvGraphicFramePr>
          <p:cNvPr id="6" name="Table 5"/>
          <p:cNvGraphicFramePr>
            <a:graphicFrameLocks noGrp="1"/>
          </p:cNvGraphicFramePr>
          <p:nvPr>
            <p:extLst>
              <p:ext uri="{D42A27DB-BD31-4B8C-83A1-F6EECF244321}">
                <p14:modId xmlns:p14="http://schemas.microsoft.com/office/powerpoint/2010/main" val="417377822"/>
              </p:ext>
            </p:extLst>
          </p:nvPr>
        </p:nvGraphicFramePr>
        <p:xfrm>
          <a:off x="1416685" y="4216771"/>
          <a:ext cx="5041265" cy="1066800"/>
        </p:xfrm>
        <a:graphic>
          <a:graphicData uri="http://schemas.openxmlformats.org/drawingml/2006/table">
            <a:tbl>
              <a:tblPr firstRow="1" firstCol="1" bandRow="1"/>
              <a:tblGrid>
                <a:gridCol w="5041265">
                  <a:extLst>
                    <a:ext uri="{9D8B030D-6E8A-4147-A177-3AD203B41FA5}">
                      <a16:colId xmlns:a16="http://schemas.microsoft.com/office/drawing/2014/main" xmlns="" val="2936499902"/>
                    </a:ext>
                  </a:extLst>
                </a:gridCol>
              </a:tblGrid>
              <a:tr h="0">
                <a:tc>
                  <a:txBody>
                    <a:bodyPr/>
                    <a:lstStyle/>
                    <a:p>
                      <a:pPr>
                        <a:spcAft>
                          <a:spcPts val="0"/>
                        </a:spcAft>
                      </a:pPr>
                      <a:r>
                        <a:rPr lang="en-GB" sz="1400" dirty="0">
                          <a:effectLst/>
                          <a:latin typeface="Century Gothic" panose="020B0502020202020204" pitchFamily="34" charset="0"/>
                          <a:ea typeface="Times New Roman" panose="02020603050405020304" pitchFamily="18" charset="0"/>
                        </a:rPr>
                        <a:t>1.</a:t>
                      </a:r>
                      <a:endParaRPr lang="en-GB" sz="1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928851089"/>
                  </a:ext>
                </a:extLst>
              </a:tr>
              <a:tr h="0">
                <a:tc>
                  <a:txBody>
                    <a:bodyPr/>
                    <a:lstStyle/>
                    <a:p>
                      <a:pPr>
                        <a:spcAft>
                          <a:spcPts val="0"/>
                        </a:spcAft>
                      </a:pPr>
                      <a:r>
                        <a:rPr lang="en-GB" sz="1400" dirty="0">
                          <a:effectLst/>
                          <a:latin typeface="Century Gothic" panose="020B0502020202020204" pitchFamily="34" charset="0"/>
                          <a:ea typeface="Times New Roman" panose="02020603050405020304" pitchFamily="18" charset="0"/>
                        </a:rPr>
                        <a:t>2.</a:t>
                      </a:r>
                      <a:endParaRPr lang="en-GB" sz="1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460641132"/>
                  </a:ext>
                </a:extLst>
              </a:tr>
              <a:tr h="0">
                <a:tc>
                  <a:txBody>
                    <a:bodyPr/>
                    <a:lstStyle/>
                    <a:p>
                      <a:pPr>
                        <a:spcAft>
                          <a:spcPts val="0"/>
                        </a:spcAft>
                      </a:pPr>
                      <a:r>
                        <a:rPr lang="en-GB" sz="1400" dirty="0">
                          <a:effectLst/>
                          <a:latin typeface="Century Gothic" panose="020B0502020202020204" pitchFamily="34" charset="0"/>
                          <a:ea typeface="Times New Roman" panose="02020603050405020304" pitchFamily="18" charset="0"/>
                        </a:rPr>
                        <a:t>3.</a:t>
                      </a:r>
                      <a:endParaRPr lang="en-GB" sz="1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104759158"/>
                  </a:ext>
                </a:extLst>
              </a:tr>
              <a:tr h="0">
                <a:tc>
                  <a:txBody>
                    <a:bodyPr/>
                    <a:lstStyle/>
                    <a:p>
                      <a:pPr>
                        <a:spcAft>
                          <a:spcPts val="0"/>
                        </a:spcAft>
                      </a:pPr>
                      <a:r>
                        <a:rPr lang="en-GB" sz="1400" dirty="0">
                          <a:effectLst/>
                          <a:latin typeface="Century Gothic" panose="020B0502020202020204" pitchFamily="34" charset="0"/>
                          <a:ea typeface="Times New Roman" panose="02020603050405020304" pitchFamily="18" charset="0"/>
                        </a:rPr>
                        <a:t>4.</a:t>
                      </a:r>
                      <a:endParaRPr lang="en-GB" sz="1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91009335"/>
                  </a:ext>
                </a:extLst>
              </a:tr>
              <a:tr h="0">
                <a:tc>
                  <a:txBody>
                    <a:bodyPr/>
                    <a:lstStyle/>
                    <a:p>
                      <a:pPr>
                        <a:spcAft>
                          <a:spcPts val="0"/>
                        </a:spcAft>
                      </a:pPr>
                      <a:r>
                        <a:rPr lang="en-GB" sz="1400" dirty="0">
                          <a:effectLst/>
                          <a:latin typeface="Century Gothic" panose="020B0502020202020204" pitchFamily="34" charset="0"/>
                          <a:ea typeface="Times New Roman" panose="02020603050405020304" pitchFamily="18" charset="0"/>
                        </a:rPr>
                        <a:t>5.</a:t>
                      </a:r>
                      <a:endParaRPr lang="en-GB" sz="1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4062991126"/>
                  </a:ext>
                </a:extLst>
              </a:tr>
            </a:tbl>
          </a:graphicData>
        </a:graphic>
      </p:graphicFrame>
      <p:sp>
        <p:nvSpPr>
          <p:cNvPr id="7" name="TextBox 6"/>
          <p:cNvSpPr txBox="1"/>
          <p:nvPr/>
        </p:nvSpPr>
        <p:spPr>
          <a:xfrm>
            <a:off x="8388743" y="144117"/>
            <a:ext cx="800219" cy="6713883"/>
          </a:xfrm>
          <a:prstGeom prst="rect">
            <a:avLst/>
          </a:prstGeom>
          <a:noFill/>
        </p:spPr>
        <p:txBody>
          <a:bodyPr vert="vert" wrap="square" rtlCol="0">
            <a:spAutoFit/>
          </a:bodyPr>
          <a:lstStyle/>
          <a:p>
            <a:pPr algn="ctr"/>
            <a:r>
              <a:rPr lang="en-GB" sz="4000" dirty="0"/>
              <a:t>FOOD PACKAGING</a:t>
            </a:r>
          </a:p>
        </p:txBody>
      </p:sp>
    </p:spTree>
    <p:extLst>
      <p:ext uri="{BB962C8B-B14F-4D97-AF65-F5344CB8AC3E}">
        <p14:creationId xmlns:p14="http://schemas.microsoft.com/office/powerpoint/2010/main" val="13277620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20B242D-6290-49E5-A6EF-D013109EBBA5}" type="slidenum">
              <a:rPr lang="en-GB" smtClean="0"/>
              <a:t>22</a:t>
            </a:fld>
            <a:endParaRPr lang="en-GB" dirty="0"/>
          </a:p>
        </p:txBody>
      </p:sp>
      <p:pic>
        <p:nvPicPr>
          <p:cNvPr id="20" name="Picture 19"/>
          <p:cNvPicPr/>
          <p:nvPr/>
        </p:nvPicPr>
        <p:blipFill>
          <a:blip r:embed="rId2">
            <a:extLst>
              <a:ext uri="{28A0092B-C50C-407E-A947-70E740481C1C}">
                <a14:useLocalDpi xmlns:a14="http://schemas.microsoft.com/office/drawing/2010/main" val="0"/>
              </a:ext>
            </a:extLst>
          </a:blip>
          <a:srcRect/>
          <a:stretch>
            <a:fillRect/>
          </a:stretch>
        </p:blipFill>
        <p:spPr bwMode="auto">
          <a:xfrm>
            <a:off x="352425" y="758916"/>
            <a:ext cx="1377315" cy="1343025"/>
          </a:xfrm>
          <a:prstGeom prst="rect">
            <a:avLst/>
          </a:prstGeom>
          <a:noFill/>
          <a:ln>
            <a:noFill/>
          </a:ln>
        </p:spPr>
      </p:pic>
      <p:pic>
        <p:nvPicPr>
          <p:cNvPr id="21" name="Picture 20"/>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20698" y="814384"/>
            <a:ext cx="1299210" cy="1181100"/>
          </a:xfrm>
          <a:prstGeom prst="rect">
            <a:avLst/>
          </a:prstGeom>
          <a:noFill/>
          <a:ln>
            <a:noFill/>
          </a:ln>
        </p:spPr>
      </p:pic>
      <p:pic>
        <p:nvPicPr>
          <p:cNvPr id="22" name="Picture 21"/>
          <p:cNvPicPr/>
          <p:nvPr/>
        </p:nvPicPr>
        <p:blipFill>
          <a:blip r:embed="rId4">
            <a:extLst>
              <a:ext uri="{28A0092B-C50C-407E-A947-70E740481C1C}">
                <a14:useLocalDpi xmlns:a14="http://schemas.microsoft.com/office/drawing/2010/main" val="0"/>
              </a:ext>
            </a:extLst>
          </a:blip>
          <a:srcRect/>
          <a:stretch>
            <a:fillRect/>
          </a:stretch>
        </p:blipFill>
        <p:spPr bwMode="auto">
          <a:xfrm>
            <a:off x="4134553" y="765987"/>
            <a:ext cx="1059815" cy="1200150"/>
          </a:xfrm>
          <a:prstGeom prst="rect">
            <a:avLst/>
          </a:prstGeom>
          <a:noFill/>
          <a:ln>
            <a:noFill/>
          </a:ln>
        </p:spPr>
      </p:pic>
      <p:pic>
        <p:nvPicPr>
          <p:cNvPr id="23" name="Picture 22"/>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54687" y="765987"/>
            <a:ext cx="1143000" cy="1186815"/>
          </a:xfrm>
          <a:prstGeom prst="rect">
            <a:avLst/>
          </a:prstGeom>
          <a:noFill/>
          <a:ln>
            <a:noFill/>
          </a:ln>
        </p:spPr>
      </p:pic>
      <p:pic>
        <p:nvPicPr>
          <p:cNvPr id="24" name="Picture 23"/>
          <p:cNvPicPr/>
          <p:nvPr/>
        </p:nvPicPr>
        <p:blipFill>
          <a:blip r:embed="rId6">
            <a:extLst>
              <a:ext uri="{28A0092B-C50C-407E-A947-70E740481C1C}">
                <a14:useLocalDpi xmlns:a14="http://schemas.microsoft.com/office/drawing/2010/main" val="0"/>
              </a:ext>
            </a:extLst>
          </a:blip>
          <a:srcRect/>
          <a:stretch>
            <a:fillRect/>
          </a:stretch>
        </p:blipFill>
        <p:spPr bwMode="auto">
          <a:xfrm>
            <a:off x="483327" y="2627552"/>
            <a:ext cx="1034234" cy="981761"/>
          </a:xfrm>
          <a:prstGeom prst="rect">
            <a:avLst/>
          </a:prstGeom>
          <a:noFill/>
          <a:ln>
            <a:noFill/>
          </a:ln>
        </p:spPr>
      </p:pic>
      <p:pic>
        <p:nvPicPr>
          <p:cNvPr id="25" name="Picture 24"/>
          <p:cNvPicPr/>
          <p:nvPr/>
        </p:nvPicPr>
        <p:blipFill>
          <a:blip r:embed="rId7">
            <a:extLst>
              <a:ext uri="{28A0092B-C50C-407E-A947-70E740481C1C}">
                <a14:useLocalDpi xmlns:a14="http://schemas.microsoft.com/office/drawing/2010/main" val="0"/>
              </a:ext>
            </a:extLst>
          </a:blip>
          <a:srcRect/>
          <a:stretch>
            <a:fillRect/>
          </a:stretch>
        </p:blipFill>
        <p:spPr bwMode="auto">
          <a:xfrm>
            <a:off x="2436430" y="2590094"/>
            <a:ext cx="1054735" cy="992505"/>
          </a:xfrm>
          <a:prstGeom prst="rect">
            <a:avLst/>
          </a:prstGeom>
          <a:noFill/>
          <a:ln>
            <a:noFill/>
          </a:ln>
        </p:spPr>
      </p:pic>
      <p:pic>
        <p:nvPicPr>
          <p:cNvPr id="26" name="Picture 25"/>
          <p:cNvPicPr/>
          <p:nvPr/>
        </p:nvPicPr>
        <p:blipFill>
          <a:blip r:embed="rId8">
            <a:extLst>
              <a:ext uri="{28A0092B-C50C-407E-A947-70E740481C1C}">
                <a14:useLocalDpi xmlns:a14="http://schemas.microsoft.com/office/drawing/2010/main" val="0"/>
              </a:ext>
            </a:extLst>
          </a:blip>
          <a:srcRect/>
          <a:stretch>
            <a:fillRect/>
          </a:stretch>
        </p:blipFill>
        <p:spPr bwMode="auto">
          <a:xfrm>
            <a:off x="4200786" y="2629334"/>
            <a:ext cx="1130846" cy="889138"/>
          </a:xfrm>
          <a:prstGeom prst="rect">
            <a:avLst/>
          </a:prstGeom>
          <a:noFill/>
          <a:ln>
            <a:noFill/>
          </a:ln>
        </p:spPr>
      </p:pic>
      <p:pic>
        <p:nvPicPr>
          <p:cNvPr id="27" name="Picture 26"/>
          <p:cNvPicPr/>
          <p:nvPr/>
        </p:nvPicPr>
        <p:blipFill>
          <a:blip r:embed="rId9">
            <a:extLst>
              <a:ext uri="{28A0092B-C50C-407E-A947-70E740481C1C}">
                <a14:useLocalDpi xmlns:a14="http://schemas.microsoft.com/office/drawing/2010/main" val="0"/>
              </a:ext>
            </a:extLst>
          </a:blip>
          <a:srcRect/>
          <a:stretch>
            <a:fillRect/>
          </a:stretch>
        </p:blipFill>
        <p:spPr bwMode="auto">
          <a:xfrm>
            <a:off x="7523830" y="916036"/>
            <a:ext cx="1259930" cy="977796"/>
          </a:xfrm>
          <a:prstGeom prst="rect">
            <a:avLst/>
          </a:prstGeom>
          <a:noFill/>
          <a:ln>
            <a:noFill/>
          </a:ln>
        </p:spPr>
      </p:pic>
      <p:pic>
        <p:nvPicPr>
          <p:cNvPr id="28" name="Picture 27"/>
          <p:cNvPicPr/>
          <p:nvPr/>
        </p:nvPicPr>
        <p:blipFill>
          <a:blip r:embed="rId10">
            <a:extLst>
              <a:ext uri="{28A0092B-C50C-407E-A947-70E740481C1C}">
                <a14:useLocalDpi xmlns:a14="http://schemas.microsoft.com/office/drawing/2010/main" val="0"/>
              </a:ext>
            </a:extLst>
          </a:blip>
          <a:srcRect/>
          <a:stretch>
            <a:fillRect/>
          </a:stretch>
        </p:blipFill>
        <p:spPr bwMode="auto">
          <a:xfrm>
            <a:off x="614754" y="4011176"/>
            <a:ext cx="828675" cy="847725"/>
          </a:xfrm>
          <a:prstGeom prst="rect">
            <a:avLst/>
          </a:prstGeom>
          <a:noFill/>
          <a:ln>
            <a:noFill/>
          </a:ln>
        </p:spPr>
      </p:pic>
      <p:pic>
        <p:nvPicPr>
          <p:cNvPr id="29" name="Picture 28"/>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483348" y="3908515"/>
            <a:ext cx="1121410" cy="1104900"/>
          </a:xfrm>
          <a:prstGeom prst="rect">
            <a:avLst/>
          </a:prstGeom>
          <a:noFill/>
          <a:ln>
            <a:noFill/>
          </a:ln>
        </p:spPr>
      </p:pic>
      <p:pic>
        <p:nvPicPr>
          <p:cNvPr id="30" name="Picture 29"/>
          <p:cNvPicPr/>
          <p:nvPr/>
        </p:nvPicPr>
        <p:blipFill>
          <a:blip r:embed="rId12">
            <a:extLst>
              <a:ext uri="{28A0092B-C50C-407E-A947-70E740481C1C}">
                <a14:useLocalDpi xmlns:a14="http://schemas.microsoft.com/office/drawing/2010/main" val="0"/>
              </a:ext>
            </a:extLst>
          </a:blip>
          <a:srcRect/>
          <a:stretch>
            <a:fillRect/>
          </a:stretch>
        </p:blipFill>
        <p:spPr bwMode="auto">
          <a:xfrm>
            <a:off x="7718118" y="2537397"/>
            <a:ext cx="1057275" cy="981075"/>
          </a:xfrm>
          <a:prstGeom prst="rect">
            <a:avLst/>
          </a:prstGeom>
          <a:noFill/>
          <a:ln>
            <a:noFill/>
          </a:ln>
        </p:spPr>
      </p:pic>
      <p:pic>
        <p:nvPicPr>
          <p:cNvPr id="31" name="Picture 30"/>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821759" y="2575423"/>
            <a:ext cx="931738" cy="796061"/>
          </a:xfrm>
          <a:prstGeom prst="rect">
            <a:avLst/>
          </a:prstGeom>
          <a:noFill/>
          <a:ln>
            <a:noFill/>
          </a:ln>
        </p:spPr>
      </p:pic>
      <p:pic>
        <p:nvPicPr>
          <p:cNvPr id="32" name="Picture 3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695665" y="3896087"/>
            <a:ext cx="1014413" cy="1129756"/>
          </a:xfrm>
          <a:prstGeom prst="rect">
            <a:avLst/>
          </a:prstGeom>
          <a:noFill/>
          <a:ln>
            <a:noFill/>
          </a:ln>
        </p:spPr>
      </p:pic>
      <p:pic>
        <p:nvPicPr>
          <p:cNvPr id="33" name="Picture 32"/>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4209108" y="4037103"/>
            <a:ext cx="1265146" cy="962434"/>
          </a:xfrm>
          <a:prstGeom prst="rect">
            <a:avLst/>
          </a:prstGeom>
          <a:noFill/>
          <a:ln>
            <a:noFill/>
          </a:ln>
        </p:spPr>
      </p:pic>
      <p:pic>
        <p:nvPicPr>
          <p:cNvPr id="34" name="Picture 33"/>
          <p:cNvPicPr/>
          <p:nvPr/>
        </p:nvPicPr>
        <p:blipFill>
          <a:blip r:embed="rId16">
            <a:extLst>
              <a:ext uri="{28A0092B-C50C-407E-A947-70E740481C1C}">
                <a14:useLocalDpi xmlns:a14="http://schemas.microsoft.com/office/drawing/2010/main" val="0"/>
              </a:ext>
            </a:extLst>
          </a:blip>
          <a:srcRect/>
          <a:stretch>
            <a:fillRect/>
          </a:stretch>
        </p:blipFill>
        <p:spPr bwMode="auto">
          <a:xfrm>
            <a:off x="5692774" y="3884907"/>
            <a:ext cx="1266825" cy="1266825"/>
          </a:xfrm>
          <a:prstGeom prst="rect">
            <a:avLst/>
          </a:prstGeom>
          <a:noFill/>
          <a:ln>
            <a:noFill/>
          </a:ln>
        </p:spPr>
      </p:pic>
      <p:sp>
        <p:nvSpPr>
          <p:cNvPr id="5" name="TextBox 4"/>
          <p:cNvSpPr txBox="1"/>
          <p:nvPr/>
        </p:nvSpPr>
        <p:spPr>
          <a:xfrm>
            <a:off x="352425" y="112713"/>
            <a:ext cx="4446338" cy="369332"/>
          </a:xfrm>
          <a:prstGeom prst="rect">
            <a:avLst/>
          </a:prstGeom>
          <a:noFill/>
        </p:spPr>
        <p:txBody>
          <a:bodyPr wrap="square" rtlCol="0">
            <a:spAutoFit/>
          </a:bodyPr>
          <a:lstStyle/>
          <a:p>
            <a:r>
              <a:rPr lang="en-GB" dirty="0">
                <a:latin typeface="Century Gothic" panose="020B0502020202020204" pitchFamily="34" charset="0"/>
              </a:rPr>
              <a:t>Understanding recycling symbols</a:t>
            </a:r>
          </a:p>
        </p:txBody>
      </p:sp>
      <p:sp>
        <p:nvSpPr>
          <p:cNvPr id="4" name="TextBox 3"/>
          <p:cNvSpPr txBox="1"/>
          <p:nvPr/>
        </p:nvSpPr>
        <p:spPr>
          <a:xfrm>
            <a:off x="701076" y="771525"/>
            <a:ext cx="187198" cy="369332"/>
          </a:xfrm>
          <a:prstGeom prst="rect">
            <a:avLst/>
          </a:prstGeom>
          <a:noFill/>
        </p:spPr>
        <p:txBody>
          <a:bodyPr wrap="square" rtlCol="0">
            <a:spAutoFit/>
          </a:bodyPr>
          <a:lstStyle/>
          <a:p>
            <a:endParaRPr lang="en-GB" dirty="0"/>
          </a:p>
        </p:txBody>
      </p:sp>
      <p:graphicFrame>
        <p:nvGraphicFramePr>
          <p:cNvPr id="35" name="Table 34"/>
          <p:cNvGraphicFramePr>
            <a:graphicFrameLocks noGrp="1"/>
          </p:cNvGraphicFramePr>
          <p:nvPr>
            <p:extLst>
              <p:ext uri="{D42A27DB-BD31-4B8C-83A1-F6EECF244321}">
                <p14:modId xmlns:p14="http://schemas.microsoft.com/office/powerpoint/2010/main" val="3761772557"/>
              </p:ext>
            </p:extLst>
          </p:nvPr>
        </p:nvGraphicFramePr>
        <p:xfrm>
          <a:off x="913523" y="5369834"/>
          <a:ext cx="7079188" cy="1225515"/>
        </p:xfrm>
        <a:graphic>
          <a:graphicData uri="http://schemas.openxmlformats.org/drawingml/2006/table">
            <a:tbl>
              <a:tblPr firstRow="1" firstCol="1" bandRow="1"/>
              <a:tblGrid>
                <a:gridCol w="402556">
                  <a:extLst>
                    <a:ext uri="{9D8B030D-6E8A-4147-A177-3AD203B41FA5}">
                      <a16:colId xmlns:a16="http://schemas.microsoft.com/office/drawing/2014/main" xmlns="" val="2361836473"/>
                    </a:ext>
                  </a:extLst>
                </a:gridCol>
                <a:gridCol w="1234506">
                  <a:extLst>
                    <a:ext uri="{9D8B030D-6E8A-4147-A177-3AD203B41FA5}">
                      <a16:colId xmlns:a16="http://schemas.microsoft.com/office/drawing/2014/main" xmlns="" val="1241199867"/>
                    </a:ext>
                  </a:extLst>
                </a:gridCol>
                <a:gridCol w="308264">
                  <a:extLst>
                    <a:ext uri="{9D8B030D-6E8A-4147-A177-3AD203B41FA5}">
                      <a16:colId xmlns:a16="http://schemas.microsoft.com/office/drawing/2014/main" xmlns="" val="2219741068"/>
                    </a:ext>
                  </a:extLst>
                </a:gridCol>
                <a:gridCol w="1027788">
                  <a:extLst>
                    <a:ext uri="{9D8B030D-6E8A-4147-A177-3AD203B41FA5}">
                      <a16:colId xmlns:a16="http://schemas.microsoft.com/office/drawing/2014/main" xmlns="" val="981100265"/>
                    </a:ext>
                  </a:extLst>
                </a:gridCol>
                <a:gridCol w="205992">
                  <a:extLst>
                    <a:ext uri="{9D8B030D-6E8A-4147-A177-3AD203B41FA5}">
                      <a16:colId xmlns:a16="http://schemas.microsoft.com/office/drawing/2014/main" xmlns="" val="3360476211"/>
                    </a:ext>
                  </a:extLst>
                </a:gridCol>
                <a:gridCol w="815993">
                  <a:extLst>
                    <a:ext uri="{9D8B030D-6E8A-4147-A177-3AD203B41FA5}">
                      <a16:colId xmlns:a16="http://schemas.microsoft.com/office/drawing/2014/main" xmlns="" val="3686338916"/>
                    </a:ext>
                  </a:extLst>
                </a:gridCol>
                <a:gridCol w="413436">
                  <a:extLst>
                    <a:ext uri="{9D8B030D-6E8A-4147-A177-3AD203B41FA5}">
                      <a16:colId xmlns:a16="http://schemas.microsoft.com/office/drawing/2014/main" xmlns="" val="3338966688"/>
                    </a:ext>
                  </a:extLst>
                </a:gridCol>
                <a:gridCol w="1229429">
                  <a:extLst>
                    <a:ext uri="{9D8B030D-6E8A-4147-A177-3AD203B41FA5}">
                      <a16:colId xmlns:a16="http://schemas.microsoft.com/office/drawing/2014/main" xmlns="" val="1618821358"/>
                    </a:ext>
                  </a:extLst>
                </a:gridCol>
                <a:gridCol w="413436">
                  <a:extLst>
                    <a:ext uri="{9D8B030D-6E8A-4147-A177-3AD203B41FA5}">
                      <a16:colId xmlns:a16="http://schemas.microsoft.com/office/drawing/2014/main" xmlns="" val="3361653485"/>
                    </a:ext>
                  </a:extLst>
                </a:gridCol>
                <a:gridCol w="1027788">
                  <a:extLst>
                    <a:ext uri="{9D8B030D-6E8A-4147-A177-3AD203B41FA5}">
                      <a16:colId xmlns:a16="http://schemas.microsoft.com/office/drawing/2014/main" xmlns="" val="3745461215"/>
                    </a:ext>
                  </a:extLst>
                </a:gridCol>
              </a:tblGrid>
              <a:tr h="408505">
                <a:tc>
                  <a:txBody>
                    <a:bodyPr/>
                    <a:lstStyle/>
                    <a:p>
                      <a:pPr algn="ctr">
                        <a:spcAft>
                          <a:spcPts val="0"/>
                        </a:spcAft>
                      </a:pPr>
                      <a:r>
                        <a:rPr lang="en-GB" sz="1200" b="1" dirty="0">
                          <a:effectLst/>
                          <a:latin typeface="Calibri" panose="020F0502020204030204" pitchFamily="34" charset="0"/>
                          <a:ea typeface="Calibri" panose="020F0502020204030204" pitchFamily="34" charset="0"/>
                          <a:cs typeface="Times New Roman" panose="02020603050405020304" pitchFamily="18" charset="0"/>
                        </a:rPr>
                        <a:t>1</a:t>
                      </a:r>
                      <a:endParaRPr lang="en-GB"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200" b="1" dirty="0">
                          <a:effectLst/>
                          <a:latin typeface="Calibri" panose="020F0502020204030204" pitchFamily="34" charset="0"/>
                          <a:ea typeface="Calibri" panose="020F0502020204030204" pitchFamily="34" charset="0"/>
                          <a:cs typeface="Times New Roman" panose="02020603050405020304" pitchFamily="18" charset="0"/>
                        </a:rPr>
                        <a:t>Organic</a:t>
                      </a:r>
                      <a:endParaRPr lang="en-GB"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200" b="1" dirty="0">
                          <a:effectLst/>
                          <a:latin typeface="Calibri" panose="020F0502020204030204" pitchFamily="34" charset="0"/>
                          <a:ea typeface="Calibri" panose="020F0502020204030204" pitchFamily="34" charset="0"/>
                          <a:cs typeface="Times New Roman" panose="02020603050405020304" pitchFamily="18" charset="0"/>
                        </a:rPr>
                        <a:t>4</a:t>
                      </a:r>
                      <a:endParaRPr lang="en-GB"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200" b="1" dirty="0">
                          <a:effectLst/>
                          <a:latin typeface="Calibri" panose="020F0502020204030204" pitchFamily="34" charset="0"/>
                          <a:ea typeface="Calibri" panose="020F0502020204030204" pitchFamily="34" charset="0"/>
                          <a:cs typeface="Times New Roman" panose="02020603050405020304" pitchFamily="18" charset="0"/>
                        </a:rPr>
                        <a:t>Irradiation</a:t>
                      </a:r>
                      <a:endParaRPr lang="en-GB"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200" b="1" dirty="0">
                          <a:effectLst/>
                          <a:latin typeface="Calibri" panose="020F0502020204030204" pitchFamily="34" charset="0"/>
                          <a:ea typeface="Calibri" panose="020F0502020204030204" pitchFamily="34" charset="0"/>
                          <a:cs typeface="Times New Roman" panose="02020603050405020304" pitchFamily="18" charset="0"/>
                        </a:rPr>
                        <a:t>7</a:t>
                      </a:r>
                      <a:endParaRPr lang="en-GB"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200" b="1" dirty="0">
                          <a:effectLst/>
                          <a:latin typeface="Calibri" panose="020F0502020204030204" pitchFamily="34" charset="0"/>
                          <a:ea typeface="Calibri" panose="020F0502020204030204" pitchFamily="34" charset="0"/>
                          <a:cs typeface="Times New Roman" panose="02020603050405020304" pitchFamily="18" charset="0"/>
                        </a:rPr>
                        <a:t>Freezer</a:t>
                      </a:r>
                      <a:endParaRPr lang="en-GB"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200" b="1" dirty="0">
                          <a:effectLst/>
                          <a:latin typeface="Calibri" panose="020F0502020204030204" pitchFamily="34" charset="0"/>
                          <a:ea typeface="Calibri" panose="020F0502020204030204" pitchFamily="34" charset="0"/>
                          <a:cs typeface="Times New Roman" panose="02020603050405020304" pitchFamily="18" charset="0"/>
                        </a:rPr>
                        <a:t>10</a:t>
                      </a:r>
                      <a:endParaRPr lang="en-GB"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200" b="1" dirty="0">
                          <a:effectLst/>
                          <a:latin typeface="Calibri" panose="020F0502020204030204" pitchFamily="34" charset="0"/>
                          <a:ea typeface="Calibri" panose="020F0502020204030204" pitchFamily="34" charset="0"/>
                          <a:cs typeface="Times New Roman" panose="02020603050405020304" pitchFamily="18" charset="0"/>
                        </a:rPr>
                        <a:t>Vegetarian</a:t>
                      </a:r>
                      <a:endParaRPr lang="en-GB"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200" b="1" dirty="0">
                          <a:effectLst/>
                          <a:latin typeface="Calibri" panose="020F0502020204030204" pitchFamily="34" charset="0"/>
                          <a:ea typeface="Calibri" panose="020F0502020204030204" pitchFamily="34" charset="0"/>
                          <a:cs typeface="Times New Roman" panose="02020603050405020304" pitchFamily="18" charset="0"/>
                        </a:rPr>
                        <a:t>13</a:t>
                      </a:r>
                      <a:endParaRPr lang="en-GB"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200" b="1" dirty="0">
                          <a:effectLst/>
                          <a:latin typeface="Calibri" panose="020F0502020204030204" pitchFamily="34" charset="0"/>
                          <a:ea typeface="Calibri" panose="020F0502020204030204" pitchFamily="34" charset="0"/>
                          <a:cs typeface="Times New Roman" panose="02020603050405020304" pitchFamily="18" charset="0"/>
                        </a:rPr>
                        <a:t>Microwave</a:t>
                      </a:r>
                      <a:endParaRPr lang="en-GB" sz="1200"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spcAft>
                          <a:spcPts val="0"/>
                        </a:spcAft>
                      </a:pPr>
                      <a:r>
                        <a:rPr lang="en-GB" sz="1200" b="1" dirty="0">
                          <a:effectLst/>
                          <a:latin typeface="Calibri" panose="020F0502020204030204" pitchFamily="34" charset="0"/>
                          <a:ea typeface="Calibri" panose="020F0502020204030204" pitchFamily="34" charset="0"/>
                          <a:cs typeface="Times New Roman" panose="02020603050405020304" pitchFamily="18" charset="0"/>
                        </a:rPr>
                        <a:t> </a:t>
                      </a:r>
                      <a:endParaRPr lang="en-GB"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870348731"/>
                  </a:ext>
                </a:extLst>
              </a:tr>
              <a:tr h="408505">
                <a:tc>
                  <a:txBody>
                    <a:bodyPr/>
                    <a:lstStyle/>
                    <a:p>
                      <a:pPr algn="ctr">
                        <a:spcAft>
                          <a:spcPts val="0"/>
                        </a:spcAft>
                      </a:pPr>
                      <a:r>
                        <a:rPr lang="en-GB" sz="1200" b="1" dirty="0">
                          <a:effectLst/>
                          <a:latin typeface="Calibri" panose="020F0502020204030204" pitchFamily="34" charset="0"/>
                          <a:ea typeface="Calibri" panose="020F0502020204030204" pitchFamily="34" charset="0"/>
                          <a:cs typeface="Times New Roman" panose="02020603050405020304" pitchFamily="18" charset="0"/>
                        </a:rPr>
                        <a:t>2</a:t>
                      </a:r>
                      <a:endParaRPr lang="en-GB"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200" b="1" dirty="0">
                          <a:effectLst/>
                          <a:latin typeface="Calibri" panose="020F0502020204030204" pitchFamily="34" charset="0"/>
                          <a:ea typeface="Calibri" panose="020F0502020204030204" pitchFamily="34" charset="0"/>
                          <a:cs typeface="Times New Roman" panose="02020603050405020304" pitchFamily="18" charset="0"/>
                        </a:rPr>
                        <a:t>British Farm Standards</a:t>
                      </a:r>
                      <a:endParaRPr lang="en-GB"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200" b="1" dirty="0">
                          <a:effectLst/>
                          <a:latin typeface="Calibri" panose="020F0502020204030204" pitchFamily="34" charset="0"/>
                          <a:ea typeface="Calibri" panose="020F0502020204030204" pitchFamily="34" charset="0"/>
                          <a:cs typeface="Times New Roman" panose="02020603050405020304" pitchFamily="18" charset="0"/>
                        </a:rPr>
                        <a:t>5</a:t>
                      </a:r>
                      <a:endParaRPr lang="en-GB"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200" b="1" dirty="0">
                          <a:effectLst/>
                          <a:latin typeface="Calibri" panose="020F0502020204030204" pitchFamily="34" charset="0"/>
                          <a:ea typeface="Calibri" panose="020F0502020204030204" pitchFamily="34" charset="0"/>
                          <a:cs typeface="Times New Roman" panose="02020603050405020304" pitchFamily="18" charset="0"/>
                        </a:rPr>
                        <a:t>Traffic Light Labelling</a:t>
                      </a:r>
                      <a:endParaRPr lang="en-GB"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200" b="1" dirty="0">
                          <a:effectLst/>
                          <a:latin typeface="Calibri" panose="020F0502020204030204" pitchFamily="34" charset="0"/>
                          <a:ea typeface="Calibri" panose="020F0502020204030204" pitchFamily="34" charset="0"/>
                          <a:cs typeface="Times New Roman" panose="02020603050405020304" pitchFamily="18" charset="0"/>
                        </a:rPr>
                        <a:t>8</a:t>
                      </a:r>
                      <a:endParaRPr lang="en-GB"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200" b="1" dirty="0">
                          <a:effectLst/>
                          <a:latin typeface="Calibri" panose="020F0502020204030204" pitchFamily="34" charset="0"/>
                          <a:ea typeface="Calibri" panose="020F0502020204030204" pitchFamily="34" charset="0"/>
                          <a:cs typeface="Times New Roman" panose="02020603050405020304" pitchFamily="18" charset="0"/>
                        </a:rPr>
                        <a:t>Barcode</a:t>
                      </a:r>
                      <a:endParaRPr lang="en-GB"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200" b="1" dirty="0">
                          <a:effectLst/>
                          <a:latin typeface="Calibri" panose="020F0502020204030204" pitchFamily="34" charset="0"/>
                          <a:ea typeface="Calibri" panose="020F0502020204030204" pitchFamily="34" charset="0"/>
                          <a:cs typeface="Times New Roman" panose="02020603050405020304" pitchFamily="18" charset="0"/>
                        </a:rPr>
                        <a:t>11</a:t>
                      </a:r>
                      <a:endParaRPr lang="en-GB"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200" b="1" dirty="0">
                          <a:effectLst/>
                          <a:latin typeface="Calibri" panose="020F0502020204030204" pitchFamily="34" charset="0"/>
                          <a:ea typeface="Calibri" panose="020F0502020204030204" pitchFamily="34" charset="0"/>
                          <a:cs typeface="Times New Roman" panose="02020603050405020304" pitchFamily="18" charset="0"/>
                        </a:rPr>
                        <a:t>Compostable packaging</a:t>
                      </a:r>
                      <a:endParaRPr lang="en-GB"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200" b="1" dirty="0">
                          <a:effectLst/>
                          <a:latin typeface="Calibri" panose="020F0502020204030204" pitchFamily="34" charset="0"/>
                          <a:ea typeface="Calibri" panose="020F0502020204030204" pitchFamily="34" charset="0"/>
                          <a:cs typeface="Times New Roman" panose="02020603050405020304" pitchFamily="18" charset="0"/>
                        </a:rPr>
                        <a:t>14</a:t>
                      </a:r>
                      <a:endParaRPr lang="en-GB"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200" b="1" dirty="0">
                          <a:effectLst/>
                          <a:latin typeface="Calibri" panose="020F0502020204030204" pitchFamily="34" charset="0"/>
                          <a:ea typeface="Calibri" panose="020F0502020204030204" pitchFamily="34" charset="0"/>
                          <a:cs typeface="Times New Roman" panose="02020603050405020304" pitchFamily="18" charset="0"/>
                        </a:rPr>
                        <a:t>5 a Day</a:t>
                      </a:r>
                      <a:endParaRPr lang="en-GB"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2501303"/>
                  </a:ext>
                </a:extLst>
              </a:tr>
              <a:tr h="408505">
                <a:tc>
                  <a:txBody>
                    <a:bodyPr/>
                    <a:lstStyle/>
                    <a:p>
                      <a:pPr algn="ctr">
                        <a:spcAft>
                          <a:spcPts val="0"/>
                        </a:spcAft>
                      </a:pPr>
                      <a:r>
                        <a:rPr lang="en-GB" sz="1200" b="1" dirty="0">
                          <a:effectLst/>
                          <a:latin typeface="Calibri" panose="020F0502020204030204" pitchFamily="34" charset="0"/>
                          <a:ea typeface="Calibri" panose="020F0502020204030204" pitchFamily="34" charset="0"/>
                          <a:cs typeface="Times New Roman" panose="02020603050405020304" pitchFamily="18" charset="0"/>
                        </a:rPr>
                        <a:t>3</a:t>
                      </a:r>
                      <a:endParaRPr lang="en-GB"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200" b="1" dirty="0">
                          <a:effectLst/>
                          <a:latin typeface="Calibri" panose="020F0502020204030204" pitchFamily="34" charset="0"/>
                          <a:ea typeface="Calibri" panose="020F0502020204030204" pitchFamily="34" charset="0"/>
                          <a:cs typeface="Times New Roman" panose="02020603050405020304" pitchFamily="18" charset="0"/>
                        </a:rPr>
                        <a:t>Fairtrade</a:t>
                      </a:r>
                      <a:endParaRPr lang="en-GB"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200" b="1" dirty="0">
                          <a:effectLst/>
                          <a:latin typeface="Calibri" panose="020F0502020204030204" pitchFamily="34" charset="0"/>
                          <a:ea typeface="Calibri" panose="020F0502020204030204" pitchFamily="34" charset="0"/>
                          <a:cs typeface="Times New Roman" panose="02020603050405020304" pitchFamily="18" charset="0"/>
                        </a:rPr>
                        <a:t>6</a:t>
                      </a:r>
                      <a:endParaRPr lang="en-GB"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200" b="1" dirty="0">
                          <a:effectLst/>
                          <a:latin typeface="Calibri" panose="020F0502020204030204" pitchFamily="34" charset="0"/>
                          <a:ea typeface="Calibri" panose="020F0502020204030204" pitchFamily="34" charset="0"/>
                          <a:cs typeface="Times New Roman" panose="02020603050405020304" pitchFamily="18" charset="0"/>
                        </a:rPr>
                        <a:t>Litterman</a:t>
                      </a:r>
                      <a:endParaRPr lang="en-GB"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200" b="1" dirty="0">
                          <a:effectLst/>
                          <a:latin typeface="Calibri" panose="020F0502020204030204" pitchFamily="34" charset="0"/>
                          <a:ea typeface="Calibri" panose="020F0502020204030204" pitchFamily="34" charset="0"/>
                          <a:cs typeface="Times New Roman" panose="02020603050405020304" pitchFamily="18" charset="0"/>
                        </a:rPr>
                        <a:t>9</a:t>
                      </a:r>
                      <a:endParaRPr lang="en-GB"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200" b="1" dirty="0">
                          <a:effectLst/>
                          <a:latin typeface="Calibri" panose="020F0502020204030204" pitchFamily="34" charset="0"/>
                          <a:ea typeface="Calibri" panose="020F0502020204030204" pitchFamily="34" charset="0"/>
                          <a:cs typeface="Times New Roman" panose="02020603050405020304" pitchFamily="18" charset="0"/>
                        </a:rPr>
                        <a:t>Gluten Free</a:t>
                      </a:r>
                      <a:endParaRPr lang="en-GB"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200" b="1" dirty="0">
                          <a:effectLst/>
                          <a:latin typeface="Calibri" panose="020F0502020204030204" pitchFamily="34" charset="0"/>
                          <a:ea typeface="Calibri" panose="020F0502020204030204" pitchFamily="34" charset="0"/>
                          <a:cs typeface="Times New Roman" panose="02020603050405020304" pitchFamily="18" charset="0"/>
                        </a:rPr>
                        <a:t>12</a:t>
                      </a:r>
                      <a:endParaRPr lang="en-GB"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200" b="1" dirty="0">
                          <a:effectLst/>
                          <a:latin typeface="Calibri" panose="020F0502020204030204" pitchFamily="34" charset="0"/>
                          <a:ea typeface="Calibri" panose="020F0502020204030204" pitchFamily="34" charset="0"/>
                          <a:cs typeface="Times New Roman" panose="02020603050405020304" pitchFamily="18" charset="0"/>
                        </a:rPr>
                        <a:t>Freedom Food</a:t>
                      </a:r>
                      <a:endParaRPr lang="en-GB"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200" b="1" dirty="0">
                          <a:effectLst/>
                          <a:latin typeface="Calibri" panose="020F0502020204030204" pitchFamily="34" charset="0"/>
                          <a:ea typeface="Calibri" panose="020F0502020204030204" pitchFamily="34" charset="0"/>
                          <a:cs typeface="Times New Roman" panose="02020603050405020304" pitchFamily="18" charset="0"/>
                        </a:rPr>
                        <a:t>15</a:t>
                      </a:r>
                      <a:endParaRPr lang="en-GB"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200" b="1" dirty="0">
                          <a:effectLst/>
                          <a:latin typeface="Calibri" panose="020F0502020204030204" pitchFamily="34" charset="0"/>
                          <a:ea typeface="Calibri" panose="020F0502020204030204" pitchFamily="34" charset="0"/>
                          <a:cs typeface="Times New Roman" panose="02020603050405020304" pitchFamily="18" charset="0"/>
                        </a:rPr>
                        <a:t>Recyclable</a:t>
                      </a:r>
                      <a:endParaRPr lang="en-GB" sz="1200"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spcAft>
                          <a:spcPts val="0"/>
                        </a:spcAft>
                      </a:pPr>
                      <a:r>
                        <a:rPr lang="en-GB" sz="1200" b="1" dirty="0">
                          <a:effectLst/>
                          <a:latin typeface="Calibri" panose="020F0502020204030204" pitchFamily="34" charset="0"/>
                          <a:ea typeface="Calibri" panose="020F0502020204030204" pitchFamily="34" charset="0"/>
                          <a:cs typeface="Times New Roman" panose="02020603050405020304" pitchFamily="18" charset="0"/>
                        </a:rPr>
                        <a:t> </a:t>
                      </a:r>
                      <a:endParaRPr lang="en-GB"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213901232"/>
                  </a:ext>
                </a:extLst>
              </a:tr>
            </a:tbl>
          </a:graphicData>
        </a:graphic>
      </p:graphicFrame>
      <p:sp>
        <p:nvSpPr>
          <p:cNvPr id="36" name="Rectangle 35"/>
          <p:cNvSpPr/>
          <p:nvPr/>
        </p:nvSpPr>
        <p:spPr>
          <a:xfrm>
            <a:off x="764313" y="2129329"/>
            <a:ext cx="391886" cy="34081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5" name="Rectangle 54"/>
          <p:cNvSpPr/>
          <p:nvPr/>
        </p:nvSpPr>
        <p:spPr>
          <a:xfrm>
            <a:off x="2693692" y="2111695"/>
            <a:ext cx="391886" cy="34081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6" name="Rectangle 55"/>
          <p:cNvSpPr/>
          <p:nvPr/>
        </p:nvSpPr>
        <p:spPr>
          <a:xfrm>
            <a:off x="4427128" y="2127329"/>
            <a:ext cx="391886" cy="34081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7" name="Rectangle 56"/>
          <p:cNvSpPr/>
          <p:nvPr/>
        </p:nvSpPr>
        <p:spPr>
          <a:xfrm>
            <a:off x="6075837" y="2125412"/>
            <a:ext cx="391886" cy="34081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8" name="Rectangle 57"/>
          <p:cNvSpPr/>
          <p:nvPr/>
        </p:nvSpPr>
        <p:spPr>
          <a:xfrm>
            <a:off x="8045840" y="2096280"/>
            <a:ext cx="391886" cy="34081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9" name="Rectangle 58"/>
          <p:cNvSpPr/>
          <p:nvPr/>
        </p:nvSpPr>
        <p:spPr>
          <a:xfrm>
            <a:off x="772585" y="3539077"/>
            <a:ext cx="391886" cy="34081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0" name="Rectangle 59"/>
          <p:cNvSpPr/>
          <p:nvPr/>
        </p:nvSpPr>
        <p:spPr>
          <a:xfrm>
            <a:off x="2724931" y="3526585"/>
            <a:ext cx="391886" cy="34081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1" name="Rectangle 60"/>
          <p:cNvSpPr/>
          <p:nvPr/>
        </p:nvSpPr>
        <p:spPr>
          <a:xfrm>
            <a:off x="4498339" y="3526586"/>
            <a:ext cx="391886" cy="34081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2" name="Rectangle 61"/>
          <p:cNvSpPr/>
          <p:nvPr/>
        </p:nvSpPr>
        <p:spPr>
          <a:xfrm>
            <a:off x="6117950" y="3544928"/>
            <a:ext cx="391886" cy="34081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3" name="Rectangle 62"/>
          <p:cNvSpPr/>
          <p:nvPr/>
        </p:nvSpPr>
        <p:spPr>
          <a:xfrm>
            <a:off x="7992709" y="3526584"/>
            <a:ext cx="391886" cy="34081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4" name="Rectangle 63"/>
          <p:cNvSpPr/>
          <p:nvPr/>
        </p:nvSpPr>
        <p:spPr>
          <a:xfrm>
            <a:off x="761130" y="4981325"/>
            <a:ext cx="391886" cy="34081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5" name="Rectangle 64"/>
          <p:cNvSpPr/>
          <p:nvPr/>
        </p:nvSpPr>
        <p:spPr>
          <a:xfrm>
            <a:off x="2857114" y="4971865"/>
            <a:ext cx="391886" cy="34081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6" name="Rectangle 65"/>
          <p:cNvSpPr/>
          <p:nvPr/>
        </p:nvSpPr>
        <p:spPr>
          <a:xfrm>
            <a:off x="4645738" y="4971865"/>
            <a:ext cx="391886" cy="34081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7" name="Rectangle 66"/>
          <p:cNvSpPr/>
          <p:nvPr/>
        </p:nvSpPr>
        <p:spPr>
          <a:xfrm>
            <a:off x="6129404" y="4998834"/>
            <a:ext cx="391886" cy="34081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8" name="Rectangle 67"/>
          <p:cNvSpPr/>
          <p:nvPr/>
        </p:nvSpPr>
        <p:spPr>
          <a:xfrm>
            <a:off x="8045840" y="4998834"/>
            <a:ext cx="391886" cy="34081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12679323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20B242D-6290-49E5-A6EF-D013109EBBA5}" type="slidenum">
              <a:rPr lang="en-GB" smtClean="0"/>
              <a:t>23</a:t>
            </a:fld>
            <a:endParaRPr lang="en-GB" dirty="0"/>
          </a:p>
        </p:txBody>
      </p:sp>
      <p:sp>
        <p:nvSpPr>
          <p:cNvPr id="7" name="TextBox 6"/>
          <p:cNvSpPr txBox="1"/>
          <p:nvPr/>
        </p:nvSpPr>
        <p:spPr>
          <a:xfrm>
            <a:off x="820851" y="287701"/>
            <a:ext cx="7432766" cy="584775"/>
          </a:xfrm>
          <a:prstGeom prst="rect">
            <a:avLst/>
          </a:prstGeom>
          <a:noFill/>
        </p:spPr>
        <p:txBody>
          <a:bodyPr wrap="square" rtlCol="0">
            <a:spAutoFit/>
          </a:bodyPr>
          <a:lstStyle/>
          <a:p>
            <a:pPr algn="ctr"/>
            <a:r>
              <a:rPr lang="en-GB" dirty="0">
                <a:latin typeface="Century Gothic" panose="020B0502020202020204" pitchFamily="34" charset="0"/>
              </a:rPr>
              <a:t>Produce a poster to promote recycling in the home</a:t>
            </a:r>
          </a:p>
          <a:p>
            <a:pPr algn="ctr"/>
            <a:r>
              <a:rPr lang="en-GB" sz="1400" dirty="0"/>
              <a:t>Make your work eye-catching – use bold designs, bright colours, a slogan and a border</a:t>
            </a:r>
          </a:p>
        </p:txBody>
      </p:sp>
      <p:sp>
        <p:nvSpPr>
          <p:cNvPr id="8" name="TextBox 7"/>
          <p:cNvSpPr txBox="1"/>
          <p:nvPr/>
        </p:nvSpPr>
        <p:spPr>
          <a:xfrm>
            <a:off x="565150" y="1150938"/>
            <a:ext cx="7950200" cy="5302113"/>
          </a:xfrm>
          <a:prstGeom prst="rect">
            <a:avLst/>
          </a:prstGeom>
          <a:noFill/>
          <a:ln>
            <a:solidFill>
              <a:schemeClr val="tx1"/>
            </a:solidFill>
          </a:ln>
        </p:spPr>
        <p:txBody>
          <a:bodyPr wrap="square" rtlCol="0">
            <a:spAutoFit/>
          </a:bodyPr>
          <a:lstStyle/>
          <a:p>
            <a:endParaRPr lang="en-GB" dirty="0"/>
          </a:p>
        </p:txBody>
      </p:sp>
    </p:spTree>
    <p:extLst>
      <p:ext uri="{BB962C8B-B14F-4D97-AF65-F5344CB8AC3E}">
        <p14:creationId xmlns:p14="http://schemas.microsoft.com/office/powerpoint/2010/main" val="5994482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20B242D-6290-49E5-A6EF-D013109EBBA5}" type="slidenum">
              <a:rPr lang="en-GB" smtClean="0"/>
              <a:t>24</a:t>
            </a:fld>
            <a:endParaRPr lang="en-GB" dirty="0"/>
          </a:p>
        </p:txBody>
      </p:sp>
      <p:sp>
        <p:nvSpPr>
          <p:cNvPr id="3" name="TextBox 2"/>
          <p:cNvSpPr txBox="1"/>
          <p:nvPr/>
        </p:nvSpPr>
        <p:spPr>
          <a:xfrm>
            <a:off x="1045029" y="418011"/>
            <a:ext cx="6309360" cy="369332"/>
          </a:xfrm>
          <a:prstGeom prst="rect">
            <a:avLst/>
          </a:prstGeom>
          <a:noFill/>
        </p:spPr>
        <p:txBody>
          <a:bodyPr wrap="square" rtlCol="0">
            <a:spAutoFit/>
          </a:bodyPr>
          <a:lstStyle/>
          <a:p>
            <a:r>
              <a:rPr lang="en-GB" dirty="0"/>
              <a:t>What does the label tell us?</a:t>
            </a:r>
          </a:p>
        </p:txBody>
      </p:sp>
      <p:sp>
        <p:nvSpPr>
          <p:cNvPr id="4" name="TextBox 3"/>
          <p:cNvSpPr txBox="1"/>
          <p:nvPr/>
        </p:nvSpPr>
        <p:spPr>
          <a:xfrm>
            <a:off x="613954" y="1045029"/>
            <a:ext cx="7511143" cy="1200329"/>
          </a:xfrm>
          <a:prstGeom prst="rect">
            <a:avLst/>
          </a:prstGeom>
          <a:noFill/>
        </p:spPr>
        <p:txBody>
          <a:bodyPr wrap="square" rtlCol="0">
            <a:spAutoFit/>
          </a:bodyPr>
          <a:lstStyle/>
          <a:p>
            <a:r>
              <a:rPr lang="en-US" dirty="0"/>
              <a:t>Food labelling has to follow strict guidelines. This is a legal requirement and helps to protect the consumer and allows them to make informed choices.</a:t>
            </a:r>
            <a:endParaRPr lang="en-GB" dirty="0"/>
          </a:p>
          <a:p>
            <a:r>
              <a:rPr lang="en-US" dirty="0"/>
              <a:t>Look at the label and find the following information. This information has to be visible on the label by law.</a:t>
            </a:r>
            <a:endParaRPr lang="en-GB" dirty="0"/>
          </a:p>
        </p:txBody>
      </p:sp>
      <p:graphicFrame>
        <p:nvGraphicFramePr>
          <p:cNvPr id="5" name="Table 4"/>
          <p:cNvGraphicFramePr>
            <a:graphicFrameLocks noGrp="1"/>
          </p:cNvGraphicFramePr>
          <p:nvPr>
            <p:extLst>
              <p:ext uri="{D42A27DB-BD31-4B8C-83A1-F6EECF244321}">
                <p14:modId xmlns:p14="http://schemas.microsoft.com/office/powerpoint/2010/main" val="1960910976"/>
              </p:ext>
            </p:extLst>
          </p:nvPr>
        </p:nvGraphicFramePr>
        <p:xfrm>
          <a:off x="1045029" y="2503044"/>
          <a:ext cx="7080069" cy="3461767"/>
        </p:xfrm>
        <a:graphic>
          <a:graphicData uri="http://schemas.openxmlformats.org/drawingml/2006/table">
            <a:tbl>
              <a:tblPr firstRow="1" firstCol="1" bandRow="1"/>
              <a:tblGrid>
                <a:gridCol w="394569">
                  <a:extLst>
                    <a:ext uri="{9D8B030D-6E8A-4147-A177-3AD203B41FA5}">
                      <a16:colId xmlns:a16="http://schemas.microsoft.com/office/drawing/2014/main" xmlns="" val="2573660109"/>
                    </a:ext>
                  </a:extLst>
                </a:gridCol>
                <a:gridCol w="2937098">
                  <a:extLst>
                    <a:ext uri="{9D8B030D-6E8A-4147-A177-3AD203B41FA5}">
                      <a16:colId xmlns:a16="http://schemas.microsoft.com/office/drawing/2014/main" xmlns="" val="3331867764"/>
                    </a:ext>
                  </a:extLst>
                </a:gridCol>
                <a:gridCol w="3748402">
                  <a:extLst>
                    <a:ext uri="{9D8B030D-6E8A-4147-A177-3AD203B41FA5}">
                      <a16:colId xmlns:a16="http://schemas.microsoft.com/office/drawing/2014/main" xmlns="" val="3828919449"/>
                    </a:ext>
                  </a:extLst>
                </a:gridCol>
              </a:tblGrid>
              <a:tr h="0">
                <a:tc>
                  <a:txBody>
                    <a:bodyPr/>
                    <a:lstStyle/>
                    <a:p>
                      <a:pPr>
                        <a:lnSpc>
                          <a:spcPct val="115000"/>
                        </a:lnSpc>
                        <a:spcAft>
                          <a:spcPts val="0"/>
                        </a:spcAft>
                      </a:pPr>
                      <a:r>
                        <a:rPr lang="en-US" sz="1200" dirty="0">
                          <a:effectLst/>
                          <a:latin typeface="+mn-lt"/>
                          <a:ea typeface="Calibri" panose="020F0502020204030204" pitchFamily="34" charset="0"/>
                          <a:cs typeface="Times New Roman" panose="02020603050405020304" pitchFamily="18" charset="0"/>
                        </a:rPr>
                        <a:t>1</a:t>
                      </a:r>
                      <a:endParaRPr lang="en-GB" sz="1100"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200" dirty="0">
                          <a:effectLst/>
                          <a:latin typeface="+mn-lt"/>
                          <a:ea typeface="Calibri" panose="020F0502020204030204" pitchFamily="34" charset="0"/>
                          <a:cs typeface="Times New Roman" panose="02020603050405020304" pitchFamily="18" charset="0"/>
                        </a:rPr>
                        <a:t>Name of product</a:t>
                      </a:r>
                      <a:endParaRPr lang="en-GB" sz="1100"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200" dirty="0">
                          <a:effectLst/>
                          <a:latin typeface="Century Gothic" panose="020B0502020202020204" pitchFamily="34" charset="0"/>
                          <a:ea typeface="Calibri" panose="020F0502020204030204" pitchFamily="34" charset="0"/>
                          <a:cs typeface="Times New Roman" panose="02020603050405020304" pitchFamily="18" charset="0"/>
                        </a:rPr>
                        <a:t>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21991907"/>
                  </a:ext>
                </a:extLst>
              </a:tr>
              <a:tr h="0">
                <a:tc>
                  <a:txBody>
                    <a:bodyPr/>
                    <a:lstStyle/>
                    <a:p>
                      <a:pPr>
                        <a:lnSpc>
                          <a:spcPct val="115000"/>
                        </a:lnSpc>
                        <a:spcAft>
                          <a:spcPts val="0"/>
                        </a:spcAft>
                      </a:pPr>
                      <a:r>
                        <a:rPr lang="en-US" sz="1200" dirty="0">
                          <a:effectLst/>
                          <a:latin typeface="+mn-lt"/>
                          <a:ea typeface="Calibri" panose="020F0502020204030204" pitchFamily="34" charset="0"/>
                          <a:cs typeface="Times New Roman" panose="02020603050405020304" pitchFamily="18" charset="0"/>
                        </a:rPr>
                        <a:t>2</a:t>
                      </a:r>
                      <a:endParaRPr lang="en-GB" sz="1100"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200" dirty="0">
                          <a:effectLst/>
                          <a:latin typeface="+mn-lt"/>
                          <a:ea typeface="Calibri" panose="020F0502020204030204" pitchFamily="34" charset="0"/>
                          <a:cs typeface="Times New Roman" panose="02020603050405020304" pitchFamily="18" charset="0"/>
                        </a:rPr>
                        <a:t>Name and address of</a:t>
                      </a:r>
                      <a:endParaRPr lang="en-GB" sz="1100" dirty="0">
                        <a:effectLst/>
                        <a:latin typeface="+mn-lt"/>
                        <a:ea typeface="Calibri" panose="020F0502020204030204" pitchFamily="34" charset="0"/>
                        <a:cs typeface="Times New Roman" panose="02020603050405020304" pitchFamily="18" charset="0"/>
                      </a:endParaRPr>
                    </a:p>
                    <a:p>
                      <a:pPr>
                        <a:lnSpc>
                          <a:spcPct val="115000"/>
                        </a:lnSpc>
                        <a:spcAft>
                          <a:spcPts val="0"/>
                        </a:spcAft>
                      </a:pPr>
                      <a:r>
                        <a:rPr lang="en-US" sz="1200" dirty="0">
                          <a:effectLst/>
                          <a:latin typeface="+mn-lt"/>
                          <a:ea typeface="Calibri" panose="020F0502020204030204" pitchFamily="34" charset="0"/>
                          <a:cs typeface="Times New Roman" panose="02020603050405020304" pitchFamily="18" charset="0"/>
                        </a:rPr>
                        <a:t>manufacturer</a:t>
                      </a:r>
                      <a:endParaRPr lang="en-GB" sz="1100" dirty="0">
                        <a:effectLst/>
                        <a:latin typeface="+mn-lt"/>
                        <a:ea typeface="Calibri" panose="020F0502020204030204" pitchFamily="34" charset="0"/>
                        <a:cs typeface="Times New Roman" panose="02020603050405020304" pitchFamily="18" charset="0"/>
                      </a:endParaRPr>
                    </a:p>
                    <a:p>
                      <a:pPr>
                        <a:lnSpc>
                          <a:spcPct val="115000"/>
                        </a:lnSpc>
                        <a:spcAft>
                          <a:spcPts val="0"/>
                        </a:spcAft>
                      </a:pPr>
                      <a:r>
                        <a:rPr lang="en-US" sz="1200" dirty="0">
                          <a:effectLst/>
                          <a:latin typeface="+mn-lt"/>
                          <a:ea typeface="Calibri" panose="020F0502020204030204" pitchFamily="34" charset="0"/>
                          <a:cs typeface="Times New Roman" panose="02020603050405020304" pitchFamily="18" charset="0"/>
                        </a:rPr>
                        <a:t> </a:t>
                      </a:r>
                      <a:endParaRPr lang="en-GB" sz="1100"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200" dirty="0">
                          <a:effectLst/>
                          <a:latin typeface="Century Gothic" panose="020B0502020202020204" pitchFamily="34" charset="0"/>
                          <a:ea typeface="Calibri" panose="020F0502020204030204" pitchFamily="34" charset="0"/>
                          <a:cs typeface="Times New Roman" panose="02020603050405020304" pitchFamily="18" charset="0"/>
                        </a:rPr>
                        <a:t>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960840774"/>
                  </a:ext>
                </a:extLst>
              </a:tr>
              <a:tr h="0">
                <a:tc>
                  <a:txBody>
                    <a:bodyPr/>
                    <a:lstStyle/>
                    <a:p>
                      <a:pPr>
                        <a:lnSpc>
                          <a:spcPct val="115000"/>
                        </a:lnSpc>
                        <a:spcAft>
                          <a:spcPts val="0"/>
                        </a:spcAft>
                      </a:pPr>
                      <a:r>
                        <a:rPr lang="en-US" sz="1200" dirty="0">
                          <a:effectLst/>
                          <a:latin typeface="+mn-lt"/>
                          <a:ea typeface="Calibri" panose="020F0502020204030204" pitchFamily="34" charset="0"/>
                          <a:cs typeface="Times New Roman" panose="02020603050405020304" pitchFamily="18" charset="0"/>
                        </a:rPr>
                        <a:t>3</a:t>
                      </a:r>
                      <a:endParaRPr lang="en-GB" sz="1100"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200" dirty="0">
                          <a:effectLst/>
                          <a:latin typeface="+mn-lt"/>
                          <a:ea typeface="Calibri" panose="020F0502020204030204" pitchFamily="34" charset="0"/>
                          <a:cs typeface="Times New Roman" panose="02020603050405020304" pitchFamily="18" charset="0"/>
                        </a:rPr>
                        <a:t>List of ingredients</a:t>
                      </a:r>
                      <a:endParaRPr lang="en-GB" sz="1100" dirty="0">
                        <a:effectLst/>
                        <a:latin typeface="+mn-lt"/>
                        <a:ea typeface="Calibri" panose="020F0502020204030204" pitchFamily="34" charset="0"/>
                        <a:cs typeface="Times New Roman" panose="02020603050405020304" pitchFamily="18" charset="0"/>
                      </a:endParaRPr>
                    </a:p>
                    <a:p>
                      <a:pPr>
                        <a:lnSpc>
                          <a:spcPct val="115000"/>
                        </a:lnSpc>
                        <a:spcAft>
                          <a:spcPts val="0"/>
                        </a:spcAft>
                      </a:pPr>
                      <a:r>
                        <a:rPr lang="en-US" sz="1200" dirty="0">
                          <a:effectLst/>
                          <a:latin typeface="+mn-lt"/>
                          <a:ea typeface="Calibri" panose="020F0502020204030204" pitchFamily="34" charset="0"/>
                          <a:cs typeface="Times New Roman" panose="02020603050405020304" pitchFamily="18" charset="0"/>
                        </a:rPr>
                        <a:t> </a:t>
                      </a:r>
                      <a:endParaRPr lang="en-GB" sz="1100"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200" dirty="0">
                          <a:effectLst/>
                          <a:latin typeface="Century Gothic" panose="020B0502020202020204" pitchFamily="34" charset="0"/>
                          <a:ea typeface="Calibri" panose="020F0502020204030204" pitchFamily="34" charset="0"/>
                          <a:cs typeface="Times New Roman" panose="02020603050405020304" pitchFamily="18" charset="0"/>
                        </a:rPr>
                        <a:t>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en-US" sz="1200" dirty="0">
                          <a:effectLst/>
                          <a:latin typeface="Century Gothic" panose="020B0502020202020204" pitchFamily="34" charset="0"/>
                          <a:ea typeface="Calibri" panose="020F0502020204030204" pitchFamily="34" charset="0"/>
                          <a:cs typeface="Times New Roman" panose="02020603050405020304" pitchFamily="18" charset="0"/>
                        </a:rPr>
                        <a:t>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en-US" sz="1200" dirty="0">
                          <a:effectLst/>
                          <a:latin typeface="Century Gothic" panose="020B0502020202020204" pitchFamily="34" charset="0"/>
                          <a:ea typeface="Calibri" panose="020F0502020204030204" pitchFamily="34" charset="0"/>
                          <a:cs typeface="Times New Roman" panose="02020603050405020304" pitchFamily="18" charset="0"/>
                        </a:rPr>
                        <a:t>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693003096"/>
                  </a:ext>
                </a:extLst>
              </a:tr>
              <a:tr h="0">
                <a:tc>
                  <a:txBody>
                    <a:bodyPr/>
                    <a:lstStyle/>
                    <a:p>
                      <a:pPr>
                        <a:lnSpc>
                          <a:spcPct val="115000"/>
                        </a:lnSpc>
                        <a:spcAft>
                          <a:spcPts val="0"/>
                        </a:spcAft>
                      </a:pPr>
                      <a:r>
                        <a:rPr lang="en-US" sz="1200" dirty="0">
                          <a:effectLst/>
                          <a:latin typeface="+mn-lt"/>
                          <a:ea typeface="Calibri" panose="020F0502020204030204" pitchFamily="34" charset="0"/>
                          <a:cs typeface="Times New Roman" panose="02020603050405020304" pitchFamily="18" charset="0"/>
                        </a:rPr>
                        <a:t>4</a:t>
                      </a:r>
                      <a:endParaRPr lang="en-GB" sz="1100"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200" dirty="0">
                          <a:effectLst/>
                          <a:latin typeface="+mn-lt"/>
                          <a:ea typeface="Calibri" panose="020F0502020204030204" pitchFamily="34" charset="0"/>
                          <a:cs typeface="Times New Roman" panose="02020603050405020304" pitchFamily="18" charset="0"/>
                        </a:rPr>
                        <a:t>Weight of product            </a:t>
                      </a:r>
                      <a:endParaRPr lang="en-GB" sz="1100"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200" dirty="0">
                          <a:effectLst/>
                          <a:latin typeface="Century Gothic" panose="020B0502020202020204" pitchFamily="34" charset="0"/>
                          <a:ea typeface="Calibri" panose="020F0502020204030204" pitchFamily="34" charset="0"/>
                          <a:cs typeface="Times New Roman" panose="02020603050405020304" pitchFamily="18" charset="0"/>
                        </a:rPr>
                        <a:t>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475185561"/>
                  </a:ext>
                </a:extLst>
              </a:tr>
              <a:tr h="0">
                <a:tc>
                  <a:txBody>
                    <a:bodyPr/>
                    <a:lstStyle/>
                    <a:p>
                      <a:pPr>
                        <a:lnSpc>
                          <a:spcPct val="115000"/>
                        </a:lnSpc>
                        <a:spcAft>
                          <a:spcPts val="0"/>
                        </a:spcAft>
                      </a:pPr>
                      <a:r>
                        <a:rPr lang="en-US" sz="1200" dirty="0">
                          <a:effectLst/>
                          <a:latin typeface="+mn-lt"/>
                          <a:ea typeface="Calibri" panose="020F0502020204030204" pitchFamily="34" charset="0"/>
                          <a:cs typeface="Times New Roman" panose="02020603050405020304" pitchFamily="18" charset="0"/>
                        </a:rPr>
                        <a:t>5</a:t>
                      </a:r>
                      <a:endParaRPr lang="en-GB" sz="1100"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200" dirty="0">
                          <a:effectLst/>
                          <a:latin typeface="+mn-lt"/>
                          <a:ea typeface="Calibri" panose="020F0502020204030204" pitchFamily="34" charset="0"/>
                          <a:cs typeface="Times New Roman" panose="02020603050405020304" pitchFamily="18" charset="0"/>
                        </a:rPr>
                        <a:t>Date marking</a:t>
                      </a:r>
                      <a:endParaRPr lang="en-GB" sz="1100"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200" dirty="0">
                          <a:effectLst/>
                          <a:latin typeface="Century Gothic" panose="020B0502020202020204" pitchFamily="34" charset="0"/>
                          <a:ea typeface="Calibri" panose="020F0502020204030204" pitchFamily="34" charset="0"/>
                          <a:cs typeface="Times New Roman" panose="02020603050405020304" pitchFamily="18" charset="0"/>
                        </a:rPr>
                        <a:t>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60218212"/>
                  </a:ext>
                </a:extLst>
              </a:tr>
              <a:tr h="0">
                <a:tc>
                  <a:txBody>
                    <a:bodyPr/>
                    <a:lstStyle/>
                    <a:p>
                      <a:pPr>
                        <a:lnSpc>
                          <a:spcPct val="115000"/>
                        </a:lnSpc>
                        <a:spcAft>
                          <a:spcPts val="0"/>
                        </a:spcAft>
                      </a:pPr>
                      <a:r>
                        <a:rPr lang="en-US" sz="1200" dirty="0">
                          <a:effectLst/>
                          <a:latin typeface="+mn-lt"/>
                          <a:ea typeface="Calibri" panose="020F0502020204030204" pitchFamily="34" charset="0"/>
                          <a:cs typeface="Times New Roman" panose="02020603050405020304" pitchFamily="18" charset="0"/>
                        </a:rPr>
                        <a:t>6</a:t>
                      </a:r>
                      <a:endParaRPr lang="en-GB" sz="1100"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200" dirty="0">
                          <a:effectLst/>
                          <a:latin typeface="+mn-lt"/>
                          <a:ea typeface="Calibri" panose="020F0502020204030204" pitchFamily="34" charset="0"/>
                          <a:cs typeface="Times New Roman" panose="02020603050405020304" pitchFamily="18" charset="0"/>
                        </a:rPr>
                        <a:t>Storage instructions</a:t>
                      </a:r>
                      <a:endParaRPr lang="en-GB" sz="1100" dirty="0">
                        <a:effectLst/>
                        <a:latin typeface="+mn-lt"/>
                        <a:ea typeface="Calibri" panose="020F0502020204030204" pitchFamily="34" charset="0"/>
                        <a:cs typeface="Times New Roman" panose="02020603050405020304" pitchFamily="18" charset="0"/>
                      </a:endParaRPr>
                    </a:p>
                    <a:p>
                      <a:pPr>
                        <a:lnSpc>
                          <a:spcPct val="115000"/>
                        </a:lnSpc>
                        <a:spcAft>
                          <a:spcPts val="0"/>
                        </a:spcAft>
                      </a:pPr>
                      <a:r>
                        <a:rPr lang="en-US" sz="1200" dirty="0">
                          <a:effectLst/>
                          <a:latin typeface="+mn-lt"/>
                          <a:ea typeface="Calibri" panose="020F0502020204030204" pitchFamily="34" charset="0"/>
                          <a:cs typeface="Times New Roman" panose="02020603050405020304" pitchFamily="18" charset="0"/>
                        </a:rPr>
                        <a:t> </a:t>
                      </a:r>
                      <a:endParaRPr lang="en-GB" sz="1100"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200" dirty="0">
                          <a:effectLst/>
                          <a:latin typeface="Century Gothic" panose="020B0502020202020204" pitchFamily="34" charset="0"/>
                          <a:ea typeface="Calibri" panose="020F0502020204030204" pitchFamily="34" charset="0"/>
                          <a:cs typeface="Times New Roman" panose="02020603050405020304" pitchFamily="18" charset="0"/>
                        </a:rPr>
                        <a:t>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27910681"/>
                  </a:ext>
                </a:extLst>
              </a:tr>
              <a:tr h="0">
                <a:tc>
                  <a:txBody>
                    <a:bodyPr/>
                    <a:lstStyle/>
                    <a:p>
                      <a:pPr>
                        <a:lnSpc>
                          <a:spcPct val="115000"/>
                        </a:lnSpc>
                        <a:spcAft>
                          <a:spcPts val="0"/>
                        </a:spcAft>
                      </a:pPr>
                      <a:r>
                        <a:rPr lang="en-US" sz="1200" dirty="0">
                          <a:effectLst/>
                          <a:latin typeface="+mn-lt"/>
                          <a:ea typeface="Calibri" panose="020F0502020204030204" pitchFamily="34" charset="0"/>
                          <a:cs typeface="Times New Roman" panose="02020603050405020304" pitchFamily="18" charset="0"/>
                        </a:rPr>
                        <a:t>7</a:t>
                      </a:r>
                      <a:endParaRPr lang="en-GB" sz="1100"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200" dirty="0">
                          <a:effectLst/>
                          <a:latin typeface="+mn-lt"/>
                          <a:ea typeface="Calibri" panose="020F0502020204030204" pitchFamily="34" charset="0"/>
                          <a:cs typeface="Times New Roman" panose="02020603050405020304" pitchFamily="18" charset="0"/>
                        </a:rPr>
                        <a:t>Instructions for use</a:t>
                      </a:r>
                      <a:endParaRPr lang="en-GB" sz="1100" dirty="0">
                        <a:effectLst/>
                        <a:latin typeface="+mn-lt"/>
                        <a:ea typeface="Calibri" panose="020F0502020204030204" pitchFamily="34" charset="0"/>
                        <a:cs typeface="Times New Roman" panose="02020603050405020304" pitchFamily="18" charset="0"/>
                      </a:endParaRPr>
                    </a:p>
                    <a:p>
                      <a:pPr>
                        <a:lnSpc>
                          <a:spcPct val="115000"/>
                        </a:lnSpc>
                        <a:spcAft>
                          <a:spcPts val="0"/>
                        </a:spcAft>
                      </a:pPr>
                      <a:r>
                        <a:rPr lang="en-US" sz="1200" dirty="0">
                          <a:effectLst/>
                          <a:latin typeface="+mn-lt"/>
                          <a:ea typeface="Calibri" panose="020F0502020204030204" pitchFamily="34" charset="0"/>
                          <a:cs typeface="Times New Roman" panose="02020603050405020304" pitchFamily="18" charset="0"/>
                        </a:rPr>
                        <a:t> </a:t>
                      </a:r>
                      <a:endParaRPr lang="en-GB" sz="1100"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200" dirty="0">
                          <a:effectLst/>
                          <a:latin typeface="Century Gothic" panose="020B0502020202020204" pitchFamily="34" charset="0"/>
                          <a:ea typeface="Calibri" panose="020F0502020204030204" pitchFamily="34" charset="0"/>
                          <a:cs typeface="Times New Roman" panose="02020603050405020304" pitchFamily="18" charset="0"/>
                        </a:rPr>
                        <a:t>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en-US" sz="1200" dirty="0">
                          <a:effectLst/>
                          <a:latin typeface="Century Gothic" panose="020B0502020202020204" pitchFamily="34" charset="0"/>
                          <a:ea typeface="Calibri" panose="020F0502020204030204" pitchFamily="34" charset="0"/>
                          <a:cs typeface="Times New Roman" panose="02020603050405020304" pitchFamily="18" charset="0"/>
                        </a:rPr>
                        <a:t>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en-US" sz="1200" dirty="0">
                          <a:effectLst/>
                          <a:latin typeface="Century Gothic" panose="020B0502020202020204" pitchFamily="34" charset="0"/>
                          <a:ea typeface="Calibri" panose="020F0502020204030204" pitchFamily="34" charset="0"/>
                          <a:cs typeface="Times New Roman" panose="02020603050405020304" pitchFamily="18" charset="0"/>
                        </a:rPr>
                        <a:t>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534952217"/>
                  </a:ext>
                </a:extLst>
              </a:tr>
              <a:tr h="0">
                <a:tc>
                  <a:txBody>
                    <a:bodyPr/>
                    <a:lstStyle/>
                    <a:p>
                      <a:pPr>
                        <a:lnSpc>
                          <a:spcPct val="115000"/>
                        </a:lnSpc>
                        <a:spcAft>
                          <a:spcPts val="0"/>
                        </a:spcAft>
                      </a:pPr>
                      <a:r>
                        <a:rPr lang="en-US" sz="1200" dirty="0">
                          <a:effectLst/>
                          <a:latin typeface="+mn-lt"/>
                          <a:ea typeface="Calibri" panose="020F0502020204030204" pitchFamily="34" charset="0"/>
                          <a:cs typeface="Times New Roman" panose="02020603050405020304" pitchFamily="18" charset="0"/>
                        </a:rPr>
                        <a:t>8</a:t>
                      </a:r>
                      <a:endParaRPr lang="en-GB" sz="1100"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200" dirty="0">
                          <a:effectLst/>
                          <a:latin typeface="+mn-lt"/>
                          <a:ea typeface="Calibri" panose="020F0502020204030204" pitchFamily="34" charset="0"/>
                          <a:cs typeface="Times New Roman" panose="02020603050405020304" pitchFamily="18" charset="0"/>
                        </a:rPr>
                        <a:t>Place of origin</a:t>
                      </a:r>
                      <a:endParaRPr lang="en-GB" sz="1100"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200" dirty="0">
                          <a:effectLst/>
                          <a:latin typeface="Century Gothic" panose="020B0502020202020204" pitchFamily="34" charset="0"/>
                          <a:ea typeface="Calibri" panose="020F0502020204030204" pitchFamily="34" charset="0"/>
                          <a:cs typeface="Times New Roman" panose="02020603050405020304" pitchFamily="18" charset="0"/>
                        </a:rPr>
                        <a:t>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473031949"/>
                  </a:ext>
                </a:extLst>
              </a:tr>
              <a:tr h="0">
                <a:tc>
                  <a:txBody>
                    <a:bodyPr/>
                    <a:lstStyle/>
                    <a:p>
                      <a:pPr>
                        <a:lnSpc>
                          <a:spcPct val="115000"/>
                        </a:lnSpc>
                        <a:spcAft>
                          <a:spcPts val="0"/>
                        </a:spcAft>
                      </a:pPr>
                      <a:r>
                        <a:rPr lang="en-US" sz="1200" dirty="0">
                          <a:effectLst/>
                          <a:latin typeface="+mn-lt"/>
                          <a:ea typeface="Calibri" panose="020F0502020204030204" pitchFamily="34" charset="0"/>
                          <a:cs typeface="Times New Roman" panose="02020603050405020304" pitchFamily="18" charset="0"/>
                        </a:rPr>
                        <a:t>9</a:t>
                      </a:r>
                      <a:endParaRPr lang="en-GB" sz="1100"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200" dirty="0">
                          <a:effectLst/>
                          <a:latin typeface="+mn-lt"/>
                          <a:ea typeface="Calibri" panose="020F0502020204030204" pitchFamily="34" charset="0"/>
                          <a:cs typeface="Times New Roman" panose="02020603050405020304" pitchFamily="18" charset="0"/>
                        </a:rPr>
                        <a:t>Food Allergy information</a:t>
                      </a:r>
                      <a:endParaRPr lang="en-GB" sz="1100" dirty="0">
                        <a:effectLst/>
                        <a:latin typeface="+mn-lt"/>
                        <a:ea typeface="Calibri" panose="020F0502020204030204" pitchFamily="34" charset="0"/>
                        <a:cs typeface="Times New Roman" panose="02020603050405020304" pitchFamily="18" charset="0"/>
                      </a:endParaRPr>
                    </a:p>
                    <a:p>
                      <a:pPr>
                        <a:lnSpc>
                          <a:spcPct val="115000"/>
                        </a:lnSpc>
                        <a:spcAft>
                          <a:spcPts val="0"/>
                        </a:spcAft>
                      </a:pPr>
                      <a:r>
                        <a:rPr lang="en-US" sz="1200" dirty="0">
                          <a:effectLst/>
                          <a:latin typeface="+mn-lt"/>
                          <a:ea typeface="Calibri" panose="020F0502020204030204" pitchFamily="34" charset="0"/>
                          <a:cs typeface="Times New Roman" panose="02020603050405020304" pitchFamily="18" charset="0"/>
                        </a:rPr>
                        <a:t> </a:t>
                      </a:r>
                      <a:endParaRPr lang="en-GB" sz="1100"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200" dirty="0">
                          <a:effectLst/>
                          <a:latin typeface="Century Gothic" panose="020B0502020202020204" pitchFamily="34" charset="0"/>
                          <a:ea typeface="Calibri" panose="020F0502020204030204" pitchFamily="34" charset="0"/>
                          <a:cs typeface="Times New Roman" panose="02020603050405020304" pitchFamily="18" charset="0"/>
                        </a:rPr>
                        <a:t>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622624618"/>
                  </a:ext>
                </a:extLst>
              </a:tr>
            </a:tbl>
          </a:graphicData>
        </a:graphic>
      </p:graphicFrame>
      <p:sp>
        <p:nvSpPr>
          <p:cNvPr id="6" name="TextBox 5"/>
          <p:cNvSpPr txBox="1"/>
          <p:nvPr/>
        </p:nvSpPr>
        <p:spPr>
          <a:xfrm>
            <a:off x="8343781" y="109728"/>
            <a:ext cx="800219" cy="6611748"/>
          </a:xfrm>
          <a:prstGeom prst="rect">
            <a:avLst/>
          </a:prstGeom>
          <a:noFill/>
        </p:spPr>
        <p:txBody>
          <a:bodyPr vert="vert" wrap="square" rtlCol="0">
            <a:spAutoFit/>
          </a:bodyPr>
          <a:lstStyle/>
          <a:p>
            <a:pPr algn="ctr"/>
            <a:r>
              <a:rPr lang="en-GB" sz="4000" dirty="0"/>
              <a:t>FOOD LABELLING</a:t>
            </a:r>
          </a:p>
        </p:txBody>
      </p:sp>
    </p:spTree>
    <p:extLst>
      <p:ext uri="{BB962C8B-B14F-4D97-AF65-F5344CB8AC3E}">
        <p14:creationId xmlns:p14="http://schemas.microsoft.com/office/powerpoint/2010/main" val="32309795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20B242D-6290-49E5-A6EF-D013109EBBA5}" type="slidenum">
              <a:rPr lang="en-GB" smtClean="0"/>
              <a:t>25</a:t>
            </a:fld>
            <a:endParaRPr lang="en-GB" dirty="0"/>
          </a:p>
        </p:txBody>
      </p:sp>
      <p:sp>
        <p:nvSpPr>
          <p:cNvPr id="4" name="TextBox 3"/>
          <p:cNvSpPr txBox="1"/>
          <p:nvPr/>
        </p:nvSpPr>
        <p:spPr>
          <a:xfrm>
            <a:off x="288198" y="3326522"/>
            <a:ext cx="8136527" cy="2862322"/>
          </a:xfrm>
          <a:prstGeom prst="rect">
            <a:avLst/>
          </a:prstGeom>
          <a:noFill/>
        </p:spPr>
        <p:txBody>
          <a:bodyPr wrap="square" rtlCol="0">
            <a:spAutoFit/>
          </a:bodyPr>
          <a:lstStyle/>
          <a:p>
            <a:r>
              <a:rPr lang="en-GB" dirty="0"/>
              <a:t>Your project during Year 9 is to research, plan and cook a dish based on a particular chosen country. You will use the influences of this country to develop a recipe that you have previously used from our school recipe books.</a:t>
            </a:r>
          </a:p>
          <a:p>
            <a:r>
              <a:rPr lang="en-GB" dirty="0"/>
              <a:t>Your project can be produced as a Word document, a PowerPoint or hand-written. As well as cooking the dish, you will be expected to evaluate your cooked dish against a set criteria. You will need to complete a sensory analysis profile and suggest ways in which you could improve your dish if you were to cook it again.</a:t>
            </a:r>
          </a:p>
          <a:p>
            <a:endParaRPr lang="en-GB" dirty="0"/>
          </a:p>
          <a:p>
            <a:r>
              <a:rPr lang="en-GB" dirty="0"/>
              <a:t>Use the following codes to check the criteria against your pathway – F S C E – see page 27. Tick the check box to show you have completed the tasks.</a:t>
            </a:r>
          </a:p>
        </p:txBody>
      </p:sp>
      <p:pic>
        <p:nvPicPr>
          <p:cNvPr id="7" name="Picture 6"/>
          <p:cNvPicPr>
            <a:picLocks noChangeAspect="1"/>
          </p:cNvPicPr>
          <p:nvPr/>
        </p:nvPicPr>
        <p:blipFill>
          <a:blip r:embed="rId2"/>
          <a:stretch>
            <a:fillRect/>
          </a:stretch>
        </p:blipFill>
        <p:spPr>
          <a:xfrm>
            <a:off x="1779866" y="417717"/>
            <a:ext cx="4678084" cy="2653172"/>
          </a:xfrm>
          <a:prstGeom prst="rect">
            <a:avLst/>
          </a:prstGeom>
        </p:spPr>
      </p:pic>
      <p:sp>
        <p:nvSpPr>
          <p:cNvPr id="5" name="TextBox 4"/>
          <p:cNvSpPr txBox="1"/>
          <p:nvPr/>
        </p:nvSpPr>
        <p:spPr>
          <a:xfrm>
            <a:off x="8343781" y="109728"/>
            <a:ext cx="800219" cy="6611748"/>
          </a:xfrm>
          <a:prstGeom prst="rect">
            <a:avLst/>
          </a:prstGeom>
          <a:noFill/>
        </p:spPr>
        <p:txBody>
          <a:bodyPr vert="vert" wrap="square" rtlCol="0">
            <a:spAutoFit/>
          </a:bodyPr>
          <a:lstStyle/>
          <a:p>
            <a:pPr algn="ctr"/>
            <a:r>
              <a:rPr lang="en-GB" sz="4000" dirty="0"/>
              <a:t>CULTURAL FOOD PROJECT</a:t>
            </a:r>
          </a:p>
        </p:txBody>
      </p:sp>
    </p:spTree>
    <p:extLst>
      <p:ext uri="{BB962C8B-B14F-4D97-AF65-F5344CB8AC3E}">
        <p14:creationId xmlns:p14="http://schemas.microsoft.com/office/powerpoint/2010/main" val="3713187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20B242D-6290-49E5-A6EF-D013109EBBA5}" type="slidenum">
              <a:rPr lang="en-GB" smtClean="0"/>
              <a:t>26</a:t>
            </a:fld>
            <a:endParaRPr lang="en-GB" dirty="0"/>
          </a:p>
        </p:txBody>
      </p:sp>
      <p:graphicFrame>
        <p:nvGraphicFramePr>
          <p:cNvPr id="3" name="Table 2"/>
          <p:cNvGraphicFramePr>
            <a:graphicFrameLocks noGrp="1"/>
          </p:cNvGraphicFramePr>
          <p:nvPr>
            <p:extLst>
              <p:ext uri="{D42A27DB-BD31-4B8C-83A1-F6EECF244321}">
                <p14:modId xmlns:p14="http://schemas.microsoft.com/office/powerpoint/2010/main" val="2635629556"/>
              </p:ext>
            </p:extLst>
          </p:nvPr>
        </p:nvGraphicFramePr>
        <p:xfrm>
          <a:off x="4201685" y="673350"/>
          <a:ext cx="4847882" cy="5570696"/>
        </p:xfrm>
        <a:graphic>
          <a:graphicData uri="http://schemas.openxmlformats.org/drawingml/2006/table">
            <a:tbl>
              <a:tblPr firstRow="1" firstCol="1" bandRow="1"/>
              <a:tblGrid>
                <a:gridCol w="3731412">
                  <a:extLst>
                    <a:ext uri="{9D8B030D-6E8A-4147-A177-3AD203B41FA5}">
                      <a16:colId xmlns:a16="http://schemas.microsoft.com/office/drawing/2014/main" xmlns="" val="3445249900"/>
                    </a:ext>
                  </a:extLst>
                </a:gridCol>
                <a:gridCol w="664211">
                  <a:extLst>
                    <a:ext uri="{9D8B030D-6E8A-4147-A177-3AD203B41FA5}">
                      <a16:colId xmlns:a16="http://schemas.microsoft.com/office/drawing/2014/main" xmlns="" val="2417171688"/>
                    </a:ext>
                  </a:extLst>
                </a:gridCol>
                <a:gridCol w="452259">
                  <a:extLst>
                    <a:ext uri="{9D8B030D-6E8A-4147-A177-3AD203B41FA5}">
                      <a16:colId xmlns:a16="http://schemas.microsoft.com/office/drawing/2014/main" xmlns="" val="2019074979"/>
                    </a:ext>
                  </a:extLst>
                </a:gridCol>
              </a:tblGrid>
              <a:tr h="236333">
                <a:tc>
                  <a:txBody>
                    <a:bodyPr/>
                    <a:lstStyle/>
                    <a:p>
                      <a:pPr>
                        <a:spcAft>
                          <a:spcPts val="0"/>
                        </a:spcAft>
                      </a:pPr>
                      <a:r>
                        <a:rPr lang="en-US" sz="1200" i="1" dirty="0">
                          <a:effectLst/>
                          <a:latin typeface="+mn-lt"/>
                          <a:ea typeface="Calibri" panose="020F0502020204030204" pitchFamily="34" charset="0"/>
                          <a:cs typeface="Times New Roman" panose="02020603050405020304" pitchFamily="18" charset="0"/>
                        </a:rPr>
                        <a:t>Task</a:t>
                      </a:r>
                      <a:endParaRPr lang="en-GB" sz="1200"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1400" dirty="0">
                          <a:effectLst/>
                          <a:latin typeface="Century Gothic" panose="020B0502020202020204" pitchFamily="34" charset="0"/>
                          <a:ea typeface="Calibri" panose="020F0502020204030204" pitchFamily="34" charset="0"/>
                          <a:cs typeface="Times New Roman" panose="02020603050405020304" pitchFamily="18" charset="0"/>
                        </a:rPr>
                        <a:t>P/W</a:t>
                      </a:r>
                      <a:endParaRPr lang="en-GB"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1200" dirty="0">
                          <a:effectLst/>
                          <a:latin typeface="Times New Roman" panose="02020603050405020304" pitchFamily="18" charset="0"/>
                          <a:ea typeface="Calibri" panose="020F0502020204030204" pitchFamily="34" charset="0"/>
                          <a:cs typeface="Times New Roman" panose="02020603050405020304" pitchFamily="18" charset="0"/>
                          <a:sym typeface="Wingdings 2" panose="05020102010507070707" pitchFamily="18" charset="2"/>
                        </a:rPr>
                        <a:t></a:t>
                      </a:r>
                      <a:endParaRPr lang="en-GB"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825299744"/>
                  </a:ext>
                </a:extLst>
              </a:tr>
              <a:tr h="607712">
                <a:tc>
                  <a:txBody>
                    <a:bodyPr/>
                    <a:lstStyle/>
                    <a:p>
                      <a:pPr>
                        <a:spcAft>
                          <a:spcPts val="0"/>
                        </a:spcAft>
                      </a:pPr>
                      <a:r>
                        <a:rPr lang="en-US" sz="1200" i="0" dirty="0">
                          <a:effectLst/>
                          <a:latin typeface="+mn-lt"/>
                          <a:ea typeface="Calibri" panose="020F0502020204030204" pitchFamily="34" charset="0"/>
                          <a:cs typeface="Times New Roman" panose="02020603050405020304" pitchFamily="18" charset="0"/>
                        </a:rPr>
                        <a:t>A title page which sets out which country you will be researching, complete with appropriate pictures.	</a:t>
                      </a:r>
                      <a:endParaRPr lang="en-GB" sz="1200" i="0"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1400" dirty="0">
                          <a:effectLst/>
                          <a:latin typeface="Century Gothic" panose="020B0502020202020204" pitchFamily="34" charset="0"/>
                          <a:ea typeface="Calibri" panose="020F0502020204030204" pitchFamily="34" charset="0"/>
                          <a:cs typeface="Times New Roman" panose="02020603050405020304" pitchFamily="18" charset="0"/>
                        </a:rPr>
                        <a:t>F S C E</a:t>
                      </a:r>
                      <a:endParaRPr lang="en-GB"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1400" dirty="0">
                          <a:effectLst/>
                          <a:latin typeface="Century Gothic" panose="020B0502020202020204" pitchFamily="34" charset="0"/>
                          <a:ea typeface="Calibri" panose="020F0502020204030204" pitchFamily="34" charset="0"/>
                          <a:cs typeface="Times New Roman" panose="02020603050405020304" pitchFamily="18" charset="0"/>
                        </a:rPr>
                        <a:t> </a:t>
                      </a:r>
                      <a:endParaRPr lang="en-GB"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44338798"/>
                  </a:ext>
                </a:extLst>
              </a:tr>
              <a:tr h="607712">
                <a:tc>
                  <a:txBody>
                    <a:bodyPr/>
                    <a:lstStyle/>
                    <a:p>
                      <a:pPr>
                        <a:spcAft>
                          <a:spcPts val="0"/>
                        </a:spcAft>
                      </a:pPr>
                      <a:r>
                        <a:rPr lang="en-US" sz="1200" i="0" dirty="0">
                          <a:effectLst/>
                          <a:latin typeface="+mn-lt"/>
                          <a:ea typeface="Calibri" panose="020F0502020204030204" pitchFamily="34" charset="0"/>
                          <a:cs typeface="Tahoma" panose="020B0604030504040204" pitchFamily="34" charset="0"/>
                        </a:rPr>
                        <a:t>Facts about the country – i.e. Language spoken, population, religion, famous people and any interesting facts and figures.</a:t>
                      </a:r>
                      <a:endParaRPr lang="en-GB" sz="1200" i="0"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1400" dirty="0">
                          <a:effectLst/>
                          <a:latin typeface="Century Gothic" panose="020B0502020202020204" pitchFamily="34" charset="0"/>
                          <a:ea typeface="Calibri" panose="020F0502020204030204" pitchFamily="34" charset="0"/>
                          <a:cs typeface="Times New Roman" panose="02020603050405020304" pitchFamily="18" charset="0"/>
                        </a:rPr>
                        <a:t>F S C E</a:t>
                      </a:r>
                      <a:endParaRPr lang="en-GB"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1400" dirty="0">
                          <a:effectLst/>
                          <a:latin typeface="Century Gothic" panose="020B0502020202020204" pitchFamily="34" charset="0"/>
                          <a:ea typeface="Calibri" panose="020F0502020204030204" pitchFamily="34" charset="0"/>
                          <a:cs typeface="Times New Roman" panose="02020603050405020304" pitchFamily="18" charset="0"/>
                        </a:rPr>
                        <a:t> </a:t>
                      </a:r>
                      <a:endParaRPr lang="en-GB"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764969362"/>
                  </a:ext>
                </a:extLst>
              </a:tr>
              <a:tr h="607712">
                <a:tc>
                  <a:txBody>
                    <a:bodyPr/>
                    <a:lstStyle/>
                    <a:p>
                      <a:pPr>
                        <a:spcAft>
                          <a:spcPts val="0"/>
                        </a:spcAft>
                      </a:pPr>
                      <a:r>
                        <a:rPr lang="en-US" sz="1200" i="0" dirty="0">
                          <a:effectLst/>
                          <a:latin typeface="+mn-lt"/>
                          <a:ea typeface="Calibri" panose="020F0502020204030204" pitchFamily="34" charset="0"/>
                          <a:cs typeface="Tahoma" panose="020B0604030504040204" pitchFamily="34" charset="0"/>
                        </a:rPr>
                        <a:t>A map of the country showing important landmarks, cities and geographical features.</a:t>
                      </a:r>
                      <a:r>
                        <a:rPr lang="en-US" sz="1200" i="0" dirty="0">
                          <a:effectLst/>
                          <a:latin typeface="+mn-lt"/>
                          <a:ea typeface="Calibri" panose="020F0502020204030204" pitchFamily="34" charset="0"/>
                          <a:cs typeface="Times New Roman" panose="02020603050405020304" pitchFamily="18" charset="0"/>
                        </a:rPr>
                        <a:t> </a:t>
                      </a:r>
                      <a:r>
                        <a:rPr lang="en-GB" sz="1200" i="0" dirty="0">
                          <a:effectLst/>
                          <a:latin typeface="+mn-lt"/>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1400" dirty="0">
                          <a:effectLst/>
                          <a:latin typeface="Century Gothic" panose="020B0502020202020204" pitchFamily="34" charset="0"/>
                          <a:ea typeface="Calibri" panose="020F0502020204030204" pitchFamily="34" charset="0"/>
                          <a:cs typeface="Times New Roman" panose="02020603050405020304" pitchFamily="18" charset="0"/>
                        </a:rPr>
                        <a:t>F S C E</a:t>
                      </a:r>
                      <a:endParaRPr lang="en-GB"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1400" dirty="0">
                          <a:effectLst/>
                          <a:latin typeface="Century Gothic" panose="020B0502020202020204" pitchFamily="34" charset="0"/>
                          <a:ea typeface="Calibri" panose="020F0502020204030204" pitchFamily="34" charset="0"/>
                          <a:cs typeface="Times New Roman" panose="02020603050405020304" pitchFamily="18" charset="0"/>
                        </a:rPr>
                        <a:t> </a:t>
                      </a:r>
                      <a:endParaRPr lang="en-GB"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466973786"/>
                  </a:ext>
                </a:extLst>
              </a:tr>
              <a:tr h="405142">
                <a:tc>
                  <a:txBody>
                    <a:bodyPr/>
                    <a:lstStyle/>
                    <a:p>
                      <a:pPr>
                        <a:spcAft>
                          <a:spcPts val="0"/>
                        </a:spcAft>
                      </a:pPr>
                      <a:r>
                        <a:rPr lang="en-US" sz="1200" i="0" dirty="0">
                          <a:effectLst/>
                          <a:latin typeface="+mn-lt"/>
                          <a:ea typeface="Calibri" panose="020F0502020204030204" pitchFamily="34" charset="0"/>
                          <a:cs typeface="Tahoma" panose="020B0604030504040204" pitchFamily="34" charset="0"/>
                        </a:rPr>
                        <a:t>What ‘staple foods’ are grown and produced in that country</a:t>
                      </a:r>
                      <a:endParaRPr lang="en-GB" sz="1200" i="0"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1400" dirty="0">
                          <a:effectLst/>
                          <a:latin typeface="Century Gothic" panose="020B0502020202020204" pitchFamily="34" charset="0"/>
                          <a:ea typeface="Calibri" panose="020F0502020204030204" pitchFamily="34" charset="0"/>
                          <a:cs typeface="Times New Roman" panose="02020603050405020304" pitchFamily="18" charset="0"/>
                        </a:rPr>
                        <a:t>C E </a:t>
                      </a:r>
                      <a:endParaRPr lang="en-GB"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1400" dirty="0">
                          <a:effectLst/>
                          <a:latin typeface="Century Gothic" panose="020B0502020202020204" pitchFamily="34" charset="0"/>
                          <a:ea typeface="Calibri" panose="020F0502020204030204" pitchFamily="34" charset="0"/>
                          <a:cs typeface="Times New Roman" panose="02020603050405020304" pitchFamily="18" charset="0"/>
                        </a:rPr>
                        <a:t> </a:t>
                      </a:r>
                      <a:endParaRPr lang="en-GB"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821363039"/>
                  </a:ext>
                </a:extLst>
              </a:tr>
              <a:tr h="236333">
                <a:tc>
                  <a:txBody>
                    <a:bodyPr/>
                    <a:lstStyle/>
                    <a:p>
                      <a:pPr>
                        <a:spcAft>
                          <a:spcPts val="0"/>
                        </a:spcAft>
                      </a:pPr>
                      <a:r>
                        <a:rPr lang="en-US" sz="1200" i="0" dirty="0">
                          <a:effectLst/>
                          <a:latin typeface="+mn-lt"/>
                          <a:ea typeface="Calibri" panose="020F0502020204030204" pitchFamily="34" charset="0"/>
                          <a:cs typeface="Tahoma" panose="020B0604030504040204" pitchFamily="34" charset="0"/>
                        </a:rPr>
                        <a:t>Traditional and famous dishes.</a:t>
                      </a:r>
                      <a:endParaRPr lang="en-GB" sz="1200" i="0"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1400" dirty="0">
                          <a:effectLst/>
                          <a:latin typeface="Century Gothic" panose="020B0502020202020204" pitchFamily="34" charset="0"/>
                          <a:ea typeface="Calibri" panose="020F0502020204030204" pitchFamily="34" charset="0"/>
                          <a:cs typeface="Times New Roman" panose="02020603050405020304" pitchFamily="18" charset="0"/>
                        </a:rPr>
                        <a:t>C E</a:t>
                      </a:r>
                      <a:endParaRPr lang="en-GB"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1400" dirty="0">
                          <a:effectLst/>
                          <a:latin typeface="Century Gothic" panose="020B0502020202020204" pitchFamily="34" charset="0"/>
                          <a:ea typeface="Calibri" panose="020F0502020204030204" pitchFamily="34" charset="0"/>
                          <a:cs typeface="Times New Roman" panose="02020603050405020304" pitchFamily="18" charset="0"/>
                        </a:rPr>
                        <a:t> </a:t>
                      </a:r>
                      <a:endParaRPr lang="en-GB"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72228782"/>
                  </a:ext>
                </a:extLst>
              </a:tr>
              <a:tr h="607712">
                <a:tc>
                  <a:txBody>
                    <a:bodyPr/>
                    <a:lstStyle/>
                    <a:p>
                      <a:pPr>
                        <a:spcAft>
                          <a:spcPts val="0"/>
                        </a:spcAft>
                      </a:pPr>
                      <a:r>
                        <a:rPr lang="en-US" sz="1200" i="0" dirty="0">
                          <a:effectLst/>
                          <a:latin typeface="+mn-lt"/>
                          <a:ea typeface="Calibri" panose="020F0502020204030204" pitchFamily="34" charset="0"/>
                          <a:cs typeface="Tahoma" panose="020B0604030504040204" pitchFamily="34" charset="0"/>
                        </a:rPr>
                        <a:t>Describe the dishes you have chosen to cook and explain why you have chosen them.</a:t>
                      </a:r>
                      <a:endParaRPr lang="en-GB" sz="1200" i="0"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1400" dirty="0">
                          <a:effectLst/>
                          <a:latin typeface="Century Gothic" panose="020B0502020202020204" pitchFamily="34" charset="0"/>
                          <a:ea typeface="Calibri" panose="020F0502020204030204" pitchFamily="34" charset="0"/>
                          <a:cs typeface="Times New Roman" panose="02020603050405020304" pitchFamily="18" charset="0"/>
                        </a:rPr>
                        <a:t>S C E </a:t>
                      </a:r>
                      <a:endParaRPr lang="en-GB"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1400" dirty="0">
                          <a:effectLst/>
                          <a:latin typeface="Century Gothic" panose="020B0502020202020204" pitchFamily="34" charset="0"/>
                          <a:ea typeface="Calibri" panose="020F0502020204030204" pitchFamily="34" charset="0"/>
                          <a:cs typeface="Times New Roman" panose="02020603050405020304" pitchFamily="18" charset="0"/>
                        </a:rPr>
                        <a:t> </a:t>
                      </a:r>
                      <a:endParaRPr lang="en-GB"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415802905"/>
                  </a:ext>
                </a:extLst>
              </a:tr>
              <a:tr h="810283">
                <a:tc>
                  <a:txBody>
                    <a:bodyPr/>
                    <a:lstStyle/>
                    <a:p>
                      <a:pPr>
                        <a:spcAft>
                          <a:spcPts val="0"/>
                        </a:spcAft>
                      </a:pPr>
                      <a:r>
                        <a:rPr lang="en-US" sz="1200" i="0" dirty="0">
                          <a:effectLst/>
                          <a:latin typeface="+mn-lt"/>
                          <a:ea typeface="Calibri" panose="020F0502020204030204" pitchFamily="34" charset="0"/>
                          <a:cs typeface="Tahoma" panose="020B0604030504040204" pitchFamily="34" charset="0"/>
                        </a:rPr>
                        <a:t>Write an evaluation explaining how you cooked them and how they turned out.</a:t>
                      </a:r>
                      <a:r>
                        <a:rPr lang="en-US" sz="1200" i="0" dirty="0">
                          <a:effectLst/>
                          <a:latin typeface="+mn-lt"/>
                          <a:ea typeface="Calibri" panose="020F0502020204030204" pitchFamily="34" charset="0"/>
                          <a:cs typeface="Times New Roman" panose="02020603050405020304" pitchFamily="18" charset="0"/>
                        </a:rPr>
                        <a:t> </a:t>
                      </a:r>
                      <a:r>
                        <a:rPr lang="en-GB" sz="1200" i="0" dirty="0">
                          <a:effectLst/>
                          <a:latin typeface="+mn-lt"/>
                          <a:ea typeface="Calibri" panose="020F0502020204030204" pitchFamily="34" charset="0"/>
                          <a:cs typeface="Times New Roman" panose="02020603050405020304" pitchFamily="18" charset="0"/>
                        </a:rPr>
                        <a:t>What could you have done to improve the dish?</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1400" dirty="0">
                          <a:effectLst/>
                          <a:latin typeface="Century Gothic" panose="020B0502020202020204" pitchFamily="34" charset="0"/>
                          <a:ea typeface="Calibri" panose="020F0502020204030204" pitchFamily="34" charset="0"/>
                          <a:cs typeface="Times New Roman" panose="02020603050405020304" pitchFamily="18" charset="0"/>
                        </a:rPr>
                        <a:t>S C E </a:t>
                      </a:r>
                      <a:endParaRPr lang="en-GB"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1400" dirty="0">
                          <a:effectLst/>
                          <a:latin typeface="Century Gothic" panose="020B0502020202020204" pitchFamily="34" charset="0"/>
                          <a:ea typeface="Calibri" panose="020F0502020204030204" pitchFamily="34" charset="0"/>
                          <a:cs typeface="Times New Roman" panose="02020603050405020304" pitchFamily="18" charset="0"/>
                        </a:rPr>
                        <a:t> </a:t>
                      </a:r>
                      <a:endParaRPr lang="en-GB"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353075263"/>
                  </a:ext>
                </a:extLst>
              </a:tr>
              <a:tr h="607712">
                <a:tc>
                  <a:txBody>
                    <a:bodyPr/>
                    <a:lstStyle/>
                    <a:p>
                      <a:pPr>
                        <a:spcAft>
                          <a:spcPts val="0"/>
                        </a:spcAft>
                      </a:pPr>
                      <a:r>
                        <a:rPr lang="en-US" sz="1200" i="0" dirty="0">
                          <a:effectLst/>
                          <a:latin typeface="+mn-lt"/>
                          <a:ea typeface="Calibri" panose="020F0502020204030204" pitchFamily="34" charset="0"/>
                          <a:cs typeface="Tahoma" panose="020B0604030504040204" pitchFamily="34" charset="0"/>
                        </a:rPr>
                        <a:t>Complete a Nutritional Analysis of each dish. (www.explore food. Calculate a recipe).</a:t>
                      </a:r>
                      <a:endParaRPr lang="en-GB" sz="1200" i="0"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1400" dirty="0">
                          <a:effectLst/>
                          <a:latin typeface="Century Gothic" panose="020B0502020202020204" pitchFamily="34" charset="0"/>
                          <a:ea typeface="Calibri" panose="020F0502020204030204" pitchFamily="34" charset="0"/>
                          <a:cs typeface="Times New Roman" panose="02020603050405020304" pitchFamily="18" charset="0"/>
                        </a:rPr>
                        <a:t>E </a:t>
                      </a:r>
                      <a:endParaRPr lang="en-GB"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1400" dirty="0">
                          <a:effectLst/>
                          <a:latin typeface="Century Gothic" panose="020B0502020202020204" pitchFamily="34" charset="0"/>
                          <a:ea typeface="Calibri" panose="020F0502020204030204" pitchFamily="34" charset="0"/>
                          <a:cs typeface="Times New Roman" panose="02020603050405020304" pitchFamily="18" charset="0"/>
                        </a:rPr>
                        <a:t> </a:t>
                      </a:r>
                      <a:endParaRPr lang="en-GB"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88239474"/>
                  </a:ext>
                </a:extLst>
              </a:tr>
              <a:tr h="607712">
                <a:tc>
                  <a:txBody>
                    <a:bodyPr/>
                    <a:lstStyle/>
                    <a:p>
                      <a:pPr>
                        <a:spcAft>
                          <a:spcPts val="0"/>
                        </a:spcAft>
                      </a:pPr>
                      <a:r>
                        <a:rPr lang="en-US" sz="1200" i="0" dirty="0">
                          <a:effectLst/>
                          <a:latin typeface="+mn-lt"/>
                          <a:ea typeface="Calibri" panose="020F0502020204030204" pitchFamily="34" charset="0"/>
                          <a:cs typeface="Tahoma" panose="020B0604030504040204" pitchFamily="34" charset="0"/>
                        </a:rPr>
                        <a:t>Draw or create a star profile showing analysis of your dish. (By hand or in Excel)</a:t>
                      </a:r>
                      <a:r>
                        <a:rPr lang="en-US" sz="1200" i="0" dirty="0">
                          <a:effectLst/>
                          <a:latin typeface="+mn-lt"/>
                          <a:ea typeface="Calibri" panose="020F0502020204030204" pitchFamily="34" charset="0"/>
                          <a:cs typeface="Times New Roman" panose="02020603050405020304" pitchFamily="18" charset="0"/>
                        </a:rPr>
                        <a:t> </a:t>
                      </a:r>
                      <a:r>
                        <a:rPr lang="en-GB" sz="1200" i="0" dirty="0">
                          <a:effectLst/>
                          <a:latin typeface="+mn-lt"/>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1400" dirty="0">
                          <a:effectLst/>
                          <a:latin typeface="Century Gothic" panose="020B0502020202020204" pitchFamily="34" charset="0"/>
                          <a:ea typeface="Calibri" panose="020F0502020204030204" pitchFamily="34" charset="0"/>
                          <a:cs typeface="Times New Roman" panose="02020603050405020304" pitchFamily="18" charset="0"/>
                        </a:rPr>
                        <a:t>F S C E </a:t>
                      </a:r>
                      <a:endParaRPr lang="en-GB"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1400" dirty="0">
                          <a:effectLst/>
                          <a:latin typeface="Century Gothic" panose="020B0502020202020204" pitchFamily="34" charset="0"/>
                          <a:ea typeface="Calibri" panose="020F0502020204030204" pitchFamily="34" charset="0"/>
                          <a:cs typeface="Times New Roman" panose="02020603050405020304" pitchFamily="18" charset="0"/>
                        </a:rPr>
                        <a:t> </a:t>
                      </a:r>
                      <a:endParaRPr lang="en-GB"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79033167"/>
                  </a:ext>
                </a:extLst>
              </a:tr>
              <a:tr h="236333">
                <a:tc>
                  <a:txBody>
                    <a:bodyPr/>
                    <a:lstStyle/>
                    <a:p>
                      <a:pPr>
                        <a:spcAft>
                          <a:spcPts val="0"/>
                        </a:spcAft>
                      </a:pPr>
                      <a:r>
                        <a:rPr lang="en-US" sz="1200" i="0" dirty="0">
                          <a:effectLst/>
                          <a:latin typeface="+mn-lt"/>
                          <a:ea typeface="Calibri" panose="020F0502020204030204" pitchFamily="34" charset="0"/>
                          <a:cs typeface="Times New Roman" panose="02020603050405020304" pitchFamily="18" charset="0"/>
                        </a:rPr>
                        <a:t>Include an annotated photo of dish 1</a:t>
                      </a:r>
                      <a:endParaRPr lang="en-GB" sz="1200" i="0"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1400" dirty="0">
                          <a:effectLst/>
                          <a:latin typeface="Century Gothic" panose="020B0502020202020204" pitchFamily="34" charset="0"/>
                          <a:ea typeface="Calibri" panose="020F0502020204030204" pitchFamily="34" charset="0"/>
                          <a:cs typeface="Times New Roman" panose="02020603050405020304" pitchFamily="18" charset="0"/>
                        </a:rPr>
                        <a:t>C E</a:t>
                      </a:r>
                      <a:endParaRPr lang="en-GB"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1400" dirty="0">
                          <a:effectLst/>
                          <a:latin typeface="Century Gothic" panose="020B0502020202020204" pitchFamily="34" charset="0"/>
                          <a:ea typeface="Calibri" panose="020F0502020204030204" pitchFamily="34" charset="0"/>
                          <a:cs typeface="Times New Roman" panose="02020603050405020304" pitchFamily="18" charset="0"/>
                        </a:rPr>
                        <a:t> </a:t>
                      </a:r>
                      <a:endParaRPr lang="en-GB"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292025084"/>
                  </a:ext>
                </a:extLst>
              </a:tr>
            </a:tbl>
          </a:graphicData>
        </a:graphic>
      </p:graphicFrame>
      <p:pic>
        <p:nvPicPr>
          <p:cNvPr id="5" name="Picture 4" descr="Map Of France Translated Into · Free image on Pixabay"/>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5054" y="796833"/>
            <a:ext cx="1704475" cy="1595867"/>
          </a:xfrm>
          <a:prstGeom prst="rect">
            <a:avLst/>
          </a:prstGeom>
        </p:spPr>
      </p:pic>
      <p:pic>
        <p:nvPicPr>
          <p:cNvPr id="6" name="Picture 5"/>
          <p:cNvPicPr>
            <a:picLocks noChangeAspect="1"/>
          </p:cNvPicPr>
          <p:nvPr/>
        </p:nvPicPr>
        <p:blipFill>
          <a:blip r:embed="rId3"/>
          <a:stretch>
            <a:fillRect/>
          </a:stretch>
        </p:blipFill>
        <p:spPr>
          <a:xfrm>
            <a:off x="2103235" y="772726"/>
            <a:ext cx="1546860" cy="1428750"/>
          </a:xfrm>
          <a:prstGeom prst="rect">
            <a:avLst/>
          </a:prstGeom>
        </p:spPr>
      </p:pic>
      <p:pic>
        <p:nvPicPr>
          <p:cNvPr id="7" name="Picture 6" descr="Cassoulet - Wikipedia"/>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7518" y="2794578"/>
            <a:ext cx="2609147" cy="1658983"/>
          </a:xfrm>
          <a:prstGeom prst="rect">
            <a:avLst/>
          </a:prstGeom>
        </p:spPr>
      </p:pic>
      <p:pic>
        <p:nvPicPr>
          <p:cNvPr id="8" name="Picture 7"/>
          <p:cNvPicPr>
            <a:picLocks noChangeAspect="1"/>
          </p:cNvPicPr>
          <p:nvPr/>
        </p:nvPicPr>
        <p:blipFill>
          <a:blip r:embed="rId5"/>
          <a:stretch>
            <a:fillRect/>
          </a:stretch>
        </p:blipFill>
        <p:spPr>
          <a:xfrm>
            <a:off x="319638" y="4857185"/>
            <a:ext cx="2609850" cy="1752600"/>
          </a:xfrm>
          <a:prstGeom prst="rect">
            <a:avLst/>
          </a:prstGeom>
        </p:spPr>
      </p:pic>
      <p:cxnSp>
        <p:nvCxnSpPr>
          <p:cNvPr id="10" name="Straight Arrow Connector 9"/>
          <p:cNvCxnSpPr>
            <a:endCxn id="11" idx="0"/>
          </p:cNvCxnSpPr>
          <p:nvPr/>
        </p:nvCxnSpPr>
        <p:spPr>
          <a:xfrm>
            <a:off x="2762297" y="3548039"/>
            <a:ext cx="689626" cy="16685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2866536" y="3714897"/>
            <a:ext cx="1170774" cy="738664"/>
          </a:xfrm>
          <a:prstGeom prst="rect">
            <a:avLst/>
          </a:prstGeom>
          <a:noFill/>
        </p:spPr>
        <p:txBody>
          <a:bodyPr wrap="square" rtlCol="0">
            <a:spAutoFit/>
          </a:bodyPr>
          <a:lstStyle/>
          <a:p>
            <a:r>
              <a:rPr lang="en-GB" sz="1050" dirty="0"/>
              <a:t>Cassoulet – a traditional dish of mid and southern France</a:t>
            </a:r>
          </a:p>
        </p:txBody>
      </p:sp>
      <p:cxnSp>
        <p:nvCxnSpPr>
          <p:cNvPr id="14" name="Straight Arrow Connector 13"/>
          <p:cNvCxnSpPr/>
          <p:nvPr/>
        </p:nvCxnSpPr>
        <p:spPr>
          <a:xfrm>
            <a:off x="3722650" y="2225583"/>
            <a:ext cx="60136" cy="32029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2822871" y="2292260"/>
            <a:ext cx="1170774" cy="769441"/>
          </a:xfrm>
          <a:prstGeom prst="rect">
            <a:avLst/>
          </a:prstGeom>
          <a:noFill/>
        </p:spPr>
        <p:txBody>
          <a:bodyPr wrap="square" rtlCol="0">
            <a:spAutoFit/>
          </a:bodyPr>
          <a:lstStyle/>
          <a:p>
            <a:r>
              <a:rPr lang="en-GB" sz="1100" dirty="0"/>
              <a:t>A traditional bread from France is a baguette</a:t>
            </a:r>
          </a:p>
        </p:txBody>
      </p:sp>
      <p:cxnSp>
        <p:nvCxnSpPr>
          <p:cNvPr id="17" name="Straight Arrow Connector 16"/>
          <p:cNvCxnSpPr/>
          <p:nvPr/>
        </p:nvCxnSpPr>
        <p:spPr>
          <a:xfrm flipV="1">
            <a:off x="1919529" y="5316583"/>
            <a:ext cx="1391905" cy="5225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3154218" y="5271172"/>
            <a:ext cx="943447" cy="861774"/>
          </a:xfrm>
          <a:prstGeom prst="rect">
            <a:avLst/>
          </a:prstGeom>
          <a:noFill/>
        </p:spPr>
        <p:txBody>
          <a:bodyPr wrap="square" rtlCol="0">
            <a:spAutoFit/>
          </a:bodyPr>
          <a:lstStyle/>
          <a:p>
            <a:r>
              <a:rPr lang="en-GB" sz="1000" dirty="0"/>
              <a:t>A sensory profile showing the attributes of the dish.</a:t>
            </a:r>
          </a:p>
        </p:txBody>
      </p:sp>
      <p:sp>
        <p:nvSpPr>
          <p:cNvPr id="19" name="TextBox 18"/>
          <p:cNvSpPr txBox="1"/>
          <p:nvPr/>
        </p:nvSpPr>
        <p:spPr>
          <a:xfrm rot="16200000">
            <a:off x="4171891" y="-2934563"/>
            <a:ext cx="800219" cy="6611748"/>
          </a:xfrm>
          <a:prstGeom prst="rect">
            <a:avLst/>
          </a:prstGeom>
          <a:noFill/>
        </p:spPr>
        <p:txBody>
          <a:bodyPr vert="vert" wrap="square" rtlCol="0">
            <a:spAutoFit/>
          </a:bodyPr>
          <a:lstStyle/>
          <a:p>
            <a:pPr algn="ctr"/>
            <a:r>
              <a:rPr lang="en-GB" sz="4000" dirty="0"/>
              <a:t>CULTURAL FOOD PROJECT</a:t>
            </a:r>
          </a:p>
        </p:txBody>
      </p:sp>
    </p:spTree>
    <p:extLst>
      <p:ext uri="{BB962C8B-B14F-4D97-AF65-F5344CB8AC3E}">
        <p14:creationId xmlns:p14="http://schemas.microsoft.com/office/powerpoint/2010/main" val="23429515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20B242D-6290-49E5-A6EF-D013109EBBA5}" type="slidenum">
              <a:rPr lang="en-GB" smtClean="0"/>
              <a:t>27</a:t>
            </a:fld>
            <a:endParaRPr lang="en-GB" dirty="0"/>
          </a:p>
        </p:txBody>
      </p:sp>
      <p:sp>
        <p:nvSpPr>
          <p:cNvPr id="3" name="TextBox 2"/>
          <p:cNvSpPr txBox="1"/>
          <p:nvPr/>
        </p:nvSpPr>
        <p:spPr>
          <a:xfrm>
            <a:off x="1711235" y="554905"/>
            <a:ext cx="5721531" cy="369332"/>
          </a:xfrm>
          <a:prstGeom prst="rect">
            <a:avLst/>
          </a:prstGeom>
          <a:noFill/>
        </p:spPr>
        <p:txBody>
          <a:bodyPr wrap="square" rtlCol="0">
            <a:spAutoFit/>
          </a:bodyPr>
          <a:lstStyle/>
          <a:p>
            <a:pPr algn="ctr"/>
            <a:r>
              <a:rPr lang="en-GB" dirty="0"/>
              <a:t>Plan of work</a:t>
            </a:r>
          </a:p>
        </p:txBody>
      </p:sp>
      <p:graphicFrame>
        <p:nvGraphicFramePr>
          <p:cNvPr id="4" name="Table 3"/>
          <p:cNvGraphicFramePr>
            <a:graphicFrameLocks noGrp="1"/>
          </p:cNvGraphicFramePr>
          <p:nvPr>
            <p:extLst>
              <p:ext uri="{D42A27DB-BD31-4B8C-83A1-F6EECF244321}">
                <p14:modId xmlns:p14="http://schemas.microsoft.com/office/powerpoint/2010/main" val="2689903087"/>
              </p:ext>
            </p:extLst>
          </p:nvPr>
        </p:nvGraphicFramePr>
        <p:xfrm>
          <a:off x="309154" y="1087481"/>
          <a:ext cx="3857898" cy="370840"/>
        </p:xfrm>
        <a:graphic>
          <a:graphicData uri="http://schemas.openxmlformats.org/drawingml/2006/table">
            <a:tbl>
              <a:tblPr firstRow="1" bandRow="1">
                <a:tableStyleId>{5C22544A-7EE6-4342-B048-85BDC9FD1C3A}</a:tableStyleId>
              </a:tblPr>
              <a:tblGrid>
                <a:gridCol w="3857898">
                  <a:extLst>
                    <a:ext uri="{9D8B030D-6E8A-4147-A177-3AD203B41FA5}">
                      <a16:colId xmlns:a16="http://schemas.microsoft.com/office/drawing/2014/main" xmlns="" val="3659548307"/>
                    </a:ext>
                  </a:extLst>
                </a:gridCol>
              </a:tblGrid>
              <a:tr h="370840">
                <a:tc>
                  <a:txBody>
                    <a:bodyPr/>
                    <a:lstStyle/>
                    <a:p>
                      <a:r>
                        <a:rPr lang="en-GB" b="0" dirty="0">
                          <a:solidFill>
                            <a:schemeClr val="tx1"/>
                          </a:solidFill>
                        </a:rPr>
                        <a:t>Product</a:t>
                      </a:r>
                      <a:r>
                        <a:rPr lang="en-GB" b="0" baseline="0" dirty="0">
                          <a:solidFill>
                            <a:schemeClr val="tx1"/>
                          </a:solidFill>
                        </a:rPr>
                        <a:t> Name:</a:t>
                      </a:r>
                      <a:endParaRPr lang="en-GB"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3363416359"/>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1589990874"/>
              </p:ext>
            </p:extLst>
          </p:nvPr>
        </p:nvGraphicFramePr>
        <p:xfrm>
          <a:off x="309150" y="1458321"/>
          <a:ext cx="3857902" cy="1463040"/>
        </p:xfrm>
        <a:graphic>
          <a:graphicData uri="http://schemas.openxmlformats.org/drawingml/2006/table">
            <a:tbl>
              <a:tblPr firstRow="1" bandRow="1">
                <a:tableStyleId>{5C22544A-7EE6-4342-B048-85BDC9FD1C3A}</a:tableStyleId>
              </a:tblPr>
              <a:tblGrid>
                <a:gridCol w="3857902">
                  <a:extLst>
                    <a:ext uri="{9D8B030D-6E8A-4147-A177-3AD203B41FA5}">
                      <a16:colId xmlns:a16="http://schemas.microsoft.com/office/drawing/2014/main" xmlns="" val="1935648030"/>
                    </a:ext>
                  </a:extLst>
                </a:gridCol>
              </a:tblGrid>
              <a:tr h="741680">
                <a:tc>
                  <a:txBody>
                    <a:bodyPr/>
                    <a:lstStyle/>
                    <a:p>
                      <a:r>
                        <a:rPr lang="en-GB" b="0" dirty="0">
                          <a:solidFill>
                            <a:schemeClr val="tx1"/>
                          </a:solidFill>
                        </a:rPr>
                        <a:t>Equipment I will need:</a:t>
                      </a:r>
                    </a:p>
                    <a:p>
                      <a:endParaRPr lang="en-GB" dirty="0"/>
                    </a:p>
                    <a:p>
                      <a:r>
                        <a:rPr lang="en-GB" dirty="0"/>
                        <a:t>1</a:t>
                      </a:r>
                    </a:p>
                    <a:p>
                      <a:endParaRPr lang="en-GB" dirty="0"/>
                    </a:p>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767754063"/>
                  </a:ext>
                </a:extLst>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438843951"/>
              </p:ext>
            </p:extLst>
          </p:nvPr>
        </p:nvGraphicFramePr>
        <p:xfrm>
          <a:off x="309150" y="2951841"/>
          <a:ext cx="3857902" cy="1463040"/>
        </p:xfrm>
        <a:graphic>
          <a:graphicData uri="http://schemas.openxmlformats.org/drawingml/2006/table">
            <a:tbl>
              <a:tblPr firstRow="1" bandRow="1">
                <a:tableStyleId>{5C22544A-7EE6-4342-B048-85BDC9FD1C3A}</a:tableStyleId>
              </a:tblPr>
              <a:tblGrid>
                <a:gridCol w="3857902">
                  <a:extLst>
                    <a:ext uri="{9D8B030D-6E8A-4147-A177-3AD203B41FA5}">
                      <a16:colId xmlns:a16="http://schemas.microsoft.com/office/drawing/2014/main" xmlns="" val="1935648030"/>
                    </a:ext>
                  </a:extLst>
                </a:gridCol>
              </a:tblGrid>
              <a:tr h="741680">
                <a:tc>
                  <a:txBody>
                    <a:bodyPr/>
                    <a:lstStyle/>
                    <a:p>
                      <a:r>
                        <a:rPr lang="en-GB" b="0" dirty="0">
                          <a:solidFill>
                            <a:schemeClr val="tx1"/>
                          </a:solidFill>
                        </a:rPr>
                        <a:t>Ingredients I will need:</a:t>
                      </a:r>
                    </a:p>
                    <a:p>
                      <a:endParaRPr lang="en-GB" dirty="0"/>
                    </a:p>
                    <a:p>
                      <a:endParaRPr lang="en-GB" dirty="0"/>
                    </a:p>
                    <a:p>
                      <a:endParaRPr lang="en-GB" dirty="0"/>
                    </a:p>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767754063"/>
                  </a:ext>
                </a:extLst>
              </a:tr>
            </a:tbl>
          </a:graphicData>
        </a:graphic>
      </p:graphicFrame>
      <p:graphicFrame>
        <p:nvGraphicFramePr>
          <p:cNvPr id="9" name="Table 8"/>
          <p:cNvGraphicFramePr>
            <a:graphicFrameLocks noGrp="1"/>
          </p:cNvGraphicFramePr>
          <p:nvPr>
            <p:extLst>
              <p:ext uri="{D42A27DB-BD31-4B8C-83A1-F6EECF244321}">
                <p14:modId xmlns:p14="http://schemas.microsoft.com/office/powerpoint/2010/main" val="385838705"/>
              </p:ext>
            </p:extLst>
          </p:nvPr>
        </p:nvGraphicFramePr>
        <p:xfrm>
          <a:off x="4323806" y="1087481"/>
          <a:ext cx="4676503" cy="5369560"/>
        </p:xfrm>
        <a:graphic>
          <a:graphicData uri="http://schemas.openxmlformats.org/drawingml/2006/table">
            <a:tbl>
              <a:tblPr firstRow="1" bandRow="1">
                <a:tableStyleId>{5C22544A-7EE6-4342-B048-85BDC9FD1C3A}</a:tableStyleId>
              </a:tblPr>
              <a:tblGrid>
                <a:gridCol w="901337">
                  <a:extLst>
                    <a:ext uri="{9D8B030D-6E8A-4147-A177-3AD203B41FA5}">
                      <a16:colId xmlns:a16="http://schemas.microsoft.com/office/drawing/2014/main" xmlns="" val="3066006883"/>
                    </a:ext>
                  </a:extLst>
                </a:gridCol>
                <a:gridCol w="3775166">
                  <a:extLst>
                    <a:ext uri="{9D8B030D-6E8A-4147-A177-3AD203B41FA5}">
                      <a16:colId xmlns:a16="http://schemas.microsoft.com/office/drawing/2014/main" xmlns="" val="973361867"/>
                    </a:ext>
                  </a:extLst>
                </a:gridCol>
              </a:tblGrid>
              <a:tr h="383540">
                <a:tc>
                  <a:txBody>
                    <a:bodyPr/>
                    <a:lstStyle/>
                    <a:p>
                      <a:r>
                        <a:rPr lang="en-GB" dirty="0">
                          <a:solidFill>
                            <a:schemeClr val="tx1"/>
                          </a:solidFill>
                        </a:rPr>
                        <a:t>Time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dirty="0">
                          <a:solidFill>
                            <a:schemeClr val="tx1"/>
                          </a:solidFill>
                        </a:rPr>
                        <a:t>Order of work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327384304"/>
                  </a:ext>
                </a:extLst>
              </a:tr>
              <a:tr h="383540">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51726880"/>
                  </a:ext>
                </a:extLst>
              </a:tr>
              <a:tr h="383540">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75110286"/>
                  </a:ext>
                </a:extLst>
              </a:tr>
              <a:tr h="383540">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3967744674"/>
                  </a:ext>
                </a:extLst>
              </a:tr>
              <a:tr h="383540">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3636179940"/>
                  </a:ext>
                </a:extLst>
              </a:tr>
              <a:tr h="383540">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842091060"/>
                  </a:ext>
                </a:extLst>
              </a:tr>
              <a:tr h="383540">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92843453"/>
                  </a:ext>
                </a:extLst>
              </a:tr>
              <a:tr h="383540">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2208283055"/>
                  </a:ext>
                </a:extLst>
              </a:tr>
              <a:tr h="383540">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664896115"/>
                  </a:ext>
                </a:extLst>
              </a:tr>
              <a:tr h="383540">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3653994111"/>
                  </a:ext>
                </a:extLst>
              </a:tr>
              <a:tr h="383540">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894616367"/>
                  </a:ext>
                </a:extLst>
              </a:tr>
              <a:tr h="383540">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862848408"/>
                  </a:ext>
                </a:extLst>
              </a:tr>
              <a:tr h="383540">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182167578"/>
                  </a:ext>
                </a:extLst>
              </a:tr>
              <a:tr h="383540">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2597688848"/>
                  </a:ext>
                </a:extLst>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2898399779"/>
              </p:ext>
            </p:extLst>
          </p:nvPr>
        </p:nvGraphicFramePr>
        <p:xfrm>
          <a:off x="309150" y="4445361"/>
          <a:ext cx="3857902" cy="2011680"/>
        </p:xfrm>
        <a:graphic>
          <a:graphicData uri="http://schemas.openxmlformats.org/drawingml/2006/table">
            <a:tbl>
              <a:tblPr firstRow="1" bandRow="1">
                <a:tableStyleId>{5C22544A-7EE6-4342-B048-85BDC9FD1C3A}</a:tableStyleId>
              </a:tblPr>
              <a:tblGrid>
                <a:gridCol w="3857902">
                  <a:extLst>
                    <a:ext uri="{9D8B030D-6E8A-4147-A177-3AD203B41FA5}">
                      <a16:colId xmlns:a16="http://schemas.microsoft.com/office/drawing/2014/main" xmlns="" val="1935648030"/>
                    </a:ext>
                  </a:extLst>
                </a:gridCol>
              </a:tblGrid>
              <a:tr h="741680">
                <a:tc>
                  <a:txBody>
                    <a:bodyPr/>
                    <a:lstStyle/>
                    <a:p>
                      <a:r>
                        <a:rPr lang="en-GB" b="0" dirty="0">
                          <a:solidFill>
                            <a:schemeClr val="tx1"/>
                          </a:solidFill>
                        </a:rPr>
                        <a:t>Healt</a:t>
                      </a:r>
                      <a:r>
                        <a:rPr lang="en-GB" b="0" baseline="0" dirty="0">
                          <a:solidFill>
                            <a:schemeClr val="tx1"/>
                          </a:solidFill>
                        </a:rPr>
                        <a:t>h &amp; safety checks:</a:t>
                      </a:r>
                    </a:p>
                    <a:p>
                      <a:endParaRPr lang="en-GB" b="0" baseline="0" dirty="0">
                        <a:solidFill>
                          <a:schemeClr val="tx1"/>
                        </a:solidFill>
                      </a:endParaRPr>
                    </a:p>
                    <a:p>
                      <a:endParaRPr lang="en-GB" b="0" dirty="0">
                        <a:solidFill>
                          <a:schemeClr val="tx1"/>
                        </a:solidFill>
                      </a:endParaRPr>
                    </a:p>
                    <a:p>
                      <a:endParaRPr lang="en-GB" dirty="0"/>
                    </a:p>
                    <a:p>
                      <a:endParaRPr lang="en-GB" dirty="0"/>
                    </a:p>
                    <a:p>
                      <a:endParaRPr lang="en-GB" dirty="0"/>
                    </a:p>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767754063"/>
                  </a:ext>
                </a:extLst>
              </a:tr>
            </a:tbl>
          </a:graphicData>
        </a:graphic>
      </p:graphicFrame>
      <p:sp>
        <p:nvSpPr>
          <p:cNvPr id="10" name="TextBox 9"/>
          <p:cNvSpPr txBox="1"/>
          <p:nvPr/>
        </p:nvSpPr>
        <p:spPr>
          <a:xfrm rot="16200000">
            <a:off x="4171891" y="-3018337"/>
            <a:ext cx="800219" cy="6611748"/>
          </a:xfrm>
          <a:prstGeom prst="rect">
            <a:avLst/>
          </a:prstGeom>
          <a:noFill/>
        </p:spPr>
        <p:txBody>
          <a:bodyPr vert="vert" wrap="square" rtlCol="0">
            <a:spAutoFit/>
          </a:bodyPr>
          <a:lstStyle/>
          <a:p>
            <a:pPr algn="ctr"/>
            <a:r>
              <a:rPr lang="en-GB" sz="4000" dirty="0"/>
              <a:t>CULTURAL FOOD PROJECT</a:t>
            </a:r>
          </a:p>
        </p:txBody>
      </p:sp>
    </p:spTree>
    <p:extLst>
      <p:ext uri="{BB962C8B-B14F-4D97-AF65-F5344CB8AC3E}">
        <p14:creationId xmlns:p14="http://schemas.microsoft.com/office/powerpoint/2010/main" val="16270882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20B242D-6290-49E5-A6EF-D013109EBBA5}" type="slidenum">
              <a:rPr lang="en-GB" smtClean="0"/>
              <a:t>28</a:t>
            </a:fld>
            <a:endParaRPr lang="en-GB" dirty="0"/>
          </a:p>
        </p:txBody>
      </p:sp>
      <p:sp>
        <p:nvSpPr>
          <p:cNvPr id="3" name="TextBox 2"/>
          <p:cNvSpPr txBox="1"/>
          <p:nvPr/>
        </p:nvSpPr>
        <p:spPr>
          <a:xfrm>
            <a:off x="2325189" y="287383"/>
            <a:ext cx="4323805" cy="369332"/>
          </a:xfrm>
          <a:prstGeom prst="rect">
            <a:avLst/>
          </a:prstGeom>
          <a:noFill/>
        </p:spPr>
        <p:txBody>
          <a:bodyPr wrap="square" rtlCol="0">
            <a:spAutoFit/>
          </a:bodyPr>
          <a:lstStyle/>
          <a:p>
            <a:pPr algn="ctr"/>
            <a:r>
              <a:rPr lang="en-GB" dirty="0"/>
              <a:t>Star Profile</a:t>
            </a:r>
          </a:p>
        </p:txBody>
      </p:sp>
      <p:sp>
        <p:nvSpPr>
          <p:cNvPr id="5" name="TextBox 4"/>
          <p:cNvSpPr txBox="1"/>
          <p:nvPr/>
        </p:nvSpPr>
        <p:spPr>
          <a:xfrm>
            <a:off x="444137" y="656715"/>
            <a:ext cx="7942217" cy="369332"/>
          </a:xfrm>
          <a:prstGeom prst="rect">
            <a:avLst/>
          </a:prstGeom>
          <a:noFill/>
          <a:ln>
            <a:solidFill>
              <a:schemeClr val="tx1"/>
            </a:solidFill>
          </a:ln>
        </p:spPr>
        <p:txBody>
          <a:bodyPr wrap="square" rtlCol="0">
            <a:spAutoFit/>
          </a:bodyPr>
          <a:lstStyle/>
          <a:p>
            <a:r>
              <a:rPr lang="en-GB" dirty="0"/>
              <a:t>Product name:			Chosen Country:</a:t>
            </a:r>
          </a:p>
        </p:txBody>
      </p:sp>
      <p:grpSp>
        <p:nvGrpSpPr>
          <p:cNvPr id="18" name="Group 17"/>
          <p:cNvGrpSpPr/>
          <p:nvPr/>
        </p:nvGrpSpPr>
        <p:grpSpPr>
          <a:xfrm>
            <a:off x="444137" y="1541417"/>
            <a:ext cx="5773783" cy="4528888"/>
            <a:chOff x="444137" y="1312092"/>
            <a:chExt cx="6029005" cy="4758213"/>
          </a:xfrm>
        </p:grpSpPr>
        <p:grpSp>
          <p:nvGrpSpPr>
            <p:cNvPr id="15" name="Group 14"/>
            <p:cNvGrpSpPr/>
            <p:nvPr/>
          </p:nvGrpSpPr>
          <p:grpSpPr>
            <a:xfrm>
              <a:off x="444137" y="1312092"/>
              <a:ext cx="6029005" cy="4758213"/>
              <a:chOff x="1267096" y="999508"/>
              <a:chExt cx="6450249" cy="5358623"/>
            </a:xfrm>
          </p:grpSpPr>
          <p:graphicFrame>
            <p:nvGraphicFramePr>
              <p:cNvPr id="4" name="Object 7"/>
              <p:cNvGraphicFramePr>
                <a:graphicFrameLocks noChangeAspect="1"/>
              </p:cNvGraphicFramePr>
              <p:nvPr>
                <p:extLst>
                  <p:ext uri="{D42A27DB-BD31-4B8C-83A1-F6EECF244321}">
                    <p14:modId xmlns:p14="http://schemas.microsoft.com/office/powerpoint/2010/main" val="704826010"/>
                  </p:ext>
                </p:extLst>
              </p:nvPr>
            </p:nvGraphicFramePr>
            <p:xfrm>
              <a:off x="2326124" y="1593670"/>
              <a:ext cx="4322870" cy="4329156"/>
            </p:xfrm>
            <a:graphic>
              <a:graphicData uri="http://schemas.openxmlformats.org/presentationml/2006/ole">
                <mc:AlternateContent xmlns:mc="http://schemas.openxmlformats.org/markup-compatibility/2006">
                  <mc:Choice xmlns:v="urn:schemas-microsoft-com:vml" Requires="v">
                    <p:oleObj spid="_x0000_s43010" name="Document" r:id="rId3" imgW="3274560" imgH="3279960" progId="Word.Document.8">
                      <p:embed/>
                    </p:oleObj>
                  </mc:Choice>
                  <mc:Fallback>
                    <p:oleObj name="Document" r:id="rId3" imgW="3274560" imgH="3279960" progId="Word.Document.8">
                      <p:embed/>
                      <p:pic>
                        <p:nvPicPr>
                          <p:cNvPr id="4" name="Object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26124" y="1593670"/>
                            <a:ext cx="4322870" cy="4329156"/>
                          </a:xfrm>
                          <a:prstGeom prst="rect">
                            <a:avLst/>
                          </a:prstGeom>
                          <a:noFill/>
                          <a:ln>
                            <a:noFill/>
                          </a:ln>
                          <a:effectLst/>
                        </p:spPr>
                      </p:pic>
                    </p:oleObj>
                  </mc:Fallback>
                </mc:AlternateContent>
              </a:graphicData>
            </a:graphic>
          </p:graphicFrame>
          <p:sp>
            <p:nvSpPr>
              <p:cNvPr id="7" name="Rounded Rectangle 6"/>
              <p:cNvSpPr/>
              <p:nvPr/>
            </p:nvSpPr>
            <p:spPr>
              <a:xfrm>
                <a:off x="3977639" y="999508"/>
                <a:ext cx="1132735" cy="519358"/>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solidFill>
                      <a:schemeClr val="tx1"/>
                    </a:solidFill>
                  </a:rPr>
                  <a:t>Time management</a:t>
                </a:r>
              </a:p>
            </p:txBody>
          </p:sp>
          <p:sp>
            <p:nvSpPr>
              <p:cNvPr id="8" name="Rounded Rectangle 7"/>
              <p:cNvSpPr/>
              <p:nvPr/>
            </p:nvSpPr>
            <p:spPr>
              <a:xfrm>
                <a:off x="6015445" y="1817339"/>
                <a:ext cx="1018903" cy="418013"/>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solidFill>
                      <a:schemeClr val="tx1"/>
                    </a:solidFill>
                  </a:rPr>
                  <a:t>Appearance</a:t>
                </a:r>
              </a:p>
            </p:txBody>
          </p:sp>
          <p:sp>
            <p:nvSpPr>
              <p:cNvPr id="9" name="Rounded Rectangle 8"/>
              <p:cNvSpPr/>
              <p:nvPr/>
            </p:nvSpPr>
            <p:spPr>
              <a:xfrm>
                <a:off x="6698442" y="3560477"/>
                <a:ext cx="1018903" cy="418012"/>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solidFill>
                      <a:schemeClr val="tx1"/>
                    </a:solidFill>
                  </a:rPr>
                  <a:t>Aroma</a:t>
                </a:r>
              </a:p>
            </p:txBody>
          </p:sp>
          <p:sp>
            <p:nvSpPr>
              <p:cNvPr id="10" name="Rounded Rectangle 9"/>
              <p:cNvSpPr/>
              <p:nvPr/>
            </p:nvSpPr>
            <p:spPr>
              <a:xfrm>
                <a:off x="6015445" y="5196862"/>
                <a:ext cx="1018903" cy="418013"/>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solidFill>
                      <a:schemeClr val="tx1"/>
                    </a:solidFill>
                  </a:rPr>
                  <a:t>Colour</a:t>
                </a:r>
              </a:p>
            </p:txBody>
          </p:sp>
          <p:sp>
            <p:nvSpPr>
              <p:cNvPr id="11" name="Rounded Rectangle 10"/>
              <p:cNvSpPr/>
              <p:nvPr/>
            </p:nvSpPr>
            <p:spPr>
              <a:xfrm>
                <a:off x="3977639" y="5940118"/>
                <a:ext cx="1018903" cy="418013"/>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solidFill>
                      <a:schemeClr val="tx1"/>
                    </a:solidFill>
                  </a:rPr>
                  <a:t>Texture</a:t>
                </a:r>
              </a:p>
            </p:txBody>
          </p:sp>
          <p:sp>
            <p:nvSpPr>
              <p:cNvPr id="12" name="Rounded Rectangle 11"/>
              <p:cNvSpPr/>
              <p:nvPr/>
            </p:nvSpPr>
            <p:spPr>
              <a:xfrm>
                <a:off x="1815737" y="5196861"/>
                <a:ext cx="1018903" cy="418013"/>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solidFill>
                      <a:schemeClr val="tx1"/>
                    </a:solidFill>
                  </a:rPr>
                  <a:t>Skills</a:t>
                </a:r>
              </a:p>
            </p:txBody>
          </p:sp>
          <p:sp>
            <p:nvSpPr>
              <p:cNvPr id="13" name="Rounded Rectangle 12"/>
              <p:cNvSpPr/>
              <p:nvPr/>
            </p:nvSpPr>
            <p:spPr>
              <a:xfrm>
                <a:off x="1267096" y="3549240"/>
                <a:ext cx="1018903" cy="418013"/>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solidFill>
                      <a:schemeClr val="tx1"/>
                    </a:solidFill>
                  </a:rPr>
                  <a:t>Country</a:t>
                </a:r>
              </a:p>
            </p:txBody>
          </p:sp>
          <p:sp>
            <p:nvSpPr>
              <p:cNvPr id="14" name="Rounded Rectangle 13"/>
              <p:cNvSpPr/>
              <p:nvPr/>
            </p:nvSpPr>
            <p:spPr>
              <a:xfrm>
                <a:off x="2053043" y="1817338"/>
                <a:ext cx="1018903" cy="418013"/>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solidFill>
                      <a:schemeClr val="tx1"/>
                    </a:solidFill>
                  </a:rPr>
                  <a:t>Taste</a:t>
                </a:r>
              </a:p>
            </p:txBody>
          </p:sp>
        </p:grpSp>
        <p:sp>
          <p:nvSpPr>
            <p:cNvPr id="16" name="Rectangle 15"/>
            <p:cNvSpPr/>
            <p:nvPr/>
          </p:nvSpPr>
          <p:spPr>
            <a:xfrm>
              <a:off x="3734737" y="3347400"/>
              <a:ext cx="301686" cy="369332"/>
            </a:xfrm>
            <a:prstGeom prst="rect">
              <a:avLst/>
            </a:prstGeom>
          </p:spPr>
          <p:txBody>
            <a:bodyPr wrap="none">
              <a:spAutoFit/>
            </a:bodyPr>
            <a:lstStyle/>
            <a:p>
              <a:r>
                <a:rPr lang="en-GB" dirty="0"/>
                <a:t>1</a:t>
              </a:r>
            </a:p>
          </p:txBody>
        </p:sp>
        <p:sp>
          <p:nvSpPr>
            <p:cNvPr id="17" name="Rectangle 16"/>
            <p:cNvSpPr/>
            <p:nvPr/>
          </p:nvSpPr>
          <p:spPr>
            <a:xfrm>
              <a:off x="4132823" y="3359310"/>
              <a:ext cx="1499128" cy="369332"/>
            </a:xfrm>
            <a:prstGeom prst="rect">
              <a:avLst/>
            </a:prstGeom>
          </p:spPr>
          <p:txBody>
            <a:bodyPr wrap="none">
              <a:spAutoFit/>
            </a:bodyPr>
            <a:lstStyle/>
            <a:p>
              <a:pPr lvl="0"/>
              <a:r>
                <a:rPr lang="en-GB" dirty="0">
                  <a:solidFill>
                    <a:prstClr val="black"/>
                  </a:solidFill>
                </a:rPr>
                <a:t>2      3      4    5</a:t>
              </a:r>
            </a:p>
          </p:txBody>
        </p:sp>
      </p:grpSp>
      <p:sp>
        <p:nvSpPr>
          <p:cNvPr id="19" name="TextBox 18"/>
          <p:cNvSpPr txBox="1"/>
          <p:nvPr/>
        </p:nvSpPr>
        <p:spPr>
          <a:xfrm>
            <a:off x="6457950" y="1541417"/>
            <a:ext cx="2555421" cy="5109091"/>
          </a:xfrm>
          <a:prstGeom prst="rect">
            <a:avLst/>
          </a:prstGeom>
          <a:noFill/>
          <a:ln>
            <a:solidFill>
              <a:schemeClr val="tx1"/>
            </a:solidFill>
          </a:ln>
        </p:spPr>
        <p:txBody>
          <a:bodyPr wrap="square" rtlCol="0">
            <a:spAutoFit/>
          </a:bodyPr>
          <a:lstStyle/>
          <a:p>
            <a:r>
              <a:rPr lang="en-GB" sz="1400" dirty="0"/>
              <a:t>Your product score:</a:t>
            </a:r>
          </a:p>
          <a:p>
            <a:r>
              <a:rPr lang="en-GB" sz="1400" dirty="0"/>
              <a:t>Perfect product score:</a:t>
            </a:r>
          </a:p>
          <a:p>
            <a:endParaRPr lang="en-GB" dirty="0"/>
          </a:p>
          <a:p>
            <a:endParaRPr lang="en-GB" dirty="0"/>
          </a:p>
          <a:p>
            <a:endParaRPr lang="en-GB" dirty="0"/>
          </a:p>
          <a:p>
            <a:r>
              <a:rPr lang="en-GB" sz="1400" dirty="0"/>
              <a:t>What does the star profile tell you?</a:t>
            </a:r>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p:txBody>
      </p:sp>
    </p:spTree>
    <p:extLst>
      <p:ext uri="{BB962C8B-B14F-4D97-AF65-F5344CB8AC3E}">
        <p14:creationId xmlns:p14="http://schemas.microsoft.com/office/powerpoint/2010/main" val="22734948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20B242D-6290-49E5-A6EF-D013109EBBA5}" type="slidenum">
              <a:rPr lang="en-GB" smtClean="0"/>
              <a:t>29</a:t>
            </a:fld>
            <a:endParaRPr lang="en-GB" dirty="0"/>
          </a:p>
        </p:txBody>
      </p:sp>
      <p:sp>
        <p:nvSpPr>
          <p:cNvPr id="3" name="TextBox 2"/>
          <p:cNvSpPr txBox="1"/>
          <p:nvPr/>
        </p:nvSpPr>
        <p:spPr>
          <a:xfrm>
            <a:off x="535577" y="483326"/>
            <a:ext cx="7080069" cy="369332"/>
          </a:xfrm>
          <a:prstGeom prst="rect">
            <a:avLst/>
          </a:prstGeom>
          <a:noFill/>
        </p:spPr>
        <p:txBody>
          <a:bodyPr wrap="square" rtlCol="0">
            <a:spAutoFit/>
          </a:bodyPr>
          <a:lstStyle/>
          <a:p>
            <a:pPr algn="ctr"/>
            <a:r>
              <a:rPr lang="en-GB" dirty="0"/>
              <a:t>Evaluation of your chosen dish – Cultural Food Project</a:t>
            </a:r>
          </a:p>
        </p:txBody>
      </p:sp>
      <p:sp>
        <p:nvSpPr>
          <p:cNvPr id="4" name="TextBox 3"/>
          <p:cNvSpPr txBox="1"/>
          <p:nvPr/>
        </p:nvSpPr>
        <p:spPr>
          <a:xfrm>
            <a:off x="535577" y="1005840"/>
            <a:ext cx="7341326" cy="1138773"/>
          </a:xfrm>
          <a:prstGeom prst="rect">
            <a:avLst/>
          </a:prstGeom>
          <a:noFill/>
          <a:ln>
            <a:solidFill>
              <a:schemeClr val="tx1"/>
            </a:solidFill>
          </a:ln>
        </p:spPr>
        <p:txBody>
          <a:bodyPr wrap="square" rtlCol="0">
            <a:spAutoFit/>
          </a:bodyPr>
          <a:lstStyle/>
          <a:p>
            <a:r>
              <a:rPr lang="en-GB" sz="1400" dirty="0"/>
              <a:t>Comments on planning and organisation</a:t>
            </a:r>
            <a:endParaRPr lang="en-GB" dirty="0"/>
          </a:p>
          <a:p>
            <a:endParaRPr lang="en-GB" dirty="0"/>
          </a:p>
          <a:p>
            <a:endParaRPr lang="en-GB" dirty="0"/>
          </a:p>
          <a:p>
            <a:endParaRPr lang="en-GB" dirty="0"/>
          </a:p>
        </p:txBody>
      </p:sp>
      <p:sp>
        <p:nvSpPr>
          <p:cNvPr id="5" name="TextBox 4"/>
          <p:cNvSpPr txBox="1"/>
          <p:nvPr/>
        </p:nvSpPr>
        <p:spPr>
          <a:xfrm>
            <a:off x="535577" y="2144613"/>
            <a:ext cx="7341326" cy="1138773"/>
          </a:xfrm>
          <a:prstGeom prst="rect">
            <a:avLst/>
          </a:prstGeom>
          <a:noFill/>
          <a:ln>
            <a:solidFill>
              <a:schemeClr val="tx1"/>
            </a:solidFill>
          </a:ln>
        </p:spPr>
        <p:txBody>
          <a:bodyPr wrap="square" rtlCol="0">
            <a:spAutoFit/>
          </a:bodyPr>
          <a:lstStyle/>
          <a:p>
            <a:r>
              <a:rPr lang="en-GB" sz="1400" dirty="0"/>
              <a:t>Comments on making and following recipe/instructions</a:t>
            </a:r>
            <a:endParaRPr lang="en-GB" dirty="0"/>
          </a:p>
          <a:p>
            <a:endParaRPr lang="en-GB" dirty="0"/>
          </a:p>
          <a:p>
            <a:endParaRPr lang="en-GB" dirty="0"/>
          </a:p>
          <a:p>
            <a:endParaRPr lang="en-GB" dirty="0"/>
          </a:p>
        </p:txBody>
      </p:sp>
      <p:sp>
        <p:nvSpPr>
          <p:cNvPr id="6" name="TextBox 5"/>
          <p:cNvSpPr txBox="1"/>
          <p:nvPr/>
        </p:nvSpPr>
        <p:spPr>
          <a:xfrm>
            <a:off x="535577" y="3293913"/>
            <a:ext cx="7341326" cy="1415772"/>
          </a:xfrm>
          <a:prstGeom prst="rect">
            <a:avLst/>
          </a:prstGeom>
          <a:noFill/>
          <a:ln>
            <a:solidFill>
              <a:schemeClr val="tx1"/>
            </a:solidFill>
          </a:ln>
        </p:spPr>
        <p:txBody>
          <a:bodyPr wrap="square" rtlCol="0">
            <a:spAutoFit/>
          </a:bodyPr>
          <a:lstStyle/>
          <a:p>
            <a:r>
              <a:rPr lang="en-GB" sz="1400" dirty="0"/>
              <a:t>Comments on clearing up</a:t>
            </a:r>
            <a:endParaRPr lang="en-GB" dirty="0"/>
          </a:p>
          <a:p>
            <a:endParaRPr lang="en-GB" dirty="0"/>
          </a:p>
          <a:p>
            <a:endParaRPr lang="en-GB" dirty="0"/>
          </a:p>
          <a:p>
            <a:endParaRPr lang="en-GB" dirty="0"/>
          </a:p>
          <a:p>
            <a:endParaRPr lang="en-GB" dirty="0"/>
          </a:p>
        </p:txBody>
      </p:sp>
      <p:graphicFrame>
        <p:nvGraphicFramePr>
          <p:cNvPr id="7" name="Table 6"/>
          <p:cNvGraphicFramePr>
            <a:graphicFrameLocks noGrp="1"/>
          </p:cNvGraphicFramePr>
          <p:nvPr>
            <p:extLst>
              <p:ext uri="{D42A27DB-BD31-4B8C-83A1-F6EECF244321}">
                <p14:modId xmlns:p14="http://schemas.microsoft.com/office/powerpoint/2010/main" val="89870498"/>
              </p:ext>
            </p:extLst>
          </p:nvPr>
        </p:nvGraphicFramePr>
        <p:xfrm>
          <a:off x="535577" y="4872991"/>
          <a:ext cx="7341325" cy="1483360"/>
        </p:xfrm>
        <a:graphic>
          <a:graphicData uri="http://schemas.openxmlformats.org/drawingml/2006/table">
            <a:tbl>
              <a:tblPr firstRow="1" bandRow="1">
                <a:tableStyleId>{5C22544A-7EE6-4342-B048-85BDC9FD1C3A}</a:tableStyleId>
              </a:tblPr>
              <a:tblGrid>
                <a:gridCol w="757646">
                  <a:extLst>
                    <a:ext uri="{9D8B030D-6E8A-4147-A177-3AD203B41FA5}">
                      <a16:colId xmlns:a16="http://schemas.microsoft.com/office/drawing/2014/main" xmlns="" val="867941252"/>
                    </a:ext>
                  </a:extLst>
                </a:gridCol>
                <a:gridCol w="5272729">
                  <a:extLst>
                    <a:ext uri="{9D8B030D-6E8A-4147-A177-3AD203B41FA5}">
                      <a16:colId xmlns:a16="http://schemas.microsoft.com/office/drawing/2014/main" xmlns="" val="1195232247"/>
                    </a:ext>
                  </a:extLst>
                </a:gridCol>
                <a:gridCol w="1310950">
                  <a:extLst>
                    <a:ext uri="{9D8B030D-6E8A-4147-A177-3AD203B41FA5}">
                      <a16:colId xmlns:a16="http://schemas.microsoft.com/office/drawing/2014/main" xmlns="" val="400668310"/>
                    </a:ext>
                  </a:extLst>
                </a:gridCol>
              </a:tblGrid>
              <a:tr h="370840">
                <a:tc>
                  <a:txBody>
                    <a:bodyPr/>
                    <a:lstStyle/>
                    <a:p>
                      <a:r>
                        <a:rPr lang="en-GB" dirty="0"/>
                        <a:t>Tester</a:t>
                      </a:r>
                    </a:p>
                  </a:txBody>
                  <a:tcPr/>
                </a:tc>
                <a:tc>
                  <a:txBody>
                    <a:bodyPr/>
                    <a:lstStyle/>
                    <a:p>
                      <a:r>
                        <a:rPr lang="en-GB" dirty="0"/>
                        <a:t>Comment</a:t>
                      </a:r>
                    </a:p>
                  </a:txBody>
                  <a:tcPr/>
                </a:tc>
                <a:tc>
                  <a:txBody>
                    <a:bodyPr/>
                    <a:lstStyle/>
                    <a:p>
                      <a:r>
                        <a:rPr lang="en-GB" dirty="0"/>
                        <a:t>Score /5</a:t>
                      </a:r>
                    </a:p>
                  </a:txBody>
                  <a:tcPr/>
                </a:tc>
                <a:extLst>
                  <a:ext uri="{0D108BD9-81ED-4DB2-BD59-A6C34878D82A}">
                    <a16:rowId xmlns:a16="http://schemas.microsoft.com/office/drawing/2014/main" xmlns="" val="213557278"/>
                  </a:ext>
                </a:extLst>
              </a:tr>
              <a:tr h="370840">
                <a:tc>
                  <a:txBody>
                    <a:bodyPr/>
                    <a:lstStyle/>
                    <a:p>
                      <a:pPr algn="ctr"/>
                      <a:r>
                        <a:rPr lang="en-GB" dirty="0"/>
                        <a:t>1</a:t>
                      </a:r>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xmlns="" val="2635925396"/>
                  </a:ext>
                </a:extLst>
              </a:tr>
              <a:tr h="370840">
                <a:tc>
                  <a:txBody>
                    <a:bodyPr/>
                    <a:lstStyle/>
                    <a:p>
                      <a:pPr algn="ctr"/>
                      <a:r>
                        <a:rPr lang="en-GB" dirty="0"/>
                        <a:t>2</a:t>
                      </a:r>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xmlns="" val="4233585517"/>
                  </a:ext>
                </a:extLst>
              </a:tr>
              <a:tr h="370840">
                <a:tc>
                  <a:txBody>
                    <a:bodyPr/>
                    <a:lstStyle/>
                    <a:p>
                      <a:pPr algn="ctr"/>
                      <a:r>
                        <a:rPr lang="en-GB" dirty="0"/>
                        <a:t>3</a:t>
                      </a:r>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xmlns="" val="4169915517"/>
                  </a:ext>
                </a:extLst>
              </a:tr>
            </a:tbl>
          </a:graphicData>
        </a:graphic>
      </p:graphicFrame>
      <p:sp>
        <p:nvSpPr>
          <p:cNvPr id="8" name="TextBox 7"/>
          <p:cNvSpPr txBox="1"/>
          <p:nvPr/>
        </p:nvSpPr>
        <p:spPr>
          <a:xfrm>
            <a:off x="8343781" y="109728"/>
            <a:ext cx="800219" cy="6611748"/>
          </a:xfrm>
          <a:prstGeom prst="rect">
            <a:avLst/>
          </a:prstGeom>
          <a:noFill/>
        </p:spPr>
        <p:txBody>
          <a:bodyPr vert="vert" wrap="square" rtlCol="0">
            <a:spAutoFit/>
          </a:bodyPr>
          <a:lstStyle/>
          <a:p>
            <a:pPr algn="ctr"/>
            <a:r>
              <a:rPr lang="en-GB" sz="4000" dirty="0"/>
              <a:t>CULTURAL FOOD PROJECT</a:t>
            </a:r>
          </a:p>
        </p:txBody>
      </p:sp>
    </p:spTree>
    <p:extLst>
      <p:ext uri="{BB962C8B-B14F-4D97-AF65-F5344CB8AC3E}">
        <p14:creationId xmlns:p14="http://schemas.microsoft.com/office/powerpoint/2010/main" val="21311134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238250" y="190500"/>
            <a:ext cx="6315075" cy="369332"/>
          </a:xfrm>
          <a:prstGeom prst="rect">
            <a:avLst/>
          </a:prstGeom>
          <a:noFill/>
        </p:spPr>
        <p:txBody>
          <a:bodyPr wrap="square" rtlCol="0">
            <a:spAutoFit/>
          </a:bodyPr>
          <a:lstStyle/>
          <a:p>
            <a:pPr algn="ctr"/>
            <a:r>
              <a:rPr lang="en-GB" dirty="0"/>
              <a:t>Year 9 pathways criteria – written work</a:t>
            </a:r>
          </a:p>
        </p:txBody>
      </p:sp>
      <p:sp>
        <p:nvSpPr>
          <p:cNvPr id="5" name="Slide Number Placeholder 4"/>
          <p:cNvSpPr>
            <a:spLocks noGrp="1"/>
          </p:cNvSpPr>
          <p:nvPr>
            <p:ph type="sldNum" sz="quarter" idx="12"/>
          </p:nvPr>
        </p:nvSpPr>
        <p:spPr/>
        <p:txBody>
          <a:bodyPr/>
          <a:lstStyle/>
          <a:p>
            <a:fld id="{620B242D-6290-49E5-A6EF-D013109EBBA5}" type="slidenum">
              <a:rPr lang="en-GB" smtClean="0"/>
              <a:t>3</a:t>
            </a:fld>
            <a:endParaRPr lang="en-GB" dirty="0"/>
          </a:p>
        </p:txBody>
      </p:sp>
      <p:graphicFrame>
        <p:nvGraphicFramePr>
          <p:cNvPr id="4" name="Table 3"/>
          <p:cNvGraphicFramePr>
            <a:graphicFrameLocks noGrp="1"/>
          </p:cNvGraphicFramePr>
          <p:nvPr>
            <p:extLst>
              <p:ext uri="{D42A27DB-BD31-4B8C-83A1-F6EECF244321}">
                <p14:modId xmlns:p14="http://schemas.microsoft.com/office/powerpoint/2010/main" val="3738765177"/>
              </p:ext>
            </p:extLst>
          </p:nvPr>
        </p:nvGraphicFramePr>
        <p:xfrm>
          <a:off x="924024" y="875899"/>
          <a:ext cx="7700212" cy="5274643"/>
        </p:xfrm>
        <a:graphic>
          <a:graphicData uri="http://schemas.openxmlformats.org/drawingml/2006/table">
            <a:tbl>
              <a:tblPr firstRow="1" firstCol="1" bandRow="1"/>
              <a:tblGrid>
                <a:gridCol w="1924675">
                  <a:extLst>
                    <a:ext uri="{9D8B030D-6E8A-4147-A177-3AD203B41FA5}">
                      <a16:colId xmlns:a16="http://schemas.microsoft.com/office/drawing/2014/main" xmlns="" val="20000"/>
                    </a:ext>
                  </a:extLst>
                </a:gridCol>
                <a:gridCol w="1924675">
                  <a:extLst>
                    <a:ext uri="{9D8B030D-6E8A-4147-A177-3AD203B41FA5}">
                      <a16:colId xmlns:a16="http://schemas.microsoft.com/office/drawing/2014/main" xmlns="" val="20001"/>
                    </a:ext>
                  </a:extLst>
                </a:gridCol>
                <a:gridCol w="1925431">
                  <a:extLst>
                    <a:ext uri="{9D8B030D-6E8A-4147-A177-3AD203B41FA5}">
                      <a16:colId xmlns:a16="http://schemas.microsoft.com/office/drawing/2014/main" xmlns="" val="20002"/>
                    </a:ext>
                  </a:extLst>
                </a:gridCol>
                <a:gridCol w="1925431">
                  <a:extLst>
                    <a:ext uri="{9D8B030D-6E8A-4147-A177-3AD203B41FA5}">
                      <a16:colId xmlns:a16="http://schemas.microsoft.com/office/drawing/2014/main" xmlns="" val="20003"/>
                    </a:ext>
                  </a:extLst>
                </a:gridCol>
              </a:tblGrid>
              <a:tr h="255638">
                <a:tc>
                  <a:txBody>
                    <a:bodyPr/>
                    <a:lstStyle/>
                    <a:p>
                      <a:pPr algn="l">
                        <a:lnSpc>
                          <a:spcPct val="107000"/>
                        </a:lnSpc>
                        <a:spcAft>
                          <a:spcPts val="0"/>
                        </a:spcAft>
                      </a:pPr>
                      <a:r>
                        <a:rPr lang="en-GB" sz="1100" b="1"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Year 9 Foundation</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4472C4"/>
                      </a:solidFill>
                      <a:prstDash val="solid"/>
                      <a:round/>
                      <a:headEnd type="none" w="med" len="med"/>
                      <a:tailEnd type="none" w="med" len="med"/>
                    </a:lnL>
                    <a:lnR>
                      <a:noFill/>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4472C4"/>
                    </a:solidFill>
                  </a:tcPr>
                </a:tc>
                <a:tc>
                  <a:txBody>
                    <a:bodyPr/>
                    <a:lstStyle/>
                    <a:p>
                      <a:pPr algn="l">
                        <a:lnSpc>
                          <a:spcPct val="107000"/>
                        </a:lnSpc>
                        <a:spcAft>
                          <a:spcPts val="0"/>
                        </a:spcAft>
                      </a:pPr>
                      <a:r>
                        <a:rPr lang="en-GB" sz="1100" b="1"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Year 9 Secure</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4472C4"/>
                    </a:solidFill>
                  </a:tcPr>
                </a:tc>
                <a:tc>
                  <a:txBody>
                    <a:bodyPr/>
                    <a:lstStyle/>
                    <a:p>
                      <a:pPr algn="l">
                        <a:lnSpc>
                          <a:spcPct val="107000"/>
                        </a:lnSpc>
                        <a:spcAft>
                          <a:spcPts val="0"/>
                        </a:spcAft>
                      </a:pPr>
                      <a:r>
                        <a:rPr lang="en-GB" sz="1100" b="1"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Year 9 Confident</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4472C4"/>
                    </a:solidFill>
                  </a:tcPr>
                </a:tc>
                <a:tc>
                  <a:txBody>
                    <a:bodyPr/>
                    <a:lstStyle/>
                    <a:p>
                      <a:pPr algn="l">
                        <a:lnSpc>
                          <a:spcPct val="107000"/>
                        </a:lnSpc>
                        <a:spcAft>
                          <a:spcPts val="0"/>
                        </a:spcAft>
                      </a:pPr>
                      <a:r>
                        <a:rPr lang="en-GB" sz="1100" b="1"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Year 9 Exceptional</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4472C4"/>
                    </a:solidFill>
                  </a:tcPr>
                </a:tc>
                <a:extLst>
                  <a:ext uri="{0D108BD9-81ED-4DB2-BD59-A6C34878D82A}">
                    <a16:rowId xmlns:a16="http://schemas.microsoft.com/office/drawing/2014/main" xmlns="" val="10000"/>
                  </a:ext>
                </a:extLst>
              </a:tr>
              <a:tr h="1254751">
                <a:tc>
                  <a:txBody>
                    <a:bodyPr/>
                    <a:lstStyle/>
                    <a:p>
                      <a:pPr algn="l">
                        <a:lnSpc>
                          <a:spcPct val="107000"/>
                        </a:lnSpc>
                        <a:spcAft>
                          <a:spcPts val="0"/>
                        </a:spcAft>
                      </a:pPr>
                      <a:r>
                        <a:rPr lang="en-GB" sz="900" dirty="0">
                          <a:effectLst/>
                          <a:latin typeface="Calibri" panose="020F0502020204030204" pitchFamily="34" charset="0"/>
                          <a:ea typeface="Calibri" panose="020F0502020204030204" pitchFamily="34" charset="0"/>
                          <a:cs typeface="Times New Roman" panose="02020603050405020304" pitchFamily="18" charset="0"/>
                        </a:rPr>
                        <a:t>A title page showing the following from your chosen country: a flag, a map, main language spoken and famous people/chefs from that country.</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algn="l">
                        <a:lnSpc>
                          <a:spcPct val="107000"/>
                        </a:lnSpc>
                        <a:spcAft>
                          <a:spcPts val="0"/>
                        </a:spcAft>
                      </a:pPr>
                      <a:r>
                        <a:rPr lang="en-GB" sz="900" dirty="0">
                          <a:effectLst/>
                          <a:latin typeface="Calibri" panose="020F0502020204030204" pitchFamily="34" charset="0"/>
                          <a:ea typeface="Calibri" panose="020F0502020204030204" pitchFamily="34" charset="0"/>
                          <a:cs typeface="Times New Roman" panose="02020603050405020304" pitchFamily="18" charset="0"/>
                        </a:rPr>
                        <a:t>All criteria met from the previous pathway, plus the population and main religions of that country.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algn="l">
                        <a:lnSpc>
                          <a:spcPct val="107000"/>
                        </a:lnSpc>
                        <a:spcAft>
                          <a:spcPts val="0"/>
                        </a:spcAft>
                      </a:pPr>
                      <a:r>
                        <a:rPr lang="en-GB" sz="900" dirty="0">
                          <a:effectLst/>
                          <a:latin typeface="Calibri" panose="020F0502020204030204" pitchFamily="34" charset="0"/>
                          <a:ea typeface="Calibri" panose="020F0502020204030204" pitchFamily="34" charset="0"/>
                          <a:cs typeface="Times New Roman" panose="02020603050405020304" pitchFamily="18" charset="0"/>
                        </a:rPr>
                        <a:t>All criteria met from previous pathway, with a discussion on at least three areas (e.g. religion, staple foods etc.)</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algn="l">
                        <a:lnSpc>
                          <a:spcPct val="107000"/>
                        </a:lnSpc>
                        <a:spcAft>
                          <a:spcPts val="0"/>
                        </a:spcAft>
                      </a:pPr>
                      <a:r>
                        <a:rPr lang="en-GB" sz="900" dirty="0">
                          <a:effectLst/>
                          <a:latin typeface="Calibri" panose="020F0502020204030204" pitchFamily="34" charset="0"/>
                          <a:ea typeface="Calibri" panose="020F0502020204030204" pitchFamily="34" charset="0"/>
                          <a:cs typeface="Times New Roman" panose="02020603050405020304" pitchFamily="18" charset="0"/>
                        </a:rPr>
                        <a:t>All criteria met from previous pathway, with a discussion on at least five areas (e.g. religion, staple foods etc.)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extLst>
                  <a:ext uri="{0D108BD9-81ED-4DB2-BD59-A6C34878D82A}">
                    <a16:rowId xmlns:a16="http://schemas.microsoft.com/office/drawing/2014/main" xmlns="" val="10001"/>
                  </a:ext>
                </a:extLst>
              </a:tr>
              <a:tr h="1463877">
                <a:tc>
                  <a:txBody>
                    <a:bodyPr/>
                    <a:lstStyle/>
                    <a:p>
                      <a:pPr algn="l">
                        <a:lnSpc>
                          <a:spcPct val="107000"/>
                        </a:lnSpc>
                        <a:spcAft>
                          <a:spcPts val="0"/>
                        </a:spcAft>
                      </a:pPr>
                      <a:r>
                        <a:rPr lang="en-GB" sz="900" dirty="0">
                          <a:effectLst/>
                          <a:latin typeface="Calibri" panose="020F0502020204030204" pitchFamily="34" charset="0"/>
                          <a:ea typeface="Calibri" panose="020F0502020204030204" pitchFamily="34" charset="0"/>
                          <a:cs typeface="Times New Roman" panose="02020603050405020304" pitchFamily="18" charset="0"/>
                        </a:rPr>
                        <a:t>A map of your chosen country stating the capital and three famous dishes from that country.</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algn="l">
                        <a:lnSpc>
                          <a:spcPct val="107000"/>
                        </a:lnSpc>
                        <a:spcAft>
                          <a:spcPts val="0"/>
                        </a:spcAft>
                      </a:pPr>
                      <a:r>
                        <a:rPr lang="en-GB" sz="900" dirty="0">
                          <a:effectLst/>
                          <a:latin typeface="Calibri" panose="020F0502020204030204" pitchFamily="34" charset="0"/>
                          <a:ea typeface="Calibri" panose="020F0502020204030204" pitchFamily="34" charset="0"/>
                          <a:cs typeface="Times New Roman" panose="02020603050405020304" pitchFamily="18" charset="0"/>
                        </a:rPr>
                        <a:t>A map of your chosen country stating the capital and three famous dishes from that country, names of famous cities and landmarks.</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algn="l">
                        <a:lnSpc>
                          <a:spcPct val="107000"/>
                        </a:lnSpc>
                        <a:spcAft>
                          <a:spcPts val="0"/>
                        </a:spcAft>
                      </a:pPr>
                      <a:r>
                        <a:rPr lang="en-GB" sz="900" dirty="0">
                          <a:effectLst/>
                          <a:latin typeface="Calibri" panose="020F0502020204030204" pitchFamily="34" charset="0"/>
                          <a:ea typeface="Calibri" panose="020F0502020204030204" pitchFamily="34" charset="0"/>
                          <a:cs typeface="Times New Roman" panose="02020603050405020304" pitchFamily="18" charset="0"/>
                        </a:rPr>
                        <a:t>A map of your chosen country stating the capital and three famous dishes from that country, names of famous cities, landmarks, and staple foods grown and produced in that country.</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algn="l">
                        <a:lnSpc>
                          <a:spcPct val="107000"/>
                        </a:lnSpc>
                        <a:spcAft>
                          <a:spcPts val="0"/>
                        </a:spcAft>
                      </a:pPr>
                      <a:r>
                        <a:rPr lang="en-GB" sz="900" dirty="0">
                          <a:effectLst/>
                          <a:latin typeface="Calibri" panose="020F0502020204030204" pitchFamily="34" charset="0"/>
                          <a:ea typeface="Calibri" panose="020F0502020204030204" pitchFamily="34" charset="0"/>
                          <a:cs typeface="Times New Roman" panose="02020603050405020304" pitchFamily="18" charset="0"/>
                        </a:rPr>
                        <a:t>All criteria met from the previous pathway with a discussion on the sustainability on staple foods grown and produced in that country.</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extLst>
                  <a:ext uri="{0D108BD9-81ED-4DB2-BD59-A6C34878D82A}">
                    <a16:rowId xmlns:a16="http://schemas.microsoft.com/office/drawing/2014/main" xmlns="" val="10002"/>
                  </a:ext>
                </a:extLst>
              </a:tr>
              <a:tr h="1045626">
                <a:tc>
                  <a:txBody>
                    <a:bodyPr/>
                    <a:lstStyle/>
                    <a:p>
                      <a:pPr algn="l">
                        <a:lnSpc>
                          <a:spcPct val="107000"/>
                        </a:lnSpc>
                        <a:spcAft>
                          <a:spcPts val="0"/>
                        </a:spcAft>
                      </a:pPr>
                      <a:r>
                        <a:rPr lang="en-GB" sz="900" dirty="0">
                          <a:effectLst/>
                          <a:latin typeface="Calibri" panose="020F0502020204030204" pitchFamily="34" charset="0"/>
                          <a:ea typeface="Calibri" panose="020F0502020204030204" pitchFamily="34" charset="0"/>
                          <a:cs typeface="Times New Roman" panose="02020603050405020304" pitchFamily="18" charset="0"/>
                        </a:rPr>
                        <a:t>You have chosen your dish and have adapted a recipe from the book stating what new flavours you are choosing from your chosen country.</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algn="l">
                        <a:lnSpc>
                          <a:spcPct val="107000"/>
                        </a:lnSpc>
                        <a:spcAft>
                          <a:spcPts val="0"/>
                        </a:spcAft>
                      </a:pPr>
                      <a:r>
                        <a:rPr lang="en-GB" sz="900" dirty="0">
                          <a:effectLst/>
                          <a:latin typeface="Calibri" panose="020F0502020204030204" pitchFamily="34" charset="0"/>
                          <a:ea typeface="Calibri" panose="020F0502020204030204" pitchFamily="34" charset="0"/>
                          <a:cs typeface="Times New Roman" panose="02020603050405020304" pitchFamily="18" charset="0"/>
                        </a:rPr>
                        <a:t>All criteria met from the previous pathway with one alternative dish you have also adapted that is influenced from your chosen country.</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algn="l">
                        <a:lnSpc>
                          <a:spcPct val="107000"/>
                        </a:lnSpc>
                        <a:spcAft>
                          <a:spcPts val="0"/>
                        </a:spcAft>
                      </a:pPr>
                      <a:r>
                        <a:rPr lang="en-GB" sz="900" dirty="0">
                          <a:effectLst/>
                          <a:latin typeface="Calibri" panose="020F0502020204030204" pitchFamily="34" charset="0"/>
                          <a:ea typeface="Calibri" panose="020F0502020204030204" pitchFamily="34" charset="0"/>
                          <a:cs typeface="Times New Roman" panose="02020603050405020304" pitchFamily="18" charset="0"/>
                        </a:rPr>
                        <a:t>All criteria met from the previous pathway with two alternative dish you have also adapted that is influenced from your chosen country.</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algn="l">
                        <a:lnSpc>
                          <a:spcPct val="107000"/>
                        </a:lnSpc>
                        <a:spcAft>
                          <a:spcPts val="0"/>
                        </a:spcAft>
                      </a:pPr>
                      <a:r>
                        <a:rPr lang="en-GB" sz="900" dirty="0">
                          <a:effectLst/>
                          <a:latin typeface="Calibri" panose="020F0502020204030204" pitchFamily="34" charset="0"/>
                          <a:ea typeface="Calibri" panose="020F0502020204030204" pitchFamily="34" charset="0"/>
                          <a:cs typeface="Times New Roman" panose="02020603050405020304" pitchFamily="18" charset="0"/>
                        </a:rPr>
                        <a:t>All criteria has been achieved with reference made to Social, Moral and Ethical issues (cost, religious influences etc.)</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extLst>
                  <a:ext uri="{0D108BD9-81ED-4DB2-BD59-A6C34878D82A}">
                    <a16:rowId xmlns:a16="http://schemas.microsoft.com/office/drawing/2014/main" xmlns="" val="10003"/>
                  </a:ext>
                </a:extLst>
              </a:tr>
              <a:tr h="1254751">
                <a:tc>
                  <a:txBody>
                    <a:bodyPr/>
                    <a:lstStyle/>
                    <a:p>
                      <a:pPr algn="l">
                        <a:lnSpc>
                          <a:spcPct val="107000"/>
                        </a:lnSpc>
                        <a:spcAft>
                          <a:spcPts val="0"/>
                        </a:spcAft>
                      </a:pPr>
                      <a:r>
                        <a:rPr lang="en-GB" sz="900" dirty="0">
                          <a:effectLst/>
                          <a:latin typeface="Calibri" panose="020F0502020204030204" pitchFamily="34" charset="0"/>
                          <a:ea typeface="Calibri" panose="020F0502020204030204" pitchFamily="34" charset="0"/>
                          <a:cs typeface="Times New Roman" panose="02020603050405020304" pitchFamily="18" charset="0"/>
                        </a:rPr>
                        <a:t>You have written your plan of making showing a start and finish time.</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algn="l">
                        <a:lnSpc>
                          <a:spcPct val="107000"/>
                        </a:lnSpc>
                        <a:spcAft>
                          <a:spcPts val="0"/>
                        </a:spcAft>
                      </a:pPr>
                      <a:r>
                        <a:rPr lang="en-GB" sz="900" dirty="0">
                          <a:effectLst/>
                          <a:latin typeface="Calibri" panose="020F0502020204030204" pitchFamily="34" charset="0"/>
                          <a:ea typeface="Calibri" panose="020F0502020204030204" pitchFamily="34" charset="0"/>
                          <a:cs typeface="Times New Roman" panose="02020603050405020304" pitchFamily="18" charset="0"/>
                        </a:rPr>
                        <a:t>You have written your plan of making showing a start and finish time and some timings throughout.</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algn="l">
                        <a:lnSpc>
                          <a:spcPct val="107000"/>
                        </a:lnSpc>
                        <a:spcAft>
                          <a:spcPts val="0"/>
                        </a:spcAft>
                      </a:pPr>
                      <a:r>
                        <a:rPr lang="en-GB" sz="900" dirty="0">
                          <a:effectLst/>
                          <a:latin typeface="Calibri" panose="020F0502020204030204" pitchFamily="34" charset="0"/>
                          <a:ea typeface="Calibri" panose="020F0502020204030204" pitchFamily="34" charset="0"/>
                          <a:cs typeface="Times New Roman" panose="02020603050405020304" pitchFamily="18" charset="0"/>
                        </a:rPr>
                        <a:t>You have written your plan of making showing a start and finish time, and some timings throughout. You have made reference to at least three control points.</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algn="l">
                        <a:lnSpc>
                          <a:spcPct val="107000"/>
                        </a:lnSpc>
                        <a:spcAft>
                          <a:spcPts val="0"/>
                        </a:spcAft>
                      </a:pPr>
                      <a:r>
                        <a:rPr lang="en-GB" sz="900" dirty="0">
                          <a:effectLst/>
                          <a:latin typeface="Calibri" panose="020F0502020204030204" pitchFamily="34" charset="0"/>
                          <a:ea typeface="Calibri" panose="020F0502020204030204" pitchFamily="34" charset="0"/>
                          <a:cs typeface="Times New Roman" panose="02020603050405020304" pitchFamily="18" charset="0"/>
                        </a:rPr>
                        <a:t>You have written your plan of making showing a start and finish time, and some timings throughout. You have detailed control points.</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extLst>
                  <a:ext uri="{0D108BD9-81ED-4DB2-BD59-A6C34878D82A}">
                    <a16:rowId xmlns:a16="http://schemas.microsoft.com/office/drawing/2014/main" xmlns="" val="10004"/>
                  </a:ext>
                </a:extLst>
              </a:tr>
            </a:tbl>
          </a:graphicData>
        </a:graphic>
      </p:graphicFrame>
    </p:spTree>
    <p:extLst>
      <p:ext uri="{BB962C8B-B14F-4D97-AF65-F5344CB8AC3E}">
        <p14:creationId xmlns:p14="http://schemas.microsoft.com/office/powerpoint/2010/main" val="41854377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20B242D-6290-49E5-A6EF-D013109EBBA5}" type="slidenum">
              <a:rPr lang="en-GB" smtClean="0"/>
              <a:t>30</a:t>
            </a:fld>
            <a:endParaRPr lang="en-GB" dirty="0"/>
          </a:p>
        </p:txBody>
      </p:sp>
      <p:sp>
        <p:nvSpPr>
          <p:cNvPr id="3" name="TextBox 2"/>
          <p:cNvSpPr txBox="1"/>
          <p:nvPr/>
        </p:nvSpPr>
        <p:spPr>
          <a:xfrm>
            <a:off x="1214846" y="391886"/>
            <a:ext cx="6609805" cy="369332"/>
          </a:xfrm>
          <a:prstGeom prst="rect">
            <a:avLst/>
          </a:prstGeom>
          <a:noFill/>
        </p:spPr>
        <p:txBody>
          <a:bodyPr wrap="square" rtlCol="0">
            <a:spAutoFit/>
          </a:bodyPr>
          <a:lstStyle/>
          <a:p>
            <a:pPr algn="ctr"/>
            <a:r>
              <a:rPr lang="en-GB" dirty="0"/>
              <a:t>Conclusion</a:t>
            </a:r>
          </a:p>
        </p:txBody>
      </p:sp>
      <p:sp>
        <p:nvSpPr>
          <p:cNvPr id="4" name="TextBox 3"/>
          <p:cNvSpPr txBox="1"/>
          <p:nvPr/>
        </p:nvSpPr>
        <p:spPr>
          <a:xfrm>
            <a:off x="744583" y="1188720"/>
            <a:ext cx="7367451" cy="2800767"/>
          </a:xfrm>
          <a:prstGeom prst="rect">
            <a:avLst/>
          </a:prstGeom>
          <a:noFill/>
          <a:ln>
            <a:solidFill>
              <a:schemeClr val="tx1"/>
            </a:solidFill>
          </a:ln>
        </p:spPr>
        <p:txBody>
          <a:bodyPr wrap="square" rtlCol="0">
            <a:spAutoFit/>
          </a:bodyPr>
          <a:lstStyle/>
          <a:p>
            <a:r>
              <a:rPr lang="en-GB" dirty="0"/>
              <a:t>Comment on how your product met the design brief.</a:t>
            </a:r>
          </a:p>
          <a:p>
            <a:endParaRPr lang="en-GB" dirty="0"/>
          </a:p>
          <a:p>
            <a:r>
              <a:rPr lang="en-GB" sz="1400" dirty="0"/>
              <a:t>My product met the design brief because …….</a:t>
            </a:r>
          </a:p>
          <a:p>
            <a:endParaRPr lang="en-GB" sz="1400" dirty="0"/>
          </a:p>
          <a:p>
            <a:endParaRPr lang="en-GB" sz="1400" dirty="0"/>
          </a:p>
          <a:p>
            <a:endParaRPr lang="en-GB" sz="1400" dirty="0"/>
          </a:p>
          <a:p>
            <a:endParaRPr lang="en-GB" sz="1400" dirty="0"/>
          </a:p>
          <a:p>
            <a:endParaRPr lang="en-GB" sz="1400" dirty="0"/>
          </a:p>
          <a:p>
            <a:endParaRPr lang="en-GB" sz="1400" dirty="0"/>
          </a:p>
          <a:p>
            <a:endParaRPr lang="en-GB" sz="1400" dirty="0"/>
          </a:p>
          <a:p>
            <a:endParaRPr lang="en-GB" sz="1400" dirty="0"/>
          </a:p>
          <a:p>
            <a:endParaRPr lang="en-GB" sz="1400" dirty="0"/>
          </a:p>
        </p:txBody>
      </p:sp>
      <p:sp>
        <p:nvSpPr>
          <p:cNvPr id="6" name="TextBox 5"/>
          <p:cNvSpPr txBox="1"/>
          <p:nvPr/>
        </p:nvSpPr>
        <p:spPr>
          <a:xfrm>
            <a:off x="1071153" y="4416989"/>
            <a:ext cx="6975566" cy="369332"/>
          </a:xfrm>
          <a:prstGeom prst="rect">
            <a:avLst/>
          </a:prstGeom>
          <a:noFill/>
        </p:spPr>
        <p:txBody>
          <a:bodyPr wrap="square" rtlCol="0">
            <a:spAutoFit/>
          </a:bodyPr>
          <a:lstStyle/>
          <a:p>
            <a:r>
              <a:rPr lang="en-GB" dirty="0"/>
              <a:t>To improve my product if I were to make it again, I would…</a:t>
            </a:r>
          </a:p>
        </p:txBody>
      </p:sp>
      <p:graphicFrame>
        <p:nvGraphicFramePr>
          <p:cNvPr id="7" name="Table 6"/>
          <p:cNvGraphicFramePr>
            <a:graphicFrameLocks noGrp="1"/>
          </p:cNvGraphicFramePr>
          <p:nvPr>
            <p:extLst>
              <p:ext uri="{D42A27DB-BD31-4B8C-83A1-F6EECF244321}">
                <p14:modId xmlns:p14="http://schemas.microsoft.com/office/powerpoint/2010/main" val="662394212"/>
              </p:ext>
            </p:extLst>
          </p:nvPr>
        </p:nvGraphicFramePr>
        <p:xfrm>
          <a:off x="923108" y="5002460"/>
          <a:ext cx="7188925" cy="1483360"/>
        </p:xfrm>
        <a:graphic>
          <a:graphicData uri="http://schemas.openxmlformats.org/drawingml/2006/table">
            <a:tbl>
              <a:tblPr firstRow="1" bandRow="1">
                <a:tableStyleId>{5C22544A-7EE6-4342-B048-85BDC9FD1C3A}</a:tableStyleId>
              </a:tblPr>
              <a:tblGrid>
                <a:gridCol w="682948">
                  <a:extLst>
                    <a:ext uri="{9D8B030D-6E8A-4147-A177-3AD203B41FA5}">
                      <a16:colId xmlns:a16="http://schemas.microsoft.com/office/drawing/2014/main" xmlns="" val="2290368355"/>
                    </a:ext>
                  </a:extLst>
                </a:gridCol>
                <a:gridCol w="6505977">
                  <a:extLst>
                    <a:ext uri="{9D8B030D-6E8A-4147-A177-3AD203B41FA5}">
                      <a16:colId xmlns:a16="http://schemas.microsoft.com/office/drawing/2014/main" xmlns="" val="3652605923"/>
                    </a:ext>
                  </a:extLst>
                </a:gridCol>
              </a:tblGrid>
              <a:tr h="370840">
                <a:tc>
                  <a:txBody>
                    <a:bodyPr/>
                    <a:lstStyle/>
                    <a:p>
                      <a:pPr algn="ctr"/>
                      <a:r>
                        <a:rPr lang="en-GB" b="0" dirty="0">
                          <a:solidFill>
                            <a:schemeClr val="tx1"/>
                          </a:solidFill>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883797676"/>
                  </a:ext>
                </a:extLst>
              </a:tr>
              <a:tr h="370840">
                <a:tc>
                  <a:txBody>
                    <a:bodyPr/>
                    <a:lstStyle/>
                    <a:p>
                      <a:pPr algn="ctr"/>
                      <a:r>
                        <a:rPr lang="en-GB" b="0" dirty="0">
                          <a:solidFill>
                            <a:schemeClr val="tx1"/>
                          </a:solidFill>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2143352555"/>
                  </a:ext>
                </a:extLst>
              </a:tr>
              <a:tr h="370840">
                <a:tc>
                  <a:txBody>
                    <a:bodyPr/>
                    <a:lstStyle/>
                    <a:p>
                      <a:pPr algn="ctr"/>
                      <a:r>
                        <a:rPr lang="en-GB" b="0" dirty="0">
                          <a:solidFill>
                            <a:schemeClr val="tx1"/>
                          </a:solidFill>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370433172"/>
                  </a:ext>
                </a:extLst>
              </a:tr>
              <a:tr h="370840">
                <a:tc>
                  <a:txBody>
                    <a:bodyPr/>
                    <a:lstStyle/>
                    <a:p>
                      <a:pPr algn="ctr"/>
                      <a:r>
                        <a:rPr lang="en-GB" b="0" dirty="0">
                          <a:solidFill>
                            <a:schemeClr val="tx1"/>
                          </a:solidFill>
                        </a:rPr>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573625968"/>
                  </a:ext>
                </a:extLst>
              </a:tr>
            </a:tbl>
          </a:graphicData>
        </a:graphic>
      </p:graphicFrame>
      <p:sp>
        <p:nvSpPr>
          <p:cNvPr id="8" name="TextBox 7"/>
          <p:cNvSpPr txBox="1"/>
          <p:nvPr/>
        </p:nvSpPr>
        <p:spPr>
          <a:xfrm>
            <a:off x="8343781" y="109728"/>
            <a:ext cx="800219" cy="6611748"/>
          </a:xfrm>
          <a:prstGeom prst="rect">
            <a:avLst/>
          </a:prstGeom>
          <a:noFill/>
        </p:spPr>
        <p:txBody>
          <a:bodyPr vert="vert" wrap="square" rtlCol="0">
            <a:spAutoFit/>
          </a:bodyPr>
          <a:lstStyle/>
          <a:p>
            <a:pPr algn="ctr"/>
            <a:r>
              <a:rPr lang="en-GB" sz="4000" dirty="0"/>
              <a:t>CULTURAL FOOD PROJECT</a:t>
            </a:r>
          </a:p>
        </p:txBody>
      </p:sp>
    </p:spTree>
    <p:extLst>
      <p:ext uri="{BB962C8B-B14F-4D97-AF65-F5344CB8AC3E}">
        <p14:creationId xmlns:p14="http://schemas.microsoft.com/office/powerpoint/2010/main" val="32351831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20B242D-6290-49E5-A6EF-D013109EBBA5}" type="slidenum">
              <a:rPr lang="en-GB" smtClean="0"/>
              <a:t>31</a:t>
            </a:fld>
            <a:endParaRPr lang="en-GB" dirty="0"/>
          </a:p>
        </p:txBody>
      </p:sp>
      <p:sp>
        <p:nvSpPr>
          <p:cNvPr id="3" name="Rectangle 2"/>
          <p:cNvSpPr/>
          <p:nvPr/>
        </p:nvSpPr>
        <p:spPr>
          <a:xfrm>
            <a:off x="238124" y="596722"/>
            <a:ext cx="8829675" cy="5693866"/>
          </a:xfrm>
          <a:prstGeom prst="rect">
            <a:avLst/>
          </a:prstGeom>
        </p:spPr>
        <p:txBody>
          <a:bodyPr wrap="square">
            <a:spAutoFit/>
          </a:bodyPr>
          <a:lstStyle/>
          <a:p>
            <a:pPr algn="ctr">
              <a:spcAft>
                <a:spcPts val="0"/>
              </a:spcAft>
            </a:pPr>
            <a:r>
              <a:rPr lang="en-GB" sz="1400" b="1" dirty="0">
                <a:solidFill>
                  <a:srgbClr val="000090"/>
                </a:solidFill>
                <a:ea typeface="Times New Roman" panose="02020603050405020304" pitchFamily="18" charset="0"/>
                <a:cs typeface="Times New Roman" panose="02020603050405020304" pitchFamily="18" charset="0"/>
              </a:rPr>
              <a:t>No ingredients?</a:t>
            </a:r>
            <a:endParaRPr lang="en-GB" sz="1400" dirty="0">
              <a:ea typeface="MS Mincho"/>
              <a:cs typeface="Times New Roman" panose="02020603050405020304" pitchFamily="18" charset="0"/>
            </a:endParaRPr>
          </a:p>
          <a:p>
            <a:pPr algn="ctr">
              <a:spcAft>
                <a:spcPts val="0"/>
              </a:spcAft>
            </a:pPr>
            <a:r>
              <a:rPr lang="en-GB" sz="1400" b="1" dirty="0">
                <a:solidFill>
                  <a:srgbClr val="000090"/>
                </a:solidFill>
                <a:ea typeface="Times New Roman" panose="02020603050405020304" pitchFamily="18" charset="0"/>
                <a:cs typeface="Times New Roman" panose="02020603050405020304" pitchFamily="18" charset="0"/>
              </a:rPr>
              <a:t>                        </a:t>
            </a:r>
            <a:r>
              <a:rPr lang="en-GB" sz="1400" dirty="0">
                <a:solidFill>
                  <a:srgbClr val="000090"/>
                </a:solidFill>
                <a:ea typeface="MS Mincho"/>
                <a:cs typeface="Times New Roman" panose="02020603050405020304" pitchFamily="18" charset="0"/>
              </a:rPr>
              <a:t> </a:t>
            </a:r>
            <a:endParaRPr lang="en-GB" sz="1400" dirty="0">
              <a:ea typeface="MS Mincho"/>
              <a:cs typeface="Times New Roman" panose="02020603050405020304" pitchFamily="18" charset="0"/>
            </a:endParaRPr>
          </a:p>
          <a:p>
            <a:pPr>
              <a:spcAft>
                <a:spcPts val="0"/>
              </a:spcAft>
            </a:pPr>
            <a:r>
              <a:rPr lang="en-GB" sz="1400" b="1" dirty="0">
                <a:solidFill>
                  <a:srgbClr val="000090"/>
                </a:solidFill>
                <a:ea typeface="Times New Roman" panose="02020603050405020304" pitchFamily="18" charset="0"/>
                <a:cs typeface="Times New Roman" panose="02020603050405020304" pitchFamily="18" charset="0"/>
              </a:rPr>
              <a:t>In your books or on lined paper, write out the question and then write your answer, use full sentences.</a:t>
            </a:r>
            <a:endParaRPr lang="en-GB" sz="1400" dirty="0">
              <a:ea typeface="MS Mincho"/>
              <a:cs typeface="Times New Roman" panose="02020603050405020304" pitchFamily="18" charset="0"/>
            </a:endParaRPr>
          </a:p>
          <a:p>
            <a:pPr>
              <a:spcAft>
                <a:spcPts val="0"/>
              </a:spcAft>
            </a:pPr>
            <a:r>
              <a:rPr lang="en-GB" sz="1400" dirty="0">
                <a:solidFill>
                  <a:srgbClr val="000090"/>
                </a:solidFill>
                <a:ea typeface="Times New Roman" panose="02020603050405020304" pitchFamily="18" charset="0"/>
                <a:cs typeface="Times New Roman" panose="02020603050405020304" pitchFamily="18" charset="0"/>
              </a:rPr>
              <a:t> </a:t>
            </a:r>
            <a:endParaRPr lang="en-GB" sz="1400" dirty="0">
              <a:ea typeface="MS Mincho"/>
              <a:cs typeface="Times New Roman" panose="02020603050405020304" pitchFamily="18" charset="0"/>
            </a:endParaRPr>
          </a:p>
          <a:p>
            <a:pPr marL="342900" lvl="0" indent="-342900">
              <a:spcAft>
                <a:spcPts val="0"/>
              </a:spcAft>
              <a:buFont typeface="+mj-lt"/>
              <a:buAutoNum type="arabicPeriod"/>
            </a:pPr>
            <a:r>
              <a:rPr lang="en-GB" sz="1400" dirty="0">
                <a:solidFill>
                  <a:srgbClr val="000090"/>
                </a:solidFill>
                <a:ea typeface="Times New Roman" panose="02020603050405020304" pitchFamily="18" charset="0"/>
                <a:cs typeface="Times New Roman" panose="02020603050405020304" pitchFamily="18" charset="0"/>
              </a:rPr>
              <a:t>What is the practical today? </a:t>
            </a:r>
          </a:p>
          <a:p>
            <a:pPr marL="342900" lvl="0" indent="-342900">
              <a:spcAft>
                <a:spcPts val="0"/>
              </a:spcAft>
              <a:buFont typeface="+mj-lt"/>
              <a:buAutoNum type="arabicPeriod"/>
            </a:pPr>
            <a:endParaRPr lang="en-GB" sz="1400" dirty="0">
              <a:ea typeface="MS Mincho"/>
              <a:cs typeface="Times New Roman" panose="02020603050405020304" pitchFamily="18" charset="0"/>
            </a:endParaRPr>
          </a:p>
          <a:p>
            <a:pPr marL="342900" lvl="0" indent="-342900">
              <a:spcAft>
                <a:spcPts val="0"/>
              </a:spcAft>
              <a:buFont typeface="+mj-lt"/>
              <a:buAutoNum type="arabicPeriod"/>
            </a:pPr>
            <a:r>
              <a:rPr lang="en-GB" sz="1400" dirty="0">
                <a:solidFill>
                  <a:srgbClr val="000090"/>
                </a:solidFill>
                <a:ea typeface="Times New Roman" panose="02020603050405020304" pitchFamily="18" charset="0"/>
                <a:cs typeface="Times New Roman" panose="02020603050405020304" pitchFamily="18" charset="0"/>
              </a:rPr>
              <a:t>List the equipment/utensils &amp; functions of what is being used today </a:t>
            </a:r>
            <a:endParaRPr lang="en-GB" sz="1400" dirty="0">
              <a:ea typeface="MS Mincho"/>
              <a:cs typeface="Times New Roman" panose="02020603050405020304" pitchFamily="18" charset="0"/>
            </a:endParaRPr>
          </a:p>
          <a:p>
            <a:pPr marL="342900" lvl="0" indent="-342900">
              <a:spcAft>
                <a:spcPts val="0"/>
              </a:spcAft>
              <a:buFont typeface="+mj-lt"/>
              <a:buAutoNum type="arabicPeriod"/>
            </a:pPr>
            <a:endParaRPr lang="en-GB" sz="1400" dirty="0">
              <a:solidFill>
                <a:srgbClr val="000090"/>
              </a:solidFill>
              <a:ea typeface="Times New Roman" panose="02020603050405020304" pitchFamily="18" charset="0"/>
              <a:cs typeface="Times New Roman" panose="02020603050405020304" pitchFamily="18" charset="0"/>
            </a:endParaRPr>
          </a:p>
          <a:p>
            <a:pPr marL="342900" lvl="0" indent="-342900">
              <a:spcAft>
                <a:spcPts val="0"/>
              </a:spcAft>
              <a:buFont typeface="+mj-lt"/>
              <a:buAutoNum type="arabicPeriod"/>
            </a:pPr>
            <a:r>
              <a:rPr lang="en-GB" sz="1400" dirty="0">
                <a:solidFill>
                  <a:srgbClr val="000090"/>
                </a:solidFill>
                <a:ea typeface="Times New Roman" panose="02020603050405020304" pitchFamily="18" charset="0"/>
                <a:cs typeface="Times New Roman" panose="02020603050405020304" pitchFamily="18" charset="0"/>
              </a:rPr>
              <a:t>What skills are being used to make this dish?</a:t>
            </a:r>
            <a:endParaRPr lang="en-GB" sz="1400" dirty="0">
              <a:ea typeface="MS Mincho"/>
              <a:cs typeface="Times New Roman" panose="02020603050405020304" pitchFamily="18" charset="0"/>
            </a:endParaRPr>
          </a:p>
          <a:p>
            <a:pPr marL="342900" indent="-342900">
              <a:spcAft>
                <a:spcPts val="0"/>
              </a:spcAft>
              <a:buFont typeface="+mj-lt"/>
              <a:buAutoNum type="arabicPeriod"/>
            </a:pPr>
            <a:endParaRPr lang="en-GB" sz="1400" dirty="0">
              <a:solidFill>
                <a:srgbClr val="000090"/>
              </a:solidFill>
              <a:ea typeface="Times New Roman" panose="02020603050405020304" pitchFamily="18" charset="0"/>
              <a:cs typeface="Times New Roman" panose="02020603050405020304" pitchFamily="18" charset="0"/>
            </a:endParaRPr>
          </a:p>
          <a:p>
            <a:pPr marL="342900" indent="-342900">
              <a:spcAft>
                <a:spcPts val="0"/>
              </a:spcAft>
              <a:buFont typeface="+mj-lt"/>
              <a:buAutoNum type="arabicPeriod"/>
            </a:pPr>
            <a:r>
              <a:rPr lang="en-GB" sz="1400" dirty="0">
                <a:solidFill>
                  <a:srgbClr val="000090"/>
                </a:solidFill>
                <a:ea typeface="Times New Roman" panose="02020603050405020304" pitchFamily="18" charset="0"/>
                <a:cs typeface="Times New Roman" panose="02020603050405020304" pitchFamily="18" charset="0"/>
              </a:rPr>
              <a:t>What are the hygiene and safety hazards in the recipe? How can these be prevented/controlled?  </a:t>
            </a:r>
            <a:endParaRPr lang="en-GB" sz="1400" dirty="0">
              <a:ea typeface="MS Mincho"/>
              <a:cs typeface="Times New Roman" panose="02020603050405020304" pitchFamily="18" charset="0"/>
            </a:endParaRPr>
          </a:p>
          <a:p>
            <a:pPr marL="342900" lvl="0" indent="-342900">
              <a:spcAft>
                <a:spcPts val="0"/>
              </a:spcAft>
              <a:buFont typeface="+mj-lt"/>
              <a:buAutoNum type="arabicPeriod"/>
            </a:pPr>
            <a:endParaRPr lang="en-GB" sz="1400" dirty="0">
              <a:solidFill>
                <a:srgbClr val="000090"/>
              </a:solidFill>
              <a:ea typeface="Times New Roman" panose="02020603050405020304" pitchFamily="18" charset="0"/>
              <a:cs typeface="Times New Roman" panose="02020603050405020304" pitchFamily="18" charset="0"/>
            </a:endParaRPr>
          </a:p>
          <a:p>
            <a:pPr marL="342900" lvl="0" indent="-342900">
              <a:spcAft>
                <a:spcPts val="0"/>
              </a:spcAft>
              <a:buFont typeface="+mj-lt"/>
              <a:buAutoNum type="arabicPeriod"/>
            </a:pPr>
            <a:r>
              <a:rPr lang="en-GB" sz="1400" dirty="0">
                <a:solidFill>
                  <a:srgbClr val="000090"/>
                </a:solidFill>
                <a:ea typeface="Times New Roman" panose="02020603050405020304" pitchFamily="18" charset="0"/>
                <a:cs typeface="Times New Roman" panose="02020603050405020304" pitchFamily="18" charset="0"/>
              </a:rPr>
              <a:t>What should a 'good' example of this dish look, smell and taste like? (Describe in detail with sensory language) </a:t>
            </a:r>
            <a:endParaRPr lang="en-GB" sz="1400" dirty="0">
              <a:ea typeface="MS Mincho"/>
              <a:cs typeface="Times New Roman" panose="02020603050405020304" pitchFamily="18" charset="0"/>
            </a:endParaRPr>
          </a:p>
          <a:p>
            <a:pPr marL="342900" indent="-342900">
              <a:spcAft>
                <a:spcPts val="0"/>
              </a:spcAft>
              <a:buFont typeface="+mj-lt"/>
              <a:buAutoNum type="arabicPeriod"/>
            </a:pPr>
            <a:endParaRPr lang="en-GB" sz="1400" dirty="0">
              <a:solidFill>
                <a:srgbClr val="000090"/>
              </a:solidFill>
              <a:ea typeface="Times New Roman" panose="02020603050405020304" pitchFamily="18" charset="0"/>
              <a:cs typeface="Times New Roman" panose="02020603050405020304" pitchFamily="18" charset="0"/>
            </a:endParaRPr>
          </a:p>
          <a:p>
            <a:pPr marL="342900" indent="-342900">
              <a:spcAft>
                <a:spcPts val="0"/>
              </a:spcAft>
              <a:buFont typeface="+mj-lt"/>
              <a:buAutoNum type="arabicPeriod"/>
            </a:pPr>
            <a:r>
              <a:rPr lang="en-GB" sz="1400" dirty="0">
                <a:solidFill>
                  <a:srgbClr val="000090"/>
                </a:solidFill>
                <a:ea typeface="Times New Roman" panose="02020603050405020304" pitchFamily="18" charset="0"/>
                <a:cs typeface="Times New Roman" panose="02020603050405020304" pitchFamily="18" charset="0"/>
              </a:rPr>
              <a:t>What are the common mistakes that may occur with this recipe? How can they be prevented or put right? </a:t>
            </a:r>
            <a:endParaRPr lang="en-GB" sz="1400" dirty="0">
              <a:ea typeface="MS Mincho"/>
              <a:cs typeface="Times New Roman" panose="02020603050405020304" pitchFamily="18" charset="0"/>
            </a:endParaRPr>
          </a:p>
          <a:p>
            <a:pPr marL="342900" indent="-342900">
              <a:spcAft>
                <a:spcPts val="0"/>
              </a:spcAft>
              <a:buFont typeface="+mj-lt"/>
              <a:buAutoNum type="arabicPeriod"/>
            </a:pPr>
            <a:endParaRPr lang="en-GB" sz="1400" dirty="0">
              <a:solidFill>
                <a:srgbClr val="000090"/>
              </a:solidFill>
              <a:ea typeface="Times New Roman" panose="02020603050405020304" pitchFamily="18" charset="0"/>
              <a:cs typeface="Times New Roman" panose="02020603050405020304" pitchFamily="18" charset="0"/>
            </a:endParaRPr>
          </a:p>
          <a:p>
            <a:pPr marL="342900" indent="-342900">
              <a:spcAft>
                <a:spcPts val="0"/>
              </a:spcAft>
              <a:buFont typeface="+mj-lt"/>
              <a:buAutoNum type="arabicPeriod"/>
            </a:pPr>
            <a:r>
              <a:rPr lang="en-GB" sz="1400" dirty="0">
                <a:solidFill>
                  <a:srgbClr val="000090"/>
                </a:solidFill>
                <a:ea typeface="Times New Roman" panose="02020603050405020304" pitchFamily="18" charset="0"/>
                <a:cs typeface="Times New Roman" panose="02020603050405020304" pitchFamily="18" charset="0"/>
              </a:rPr>
              <a:t>What key advice/tips would you give to someone making this recipe?</a:t>
            </a:r>
          </a:p>
          <a:p>
            <a:pPr marL="342900" indent="-342900">
              <a:spcAft>
                <a:spcPts val="0"/>
              </a:spcAft>
              <a:buFont typeface="+mj-lt"/>
              <a:buAutoNum type="arabicPeriod"/>
            </a:pPr>
            <a:endParaRPr lang="en-GB" sz="1400" dirty="0">
              <a:ea typeface="MS Mincho"/>
              <a:cs typeface="Times New Roman" panose="02020603050405020304" pitchFamily="18" charset="0"/>
            </a:endParaRPr>
          </a:p>
          <a:p>
            <a:pPr marL="342900" indent="-342900">
              <a:spcAft>
                <a:spcPts val="0"/>
              </a:spcAft>
              <a:buFont typeface="+mj-lt"/>
              <a:buAutoNum type="arabicPeriod"/>
            </a:pPr>
            <a:r>
              <a:rPr lang="en-GB" sz="1400" dirty="0">
                <a:solidFill>
                  <a:srgbClr val="000090"/>
                </a:solidFill>
                <a:ea typeface="Times New Roman" panose="02020603050405020304" pitchFamily="18" charset="0"/>
                <a:cs typeface="Times New Roman" panose="02020603050405020304" pitchFamily="18" charset="0"/>
              </a:rPr>
              <a:t>What nutrients are present in this dish? What nutrients are in excess (lots of) / deficient (missing) in the dish?  </a:t>
            </a:r>
            <a:endParaRPr lang="en-GB" sz="1400" dirty="0">
              <a:ea typeface="MS Mincho"/>
              <a:cs typeface="Times New Roman" panose="02020603050405020304" pitchFamily="18" charset="0"/>
            </a:endParaRPr>
          </a:p>
          <a:p>
            <a:pPr marL="342900" indent="-342900">
              <a:spcAft>
                <a:spcPts val="0"/>
              </a:spcAft>
              <a:buFont typeface="+mj-lt"/>
              <a:buAutoNum type="arabicPeriod"/>
            </a:pPr>
            <a:endParaRPr lang="en-GB" sz="1400" dirty="0">
              <a:solidFill>
                <a:srgbClr val="000090"/>
              </a:solidFill>
              <a:ea typeface="Times New Roman" panose="02020603050405020304" pitchFamily="18" charset="0"/>
              <a:cs typeface="Times New Roman" panose="02020603050405020304" pitchFamily="18" charset="0"/>
            </a:endParaRPr>
          </a:p>
          <a:p>
            <a:pPr marL="342900" indent="-342900">
              <a:spcAft>
                <a:spcPts val="0"/>
              </a:spcAft>
              <a:buFont typeface="+mj-lt"/>
              <a:buAutoNum type="arabicPeriod"/>
            </a:pPr>
            <a:r>
              <a:rPr lang="en-GB" sz="1400" dirty="0">
                <a:solidFill>
                  <a:srgbClr val="000090"/>
                </a:solidFill>
                <a:ea typeface="Times New Roman" panose="02020603050405020304" pitchFamily="18" charset="0"/>
                <a:cs typeface="Times New Roman" panose="02020603050405020304" pitchFamily="18" charset="0"/>
              </a:rPr>
              <a:t>How could the dish be made healthier? Suggest at least 3 ways. </a:t>
            </a:r>
            <a:endParaRPr lang="en-GB" sz="1400" dirty="0">
              <a:ea typeface="MS Mincho"/>
              <a:cs typeface="Times New Roman" panose="02020603050405020304" pitchFamily="18" charset="0"/>
            </a:endParaRPr>
          </a:p>
          <a:p>
            <a:pPr marL="342900" indent="-342900">
              <a:spcAft>
                <a:spcPts val="0"/>
              </a:spcAft>
              <a:buFont typeface="+mj-lt"/>
              <a:buAutoNum type="arabicPeriod"/>
            </a:pPr>
            <a:endParaRPr lang="en-GB" sz="1400" dirty="0">
              <a:solidFill>
                <a:srgbClr val="000090"/>
              </a:solidFill>
              <a:ea typeface="Times New Roman" panose="02020603050405020304" pitchFamily="18" charset="0"/>
              <a:cs typeface="Times New Roman" panose="02020603050405020304" pitchFamily="18" charset="0"/>
            </a:endParaRPr>
          </a:p>
          <a:p>
            <a:pPr marL="342900" indent="-342900">
              <a:spcAft>
                <a:spcPts val="0"/>
              </a:spcAft>
              <a:buFont typeface="+mj-lt"/>
              <a:buAutoNum type="arabicPeriod"/>
            </a:pPr>
            <a:r>
              <a:rPr lang="en-GB" sz="1400" dirty="0">
                <a:solidFill>
                  <a:srgbClr val="000090"/>
                </a:solidFill>
                <a:ea typeface="Times New Roman" panose="02020603050405020304" pitchFamily="18" charset="0"/>
                <a:cs typeface="Times New Roman" panose="02020603050405020304" pitchFamily="18" charset="0"/>
              </a:rPr>
              <a:t>How can the dish be adapted to be suitable for:  a. Gluten free?      b. Lactose intolerance?    c. Vegans?</a:t>
            </a:r>
            <a:endParaRPr lang="en-GB" sz="1400" dirty="0">
              <a:ea typeface="MS Mincho"/>
              <a:cs typeface="Times New Roman" panose="02020603050405020304" pitchFamily="18" charset="0"/>
            </a:endParaRPr>
          </a:p>
          <a:p>
            <a:pPr marL="342900" indent="-342900">
              <a:spcAft>
                <a:spcPts val="0"/>
              </a:spcAft>
              <a:buFont typeface="+mj-lt"/>
              <a:buAutoNum type="arabicPeriod"/>
            </a:pPr>
            <a:endParaRPr lang="en-GB" sz="1400" dirty="0">
              <a:solidFill>
                <a:srgbClr val="000090"/>
              </a:solidFill>
              <a:ea typeface="Times New Roman" panose="02020603050405020304" pitchFamily="18" charset="0"/>
              <a:cs typeface="Times New Roman" panose="02020603050405020304" pitchFamily="18" charset="0"/>
            </a:endParaRPr>
          </a:p>
          <a:p>
            <a:pPr marL="342900" indent="-342900">
              <a:spcAft>
                <a:spcPts val="0"/>
              </a:spcAft>
              <a:buFont typeface="+mj-lt"/>
              <a:buAutoNum type="arabicPeriod"/>
            </a:pPr>
            <a:r>
              <a:rPr lang="en-GB" sz="1400" dirty="0">
                <a:solidFill>
                  <a:srgbClr val="000090"/>
                </a:solidFill>
                <a:ea typeface="Times New Roman" panose="02020603050405020304" pitchFamily="18" charset="0"/>
                <a:cs typeface="Times New Roman" panose="02020603050405020304" pitchFamily="18" charset="0"/>
              </a:rPr>
              <a:t>Explain how you will be more organised with bringing your ingredients next lesson.</a:t>
            </a:r>
            <a:endParaRPr lang="en-GB" sz="1400" dirty="0">
              <a:effectLst/>
              <a:ea typeface="MS Mincho"/>
              <a:cs typeface="Times New Roman" panose="02020603050405020304" pitchFamily="18" charset="0"/>
            </a:endParaRPr>
          </a:p>
        </p:txBody>
      </p:sp>
    </p:spTree>
    <p:extLst>
      <p:ext uri="{BB962C8B-B14F-4D97-AF65-F5344CB8AC3E}">
        <p14:creationId xmlns:p14="http://schemas.microsoft.com/office/powerpoint/2010/main" val="79831843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20B242D-6290-49E5-A6EF-D013109EBBA5}" type="slidenum">
              <a:rPr lang="en-GB" smtClean="0"/>
              <a:t>32</a:t>
            </a:fld>
            <a:endParaRPr lang="en-GB" dirty="0"/>
          </a:p>
        </p:txBody>
      </p:sp>
      <p:graphicFrame>
        <p:nvGraphicFramePr>
          <p:cNvPr id="3" name="Object 2"/>
          <p:cNvGraphicFramePr>
            <a:graphicFrameLocks noChangeAspect="1"/>
          </p:cNvGraphicFramePr>
          <p:nvPr>
            <p:extLst>
              <p:ext uri="{D42A27DB-BD31-4B8C-83A1-F6EECF244321}">
                <p14:modId xmlns:p14="http://schemas.microsoft.com/office/powerpoint/2010/main" val="2885184563"/>
              </p:ext>
            </p:extLst>
          </p:nvPr>
        </p:nvGraphicFramePr>
        <p:xfrm>
          <a:off x="0" y="71437"/>
          <a:ext cx="4373972" cy="6715125"/>
        </p:xfrm>
        <a:graphic>
          <a:graphicData uri="http://schemas.openxmlformats.org/presentationml/2006/ole">
            <mc:AlternateContent xmlns:mc="http://schemas.openxmlformats.org/markup-compatibility/2006">
              <mc:Choice xmlns:v="urn:schemas-microsoft-com:vml" Requires="v">
                <p:oleObj spid="_x0000_s47107" name="Document" r:id="rId4" imgW="7651960" imgH="9684301" progId="Word.Document.12">
                  <p:embed/>
                </p:oleObj>
              </mc:Choice>
              <mc:Fallback>
                <p:oleObj name="Document" r:id="rId4" imgW="7651960" imgH="9684301" progId="Word.Document.12">
                  <p:embed/>
                  <p:pic>
                    <p:nvPicPr>
                      <p:cNvPr id="3" name="Object 2"/>
                      <p:cNvPicPr/>
                      <p:nvPr/>
                    </p:nvPicPr>
                    <p:blipFill>
                      <a:blip r:embed="rId5"/>
                      <a:stretch>
                        <a:fillRect/>
                      </a:stretch>
                    </p:blipFill>
                    <p:spPr>
                      <a:xfrm>
                        <a:off x="0" y="71437"/>
                        <a:ext cx="4373972" cy="6715125"/>
                      </a:xfrm>
                      <a:prstGeom prst="rect">
                        <a:avLst/>
                      </a:prstGeom>
                    </p:spPr>
                  </p:pic>
                </p:oleObj>
              </mc:Fallback>
            </mc:AlternateContent>
          </a:graphicData>
        </a:graphic>
      </p:graphicFrame>
      <p:graphicFrame>
        <p:nvGraphicFramePr>
          <p:cNvPr id="4" name="Object 3"/>
          <p:cNvGraphicFramePr>
            <a:graphicFrameLocks noChangeAspect="1"/>
          </p:cNvGraphicFramePr>
          <p:nvPr>
            <p:extLst>
              <p:ext uri="{D42A27DB-BD31-4B8C-83A1-F6EECF244321}">
                <p14:modId xmlns:p14="http://schemas.microsoft.com/office/powerpoint/2010/main" val="1035659172"/>
              </p:ext>
            </p:extLst>
          </p:nvPr>
        </p:nvGraphicFramePr>
        <p:xfrm>
          <a:off x="4276725" y="71436"/>
          <a:ext cx="4712985" cy="6650039"/>
        </p:xfrm>
        <a:graphic>
          <a:graphicData uri="http://schemas.openxmlformats.org/presentationml/2006/ole">
            <mc:AlternateContent xmlns:mc="http://schemas.openxmlformats.org/markup-compatibility/2006">
              <mc:Choice xmlns:v="urn:schemas-microsoft-com:vml" Requires="v">
                <p:oleObj spid="_x0000_s47108" name="Document" r:id="rId7" imgW="7664592" imgH="9668796" progId="Word.Document.12">
                  <p:embed/>
                </p:oleObj>
              </mc:Choice>
              <mc:Fallback>
                <p:oleObj name="Document" r:id="rId7" imgW="7664592" imgH="9668796" progId="Word.Document.12">
                  <p:embed/>
                  <p:pic>
                    <p:nvPicPr>
                      <p:cNvPr id="4" name="Object 3"/>
                      <p:cNvPicPr/>
                      <p:nvPr/>
                    </p:nvPicPr>
                    <p:blipFill>
                      <a:blip r:embed="rId8"/>
                      <a:stretch>
                        <a:fillRect/>
                      </a:stretch>
                    </p:blipFill>
                    <p:spPr>
                      <a:xfrm>
                        <a:off x="4276725" y="71436"/>
                        <a:ext cx="4712985" cy="6650039"/>
                      </a:xfrm>
                      <a:prstGeom prst="rect">
                        <a:avLst/>
                      </a:prstGeom>
                    </p:spPr>
                  </p:pic>
                </p:oleObj>
              </mc:Fallback>
            </mc:AlternateContent>
          </a:graphicData>
        </a:graphic>
      </p:graphicFrame>
    </p:spTree>
    <p:extLst>
      <p:ext uri="{BB962C8B-B14F-4D97-AF65-F5344CB8AC3E}">
        <p14:creationId xmlns:p14="http://schemas.microsoft.com/office/powerpoint/2010/main" val="14949874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20B242D-6290-49E5-A6EF-D013109EBBA5}" type="slidenum">
              <a:rPr lang="en-GB" smtClean="0"/>
              <a:t>4</a:t>
            </a:fld>
            <a:endParaRPr lang="en-GB" dirty="0"/>
          </a:p>
        </p:txBody>
      </p:sp>
      <p:sp>
        <p:nvSpPr>
          <p:cNvPr id="3" name="TextBox 2"/>
          <p:cNvSpPr txBox="1"/>
          <p:nvPr/>
        </p:nvSpPr>
        <p:spPr>
          <a:xfrm>
            <a:off x="1238250" y="190500"/>
            <a:ext cx="6315075" cy="369332"/>
          </a:xfrm>
          <a:prstGeom prst="rect">
            <a:avLst/>
          </a:prstGeom>
          <a:noFill/>
        </p:spPr>
        <p:txBody>
          <a:bodyPr wrap="square" rtlCol="0">
            <a:spAutoFit/>
          </a:bodyPr>
          <a:lstStyle/>
          <a:p>
            <a:pPr algn="ctr"/>
            <a:r>
              <a:rPr lang="en-GB" dirty="0"/>
              <a:t>Year 9 pathways criteria – practical work</a:t>
            </a:r>
          </a:p>
        </p:txBody>
      </p:sp>
      <p:graphicFrame>
        <p:nvGraphicFramePr>
          <p:cNvPr id="4" name="Table 3"/>
          <p:cNvGraphicFramePr>
            <a:graphicFrameLocks noGrp="1"/>
          </p:cNvGraphicFramePr>
          <p:nvPr>
            <p:extLst>
              <p:ext uri="{D42A27DB-BD31-4B8C-83A1-F6EECF244321}">
                <p14:modId xmlns:p14="http://schemas.microsoft.com/office/powerpoint/2010/main" val="3217234312"/>
              </p:ext>
            </p:extLst>
          </p:nvPr>
        </p:nvGraphicFramePr>
        <p:xfrm>
          <a:off x="606393" y="856650"/>
          <a:ext cx="7786836" cy="5399771"/>
        </p:xfrm>
        <a:graphic>
          <a:graphicData uri="http://schemas.openxmlformats.org/drawingml/2006/table">
            <a:tbl>
              <a:tblPr firstRow="1" firstCol="1" bandRow="1"/>
              <a:tblGrid>
                <a:gridCol w="1885389">
                  <a:extLst>
                    <a:ext uri="{9D8B030D-6E8A-4147-A177-3AD203B41FA5}">
                      <a16:colId xmlns:a16="http://schemas.microsoft.com/office/drawing/2014/main" xmlns="" val="20000"/>
                    </a:ext>
                  </a:extLst>
                </a:gridCol>
                <a:gridCol w="1908707">
                  <a:extLst>
                    <a:ext uri="{9D8B030D-6E8A-4147-A177-3AD203B41FA5}">
                      <a16:colId xmlns:a16="http://schemas.microsoft.com/office/drawing/2014/main" xmlns="" val="20001"/>
                    </a:ext>
                  </a:extLst>
                </a:gridCol>
                <a:gridCol w="1942391">
                  <a:extLst>
                    <a:ext uri="{9D8B030D-6E8A-4147-A177-3AD203B41FA5}">
                      <a16:colId xmlns:a16="http://schemas.microsoft.com/office/drawing/2014/main" xmlns="" val="20002"/>
                    </a:ext>
                  </a:extLst>
                </a:gridCol>
                <a:gridCol w="2050349">
                  <a:extLst>
                    <a:ext uri="{9D8B030D-6E8A-4147-A177-3AD203B41FA5}">
                      <a16:colId xmlns:a16="http://schemas.microsoft.com/office/drawing/2014/main" xmlns="" val="20003"/>
                    </a:ext>
                  </a:extLst>
                </a:gridCol>
              </a:tblGrid>
              <a:tr h="297032">
                <a:tc>
                  <a:txBody>
                    <a:bodyPr/>
                    <a:lstStyle/>
                    <a:p>
                      <a:pPr>
                        <a:lnSpc>
                          <a:spcPct val="107000"/>
                        </a:lnSpc>
                        <a:spcAft>
                          <a:spcPts val="0"/>
                        </a:spcAft>
                      </a:pPr>
                      <a:r>
                        <a:rPr lang="en-GB" sz="1100" b="1"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Year 9 Foundation</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4472C4"/>
                      </a:solidFill>
                      <a:prstDash val="solid"/>
                      <a:round/>
                      <a:headEnd type="none" w="med" len="med"/>
                      <a:tailEnd type="none" w="med" len="med"/>
                    </a:lnL>
                    <a:lnR>
                      <a:noFill/>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4472C4"/>
                    </a:solidFill>
                  </a:tcPr>
                </a:tc>
                <a:tc>
                  <a:txBody>
                    <a:bodyPr/>
                    <a:lstStyle/>
                    <a:p>
                      <a:pPr>
                        <a:lnSpc>
                          <a:spcPct val="107000"/>
                        </a:lnSpc>
                        <a:spcAft>
                          <a:spcPts val="0"/>
                        </a:spcAft>
                      </a:pPr>
                      <a:r>
                        <a:rPr lang="en-GB" sz="1100" b="1"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Year 9 Secure</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4472C4"/>
                    </a:solidFill>
                  </a:tcPr>
                </a:tc>
                <a:tc>
                  <a:txBody>
                    <a:bodyPr/>
                    <a:lstStyle/>
                    <a:p>
                      <a:pPr>
                        <a:lnSpc>
                          <a:spcPct val="107000"/>
                        </a:lnSpc>
                        <a:spcAft>
                          <a:spcPts val="0"/>
                        </a:spcAft>
                      </a:pPr>
                      <a:r>
                        <a:rPr lang="en-GB" sz="1100" b="1"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Year 9 Confident</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4472C4"/>
                    </a:solidFill>
                  </a:tcPr>
                </a:tc>
                <a:tc>
                  <a:txBody>
                    <a:bodyPr/>
                    <a:lstStyle/>
                    <a:p>
                      <a:pPr>
                        <a:lnSpc>
                          <a:spcPct val="107000"/>
                        </a:lnSpc>
                        <a:spcAft>
                          <a:spcPts val="0"/>
                        </a:spcAft>
                      </a:pPr>
                      <a:r>
                        <a:rPr lang="en-GB" sz="1100" b="1"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Year 9 Exceptional</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4472C4"/>
                    </a:solidFill>
                  </a:tcPr>
                </a:tc>
                <a:extLst>
                  <a:ext uri="{0D108BD9-81ED-4DB2-BD59-A6C34878D82A}">
                    <a16:rowId xmlns:a16="http://schemas.microsoft.com/office/drawing/2014/main" xmlns="" val="10000"/>
                  </a:ext>
                </a:extLst>
              </a:tr>
              <a:tr h="971950">
                <a:tc>
                  <a:txBody>
                    <a:bodyPr/>
                    <a:lstStyle/>
                    <a:p>
                      <a:pPr>
                        <a:lnSpc>
                          <a:spcPct val="107000"/>
                        </a:lnSpc>
                        <a:spcAft>
                          <a:spcPts val="0"/>
                        </a:spcAft>
                      </a:pPr>
                      <a:r>
                        <a:rPr lang="en-GB" sz="900" b="1" dirty="0">
                          <a:effectLst/>
                          <a:latin typeface="Calibri" panose="020F0502020204030204" pitchFamily="34" charset="0"/>
                          <a:ea typeface="Calibri" panose="020F0502020204030204" pitchFamily="34" charset="0"/>
                          <a:cs typeface="Times New Roman" panose="02020603050405020304" pitchFamily="18" charset="0"/>
                        </a:rPr>
                        <a:t>Some ingredients and equipment handled with reasonable control.</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a:lnSpc>
                          <a:spcPct val="107000"/>
                        </a:lnSpc>
                        <a:spcAft>
                          <a:spcPts val="0"/>
                        </a:spcAft>
                      </a:pPr>
                      <a:r>
                        <a:rPr lang="en-GB" sz="900" dirty="0">
                          <a:effectLst/>
                          <a:latin typeface="Calibri" panose="020F0502020204030204" pitchFamily="34" charset="0"/>
                          <a:ea typeface="Calibri" panose="020F0502020204030204" pitchFamily="34" charset="0"/>
                          <a:cs typeface="Times New Roman" panose="02020603050405020304" pitchFamily="18" charset="0"/>
                        </a:rPr>
                        <a:t>Most ingredients and equipment handled with co-ordination.</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a:lnSpc>
                          <a:spcPct val="107000"/>
                        </a:lnSpc>
                        <a:spcAft>
                          <a:spcPts val="0"/>
                        </a:spcAft>
                      </a:pPr>
                      <a:r>
                        <a:rPr lang="en-GB" sz="900" dirty="0">
                          <a:effectLst/>
                          <a:latin typeface="Calibri" panose="020F0502020204030204" pitchFamily="34" charset="0"/>
                          <a:ea typeface="Calibri" panose="020F0502020204030204" pitchFamily="34" charset="0"/>
                          <a:cs typeface="Times New Roman" panose="02020603050405020304" pitchFamily="18" charset="0"/>
                        </a:rPr>
                        <a:t>Most ingredients and equipment handled with excellent competence and co-ordination.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a:lnSpc>
                          <a:spcPct val="107000"/>
                        </a:lnSpc>
                        <a:spcAft>
                          <a:spcPts val="0"/>
                        </a:spcAft>
                      </a:pPr>
                      <a:r>
                        <a:rPr lang="en-GB" sz="900" dirty="0">
                          <a:effectLst/>
                          <a:latin typeface="Calibri" panose="020F0502020204030204" pitchFamily="34" charset="0"/>
                          <a:ea typeface="Calibri" panose="020F0502020204030204" pitchFamily="34" charset="0"/>
                          <a:cs typeface="Times New Roman" panose="02020603050405020304" pitchFamily="18" charset="0"/>
                        </a:rPr>
                        <a:t>All ingredients and equipment handled with excellent competence and co-ordination.</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extLst>
                  <a:ext uri="{0D108BD9-81ED-4DB2-BD59-A6C34878D82A}">
                    <a16:rowId xmlns:a16="http://schemas.microsoft.com/office/drawing/2014/main" xmlns="" val="10001"/>
                  </a:ext>
                </a:extLst>
              </a:tr>
              <a:tr h="728963">
                <a:tc>
                  <a:txBody>
                    <a:bodyPr/>
                    <a:lstStyle/>
                    <a:p>
                      <a:pPr>
                        <a:lnSpc>
                          <a:spcPct val="107000"/>
                        </a:lnSpc>
                        <a:spcAft>
                          <a:spcPts val="0"/>
                        </a:spcAft>
                      </a:pPr>
                      <a:r>
                        <a:rPr lang="en-GB" sz="900" b="1" dirty="0">
                          <a:effectLst/>
                          <a:latin typeface="Calibri" panose="020F0502020204030204" pitchFamily="34" charset="0"/>
                          <a:ea typeface="Calibri" panose="020F0502020204030204" pitchFamily="34" charset="0"/>
                          <a:cs typeface="Times New Roman" panose="02020603050405020304" pitchFamily="18" charset="0"/>
                        </a:rPr>
                        <a:t>Needed a little assistance.</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a:lnSpc>
                          <a:spcPct val="107000"/>
                        </a:lnSpc>
                        <a:spcAft>
                          <a:spcPts val="0"/>
                        </a:spcAft>
                      </a:pPr>
                      <a:r>
                        <a:rPr lang="en-GB" sz="900" dirty="0">
                          <a:effectLst/>
                          <a:latin typeface="Calibri" panose="020F0502020204030204" pitchFamily="34" charset="0"/>
                          <a:ea typeface="Calibri" panose="020F0502020204030204" pitchFamily="34" charset="0"/>
                          <a:cs typeface="Times New Roman" panose="02020603050405020304" pitchFamily="18" charset="0"/>
                        </a:rPr>
                        <a:t>Mostly independent – a little assistance.</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a:lnSpc>
                          <a:spcPct val="107000"/>
                        </a:lnSpc>
                        <a:spcAft>
                          <a:spcPts val="0"/>
                        </a:spcAft>
                      </a:pPr>
                      <a:r>
                        <a:rPr lang="en-GB" sz="900" dirty="0">
                          <a:effectLst/>
                          <a:latin typeface="Calibri" panose="020F0502020204030204" pitchFamily="34" charset="0"/>
                          <a:ea typeface="Calibri" panose="020F0502020204030204" pitchFamily="34" charset="0"/>
                          <a:cs typeface="Times New Roman" panose="02020603050405020304" pitchFamily="18" charset="0"/>
                        </a:rPr>
                        <a:t>Completely independent. Demonstrating good organisation.</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a:lnSpc>
                          <a:spcPct val="107000"/>
                        </a:lnSpc>
                        <a:spcAft>
                          <a:spcPts val="0"/>
                        </a:spcAft>
                      </a:pPr>
                      <a:r>
                        <a:rPr lang="en-GB" sz="900" dirty="0">
                          <a:effectLst/>
                          <a:latin typeface="Calibri" panose="020F0502020204030204" pitchFamily="34" charset="0"/>
                          <a:ea typeface="Calibri" panose="020F0502020204030204" pitchFamily="34" charset="0"/>
                          <a:cs typeface="Times New Roman" panose="02020603050405020304" pitchFamily="18" charset="0"/>
                        </a:rPr>
                        <a:t>Completely independent. Demonstrating a high level of organisation.</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extLst>
                  <a:ext uri="{0D108BD9-81ED-4DB2-BD59-A6C34878D82A}">
                    <a16:rowId xmlns:a16="http://schemas.microsoft.com/office/drawing/2014/main" xmlns="" val="10002"/>
                  </a:ext>
                </a:extLst>
              </a:tr>
              <a:tr h="728963">
                <a:tc>
                  <a:txBody>
                    <a:bodyPr/>
                    <a:lstStyle/>
                    <a:p>
                      <a:pPr>
                        <a:lnSpc>
                          <a:spcPct val="107000"/>
                        </a:lnSpc>
                        <a:spcAft>
                          <a:spcPts val="0"/>
                        </a:spcAft>
                      </a:pPr>
                      <a:r>
                        <a:rPr lang="en-GB" sz="900" b="1" dirty="0">
                          <a:effectLst/>
                          <a:latin typeface="Calibri" panose="020F0502020204030204" pitchFamily="34" charset="0"/>
                          <a:ea typeface="Calibri" panose="020F0502020204030204" pitchFamily="34" charset="0"/>
                          <a:cs typeface="Times New Roman" panose="02020603050405020304" pitchFamily="18" charset="0"/>
                        </a:rPr>
                        <a:t>Mostly worked in a hygienic and safe manner.</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a:lnSpc>
                          <a:spcPct val="107000"/>
                        </a:lnSpc>
                        <a:spcAft>
                          <a:spcPts val="0"/>
                        </a:spcAft>
                      </a:pPr>
                      <a:r>
                        <a:rPr lang="en-GB" sz="900" dirty="0">
                          <a:effectLst/>
                          <a:latin typeface="Calibri" panose="020F0502020204030204" pitchFamily="34" charset="0"/>
                          <a:ea typeface="Calibri" panose="020F0502020204030204" pitchFamily="34" charset="0"/>
                          <a:cs typeface="Times New Roman" panose="02020603050405020304" pitchFamily="18" charset="0"/>
                        </a:rPr>
                        <a:t>Worked in a hygienic and safe manner.</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a:lnSpc>
                          <a:spcPct val="107000"/>
                        </a:lnSpc>
                        <a:spcAft>
                          <a:spcPts val="0"/>
                        </a:spcAft>
                      </a:pPr>
                      <a:r>
                        <a:rPr lang="en-GB" sz="900" dirty="0">
                          <a:effectLst/>
                          <a:latin typeface="Calibri" panose="020F0502020204030204" pitchFamily="34" charset="0"/>
                          <a:ea typeface="Calibri" panose="020F0502020204030204" pitchFamily="34" charset="0"/>
                          <a:cs typeface="Times New Roman" panose="02020603050405020304" pitchFamily="18" charset="0"/>
                        </a:rPr>
                        <a:t>Consistently worked in a hygienic and safe manner.</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a:lnSpc>
                          <a:spcPct val="107000"/>
                        </a:lnSpc>
                        <a:spcAft>
                          <a:spcPts val="0"/>
                        </a:spcAft>
                      </a:pPr>
                      <a:r>
                        <a:rPr lang="en-GB" sz="900" dirty="0">
                          <a:effectLst/>
                          <a:latin typeface="Calibri" panose="020F0502020204030204" pitchFamily="34" charset="0"/>
                          <a:ea typeface="Calibri" panose="020F0502020204030204" pitchFamily="34" charset="0"/>
                          <a:cs typeface="Times New Roman" panose="02020603050405020304" pitchFamily="18" charset="0"/>
                        </a:rPr>
                        <a:t>Consistently worked in a hygienic and safe manner.</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extLst>
                  <a:ext uri="{0D108BD9-81ED-4DB2-BD59-A6C34878D82A}">
                    <a16:rowId xmlns:a16="http://schemas.microsoft.com/office/drawing/2014/main" xmlns="" val="10003"/>
                  </a:ext>
                </a:extLst>
              </a:tr>
              <a:tr h="1457925">
                <a:tc>
                  <a:txBody>
                    <a:bodyPr/>
                    <a:lstStyle/>
                    <a:p>
                      <a:pPr>
                        <a:lnSpc>
                          <a:spcPct val="107000"/>
                        </a:lnSpc>
                        <a:spcAft>
                          <a:spcPts val="0"/>
                        </a:spcAft>
                      </a:pPr>
                      <a:r>
                        <a:rPr lang="en-GB" sz="900" b="1" dirty="0">
                          <a:effectLst/>
                          <a:latin typeface="Calibri" panose="020F0502020204030204" pitchFamily="34" charset="0"/>
                          <a:ea typeface="Calibri" panose="020F0502020204030204" pitchFamily="34" charset="0"/>
                          <a:cs typeface="Times New Roman" panose="02020603050405020304" pitchFamily="18" charset="0"/>
                        </a:rPr>
                        <a:t>Finished practical dish.</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a:lnSpc>
                          <a:spcPct val="107000"/>
                        </a:lnSpc>
                        <a:spcAft>
                          <a:spcPts val="0"/>
                        </a:spcAft>
                      </a:pPr>
                      <a:r>
                        <a:rPr lang="en-GB" sz="900" dirty="0">
                          <a:effectLst/>
                          <a:latin typeface="Calibri" panose="020F0502020204030204" pitchFamily="34" charset="0"/>
                          <a:ea typeface="Calibri" panose="020F0502020204030204" pitchFamily="34" charset="0"/>
                          <a:cs typeface="Times New Roman" panose="02020603050405020304" pitchFamily="18" charset="0"/>
                        </a:rPr>
                        <a:t>Finished on time. Sink and equipment cleaned and finished product packed away.</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a:lnSpc>
                          <a:spcPct val="107000"/>
                        </a:lnSpc>
                        <a:spcAft>
                          <a:spcPts val="0"/>
                        </a:spcAft>
                      </a:pPr>
                      <a:r>
                        <a:rPr lang="en-GB" sz="900" dirty="0">
                          <a:effectLst/>
                          <a:latin typeface="Calibri" panose="020F0502020204030204" pitchFamily="34" charset="0"/>
                          <a:ea typeface="Calibri" panose="020F0502020204030204" pitchFamily="34" charset="0"/>
                          <a:cs typeface="Times New Roman" panose="02020603050405020304" pitchFamily="18" charset="0"/>
                        </a:rPr>
                        <a:t>Finished well within the time limit. All equipment cleaned and finished product packed away, and extension work completed.</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a:lnSpc>
                          <a:spcPct val="107000"/>
                        </a:lnSpc>
                        <a:spcAft>
                          <a:spcPts val="0"/>
                        </a:spcAft>
                      </a:pPr>
                      <a:r>
                        <a:rPr lang="en-GB" sz="900" dirty="0">
                          <a:effectLst/>
                          <a:latin typeface="Calibri" panose="020F0502020204030204" pitchFamily="34" charset="0"/>
                          <a:ea typeface="Calibri" panose="020F0502020204030204" pitchFamily="34" charset="0"/>
                          <a:cs typeface="Times New Roman" panose="02020603050405020304" pitchFamily="18" charset="0"/>
                        </a:rPr>
                        <a:t>Finished well within the time limit. All equipment cleaned and finished product packed away, and extension work completed to a high standard.</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extLst>
                  <a:ext uri="{0D108BD9-81ED-4DB2-BD59-A6C34878D82A}">
                    <a16:rowId xmlns:a16="http://schemas.microsoft.com/office/drawing/2014/main" xmlns="" val="10004"/>
                  </a:ext>
                </a:extLst>
              </a:tr>
              <a:tr h="1214938">
                <a:tc>
                  <a:txBody>
                    <a:bodyPr/>
                    <a:lstStyle/>
                    <a:p>
                      <a:pPr>
                        <a:lnSpc>
                          <a:spcPct val="107000"/>
                        </a:lnSpc>
                        <a:spcAft>
                          <a:spcPts val="0"/>
                        </a:spcAft>
                      </a:pPr>
                      <a:r>
                        <a:rPr lang="en-GB" sz="900" b="1" dirty="0">
                          <a:effectLst/>
                          <a:latin typeface="Calibri" panose="020F0502020204030204" pitchFamily="34" charset="0"/>
                          <a:ea typeface="Calibri" panose="020F0502020204030204" pitchFamily="34" charset="0"/>
                          <a:cs typeface="Times New Roman" panose="02020603050405020304" pitchFamily="18" charset="0"/>
                        </a:rPr>
                        <a:t>Acceptable finish on end product.</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a:lnSpc>
                          <a:spcPct val="107000"/>
                        </a:lnSpc>
                        <a:spcAft>
                          <a:spcPts val="0"/>
                        </a:spcAft>
                      </a:pPr>
                      <a:r>
                        <a:rPr lang="en-GB" sz="900" dirty="0">
                          <a:effectLst/>
                          <a:latin typeface="Calibri" panose="020F0502020204030204" pitchFamily="34" charset="0"/>
                          <a:ea typeface="Calibri" panose="020F0502020204030204" pitchFamily="34" charset="0"/>
                          <a:cs typeface="Times New Roman" panose="02020603050405020304" pitchFamily="18" charset="0"/>
                        </a:rPr>
                        <a:t>Good finish to end product.</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a:lnSpc>
                          <a:spcPct val="107000"/>
                        </a:lnSpc>
                        <a:spcAft>
                          <a:spcPts val="0"/>
                        </a:spcAft>
                      </a:pPr>
                      <a:r>
                        <a:rPr lang="en-GB" sz="900" dirty="0">
                          <a:effectLst/>
                          <a:latin typeface="Calibri" panose="020F0502020204030204" pitchFamily="34" charset="0"/>
                          <a:ea typeface="Calibri" panose="020F0502020204030204" pitchFamily="34" charset="0"/>
                          <a:cs typeface="Times New Roman" panose="02020603050405020304" pitchFamily="18" charset="0"/>
                        </a:rPr>
                        <a:t>High quality product with excellent finish.</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a:lnSpc>
                          <a:spcPct val="107000"/>
                        </a:lnSpc>
                        <a:spcAft>
                          <a:spcPts val="0"/>
                        </a:spcAft>
                      </a:pPr>
                      <a:r>
                        <a:rPr lang="en-GB" sz="900" dirty="0">
                          <a:effectLst/>
                          <a:latin typeface="Calibri" panose="020F0502020204030204" pitchFamily="34" charset="0"/>
                          <a:ea typeface="Calibri" panose="020F0502020204030204" pitchFamily="34" charset="0"/>
                          <a:cs typeface="Times New Roman" panose="02020603050405020304" pitchFamily="18" charset="0"/>
                        </a:rPr>
                        <a:t>High quality product with excellent finish. Demonstrating good garnishing/decorating skills to finished product.</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extLst>
                  <a:ext uri="{0D108BD9-81ED-4DB2-BD59-A6C34878D82A}">
                    <a16:rowId xmlns:a16="http://schemas.microsoft.com/office/drawing/2014/main" xmlns="" val="10005"/>
                  </a:ext>
                </a:extLst>
              </a:tr>
            </a:tbl>
          </a:graphicData>
        </a:graphic>
      </p:graphicFrame>
    </p:spTree>
    <p:extLst>
      <p:ext uri="{BB962C8B-B14F-4D97-AF65-F5344CB8AC3E}">
        <p14:creationId xmlns:p14="http://schemas.microsoft.com/office/powerpoint/2010/main" val="22087685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238250" y="190500"/>
            <a:ext cx="6315075" cy="369332"/>
          </a:xfrm>
          <a:prstGeom prst="rect">
            <a:avLst/>
          </a:prstGeom>
          <a:noFill/>
        </p:spPr>
        <p:txBody>
          <a:bodyPr wrap="square" rtlCol="0">
            <a:spAutoFit/>
          </a:bodyPr>
          <a:lstStyle/>
          <a:p>
            <a:pPr algn="ctr"/>
            <a:r>
              <a:rPr lang="en-GB" dirty="0"/>
              <a:t>Food Technology – essential information</a:t>
            </a:r>
          </a:p>
        </p:txBody>
      </p:sp>
      <p:sp>
        <p:nvSpPr>
          <p:cNvPr id="4" name="TextBox 3"/>
          <p:cNvSpPr txBox="1"/>
          <p:nvPr/>
        </p:nvSpPr>
        <p:spPr>
          <a:xfrm>
            <a:off x="172993" y="559832"/>
            <a:ext cx="8971007" cy="6186309"/>
          </a:xfrm>
          <a:prstGeom prst="rect">
            <a:avLst/>
          </a:prstGeom>
          <a:noFill/>
        </p:spPr>
        <p:txBody>
          <a:bodyPr wrap="square" rtlCol="0">
            <a:spAutoFit/>
          </a:bodyPr>
          <a:lstStyle/>
          <a:p>
            <a:r>
              <a:rPr lang="en-GB" sz="1200" u="sng" dirty="0"/>
              <a:t>What to bring to school:</a:t>
            </a:r>
          </a:p>
          <a:p>
            <a:r>
              <a:rPr lang="en-GB" sz="1200" dirty="0"/>
              <a:t>For each Food Technology lesson, you will need:</a:t>
            </a:r>
          </a:p>
          <a:p>
            <a:pPr marL="285750" indent="-285750">
              <a:buFont typeface="Wingdings" panose="05000000000000000000" pitchFamily="2" charset="2"/>
              <a:buChar char="ü"/>
            </a:pPr>
            <a:r>
              <a:rPr lang="en-GB" sz="1200" dirty="0"/>
              <a:t>Your pencil case</a:t>
            </a:r>
          </a:p>
          <a:p>
            <a:pPr marL="285750" indent="-285750">
              <a:buFont typeface="Wingdings" panose="05000000000000000000" pitchFamily="2" charset="2"/>
              <a:buChar char="ü"/>
            </a:pPr>
            <a:r>
              <a:rPr lang="en-GB" sz="1200" dirty="0"/>
              <a:t>Your planner</a:t>
            </a:r>
          </a:p>
          <a:p>
            <a:pPr marL="285750" indent="-285750">
              <a:buFont typeface="Wingdings" panose="05000000000000000000" pitchFamily="2" charset="2"/>
              <a:buChar char="ü"/>
            </a:pPr>
            <a:r>
              <a:rPr lang="en-GB" sz="1200" dirty="0"/>
              <a:t>Your work booklet</a:t>
            </a:r>
          </a:p>
          <a:p>
            <a:endParaRPr lang="en-GB" sz="1200" dirty="0"/>
          </a:p>
          <a:p>
            <a:r>
              <a:rPr lang="en-GB" sz="1200" dirty="0"/>
              <a:t>	When you have your practical lessons, you must also bring:</a:t>
            </a:r>
          </a:p>
          <a:p>
            <a:endParaRPr lang="en-GB" sz="1200" dirty="0"/>
          </a:p>
          <a:p>
            <a:pPr marL="285750" indent="-285750">
              <a:buFont typeface="Wingdings" panose="05000000000000000000" pitchFamily="2" charset="2"/>
              <a:buChar char="ü"/>
            </a:pPr>
            <a:r>
              <a:rPr lang="en-GB" sz="1200" dirty="0"/>
              <a:t>Your ingredients – weighed and measured</a:t>
            </a:r>
          </a:p>
          <a:p>
            <a:pPr marL="285750" indent="-285750">
              <a:buFont typeface="Wingdings" panose="05000000000000000000" pitchFamily="2" charset="2"/>
              <a:buChar char="ü"/>
            </a:pPr>
            <a:r>
              <a:rPr lang="en-GB" sz="1200" dirty="0"/>
              <a:t>A lidded container to take your food home in, clearly marked with your name</a:t>
            </a:r>
          </a:p>
          <a:p>
            <a:pPr marL="285750" indent="-285750">
              <a:buFont typeface="Wingdings" panose="05000000000000000000" pitchFamily="2" charset="2"/>
              <a:buChar char="ü"/>
            </a:pPr>
            <a:r>
              <a:rPr lang="en-GB" sz="1200" dirty="0"/>
              <a:t>For some practical lessons you may also need a dish/tin to cook the food in.</a:t>
            </a:r>
          </a:p>
          <a:p>
            <a:pPr marL="285750" indent="-285750">
              <a:buFont typeface="Wingdings" panose="05000000000000000000" pitchFamily="2" charset="2"/>
              <a:buChar char="ü"/>
            </a:pPr>
            <a:endParaRPr lang="en-GB" sz="1200" dirty="0"/>
          </a:p>
          <a:p>
            <a:pPr algn="ctr"/>
            <a:r>
              <a:rPr lang="en-GB" sz="1200" b="1" dirty="0"/>
              <a:t>If you do not bring in ingredients – you will NOT cook</a:t>
            </a:r>
          </a:p>
          <a:p>
            <a:pPr algn="ctr"/>
            <a:endParaRPr lang="en-GB" sz="1200" b="1" dirty="0"/>
          </a:p>
          <a:p>
            <a:r>
              <a:rPr lang="en-GB" sz="1200" u="sng" dirty="0"/>
              <a:t>When you get to school</a:t>
            </a:r>
            <a:r>
              <a:rPr lang="en-GB" sz="1200" b="1" u="sng" dirty="0"/>
              <a:t> </a:t>
            </a:r>
          </a:p>
          <a:p>
            <a:endParaRPr lang="en-GB" sz="1200" b="1" u="sng" dirty="0"/>
          </a:p>
          <a:p>
            <a:r>
              <a:rPr lang="en-GB" sz="1200" dirty="0"/>
              <a:t>On the days that you have practical lessons, you must take your ingredients to the food room BEFORE registration.</a:t>
            </a:r>
          </a:p>
          <a:p>
            <a:r>
              <a:rPr lang="en-GB" sz="1200" dirty="0"/>
              <a:t>Place your high-risk ingredients (meat, dairy, fish) in the </a:t>
            </a:r>
            <a:r>
              <a:rPr lang="en-GB" sz="1200" b="1" dirty="0"/>
              <a:t>fridge </a:t>
            </a:r>
            <a:r>
              <a:rPr lang="en-GB" sz="1200" dirty="0"/>
              <a:t>and your dry ingredients in the </a:t>
            </a:r>
            <a:r>
              <a:rPr lang="en-GB" sz="1200" b="1" dirty="0"/>
              <a:t>Cool Room.</a:t>
            </a:r>
          </a:p>
          <a:p>
            <a:endParaRPr lang="en-GB" sz="1200" dirty="0"/>
          </a:p>
          <a:p>
            <a:r>
              <a:rPr lang="en-GB" sz="1200" b="1" dirty="0"/>
              <a:t>After</a:t>
            </a:r>
            <a:r>
              <a:rPr lang="en-GB" sz="1200" dirty="0"/>
              <a:t> your practical lesson you must leave your food in the cool room and collect after afternoon registration.</a:t>
            </a:r>
          </a:p>
          <a:p>
            <a:endParaRPr lang="en-GB" sz="1200" dirty="0"/>
          </a:p>
          <a:p>
            <a:endParaRPr lang="en-GB" sz="1200" dirty="0"/>
          </a:p>
          <a:p>
            <a:r>
              <a:rPr lang="en-GB" sz="1200" dirty="0"/>
              <a:t>	Think about the environment. Try not to use too many plastic bags for your ingredients Try to reuse </a:t>
            </a:r>
          </a:p>
          <a:p>
            <a:r>
              <a:rPr lang="en-GB" sz="1200" dirty="0"/>
              <a:t>	plastic pots and bags. Use old margarine tubs/sweet tins instead.</a:t>
            </a:r>
          </a:p>
          <a:p>
            <a:endParaRPr lang="en-GB" sz="1200" dirty="0"/>
          </a:p>
          <a:p>
            <a:endParaRPr lang="en-GB" sz="1200" dirty="0"/>
          </a:p>
          <a:p>
            <a:endParaRPr lang="en-GB" sz="1200" dirty="0"/>
          </a:p>
          <a:p>
            <a:endParaRPr lang="en-GB" sz="1200" dirty="0"/>
          </a:p>
          <a:p>
            <a:pPr algn="ctr"/>
            <a:r>
              <a:rPr lang="en-GB" sz="1200" b="1" dirty="0"/>
              <a:t>It is essential that you leave your unit drawers and cupboards CLEAN and TIDY, ready for the next class.</a:t>
            </a:r>
          </a:p>
          <a:p>
            <a:r>
              <a:rPr lang="en-GB" sz="1200" dirty="0"/>
              <a:t>	</a:t>
            </a:r>
          </a:p>
          <a:p>
            <a:endParaRPr lang="en-GB" sz="1200" dirty="0"/>
          </a:p>
          <a:p>
            <a:r>
              <a:rPr lang="en-GB" sz="1200" dirty="0"/>
              <a:t>Please sign to show that you have read and understood the essential information set out below.</a:t>
            </a:r>
          </a:p>
          <a:p>
            <a:r>
              <a:rPr lang="en-GB" sz="1200" dirty="0"/>
              <a:t>Name…………………………………………………		Signature…………………………………………..	Date…………………………….</a:t>
            </a:r>
          </a:p>
        </p:txBody>
      </p:sp>
      <p:pic>
        <p:nvPicPr>
          <p:cNvPr id="7" name="Picture 6"/>
          <p:cNvPicPr>
            <a:picLocks noChangeAspect="1"/>
          </p:cNvPicPr>
          <p:nvPr/>
        </p:nvPicPr>
        <p:blipFill>
          <a:blip r:embed="rId2"/>
          <a:stretch>
            <a:fillRect/>
          </a:stretch>
        </p:blipFill>
        <p:spPr>
          <a:xfrm>
            <a:off x="172994" y="4544902"/>
            <a:ext cx="922698" cy="922698"/>
          </a:xfrm>
          <a:prstGeom prst="rect">
            <a:avLst/>
          </a:prstGeom>
        </p:spPr>
      </p:pic>
      <p:pic>
        <p:nvPicPr>
          <p:cNvPr id="8" name="Picture 7"/>
          <p:cNvPicPr>
            <a:picLocks noChangeAspect="1"/>
          </p:cNvPicPr>
          <p:nvPr/>
        </p:nvPicPr>
        <p:blipFill>
          <a:blip r:embed="rId3"/>
          <a:stretch>
            <a:fillRect/>
          </a:stretch>
        </p:blipFill>
        <p:spPr>
          <a:xfrm>
            <a:off x="7553325" y="4417069"/>
            <a:ext cx="1042506" cy="1036410"/>
          </a:xfrm>
          <a:prstGeom prst="rect">
            <a:avLst/>
          </a:prstGeom>
        </p:spPr>
      </p:pic>
      <p:sp>
        <p:nvSpPr>
          <p:cNvPr id="5" name="Slide Number Placeholder 4"/>
          <p:cNvSpPr>
            <a:spLocks noGrp="1"/>
          </p:cNvSpPr>
          <p:nvPr>
            <p:ph type="sldNum" sz="quarter" idx="12"/>
          </p:nvPr>
        </p:nvSpPr>
        <p:spPr/>
        <p:txBody>
          <a:bodyPr/>
          <a:lstStyle/>
          <a:p>
            <a:fld id="{620B242D-6290-49E5-A6EF-D013109EBBA5}" type="slidenum">
              <a:rPr lang="en-GB" smtClean="0"/>
              <a:t>5</a:t>
            </a:fld>
            <a:endParaRPr lang="en-GB" dirty="0"/>
          </a:p>
        </p:txBody>
      </p:sp>
    </p:spTree>
    <p:extLst>
      <p:ext uri="{BB962C8B-B14F-4D97-AF65-F5344CB8AC3E}">
        <p14:creationId xmlns:p14="http://schemas.microsoft.com/office/powerpoint/2010/main" val="10550188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175649" y="1409699"/>
            <a:ext cx="8602202" cy="5286375"/>
          </a:xfrm>
          <a:prstGeom prst="rect">
            <a:avLst/>
          </a:prstGeom>
        </p:spPr>
      </p:pic>
      <p:sp>
        <p:nvSpPr>
          <p:cNvPr id="11" name="Rectangle 10"/>
          <p:cNvSpPr/>
          <p:nvPr/>
        </p:nvSpPr>
        <p:spPr>
          <a:xfrm>
            <a:off x="2190750" y="591235"/>
            <a:ext cx="4572000" cy="646331"/>
          </a:xfrm>
          <a:prstGeom prst="rect">
            <a:avLst/>
          </a:prstGeom>
        </p:spPr>
        <p:txBody>
          <a:bodyPr>
            <a:spAutoFit/>
          </a:bodyPr>
          <a:lstStyle/>
          <a:p>
            <a:pPr algn="ctr">
              <a:spcAft>
                <a:spcPts val="0"/>
              </a:spcAft>
            </a:pPr>
            <a:r>
              <a:rPr lang="en-GB" b="1" dirty="0">
                <a:latin typeface="Calibri" panose="020F0502020204030204" pitchFamily="34" charset="0"/>
                <a:ea typeface="Times New Roman" panose="02020603050405020304" pitchFamily="18" charset="0"/>
                <a:cs typeface="Times New Roman" panose="02020603050405020304" pitchFamily="18" charset="0"/>
              </a:rPr>
              <a:t>FOOD EQUIPMENT  -  SPELLING TEST</a:t>
            </a:r>
            <a:endParaRPr lang="en-GB" b="1" dirty="0">
              <a:latin typeface="Comic Sans MS" panose="030F0702030302020204" pitchFamily="66" charset="0"/>
              <a:ea typeface="Times New Roman" panose="02020603050405020304" pitchFamily="18" charset="0"/>
              <a:cs typeface="Times New Roman" panose="02020603050405020304" pitchFamily="18" charset="0"/>
            </a:endParaRPr>
          </a:p>
          <a:p>
            <a:pPr algn="ctr">
              <a:spcAft>
                <a:spcPts val="0"/>
              </a:spcAft>
            </a:pPr>
            <a:r>
              <a:rPr lang="en-GB" dirty="0">
                <a:latin typeface="Calibri" panose="020F0502020204030204" pitchFamily="34" charset="0"/>
                <a:ea typeface="Times New Roman" panose="02020603050405020304" pitchFamily="18" charset="0"/>
                <a:cs typeface="Times New Roman" panose="02020603050405020304" pitchFamily="18" charset="0"/>
              </a:rPr>
              <a:t>Identify the following pieces of equipment. </a:t>
            </a:r>
            <a:endParaRPr lang="en-GB" b="1" dirty="0">
              <a:effectLst/>
              <a:latin typeface="Comic Sans MS" panose="030F0702030302020204" pitchFamily="66" charset="0"/>
              <a:ea typeface="Times New Roman" panose="02020603050405020304" pitchFamily="18" charset="0"/>
              <a:cs typeface="Times New Roman" panose="02020603050405020304" pitchFamily="18" charset="0"/>
            </a:endParaRPr>
          </a:p>
        </p:txBody>
      </p:sp>
      <p:sp>
        <p:nvSpPr>
          <p:cNvPr id="3" name="Slide Number Placeholder 2"/>
          <p:cNvSpPr>
            <a:spLocks noGrp="1"/>
          </p:cNvSpPr>
          <p:nvPr>
            <p:ph type="sldNum" sz="quarter" idx="12"/>
          </p:nvPr>
        </p:nvSpPr>
        <p:spPr/>
        <p:txBody>
          <a:bodyPr/>
          <a:lstStyle/>
          <a:p>
            <a:fld id="{620B242D-6290-49E5-A6EF-D013109EBBA5}" type="slidenum">
              <a:rPr lang="en-GB" smtClean="0"/>
              <a:t>6</a:t>
            </a:fld>
            <a:endParaRPr lang="en-GB" dirty="0"/>
          </a:p>
        </p:txBody>
      </p:sp>
    </p:spTree>
    <p:extLst>
      <p:ext uri="{BB962C8B-B14F-4D97-AF65-F5344CB8AC3E}">
        <p14:creationId xmlns:p14="http://schemas.microsoft.com/office/powerpoint/2010/main" val="29115647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38124" y="118319"/>
            <a:ext cx="8601075" cy="1754326"/>
          </a:xfrm>
          <a:prstGeom prst="rect">
            <a:avLst/>
          </a:prstGeom>
        </p:spPr>
        <p:txBody>
          <a:bodyPr wrap="square">
            <a:spAutoFit/>
          </a:bodyPr>
          <a:lstStyle/>
          <a:p>
            <a:pPr algn="ctr">
              <a:spcAft>
                <a:spcPts val="0"/>
              </a:spcAft>
            </a:pPr>
            <a:r>
              <a:rPr lang="en-US" sz="2400" b="1" u="sng" dirty="0">
                <a:latin typeface="Century Gothic" panose="020B0502020202020204" pitchFamily="34" charset="0"/>
                <a:ea typeface="Calibri" panose="020F0502020204030204" pitchFamily="34" charset="0"/>
                <a:cs typeface="Times New Roman" panose="02020603050405020304" pitchFamily="18" charset="0"/>
              </a:rPr>
              <a:t>Health and Safety in the kitchen</a:t>
            </a:r>
            <a:endParaRPr lang="en-GB" sz="1600" dirty="0">
              <a:latin typeface="Times New Roman" panose="02020603050405020304" pitchFamily="18" charset="0"/>
              <a:ea typeface="Calibri" panose="020F0502020204030204" pitchFamily="34" charset="0"/>
              <a:cs typeface="Times New Roman" panose="02020603050405020304" pitchFamily="18" charset="0"/>
            </a:endParaRPr>
          </a:p>
          <a:p>
            <a:pPr algn="ctr">
              <a:spcAft>
                <a:spcPts val="0"/>
              </a:spcAft>
            </a:pPr>
            <a:r>
              <a:rPr lang="en-US" sz="2400" b="1" dirty="0">
                <a:latin typeface="Century Gothic" panose="020B0502020202020204" pitchFamily="34" charset="0"/>
                <a:ea typeface="Calibri" panose="020F0502020204030204" pitchFamily="34" charset="0"/>
                <a:cs typeface="Times New Roman" panose="02020603050405020304" pitchFamily="18" charset="0"/>
              </a:rPr>
              <a:t> </a:t>
            </a:r>
            <a:endParaRPr lang="en-GB" sz="1600" dirty="0">
              <a:latin typeface="Times New Roman" panose="02020603050405020304" pitchFamily="18" charset="0"/>
              <a:ea typeface="Calibri" panose="020F0502020204030204" pitchFamily="34" charset="0"/>
              <a:cs typeface="Times New Roman" panose="02020603050405020304" pitchFamily="18" charset="0"/>
            </a:endParaRPr>
          </a:p>
          <a:p>
            <a:pPr>
              <a:spcAft>
                <a:spcPts val="0"/>
              </a:spcAft>
            </a:pPr>
            <a:r>
              <a:rPr lang="en-US" sz="1200" dirty="0">
                <a:latin typeface="Century Gothic" panose="020B0502020202020204" pitchFamily="34" charset="0"/>
                <a:ea typeface="Calibri" panose="020F0502020204030204" pitchFamily="34" charset="0"/>
                <a:cs typeface="Times New Roman" panose="02020603050405020304" pitchFamily="18" charset="0"/>
              </a:rPr>
              <a:t>The Food Technology classroom is one of the most dangerous rooms in the school. During the practical lessons, you will be using a range of equipment, such as sharp knives, ovens, hobs and electrical equipment. It is therefore really important that you follow strict health, safety and hygiene rules to reduce the risk of accidents and injuries.</a:t>
            </a:r>
            <a:endParaRPr lang="en-GB" sz="1200" dirty="0">
              <a:latin typeface="Times New Roman" panose="02020603050405020304" pitchFamily="18" charset="0"/>
              <a:ea typeface="Calibri" panose="020F0502020204030204" pitchFamily="34" charset="0"/>
              <a:cs typeface="Times New Roman" panose="02020603050405020304" pitchFamily="18" charset="0"/>
            </a:endParaRPr>
          </a:p>
          <a:p>
            <a:pPr>
              <a:spcAft>
                <a:spcPts val="0"/>
              </a:spcAft>
            </a:pPr>
            <a:r>
              <a:rPr lang="en-US" sz="1200" dirty="0">
                <a:latin typeface="Century Gothic" panose="020B0502020202020204" pitchFamily="34" charset="0"/>
                <a:ea typeface="Calibri" panose="020F0502020204030204" pitchFamily="34" charset="0"/>
                <a:cs typeface="Times New Roman" panose="02020603050405020304" pitchFamily="18" charset="0"/>
              </a:rPr>
              <a:t> </a:t>
            </a:r>
            <a:endParaRPr lang="en-GB" sz="1200" dirty="0">
              <a:latin typeface="Times New Roman" panose="02020603050405020304" pitchFamily="18" charset="0"/>
              <a:ea typeface="Calibri" panose="020F0502020204030204" pitchFamily="34" charset="0"/>
              <a:cs typeface="Times New Roman" panose="02020603050405020304" pitchFamily="18" charset="0"/>
            </a:endParaRPr>
          </a:p>
          <a:p>
            <a:pPr>
              <a:spcAft>
                <a:spcPts val="0"/>
              </a:spcAft>
            </a:pPr>
            <a:r>
              <a:rPr lang="en-US" sz="1200" b="1" dirty="0">
                <a:latin typeface="Century Gothic" panose="020B0502020202020204" pitchFamily="34" charset="0"/>
                <a:ea typeface="Calibri" panose="020F0502020204030204" pitchFamily="34" charset="0"/>
                <a:cs typeface="Times New Roman" panose="02020603050405020304" pitchFamily="18" charset="0"/>
              </a:rPr>
              <a:t>Write down 10 Food Room Rules and give a brief explanation of why they are important.</a:t>
            </a:r>
            <a:endParaRPr lang="en-GB" sz="1200" dirty="0">
              <a:effectLst/>
              <a:latin typeface="Times New Roman" panose="02020603050405020304" pitchFamily="18" charset="0"/>
              <a:ea typeface="Calibri" panose="020F0502020204030204" pitchFamily="34" charset="0"/>
              <a:cs typeface="Times New Roman" panose="02020603050405020304" pitchFamily="18" charset="0"/>
            </a:endParaRPr>
          </a:p>
        </p:txBody>
      </p:sp>
      <p:graphicFrame>
        <p:nvGraphicFramePr>
          <p:cNvPr id="7" name="Table 6"/>
          <p:cNvGraphicFramePr>
            <a:graphicFrameLocks noGrp="1"/>
          </p:cNvGraphicFramePr>
          <p:nvPr>
            <p:extLst>
              <p:ext uri="{D42A27DB-BD31-4B8C-83A1-F6EECF244321}">
                <p14:modId xmlns:p14="http://schemas.microsoft.com/office/powerpoint/2010/main" val="477522658"/>
              </p:ext>
            </p:extLst>
          </p:nvPr>
        </p:nvGraphicFramePr>
        <p:xfrm>
          <a:off x="364363" y="1872645"/>
          <a:ext cx="8246237" cy="4351340"/>
        </p:xfrm>
        <a:graphic>
          <a:graphicData uri="http://schemas.openxmlformats.org/drawingml/2006/table">
            <a:tbl>
              <a:tblPr firstRow="1" firstCol="1" bandRow="1"/>
              <a:tblGrid>
                <a:gridCol w="569487">
                  <a:extLst>
                    <a:ext uri="{9D8B030D-6E8A-4147-A177-3AD203B41FA5}">
                      <a16:colId xmlns:a16="http://schemas.microsoft.com/office/drawing/2014/main" xmlns="" val="20000"/>
                    </a:ext>
                  </a:extLst>
                </a:gridCol>
                <a:gridCol w="7676750">
                  <a:extLst>
                    <a:ext uri="{9D8B030D-6E8A-4147-A177-3AD203B41FA5}">
                      <a16:colId xmlns:a16="http://schemas.microsoft.com/office/drawing/2014/main" xmlns="" val="20001"/>
                    </a:ext>
                  </a:extLst>
                </a:gridCol>
              </a:tblGrid>
              <a:tr h="435134">
                <a:tc>
                  <a:txBody>
                    <a:bodyPr/>
                    <a:lstStyle/>
                    <a:p>
                      <a:pPr>
                        <a:lnSpc>
                          <a:spcPct val="107000"/>
                        </a:lnSpc>
                        <a:spcAft>
                          <a:spcPts val="0"/>
                        </a:spcAft>
                      </a:pPr>
                      <a:r>
                        <a:rPr lang="en-GB" sz="900" dirty="0">
                          <a:effectLst/>
                          <a:latin typeface="Calibri" panose="020F0502020204030204" pitchFamily="34" charset="0"/>
                          <a:ea typeface="Calibri" panose="020F0502020204030204" pitchFamily="34" charset="0"/>
                          <a:cs typeface="Times New Roman" panose="02020603050405020304" pitchFamily="18" charset="0"/>
                        </a:rPr>
                        <a:t>1.</a:t>
                      </a:r>
                    </a:p>
                  </a:txBody>
                  <a:tcPr marL="55451" marR="554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9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0"/>
                        </a:spcAft>
                      </a:pPr>
                      <a:r>
                        <a:rPr lang="en-GB" sz="9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0"/>
                        </a:spcAft>
                      </a:pPr>
                      <a:r>
                        <a:rPr lang="en-GB" sz="900" dirty="0">
                          <a:effectLst/>
                          <a:latin typeface="Calibri" panose="020F0502020204030204" pitchFamily="34" charset="0"/>
                          <a:ea typeface="Calibri" panose="020F0502020204030204" pitchFamily="34" charset="0"/>
                          <a:cs typeface="Times New Roman" panose="02020603050405020304" pitchFamily="18" charset="0"/>
                        </a:rPr>
                        <a:t> </a:t>
                      </a:r>
                    </a:p>
                  </a:txBody>
                  <a:tcPr marL="55451" marR="554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0"/>
                  </a:ext>
                </a:extLst>
              </a:tr>
              <a:tr h="435134">
                <a:tc>
                  <a:txBody>
                    <a:bodyPr/>
                    <a:lstStyle/>
                    <a:p>
                      <a:pPr>
                        <a:lnSpc>
                          <a:spcPct val="107000"/>
                        </a:lnSpc>
                        <a:spcAft>
                          <a:spcPts val="0"/>
                        </a:spcAft>
                      </a:pPr>
                      <a:r>
                        <a:rPr lang="en-GB" sz="900" dirty="0">
                          <a:effectLst/>
                          <a:latin typeface="Calibri" panose="020F0502020204030204" pitchFamily="34" charset="0"/>
                          <a:ea typeface="Calibri" panose="020F0502020204030204" pitchFamily="34" charset="0"/>
                          <a:cs typeface="Times New Roman" panose="02020603050405020304" pitchFamily="18" charset="0"/>
                        </a:rPr>
                        <a:t>2.</a:t>
                      </a:r>
                    </a:p>
                  </a:txBody>
                  <a:tcPr marL="55451" marR="554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9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0"/>
                        </a:spcAft>
                      </a:pPr>
                      <a:r>
                        <a:rPr lang="en-GB" sz="9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0"/>
                        </a:spcAft>
                      </a:pPr>
                      <a:r>
                        <a:rPr lang="en-GB" sz="900" dirty="0">
                          <a:effectLst/>
                          <a:latin typeface="Calibri" panose="020F0502020204030204" pitchFamily="34" charset="0"/>
                          <a:ea typeface="Calibri" panose="020F0502020204030204" pitchFamily="34" charset="0"/>
                          <a:cs typeface="Times New Roman" panose="02020603050405020304" pitchFamily="18" charset="0"/>
                        </a:rPr>
                        <a:t> </a:t>
                      </a:r>
                    </a:p>
                  </a:txBody>
                  <a:tcPr marL="55451" marR="554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435134">
                <a:tc>
                  <a:txBody>
                    <a:bodyPr/>
                    <a:lstStyle/>
                    <a:p>
                      <a:pPr>
                        <a:lnSpc>
                          <a:spcPct val="107000"/>
                        </a:lnSpc>
                        <a:spcAft>
                          <a:spcPts val="0"/>
                        </a:spcAft>
                      </a:pPr>
                      <a:r>
                        <a:rPr lang="en-GB" sz="900" dirty="0">
                          <a:effectLst/>
                          <a:latin typeface="Calibri" panose="020F0502020204030204" pitchFamily="34" charset="0"/>
                          <a:ea typeface="Calibri" panose="020F0502020204030204" pitchFamily="34" charset="0"/>
                          <a:cs typeface="Times New Roman" panose="02020603050405020304" pitchFamily="18" charset="0"/>
                        </a:rPr>
                        <a:t>3.</a:t>
                      </a:r>
                    </a:p>
                  </a:txBody>
                  <a:tcPr marL="55451" marR="554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9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0"/>
                        </a:spcAft>
                      </a:pPr>
                      <a:r>
                        <a:rPr lang="en-GB" sz="9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0"/>
                        </a:spcAft>
                      </a:pPr>
                      <a:r>
                        <a:rPr lang="en-GB" sz="900" dirty="0">
                          <a:effectLst/>
                          <a:latin typeface="Calibri" panose="020F0502020204030204" pitchFamily="34" charset="0"/>
                          <a:ea typeface="Calibri" panose="020F0502020204030204" pitchFamily="34" charset="0"/>
                          <a:cs typeface="Times New Roman" panose="02020603050405020304" pitchFamily="18" charset="0"/>
                        </a:rPr>
                        <a:t> </a:t>
                      </a:r>
                    </a:p>
                  </a:txBody>
                  <a:tcPr marL="55451" marR="554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r h="435134">
                <a:tc>
                  <a:txBody>
                    <a:bodyPr/>
                    <a:lstStyle/>
                    <a:p>
                      <a:pPr>
                        <a:lnSpc>
                          <a:spcPct val="107000"/>
                        </a:lnSpc>
                        <a:spcAft>
                          <a:spcPts val="0"/>
                        </a:spcAft>
                      </a:pPr>
                      <a:r>
                        <a:rPr lang="en-GB" sz="900" dirty="0">
                          <a:effectLst/>
                          <a:latin typeface="Calibri" panose="020F0502020204030204" pitchFamily="34" charset="0"/>
                          <a:ea typeface="Calibri" panose="020F0502020204030204" pitchFamily="34" charset="0"/>
                          <a:cs typeface="Times New Roman" panose="02020603050405020304" pitchFamily="18" charset="0"/>
                        </a:rPr>
                        <a:t>4.</a:t>
                      </a:r>
                    </a:p>
                  </a:txBody>
                  <a:tcPr marL="55451" marR="554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9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0"/>
                        </a:spcAft>
                      </a:pPr>
                      <a:r>
                        <a:rPr lang="en-GB" sz="9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0"/>
                        </a:spcAft>
                      </a:pPr>
                      <a:r>
                        <a:rPr lang="en-GB" sz="900" dirty="0">
                          <a:effectLst/>
                          <a:latin typeface="Calibri" panose="020F0502020204030204" pitchFamily="34" charset="0"/>
                          <a:ea typeface="Calibri" panose="020F0502020204030204" pitchFamily="34" charset="0"/>
                          <a:cs typeface="Times New Roman" panose="02020603050405020304" pitchFamily="18" charset="0"/>
                        </a:rPr>
                        <a:t> </a:t>
                      </a:r>
                    </a:p>
                  </a:txBody>
                  <a:tcPr marL="55451" marR="554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3"/>
                  </a:ext>
                </a:extLst>
              </a:tr>
              <a:tr h="435134">
                <a:tc>
                  <a:txBody>
                    <a:bodyPr/>
                    <a:lstStyle/>
                    <a:p>
                      <a:pPr>
                        <a:lnSpc>
                          <a:spcPct val="107000"/>
                        </a:lnSpc>
                        <a:spcAft>
                          <a:spcPts val="0"/>
                        </a:spcAft>
                      </a:pPr>
                      <a:r>
                        <a:rPr lang="en-GB" sz="900" dirty="0">
                          <a:effectLst/>
                          <a:latin typeface="Calibri" panose="020F0502020204030204" pitchFamily="34" charset="0"/>
                          <a:ea typeface="Calibri" panose="020F0502020204030204" pitchFamily="34" charset="0"/>
                          <a:cs typeface="Times New Roman" panose="02020603050405020304" pitchFamily="18" charset="0"/>
                        </a:rPr>
                        <a:t>5.</a:t>
                      </a:r>
                    </a:p>
                  </a:txBody>
                  <a:tcPr marL="55451" marR="554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9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0"/>
                        </a:spcAft>
                      </a:pPr>
                      <a:r>
                        <a:rPr lang="en-GB" sz="9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0"/>
                        </a:spcAft>
                      </a:pPr>
                      <a:r>
                        <a:rPr lang="en-GB" sz="900" dirty="0">
                          <a:effectLst/>
                          <a:latin typeface="Calibri" panose="020F0502020204030204" pitchFamily="34" charset="0"/>
                          <a:ea typeface="Calibri" panose="020F0502020204030204" pitchFamily="34" charset="0"/>
                          <a:cs typeface="Times New Roman" panose="02020603050405020304" pitchFamily="18" charset="0"/>
                        </a:rPr>
                        <a:t> </a:t>
                      </a:r>
                    </a:p>
                  </a:txBody>
                  <a:tcPr marL="55451" marR="554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4"/>
                  </a:ext>
                </a:extLst>
              </a:tr>
              <a:tr h="435134">
                <a:tc>
                  <a:txBody>
                    <a:bodyPr/>
                    <a:lstStyle/>
                    <a:p>
                      <a:pPr>
                        <a:lnSpc>
                          <a:spcPct val="107000"/>
                        </a:lnSpc>
                        <a:spcAft>
                          <a:spcPts val="0"/>
                        </a:spcAft>
                      </a:pPr>
                      <a:r>
                        <a:rPr lang="en-GB" sz="900" dirty="0">
                          <a:effectLst/>
                          <a:latin typeface="Calibri" panose="020F0502020204030204" pitchFamily="34" charset="0"/>
                          <a:ea typeface="Calibri" panose="020F0502020204030204" pitchFamily="34" charset="0"/>
                          <a:cs typeface="Times New Roman" panose="02020603050405020304" pitchFamily="18" charset="0"/>
                        </a:rPr>
                        <a:t>6.</a:t>
                      </a:r>
                    </a:p>
                  </a:txBody>
                  <a:tcPr marL="55451" marR="554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9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0"/>
                        </a:spcAft>
                      </a:pPr>
                      <a:r>
                        <a:rPr lang="en-GB" sz="9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0"/>
                        </a:spcAft>
                      </a:pPr>
                      <a:r>
                        <a:rPr lang="en-GB" sz="900" dirty="0">
                          <a:effectLst/>
                          <a:latin typeface="Calibri" panose="020F0502020204030204" pitchFamily="34" charset="0"/>
                          <a:ea typeface="Calibri" panose="020F0502020204030204" pitchFamily="34" charset="0"/>
                          <a:cs typeface="Times New Roman" panose="02020603050405020304" pitchFamily="18" charset="0"/>
                        </a:rPr>
                        <a:t> </a:t>
                      </a:r>
                    </a:p>
                  </a:txBody>
                  <a:tcPr marL="55451" marR="554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5"/>
                  </a:ext>
                </a:extLst>
              </a:tr>
              <a:tr h="435134">
                <a:tc>
                  <a:txBody>
                    <a:bodyPr/>
                    <a:lstStyle/>
                    <a:p>
                      <a:pPr>
                        <a:lnSpc>
                          <a:spcPct val="107000"/>
                        </a:lnSpc>
                        <a:spcAft>
                          <a:spcPts val="0"/>
                        </a:spcAft>
                      </a:pPr>
                      <a:r>
                        <a:rPr lang="en-GB" sz="900" dirty="0">
                          <a:effectLst/>
                          <a:latin typeface="Calibri" panose="020F0502020204030204" pitchFamily="34" charset="0"/>
                          <a:ea typeface="Calibri" panose="020F0502020204030204" pitchFamily="34" charset="0"/>
                          <a:cs typeface="Times New Roman" panose="02020603050405020304" pitchFamily="18" charset="0"/>
                        </a:rPr>
                        <a:t>7.</a:t>
                      </a:r>
                    </a:p>
                  </a:txBody>
                  <a:tcPr marL="55451" marR="554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9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0"/>
                        </a:spcAft>
                      </a:pPr>
                      <a:r>
                        <a:rPr lang="en-GB" sz="9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0"/>
                        </a:spcAft>
                      </a:pPr>
                      <a:r>
                        <a:rPr lang="en-GB" sz="900" dirty="0">
                          <a:effectLst/>
                          <a:latin typeface="Calibri" panose="020F0502020204030204" pitchFamily="34" charset="0"/>
                          <a:ea typeface="Calibri" panose="020F0502020204030204" pitchFamily="34" charset="0"/>
                          <a:cs typeface="Times New Roman" panose="02020603050405020304" pitchFamily="18" charset="0"/>
                        </a:rPr>
                        <a:t> </a:t>
                      </a:r>
                    </a:p>
                  </a:txBody>
                  <a:tcPr marL="55451" marR="554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6"/>
                  </a:ext>
                </a:extLst>
              </a:tr>
              <a:tr h="435134">
                <a:tc>
                  <a:txBody>
                    <a:bodyPr/>
                    <a:lstStyle/>
                    <a:p>
                      <a:pPr>
                        <a:lnSpc>
                          <a:spcPct val="107000"/>
                        </a:lnSpc>
                        <a:spcAft>
                          <a:spcPts val="0"/>
                        </a:spcAft>
                      </a:pPr>
                      <a:r>
                        <a:rPr lang="en-GB" sz="900" dirty="0">
                          <a:effectLst/>
                          <a:latin typeface="Calibri" panose="020F0502020204030204" pitchFamily="34" charset="0"/>
                          <a:ea typeface="Calibri" panose="020F0502020204030204" pitchFamily="34" charset="0"/>
                          <a:cs typeface="Times New Roman" panose="02020603050405020304" pitchFamily="18" charset="0"/>
                        </a:rPr>
                        <a:t>8.</a:t>
                      </a:r>
                    </a:p>
                  </a:txBody>
                  <a:tcPr marL="55451" marR="554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9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0"/>
                        </a:spcAft>
                      </a:pPr>
                      <a:r>
                        <a:rPr lang="en-GB" sz="9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0"/>
                        </a:spcAft>
                      </a:pPr>
                      <a:r>
                        <a:rPr lang="en-GB" sz="900" dirty="0">
                          <a:effectLst/>
                          <a:latin typeface="Calibri" panose="020F0502020204030204" pitchFamily="34" charset="0"/>
                          <a:ea typeface="Calibri" panose="020F0502020204030204" pitchFamily="34" charset="0"/>
                          <a:cs typeface="Times New Roman" panose="02020603050405020304" pitchFamily="18" charset="0"/>
                        </a:rPr>
                        <a:t> </a:t>
                      </a:r>
                    </a:p>
                  </a:txBody>
                  <a:tcPr marL="55451" marR="554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7"/>
                  </a:ext>
                </a:extLst>
              </a:tr>
              <a:tr h="435134">
                <a:tc>
                  <a:txBody>
                    <a:bodyPr/>
                    <a:lstStyle/>
                    <a:p>
                      <a:pPr>
                        <a:lnSpc>
                          <a:spcPct val="107000"/>
                        </a:lnSpc>
                        <a:spcAft>
                          <a:spcPts val="0"/>
                        </a:spcAft>
                      </a:pPr>
                      <a:r>
                        <a:rPr lang="en-GB" sz="900" dirty="0">
                          <a:effectLst/>
                          <a:latin typeface="Calibri" panose="020F0502020204030204" pitchFamily="34" charset="0"/>
                          <a:ea typeface="Calibri" panose="020F0502020204030204" pitchFamily="34" charset="0"/>
                          <a:cs typeface="Times New Roman" panose="02020603050405020304" pitchFamily="18" charset="0"/>
                        </a:rPr>
                        <a:t>9.</a:t>
                      </a:r>
                    </a:p>
                  </a:txBody>
                  <a:tcPr marL="55451" marR="554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9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0"/>
                        </a:spcAft>
                      </a:pPr>
                      <a:r>
                        <a:rPr lang="en-GB" sz="9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0"/>
                        </a:spcAft>
                      </a:pPr>
                      <a:r>
                        <a:rPr lang="en-GB" sz="900" dirty="0">
                          <a:effectLst/>
                          <a:latin typeface="Calibri" panose="020F0502020204030204" pitchFamily="34" charset="0"/>
                          <a:ea typeface="Calibri" panose="020F0502020204030204" pitchFamily="34" charset="0"/>
                          <a:cs typeface="Times New Roman" panose="02020603050405020304" pitchFamily="18" charset="0"/>
                        </a:rPr>
                        <a:t> </a:t>
                      </a:r>
                    </a:p>
                  </a:txBody>
                  <a:tcPr marL="55451" marR="554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8"/>
                  </a:ext>
                </a:extLst>
              </a:tr>
              <a:tr h="435134">
                <a:tc>
                  <a:txBody>
                    <a:bodyPr/>
                    <a:lstStyle/>
                    <a:p>
                      <a:pPr>
                        <a:lnSpc>
                          <a:spcPct val="107000"/>
                        </a:lnSpc>
                        <a:spcAft>
                          <a:spcPts val="0"/>
                        </a:spcAft>
                      </a:pPr>
                      <a:r>
                        <a:rPr lang="en-GB" sz="900" dirty="0">
                          <a:effectLst/>
                          <a:latin typeface="Calibri" panose="020F0502020204030204" pitchFamily="34" charset="0"/>
                          <a:ea typeface="Calibri" panose="020F0502020204030204" pitchFamily="34" charset="0"/>
                          <a:cs typeface="Times New Roman" panose="02020603050405020304" pitchFamily="18" charset="0"/>
                        </a:rPr>
                        <a:t>10.</a:t>
                      </a:r>
                    </a:p>
                  </a:txBody>
                  <a:tcPr marL="55451" marR="554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9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0"/>
                        </a:spcAft>
                      </a:pPr>
                      <a:r>
                        <a:rPr lang="en-GB" sz="9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0"/>
                        </a:spcAft>
                      </a:pPr>
                      <a:r>
                        <a:rPr lang="en-GB" sz="900" dirty="0">
                          <a:effectLst/>
                          <a:latin typeface="Calibri" panose="020F0502020204030204" pitchFamily="34" charset="0"/>
                          <a:ea typeface="Calibri" panose="020F0502020204030204" pitchFamily="34" charset="0"/>
                          <a:cs typeface="Times New Roman" panose="02020603050405020304" pitchFamily="18" charset="0"/>
                        </a:rPr>
                        <a:t> </a:t>
                      </a:r>
                    </a:p>
                  </a:txBody>
                  <a:tcPr marL="55451" marR="554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9"/>
                  </a:ext>
                </a:extLst>
              </a:tr>
            </a:tbl>
          </a:graphicData>
        </a:graphic>
      </p:graphicFrame>
      <p:sp>
        <p:nvSpPr>
          <p:cNvPr id="3" name="Slide Number Placeholder 2"/>
          <p:cNvSpPr>
            <a:spLocks noGrp="1"/>
          </p:cNvSpPr>
          <p:nvPr>
            <p:ph type="sldNum" sz="quarter" idx="12"/>
          </p:nvPr>
        </p:nvSpPr>
        <p:spPr/>
        <p:txBody>
          <a:bodyPr/>
          <a:lstStyle/>
          <a:p>
            <a:fld id="{620B242D-6290-49E5-A6EF-D013109EBBA5}" type="slidenum">
              <a:rPr lang="en-GB" smtClean="0"/>
              <a:t>7</a:t>
            </a:fld>
            <a:endParaRPr lang="en-GB" dirty="0"/>
          </a:p>
        </p:txBody>
      </p:sp>
    </p:spTree>
    <p:extLst>
      <p:ext uri="{BB962C8B-B14F-4D97-AF65-F5344CB8AC3E}">
        <p14:creationId xmlns:p14="http://schemas.microsoft.com/office/powerpoint/2010/main" val="18454821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46331"/>
          </a:xfrm>
          <a:prstGeom prst="rect">
            <a:avLst/>
          </a:prstGeom>
        </p:spPr>
        <p:txBody>
          <a:bodyPr wrap="square">
            <a:spAutoFit/>
          </a:bodyPr>
          <a:lstStyle/>
          <a:p>
            <a:pPr algn="ctr">
              <a:spcAft>
                <a:spcPts val="0"/>
              </a:spcAft>
            </a:pPr>
            <a:r>
              <a:rPr lang="en-US" sz="1400" b="1" u="sng" dirty="0">
                <a:latin typeface="Century Gothic" panose="020B0502020202020204" pitchFamily="34" charset="0"/>
                <a:ea typeface="Calibri" panose="020F0502020204030204" pitchFamily="34" charset="0"/>
                <a:cs typeface="Times New Roman" panose="02020603050405020304" pitchFamily="18" charset="0"/>
              </a:rPr>
              <a:t>Food Safety Quiz</a:t>
            </a:r>
            <a:r>
              <a:rPr lang="en-US" sz="2400" b="1" dirty="0">
                <a:latin typeface="Century Gothic" panose="020B0502020202020204" pitchFamily="34" charset="0"/>
                <a:ea typeface="Calibri" panose="020F0502020204030204" pitchFamily="34" charset="0"/>
                <a:cs typeface="Times New Roman" panose="02020603050405020304" pitchFamily="18" charset="0"/>
              </a:rPr>
              <a:t> </a:t>
            </a:r>
            <a:endParaRPr lang="en-GB" sz="1600" dirty="0">
              <a:latin typeface="Times New Roman" panose="02020603050405020304" pitchFamily="18" charset="0"/>
              <a:ea typeface="Calibri" panose="020F0502020204030204" pitchFamily="34" charset="0"/>
              <a:cs typeface="Times New Roman" panose="02020603050405020304" pitchFamily="18" charset="0"/>
            </a:endParaRPr>
          </a:p>
          <a:p>
            <a:pPr>
              <a:spcAft>
                <a:spcPts val="0"/>
              </a:spcAft>
            </a:pPr>
            <a:r>
              <a:rPr lang="en-US" sz="1200" dirty="0">
                <a:latin typeface="Century Gothic" panose="020B0502020202020204" pitchFamily="34" charset="0"/>
                <a:ea typeface="Calibri" panose="020F0502020204030204" pitchFamily="34" charset="0"/>
                <a:cs typeface="Times New Roman" panose="02020603050405020304" pitchFamily="18" charset="0"/>
              </a:rPr>
              <a:t>Use your knowledge of Food Hygiene to answer the following questions. The following keywords will help you.</a:t>
            </a:r>
            <a:endParaRPr lang="en-GB" sz="1200" dirty="0">
              <a:effectLst/>
              <a:latin typeface="Times New Roman" panose="02020603050405020304" pitchFamily="18" charset="0"/>
              <a:ea typeface="Calibri" panose="020F0502020204030204" pitchFamily="34" charset="0"/>
              <a:cs typeface="Times New Roman" panose="02020603050405020304" pitchFamily="18" charset="0"/>
            </a:endParaRPr>
          </a:p>
        </p:txBody>
      </p:sp>
      <p:graphicFrame>
        <p:nvGraphicFramePr>
          <p:cNvPr id="4" name="Table 3"/>
          <p:cNvGraphicFramePr>
            <a:graphicFrameLocks noGrp="1"/>
          </p:cNvGraphicFramePr>
          <p:nvPr>
            <p:extLst>
              <p:ext uri="{D42A27DB-BD31-4B8C-83A1-F6EECF244321}">
                <p14:modId xmlns:p14="http://schemas.microsoft.com/office/powerpoint/2010/main" val="2633652760"/>
              </p:ext>
            </p:extLst>
          </p:nvPr>
        </p:nvGraphicFramePr>
        <p:xfrm>
          <a:off x="152398" y="645474"/>
          <a:ext cx="8529589" cy="670560"/>
        </p:xfrm>
        <a:graphic>
          <a:graphicData uri="http://schemas.openxmlformats.org/drawingml/2006/table">
            <a:tbl>
              <a:tblPr firstRow="1" firstCol="1" bandRow="1"/>
              <a:tblGrid>
                <a:gridCol w="1038022">
                  <a:extLst>
                    <a:ext uri="{9D8B030D-6E8A-4147-A177-3AD203B41FA5}">
                      <a16:colId xmlns:a16="http://schemas.microsoft.com/office/drawing/2014/main" xmlns="" val="20000"/>
                    </a:ext>
                  </a:extLst>
                </a:gridCol>
                <a:gridCol w="1038022">
                  <a:extLst>
                    <a:ext uri="{9D8B030D-6E8A-4147-A177-3AD203B41FA5}">
                      <a16:colId xmlns:a16="http://schemas.microsoft.com/office/drawing/2014/main" xmlns="" val="20001"/>
                    </a:ext>
                  </a:extLst>
                </a:gridCol>
                <a:gridCol w="1038022">
                  <a:extLst>
                    <a:ext uri="{9D8B030D-6E8A-4147-A177-3AD203B41FA5}">
                      <a16:colId xmlns:a16="http://schemas.microsoft.com/office/drawing/2014/main" xmlns="" val="20002"/>
                    </a:ext>
                  </a:extLst>
                </a:gridCol>
                <a:gridCol w="1038022">
                  <a:extLst>
                    <a:ext uri="{9D8B030D-6E8A-4147-A177-3AD203B41FA5}">
                      <a16:colId xmlns:a16="http://schemas.microsoft.com/office/drawing/2014/main" xmlns="" val="20003"/>
                    </a:ext>
                  </a:extLst>
                </a:gridCol>
                <a:gridCol w="1038022">
                  <a:extLst>
                    <a:ext uri="{9D8B030D-6E8A-4147-A177-3AD203B41FA5}">
                      <a16:colId xmlns:a16="http://schemas.microsoft.com/office/drawing/2014/main" xmlns="" val="20004"/>
                    </a:ext>
                  </a:extLst>
                </a:gridCol>
                <a:gridCol w="1038022">
                  <a:extLst>
                    <a:ext uri="{9D8B030D-6E8A-4147-A177-3AD203B41FA5}">
                      <a16:colId xmlns:a16="http://schemas.microsoft.com/office/drawing/2014/main" xmlns="" val="20005"/>
                    </a:ext>
                  </a:extLst>
                </a:gridCol>
                <a:gridCol w="1038836">
                  <a:extLst>
                    <a:ext uri="{9D8B030D-6E8A-4147-A177-3AD203B41FA5}">
                      <a16:colId xmlns:a16="http://schemas.microsoft.com/office/drawing/2014/main" xmlns="" val="20006"/>
                    </a:ext>
                  </a:extLst>
                </a:gridCol>
                <a:gridCol w="1262621">
                  <a:extLst>
                    <a:ext uri="{9D8B030D-6E8A-4147-A177-3AD203B41FA5}">
                      <a16:colId xmlns:a16="http://schemas.microsoft.com/office/drawing/2014/main" xmlns="" val="20007"/>
                    </a:ext>
                  </a:extLst>
                </a:gridCol>
              </a:tblGrid>
              <a:tr h="0">
                <a:tc>
                  <a:txBody>
                    <a:bodyPr/>
                    <a:lstStyle/>
                    <a:p>
                      <a:pPr>
                        <a:spcAft>
                          <a:spcPts val="0"/>
                        </a:spcAft>
                      </a:pPr>
                      <a:r>
                        <a:rPr lang="en-US" sz="1100" dirty="0">
                          <a:effectLst/>
                          <a:latin typeface="Century Gothic" panose="020B0502020202020204" pitchFamily="34" charset="0"/>
                          <a:ea typeface="Calibri" panose="020F0502020204030204" pitchFamily="34" charset="0"/>
                          <a:cs typeface="Times New Roman" panose="02020603050405020304" pitchFamily="18" charset="0"/>
                        </a:rPr>
                        <a:t>No</a:t>
                      </a:r>
                      <a:endParaRPr lang="en-GB"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1100" noProof="0" dirty="0">
                          <a:effectLst/>
                          <a:latin typeface="Century Gothic" panose="020B0502020202020204" pitchFamily="34" charset="0"/>
                          <a:ea typeface="Calibri" panose="020F0502020204030204" pitchFamily="34" charset="0"/>
                          <a:cs typeface="Times New Roman" panose="02020603050405020304" pitchFamily="18" charset="0"/>
                        </a:rPr>
                        <a:t>Diarrhoea</a:t>
                      </a:r>
                      <a:endParaRPr lang="en-GB" sz="1200" noProof="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1100" dirty="0">
                          <a:effectLst/>
                          <a:latin typeface="Century Gothic" panose="020B0502020202020204" pitchFamily="34" charset="0"/>
                          <a:ea typeface="Calibri" panose="020F0502020204030204" pitchFamily="34" charset="0"/>
                          <a:cs typeface="Times New Roman" panose="02020603050405020304" pitchFamily="18" charset="0"/>
                        </a:rPr>
                        <a:t>Warmth</a:t>
                      </a:r>
                      <a:endParaRPr lang="en-GB"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1100" dirty="0">
                          <a:effectLst/>
                          <a:latin typeface="Century Gothic" panose="020B0502020202020204" pitchFamily="34" charset="0"/>
                          <a:ea typeface="Calibri" panose="020F0502020204030204" pitchFamily="34" charset="0"/>
                          <a:cs typeface="Times New Roman" panose="02020603050405020304" pitchFamily="18" charset="0"/>
                        </a:rPr>
                        <a:t>Chilling</a:t>
                      </a:r>
                      <a:endParaRPr lang="en-GB"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1100" dirty="0">
                          <a:effectLst/>
                          <a:latin typeface="Century Gothic" panose="020B0502020202020204" pitchFamily="34" charset="0"/>
                          <a:ea typeface="Calibri" panose="020F0502020204030204" pitchFamily="34" charset="0"/>
                          <a:cs typeface="Times New Roman" panose="02020603050405020304" pitchFamily="18" charset="0"/>
                        </a:rPr>
                        <a:t>5° - 63°</a:t>
                      </a:r>
                      <a:endParaRPr lang="en-GB"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1100" dirty="0">
                          <a:effectLst/>
                          <a:latin typeface="Century Gothic" panose="020B0502020202020204" pitchFamily="34" charset="0"/>
                          <a:ea typeface="Calibri" panose="020F0502020204030204" pitchFamily="34" charset="0"/>
                          <a:cs typeface="Times New Roman" panose="02020603050405020304" pitchFamily="18" charset="0"/>
                        </a:rPr>
                        <a:t>Cooking</a:t>
                      </a:r>
                      <a:endParaRPr lang="en-GB"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1100" dirty="0">
                          <a:effectLst/>
                          <a:latin typeface="Century Gothic" panose="020B0502020202020204" pitchFamily="34" charset="0"/>
                          <a:ea typeface="Calibri" panose="020F0502020204030204" pitchFamily="34" charset="0"/>
                          <a:cs typeface="Times New Roman" panose="02020603050405020304" pitchFamily="18" charset="0"/>
                        </a:rPr>
                        <a:t>Moisture</a:t>
                      </a:r>
                      <a:endParaRPr lang="en-GB"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1100" dirty="0">
                          <a:effectLst/>
                          <a:latin typeface="Century Gothic" panose="020B0502020202020204" pitchFamily="34" charset="0"/>
                          <a:ea typeface="Calibri" panose="020F0502020204030204" pitchFamily="34" charset="0"/>
                          <a:cs typeface="Times New Roman" panose="02020603050405020304" pitchFamily="18" charset="0"/>
                        </a:rPr>
                        <a:t>75°</a:t>
                      </a:r>
                      <a:endParaRPr lang="en-GB"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0"/>
                  </a:ext>
                </a:extLst>
              </a:tr>
              <a:tr h="0">
                <a:tc>
                  <a:txBody>
                    <a:bodyPr/>
                    <a:lstStyle/>
                    <a:p>
                      <a:pPr>
                        <a:spcAft>
                          <a:spcPts val="0"/>
                        </a:spcAft>
                      </a:pPr>
                      <a:r>
                        <a:rPr lang="en-US" sz="1100" dirty="0">
                          <a:effectLst/>
                          <a:latin typeface="Century Gothic" panose="020B0502020202020204" pitchFamily="34" charset="0"/>
                          <a:ea typeface="Calibri" panose="020F0502020204030204" pitchFamily="34" charset="0"/>
                          <a:cs typeface="Times New Roman" panose="02020603050405020304" pitchFamily="18" charset="0"/>
                        </a:rPr>
                        <a:t>Food</a:t>
                      </a:r>
                      <a:endParaRPr lang="en-GB"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1100" dirty="0">
                          <a:effectLst/>
                          <a:latin typeface="Century Gothic" panose="020B0502020202020204" pitchFamily="34" charset="0"/>
                          <a:ea typeface="Calibri" panose="020F0502020204030204" pitchFamily="34" charset="0"/>
                          <a:cs typeface="Times New Roman" panose="02020603050405020304" pitchFamily="18" charset="0"/>
                        </a:rPr>
                        <a:t>Acidic</a:t>
                      </a:r>
                      <a:endParaRPr lang="en-GB"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1100" dirty="0">
                          <a:effectLst/>
                          <a:latin typeface="Century Gothic" panose="020B0502020202020204" pitchFamily="34" charset="0"/>
                          <a:ea typeface="Calibri" panose="020F0502020204030204" pitchFamily="34" charset="0"/>
                          <a:cs typeface="Times New Roman" panose="02020603050405020304" pitchFamily="18" charset="0"/>
                        </a:rPr>
                        <a:t>72°+</a:t>
                      </a:r>
                      <a:endParaRPr lang="en-GB"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1100" dirty="0">
                          <a:effectLst/>
                          <a:latin typeface="Century Gothic" panose="020B0502020202020204" pitchFamily="34" charset="0"/>
                          <a:ea typeface="Calibri" panose="020F0502020204030204" pitchFamily="34" charset="0"/>
                          <a:cs typeface="Times New Roman" panose="02020603050405020304" pitchFamily="18" charset="0"/>
                        </a:rPr>
                        <a:t>Nausea</a:t>
                      </a:r>
                      <a:endParaRPr lang="en-GB"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1100" dirty="0">
                          <a:effectLst/>
                          <a:latin typeface="Century Gothic" panose="020B0502020202020204" pitchFamily="34" charset="0"/>
                          <a:ea typeface="Calibri" panose="020F0502020204030204" pitchFamily="34" charset="0"/>
                          <a:cs typeface="Times New Roman" panose="02020603050405020304" pitchFamily="18" charset="0"/>
                        </a:rPr>
                        <a:t>Time</a:t>
                      </a:r>
                      <a:endParaRPr lang="en-GB"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1100" dirty="0">
                          <a:effectLst/>
                          <a:latin typeface="Century Gothic" panose="020B0502020202020204" pitchFamily="34" charset="0"/>
                          <a:ea typeface="Calibri" panose="020F0502020204030204" pitchFamily="34" charset="0"/>
                          <a:cs typeface="Times New Roman" panose="02020603050405020304" pitchFamily="18" charset="0"/>
                        </a:rPr>
                        <a:t>Salty</a:t>
                      </a:r>
                      <a:endParaRPr lang="en-GB"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1100" dirty="0">
                          <a:effectLst/>
                          <a:latin typeface="Century Gothic" panose="020B0502020202020204" pitchFamily="34" charset="0"/>
                          <a:ea typeface="Calibri" panose="020F0502020204030204" pitchFamily="34" charset="0"/>
                          <a:cs typeface="Times New Roman" panose="02020603050405020304" pitchFamily="18" charset="0"/>
                        </a:rPr>
                        <a:t>Vomiting</a:t>
                      </a:r>
                      <a:endParaRPr lang="en-GB"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1100" dirty="0">
                          <a:effectLst/>
                          <a:latin typeface="Century Gothic" panose="020B0502020202020204" pitchFamily="34" charset="0"/>
                          <a:ea typeface="Calibri" panose="020F0502020204030204" pitchFamily="34" charset="0"/>
                          <a:cs typeface="Times New Roman" panose="02020603050405020304" pitchFamily="18" charset="0"/>
                        </a:rPr>
                        <a:t>Bacteria</a:t>
                      </a:r>
                      <a:endParaRPr lang="en-GB"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0">
                <a:tc>
                  <a:txBody>
                    <a:bodyPr/>
                    <a:lstStyle/>
                    <a:p>
                      <a:pPr>
                        <a:spcAft>
                          <a:spcPts val="0"/>
                        </a:spcAft>
                      </a:pPr>
                      <a:r>
                        <a:rPr lang="en-US" sz="1100" dirty="0">
                          <a:effectLst/>
                          <a:latin typeface="Century Gothic" panose="020B0502020202020204" pitchFamily="34" charset="0"/>
                          <a:ea typeface="Calibri" panose="020F0502020204030204" pitchFamily="34" charset="0"/>
                          <a:cs typeface="Times New Roman" panose="02020603050405020304" pitchFamily="18" charset="0"/>
                        </a:rPr>
                        <a:t>Red</a:t>
                      </a:r>
                      <a:endParaRPr lang="en-GB"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1100" dirty="0">
                          <a:effectLst/>
                          <a:latin typeface="Century Gothic" panose="020B0502020202020204" pitchFamily="34" charset="0"/>
                          <a:ea typeface="Calibri" panose="020F0502020204030204" pitchFamily="34" charset="0"/>
                          <a:cs typeface="Times New Roman" panose="02020603050405020304" pitchFamily="18" charset="0"/>
                        </a:rPr>
                        <a:t>Cleaning</a:t>
                      </a:r>
                      <a:endParaRPr lang="en-GB"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1100" dirty="0">
                          <a:effectLst/>
                          <a:latin typeface="Century Gothic" panose="020B0502020202020204" pitchFamily="34" charset="0"/>
                          <a:ea typeface="Calibri" panose="020F0502020204030204" pitchFamily="34" charset="0"/>
                          <a:cs typeface="Times New Roman" panose="02020603050405020304" pitchFamily="18" charset="0"/>
                        </a:rPr>
                        <a:t>0° - 5°</a:t>
                      </a:r>
                      <a:endParaRPr lang="en-GB"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1100" dirty="0">
                          <a:effectLst/>
                          <a:latin typeface="Century Gothic" panose="020B0502020202020204" pitchFamily="34" charset="0"/>
                          <a:ea typeface="Calibri" panose="020F0502020204030204" pitchFamily="34" charset="0"/>
                          <a:cs typeface="Times New Roman" panose="02020603050405020304" pitchFamily="18" charset="0"/>
                        </a:rPr>
                        <a:t>Sugary</a:t>
                      </a:r>
                      <a:endParaRPr lang="en-GB"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1100" dirty="0">
                          <a:effectLst/>
                          <a:latin typeface="Century Gothic" panose="020B0502020202020204" pitchFamily="34" charset="0"/>
                          <a:ea typeface="Calibri" panose="020F0502020204030204" pitchFamily="34" charset="0"/>
                          <a:cs typeface="Times New Roman" panose="02020603050405020304" pitchFamily="18" charset="0"/>
                        </a:rPr>
                        <a:t>Once</a:t>
                      </a:r>
                      <a:endParaRPr lang="en-GB"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1100" dirty="0">
                          <a:effectLst/>
                          <a:latin typeface="Century Gothic" panose="020B0502020202020204" pitchFamily="34" charset="0"/>
                          <a:ea typeface="Calibri" panose="020F0502020204030204" pitchFamily="34" charset="0"/>
                          <a:cs typeface="Times New Roman" panose="02020603050405020304" pitchFamily="18" charset="0"/>
                        </a:rPr>
                        <a:t>Stomach </a:t>
                      </a:r>
                      <a:endParaRPr lang="en-GB" sz="1200" dirty="0">
                        <a:effectLst/>
                        <a:latin typeface="Times New Roman" panose="02020603050405020304" pitchFamily="18" charset="0"/>
                        <a:ea typeface="Calibri" panose="020F0502020204030204" pitchFamily="34" charset="0"/>
                        <a:cs typeface="Times New Roman" panose="02020603050405020304" pitchFamily="18" charset="0"/>
                      </a:endParaRPr>
                    </a:p>
                    <a:p>
                      <a:pPr>
                        <a:spcAft>
                          <a:spcPts val="0"/>
                        </a:spcAft>
                      </a:pPr>
                      <a:r>
                        <a:rPr lang="en-US" sz="1100" dirty="0">
                          <a:effectLst/>
                          <a:latin typeface="Century Gothic" panose="020B0502020202020204" pitchFamily="34" charset="0"/>
                          <a:ea typeface="Calibri" panose="020F0502020204030204" pitchFamily="34" charset="0"/>
                          <a:cs typeface="Times New Roman" panose="02020603050405020304" pitchFamily="18" charset="0"/>
                        </a:rPr>
                        <a:t>cramps</a:t>
                      </a:r>
                      <a:endParaRPr lang="en-GB"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1100" dirty="0">
                          <a:effectLst/>
                          <a:latin typeface="Century Gothic" panose="020B0502020202020204" pitchFamily="34" charset="0"/>
                          <a:ea typeface="Calibri" panose="020F0502020204030204" pitchFamily="34" charset="0"/>
                          <a:cs typeface="Times New Roman" panose="02020603050405020304" pitchFamily="18" charset="0"/>
                        </a:rPr>
                        <a:t>18°</a:t>
                      </a:r>
                      <a:endParaRPr lang="en-GB"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1100" dirty="0">
                          <a:effectLst/>
                          <a:latin typeface="Century Gothic" panose="020B0502020202020204" pitchFamily="34" charset="0"/>
                          <a:ea typeface="Calibri" panose="020F0502020204030204" pitchFamily="34" charset="0"/>
                          <a:cs typeface="Times New Roman" panose="02020603050405020304" pitchFamily="18" charset="0"/>
                        </a:rPr>
                        <a:t>Cross-contamination</a:t>
                      </a:r>
                      <a:endParaRPr lang="en-GB"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999223196"/>
              </p:ext>
            </p:extLst>
          </p:nvPr>
        </p:nvGraphicFramePr>
        <p:xfrm>
          <a:off x="152398" y="1337430"/>
          <a:ext cx="8524877" cy="5384046"/>
        </p:xfrm>
        <a:graphic>
          <a:graphicData uri="http://schemas.openxmlformats.org/drawingml/2006/table">
            <a:tbl>
              <a:tblPr firstRow="1" firstCol="1" bandRow="1"/>
              <a:tblGrid>
                <a:gridCol w="469981">
                  <a:extLst>
                    <a:ext uri="{9D8B030D-6E8A-4147-A177-3AD203B41FA5}">
                      <a16:colId xmlns:a16="http://schemas.microsoft.com/office/drawing/2014/main" xmlns="" val="20000"/>
                    </a:ext>
                  </a:extLst>
                </a:gridCol>
                <a:gridCol w="4450135">
                  <a:extLst>
                    <a:ext uri="{9D8B030D-6E8A-4147-A177-3AD203B41FA5}">
                      <a16:colId xmlns:a16="http://schemas.microsoft.com/office/drawing/2014/main" xmlns="" val="20001"/>
                    </a:ext>
                  </a:extLst>
                </a:gridCol>
                <a:gridCol w="3604761">
                  <a:extLst>
                    <a:ext uri="{9D8B030D-6E8A-4147-A177-3AD203B41FA5}">
                      <a16:colId xmlns:a16="http://schemas.microsoft.com/office/drawing/2014/main" xmlns="" val="20002"/>
                    </a:ext>
                  </a:extLst>
                </a:gridCol>
              </a:tblGrid>
              <a:tr h="159110">
                <a:tc>
                  <a:txBody>
                    <a:bodyPr/>
                    <a:lstStyle/>
                    <a:p>
                      <a:pPr>
                        <a:spcAft>
                          <a:spcPts val="0"/>
                        </a:spcAft>
                      </a:pPr>
                      <a:r>
                        <a:rPr lang="en-US" sz="900" dirty="0">
                          <a:effectLst/>
                          <a:latin typeface="Century Gothic" panose="020B0502020202020204" pitchFamily="34" charset="0"/>
                          <a:ea typeface="Calibri" panose="020F0502020204030204" pitchFamily="34" charset="0"/>
                          <a:cs typeface="Calibri" panose="020F0502020204030204" pitchFamily="34" charset="0"/>
                        </a:rPr>
                        <a:t> </a:t>
                      </a:r>
                      <a:endParaRPr lang="en-GB" sz="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6182" marR="461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1200" b="1" dirty="0">
                          <a:effectLst/>
                          <a:latin typeface="Century Gothic" panose="020B0502020202020204" pitchFamily="34" charset="0"/>
                          <a:ea typeface="Calibri" panose="020F0502020204030204" pitchFamily="34" charset="0"/>
                          <a:cs typeface="Calibri" panose="020F0502020204030204" pitchFamily="34" charset="0"/>
                        </a:rPr>
                        <a:t>Question</a:t>
                      </a:r>
                      <a:endParaRPr lang="en-GB" sz="12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6182" marR="461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1200" b="1" dirty="0">
                          <a:effectLst/>
                          <a:latin typeface="Century Gothic" panose="020B0502020202020204" pitchFamily="34" charset="0"/>
                          <a:ea typeface="Calibri" panose="020F0502020204030204" pitchFamily="34" charset="0"/>
                          <a:cs typeface="Calibri" panose="020F0502020204030204" pitchFamily="34" charset="0"/>
                        </a:rPr>
                        <a:t>Answer</a:t>
                      </a:r>
                      <a:endParaRPr lang="en-GB" sz="12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6182" marR="461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0"/>
                  </a:ext>
                </a:extLst>
              </a:tr>
              <a:tr h="272761">
                <a:tc>
                  <a:txBody>
                    <a:bodyPr/>
                    <a:lstStyle/>
                    <a:p>
                      <a:pPr marL="0" indent="0">
                        <a:spcAft>
                          <a:spcPts val="0"/>
                        </a:spcAft>
                        <a:buFontTx/>
                        <a:buNone/>
                      </a:pPr>
                      <a:r>
                        <a:rPr lang="en-US" sz="900" dirty="0">
                          <a:effectLst/>
                          <a:latin typeface="Century Gothic" panose="020B0502020202020204" pitchFamily="34" charset="0"/>
                          <a:ea typeface="Calibri" panose="020F0502020204030204" pitchFamily="34" charset="0"/>
                          <a:cs typeface="Calibri" panose="020F0502020204030204" pitchFamily="34" charset="0"/>
                        </a:rPr>
                        <a:t>1.</a:t>
                      </a:r>
                      <a:endParaRPr lang="en-GB" sz="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6182" marR="461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spcAft>
                          <a:spcPts val="0"/>
                        </a:spcAft>
                        <a:buFontTx/>
                        <a:buNone/>
                      </a:pPr>
                      <a:r>
                        <a:rPr lang="en-US" sz="1200" dirty="0">
                          <a:effectLst/>
                          <a:latin typeface="Century Gothic" panose="020B0502020202020204" pitchFamily="34" charset="0"/>
                          <a:ea typeface="Calibri" panose="020F0502020204030204" pitchFamily="34" charset="0"/>
                          <a:cs typeface="Calibri" panose="020F0502020204030204" pitchFamily="34" charset="0"/>
                        </a:rPr>
                        <a:t>What is the main cause of food poisoning?</a:t>
                      </a:r>
                      <a:endParaRPr lang="en-GB"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6182" marR="461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800" dirty="0">
                          <a:effectLst/>
                          <a:latin typeface="Century Gothic" panose="020B0502020202020204" pitchFamily="34" charset="0"/>
                          <a:ea typeface="Calibri" panose="020F0502020204030204" pitchFamily="34" charset="0"/>
                          <a:cs typeface="Calibri" panose="020F0502020204030204" pitchFamily="34" charset="0"/>
                        </a:rPr>
                        <a:t> </a:t>
                      </a:r>
                      <a:endParaRPr lang="en-GB" sz="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6182" marR="461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545522">
                <a:tc>
                  <a:txBody>
                    <a:bodyPr/>
                    <a:lstStyle/>
                    <a:p>
                      <a:pPr marL="0" indent="0">
                        <a:spcAft>
                          <a:spcPts val="0"/>
                        </a:spcAft>
                        <a:buFontTx/>
                        <a:buNone/>
                      </a:pPr>
                      <a:r>
                        <a:rPr lang="en-US" sz="900" dirty="0">
                          <a:effectLst/>
                          <a:latin typeface="Century Gothic" panose="020B0502020202020204" pitchFamily="34" charset="0"/>
                          <a:ea typeface="Calibri" panose="020F0502020204030204" pitchFamily="34" charset="0"/>
                          <a:cs typeface="Calibri" panose="020F0502020204030204" pitchFamily="34" charset="0"/>
                        </a:rPr>
                        <a:t>2.</a:t>
                      </a:r>
                      <a:endParaRPr lang="en-GB" sz="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6182" marR="461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spcAft>
                          <a:spcPts val="0"/>
                        </a:spcAft>
                        <a:buFontTx/>
                        <a:buNone/>
                      </a:pPr>
                      <a:r>
                        <a:rPr lang="en-US" sz="1200" dirty="0">
                          <a:effectLst/>
                          <a:latin typeface="Century Gothic" panose="020B0502020202020204" pitchFamily="34" charset="0"/>
                          <a:ea typeface="Calibri" panose="020F0502020204030204" pitchFamily="34" charset="0"/>
                          <a:cs typeface="Calibri" panose="020F0502020204030204" pitchFamily="34" charset="0"/>
                        </a:rPr>
                        <a:t>State 4 symptoms of food poisoning.</a:t>
                      </a:r>
                      <a:endParaRPr lang="en-GB"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6182" marR="461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1200" dirty="0">
                          <a:effectLst/>
                          <a:latin typeface="Century Gothic" panose="020B0502020202020204" pitchFamily="34" charset="0"/>
                          <a:ea typeface="Calibri" panose="020F0502020204030204" pitchFamily="34" charset="0"/>
                          <a:cs typeface="Calibri" panose="020F0502020204030204" pitchFamily="34" charset="0"/>
                        </a:rPr>
                        <a:t>1</a:t>
                      </a:r>
                      <a:endParaRPr lang="en-GB" sz="1200" dirty="0">
                        <a:effectLst/>
                        <a:latin typeface="Times New Roman" panose="02020603050405020304" pitchFamily="18" charset="0"/>
                        <a:ea typeface="Calibri" panose="020F0502020204030204" pitchFamily="34" charset="0"/>
                        <a:cs typeface="Times New Roman" panose="02020603050405020304" pitchFamily="18" charset="0"/>
                      </a:endParaRPr>
                    </a:p>
                    <a:p>
                      <a:pPr>
                        <a:spcAft>
                          <a:spcPts val="0"/>
                        </a:spcAft>
                      </a:pPr>
                      <a:r>
                        <a:rPr lang="en-US" sz="1200" dirty="0">
                          <a:effectLst/>
                          <a:latin typeface="Century Gothic" panose="020B0502020202020204" pitchFamily="34" charset="0"/>
                          <a:ea typeface="Calibri" panose="020F0502020204030204" pitchFamily="34" charset="0"/>
                          <a:cs typeface="Calibri" panose="020F0502020204030204" pitchFamily="34" charset="0"/>
                        </a:rPr>
                        <a:t>2</a:t>
                      </a:r>
                      <a:endParaRPr lang="en-GB" sz="1200" dirty="0">
                        <a:effectLst/>
                        <a:latin typeface="Times New Roman" panose="02020603050405020304" pitchFamily="18" charset="0"/>
                        <a:ea typeface="Calibri" panose="020F0502020204030204" pitchFamily="34" charset="0"/>
                        <a:cs typeface="Times New Roman" panose="02020603050405020304" pitchFamily="18" charset="0"/>
                      </a:endParaRPr>
                    </a:p>
                    <a:p>
                      <a:pPr>
                        <a:spcAft>
                          <a:spcPts val="0"/>
                        </a:spcAft>
                      </a:pPr>
                      <a:r>
                        <a:rPr lang="en-US" sz="1200" dirty="0">
                          <a:effectLst/>
                          <a:latin typeface="Century Gothic" panose="020B0502020202020204" pitchFamily="34" charset="0"/>
                          <a:ea typeface="Calibri" panose="020F0502020204030204" pitchFamily="34" charset="0"/>
                          <a:cs typeface="Calibri" panose="020F0502020204030204" pitchFamily="34" charset="0"/>
                        </a:rPr>
                        <a:t>3</a:t>
                      </a:r>
                      <a:endParaRPr lang="en-GB" sz="1200" dirty="0">
                        <a:effectLst/>
                        <a:latin typeface="Times New Roman" panose="02020603050405020304" pitchFamily="18" charset="0"/>
                        <a:ea typeface="Calibri" panose="020F0502020204030204" pitchFamily="34" charset="0"/>
                        <a:cs typeface="Times New Roman" panose="02020603050405020304" pitchFamily="18" charset="0"/>
                      </a:endParaRPr>
                    </a:p>
                    <a:p>
                      <a:pPr>
                        <a:spcAft>
                          <a:spcPts val="0"/>
                        </a:spcAft>
                      </a:pPr>
                      <a:r>
                        <a:rPr lang="en-US" sz="1200" dirty="0">
                          <a:effectLst/>
                          <a:latin typeface="Century Gothic" panose="020B0502020202020204" pitchFamily="34" charset="0"/>
                          <a:ea typeface="Calibri" panose="020F0502020204030204" pitchFamily="34" charset="0"/>
                          <a:cs typeface="Calibri" panose="020F0502020204030204" pitchFamily="34" charset="0"/>
                        </a:rPr>
                        <a:t>4</a:t>
                      </a:r>
                      <a:endParaRPr lang="en-GB"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6182" marR="461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3"/>
                  </a:ext>
                </a:extLst>
              </a:tr>
              <a:tr h="545522">
                <a:tc>
                  <a:txBody>
                    <a:bodyPr/>
                    <a:lstStyle/>
                    <a:p>
                      <a:pPr marL="0" indent="0">
                        <a:spcAft>
                          <a:spcPts val="0"/>
                        </a:spcAft>
                        <a:buFontTx/>
                        <a:buNone/>
                      </a:pPr>
                      <a:r>
                        <a:rPr lang="en-GB" sz="800" dirty="0">
                          <a:effectLst/>
                          <a:latin typeface="Times New Roman" panose="02020603050405020304" pitchFamily="18" charset="0"/>
                          <a:ea typeface="Calibri" panose="020F0502020204030204" pitchFamily="34" charset="0"/>
                          <a:cs typeface="Times New Roman" panose="02020603050405020304" pitchFamily="18" charset="0"/>
                        </a:rPr>
                        <a:t>3</a:t>
                      </a:r>
                    </a:p>
                  </a:txBody>
                  <a:tcPr marL="46182" marR="461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spcAft>
                          <a:spcPts val="0"/>
                        </a:spcAft>
                        <a:buFontTx/>
                        <a:buNone/>
                      </a:pPr>
                      <a:r>
                        <a:rPr lang="en-US" sz="1200" dirty="0">
                          <a:effectLst/>
                          <a:latin typeface="Century Gothic" panose="020B0502020202020204" pitchFamily="34" charset="0"/>
                          <a:ea typeface="Calibri" panose="020F0502020204030204" pitchFamily="34" charset="0"/>
                          <a:cs typeface="Calibri" panose="020F0502020204030204" pitchFamily="34" charset="0"/>
                        </a:rPr>
                        <a:t>What conditions do bacteria need to multiply?</a:t>
                      </a:r>
                      <a:endParaRPr lang="en-GB"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6182" marR="461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1200" dirty="0">
                          <a:effectLst/>
                          <a:latin typeface="Century Gothic" panose="020B0502020202020204" pitchFamily="34" charset="0"/>
                          <a:ea typeface="Calibri" panose="020F0502020204030204" pitchFamily="34" charset="0"/>
                          <a:cs typeface="Calibri" panose="020F0502020204030204" pitchFamily="34" charset="0"/>
                        </a:rPr>
                        <a:t>1</a:t>
                      </a:r>
                      <a:endParaRPr lang="en-GB" sz="1200" dirty="0">
                        <a:effectLst/>
                        <a:latin typeface="Times New Roman" panose="02020603050405020304" pitchFamily="18" charset="0"/>
                        <a:ea typeface="Calibri" panose="020F0502020204030204" pitchFamily="34" charset="0"/>
                        <a:cs typeface="Times New Roman" panose="02020603050405020304" pitchFamily="18" charset="0"/>
                      </a:endParaRPr>
                    </a:p>
                    <a:p>
                      <a:pPr>
                        <a:spcAft>
                          <a:spcPts val="0"/>
                        </a:spcAft>
                      </a:pPr>
                      <a:r>
                        <a:rPr lang="en-US" sz="1200" dirty="0">
                          <a:effectLst/>
                          <a:latin typeface="Century Gothic" panose="020B0502020202020204" pitchFamily="34" charset="0"/>
                          <a:ea typeface="Calibri" panose="020F0502020204030204" pitchFamily="34" charset="0"/>
                          <a:cs typeface="Calibri" panose="020F0502020204030204" pitchFamily="34" charset="0"/>
                        </a:rPr>
                        <a:t>2</a:t>
                      </a:r>
                      <a:endParaRPr lang="en-GB" sz="1200" dirty="0">
                        <a:effectLst/>
                        <a:latin typeface="Times New Roman" panose="02020603050405020304" pitchFamily="18" charset="0"/>
                        <a:ea typeface="Calibri" panose="020F0502020204030204" pitchFamily="34" charset="0"/>
                        <a:cs typeface="Times New Roman" panose="02020603050405020304" pitchFamily="18" charset="0"/>
                      </a:endParaRPr>
                    </a:p>
                    <a:p>
                      <a:pPr>
                        <a:spcAft>
                          <a:spcPts val="0"/>
                        </a:spcAft>
                      </a:pPr>
                      <a:r>
                        <a:rPr lang="en-US" sz="1200" dirty="0">
                          <a:effectLst/>
                          <a:latin typeface="Century Gothic" panose="020B0502020202020204" pitchFamily="34" charset="0"/>
                          <a:ea typeface="Calibri" panose="020F0502020204030204" pitchFamily="34" charset="0"/>
                          <a:cs typeface="Calibri" panose="020F0502020204030204" pitchFamily="34" charset="0"/>
                        </a:rPr>
                        <a:t>3</a:t>
                      </a:r>
                      <a:endParaRPr lang="en-GB" sz="1200" dirty="0">
                        <a:effectLst/>
                        <a:latin typeface="Times New Roman" panose="02020603050405020304" pitchFamily="18" charset="0"/>
                        <a:ea typeface="Calibri" panose="020F0502020204030204" pitchFamily="34" charset="0"/>
                        <a:cs typeface="Times New Roman" panose="02020603050405020304" pitchFamily="18" charset="0"/>
                      </a:endParaRPr>
                    </a:p>
                    <a:p>
                      <a:pPr>
                        <a:spcAft>
                          <a:spcPts val="0"/>
                        </a:spcAft>
                      </a:pPr>
                      <a:r>
                        <a:rPr lang="en-US" sz="1200" dirty="0">
                          <a:effectLst/>
                          <a:latin typeface="Century Gothic" panose="020B0502020202020204" pitchFamily="34" charset="0"/>
                          <a:ea typeface="Calibri" panose="020F0502020204030204" pitchFamily="34" charset="0"/>
                          <a:cs typeface="Calibri" panose="020F0502020204030204" pitchFamily="34" charset="0"/>
                        </a:rPr>
                        <a:t>4</a:t>
                      </a:r>
                      <a:endParaRPr lang="en-GB"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6182" marR="461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4"/>
                  </a:ext>
                </a:extLst>
              </a:tr>
              <a:tr h="409141">
                <a:tc>
                  <a:txBody>
                    <a:bodyPr/>
                    <a:lstStyle/>
                    <a:p>
                      <a:pPr marL="0" indent="0">
                        <a:spcAft>
                          <a:spcPts val="0"/>
                        </a:spcAft>
                        <a:buFontTx/>
                        <a:buNone/>
                      </a:pPr>
                      <a:r>
                        <a:rPr lang="en-GB" sz="800" dirty="0">
                          <a:effectLst/>
                          <a:latin typeface="Times New Roman" panose="02020603050405020304" pitchFamily="18" charset="0"/>
                          <a:ea typeface="Calibri" panose="020F0502020204030204" pitchFamily="34" charset="0"/>
                          <a:cs typeface="Times New Roman" panose="02020603050405020304" pitchFamily="18" charset="0"/>
                        </a:rPr>
                        <a:t>4.</a:t>
                      </a:r>
                    </a:p>
                  </a:txBody>
                  <a:tcPr marL="46182" marR="461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spcAft>
                          <a:spcPts val="0"/>
                        </a:spcAft>
                        <a:buFontTx/>
                        <a:buNone/>
                      </a:pPr>
                      <a:r>
                        <a:rPr lang="en-US" sz="1200" dirty="0">
                          <a:effectLst/>
                          <a:latin typeface="Century Gothic" panose="020B0502020202020204" pitchFamily="34" charset="0"/>
                          <a:ea typeface="Calibri" panose="020F0502020204030204" pitchFamily="34" charset="0"/>
                          <a:cs typeface="Calibri" panose="020F0502020204030204" pitchFamily="34" charset="0"/>
                        </a:rPr>
                        <a:t>Name 3 conditions in which bacteria find it difficult to multiply.</a:t>
                      </a:r>
                      <a:endParaRPr lang="en-GB"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6182" marR="461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1200" dirty="0">
                          <a:effectLst/>
                          <a:latin typeface="Century Gothic" panose="020B0502020202020204" pitchFamily="34" charset="0"/>
                          <a:ea typeface="Calibri" panose="020F0502020204030204" pitchFamily="34" charset="0"/>
                          <a:cs typeface="Calibri" panose="020F0502020204030204" pitchFamily="34" charset="0"/>
                        </a:rPr>
                        <a:t>S_ _ _ _ _</a:t>
                      </a:r>
                      <a:endParaRPr lang="en-GB" sz="1200" dirty="0">
                        <a:effectLst/>
                        <a:latin typeface="Times New Roman" panose="02020603050405020304" pitchFamily="18" charset="0"/>
                        <a:ea typeface="Calibri" panose="020F0502020204030204" pitchFamily="34" charset="0"/>
                        <a:cs typeface="Times New Roman" panose="02020603050405020304" pitchFamily="18" charset="0"/>
                      </a:endParaRPr>
                    </a:p>
                    <a:p>
                      <a:pPr>
                        <a:spcAft>
                          <a:spcPts val="0"/>
                        </a:spcAft>
                      </a:pPr>
                      <a:r>
                        <a:rPr lang="en-US" sz="1200" dirty="0">
                          <a:effectLst/>
                          <a:latin typeface="Century Gothic" panose="020B0502020202020204" pitchFamily="34" charset="0"/>
                          <a:ea typeface="Calibri" panose="020F0502020204030204" pitchFamily="34" charset="0"/>
                          <a:cs typeface="Calibri" panose="020F0502020204030204" pitchFamily="34" charset="0"/>
                        </a:rPr>
                        <a:t>S_ _ _ _ _</a:t>
                      </a:r>
                      <a:endParaRPr lang="en-GB" sz="1200" dirty="0">
                        <a:effectLst/>
                        <a:latin typeface="Times New Roman" panose="02020603050405020304" pitchFamily="18" charset="0"/>
                        <a:ea typeface="Calibri" panose="020F0502020204030204" pitchFamily="34" charset="0"/>
                        <a:cs typeface="Times New Roman" panose="02020603050405020304" pitchFamily="18" charset="0"/>
                      </a:endParaRPr>
                    </a:p>
                    <a:p>
                      <a:pPr>
                        <a:spcAft>
                          <a:spcPts val="0"/>
                        </a:spcAft>
                      </a:pPr>
                      <a:r>
                        <a:rPr lang="en-US" sz="1200" dirty="0">
                          <a:effectLst/>
                          <a:latin typeface="Century Gothic" panose="020B0502020202020204" pitchFamily="34" charset="0"/>
                          <a:ea typeface="Calibri" panose="020F0502020204030204" pitchFamily="34" charset="0"/>
                          <a:cs typeface="Calibri" panose="020F0502020204030204" pitchFamily="34" charset="0"/>
                        </a:rPr>
                        <a:t>A _ _ _ _ _</a:t>
                      </a:r>
                      <a:endParaRPr lang="en-GB"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6182" marR="461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5"/>
                  </a:ext>
                </a:extLst>
              </a:tr>
              <a:tr h="409141">
                <a:tc>
                  <a:txBody>
                    <a:bodyPr/>
                    <a:lstStyle/>
                    <a:p>
                      <a:pPr marL="0" indent="0">
                        <a:spcAft>
                          <a:spcPts val="0"/>
                        </a:spcAft>
                        <a:buFontTx/>
                        <a:buNone/>
                      </a:pPr>
                      <a:r>
                        <a:rPr lang="en-GB" sz="800" dirty="0">
                          <a:effectLst/>
                          <a:latin typeface="Times New Roman" panose="02020603050405020304" pitchFamily="18" charset="0"/>
                          <a:ea typeface="Calibri" panose="020F0502020204030204" pitchFamily="34" charset="0"/>
                          <a:cs typeface="Times New Roman" panose="02020603050405020304" pitchFamily="18" charset="0"/>
                        </a:rPr>
                        <a:t>5.</a:t>
                      </a:r>
                    </a:p>
                  </a:txBody>
                  <a:tcPr marL="46182" marR="461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spcAft>
                          <a:spcPts val="0"/>
                        </a:spcAft>
                        <a:buFontTx/>
                        <a:buNone/>
                      </a:pPr>
                      <a:r>
                        <a:rPr lang="en-US" sz="1200" dirty="0">
                          <a:effectLst/>
                          <a:latin typeface="Century Gothic" panose="020B0502020202020204" pitchFamily="34" charset="0"/>
                          <a:ea typeface="Calibri" panose="020F0502020204030204" pitchFamily="34" charset="0"/>
                          <a:cs typeface="Calibri" panose="020F0502020204030204" pitchFamily="34" charset="0"/>
                        </a:rPr>
                        <a:t>What temperatures constitute the danger zone?</a:t>
                      </a:r>
                      <a:endParaRPr lang="en-GB" sz="1200" dirty="0">
                        <a:effectLst/>
                        <a:latin typeface="Times New Roman" panose="02020603050405020304" pitchFamily="18" charset="0"/>
                        <a:ea typeface="Calibri" panose="020F0502020204030204" pitchFamily="34" charset="0"/>
                        <a:cs typeface="Times New Roman" panose="02020603050405020304" pitchFamily="18" charset="0"/>
                      </a:endParaRPr>
                    </a:p>
                    <a:p>
                      <a:pPr marL="0" indent="0">
                        <a:spcAft>
                          <a:spcPts val="0"/>
                        </a:spcAft>
                        <a:buFontTx/>
                        <a:buNone/>
                      </a:pPr>
                      <a:r>
                        <a:rPr lang="en-US" sz="1200" dirty="0">
                          <a:effectLst/>
                          <a:latin typeface="Century Gothic" panose="020B0502020202020204" pitchFamily="34" charset="0"/>
                          <a:ea typeface="Calibri" panose="020F0502020204030204" pitchFamily="34" charset="0"/>
                          <a:cs typeface="Calibri" panose="020F0502020204030204" pitchFamily="34" charset="0"/>
                        </a:rPr>
                        <a:t>Explain why.</a:t>
                      </a:r>
                      <a:endParaRPr lang="en-GB"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6182" marR="461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1200" dirty="0">
                          <a:effectLst/>
                          <a:latin typeface="Century Gothic" panose="020B0502020202020204" pitchFamily="34" charset="0"/>
                          <a:ea typeface="Calibri" panose="020F0502020204030204" pitchFamily="34" charset="0"/>
                          <a:cs typeface="Calibri" panose="020F0502020204030204" pitchFamily="34" charset="0"/>
                        </a:rPr>
                        <a:t> </a:t>
                      </a:r>
                      <a:endParaRPr lang="en-GB"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6182" marR="461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6"/>
                  </a:ext>
                </a:extLst>
              </a:tr>
              <a:tr h="272761">
                <a:tc>
                  <a:txBody>
                    <a:bodyPr/>
                    <a:lstStyle/>
                    <a:p>
                      <a:pPr marL="0" indent="0">
                        <a:spcAft>
                          <a:spcPts val="0"/>
                        </a:spcAft>
                        <a:buFontTx/>
                        <a:buNone/>
                      </a:pPr>
                      <a:r>
                        <a:rPr lang="en-GB" sz="800" dirty="0">
                          <a:effectLst/>
                          <a:latin typeface="Times New Roman" panose="02020603050405020304" pitchFamily="18" charset="0"/>
                          <a:ea typeface="Calibri" panose="020F0502020204030204" pitchFamily="34" charset="0"/>
                          <a:cs typeface="Times New Roman" panose="02020603050405020304" pitchFamily="18" charset="0"/>
                        </a:rPr>
                        <a:t>6.</a:t>
                      </a:r>
                    </a:p>
                  </a:txBody>
                  <a:tcPr marL="46182" marR="461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spcAft>
                          <a:spcPts val="0"/>
                        </a:spcAft>
                        <a:buFontTx/>
                        <a:buNone/>
                      </a:pPr>
                      <a:r>
                        <a:rPr lang="en-US" sz="1200" dirty="0">
                          <a:effectLst/>
                          <a:latin typeface="Century Gothic" panose="020B0502020202020204" pitchFamily="34" charset="0"/>
                          <a:ea typeface="Calibri" panose="020F0502020204030204" pitchFamily="34" charset="0"/>
                          <a:cs typeface="Calibri" panose="020F0502020204030204" pitchFamily="34" charset="0"/>
                        </a:rPr>
                        <a:t>When cooked, what should the core temperature of food be?</a:t>
                      </a:r>
                      <a:endParaRPr lang="en-GB"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6182" marR="461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1200" dirty="0">
                          <a:effectLst/>
                          <a:latin typeface="Century Gothic" panose="020B0502020202020204" pitchFamily="34" charset="0"/>
                          <a:ea typeface="Calibri" panose="020F0502020204030204" pitchFamily="34" charset="0"/>
                          <a:cs typeface="Calibri" panose="020F0502020204030204" pitchFamily="34" charset="0"/>
                        </a:rPr>
                        <a:t> </a:t>
                      </a:r>
                      <a:endParaRPr lang="en-GB"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6182" marR="461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7"/>
                  </a:ext>
                </a:extLst>
              </a:tr>
              <a:tr h="272761">
                <a:tc>
                  <a:txBody>
                    <a:bodyPr/>
                    <a:lstStyle/>
                    <a:p>
                      <a:pPr marL="0" indent="0">
                        <a:spcAft>
                          <a:spcPts val="0"/>
                        </a:spcAft>
                        <a:buFontTx/>
                        <a:buNone/>
                      </a:pPr>
                      <a:r>
                        <a:rPr lang="en-GB" sz="800" dirty="0">
                          <a:effectLst/>
                          <a:latin typeface="Times New Roman" panose="02020603050405020304" pitchFamily="18" charset="0"/>
                          <a:ea typeface="Calibri" panose="020F0502020204030204" pitchFamily="34" charset="0"/>
                          <a:cs typeface="Times New Roman" panose="02020603050405020304" pitchFamily="18" charset="0"/>
                        </a:rPr>
                        <a:t>7.</a:t>
                      </a:r>
                    </a:p>
                  </a:txBody>
                  <a:tcPr marL="46182" marR="461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spcAft>
                          <a:spcPts val="0"/>
                        </a:spcAft>
                        <a:buFontTx/>
                        <a:buNone/>
                      </a:pPr>
                      <a:r>
                        <a:rPr lang="en-US" sz="1200" dirty="0">
                          <a:effectLst/>
                          <a:latin typeface="Century Gothic" panose="020B0502020202020204" pitchFamily="34" charset="0"/>
                          <a:ea typeface="Calibri" panose="020F0502020204030204" pitchFamily="34" charset="0"/>
                          <a:cs typeface="Calibri" panose="020F0502020204030204" pitchFamily="34" charset="0"/>
                        </a:rPr>
                        <a:t>What temperature are most bacteria destroyed?</a:t>
                      </a:r>
                      <a:endParaRPr lang="en-GB"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6182" marR="461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1200" dirty="0">
                          <a:effectLst/>
                          <a:latin typeface="Century Gothic" panose="020B0502020202020204" pitchFamily="34" charset="0"/>
                          <a:ea typeface="Calibri" panose="020F0502020204030204" pitchFamily="34" charset="0"/>
                          <a:cs typeface="Calibri" panose="020F0502020204030204" pitchFamily="34" charset="0"/>
                        </a:rPr>
                        <a:t> </a:t>
                      </a:r>
                      <a:endParaRPr lang="en-GB"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6182" marR="461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8"/>
                  </a:ext>
                </a:extLst>
              </a:tr>
              <a:tr h="272761">
                <a:tc>
                  <a:txBody>
                    <a:bodyPr/>
                    <a:lstStyle/>
                    <a:p>
                      <a:pPr marL="0" indent="0">
                        <a:spcAft>
                          <a:spcPts val="0"/>
                        </a:spcAft>
                        <a:buFontTx/>
                        <a:buNone/>
                      </a:pPr>
                      <a:r>
                        <a:rPr lang="en-GB" sz="800" dirty="0">
                          <a:effectLst/>
                          <a:latin typeface="Times New Roman" panose="02020603050405020304" pitchFamily="18" charset="0"/>
                          <a:ea typeface="Calibri" panose="020F0502020204030204" pitchFamily="34" charset="0"/>
                          <a:cs typeface="Times New Roman" panose="02020603050405020304" pitchFamily="18" charset="0"/>
                        </a:rPr>
                        <a:t>8.</a:t>
                      </a:r>
                    </a:p>
                  </a:txBody>
                  <a:tcPr marL="46182" marR="461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spcAft>
                          <a:spcPts val="0"/>
                        </a:spcAft>
                        <a:buFontTx/>
                        <a:buNone/>
                      </a:pPr>
                      <a:r>
                        <a:rPr lang="en-US" sz="1200" dirty="0">
                          <a:effectLst/>
                          <a:latin typeface="Century Gothic" panose="020B0502020202020204" pitchFamily="34" charset="0"/>
                          <a:ea typeface="Calibri" panose="020F0502020204030204" pitchFamily="34" charset="0"/>
                          <a:cs typeface="Calibri" panose="020F0502020204030204" pitchFamily="34" charset="0"/>
                        </a:rPr>
                        <a:t>What temperature should your fridge be kept at?</a:t>
                      </a:r>
                      <a:endParaRPr lang="en-GB"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6182" marR="461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1200" dirty="0">
                          <a:effectLst/>
                          <a:latin typeface="Century Gothic" panose="020B0502020202020204" pitchFamily="34" charset="0"/>
                          <a:ea typeface="Calibri" panose="020F0502020204030204" pitchFamily="34" charset="0"/>
                          <a:cs typeface="Calibri" panose="020F0502020204030204" pitchFamily="34" charset="0"/>
                        </a:rPr>
                        <a:t> </a:t>
                      </a:r>
                      <a:endParaRPr lang="en-GB"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6182" marR="461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9"/>
                  </a:ext>
                </a:extLst>
              </a:tr>
              <a:tr h="409141">
                <a:tc>
                  <a:txBody>
                    <a:bodyPr/>
                    <a:lstStyle/>
                    <a:p>
                      <a:pPr marL="0" indent="0">
                        <a:spcAft>
                          <a:spcPts val="0"/>
                        </a:spcAft>
                        <a:buFontTx/>
                        <a:buNone/>
                      </a:pPr>
                      <a:r>
                        <a:rPr lang="en-GB" sz="800" dirty="0">
                          <a:effectLst/>
                          <a:latin typeface="Times New Roman" panose="02020603050405020304" pitchFamily="18" charset="0"/>
                          <a:ea typeface="Calibri" panose="020F0502020204030204" pitchFamily="34" charset="0"/>
                          <a:cs typeface="Times New Roman" panose="02020603050405020304" pitchFamily="18" charset="0"/>
                        </a:rPr>
                        <a:t>9.</a:t>
                      </a:r>
                    </a:p>
                  </a:txBody>
                  <a:tcPr marL="46182" marR="461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spcAft>
                          <a:spcPts val="0"/>
                        </a:spcAft>
                        <a:buFontTx/>
                        <a:buNone/>
                      </a:pPr>
                      <a:r>
                        <a:rPr lang="en-US" sz="1200" dirty="0">
                          <a:effectLst/>
                          <a:latin typeface="Century Gothic" panose="020B0502020202020204" pitchFamily="34" charset="0"/>
                          <a:ea typeface="Calibri" panose="020F0502020204030204" pitchFamily="34" charset="0"/>
                          <a:cs typeface="Calibri" panose="020F0502020204030204" pitchFamily="34" charset="0"/>
                        </a:rPr>
                        <a:t>What </a:t>
                      </a:r>
                      <a:r>
                        <a:rPr lang="en-GB" sz="1200" noProof="0" dirty="0">
                          <a:effectLst/>
                          <a:latin typeface="Century Gothic" panose="020B0502020202020204" pitchFamily="34" charset="0"/>
                          <a:ea typeface="Calibri" panose="020F0502020204030204" pitchFamily="34" charset="0"/>
                          <a:cs typeface="Calibri" panose="020F0502020204030204" pitchFamily="34" charset="0"/>
                        </a:rPr>
                        <a:t>colour</a:t>
                      </a:r>
                      <a:r>
                        <a:rPr lang="en-US" sz="1200" dirty="0">
                          <a:effectLst/>
                          <a:latin typeface="Century Gothic" panose="020B0502020202020204" pitchFamily="34" charset="0"/>
                          <a:ea typeface="Calibri" panose="020F0502020204030204" pitchFamily="34" charset="0"/>
                          <a:cs typeface="Calibri" panose="020F0502020204030204" pitchFamily="34" charset="0"/>
                        </a:rPr>
                        <a:t> board should be used for raw meat?</a:t>
                      </a:r>
                      <a:endParaRPr lang="en-GB" sz="1200" dirty="0">
                        <a:effectLst/>
                        <a:latin typeface="Times New Roman" panose="02020603050405020304" pitchFamily="18" charset="0"/>
                        <a:ea typeface="Calibri" panose="020F0502020204030204" pitchFamily="34" charset="0"/>
                        <a:cs typeface="Times New Roman" panose="02020603050405020304" pitchFamily="18" charset="0"/>
                      </a:endParaRPr>
                    </a:p>
                    <a:p>
                      <a:pPr marL="0" indent="0">
                        <a:spcAft>
                          <a:spcPts val="0"/>
                        </a:spcAft>
                        <a:buFontTx/>
                        <a:buNone/>
                      </a:pPr>
                      <a:r>
                        <a:rPr lang="en-US" sz="1200" dirty="0">
                          <a:effectLst/>
                          <a:latin typeface="Century Gothic" panose="020B0502020202020204" pitchFamily="34" charset="0"/>
                          <a:ea typeface="Calibri" panose="020F0502020204030204" pitchFamily="34" charset="0"/>
                          <a:cs typeface="Calibri" panose="020F0502020204030204" pitchFamily="34" charset="0"/>
                        </a:rPr>
                        <a:t>Explain why?</a:t>
                      </a:r>
                      <a:endParaRPr lang="en-GB"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6182" marR="461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1200" dirty="0">
                          <a:effectLst/>
                          <a:latin typeface="Century Gothic" panose="020B0502020202020204" pitchFamily="34" charset="0"/>
                          <a:ea typeface="Calibri" panose="020F0502020204030204" pitchFamily="34" charset="0"/>
                          <a:cs typeface="Calibri" panose="020F0502020204030204" pitchFamily="34" charset="0"/>
                        </a:rPr>
                        <a:t> </a:t>
                      </a:r>
                      <a:endParaRPr lang="en-GB"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6182" marR="461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0"/>
                  </a:ext>
                </a:extLst>
              </a:tr>
              <a:tr h="545522">
                <a:tc>
                  <a:txBody>
                    <a:bodyPr/>
                    <a:lstStyle/>
                    <a:p>
                      <a:pPr marL="0" indent="0">
                        <a:spcAft>
                          <a:spcPts val="0"/>
                        </a:spcAft>
                        <a:buFontTx/>
                        <a:buNone/>
                      </a:pPr>
                      <a:r>
                        <a:rPr lang="en-US" sz="900" dirty="0">
                          <a:effectLst/>
                          <a:latin typeface="Century Gothic" panose="020B0502020202020204" pitchFamily="34" charset="0"/>
                          <a:ea typeface="Calibri" panose="020F0502020204030204" pitchFamily="34" charset="0"/>
                          <a:cs typeface="Calibri" panose="020F0502020204030204" pitchFamily="34" charset="0"/>
                        </a:rPr>
                        <a:t>10.</a:t>
                      </a:r>
                      <a:endParaRPr lang="en-GB" sz="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6182" marR="461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spcAft>
                          <a:spcPts val="0"/>
                        </a:spcAft>
                        <a:buFontTx/>
                        <a:buNone/>
                      </a:pPr>
                      <a:r>
                        <a:rPr lang="en-US" sz="1200" dirty="0">
                          <a:effectLst/>
                          <a:latin typeface="Century Gothic" panose="020B0502020202020204" pitchFamily="34" charset="0"/>
                          <a:ea typeface="Calibri" panose="020F0502020204030204" pitchFamily="34" charset="0"/>
                          <a:cs typeface="Calibri" panose="020F0502020204030204" pitchFamily="34" charset="0"/>
                        </a:rPr>
                        <a:t>What are the 4 C’s of Food Hygiene?</a:t>
                      </a:r>
                      <a:endParaRPr lang="en-GB"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6182" marR="461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1200" dirty="0">
                          <a:effectLst/>
                          <a:latin typeface="Century Gothic" panose="020B0502020202020204" pitchFamily="34" charset="0"/>
                          <a:ea typeface="Calibri" panose="020F0502020204030204" pitchFamily="34" charset="0"/>
                          <a:cs typeface="Calibri" panose="020F0502020204030204" pitchFamily="34" charset="0"/>
                        </a:rPr>
                        <a:t>1</a:t>
                      </a:r>
                      <a:endParaRPr lang="en-GB" sz="1200" dirty="0">
                        <a:effectLst/>
                        <a:latin typeface="Times New Roman" panose="02020603050405020304" pitchFamily="18" charset="0"/>
                        <a:ea typeface="Calibri" panose="020F0502020204030204" pitchFamily="34" charset="0"/>
                        <a:cs typeface="Times New Roman" panose="02020603050405020304" pitchFamily="18" charset="0"/>
                      </a:endParaRPr>
                    </a:p>
                    <a:p>
                      <a:pPr>
                        <a:spcAft>
                          <a:spcPts val="0"/>
                        </a:spcAft>
                      </a:pPr>
                      <a:r>
                        <a:rPr lang="en-US" sz="1200" dirty="0">
                          <a:effectLst/>
                          <a:latin typeface="Century Gothic" panose="020B0502020202020204" pitchFamily="34" charset="0"/>
                          <a:ea typeface="Calibri" panose="020F0502020204030204" pitchFamily="34" charset="0"/>
                          <a:cs typeface="Calibri" panose="020F0502020204030204" pitchFamily="34" charset="0"/>
                        </a:rPr>
                        <a:t>2</a:t>
                      </a:r>
                      <a:endParaRPr lang="en-GB" sz="1200" dirty="0">
                        <a:effectLst/>
                        <a:latin typeface="Times New Roman" panose="02020603050405020304" pitchFamily="18" charset="0"/>
                        <a:ea typeface="Calibri" panose="020F0502020204030204" pitchFamily="34" charset="0"/>
                        <a:cs typeface="Times New Roman" panose="02020603050405020304" pitchFamily="18" charset="0"/>
                      </a:endParaRPr>
                    </a:p>
                    <a:p>
                      <a:pPr>
                        <a:spcAft>
                          <a:spcPts val="0"/>
                        </a:spcAft>
                      </a:pPr>
                      <a:r>
                        <a:rPr lang="en-US" sz="1200" dirty="0">
                          <a:effectLst/>
                          <a:latin typeface="Century Gothic" panose="020B0502020202020204" pitchFamily="34" charset="0"/>
                          <a:ea typeface="Calibri" panose="020F0502020204030204" pitchFamily="34" charset="0"/>
                          <a:cs typeface="Calibri" panose="020F0502020204030204" pitchFamily="34" charset="0"/>
                        </a:rPr>
                        <a:t>3</a:t>
                      </a:r>
                      <a:endParaRPr lang="en-GB" sz="1200" dirty="0">
                        <a:effectLst/>
                        <a:latin typeface="Times New Roman" panose="02020603050405020304" pitchFamily="18" charset="0"/>
                        <a:ea typeface="Calibri" panose="020F0502020204030204" pitchFamily="34" charset="0"/>
                        <a:cs typeface="Times New Roman" panose="02020603050405020304" pitchFamily="18" charset="0"/>
                      </a:endParaRPr>
                    </a:p>
                    <a:p>
                      <a:pPr>
                        <a:spcAft>
                          <a:spcPts val="0"/>
                        </a:spcAft>
                      </a:pPr>
                      <a:r>
                        <a:rPr lang="en-US" sz="1200" dirty="0">
                          <a:effectLst/>
                          <a:latin typeface="Century Gothic" panose="020B0502020202020204" pitchFamily="34" charset="0"/>
                          <a:ea typeface="Calibri" panose="020F0502020204030204" pitchFamily="34" charset="0"/>
                          <a:cs typeface="Calibri" panose="020F0502020204030204" pitchFamily="34" charset="0"/>
                        </a:rPr>
                        <a:t>4</a:t>
                      </a:r>
                      <a:endParaRPr lang="en-GB"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6182" marR="461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1"/>
                  </a:ext>
                </a:extLst>
              </a:tr>
              <a:tr h="0">
                <a:tc>
                  <a:txBody>
                    <a:bodyPr/>
                    <a:lstStyle/>
                    <a:p>
                      <a:pPr marL="0" indent="0">
                        <a:spcAft>
                          <a:spcPts val="0"/>
                        </a:spcAft>
                        <a:buFontTx/>
                        <a:buNone/>
                      </a:pPr>
                      <a:r>
                        <a:rPr lang="en-US" sz="900" dirty="0">
                          <a:effectLst/>
                          <a:latin typeface="Century Gothic" panose="020B0502020202020204" pitchFamily="34" charset="0"/>
                          <a:ea typeface="Calibri" panose="020F0502020204030204" pitchFamily="34" charset="0"/>
                          <a:cs typeface="Calibri" panose="020F0502020204030204" pitchFamily="34" charset="0"/>
                        </a:rPr>
                        <a:t>11.</a:t>
                      </a:r>
                      <a:endParaRPr lang="en-GB" sz="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6182" marR="461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spcAft>
                          <a:spcPts val="0"/>
                        </a:spcAft>
                        <a:buFontTx/>
                        <a:buNone/>
                      </a:pPr>
                      <a:r>
                        <a:rPr lang="en-US" sz="1200" dirty="0">
                          <a:effectLst/>
                          <a:latin typeface="Century Gothic" panose="020B0502020202020204" pitchFamily="34" charset="0"/>
                          <a:ea typeface="Calibri" panose="020F0502020204030204" pitchFamily="34" charset="0"/>
                          <a:cs typeface="Calibri" panose="020F0502020204030204" pitchFamily="34" charset="0"/>
                        </a:rPr>
                        <a:t>How many times can you reheat food?</a:t>
                      </a:r>
                      <a:endParaRPr lang="en-GB"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6182" marR="461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800" dirty="0">
                          <a:effectLst/>
                          <a:latin typeface="Century Gothic" panose="020B0502020202020204" pitchFamily="34" charset="0"/>
                          <a:ea typeface="Calibri" panose="020F0502020204030204" pitchFamily="34" charset="0"/>
                          <a:cs typeface="Calibri" panose="020F0502020204030204" pitchFamily="34" charset="0"/>
                        </a:rPr>
                        <a:t> </a:t>
                      </a:r>
                      <a:endParaRPr lang="en-GB" sz="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6182" marR="461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2"/>
                  </a:ext>
                </a:extLst>
              </a:tr>
              <a:tr h="272761">
                <a:tc>
                  <a:txBody>
                    <a:bodyPr/>
                    <a:lstStyle/>
                    <a:p>
                      <a:pPr marL="0" indent="0">
                        <a:spcAft>
                          <a:spcPts val="0"/>
                        </a:spcAft>
                        <a:buFontTx/>
                        <a:buNone/>
                      </a:pPr>
                      <a:r>
                        <a:rPr lang="en-US" sz="900" dirty="0">
                          <a:effectLst/>
                          <a:latin typeface="Century Gothic" panose="020B0502020202020204" pitchFamily="34" charset="0"/>
                          <a:ea typeface="Calibri" panose="020F0502020204030204" pitchFamily="34" charset="0"/>
                          <a:cs typeface="Calibri" panose="020F0502020204030204" pitchFamily="34" charset="0"/>
                        </a:rPr>
                        <a:t>12.</a:t>
                      </a:r>
                      <a:endParaRPr lang="en-GB" sz="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6182" marR="461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spcAft>
                          <a:spcPts val="0"/>
                        </a:spcAft>
                        <a:buFontTx/>
                        <a:buNone/>
                      </a:pPr>
                      <a:r>
                        <a:rPr lang="en-US" sz="1200" dirty="0">
                          <a:effectLst/>
                          <a:latin typeface="Century Gothic" panose="020B0502020202020204" pitchFamily="34" charset="0"/>
                          <a:ea typeface="Calibri" panose="020F0502020204030204" pitchFamily="34" charset="0"/>
                          <a:cs typeface="Calibri" panose="020F0502020204030204" pitchFamily="34" charset="0"/>
                        </a:rPr>
                        <a:t>What temperature should your freezer be?</a:t>
                      </a:r>
                      <a:endParaRPr lang="en-GB"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6182" marR="461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800" dirty="0">
                          <a:effectLst/>
                          <a:latin typeface="Century Gothic" panose="020B0502020202020204" pitchFamily="34" charset="0"/>
                          <a:ea typeface="Calibri" panose="020F0502020204030204" pitchFamily="34" charset="0"/>
                          <a:cs typeface="Calibri" panose="020F0502020204030204" pitchFamily="34" charset="0"/>
                        </a:rPr>
                        <a:t> </a:t>
                      </a:r>
                      <a:endParaRPr lang="en-GB" sz="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6182" marR="461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3"/>
                  </a:ext>
                </a:extLst>
              </a:tr>
            </a:tbl>
          </a:graphicData>
        </a:graphic>
      </p:graphicFrame>
      <p:sp>
        <p:nvSpPr>
          <p:cNvPr id="6" name="Slide Number Placeholder 5"/>
          <p:cNvSpPr>
            <a:spLocks noGrp="1"/>
          </p:cNvSpPr>
          <p:nvPr>
            <p:ph type="sldNum" sz="quarter" idx="12"/>
          </p:nvPr>
        </p:nvSpPr>
        <p:spPr/>
        <p:txBody>
          <a:bodyPr/>
          <a:lstStyle/>
          <a:p>
            <a:fld id="{620B242D-6290-49E5-A6EF-D013109EBBA5}" type="slidenum">
              <a:rPr lang="en-GB" smtClean="0"/>
              <a:t>8</a:t>
            </a:fld>
            <a:endParaRPr lang="en-GB" dirty="0"/>
          </a:p>
        </p:txBody>
      </p:sp>
    </p:spTree>
    <p:extLst>
      <p:ext uri="{BB962C8B-B14F-4D97-AF65-F5344CB8AC3E}">
        <p14:creationId xmlns:p14="http://schemas.microsoft.com/office/powerpoint/2010/main" val="24632872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222826"/>
            <a:ext cx="9010650" cy="4031873"/>
          </a:xfrm>
          <a:prstGeom prst="rect">
            <a:avLst/>
          </a:prstGeom>
        </p:spPr>
        <p:txBody>
          <a:bodyPr wrap="square">
            <a:spAutoFit/>
          </a:bodyPr>
          <a:lstStyle/>
          <a:p>
            <a:pPr algn="ctr">
              <a:spcAft>
                <a:spcPts val="0"/>
              </a:spcAft>
            </a:pPr>
            <a:r>
              <a:rPr lang="en-GB" sz="1600" b="1" u="sng" dirty="0">
                <a:ea typeface="Times New Roman" panose="02020603050405020304" pitchFamily="18" charset="0"/>
              </a:rPr>
              <a:t>Food Contamination</a:t>
            </a:r>
          </a:p>
          <a:p>
            <a:pPr algn="ctr">
              <a:spcAft>
                <a:spcPts val="0"/>
              </a:spcAft>
            </a:pPr>
            <a:endParaRPr lang="en-GB" sz="1600" b="1" u="sng" dirty="0">
              <a:ea typeface="Times New Roman" panose="02020603050405020304" pitchFamily="18" charset="0"/>
            </a:endParaRPr>
          </a:p>
          <a:p>
            <a:pPr>
              <a:spcAft>
                <a:spcPts val="0"/>
              </a:spcAft>
            </a:pPr>
            <a:r>
              <a:rPr lang="en-GB" sz="1400" b="1" i="1" dirty="0">
                <a:ea typeface="Times New Roman" panose="02020603050405020304" pitchFamily="18" charset="0"/>
              </a:rPr>
              <a:t>FOOD</a:t>
            </a:r>
            <a:r>
              <a:rPr lang="en-GB" sz="1400" i="1" dirty="0">
                <a:ea typeface="Times New Roman" panose="02020603050405020304" pitchFamily="18" charset="0"/>
              </a:rPr>
              <a:t> </a:t>
            </a:r>
            <a:r>
              <a:rPr lang="en-GB" sz="1400" b="1" i="1" dirty="0">
                <a:ea typeface="Times New Roman" panose="02020603050405020304" pitchFamily="18" charset="0"/>
              </a:rPr>
              <a:t>SAFETY </a:t>
            </a:r>
            <a:r>
              <a:rPr lang="en-GB" sz="1400" dirty="0">
                <a:ea typeface="Times New Roman" panose="02020603050405020304" pitchFamily="18" charset="0"/>
              </a:rPr>
              <a:t>is</a:t>
            </a:r>
            <a:r>
              <a:rPr lang="en-GB" sz="1400" i="1" dirty="0">
                <a:ea typeface="Times New Roman" panose="02020603050405020304" pitchFamily="18" charset="0"/>
              </a:rPr>
              <a:t> the</a:t>
            </a:r>
            <a:r>
              <a:rPr lang="en-GB" sz="1400" dirty="0">
                <a:ea typeface="Times New Roman" panose="02020603050405020304" pitchFamily="18" charset="0"/>
              </a:rPr>
              <a:t> protection of consumer health and well being by safeguarding </a:t>
            </a:r>
          </a:p>
          <a:p>
            <a:pPr>
              <a:spcAft>
                <a:spcPts val="0"/>
              </a:spcAft>
            </a:pPr>
            <a:r>
              <a:rPr lang="en-GB" sz="1400" dirty="0">
                <a:ea typeface="Times New Roman" panose="02020603050405020304" pitchFamily="18" charset="0"/>
              </a:rPr>
              <a:t>food from anything that could cause harm</a:t>
            </a:r>
          </a:p>
          <a:p>
            <a:pPr>
              <a:spcAft>
                <a:spcPts val="0"/>
              </a:spcAft>
            </a:pPr>
            <a:r>
              <a:rPr lang="en-GB" sz="1400" dirty="0">
                <a:ea typeface="Times New Roman" panose="02020603050405020304" pitchFamily="18" charset="0"/>
              </a:rPr>
              <a:t> </a:t>
            </a:r>
          </a:p>
          <a:p>
            <a:pPr>
              <a:spcAft>
                <a:spcPts val="0"/>
              </a:spcAft>
            </a:pPr>
            <a:r>
              <a:rPr lang="en-GB" sz="1400" dirty="0">
                <a:ea typeface="Times New Roman" panose="02020603050405020304" pitchFamily="18" charset="0"/>
              </a:rPr>
              <a:t>Food companies have a legal duty to produce food that is “safe to eat”.  </a:t>
            </a:r>
          </a:p>
          <a:p>
            <a:pPr>
              <a:spcAft>
                <a:spcPts val="0"/>
              </a:spcAft>
            </a:pPr>
            <a:r>
              <a:rPr lang="en-GB" sz="1400" dirty="0">
                <a:ea typeface="Times New Roman" panose="02020603050405020304" pitchFamily="18" charset="0"/>
              </a:rPr>
              <a:t>Food should be protected from “Field to Fork”. FOOD CONTAMINATION is the </a:t>
            </a:r>
          </a:p>
          <a:p>
            <a:pPr>
              <a:spcAft>
                <a:spcPts val="0"/>
              </a:spcAft>
            </a:pPr>
            <a:r>
              <a:rPr lang="en-GB" sz="1400" dirty="0">
                <a:ea typeface="Times New Roman" panose="02020603050405020304" pitchFamily="18" charset="0"/>
              </a:rPr>
              <a:t>presence in food of any harmful or objectionable substance or object. </a:t>
            </a:r>
          </a:p>
          <a:p>
            <a:pPr>
              <a:spcAft>
                <a:spcPts val="0"/>
              </a:spcAft>
            </a:pPr>
            <a:r>
              <a:rPr lang="en-GB" sz="1400" dirty="0">
                <a:ea typeface="Times New Roman" panose="02020603050405020304" pitchFamily="18" charset="0"/>
              </a:rPr>
              <a:t> </a:t>
            </a:r>
          </a:p>
          <a:p>
            <a:pPr>
              <a:spcAft>
                <a:spcPts val="0"/>
              </a:spcAft>
            </a:pPr>
            <a:r>
              <a:rPr lang="en-GB" sz="1400" dirty="0">
                <a:ea typeface="Times New Roman" panose="02020603050405020304" pitchFamily="18" charset="0"/>
              </a:rPr>
              <a:t>Hazards in food are anything that could cause illness, injury or discomfort.</a:t>
            </a:r>
          </a:p>
          <a:p>
            <a:pPr>
              <a:spcAft>
                <a:spcPts val="0"/>
              </a:spcAft>
            </a:pPr>
            <a:r>
              <a:rPr lang="en-GB" sz="1400" dirty="0">
                <a:ea typeface="Times New Roman" panose="02020603050405020304" pitchFamily="18" charset="0"/>
              </a:rPr>
              <a:t> There are 3 types of hazard</a:t>
            </a:r>
          </a:p>
          <a:p>
            <a:pPr>
              <a:spcAft>
                <a:spcPts val="0"/>
              </a:spcAft>
            </a:pPr>
            <a:r>
              <a:rPr lang="en-GB" sz="1400" dirty="0">
                <a:ea typeface="Times New Roman" panose="02020603050405020304" pitchFamily="18" charset="0"/>
              </a:rPr>
              <a:t> </a:t>
            </a:r>
          </a:p>
          <a:p>
            <a:pPr marL="800100" lvl="1" indent="-342900">
              <a:buFont typeface="+mj-lt"/>
              <a:buAutoNum type="arabicPeriod"/>
              <a:tabLst>
                <a:tab pos="1143000" algn="l"/>
              </a:tabLst>
            </a:pPr>
            <a:r>
              <a:rPr lang="en-GB" sz="1400" b="1" dirty="0">
                <a:ea typeface="Times New Roman" panose="02020603050405020304" pitchFamily="18" charset="0"/>
              </a:rPr>
              <a:t>Physical		2. Chemical 			3. Biological</a:t>
            </a:r>
          </a:p>
          <a:p>
            <a:pPr>
              <a:spcAft>
                <a:spcPts val="0"/>
              </a:spcAft>
            </a:pPr>
            <a:r>
              <a:rPr lang="en-GB" sz="1400" dirty="0">
                <a:ea typeface="Times New Roman" panose="02020603050405020304" pitchFamily="18" charset="0"/>
              </a:rPr>
              <a:t> </a:t>
            </a:r>
          </a:p>
          <a:p>
            <a:pPr>
              <a:spcAft>
                <a:spcPts val="0"/>
              </a:spcAft>
            </a:pPr>
            <a:r>
              <a:rPr lang="en-GB" sz="1400" dirty="0">
                <a:ea typeface="Times New Roman" panose="02020603050405020304" pitchFamily="18" charset="0"/>
              </a:rPr>
              <a:t>Place these contaminants under the correct heading</a:t>
            </a:r>
          </a:p>
          <a:p>
            <a:pPr>
              <a:spcAft>
                <a:spcPts val="0"/>
              </a:spcAft>
            </a:pPr>
            <a:r>
              <a:rPr lang="en-GB" sz="1400" dirty="0">
                <a:ea typeface="Times New Roman" panose="02020603050405020304" pitchFamily="18" charset="0"/>
              </a:rPr>
              <a:t>Plaster		Viruses		Fly spray		Salmonella     	fungi</a:t>
            </a:r>
          </a:p>
          <a:p>
            <a:pPr>
              <a:spcAft>
                <a:spcPts val="0"/>
              </a:spcAft>
            </a:pPr>
            <a:r>
              <a:rPr lang="en-GB" sz="1400" dirty="0">
                <a:ea typeface="Times New Roman" panose="02020603050405020304" pitchFamily="18" charset="0"/>
              </a:rPr>
              <a:t>Sanitiser		E.coli		String		Hair		finger nail</a:t>
            </a:r>
          </a:p>
          <a:p>
            <a:r>
              <a:rPr lang="en-GB" sz="1400" dirty="0">
                <a:ea typeface="Times New Roman" panose="02020603050405020304" pitchFamily="18" charset="0"/>
                <a:cs typeface="Times New Roman" panose="02020603050405020304" pitchFamily="18" charset="0"/>
              </a:rPr>
              <a:t>Metal Bolt		Yeast		Pesticides		Bleach    		soil</a:t>
            </a:r>
            <a:endParaRPr lang="en-GB" sz="1400" dirty="0"/>
          </a:p>
        </p:txBody>
      </p:sp>
      <p:graphicFrame>
        <p:nvGraphicFramePr>
          <p:cNvPr id="7" name="Table 6"/>
          <p:cNvGraphicFramePr>
            <a:graphicFrameLocks noGrp="1"/>
          </p:cNvGraphicFramePr>
          <p:nvPr>
            <p:extLst>
              <p:ext uri="{D42A27DB-BD31-4B8C-83A1-F6EECF244321}">
                <p14:modId xmlns:p14="http://schemas.microsoft.com/office/powerpoint/2010/main" val="2665262193"/>
              </p:ext>
            </p:extLst>
          </p:nvPr>
        </p:nvGraphicFramePr>
        <p:xfrm>
          <a:off x="647700" y="4383086"/>
          <a:ext cx="7181850" cy="1998664"/>
        </p:xfrm>
        <a:graphic>
          <a:graphicData uri="http://schemas.openxmlformats.org/drawingml/2006/table">
            <a:tbl>
              <a:tblPr firstRow="1" firstCol="1" bandRow="1"/>
              <a:tblGrid>
                <a:gridCol w="2393950">
                  <a:extLst>
                    <a:ext uri="{9D8B030D-6E8A-4147-A177-3AD203B41FA5}">
                      <a16:colId xmlns:a16="http://schemas.microsoft.com/office/drawing/2014/main" xmlns="" val="20000"/>
                    </a:ext>
                  </a:extLst>
                </a:gridCol>
                <a:gridCol w="2393950">
                  <a:extLst>
                    <a:ext uri="{9D8B030D-6E8A-4147-A177-3AD203B41FA5}">
                      <a16:colId xmlns:a16="http://schemas.microsoft.com/office/drawing/2014/main" xmlns="" val="20001"/>
                    </a:ext>
                  </a:extLst>
                </a:gridCol>
                <a:gridCol w="2393950">
                  <a:extLst>
                    <a:ext uri="{9D8B030D-6E8A-4147-A177-3AD203B41FA5}">
                      <a16:colId xmlns:a16="http://schemas.microsoft.com/office/drawing/2014/main" xmlns="" val="20002"/>
                    </a:ext>
                  </a:extLst>
                </a:gridCol>
              </a:tblGrid>
              <a:tr h="532968">
                <a:tc>
                  <a:txBody>
                    <a:bodyPr/>
                    <a:lstStyle/>
                    <a:p>
                      <a:pPr>
                        <a:lnSpc>
                          <a:spcPct val="107000"/>
                        </a:lnSpc>
                        <a:spcAft>
                          <a:spcPts val="0"/>
                        </a:spcAft>
                      </a:pPr>
                      <a:r>
                        <a:rPr lang="en-GB" sz="1600" b="1" dirty="0">
                          <a:effectLst/>
                          <a:latin typeface="Calibri" panose="020F0502020204030204" pitchFamily="34" charset="0"/>
                          <a:ea typeface="Calibri" panose="020F0502020204030204" pitchFamily="34" charset="0"/>
                          <a:cs typeface="Times New Roman" panose="02020603050405020304" pitchFamily="18" charset="0"/>
                        </a:rPr>
                        <a:t>Physical</a:t>
                      </a:r>
                      <a:endParaRPr lang="en-GB"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600" b="1" dirty="0">
                          <a:effectLst/>
                          <a:latin typeface="Calibri" panose="020F0502020204030204" pitchFamily="34" charset="0"/>
                          <a:ea typeface="Calibri" panose="020F0502020204030204" pitchFamily="34" charset="0"/>
                          <a:cs typeface="Times New Roman" panose="02020603050405020304" pitchFamily="18" charset="0"/>
                        </a:rPr>
                        <a:t>Chemical</a:t>
                      </a:r>
                      <a:endParaRPr lang="en-GB"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600" b="1" dirty="0">
                          <a:effectLst/>
                          <a:latin typeface="Calibri" panose="020F0502020204030204" pitchFamily="34" charset="0"/>
                          <a:ea typeface="Calibri" panose="020F0502020204030204" pitchFamily="34" charset="0"/>
                          <a:cs typeface="Times New Roman" panose="02020603050405020304" pitchFamily="18" charset="0"/>
                        </a:rPr>
                        <a:t>Biological</a:t>
                      </a:r>
                      <a:endParaRPr lang="en-GB"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0"/>
                  </a:ext>
                </a:extLst>
              </a:tr>
              <a:tr h="366424">
                <a:tc>
                  <a:txBody>
                    <a:bodyPr/>
                    <a:lstStyle/>
                    <a:p>
                      <a:pPr>
                        <a:lnSpc>
                          <a:spcPct val="107000"/>
                        </a:lnSpc>
                        <a:spcAft>
                          <a:spcPts val="0"/>
                        </a:spcAft>
                      </a:pPr>
                      <a:r>
                        <a:rPr lang="en-GB"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366424">
                <a:tc>
                  <a:txBody>
                    <a:bodyPr/>
                    <a:lstStyle/>
                    <a:p>
                      <a:pPr>
                        <a:lnSpc>
                          <a:spcPct val="107000"/>
                        </a:lnSpc>
                        <a:spcAft>
                          <a:spcPts val="0"/>
                        </a:spcAft>
                      </a:pPr>
                      <a:r>
                        <a:rPr lang="en-GB"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r h="366424">
                <a:tc>
                  <a:txBody>
                    <a:bodyPr/>
                    <a:lstStyle/>
                    <a:p>
                      <a:pPr>
                        <a:lnSpc>
                          <a:spcPct val="107000"/>
                        </a:lnSpc>
                        <a:spcAft>
                          <a:spcPts val="0"/>
                        </a:spcAft>
                      </a:pPr>
                      <a:r>
                        <a:rPr lang="en-GB"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3"/>
                  </a:ext>
                </a:extLst>
              </a:tr>
              <a:tr h="366424">
                <a:tc>
                  <a:txBody>
                    <a:bodyPr/>
                    <a:lstStyle/>
                    <a:p>
                      <a:pPr>
                        <a:lnSpc>
                          <a:spcPct val="107000"/>
                        </a:lnSpc>
                        <a:spcAft>
                          <a:spcPts val="0"/>
                        </a:spcAft>
                      </a:pPr>
                      <a:r>
                        <a:rPr lang="en-GB"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4"/>
                  </a:ext>
                </a:extLst>
              </a:tr>
            </a:tbl>
          </a:graphicData>
        </a:graphic>
      </p:graphicFrame>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43850" y="4766310"/>
            <a:ext cx="1066800" cy="161544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73352" y="94439"/>
            <a:ext cx="2312396" cy="2213896"/>
          </a:xfrm>
          <a:prstGeom prst="rect">
            <a:avLst/>
          </a:prstGeom>
        </p:spPr>
      </p:pic>
      <p:sp>
        <p:nvSpPr>
          <p:cNvPr id="6" name="Slide Number Placeholder 5"/>
          <p:cNvSpPr>
            <a:spLocks noGrp="1"/>
          </p:cNvSpPr>
          <p:nvPr>
            <p:ph type="sldNum" sz="quarter" idx="12"/>
          </p:nvPr>
        </p:nvSpPr>
        <p:spPr/>
        <p:txBody>
          <a:bodyPr/>
          <a:lstStyle/>
          <a:p>
            <a:fld id="{620B242D-6290-49E5-A6EF-D013109EBBA5}" type="slidenum">
              <a:rPr lang="en-GB" smtClean="0"/>
              <a:t>9</a:t>
            </a:fld>
            <a:endParaRPr lang="en-GB" dirty="0"/>
          </a:p>
        </p:txBody>
      </p:sp>
    </p:spTree>
    <p:extLst>
      <p:ext uri="{BB962C8B-B14F-4D97-AF65-F5344CB8AC3E}">
        <p14:creationId xmlns:p14="http://schemas.microsoft.com/office/powerpoint/2010/main" val="179646942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1327</TotalTime>
  <Words>2585</Words>
  <Application>Microsoft Office PowerPoint</Application>
  <PresentationFormat>On-screen Show (4:3)</PresentationFormat>
  <Paragraphs>801</Paragraphs>
  <Slides>32</Slides>
  <Notes>0</Notes>
  <HiddenSlides>0</HiddenSlides>
  <MMClips>0</MMClips>
  <ScaleCrop>false</ScaleCrop>
  <HeadingPairs>
    <vt:vector size="8" baseType="variant">
      <vt:variant>
        <vt:lpstr>Fonts Used</vt:lpstr>
      </vt:variant>
      <vt:variant>
        <vt:i4>12</vt:i4>
      </vt:variant>
      <vt:variant>
        <vt:lpstr>Theme</vt:lpstr>
      </vt:variant>
      <vt:variant>
        <vt:i4>1</vt:i4>
      </vt:variant>
      <vt:variant>
        <vt:lpstr>Embedded OLE Servers</vt:lpstr>
      </vt:variant>
      <vt:variant>
        <vt:i4>1</vt:i4>
      </vt:variant>
      <vt:variant>
        <vt:lpstr>Slide Titles</vt:lpstr>
      </vt:variant>
      <vt:variant>
        <vt:i4>32</vt:i4>
      </vt:variant>
    </vt:vector>
  </HeadingPairs>
  <TitlesOfParts>
    <vt:vector size="46" baseType="lpstr">
      <vt:lpstr>MS Mincho</vt:lpstr>
      <vt:lpstr>Arial</vt:lpstr>
      <vt:lpstr>Calibri</vt:lpstr>
      <vt:lpstr>Calibri Light</vt:lpstr>
      <vt:lpstr>Century Gothic</vt:lpstr>
      <vt:lpstr>Comic Sans MS</vt:lpstr>
      <vt:lpstr>Gill Sans Ultra Bold</vt:lpstr>
      <vt:lpstr>Symbol</vt:lpstr>
      <vt:lpstr>Tahoma</vt:lpstr>
      <vt:lpstr>Times New Roman</vt:lpstr>
      <vt:lpstr>Wingdings</vt:lpstr>
      <vt:lpstr>Wingdings 2</vt:lpstr>
      <vt:lpstr>Office Theme</vt:lpstr>
      <vt:lpstr>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Food Technology Year 9</dc:title>
  <dc:creator>Lyn de-Gay</dc:creator>
  <cp:lastModifiedBy>Lyn de-Gay</cp:lastModifiedBy>
  <cp:revision>227</cp:revision>
  <cp:lastPrinted>2019-09-18T08:54:50Z</cp:lastPrinted>
  <dcterms:created xsi:type="dcterms:W3CDTF">2019-06-11T13:58:44Z</dcterms:created>
  <dcterms:modified xsi:type="dcterms:W3CDTF">2021-03-01T16:22:55Z</dcterms:modified>
</cp:coreProperties>
</file>