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9" r:id="rId3"/>
    <p:sldId id="261" r:id="rId4"/>
    <p:sldId id="260" r:id="rId5"/>
    <p:sldId id="262" r:id="rId6"/>
    <p:sldId id="256" r:id="rId7"/>
    <p:sldId id="259" r:id="rId8"/>
    <p:sldId id="271" r:id="rId9"/>
    <p:sldId id="272" r:id="rId10"/>
    <p:sldId id="266" r:id="rId11"/>
    <p:sldId id="273" r:id="rId12"/>
    <p:sldId id="274" r:id="rId13"/>
    <p:sldId id="275" r:id="rId14"/>
    <p:sldId id="277"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F081D1-1A98-49C2-A549-4472A250D365}" type="datetimeFigureOut">
              <a:rPr lang="en-GB" smtClean="0"/>
              <a:t>02/03/21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23B9C-9BDE-45AD-BE8E-7DE08D2BF406}" type="slidenum">
              <a:rPr lang="en-GB" smtClean="0"/>
              <a:t>‹#›</a:t>
            </a:fld>
            <a:endParaRPr lang="en-GB"/>
          </a:p>
        </p:txBody>
      </p:sp>
    </p:spTree>
    <p:extLst>
      <p:ext uri="{BB962C8B-B14F-4D97-AF65-F5344CB8AC3E}">
        <p14:creationId xmlns:p14="http://schemas.microsoft.com/office/powerpoint/2010/main" val="2688820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F081D1-1A98-49C2-A549-4472A250D365}" type="datetimeFigureOut">
              <a:rPr lang="en-GB" smtClean="0"/>
              <a:t>02/03/21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23B9C-9BDE-45AD-BE8E-7DE08D2BF406}" type="slidenum">
              <a:rPr lang="en-GB" smtClean="0"/>
              <a:t>‹#›</a:t>
            </a:fld>
            <a:endParaRPr lang="en-GB"/>
          </a:p>
        </p:txBody>
      </p:sp>
    </p:spTree>
    <p:extLst>
      <p:ext uri="{BB962C8B-B14F-4D97-AF65-F5344CB8AC3E}">
        <p14:creationId xmlns:p14="http://schemas.microsoft.com/office/powerpoint/2010/main" val="152911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F081D1-1A98-49C2-A549-4472A250D365}" type="datetimeFigureOut">
              <a:rPr lang="en-GB" smtClean="0"/>
              <a:t>02/03/21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23B9C-9BDE-45AD-BE8E-7DE08D2BF406}" type="slidenum">
              <a:rPr lang="en-GB" smtClean="0"/>
              <a:t>‹#›</a:t>
            </a:fld>
            <a:endParaRPr lang="en-GB"/>
          </a:p>
        </p:txBody>
      </p:sp>
    </p:spTree>
    <p:extLst>
      <p:ext uri="{BB962C8B-B14F-4D97-AF65-F5344CB8AC3E}">
        <p14:creationId xmlns:p14="http://schemas.microsoft.com/office/powerpoint/2010/main" val="391481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F081D1-1A98-49C2-A549-4472A250D365}" type="datetimeFigureOut">
              <a:rPr lang="en-GB" smtClean="0"/>
              <a:t>02/03/21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23B9C-9BDE-45AD-BE8E-7DE08D2BF406}" type="slidenum">
              <a:rPr lang="en-GB" smtClean="0"/>
              <a:t>‹#›</a:t>
            </a:fld>
            <a:endParaRPr lang="en-GB"/>
          </a:p>
        </p:txBody>
      </p:sp>
    </p:spTree>
    <p:extLst>
      <p:ext uri="{BB962C8B-B14F-4D97-AF65-F5344CB8AC3E}">
        <p14:creationId xmlns:p14="http://schemas.microsoft.com/office/powerpoint/2010/main" val="201807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F081D1-1A98-49C2-A549-4472A250D365}" type="datetimeFigureOut">
              <a:rPr lang="en-GB" smtClean="0"/>
              <a:t>02/03/21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23B9C-9BDE-45AD-BE8E-7DE08D2BF406}" type="slidenum">
              <a:rPr lang="en-GB" smtClean="0"/>
              <a:t>‹#›</a:t>
            </a:fld>
            <a:endParaRPr lang="en-GB"/>
          </a:p>
        </p:txBody>
      </p:sp>
    </p:spTree>
    <p:extLst>
      <p:ext uri="{BB962C8B-B14F-4D97-AF65-F5344CB8AC3E}">
        <p14:creationId xmlns:p14="http://schemas.microsoft.com/office/powerpoint/2010/main" val="301700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F081D1-1A98-49C2-A549-4472A250D365}" type="datetimeFigureOut">
              <a:rPr lang="en-GB" smtClean="0"/>
              <a:t>02/03/21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23B9C-9BDE-45AD-BE8E-7DE08D2BF406}" type="slidenum">
              <a:rPr lang="en-GB" smtClean="0"/>
              <a:t>‹#›</a:t>
            </a:fld>
            <a:endParaRPr lang="en-GB"/>
          </a:p>
        </p:txBody>
      </p:sp>
    </p:spTree>
    <p:extLst>
      <p:ext uri="{BB962C8B-B14F-4D97-AF65-F5344CB8AC3E}">
        <p14:creationId xmlns:p14="http://schemas.microsoft.com/office/powerpoint/2010/main" val="3908196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F081D1-1A98-49C2-A549-4472A250D365}" type="datetimeFigureOut">
              <a:rPr lang="en-GB" smtClean="0"/>
              <a:t>02/03/21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123B9C-9BDE-45AD-BE8E-7DE08D2BF406}" type="slidenum">
              <a:rPr lang="en-GB" smtClean="0"/>
              <a:t>‹#›</a:t>
            </a:fld>
            <a:endParaRPr lang="en-GB"/>
          </a:p>
        </p:txBody>
      </p:sp>
    </p:spTree>
    <p:extLst>
      <p:ext uri="{BB962C8B-B14F-4D97-AF65-F5344CB8AC3E}">
        <p14:creationId xmlns:p14="http://schemas.microsoft.com/office/powerpoint/2010/main" val="111842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F081D1-1A98-49C2-A549-4472A250D365}" type="datetimeFigureOut">
              <a:rPr lang="en-GB" smtClean="0"/>
              <a:t>02/03/21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123B9C-9BDE-45AD-BE8E-7DE08D2BF406}" type="slidenum">
              <a:rPr lang="en-GB" smtClean="0"/>
              <a:t>‹#›</a:t>
            </a:fld>
            <a:endParaRPr lang="en-GB"/>
          </a:p>
        </p:txBody>
      </p:sp>
    </p:spTree>
    <p:extLst>
      <p:ext uri="{BB962C8B-B14F-4D97-AF65-F5344CB8AC3E}">
        <p14:creationId xmlns:p14="http://schemas.microsoft.com/office/powerpoint/2010/main" val="1873355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081D1-1A98-49C2-A549-4472A250D365}" type="datetimeFigureOut">
              <a:rPr lang="en-GB" smtClean="0"/>
              <a:t>02/03/21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123B9C-9BDE-45AD-BE8E-7DE08D2BF406}" type="slidenum">
              <a:rPr lang="en-GB" smtClean="0"/>
              <a:t>‹#›</a:t>
            </a:fld>
            <a:endParaRPr lang="en-GB"/>
          </a:p>
        </p:txBody>
      </p:sp>
    </p:spTree>
    <p:extLst>
      <p:ext uri="{BB962C8B-B14F-4D97-AF65-F5344CB8AC3E}">
        <p14:creationId xmlns:p14="http://schemas.microsoft.com/office/powerpoint/2010/main" val="91134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F081D1-1A98-49C2-A549-4472A250D365}" type="datetimeFigureOut">
              <a:rPr lang="en-GB" smtClean="0"/>
              <a:t>02/03/21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23B9C-9BDE-45AD-BE8E-7DE08D2BF406}" type="slidenum">
              <a:rPr lang="en-GB" smtClean="0"/>
              <a:t>‹#›</a:t>
            </a:fld>
            <a:endParaRPr lang="en-GB"/>
          </a:p>
        </p:txBody>
      </p:sp>
    </p:spTree>
    <p:extLst>
      <p:ext uri="{BB962C8B-B14F-4D97-AF65-F5344CB8AC3E}">
        <p14:creationId xmlns:p14="http://schemas.microsoft.com/office/powerpoint/2010/main" val="107946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F081D1-1A98-49C2-A549-4472A250D365}" type="datetimeFigureOut">
              <a:rPr lang="en-GB" smtClean="0"/>
              <a:t>02/03/21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23B9C-9BDE-45AD-BE8E-7DE08D2BF406}" type="slidenum">
              <a:rPr lang="en-GB" smtClean="0"/>
              <a:t>‹#›</a:t>
            </a:fld>
            <a:endParaRPr lang="en-GB"/>
          </a:p>
        </p:txBody>
      </p:sp>
    </p:spTree>
    <p:extLst>
      <p:ext uri="{BB962C8B-B14F-4D97-AF65-F5344CB8AC3E}">
        <p14:creationId xmlns:p14="http://schemas.microsoft.com/office/powerpoint/2010/main" val="148057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081D1-1A98-49C2-A549-4472A250D365}" type="datetimeFigureOut">
              <a:rPr lang="en-GB" smtClean="0"/>
              <a:t>02/03/21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23B9C-9BDE-45AD-BE8E-7DE08D2BF406}" type="slidenum">
              <a:rPr lang="en-GB" smtClean="0"/>
              <a:t>‹#›</a:t>
            </a:fld>
            <a:endParaRPr lang="en-GB"/>
          </a:p>
        </p:txBody>
      </p:sp>
    </p:spTree>
    <p:extLst>
      <p:ext uri="{BB962C8B-B14F-4D97-AF65-F5344CB8AC3E}">
        <p14:creationId xmlns:p14="http://schemas.microsoft.com/office/powerpoint/2010/main" val="2387636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w_LbQviO1K4"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hyperlink" Target="http://www.calatrava.com/" TargetMode="Externa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7779" y="275655"/>
            <a:ext cx="7696199" cy="5529917"/>
          </a:xfrm>
          <a:prstGeom prst="rect">
            <a:avLst/>
          </a:prstGeom>
        </p:spPr>
      </p:pic>
    </p:spTree>
    <p:extLst>
      <p:ext uri="{BB962C8B-B14F-4D97-AF65-F5344CB8AC3E}">
        <p14:creationId xmlns:p14="http://schemas.microsoft.com/office/powerpoint/2010/main" val="3528190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37" y="409074"/>
            <a:ext cx="8217567" cy="372980"/>
          </a:xfrm>
        </p:spPr>
        <p:txBody>
          <a:bodyPr>
            <a:normAutofit fontScale="90000"/>
          </a:bodyPr>
          <a:lstStyle/>
          <a:p>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smtClean="0"/>
              <a:t/>
            </a:r>
            <a:br>
              <a:rPr lang="en-GB" sz="2000" b="1" dirty="0" smtClean="0"/>
            </a:br>
            <a:r>
              <a:rPr lang="en-GB" sz="2000" b="1" dirty="0" smtClean="0"/>
              <a:t/>
            </a:r>
            <a:br>
              <a:rPr lang="en-GB" sz="2000" b="1" dirty="0" smtClean="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smtClean="0"/>
              <a:t>                                  </a:t>
            </a:r>
            <a:br>
              <a:rPr lang="en-GB" sz="2000" b="1" dirty="0" smtClean="0"/>
            </a:br>
            <a:r>
              <a:rPr lang="en-GB" sz="2000" b="1" dirty="0"/>
              <a:t> </a:t>
            </a:r>
            <a:r>
              <a:rPr lang="en-GB" sz="2000" b="1" dirty="0" smtClean="0"/>
              <a:t>                                  </a:t>
            </a:r>
            <a:br>
              <a:rPr lang="en-GB" sz="2000" b="1" dirty="0" smtClean="0"/>
            </a:br>
            <a:r>
              <a:rPr lang="en-GB" sz="2000" b="1" dirty="0"/>
              <a:t/>
            </a:r>
            <a:br>
              <a:rPr lang="en-GB" sz="2000" b="1" dirty="0"/>
            </a:br>
            <a:r>
              <a:rPr lang="en-GB" sz="2000" b="1" dirty="0" smtClean="0"/>
              <a:t>                                     Week 6 </a:t>
            </a:r>
            <a:r>
              <a:rPr lang="en-GB" sz="2000" b="1" dirty="0"/>
              <a:t>task- Two point perspective drawing</a:t>
            </a:r>
            <a:br>
              <a:rPr lang="en-GB" sz="2000" b="1" dirty="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a:t/>
            </a:r>
            <a:br>
              <a:rPr lang="en-GB" sz="2000" b="1" dirty="0"/>
            </a:br>
            <a:r>
              <a:rPr lang="en-GB" sz="2000" b="1" dirty="0" smtClean="0"/>
              <a:t/>
            </a:r>
            <a:br>
              <a:rPr lang="en-GB" sz="2000" b="1" dirty="0" smtClean="0"/>
            </a:br>
            <a:r>
              <a:rPr lang="en-GB" sz="2000" b="1" dirty="0" smtClean="0">
                <a:hlinkClick r:id="rId2"/>
              </a:rPr>
              <a:t>https</a:t>
            </a:r>
            <a:r>
              <a:rPr lang="en-GB" sz="2000" b="1" dirty="0">
                <a:hlinkClick r:id="rId2"/>
              </a:rPr>
              <a:t>://</a:t>
            </a:r>
            <a:r>
              <a:rPr lang="en-GB" sz="2000" b="1" dirty="0" smtClean="0">
                <a:hlinkClick r:id="rId2"/>
              </a:rPr>
              <a:t>www.youtube.com/watch?v=w_LbQviO1K4</a:t>
            </a:r>
            <a:r>
              <a:rPr lang="en-GB" sz="2000" b="1" dirty="0" smtClean="0"/>
              <a:t/>
            </a:r>
            <a:br>
              <a:rPr lang="en-GB" sz="2000" b="1" dirty="0" smtClean="0"/>
            </a:br>
            <a:r>
              <a:rPr lang="en-GB" sz="2000" b="1" dirty="0"/>
              <a:t/>
            </a:r>
            <a:br>
              <a:rPr lang="en-GB" sz="2000" b="1" dirty="0"/>
            </a:br>
            <a:r>
              <a:rPr lang="en-GB" sz="1800" dirty="0" smtClean="0"/>
              <a:t>Copy and paste the link above and follow the instructions in the video.</a:t>
            </a:r>
            <a:br>
              <a:rPr lang="en-GB" sz="1800" dirty="0" smtClean="0"/>
            </a:br>
            <a:r>
              <a:rPr lang="en-GB" sz="1800" dirty="0" smtClean="0"/>
              <a:t>Two point perspective drawing is style of drawing that allows you to draw things in 3 dimensions. Much like isometric drawing from week 1, two point perspective is a really useful technique for drawing things quickly in 3D. This task is difficult in parts namely when drawing the steps. Be particularly careful when projecting the line forward for the bottom of the steps. Your lines must be parallel. </a:t>
            </a:r>
            <a:r>
              <a:rPr lang="en-GB" sz="2000" b="1" dirty="0" smtClean="0"/>
              <a:t/>
            </a:r>
            <a:br>
              <a:rPr lang="en-GB" sz="2000" b="1" dirty="0" smtClean="0"/>
            </a:br>
            <a:r>
              <a:rPr lang="en-GB" sz="2400" b="1" dirty="0" smtClean="0"/>
              <a:t/>
            </a:r>
            <a:br>
              <a:rPr lang="en-GB" sz="2400" b="1" dirty="0" smtClean="0"/>
            </a:br>
            <a:endParaRPr lang="en-GB" sz="2400" b="1" dirty="0"/>
          </a:p>
        </p:txBody>
      </p:sp>
      <p:pic>
        <p:nvPicPr>
          <p:cNvPr id="4" name="Picture 3"/>
          <p:cNvPicPr>
            <a:picLocks noChangeAspect="1"/>
          </p:cNvPicPr>
          <p:nvPr/>
        </p:nvPicPr>
        <p:blipFill>
          <a:blip r:embed="rId3"/>
          <a:stretch>
            <a:fillRect/>
          </a:stretch>
        </p:blipFill>
        <p:spPr>
          <a:xfrm>
            <a:off x="1023402" y="595564"/>
            <a:ext cx="6960538" cy="3915302"/>
          </a:xfrm>
          <a:prstGeom prst="rect">
            <a:avLst/>
          </a:prstGeom>
          <a:ln w="76200">
            <a:solidFill>
              <a:schemeClr val="tx1"/>
            </a:solidFill>
          </a:ln>
        </p:spPr>
      </p:pic>
    </p:spTree>
    <p:extLst>
      <p:ext uri="{BB962C8B-B14F-4D97-AF65-F5344CB8AC3E}">
        <p14:creationId xmlns:p14="http://schemas.microsoft.com/office/powerpoint/2010/main" val="414257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4272" y="402997"/>
            <a:ext cx="8672982" cy="6076816"/>
          </a:xfrm>
        </p:spPr>
        <p:txBody>
          <a:bodyPr>
            <a:normAutofit/>
          </a:bodyPr>
          <a:lstStyle/>
          <a:p>
            <a:pPr algn="l"/>
            <a:r>
              <a:rPr lang="en-GB" sz="1400" b="1" u="sng" dirty="0" smtClean="0"/>
              <a:t>Week 7 task  </a:t>
            </a:r>
            <a:r>
              <a:rPr lang="en-GB" sz="1100" dirty="0" smtClean="0"/>
              <a:t>The artist you are going to research is Barbara Hepworth . She was a sculptor. Your first task is to find some images of the work of Barbara Hepworth</a:t>
            </a:r>
          </a:p>
          <a:p>
            <a:pPr algn="l"/>
            <a:r>
              <a:rPr lang="en-GB" sz="1100" dirty="0" smtClean="0"/>
              <a:t>Use Google and search for  Barbara Hepworth Sculptures.  View her work and choose eight images of work by Hepworth that you like. </a:t>
            </a:r>
          </a:p>
          <a:p>
            <a:pPr algn="l"/>
            <a:r>
              <a:rPr lang="en-GB" sz="1100" dirty="0" smtClean="0"/>
              <a:t>Present them and write about them. I have provided a guide for you below. I have used the designer James Dyson as an example which is shown below.</a:t>
            </a:r>
          </a:p>
          <a:p>
            <a:pPr algn="l"/>
            <a:r>
              <a:rPr lang="en-GB" sz="1100" dirty="0" smtClean="0"/>
              <a:t>You are to:</a:t>
            </a:r>
          </a:p>
          <a:p>
            <a:pPr algn="l"/>
            <a:r>
              <a:rPr lang="en-GB" sz="1100" dirty="0" smtClean="0"/>
              <a:t>1) State who the artist is and what it is that they do- see point 1 below on the right hand side of the page for an example</a:t>
            </a:r>
          </a:p>
          <a:p>
            <a:pPr algn="l"/>
            <a:r>
              <a:rPr lang="en-GB" sz="1100" dirty="0" smtClean="0"/>
              <a:t>2) Describe the work – see point 2 below for an example. This is about using descriptive language not ‘It Is unique’ or ‘It is eye catching’.</a:t>
            </a:r>
          </a:p>
          <a:p>
            <a:pPr algn="l"/>
            <a:r>
              <a:rPr lang="en-GB" sz="1100" dirty="0" smtClean="0"/>
              <a:t>3) What do you like about the work- see point 3 below for an example</a:t>
            </a:r>
          </a:p>
          <a:p>
            <a:pPr algn="l"/>
            <a:endParaRPr lang="en-GB" sz="1400" dirty="0" smtClean="0"/>
          </a:p>
          <a:p>
            <a:pPr algn="l"/>
            <a:endParaRPr lang="en-GB" sz="1400" dirty="0" smtClean="0"/>
          </a:p>
          <a:p>
            <a:pPr marL="342900" indent="-342900" algn="l">
              <a:buFont typeface="Arial" panose="020B0604020202020204" pitchFamily="34" charset="0"/>
              <a:buChar char="•"/>
            </a:pPr>
            <a:endParaRPr lang="en-GB" sz="1400" dirty="0"/>
          </a:p>
          <a:p>
            <a:pPr marL="342900" indent="-342900" algn="l">
              <a:buFont typeface="Arial" panose="020B0604020202020204" pitchFamily="34" charset="0"/>
              <a:buChar char="•"/>
            </a:pPr>
            <a:endParaRPr lang="en-GB" sz="1400" dirty="0" smtClean="0"/>
          </a:p>
          <a:p>
            <a:pPr marL="342900" indent="-342900" algn="l">
              <a:buFont typeface="Arial" panose="020B0604020202020204" pitchFamily="34" charset="0"/>
              <a:buChar char="•"/>
            </a:pPr>
            <a:endParaRPr lang="en-GB" sz="1400" dirty="0"/>
          </a:p>
          <a:p>
            <a:pPr marL="342900" indent="-342900" algn="l">
              <a:buFont typeface="Arial" panose="020B0604020202020204" pitchFamily="34" charset="0"/>
              <a:buChar char="•"/>
            </a:pPr>
            <a:endParaRPr lang="en-GB" sz="1400" dirty="0" smtClean="0"/>
          </a:p>
          <a:p>
            <a:pPr algn="l"/>
            <a:endParaRPr lang="en-GB" sz="1400" dirty="0" smtClean="0"/>
          </a:p>
          <a:p>
            <a:pPr algn="l"/>
            <a:endParaRPr lang="en-GB" sz="1000" dirty="0" smtClean="0"/>
          </a:p>
          <a:p>
            <a:pPr algn="l"/>
            <a:endParaRPr lang="en-GB" sz="1000" dirty="0"/>
          </a:p>
          <a:p>
            <a:pPr algn="l"/>
            <a:endParaRPr lang="en-GB" sz="1000" b="1" u="sng" dirty="0" smtClean="0"/>
          </a:p>
          <a:p>
            <a:pPr algn="l"/>
            <a:endParaRPr lang="en-GB" sz="1000" b="1" u="sng" dirty="0"/>
          </a:p>
          <a:p>
            <a:pPr algn="l"/>
            <a:endParaRPr lang="en-GB" sz="1000" b="1" u="sng" dirty="0" smtClean="0"/>
          </a:p>
          <a:p>
            <a:pPr algn="l"/>
            <a:endParaRPr lang="en-GB" sz="1200" dirty="0"/>
          </a:p>
          <a:p>
            <a:pPr algn="l"/>
            <a:endParaRPr lang="en-GB" sz="1000" b="1" u="sng" dirty="0" smtClean="0"/>
          </a:p>
          <a:p>
            <a:pPr algn="l"/>
            <a:endParaRPr lang="en-GB" sz="1200" b="1" u="sng" dirty="0"/>
          </a:p>
          <a:p>
            <a:pPr algn="l"/>
            <a:endParaRPr lang="en-GB" sz="1000" dirty="0" smtClean="0"/>
          </a:p>
          <a:p>
            <a:pPr algn="l"/>
            <a:endParaRPr lang="en-GB" sz="1000" dirty="0" smtClean="0"/>
          </a:p>
          <a:p>
            <a:pPr marL="285750" indent="-285750" algn="l">
              <a:buFont typeface="Arial" panose="020B0604020202020204" pitchFamily="34" charset="0"/>
              <a:buChar char="•"/>
            </a:pPr>
            <a:endParaRPr lang="en-GB" sz="1000" dirty="0" smtClean="0"/>
          </a:p>
          <a:p>
            <a:pPr marL="342900" indent="-342900" algn="l">
              <a:buFont typeface="+mj-lt"/>
              <a:buAutoNum type="arabicPeriod"/>
            </a:pPr>
            <a:endParaRPr lang="en-GB" sz="1400" dirty="0" smtClean="0"/>
          </a:p>
          <a:p>
            <a:pPr marL="342900" indent="-342900" algn="l">
              <a:buFont typeface="Arial" panose="020B0604020202020204" pitchFamily="34" charset="0"/>
              <a:buChar char="•"/>
            </a:pPr>
            <a:endParaRPr lang="en-GB" sz="1400" dirty="0" smtClean="0"/>
          </a:p>
          <a:p>
            <a:pPr algn="l"/>
            <a:endParaRPr lang="en-GB" dirty="0"/>
          </a:p>
        </p:txBody>
      </p:sp>
      <p:sp>
        <p:nvSpPr>
          <p:cNvPr id="13" name="Rectangle 12"/>
          <p:cNvSpPr/>
          <p:nvPr/>
        </p:nvSpPr>
        <p:spPr>
          <a:xfrm>
            <a:off x="382582" y="2989278"/>
            <a:ext cx="4410075" cy="3295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2"/>
          <a:stretch>
            <a:fillRect/>
          </a:stretch>
        </p:blipFill>
        <p:spPr>
          <a:xfrm flipH="1">
            <a:off x="314272" y="4123163"/>
            <a:ext cx="966444" cy="723900"/>
          </a:xfrm>
          <a:prstGeom prst="rect">
            <a:avLst/>
          </a:prstGeom>
        </p:spPr>
      </p:pic>
      <p:pic>
        <p:nvPicPr>
          <p:cNvPr id="15" name="Picture 14"/>
          <p:cNvPicPr>
            <a:picLocks noChangeAspect="1"/>
          </p:cNvPicPr>
          <p:nvPr/>
        </p:nvPicPr>
        <p:blipFill>
          <a:blip r:embed="rId3"/>
          <a:stretch>
            <a:fillRect/>
          </a:stretch>
        </p:blipFill>
        <p:spPr>
          <a:xfrm>
            <a:off x="3769307" y="3950980"/>
            <a:ext cx="934758" cy="433388"/>
          </a:xfrm>
          <a:prstGeom prst="rect">
            <a:avLst/>
          </a:prstGeom>
        </p:spPr>
      </p:pic>
      <p:pic>
        <p:nvPicPr>
          <p:cNvPr id="16" name="Picture 15"/>
          <p:cNvPicPr>
            <a:picLocks noChangeAspect="1"/>
          </p:cNvPicPr>
          <p:nvPr/>
        </p:nvPicPr>
        <p:blipFill>
          <a:blip r:embed="rId4"/>
          <a:stretch>
            <a:fillRect/>
          </a:stretch>
        </p:blipFill>
        <p:spPr>
          <a:xfrm>
            <a:off x="3733390" y="4466333"/>
            <a:ext cx="973173" cy="728940"/>
          </a:xfrm>
          <a:prstGeom prst="rect">
            <a:avLst/>
          </a:prstGeom>
        </p:spPr>
      </p:pic>
      <p:pic>
        <p:nvPicPr>
          <p:cNvPr id="17" name="Picture 16"/>
          <p:cNvPicPr>
            <a:picLocks noChangeAspect="1"/>
          </p:cNvPicPr>
          <p:nvPr/>
        </p:nvPicPr>
        <p:blipFill>
          <a:blip r:embed="rId5"/>
          <a:stretch>
            <a:fillRect/>
          </a:stretch>
        </p:blipFill>
        <p:spPr>
          <a:xfrm>
            <a:off x="2336818" y="2939895"/>
            <a:ext cx="1323276" cy="1325774"/>
          </a:xfrm>
          <a:prstGeom prst="rect">
            <a:avLst/>
          </a:prstGeom>
        </p:spPr>
      </p:pic>
      <p:pic>
        <p:nvPicPr>
          <p:cNvPr id="18" name="Picture 17"/>
          <p:cNvPicPr>
            <a:picLocks noChangeAspect="1"/>
          </p:cNvPicPr>
          <p:nvPr/>
        </p:nvPicPr>
        <p:blipFill>
          <a:blip r:embed="rId6"/>
          <a:stretch>
            <a:fillRect/>
          </a:stretch>
        </p:blipFill>
        <p:spPr>
          <a:xfrm>
            <a:off x="1460467" y="5341786"/>
            <a:ext cx="1046356" cy="783757"/>
          </a:xfrm>
          <a:prstGeom prst="rect">
            <a:avLst/>
          </a:prstGeom>
        </p:spPr>
      </p:pic>
      <p:pic>
        <p:nvPicPr>
          <p:cNvPr id="19" name="Picture 18"/>
          <p:cNvPicPr>
            <a:picLocks noChangeAspect="1"/>
          </p:cNvPicPr>
          <p:nvPr/>
        </p:nvPicPr>
        <p:blipFill>
          <a:blip r:embed="rId7"/>
          <a:stretch>
            <a:fillRect/>
          </a:stretch>
        </p:blipFill>
        <p:spPr>
          <a:xfrm>
            <a:off x="2660544" y="5601510"/>
            <a:ext cx="689832" cy="394853"/>
          </a:xfrm>
          <a:prstGeom prst="rect">
            <a:avLst/>
          </a:prstGeom>
        </p:spPr>
      </p:pic>
      <p:pic>
        <p:nvPicPr>
          <p:cNvPr id="20" name="Picture 19"/>
          <p:cNvPicPr>
            <a:picLocks noChangeAspect="1"/>
          </p:cNvPicPr>
          <p:nvPr/>
        </p:nvPicPr>
        <p:blipFill>
          <a:blip r:embed="rId8"/>
          <a:stretch>
            <a:fillRect/>
          </a:stretch>
        </p:blipFill>
        <p:spPr>
          <a:xfrm>
            <a:off x="510390" y="5338999"/>
            <a:ext cx="1128337" cy="845164"/>
          </a:xfrm>
          <a:prstGeom prst="rect">
            <a:avLst/>
          </a:prstGeom>
        </p:spPr>
      </p:pic>
      <p:pic>
        <p:nvPicPr>
          <p:cNvPr id="21" name="Picture 20"/>
          <p:cNvPicPr>
            <a:picLocks noChangeAspect="1"/>
          </p:cNvPicPr>
          <p:nvPr/>
        </p:nvPicPr>
        <p:blipFill>
          <a:blip r:embed="rId9"/>
          <a:stretch>
            <a:fillRect/>
          </a:stretch>
        </p:blipFill>
        <p:spPr>
          <a:xfrm>
            <a:off x="2579824" y="4161037"/>
            <a:ext cx="1084542" cy="728306"/>
          </a:xfrm>
          <a:prstGeom prst="rect">
            <a:avLst/>
          </a:prstGeom>
        </p:spPr>
      </p:pic>
      <p:pic>
        <p:nvPicPr>
          <p:cNvPr id="22" name="Picture 21"/>
          <p:cNvPicPr>
            <a:picLocks noChangeAspect="1"/>
          </p:cNvPicPr>
          <p:nvPr/>
        </p:nvPicPr>
        <p:blipFill>
          <a:blip r:embed="rId10"/>
          <a:stretch>
            <a:fillRect/>
          </a:stretch>
        </p:blipFill>
        <p:spPr>
          <a:xfrm>
            <a:off x="1155762" y="4223291"/>
            <a:ext cx="1337968" cy="622216"/>
          </a:xfrm>
          <a:prstGeom prst="rect">
            <a:avLst/>
          </a:prstGeom>
        </p:spPr>
      </p:pic>
      <p:pic>
        <p:nvPicPr>
          <p:cNvPr id="23" name="Picture 22"/>
          <p:cNvPicPr>
            <a:picLocks noChangeAspect="1"/>
          </p:cNvPicPr>
          <p:nvPr/>
        </p:nvPicPr>
        <p:blipFill>
          <a:blip r:embed="rId11"/>
          <a:stretch>
            <a:fillRect/>
          </a:stretch>
        </p:blipFill>
        <p:spPr>
          <a:xfrm>
            <a:off x="540759" y="3022145"/>
            <a:ext cx="760478" cy="1142795"/>
          </a:xfrm>
          <a:prstGeom prst="rect">
            <a:avLst/>
          </a:prstGeom>
        </p:spPr>
      </p:pic>
      <p:pic>
        <p:nvPicPr>
          <p:cNvPr id="24" name="Picture 23"/>
          <p:cNvPicPr>
            <a:picLocks noChangeAspect="1"/>
          </p:cNvPicPr>
          <p:nvPr/>
        </p:nvPicPr>
        <p:blipFill>
          <a:blip r:embed="rId12"/>
          <a:stretch>
            <a:fillRect/>
          </a:stretch>
        </p:blipFill>
        <p:spPr>
          <a:xfrm>
            <a:off x="1255923" y="3084226"/>
            <a:ext cx="1579053" cy="1050788"/>
          </a:xfrm>
          <a:prstGeom prst="rect">
            <a:avLst/>
          </a:prstGeom>
        </p:spPr>
      </p:pic>
      <p:pic>
        <p:nvPicPr>
          <p:cNvPr id="25" name="Picture 24"/>
          <p:cNvPicPr>
            <a:picLocks noChangeAspect="1"/>
          </p:cNvPicPr>
          <p:nvPr/>
        </p:nvPicPr>
        <p:blipFill>
          <a:blip r:embed="rId13"/>
          <a:stretch>
            <a:fillRect/>
          </a:stretch>
        </p:blipFill>
        <p:spPr>
          <a:xfrm>
            <a:off x="3440230" y="3152636"/>
            <a:ext cx="1138111" cy="757361"/>
          </a:xfrm>
          <a:prstGeom prst="rect">
            <a:avLst/>
          </a:prstGeom>
        </p:spPr>
      </p:pic>
      <p:sp>
        <p:nvSpPr>
          <p:cNvPr id="26" name="TextBox 25"/>
          <p:cNvSpPr txBox="1"/>
          <p:nvPr/>
        </p:nvSpPr>
        <p:spPr>
          <a:xfrm>
            <a:off x="1410450" y="3419474"/>
            <a:ext cx="857344" cy="1600438"/>
          </a:xfrm>
          <a:prstGeom prst="rect">
            <a:avLst/>
          </a:prstGeom>
          <a:noFill/>
        </p:spPr>
        <p:txBody>
          <a:bodyPr wrap="square" rtlCol="0">
            <a:spAutoFit/>
          </a:bodyPr>
          <a:lstStyle/>
          <a:p>
            <a:endParaRPr lang="en-GB" sz="1400" dirty="0" smtClean="0">
              <a:latin typeface="Gill Sans Nova Cond Ultra Bold" panose="020B0B04020104020203" pitchFamily="34" charset="0"/>
            </a:endParaRPr>
          </a:p>
          <a:p>
            <a:endParaRPr lang="en-GB" sz="1400" dirty="0">
              <a:latin typeface="Gill Sans Nova Cond Ultra Bold" panose="020B0B04020104020203" pitchFamily="34" charset="0"/>
            </a:endParaRPr>
          </a:p>
          <a:p>
            <a:endParaRPr lang="en-GB" sz="1400" dirty="0" smtClean="0">
              <a:latin typeface="Gill Sans Nova Cond Ultra Bold" panose="020B0B04020104020203" pitchFamily="34" charset="0"/>
            </a:endParaRPr>
          </a:p>
          <a:p>
            <a:endParaRPr lang="en-GB" sz="1400" dirty="0">
              <a:latin typeface="Gill Sans Nova Cond Ultra Bold" panose="020B0B04020104020203" pitchFamily="34" charset="0"/>
            </a:endParaRPr>
          </a:p>
          <a:p>
            <a:endParaRPr lang="en-GB" sz="1400" dirty="0" smtClean="0">
              <a:latin typeface="Gill Sans Nova Cond Ultra Bold" panose="020B0B04020104020203" pitchFamily="34" charset="0"/>
            </a:endParaRPr>
          </a:p>
          <a:p>
            <a:r>
              <a:rPr lang="en-GB" sz="1400" dirty="0" smtClean="0">
                <a:latin typeface="Gill Sans Nova Cond Ultra Bold" panose="020B0B04020104020203" pitchFamily="34" charset="0"/>
              </a:rPr>
              <a:t>James Dyson</a:t>
            </a:r>
            <a:endParaRPr lang="en-GB" sz="1400" dirty="0">
              <a:latin typeface="Gill Sans Nova Cond Ultra Bold" panose="020B0B04020104020203" pitchFamily="34" charset="0"/>
            </a:endParaRPr>
          </a:p>
        </p:txBody>
      </p:sp>
      <p:pic>
        <p:nvPicPr>
          <p:cNvPr id="27" name="Picture 26"/>
          <p:cNvPicPr>
            <a:picLocks noChangeAspect="1"/>
          </p:cNvPicPr>
          <p:nvPr/>
        </p:nvPicPr>
        <p:blipFill>
          <a:blip r:embed="rId14"/>
          <a:stretch>
            <a:fillRect/>
          </a:stretch>
        </p:blipFill>
        <p:spPr>
          <a:xfrm>
            <a:off x="3645407" y="5493932"/>
            <a:ext cx="940702" cy="558542"/>
          </a:xfrm>
          <a:prstGeom prst="rect">
            <a:avLst/>
          </a:prstGeom>
        </p:spPr>
      </p:pic>
      <p:sp>
        <p:nvSpPr>
          <p:cNvPr id="28" name="TextBox 27"/>
          <p:cNvSpPr txBox="1"/>
          <p:nvPr/>
        </p:nvSpPr>
        <p:spPr>
          <a:xfrm>
            <a:off x="150577" y="4171245"/>
            <a:ext cx="4108603" cy="1077218"/>
          </a:xfrm>
          <a:prstGeom prst="rect">
            <a:avLst/>
          </a:prstGeom>
          <a:noFill/>
        </p:spPr>
        <p:txBody>
          <a:bodyPr wrap="square" rtlCol="0">
            <a:spAutoFit/>
          </a:bodyPr>
          <a:lstStyle/>
          <a:p>
            <a:r>
              <a:rPr lang="en-GB" sz="1600" dirty="0" smtClean="0">
                <a:latin typeface="Gill Sans Nova Cond Ultra Bold" panose="020B0B04020104020203" pitchFamily="34" charset="0"/>
              </a:rPr>
              <a:t>      </a:t>
            </a:r>
          </a:p>
          <a:p>
            <a:endParaRPr lang="en-GB" sz="1600" dirty="0">
              <a:latin typeface="Gill Sans Nova Cond Ultra Bold" panose="020B0B04020104020203" pitchFamily="34" charset="0"/>
            </a:endParaRPr>
          </a:p>
          <a:p>
            <a:endParaRPr lang="en-GB" sz="1600" dirty="0" smtClean="0">
              <a:latin typeface="Gill Sans Nova Cond Ultra Bold" panose="020B0B04020104020203" pitchFamily="34" charset="0"/>
            </a:endParaRPr>
          </a:p>
          <a:p>
            <a:r>
              <a:rPr lang="en-GB" sz="1600" dirty="0">
                <a:latin typeface="Gill Sans Nova Cond Ultra Bold" panose="020B0B04020104020203" pitchFamily="34" charset="0"/>
              </a:rPr>
              <a:t> </a:t>
            </a:r>
            <a:r>
              <a:rPr lang="en-GB" sz="1600" dirty="0" smtClean="0">
                <a:latin typeface="Gill Sans Nova Cond Ultra Bold" panose="020B0B04020104020203" pitchFamily="34" charset="0"/>
              </a:rPr>
              <a:t>   Inventor &amp; Product designer</a:t>
            </a:r>
            <a:endParaRPr lang="en-GB" sz="1600" dirty="0">
              <a:latin typeface="Gill Sans Nova Cond Ultra Bold" panose="020B0B04020104020203" pitchFamily="34" charset="0"/>
            </a:endParaRPr>
          </a:p>
        </p:txBody>
      </p:sp>
      <p:sp>
        <p:nvSpPr>
          <p:cNvPr id="29" name="TextBox 28"/>
          <p:cNvSpPr txBox="1"/>
          <p:nvPr/>
        </p:nvSpPr>
        <p:spPr>
          <a:xfrm>
            <a:off x="5029210" y="2171700"/>
            <a:ext cx="3352790" cy="4678204"/>
          </a:xfrm>
          <a:prstGeom prst="rect">
            <a:avLst/>
          </a:prstGeom>
          <a:noFill/>
        </p:spPr>
        <p:txBody>
          <a:bodyPr wrap="square" rtlCol="0">
            <a:spAutoFit/>
          </a:bodyPr>
          <a:lstStyle/>
          <a:p>
            <a:endParaRPr lang="en-GB" sz="1000" b="1" dirty="0" smtClean="0"/>
          </a:p>
          <a:p>
            <a:endParaRPr lang="en-GB" sz="1000" b="1" dirty="0" smtClean="0"/>
          </a:p>
          <a:p>
            <a:r>
              <a:rPr lang="en-GB" sz="1000" b="1" dirty="0" smtClean="0"/>
              <a:t>‘</a:t>
            </a:r>
          </a:p>
          <a:p>
            <a:endParaRPr lang="en-GB" sz="1000" b="1" dirty="0"/>
          </a:p>
          <a:p>
            <a:endParaRPr lang="en-GB" sz="1000" b="1" dirty="0" smtClean="0"/>
          </a:p>
          <a:p>
            <a:endParaRPr lang="en-GB" sz="1000" b="1" dirty="0"/>
          </a:p>
          <a:p>
            <a:endParaRPr lang="en-GB" sz="1000" b="1" dirty="0" smtClean="0"/>
          </a:p>
          <a:p>
            <a:r>
              <a:rPr lang="en-GB" sz="1000" b="1" dirty="0" smtClean="0"/>
              <a:t>1) </a:t>
            </a:r>
            <a:r>
              <a:rPr lang="en-GB" sz="1000" dirty="0" smtClean="0"/>
              <a:t>James Dyson invents lots of different products but mainly things that are used around the house or workplace. He has invented-hand driers, vacuum cleaners, a wheelbarrow, hair dryer, a car.</a:t>
            </a:r>
          </a:p>
          <a:p>
            <a:endParaRPr lang="en-GB" sz="1000" dirty="0"/>
          </a:p>
          <a:p>
            <a:endParaRPr lang="en-GB" sz="1000" dirty="0" smtClean="0"/>
          </a:p>
          <a:p>
            <a:r>
              <a:rPr lang="en-GB" sz="1000" b="1" dirty="0" smtClean="0"/>
              <a:t>2) </a:t>
            </a:r>
            <a:r>
              <a:rPr lang="en-GB" sz="1000" dirty="0" smtClean="0"/>
              <a:t>I really like his designs for their use of colour and shape. I think his designs look very futuristic,  like things from a sci-fi movie. I have used his hand dryer and wheelbarrow and both products are fun to use and look good. </a:t>
            </a:r>
          </a:p>
          <a:p>
            <a:endParaRPr lang="en-GB" sz="1000" dirty="0"/>
          </a:p>
          <a:p>
            <a:r>
              <a:rPr lang="en-GB" sz="1000" b="1" dirty="0" smtClean="0"/>
              <a:t>3) </a:t>
            </a:r>
            <a:r>
              <a:rPr lang="en-GB" sz="1000" dirty="0" smtClean="0"/>
              <a:t>His designs use lots of curves and flowing shapes. I think they look very nice to look at  because of this. I also like the use of bold, bright colours and the use of softer shapes such as circles. </a:t>
            </a:r>
          </a:p>
          <a:p>
            <a:endParaRPr lang="en-GB" sz="1050" dirty="0" smtClean="0"/>
          </a:p>
          <a:p>
            <a:r>
              <a:rPr lang="en-GB" sz="1050" b="1" dirty="0" smtClean="0"/>
              <a:t>To design something in the style of </a:t>
            </a:r>
            <a:r>
              <a:rPr lang="en-GB" sz="1050" b="1" dirty="0"/>
              <a:t>J</a:t>
            </a:r>
            <a:r>
              <a:rPr lang="en-GB" sz="1050" b="1" dirty="0" smtClean="0"/>
              <a:t>ames Dyson I will need to use curves, flowing shapes and bright, bold colours.</a:t>
            </a:r>
            <a:endParaRPr lang="en-GB" sz="1050" b="1" dirty="0"/>
          </a:p>
          <a:p>
            <a:endParaRPr lang="en-GB" sz="1200" dirty="0" smtClean="0"/>
          </a:p>
          <a:p>
            <a:endParaRPr lang="en-GB" sz="1200" dirty="0"/>
          </a:p>
          <a:p>
            <a:endParaRPr lang="en-GB" sz="1200" dirty="0"/>
          </a:p>
        </p:txBody>
      </p:sp>
      <p:sp>
        <p:nvSpPr>
          <p:cNvPr id="30" name="Rectangle 29"/>
          <p:cNvSpPr/>
          <p:nvPr/>
        </p:nvSpPr>
        <p:spPr>
          <a:xfrm>
            <a:off x="4972115" y="2989278"/>
            <a:ext cx="3550255" cy="3295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8487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2979" y="360947"/>
            <a:ext cx="8373979" cy="1661993"/>
          </a:xfrm>
          <a:prstGeom prst="rect">
            <a:avLst/>
          </a:prstGeom>
        </p:spPr>
        <p:txBody>
          <a:bodyPr wrap="square">
            <a:spAutoFit/>
          </a:bodyPr>
          <a:lstStyle/>
          <a:p>
            <a:r>
              <a:rPr lang="en-GB" b="1" u="sng" dirty="0"/>
              <a:t>Week 8</a:t>
            </a:r>
            <a:r>
              <a:rPr lang="en-GB" b="1" u="sng" dirty="0" smtClean="0"/>
              <a:t> </a:t>
            </a:r>
            <a:r>
              <a:rPr lang="en-GB" b="1" u="sng" dirty="0"/>
              <a:t>task  </a:t>
            </a:r>
            <a:r>
              <a:rPr lang="en-GB" sz="1400" dirty="0"/>
              <a:t>Design something in the style of </a:t>
            </a:r>
            <a:r>
              <a:rPr lang="en-GB" sz="1400" dirty="0" smtClean="0"/>
              <a:t>Hepworth </a:t>
            </a:r>
            <a:r>
              <a:rPr lang="en-GB" sz="1400" dirty="0"/>
              <a:t>using the things you have identified as key features of </a:t>
            </a:r>
            <a:r>
              <a:rPr lang="en-GB" sz="1400" dirty="0" smtClean="0"/>
              <a:t>her </a:t>
            </a:r>
            <a:r>
              <a:rPr lang="en-GB" sz="1400" dirty="0"/>
              <a:t>work. This could be anything at all but keep it simple and choose something like a household object such as a kettle, vase, table, chair</a:t>
            </a:r>
            <a:endParaRPr lang="en-GB" sz="1400" b="1" u="sng" dirty="0"/>
          </a:p>
          <a:p>
            <a:endParaRPr lang="en-GB" sz="1400" dirty="0"/>
          </a:p>
          <a:p>
            <a:r>
              <a:rPr lang="en-GB" sz="1400" dirty="0"/>
              <a:t>You only need to use sketching to do this task. A very good example of this is shown in the example. Draw in isometric </a:t>
            </a:r>
            <a:r>
              <a:rPr lang="en-GB" sz="1400" dirty="0" smtClean="0"/>
              <a:t>projection or two point perspective. </a:t>
            </a:r>
            <a:r>
              <a:rPr lang="en-GB" sz="1400" dirty="0"/>
              <a:t>First and foremost I am interested in your ideas not how brilliantly they are drawn.</a:t>
            </a:r>
          </a:p>
        </p:txBody>
      </p:sp>
      <p:pic>
        <p:nvPicPr>
          <p:cNvPr id="4" name="Picture 3"/>
          <p:cNvPicPr>
            <a:picLocks noChangeAspect="1"/>
          </p:cNvPicPr>
          <p:nvPr/>
        </p:nvPicPr>
        <p:blipFill>
          <a:blip r:embed="rId2"/>
          <a:stretch>
            <a:fillRect/>
          </a:stretch>
        </p:blipFill>
        <p:spPr>
          <a:xfrm>
            <a:off x="2398197" y="2258463"/>
            <a:ext cx="3401025" cy="2897169"/>
          </a:xfrm>
          <a:prstGeom prst="rect">
            <a:avLst/>
          </a:prstGeom>
          <a:ln w="19050">
            <a:solidFill>
              <a:schemeClr val="tx1"/>
            </a:solidFill>
          </a:ln>
        </p:spPr>
      </p:pic>
      <p:sp>
        <p:nvSpPr>
          <p:cNvPr id="5" name="Rectangle 4"/>
          <p:cNvSpPr/>
          <p:nvPr/>
        </p:nvSpPr>
        <p:spPr>
          <a:xfrm rot="10800000" flipV="1">
            <a:off x="276725" y="4745740"/>
            <a:ext cx="8470231" cy="1508105"/>
          </a:xfrm>
          <a:prstGeom prst="rect">
            <a:avLst/>
          </a:prstGeom>
        </p:spPr>
        <p:txBody>
          <a:bodyPr wrap="square">
            <a:spAutoFit/>
          </a:bodyPr>
          <a:lstStyle/>
          <a:p>
            <a:endParaRPr lang="en-GB" dirty="0"/>
          </a:p>
          <a:p>
            <a:endParaRPr lang="en-GB" dirty="0"/>
          </a:p>
          <a:p>
            <a:endParaRPr lang="en-GB" sz="1400" dirty="0"/>
          </a:p>
          <a:p>
            <a:r>
              <a:rPr lang="en-GB" sz="1400" dirty="0"/>
              <a:t>This example uses colour annotations to describe the work. Your design should use colour and annotations to describe the work. Try several different designs (you do not need to do as many in the example!) to try different ways of presenting your ideas. </a:t>
            </a:r>
          </a:p>
        </p:txBody>
      </p:sp>
    </p:spTree>
    <p:extLst>
      <p:ext uri="{BB962C8B-B14F-4D97-AF65-F5344CB8AC3E}">
        <p14:creationId xmlns:p14="http://schemas.microsoft.com/office/powerpoint/2010/main" val="3739357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336884"/>
            <a:ext cx="8370971" cy="1371601"/>
          </a:xfrm>
        </p:spPr>
        <p:txBody>
          <a:bodyPr>
            <a:normAutofit/>
          </a:bodyPr>
          <a:lstStyle/>
          <a:p>
            <a:r>
              <a:rPr lang="en-GB" sz="1800" b="1" u="sng" dirty="0" smtClean="0">
                <a:latin typeface="Arial" panose="020B0604020202020204" pitchFamily="34" charset="0"/>
                <a:cs typeface="Arial" panose="020B0604020202020204" pitchFamily="34" charset="0"/>
              </a:rPr>
              <a:t>Week 9 &amp; 10 task</a:t>
            </a:r>
            <a:endParaRPr lang="en-GB" sz="1800" b="1" u="sng"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1413" y="2382864"/>
            <a:ext cx="5357061" cy="4017797"/>
          </a:xfrm>
          <a:prstGeom prst="rect">
            <a:avLst/>
          </a:prstGeom>
        </p:spPr>
      </p:pic>
      <p:sp>
        <p:nvSpPr>
          <p:cNvPr id="8" name="TextBox 7"/>
          <p:cNvSpPr txBox="1"/>
          <p:nvPr/>
        </p:nvSpPr>
        <p:spPr>
          <a:xfrm>
            <a:off x="144379" y="553453"/>
            <a:ext cx="8764490" cy="1815882"/>
          </a:xfrm>
          <a:prstGeom prst="rect">
            <a:avLst/>
          </a:prstGeom>
          <a:noFill/>
        </p:spPr>
        <p:txBody>
          <a:bodyPr wrap="square" rtlCol="0">
            <a:spAutoFit/>
          </a:bodyPr>
          <a:lstStyle/>
          <a:p>
            <a:r>
              <a:rPr lang="en-GB" sz="1400" dirty="0" smtClean="0"/>
              <a:t>For this task I would like you to use the knowledge you have gained from the various tasks you have done so far in this project to produce some ideas for a sculpture that will be situated outside. </a:t>
            </a:r>
          </a:p>
          <a:p>
            <a:r>
              <a:rPr lang="en-GB" sz="1400" dirty="0" smtClean="0"/>
              <a:t>On the next 3 pages I have pasted initial design ideas from 3 different students. The work shown is ideas for a sculpture based on the work of </a:t>
            </a:r>
            <a:r>
              <a:rPr lang="en-GB" sz="1400" dirty="0" err="1" smtClean="0"/>
              <a:t>Calatrava</a:t>
            </a:r>
            <a:r>
              <a:rPr lang="en-GB" sz="1400" dirty="0" smtClean="0"/>
              <a:t>, </a:t>
            </a:r>
            <a:r>
              <a:rPr lang="en-GB" sz="1400" dirty="0" err="1" smtClean="0"/>
              <a:t>Heatherwick</a:t>
            </a:r>
            <a:r>
              <a:rPr lang="en-GB" sz="1400" dirty="0" smtClean="0"/>
              <a:t> and Hepworth.</a:t>
            </a:r>
          </a:p>
          <a:p>
            <a:endParaRPr lang="en-GB" sz="1400" dirty="0" smtClean="0"/>
          </a:p>
          <a:p>
            <a:r>
              <a:rPr lang="en-GB" sz="1400" dirty="0" smtClean="0"/>
              <a:t>I like this design sheet because it is very energetic and busy and the ideas produced by the student are clearly influenced by the research. There is not much written communication to inform the reader what the student is thinking apart from a few notes. </a:t>
            </a:r>
            <a:endParaRPr lang="en-GB" sz="1400" dirty="0"/>
          </a:p>
        </p:txBody>
      </p:sp>
    </p:spTree>
    <p:extLst>
      <p:ext uri="{BB962C8B-B14F-4D97-AF65-F5344CB8AC3E}">
        <p14:creationId xmlns:p14="http://schemas.microsoft.com/office/powerpoint/2010/main" val="408441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6285" y="1427948"/>
            <a:ext cx="6898184" cy="5164074"/>
          </a:xfrm>
          <a:prstGeom prst="rect">
            <a:avLst/>
          </a:prstGeom>
        </p:spPr>
      </p:pic>
      <p:sp>
        <p:nvSpPr>
          <p:cNvPr id="3" name="Rectangle 2"/>
          <p:cNvSpPr/>
          <p:nvPr/>
        </p:nvSpPr>
        <p:spPr>
          <a:xfrm>
            <a:off x="288758" y="96254"/>
            <a:ext cx="8494295" cy="954107"/>
          </a:xfrm>
          <a:prstGeom prst="rect">
            <a:avLst/>
          </a:prstGeom>
        </p:spPr>
        <p:txBody>
          <a:bodyPr wrap="square">
            <a:spAutoFit/>
          </a:bodyPr>
          <a:lstStyle/>
          <a:p>
            <a:r>
              <a:rPr lang="en-GB" sz="1400" dirty="0"/>
              <a:t>I like this design sheet because </a:t>
            </a:r>
            <a:r>
              <a:rPr lang="en-GB" sz="1400" dirty="0" smtClean="0"/>
              <a:t>the presentation is very neat and organised. The student has not used isometric drawing but the presentation and ideas produced </a:t>
            </a:r>
            <a:r>
              <a:rPr lang="en-GB" sz="1400" dirty="0"/>
              <a:t>by the student are clearly influenced by the research</a:t>
            </a:r>
            <a:r>
              <a:rPr lang="en-GB" sz="1400" dirty="0" smtClean="0"/>
              <a:t>. The annotation made by the student is sufficient to help the reader understand what the student is thinking but it would be better if there was more information.</a:t>
            </a:r>
            <a:endParaRPr lang="en-GB" sz="1400" dirty="0"/>
          </a:p>
        </p:txBody>
      </p:sp>
    </p:spTree>
    <p:extLst>
      <p:ext uri="{BB962C8B-B14F-4D97-AF65-F5344CB8AC3E}">
        <p14:creationId xmlns:p14="http://schemas.microsoft.com/office/powerpoint/2010/main" val="10681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3132" y="1069884"/>
            <a:ext cx="5608005" cy="4197073"/>
          </a:xfrm>
          <a:prstGeom prst="rect">
            <a:avLst/>
          </a:prstGeom>
        </p:spPr>
      </p:pic>
      <p:sp>
        <p:nvSpPr>
          <p:cNvPr id="3" name="Rectangle 2"/>
          <p:cNvSpPr/>
          <p:nvPr/>
        </p:nvSpPr>
        <p:spPr>
          <a:xfrm>
            <a:off x="300789" y="360948"/>
            <a:ext cx="8013031" cy="523220"/>
          </a:xfrm>
          <a:prstGeom prst="rect">
            <a:avLst/>
          </a:prstGeom>
        </p:spPr>
        <p:txBody>
          <a:bodyPr wrap="square">
            <a:spAutoFit/>
          </a:bodyPr>
          <a:lstStyle/>
          <a:p>
            <a:r>
              <a:rPr lang="en-GB" sz="1400" dirty="0"/>
              <a:t>I like this design sheet because it is very </a:t>
            </a:r>
            <a:r>
              <a:rPr lang="en-GB" sz="1400" dirty="0" smtClean="0"/>
              <a:t>well presented. It uses annotation really well to describe what the student is thinking, and </a:t>
            </a:r>
            <a:r>
              <a:rPr lang="en-GB" sz="1400" dirty="0"/>
              <a:t>the ideas produced by the student are clearly influenced by the </a:t>
            </a:r>
            <a:r>
              <a:rPr lang="en-GB" sz="1400" dirty="0" smtClean="0"/>
              <a:t>research.</a:t>
            </a:r>
            <a:endParaRPr lang="en-GB" sz="1400" dirty="0"/>
          </a:p>
        </p:txBody>
      </p:sp>
      <p:sp>
        <p:nvSpPr>
          <p:cNvPr id="4" name="TextBox 3"/>
          <p:cNvSpPr txBox="1"/>
          <p:nvPr/>
        </p:nvSpPr>
        <p:spPr>
          <a:xfrm>
            <a:off x="409074" y="5510463"/>
            <a:ext cx="8145379" cy="1169551"/>
          </a:xfrm>
          <a:prstGeom prst="rect">
            <a:avLst/>
          </a:prstGeom>
          <a:noFill/>
        </p:spPr>
        <p:txBody>
          <a:bodyPr wrap="square" rtlCol="0">
            <a:spAutoFit/>
          </a:bodyPr>
          <a:lstStyle/>
          <a:p>
            <a:r>
              <a:rPr lang="en-GB" sz="1400" b="1" u="sng" dirty="0" smtClean="0"/>
              <a:t>Task: </a:t>
            </a:r>
            <a:r>
              <a:rPr lang="en-GB" sz="1400" dirty="0" smtClean="0"/>
              <a:t>produce a design sheet of initial ideas for a sculpture to situated outdoors. The examples I have provided will give a good idea of what  your design sheet should look like.</a:t>
            </a:r>
          </a:p>
          <a:p>
            <a:endParaRPr lang="en-GB" sz="1400" b="1" u="sng" dirty="0"/>
          </a:p>
          <a:p>
            <a:r>
              <a:rPr lang="en-GB" sz="1400" b="1" u="sng" dirty="0" smtClean="0"/>
              <a:t>Extension: </a:t>
            </a:r>
            <a:r>
              <a:rPr lang="en-GB" sz="1400" dirty="0" smtClean="0"/>
              <a:t>Build a card model of one or more of your ideas. Photograph your model(s) and if you able to print off and attach to a new sheet of paper and keep with your initial ideas sheet. </a:t>
            </a:r>
            <a:endParaRPr lang="en-GB" sz="1400" dirty="0"/>
          </a:p>
        </p:txBody>
      </p:sp>
    </p:spTree>
    <p:extLst>
      <p:ext uri="{BB962C8B-B14F-4D97-AF65-F5344CB8AC3E}">
        <p14:creationId xmlns:p14="http://schemas.microsoft.com/office/powerpoint/2010/main" val="241819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9232" y="288758"/>
            <a:ext cx="8000999" cy="2462213"/>
          </a:xfrm>
          <a:prstGeom prst="rect">
            <a:avLst/>
          </a:prstGeom>
        </p:spPr>
        <p:txBody>
          <a:bodyPr wrap="square">
            <a:spAutoFit/>
          </a:bodyPr>
          <a:lstStyle/>
          <a:p>
            <a:r>
              <a:rPr lang="en-GB" sz="2800" b="1" dirty="0" smtClean="0">
                <a:solidFill>
                  <a:schemeClr val="tx1">
                    <a:lumMod val="95000"/>
                    <a:lumOff val="5000"/>
                  </a:schemeClr>
                </a:solidFill>
              </a:rPr>
              <a:t>                     Outdoor </a:t>
            </a:r>
            <a:r>
              <a:rPr lang="en-GB" sz="2800" b="1" dirty="0">
                <a:solidFill>
                  <a:schemeClr val="tx1">
                    <a:lumMod val="95000"/>
                    <a:lumOff val="5000"/>
                  </a:schemeClr>
                </a:solidFill>
              </a:rPr>
              <a:t>Sculpture </a:t>
            </a:r>
            <a:r>
              <a:rPr lang="en-GB" sz="2800" b="1" dirty="0" smtClean="0">
                <a:solidFill>
                  <a:schemeClr val="tx1">
                    <a:lumMod val="95000"/>
                    <a:lumOff val="5000"/>
                  </a:schemeClr>
                </a:solidFill>
              </a:rPr>
              <a:t>project</a:t>
            </a:r>
          </a:p>
          <a:p>
            <a:endParaRPr lang="en-GB" sz="2800" b="1" u="sng" dirty="0">
              <a:solidFill>
                <a:schemeClr val="tx1">
                  <a:lumMod val="95000"/>
                  <a:lumOff val="5000"/>
                </a:schemeClr>
              </a:solidFill>
            </a:endParaRPr>
          </a:p>
          <a:p>
            <a:r>
              <a:rPr lang="en-GB" sz="1400" b="1" u="sng" dirty="0">
                <a:solidFill>
                  <a:schemeClr val="tx1">
                    <a:lumMod val="95000"/>
                    <a:lumOff val="5000"/>
                  </a:schemeClr>
                </a:solidFill>
              </a:rPr>
              <a:t>Brief: </a:t>
            </a:r>
            <a:r>
              <a:rPr lang="en-GB" sz="1400" dirty="0" smtClean="0">
                <a:solidFill>
                  <a:schemeClr val="tx1">
                    <a:lumMod val="95000"/>
                    <a:lumOff val="5000"/>
                  </a:schemeClr>
                </a:solidFill>
              </a:rPr>
              <a:t>To design a sculpture for an outdoor environment.</a:t>
            </a:r>
          </a:p>
          <a:p>
            <a:endParaRPr lang="en-GB" sz="1400" b="1" u="sng" dirty="0">
              <a:solidFill>
                <a:schemeClr val="tx1">
                  <a:lumMod val="95000"/>
                  <a:lumOff val="5000"/>
                </a:schemeClr>
              </a:solidFill>
            </a:endParaRPr>
          </a:p>
          <a:p>
            <a:r>
              <a:rPr lang="en-GB" sz="1400" b="1" u="sng" dirty="0" smtClean="0">
                <a:solidFill>
                  <a:schemeClr val="tx1">
                    <a:lumMod val="95000"/>
                    <a:lumOff val="5000"/>
                  </a:schemeClr>
                </a:solidFill>
              </a:rPr>
              <a:t>Tasks:</a:t>
            </a:r>
          </a:p>
          <a:p>
            <a:r>
              <a:rPr lang="en-GB" sz="1400" dirty="0" smtClean="0">
                <a:solidFill>
                  <a:schemeClr val="tx1">
                    <a:lumMod val="95000"/>
                    <a:lumOff val="5000"/>
                  </a:schemeClr>
                </a:solidFill>
              </a:rPr>
              <a:t>You will research relevant artists and evaluate their work and use this research to help to produce your own ideas for a sculpture.</a:t>
            </a:r>
          </a:p>
          <a:p>
            <a:endParaRPr lang="en-GB" sz="1400" dirty="0" smtClean="0">
              <a:solidFill>
                <a:schemeClr val="tx1">
                  <a:lumMod val="95000"/>
                  <a:lumOff val="5000"/>
                </a:schemeClr>
              </a:solidFill>
            </a:endParaRPr>
          </a:p>
          <a:p>
            <a:r>
              <a:rPr lang="en-GB" sz="1400" dirty="0" smtClean="0">
                <a:solidFill>
                  <a:schemeClr val="tx1">
                    <a:lumMod val="95000"/>
                    <a:lumOff val="5000"/>
                  </a:schemeClr>
                </a:solidFill>
              </a:rPr>
              <a:t>You will practice different drawing styles that will help you draw in 3D.</a:t>
            </a:r>
            <a:endParaRPr lang="en-GB" sz="1400" dirty="0">
              <a:solidFill>
                <a:schemeClr val="tx1">
                  <a:lumMod val="95000"/>
                  <a:lumOff val="5000"/>
                </a:schemeClr>
              </a:solidFill>
            </a:endParaRPr>
          </a:p>
        </p:txBody>
      </p:sp>
      <p:pic>
        <p:nvPicPr>
          <p:cNvPr id="6" name="Picture 5"/>
          <p:cNvPicPr>
            <a:picLocks noChangeAspect="1"/>
          </p:cNvPicPr>
          <p:nvPr/>
        </p:nvPicPr>
        <p:blipFill>
          <a:blip r:embed="rId2"/>
          <a:stretch>
            <a:fillRect/>
          </a:stretch>
        </p:blipFill>
        <p:spPr>
          <a:xfrm>
            <a:off x="2165683" y="2866059"/>
            <a:ext cx="4884821" cy="3659612"/>
          </a:xfrm>
          <a:prstGeom prst="rect">
            <a:avLst/>
          </a:prstGeom>
        </p:spPr>
      </p:pic>
    </p:spTree>
    <p:extLst>
      <p:ext uri="{BB962C8B-B14F-4D97-AF65-F5344CB8AC3E}">
        <p14:creationId xmlns:p14="http://schemas.microsoft.com/office/powerpoint/2010/main" val="234752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09863" y="216569"/>
            <a:ext cx="7729287" cy="646331"/>
          </a:xfrm>
          <a:prstGeom prst="rect">
            <a:avLst/>
          </a:prstGeom>
          <a:noFill/>
        </p:spPr>
        <p:txBody>
          <a:bodyPr wrap="square" rtlCol="0">
            <a:spAutoFit/>
          </a:bodyPr>
          <a:lstStyle/>
          <a:p>
            <a:r>
              <a:rPr lang="en-GB" b="1" u="sng" dirty="0" smtClean="0"/>
              <a:t>Week 1 task-</a:t>
            </a:r>
            <a:r>
              <a:rPr lang="en-GB" u="sng" dirty="0" smtClean="0"/>
              <a:t> </a:t>
            </a:r>
            <a:r>
              <a:rPr lang="en-GB" dirty="0" smtClean="0"/>
              <a:t>Isometric Drawing is a way of drawing things in 3 dimensions. This week is a drawing task where you will follow a You Tube tutorial</a:t>
            </a:r>
            <a:endParaRPr lang="en-GB" dirty="0"/>
          </a:p>
        </p:txBody>
      </p:sp>
      <p:sp>
        <p:nvSpPr>
          <p:cNvPr id="8" name="TextBox 7"/>
          <p:cNvSpPr txBox="1"/>
          <p:nvPr/>
        </p:nvSpPr>
        <p:spPr>
          <a:xfrm>
            <a:off x="190501" y="857250"/>
            <a:ext cx="8460204" cy="5909310"/>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sz="1600" dirty="0" smtClean="0"/>
          </a:p>
          <a:p>
            <a:r>
              <a:rPr lang="en-GB" sz="1600" dirty="0" smtClean="0"/>
              <a:t>Copy and paste the link below and follow the instructions. You will need to print slide 3 so you have a copy of the isometric paper to do the task. Follow the video carefully and use pause frequently to complete the task. </a:t>
            </a:r>
          </a:p>
          <a:p>
            <a:r>
              <a:rPr lang="en-GB" sz="1600" b="1" dirty="0" smtClean="0"/>
              <a:t>Extension</a:t>
            </a:r>
            <a:r>
              <a:rPr lang="en-GB" sz="1600" dirty="0" smtClean="0"/>
              <a:t>-If you finish the task within lesson time practice drawing more shapes. On the next slide I have attached a picture of various geometric shapes that you can copy</a:t>
            </a:r>
          </a:p>
          <a:p>
            <a:r>
              <a:rPr lang="en-GB" dirty="0" smtClean="0">
                <a:solidFill>
                  <a:srgbClr val="00B0F0"/>
                </a:solidFill>
              </a:rPr>
              <a:t>https</a:t>
            </a:r>
            <a:r>
              <a:rPr lang="en-GB" dirty="0">
                <a:solidFill>
                  <a:srgbClr val="00B0F0"/>
                </a:solidFill>
              </a:rPr>
              <a:t>://www.youtube.com/watch?v=LY5OqKhEP9k</a:t>
            </a:r>
          </a:p>
          <a:p>
            <a:endParaRPr lang="en-GB" dirty="0"/>
          </a:p>
        </p:txBody>
      </p:sp>
      <p:pic>
        <p:nvPicPr>
          <p:cNvPr id="2050" name="Picture 2" descr="Unit 1, 2, 4, 5, 7, 8 - Engine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507" y="1126874"/>
            <a:ext cx="4468729" cy="33758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34050" y="1988325"/>
            <a:ext cx="2916655" cy="369332"/>
          </a:xfrm>
          <a:prstGeom prst="rect">
            <a:avLst/>
          </a:prstGeom>
          <a:noFill/>
        </p:spPr>
        <p:txBody>
          <a:bodyPr wrap="square" rtlCol="0">
            <a:spAutoFit/>
          </a:bodyPr>
          <a:lstStyle/>
          <a:p>
            <a:r>
              <a:rPr lang="en-GB" dirty="0" smtClean="0"/>
              <a:t>Isometric drawing example</a:t>
            </a:r>
            <a:endParaRPr lang="en-GB" dirty="0"/>
          </a:p>
        </p:txBody>
      </p:sp>
    </p:spTree>
    <p:extLst>
      <p:ext uri="{BB962C8B-B14F-4D97-AF65-F5344CB8AC3E}">
        <p14:creationId xmlns:p14="http://schemas.microsoft.com/office/powerpoint/2010/main" val="293588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ometric Graph Paper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00" y="0"/>
            <a:ext cx="8507163" cy="62123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33537" y="0"/>
            <a:ext cx="2057400" cy="369332"/>
          </a:xfrm>
          <a:prstGeom prst="rect">
            <a:avLst/>
          </a:prstGeom>
          <a:solidFill>
            <a:schemeClr val="bg1"/>
          </a:solidFill>
        </p:spPr>
        <p:txBody>
          <a:bodyPr wrap="square" rtlCol="0">
            <a:spAutoFit/>
          </a:bodyPr>
          <a:lstStyle/>
          <a:p>
            <a:r>
              <a:rPr lang="en-GB" dirty="0" smtClean="0"/>
              <a:t>Isometric Paper</a:t>
            </a:r>
            <a:endParaRPr lang="en-GB" dirty="0"/>
          </a:p>
        </p:txBody>
      </p:sp>
      <p:sp>
        <p:nvSpPr>
          <p:cNvPr id="3" name="TextBox 2"/>
          <p:cNvSpPr txBox="1"/>
          <p:nvPr/>
        </p:nvSpPr>
        <p:spPr>
          <a:xfrm>
            <a:off x="203700" y="132347"/>
            <a:ext cx="1107742" cy="369332"/>
          </a:xfrm>
          <a:prstGeom prst="rect">
            <a:avLst/>
          </a:prstGeom>
          <a:noFill/>
        </p:spPr>
        <p:txBody>
          <a:bodyPr wrap="square" rtlCol="0">
            <a:spAutoFit/>
          </a:bodyPr>
          <a:lstStyle/>
          <a:p>
            <a:r>
              <a:rPr lang="en-GB" dirty="0" smtClean="0"/>
              <a:t>Week 1</a:t>
            </a:r>
            <a:endParaRPr lang="en-GB" dirty="0"/>
          </a:p>
        </p:txBody>
      </p:sp>
    </p:spTree>
    <p:extLst>
      <p:ext uri="{BB962C8B-B14F-4D97-AF65-F5344CB8AC3E}">
        <p14:creationId xmlns:p14="http://schemas.microsoft.com/office/powerpoint/2010/main" val="343891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sometric_worksheet1.jpg (2319×2912) | Isometric drawing, Isometric drawing  exercises, Isometric pap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07" y="1022683"/>
            <a:ext cx="3737810" cy="46936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5907" y="336884"/>
            <a:ext cx="4928935" cy="369332"/>
          </a:xfrm>
          <a:prstGeom prst="rect">
            <a:avLst/>
          </a:prstGeom>
          <a:noFill/>
        </p:spPr>
        <p:txBody>
          <a:bodyPr wrap="square" rtlCol="0">
            <a:spAutoFit/>
          </a:bodyPr>
          <a:lstStyle/>
          <a:p>
            <a:r>
              <a:rPr lang="en-GB" dirty="0" smtClean="0"/>
              <a:t>Week 1-Extension task</a:t>
            </a:r>
            <a:endParaRPr lang="en-GB" dirty="0"/>
          </a:p>
        </p:txBody>
      </p:sp>
    </p:spTree>
    <p:extLst>
      <p:ext uri="{BB962C8B-B14F-4D97-AF65-F5344CB8AC3E}">
        <p14:creationId xmlns:p14="http://schemas.microsoft.com/office/powerpoint/2010/main" val="173403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2582" y="276726"/>
            <a:ext cx="8657974" cy="6364464"/>
          </a:xfrm>
        </p:spPr>
        <p:txBody>
          <a:bodyPr>
            <a:normAutofit/>
          </a:bodyPr>
          <a:lstStyle/>
          <a:p>
            <a:pPr algn="l"/>
            <a:r>
              <a:rPr lang="en-GB" sz="1100" b="1" u="sng" dirty="0" smtClean="0"/>
              <a:t>Week 2 task  </a:t>
            </a:r>
            <a:r>
              <a:rPr lang="en-GB" sz="1100" dirty="0" smtClean="0"/>
              <a:t>The artist you are going to research is Santiago </a:t>
            </a:r>
            <a:r>
              <a:rPr lang="en-GB" sz="1100" dirty="0" err="1" smtClean="0"/>
              <a:t>Calatrava</a:t>
            </a:r>
            <a:r>
              <a:rPr lang="en-GB" sz="1100" dirty="0" smtClean="0"/>
              <a:t> . He is an architect. Your first task is to find some images of the work of Santiago </a:t>
            </a:r>
            <a:r>
              <a:rPr lang="en-GB" sz="1100" dirty="0" err="1" smtClean="0"/>
              <a:t>Calatrava</a:t>
            </a:r>
            <a:endParaRPr lang="en-GB" sz="1100" dirty="0" smtClean="0"/>
          </a:p>
          <a:p>
            <a:pPr algn="l"/>
            <a:r>
              <a:rPr lang="en-GB" sz="1100" dirty="0" smtClean="0"/>
              <a:t>Use Google and search for </a:t>
            </a:r>
            <a:r>
              <a:rPr lang="en-GB" sz="1100" dirty="0" smtClean="0">
                <a:hlinkClick r:id="rId2"/>
              </a:rPr>
              <a:t>www.calatrava.com</a:t>
            </a:r>
            <a:r>
              <a:rPr lang="en-GB" sz="1100" dirty="0" smtClean="0"/>
              <a:t>   Select images and choose eight images of work by </a:t>
            </a:r>
            <a:r>
              <a:rPr lang="en-GB" sz="1100" dirty="0" err="1" smtClean="0"/>
              <a:t>Calatrava</a:t>
            </a:r>
            <a:r>
              <a:rPr lang="en-GB" sz="1100" dirty="0" smtClean="0"/>
              <a:t> that you like. </a:t>
            </a:r>
          </a:p>
          <a:p>
            <a:pPr algn="l"/>
            <a:r>
              <a:rPr lang="en-GB" sz="1100" dirty="0" smtClean="0"/>
              <a:t>Present them and write about them. I have provided a guide for you below. I have used the designer James Dyson as an example which is shown below.</a:t>
            </a:r>
          </a:p>
          <a:p>
            <a:pPr algn="l"/>
            <a:r>
              <a:rPr lang="en-GB" sz="1100" dirty="0" smtClean="0"/>
              <a:t>You are to:</a:t>
            </a:r>
          </a:p>
          <a:p>
            <a:pPr algn="l"/>
            <a:r>
              <a:rPr lang="en-GB" sz="1100" dirty="0" smtClean="0"/>
              <a:t>1) State who the artist is and what it is that they do- see point 1 below on the right hand side of the page for an example</a:t>
            </a:r>
          </a:p>
          <a:p>
            <a:pPr algn="l"/>
            <a:r>
              <a:rPr lang="en-GB" sz="1100" dirty="0" smtClean="0"/>
              <a:t>2) Describe the work – see point 2 below for an example. This is about using descriptive language not ‘It Is unique’ or ‘It is eye catching’.</a:t>
            </a:r>
          </a:p>
          <a:p>
            <a:pPr algn="l"/>
            <a:r>
              <a:rPr lang="en-GB" sz="1100" dirty="0" smtClean="0"/>
              <a:t>3) What do you like about the work- see point 3 below for an example</a:t>
            </a:r>
          </a:p>
          <a:p>
            <a:pPr algn="l"/>
            <a:endParaRPr lang="en-GB" sz="1400" dirty="0" smtClean="0"/>
          </a:p>
          <a:p>
            <a:pPr algn="l"/>
            <a:endParaRPr lang="en-GB" sz="1400" dirty="0" smtClean="0"/>
          </a:p>
          <a:p>
            <a:pPr marL="342900" indent="-342900" algn="l">
              <a:buFont typeface="Arial" panose="020B0604020202020204" pitchFamily="34" charset="0"/>
              <a:buChar char="•"/>
            </a:pPr>
            <a:endParaRPr lang="en-GB" sz="1400" dirty="0"/>
          </a:p>
          <a:p>
            <a:pPr marL="342900" indent="-342900" algn="l">
              <a:buFont typeface="Arial" panose="020B0604020202020204" pitchFamily="34" charset="0"/>
              <a:buChar char="•"/>
            </a:pPr>
            <a:endParaRPr lang="en-GB" sz="1400" dirty="0" smtClean="0"/>
          </a:p>
          <a:p>
            <a:pPr marL="342900" indent="-342900" algn="l">
              <a:buFont typeface="Arial" panose="020B0604020202020204" pitchFamily="34" charset="0"/>
              <a:buChar char="•"/>
            </a:pPr>
            <a:endParaRPr lang="en-GB" sz="1400" dirty="0"/>
          </a:p>
          <a:p>
            <a:pPr marL="342900" indent="-342900" algn="l">
              <a:buFont typeface="Arial" panose="020B0604020202020204" pitchFamily="34" charset="0"/>
              <a:buChar char="•"/>
            </a:pPr>
            <a:endParaRPr lang="en-GB" sz="1400" dirty="0" smtClean="0"/>
          </a:p>
          <a:p>
            <a:pPr algn="l"/>
            <a:endParaRPr lang="en-GB" sz="1400" dirty="0" smtClean="0"/>
          </a:p>
          <a:p>
            <a:pPr algn="l"/>
            <a:endParaRPr lang="en-GB" sz="1000" dirty="0" smtClean="0"/>
          </a:p>
          <a:p>
            <a:pPr algn="l"/>
            <a:endParaRPr lang="en-GB" sz="1000" dirty="0"/>
          </a:p>
          <a:p>
            <a:pPr algn="l"/>
            <a:endParaRPr lang="en-GB" sz="1000" b="1" u="sng" dirty="0" smtClean="0"/>
          </a:p>
          <a:p>
            <a:pPr algn="l"/>
            <a:endParaRPr lang="en-GB" sz="1000" b="1" u="sng" dirty="0"/>
          </a:p>
          <a:p>
            <a:pPr algn="l"/>
            <a:endParaRPr lang="en-GB" sz="1000" b="1" u="sng" dirty="0" smtClean="0"/>
          </a:p>
          <a:p>
            <a:pPr algn="l"/>
            <a:endParaRPr lang="en-GB" sz="1200" dirty="0"/>
          </a:p>
          <a:p>
            <a:pPr algn="l"/>
            <a:endParaRPr lang="en-GB" sz="1000" b="1" u="sng" dirty="0" smtClean="0"/>
          </a:p>
          <a:p>
            <a:pPr algn="l"/>
            <a:endParaRPr lang="en-GB" sz="1200" b="1" u="sng" dirty="0"/>
          </a:p>
          <a:p>
            <a:pPr algn="l"/>
            <a:endParaRPr lang="en-GB" sz="1000" dirty="0" smtClean="0"/>
          </a:p>
          <a:p>
            <a:pPr algn="l"/>
            <a:endParaRPr lang="en-GB" sz="1000" dirty="0" smtClean="0"/>
          </a:p>
          <a:p>
            <a:pPr marL="285750" indent="-285750" algn="l">
              <a:buFont typeface="Arial" panose="020B0604020202020204" pitchFamily="34" charset="0"/>
              <a:buChar char="•"/>
            </a:pPr>
            <a:endParaRPr lang="en-GB" sz="1000" dirty="0" smtClean="0"/>
          </a:p>
          <a:p>
            <a:pPr marL="342900" indent="-342900" algn="l">
              <a:buFont typeface="+mj-lt"/>
              <a:buAutoNum type="arabicPeriod"/>
            </a:pPr>
            <a:endParaRPr lang="en-GB" sz="1400" dirty="0" smtClean="0"/>
          </a:p>
          <a:p>
            <a:pPr marL="342900" indent="-342900" algn="l">
              <a:buFont typeface="Arial" panose="020B0604020202020204" pitchFamily="34" charset="0"/>
              <a:buChar char="•"/>
            </a:pPr>
            <a:endParaRPr lang="en-GB" sz="1400" dirty="0" smtClean="0"/>
          </a:p>
          <a:p>
            <a:pPr algn="l"/>
            <a:endParaRPr lang="en-GB" dirty="0"/>
          </a:p>
        </p:txBody>
      </p:sp>
      <p:sp>
        <p:nvSpPr>
          <p:cNvPr id="13" name="Rectangle 12"/>
          <p:cNvSpPr/>
          <p:nvPr/>
        </p:nvSpPr>
        <p:spPr>
          <a:xfrm>
            <a:off x="382582" y="2989278"/>
            <a:ext cx="4410075" cy="3295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a:stretch>
            <a:fillRect/>
          </a:stretch>
        </p:blipFill>
        <p:spPr>
          <a:xfrm flipH="1">
            <a:off x="314272" y="4123163"/>
            <a:ext cx="966444" cy="723900"/>
          </a:xfrm>
          <a:prstGeom prst="rect">
            <a:avLst/>
          </a:prstGeom>
        </p:spPr>
      </p:pic>
      <p:pic>
        <p:nvPicPr>
          <p:cNvPr id="15" name="Picture 14"/>
          <p:cNvPicPr>
            <a:picLocks noChangeAspect="1"/>
          </p:cNvPicPr>
          <p:nvPr/>
        </p:nvPicPr>
        <p:blipFill>
          <a:blip r:embed="rId4"/>
          <a:stretch>
            <a:fillRect/>
          </a:stretch>
        </p:blipFill>
        <p:spPr>
          <a:xfrm>
            <a:off x="3769307" y="3950980"/>
            <a:ext cx="934758" cy="433388"/>
          </a:xfrm>
          <a:prstGeom prst="rect">
            <a:avLst/>
          </a:prstGeom>
        </p:spPr>
      </p:pic>
      <p:pic>
        <p:nvPicPr>
          <p:cNvPr id="16" name="Picture 15"/>
          <p:cNvPicPr>
            <a:picLocks noChangeAspect="1"/>
          </p:cNvPicPr>
          <p:nvPr/>
        </p:nvPicPr>
        <p:blipFill>
          <a:blip r:embed="rId5"/>
          <a:stretch>
            <a:fillRect/>
          </a:stretch>
        </p:blipFill>
        <p:spPr>
          <a:xfrm>
            <a:off x="3733390" y="4466333"/>
            <a:ext cx="973173" cy="728940"/>
          </a:xfrm>
          <a:prstGeom prst="rect">
            <a:avLst/>
          </a:prstGeom>
        </p:spPr>
      </p:pic>
      <p:pic>
        <p:nvPicPr>
          <p:cNvPr id="17" name="Picture 16"/>
          <p:cNvPicPr>
            <a:picLocks noChangeAspect="1"/>
          </p:cNvPicPr>
          <p:nvPr/>
        </p:nvPicPr>
        <p:blipFill>
          <a:blip r:embed="rId6"/>
          <a:stretch>
            <a:fillRect/>
          </a:stretch>
        </p:blipFill>
        <p:spPr>
          <a:xfrm>
            <a:off x="2336818" y="2939895"/>
            <a:ext cx="1323276" cy="1325774"/>
          </a:xfrm>
          <a:prstGeom prst="rect">
            <a:avLst/>
          </a:prstGeom>
        </p:spPr>
      </p:pic>
      <p:pic>
        <p:nvPicPr>
          <p:cNvPr id="18" name="Picture 17"/>
          <p:cNvPicPr>
            <a:picLocks noChangeAspect="1"/>
          </p:cNvPicPr>
          <p:nvPr/>
        </p:nvPicPr>
        <p:blipFill>
          <a:blip r:embed="rId7"/>
          <a:stretch>
            <a:fillRect/>
          </a:stretch>
        </p:blipFill>
        <p:spPr>
          <a:xfrm>
            <a:off x="1460467" y="5341786"/>
            <a:ext cx="1046356" cy="783757"/>
          </a:xfrm>
          <a:prstGeom prst="rect">
            <a:avLst/>
          </a:prstGeom>
        </p:spPr>
      </p:pic>
      <p:pic>
        <p:nvPicPr>
          <p:cNvPr id="19" name="Picture 18"/>
          <p:cNvPicPr>
            <a:picLocks noChangeAspect="1"/>
          </p:cNvPicPr>
          <p:nvPr/>
        </p:nvPicPr>
        <p:blipFill>
          <a:blip r:embed="rId8"/>
          <a:stretch>
            <a:fillRect/>
          </a:stretch>
        </p:blipFill>
        <p:spPr>
          <a:xfrm>
            <a:off x="2660544" y="5601510"/>
            <a:ext cx="689832" cy="394853"/>
          </a:xfrm>
          <a:prstGeom prst="rect">
            <a:avLst/>
          </a:prstGeom>
        </p:spPr>
      </p:pic>
      <p:pic>
        <p:nvPicPr>
          <p:cNvPr id="20" name="Picture 19"/>
          <p:cNvPicPr>
            <a:picLocks noChangeAspect="1"/>
          </p:cNvPicPr>
          <p:nvPr/>
        </p:nvPicPr>
        <p:blipFill>
          <a:blip r:embed="rId9"/>
          <a:stretch>
            <a:fillRect/>
          </a:stretch>
        </p:blipFill>
        <p:spPr>
          <a:xfrm>
            <a:off x="510390" y="5338999"/>
            <a:ext cx="1128337" cy="845164"/>
          </a:xfrm>
          <a:prstGeom prst="rect">
            <a:avLst/>
          </a:prstGeom>
        </p:spPr>
      </p:pic>
      <p:pic>
        <p:nvPicPr>
          <p:cNvPr id="21" name="Picture 20"/>
          <p:cNvPicPr>
            <a:picLocks noChangeAspect="1"/>
          </p:cNvPicPr>
          <p:nvPr/>
        </p:nvPicPr>
        <p:blipFill>
          <a:blip r:embed="rId10"/>
          <a:stretch>
            <a:fillRect/>
          </a:stretch>
        </p:blipFill>
        <p:spPr>
          <a:xfrm>
            <a:off x="2579824" y="4161037"/>
            <a:ext cx="1084542" cy="728306"/>
          </a:xfrm>
          <a:prstGeom prst="rect">
            <a:avLst/>
          </a:prstGeom>
        </p:spPr>
      </p:pic>
      <p:pic>
        <p:nvPicPr>
          <p:cNvPr id="22" name="Picture 21"/>
          <p:cNvPicPr>
            <a:picLocks noChangeAspect="1"/>
          </p:cNvPicPr>
          <p:nvPr/>
        </p:nvPicPr>
        <p:blipFill>
          <a:blip r:embed="rId11"/>
          <a:stretch>
            <a:fillRect/>
          </a:stretch>
        </p:blipFill>
        <p:spPr>
          <a:xfrm>
            <a:off x="1155762" y="4223291"/>
            <a:ext cx="1337968" cy="622216"/>
          </a:xfrm>
          <a:prstGeom prst="rect">
            <a:avLst/>
          </a:prstGeom>
        </p:spPr>
      </p:pic>
      <p:pic>
        <p:nvPicPr>
          <p:cNvPr id="23" name="Picture 22"/>
          <p:cNvPicPr>
            <a:picLocks noChangeAspect="1"/>
          </p:cNvPicPr>
          <p:nvPr/>
        </p:nvPicPr>
        <p:blipFill>
          <a:blip r:embed="rId12"/>
          <a:stretch>
            <a:fillRect/>
          </a:stretch>
        </p:blipFill>
        <p:spPr>
          <a:xfrm>
            <a:off x="540759" y="3022145"/>
            <a:ext cx="760478" cy="1142795"/>
          </a:xfrm>
          <a:prstGeom prst="rect">
            <a:avLst/>
          </a:prstGeom>
        </p:spPr>
      </p:pic>
      <p:pic>
        <p:nvPicPr>
          <p:cNvPr id="24" name="Picture 23"/>
          <p:cNvPicPr>
            <a:picLocks noChangeAspect="1"/>
          </p:cNvPicPr>
          <p:nvPr/>
        </p:nvPicPr>
        <p:blipFill>
          <a:blip r:embed="rId13"/>
          <a:stretch>
            <a:fillRect/>
          </a:stretch>
        </p:blipFill>
        <p:spPr>
          <a:xfrm>
            <a:off x="1293837" y="2891906"/>
            <a:ext cx="1376363" cy="915907"/>
          </a:xfrm>
          <a:prstGeom prst="rect">
            <a:avLst/>
          </a:prstGeom>
        </p:spPr>
      </p:pic>
      <p:pic>
        <p:nvPicPr>
          <p:cNvPr id="25" name="Picture 24"/>
          <p:cNvPicPr>
            <a:picLocks noChangeAspect="1"/>
          </p:cNvPicPr>
          <p:nvPr/>
        </p:nvPicPr>
        <p:blipFill>
          <a:blip r:embed="rId14"/>
          <a:stretch>
            <a:fillRect/>
          </a:stretch>
        </p:blipFill>
        <p:spPr>
          <a:xfrm>
            <a:off x="3440230" y="3152636"/>
            <a:ext cx="1138111" cy="757361"/>
          </a:xfrm>
          <a:prstGeom prst="rect">
            <a:avLst/>
          </a:prstGeom>
        </p:spPr>
      </p:pic>
      <p:sp>
        <p:nvSpPr>
          <p:cNvPr id="26" name="TextBox 25"/>
          <p:cNvSpPr txBox="1"/>
          <p:nvPr/>
        </p:nvSpPr>
        <p:spPr>
          <a:xfrm>
            <a:off x="1410450" y="3419474"/>
            <a:ext cx="857344" cy="1600438"/>
          </a:xfrm>
          <a:prstGeom prst="rect">
            <a:avLst/>
          </a:prstGeom>
          <a:noFill/>
        </p:spPr>
        <p:txBody>
          <a:bodyPr wrap="square" rtlCol="0">
            <a:spAutoFit/>
          </a:bodyPr>
          <a:lstStyle/>
          <a:p>
            <a:endParaRPr lang="en-GB" sz="1400" dirty="0" smtClean="0">
              <a:latin typeface="Gill Sans Nova Cond Ultra Bold" panose="020B0B04020104020203" pitchFamily="34" charset="0"/>
            </a:endParaRPr>
          </a:p>
          <a:p>
            <a:endParaRPr lang="en-GB" sz="1400" dirty="0">
              <a:latin typeface="Gill Sans Nova Cond Ultra Bold" panose="020B0B04020104020203" pitchFamily="34" charset="0"/>
            </a:endParaRPr>
          </a:p>
          <a:p>
            <a:endParaRPr lang="en-GB" sz="1400" dirty="0" smtClean="0">
              <a:latin typeface="Gill Sans Nova Cond Ultra Bold" panose="020B0B04020104020203" pitchFamily="34" charset="0"/>
            </a:endParaRPr>
          </a:p>
          <a:p>
            <a:endParaRPr lang="en-GB" sz="1400" dirty="0">
              <a:latin typeface="Gill Sans Nova Cond Ultra Bold" panose="020B0B04020104020203" pitchFamily="34" charset="0"/>
            </a:endParaRPr>
          </a:p>
          <a:p>
            <a:endParaRPr lang="en-GB" sz="1400" dirty="0" smtClean="0">
              <a:latin typeface="Gill Sans Nova Cond Ultra Bold" panose="020B0B04020104020203" pitchFamily="34" charset="0"/>
            </a:endParaRPr>
          </a:p>
          <a:p>
            <a:r>
              <a:rPr lang="en-GB" sz="1400" dirty="0" smtClean="0">
                <a:latin typeface="Gill Sans Nova Cond Ultra Bold" panose="020B0B04020104020203" pitchFamily="34" charset="0"/>
              </a:rPr>
              <a:t>James Dyson</a:t>
            </a:r>
            <a:endParaRPr lang="en-GB" sz="1400" dirty="0">
              <a:latin typeface="Gill Sans Nova Cond Ultra Bold" panose="020B0B04020104020203" pitchFamily="34" charset="0"/>
            </a:endParaRPr>
          </a:p>
        </p:txBody>
      </p:sp>
      <p:pic>
        <p:nvPicPr>
          <p:cNvPr id="27" name="Picture 26"/>
          <p:cNvPicPr>
            <a:picLocks noChangeAspect="1"/>
          </p:cNvPicPr>
          <p:nvPr/>
        </p:nvPicPr>
        <p:blipFill>
          <a:blip r:embed="rId15"/>
          <a:stretch>
            <a:fillRect/>
          </a:stretch>
        </p:blipFill>
        <p:spPr>
          <a:xfrm>
            <a:off x="3645407" y="5493932"/>
            <a:ext cx="940702" cy="558542"/>
          </a:xfrm>
          <a:prstGeom prst="rect">
            <a:avLst/>
          </a:prstGeom>
        </p:spPr>
      </p:pic>
      <p:sp>
        <p:nvSpPr>
          <p:cNvPr id="28" name="TextBox 27"/>
          <p:cNvSpPr txBox="1"/>
          <p:nvPr/>
        </p:nvSpPr>
        <p:spPr>
          <a:xfrm>
            <a:off x="150577" y="4171245"/>
            <a:ext cx="4108603" cy="1077218"/>
          </a:xfrm>
          <a:prstGeom prst="rect">
            <a:avLst/>
          </a:prstGeom>
          <a:noFill/>
        </p:spPr>
        <p:txBody>
          <a:bodyPr wrap="square" rtlCol="0">
            <a:spAutoFit/>
          </a:bodyPr>
          <a:lstStyle/>
          <a:p>
            <a:r>
              <a:rPr lang="en-GB" sz="1600" dirty="0" smtClean="0">
                <a:latin typeface="Gill Sans Nova Cond Ultra Bold" panose="020B0B04020104020203" pitchFamily="34" charset="0"/>
              </a:rPr>
              <a:t>      </a:t>
            </a:r>
          </a:p>
          <a:p>
            <a:endParaRPr lang="en-GB" sz="1600" dirty="0">
              <a:latin typeface="Gill Sans Nova Cond Ultra Bold" panose="020B0B04020104020203" pitchFamily="34" charset="0"/>
            </a:endParaRPr>
          </a:p>
          <a:p>
            <a:endParaRPr lang="en-GB" sz="1600" dirty="0" smtClean="0">
              <a:latin typeface="Gill Sans Nova Cond Ultra Bold" panose="020B0B04020104020203" pitchFamily="34" charset="0"/>
            </a:endParaRPr>
          </a:p>
          <a:p>
            <a:r>
              <a:rPr lang="en-GB" sz="1600" dirty="0">
                <a:latin typeface="Gill Sans Nova Cond Ultra Bold" panose="020B0B04020104020203" pitchFamily="34" charset="0"/>
              </a:rPr>
              <a:t> </a:t>
            </a:r>
            <a:r>
              <a:rPr lang="en-GB" sz="1600" dirty="0" smtClean="0">
                <a:latin typeface="Gill Sans Nova Cond Ultra Bold" panose="020B0B04020104020203" pitchFamily="34" charset="0"/>
              </a:rPr>
              <a:t>   Inventor &amp; Product designer</a:t>
            </a:r>
            <a:endParaRPr lang="en-GB" sz="1600" dirty="0">
              <a:latin typeface="Gill Sans Nova Cond Ultra Bold" panose="020B0B04020104020203" pitchFamily="34" charset="0"/>
            </a:endParaRPr>
          </a:p>
        </p:txBody>
      </p:sp>
      <p:sp>
        <p:nvSpPr>
          <p:cNvPr id="29" name="TextBox 28"/>
          <p:cNvSpPr txBox="1"/>
          <p:nvPr/>
        </p:nvSpPr>
        <p:spPr>
          <a:xfrm>
            <a:off x="5029210" y="2171700"/>
            <a:ext cx="3352790" cy="4678204"/>
          </a:xfrm>
          <a:prstGeom prst="rect">
            <a:avLst/>
          </a:prstGeom>
          <a:noFill/>
        </p:spPr>
        <p:txBody>
          <a:bodyPr wrap="square" rtlCol="0">
            <a:spAutoFit/>
          </a:bodyPr>
          <a:lstStyle/>
          <a:p>
            <a:endParaRPr lang="en-GB" sz="1000" b="1" dirty="0" smtClean="0"/>
          </a:p>
          <a:p>
            <a:endParaRPr lang="en-GB" sz="1000" b="1" dirty="0" smtClean="0"/>
          </a:p>
          <a:p>
            <a:r>
              <a:rPr lang="en-GB" sz="1000" b="1" dirty="0" smtClean="0"/>
              <a:t>‘</a:t>
            </a:r>
          </a:p>
          <a:p>
            <a:endParaRPr lang="en-GB" sz="1000" b="1" dirty="0"/>
          </a:p>
          <a:p>
            <a:endParaRPr lang="en-GB" sz="1000" b="1" dirty="0" smtClean="0"/>
          </a:p>
          <a:p>
            <a:endParaRPr lang="en-GB" sz="1000" b="1" dirty="0"/>
          </a:p>
          <a:p>
            <a:endParaRPr lang="en-GB" sz="1000" b="1" dirty="0" smtClean="0"/>
          </a:p>
          <a:p>
            <a:r>
              <a:rPr lang="en-GB" sz="1000" b="1" dirty="0" smtClean="0"/>
              <a:t>1) </a:t>
            </a:r>
            <a:r>
              <a:rPr lang="en-GB" sz="1000" dirty="0" smtClean="0"/>
              <a:t>James Dyson invents lots of different products but mainly things that are used around the house or workplace. He has invented-hand driers, vacuum cleaners, a wheelbarrow, hair dryer, a car.</a:t>
            </a:r>
          </a:p>
          <a:p>
            <a:endParaRPr lang="en-GB" sz="1000" dirty="0"/>
          </a:p>
          <a:p>
            <a:endParaRPr lang="en-GB" sz="1000" dirty="0" smtClean="0"/>
          </a:p>
          <a:p>
            <a:r>
              <a:rPr lang="en-GB" sz="1000" b="1" dirty="0" smtClean="0"/>
              <a:t>2) </a:t>
            </a:r>
            <a:r>
              <a:rPr lang="en-GB" sz="1000" dirty="0" smtClean="0"/>
              <a:t>I really like his designs for their use of colour and shape. I think his designs look very futuristic,  like things from a sci-fi movie. I have used his hand dryer and wheelbarrow and both products are fun to use and look good. </a:t>
            </a:r>
          </a:p>
          <a:p>
            <a:endParaRPr lang="en-GB" sz="1000" dirty="0"/>
          </a:p>
          <a:p>
            <a:r>
              <a:rPr lang="en-GB" sz="1000" b="1" dirty="0" smtClean="0"/>
              <a:t>3) </a:t>
            </a:r>
            <a:r>
              <a:rPr lang="en-GB" sz="1000" dirty="0" smtClean="0"/>
              <a:t>His designs use lots of curves and flowing shapes. I think they look very nice to look at  because of this. I also like the use of bold, bright colours and the use of softer shapes such as circles. </a:t>
            </a:r>
          </a:p>
          <a:p>
            <a:endParaRPr lang="en-GB" sz="1050" dirty="0" smtClean="0"/>
          </a:p>
          <a:p>
            <a:r>
              <a:rPr lang="en-GB" sz="1050" b="1" dirty="0" smtClean="0"/>
              <a:t>To design something in the style of </a:t>
            </a:r>
            <a:r>
              <a:rPr lang="en-GB" sz="1050" b="1" dirty="0"/>
              <a:t>J</a:t>
            </a:r>
            <a:r>
              <a:rPr lang="en-GB" sz="1050" b="1" dirty="0" smtClean="0"/>
              <a:t>ames Dyson I will need to use curves, flowing shapes and bright, bold colours.</a:t>
            </a:r>
            <a:endParaRPr lang="en-GB" sz="1050" b="1" dirty="0"/>
          </a:p>
          <a:p>
            <a:endParaRPr lang="en-GB" sz="1200" dirty="0" smtClean="0"/>
          </a:p>
          <a:p>
            <a:endParaRPr lang="en-GB" sz="1200" dirty="0"/>
          </a:p>
          <a:p>
            <a:endParaRPr lang="en-GB" sz="1200" dirty="0"/>
          </a:p>
        </p:txBody>
      </p:sp>
      <p:sp>
        <p:nvSpPr>
          <p:cNvPr id="30" name="Rectangle 29"/>
          <p:cNvSpPr/>
          <p:nvPr/>
        </p:nvSpPr>
        <p:spPr>
          <a:xfrm>
            <a:off x="4972115" y="2989278"/>
            <a:ext cx="3550255" cy="3295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2261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81628" y="1788342"/>
            <a:ext cx="4207140" cy="3583860"/>
          </a:xfrm>
          <a:prstGeom prst="rect">
            <a:avLst/>
          </a:prstGeom>
          <a:ln w="19050">
            <a:solidFill>
              <a:schemeClr val="tx1"/>
            </a:solidFill>
          </a:ln>
        </p:spPr>
      </p:pic>
      <p:sp>
        <p:nvSpPr>
          <p:cNvPr id="4" name="Rectangle 3"/>
          <p:cNvSpPr/>
          <p:nvPr/>
        </p:nvSpPr>
        <p:spPr>
          <a:xfrm>
            <a:off x="259307" y="341194"/>
            <a:ext cx="8353065" cy="1384995"/>
          </a:xfrm>
          <a:prstGeom prst="rect">
            <a:avLst/>
          </a:prstGeom>
        </p:spPr>
        <p:txBody>
          <a:bodyPr wrap="square">
            <a:spAutoFit/>
          </a:bodyPr>
          <a:lstStyle/>
          <a:p>
            <a:r>
              <a:rPr lang="en-GB" b="1" u="sng" dirty="0" smtClean="0"/>
              <a:t>Week </a:t>
            </a:r>
            <a:r>
              <a:rPr lang="en-GB" b="1" u="sng" dirty="0"/>
              <a:t>3 task  </a:t>
            </a:r>
            <a:r>
              <a:rPr lang="en-GB" sz="1200" dirty="0"/>
              <a:t>Design something in the style of </a:t>
            </a:r>
            <a:r>
              <a:rPr lang="en-GB" sz="1200" dirty="0" err="1" smtClean="0"/>
              <a:t>Calatrava</a:t>
            </a:r>
            <a:r>
              <a:rPr lang="en-GB" sz="1200" dirty="0" smtClean="0"/>
              <a:t> </a:t>
            </a:r>
            <a:r>
              <a:rPr lang="en-GB" sz="1200" dirty="0"/>
              <a:t>using the things you have identified as key features of </a:t>
            </a:r>
            <a:r>
              <a:rPr lang="en-GB" sz="1200" dirty="0" smtClean="0"/>
              <a:t>his </a:t>
            </a:r>
            <a:r>
              <a:rPr lang="en-GB" sz="1200" dirty="0"/>
              <a:t>work. This could be anything at all but keep it simple and choose something like a household object such as a kettle, vase, table, chair</a:t>
            </a:r>
            <a:endParaRPr lang="en-GB" sz="1200" b="1" u="sng" dirty="0"/>
          </a:p>
          <a:p>
            <a:endParaRPr lang="en-GB" sz="1200" dirty="0"/>
          </a:p>
          <a:p>
            <a:r>
              <a:rPr lang="en-GB" sz="1200" dirty="0" smtClean="0"/>
              <a:t>You </a:t>
            </a:r>
            <a:r>
              <a:rPr lang="en-GB" sz="1200" dirty="0"/>
              <a:t>only need to use sketching to do this task. A very good example of this is shown in the example. </a:t>
            </a:r>
            <a:r>
              <a:rPr lang="en-GB" sz="1200" dirty="0" smtClean="0"/>
              <a:t>Draw in isometric projection. </a:t>
            </a:r>
            <a:r>
              <a:rPr lang="en-GB" sz="1200" dirty="0"/>
              <a:t>First and foremost I am interested in your ideas not how brilliantly they are drawn.</a:t>
            </a:r>
          </a:p>
          <a:p>
            <a:endParaRPr lang="en-GB" dirty="0"/>
          </a:p>
        </p:txBody>
      </p:sp>
      <p:sp>
        <p:nvSpPr>
          <p:cNvPr id="5" name="TextBox 4"/>
          <p:cNvSpPr txBox="1"/>
          <p:nvPr/>
        </p:nvSpPr>
        <p:spPr>
          <a:xfrm>
            <a:off x="397042" y="5342021"/>
            <a:ext cx="8215330" cy="1015663"/>
          </a:xfrm>
          <a:prstGeom prst="rect">
            <a:avLst/>
          </a:prstGeom>
          <a:noFill/>
        </p:spPr>
        <p:txBody>
          <a:bodyPr wrap="square" rtlCol="0">
            <a:spAutoFit/>
          </a:bodyPr>
          <a:lstStyle/>
          <a:p>
            <a:endParaRPr lang="en-GB" sz="1200" dirty="0" smtClean="0"/>
          </a:p>
          <a:p>
            <a:endParaRPr lang="en-GB" sz="1200" dirty="0"/>
          </a:p>
          <a:p>
            <a:endParaRPr lang="en-GB" sz="1200" dirty="0" smtClean="0"/>
          </a:p>
          <a:p>
            <a:r>
              <a:rPr lang="en-GB" sz="1200" dirty="0" smtClean="0"/>
              <a:t>This example uses colour annotations to describe the work. Your design should use colour and annotations to describe the work. Try several different designs (you do not need to do as many in the example!) to try different ways of presenting your ideas. </a:t>
            </a:r>
            <a:endParaRPr lang="en-GB" sz="1200" dirty="0"/>
          </a:p>
        </p:txBody>
      </p:sp>
    </p:spTree>
    <p:extLst>
      <p:ext uri="{BB962C8B-B14F-4D97-AF65-F5344CB8AC3E}">
        <p14:creationId xmlns:p14="http://schemas.microsoft.com/office/powerpoint/2010/main" val="280707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4272" y="402997"/>
            <a:ext cx="8672982" cy="6076816"/>
          </a:xfrm>
        </p:spPr>
        <p:txBody>
          <a:bodyPr>
            <a:normAutofit/>
          </a:bodyPr>
          <a:lstStyle/>
          <a:p>
            <a:pPr algn="l"/>
            <a:r>
              <a:rPr lang="en-GB" sz="1100" b="1" u="sng" dirty="0" smtClean="0"/>
              <a:t>Week 4 task </a:t>
            </a:r>
            <a:r>
              <a:rPr lang="en-GB" sz="1100" dirty="0" smtClean="0"/>
              <a:t>The artist you are going to research is Thomas </a:t>
            </a:r>
            <a:r>
              <a:rPr lang="en-GB" sz="1100" dirty="0" err="1" smtClean="0"/>
              <a:t>Heatherwick</a:t>
            </a:r>
            <a:r>
              <a:rPr lang="en-GB" sz="1100" dirty="0" smtClean="0"/>
              <a:t> . He is an architect. Your first task is to find some images of the work of Thomas </a:t>
            </a:r>
            <a:r>
              <a:rPr lang="en-GB" sz="1100" dirty="0" err="1" smtClean="0"/>
              <a:t>Heatherwick</a:t>
            </a:r>
            <a:endParaRPr lang="en-GB" sz="1100" dirty="0" smtClean="0"/>
          </a:p>
          <a:p>
            <a:pPr algn="l"/>
            <a:r>
              <a:rPr lang="en-GB" sz="1100" dirty="0" smtClean="0"/>
              <a:t>Use Google and search for </a:t>
            </a:r>
            <a:r>
              <a:rPr lang="en-GB" sz="1100" dirty="0" smtClean="0">
                <a:solidFill>
                  <a:srgbClr val="00B0F0"/>
                </a:solidFill>
              </a:rPr>
              <a:t>www.heatherwick.com</a:t>
            </a:r>
            <a:r>
              <a:rPr lang="en-GB" sz="1100" dirty="0" smtClean="0"/>
              <a:t>  View the website by navigating around the site and choose eight images of work by </a:t>
            </a:r>
            <a:r>
              <a:rPr lang="en-GB" sz="1100" dirty="0" err="1" smtClean="0"/>
              <a:t>Heatherwick</a:t>
            </a:r>
            <a:r>
              <a:rPr lang="en-GB" sz="1100" dirty="0" smtClean="0"/>
              <a:t> that you like. </a:t>
            </a:r>
          </a:p>
          <a:p>
            <a:pPr algn="l"/>
            <a:r>
              <a:rPr lang="en-GB" sz="1100" dirty="0" smtClean="0"/>
              <a:t>Present them and write about them. I have provided a guide for you below. I have used the designer James Dyson as an example which is shown below.</a:t>
            </a:r>
          </a:p>
          <a:p>
            <a:pPr algn="l"/>
            <a:r>
              <a:rPr lang="en-GB" sz="1100" dirty="0" smtClean="0"/>
              <a:t>You are to:</a:t>
            </a:r>
          </a:p>
          <a:p>
            <a:pPr algn="l"/>
            <a:r>
              <a:rPr lang="en-GB" sz="1100" dirty="0" smtClean="0"/>
              <a:t>1) State who the artist is and what it is that they do- see point 1 below on the right hand side of the page for an example</a:t>
            </a:r>
          </a:p>
          <a:p>
            <a:pPr algn="l"/>
            <a:r>
              <a:rPr lang="en-GB" sz="1100" dirty="0" smtClean="0"/>
              <a:t>2) Describe the work – see point 2 below for an example. This is about using descriptive language not ‘It Is unique’ or ‘It is eye catching’.</a:t>
            </a:r>
          </a:p>
          <a:p>
            <a:pPr algn="l"/>
            <a:r>
              <a:rPr lang="en-GB" sz="1100" dirty="0" smtClean="0"/>
              <a:t>3) What do you like about the work- see point 3 below for an example</a:t>
            </a:r>
          </a:p>
          <a:p>
            <a:pPr algn="l"/>
            <a:endParaRPr lang="en-GB" sz="1400" dirty="0" smtClean="0"/>
          </a:p>
          <a:p>
            <a:pPr algn="l"/>
            <a:endParaRPr lang="en-GB" sz="1400" dirty="0" smtClean="0"/>
          </a:p>
          <a:p>
            <a:pPr marL="342900" indent="-342900" algn="l">
              <a:buFont typeface="Arial" panose="020B0604020202020204" pitchFamily="34" charset="0"/>
              <a:buChar char="•"/>
            </a:pPr>
            <a:endParaRPr lang="en-GB" sz="1400" dirty="0"/>
          </a:p>
          <a:p>
            <a:pPr marL="342900" indent="-342900" algn="l">
              <a:buFont typeface="Arial" panose="020B0604020202020204" pitchFamily="34" charset="0"/>
              <a:buChar char="•"/>
            </a:pPr>
            <a:endParaRPr lang="en-GB" sz="1400" dirty="0" smtClean="0"/>
          </a:p>
          <a:p>
            <a:pPr marL="342900" indent="-342900" algn="l">
              <a:buFont typeface="Arial" panose="020B0604020202020204" pitchFamily="34" charset="0"/>
              <a:buChar char="•"/>
            </a:pPr>
            <a:endParaRPr lang="en-GB" sz="1400" dirty="0"/>
          </a:p>
          <a:p>
            <a:pPr marL="342900" indent="-342900" algn="l">
              <a:buFont typeface="Arial" panose="020B0604020202020204" pitchFamily="34" charset="0"/>
              <a:buChar char="•"/>
            </a:pPr>
            <a:endParaRPr lang="en-GB" sz="1400" dirty="0" smtClean="0"/>
          </a:p>
          <a:p>
            <a:pPr algn="l"/>
            <a:endParaRPr lang="en-GB" sz="1400" dirty="0" smtClean="0"/>
          </a:p>
          <a:p>
            <a:pPr algn="l"/>
            <a:endParaRPr lang="en-GB" sz="1000" dirty="0" smtClean="0"/>
          </a:p>
          <a:p>
            <a:pPr algn="l"/>
            <a:endParaRPr lang="en-GB" sz="1000" dirty="0"/>
          </a:p>
          <a:p>
            <a:pPr algn="l"/>
            <a:endParaRPr lang="en-GB" sz="1000" b="1" u="sng" dirty="0" smtClean="0"/>
          </a:p>
          <a:p>
            <a:pPr algn="l"/>
            <a:endParaRPr lang="en-GB" sz="1000" b="1" u="sng" dirty="0"/>
          </a:p>
          <a:p>
            <a:pPr algn="l"/>
            <a:endParaRPr lang="en-GB" sz="1000" b="1" u="sng" dirty="0" smtClean="0"/>
          </a:p>
          <a:p>
            <a:pPr algn="l"/>
            <a:endParaRPr lang="en-GB" sz="1200" dirty="0"/>
          </a:p>
          <a:p>
            <a:pPr algn="l"/>
            <a:endParaRPr lang="en-GB" sz="1000" b="1" u="sng" dirty="0" smtClean="0"/>
          </a:p>
          <a:p>
            <a:pPr algn="l"/>
            <a:endParaRPr lang="en-GB" sz="1200" b="1" u="sng" dirty="0"/>
          </a:p>
          <a:p>
            <a:pPr algn="l"/>
            <a:endParaRPr lang="en-GB" sz="1000" dirty="0" smtClean="0"/>
          </a:p>
          <a:p>
            <a:pPr algn="l"/>
            <a:endParaRPr lang="en-GB" sz="1000" dirty="0" smtClean="0"/>
          </a:p>
          <a:p>
            <a:pPr marL="285750" indent="-285750" algn="l">
              <a:buFont typeface="Arial" panose="020B0604020202020204" pitchFamily="34" charset="0"/>
              <a:buChar char="•"/>
            </a:pPr>
            <a:endParaRPr lang="en-GB" sz="1000" dirty="0" smtClean="0"/>
          </a:p>
          <a:p>
            <a:pPr marL="342900" indent="-342900" algn="l">
              <a:buFont typeface="+mj-lt"/>
              <a:buAutoNum type="arabicPeriod"/>
            </a:pPr>
            <a:endParaRPr lang="en-GB" sz="1400" dirty="0" smtClean="0"/>
          </a:p>
          <a:p>
            <a:pPr marL="342900" indent="-342900" algn="l">
              <a:buFont typeface="Arial" panose="020B0604020202020204" pitchFamily="34" charset="0"/>
              <a:buChar char="•"/>
            </a:pPr>
            <a:endParaRPr lang="en-GB" sz="1400" dirty="0" smtClean="0"/>
          </a:p>
          <a:p>
            <a:pPr algn="l"/>
            <a:endParaRPr lang="en-GB" dirty="0"/>
          </a:p>
        </p:txBody>
      </p:sp>
      <p:sp>
        <p:nvSpPr>
          <p:cNvPr id="13" name="Rectangle 12"/>
          <p:cNvSpPr/>
          <p:nvPr/>
        </p:nvSpPr>
        <p:spPr>
          <a:xfrm>
            <a:off x="382582" y="2989278"/>
            <a:ext cx="4410075" cy="3295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2"/>
          <a:stretch>
            <a:fillRect/>
          </a:stretch>
        </p:blipFill>
        <p:spPr>
          <a:xfrm flipH="1">
            <a:off x="314272" y="4123163"/>
            <a:ext cx="966444" cy="723900"/>
          </a:xfrm>
          <a:prstGeom prst="rect">
            <a:avLst/>
          </a:prstGeom>
        </p:spPr>
      </p:pic>
      <p:pic>
        <p:nvPicPr>
          <p:cNvPr id="15" name="Picture 14"/>
          <p:cNvPicPr>
            <a:picLocks noChangeAspect="1"/>
          </p:cNvPicPr>
          <p:nvPr/>
        </p:nvPicPr>
        <p:blipFill>
          <a:blip r:embed="rId3"/>
          <a:stretch>
            <a:fillRect/>
          </a:stretch>
        </p:blipFill>
        <p:spPr>
          <a:xfrm>
            <a:off x="3769307" y="3950980"/>
            <a:ext cx="934758" cy="433388"/>
          </a:xfrm>
          <a:prstGeom prst="rect">
            <a:avLst/>
          </a:prstGeom>
        </p:spPr>
      </p:pic>
      <p:pic>
        <p:nvPicPr>
          <p:cNvPr id="16" name="Picture 15"/>
          <p:cNvPicPr>
            <a:picLocks noChangeAspect="1"/>
          </p:cNvPicPr>
          <p:nvPr/>
        </p:nvPicPr>
        <p:blipFill>
          <a:blip r:embed="rId4"/>
          <a:stretch>
            <a:fillRect/>
          </a:stretch>
        </p:blipFill>
        <p:spPr>
          <a:xfrm>
            <a:off x="3733390" y="4466333"/>
            <a:ext cx="973173" cy="728940"/>
          </a:xfrm>
          <a:prstGeom prst="rect">
            <a:avLst/>
          </a:prstGeom>
        </p:spPr>
      </p:pic>
      <p:pic>
        <p:nvPicPr>
          <p:cNvPr id="17" name="Picture 16"/>
          <p:cNvPicPr>
            <a:picLocks noChangeAspect="1"/>
          </p:cNvPicPr>
          <p:nvPr/>
        </p:nvPicPr>
        <p:blipFill>
          <a:blip r:embed="rId5"/>
          <a:stretch>
            <a:fillRect/>
          </a:stretch>
        </p:blipFill>
        <p:spPr>
          <a:xfrm>
            <a:off x="2336818" y="2939895"/>
            <a:ext cx="1323276" cy="1325774"/>
          </a:xfrm>
          <a:prstGeom prst="rect">
            <a:avLst/>
          </a:prstGeom>
        </p:spPr>
      </p:pic>
      <p:pic>
        <p:nvPicPr>
          <p:cNvPr id="18" name="Picture 17"/>
          <p:cNvPicPr>
            <a:picLocks noChangeAspect="1"/>
          </p:cNvPicPr>
          <p:nvPr/>
        </p:nvPicPr>
        <p:blipFill>
          <a:blip r:embed="rId6"/>
          <a:stretch>
            <a:fillRect/>
          </a:stretch>
        </p:blipFill>
        <p:spPr>
          <a:xfrm>
            <a:off x="1460467" y="5341786"/>
            <a:ext cx="1046356" cy="783757"/>
          </a:xfrm>
          <a:prstGeom prst="rect">
            <a:avLst/>
          </a:prstGeom>
        </p:spPr>
      </p:pic>
      <p:pic>
        <p:nvPicPr>
          <p:cNvPr id="19" name="Picture 18"/>
          <p:cNvPicPr>
            <a:picLocks noChangeAspect="1"/>
          </p:cNvPicPr>
          <p:nvPr/>
        </p:nvPicPr>
        <p:blipFill>
          <a:blip r:embed="rId7"/>
          <a:stretch>
            <a:fillRect/>
          </a:stretch>
        </p:blipFill>
        <p:spPr>
          <a:xfrm>
            <a:off x="2660544" y="5601510"/>
            <a:ext cx="689832" cy="394853"/>
          </a:xfrm>
          <a:prstGeom prst="rect">
            <a:avLst/>
          </a:prstGeom>
        </p:spPr>
      </p:pic>
      <p:pic>
        <p:nvPicPr>
          <p:cNvPr id="20" name="Picture 19"/>
          <p:cNvPicPr>
            <a:picLocks noChangeAspect="1"/>
          </p:cNvPicPr>
          <p:nvPr/>
        </p:nvPicPr>
        <p:blipFill>
          <a:blip r:embed="rId8"/>
          <a:stretch>
            <a:fillRect/>
          </a:stretch>
        </p:blipFill>
        <p:spPr>
          <a:xfrm>
            <a:off x="510390" y="5338999"/>
            <a:ext cx="1128337" cy="845164"/>
          </a:xfrm>
          <a:prstGeom prst="rect">
            <a:avLst/>
          </a:prstGeom>
        </p:spPr>
      </p:pic>
      <p:pic>
        <p:nvPicPr>
          <p:cNvPr id="21" name="Picture 20"/>
          <p:cNvPicPr>
            <a:picLocks noChangeAspect="1"/>
          </p:cNvPicPr>
          <p:nvPr/>
        </p:nvPicPr>
        <p:blipFill>
          <a:blip r:embed="rId9"/>
          <a:stretch>
            <a:fillRect/>
          </a:stretch>
        </p:blipFill>
        <p:spPr>
          <a:xfrm>
            <a:off x="2579824" y="4161037"/>
            <a:ext cx="1084542" cy="728306"/>
          </a:xfrm>
          <a:prstGeom prst="rect">
            <a:avLst/>
          </a:prstGeom>
        </p:spPr>
      </p:pic>
      <p:pic>
        <p:nvPicPr>
          <p:cNvPr id="22" name="Picture 21"/>
          <p:cNvPicPr>
            <a:picLocks noChangeAspect="1"/>
          </p:cNvPicPr>
          <p:nvPr/>
        </p:nvPicPr>
        <p:blipFill>
          <a:blip r:embed="rId10"/>
          <a:stretch>
            <a:fillRect/>
          </a:stretch>
        </p:blipFill>
        <p:spPr>
          <a:xfrm>
            <a:off x="1155762" y="4223291"/>
            <a:ext cx="1337968" cy="622216"/>
          </a:xfrm>
          <a:prstGeom prst="rect">
            <a:avLst/>
          </a:prstGeom>
        </p:spPr>
      </p:pic>
      <p:pic>
        <p:nvPicPr>
          <p:cNvPr id="23" name="Picture 22"/>
          <p:cNvPicPr>
            <a:picLocks noChangeAspect="1"/>
          </p:cNvPicPr>
          <p:nvPr/>
        </p:nvPicPr>
        <p:blipFill>
          <a:blip r:embed="rId11"/>
          <a:stretch>
            <a:fillRect/>
          </a:stretch>
        </p:blipFill>
        <p:spPr>
          <a:xfrm>
            <a:off x="540759" y="3022145"/>
            <a:ext cx="760478" cy="1142795"/>
          </a:xfrm>
          <a:prstGeom prst="rect">
            <a:avLst/>
          </a:prstGeom>
        </p:spPr>
      </p:pic>
      <p:pic>
        <p:nvPicPr>
          <p:cNvPr id="24" name="Picture 23"/>
          <p:cNvPicPr>
            <a:picLocks noChangeAspect="1"/>
          </p:cNvPicPr>
          <p:nvPr/>
        </p:nvPicPr>
        <p:blipFill>
          <a:blip r:embed="rId12"/>
          <a:stretch>
            <a:fillRect/>
          </a:stretch>
        </p:blipFill>
        <p:spPr>
          <a:xfrm>
            <a:off x="1293837" y="2891906"/>
            <a:ext cx="1376363" cy="915907"/>
          </a:xfrm>
          <a:prstGeom prst="rect">
            <a:avLst/>
          </a:prstGeom>
        </p:spPr>
      </p:pic>
      <p:pic>
        <p:nvPicPr>
          <p:cNvPr id="25" name="Picture 24"/>
          <p:cNvPicPr>
            <a:picLocks noChangeAspect="1"/>
          </p:cNvPicPr>
          <p:nvPr/>
        </p:nvPicPr>
        <p:blipFill>
          <a:blip r:embed="rId13"/>
          <a:stretch>
            <a:fillRect/>
          </a:stretch>
        </p:blipFill>
        <p:spPr>
          <a:xfrm>
            <a:off x="3440230" y="3152636"/>
            <a:ext cx="1138111" cy="757361"/>
          </a:xfrm>
          <a:prstGeom prst="rect">
            <a:avLst/>
          </a:prstGeom>
        </p:spPr>
      </p:pic>
      <p:sp>
        <p:nvSpPr>
          <p:cNvPr id="26" name="TextBox 25"/>
          <p:cNvSpPr txBox="1"/>
          <p:nvPr/>
        </p:nvSpPr>
        <p:spPr>
          <a:xfrm>
            <a:off x="1410450" y="3419474"/>
            <a:ext cx="857344" cy="1600438"/>
          </a:xfrm>
          <a:prstGeom prst="rect">
            <a:avLst/>
          </a:prstGeom>
          <a:noFill/>
        </p:spPr>
        <p:txBody>
          <a:bodyPr wrap="square" rtlCol="0">
            <a:spAutoFit/>
          </a:bodyPr>
          <a:lstStyle/>
          <a:p>
            <a:endParaRPr lang="en-GB" sz="1400" dirty="0" smtClean="0">
              <a:latin typeface="Gill Sans Nova Cond Ultra Bold" panose="020B0B04020104020203" pitchFamily="34" charset="0"/>
            </a:endParaRPr>
          </a:p>
          <a:p>
            <a:endParaRPr lang="en-GB" sz="1400" dirty="0">
              <a:latin typeface="Gill Sans Nova Cond Ultra Bold" panose="020B0B04020104020203" pitchFamily="34" charset="0"/>
            </a:endParaRPr>
          </a:p>
          <a:p>
            <a:endParaRPr lang="en-GB" sz="1400" dirty="0" smtClean="0">
              <a:latin typeface="Gill Sans Nova Cond Ultra Bold" panose="020B0B04020104020203" pitchFamily="34" charset="0"/>
            </a:endParaRPr>
          </a:p>
          <a:p>
            <a:endParaRPr lang="en-GB" sz="1400" dirty="0">
              <a:latin typeface="Gill Sans Nova Cond Ultra Bold" panose="020B0B04020104020203" pitchFamily="34" charset="0"/>
            </a:endParaRPr>
          </a:p>
          <a:p>
            <a:endParaRPr lang="en-GB" sz="1400" dirty="0" smtClean="0">
              <a:latin typeface="Gill Sans Nova Cond Ultra Bold" panose="020B0B04020104020203" pitchFamily="34" charset="0"/>
            </a:endParaRPr>
          </a:p>
          <a:p>
            <a:r>
              <a:rPr lang="en-GB" sz="1400" dirty="0" smtClean="0">
                <a:latin typeface="Gill Sans Nova Cond Ultra Bold" panose="020B0B04020104020203" pitchFamily="34" charset="0"/>
              </a:rPr>
              <a:t>James Dyson</a:t>
            </a:r>
            <a:endParaRPr lang="en-GB" sz="1400" dirty="0">
              <a:latin typeface="Gill Sans Nova Cond Ultra Bold" panose="020B0B04020104020203" pitchFamily="34" charset="0"/>
            </a:endParaRPr>
          </a:p>
        </p:txBody>
      </p:sp>
      <p:pic>
        <p:nvPicPr>
          <p:cNvPr id="27" name="Picture 26"/>
          <p:cNvPicPr>
            <a:picLocks noChangeAspect="1"/>
          </p:cNvPicPr>
          <p:nvPr/>
        </p:nvPicPr>
        <p:blipFill>
          <a:blip r:embed="rId14"/>
          <a:stretch>
            <a:fillRect/>
          </a:stretch>
        </p:blipFill>
        <p:spPr>
          <a:xfrm>
            <a:off x="3645407" y="5493932"/>
            <a:ext cx="940702" cy="558542"/>
          </a:xfrm>
          <a:prstGeom prst="rect">
            <a:avLst/>
          </a:prstGeom>
        </p:spPr>
      </p:pic>
      <p:sp>
        <p:nvSpPr>
          <p:cNvPr id="28" name="TextBox 27"/>
          <p:cNvSpPr txBox="1"/>
          <p:nvPr/>
        </p:nvSpPr>
        <p:spPr>
          <a:xfrm>
            <a:off x="150577" y="4171245"/>
            <a:ext cx="4108603" cy="1077218"/>
          </a:xfrm>
          <a:prstGeom prst="rect">
            <a:avLst/>
          </a:prstGeom>
          <a:noFill/>
        </p:spPr>
        <p:txBody>
          <a:bodyPr wrap="square" rtlCol="0">
            <a:spAutoFit/>
          </a:bodyPr>
          <a:lstStyle/>
          <a:p>
            <a:r>
              <a:rPr lang="en-GB" sz="1600" dirty="0" smtClean="0">
                <a:latin typeface="Gill Sans Nova Cond Ultra Bold" panose="020B0B04020104020203" pitchFamily="34" charset="0"/>
              </a:rPr>
              <a:t>      </a:t>
            </a:r>
          </a:p>
          <a:p>
            <a:endParaRPr lang="en-GB" sz="1600" dirty="0">
              <a:latin typeface="Gill Sans Nova Cond Ultra Bold" panose="020B0B04020104020203" pitchFamily="34" charset="0"/>
            </a:endParaRPr>
          </a:p>
          <a:p>
            <a:endParaRPr lang="en-GB" sz="1600" dirty="0" smtClean="0">
              <a:latin typeface="Gill Sans Nova Cond Ultra Bold" panose="020B0B04020104020203" pitchFamily="34" charset="0"/>
            </a:endParaRPr>
          </a:p>
          <a:p>
            <a:r>
              <a:rPr lang="en-GB" sz="1600" dirty="0">
                <a:latin typeface="Gill Sans Nova Cond Ultra Bold" panose="020B0B04020104020203" pitchFamily="34" charset="0"/>
              </a:rPr>
              <a:t> </a:t>
            </a:r>
            <a:r>
              <a:rPr lang="en-GB" sz="1600" dirty="0" smtClean="0">
                <a:latin typeface="Gill Sans Nova Cond Ultra Bold" panose="020B0B04020104020203" pitchFamily="34" charset="0"/>
              </a:rPr>
              <a:t>   Inventor &amp; Product designer</a:t>
            </a:r>
            <a:endParaRPr lang="en-GB" sz="1600" dirty="0">
              <a:latin typeface="Gill Sans Nova Cond Ultra Bold" panose="020B0B04020104020203" pitchFamily="34" charset="0"/>
            </a:endParaRPr>
          </a:p>
        </p:txBody>
      </p:sp>
      <p:sp>
        <p:nvSpPr>
          <p:cNvPr id="29" name="TextBox 28"/>
          <p:cNvSpPr txBox="1"/>
          <p:nvPr/>
        </p:nvSpPr>
        <p:spPr>
          <a:xfrm>
            <a:off x="5029210" y="2171700"/>
            <a:ext cx="3352790" cy="4678204"/>
          </a:xfrm>
          <a:prstGeom prst="rect">
            <a:avLst/>
          </a:prstGeom>
          <a:noFill/>
        </p:spPr>
        <p:txBody>
          <a:bodyPr wrap="square" rtlCol="0">
            <a:spAutoFit/>
          </a:bodyPr>
          <a:lstStyle/>
          <a:p>
            <a:endParaRPr lang="en-GB" sz="1000" b="1" dirty="0" smtClean="0"/>
          </a:p>
          <a:p>
            <a:endParaRPr lang="en-GB" sz="1000" b="1" dirty="0" smtClean="0"/>
          </a:p>
          <a:p>
            <a:r>
              <a:rPr lang="en-GB" sz="1000" b="1" dirty="0" smtClean="0"/>
              <a:t>‘</a:t>
            </a:r>
          </a:p>
          <a:p>
            <a:endParaRPr lang="en-GB" sz="1000" b="1" dirty="0"/>
          </a:p>
          <a:p>
            <a:endParaRPr lang="en-GB" sz="1000" b="1" dirty="0" smtClean="0"/>
          </a:p>
          <a:p>
            <a:endParaRPr lang="en-GB" sz="1000" b="1" dirty="0"/>
          </a:p>
          <a:p>
            <a:endParaRPr lang="en-GB" sz="1000" b="1" dirty="0" smtClean="0"/>
          </a:p>
          <a:p>
            <a:r>
              <a:rPr lang="en-GB" sz="1000" b="1" dirty="0" smtClean="0"/>
              <a:t>1) </a:t>
            </a:r>
            <a:r>
              <a:rPr lang="en-GB" sz="1000" dirty="0" smtClean="0"/>
              <a:t>James Dyson invents lots of different products but mainly things that are used around the house or workplace. He has invented-hand driers, vacuum cleaners, a wheelbarrow, hair dryer, a car.</a:t>
            </a:r>
          </a:p>
          <a:p>
            <a:endParaRPr lang="en-GB" sz="1000" dirty="0"/>
          </a:p>
          <a:p>
            <a:endParaRPr lang="en-GB" sz="1000" dirty="0" smtClean="0"/>
          </a:p>
          <a:p>
            <a:r>
              <a:rPr lang="en-GB" sz="1000" b="1" dirty="0" smtClean="0"/>
              <a:t>2) </a:t>
            </a:r>
            <a:r>
              <a:rPr lang="en-GB" sz="1000" dirty="0" smtClean="0"/>
              <a:t>I really like his designs for their use of colour and shape. I think his designs look very futuristic,  like things from a sci-fi movie. I have used his hand dryer and wheelbarrow and both products are fun to use and look good. </a:t>
            </a:r>
          </a:p>
          <a:p>
            <a:endParaRPr lang="en-GB" sz="1000" dirty="0"/>
          </a:p>
          <a:p>
            <a:r>
              <a:rPr lang="en-GB" sz="1000" b="1" dirty="0" smtClean="0"/>
              <a:t>3) </a:t>
            </a:r>
            <a:r>
              <a:rPr lang="en-GB" sz="1000" dirty="0" smtClean="0"/>
              <a:t>His designs use lots of curves and flowing shapes. I think they look very nice to look at  because of this. I also like the use of bold, bright colours and the use of softer shapes such as circles. </a:t>
            </a:r>
          </a:p>
          <a:p>
            <a:endParaRPr lang="en-GB" sz="1050" dirty="0" smtClean="0"/>
          </a:p>
          <a:p>
            <a:r>
              <a:rPr lang="en-GB" sz="1050" b="1" dirty="0" smtClean="0"/>
              <a:t>To design something in the style of </a:t>
            </a:r>
            <a:r>
              <a:rPr lang="en-GB" sz="1050" b="1" dirty="0"/>
              <a:t>J</a:t>
            </a:r>
            <a:r>
              <a:rPr lang="en-GB" sz="1050" b="1" dirty="0" smtClean="0"/>
              <a:t>ames Dyson I will need to use curves, flowing shapes and bright, bold colours.</a:t>
            </a:r>
            <a:endParaRPr lang="en-GB" sz="1050" b="1" dirty="0"/>
          </a:p>
          <a:p>
            <a:endParaRPr lang="en-GB" sz="1200" dirty="0" smtClean="0"/>
          </a:p>
          <a:p>
            <a:endParaRPr lang="en-GB" sz="1200" dirty="0"/>
          </a:p>
          <a:p>
            <a:endParaRPr lang="en-GB" sz="1200" dirty="0"/>
          </a:p>
        </p:txBody>
      </p:sp>
      <p:sp>
        <p:nvSpPr>
          <p:cNvPr id="30" name="Rectangle 29"/>
          <p:cNvSpPr/>
          <p:nvPr/>
        </p:nvSpPr>
        <p:spPr>
          <a:xfrm>
            <a:off x="4972115" y="2989278"/>
            <a:ext cx="3550255" cy="3295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044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2979" y="360947"/>
            <a:ext cx="8373979" cy="1384995"/>
          </a:xfrm>
          <a:prstGeom prst="rect">
            <a:avLst/>
          </a:prstGeom>
        </p:spPr>
        <p:txBody>
          <a:bodyPr wrap="square">
            <a:spAutoFit/>
          </a:bodyPr>
          <a:lstStyle/>
          <a:p>
            <a:r>
              <a:rPr lang="en-GB" sz="1400" b="1" u="sng" dirty="0"/>
              <a:t>Week </a:t>
            </a:r>
            <a:r>
              <a:rPr lang="en-GB" sz="1400" b="1" u="sng" dirty="0" smtClean="0"/>
              <a:t>5 </a:t>
            </a:r>
            <a:r>
              <a:rPr lang="en-GB" sz="1400" b="1" u="sng" dirty="0"/>
              <a:t>task  </a:t>
            </a:r>
            <a:r>
              <a:rPr lang="en-GB" sz="1400" dirty="0"/>
              <a:t>Design something in the style of </a:t>
            </a:r>
            <a:r>
              <a:rPr lang="en-GB" sz="1400" dirty="0" err="1" smtClean="0"/>
              <a:t>Heatherwick</a:t>
            </a:r>
            <a:r>
              <a:rPr lang="en-GB" sz="1400" dirty="0" smtClean="0"/>
              <a:t> </a:t>
            </a:r>
            <a:r>
              <a:rPr lang="en-GB" sz="1400" dirty="0"/>
              <a:t>using the things you have identified as key features of his work. This could be anything at all but keep it simple and choose something like a household object such as a kettle, vase, table, chair</a:t>
            </a:r>
            <a:endParaRPr lang="en-GB" sz="1400" b="1" u="sng" dirty="0"/>
          </a:p>
          <a:p>
            <a:endParaRPr lang="en-GB" sz="1400" dirty="0"/>
          </a:p>
          <a:p>
            <a:r>
              <a:rPr lang="en-GB" sz="1400" dirty="0"/>
              <a:t>You only need to use sketching to do this task. A very good example of this is shown in the example. Draw in isometric projection. First and foremost I am interested in your ideas not how brilliantly they are drawn.</a:t>
            </a:r>
          </a:p>
        </p:txBody>
      </p:sp>
      <p:pic>
        <p:nvPicPr>
          <p:cNvPr id="4" name="Picture 3"/>
          <p:cNvPicPr>
            <a:picLocks noChangeAspect="1"/>
          </p:cNvPicPr>
          <p:nvPr/>
        </p:nvPicPr>
        <p:blipFill>
          <a:blip r:embed="rId2"/>
          <a:stretch>
            <a:fillRect/>
          </a:stretch>
        </p:blipFill>
        <p:spPr>
          <a:xfrm>
            <a:off x="2181628" y="1788342"/>
            <a:ext cx="4207140" cy="3583860"/>
          </a:xfrm>
          <a:prstGeom prst="rect">
            <a:avLst/>
          </a:prstGeom>
          <a:ln w="19050">
            <a:solidFill>
              <a:schemeClr val="tx1"/>
            </a:solidFill>
          </a:ln>
        </p:spPr>
      </p:pic>
      <p:sp>
        <p:nvSpPr>
          <p:cNvPr id="5" name="Rectangle 4"/>
          <p:cNvSpPr/>
          <p:nvPr/>
        </p:nvSpPr>
        <p:spPr>
          <a:xfrm rot="10800000" flipV="1">
            <a:off x="276725" y="4745740"/>
            <a:ext cx="8470231" cy="1508105"/>
          </a:xfrm>
          <a:prstGeom prst="rect">
            <a:avLst/>
          </a:prstGeom>
        </p:spPr>
        <p:txBody>
          <a:bodyPr wrap="square">
            <a:spAutoFit/>
          </a:bodyPr>
          <a:lstStyle/>
          <a:p>
            <a:endParaRPr lang="en-GB" dirty="0"/>
          </a:p>
          <a:p>
            <a:endParaRPr lang="en-GB" dirty="0"/>
          </a:p>
          <a:p>
            <a:endParaRPr lang="en-GB" sz="1400" dirty="0"/>
          </a:p>
          <a:p>
            <a:r>
              <a:rPr lang="en-GB" sz="1400" dirty="0"/>
              <a:t>This example uses colour annotations to describe the work. Your design should use colour and annotations to describe the work. Try several different designs (you do not need to do as many in the example!) to try different ways of presenting your ideas. </a:t>
            </a:r>
          </a:p>
        </p:txBody>
      </p:sp>
    </p:spTree>
    <p:extLst>
      <p:ext uri="{BB962C8B-B14F-4D97-AF65-F5344CB8AC3E}">
        <p14:creationId xmlns:p14="http://schemas.microsoft.com/office/powerpoint/2010/main" val="31415186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5025</TotalTime>
  <Words>1912</Words>
  <Application>Microsoft Office PowerPoint</Application>
  <PresentationFormat>On-screen Show (4:3)</PresentationFormat>
  <Paragraphs>218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Gill Sans Nova Cond Ultra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Week 6 task- Two point perspective drawing                    https://www.youtube.com/watch?v=w_LbQviO1K4  Copy and paste the link above and follow the instructions in the video. Two point perspective drawing is style of drawing that allows you to draw things in 3 dimensions. Much like isometric drawing from week 1, two point perspective is a really useful technique for drawing things quickly in 3D. This task is difficult in parts namely when drawing the steps. Be particularly careful when projecting the line forward for the bottom of the steps. Your lines must be parallel.   </vt:lpstr>
      <vt:lpstr>PowerPoint Presentation</vt:lpstr>
      <vt:lpstr>PowerPoint Presentation</vt:lpstr>
      <vt:lpstr>Week 9 &amp; 10 task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KS3 research and design task</dc:title>
  <dc:creator>Christopher Simkiss</dc:creator>
  <cp:lastModifiedBy>Christopher Simkiss</cp:lastModifiedBy>
  <cp:revision>61</cp:revision>
  <dcterms:created xsi:type="dcterms:W3CDTF">2020-04-22T10:05:41Z</dcterms:created>
  <dcterms:modified xsi:type="dcterms:W3CDTF">2021-03-02T16:33:42Z</dcterms:modified>
</cp:coreProperties>
</file>