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5" r:id="rId2"/>
    <p:sldId id="375" r:id="rId3"/>
    <p:sldId id="409" r:id="rId4"/>
    <p:sldId id="407" r:id="rId5"/>
    <p:sldId id="405" r:id="rId6"/>
    <p:sldId id="416" r:id="rId7"/>
    <p:sldId id="391" r:id="rId8"/>
    <p:sldId id="395" r:id="rId9"/>
    <p:sldId id="418" r:id="rId10"/>
    <p:sldId id="410" r:id="rId11"/>
    <p:sldId id="411" r:id="rId12"/>
    <p:sldId id="380" r:id="rId13"/>
    <p:sldId id="412" r:id="rId14"/>
    <p:sldId id="421" r:id="rId15"/>
    <p:sldId id="420" r:id="rId16"/>
    <p:sldId id="424" r:id="rId17"/>
    <p:sldId id="422" r:id="rId18"/>
    <p:sldId id="413" r:id="rId19"/>
    <p:sldId id="387" r:id="rId20"/>
  </p:sldIdLst>
  <p:sldSz cx="9906000" cy="6858000" type="A4"/>
  <p:notesSz cx="6794500" cy="9906000"/>
  <p:defaultTextStyle>
    <a:defPPr>
      <a:defRPr lang="en-GB"/>
    </a:defPPr>
    <a:lvl1pPr algn="l" rtl="0" fontAlgn="base">
      <a:spcBef>
        <a:spcPct val="0"/>
      </a:spcBef>
      <a:spcAft>
        <a:spcPct val="0"/>
      </a:spcAft>
      <a:defRPr sz="1300" kern="1200">
        <a:solidFill>
          <a:schemeClr val="tx1"/>
        </a:solidFill>
        <a:latin typeface="Arial" charset="0"/>
        <a:ea typeface="+mn-ea"/>
        <a:cs typeface="Arial" charset="0"/>
      </a:defRPr>
    </a:lvl1pPr>
    <a:lvl2pPr marL="341313" indent="115888" algn="l" rtl="0" fontAlgn="base">
      <a:spcBef>
        <a:spcPct val="0"/>
      </a:spcBef>
      <a:spcAft>
        <a:spcPct val="0"/>
      </a:spcAft>
      <a:defRPr sz="1300" kern="1200">
        <a:solidFill>
          <a:schemeClr val="tx1"/>
        </a:solidFill>
        <a:latin typeface="Arial" charset="0"/>
        <a:ea typeface="+mn-ea"/>
        <a:cs typeface="Arial" charset="0"/>
      </a:defRPr>
    </a:lvl2pPr>
    <a:lvl3pPr marL="682625" indent="231775" algn="l" rtl="0" fontAlgn="base">
      <a:spcBef>
        <a:spcPct val="0"/>
      </a:spcBef>
      <a:spcAft>
        <a:spcPct val="0"/>
      </a:spcAft>
      <a:defRPr sz="1300" kern="1200">
        <a:solidFill>
          <a:schemeClr val="tx1"/>
        </a:solidFill>
        <a:latin typeface="Arial" charset="0"/>
        <a:ea typeface="+mn-ea"/>
        <a:cs typeface="Arial" charset="0"/>
      </a:defRPr>
    </a:lvl3pPr>
    <a:lvl4pPr marL="1025525" indent="346075" algn="l" rtl="0" fontAlgn="base">
      <a:spcBef>
        <a:spcPct val="0"/>
      </a:spcBef>
      <a:spcAft>
        <a:spcPct val="0"/>
      </a:spcAft>
      <a:defRPr sz="1300" kern="1200">
        <a:solidFill>
          <a:schemeClr val="tx1"/>
        </a:solidFill>
        <a:latin typeface="Arial" charset="0"/>
        <a:ea typeface="+mn-ea"/>
        <a:cs typeface="Arial" charset="0"/>
      </a:defRPr>
    </a:lvl4pPr>
    <a:lvl5pPr marL="1366838" indent="461963" algn="l"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777777"/>
    <a:srgbClr val="CCCC00"/>
    <a:srgbClr val="FFFF66"/>
    <a:srgbClr val="FF3300"/>
    <a:srgbClr val="CCFF66"/>
    <a:srgbClr val="33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99012" autoAdjust="0"/>
  </p:normalViewPr>
  <p:slideViewPr>
    <p:cSldViewPr>
      <p:cViewPr varScale="1">
        <p:scale>
          <a:sx n="73" d="100"/>
          <a:sy n="73" d="100"/>
        </p:scale>
        <p:origin x="1230"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7" y="2130653"/>
            <a:ext cx="8419609" cy="14695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6393" y="3885975"/>
            <a:ext cx="6933216"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76EA98-9039-4F44-BCC3-619BD54C39E5}"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8B39B5-8894-4CA0-8563-0369F929FA3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88" y="274411"/>
            <a:ext cx="2228359" cy="585220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060" y="274411"/>
            <a:ext cx="6569603" cy="5852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B4124EE-13B8-4ADD-97D7-2542F89D6A77}"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6" y="274411"/>
            <a:ext cx="8915891" cy="5852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70F26F2-92F4-477A-87F8-FB5F8030FF07}"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3937782-5F07-4705-BF10-34967E44605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p:nvPr userDrawn="1"/>
        </p:nvSpPr>
        <p:spPr bwMode="auto">
          <a:xfrm>
            <a:off x="214312" y="142878"/>
            <a:ext cx="9453562" cy="6500813"/>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dirty="0">
              <a:cs typeface="+mn-cs"/>
            </a:endParaRPr>
          </a:p>
        </p:txBody>
      </p:sp>
      <p:cxnSp>
        <p:nvCxnSpPr>
          <p:cNvPr id="3" name="Straight Connector 8"/>
          <p:cNvCxnSpPr>
            <a:cxnSpLocks noChangeShapeType="1"/>
          </p:cNvCxnSpPr>
          <p:nvPr userDrawn="1"/>
        </p:nvCxnSpPr>
        <p:spPr bwMode="auto">
          <a:xfrm>
            <a:off x="238127" y="6215063"/>
            <a:ext cx="9429749" cy="1587"/>
          </a:xfrm>
          <a:prstGeom prst="line">
            <a:avLst/>
          </a:prstGeom>
          <a:noFill/>
          <a:ln w="9525" algn="ctr">
            <a:solidFill>
              <a:schemeClr val="tx1"/>
            </a:solidFill>
            <a:round/>
            <a:headEnd/>
            <a:tailEnd/>
          </a:ln>
        </p:spPr>
      </p:cxnSp>
      <p:sp>
        <p:nvSpPr>
          <p:cNvPr id="6" name="Rectangle 11"/>
          <p:cNvSpPr/>
          <p:nvPr userDrawn="1"/>
        </p:nvSpPr>
        <p:spPr bwMode="auto">
          <a:xfrm>
            <a:off x="9024938" y="142875"/>
            <a:ext cx="642937" cy="571500"/>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dirty="0">
              <a:cs typeface="+mn-cs"/>
            </a:endParaRPr>
          </a:p>
        </p:txBody>
      </p:sp>
      <p:sp>
        <p:nvSpPr>
          <p:cNvPr id="9" name="TextBox 14"/>
          <p:cNvSpPr txBox="1"/>
          <p:nvPr userDrawn="1"/>
        </p:nvSpPr>
        <p:spPr>
          <a:xfrm>
            <a:off x="238129" y="6224591"/>
            <a:ext cx="5000625" cy="276999"/>
          </a:xfrm>
          <a:prstGeom prst="rect">
            <a:avLst/>
          </a:prstGeom>
          <a:noFill/>
        </p:spPr>
        <p:txBody>
          <a:bodyPr>
            <a:spAutoFit/>
          </a:bodyPr>
          <a:lstStyle/>
          <a:p>
            <a:pPr>
              <a:defRPr/>
            </a:pPr>
            <a:r>
              <a:rPr lang="en-GB" sz="1200" dirty="0">
                <a:cs typeface="+mn-cs"/>
              </a:rPr>
              <a:t>How can I improve my work and make progress?</a:t>
            </a:r>
            <a:endParaRPr lang="en-US" sz="1200" dirty="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447"/>
            <a:ext cx="8419609" cy="1362982"/>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262"/>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6898AA-50D6-4A42-8C62-B27DE314E627}"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056" y="1599974"/>
            <a:ext cx="4398980"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7FFF31-D7F1-44F3-9F56-EE17AE8B85F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056"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95056"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620"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031620"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967D074-9BC6-41E8-A3CF-8485A6462604}"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058E01-9985-49AF-9073-F5D04875A15E}"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874764A-15BA-492F-A42F-065905782F71}"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7" y="273278"/>
            <a:ext cx="3259005" cy="1162276"/>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873217" y="273281"/>
            <a:ext cx="5537728"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057" y="1435555"/>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E84D2C-DE82-4B9E-B4A7-1878EC429E6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8" y="4801057"/>
            <a:ext cx="5943109" cy="56583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942138" y="612323"/>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en-GB" noProof="0" dirty="0" smtClean="0"/>
          </a:p>
        </p:txBody>
      </p:sp>
      <p:sp>
        <p:nvSpPr>
          <p:cNvPr id="4" name="Text Placeholder 3"/>
          <p:cNvSpPr>
            <a:spLocks noGrp="1"/>
          </p:cNvSpPr>
          <p:nvPr>
            <p:ph type="body" sz="half" idx="2"/>
          </p:nvPr>
        </p:nvSpPr>
        <p:spPr>
          <a:xfrm>
            <a:off x="1942138"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BA323-BEE3-4787-8FC4-A5C5B1A1D90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5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5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500">
                <a:cs typeface="+mn-cs"/>
              </a:defRPr>
            </a:lvl1pPr>
          </a:lstStyle>
          <a:p>
            <a:pPr>
              <a:defRPr/>
            </a:pPr>
            <a:fld id="{B00394EF-B3B9-462D-9AF9-B963854E5A7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p:titleStyle>
    <p:body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p:bodyStyle>
    <p:otherStyle>
      <a:defPPr>
        <a:defRPr lang="en-US"/>
      </a:defPPr>
      <a:lvl1pPr marL="0" algn="l" defTabSz="684154" rtl="0" eaLnBrk="1" latinLnBrk="0" hangingPunct="1">
        <a:defRPr sz="1300" kern="1200">
          <a:solidFill>
            <a:schemeClr val="tx1"/>
          </a:solidFill>
          <a:latin typeface="+mn-lt"/>
          <a:ea typeface="+mn-ea"/>
          <a:cs typeface="+mn-cs"/>
        </a:defRPr>
      </a:lvl1pPr>
      <a:lvl2pPr marL="342077" algn="l" defTabSz="684154" rtl="0" eaLnBrk="1" latinLnBrk="0" hangingPunct="1">
        <a:defRPr sz="1300" kern="1200">
          <a:solidFill>
            <a:schemeClr val="tx1"/>
          </a:solidFill>
          <a:latin typeface="+mn-lt"/>
          <a:ea typeface="+mn-ea"/>
          <a:cs typeface="+mn-cs"/>
        </a:defRPr>
      </a:lvl2pPr>
      <a:lvl3pPr marL="684154" algn="l" defTabSz="684154" rtl="0" eaLnBrk="1" latinLnBrk="0" hangingPunct="1">
        <a:defRPr sz="1300" kern="1200">
          <a:solidFill>
            <a:schemeClr val="tx1"/>
          </a:solidFill>
          <a:latin typeface="+mn-lt"/>
          <a:ea typeface="+mn-ea"/>
          <a:cs typeface="+mn-cs"/>
        </a:defRPr>
      </a:lvl3pPr>
      <a:lvl4pPr marL="1026231" algn="l" defTabSz="684154" rtl="0" eaLnBrk="1" latinLnBrk="0" hangingPunct="1">
        <a:defRPr sz="1300" kern="1200">
          <a:solidFill>
            <a:schemeClr val="tx1"/>
          </a:solidFill>
          <a:latin typeface="+mn-lt"/>
          <a:ea typeface="+mn-ea"/>
          <a:cs typeface="+mn-cs"/>
        </a:defRPr>
      </a:lvl4pPr>
      <a:lvl5pPr marL="1368308" algn="l" defTabSz="684154" rtl="0" eaLnBrk="1" latinLnBrk="0" hangingPunct="1">
        <a:defRPr sz="1300" kern="1200">
          <a:solidFill>
            <a:schemeClr val="tx1"/>
          </a:solidFill>
          <a:latin typeface="+mn-lt"/>
          <a:ea typeface="+mn-ea"/>
          <a:cs typeface="+mn-cs"/>
        </a:defRPr>
      </a:lvl5pPr>
      <a:lvl6pPr marL="1710385" algn="l" defTabSz="684154" rtl="0" eaLnBrk="1" latinLnBrk="0" hangingPunct="1">
        <a:defRPr sz="1300" kern="1200">
          <a:solidFill>
            <a:schemeClr val="tx1"/>
          </a:solidFill>
          <a:latin typeface="+mn-lt"/>
          <a:ea typeface="+mn-ea"/>
          <a:cs typeface="+mn-cs"/>
        </a:defRPr>
      </a:lvl6pPr>
      <a:lvl7pPr marL="2052462" algn="l" defTabSz="684154" rtl="0" eaLnBrk="1" latinLnBrk="0" hangingPunct="1">
        <a:defRPr sz="1300" kern="1200">
          <a:solidFill>
            <a:schemeClr val="tx1"/>
          </a:solidFill>
          <a:latin typeface="+mn-lt"/>
          <a:ea typeface="+mn-ea"/>
          <a:cs typeface="+mn-cs"/>
        </a:defRPr>
      </a:lvl7pPr>
      <a:lvl8pPr marL="2394539" algn="l" defTabSz="684154" rtl="0" eaLnBrk="1" latinLnBrk="0" hangingPunct="1">
        <a:defRPr sz="1300" kern="1200">
          <a:solidFill>
            <a:schemeClr val="tx1"/>
          </a:solidFill>
          <a:latin typeface="+mn-lt"/>
          <a:ea typeface="+mn-ea"/>
          <a:cs typeface="+mn-cs"/>
        </a:defRPr>
      </a:lvl8pPr>
      <a:lvl9pPr marL="2736616" algn="l" defTabSz="68415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ow-to-draw-cartoons-online.com/cartoon-animals.html"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wf.org.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eamesoffice.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3197" y="404665"/>
            <a:ext cx="8419609" cy="1080119"/>
          </a:xfrm>
        </p:spPr>
        <p:txBody>
          <a:bodyPr/>
          <a:lstStyle/>
          <a:p>
            <a:endParaRPr lang="en-GB" sz="3600"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sp>
        <p:nvSpPr>
          <p:cNvPr id="4" name="Rectangle 3"/>
          <p:cNvSpPr/>
          <p:nvPr/>
        </p:nvSpPr>
        <p:spPr bwMode="auto">
          <a:xfrm>
            <a:off x="0" y="0"/>
            <a:ext cx="9906000" cy="6858000"/>
          </a:xfrm>
          <a:prstGeom prst="rect">
            <a:avLst/>
          </a:prstGeom>
          <a:solidFill>
            <a:schemeClr val="accent3"/>
          </a:solidFill>
          <a:ln w="9525" cap="flat" cmpd="sng" algn="ctr">
            <a:noFill/>
            <a:prstDash val="solid"/>
            <a:round/>
            <a:headEnd type="none" w="med" len="med"/>
            <a:tailEnd type="none" w="med" len="med"/>
          </a:ln>
          <a:effectLst/>
        </p:spPr>
        <p:txBody>
          <a:bodyPr/>
          <a:lstStyle/>
          <a:p>
            <a:pPr defTabSz="1279525">
              <a:defRPr/>
            </a:pPr>
            <a:endParaRPr lang="en-US" sz="2500" dirty="0">
              <a:cs typeface="+mn-cs"/>
            </a:endParaRPr>
          </a:p>
        </p:txBody>
      </p:sp>
      <p:sp>
        <p:nvSpPr>
          <p:cNvPr id="5" name="Content Placeholder 2"/>
          <p:cNvSpPr txBox="1">
            <a:spLocks/>
          </p:cNvSpPr>
          <p:nvPr/>
        </p:nvSpPr>
        <p:spPr bwMode="auto">
          <a:xfrm>
            <a:off x="595314" y="4869160"/>
            <a:ext cx="4214812" cy="1439565"/>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a:lstStyle>
          <a:p>
            <a:pPr>
              <a:buFontTx/>
              <a:buNone/>
            </a:pPr>
            <a:r>
              <a:rPr lang="en-GB" sz="1200" kern="0" dirty="0" smtClean="0">
                <a:latin typeface="Comic Sans MS" pitchFamily="66" charset="0"/>
              </a:rPr>
              <a:t>Name</a:t>
            </a:r>
          </a:p>
          <a:p>
            <a:pPr>
              <a:buFontTx/>
              <a:buNone/>
            </a:pPr>
            <a:endParaRPr lang="en-GB" sz="1200" kern="0" dirty="0" smtClean="0">
              <a:latin typeface="Comic Sans MS" pitchFamily="66" charset="0"/>
            </a:endParaRPr>
          </a:p>
          <a:p>
            <a:pPr>
              <a:buFontTx/>
              <a:buNone/>
            </a:pPr>
            <a:r>
              <a:rPr lang="en-GB" sz="1200" kern="0" dirty="0" smtClean="0">
                <a:latin typeface="Comic Sans MS" pitchFamily="66" charset="0"/>
              </a:rPr>
              <a:t>DT </a:t>
            </a:r>
            <a:r>
              <a:rPr lang="en-GB" sz="1200" kern="0" dirty="0">
                <a:latin typeface="Comic Sans MS" pitchFamily="66" charset="0"/>
              </a:rPr>
              <a:t>G</a:t>
            </a:r>
            <a:r>
              <a:rPr lang="en-GB" sz="1200" kern="0" dirty="0" smtClean="0">
                <a:latin typeface="Comic Sans MS" pitchFamily="66" charset="0"/>
              </a:rPr>
              <a:t>roup                           </a:t>
            </a:r>
          </a:p>
          <a:p>
            <a:pPr>
              <a:buFontTx/>
              <a:buNone/>
            </a:pPr>
            <a:endParaRPr lang="en-GB" sz="1200" kern="0" dirty="0" smtClean="0">
              <a:latin typeface="Comic Sans MS" pitchFamily="66" charset="0"/>
            </a:endParaRPr>
          </a:p>
          <a:p>
            <a:pPr>
              <a:buFontTx/>
              <a:buNone/>
            </a:pPr>
            <a:r>
              <a:rPr lang="en-GB" sz="1200" kern="0" dirty="0" smtClean="0">
                <a:latin typeface="Comic Sans MS" pitchFamily="66" charset="0"/>
              </a:rPr>
              <a:t>Tutor Group</a:t>
            </a:r>
          </a:p>
        </p:txBody>
      </p:sp>
      <p:sp>
        <p:nvSpPr>
          <p:cNvPr id="6" name="Rectangle 3"/>
          <p:cNvSpPr>
            <a:spLocks noChangeArrowheads="1"/>
          </p:cNvSpPr>
          <p:nvPr/>
        </p:nvSpPr>
        <p:spPr bwMode="auto">
          <a:xfrm>
            <a:off x="452441" y="428628"/>
            <a:ext cx="8858251" cy="5929313"/>
          </a:xfrm>
          <a:prstGeom prst="rect">
            <a:avLst/>
          </a:prstGeom>
          <a:noFill/>
          <a:ln w="38100" algn="ctr">
            <a:solidFill>
              <a:schemeClr val="tx1"/>
            </a:solidFill>
            <a:round/>
            <a:headEnd/>
            <a:tailEnd/>
          </a:ln>
        </p:spPr>
        <p:txBody>
          <a:bodyPr/>
          <a:lstStyle/>
          <a:p>
            <a:pPr defTabSz="1279525"/>
            <a:endParaRPr lang="en-US" sz="2500" dirty="0"/>
          </a:p>
        </p:txBody>
      </p:sp>
      <p:sp>
        <p:nvSpPr>
          <p:cNvPr id="7" name="Rectangle 4"/>
          <p:cNvSpPr>
            <a:spLocks noChangeArrowheads="1"/>
          </p:cNvSpPr>
          <p:nvPr/>
        </p:nvSpPr>
        <p:spPr bwMode="auto">
          <a:xfrm>
            <a:off x="452441" y="4714878"/>
            <a:ext cx="8858251" cy="1643063"/>
          </a:xfrm>
          <a:prstGeom prst="rect">
            <a:avLst/>
          </a:prstGeom>
          <a:noFill/>
          <a:ln w="38100" algn="ctr">
            <a:solidFill>
              <a:schemeClr val="tx1"/>
            </a:solidFill>
            <a:round/>
            <a:headEnd/>
            <a:tailEnd/>
          </a:ln>
        </p:spPr>
        <p:txBody>
          <a:bodyPr/>
          <a:lstStyle/>
          <a:p>
            <a:pPr defTabSz="1279525"/>
            <a:endParaRPr lang="en-US" sz="2500" dirty="0"/>
          </a:p>
        </p:txBody>
      </p:sp>
      <p:cxnSp>
        <p:nvCxnSpPr>
          <p:cNvPr id="8" name="Straight Connector 6"/>
          <p:cNvCxnSpPr>
            <a:cxnSpLocks noChangeShapeType="1"/>
          </p:cNvCxnSpPr>
          <p:nvPr/>
        </p:nvCxnSpPr>
        <p:spPr bwMode="auto">
          <a:xfrm>
            <a:off x="654898" y="5124303"/>
            <a:ext cx="3369985" cy="1588"/>
          </a:xfrm>
          <a:prstGeom prst="line">
            <a:avLst/>
          </a:prstGeom>
          <a:noFill/>
          <a:ln w="9525" algn="ctr">
            <a:solidFill>
              <a:schemeClr val="tx1"/>
            </a:solidFill>
            <a:round/>
            <a:headEnd/>
            <a:tailEnd/>
          </a:ln>
        </p:spPr>
      </p:cxnSp>
      <p:cxnSp>
        <p:nvCxnSpPr>
          <p:cNvPr id="9" name="Straight Connector 7"/>
          <p:cNvCxnSpPr>
            <a:cxnSpLocks noChangeShapeType="1"/>
          </p:cNvCxnSpPr>
          <p:nvPr/>
        </p:nvCxnSpPr>
        <p:spPr bwMode="auto">
          <a:xfrm>
            <a:off x="654898" y="5586551"/>
            <a:ext cx="3375487" cy="2391"/>
          </a:xfrm>
          <a:prstGeom prst="line">
            <a:avLst/>
          </a:prstGeom>
          <a:noFill/>
          <a:ln w="9525" algn="ctr">
            <a:solidFill>
              <a:schemeClr val="tx1"/>
            </a:solidFill>
            <a:round/>
            <a:headEnd/>
            <a:tailEnd/>
          </a:ln>
        </p:spPr>
      </p:cxnSp>
      <p:cxnSp>
        <p:nvCxnSpPr>
          <p:cNvPr id="10" name="Straight Connector 8"/>
          <p:cNvCxnSpPr>
            <a:cxnSpLocks noChangeShapeType="1"/>
          </p:cNvCxnSpPr>
          <p:nvPr/>
        </p:nvCxnSpPr>
        <p:spPr bwMode="auto">
          <a:xfrm>
            <a:off x="654898" y="6091374"/>
            <a:ext cx="3368268" cy="0"/>
          </a:xfrm>
          <a:prstGeom prst="line">
            <a:avLst/>
          </a:prstGeom>
          <a:noFill/>
          <a:ln w="9525" algn="ctr">
            <a:solidFill>
              <a:schemeClr val="tx1"/>
            </a:solidFill>
            <a:round/>
            <a:headEnd/>
            <a:tailEnd/>
          </a:ln>
        </p:spPr>
      </p:cxnSp>
      <p:sp>
        <p:nvSpPr>
          <p:cNvPr id="12" name="Content Placeholder 2"/>
          <p:cNvSpPr txBox="1">
            <a:spLocks/>
          </p:cNvSpPr>
          <p:nvPr/>
        </p:nvSpPr>
        <p:spPr bwMode="auto">
          <a:xfrm>
            <a:off x="5097020" y="5166890"/>
            <a:ext cx="4219377" cy="1214438"/>
          </a:xfrm>
          <a:prstGeom prst="rect">
            <a:avLst/>
          </a:prstGeom>
          <a:noFill/>
          <a:ln w="9525">
            <a:noFill/>
            <a:miter lim="800000"/>
            <a:headEnd/>
            <a:tailEnd/>
          </a:ln>
        </p:spPr>
        <p:txBody>
          <a:bodyPr lIns="95782" tIns="47891" rIns="95782" bIns="47891"/>
          <a:lstStyle/>
          <a:p>
            <a:pPr marL="357188" indent="-357188" defTabSz="957263" eaLnBrk="0" hangingPunct="0">
              <a:spcBef>
                <a:spcPct val="20000"/>
              </a:spcBef>
            </a:pPr>
            <a:r>
              <a:rPr lang="en-GB" sz="1200" dirty="0" smtClean="0">
                <a:latin typeface="Comic Sans MS" pitchFamily="66" charset="0"/>
              </a:rPr>
              <a:t>Young Enterprise Project</a:t>
            </a:r>
            <a:endParaRPr lang="en-GB" sz="1200" dirty="0">
              <a:latin typeface="Comic Sans MS" pitchFamily="66" charset="0"/>
            </a:endParaRPr>
          </a:p>
          <a:p>
            <a:pPr marL="357188" indent="-357188" defTabSz="957263" eaLnBrk="0" hangingPunct="0">
              <a:spcBef>
                <a:spcPct val="20000"/>
              </a:spcBef>
            </a:pPr>
            <a:r>
              <a:rPr lang="en-GB" sz="1200" dirty="0" smtClean="0">
                <a:latin typeface="Comic Sans MS" pitchFamily="66" charset="0"/>
              </a:rPr>
              <a:t>Practical  Assessment :</a:t>
            </a:r>
          </a:p>
          <a:p>
            <a:pPr marL="357188" indent="-357188" defTabSz="957263" eaLnBrk="0" hangingPunct="0">
              <a:spcBef>
                <a:spcPct val="20000"/>
              </a:spcBef>
            </a:pPr>
            <a:endParaRPr lang="en-GB" sz="1200" dirty="0">
              <a:latin typeface="Comic Sans MS" pitchFamily="66" charset="0"/>
            </a:endParaRPr>
          </a:p>
          <a:p>
            <a:pPr marL="357188" indent="-357188" defTabSz="957263" eaLnBrk="0" hangingPunct="0">
              <a:spcBef>
                <a:spcPct val="20000"/>
              </a:spcBef>
            </a:pPr>
            <a:r>
              <a:rPr lang="en-GB" sz="1200" b="1" dirty="0">
                <a:latin typeface="Comic Sans MS" pitchFamily="66" charset="0"/>
              </a:rPr>
              <a:t>Final </a:t>
            </a:r>
            <a:r>
              <a:rPr lang="en-GB" sz="1200" b="1" dirty="0" smtClean="0">
                <a:latin typeface="Comic Sans MS" pitchFamily="66" charset="0"/>
              </a:rPr>
              <a:t>Assessment :</a:t>
            </a:r>
            <a:endParaRPr lang="en-GB" sz="1200" b="1" dirty="0">
              <a:latin typeface="Comic Sans MS" pitchFamily="66" charset="0"/>
            </a:endParaRPr>
          </a:p>
          <a:p>
            <a:pPr marL="357188" indent="-357188" defTabSz="957263" eaLnBrk="0" hangingPunct="0">
              <a:spcBef>
                <a:spcPct val="20000"/>
              </a:spcBef>
            </a:pPr>
            <a:endParaRPr lang="en-GB" sz="1200" dirty="0">
              <a:latin typeface="Comic Sans MS" pitchFamily="66" charset="0"/>
            </a:endParaRPr>
          </a:p>
        </p:txBody>
      </p:sp>
      <p:cxnSp>
        <p:nvCxnSpPr>
          <p:cNvPr id="13" name="Straight Connector 11"/>
          <p:cNvCxnSpPr>
            <a:cxnSpLocks noChangeShapeType="1"/>
          </p:cNvCxnSpPr>
          <p:nvPr/>
        </p:nvCxnSpPr>
        <p:spPr bwMode="auto">
          <a:xfrm>
            <a:off x="6897218" y="5517356"/>
            <a:ext cx="2357437" cy="1587"/>
          </a:xfrm>
          <a:prstGeom prst="line">
            <a:avLst/>
          </a:prstGeom>
          <a:noFill/>
          <a:ln w="9525" algn="ctr">
            <a:solidFill>
              <a:schemeClr val="tx1"/>
            </a:solidFill>
            <a:round/>
            <a:headEnd/>
            <a:tailEnd/>
          </a:ln>
        </p:spPr>
      </p:cxnSp>
      <p:cxnSp>
        <p:nvCxnSpPr>
          <p:cNvPr id="14" name="Straight Connector 13"/>
          <p:cNvCxnSpPr>
            <a:cxnSpLocks noChangeShapeType="1"/>
          </p:cNvCxnSpPr>
          <p:nvPr/>
        </p:nvCxnSpPr>
        <p:spPr bwMode="auto">
          <a:xfrm>
            <a:off x="6822525" y="5949280"/>
            <a:ext cx="2357437" cy="1588"/>
          </a:xfrm>
          <a:prstGeom prst="line">
            <a:avLst/>
          </a:prstGeom>
          <a:noFill/>
          <a:ln w="9525" algn="ctr">
            <a:solidFill>
              <a:schemeClr val="tx1"/>
            </a:solidFill>
            <a:round/>
            <a:headEnd/>
            <a:tailEnd/>
          </a:ln>
        </p:spPr>
      </p:cxnSp>
      <p:sp>
        <p:nvSpPr>
          <p:cNvPr id="15" name="TextBox 14"/>
          <p:cNvSpPr txBox="1"/>
          <p:nvPr/>
        </p:nvSpPr>
        <p:spPr>
          <a:xfrm>
            <a:off x="595314" y="620688"/>
            <a:ext cx="8659341" cy="1815882"/>
          </a:xfrm>
          <a:prstGeom prst="rect">
            <a:avLst/>
          </a:prstGeom>
          <a:noFill/>
        </p:spPr>
        <p:txBody>
          <a:bodyPr wrap="square" rtlCol="0">
            <a:spAutoFit/>
          </a:bodyPr>
          <a:lstStyle/>
          <a:p>
            <a:r>
              <a:rPr lang="en-GB" sz="2800" dirty="0" smtClean="0">
                <a:latin typeface="Adobe Fan Heiti Std B" pitchFamily="34" charset="-128"/>
                <a:ea typeface="Adobe Fan Heiti Std B" pitchFamily="34" charset="-128"/>
              </a:rPr>
              <a:t>                           </a:t>
            </a:r>
            <a:r>
              <a:rPr lang="en-GB" sz="2800" dirty="0" smtClean="0">
                <a:latin typeface="Poplar Std" pitchFamily="82" charset="0"/>
                <a:ea typeface="Adobe Fan Heiti Std B" pitchFamily="34" charset="-128"/>
              </a:rPr>
              <a:t>DT  Systems &amp; Control </a:t>
            </a:r>
          </a:p>
          <a:p>
            <a:r>
              <a:rPr lang="en-GB" sz="2800" dirty="0" smtClean="0">
                <a:latin typeface="Poplar Std" pitchFamily="82" charset="0"/>
                <a:ea typeface="Adobe Fan Heiti Std B" pitchFamily="34" charset="-128"/>
              </a:rPr>
              <a:t>                                             Young Enterprise Project</a:t>
            </a:r>
          </a:p>
          <a:p>
            <a:r>
              <a:rPr lang="en-GB" sz="2800" dirty="0" smtClean="0">
                <a:latin typeface="Poplar Std" pitchFamily="82" charset="0"/>
                <a:ea typeface="Adobe Fan Heiti Std B" pitchFamily="34" charset="-128"/>
              </a:rPr>
              <a:t>                                            Bristol Zoo Promotional Gift</a:t>
            </a:r>
          </a:p>
          <a:p>
            <a:r>
              <a:rPr lang="en-GB" sz="2800" dirty="0" smtClean="0">
                <a:latin typeface="Poplar Std" pitchFamily="82" charset="0"/>
                <a:ea typeface="Adobe Fan Heiti Std B" pitchFamily="34" charset="-128"/>
              </a:rPr>
              <a:t>                                                    Slot Together Toy </a:t>
            </a:r>
            <a:endParaRPr lang="en-GB" sz="2800" dirty="0">
              <a:latin typeface="Poplar Std" pitchFamily="82" charset="0"/>
              <a:ea typeface="Adobe Fan Heiti Std B" pitchFamily="34" charset="-128"/>
            </a:endParaRPr>
          </a:p>
        </p:txBody>
      </p:sp>
      <p:pic>
        <p:nvPicPr>
          <p:cNvPr id="1027" name="Picture 3" descr="C:\Users\csimkiss.KHSLAP-007\Desktop\cf5c6423fd07f8c4f3b3cfd69eee25d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176" y="2276873"/>
            <a:ext cx="2258922" cy="2258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imkiss.KHSLAP-007\Desktop\53b44f80dbdd732e30dac6689acabe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99" y="2436570"/>
            <a:ext cx="2758337" cy="20902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simkiss.KHSLAP-007\Desktop\ECOR_Fauna_B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612" y="2417946"/>
            <a:ext cx="2815564" cy="19351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simkiss.KHSLAP-007\Desktop\bristol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42037">
            <a:off x="595314" y="735405"/>
            <a:ext cx="2342114" cy="12534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csimkiss.KHSLAP-007\Desktop\bristol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99312">
            <a:off x="6707211" y="768440"/>
            <a:ext cx="2342114" cy="12534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29394" y="4869160"/>
            <a:ext cx="4050426" cy="292388"/>
          </a:xfrm>
          <a:prstGeom prst="rect">
            <a:avLst/>
          </a:prstGeom>
          <a:noFill/>
        </p:spPr>
        <p:txBody>
          <a:bodyPr wrap="square" rtlCol="0">
            <a:spAutoFit/>
          </a:bodyPr>
          <a:lstStyle/>
          <a:p>
            <a:r>
              <a:rPr lang="en-GB" dirty="0" smtClean="0">
                <a:latin typeface="Comic Sans MS" panose="030F0702030302020204" pitchFamily="66" charset="0"/>
              </a:rPr>
              <a:t>Pathway                      Target Pathway</a:t>
            </a:r>
            <a:endParaRPr lang="en-GB" dirty="0">
              <a:latin typeface="Comic Sans MS" panose="030F0702030302020204" pitchFamily="66" charset="0"/>
            </a:endParaRPr>
          </a:p>
        </p:txBody>
      </p:sp>
      <p:cxnSp>
        <p:nvCxnSpPr>
          <p:cNvPr id="17" name="Straight Connector 16"/>
          <p:cNvCxnSpPr/>
          <p:nvPr/>
        </p:nvCxnSpPr>
        <p:spPr bwMode="auto">
          <a:xfrm>
            <a:off x="5889104" y="5124303"/>
            <a:ext cx="11521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102527" y="5141825"/>
            <a:ext cx="11521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48232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0472" y="188640"/>
            <a:ext cx="9289032" cy="63640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279525"/>
            <a:endParaRPr lang="en-GB" sz="2500" dirty="0" smtClean="0"/>
          </a:p>
          <a:p>
            <a:pPr defTabSz="1279525"/>
            <a:endParaRPr lang="en-GB" sz="2500" dirty="0"/>
          </a:p>
          <a:p>
            <a:pPr defTabSz="1279525"/>
            <a:endParaRPr lang="en-GB" sz="2500" dirty="0" smtClean="0"/>
          </a:p>
          <a:p>
            <a:pPr defTabSz="1279525"/>
            <a:endParaRPr lang="en-GB" sz="2500" dirty="0" smtClean="0"/>
          </a:p>
          <a:p>
            <a:pPr defTabSz="1279525"/>
            <a:r>
              <a:rPr lang="en-GB" sz="2500" dirty="0">
                <a:solidFill>
                  <a:srgbClr val="00B0F0"/>
                </a:solidFill>
              </a:rPr>
              <a:t> </a:t>
            </a:r>
            <a:r>
              <a:rPr lang="en-GB" sz="2500" dirty="0" smtClean="0">
                <a:solidFill>
                  <a:srgbClr val="00B0F0"/>
                </a:solidFill>
              </a:rPr>
              <a:t>     </a:t>
            </a:r>
            <a:r>
              <a:rPr lang="en-GB" sz="1800" dirty="0" smtClean="0">
                <a:solidFill>
                  <a:srgbClr val="00B0F0"/>
                </a:solidFill>
                <a:hlinkClick r:id="rId2"/>
              </a:rPr>
              <a:t>https</a:t>
            </a:r>
            <a:r>
              <a:rPr lang="en-GB" sz="1800" dirty="0">
                <a:solidFill>
                  <a:srgbClr val="00B0F0"/>
                </a:solidFill>
                <a:hlinkClick r:id="rId2"/>
              </a:rPr>
              <a:t>://</a:t>
            </a:r>
            <a:r>
              <a:rPr lang="en-GB" sz="1800" dirty="0" smtClean="0">
                <a:solidFill>
                  <a:srgbClr val="00B0F0"/>
                </a:solidFill>
                <a:hlinkClick r:id="rId2"/>
              </a:rPr>
              <a:t>how-to-draw-cartoons-online.com/cartoon-animals.html</a:t>
            </a:r>
            <a:endParaRPr lang="en-GB" sz="1800" dirty="0" smtClean="0">
              <a:solidFill>
                <a:srgbClr val="00B0F0"/>
              </a:solidFill>
            </a:endParaRPr>
          </a:p>
          <a:p>
            <a:pPr defTabSz="1279525"/>
            <a:endParaRPr kumimoji="0" lang="en-GB" sz="1800" b="0" i="0" u="none" strike="noStrike" cap="none" normalizeH="0" baseline="0" dirty="0">
              <a:ln>
                <a:noFill/>
              </a:ln>
              <a:solidFill>
                <a:srgbClr val="00B0F0"/>
              </a:solidFill>
              <a:effectLst/>
            </a:endParaRPr>
          </a:p>
          <a:p>
            <a:pPr defTabSz="1279525"/>
            <a:r>
              <a:rPr lang="en-GB" sz="1400" dirty="0" smtClean="0"/>
              <a:t>Choose from beginner, intermediary, advanced and complete the step by step instructions to draw a cartoon of the animal.</a:t>
            </a:r>
          </a:p>
          <a:p>
            <a:pPr defTabSz="1279525"/>
            <a:endParaRPr kumimoji="0" lang="en-GB" sz="1400" b="0" i="0" u="none" strike="noStrike" cap="none" normalizeH="0" baseline="0" dirty="0">
              <a:ln>
                <a:noFill/>
              </a:ln>
              <a:effectLst/>
            </a:endParaRPr>
          </a:p>
          <a:p>
            <a:pPr defTabSz="1279525"/>
            <a:r>
              <a:rPr lang="en-GB" sz="1400" dirty="0" smtClean="0"/>
              <a:t>You should aim to complete a  minimum of four different animals across the different levels.</a:t>
            </a:r>
          </a:p>
          <a:p>
            <a:pPr defTabSz="1279525"/>
            <a:endParaRPr kumimoji="0" lang="en-GB" sz="1400" b="0" i="0" u="none" strike="noStrike" cap="none" normalizeH="0" baseline="0" dirty="0">
              <a:ln>
                <a:noFill/>
              </a:ln>
              <a:effectLst/>
            </a:endParaRPr>
          </a:p>
          <a:p>
            <a:pPr defTabSz="1279525"/>
            <a:r>
              <a:rPr lang="en-GB" sz="1400" dirty="0" smtClean="0"/>
              <a:t>The reason you are doing this task is to learn how to simplify the task of drawing an animal. Take careful note when drawing of the use of simple shapes such as circles, squares, triangles, ovals and how they are used to construct the shape of the animal.</a:t>
            </a:r>
          </a:p>
          <a:p>
            <a:pPr defTabSz="1279525"/>
            <a:endParaRPr kumimoji="0" lang="en-GB" sz="1400" b="0" i="0" u="none" strike="noStrike" cap="none" normalizeH="0" baseline="0" dirty="0">
              <a:ln>
                <a:noFill/>
              </a:ln>
              <a:effectLst/>
            </a:endParaRPr>
          </a:p>
          <a:p>
            <a:pPr defTabSz="1279525"/>
            <a:r>
              <a:rPr lang="en-GB" sz="1400" dirty="0" smtClean="0"/>
              <a:t>This will help you when you design your own slot together toys which will be your next task.</a:t>
            </a:r>
            <a:endParaRPr kumimoji="0" lang="en-GB" sz="1400" b="0" i="0" u="none" strike="noStrike" cap="none" normalizeH="0" baseline="0" dirty="0" smtClean="0">
              <a:ln>
                <a:noFill/>
              </a:ln>
              <a:effectLst/>
            </a:endParaRPr>
          </a:p>
        </p:txBody>
      </p:sp>
      <p:sp>
        <p:nvSpPr>
          <p:cNvPr id="3" name="TextBox 2"/>
          <p:cNvSpPr txBox="1"/>
          <p:nvPr/>
        </p:nvSpPr>
        <p:spPr>
          <a:xfrm>
            <a:off x="416496" y="332656"/>
            <a:ext cx="3456384" cy="292388"/>
          </a:xfrm>
          <a:prstGeom prst="rect">
            <a:avLst/>
          </a:prstGeom>
          <a:noFill/>
        </p:spPr>
        <p:txBody>
          <a:bodyPr wrap="square" rtlCol="0">
            <a:spAutoFit/>
          </a:bodyPr>
          <a:lstStyle/>
          <a:p>
            <a:r>
              <a:rPr lang="en-GB" b="1" u="sng" dirty="0" smtClean="0">
                <a:latin typeface="Comic Sans MS" panose="030F0702030302020204" pitchFamily="66" charset="0"/>
              </a:rPr>
              <a:t>Week 5 task Cartoon drawing</a:t>
            </a:r>
            <a:endParaRPr lang="en-GB" b="1" u="sng" dirty="0">
              <a:latin typeface="Comic Sans MS" panose="030F0702030302020204" pitchFamily="66" charset="0"/>
            </a:endParaRPr>
          </a:p>
        </p:txBody>
      </p:sp>
      <p:sp>
        <p:nvSpPr>
          <p:cNvPr id="6" name="TextBox 5"/>
          <p:cNvSpPr txBox="1"/>
          <p:nvPr/>
        </p:nvSpPr>
        <p:spPr>
          <a:xfrm>
            <a:off x="632520" y="1268760"/>
            <a:ext cx="4824536" cy="292388"/>
          </a:xfrm>
          <a:prstGeom prst="rect">
            <a:avLst/>
          </a:prstGeom>
          <a:noFill/>
        </p:spPr>
        <p:txBody>
          <a:bodyPr wrap="square" rtlCol="0">
            <a:spAutoFit/>
          </a:bodyPr>
          <a:lstStyle/>
          <a:p>
            <a:r>
              <a:rPr lang="en-GB" dirty="0" smtClean="0"/>
              <a:t>Go to this web link:</a:t>
            </a:r>
            <a:r>
              <a:rPr lang="en-GB" dirty="0"/>
              <a:t> </a:t>
            </a:r>
          </a:p>
        </p:txBody>
      </p:sp>
      <p:pic>
        <p:nvPicPr>
          <p:cNvPr id="7" name="Picture 6"/>
          <p:cNvPicPr>
            <a:picLocks noChangeAspect="1"/>
          </p:cNvPicPr>
          <p:nvPr/>
        </p:nvPicPr>
        <p:blipFill rotWithShape="1">
          <a:blip r:embed="rId3"/>
          <a:srcRect r="38581" b="8334"/>
          <a:stretch/>
        </p:blipFill>
        <p:spPr>
          <a:xfrm>
            <a:off x="1280592" y="4581103"/>
            <a:ext cx="1887937" cy="1584176"/>
          </a:xfrm>
          <a:prstGeom prst="rect">
            <a:avLst/>
          </a:prstGeom>
        </p:spPr>
      </p:pic>
      <p:pic>
        <p:nvPicPr>
          <p:cNvPr id="8" name="Picture 7"/>
          <p:cNvPicPr>
            <a:picLocks noChangeAspect="1"/>
          </p:cNvPicPr>
          <p:nvPr/>
        </p:nvPicPr>
        <p:blipFill rotWithShape="1">
          <a:blip r:embed="rId4"/>
          <a:srcRect r="35000" b="-2272"/>
          <a:stretch/>
        </p:blipFill>
        <p:spPr>
          <a:xfrm>
            <a:off x="4016896" y="4581128"/>
            <a:ext cx="1872208" cy="1656184"/>
          </a:xfrm>
          <a:prstGeom prst="rect">
            <a:avLst/>
          </a:prstGeom>
        </p:spPr>
      </p:pic>
    </p:spTree>
    <p:extLst>
      <p:ext uri="{BB962C8B-B14F-4D97-AF65-F5344CB8AC3E}">
        <p14:creationId xmlns:p14="http://schemas.microsoft.com/office/powerpoint/2010/main" val="359896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8439" y="80800"/>
            <a:ext cx="9649072" cy="65527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272480" y="260648"/>
            <a:ext cx="8640960" cy="1092607"/>
          </a:xfrm>
          <a:prstGeom prst="rect">
            <a:avLst/>
          </a:prstGeom>
          <a:noFill/>
        </p:spPr>
        <p:txBody>
          <a:bodyPr wrap="square" rtlCol="0">
            <a:spAutoFit/>
          </a:bodyPr>
          <a:lstStyle/>
          <a:p>
            <a:r>
              <a:rPr lang="en-GB" b="1" u="sng" dirty="0" smtClean="0"/>
              <a:t>Week 6 task 1:Slot together toy research  </a:t>
            </a:r>
            <a:r>
              <a:rPr lang="en-GB" dirty="0" smtClean="0"/>
              <a:t>Use Google search engine to find  examples of wooden slot together toys. Find examples and copy and paste below. Three examples have been pasted below. Note how different they are. The toy on the left is very simple and only uses 3 very simple parts. The toys in the middle image use more shape and detail and use a very simple construction. The toys in the third image are much more complex and use more parts.</a:t>
            </a:r>
            <a:endParaRPr lang="en-GB" b="1" u="sng" dirty="0"/>
          </a:p>
        </p:txBody>
      </p:sp>
      <p:pic>
        <p:nvPicPr>
          <p:cNvPr id="2050" name="Picture 2" descr="C:\Users\csimkiss.KHSLAP-007\Desktop\Made-by-Joel-Wood-Slot-Anim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89" y="1676788"/>
            <a:ext cx="2240092" cy="14896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simkiss.KHSLAP-007\Desktop\ferm_living_kids_toys_wooden_animals_1024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792" y="1676788"/>
            <a:ext cx="2438400" cy="15732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9129464" y="116632"/>
            <a:ext cx="648072" cy="7200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pic>
        <p:nvPicPr>
          <p:cNvPr id="6" name="Picture 5"/>
          <p:cNvPicPr>
            <a:picLocks noChangeAspect="1"/>
          </p:cNvPicPr>
          <p:nvPr/>
        </p:nvPicPr>
        <p:blipFill>
          <a:blip r:embed="rId4"/>
          <a:stretch>
            <a:fillRect/>
          </a:stretch>
        </p:blipFill>
        <p:spPr>
          <a:xfrm>
            <a:off x="6042927" y="1214039"/>
            <a:ext cx="2143125" cy="2143125"/>
          </a:xfrm>
          <a:prstGeom prst="rect">
            <a:avLst/>
          </a:prstGeom>
        </p:spPr>
      </p:pic>
    </p:spTree>
    <p:extLst>
      <p:ext uri="{BB962C8B-B14F-4D97-AF65-F5344CB8AC3E}">
        <p14:creationId xmlns:p14="http://schemas.microsoft.com/office/powerpoint/2010/main" val="993610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73050" y="188913"/>
            <a:ext cx="9632950" cy="657872"/>
          </a:xfrm>
          <a:prstGeom prst="rect">
            <a:avLst/>
          </a:prstGeom>
          <a:noFill/>
          <a:ln w="9525">
            <a:noFill/>
            <a:miter lim="800000"/>
            <a:headEnd/>
            <a:tailEnd/>
          </a:ln>
        </p:spPr>
        <p:txBody>
          <a:bodyPr wrap="square">
            <a:spAutoFit/>
          </a:bodyPr>
          <a:lstStyle/>
          <a:p>
            <a:pPr algn="just" defTabSz="1279525">
              <a:spcBef>
                <a:spcPct val="50000"/>
              </a:spcBef>
              <a:defRPr/>
            </a:pPr>
            <a:r>
              <a:rPr lang="en-GB" sz="1050" b="1" dirty="0" smtClean="0">
                <a:latin typeface="Comic Sans MS" pitchFamily="66" charset="0"/>
              </a:rPr>
              <a:t>Week 6 task 2 </a:t>
            </a:r>
            <a:r>
              <a:rPr lang="en-GB" sz="1050" dirty="0">
                <a:latin typeface="Comic Sans MS" pitchFamily="66" charset="0"/>
              </a:rPr>
              <a:t>: </a:t>
            </a:r>
            <a:r>
              <a:rPr lang="en-GB" sz="1050" dirty="0" smtClean="0">
                <a:latin typeface="Comic Sans MS" pitchFamily="66" charset="0"/>
              </a:rPr>
              <a:t>In </a:t>
            </a:r>
            <a:r>
              <a:rPr lang="en-GB" sz="1050" dirty="0">
                <a:latin typeface="Comic Sans MS" pitchFamily="66" charset="0"/>
              </a:rPr>
              <a:t>the spaces provided draw, colour and label 4 different design </a:t>
            </a:r>
            <a:r>
              <a:rPr lang="en-GB" sz="1050" dirty="0" smtClean="0">
                <a:latin typeface="Comic Sans MS" pitchFamily="66" charset="0"/>
              </a:rPr>
              <a:t>ideas for a slot together toy. </a:t>
            </a:r>
            <a:r>
              <a:rPr lang="en-GB" sz="1050" dirty="0" smtClean="0">
                <a:latin typeface="Calibri" pitchFamily="34" charset="0"/>
                <a:ea typeface="Calibri" pitchFamily="34" charset="0"/>
                <a:cs typeface="Times New Roman" pitchFamily="18" charset="0"/>
              </a:rPr>
              <a:t> </a:t>
            </a:r>
            <a:endParaRPr lang="en-GB" sz="1050" dirty="0" smtClean="0">
              <a:latin typeface="Comic Sans MS" pitchFamily="66" charset="0"/>
            </a:endParaRPr>
          </a:p>
          <a:p>
            <a:pPr marL="171450" lvl="0" indent="-171450" eaLnBrk="0" hangingPunct="0">
              <a:buFont typeface="Arial" panose="020B0604020202020204" pitchFamily="34" charset="0"/>
              <a:buChar char="•"/>
            </a:pPr>
            <a:r>
              <a:rPr lang="en-GB" sz="1050" dirty="0" smtClean="0">
                <a:latin typeface="Comic Sans MS" pitchFamily="66" charset="0"/>
                <a:ea typeface="Calibri" pitchFamily="34" charset="0"/>
                <a:cs typeface="Times New Roman" pitchFamily="18" charset="0"/>
              </a:rPr>
              <a:t>Your ideas should be creative and imaginative.                       </a:t>
            </a:r>
            <a:endParaRPr lang="en-GB" sz="1050" dirty="0" smtClean="0">
              <a:latin typeface="Calibri" pitchFamily="34" charset="0"/>
              <a:ea typeface="Calibri" pitchFamily="34" charset="0"/>
              <a:cs typeface="Times New Roman" pitchFamily="18" charset="0"/>
            </a:endParaRPr>
          </a:p>
          <a:p>
            <a:pPr algn="just" defTabSz="1279525">
              <a:spcBef>
                <a:spcPct val="50000"/>
              </a:spcBef>
              <a:defRPr/>
            </a:pPr>
            <a:endParaRPr lang="en-GB" sz="1050" dirty="0">
              <a:latin typeface="Comic Sans MS" pitchFamily="66" charset="0"/>
            </a:endParaRPr>
          </a:p>
        </p:txBody>
      </p:sp>
      <p:sp>
        <p:nvSpPr>
          <p:cNvPr id="31746" name="Text Box 46"/>
          <p:cNvSpPr txBox="1">
            <a:spLocks noChangeArrowheads="1"/>
          </p:cNvSpPr>
          <p:nvPr/>
        </p:nvSpPr>
        <p:spPr bwMode="auto">
          <a:xfrm>
            <a:off x="200027" y="765175"/>
            <a:ext cx="1289050" cy="276999"/>
          </a:xfrm>
          <a:prstGeom prst="rect">
            <a:avLst/>
          </a:prstGeom>
          <a:noFill/>
          <a:ln w="9525">
            <a:noFill/>
            <a:miter lim="800000"/>
            <a:headEnd/>
            <a:tailEnd/>
          </a:ln>
        </p:spPr>
        <p:txBody>
          <a:bodyPr>
            <a:spAutoFit/>
          </a:bodyPr>
          <a:lstStyle/>
          <a:p>
            <a:pPr algn="just" defTabSz="1279525">
              <a:spcBef>
                <a:spcPct val="50000"/>
              </a:spcBef>
            </a:pPr>
            <a:r>
              <a:rPr lang="en-GB" sz="1200" dirty="0">
                <a:latin typeface="Comic Sans MS" pitchFamily="66" charset="0"/>
              </a:rPr>
              <a:t>Idea 1</a:t>
            </a:r>
          </a:p>
        </p:txBody>
      </p:sp>
      <p:sp>
        <p:nvSpPr>
          <p:cNvPr id="31749" name="Text Box 46"/>
          <p:cNvSpPr txBox="1">
            <a:spLocks noChangeArrowheads="1"/>
          </p:cNvSpPr>
          <p:nvPr/>
        </p:nvSpPr>
        <p:spPr bwMode="auto">
          <a:xfrm>
            <a:off x="4744070" y="765175"/>
            <a:ext cx="1289050" cy="276999"/>
          </a:xfrm>
          <a:prstGeom prst="rect">
            <a:avLst/>
          </a:prstGeom>
          <a:noFill/>
          <a:ln w="9525">
            <a:noFill/>
            <a:miter lim="800000"/>
            <a:headEnd/>
            <a:tailEnd/>
          </a:ln>
        </p:spPr>
        <p:txBody>
          <a:bodyPr>
            <a:spAutoFit/>
          </a:bodyPr>
          <a:lstStyle/>
          <a:p>
            <a:pPr algn="just" defTabSz="1279525">
              <a:spcBef>
                <a:spcPct val="50000"/>
              </a:spcBef>
            </a:pPr>
            <a:r>
              <a:rPr lang="en-GB" sz="1200" dirty="0">
                <a:latin typeface="Comic Sans MS" pitchFamily="66" charset="0"/>
              </a:rPr>
              <a:t>Idea 2</a:t>
            </a:r>
          </a:p>
        </p:txBody>
      </p:sp>
      <p:sp>
        <p:nvSpPr>
          <p:cNvPr id="31750" name="Text Box 46"/>
          <p:cNvSpPr txBox="1">
            <a:spLocks noChangeArrowheads="1"/>
          </p:cNvSpPr>
          <p:nvPr/>
        </p:nvSpPr>
        <p:spPr bwMode="auto">
          <a:xfrm>
            <a:off x="200027" y="3584823"/>
            <a:ext cx="1289050" cy="276999"/>
          </a:xfrm>
          <a:prstGeom prst="rect">
            <a:avLst/>
          </a:prstGeom>
          <a:noFill/>
          <a:ln w="9525">
            <a:noFill/>
            <a:miter lim="800000"/>
            <a:headEnd/>
            <a:tailEnd/>
          </a:ln>
        </p:spPr>
        <p:txBody>
          <a:bodyPr>
            <a:spAutoFit/>
          </a:bodyPr>
          <a:lstStyle/>
          <a:p>
            <a:pPr algn="just" defTabSz="1279525">
              <a:spcBef>
                <a:spcPct val="50000"/>
              </a:spcBef>
            </a:pPr>
            <a:r>
              <a:rPr lang="en-GB" sz="1200" dirty="0">
                <a:latin typeface="Comic Sans MS" pitchFamily="66" charset="0"/>
              </a:rPr>
              <a:t>Idea 3</a:t>
            </a:r>
          </a:p>
        </p:txBody>
      </p:sp>
      <p:sp>
        <p:nvSpPr>
          <p:cNvPr id="31751" name="Text Box 46"/>
          <p:cNvSpPr txBox="1">
            <a:spLocks noChangeArrowheads="1"/>
          </p:cNvSpPr>
          <p:nvPr/>
        </p:nvSpPr>
        <p:spPr bwMode="auto">
          <a:xfrm>
            <a:off x="4744070" y="3584823"/>
            <a:ext cx="1289050" cy="276999"/>
          </a:xfrm>
          <a:prstGeom prst="rect">
            <a:avLst/>
          </a:prstGeom>
          <a:noFill/>
          <a:ln w="9525">
            <a:noFill/>
            <a:miter lim="800000"/>
            <a:headEnd/>
            <a:tailEnd/>
          </a:ln>
        </p:spPr>
        <p:txBody>
          <a:bodyPr>
            <a:spAutoFit/>
          </a:bodyPr>
          <a:lstStyle/>
          <a:p>
            <a:pPr algn="just" defTabSz="1279525">
              <a:spcBef>
                <a:spcPct val="50000"/>
              </a:spcBef>
            </a:pPr>
            <a:r>
              <a:rPr lang="en-GB" sz="1200" dirty="0">
                <a:latin typeface="Comic Sans MS" pitchFamily="66" charset="0"/>
              </a:rPr>
              <a:t>Idea 4</a:t>
            </a:r>
          </a:p>
        </p:txBody>
      </p:sp>
      <p:cxnSp>
        <p:nvCxnSpPr>
          <p:cNvPr id="31756" name="Straight Connector 24"/>
          <p:cNvCxnSpPr>
            <a:cxnSpLocks noChangeShapeType="1"/>
          </p:cNvCxnSpPr>
          <p:nvPr/>
        </p:nvCxnSpPr>
        <p:spPr bwMode="auto">
          <a:xfrm>
            <a:off x="200029" y="3573710"/>
            <a:ext cx="9433495" cy="0"/>
          </a:xfrm>
          <a:prstGeom prst="line">
            <a:avLst/>
          </a:prstGeom>
          <a:noFill/>
          <a:ln w="9525" algn="ctr">
            <a:solidFill>
              <a:schemeClr val="tx1"/>
            </a:solidFill>
            <a:round/>
            <a:headEnd/>
            <a:tailEnd/>
          </a:ln>
        </p:spPr>
      </p:cxnSp>
      <p:cxnSp>
        <p:nvCxnSpPr>
          <p:cNvPr id="31757" name="Straight Connector 26"/>
          <p:cNvCxnSpPr>
            <a:cxnSpLocks noChangeShapeType="1"/>
          </p:cNvCxnSpPr>
          <p:nvPr/>
        </p:nvCxnSpPr>
        <p:spPr bwMode="auto">
          <a:xfrm>
            <a:off x="4744070" y="836614"/>
            <a:ext cx="0" cy="5328691"/>
          </a:xfrm>
          <a:prstGeom prst="line">
            <a:avLst/>
          </a:prstGeom>
          <a:noFill/>
          <a:ln w="9525" algn="ctr">
            <a:solidFill>
              <a:schemeClr val="tx1"/>
            </a:solidFill>
            <a:round/>
            <a:headEnd/>
            <a:tailEnd/>
          </a:ln>
        </p:spPr>
      </p:cxnSp>
      <p:cxnSp>
        <p:nvCxnSpPr>
          <p:cNvPr id="31758" name="Straight Connector 28"/>
          <p:cNvCxnSpPr>
            <a:cxnSpLocks noChangeShapeType="1"/>
          </p:cNvCxnSpPr>
          <p:nvPr/>
        </p:nvCxnSpPr>
        <p:spPr bwMode="auto">
          <a:xfrm>
            <a:off x="200029" y="765175"/>
            <a:ext cx="943349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8464" y="116632"/>
            <a:ext cx="9577064" cy="65527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281490" y="347482"/>
            <a:ext cx="8775966" cy="1492716"/>
          </a:xfrm>
          <a:prstGeom prst="rect">
            <a:avLst/>
          </a:prstGeom>
          <a:noFill/>
        </p:spPr>
        <p:txBody>
          <a:bodyPr wrap="square" rtlCol="0">
            <a:spAutoFit/>
          </a:bodyPr>
          <a:lstStyle/>
          <a:p>
            <a:r>
              <a:rPr lang="en-GB" b="1" u="sng" dirty="0" smtClean="0">
                <a:latin typeface="Comic Sans MS" panose="030F0702030302020204" pitchFamily="66" charset="0"/>
              </a:rPr>
              <a:t>Week 7 - task Card modelling</a:t>
            </a:r>
          </a:p>
          <a:p>
            <a:endParaRPr lang="en-GB" b="1" u="sng" dirty="0">
              <a:latin typeface="Comic Sans MS" panose="030F0702030302020204" pitchFamily="66" charset="0"/>
            </a:endParaRPr>
          </a:p>
          <a:p>
            <a:r>
              <a:rPr lang="en-GB" dirty="0" smtClean="0">
                <a:latin typeface="Comic Sans MS" panose="030F0702030302020204" pitchFamily="66" charset="0"/>
              </a:rPr>
              <a:t>Choose your best idea from week 6 and make a card model of your animal. Remember you need to cut out all the different parts that will make the slot together toy. This is an example of a card model of a slot together toy. Card from recycled packaging such as cereal boxes or brown box card will be fine for this task.</a:t>
            </a:r>
          </a:p>
          <a:p>
            <a:endParaRPr lang="en-GB" dirty="0">
              <a:latin typeface="Comic Sans MS" panose="030F0702030302020204" pitchFamily="66" charset="0"/>
            </a:endParaRPr>
          </a:p>
          <a:p>
            <a:r>
              <a:rPr lang="en-GB" dirty="0" smtClean="0">
                <a:latin typeface="Comic Sans MS" panose="030F0702030302020204" pitchFamily="66" charset="0"/>
              </a:rPr>
              <a:t> Photograph your card model and place photograph here.</a:t>
            </a:r>
            <a:endParaRPr lang="en-GB" dirty="0">
              <a:latin typeface="Comic Sans MS" panose="030F0702030302020204" pitchFamily="66" charset="0"/>
            </a:endParaRPr>
          </a:p>
        </p:txBody>
      </p:sp>
      <p:sp>
        <p:nvSpPr>
          <p:cNvPr id="4" name="Rectangle 3"/>
          <p:cNvSpPr/>
          <p:nvPr/>
        </p:nvSpPr>
        <p:spPr bwMode="auto">
          <a:xfrm>
            <a:off x="128464" y="6237312"/>
            <a:ext cx="9577064"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9057456" y="116632"/>
            <a:ext cx="648072" cy="72008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pic>
        <p:nvPicPr>
          <p:cNvPr id="8" name="Picture 7"/>
          <p:cNvPicPr>
            <a:picLocks noChangeAspect="1"/>
          </p:cNvPicPr>
          <p:nvPr/>
        </p:nvPicPr>
        <p:blipFill rotWithShape="1">
          <a:blip r:embed="rId2"/>
          <a:srcRect l="4619" t="27562" r="77689" b="27188"/>
          <a:stretch/>
        </p:blipFill>
        <p:spPr>
          <a:xfrm>
            <a:off x="3224808" y="2207186"/>
            <a:ext cx="2520280" cy="3624051"/>
          </a:xfrm>
          <a:prstGeom prst="rect">
            <a:avLst/>
          </a:prstGeom>
        </p:spPr>
      </p:pic>
    </p:spTree>
    <p:extLst>
      <p:ext uri="{BB962C8B-B14F-4D97-AF65-F5344CB8AC3E}">
        <p14:creationId xmlns:p14="http://schemas.microsoft.com/office/powerpoint/2010/main" val="75006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0864" y="216570"/>
            <a:ext cx="7729287" cy="492443"/>
          </a:xfrm>
          <a:prstGeom prst="rect">
            <a:avLst/>
          </a:prstGeom>
          <a:noFill/>
        </p:spPr>
        <p:txBody>
          <a:bodyPr wrap="square" rtlCol="0">
            <a:spAutoFit/>
          </a:bodyPr>
          <a:lstStyle/>
          <a:p>
            <a:r>
              <a:rPr lang="en-GB" b="1" u="sng" dirty="0"/>
              <a:t>Week 8 task-</a:t>
            </a:r>
            <a:r>
              <a:rPr lang="en-GB" u="sng" dirty="0"/>
              <a:t> </a:t>
            </a:r>
            <a:r>
              <a:rPr lang="en-GB" dirty="0"/>
              <a:t>Isometric Drawing is a way of drawing things in 3 dimensions. This week is a drawing task where you will follow a You Tube tutorial</a:t>
            </a:r>
          </a:p>
        </p:txBody>
      </p:sp>
      <p:sp>
        <p:nvSpPr>
          <p:cNvPr id="8" name="TextBox 7"/>
          <p:cNvSpPr txBox="1"/>
          <p:nvPr/>
        </p:nvSpPr>
        <p:spPr>
          <a:xfrm>
            <a:off x="571501" y="857250"/>
            <a:ext cx="8460204" cy="580158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600" dirty="0" smtClean="0"/>
          </a:p>
          <a:p>
            <a:endParaRPr lang="en-GB" sz="1600" dirty="0"/>
          </a:p>
          <a:p>
            <a:endParaRPr lang="en-GB" sz="1600" dirty="0" smtClean="0"/>
          </a:p>
          <a:p>
            <a:endParaRPr lang="en-GB" sz="1600" dirty="0"/>
          </a:p>
          <a:p>
            <a:endParaRPr lang="en-GB" sz="1600" dirty="0" smtClean="0"/>
          </a:p>
          <a:p>
            <a:r>
              <a:rPr lang="en-GB" sz="1600" dirty="0" smtClean="0"/>
              <a:t>Copy </a:t>
            </a:r>
            <a:r>
              <a:rPr lang="en-GB" sz="1600" dirty="0"/>
              <a:t>and paste the link below and follow the instructions. You will need to print </a:t>
            </a:r>
            <a:r>
              <a:rPr lang="en-GB" sz="1600" dirty="0" smtClean="0"/>
              <a:t>the next slide </a:t>
            </a:r>
            <a:r>
              <a:rPr lang="en-GB" sz="1600" dirty="0"/>
              <a:t>so you have a copy of the isometric paper to do the task. </a:t>
            </a:r>
            <a:r>
              <a:rPr lang="en-GB" sz="1600" dirty="0" smtClean="0"/>
              <a:t>If you unable to print the isometric paper you can do task on plain paper. Follow </a:t>
            </a:r>
            <a:r>
              <a:rPr lang="en-GB" sz="1600" dirty="0"/>
              <a:t>the video carefully and use pause frequently to complete the task. </a:t>
            </a:r>
          </a:p>
          <a:p>
            <a:r>
              <a:rPr lang="en-GB" sz="1600" b="1" dirty="0"/>
              <a:t>Extension</a:t>
            </a:r>
            <a:r>
              <a:rPr lang="en-GB" sz="1600" dirty="0"/>
              <a:t>-If you finish the task within lesson time practice drawing more shapes. On the next slide I have attached a picture of various geometric shapes that you can copy</a:t>
            </a:r>
          </a:p>
          <a:p>
            <a:r>
              <a:rPr lang="en-GB" dirty="0">
                <a:solidFill>
                  <a:srgbClr val="00B0F0"/>
                </a:solidFill>
              </a:rPr>
              <a:t>https://www.youtube.com/watch?v=LY5OqKhEP9k</a:t>
            </a:r>
          </a:p>
          <a:p>
            <a:endParaRPr lang="en-GB" dirty="0"/>
          </a:p>
        </p:txBody>
      </p:sp>
      <p:pic>
        <p:nvPicPr>
          <p:cNvPr id="2050" name="Picture 2" descr="Unit 1, 2, 4, 5, 7, 8 -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11" y="980728"/>
            <a:ext cx="4670709" cy="35283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15051" y="1988325"/>
            <a:ext cx="2916655" cy="292388"/>
          </a:xfrm>
          <a:prstGeom prst="rect">
            <a:avLst/>
          </a:prstGeom>
          <a:noFill/>
        </p:spPr>
        <p:txBody>
          <a:bodyPr wrap="square" rtlCol="0">
            <a:spAutoFit/>
          </a:bodyPr>
          <a:lstStyle/>
          <a:p>
            <a:r>
              <a:rPr lang="en-GB" dirty="0"/>
              <a:t>Isometric drawing example</a:t>
            </a:r>
          </a:p>
        </p:txBody>
      </p:sp>
    </p:spTree>
    <p:extLst>
      <p:ext uri="{BB962C8B-B14F-4D97-AF65-F5344CB8AC3E}">
        <p14:creationId xmlns:p14="http://schemas.microsoft.com/office/powerpoint/2010/main" val="2926829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ometric Graph Paper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1" y="1"/>
            <a:ext cx="8507163" cy="62123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4537" y="0"/>
            <a:ext cx="2057400" cy="292388"/>
          </a:xfrm>
          <a:prstGeom prst="rect">
            <a:avLst/>
          </a:prstGeom>
          <a:solidFill>
            <a:schemeClr val="bg1"/>
          </a:solidFill>
        </p:spPr>
        <p:txBody>
          <a:bodyPr wrap="square" rtlCol="0">
            <a:spAutoFit/>
          </a:bodyPr>
          <a:lstStyle/>
          <a:p>
            <a:r>
              <a:rPr lang="en-GB" dirty="0"/>
              <a:t>Isometric Paper</a:t>
            </a:r>
          </a:p>
        </p:txBody>
      </p:sp>
      <p:sp>
        <p:nvSpPr>
          <p:cNvPr id="3" name="TextBox 2"/>
          <p:cNvSpPr txBox="1"/>
          <p:nvPr/>
        </p:nvSpPr>
        <p:spPr>
          <a:xfrm>
            <a:off x="584700" y="132347"/>
            <a:ext cx="1107742" cy="292388"/>
          </a:xfrm>
          <a:prstGeom prst="rect">
            <a:avLst/>
          </a:prstGeom>
          <a:noFill/>
        </p:spPr>
        <p:txBody>
          <a:bodyPr wrap="square" rtlCol="0">
            <a:spAutoFit/>
          </a:bodyPr>
          <a:lstStyle/>
          <a:p>
            <a:r>
              <a:rPr lang="en-GB" dirty="0"/>
              <a:t>Week </a:t>
            </a:r>
            <a:r>
              <a:rPr lang="en-GB" dirty="0" smtClean="0"/>
              <a:t>8</a:t>
            </a:r>
            <a:endParaRPr lang="en-GB" dirty="0"/>
          </a:p>
        </p:txBody>
      </p:sp>
    </p:spTree>
    <p:extLst>
      <p:ext uri="{BB962C8B-B14F-4D97-AF65-F5344CB8AC3E}">
        <p14:creationId xmlns:p14="http://schemas.microsoft.com/office/powerpoint/2010/main" val="619606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ometric_worksheet1.jpg (2319×2912) | Isometric drawing, Isometric drawing  exercises, Isometric 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301" y="908720"/>
            <a:ext cx="4350148" cy="5462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6908" y="336884"/>
            <a:ext cx="4928935" cy="292388"/>
          </a:xfrm>
          <a:prstGeom prst="rect">
            <a:avLst/>
          </a:prstGeom>
          <a:noFill/>
        </p:spPr>
        <p:txBody>
          <a:bodyPr wrap="square" rtlCol="0">
            <a:spAutoFit/>
          </a:bodyPr>
          <a:lstStyle/>
          <a:p>
            <a:r>
              <a:rPr lang="en-GB" dirty="0"/>
              <a:t>Week </a:t>
            </a:r>
            <a:r>
              <a:rPr lang="en-GB" dirty="0" smtClean="0"/>
              <a:t>8-Extension </a:t>
            </a:r>
            <a:r>
              <a:rPr lang="en-GB" dirty="0"/>
              <a:t>task</a:t>
            </a:r>
          </a:p>
        </p:txBody>
      </p:sp>
    </p:spTree>
    <p:extLst>
      <p:ext uri="{BB962C8B-B14F-4D97-AF65-F5344CB8AC3E}">
        <p14:creationId xmlns:p14="http://schemas.microsoft.com/office/powerpoint/2010/main" val="80995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520" y="404664"/>
            <a:ext cx="8928992" cy="492443"/>
          </a:xfrm>
          <a:prstGeom prst="rect">
            <a:avLst/>
          </a:prstGeom>
          <a:noFill/>
        </p:spPr>
        <p:txBody>
          <a:bodyPr wrap="square" rtlCol="0">
            <a:spAutoFit/>
          </a:bodyPr>
          <a:lstStyle/>
          <a:p>
            <a:r>
              <a:rPr lang="en-GB" b="1" dirty="0" smtClean="0"/>
              <a:t>Week 8 task- </a:t>
            </a:r>
            <a:r>
              <a:rPr lang="en-GB" dirty="0" smtClean="0"/>
              <a:t>Draw a version of your card model in isometric projection. Don’t worry if it’s not right straight away but have a go at using isometric projection!</a:t>
            </a:r>
            <a:endParaRPr lang="en-GB" dirty="0"/>
          </a:p>
        </p:txBody>
      </p:sp>
      <p:sp>
        <p:nvSpPr>
          <p:cNvPr id="3" name="Rectangle 2"/>
          <p:cNvSpPr/>
          <p:nvPr/>
        </p:nvSpPr>
        <p:spPr bwMode="auto">
          <a:xfrm>
            <a:off x="416496" y="1196752"/>
            <a:ext cx="9073008" cy="532859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92534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72480" y="188640"/>
            <a:ext cx="9433048" cy="64087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416496" y="332656"/>
            <a:ext cx="7488832" cy="3754874"/>
          </a:xfrm>
          <a:prstGeom prst="rect">
            <a:avLst/>
          </a:prstGeom>
          <a:noFill/>
        </p:spPr>
        <p:txBody>
          <a:bodyPr wrap="square" rtlCol="0">
            <a:spAutoFit/>
          </a:bodyPr>
          <a:lstStyle/>
          <a:p>
            <a:r>
              <a:rPr lang="en-GB" sz="1400" b="1" u="sng" dirty="0" smtClean="0">
                <a:latin typeface="Comic Sans MS" panose="030F0702030302020204" pitchFamily="66" charset="0"/>
              </a:rPr>
              <a:t>Week 9 &amp; 10 extension task </a:t>
            </a:r>
          </a:p>
          <a:p>
            <a:endParaRPr lang="en-GB" sz="1400" b="1" u="sng" dirty="0">
              <a:latin typeface="Comic Sans MS" panose="030F0702030302020204" pitchFamily="66" charset="0"/>
            </a:endParaRPr>
          </a:p>
          <a:p>
            <a:r>
              <a:rPr lang="en-GB" sz="1400" dirty="0" smtClean="0">
                <a:latin typeface="Comic Sans MS" panose="030F0702030302020204" pitchFamily="66" charset="0"/>
              </a:rPr>
              <a:t>Create a point of sale poster for your slot together toy. The poster should include the following:</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A picture of the animal you have chosen</a:t>
            </a:r>
          </a:p>
          <a:p>
            <a:pPr marL="285750" indent="-285750">
              <a:buFont typeface="Arial" panose="020B0604020202020204" pitchFamily="34" charset="0"/>
              <a:buChar char="•"/>
            </a:pPr>
            <a:r>
              <a:rPr lang="en-GB" sz="1400" dirty="0" smtClean="0">
                <a:latin typeface="Comic Sans MS" panose="030F0702030302020204" pitchFamily="66" charset="0"/>
              </a:rPr>
              <a:t>A written explanation of why the animal is endangered and what is being done to help</a:t>
            </a:r>
          </a:p>
          <a:p>
            <a:pPr marL="285750" indent="-285750">
              <a:buFont typeface="Arial" panose="020B0604020202020204" pitchFamily="34" charset="0"/>
              <a:buChar char="•"/>
            </a:pPr>
            <a:r>
              <a:rPr lang="en-GB" sz="1400" dirty="0" smtClean="0">
                <a:latin typeface="Comic Sans MS" panose="030F0702030302020204" pitchFamily="66" charset="0"/>
              </a:rPr>
              <a:t>A clear title</a:t>
            </a:r>
          </a:p>
          <a:p>
            <a:pPr marL="285750" indent="-285750">
              <a:buFont typeface="Arial" panose="020B0604020202020204" pitchFamily="34" charset="0"/>
              <a:buChar char="•"/>
            </a:pPr>
            <a:r>
              <a:rPr lang="en-GB" sz="1400" dirty="0" smtClean="0">
                <a:latin typeface="Comic Sans MS" panose="030F0702030302020204" pitchFamily="66" charset="0"/>
              </a:rPr>
              <a:t>A bar code or price and a recycling logo</a:t>
            </a:r>
          </a:p>
          <a:p>
            <a:pPr marL="285750" indent="-285750">
              <a:buFont typeface="Arial" panose="020B0604020202020204" pitchFamily="34" charset="0"/>
              <a:buChar char="•"/>
            </a:pPr>
            <a:r>
              <a:rPr lang="en-GB" sz="1400" dirty="0" smtClean="0">
                <a:latin typeface="Comic Sans MS" panose="030F0702030302020204" pitchFamily="66" charset="0"/>
              </a:rPr>
              <a:t>An eye catching presentation</a:t>
            </a:r>
          </a:p>
          <a:p>
            <a:pPr marL="285750" indent="-285750">
              <a:buFont typeface="Arial" panose="020B0604020202020204" pitchFamily="34" charset="0"/>
              <a:buChar char="•"/>
            </a:pPr>
            <a:endParaRPr lang="en-GB" sz="1400" dirty="0">
              <a:latin typeface="Comic Sans MS" panose="030F0702030302020204" pitchFamily="66" charset="0"/>
            </a:endParaRPr>
          </a:p>
          <a:p>
            <a:r>
              <a:rPr lang="en-GB" sz="1400" dirty="0" smtClean="0">
                <a:latin typeface="Comic Sans MS" panose="030F0702030302020204" pitchFamily="66" charset="0"/>
              </a:rPr>
              <a:t>Here are some examples !</a:t>
            </a:r>
            <a:endParaRPr lang="en-GB" sz="1400" dirty="0">
              <a:latin typeface="Comic Sans MS" panose="030F0702030302020204" pitchFamily="66" charset="0"/>
            </a:endParaRPr>
          </a:p>
          <a:p>
            <a:pPr marL="285750" indent="-285750">
              <a:buFont typeface="Arial" panose="020B0604020202020204" pitchFamily="34" charset="0"/>
              <a:buChar char="•"/>
            </a:pPr>
            <a:endParaRPr lang="en-GB" sz="1400" dirty="0" smtClean="0">
              <a:latin typeface="Comic Sans MS" panose="030F0702030302020204" pitchFamily="66" charset="0"/>
            </a:endParaRPr>
          </a:p>
          <a:p>
            <a:pPr marL="285750" indent="-285750">
              <a:buFont typeface="Arial" panose="020B0604020202020204" pitchFamily="34" charset="0"/>
              <a:buChar char="•"/>
            </a:pPr>
            <a:endParaRPr lang="en-GB" sz="1400" dirty="0" smtClean="0">
              <a:latin typeface="Comic Sans MS" panose="030F0702030302020204" pitchFamily="66" charset="0"/>
            </a:endParaRPr>
          </a:p>
          <a:p>
            <a:endParaRPr lang="en-GB" sz="1400" b="1" u="sng" dirty="0">
              <a:latin typeface="Comic Sans MS" panose="030F0702030302020204" pitchFamily="66" charset="0"/>
            </a:endParaRPr>
          </a:p>
          <a:p>
            <a:endParaRPr lang="en-GB" sz="1400" dirty="0">
              <a:latin typeface="Comic Sans MS" panose="030F0702030302020204" pitchFamily="66" charset="0"/>
            </a:endParaRPr>
          </a:p>
        </p:txBody>
      </p:sp>
      <p:pic>
        <p:nvPicPr>
          <p:cNvPr id="9" name="Picture 8"/>
          <p:cNvPicPr>
            <a:picLocks noChangeAspect="1"/>
          </p:cNvPicPr>
          <p:nvPr/>
        </p:nvPicPr>
        <p:blipFill>
          <a:blip r:embed="rId2"/>
          <a:stretch>
            <a:fillRect/>
          </a:stretch>
        </p:blipFill>
        <p:spPr>
          <a:xfrm>
            <a:off x="3389237" y="3057390"/>
            <a:ext cx="2483772" cy="3514772"/>
          </a:xfrm>
          <a:prstGeom prst="rect">
            <a:avLst/>
          </a:prstGeom>
        </p:spPr>
      </p:pic>
      <p:pic>
        <p:nvPicPr>
          <p:cNvPr id="10" name="Picture 9"/>
          <p:cNvPicPr>
            <a:picLocks noChangeAspect="1"/>
          </p:cNvPicPr>
          <p:nvPr/>
        </p:nvPicPr>
        <p:blipFill>
          <a:blip r:embed="rId3"/>
          <a:stretch>
            <a:fillRect/>
          </a:stretch>
        </p:blipFill>
        <p:spPr>
          <a:xfrm>
            <a:off x="6246113" y="3212975"/>
            <a:ext cx="2264029" cy="3203601"/>
          </a:xfrm>
          <a:prstGeom prst="rect">
            <a:avLst/>
          </a:prstGeom>
        </p:spPr>
      </p:pic>
      <p:pic>
        <p:nvPicPr>
          <p:cNvPr id="11" name="Picture 10"/>
          <p:cNvPicPr>
            <a:picLocks noChangeAspect="1"/>
          </p:cNvPicPr>
          <p:nvPr/>
        </p:nvPicPr>
        <p:blipFill>
          <a:blip r:embed="rId4"/>
          <a:stretch>
            <a:fillRect/>
          </a:stretch>
        </p:blipFill>
        <p:spPr>
          <a:xfrm>
            <a:off x="742096" y="3212976"/>
            <a:ext cx="2274037" cy="3203600"/>
          </a:xfrm>
          <a:prstGeom prst="rect">
            <a:avLst/>
          </a:prstGeom>
        </p:spPr>
      </p:pic>
    </p:spTree>
    <p:extLst>
      <p:ext uri="{BB962C8B-B14F-4D97-AF65-F5344CB8AC3E}">
        <p14:creationId xmlns:p14="http://schemas.microsoft.com/office/powerpoint/2010/main" val="132414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495300" y="274638"/>
            <a:ext cx="8915400" cy="1138138"/>
          </a:xfrm>
        </p:spPr>
        <p:txBody>
          <a:bodyPr/>
          <a:lstStyle/>
          <a:p>
            <a:pPr algn="l" eaLnBrk="1" hangingPunct="1"/>
            <a:r>
              <a:rPr lang="en-GB" sz="1600" u="sng" dirty="0" smtClean="0">
                <a:latin typeface="Comic Sans MS" pitchFamily="66" charset="0"/>
              </a:rPr>
              <a:t>Week 9&amp; 10Extension task </a:t>
            </a:r>
            <a:br>
              <a:rPr lang="en-GB" sz="1600" u="sng" dirty="0" smtClean="0">
                <a:latin typeface="Comic Sans MS" pitchFamily="66" charset="0"/>
              </a:rPr>
            </a:br>
            <a:r>
              <a:rPr lang="en-GB" sz="1600" u="sng" dirty="0" smtClean="0">
                <a:latin typeface="Comic Sans MS" pitchFamily="66" charset="0"/>
              </a:rPr>
              <a:t> Bristol Zoo slot together toy  Evaluation</a:t>
            </a:r>
          </a:p>
        </p:txBody>
      </p:sp>
      <p:sp>
        <p:nvSpPr>
          <p:cNvPr id="2" name="TextBox 1"/>
          <p:cNvSpPr txBox="1"/>
          <p:nvPr/>
        </p:nvSpPr>
        <p:spPr>
          <a:xfrm>
            <a:off x="495300" y="1412776"/>
            <a:ext cx="8634164" cy="1292662"/>
          </a:xfrm>
          <a:prstGeom prst="rect">
            <a:avLst/>
          </a:prstGeom>
          <a:noFill/>
        </p:spPr>
        <p:txBody>
          <a:bodyPr wrap="square" rtlCol="0">
            <a:spAutoFit/>
          </a:bodyPr>
          <a:lstStyle/>
          <a:p>
            <a:r>
              <a:rPr lang="en-GB" dirty="0" smtClean="0"/>
              <a:t>Complete the following evaluation points:</a:t>
            </a:r>
          </a:p>
          <a:p>
            <a:endParaRPr lang="en-GB" dirty="0"/>
          </a:p>
          <a:p>
            <a:pPr marL="285750" indent="-285750">
              <a:buFont typeface="Arial" panose="020B0604020202020204" pitchFamily="34" charset="0"/>
              <a:buChar char="•"/>
            </a:pPr>
            <a:r>
              <a:rPr lang="en-GB" dirty="0" smtClean="0"/>
              <a:t>What was the project about? Refer to the design brief and say what you are making and the reason why.</a:t>
            </a:r>
          </a:p>
          <a:p>
            <a:pPr marL="285750" indent="-285750">
              <a:buFont typeface="Arial" panose="020B0604020202020204" pitchFamily="34" charset="0"/>
              <a:buChar char="•"/>
            </a:pPr>
            <a:r>
              <a:rPr lang="en-GB" dirty="0" smtClean="0"/>
              <a:t>Describe in detail what you have learnt-research, cartoon drawing, isometric drawing, laser cutter, CAD &amp; CAM</a:t>
            </a:r>
          </a:p>
          <a:p>
            <a:pPr marL="285750" indent="-285750">
              <a:buFont typeface="Arial" panose="020B0604020202020204" pitchFamily="34" charset="0"/>
              <a:buChar char="•"/>
            </a:pPr>
            <a:r>
              <a:rPr lang="en-GB" dirty="0" smtClean="0"/>
              <a:t>How could you improve your slot together toy design? Think about details such as scale, complexity of the construction and the overall look of the animal.</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8"/>
          <p:cNvSpPr txBox="1">
            <a:spLocks noChangeArrowheads="1"/>
          </p:cNvSpPr>
          <p:nvPr/>
        </p:nvSpPr>
        <p:spPr bwMode="auto">
          <a:xfrm>
            <a:off x="416495" y="214313"/>
            <a:ext cx="9289033" cy="3046988"/>
          </a:xfrm>
          <a:prstGeom prst="rect">
            <a:avLst/>
          </a:prstGeom>
          <a:noFill/>
          <a:ln w="9525">
            <a:noFill/>
            <a:miter lim="800000"/>
            <a:headEnd/>
            <a:tailEnd/>
          </a:ln>
        </p:spPr>
        <p:txBody>
          <a:bodyPr wrap="square">
            <a:spAutoFit/>
          </a:bodyPr>
          <a:lstStyle/>
          <a:p>
            <a:pPr marL="342900" indent="-342900"/>
            <a:r>
              <a:rPr lang="en-US" sz="1400" b="1" dirty="0" smtClean="0">
                <a:latin typeface="Comic Sans MS" panose="030F0702030302020204" pitchFamily="66" charset="0"/>
                <a:ea typeface="Adobe Fan Heiti Std B" pitchFamily="34" charset="-128"/>
              </a:rPr>
              <a:t>                                             </a:t>
            </a:r>
            <a:r>
              <a:rPr lang="en-US" sz="1400" u="sng" dirty="0" smtClean="0">
                <a:latin typeface="Comic Sans MS" panose="030F0702030302020204" pitchFamily="66" charset="0"/>
                <a:ea typeface="Adobe Fan Heiti Std B" pitchFamily="34" charset="-128"/>
              </a:rPr>
              <a:t> </a:t>
            </a:r>
            <a:r>
              <a:rPr lang="en-US" sz="2400" u="sng" dirty="0" smtClean="0">
                <a:latin typeface="Comic Sans MS" panose="030F0702030302020204" pitchFamily="66" charset="0"/>
                <a:ea typeface="Adobe Fan Heiti Std B" pitchFamily="34" charset="-128"/>
              </a:rPr>
              <a:t>Design Brief</a:t>
            </a:r>
          </a:p>
          <a:p>
            <a:pPr marL="342900" indent="-342900"/>
            <a:endParaRPr lang="en-US" sz="1400" dirty="0" smtClean="0">
              <a:latin typeface="Comic Sans MS" panose="030F0702030302020204" pitchFamily="66" charset="0"/>
              <a:ea typeface="Adobe Fan Heiti Std B" pitchFamily="34" charset="-128"/>
            </a:endParaRPr>
          </a:p>
          <a:p>
            <a:pPr marL="342900" indent="-342900">
              <a:buFont typeface="Arial" panose="020B0604020202020204" pitchFamily="34" charset="0"/>
              <a:buChar char="•"/>
            </a:pPr>
            <a:r>
              <a:rPr lang="en-US" sz="1400" dirty="0" smtClean="0">
                <a:latin typeface="Comic Sans MS" panose="030F0702030302020204" pitchFamily="66" charset="0"/>
                <a:ea typeface="Adobe Fan Heiti Std B" pitchFamily="34" charset="-128"/>
              </a:rPr>
              <a:t>You are a self employed designer and you design and make products for a range of clients.</a:t>
            </a:r>
          </a:p>
          <a:p>
            <a:pPr marL="342900" indent="-342900">
              <a:buFont typeface="Arial" panose="020B0604020202020204" pitchFamily="34" charset="0"/>
              <a:buChar char="•"/>
            </a:pPr>
            <a:endParaRPr lang="en-US" sz="1400" dirty="0" smtClean="0">
              <a:latin typeface="Comic Sans MS" panose="030F0702030302020204" pitchFamily="66" charset="0"/>
              <a:ea typeface="Adobe Fan Heiti Std B" pitchFamily="34" charset="-128"/>
            </a:endParaRPr>
          </a:p>
          <a:p>
            <a:pPr marL="342900" indent="-342900">
              <a:buFont typeface="Arial" panose="020B0604020202020204" pitchFamily="34" charset="0"/>
              <a:buChar char="•"/>
            </a:pPr>
            <a:r>
              <a:rPr lang="en-US" sz="1400" dirty="0" smtClean="0">
                <a:latin typeface="Comic Sans MS" panose="030F0702030302020204" pitchFamily="66" charset="0"/>
                <a:ea typeface="Adobe Fan Heiti Std B" pitchFamily="34" charset="-128"/>
              </a:rPr>
              <a:t>Bristol Zoo &amp; the World Wildlife Federation have contacted you and asked you to design and make a range of slot together toys. </a:t>
            </a:r>
          </a:p>
          <a:p>
            <a:endParaRPr lang="en-US" sz="1400" dirty="0" smtClean="0">
              <a:latin typeface="Comic Sans MS" panose="030F0702030302020204" pitchFamily="66" charset="0"/>
              <a:ea typeface="Adobe Fan Heiti Std B" pitchFamily="34" charset="-128"/>
            </a:endParaRPr>
          </a:p>
          <a:p>
            <a:pPr marL="342900" indent="-342900">
              <a:buFont typeface="Arial" panose="020B0604020202020204" pitchFamily="34" charset="0"/>
              <a:buChar char="•"/>
            </a:pPr>
            <a:r>
              <a:rPr lang="en-US" sz="1400" dirty="0" smtClean="0">
                <a:latin typeface="Comic Sans MS" panose="030F0702030302020204" pitchFamily="66" charset="0"/>
                <a:ea typeface="Adobe Fan Heiti Std B" pitchFamily="34" charset="-128"/>
              </a:rPr>
              <a:t>The toys must be of endangered species that the zoo and the WWF promotes and protects through it’s conservation work. </a:t>
            </a:r>
          </a:p>
          <a:p>
            <a:pPr marL="342900" indent="-342900">
              <a:buFont typeface="Arial" panose="020B0604020202020204" pitchFamily="34" charset="0"/>
              <a:buChar char="•"/>
            </a:pPr>
            <a:endParaRPr lang="en-US" sz="1400" dirty="0" smtClean="0">
              <a:latin typeface="Comic Sans MS" panose="030F0702030302020204" pitchFamily="66" charset="0"/>
              <a:ea typeface="Adobe Fan Heiti Std B" pitchFamily="34" charset="-128"/>
            </a:endParaRPr>
          </a:p>
          <a:p>
            <a:pPr marL="285750" indent="-285750">
              <a:buFont typeface="Arial" panose="020B0604020202020204" pitchFamily="34" charset="0"/>
              <a:buChar char="•"/>
            </a:pPr>
            <a:r>
              <a:rPr lang="en-US" sz="1400" dirty="0" smtClean="0">
                <a:latin typeface="Comic Sans MS" panose="030F0702030302020204" pitchFamily="66" charset="0"/>
                <a:ea typeface="Adobe Heiti Std R" pitchFamily="34" charset="-128"/>
              </a:rPr>
              <a:t>You have recently bought a laser cutter and you will use the laser cutter to make the slot together toy. </a:t>
            </a:r>
          </a:p>
          <a:p>
            <a:pPr marL="342900" indent="-342900"/>
            <a:endParaRPr lang="en-US" sz="1400" dirty="0">
              <a:latin typeface="Adobe Fan Heiti Std B" pitchFamily="34" charset="-128"/>
              <a:ea typeface="Adobe Fan Heiti Std B" pitchFamily="34" charset="-128"/>
            </a:endParaRPr>
          </a:p>
          <a:p>
            <a:pPr marL="342900" indent="-342900"/>
            <a:endParaRPr lang="en-US" sz="1400" dirty="0">
              <a:latin typeface="Adobe Fan Heiti Std B" pitchFamily="34" charset="-128"/>
              <a:ea typeface="Adobe Fan Heiti Std B" pitchFamily="34" charset="-128"/>
            </a:endParaRPr>
          </a:p>
        </p:txBody>
      </p:sp>
      <p:sp>
        <p:nvSpPr>
          <p:cNvPr id="9" name=" 3"/>
          <p:cNvSpPr/>
          <p:nvPr/>
        </p:nvSpPr>
        <p:spPr>
          <a:xfrm>
            <a:off x="2792760" y="4368835"/>
            <a:ext cx="1674942" cy="1656184"/>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 3"/>
          <p:cNvSpPr/>
          <p:nvPr/>
        </p:nvSpPr>
        <p:spPr>
          <a:xfrm>
            <a:off x="1498451" y="4707661"/>
            <a:ext cx="1440357" cy="1341784"/>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 3"/>
          <p:cNvSpPr/>
          <p:nvPr/>
        </p:nvSpPr>
        <p:spPr>
          <a:xfrm>
            <a:off x="382368" y="5013176"/>
            <a:ext cx="1224136" cy="1210427"/>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 3"/>
          <p:cNvSpPr/>
          <p:nvPr/>
        </p:nvSpPr>
        <p:spPr>
          <a:xfrm rot="21200540">
            <a:off x="5423397" y="4524262"/>
            <a:ext cx="1224136" cy="1210427"/>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 3"/>
          <p:cNvSpPr/>
          <p:nvPr/>
        </p:nvSpPr>
        <p:spPr>
          <a:xfrm>
            <a:off x="4304928" y="4814592"/>
            <a:ext cx="1224136" cy="1210427"/>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 3"/>
          <p:cNvSpPr/>
          <p:nvPr/>
        </p:nvSpPr>
        <p:spPr>
          <a:xfrm>
            <a:off x="6488083" y="5129476"/>
            <a:ext cx="910475" cy="895543"/>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 3"/>
          <p:cNvSpPr/>
          <p:nvPr/>
        </p:nvSpPr>
        <p:spPr>
          <a:xfrm>
            <a:off x="7288630" y="4784761"/>
            <a:ext cx="1224136" cy="1187584"/>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 3"/>
          <p:cNvSpPr/>
          <p:nvPr/>
        </p:nvSpPr>
        <p:spPr>
          <a:xfrm>
            <a:off x="8481392" y="4972033"/>
            <a:ext cx="1224136" cy="1210427"/>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 name="Rectangle 2"/>
          <p:cNvSpPr/>
          <p:nvPr/>
        </p:nvSpPr>
        <p:spPr bwMode="auto">
          <a:xfrm>
            <a:off x="272480" y="6223603"/>
            <a:ext cx="3357751" cy="3017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129464" y="260648"/>
            <a:ext cx="576064" cy="5232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2" name="Rectangle 1"/>
          <p:cNvSpPr/>
          <p:nvPr/>
        </p:nvSpPr>
        <p:spPr bwMode="auto">
          <a:xfrm>
            <a:off x="200472" y="260648"/>
            <a:ext cx="9505056" cy="64087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a:off x="392100" y="404665"/>
            <a:ext cx="9313428" cy="7632859"/>
          </a:xfrm>
          <a:prstGeom prst="rect">
            <a:avLst/>
          </a:prstGeom>
          <a:noFill/>
        </p:spPr>
        <p:txBody>
          <a:bodyPr wrap="square" rtlCol="0">
            <a:spAutoFit/>
          </a:bodyPr>
          <a:lstStyle/>
          <a:p>
            <a:r>
              <a:rPr lang="en-GB" sz="1400" b="1" u="sng" dirty="0" smtClean="0">
                <a:latin typeface="Comic Sans MS" panose="030F0702030302020204" pitchFamily="66" charset="0"/>
              </a:rPr>
              <a:t>Week 1 task 1-</a:t>
            </a:r>
            <a:r>
              <a:rPr lang="en-GB" sz="1400" dirty="0" smtClean="0">
                <a:latin typeface="Comic Sans MS" panose="030F0702030302020204" pitchFamily="66" charset="0"/>
              </a:rPr>
              <a:t> Use Google search to find definitions for the project key words listed below. The first two have been completed for you</a:t>
            </a:r>
            <a:endParaRPr lang="en-GB" sz="1400" b="1" u="sng" dirty="0" smtClean="0">
              <a:latin typeface="Comic Sans MS" panose="030F0702030302020204" pitchFamily="66" charset="0"/>
            </a:endParaRPr>
          </a:p>
          <a:p>
            <a:endParaRPr lang="en-GB" sz="1400" b="1" u="sng" dirty="0">
              <a:latin typeface="Comic Sans MS" panose="030F0702030302020204" pitchFamily="66" charset="0"/>
            </a:endParaRPr>
          </a:p>
          <a:p>
            <a:r>
              <a:rPr lang="en-GB" sz="1400" b="1" u="sng" dirty="0" smtClean="0">
                <a:latin typeface="Comic Sans MS" panose="030F0702030302020204" pitchFamily="66" charset="0"/>
              </a:rPr>
              <a:t>Key Word definition</a:t>
            </a:r>
          </a:p>
          <a:p>
            <a:endParaRPr lang="en-GB" sz="1400" dirty="0">
              <a:latin typeface="Comic Sans MS" panose="030F0702030302020204" pitchFamily="66" charset="0"/>
            </a:endParaRPr>
          </a:p>
          <a:p>
            <a:r>
              <a:rPr lang="en-GB" sz="1400" b="1" dirty="0" smtClean="0">
                <a:latin typeface="Comic Sans MS" panose="030F0702030302020204" pitchFamily="66" charset="0"/>
              </a:rPr>
              <a:t>Prototype</a:t>
            </a:r>
            <a:r>
              <a:rPr lang="en-GB" sz="1400" dirty="0" smtClean="0">
                <a:latin typeface="Comic Sans MS" panose="030F0702030302020204" pitchFamily="66" charset="0"/>
              </a:rPr>
              <a:t>-first example or model</a:t>
            </a:r>
          </a:p>
          <a:p>
            <a:r>
              <a:rPr lang="en-GB" sz="1400" b="1" dirty="0" smtClean="0">
                <a:latin typeface="Comic Sans MS" panose="030F0702030302020204" pitchFamily="66" charset="0"/>
              </a:rPr>
              <a:t>Mass production- </a:t>
            </a:r>
            <a:r>
              <a:rPr lang="en-GB" sz="1400" dirty="0" smtClean="0">
                <a:latin typeface="Comic Sans MS" panose="030F0702030302020204" pitchFamily="66" charset="0"/>
              </a:rPr>
              <a:t>producing goods in large quantities at a low cost per unit. Product are usually standard sizes and are produced on an assembly line.</a:t>
            </a:r>
          </a:p>
          <a:p>
            <a:r>
              <a:rPr lang="en-GB" sz="1400" b="1" dirty="0" smtClean="0">
                <a:latin typeface="Comic Sans MS" panose="030F0702030302020204" pitchFamily="66" charset="0"/>
              </a:rPr>
              <a:t>Batch </a:t>
            </a:r>
            <a:r>
              <a:rPr lang="en-GB" sz="1400" b="1" dirty="0">
                <a:latin typeface="Comic Sans MS" panose="030F0702030302020204" pitchFamily="66" charset="0"/>
              </a:rPr>
              <a:t>production-</a:t>
            </a:r>
          </a:p>
          <a:p>
            <a:r>
              <a:rPr lang="en-GB" sz="1400" b="1" dirty="0">
                <a:latin typeface="Comic Sans MS" panose="030F0702030302020204" pitchFamily="66" charset="0"/>
              </a:rPr>
              <a:t>One-off (bespoke) production-</a:t>
            </a:r>
          </a:p>
          <a:p>
            <a:r>
              <a:rPr lang="en-GB" sz="1400" b="1" dirty="0" smtClean="0">
                <a:latin typeface="Comic Sans MS" panose="030F0702030302020204" pitchFamily="66" charset="0"/>
              </a:rPr>
              <a:t>Sketch Up-</a:t>
            </a:r>
          </a:p>
          <a:p>
            <a:r>
              <a:rPr lang="en-GB" sz="1400" b="1" dirty="0" smtClean="0">
                <a:latin typeface="Comic Sans MS" panose="030F0702030302020204" pitchFamily="66" charset="0"/>
              </a:rPr>
              <a:t>2d Design-</a:t>
            </a:r>
          </a:p>
          <a:p>
            <a:r>
              <a:rPr lang="en-GB" sz="1400" b="1" dirty="0" smtClean="0">
                <a:latin typeface="Comic Sans MS" panose="030F0702030302020204" pitchFamily="66" charset="0"/>
              </a:rPr>
              <a:t>Procedure- </a:t>
            </a:r>
          </a:p>
          <a:p>
            <a:r>
              <a:rPr lang="en-GB" sz="1400" b="1" dirty="0" smtClean="0">
                <a:latin typeface="Comic Sans MS" panose="030F0702030302020204" pitchFamily="66" charset="0"/>
              </a:rPr>
              <a:t>Flow diagram- </a:t>
            </a:r>
          </a:p>
          <a:p>
            <a:r>
              <a:rPr lang="en-GB" sz="1400" b="1" dirty="0" smtClean="0">
                <a:latin typeface="Comic Sans MS" panose="030F0702030302020204" pitchFamily="66" charset="0"/>
              </a:rPr>
              <a:t>Bitmap-</a:t>
            </a:r>
          </a:p>
          <a:p>
            <a:r>
              <a:rPr lang="en-GB" sz="1400" b="1" dirty="0" smtClean="0">
                <a:latin typeface="Comic Sans MS" panose="030F0702030302020204" pitchFamily="66" charset="0"/>
              </a:rPr>
              <a:t>Vector-</a:t>
            </a:r>
          </a:p>
          <a:p>
            <a:r>
              <a:rPr lang="en-GB" sz="1400" b="1" dirty="0" smtClean="0">
                <a:latin typeface="Comic Sans MS" panose="030F0702030302020204" pitchFamily="66" charset="0"/>
              </a:rPr>
              <a:t>Extrude-</a:t>
            </a:r>
          </a:p>
          <a:p>
            <a:r>
              <a:rPr lang="en-GB" sz="1400" b="1" dirty="0" smtClean="0">
                <a:latin typeface="Comic Sans MS" panose="030F0702030302020204" pitchFamily="66" charset="0"/>
              </a:rPr>
              <a:t>Mechanism-</a:t>
            </a:r>
          </a:p>
          <a:p>
            <a:r>
              <a:rPr lang="en-GB" sz="1400" b="1" dirty="0" smtClean="0">
                <a:latin typeface="Comic Sans MS" panose="030F0702030302020204" pitchFamily="66" charset="0"/>
              </a:rPr>
              <a:t>Laminate-</a:t>
            </a:r>
          </a:p>
          <a:p>
            <a:r>
              <a:rPr lang="en-GB" sz="1400" b="1" dirty="0" smtClean="0">
                <a:latin typeface="Comic Sans MS" panose="030F0702030302020204" pitchFamily="66" charset="0"/>
              </a:rPr>
              <a:t>Plywood-</a:t>
            </a:r>
          </a:p>
          <a:p>
            <a:r>
              <a:rPr lang="en-GB" sz="1400" b="1" dirty="0" smtClean="0">
                <a:latin typeface="Comic Sans MS" panose="030F0702030302020204" pitchFamily="66" charset="0"/>
              </a:rPr>
              <a:t>Thermosetting plastic-</a:t>
            </a:r>
          </a:p>
          <a:p>
            <a:r>
              <a:rPr lang="en-GB" sz="1400" b="1" dirty="0" smtClean="0">
                <a:latin typeface="Comic Sans MS" panose="030F0702030302020204" pitchFamily="66" charset="0"/>
              </a:rPr>
              <a:t>Thermoplastic-</a:t>
            </a:r>
          </a:p>
          <a:p>
            <a:r>
              <a:rPr lang="en-GB" sz="1400" b="1" dirty="0" smtClean="0">
                <a:latin typeface="Comic Sans MS" panose="030F0702030302020204" pitchFamily="66" charset="0"/>
              </a:rPr>
              <a:t>Computer aided design-</a:t>
            </a:r>
          </a:p>
          <a:p>
            <a:r>
              <a:rPr lang="en-GB" sz="1400" b="1" dirty="0" smtClean="0">
                <a:latin typeface="Comic Sans MS" panose="030F0702030302020204" pitchFamily="66" charset="0"/>
              </a:rPr>
              <a:t>Computer aided manufacture-</a:t>
            </a:r>
          </a:p>
          <a:p>
            <a:r>
              <a:rPr lang="en-GB" sz="1400" b="1" dirty="0" smtClean="0">
                <a:latin typeface="Comic Sans MS" panose="030F0702030302020204" pitchFamily="66" charset="0"/>
              </a:rPr>
              <a:t>Laser cutting-</a:t>
            </a:r>
          </a:p>
          <a:p>
            <a:r>
              <a:rPr lang="en-GB" sz="1400" b="1" dirty="0" smtClean="0">
                <a:latin typeface="Comic Sans MS" panose="030F0702030302020204" pitchFamily="66" charset="0"/>
              </a:rPr>
              <a:t>Packaging Net-</a:t>
            </a: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p:txBody>
      </p:sp>
    </p:spTree>
    <p:extLst>
      <p:ext uri="{BB962C8B-B14F-4D97-AF65-F5344CB8AC3E}">
        <p14:creationId xmlns:p14="http://schemas.microsoft.com/office/powerpoint/2010/main" val="155082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479" y="332656"/>
            <a:ext cx="9217025" cy="2677656"/>
          </a:xfrm>
          <a:prstGeom prst="rect">
            <a:avLst/>
          </a:prstGeom>
          <a:noFill/>
        </p:spPr>
        <p:txBody>
          <a:bodyPr wrap="square" rtlCol="0">
            <a:spAutoFit/>
          </a:bodyPr>
          <a:lstStyle/>
          <a:p>
            <a:r>
              <a:rPr lang="en-GB" sz="1400" b="1" u="sng" dirty="0" smtClean="0">
                <a:latin typeface="Comic Sans MS" panose="030F0702030302020204" pitchFamily="66" charset="0"/>
              </a:rPr>
              <a:t>Week 1 task 2-</a:t>
            </a:r>
          </a:p>
          <a:p>
            <a:endParaRPr lang="en-GB" sz="1400" dirty="0">
              <a:latin typeface="Comic Sans MS" panose="030F0702030302020204" pitchFamily="66" charset="0"/>
            </a:endParaRPr>
          </a:p>
          <a:p>
            <a:r>
              <a:rPr lang="en-GB" sz="1400" dirty="0" smtClean="0">
                <a:latin typeface="Comic Sans MS" panose="030F0702030302020204" pitchFamily="66" charset="0"/>
              </a:rPr>
              <a:t>For this project you will use CAD (computer aided design) &amp; CAM ( computer aided manufacture) to produce your product. Complete the following research pages.</a:t>
            </a:r>
          </a:p>
          <a:p>
            <a:endParaRPr lang="en-GB" sz="1400" u="sng" dirty="0">
              <a:latin typeface="Comic Sans MS" panose="030F0702030302020204" pitchFamily="66" charset="0"/>
            </a:endParaRPr>
          </a:p>
          <a:p>
            <a:r>
              <a:rPr lang="en-GB" sz="1400" u="sng" dirty="0" smtClean="0">
                <a:latin typeface="Comic Sans MS" panose="030F0702030302020204" pitchFamily="66" charset="0"/>
              </a:rPr>
              <a:t>Laser cutter-</a:t>
            </a:r>
            <a:r>
              <a:rPr lang="en-GB" sz="1400" dirty="0" smtClean="0">
                <a:latin typeface="Comic Sans MS" panose="030F0702030302020204" pitchFamily="66" charset="0"/>
              </a:rPr>
              <a:t> using pictures and text explain what a laser cutter is used for and how it works. To do this you will need to find a picture of a laser cutter and copy and paste below. You can watch a video on how a laser cutter works by using this link:</a:t>
            </a: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endParaRPr lang="en-GB" sz="1400" dirty="0" smtClean="0">
              <a:latin typeface="Comic Sans MS" panose="030F0702030302020204" pitchFamily="66" charset="0"/>
            </a:endParaRPr>
          </a:p>
          <a:p>
            <a:endParaRPr lang="en-GB" sz="1400" dirty="0">
              <a:latin typeface="Comic Sans MS" panose="030F0702030302020204" pitchFamily="66" charset="0"/>
            </a:endParaRPr>
          </a:p>
        </p:txBody>
      </p:sp>
      <p:sp>
        <p:nvSpPr>
          <p:cNvPr id="4" name="Rectangle 3"/>
          <p:cNvSpPr/>
          <p:nvPr/>
        </p:nvSpPr>
        <p:spPr bwMode="auto">
          <a:xfrm>
            <a:off x="272480" y="6237312"/>
            <a:ext cx="3600400" cy="2880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72480" y="6237312"/>
            <a:ext cx="2304256" cy="292388"/>
          </a:xfrm>
          <a:prstGeom prst="rect">
            <a:avLst/>
          </a:prstGeom>
          <a:noFill/>
        </p:spPr>
        <p:txBody>
          <a:bodyPr wrap="square" rtlCol="0">
            <a:spAutoFit/>
          </a:bodyPr>
          <a:lstStyle/>
          <a:p>
            <a:r>
              <a:rPr lang="en-GB" dirty="0" smtClean="0">
                <a:latin typeface="Comic Sans MS" panose="030F0702030302020204" pitchFamily="66" charset="0"/>
              </a:rPr>
              <a:t>Teacher comments</a:t>
            </a:r>
            <a:r>
              <a:rPr lang="en-GB" dirty="0" smtClean="0"/>
              <a:t>:</a:t>
            </a:r>
            <a:endParaRPr lang="en-GB" dirty="0"/>
          </a:p>
        </p:txBody>
      </p:sp>
      <p:sp>
        <p:nvSpPr>
          <p:cNvPr id="5" name="Rectangle 4"/>
          <p:cNvSpPr/>
          <p:nvPr/>
        </p:nvSpPr>
        <p:spPr>
          <a:xfrm rot="10800000" flipV="1">
            <a:off x="416496" y="2137212"/>
            <a:ext cx="6463698" cy="292388"/>
          </a:xfrm>
          <a:prstGeom prst="rect">
            <a:avLst/>
          </a:prstGeom>
        </p:spPr>
        <p:txBody>
          <a:bodyPr wrap="square">
            <a:spAutoFit/>
          </a:bodyPr>
          <a:lstStyle/>
          <a:p>
            <a:r>
              <a:rPr lang="en-GB" dirty="0">
                <a:solidFill>
                  <a:srgbClr val="00B0F0"/>
                </a:solidFill>
              </a:rPr>
              <a:t>https://www.youtube.com/watch?v=YbOPErh5ReI</a:t>
            </a:r>
          </a:p>
        </p:txBody>
      </p:sp>
    </p:spTree>
    <p:extLst>
      <p:ext uri="{BB962C8B-B14F-4D97-AF65-F5344CB8AC3E}">
        <p14:creationId xmlns:p14="http://schemas.microsoft.com/office/powerpoint/2010/main" val="1681903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074" y="821214"/>
            <a:ext cx="3168352" cy="3293209"/>
          </a:xfrm>
          <a:prstGeom prst="rect">
            <a:avLst/>
          </a:prstGeom>
          <a:noFill/>
        </p:spPr>
        <p:txBody>
          <a:bodyPr wrap="square" rtlCol="0">
            <a:spAutoFit/>
          </a:bodyPr>
          <a:lstStyle/>
          <a:p>
            <a:endParaRPr lang="en-GB" dirty="0" smtClean="0">
              <a:latin typeface="Adobe Fan Heiti Std B" pitchFamily="34" charset="-128"/>
              <a:ea typeface="Adobe Fan Heiti Std B" pitchFamily="34" charset="-128"/>
            </a:endParaRPr>
          </a:p>
          <a:p>
            <a:endParaRPr lang="en-GB" b="1" dirty="0" smtClean="0">
              <a:latin typeface="Arial" panose="020B0604020202020204" pitchFamily="34" charset="0"/>
              <a:ea typeface="Adobe Fan Heiti Std B" pitchFamily="34" charset="-128"/>
              <a:cs typeface="Arial" panose="020B0604020202020204" pitchFamily="34" charset="0"/>
            </a:endParaRPr>
          </a:p>
          <a:p>
            <a:endParaRPr lang="en-GB" b="1" dirty="0">
              <a:latin typeface="Arial" panose="020B0604020202020204" pitchFamily="34" charset="0"/>
              <a:ea typeface="Adobe Fan Heiti Std B" pitchFamily="34" charset="-128"/>
              <a:cs typeface="Arial" panose="020B0604020202020204" pitchFamily="34" charset="0"/>
            </a:endParaRPr>
          </a:p>
          <a:p>
            <a:r>
              <a:rPr lang="en-GB" b="1" dirty="0" smtClean="0">
                <a:latin typeface="Arial" panose="020B0604020202020204" pitchFamily="34" charset="0"/>
                <a:ea typeface="Adobe Fan Heiti Std B" pitchFamily="34" charset="-128"/>
                <a:cs typeface="Arial" panose="020B0604020202020204" pitchFamily="34" charset="0"/>
              </a:rPr>
              <a:t>What is CAD?</a:t>
            </a:r>
          </a:p>
          <a:p>
            <a:endParaRPr lang="en-GB" dirty="0" smtClean="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smtClean="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smtClean="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smtClean="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smtClean="0">
              <a:latin typeface="Adobe Fan Heiti Std B" pitchFamily="34" charset="-128"/>
              <a:ea typeface="Adobe Fan Heiti Std B" pitchFamily="34" charset="-128"/>
            </a:endParaRPr>
          </a:p>
          <a:p>
            <a:endParaRPr lang="en-GB" dirty="0">
              <a:latin typeface="Adobe Fan Heiti Std B" pitchFamily="34" charset="-128"/>
              <a:ea typeface="Adobe Fan Heiti Std B" pitchFamily="34" charset="-128"/>
            </a:endParaRPr>
          </a:p>
          <a:p>
            <a:endParaRPr lang="en-GB" dirty="0" smtClean="0">
              <a:latin typeface="Adobe Fan Heiti Std B" pitchFamily="34" charset="-128"/>
              <a:ea typeface="Adobe Fan Heiti Std B" pitchFamily="34" charset="-128"/>
            </a:endParaRPr>
          </a:p>
          <a:p>
            <a:r>
              <a:rPr lang="en-GB" b="1" dirty="0" smtClean="0">
                <a:latin typeface="Arial" panose="020B0604020202020204" pitchFamily="34" charset="0"/>
                <a:ea typeface="Adobe Fan Heiti Std B" pitchFamily="34" charset="-128"/>
                <a:cs typeface="Arial" panose="020B0604020202020204" pitchFamily="34" charset="0"/>
              </a:rPr>
              <a:t>What is CAM?</a:t>
            </a:r>
            <a:endParaRPr lang="en-GB" b="1" dirty="0">
              <a:latin typeface="Arial" panose="020B0604020202020204" pitchFamily="34" charset="0"/>
              <a:ea typeface="Adobe Fan Heiti Std B" pitchFamily="34" charset="-128"/>
              <a:cs typeface="Arial" panose="020B0604020202020204" pitchFamily="34" charset="0"/>
            </a:endParaRPr>
          </a:p>
        </p:txBody>
      </p:sp>
      <p:sp>
        <p:nvSpPr>
          <p:cNvPr id="3" name="TextBox 2"/>
          <p:cNvSpPr txBox="1"/>
          <p:nvPr/>
        </p:nvSpPr>
        <p:spPr>
          <a:xfrm>
            <a:off x="488504" y="590490"/>
            <a:ext cx="8136904" cy="492443"/>
          </a:xfrm>
          <a:prstGeom prst="rect">
            <a:avLst/>
          </a:prstGeom>
          <a:noFill/>
        </p:spPr>
        <p:txBody>
          <a:bodyPr wrap="square" rtlCol="0">
            <a:spAutoFit/>
          </a:bodyPr>
          <a:lstStyle/>
          <a:p>
            <a:r>
              <a:rPr lang="en-GB" b="1" u="sng" dirty="0" smtClean="0">
                <a:latin typeface="Adobe Fan Heiti Std B" pitchFamily="34" charset="-128"/>
                <a:ea typeface="Adobe Fan Heiti Std B" pitchFamily="34" charset="-128"/>
              </a:rPr>
              <a:t>Week 1 -</a:t>
            </a:r>
            <a:r>
              <a:rPr lang="en-GB" dirty="0" smtClean="0">
                <a:latin typeface="+mj-lt"/>
                <a:ea typeface="Adobe Fan Heiti Std B" pitchFamily="34" charset="-128"/>
              </a:rPr>
              <a:t>Give examples of CAD &amp; CAM in the space below. Use pictures and text and use your own words, do not copy and paste.</a:t>
            </a:r>
            <a:endParaRPr lang="en-GB" i="1" dirty="0">
              <a:latin typeface="+mn-lt"/>
              <a:ea typeface="Adobe Fan Heiti Std B" pitchFamily="34" charset="-128"/>
            </a:endParaRPr>
          </a:p>
        </p:txBody>
      </p:sp>
      <p:sp>
        <p:nvSpPr>
          <p:cNvPr id="5" name="Rectangle 4"/>
          <p:cNvSpPr/>
          <p:nvPr/>
        </p:nvSpPr>
        <p:spPr bwMode="auto">
          <a:xfrm>
            <a:off x="272480" y="6237312"/>
            <a:ext cx="3384376"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72480" y="6237312"/>
            <a:ext cx="3024336" cy="292388"/>
          </a:xfrm>
          <a:prstGeom prst="rect">
            <a:avLst/>
          </a:prstGeom>
          <a:noFill/>
        </p:spPr>
        <p:txBody>
          <a:bodyPr wrap="square" rtlCol="0">
            <a:spAutoFit/>
          </a:bodyPr>
          <a:lstStyle/>
          <a:p>
            <a:r>
              <a:rPr lang="en-GB" dirty="0" smtClean="0"/>
              <a:t>:</a:t>
            </a:r>
            <a:endParaRPr lang="en-GB" dirty="0"/>
          </a:p>
        </p:txBody>
      </p:sp>
      <p:sp>
        <p:nvSpPr>
          <p:cNvPr id="9" name="Rounded Rectangle 8"/>
          <p:cNvSpPr/>
          <p:nvPr/>
        </p:nvSpPr>
        <p:spPr bwMode="auto">
          <a:xfrm>
            <a:off x="6033120" y="1196752"/>
            <a:ext cx="2741318" cy="208823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0" name="Rounded Rectangle 9"/>
          <p:cNvSpPr/>
          <p:nvPr/>
        </p:nvSpPr>
        <p:spPr bwMode="auto">
          <a:xfrm>
            <a:off x="6039812" y="3573016"/>
            <a:ext cx="2846564" cy="200909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6465168" y="1700808"/>
            <a:ext cx="1800200" cy="292388"/>
          </a:xfrm>
          <a:prstGeom prst="rect">
            <a:avLst/>
          </a:prstGeom>
          <a:noFill/>
        </p:spPr>
        <p:txBody>
          <a:bodyPr wrap="square" rtlCol="0">
            <a:spAutoFit/>
          </a:bodyPr>
          <a:lstStyle/>
          <a:p>
            <a:r>
              <a:rPr lang="en-GB" dirty="0" smtClean="0"/>
              <a:t>Place illustration here</a:t>
            </a:r>
            <a:endParaRPr lang="en-GB" dirty="0"/>
          </a:p>
        </p:txBody>
      </p:sp>
      <p:sp>
        <p:nvSpPr>
          <p:cNvPr id="15" name="TextBox 14"/>
          <p:cNvSpPr txBox="1"/>
          <p:nvPr/>
        </p:nvSpPr>
        <p:spPr>
          <a:xfrm>
            <a:off x="6321152" y="3861048"/>
            <a:ext cx="2199010" cy="292388"/>
          </a:xfrm>
          <a:prstGeom prst="rect">
            <a:avLst/>
          </a:prstGeom>
          <a:noFill/>
        </p:spPr>
        <p:txBody>
          <a:bodyPr wrap="square" rtlCol="0">
            <a:spAutoFit/>
          </a:bodyPr>
          <a:lstStyle/>
          <a:p>
            <a:r>
              <a:rPr lang="en-GB" dirty="0" smtClean="0"/>
              <a:t>Place illustration here</a:t>
            </a:r>
            <a:endParaRPr lang="en-GB" dirty="0"/>
          </a:p>
        </p:txBody>
      </p:sp>
    </p:spTree>
    <p:extLst>
      <p:ext uri="{BB962C8B-B14F-4D97-AF65-F5344CB8AC3E}">
        <p14:creationId xmlns:p14="http://schemas.microsoft.com/office/powerpoint/2010/main" val="390408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0800000" flipV="1">
            <a:off x="560512" y="4107705"/>
            <a:ext cx="2572328" cy="692497"/>
          </a:xfrm>
          <a:prstGeom prst="rect">
            <a:avLst/>
          </a:prstGeom>
        </p:spPr>
        <p:txBody>
          <a:bodyPr wrap="square">
            <a:spAutoFit/>
          </a:bodyPr>
          <a:lstStyle/>
          <a:p>
            <a:r>
              <a:rPr lang="en-GB" dirty="0" smtClean="0"/>
              <a:t>Web address for Bristol Zoo</a:t>
            </a:r>
          </a:p>
          <a:p>
            <a:endParaRPr lang="en-GB" dirty="0" smtClean="0"/>
          </a:p>
          <a:p>
            <a:r>
              <a:rPr lang="en-GB" dirty="0" smtClean="0">
                <a:solidFill>
                  <a:srgbClr val="00B0F0"/>
                </a:solidFill>
              </a:rPr>
              <a:t>https</a:t>
            </a:r>
            <a:r>
              <a:rPr lang="en-GB" dirty="0">
                <a:solidFill>
                  <a:srgbClr val="00B0F0"/>
                </a:solidFill>
              </a:rPr>
              <a:t>://bristolzoo.org.uk/</a:t>
            </a:r>
          </a:p>
        </p:txBody>
      </p:sp>
      <p:sp>
        <p:nvSpPr>
          <p:cNvPr id="4" name="TextBox 3"/>
          <p:cNvSpPr txBox="1"/>
          <p:nvPr/>
        </p:nvSpPr>
        <p:spPr>
          <a:xfrm rot="10800000" flipV="1">
            <a:off x="560512" y="4504758"/>
            <a:ext cx="3024336" cy="1692771"/>
          </a:xfrm>
          <a:prstGeom prst="rect">
            <a:avLst/>
          </a:prstGeom>
          <a:noFill/>
        </p:spPr>
        <p:txBody>
          <a:bodyPr wrap="square" rtlCol="0">
            <a:spAutoFit/>
          </a:bodyPr>
          <a:lstStyle/>
          <a:p>
            <a:endParaRPr lang="en-GB" dirty="0" smtClean="0"/>
          </a:p>
          <a:p>
            <a:endParaRPr lang="en-GB" dirty="0"/>
          </a:p>
          <a:p>
            <a:endParaRPr lang="en-GB" dirty="0" smtClean="0"/>
          </a:p>
          <a:p>
            <a:r>
              <a:rPr lang="en-GB" dirty="0" smtClean="0"/>
              <a:t>Go to:</a:t>
            </a:r>
          </a:p>
          <a:p>
            <a:endParaRPr lang="en-GB" dirty="0"/>
          </a:p>
          <a:p>
            <a:pPr marL="285750" indent="-285750">
              <a:buFont typeface="Arial" panose="020B0604020202020204" pitchFamily="34" charset="0"/>
              <a:buChar char="•"/>
            </a:pPr>
            <a:r>
              <a:rPr lang="en-GB" dirty="0" smtClean="0"/>
              <a:t>Save wildlife</a:t>
            </a:r>
          </a:p>
          <a:p>
            <a:pPr marL="285750" indent="-285750">
              <a:buFont typeface="Arial" panose="020B0604020202020204" pitchFamily="34" charset="0"/>
              <a:buChar char="•"/>
            </a:pPr>
            <a:r>
              <a:rPr lang="en-GB" dirty="0" smtClean="0"/>
              <a:t>Conservation research</a:t>
            </a:r>
          </a:p>
          <a:p>
            <a:pPr marL="285750" indent="-285750">
              <a:buFont typeface="Arial" panose="020B0604020202020204" pitchFamily="34" charset="0"/>
              <a:buChar char="•"/>
            </a:pPr>
            <a:r>
              <a:rPr lang="en-GB" dirty="0" smtClean="0"/>
              <a:t>Our field conservation projects</a:t>
            </a:r>
            <a:endParaRPr lang="en-GB" dirty="0"/>
          </a:p>
        </p:txBody>
      </p:sp>
      <p:sp>
        <p:nvSpPr>
          <p:cNvPr id="5" name="TextBox 4"/>
          <p:cNvSpPr txBox="1"/>
          <p:nvPr/>
        </p:nvSpPr>
        <p:spPr>
          <a:xfrm rot="10800000" flipV="1">
            <a:off x="4664968" y="4006226"/>
            <a:ext cx="4680520" cy="2092881"/>
          </a:xfrm>
          <a:prstGeom prst="rect">
            <a:avLst/>
          </a:prstGeom>
          <a:noFill/>
        </p:spPr>
        <p:txBody>
          <a:bodyPr wrap="square" rtlCol="0">
            <a:spAutoFit/>
          </a:bodyPr>
          <a:lstStyle/>
          <a:p>
            <a:endParaRPr lang="en-GB" u="sng" dirty="0" smtClean="0">
              <a:hlinkClick r:id="rId2"/>
            </a:endParaRPr>
          </a:p>
          <a:p>
            <a:endParaRPr lang="en-GB" u="sng" dirty="0" smtClean="0">
              <a:hlinkClick r:id="rId2"/>
            </a:endParaRPr>
          </a:p>
          <a:p>
            <a:endParaRPr lang="en-GB" u="sng" dirty="0">
              <a:hlinkClick r:id="rId2"/>
            </a:endParaRPr>
          </a:p>
          <a:p>
            <a:r>
              <a:rPr lang="en-GB" u="sng" dirty="0" smtClean="0">
                <a:hlinkClick r:id="rId2"/>
              </a:rPr>
              <a:t>https</a:t>
            </a:r>
            <a:r>
              <a:rPr lang="en-GB" u="sng" dirty="0">
                <a:hlinkClick r:id="rId2"/>
              </a:rPr>
              <a:t>://www.wwf.org.uk</a:t>
            </a:r>
            <a:r>
              <a:rPr lang="en-GB" dirty="0" smtClean="0">
                <a:hlinkClick r:id="rId2"/>
              </a:rPr>
              <a:t>/</a:t>
            </a:r>
            <a:endParaRPr lang="en-GB" dirty="0" smtClean="0"/>
          </a:p>
          <a:p>
            <a:endParaRPr lang="en-GB" dirty="0"/>
          </a:p>
          <a:p>
            <a:r>
              <a:rPr lang="en-GB" dirty="0" smtClean="0"/>
              <a:t>Go to:</a:t>
            </a:r>
          </a:p>
          <a:p>
            <a:endParaRPr lang="en-GB" dirty="0"/>
          </a:p>
          <a:p>
            <a:pPr marL="285750" indent="-285750">
              <a:buFont typeface="Arial" panose="020B0604020202020204" pitchFamily="34" charset="0"/>
              <a:buChar char="•"/>
            </a:pPr>
            <a:r>
              <a:rPr lang="en-GB" dirty="0" smtClean="0"/>
              <a:t>Adopt</a:t>
            </a:r>
          </a:p>
          <a:p>
            <a:pPr marL="285750" indent="-285750">
              <a:buFont typeface="Arial" panose="020B0604020202020204" pitchFamily="34" charset="0"/>
              <a:buChar char="•"/>
            </a:pPr>
            <a:r>
              <a:rPr lang="en-GB" dirty="0" smtClean="0"/>
              <a:t>Adopt for me</a:t>
            </a:r>
          </a:p>
          <a:p>
            <a:pPr marL="285750" indent="-285750">
              <a:buFont typeface="Arial" panose="020B0604020202020204" pitchFamily="34" charset="0"/>
              <a:buChar char="•"/>
            </a:pPr>
            <a:r>
              <a:rPr lang="en-GB" dirty="0" smtClean="0"/>
              <a:t>Choose your animal</a:t>
            </a:r>
            <a:endParaRPr lang="en-GB" dirty="0"/>
          </a:p>
        </p:txBody>
      </p:sp>
      <p:sp>
        <p:nvSpPr>
          <p:cNvPr id="6" name="TextBox 5"/>
          <p:cNvSpPr txBox="1"/>
          <p:nvPr/>
        </p:nvSpPr>
        <p:spPr>
          <a:xfrm>
            <a:off x="560512" y="234796"/>
            <a:ext cx="7920880" cy="400110"/>
          </a:xfrm>
          <a:prstGeom prst="rect">
            <a:avLst/>
          </a:prstGeom>
          <a:noFill/>
        </p:spPr>
        <p:txBody>
          <a:bodyPr wrap="square" rtlCol="0">
            <a:spAutoFit/>
          </a:bodyPr>
          <a:lstStyle/>
          <a:p>
            <a:r>
              <a:rPr lang="en-GB" sz="2000" dirty="0" smtClean="0"/>
              <a:t>    </a:t>
            </a:r>
            <a:r>
              <a:rPr lang="en-GB" sz="2000" b="1" u="sng" dirty="0" smtClean="0"/>
              <a:t>Week 2 &amp; 3</a:t>
            </a:r>
            <a:r>
              <a:rPr lang="en-GB" sz="2000" dirty="0" smtClean="0"/>
              <a:t>- Research of endangered species                           </a:t>
            </a:r>
          </a:p>
        </p:txBody>
      </p:sp>
      <p:sp>
        <p:nvSpPr>
          <p:cNvPr id="7" name="TextBox 6"/>
          <p:cNvSpPr txBox="1"/>
          <p:nvPr/>
        </p:nvSpPr>
        <p:spPr>
          <a:xfrm rot="10800000" flipV="1">
            <a:off x="4304927" y="3712118"/>
            <a:ext cx="4486191" cy="692497"/>
          </a:xfrm>
          <a:prstGeom prst="rect">
            <a:avLst/>
          </a:prstGeom>
          <a:noFill/>
        </p:spPr>
        <p:txBody>
          <a:bodyPr wrap="square" rtlCol="0">
            <a:spAutoFit/>
          </a:bodyPr>
          <a:lstStyle/>
          <a:p>
            <a:endParaRPr lang="en-GB" dirty="0" smtClean="0"/>
          </a:p>
          <a:p>
            <a:endParaRPr lang="en-GB" dirty="0"/>
          </a:p>
          <a:p>
            <a:r>
              <a:rPr lang="en-GB" dirty="0" smtClean="0"/>
              <a:t>        Web address for WWF</a:t>
            </a:r>
            <a:endParaRPr lang="en-GB" dirty="0"/>
          </a:p>
        </p:txBody>
      </p:sp>
      <p:sp>
        <p:nvSpPr>
          <p:cNvPr id="2" name="TextBox 1"/>
          <p:cNvSpPr txBox="1"/>
          <p:nvPr/>
        </p:nvSpPr>
        <p:spPr>
          <a:xfrm>
            <a:off x="272480" y="1196752"/>
            <a:ext cx="8518638" cy="1815882"/>
          </a:xfrm>
          <a:prstGeom prst="rect">
            <a:avLst/>
          </a:prstGeom>
          <a:noFill/>
        </p:spPr>
        <p:txBody>
          <a:bodyPr wrap="square" rtlCol="0">
            <a:spAutoFit/>
          </a:bodyPr>
          <a:lstStyle/>
          <a:p>
            <a:r>
              <a:rPr lang="en-GB" sz="1400" dirty="0" smtClean="0"/>
              <a:t>Use the following links for Bristol Zoo and the World Wildlife Federation to complete the research on the next page. You are asked to answer 4 questions which are:</a:t>
            </a:r>
          </a:p>
          <a:p>
            <a:endParaRPr lang="en-GB" sz="1400" dirty="0" smtClean="0"/>
          </a:p>
          <a:p>
            <a:pPr marL="285750" lvl="0" indent="-285750">
              <a:buFont typeface="Arial" panose="020B0604020202020204" pitchFamily="34" charset="0"/>
              <a:buChar char="•"/>
            </a:pPr>
            <a:r>
              <a:rPr lang="en-GB" sz="1400" b="1" dirty="0">
                <a:solidFill>
                  <a:srgbClr val="000000"/>
                </a:solidFill>
                <a:latin typeface="Comic Sans MS" panose="030F0702030302020204" pitchFamily="66" charset="0"/>
              </a:rPr>
              <a:t>What animal is this? </a:t>
            </a:r>
            <a:endParaRPr lang="en-GB" sz="1400" b="1" dirty="0" smtClean="0">
              <a:solidFill>
                <a:srgbClr val="000000"/>
              </a:solidFill>
              <a:latin typeface="Comic Sans MS" panose="030F0702030302020204" pitchFamily="66" charset="0"/>
            </a:endParaRPr>
          </a:p>
          <a:p>
            <a:pPr marL="285750" lvl="0" indent="-285750">
              <a:buFont typeface="Arial" panose="020B0604020202020204" pitchFamily="34" charset="0"/>
              <a:buChar char="•"/>
            </a:pPr>
            <a:r>
              <a:rPr lang="en-GB" sz="1400" b="1" dirty="0" smtClean="0">
                <a:solidFill>
                  <a:srgbClr val="000000"/>
                </a:solidFill>
                <a:latin typeface="Comic Sans MS" panose="030F0702030302020204" pitchFamily="66" charset="0"/>
              </a:rPr>
              <a:t>Why </a:t>
            </a:r>
            <a:r>
              <a:rPr lang="en-GB" sz="1400" b="1" dirty="0">
                <a:solidFill>
                  <a:srgbClr val="000000"/>
                </a:solidFill>
                <a:latin typeface="Comic Sans MS" panose="030F0702030302020204" pitchFamily="66" charset="0"/>
              </a:rPr>
              <a:t>is it endangered? </a:t>
            </a:r>
            <a:endParaRPr lang="en-GB" sz="1400" b="1" dirty="0" smtClean="0">
              <a:solidFill>
                <a:srgbClr val="000000"/>
              </a:solidFill>
              <a:latin typeface="Comic Sans MS" panose="030F0702030302020204" pitchFamily="66" charset="0"/>
            </a:endParaRPr>
          </a:p>
          <a:p>
            <a:pPr marL="285750" lvl="0" indent="-285750">
              <a:buFont typeface="Arial" panose="020B0604020202020204" pitchFamily="34" charset="0"/>
              <a:buChar char="•"/>
            </a:pPr>
            <a:r>
              <a:rPr lang="en-GB" sz="1400" b="1" dirty="0" smtClean="0">
                <a:solidFill>
                  <a:srgbClr val="000000"/>
                </a:solidFill>
                <a:latin typeface="Comic Sans MS" panose="030F0702030302020204" pitchFamily="66" charset="0"/>
              </a:rPr>
              <a:t>What </a:t>
            </a:r>
            <a:r>
              <a:rPr lang="en-GB" sz="1400" b="1" dirty="0">
                <a:solidFill>
                  <a:srgbClr val="000000"/>
                </a:solidFill>
                <a:latin typeface="Comic Sans MS" panose="030F0702030302020204" pitchFamily="66" charset="0"/>
              </a:rPr>
              <a:t>area(s) of the world is the animal from? </a:t>
            </a:r>
            <a:endParaRPr lang="en-GB" sz="1400" b="1" dirty="0" smtClean="0">
              <a:solidFill>
                <a:srgbClr val="000000"/>
              </a:solidFill>
              <a:latin typeface="Comic Sans MS" panose="030F0702030302020204" pitchFamily="66" charset="0"/>
            </a:endParaRPr>
          </a:p>
          <a:p>
            <a:pPr marL="285750" lvl="0" indent="-285750">
              <a:buFont typeface="Arial" panose="020B0604020202020204" pitchFamily="34" charset="0"/>
              <a:buChar char="•"/>
            </a:pPr>
            <a:r>
              <a:rPr lang="en-GB" sz="1400" b="1" dirty="0" smtClean="0">
                <a:solidFill>
                  <a:srgbClr val="000000"/>
                </a:solidFill>
                <a:latin typeface="Comic Sans MS" panose="030F0702030302020204" pitchFamily="66" charset="0"/>
              </a:rPr>
              <a:t>What </a:t>
            </a:r>
            <a:r>
              <a:rPr lang="en-GB" sz="1400" b="1" dirty="0">
                <a:solidFill>
                  <a:srgbClr val="000000"/>
                </a:solidFill>
                <a:latin typeface="Comic Sans MS" panose="030F0702030302020204" pitchFamily="66" charset="0"/>
              </a:rPr>
              <a:t>is Bristol </a:t>
            </a:r>
            <a:r>
              <a:rPr lang="en-GB" sz="1400" b="1" dirty="0" smtClean="0">
                <a:solidFill>
                  <a:srgbClr val="000000"/>
                </a:solidFill>
                <a:latin typeface="Comic Sans MS" panose="030F0702030302020204" pitchFamily="66" charset="0"/>
              </a:rPr>
              <a:t>Zoo/WWF </a:t>
            </a:r>
            <a:r>
              <a:rPr lang="en-GB" sz="1400" b="1" dirty="0">
                <a:solidFill>
                  <a:srgbClr val="000000"/>
                </a:solidFill>
                <a:latin typeface="Comic Sans MS" panose="030F0702030302020204" pitchFamily="66" charset="0"/>
              </a:rPr>
              <a:t>doing to help protect this animal? </a:t>
            </a:r>
          </a:p>
          <a:p>
            <a:r>
              <a:rPr lang="en-GB" sz="1400" dirty="0" smtClean="0"/>
              <a:t> </a:t>
            </a:r>
            <a:endParaRPr lang="en-GB" sz="1400" dirty="0"/>
          </a:p>
        </p:txBody>
      </p:sp>
    </p:spTree>
    <p:extLst>
      <p:ext uri="{BB962C8B-B14F-4D97-AF65-F5344CB8AC3E}">
        <p14:creationId xmlns:p14="http://schemas.microsoft.com/office/powerpoint/2010/main" val="1560864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2208634" y="842948"/>
            <a:ext cx="7056784" cy="43016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333405" y="842948"/>
            <a:ext cx="1500004" cy="43016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333405" y="-99392"/>
            <a:ext cx="8580035" cy="892552"/>
          </a:xfrm>
          <a:prstGeom prst="rect">
            <a:avLst/>
          </a:prstGeom>
          <a:noFill/>
        </p:spPr>
        <p:txBody>
          <a:bodyPr wrap="square" rtlCol="0">
            <a:spAutoFit/>
          </a:bodyPr>
          <a:lstStyle/>
          <a:p>
            <a:endParaRPr lang="en-GB" u="sng" dirty="0" smtClean="0"/>
          </a:p>
          <a:p>
            <a:r>
              <a:rPr lang="en-GB" b="1" u="sng" dirty="0" smtClean="0">
                <a:latin typeface="Comic Sans MS" panose="030F0702030302020204" pitchFamily="66" charset="0"/>
              </a:rPr>
              <a:t>Bristol Zoo research </a:t>
            </a:r>
          </a:p>
          <a:p>
            <a:r>
              <a:rPr lang="en-GB" dirty="0" smtClean="0">
                <a:latin typeface="Comic Sans MS" panose="030F0702030302020204" pitchFamily="66" charset="0"/>
              </a:rPr>
              <a:t>Before you begin to design your slot  together toy you must research endangered animals that are supported by Bristol Zoo or The World Wildlife Federation Use images and text.  </a:t>
            </a:r>
            <a:endParaRPr lang="en-GB" dirty="0">
              <a:latin typeface="Comic Sans MS" panose="030F0702030302020204" pitchFamily="66" charset="0"/>
            </a:endParaRPr>
          </a:p>
        </p:txBody>
      </p:sp>
      <p:sp>
        <p:nvSpPr>
          <p:cNvPr id="8" name="Rectangle 7"/>
          <p:cNvSpPr/>
          <p:nvPr/>
        </p:nvSpPr>
        <p:spPr bwMode="auto">
          <a:xfrm>
            <a:off x="333405" y="3789040"/>
            <a:ext cx="1487839"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321241" y="5085184"/>
            <a:ext cx="1512168" cy="10081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45570" y="1298481"/>
            <a:ext cx="1487839"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45570" y="2564904"/>
            <a:ext cx="1487839"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345570" y="1628800"/>
            <a:ext cx="1295062" cy="692497"/>
          </a:xfrm>
          <a:prstGeom prst="rect">
            <a:avLst/>
          </a:prstGeom>
          <a:noFill/>
        </p:spPr>
        <p:txBody>
          <a:bodyPr wrap="square" rtlCol="0">
            <a:spAutoFit/>
          </a:bodyPr>
          <a:lstStyle/>
          <a:p>
            <a:r>
              <a:rPr lang="en-GB" dirty="0" smtClean="0">
                <a:latin typeface="Comic Sans MS" panose="030F0702030302020204" pitchFamily="66" charset="0"/>
              </a:rPr>
              <a:t>Place illustration here</a:t>
            </a:r>
            <a:endParaRPr lang="en-GB" dirty="0">
              <a:latin typeface="Comic Sans MS" panose="030F0702030302020204" pitchFamily="66" charset="0"/>
            </a:endParaRPr>
          </a:p>
        </p:txBody>
      </p:sp>
      <p:sp>
        <p:nvSpPr>
          <p:cNvPr id="12" name="Rectangle 11"/>
          <p:cNvSpPr/>
          <p:nvPr/>
        </p:nvSpPr>
        <p:spPr bwMode="auto">
          <a:xfrm>
            <a:off x="2216696" y="1298481"/>
            <a:ext cx="7056784"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2216696" y="2568067"/>
            <a:ext cx="7056784"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2208634" y="3776570"/>
            <a:ext cx="7056784" cy="10801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2209253" y="5070684"/>
            <a:ext cx="7056784" cy="102261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486172" y="911838"/>
            <a:ext cx="1152128" cy="292388"/>
          </a:xfrm>
          <a:prstGeom prst="rect">
            <a:avLst/>
          </a:prstGeom>
          <a:noFill/>
        </p:spPr>
        <p:txBody>
          <a:bodyPr wrap="square" rtlCol="0">
            <a:spAutoFit/>
          </a:bodyPr>
          <a:lstStyle/>
          <a:p>
            <a:r>
              <a:rPr lang="en-GB" b="1" dirty="0" smtClean="0">
                <a:latin typeface="Comic Sans MS" panose="030F0702030302020204" pitchFamily="66" charset="0"/>
              </a:rPr>
              <a:t>Animal</a:t>
            </a:r>
            <a:endParaRPr lang="en-GB" b="1" dirty="0">
              <a:latin typeface="Comic Sans MS" panose="030F0702030302020204" pitchFamily="66" charset="0"/>
            </a:endParaRPr>
          </a:p>
        </p:txBody>
      </p:sp>
      <p:sp>
        <p:nvSpPr>
          <p:cNvPr id="18" name="Rectangle 17"/>
          <p:cNvSpPr/>
          <p:nvPr/>
        </p:nvSpPr>
        <p:spPr>
          <a:xfrm>
            <a:off x="2208634" y="396672"/>
            <a:ext cx="7056784" cy="892552"/>
          </a:xfrm>
          <a:prstGeom prst="rect">
            <a:avLst/>
          </a:prstGeom>
        </p:spPr>
        <p:txBody>
          <a:bodyPr wrap="square">
            <a:spAutoFit/>
          </a:bodyPr>
          <a:lstStyle/>
          <a:p>
            <a:pPr lvl="0"/>
            <a:r>
              <a:rPr lang="en-GB" dirty="0" smtClean="0">
                <a:solidFill>
                  <a:srgbClr val="000000"/>
                </a:solidFill>
              </a:rPr>
              <a:t>  </a:t>
            </a:r>
          </a:p>
          <a:p>
            <a:pPr lvl="0"/>
            <a:endParaRPr lang="en-GB" dirty="0">
              <a:solidFill>
                <a:srgbClr val="000000"/>
              </a:solidFill>
            </a:endParaRPr>
          </a:p>
          <a:p>
            <a:pPr lvl="0"/>
            <a:r>
              <a:rPr lang="en-GB" b="1" dirty="0" smtClean="0">
                <a:solidFill>
                  <a:srgbClr val="000000"/>
                </a:solidFill>
                <a:latin typeface="Comic Sans MS" panose="030F0702030302020204" pitchFamily="66" charset="0"/>
              </a:rPr>
              <a:t>What </a:t>
            </a:r>
            <a:r>
              <a:rPr lang="en-GB" b="1" dirty="0">
                <a:solidFill>
                  <a:srgbClr val="000000"/>
                </a:solidFill>
                <a:latin typeface="Comic Sans MS" panose="030F0702030302020204" pitchFamily="66" charset="0"/>
              </a:rPr>
              <a:t>animal is this? Why is it endangered? What area(s) of the world is the animal from? What is Bristol </a:t>
            </a:r>
            <a:r>
              <a:rPr lang="en-GB" b="1" dirty="0" smtClean="0">
                <a:solidFill>
                  <a:srgbClr val="000000"/>
                </a:solidFill>
                <a:latin typeface="Comic Sans MS" panose="030F0702030302020204" pitchFamily="66" charset="0"/>
              </a:rPr>
              <a:t>Zoo/WWF </a:t>
            </a:r>
            <a:r>
              <a:rPr lang="en-GB" b="1" dirty="0">
                <a:solidFill>
                  <a:srgbClr val="000000"/>
                </a:solidFill>
                <a:latin typeface="Comic Sans MS" panose="030F0702030302020204" pitchFamily="66" charset="0"/>
              </a:rPr>
              <a:t>doing to help protect this animal? </a:t>
            </a:r>
          </a:p>
        </p:txBody>
      </p:sp>
      <p:pic>
        <p:nvPicPr>
          <p:cNvPr id="7" name="Picture 6"/>
          <p:cNvPicPr>
            <a:picLocks noChangeAspect="1"/>
          </p:cNvPicPr>
          <p:nvPr/>
        </p:nvPicPr>
        <p:blipFill>
          <a:blip r:embed="rId2"/>
          <a:stretch>
            <a:fillRect/>
          </a:stretch>
        </p:blipFill>
        <p:spPr>
          <a:xfrm>
            <a:off x="355258" y="1311701"/>
            <a:ext cx="1478151" cy="10702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Rectangle 14"/>
          <p:cNvSpPr>
            <a:spLocks noChangeArrowheads="1"/>
          </p:cNvSpPr>
          <p:nvPr/>
        </p:nvSpPr>
        <p:spPr bwMode="auto">
          <a:xfrm>
            <a:off x="-2411394" y="3742333"/>
            <a:ext cx="138231" cy="269139"/>
          </a:xfrm>
          <a:prstGeom prst="rect">
            <a:avLst/>
          </a:prstGeom>
          <a:noFill/>
          <a:ln w="9525">
            <a:noFill/>
            <a:miter lim="800000"/>
            <a:headEnd/>
            <a:tailEnd/>
          </a:ln>
        </p:spPr>
        <p:txBody>
          <a:bodyPr wrap="none" lIns="68415" tIns="34208" rIns="68415" bIns="34208" anchor="ctr">
            <a:spAutoFit/>
          </a:bodyPr>
          <a:lstStyle/>
          <a:p>
            <a:endParaRPr lang="en-US" dirty="0"/>
          </a:p>
        </p:txBody>
      </p:sp>
      <p:sp>
        <p:nvSpPr>
          <p:cNvPr id="18447" name="Rectangle 15"/>
          <p:cNvSpPr>
            <a:spLocks noChangeArrowheads="1"/>
          </p:cNvSpPr>
          <p:nvPr/>
        </p:nvSpPr>
        <p:spPr bwMode="auto">
          <a:xfrm>
            <a:off x="428721" y="404813"/>
            <a:ext cx="9125950" cy="6120531"/>
          </a:xfrm>
          <a:prstGeom prst="rect">
            <a:avLst/>
          </a:prstGeom>
          <a:noFill/>
          <a:ln w="9525">
            <a:solidFill>
              <a:schemeClr val="tx1"/>
            </a:solidFill>
            <a:miter lim="800000"/>
            <a:headEnd/>
            <a:tailEnd/>
          </a:ln>
        </p:spPr>
        <p:txBody>
          <a:bodyPr wrap="none" lIns="68415" tIns="34208" rIns="68415" bIns="34208" anchor="ctr"/>
          <a:lstStyle/>
          <a:p>
            <a:endParaRPr lang="en-US" dirty="0"/>
          </a:p>
        </p:txBody>
      </p:sp>
      <p:sp>
        <p:nvSpPr>
          <p:cNvPr id="2" name="TextBox 1"/>
          <p:cNvSpPr txBox="1"/>
          <p:nvPr/>
        </p:nvSpPr>
        <p:spPr>
          <a:xfrm>
            <a:off x="2858038" y="609648"/>
            <a:ext cx="4831265" cy="584775"/>
          </a:xfrm>
          <a:prstGeom prst="rect">
            <a:avLst/>
          </a:prstGeom>
          <a:noFill/>
        </p:spPr>
        <p:txBody>
          <a:bodyPr wrap="square" rtlCol="0">
            <a:spAutoFit/>
          </a:bodyPr>
          <a:lstStyle/>
          <a:p>
            <a:r>
              <a:rPr lang="en-GB" dirty="0" smtClean="0"/>
              <a:t>                 </a:t>
            </a:r>
            <a:r>
              <a:rPr lang="en-GB" sz="3200" dirty="0" smtClean="0"/>
              <a:t> </a:t>
            </a:r>
            <a:r>
              <a:rPr lang="en-GB" sz="3200" u="sng" dirty="0" smtClean="0"/>
              <a:t>Plywood</a:t>
            </a:r>
            <a:r>
              <a:rPr lang="en-GB" sz="3200" dirty="0" smtClean="0"/>
              <a:t> </a:t>
            </a:r>
            <a:endParaRPr lang="en-GB" dirty="0"/>
          </a:p>
        </p:txBody>
      </p:sp>
      <p:sp>
        <p:nvSpPr>
          <p:cNvPr id="3" name="Rectangle 2"/>
          <p:cNvSpPr/>
          <p:nvPr/>
        </p:nvSpPr>
        <p:spPr bwMode="auto">
          <a:xfrm>
            <a:off x="8841432" y="404813"/>
            <a:ext cx="713239" cy="78961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8841432" y="609648"/>
            <a:ext cx="576064" cy="461665"/>
          </a:xfrm>
          <a:prstGeom prst="rect">
            <a:avLst/>
          </a:prstGeom>
          <a:noFill/>
        </p:spPr>
        <p:txBody>
          <a:bodyPr wrap="square" rtlCol="0">
            <a:spAutoFit/>
          </a:bodyPr>
          <a:lstStyle/>
          <a:p>
            <a:r>
              <a:rPr lang="en-GB" sz="2400" b="1" dirty="0" smtClean="0"/>
              <a:t>12</a:t>
            </a:r>
            <a:endParaRPr lang="en-GB" sz="2400" b="1" dirty="0"/>
          </a:p>
        </p:txBody>
      </p:sp>
      <p:pic>
        <p:nvPicPr>
          <p:cNvPr id="5" name="Picture 4"/>
          <p:cNvPicPr>
            <a:picLocks noChangeAspect="1"/>
          </p:cNvPicPr>
          <p:nvPr/>
        </p:nvPicPr>
        <p:blipFill>
          <a:blip r:embed="rId2"/>
          <a:stretch>
            <a:fillRect/>
          </a:stretch>
        </p:blipFill>
        <p:spPr>
          <a:xfrm>
            <a:off x="1640632" y="1357067"/>
            <a:ext cx="6360706" cy="4770531"/>
          </a:xfrm>
          <a:prstGeom prst="rect">
            <a:avLst/>
          </a:prstGeom>
        </p:spPr>
      </p:pic>
      <p:sp>
        <p:nvSpPr>
          <p:cNvPr id="6" name="Rectangle 5"/>
          <p:cNvSpPr/>
          <p:nvPr/>
        </p:nvSpPr>
        <p:spPr>
          <a:xfrm>
            <a:off x="704529" y="692696"/>
            <a:ext cx="1296143" cy="523220"/>
          </a:xfrm>
          <a:prstGeom prst="rect">
            <a:avLst/>
          </a:prstGeom>
        </p:spPr>
        <p:txBody>
          <a:bodyPr wrap="square">
            <a:spAutoFit/>
          </a:bodyPr>
          <a:lstStyle/>
          <a:p>
            <a:r>
              <a:rPr lang="en-GB" sz="1400" b="1" dirty="0"/>
              <a:t>Week 4 task</a:t>
            </a:r>
            <a:r>
              <a:rPr lang="en-GB" sz="2800" b="1" dirty="0"/>
              <a:t>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6" y="365127"/>
            <a:ext cx="9127927" cy="1241605"/>
          </a:xfrm>
        </p:spPr>
        <p:txBody>
          <a:bodyPr>
            <a:normAutofit/>
          </a:bodyPr>
          <a:lstStyle/>
          <a:p>
            <a:r>
              <a:rPr lang="en-GB" sz="1800" b="1" dirty="0" smtClean="0"/>
              <a:t>Week 4 task</a:t>
            </a:r>
            <a:r>
              <a:rPr lang="en-GB" sz="3600" b="1" dirty="0" smtClean="0"/>
              <a:t>    Charles </a:t>
            </a:r>
            <a:r>
              <a:rPr lang="en-GB" sz="3600" b="1" dirty="0"/>
              <a:t>and  Ray Eames</a:t>
            </a:r>
            <a:br>
              <a:rPr lang="en-GB" sz="3600" b="1" dirty="0"/>
            </a:br>
            <a:r>
              <a:rPr lang="en-GB" sz="3600" b="1" dirty="0" smtClean="0"/>
              <a:t>Designers </a:t>
            </a:r>
            <a:endParaRPr lang="en-GB" sz="3600" dirty="0"/>
          </a:p>
        </p:txBody>
      </p:sp>
      <p:sp>
        <p:nvSpPr>
          <p:cNvPr id="3" name="Content Placeholder 2"/>
          <p:cNvSpPr>
            <a:spLocks noGrp="1"/>
          </p:cNvSpPr>
          <p:nvPr>
            <p:ph idx="1"/>
          </p:nvPr>
        </p:nvSpPr>
        <p:spPr>
          <a:xfrm>
            <a:off x="381000" y="1606731"/>
            <a:ext cx="9026434" cy="4570232"/>
          </a:xfrm>
        </p:spPr>
        <p:txBody>
          <a:bodyPr>
            <a:normAutofit/>
          </a:bodyPr>
          <a:lstStyle/>
          <a:p>
            <a:pPr marL="0" indent="0">
              <a:buNone/>
            </a:pPr>
            <a:endParaRPr lang="en-GB" sz="1400" u="sng" dirty="0"/>
          </a:p>
          <a:p>
            <a:pPr marL="0" indent="0">
              <a:buNone/>
            </a:pPr>
            <a:r>
              <a:rPr lang="en-GB" sz="1400" dirty="0"/>
              <a:t>Go to the following web link (copy &amp; paste the link) </a:t>
            </a:r>
            <a:r>
              <a:rPr lang="en-GB" sz="1400" dirty="0">
                <a:solidFill>
                  <a:schemeClr val="accent1"/>
                </a:solidFill>
                <a:hlinkClick r:id="rId2"/>
              </a:rPr>
              <a:t>www.eamesoffice.com</a:t>
            </a:r>
            <a:r>
              <a:rPr lang="en-GB" sz="1400" dirty="0">
                <a:solidFill>
                  <a:schemeClr val="accent1"/>
                </a:solidFill>
              </a:rPr>
              <a:t> </a:t>
            </a:r>
            <a:r>
              <a:rPr lang="en-GB" sz="1400" dirty="0"/>
              <a:t>and open the website for Charles and Ray Eames</a:t>
            </a:r>
          </a:p>
          <a:p>
            <a:pPr marL="0" indent="0">
              <a:buNone/>
            </a:pPr>
            <a:r>
              <a:rPr lang="en-GB" sz="1400" dirty="0"/>
              <a:t>Charles and Ray Eames were very important and influential designers. They pioneered the use of plywood. The reason we are looking at them is because we are going to use plywood for your slot together toy. I want you to broaden your knowledge of designers and materials and this exercise will help you to do that.</a:t>
            </a:r>
          </a:p>
          <a:p>
            <a:pPr marL="0" indent="0">
              <a:buNone/>
            </a:pPr>
            <a:r>
              <a:rPr lang="en-GB" sz="1400" u="sng" dirty="0"/>
              <a:t>Task 1: </a:t>
            </a:r>
            <a:r>
              <a:rPr lang="en-GB" sz="1400" dirty="0"/>
              <a:t>Choose 3 pieces of work from Charles and Ray Eames website. Click on the tab ‘The Work’ and choose one design from Furniture and one from WW11 Designs and one from Art</a:t>
            </a:r>
          </a:p>
          <a:p>
            <a:pPr marL="0" indent="0">
              <a:buNone/>
            </a:pPr>
            <a:r>
              <a:rPr lang="en-GB" sz="1400" u="sng" dirty="0"/>
              <a:t>Analysis of the work</a:t>
            </a:r>
          </a:p>
          <a:p>
            <a:pPr marL="0" indent="0">
              <a:buNone/>
            </a:pPr>
            <a:r>
              <a:rPr lang="en-GB" sz="1400" dirty="0"/>
              <a:t>Write about the work using the following points</a:t>
            </a:r>
          </a:p>
          <a:p>
            <a:pPr marL="0" indent="0">
              <a:buNone/>
            </a:pPr>
            <a:r>
              <a:rPr lang="en-GB" sz="1400" dirty="0"/>
              <a:t>Describe the key features of the work? Look at things such as shape, materials, function. </a:t>
            </a:r>
          </a:p>
          <a:p>
            <a:pPr marL="0" indent="0">
              <a:buNone/>
            </a:pPr>
            <a:r>
              <a:rPr lang="en-GB" sz="1400" dirty="0"/>
              <a:t>What do you like about the work? What do you dislike about the work?</a:t>
            </a:r>
          </a:p>
          <a:p>
            <a:pPr marL="0" indent="0">
              <a:buNone/>
            </a:pPr>
            <a:r>
              <a:rPr lang="en-GB" sz="1400" u="sng" dirty="0"/>
              <a:t>Task 2:</a:t>
            </a:r>
          </a:p>
          <a:p>
            <a:pPr marL="0" indent="0">
              <a:buNone/>
            </a:pPr>
            <a:r>
              <a:rPr lang="en-GB" sz="1400" dirty="0"/>
              <a:t>Design something such as a car, vase, swimming pool, building, hairdryer in the style of Charles and Ray Eames…….it can be anything you like but use the things you have noted about Eames’s work to produce your own design.</a:t>
            </a:r>
          </a:p>
          <a:p>
            <a:pPr marL="0" indent="0">
              <a:buNone/>
            </a:pPr>
            <a:r>
              <a:rPr lang="en-GB" sz="1400" dirty="0"/>
              <a:t>To help you do this I have provided an example of how you could do this. I have used the designer James Dyson as an example.</a:t>
            </a:r>
          </a:p>
          <a:p>
            <a:pPr marL="0" indent="0">
              <a:buNone/>
            </a:pPr>
            <a:endParaRPr lang="en-GB" sz="1800" dirty="0"/>
          </a:p>
          <a:p>
            <a:pPr marL="0" indent="0">
              <a:buNone/>
            </a:pPr>
            <a:endParaRPr lang="en-GB" dirty="0"/>
          </a:p>
        </p:txBody>
      </p:sp>
    </p:spTree>
    <p:extLst>
      <p:ext uri="{BB962C8B-B14F-4D97-AF65-F5344CB8AC3E}">
        <p14:creationId xmlns:p14="http://schemas.microsoft.com/office/powerpoint/2010/main" val="171097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30111</TotalTime>
  <Words>1450</Words>
  <Application>Microsoft Office PowerPoint</Application>
  <PresentationFormat>A4 Paper (210x297 mm)</PresentationFormat>
  <Paragraphs>211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Fan Heiti Std B</vt:lpstr>
      <vt:lpstr>Adobe Heiti Std R</vt:lpstr>
      <vt:lpstr>Arial</vt:lpstr>
      <vt:lpstr>Calibri</vt:lpstr>
      <vt:lpstr>Comic Sans MS</vt:lpstr>
      <vt:lpstr>Poplar Std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4 task    Charles and  Ray Eames Designers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9&amp; 10Extension task   Bristol Zoo slot together toy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Jelf</dc:creator>
  <cp:lastModifiedBy>Christopher Simkiss</cp:lastModifiedBy>
  <cp:revision>1365</cp:revision>
  <cp:lastPrinted>2016-09-01T12:35:24Z</cp:lastPrinted>
  <dcterms:created xsi:type="dcterms:W3CDTF">2006-09-18T18:16:20Z</dcterms:created>
  <dcterms:modified xsi:type="dcterms:W3CDTF">2021-03-02T16:32:44Z</dcterms:modified>
</cp:coreProperties>
</file>