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08" r:id="rId1"/>
  </p:sldMasterIdLst>
  <p:notesMasterIdLst>
    <p:notesMasterId r:id="rId34"/>
  </p:notesMasterIdLst>
  <p:handoutMasterIdLst>
    <p:handoutMasterId r:id="rId35"/>
  </p:handoutMasterIdLst>
  <p:sldIdLst>
    <p:sldId id="256" r:id="rId2"/>
    <p:sldId id="481" r:id="rId3"/>
    <p:sldId id="482" r:id="rId4"/>
    <p:sldId id="483" r:id="rId5"/>
    <p:sldId id="484" r:id="rId6"/>
    <p:sldId id="485" r:id="rId7"/>
    <p:sldId id="512"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508" r:id="rId22"/>
    <p:sldId id="509" r:id="rId23"/>
    <p:sldId id="510" r:id="rId24"/>
    <p:sldId id="511" r:id="rId25"/>
    <p:sldId id="500" r:id="rId26"/>
    <p:sldId id="501" r:id="rId27"/>
    <p:sldId id="502" r:id="rId28"/>
    <p:sldId id="503" r:id="rId29"/>
    <p:sldId id="505" r:id="rId30"/>
    <p:sldId id="506" r:id="rId31"/>
    <p:sldId id="507" r:id="rId32"/>
    <p:sldId id="513" r:id="rId33"/>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Hicks" initials="PH" lastIdx="0" clrIdx="0">
    <p:extLst>
      <p:ext uri="{19B8F6BF-5375-455C-9EA6-DF929625EA0E}">
        <p15:presenceInfo xmlns:p15="http://schemas.microsoft.com/office/powerpoint/2012/main" userId="S-1-5-21-2666351280-1112285697-1196684128-3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2E9EFA"/>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4005" autoAdjust="0"/>
  </p:normalViewPr>
  <p:slideViewPr>
    <p:cSldViewPr>
      <p:cViewPr varScale="1">
        <p:scale>
          <a:sx n="73" d="100"/>
          <a:sy n="73" d="100"/>
        </p:scale>
        <p:origin x="1478" y="53"/>
      </p:cViewPr>
      <p:guideLst>
        <p:guide orient="horz" pos="2160"/>
        <p:guide pos="2880"/>
      </p:guideLst>
    </p:cSldViewPr>
  </p:slideViewPr>
  <p:outlineViewPr>
    <p:cViewPr>
      <p:scale>
        <a:sx n="33" d="100"/>
        <a:sy n="33" d="100"/>
      </p:scale>
      <p:origin x="0" y="-1113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2" d="100"/>
          <a:sy n="82" d="100"/>
        </p:scale>
        <p:origin x="397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3993348998666"/>
          <c:y val="9.4301534863109715E-2"/>
          <c:w val="0.24899478811032266"/>
          <c:h val="0.52145805050230787"/>
        </c:manualLayout>
      </c:layout>
      <c:pieChart>
        <c:varyColors val="1"/>
        <c:ser>
          <c:idx val="0"/>
          <c:order val="0"/>
          <c:explosion val="2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E32-4552-8DC9-BED6F14496D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E32-4552-8DC9-BED6F14496D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E32-4552-8DC9-BED6F14496D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E32-4552-8DC9-BED6F14496D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E32-4552-8DC9-BED6F14496DE}"/>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CE32-4552-8DC9-BED6F14496DE}"/>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CE32-4552-8DC9-BED6F14496DE}"/>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CE32-4552-8DC9-BED6F14496DE}"/>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CE32-4552-8DC9-BED6F14496DE}"/>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CE32-4552-8DC9-BED6F14496DE}"/>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CE32-4552-8DC9-BED6F14496DE}"/>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7-CE32-4552-8DC9-BED6F14496DE}"/>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9-CE32-4552-8DC9-BED6F14496DE}"/>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B-CE32-4552-8DC9-BED6F14496DE}"/>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D-CE32-4552-8DC9-BED6F14496DE}"/>
              </c:ext>
            </c:extLst>
          </c:dPt>
          <c:dPt>
            <c:idx val="15"/>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F-CE32-4552-8DC9-BED6F14496DE}"/>
              </c:ext>
            </c:extLst>
          </c:dPt>
          <c:dPt>
            <c:idx val="16"/>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21-CE32-4552-8DC9-BED6F14496DE}"/>
              </c:ext>
            </c:extLst>
          </c:dPt>
          <c:dPt>
            <c:idx val="17"/>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23-CE32-4552-8DC9-BED6F14496DE}"/>
              </c:ext>
            </c:extLst>
          </c:dPt>
          <c:dPt>
            <c:idx val="18"/>
            <c:bubble3D val="0"/>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25-CE32-4552-8DC9-BED6F14496DE}"/>
              </c:ext>
            </c:extLst>
          </c:dPt>
          <c:dPt>
            <c:idx val="19"/>
            <c:bubble3D val="0"/>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c:spPr>
            <c:extLst>
              <c:ext xmlns:c16="http://schemas.microsoft.com/office/drawing/2014/chart" uri="{C3380CC4-5D6E-409C-BE32-E72D297353CC}">
                <c16:uniqueId val="{00000027-CE32-4552-8DC9-BED6F14496DE}"/>
              </c:ext>
            </c:extLst>
          </c:dPt>
          <c:cat>
            <c:strRef>
              <c:f>Piechart!$A$1:$A$20</c:f>
              <c:strCache>
                <c:ptCount val="20"/>
                <c:pt idx="0">
                  <c:v>Apprenticeship</c:v>
                </c:pt>
                <c:pt idx="1">
                  <c:v>Army</c:v>
                </c:pt>
                <c:pt idx="2">
                  <c:v>Balcarras Sixth Form</c:v>
                </c:pt>
                <c:pt idx="3">
                  <c:v>Cirencester Sixth Form College</c:v>
                </c:pt>
                <c:pt idx="4">
                  <c:v>Commonweal Sixth Form</c:v>
                </c:pt>
                <c:pt idx="5">
                  <c:v>Farmors Sixth Form</c:v>
                </c:pt>
                <c:pt idx="6">
                  <c:v>Gloucestestershire College </c:v>
                </c:pt>
                <c:pt idx="7">
                  <c:v>Working while waiting to join RAF</c:v>
                </c:pt>
                <c:pt idx="8">
                  <c:v>Hartpury College</c:v>
                </c:pt>
                <c:pt idx="9">
                  <c:v>Marling Sixth Form</c:v>
                </c:pt>
                <c:pt idx="10">
                  <c:v>New College Swindon</c:v>
                </c:pt>
                <c:pt idx="11">
                  <c:v>Unsure</c:v>
                </c:pt>
                <c:pt idx="12">
                  <c:v>Rendcomb College</c:v>
                </c:pt>
                <c:pt idx="13">
                  <c:v>Rycotewood Furniture College in Oxford </c:v>
                </c:pt>
                <c:pt idx="14">
                  <c:v>SGS Berkeley Green UTC</c:v>
                </c:pt>
                <c:pt idx="15">
                  <c:v>SGS College Stroud Campus</c:v>
                </c:pt>
                <c:pt idx="16">
                  <c:v>Sir Thomas Rich's Sixth Form</c:v>
                </c:pt>
                <c:pt idx="17">
                  <c:v>South Gloucestershire and Stroud College</c:v>
                </c:pt>
                <c:pt idx="18">
                  <c:v>Stroud High Sixth form</c:v>
                </c:pt>
                <c:pt idx="19">
                  <c:v>The Military Preparation College - Gloucester</c:v>
                </c:pt>
              </c:strCache>
            </c:strRef>
          </c:cat>
          <c:val>
            <c:numRef>
              <c:f>Piechart!$B$1:$B$20</c:f>
              <c:numCache>
                <c:formatCode>General</c:formatCode>
                <c:ptCount val="20"/>
                <c:pt idx="0">
                  <c:v>4</c:v>
                </c:pt>
                <c:pt idx="1">
                  <c:v>1</c:v>
                </c:pt>
                <c:pt idx="2">
                  <c:v>3</c:v>
                </c:pt>
                <c:pt idx="3">
                  <c:v>118</c:v>
                </c:pt>
                <c:pt idx="4">
                  <c:v>1</c:v>
                </c:pt>
                <c:pt idx="5">
                  <c:v>8</c:v>
                </c:pt>
                <c:pt idx="6">
                  <c:v>2</c:v>
                </c:pt>
                <c:pt idx="7">
                  <c:v>1</c:v>
                </c:pt>
                <c:pt idx="8">
                  <c:v>7</c:v>
                </c:pt>
                <c:pt idx="9">
                  <c:v>9</c:v>
                </c:pt>
                <c:pt idx="10">
                  <c:v>8</c:v>
                </c:pt>
                <c:pt idx="11">
                  <c:v>2</c:v>
                </c:pt>
                <c:pt idx="12">
                  <c:v>3</c:v>
                </c:pt>
                <c:pt idx="13">
                  <c:v>1</c:v>
                </c:pt>
                <c:pt idx="14">
                  <c:v>1</c:v>
                </c:pt>
                <c:pt idx="15">
                  <c:v>1</c:v>
                </c:pt>
                <c:pt idx="16">
                  <c:v>1</c:v>
                </c:pt>
                <c:pt idx="17">
                  <c:v>3</c:v>
                </c:pt>
                <c:pt idx="18">
                  <c:v>3</c:v>
                </c:pt>
                <c:pt idx="19">
                  <c:v>1</c:v>
                </c:pt>
              </c:numCache>
            </c:numRef>
          </c:val>
          <c:extLst>
            <c:ext xmlns:c16="http://schemas.microsoft.com/office/drawing/2014/chart" uri="{C3380CC4-5D6E-409C-BE32-E72D297353CC}">
              <c16:uniqueId val="{00000028-CE32-4552-8DC9-BED6F14496D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49428344679874553"/>
          <c:w val="1"/>
          <c:h val="0.50571655320125453"/>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CD7389D-9F4E-45AE-A144-50699B813EBB}"/>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 charset="0"/>
                <a:ea typeface="+mn-ea"/>
                <a:cs typeface="Arial" charset="0"/>
              </a:defRPr>
            </a:lvl1pPr>
          </a:lstStyle>
          <a:p>
            <a:pPr>
              <a:defRPr/>
            </a:pPr>
            <a:endParaRPr lang="en-GB"/>
          </a:p>
        </p:txBody>
      </p:sp>
      <p:sp>
        <p:nvSpPr>
          <p:cNvPr id="13315" name="Rectangle 3">
            <a:extLst>
              <a:ext uri="{FF2B5EF4-FFF2-40B4-BE49-F238E27FC236}">
                <a16:creationId xmlns:a16="http://schemas.microsoft.com/office/drawing/2014/main" id="{364EEFBD-5F5A-4AE6-87CD-B5E9422BF209}"/>
              </a:ext>
            </a:extLst>
          </p:cNvPr>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 charset="0"/>
                <a:ea typeface="+mn-ea"/>
                <a:cs typeface="Arial" charset="0"/>
              </a:defRPr>
            </a:lvl1pPr>
          </a:lstStyle>
          <a:p>
            <a:pPr>
              <a:defRPr/>
            </a:pPr>
            <a:endParaRPr lang="en-GB"/>
          </a:p>
        </p:txBody>
      </p:sp>
      <p:sp>
        <p:nvSpPr>
          <p:cNvPr id="13316" name="Rectangle 4">
            <a:extLst>
              <a:ext uri="{FF2B5EF4-FFF2-40B4-BE49-F238E27FC236}">
                <a16:creationId xmlns:a16="http://schemas.microsoft.com/office/drawing/2014/main" id="{C75C01DE-CCB9-4FB3-A158-258B7CF27CAD}"/>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 charset="0"/>
                <a:ea typeface="+mn-ea"/>
                <a:cs typeface="Arial" charset="0"/>
              </a:defRPr>
            </a:lvl1pPr>
          </a:lstStyle>
          <a:p>
            <a:pPr>
              <a:defRPr/>
            </a:pPr>
            <a:endParaRPr lang="en-GB"/>
          </a:p>
        </p:txBody>
      </p:sp>
      <p:sp>
        <p:nvSpPr>
          <p:cNvPr id="13317" name="Rectangle 5">
            <a:extLst>
              <a:ext uri="{FF2B5EF4-FFF2-40B4-BE49-F238E27FC236}">
                <a16:creationId xmlns:a16="http://schemas.microsoft.com/office/drawing/2014/main" id="{EC723312-DB95-4786-80DD-5883C479071D}"/>
              </a:ext>
            </a:extLst>
          </p:cNvPr>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400D5AA-0714-4BE5-B9A9-020CE5E07522}"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809AB3-EFF2-445F-A14A-D1E4C96527D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a:extLst>
              <a:ext uri="{FF2B5EF4-FFF2-40B4-BE49-F238E27FC236}">
                <a16:creationId xmlns:a16="http://schemas.microsoft.com/office/drawing/2014/main" id="{1BF1D1AA-5613-42FF-8027-06ECECFDD7B2}"/>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3A50BC80-1BA7-4187-85FF-2E77AB5E9393}" type="datetimeFigureOut">
              <a:rPr lang="en-GB" altLang="en-US"/>
              <a:pPr>
                <a:defRPr/>
              </a:pPr>
              <a:t>26/09/2024</a:t>
            </a:fld>
            <a:endParaRPr lang="en-GB" altLang="en-US" dirty="0"/>
          </a:p>
        </p:txBody>
      </p:sp>
      <p:sp>
        <p:nvSpPr>
          <p:cNvPr id="4" name="Slide Image Placeholder 3">
            <a:extLst>
              <a:ext uri="{FF2B5EF4-FFF2-40B4-BE49-F238E27FC236}">
                <a16:creationId xmlns:a16="http://schemas.microsoft.com/office/drawing/2014/main" id="{F2CD8D75-6E34-47EE-AAA6-0C8945FB85C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AAFD72B9-FB4B-43EC-9CE4-DED8B70A020F}"/>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61B545B-D3B7-4A6B-8CC1-DAE8447886DC}"/>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79043C3F-A8FB-4654-AE07-1B8FF7BBFB35}"/>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E779C12-CA10-4D4B-B1F6-4B8BA4035F69}"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BAF6771-E978-43F3-A94F-3001A28ABF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971EA7C-484B-4BA7-AD71-29E22D300E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anose="020B0600070205080204" pitchFamily="34" charset="-128"/>
              </a:rPr>
              <a:t>So we have now opened the bag and yes it wasn’t what you were expecting.  This is how I want you to view your future options.  Any college/sixth form you visit are going to sell you a product and you are buying into this product.  The subject you are going to study is the product.  Consider carefully the subjects you currently study and the new ones you want to find more information about. Were you excited by the subject, if you can find a passion about what you are studying this will automatically help you to succeed.  When you are investigating make sure you know what you will be studying, for example if you enjoy natural disasters in Geography but hate tourism, check out what you will be studying in Geography A level don’t assume that it will be the same as at GCSE.  This is a huge step you are about to take.  So how do we research.  We use the websites that are listed in the booklet that we would like you to collect as you leave.  Check out what universities or employers want.  Attend as many open evenings/days as you possibly can and talk to as many different people about your chosen subjects.  Remember everyone has their own opinion and it is important that you listen to everyone but make your own choices.  Work EXP</a:t>
            </a:r>
          </a:p>
          <a:p>
            <a:endParaRPr lang="en-GB" altLang="en-US">
              <a:ea typeface="ＭＳ Ｐゴシック" panose="020B0600070205080204" pitchFamily="34" charset="-128"/>
            </a:endParaRPr>
          </a:p>
        </p:txBody>
      </p:sp>
      <p:sp>
        <p:nvSpPr>
          <p:cNvPr id="13316" name="Slide Number Placeholder 3">
            <a:extLst>
              <a:ext uri="{FF2B5EF4-FFF2-40B4-BE49-F238E27FC236}">
                <a16:creationId xmlns:a16="http://schemas.microsoft.com/office/drawing/2014/main" id="{55FFB96E-A3BA-4DAF-935C-E525B64D30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8D61C6-0368-4CF2-BB09-4FEA480430FA}" type="slidenum">
              <a:rPr lang="en-GB" altLang="en-US" smtClean="0"/>
              <a:pPr/>
              <a:t>9</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392E3C0-C826-48CB-B61E-2DBB0ED5AB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48A185F-FFAA-4C53-A63C-44613832F0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771462C1-C7BE-420B-B810-7394196A12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046035-2ADB-42BF-8A0F-3EE053D0B35D}" type="slidenum">
              <a:rPr lang="en-GB" altLang="en-US" smtClean="0"/>
              <a:pPr/>
              <a:t>18</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F529E23-DD0B-4630-B2AA-7CA0BA6925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223A309-DE4B-4F37-B972-D0F3E94676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CE5F48DA-C1E0-4437-ABC4-A80A82BD3A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2176DE-F1B3-4D0E-8B18-C16ED8B22413}" type="slidenum">
              <a:rPr lang="en-GB" altLang="en-US" smtClean="0"/>
              <a:pPr/>
              <a:t>19</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D831FB3-3D53-4F17-88F4-A96A0E2BC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B318993-8755-4936-8CF2-90BD2021CE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anose="020B0600070205080204" pitchFamily="34" charset="-128"/>
              </a:rPr>
              <a:t>So we have now opened the bag and yes it wasn’t what you were expecting.  This is how I want you to view your future options.  Any college/sixth form you visit are going to sell you a product and you are buying into this product.  The subject you are going to study is the product.  Consider carefully the subjects you currently study and the new ones you want to find more information about. Were you excited by the subject, if you can find a passion about what you are studying this will automatically help you to succeed.  When you are investigating make sure you know what you will be studying, for example if you enjoy natural disasters in Geography but hate tourism, check out what you will be studying in Geography A level don’t assume that it will be the same as at GCSE.  This is a huge step you are about to take.  So how do we research.  We use the websites that are listed in the booklet that we would like you to collect as you leave.  Check out what universities or employers want.  Attend as many open evenings/days as you possibly can and talk to as many different people about your chosen subjects.  Remember everyone has their own opinion and it is important that you listen to everyone but make your own choices.  Work EXP</a:t>
            </a:r>
          </a:p>
          <a:p>
            <a:endParaRPr lang="en-GB" altLang="en-US">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39552AAC-F366-4095-83FD-C1DDD878F7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167094-0EC4-4565-A9C4-231A3A5135B0}" type="slidenum">
              <a:rPr lang="en-GB" altLang="en-US" smtClean="0"/>
              <a:pPr/>
              <a:t>20</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A7702A4-656A-4FED-9DE6-EA843CE0CA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0B39A70-8A2A-4A90-9BCC-3209590DD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74900D3F-0D07-48A8-A739-CAF935587C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7A19E2-5CB8-4A32-A13B-D43E054A67EA}" type="slidenum">
              <a:rPr lang="en-GB" altLang="en-US" smtClean="0"/>
              <a:pPr/>
              <a:t>21</a:t>
            </a:fld>
            <a:endParaRPr lang="en-GB" altLang="en-US"/>
          </a:p>
        </p:txBody>
      </p:sp>
    </p:spTree>
    <p:extLst>
      <p:ext uri="{BB962C8B-B14F-4D97-AF65-F5344CB8AC3E}">
        <p14:creationId xmlns:p14="http://schemas.microsoft.com/office/powerpoint/2010/main" val="120931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A7702A4-656A-4FED-9DE6-EA843CE0CA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0B39A70-8A2A-4A90-9BCC-3209590DD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74900D3F-0D07-48A8-A739-CAF935587C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7A19E2-5CB8-4A32-A13B-D43E054A67EA}" type="slidenum">
              <a:rPr lang="en-GB" altLang="en-US" smtClean="0"/>
              <a:pPr/>
              <a:t>22</a:t>
            </a:fld>
            <a:endParaRPr lang="en-GB" altLang="en-US"/>
          </a:p>
        </p:txBody>
      </p:sp>
    </p:spTree>
    <p:extLst>
      <p:ext uri="{BB962C8B-B14F-4D97-AF65-F5344CB8AC3E}">
        <p14:creationId xmlns:p14="http://schemas.microsoft.com/office/powerpoint/2010/main" val="355401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A7702A4-656A-4FED-9DE6-EA843CE0CA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0B39A70-8A2A-4A90-9BCC-3209590DD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74900D3F-0D07-48A8-A739-CAF935587C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7A19E2-5CB8-4A32-A13B-D43E054A67EA}" type="slidenum">
              <a:rPr lang="en-GB" altLang="en-US" smtClean="0"/>
              <a:pPr/>
              <a:t>23</a:t>
            </a:fld>
            <a:endParaRPr lang="en-GB" altLang="en-US"/>
          </a:p>
        </p:txBody>
      </p:sp>
    </p:spTree>
    <p:extLst>
      <p:ext uri="{BB962C8B-B14F-4D97-AF65-F5344CB8AC3E}">
        <p14:creationId xmlns:p14="http://schemas.microsoft.com/office/powerpoint/2010/main" val="23824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A7702A4-656A-4FED-9DE6-EA843CE0CA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0B39A70-8A2A-4A90-9BCC-3209590DD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74900D3F-0D07-48A8-A739-CAF935587C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7A19E2-5CB8-4A32-A13B-D43E054A67EA}" type="slidenum">
              <a:rPr lang="en-GB" altLang="en-US" smtClean="0"/>
              <a:pPr/>
              <a:t>24</a:t>
            </a:fld>
            <a:endParaRPr lang="en-GB" altLang="en-US"/>
          </a:p>
        </p:txBody>
      </p:sp>
    </p:spTree>
    <p:extLst>
      <p:ext uri="{BB962C8B-B14F-4D97-AF65-F5344CB8AC3E}">
        <p14:creationId xmlns:p14="http://schemas.microsoft.com/office/powerpoint/2010/main" val="299698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FF25C88-E45E-4E2A-93F6-5041F48938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4F3BBCE-3C82-49DD-961D-AE8B8BD3E7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9529BB43-A81B-4015-9C97-8AE1DB9CF7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402A8B-0BAD-4B61-869E-21ACFDB610DE}" type="slidenum">
              <a:rPr lang="en-GB" altLang="en-US" smtClean="0"/>
              <a:pPr/>
              <a:t>25</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07E7ED2-F0F0-43BB-9069-23CF36E041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0BFE7C1-1D6B-4758-B473-150A2AA186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F16B8CEE-70E2-4722-A6BE-19B4E85F27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2DF581-6315-42A1-AE70-F790FEEA2C09}" type="slidenum">
              <a:rPr lang="en-GB" altLang="en-US" smtClean="0"/>
              <a:pPr/>
              <a:t>26</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ABAAB29-4B24-4C3B-B1B6-6C78B236A0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0D45797F-E31B-4A61-8047-27942B62F8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F0A4E3DC-27A9-48CC-A914-C7ED68E011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C7B568-8D9E-4AA4-B82B-BFC42675F184}" type="slidenum">
              <a:rPr lang="en-GB" altLang="en-US" smtClean="0">
                <a:solidFill>
                  <a:srgbClr val="000000"/>
                </a:solidFill>
              </a:rPr>
              <a:pPr/>
              <a:t>27</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1C10139-28B3-4E43-9A38-6307507491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F353C83-DA62-4D8B-BCE0-D819728691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anose="020B0600070205080204" pitchFamily="34" charset="-128"/>
              </a:rPr>
              <a:t>Many of you said you would buy from me the sensible ones asked o look in the bag first. </a:t>
            </a:r>
          </a:p>
          <a:p>
            <a:endParaRPr lang="en-GB" altLang="en-US">
              <a:ea typeface="ＭＳ Ｐゴシック" panose="020B0600070205080204" pitchFamily="34" charset="-128"/>
            </a:endParaRPr>
          </a:p>
          <a:p>
            <a:r>
              <a:rPr lang="en-GB" altLang="en-US">
                <a:ea typeface="ＭＳ Ｐゴシック" panose="020B0600070205080204" pitchFamily="34" charset="-128"/>
              </a:rPr>
              <a:t>So we have done our research and made the right choices. What to do next.  Start applying to your chosen college/sixth form as soon as the decision is done.  This will then be one job you can tick off of your list and you can start giving 100% to school. </a:t>
            </a:r>
          </a:p>
          <a:p>
            <a:endParaRPr lang="en-GB" altLang="en-US">
              <a:ea typeface="ＭＳ Ｐゴシック" panose="020B0600070205080204" pitchFamily="34" charset="-128"/>
            </a:endParaRPr>
          </a:p>
        </p:txBody>
      </p:sp>
      <p:sp>
        <p:nvSpPr>
          <p:cNvPr id="15364" name="Slide Number Placeholder 3">
            <a:extLst>
              <a:ext uri="{FF2B5EF4-FFF2-40B4-BE49-F238E27FC236}">
                <a16:creationId xmlns:a16="http://schemas.microsoft.com/office/drawing/2014/main" id="{13AAA8EC-5960-4C9A-BA3D-92F5063796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21C7E4-AFEA-48C5-AA5B-BA7B3803427E}" type="slidenum">
              <a:rPr lang="en-GB" altLang="en-US" smtClean="0"/>
              <a:pPr/>
              <a:t>10</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F57BDC2-0392-4351-BD44-7E37F5D68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D041BA9-0D5F-477D-839E-9C615B7D44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E9292C36-79EF-413B-A84F-AE5D9F2577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5C33CA-ED14-488C-A075-E66EEA049064}" type="slidenum">
              <a:rPr lang="en-GB" altLang="en-US" smtClean="0">
                <a:solidFill>
                  <a:srgbClr val="000000"/>
                </a:solidFill>
              </a:rPr>
              <a:pPr/>
              <a:t>28</a:t>
            </a:fld>
            <a:endParaRPr lang="en-GB"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F77BABF-8DD2-435E-AE5F-3EBD8EBF2B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ABD396C-75CF-4EC1-99DA-2215C7FE43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0180" name="Slide Number Placeholder 3">
            <a:extLst>
              <a:ext uri="{FF2B5EF4-FFF2-40B4-BE49-F238E27FC236}">
                <a16:creationId xmlns:a16="http://schemas.microsoft.com/office/drawing/2014/main" id="{B2E54149-C1BC-41FD-8D09-5A83B1EDAD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FF8DC6-E827-4C2A-B8E2-0F8075275F9C}" type="slidenum">
              <a:rPr lang="en-GB" altLang="en-US" smtClean="0">
                <a:solidFill>
                  <a:srgbClr val="000000"/>
                </a:solidFill>
              </a:rPr>
              <a:pPr/>
              <a:t>29</a:t>
            </a:fld>
            <a:endParaRPr lang="en-GB"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59C8ECC-FEC5-44E7-9469-6128E2A448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D5D6A7F-54B1-4C3A-A790-5AB17AF5A4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EF49F8AE-C594-49AE-82CA-24FB4CC44B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81E22E-5890-4ACD-A791-9BC4F1952143}" type="slidenum">
              <a:rPr lang="en-GB" altLang="en-US" smtClean="0">
                <a:solidFill>
                  <a:srgbClr val="000000"/>
                </a:solidFill>
              </a:rPr>
              <a:pPr/>
              <a:t>30</a:t>
            </a:fld>
            <a:endParaRPr lang="en-GB"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3281546-58BC-449D-AA15-1DE4DD8AC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96C6B68-F016-4513-9389-140B920478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2F6660C7-9574-475E-93D7-EDF4D9066C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F0BB089-DD0A-46E0-94F1-6D6045A612E4}" type="slidenum">
              <a:rPr lang="en-GB" altLang="en-US" smtClean="0">
                <a:solidFill>
                  <a:srgbClr val="000000"/>
                </a:solidFill>
              </a:rPr>
              <a:pPr/>
              <a:t>31</a:t>
            </a:fld>
            <a:endParaRPr lang="en-GB"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3281546-58BC-449D-AA15-1DE4DD8AC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96C6B68-F016-4513-9389-140B920478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4276" name="Slide Number Placeholder 3">
            <a:extLst>
              <a:ext uri="{FF2B5EF4-FFF2-40B4-BE49-F238E27FC236}">
                <a16:creationId xmlns:a16="http://schemas.microsoft.com/office/drawing/2014/main" id="{2F6660C7-9574-475E-93D7-EDF4D9066C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0BB089-DD0A-46E0-94F1-6D6045A612E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141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D4E5581-7AAA-4065-8DED-A256110A9C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E609ACC-E509-48A1-AFC2-4760B1CE1F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B3AFBD8B-46AD-446A-A7EF-BBB2FED590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D0D61D-3CC3-4F39-ABA2-8A4BAA800646}" type="slidenum">
              <a:rPr lang="en-GB" altLang="en-US" smtClean="0"/>
              <a:pPr/>
              <a:t>11</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3BF2A6B-2D99-404E-B974-8E7FF74851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1DE2B10-1AD0-4F06-BFD1-D1F6862AA2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anose="020B0600070205080204" pitchFamily="34" charset="-128"/>
              </a:rPr>
              <a:t>Many of you said you would buy from me the sensible ones asked o look in the bag first. </a:t>
            </a:r>
          </a:p>
          <a:p>
            <a:endParaRPr lang="en-GB" altLang="en-US">
              <a:ea typeface="ＭＳ Ｐゴシック" panose="020B0600070205080204" pitchFamily="34" charset="-128"/>
            </a:endParaRPr>
          </a:p>
          <a:p>
            <a:r>
              <a:rPr lang="en-GB" altLang="en-US">
                <a:ea typeface="ＭＳ Ｐゴシック" panose="020B0600070205080204" pitchFamily="34" charset="-128"/>
              </a:rPr>
              <a:t>So we have done our research and made the right choices. What to do next.  Start applying to your chosen college/sixth form as soon as the decision is done.  This will then be one job you can tick off of your list and you can start giving 100% to school. </a:t>
            </a:r>
          </a:p>
          <a:p>
            <a:endParaRPr lang="en-GB" altLang="en-US">
              <a:ea typeface="ＭＳ Ｐゴシック" panose="020B0600070205080204" pitchFamily="34" charset="-128"/>
            </a:endParaRPr>
          </a:p>
        </p:txBody>
      </p:sp>
      <p:sp>
        <p:nvSpPr>
          <p:cNvPr id="19460" name="Slide Number Placeholder 3">
            <a:extLst>
              <a:ext uri="{FF2B5EF4-FFF2-40B4-BE49-F238E27FC236}">
                <a16:creationId xmlns:a16="http://schemas.microsoft.com/office/drawing/2014/main" id="{E5288C84-36B4-45B3-83B0-658024ABED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13B11A-B65A-4AA4-B736-F60766B5FACC}" type="slidenum">
              <a:rPr lang="en-GB" altLang="en-US" smtClean="0"/>
              <a:pPr/>
              <a:t>12</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BF30F22-3257-4974-B250-C7504D91E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DA7D543-97DE-4C42-849C-85EFE4DCD7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20630E65-1BD7-4F66-AD5C-D6AABC33A7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B0E012-6FB6-4ADC-8140-00D19B8069F1}" type="slidenum">
              <a:rPr lang="en-GB" altLang="en-US" smtClean="0"/>
              <a:pPr/>
              <a:t>13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69A878F-A21C-4CDD-9ED5-0156954483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D4DFB8C-92B9-481D-B467-3DDF973EA2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18E71204-C1A8-4143-922B-7C3E257CD6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06145C-E98D-4B86-9B13-64D47FE2CEFC}" type="slidenum">
              <a:rPr lang="en-GB" altLang="en-US" smtClean="0"/>
              <a:pPr/>
              <a:t>14</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46A77AF-2C90-41EA-9BA3-EFA43BE20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F560D1D-36A2-466E-A113-40FC07B2EB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1AFE8724-A173-4CD3-AAFD-346ED61548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AAEC0E4-C396-4CB6-B2F0-A51DDE01C84F}" type="slidenum">
              <a:rPr lang="en-GB" altLang="en-US" smtClean="0"/>
              <a:pPr/>
              <a:t>15</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AED3E7F-3981-401E-94E6-9D5CB0E84D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483A11A-34B5-4585-B5BB-E2B88260F4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28B220E2-A44D-4A15-B2C1-574FCD5A92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337031-41B8-4637-943D-BF01B703D40C}" type="slidenum">
              <a:rPr lang="en-GB" altLang="en-US" smtClean="0"/>
              <a:pPr/>
              <a:t>16</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AAFCFC2-7D11-48A0-A435-D4DD7C823B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A0AB0D9-BABA-4E64-92CD-E5FF7BA93F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8BE29E3F-198F-4FD4-B9A6-88DCE580F0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D1C107-E16A-4B88-B580-E91417CD5800}" type="slidenum">
              <a:rPr lang="en-GB" altLang="en-US" smtClean="0"/>
              <a:pPr/>
              <a:t>17</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999D6C-9BE8-42F4-B823-3258D6D7FE28}"/>
              </a:ext>
            </a:extLst>
          </p:cNvPr>
          <p:cNvSpPr>
            <a:spLocks noGrp="1"/>
          </p:cNvSpPr>
          <p:nvPr>
            <p:ph type="dt" sz="half" idx="10"/>
          </p:nvPr>
        </p:nvSpPr>
        <p:spPr/>
        <p:txBody>
          <a:bodyPr/>
          <a:lstStyle>
            <a:lvl1pPr>
              <a:defRPr/>
            </a:lvl1pPr>
          </a:lstStyle>
          <a:p>
            <a:pPr>
              <a:defRPr/>
            </a:pPr>
            <a:fld id="{A670879E-3D69-4EDD-927E-05804FBEA07C}" type="datetimeFigureOut">
              <a:rPr lang="en-US" altLang="en-US"/>
              <a:pPr>
                <a:defRPr/>
              </a:pPr>
              <a:t>9/26/2024</a:t>
            </a:fld>
            <a:endParaRPr lang="en-US" altLang="en-US"/>
          </a:p>
        </p:txBody>
      </p:sp>
      <p:sp>
        <p:nvSpPr>
          <p:cNvPr id="5" name="Footer Placeholder 4">
            <a:extLst>
              <a:ext uri="{FF2B5EF4-FFF2-40B4-BE49-F238E27FC236}">
                <a16:creationId xmlns:a16="http://schemas.microsoft.com/office/drawing/2014/main" id="{D000CBD4-046B-4CA2-A6D2-06546CC66A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E6A880-EBE0-4404-9842-8DEDA49C4DC3}"/>
              </a:ext>
            </a:extLst>
          </p:cNvPr>
          <p:cNvSpPr>
            <a:spLocks noGrp="1"/>
          </p:cNvSpPr>
          <p:nvPr>
            <p:ph type="sldNum" sz="quarter" idx="12"/>
          </p:nvPr>
        </p:nvSpPr>
        <p:spPr/>
        <p:txBody>
          <a:bodyPr/>
          <a:lstStyle>
            <a:lvl1pPr>
              <a:defRPr/>
            </a:lvl1pPr>
          </a:lstStyle>
          <a:p>
            <a:pPr>
              <a:defRPr/>
            </a:pPr>
            <a:fld id="{EFC0F97F-4F22-4932-B3D2-13C9C99B749D}" type="slidenum">
              <a:rPr lang="en-US" altLang="en-US"/>
              <a:pPr>
                <a:defRPr/>
              </a:pPr>
              <a:t>‹#›</a:t>
            </a:fld>
            <a:endParaRPr lang="en-US" altLang="en-US"/>
          </a:p>
        </p:txBody>
      </p:sp>
    </p:spTree>
    <p:extLst>
      <p:ext uri="{BB962C8B-B14F-4D97-AF65-F5344CB8AC3E}">
        <p14:creationId xmlns:p14="http://schemas.microsoft.com/office/powerpoint/2010/main" val="415240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5D0CF49-CBF4-4293-9194-9D716997ECF9}"/>
              </a:ext>
            </a:extLst>
          </p:cNvPr>
          <p:cNvSpPr>
            <a:spLocks noGrp="1"/>
          </p:cNvSpPr>
          <p:nvPr>
            <p:ph type="dt" sz="half" idx="10"/>
          </p:nvPr>
        </p:nvSpPr>
        <p:spPr/>
        <p:txBody>
          <a:bodyPr/>
          <a:lstStyle>
            <a:lvl1pPr>
              <a:defRPr/>
            </a:lvl1pPr>
          </a:lstStyle>
          <a:p>
            <a:pPr>
              <a:defRPr/>
            </a:pPr>
            <a:fld id="{EC73614C-4888-4612-AEFA-B2BE8431F6DB}" type="datetimeFigureOut">
              <a:rPr lang="en-US" altLang="en-US"/>
              <a:pPr>
                <a:defRPr/>
              </a:pPr>
              <a:t>9/26/2024</a:t>
            </a:fld>
            <a:endParaRPr lang="en-US" altLang="en-US"/>
          </a:p>
        </p:txBody>
      </p:sp>
      <p:sp>
        <p:nvSpPr>
          <p:cNvPr id="6" name="Footer Placeholder 4">
            <a:extLst>
              <a:ext uri="{FF2B5EF4-FFF2-40B4-BE49-F238E27FC236}">
                <a16:creationId xmlns:a16="http://schemas.microsoft.com/office/drawing/2014/main" id="{3092D327-90A8-45A8-BA5E-2B2404574A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F306FB-1CE3-4435-8C0E-CE67ACF8D7DE}"/>
              </a:ext>
            </a:extLst>
          </p:cNvPr>
          <p:cNvSpPr>
            <a:spLocks noGrp="1"/>
          </p:cNvSpPr>
          <p:nvPr>
            <p:ph type="sldNum" sz="quarter" idx="12"/>
          </p:nvPr>
        </p:nvSpPr>
        <p:spPr/>
        <p:txBody>
          <a:bodyPr/>
          <a:lstStyle>
            <a:lvl1pPr>
              <a:defRPr/>
            </a:lvl1pPr>
          </a:lstStyle>
          <a:p>
            <a:pPr>
              <a:defRPr/>
            </a:pPr>
            <a:fld id="{AFFE1E8A-EAC2-426A-A1B1-70A5AE2EBF3A}" type="slidenum">
              <a:rPr lang="en-US" altLang="en-US"/>
              <a:pPr>
                <a:defRPr/>
              </a:pPr>
              <a:t>‹#›</a:t>
            </a:fld>
            <a:endParaRPr lang="en-US" altLang="en-US"/>
          </a:p>
        </p:txBody>
      </p:sp>
    </p:spTree>
    <p:extLst>
      <p:ext uri="{BB962C8B-B14F-4D97-AF65-F5344CB8AC3E}">
        <p14:creationId xmlns:p14="http://schemas.microsoft.com/office/powerpoint/2010/main" val="359718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F13265-CB66-40C5-87A1-403A1A36F2F2}"/>
              </a:ext>
            </a:extLst>
          </p:cNvPr>
          <p:cNvSpPr>
            <a:spLocks noGrp="1"/>
          </p:cNvSpPr>
          <p:nvPr>
            <p:ph type="dt" sz="half" idx="10"/>
          </p:nvPr>
        </p:nvSpPr>
        <p:spPr/>
        <p:txBody>
          <a:bodyPr/>
          <a:lstStyle>
            <a:lvl1pPr>
              <a:defRPr/>
            </a:lvl1pPr>
          </a:lstStyle>
          <a:p>
            <a:pPr>
              <a:defRPr/>
            </a:pPr>
            <a:fld id="{35896042-21CE-4E07-9072-681B6715C23C}" type="datetimeFigureOut">
              <a:rPr lang="en-US" altLang="en-US"/>
              <a:pPr>
                <a:defRPr/>
              </a:pPr>
              <a:t>9/26/2024</a:t>
            </a:fld>
            <a:endParaRPr lang="en-US" altLang="en-US"/>
          </a:p>
        </p:txBody>
      </p:sp>
      <p:sp>
        <p:nvSpPr>
          <p:cNvPr id="5" name="Footer Placeholder 4">
            <a:extLst>
              <a:ext uri="{FF2B5EF4-FFF2-40B4-BE49-F238E27FC236}">
                <a16:creationId xmlns:a16="http://schemas.microsoft.com/office/drawing/2014/main" id="{8D3F5CA0-B50C-4328-981F-1CAE01FDB6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78797C-B08F-4426-A27A-8822295A7CBF}"/>
              </a:ext>
            </a:extLst>
          </p:cNvPr>
          <p:cNvSpPr>
            <a:spLocks noGrp="1"/>
          </p:cNvSpPr>
          <p:nvPr>
            <p:ph type="sldNum" sz="quarter" idx="12"/>
          </p:nvPr>
        </p:nvSpPr>
        <p:spPr/>
        <p:txBody>
          <a:bodyPr/>
          <a:lstStyle>
            <a:lvl1pPr>
              <a:defRPr/>
            </a:lvl1pPr>
          </a:lstStyle>
          <a:p>
            <a:pPr>
              <a:defRPr/>
            </a:pPr>
            <a:fld id="{423735AF-DEA9-45E2-A9CC-EE8178837402}" type="slidenum">
              <a:rPr lang="en-US" altLang="en-US"/>
              <a:pPr>
                <a:defRPr/>
              </a:pPr>
              <a:t>‹#›</a:t>
            </a:fld>
            <a:endParaRPr lang="en-US" altLang="en-US"/>
          </a:p>
        </p:txBody>
      </p:sp>
    </p:spTree>
    <p:extLst>
      <p:ext uri="{BB962C8B-B14F-4D97-AF65-F5344CB8AC3E}">
        <p14:creationId xmlns:p14="http://schemas.microsoft.com/office/powerpoint/2010/main" val="318870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0E4925-3496-4F93-9285-7C71F0788EC5}"/>
              </a:ext>
            </a:extLst>
          </p:cNvPr>
          <p:cNvSpPr>
            <a:spLocks noGrp="1"/>
          </p:cNvSpPr>
          <p:nvPr>
            <p:ph type="dt" sz="half" idx="10"/>
          </p:nvPr>
        </p:nvSpPr>
        <p:spPr/>
        <p:txBody>
          <a:bodyPr/>
          <a:lstStyle>
            <a:lvl1pPr>
              <a:defRPr/>
            </a:lvl1pPr>
          </a:lstStyle>
          <a:p>
            <a:pPr>
              <a:defRPr/>
            </a:pPr>
            <a:fld id="{73D89CB0-E77E-4B99-A965-43184DDFD06E}" type="datetimeFigureOut">
              <a:rPr lang="en-US" altLang="en-US"/>
              <a:pPr>
                <a:defRPr/>
              </a:pPr>
              <a:t>9/26/2024</a:t>
            </a:fld>
            <a:endParaRPr lang="en-US" altLang="en-US"/>
          </a:p>
        </p:txBody>
      </p:sp>
      <p:sp>
        <p:nvSpPr>
          <p:cNvPr id="5" name="Footer Placeholder 4">
            <a:extLst>
              <a:ext uri="{FF2B5EF4-FFF2-40B4-BE49-F238E27FC236}">
                <a16:creationId xmlns:a16="http://schemas.microsoft.com/office/drawing/2014/main" id="{020E2F09-A192-481E-B566-1E49F93282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231E05-CE50-4C12-AFA8-B5A60615E228}"/>
              </a:ext>
            </a:extLst>
          </p:cNvPr>
          <p:cNvSpPr>
            <a:spLocks noGrp="1"/>
          </p:cNvSpPr>
          <p:nvPr>
            <p:ph type="sldNum" sz="quarter" idx="12"/>
          </p:nvPr>
        </p:nvSpPr>
        <p:spPr/>
        <p:txBody>
          <a:bodyPr/>
          <a:lstStyle>
            <a:lvl1pPr>
              <a:defRPr/>
            </a:lvl1pPr>
          </a:lstStyle>
          <a:p>
            <a:pPr>
              <a:defRPr/>
            </a:pPr>
            <a:fld id="{664C5F14-A097-4A82-960A-BA3BBFB4EB08}" type="slidenum">
              <a:rPr lang="en-US" altLang="en-US"/>
              <a:pPr>
                <a:defRPr/>
              </a:pPr>
              <a:t>‹#›</a:t>
            </a:fld>
            <a:endParaRPr lang="en-US" altLang="en-US"/>
          </a:p>
        </p:txBody>
      </p:sp>
    </p:spTree>
    <p:extLst>
      <p:ext uri="{BB962C8B-B14F-4D97-AF65-F5344CB8AC3E}">
        <p14:creationId xmlns:p14="http://schemas.microsoft.com/office/powerpoint/2010/main" val="340811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tx1"/>
        </a:solidFill>
        <a:effectLst/>
      </p:bgPr>
    </p:bg>
    <p:spTree>
      <p:nvGrpSpPr>
        <p:cNvPr id="1" name=""/>
        <p:cNvGrpSpPr/>
        <p:nvPr/>
      </p:nvGrpSpPr>
      <p:grpSpPr>
        <a:xfrm>
          <a:off x="0" y="0"/>
          <a:ext cx="0" cy="0"/>
          <a:chOff x="0" y="0"/>
          <a:chExt cx="0" cy="0"/>
        </a:xfrm>
      </p:grpSpPr>
      <p:pic>
        <p:nvPicPr>
          <p:cNvPr id="3" name="Picture 8" descr="shaping greater futures_blue.png">
            <a:extLst>
              <a:ext uri="{FF2B5EF4-FFF2-40B4-BE49-F238E27FC236}">
                <a16:creationId xmlns:a16="http://schemas.microsoft.com/office/drawing/2014/main" id="{451B47CC-90A8-455D-AB18-32B015BEB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030913"/>
            <a:ext cx="1828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Kimgshill Logo Colour.png">
            <a:extLst>
              <a:ext uri="{FF2B5EF4-FFF2-40B4-BE49-F238E27FC236}">
                <a16:creationId xmlns:a16="http://schemas.microsoft.com/office/drawing/2014/main" id="{A5471F54-080B-430E-B1AC-D6D6769368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5468938"/>
            <a:ext cx="18288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11C49"/>
                </a:solidFill>
              </a:defRPr>
            </a:lvl1pPr>
          </a:lstStyle>
          <a:p>
            <a:r>
              <a:rPr lang="en-GB" dirty="0"/>
              <a:t>Click to edit Master title style</a:t>
            </a:r>
            <a:endParaRPr lang="en-US" dirty="0"/>
          </a:p>
        </p:txBody>
      </p:sp>
      <p:sp>
        <p:nvSpPr>
          <p:cNvPr id="5" name="Date Placeholder 2">
            <a:extLst>
              <a:ext uri="{FF2B5EF4-FFF2-40B4-BE49-F238E27FC236}">
                <a16:creationId xmlns:a16="http://schemas.microsoft.com/office/drawing/2014/main" id="{86BB9D24-380F-4723-AB57-EDF0635200AF}"/>
              </a:ext>
            </a:extLst>
          </p:cNvPr>
          <p:cNvSpPr>
            <a:spLocks noGrp="1"/>
          </p:cNvSpPr>
          <p:nvPr>
            <p:ph type="dt" sz="half" idx="10"/>
          </p:nvPr>
        </p:nvSpPr>
        <p:spPr/>
        <p:txBody>
          <a:bodyPr/>
          <a:lstStyle>
            <a:lvl1pPr>
              <a:defRPr smtClean="0"/>
            </a:lvl1pPr>
          </a:lstStyle>
          <a:p>
            <a:pPr>
              <a:defRPr/>
            </a:pPr>
            <a:fld id="{87F639F3-71EE-4AC1-A13A-44FC7E237269}" type="datetimeFigureOut">
              <a:rPr lang="en-US" altLang="en-US"/>
              <a:pPr>
                <a:defRPr/>
              </a:pPr>
              <a:t>9/26/2024</a:t>
            </a:fld>
            <a:endParaRPr lang="en-US" altLang="en-US"/>
          </a:p>
        </p:txBody>
      </p:sp>
      <p:sp>
        <p:nvSpPr>
          <p:cNvPr id="6" name="Footer Placeholder 3">
            <a:extLst>
              <a:ext uri="{FF2B5EF4-FFF2-40B4-BE49-F238E27FC236}">
                <a16:creationId xmlns:a16="http://schemas.microsoft.com/office/drawing/2014/main" id="{FAA28C5F-2285-412A-9C88-443D107A60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1C65E04A-7C6D-4049-8BD5-EA78A31D48EE}"/>
              </a:ext>
            </a:extLst>
          </p:cNvPr>
          <p:cNvSpPr>
            <a:spLocks noGrp="1"/>
          </p:cNvSpPr>
          <p:nvPr>
            <p:ph type="sldNum" sz="quarter" idx="12"/>
          </p:nvPr>
        </p:nvSpPr>
        <p:spPr/>
        <p:txBody>
          <a:bodyPr/>
          <a:lstStyle>
            <a:lvl1pPr>
              <a:defRPr smtClean="0"/>
            </a:lvl1pPr>
          </a:lstStyle>
          <a:p>
            <a:pPr>
              <a:defRPr/>
            </a:pPr>
            <a:fld id="{E8B60AB6-67FC-4E33-8DB0-0F9ED34143F7}" type="slidenum">
              <a:rPr lang="en-US" altLang="en-US"/>
              <a:pPr>
                <a:defRPr/>
              </a:pPr>
              <a:t>‹#›</a:t>
            </a:fld>
            <a:endParaRPr lang="en-US" altLang="en-US"/>
          </a:p>
        </p:txBody>
      </p:sp>
    </p:spTree>
    <p:extLst>
      <p:ext uri="{BB962C8B-B14F-4D97-AF65-F5344CB8AC3E}">
        <p14:creationId xmlns:p14="http://schemas.microsoft.com/office/powerpoint/2010/main" val="402899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2C7AD7-B97B-4E47-9363-3E25729D48DF}"/>
              </a:ext>
            </a:extLst>
          </p:cNvPr>
          <p:cNvSpPr>
            <a:spLocks noGrp="1"/>
          </p:cNvSpPr>
          <p:nvPr>
            <p:ph type="dt" sz="half" idx="10"/>
          </p:nvPr>
        </p:nvSpPr>
        <p:spPr/>
        <p:txBody>
          <a:bodyPr/>
          <a:lstStyle>
            <a:lvl1pPr>
              <a:defRPr/>
            </a:lvl1pPr>
          </a:lstStyle>
          <a:p>
            <a:pPr>
              <a:defRPr/>
            </a:pPr>
            <a:fld id="{3B53ACA3-9647-4EB8-89EA-322CF0B6C1D3}" type="datetimeFigureOut">
              <a:rPr lang="en-US" altLang="en-US"/>
              <a:pPr>
                <a:defRPr/>
              </a:pPr>
              <a:t>9/26/2024</a:t>
            </a:fld>
            <a:endParaRPr lang="en-US" altLang="en-US"/>
          </a:p>
        </p:txBody>
      </p:sp>
      <p:sp>
        <p:nvSpPr>
          <p:cNvPr id="5" name="Footer Placeholder 4">
            <a:extLst>
              <a:ext uri="{FF2B5EF4-FFF2-40B4-BE49-F238E27FC236}">
                <a16:creationId xmlns:a16="http://schemas.microsoft.com/office/drawing/2014/main" id="{254F3E60-68C3-4534-993D-A4F9AA7AE4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30749B-354E-459E-8C00-B777925651F5}"/>
              </a:ext>
            </a:extLst>
          </p:cNvPr>
          <p:cNvSpPr>
            <a:spLocks noGrp="1"/>
          </p:cNvSpPr>
          <p:nvPr>
            <p:ph type="sldNum" sz="quarter" idx="12"/>
          </p:nvPr>
        </p:nvSpPr>
        <p:spPr/>
        <p:txBody>
          <a:bodyPr/>
          <a:lstStyle>
            <a:lvl1pPr>
              <a:defRPr/>
            </a:lvl1pPr>
          </a:lstStyle>
          <a:p>
            <a:pPr>
              <a:defRPr/>
            </a:pPr>
            <a:fld id="{3F2EF732-8662-47A0-BE49-DBBD731366FF}" type="slidenum">
              <a:rPr lang="en-US" altLang="en-US"/>
              <a:pPr>
                <a:defRPr/>
              </a:pPr>
              <a:t>‹#›</a:t>
            </a:fld>
            <a:endParaRPr lang="en-US" altLang="en-US"/>
          </a:p>
        </p:txBody>
      </p:sp>
    </p:spTree>
    <p:extLst>
      <p:ext uri="{BB962C8B-B14F-4D97-AF65-F5344CB8AC3E}">
        <p14:creationId xmlns:p14="http://schemas.microsoft.com/office/powerpoint/2010/main" val="362910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0EA2FE-4425-473E-9E05-1F7970CE4E51}"/>
              </a:ext>
            </a:extLst>
          </p:cNvPr>
          <p:cNvSpPr>
            <a:spLocks noGrp="1"/>
          </p:cNvSpPr>
          <p:nvPr>
            <p:ph type="dt" sz="half" idx="10"/>
          </p:nvPr>
        </p:nvSpPr>
        <p:spPr/>
        <p:txBody>
          <a:bodyPr/>
          <a:lstStyle>
            <a:lvl1pPr>
              <a:defRPr/>
            </a:lvl1pPr>
          </a:lstStyle>
          <a:p>
            <a:pPr>
              <a:defRPr/>
            </a:pPr>
            <a:fld id="{04840847-70E7-44A5-B01D-42FE6FAD8FB3}" type="datetimeFigureOut">
              <a:rPr lang="en-US" altLang="en-US"/>
              <a:pPr>
                <a:defRPr/>
              </a:pPr>
              <a:t>9/26/2024</a:t>
            </a:fld>
            <a:endParaRPr lang="en-US" altLang="en-US"/>
          </a:p>
        </p:txBody>
      </p:sp>
      <p:sp>
        <p:nvSpPr>
          <p:cNvPr id="5" name="Footer Placeholder 4">
            <a:extLst>
              <a:ext uri="{FF2B5EF4-FFF2-40B4-BE49-F238E27FC236}">
                <a16:creationId xmlns:a16="http://schemas.microsoft.com/office/drawing/2014/main" id="{76F083D5-A9AE-45F2-BC4E-5207493330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224FD0-4EEF-428E-B4CF-1C8AFFC23EB3}"/>
              </a:ext>
            </a:extLst>
          </p:cNvPr>
          <p:cNvSpPr>
            <a:spLocks noGrp="1"/>
          </p:cNvSpPr>
          <p:nvPr>
            <p:ph type="sldNum" sz="quarter" idx="12"/>
          </p:nvPr>
        </p:nvSpPr>
        <p:spPr/>
        <p:txBody>
          <a:bodyPr/>
          <a:lstStyle>
            <a:lvl1pPr>
              <a:defRPr/>
            </a:lvl1pPr>
          </a:lstStyle>
          <a:p>
            <a:pPr>
              <a:defRPr/>
            </a:pPr>
            <a:fld id="{FB405CB0-E1D5-465A-8DD4-5D70FA04040B}" type="slidenum">
              <a:rPr lang="en-US" altLang="en-US"/>
              <a:pPr>
                <a:defRPr/>
              </a:pPr>
              <a:t>‹#›</a:t>
            </a:fld>
            <a:endParaRPr lang="en-US" altLang="en-US"/>
          </a:p>
        </p:txBody>
      </p:sp>
    </p:spTree>
    <p:extLst>
      <p:ext uri="{BB962C8B-B14F-4D97-AF65-F5344CB8AC3E}">
        <p14:creationId xmlns:p14="http://schemas.microsoft.com/office/powerpoint/2010/main" val="4090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8F910A24-A138-4206-AE9A-BAED2D5867E9}"/>
              </a:ext>
            </a:extLst>
          </p:cNvPr>
          <p:cNvSpPr>
            <a:spLocks noGrp="1"/>
          </p:cNvSpPr>
          <p:nvPr>
            <p:ph type="dt" sz="half" idx="10"/>
          </p:nvPr>
        </p:nvSpPr>
        <p:spPr/>
        <p:txBody>
          <a:bodyPr/>
          <a:lstStyle>
            <a:lvl1pPr>
              <a:defRPr/>
            </a:lvl1pPr>
          </a:lstStyle>
          <a:p>
            <a:pPr>
              <a:defRPr/>
            </a:pPr>
            <a:fld id="{F4403B49-75BA-42D7-9211-4815C5F89125}" type="datetimeFigureOut">
              <a:rPr lang="en-US" altLang="en-US"/>
              <a:pPr>
                <a:defRPr/>
              </a:pPr>
              <a:t>9/26/2024</a:t>
            </a:fld>
            <a:endParaRPr lang="en-US" altLang="en-US"/>
          </a:p>
        </p:txBody>
      </p:sp>
      <p:sp>
        <p:nvSpPr>
          <p:cNvPr id="6" name="Footer Placeholder 4">
            <a:extLst>
              <a:ext uri="{FF2B5EF4-FFF2-40B4-BE49-F238E27FC236}">
                <a16:creationId xmlns:a16="http://schemas.microsoft.com/office/drawing/2014/main" id="{7755A38E-D674-4482-BDFE-E1093F43BD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A15CA1-3CFB-4D3D-AFBF-7B68D13B939D}"/>
              </a:ext>
            </a:extLst>
          </p:cNvPr>
          <p:cNvSpPr>
            <a:spLocks noGrp="1"/>
          </p:cNvSpPr>
          <p:nvPr>
            <p:ph type="sldNum" sz="quarter" idx="12"/>
          </p:nvPr>
        </p:nvSpPr>
        <p:spPr/>
        <p:txBody>
          <a:bodyPr/>
          <a:lstStyle>
            <a:lvl1pPr>
              <a:defRPr/>
            </a:lvl1pPr>
          </a:lstStyle>
          <a:p>
            <a:pPr>
              <a:defRPr/>
            </a:pPr>
            <a:fld id="{F8DE9C7E-E847-4F22-B55E-797DA13A1DC7}" type="slidenum">
              <a:rPr lang="en-US" altLang="en-US"/>
              <a:pPr>
                <a:defRPr/>
              </a:pPr>
              <a:t>‹#›</a:t>
            </a:fld>
            <a:endParaRPr lang="en-US" altLang="en-US"/>
          </a:p>
        </p:txBody>
      </p:sp>
    </p:spTree>
    <p:extLst>
      <p:ext uri="{BB962C8B-B14F-4D97-AF65-F5344CB8AC3E}">
        <p14:creationId xmlns:p14="http://schemas.microsoft.com/office/powerpoint/2010/main" val="153726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7845E67-2C35-4D0D-8DFA-9B45CEE44F38}"/>
              </a:ext>
            </a:extLst>
          </p:cNvPr>
          <p:cNvSpPr>
            <a:spLocks noGrp="1"/>
          </p:cNvSpPr>
          <p:nvPr>
            <p:ph type="dt" sz="half" idx="10"/>
          </p:nvPr>
        </p:nvSpPr>
        <p:spPr/>
        <p:txBody>
          <a:bodyPr/>
          <a:lstStyle>
            <a:lvl1pPr>
              <a:defRPr/>
            </a:lvl1pPr>
          </a:lstStyle>
          <a:p>
            <a:pPr>
              <a:defRPr/>
            </a:pPr>
            <a:fld id="{F42083B3-A201-476E-BBA9-790466212E71}" type="datetimeFigureOut">
              <a:rPr lang="en-US" altLang="en-US"/>
              <a:pPr>
                <a:defRPr/>
              </a:pPr>
              <a:t>9/26/2024</a:t>
            </a:fld>
            <a:endParaRPr lang="en-US" altLang="en-US"/>
          </a:p>
        </p:txBody>
      </p:sp>
      <p:sp>
        <p:nvSpPr>
          <p:cNvPr id="8" name="Footer Placeholder 4">
            <a:extLst>
              <a:ext uri="{FF2B5EF4-FFF2-40B4-BE49-F238E27FC236}">
                <a16:creationId xmlns:a16="http://schemas.microsoft.com/office/drawing/2014/main" id="{5FB47C38-BEE4-4A07-A390-74ADC64DCB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E62AA4B-57B2-44A3-8295-D581C539EBCE}"/>
              </a:ext>
            </a:extLst>
          </p:cNvPr>
          <p:cNvSpPr>
            <a:spLocks noGrp="1"/>
          </p:cNvSpPr>
          <p:nvPr>
            <p:ph type="sldNum" sz="quarter" idx="12"/>
          </p:nvPr>
        </p:nvSpPr>
        <p:spPr/>
        <p:txBody>
          <a:bodyPr/>
          <a:lstStyle>
            <a:lvl1pPr>
              <a:defRPr/>
            </a:lvl1pPr>
          </a:lstStyle>
          <a:p>
            <a:pPr>
              <a:defRPr/>
            </a:pPr>
            <a:fld id="{A82F6D50-3CC4-41A2-BD0D-FCC37AF3C101}" type="slidenum">
              <a:rPr lang="en-US" altLang="en-US"/>
              <a:pPr>
                <a:defRPr/>
              </a:pPr>
              <a:t>‹#›</a:t>
            </a:fld>
            <a:endParaRPr lang="en-US" altLang="en-US"/>
          </a:p>
        </p:txBody>
      </p:sp>
    </p:spTree>
    <p:extLst>
      <p:ext uri="{BB962C8B-B14F-4D97-AF65-F5344CB8AC3E}">
        <p14:creationId xmlns:p14="http://schemas.microsoft.com/office/powerpoint/2010/main" val="181770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498BCB78-175B-43DD-B279-1AA65908D902}"/>
              </a:ext>
            </a:extLst>
          </p:cNvPr>
          <p:cNvSpPr>
            <a:spLocks noGrp="1"/>
          </p:cNvSpPr>
          <p:nvPr>
            <p:ph type="dt" sz="half" idx="10"/>
          </p:nvPr>
        </p:nvSpPr>
        <p:spPr/>
        <p:txBody>
          <a:bodyPr/>
          <a:lstStyle>
            <a:lvl1pPr>
              <a:defRPr/>
            </a:lvl1pPr>
          </a:lstStyle>
          <a:p>
            <a:pPr>
              <a:defRPr/>
            </a:pPr>
            <a:fld id="{7AB2C15E-61CB-4D16-823D-2E0C5B8FB08A}" type="datetimeFigureOut">
              <a:rPr lang="en-US" altLang="en-US"/>
              <a:pPr>
                <a:defRPr/>
              </a:pPr>
              <a:t>9/26/2024</a:t>
            </a:fld>
            <a:endParaRPr lang="en-US" altLang="en-US"/>
          </a:p>
        </p:txBody>
      </p:sp>
      <p:sp>
        <p:nvSpPr>
          <p:cNvPr id="4" name="Footer Placeholder 4">
            <a:extLst>
              <a:ext uri="{FF2B5EF4-FFF2-40B4-BE49-F238E27FC236}">
                <a16:creationId xmlns:a16="http://schemas.microsoft.com/office/drawing/2014/main" id="{CFD20752-B6F3-4A91-8F81-7974EB65BC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8F02F16-C245-41A2-AA0F-ED3DAF5FE4F5}"/>
              </a:ext>
            </a:extLst>
          </p:cNvPr>
          <p:cNvSpPr>
            <a:spLocks noGrp="1"/>
          </p:cNvSpPr>
          <p:nvPr>
            <p:ph type="sldNum" sz="quarter" idx="12"/>
          </p:nvPr>
        </p:nvSpPr>
        <p:spPr/>
        <p:txBody>
          <a:bodyPr/>
          <a:lstStyle>
            <a:lvl1pPr>
              <a:defRPr/>
            </a:lvl1pPr>
          </a:lstStyle>
          <a:p>
            <a:pPr>
              <a:defRPr/>
            </a:pPr>
            <a:fld id="{F41766F7-BA10-485D-BDE0-1A2B76DBE28F}" type="slidenum">
              <a:rPr lang="en-US" altLang="en-US"/>
              <a:pPr>
                <a:defRPr/>
              </a:pPr>
              <a:t>‹#›</a:t>
            </a:fld>
            <a:endParaRPr lang="en-US" altLang="en-US"/>
          </a:p>
        </p:txBody>
      </p:sp>
    </p:spTree>
    <p:extLst>
      <p:ext uri="{BB962C8B-B14F-4D97-AF65-F5344CB8AC3E}">
        <p14:creationId xmlns:p14="http://schemas.microsoft.com/office/powerpoint/2010/main" val="360181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E175F8-A3B8-4D1E-BB94-F0EC0517B3A0}"/>
              </a:ext>
            </a:extLst>
          </p:cNvPr>
          <p:cNvSpPr>
            <a:spLocks noGrp="1"/>
          </p:cNvSpPr>
          <p:nvPr>
            <p:ph type="dt" sz="half" idx="10"/>
          </p:nvPr>
        </p:nvSpPr>
        <p:spPr/>
        <p:txBody>
          <a:bodyPr/>
          <a:lstStyle>
            <a:lvl1pPr>
              <a:defRPr/>
            </a:lvl1pPr>
          </a:lstStyle>
          <a:p>
            <a:pPr>
              <a:defRPr/>
            </a:pPr>
            <a:fld id="{F86C429D-7B96-4AA9-90D1-C5AA75C1E1D3}" type="datetimeFigureOut">
              <a:rPr lang="en-US" altLang="en-US"/>
              <a:pPr>
                <a:defRPr/>
              </a:pPr>
              <a:t>9/26/2024</a:t>
            </a:fld>
            <a:endParaRPr lang="en-US" altLang="en-US"/>
          </a:p>
        </p:txBody>
      </p:sp>
      <p:sp>
        <p:nvSpPr>
          <p:cNvPr id="3" name="Footer Placeholder 4">
            <a:extLst>
              <a:ext uri="{FF2B5EF4-FFF2-40B4-BE49-F238E27FC236}">
                <a16:creationId xmlns:a16="http://schemas.microsoft.com/office/drawing/2014/main" id="{A22DA698-5868-44FB-8297-222C670F2CE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9ED9319-A893-491D-AAAF-8BCA74B93B10}"/>
              </a:ext>
            </a:extLst>
          </p:cNvPr>
          <p:cNvSpPr>
            <a:spLocks noGrp="1"/>
          </p:cNvSpPr>
          <p:nvPr>
            <p:ph type="sldNum" sz="quarter" idx="12"/>
          </p:nvPr>
        </p:nvSpPr>
        <p:spPr/>
        <p:txBody>
          <a:bodyPr/>
          <a:lstStyle>
            <a:lvl1pPr>
              <a:defRPr/>
            </a:lvl1pPr>
          </a:lstStyle>
          <a:p>
            <a:pPr>
              <a:defRPr/>
            </a:pPr>
            <a:fld id="{82664B2A-9D72-4D2B-9CA2-178CBE053650}" type="slidenum">
              <a:rPr lang="en-US" altLang="en-US"/>
              <a:pPr>
                <a:defRPr/>
              </a:pPr>
              <a:t>‹#›</a:t>
            </a:fld>
            <a:endParaRPr lang="en-US" altLang="en-US"/>
          </a:p>
        </p:txBody>
      </p:sp>
    </p:spTree>
    <p:extLst>
      <p:ext uri="{BB962C8B-B14F-4D97-AF65-F5344CB8AC3E}">
        <p14:creationId xmlns:p14="http://schemas.microsoft.com/office/powerpoint/2010/main" val="359566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4D509B1-0BFD-4CE5-98EF-CC64E25C5EA8}"/>
              </a:ext>
            </a:extLst>
          </p:cNvPr>
          <p:cNvSpPr>
            <a:spLocks noGrp="1"/>
          </p:cNvSpPr>
          <p:nvPr>
            <p:ph type="dt" sz="half" idx="10"/>
          </p:nvPr>
        </p:nvSpPr>
        <p:spPr/>
        <p:txBody>
          <a:bodyPr/>
          <a:lstStyle>
            <a:lvl1pPr>
              <a:defRPr/>
            </a:lvl1pPr>
          </a:lstStyle>
          <a:p>
            <a:pPr>
              <a:defRPr/>
            </a:pPr>
            <a:fld id="{64C46722-B62D-4A10-8938-4FEEEC156E65}" type="datetimeFigureOut">
              <a:rPr lang="en-US" altLang="en-US"/>
              <a:pPr>
                <a:defRPr/>
              </a:pPr>
              <a:t>9/26/2024</a:t>
            </a:fld>
            <a:endParaRPr lang="en-US" altLang="en-US"/>
          </a:p>
        </p:txBody>
      </p:sp>
      <p:sp>
        <p:nvSpPr>
          <p:cNvPr id="6" name="Footer Placeholder 4">
            <a:extLst>
              <a:ext uri="{FF2B5EF4-FFF2-40B4-BE49-F238E27FC236}">
                <a16:creationId xmlns:a16="http://schemas.microsoft.com/office/drawing/2014/main" id="{1DE47169-DABA-4685-AB58-E2F7B3C8B0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5A477B-02AD-4795-BB99-94EE64F274E7}"/>
              </a:ext>
            </a:extLst>
          </p:cNvPr>
          <p:cNvSpPr>
            <a:spLocks noGrp="1"/>
          </p:cNvSpPr>
          <p:nvPr>
            <p:ph type="sldNum" sz="quarter" idx="12"/>
          </p:nvPr>
        </p:nvSpPr>
        <p:spPr/>
        <p:txBody>
          <a:bodyPr/>
          <a:lstStyle>
            <a:lvl1pPr>
              <a:defRPr/>
            </a:lvl1pPr>
          </a:lstStyle>
          <a:p>
            <a:pPr>
              <a:defRPr/>
            </a:pPr>
            <a:fld id="{3E049766-4148-4A80-8C86-913FF9D5A512}" type="slidenum">
              <a:rPr lang="en-US" altLang="en-US"/>
              <a:pPr>
                <a:defRPr/>
              </a:pPr>
              <a:t>‹#›</a:t>
            </a:fld>
            <a:endParaRPr lang="en-US" altLang="en-US"/>
          </a:p>
        </p:txBody>
      </p:sp>
    </p:spTree>
    <p:extLst>
      <p:ext uri="{BB962C8B-B14F-4D97-AF65-F5344CB8AC3E}">
        <p14:creationId xmlns:p14="http://schemas.microsoft.com/office/powerpoint/2010/main" val="234823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1C49"/>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67C425D-496B-4A78-BAF2-319CE2DA4D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6F1B24E7-4001-4B43-9A63-F245607316F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665E044-1105-47E5-A3AA-B8FD15B453BF}"/>
              </a:ext>
            </a:extLst>
          </p:cNvPr>
          <p:cNvSpPr>
            <a:spLocks noGrp="1"/>
          </p:cNvSpPr>
          <p:nvPr>
            <p:ph type="dt" sz="half" idx="2"/>
          </p:nvPr>
        </p:nvSpPr>
        <p:spPr>
          <a:xfrm>
            <a:off x="457200" y="6356350"/>
            <a:ext cx="2133600" cy="3667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defRPr>
            </a:lvl1pPr>
          </a:lstStyle>
          <a:p>
            <a:pPr>
              <a:defRPr/>
            </a:pPr>
            <a:fld id="{03A4B21D-E366-481A-A272-7811E6DFBF2A}" type="datetimeFigureOut">
              <a:rPr lang="en-US" altLang="en-US"/>
              <a:pPr>
                <a:defRPr/>
              </a:pPr>
              <a:t>9/26/2024</a:t>
            </a:fld>
            <a:endParaRPr lang="en-US" altLang="en-US"/>
          </a:p>
        </p:txBody>
      </p:sp>
      <p:sp>
        <p:nvSpPr>
          <p:cNvPr id="5" name="Footer Placeholder 4">
            <a:extLst>
              <a:ext uri="{FF2B5EF4-FFF2-40B4-BE49-F238E27FC236}">
                <a16:creationId xmlns:a16="http://schemas.microsoft.com/office/drawing/2014/main" id="{CBB2BCF8-26CA-4A60-8F68-21853F48C8EE}"/>
              </a:ext>
            </a:extLst>
          </p:cNvPr>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57A46FE-84BA-49C6-8525-D07B5E6C891D}"/>
              </a:ext>
            </a:extLst>
          </p:cNvPr>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defRPr>
            </a:lvl1pPr>
          </a:lstStyle>
          <a:p>
            <a:pPr>
              <a:defRPr/>
            </a:pPr>
            <a:fld id="{5BBE3B50-7814-4875-A2D0-310F74462D6B}" type="slidenum">
              <a:rPr lang="en-US" altLang="en-US"/>
              <a:pPr>
                <a:defRPr/>
              </a:pPr>
              <a:t>‹#›</a:t>
            </a:fld>
            <a:endParaRPr lang="en-US" altLang="en-US"/>
          </a:p>
        </p:txBody>
      </p:sp>
      <p:pic>
        <p:nvPicPr>
          <p:cNvPr id="1031" name="Picture 6" descr="shaping greater futures_white.png">
            <a:extLst>
              <a:ext uri="{FF2B5EF4-FFF2-40B4-BE49-F238E27FC236}">
                <a16:creationId xmlns:a16="http://schemas.microsoft.com/office/drawing/2014/main" id="{1C7823B3-A1C7-4BAD-A3D7-2FDC755009F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58000" y="6030913"/>
            <a:ext cx="1828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Kimgshill Logo Red+White.png">
            <a:extLst>
              <a:ext uri="{FF2B5EF4-FFF2-40B4-BE49-F238E27FC236}">
                <a16:creationId xmlns:a16="http://schemas.microsoft.com/office/drawing/2014/main" id="{9D976426-8A7A-46BF-AD73-D9F9182FE9F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5468938"/>
            <a:ext cx="18288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5122" r:id="rId1"/>
    <p:sldLayoutId id="2147485133" r:id="rId2"/>
    <p:sldLayoutId id="2147485123" r:id="rId3"/>
    <p:sldLayoutId id="2147485124" r:id="rId4"/>
    <p:sldLayoutId id="2147485125" r:id="rId5"/>
    <p:sldLayoutId id="2147485126" r:id="rId6"/>
    <p:sldLayoutId id="2147485127" r:id="rId7"/>
    <p:sldLayoutId id="2147485128" r:id="rId8"/>
    <p:sldLayoutId id="2147485129" r:id="rId9"/>
    <p:sldLayoutId id="2147485130" r:id="rId10"/>
    <p:sldLayoutId id="2147485131" r:id="rId11"/>
    <p:sldLayoutId id="2147485132" r:id="rId12"/>
  </p:sldLayoutIdLst>
  <p:txStyles>
    <p:title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Geneva"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6F926A1-4D7E-4737-9F14-0F010D1D475D}"/>
              </a:ext>
            </a:extLst>
          </p:cNvPr>
          <p:cNvSpPr>
            <a:spLocks noGrp="1"/>
          </p:cNvSpPr>
          <p:nvPr>
            <p:ph type="ctrTitle"/>
          </p:nvPr>
        </p:nvSpPr>
        <p:spPr>
          <a:xfrm>
            <a:off x="685800" y="115888"/>
            <a:ext cx="7772400" cy="1101725"/>
          </a:xfrm>
        </p:spPr>
        <p:txBody>
          <a:bodyPr/>
          <a:lstStyle/>
          <a:p>
            <a:pPr eaLnBrk="1" hangingPunct="1"/>
            <a:br>
              <a:rPr lang="en-GB" altLang="en-US" b="1" dirty="0">
                <a:ea typeface="Geneva" pitchFamily="123" charset="-128"/>
              </a:rPr>
            </a:br>
            <a:r>
              <a:rPr lang="en-GB" altLang="en-US" b="1" dirty="0">
                <a:ea typeface="Geneva" pitchFamily="123" charset="-128"/>
              </a:rPr>
              <a:t>POST – 16 Information Session</a:t>
            </a:r>
            <a:br>
              <a:rPr lang="en-GB" altLang="en-US" b="1" dirty="0">
                <a:ea typeface="Geneva" pitchFamily="123" charset="-128"/>
              </a:rPr>
            </a:br>
            <a:r>
              <a:rPr lang="en-GB" altLang="en-US" b="1" dirty="0">
                <a:ea typeface="Geneva" pitchFamily="123" charset="-128"/>
              </a:rPr>
              <a:t>Thursday 26</a:t>
            </a:r>
            <a:r>
              <a:rPr lang="en-GB" altLang="en-US" b="1" baseline="30000" dirty="0">
                <a:ea typeface="Geneva" pitchFamily="123" charset="-128"/>
              </a:rPr>
              <a:t>th</a:t>
            </a:r>
            <a:r>
              <a:rPr lang="en-GB" altLang="en-US" b="1" dirty="0">
                <a:ea typeface="Geneva" pitchFamily="123" charset="-128"/>
              </a:rPr>
              <a:t> September 2024</a:t>
            </a:r>
            <a:endParaRPr lang="en-US" altLang="en-US" dirty="0">
              <a:ea typeface="Geneva" pitchFamily="123" charset="-128"/>
            </a:endParaRPr>
          </a:p>
        </p:txBody>
      </p:sp>
      <p:pic>
        <p:nvPicPr>
          <p:cNvPr id="5123" name="Picture 3" descr="C:\Users\Maureen\Pictures\Career-Sign-Post[1].jpg">
            <a:extLst>
              <a:ext uri="{FF2B5EF4-FFF2-40B4-BE49-F238E27FC236}">
                <a16:creationId xmlns:a16="http://schemas.microsoft.com/office/drawing/2014/main" id="{BB0D69AA-BC1D-4FEC-AF80-3B50A5DE1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793875"/>
            <a:ext cx="561657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Ambition.png">
            <a:extLst>
              <a:ext uri="{FF2B5EF4-FFF2-40B4-BE49-F238E27FC236}">
                <a16:creationId xmlns:a16="http://schemas.microsoft.com/office/drawing/2014/main" id="{AFF7BC5C-C0C7-41F8-9F3C-57E7EBD589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18764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a:extLst>
              <a:ext uri="{FF2B5EF4-FFF2-40B4-BE49-F238E27FC236}">
                <a16:creationId xmlns:a16="http://schemas.microsoft.com/office/drawing/2014/main" id="{35C3AC2E-FEF5-43AE-9B57-1E8C56786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7488" y="3914775"/>
            <a:ext cx="189071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8491783-A87D-499B-9B64-A7AD26F5631F}"/>
              </a:ext>
            </a:extLst>
          </p:cNvPr>
          <p:cNvSpPr txBox="1">
            <a:spLocks noChangeArrowheads="1"/>
          </p:cNvSpPr>
          <p:nvPr/>
        </p:nvSpPr>
        <p:spPr bwMode="auto">
          <a:xfrm>
            <a:off x="323850" y="73025"/>
            <a:ext cx="8434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What should I have done?</a:t>
            </a:r>
          </a:p>
        </p:txBody>
      </p:sp>
      <p:sp>
        <p:nvSpPr>
          <p:cNvPr id="14339" name="Rectangle 4">
            <a:extLst>
              <a:ext uri="{FF2B5EF4-FFF2-40B4-BE49-F238E27FC236}">
                <a16:creationId xmlns:a16="http://schemas.microsoft.com/office/drawing/2014/main" id="{816A0AC6-4F33-4EEC-9120-3D5FACB29949}"/>
              </a:ext>
            </a:extLst>
          </p:cNvPr>
          <p:cNvSpPr>
            <a:spLocks noChangeArrowheads="1"/>
          </p:cNvSpPr>
          <p:nvPr/>
        </p:nvSpPr>
        <p:spPr bwMode="auto">
          <a:xfrm>
            <a:off x="179388" y="981075"/>
            <a:ext cx="87852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2400">
                <a:latin typeface="Calibri" panose="020F0502020204030204" pitchFamily="34" charset="0"/>
                <a:cs typeface="Arial" panose="020B0604020202020204" pitchFamily="34" charset="0"/>
              </a:rPr>
              <a:t>Looked at reviews.</a:t>
            </a:r>
          </a:p>
          <a:p>
            <a:pPr eaLnBrk="1" hangingPunct="1"/>
            <a:endParaRPr lang="en-GB" altLang="en-US" sz="240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GB" altLang="en-US" sz="2400">
                <a:latin typeface="Calibri" panose="020F0502020204030204" pitchFamily="34" charset="0"/>
                <a:cs typeface="Arial" panose="020B0604020202020204" pitchFamily="34" charset="0"/>
              </a:rPr>
              <a:t>Made a check sheet with questions you felt were important.</a:t>
            </a:r>
          </a:p>
          <a:p>
            <a:pPr eaLnBrk="1" hangingPunct="1">
              <a:buFont typeface="Arial" panose="020B0604020202020204" pitchFamily="34" charset="0"/>
              <a:buChar char="•"/>
            </a:pPr>
            <a:endParaRPr lang="en-GB" altLang="en-US" sz="240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GB" altLang="en-US" sz="2400">
                <a:latin typeface="Calibri" panose="020F0502020204030204" pitchFamily="34" charset="0"/>
                <a:cs typeface="Arial" panose="020B0604020202020204" pitchFamily="34" charset="0"/>
              </a:rPr>
              <a:t>Asked people who have taken this subject.</a:t>
            </a:r>
          </a:p>
          <a:p>
            <a:pPr eaLnBrk="1" hangingPunct="1">
              <a:buFont typeface="Arial" panose="020B0604020202020204" pitchFamily="34" charset="0"/>
              <a:buChar char="•"/>
            </a:pPr>
            <a:endParaRPr lang="en-GB" altLang="en-US" sz="240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GB" altLang="en-US" sz="2400">
                <a:latin typeface="Calibri" panose="020F0502020204030204" pitchFamily="34" charset="0"/>
                <a:cs typeface="Arial" panose="020B0604020202020204" pitchFamily="34" charset="0"/>
              </a:rPr>
              <a:t>Quality of subject.  (Check last years subject specific exam results)</a:t>
            </a:r>
          </a:p>
          <a:p>
            <a:pPr eaLnBrk="1" hangingPunct="1">
              <a:buFont typeface="Arial" panose="020B0604020202020204" pitchFamily="34" charset="0"/>
              <a:buChar char="•"/>
            </a:pPr>
            <a:endParaRPr lang="en-GB" altLang="en-US" sz="240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GB" altLang="en-US" sz="2400">
                <a:latin typeface="Calibri" panose="020F0502020204030204" pitchFamily="34" charset="0"/>
                <a:cs typeface="Arial" panose="020B0604020202020204" pitchFamily="34" charset="0"/>
              </a:rPr>
              <a:t>Are you excited about this subject and the topic you will study or could you be wasting your time?</a:t>
            </a:r>
          </a:p>
          <a:p>
            <a:pPr eaLnBrk="1" hangingPunct="1">
              <a:buFont typeface="Arial" panose="020B0604020202020204" pitchFamily="34" charset="0"/>
              <a:buChar char="•"/>
            </a:pPr>
            <a:endParaRPr lang="en-GB" altLang="en-US" sz="2400">
              <a:latin typeface="Calibri" panose="020F0502020204030204" pitchFamily="34" charset="0"/>
              <a:cs typeface="Arial" panose="020B0604020202020204" pitchFamily="34" charset="0"/>
            </a:endParaRPr>
          </a:p>
          <a:p>
            <a:pPr algn="ctr" eaLnBrk="1" hangingPunct="1">
              <a:buFont typeface="Arial" panose="020B0604020202020204" pitchFamily="34" charset="0"/>
              <a:buChar char="•"/>
            </a:pPr>
            <a:r>
              <a:rPr lang="en-GB" altLang="en-US" sz="2800" b="1">
                <a:latin typeface="Calibri" panose="020F0502020204030204" pitchFamily="34" charset="0"/>
                <a:cs typeface="Arial" panose="020B0604020202020204" pitchFamily="34" charset="0"/>
              </a:rPr>
              <a:t>Does the subject fit your criteria?</a:t>
            </a:r>
          </a:p>
          <a:p>
            <a:pPr algn="ctr" eaLnBrk="1" hangingPunct="1"/>
            <a:endParaRPr lang="en-GB" altLang="en-US" sz="4400" b="1">
              <a:solidFill>
                <a:srgbClr val="000000"/>
              </a:solidFill>
              <a:latin typeface="Times New Roman" panose="02020603050405020304" pitchFamily="18"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66D01B5-660E-4AC9-85B7-1CE3451CE561}"/>
              </a:ext>
            </a:extLst>
          </p:cNvPr>
          <p:cNvSpPr txBox="1">
            <a:spLocks noChangeArrowheads="1"/>
          </p:cNvSpPr>
          <p:nvPr/>
        </p:nvSpPr>
        <p:spPr bwMode="auto">
          <a:xfrm>
            <a:off x="323850" y="73025"/>
            <a:ext cx="8434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Entry requirements?</a:t>
            </a:r>
          </a:p>
        </p:txBody>
      </p:sp>
      <p:sp>
        <p:nvSpPr>
          <p:cNvPr id="16387" name="Rectangle 1">
            <a:extLst>
              <a:ext uri="{FF2B5EF4-FFF2-40B4-BE49-F238E27FC236}">
                <a16:creationId xmlns:a16="http://schemas.microsoft.com/office/drawing/2014/main" id="{78C3DA32-64F8-4F0B-BEF9-6D0650AA3E23}"/>
              </a:ext>
            </a:extLst>
          </p:cNvPr>
          <p:cNvSpPr>
            <a:spLocks noChangeArrowheads="1"/>
          </p:cNvSpPr>
          <p:nvPr/>
        </p:nvSpPr>
        <p:spPr bwMode="auto">
          <a:xfrm>
            <a:off x="385763" y="1092200"/>
            <a:ext cx="85788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2800"/>
              <a:t>College and 6</a:t>
            </a:r>
            <a:r>
              <a:rPr lang="en-GB" altLang="en-US" sz="2800" baseline="30000"/>
              <a:t>th</a:t>
            </a:r>
            <a:r>
              <a:rPr lang="en-GB" altLang="en-US" sz="2800"/>
              <a:t> Form entry requirements vary it is important to check these.</a:t>
            </a:r>
          </a:p>
          <a:p>
            <a:pPr eaLnBrk="1" hangingPunct="1">
              <a:buFont typeface="Arial" panose="020B0604020202020204" pitchFamily="34" charset="0"/>
              <a:buChar char="•"/>
            </a:pPr>
            <a:endParaRPr lang="en-GB" altLang="en-US" sz="2800"/>
          </a:p>
          <a:p>
            <a:pPr eaLnBrk="1" hangingPunct="1">
              <a:buFont typeface="Arial" panose="020B0604020202020204" pitchFamily="34" charset="0"/>
              <a:buChar char="•"/>
            </a:pPr>
            <a:r>
              <a:rPr lang="en-GB" altLang="en-US" sz="2800"/>
              <a:t>It is not only important to check what are the general entry requirements but also the subject specific requirements.</a:t>
            </a:r>
          </a:p>
          <a:p>
            <a:pPr eaLnBrk="1" hangingPunct="1"/>
            <a:endParaRPr lang="en-GB" altLang="en-US" sz="2800"/>
          </a:p>
          <a:p>
            <a:pPr eaLnBrk="1" hangingPunct="1">
              <a:buFont typeface="Arial" panose="020B0604020202020204" pitchFamily="34" charset="0"/>
              <a:buChar char="•"/>
            </a:pPr>
            <a:r>
              <a:rPr lang="en-GB" altLang="en-US" sz="2800"/>
              <a:t>Don’t lack ambition or under-sell yourself but do be realistic! </a:t>
            </a:r>
          </a:p>
        </p:txBody>
      </p:sp>
      <p:pic>
        <p:nvPicPr>
          <p:cNvPr id="16388" name="Picture 2">
            <a:extLst>
              <a:ext uri="{FF2B5EF4-FFF2-40B4-BE49-F238E27FC236}">
                <a16:creationId xmlns:a16="http://schemas.microsoft.com/office/drawing/2014/main" id="{BB9948E2-CF36-4DE4-9966-5CACD3D1E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4652963"/>
            <a:ext cx="187801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3A8EC392-A0BB-43BB-A0A7-A1132D8776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4629150"/>
            <a:ext cx="189071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83E1A96-E742-4C92-A604-E121C3B42EF6}"/>
              </a:ext>
            </a:extLst>
          </p:cNvPr>
          <p:cNvSpPr txBox="1">
            <a:spLocks noChangeArrowheads="1"/>
          </p:cNvSpPr>
          <p:nvPr/>
        </p:nvSpPr>
        <p:spPr bwMode="auto">
          <a:xfrm>
            <a:off x="323850" y="73025"/>
            <a:ext cx="8434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Level by Level</a:t>
            </a:r>
          </a:p>
        </p:txBody>
      </p:sp>
      <p:grpSp>
        <p:nvGrpSpPr>
          <p:cNvPr id="18435" name="Group 3">
            <a:extLst>
              <a:ext uri="{FF2B5EF4-FFF2-40B4-BE49-F238E27FC236}">
                <a16:creationId xmlns:a16="http://schemas.microsoft.com/office/drawing/2014/main" id="{A4CC81BE-5089-40E4-B246-5DA0D6D2419B}"/>
              </a:ext>
            </a:extLst>
          </p:cNvPr>
          <p:cNvGrpSpPr>
            <a:grpSpLocks/>
          </p:cNvGrpSpPr>
          <p:nvPr/>
        </p:nvGrpSpPr>
        <p:grpSpPr bwMode="auto">
          <a:xfrm>
            <a:off x="323850" y="1009650"/>
            <a:ext cx="3565525" cy="1471613"/>
            <a:chOff x="684213" y="5246688"/>
            <a:chExt cx="3600450" cy="1584325"/>
          </a:xfrm>
        </p:grpSpPr>
        <p:sp>
          <p:nvSpPr>
            <p:cNvPr id="6" name="Oval 5">
              <a:extLst>
                <a:ext uri="{FF2B5EF4-FFF2-40B4-BE49-F238E27FC236}">
                  <a16:creationId xmlns:a16="http://schemas.microsoft.com/office/drawing/2014/main" id="{37F52B86-E3AA-4E7D-8CCE-9C2FC797D1C8}"/>
                </a:ext>
              </a:extLst>
            </p:cNvPr>
            <p:cNvSpPr/>
            <p:nvPr/>
          </p:nvSpPr>
          <p:spPr>
            <a:xfrm>
              <a:off x="684213" y="5246688"/>
              <a:ext cx="3600450" cy="15843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444" name="TextBox 9">
              <a:extLst>
                <a:ext uri="{FF2B5EF4-FFF2-40B4-BE49-F238E27FC236}">
                  <a16:creationId xmlns:a16="http://schemas.microsoft.com/office/drawing/2014/main" id="{0949848B-2200-4F0A-8999-F9E8A15F3793}"/>
                </a:ext>
              </a:extLst>
            </p:cNvPr>
            <p:cNvSpPr txBox="1">
              <a:spLocks noChangeArrowheads="1"/>
            </p:cNvSpPr>
            <p:nvPr/>
          </p:nvSpPr>
          <p:spPr bwMode="auto">
            <a:xfrm>
              <a:off x="1116013" y="5576888"/>
              <a:ext cx="3024187" cy="99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eaLnBrk="1" hangingPunct="1">
                <a:spcBef>
                  <a:spcPct val="0"/>
                </a:spcBef>
                <a:buFontTx/>
                <a:buNone/>
              </a:pPr>
              <a:r>
                <a:rPr lang="en-GB" altLang="en-US" sz="1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Level 3 - Advanced</a:t>
              </a:r>
            </a:p>
            <a:p>
              <a:pPr eaLnBrk="1" hangingPunct="1">
                <a:spcBef>
                  <a:spcPct val="0"/>
                </a:spcBef>
                <a:buFontTx/>
                <a:buNone/>
              </a:pPr>
              <a:r>
                <a:rPr lang="en-GB" altLang="en-US" sz="1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 levels, diplomas, T-levels, advanced apprenticeships</a:t>
              </a:r>
            </a:p>
          </p:txBody>
        </p:sp>
      </p:grpSp>
      <p:sp>
        <p:nvSpPr>
          <p:cNvPr id="18436" name="TextBox 8">
            <a:extLst>
              <a:ext uri="{FF2B5EF4-FFF2-40B4-BE49-F238E27FC236}">
                <a16:creationId xmlns:a16="http://schemas.microsoft.com/office/drawing/2014/main" id="{67EF06FA-A88D-470D-9176-AB052B1C3E73}"/>
              </a:ext>
            </a:extLst>
          </p:cNvPr>
          <p:cNvSpPr txBox="1">
            <a:spLocks noChangeArrowheads="1"/>
          </p:cNvSpPr>
          <p:nvPr/>
        </p:nvSpPr>
        <p:spPr bwMode="auto">
          <a:xfrm>
            <a:off x="1331913" y="3725863"/>
            <a:ext cx="276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eaLnBrk="1" hangingPunct="1">
              <a:spcBef>
                <a:spcPct val="0"/>
              </a:spcBef>
              <a:buFontTx/>
              <a:buNone/>
            </a:pPr>
            <a:r>
              <a:rPr lang="en-GB" altLang="en-US" sz="1800">
                <a:latin typeface="Arial" panose="020B0604020202020204" pitchFamily="34" charset="0"/>
                <a:ea typeface="ＭＳ Ｐゴシック" panose="020B0600070205080204" pitchFamily="34" charset="-128"/>
                <a:cs typeface="Arial" panose="020B0604020202020204" pitchFamily="34" charset="0"/>
              </a:rPr>
              <a:t>.</a:t>
            </a:r>
          </a:p>
        </p:txBody>
      </p:sp>
      <p:sp>
        <p:nvSpPr>
          <p:cNvPr id="10" name="Oval 9">
            <a:extLst>
              <a:ext uri="{FF2B5EF4-FFF2-40B4-BE49-F238E27FC236}">
                <a16:creationId xmlns:a16="http://schemas.microsoft.com/office/drawing/2014/main" id="{D30AB82C-F524-4D96-AC18-0337139958D6}"/>
              </a:ext>
            </a:extLst>
          </p:cNvPr>
          <p:cNvSpPr/>
          <p:nvPr/>
        </p:nvSpPr>
        <p:spPr>
          <a:xfrm>
            <a:off x="288925" y="2582863"/>
            <a:ext cx="3600450" cy="15843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dirty="0">
                <a:solidFill>
                  <a:schemeClr val="bg1"/>
                </a:solidFill>
              </a:rPr>
              <a:t>Level 2 - Intermediate</a:t>
            </a:r>
          </a:p>
          <a:p>
            <a:pPr eaLnBrk="1" hangingPunct="1">
              <a:defRPr/>
            </a:pPr>
            <a:r>
              <a:rPr lang="en-GB" altLang="en-US" dirty="0">
                <a:solidFill>
                  <a:schemeClr val="bg1"/>
                </a:solidFill>
              </a:rPr>
              <a:t>GCSEs grades 4-9</a:t>
            </a:r>
          </a:p>
          <a:p>
            <a:pPr eaLnBrk="1" hangingPunct="1">
              <a:defRPr/>
            </a:pPr>
            <a:r>
              <a:rPr lang="en-GB" altLang="en-US" dirty="0">
                <a:solidFill>
                  <a:schemeClr val="bg1"/>
                </a:solidFill>
              </a:rPr>
              <a:t>Diplomas, intermediate apprenticeships</a:t>
            </a:r>
            <a:endParaRPr lang="en-GB" dirty="0">
              <a:solidFill>
                <a:schemeClr val="bg1"/>
              </a:solidFill>
            </a:endParaRPr>
          </a:p>
        </p:txBody>
      </p:sp>
      <p:sp>
        <p:nvSpPr>
          <p:cNvPr id="12" name="Oval 11">
            <a:extLst>
              <a:ext uri="{FF2B5EF4-FFF2-40B4-BE49-F238E27FC236}">
                <a16:creationId xmlns:a16="http://schemas.microsoft.com/office/drawing/2014/main" id="{563443B5-8DBE-4955-976A-5F0A3347D90C}"/>
              </a:ext>
            </a:extLst>
          </p:cNvPr>
          <p:cNvSpPr/>
          <p:nvPr/>
        </p:nvSpPr>
        <p:spPr bwMode="auto">
          <a:xfrm>
            <a:off x="288925" y="4446588"/>
            <a:ext cx="3600450" cy="15843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en-US">
                <a:solidFill>
                  <a:schemeClr val="bg1"/>
                </a:solidFill>
              </a:rPr>
              <a:t>Level 1 – Foundation GCSEs, grades 1-3. Certificates, Diplomas</a:t>
            </a:r>
            <a:endParaRPr lang="en-GB" altLang="en-US" dirty="0">
              <a:solidFill>
                <a:schemeClr val="bg1"/>
              </a:solidFill>
            </a:endParaRPr>
          </a:p>
        </p:txBody>
      </p:sp>
      <p:sp>
        <p:nvSpPr>
          <p:cNvPr id="18440" name="TextBox 11">
            <a:extLst>
              <a:ext uri="{FF2B5EF4-FFF2-40B4-BE49-F238E27FC236}">
                <a16:creationId xmlns:a16="http://schemas.microsoft.com/office/drawing/2014/main" id="{5EDCEFEB-2E98-4ECC-A8F1-E9AFF883549E}"/>
              </a:ext>
            </a:extLst>
          </p:cNvPr>
          <p:cNvSpPr txBox="1">
            <a:spLocks noChangeArrowheads="1"/>
          </p:cNvSpPr>
          <p:nvPr/>
        </p:nvSpPr>
        <p:spPr bwMode="auto">
          <a:xfrm>
            <a:off x="4094163" y="1144588"/>
            <a:ext cx="49403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eaLnBrk="1" hangingPunct="1">
              <a:spcBef>
                <a:spcPct val="0"/>
              </a:spcBef>
              <a:buFontTx/>
              <a:buNone/>
            </a:pPr>
            <a:r>
              <a:rPr lang="en-GB" altLang="en-US" sz="1800">
                <a:latin typeface="Arial" panose="020B0604020202020204" pitchFamily="34" charset="0"/>
                <a:ea typeface="ＭＳ Ｐゴシック" panose="020B0600070205080204" pitchFamily="34" charset="-128"/>
                <a:cs typeface="Arial" panose="020B0604020202020204" pitchFamily="34" charset="0"/>
              </a:rPr>
              <a:t>Level 3 involves obtaining detailed knowledge and skills in a subject; appropriate for people wishing to progress to Higher Education, or working independently.  </a:t>
            </a:r>
          </a:p>
        </p:txBody>
      </p:sp>
      <p:sp>
        <p:nvSpPr>
          <p:cNvPr id="18441" name="TextBox 10">
            <a:extLst>
              <a:ext uri="{FF2B5EF4-FFF2-40B4-BE49-F238E27FC236}">
                <a16:creationId xmlns:a16="http://schemas.microsoft.com/office/drawing/2014/main" id="{0EE3A11E-AB25-4617-80EC-D1B7C357EEA6}"/>
              </a:ext>
            </a:extLst>
          </p:cNvPr>
          <p:cNvSpPr txBox="1">
            <a:spLocks noChangeArrowheads="1"/>
          </p:cNvSpPr>
          <p:nvPr/>
        </p:nvSpPr>
        <p:spPr bwMode="auto">
          <a:xfrm>
            <a:off x="4130675" y="2886075"/>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eaLnBrk="1" hangingPunct="1">
              <a:spcBef>
                <a:spcPct val="0"/>
              </a:spcBef>
              <a:buFontTx/>
              <a:buNone/>
            </a:pPr>
            <a:r>
              <a:rPr lang="en-GB" altLang="en-US" sz="1800">
                <a:latin typeface="Arial" panose="020B0604020202020204" pitchFamily="34" charset="0"/>
                <a:ea typeface="ＭＳ Ｐゴシック" panose="020B0600070205080204" pitchFamily="34" charset="-128"/>
                <a:cs typeface="Arial" panose="020B0604020202020204" pitchFamily="34" charset="0"/>
              </a:rPr>
              <a:t>Level 2 involves building knowledge &amp; skills in relation to an area of work or a subject area.  It is appropriate as a starting point for many job roles </a:t>
            </a:r>
          </a:p>
        </p:txBody>
      </p:sp>
      <p:sp>
        <p:nvSpPr>
          <p:cNvPr id="18442" name="TextBox 5">
            <a:extLst>
              <a:ext uri="{FF2B5EF4-FFF2-40B4-BE49-F238E27FC236}">
                <a16:creationId xmlns:a16="http://schemas.microsoft.com/office/drawing/2014/main" id="{E2FCCD86-FBB8-493E-87C6-1629B7295F96}"/>
              </a:ext>
            </a:extLst>
          </p:cNvPr>
          <p:cNvSpPr txBox="1">
            <a:spLocks noChangeArrowheads="1"/>
          </p:cNvSpPr>
          <p:nvPr/>
        </p:nvSpPr>
        <p:spPr bwMode="auto">
          <a:xfrm>
            <a:off x="4095750" y="4638675"/>
            <a:ext cx="4662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eaLnBrk="1" hangingPunct="1">
              <a:spcBef>
                <a:spcPct val="0"/>
              </a:spcBef>
              <a:buFontTx/>
              <a:buNone/>
            </a:pPr>
            <a:r>
              <a:rPr lang="en-GB" altLang="en-US" sz="1800" dirty="0">
                <a:latin typeface="Arial" panose="020B0604020202020204" pitchFamily="34" charset="0"/>
                <a:ea typeface="ＭＳ Ｐゴシック" panose="020B0600070205080204" pitchFamily="34" charset="-128"/>
                <a:cs typeface="Arial" panose="020B0604020202020204" pitchFamily="34" charset="0"/>
              </a:rPr>
              <a:t>Level 1 is about activities that mostly  relate to everyday situations and may be linked to fundamental job competence.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7FC25C8-7ACE-4A94-B616-1EFA5E66790C}"/>
              </a:ext>
            </a:extLst>
          </p:cNvPr>
          <p:cNvSpPr txBox="1">
            <a:spLocks noChangeArrowheads="1"/>
          </p:cNvSpPr>
          <p:nvPr/>
        </p:nvSpPr>
        <p:spPr bwMode="auto">
          <a:xfrm>
            <a:off x="179388" y="333375"/>
            <a:ext cx="843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A-levels: </a:t>
            </a:r>
            <a:r>
              <a:rPr lang="en-GB" altLang="en-US" sz="4800"/>
              <a:t>a level </a:t>
            </a:r>
            <a:r>
              <a:rPr lang="en-GB" altLang="en-US" sz="5400"/>
              <a:t>3</a:t>
            </a:r>
            <a:r>
              <a:rPr lang="en-GB" altLang="en-US" sz="4800"/>
              <a:t> qualification.</a:t>
            </a:r>
          </a:p>
          <a:p>
            <a:pPr>
              <a:spcBef>
                <a:spcPct val="0"/>
              </a:spcBef>
              <a:buFontTx/>
              <a:buNone/>
            </a:pPr>
            <a:endParaRPr lang="en-GB" altLang="en-US" sz="4800" b="1">
              <a:ea typeface="ＭＳ Ｐゴシック" panose="020B0600070205080204" pitchFamily="34" charset="-128"/>
            </a:endParaRPr>
          </a:p>
        </p:txBody>
      </p:sp>
      <p:sp>
        <p:nvSpPr>
          <p:cNvPr id="2" name="Rectangle 1">
            <a:extLst>
              <a:ext uri="{FF2B5EF4-FFF2-40B4-BE49-F238E27FC236}">
                <a16:creationId xmlns:a16="http://schemas.microsoft.com/office/drawing/2014/main" id="{C6202755-9377-4E25-AA11-C5867FF874E9}"/>
              </a:ext>
            </a:extLst>
          </p:cNvPr>
          <p:cNvSpPr/>
          <p:nvPr/>
        </p:nvSpPr>
        <p:spPr>
          <a:xfrm>
            <a:off x="179388" y="1216025"/>
            <a:ext cx="8435975" cy="3678238"/>
          </a:xfrm>
          <a:prstGeom prst="rect">
            <a:avLst/>
          </a:prstGeom>
        </p:spPr>
        <p:txBody>
          <a:bodyPr>
            <a:spAutoFit/>
          </a:bodyPr>
          <a:lstStyle/>
          <a:p>
            <a:pPr eaLnBrk="1" fontAlgn="auto" hangingPunct="1">
              <a:spcAft>
                <a:spcPts val="0"/>
              </a:spcAft>
              <a:defRPr/>
            </a:pPr>
            <a:r>
              <a:rPr lang="en-GB" altLang="en-US" sz="2400" dirty="0"/>
              <a:t>Assessed mainly by, traditional exams at end of two years.</a:t>
            </a:r>
          </a:p>
          <a:p>
            <a:pPr eaLnBrk="1" fontAlgn="auto" hangingPunct="1">
              <a:spcAft>
                <a:spcPts val="0"/>
              </a:spcAft>
              <a:defRPr/>
            </a:pPr>
            <a:endParaRPr lang="en-GB" altLang="en-US" sz="1100" dirty="0"/>
          </a:p>
          <a:p>
            <a:pPr eaLnBrk="1" fontAlgn="auto" hangingPunct="1">
              <a:spcAft>
                <a:spcPts val="0"/>
              </a:spcAft>
              <a:buFont typeface="Arial" panose="020B0604020202020204" pitchFamily="34" charset="0"/>
              <a:buNone/>
              <a:defRPr/>
            </a:pPr>
            <a:r>
              <a:rPr lang="en-GB" altLang="en-US" sz="2400" b="1" dirty="0"/>
              <a:t>Why study A-levels?</a:t>
            </a:r>
          </a:p>
          <a:p>
            <a:pPr eaLnBrk="1" fontAlgn="auto" hangingPunct="1">
              <a:spcAft>
                <a:spcPts val="0"/>
              </a:spcAft>
              <a:buFont typeface="Arial" panose="020B0604020202020204" pitchFamily="34" charset="0"/>
              <a:buNone/>
              <a:defRPr/>
            </a:pPr>
            <a:endParaRPr lang="en-GB" altLang="en-US" sz="1000" b="1" dirty="0"/>
          </a:p>
          <a:p>
            <a:pPr marL="457200" indent="-457200" eaLnBrk="1" fontAlgn="auto" hangingPunct="1">
              <a:spcAft>
                <a:spcPts val="0"/>
              </a:spcAft>
              <a:buFont typeface="Arial" panose="020B0604020202020204" pitchFamily="34" charset="0"/>
              <a:buChar char="•"/>
              <a:defRPr/>
            </a:pPr>
            <a:r>
              <a:rPr lang="en-US" altLang="en-US" sz="2400" dirty="0"/>
              <a:t>Allows students to keep their options open or to specialise.</a:t>
            </a:r>
          </a:p>
          <a:p>
            <a:pPr marL="457200" indent="-457200" eaLnBrk="1" fontAlgn="auto" hangingPunct="1">
              <a:spcAft>
                <a:spcPts val="0"/>
              </a:spcAft>
              <a:buFont typeface="Arial" panose="020B0604020202020204" pitchFamily="34" charset="0"/>
              <a:buChar char="•"/>
              <a:defRPr/>
            </a:pPr>
            <a:endParaRPr lang="en-US" altLang="en-US" sz="1000" dirty="0"/>
          </a:p>
          <a:p>
            <a:pPr marL="457200" indent="-457200" eaLnBrk="1" fontAlgn="auto" hangingPunct="1">
              <a:spcAft>
                <a:spcPts val="0"/>
              </a:spcAft>
              <a:buFont typeface="Arial" panose="020B0604020202020204" pitchFamily="34" charset="0"/>
              <a:buChar char="•"/>
              <a:defRPr/>
            </a:pPr>
            <a:r>
              <a:rPr lang="en-US" altLang="en-US" sz="2400" dirty="0"/>
              <a:t>There is a huge choice of subjects.</a:t>
            </a:r>
          </a:p>
          <a:p>
            <a:pPr marL="457200" indent="-457200" eaLnBrk="1" fontAlgn="auto" hangingPunct="1">
              <a:spcAft>
                <a:spcPts val="0"/>
              </a:spcAft>
              <a:buFont typeface="Arial" panose="020B0604020202020204" pitchFamily="34" charset="0"/>
              <a:buChar char="•"/>
              <a:defRPr/>
            </a:pPr>
            <a:endParaRPr lang="en-US" altLang="en-US" sz="1000" dirty="0"/>
          </a:p>
          <a:p>
            <a:pPr marL="457200" indent="-457200" eaLnBrk="1" fontAlgn="auto" hangingPunct="1">
              <a:spcAft>
                <a:spcPts val="0"/>
              </a:spcAft>
              <a:buFont typeface="Arial" panose="020B0604020202020204" pitchFamily="34" charset="0"/>
              <a:buChar char="•"/>
              <a:defRPr/>
            </a:pPr>
            <a:r>
              <a:rPr lang="en-US" altLang="en-US" sz="2400" dirty="0" err="1"/>
              <a:t>Recognised</a:t>
            </a:r>
            <a:r>
              <a:rPr lang="en-US" altLang="en-US" sz="2400" dirty="0"/>
              <a:t> by Universities and employers.</a:t>
            </a:r>
          </a:p>
          <a:p>
            <a:pPr eaLnBrk="1" fontAlgn="auto" hangingPunct="1">
              <a:spcAft>
                <a:spcPts val="0"/>
              </a:spcAft>
              <a:defRPr/>
            </a:pPr>
            <a:endParaRPr lang="en-US" altLang="en-US" sz="2400" dirty="0"/>
          </a:p>
          <a:p>
            <a:pPr algn="ctr" eaLnBrk="1" fontAlgn="auto" hangingPunct="1">
              <a:spcAft>
                <a:spcPts val="0"/>
              </a:spcAft>
              <a:defRPr/>
            </a:pPr>
            <a:r>
              <a:rPr lang="en-GB" altLang="en-US" sz="2400" b="1" dirty="0"/>
              <a:t>Grades A* to E represent a pass at A-level</a:t>
            </a:r>
            <a:endParaRPr lang="en-GB"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AD09446-AB7C-4A29-8A2D-B6993D6D983C}"/>
              </a:ext>
            </a:extLst>
          </p:cNvPr>
          <p:cNvSpPr txBox="1">
            <a:spLocks noChangeArrowheads="1"/>
          </p:cNvSpPr>
          <p:nvPr/>
        </p:nvSpPr>
        <p:spPr bwMode="auto">
          <a:xfrm>
            <a:off x="323850" y="0"/>
            <a:ext cx="84343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T-levels: Level 3</a:t>
            </a:r>
          </a:p>
        </p:txBody>
      </p:sp>
      <p:sp>
        <p:nvSpPr>
          <p:cNvPr id="3" name="Rectangle 2">
            <a:extLst>
              <a:ext uri="{FF2B5EF4-FFF2-40B4-BE49-F238E27FC236}">
                <a16:creationId xmlns:a16="http://schemas.microsoft.com/office/drawing/2014/main" id="{7B6E9ABF-F20A-4E27-9090-6CC9FB90A06A}"/>
              </a:ext>
            </a:extLst>
          </p:cNvPr>
          <p:cNvSpPr/>
          <p:nvPr/>
        </p:nvSpPr>
        <p:spPr>
          <a:xfrm>
            <a:off x="385763" y="1166813"/>
            <a:ext cx="8531225" cy="4524375"/>
          </a:xfrm>
          <a:prstGeom prst="rect">
            <a:avLst/>
          </a:prstGeom>
        </p:spPr>
        <p:txBody>
          <a:bodyPr>
            <a:spAutoFit/>
          </a:bodyPr>
          <a:lstStyle/>
          <a:p>
            <a:pPr marL="285750" indent="-285750">
              <a:buFont typeface="Arial" panose="020B0604020202020204" pitchFamily="34" charset="0"/>
              <a:buChar char="•"/>
              <a:defRPr/>
            </a:pPr>
            <a:r>
              <a:rPr lang="en-US" sz="2400" dirty="0"/>
              <a:t>Two-year course</a:t>
            </a:r>
          </a:p>
          <a:p>
            <a:pPr marL="285750" indent="-285750">
              <a:buFont typeface="Arial" panose="020B0604020202020204" pitchFamily="34" charset="0"/>
              <a:buChar char="•"/>
              <a:defRPr/>
            </a:pPr>
            <a:r>
              <a:rPr lang="en-US" sz="2400" dirty="0"/>
              <a:t>Minimum of 310 hours of work experience.</a:t>
            </a:r>
          </a:p>
          <a:p>
            <a:pPr marL="285750" indent="-285750">
              <a:buFont typeface="Arial" panose="020B0604020202020204" pitchFamily="34" charset="0"/>
              <a:buChar char="•"/>
              <a:defRPr/>
            </a:pPr>
            <a:r>
              <a:rPr lang="en-US" sz="2400" dirty="0"/>
              <a:t>Equivalent to three A Levels</a:t>
            </a:r>
          </a:p>
          <a:p>
            <a:pPr marL="285750" indent="-285750">
              <a:buFont typeface="Arial" panose="020B0604020202020204" pitchFamily="34" charset="0"/>
              <a:buChar char="•"/>
              <a:defRPr/>
            </a:pPr>
            <a:r>
              <a:rPr lang="en-US" sz="2400" dirty="0"/>
              <a:t>Created alongside employers</a:t>
            </a:r>
          </a:p>
          <a:p>
            <a:pPr marL="285750" indent="-285750">
              <a:buFont typeface="Arial" panose="020B0604020202020204" pitchFamily="34" charset="0"/>
              <a:buChar char="•"/>
              <a:defRPr/>
            </a:pPr>
            <a:r>
              <a:rPr lang="en-US" sz="2400" dirty="0"/>
              <a:t>Include an extended industry placement</a:t>
            </a:r>
          </a:p>
          <a:p>
            <a:pPr marL="285750" indent="-285750">
              <a:buFont typeface="Arial" panose="020B0604020202020204" pitchFamily="34" charset="0"/>
              <a:buChar char="•"/>
              <a:defRPr/>
            </a:pPr>
            <a:r>
              <a:rPr lang="en-US" sz="2400" dirty="0"/>
              <a:t>Attract UCAS points</a:t>
            </a:r>
          </a:p>
          <a:p>
            <a:pPr marL="285750" indent="-285750">
              <a:buFont typeface="Arial" panose="020B0604020202020204" pitchFamily="34" charset="0"/>
              <a:buChar char="•"/>
              <a:defRPr/>
            </a:pPr>
            <a:r>
              <a:rPr lang="en-US" sz="2400" dirty="0"/>
              <a:t>Support progression into a skilled occupation; higher or degree level apprenticeships; higher level technical study, including university</a:t>
            </a:r>
          </a:p>
          <a:p>
            <a:pPr>
              <a:defRPr/>
            </a:pPr>
            <a:endParaRPr lang="en-US" sz="2400" dirty="0"/>
          </a:p>
          <a:p>
            <a:pPr algn="ctr">
              <a:defRPr/>
            </a:pPr>
            <a:r>
              <a:rPr lang="en-US" sz="2400" b="1" dirty="0"/>
              <a:t>Assessed through written examinations, projects, work experience, assessments.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A74F70E-E1CB-4D2D-8F7C-098CEC1FA324}"/>
              </a:ext>
            </a:extLst>
          </p:cNvPr>
          <p:cNvSpPr txBox="1">
            <a:spLocks noChangeArrowheads="1"/>
          </p:cNvSpPr>
          <p:nvPr/>
        </p:nvSpPr>
        <p:spPr bwMode="auto">
          <a:xfrm>
            <a:off x="179388" y="11588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Other Level </a:t>
            </a:r>
            <a:r>
              <a:rPr lang="en-GB" altLang="en-US" sz="5400" b="1">
                <a:ea typeface="ＭＳ Ｐゴシック" panose="020B0600070205080204" pitchFamily="34" charset="-128"/>
              </a:rPr>
              <a:t>3</a:t>
            </a:r>
            <a:r>
              <a:rPr lang="en-GB" altLang="en-US" sz="4800" b="1">
                <a:ea typeface="ＭＳ Ｐゴシック" panose="020B0600070205080204" pitchFamily="34" charset="-128"/>
              </a:rPr>
              <a:t> qualifications</a:t>
            </a:r>
            <a:br>
              <a:rPr lang="en-GB" altLang="en-US" sz="4800" b="1">
                <a:ea typeface="ＭＳ Ｐゴシック" panose="020B0600070205080204" pitchFamily="34" charset="-128"/>
              </a:rPr>
            </a:br>
            <a:r>
              <a:rPr lang="en-GB" altLang="en-US" sz="4800" b="1">
                <a:ea typeface="ＭＳ Ｐゴシック" panose="020B0600070205080204" pitchFamily="34" charset="-128"/>
              </a:rPr>
              <a:t>Diplomas, BTECs</a:t>
            </a:r>
          </a:p>
        </p:txBody>
      </p:sp>
      <p:sp>
        <p:nvSpPr>
          <p:cNvPr id="3" name="Rectangle 2">
            <a:extLst>
              <a:ext uri="{FF2B5EF4-FFF2-40B4-BE49-F238E27FC236}">
                <a16:creationId xmlns:a16="http://schemas.microsoft.com/office/drawing/2014/main" id="{7B6E9ABF-F20A-4E27-9090-6CC9FB90A06A}"/>
              </a:ext>
            </a:extLst>
          </p:cNvPr>
          <p:cNvSpPr/>
          <p:nvPr/>
        </p:nvSpPr>
        <p:spPr>
          <a:xfrm>
            <a:off x="346075" y="1497013"/>
            <a:ext cx="8531225" cy="3863975"/>
          </a:xfrm>
          <a:prstGeom prst="rect">
            <a:avLst/>
          </a:prstGeom>
        </p:spPr>
        <p:txBody>
          <a:bodyPr>
            <a:spAutoFit/>
          </a:bodyPr>
          <a:lstStyle/>
          <a:p>
            <a:pPr eaLnBrk="1" fontAlgn="auto" hangingPunct="1">
              <a:spcAft>
                <a:spcPts val="0"/>
              </a:spcAft>
              <a:buFont typeface="Arial" panose="020B0604020202020204" pitchFamily="34" charset="0"/>
              <a:buNone/>
              <a:defRPr/>
            </a:pPr>
            <a:r>
              <a:rPr lang="en-GB" altLang="en-US" sz="2400" b="1" dirty="0"/>
              <a:t>Why study these?</a:t>
            </a:r>
          </a:p>
          <a:p>
            <a:pPr marL="457200" indent="-457200" eaLnBrk="1" fontAlgn="auto" hangingPunct="1">
              <a:spcAft>
                <a:spcPts val="0"/>
              </a:spcAft>
              <a:buFont typeface="Arial" panose="020B0604020202020204" pitchFamily="34" charset="0"/>
              <a:buChar char="•"/>
              <a:defRPr/>
            </a:pPr>
            <a:r>
              <a:rPr lang="en-US" altLang="en-US" sz="2400" dirty="0"/>
              <a:t>Mostly coursework</a:t>
            </a:r>
          </a:p>
          <a:p>
            <a:pPr eaLnBrk="1" fontAlgn="auto" hangingPunct="1">
              <a:spcAft>
                <a:spcPts val="0"/>
              </a:spcAft>
              <a:defRPr/>
            </a:pPr>
            <a:endParaRPr lang="en-US" altLang="en-US" sz="1100" dirty="0"/>
          </a:p>
          <a:p>
            <a:pPr marL="457200" indent="-457200" eaLnBrk="1" fontAlgn="auto" hangingPunct="1">
              <a:spcAft>
                <a:spcPts val="0"/>
              </a:spcAft>
              <a:buFont typeface="Arial" panose="020B0604020202020204" pitchFamily="34" charset="0"/>
              <a:buChar char="•"/>
              <a:defRPr/>
            </a:pPr>
            <a:r>
              <a:rPr lang="en-US" altLang="en-US" sz="2400" dirty="0"/>
              <a:t>Equivalent  to 1, 2 or 3 A levels.</a:t>
            </a:r>
          </a:p>
          <a:p>
            <a:pPr marL="457200" indent="-457200" eaLnBrk="1" fontAlgn="auto" hangingPunct="1">
              <a:spcAft>
                <a:spcPts val="0"/>
              </a:spcAft>
              <a:buFont typeface="Arial" panose="020B0604020202020204" pitchFamily="34" charset="0"/>
              <a:buChar char="•"/>
              <a:defRPr/>
            </a:pPr>
            <a:endParaRPr lang="en-US" altLang="en-US" sz="900" dirty="0"/>
          </a:p>
          <a:p>
            <a:pPr marL="457200" indent="-457200" eaLnBrk="1" fontAlgn="auto" hangingPunct="1">
              <a:spcAft>
                <a:spcPts val="0"/>
              </a:spcAft>
              <a:buFont typeface="Arial" panose="020B0604020202020204" pitchFamily="34" charset="0"/>
              <a:buChar char="•"/>
              <a:defRPr/>
            </a:pPr>
            <a:r>
              <a:rPr lang="en-US" altLang="en-US" sz="2400" dirty="0"/>
              <a:t>Work experience</a:t>
            </a:r>
          </a:p>
          <a:p>
            <a:pPr marL="457200" indent="-457200" eaLnBrk="1" fontAlgn="auto" hangingPunct="1">
              <a:spcAft>
                <a:spcPts val="0"/>
              </a:spcAft>
              <a:buFont typeface="Arial" panose="020B0604020202020204" pitchFamily="34" charset="0"/>
              <a:buChar char="•"/>
              <a:defRPr/>
            </a:pPr>
            <a:endParaRPr lang="en-US" altLang="en-US" sz="1100" dirty="0"/>
          </a:p>
          <a:p>
            <a:pPr marL="457200" indent="-457200" eaLnBrk="1" fontAlgn="auto" hangingPunct="1">
              <a:spcAft>
                <a:spcPts val="0"/>
              </a:spcAft>
              <a:buFont typeface="Arial" panose="020B0604020202020204" pitchFamily="34" charset="0"/>
              <a:buChar char="•"/>
              <a:defRPr/>
            </a:pPr>
            <a:r>
              <a:rPr lang="en-US" altLang="en-US" sz="2400" dirty="0"/>
              <a:t>At some colleges can be mixed with A-levels.</a:t>
            </a:r>
          </a:p>
          <a:p>
            <a:pPr marL="457200" indent="-457200" eaLnBrk="1" fontAlgn="auto" hangingPunct="1">
              <a:spcAft>
                <a:spcPts val="0"/>
              </a:spcAft>
              <a:buFont typeface="Arial" panose="020B0604020202020204" pitchFamily="34" charset="0"/>
              <a:buChar char="•"/>
              <a:defRPr/>
            </a:pPr>
            <a:endParaRPr lang="en-US" altLang="en-US" sz="1100" dirty="0"/>
          </a:p>
          <a:p>
            <a:pPr marL="457200" indent="-457200" eaLnBrk="1" fontAlgn="auto" hangingPunct="1">
              <a:spcAft>
                <a:spcPts val="0"/>
              </a:spcAft>
              <a:buFont typeface="Arial" panose="020B0604020202020204" pitchFamily="34" charset="0"/>
              <a:buChar char="•"/>
              <a:defRPr/>
            </a:pPr>
            <a:r>
              <a:rPr lang="en-US" altLang="en-US" sz="2400" dirty="0"/>
              <a:t>Career related and more practical courses.</a:t>
            </a:r>
          </a:p>
          <a:p>
            <a:pPr marL="457200" indent="-457200" eaLnBrk="1" fontAlgn="auto" hangingPunct="1">
              <a:spcAft>
                <a:spcPts val="0"/>
              </a:spcAft>
              <a:buFont typeface="Arial" panose="020B0604020202020204" pitchFamily="34" charset="0"/>
              <a:buChar char="•"/>
              <a:defRPr/>
            </a:pPr>
            <a:endParaRPr lang="en-US" altLang="en-US" sz="1100" dirty="0"/>
          </a:p>
          <a:p>
            <a:pPr marL="457200" indent="-457200" eaLnBrk="1" fontAlgn="auto" hangingPunct="1">
              <a:spcAft>
                <a:spcPts val="0"/>
              </a:spcAft>
              <a:buFont typeface="Arial" panose="020B0604020202020204" pitchFamily="34" charset="0"/>
              <a:buChar char="•"/>
              <a:defRPr/>
            </a:pPr>
            <a:r>
              <a:rPr lang="en-US" altLang="en-US" sz="2400" dirty="0"/>
              <a:t>Look at how you get the best grades. Are you better at coursework than exams?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F4714F-8480-450E-984F-505219651FF8}"/>
              </a:ext>
            </a:extLst>
          </p:cNvPr>
          <p:cNvSpPr txBox="1">
            <a:spLocks noChangeArrowheads="1"/>
          </p:cNvSpPr>
          <p:nvPr/>
        </p:nvSpPr>
        <p:spPr bwMode="auto">
          <a:xfrm>
            <a:off x="179388" y="11588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Level </a:t>
            </a:r>
            <a:r>
              <a:rPr lang="en-GB" altLang="en-US" sz="5400" b="1">
                <a:ea typeface="ＭＳ Ｐゴシック" panose="020B0600070205080204" pitchFamily="34" charset="-128"/>
              </a:rPr>
              <a:t>2</a:t>
            </a:r>
            <a:r>
              <a:rPr lang="en-GB" altLang="en-US" sz="4800" b="1">
                <a:ea typeface="ＭＳ Ｐゴシック" panose="020B0600070205080204" pitchFamily="34" charset="-128"/>
              </a:rPr>
              <a:t> qualifications</a:t>
            </a:r>
          </a:p>
        </p:txBody>
      </p:sp>
      <p:sp>
        <p:nvSpPr>
          <p:cNvPr id="3" name="Rectangle 2">
            <a:extLst>
              <a:ext uri="{FF2B5EF4-FFF2-40B4-BE49-F238E27FC236}">
                <a16:creationId xmlns:a16="http://schemas.microsoft.com/office/drawing/2014/main" id="{7B6E9ABF-F20A-4E27-9090-6CC9FB90A06A}"/>
              </a:ext>
            </a:extLst>
          </p:cNvPr>
          <p:cNvSpPr/>
          <p:nvPr/>
        </p:nvSpPr>
        <p:spPr>
          <a:xfrm>
            <a:off x="306388" y="1125538"/>
            <a:ext cx="8658225" cy="4092575"/>
          </a:xfrm>
          <a:prstGeom prst="rect">
            <a:avLst/>
          </a:prstGeom>
        </p:spPr>
        <p:txBody>
          <a:bodyPr>
            <a:spAutoFit/>
          </a:bodyPr>
          <a:lstStyle/>
          <a:p>
            <a:pPr eaLnBrk="1" hangingPunct="1">
              <a:defRPr/>
            </a:pPr>
            <a:r>
              <a:rPr lang="en-GB" altLang="en-US" sz="2400" dirty="0"/>
              <a:t>Level 2 qualifications have different ways of being assessed. </a:t>
            </a:r>
          </a:p>
          <a:p>
            <a:pPr eaLnBrk="1" hangingPunct="1">
              <a:defRPr/>
            </a:pPr>
            <a:r>
              <a:rPr lang="en-GB" altLang="en-US" sz="2400" dirty="0"/>
              <a:t>GCSEs are mainly exams at the end of one year.</a:t>
            </a:r>
          </a:p>
          <a:p>
            <a:pPr eaLnBrk="1" hangingPunct="1">
              <a:defRPr/>
            </a:pPr>
            <a:r>
              <a:rPr lang="en-GB" altLang="en-US" sz="2400" dirty="0"/>
              <a:t>Diplomas and Certificates are assessment, coursework and possibly an exam.</a:t>
            </a:r>
          </a:p>
          <a:p>
            <a:pPr eaLnBrk="1" hangingPunct="1">
              <a:defRPr/>
            </a:pPr>
            <a:endParaRPr lang="en-GB" altLang="en-US" sz="2000" dirty="0"/>
          </a:p>
          <a:p>
            <a:pPr eaLnBrk="1" fontAlgn="auto" hangingPunct="1">
              <a:spcAft>
                <a:spcPts val="0"/>
              </a:spcAft>
              <a:buFont typeface="Arial" panose="020B0604020202020204" pitchFamily="34" charset="0"/>
              <a:buNone/>
              <a:defRPr/>
            </a:pPr>
            <a:r>
              <a:rPr lang="en-GB" altLang="en-US" sz="2400" b="1" dirty="0"/>
              <a:t>Why study level 2?</a:t>
            </a:r>
          </a:p>
          <a:p>
            <a:pPr marL="457200" indent="-457200" eaLnBrk="1" fontAlgn="auto" hangingPunct="1">
              <a:spcAft>
                <a:spcPts val="0"/>
              </a:spcAft>
              <a:buFont typeface="Arial" panose="020B0604020202020204" pitchFamily="34" charset="0"/>
              <a:buChar char="•"/>
              <a:defRPr/>
            </a:pPr>
            <a:r>
              <a:rPr lang="en-US" altLang="en-US" sz="2400" dirty="0"/>
              <a:t>Allows students to keep their options open or to specialise.</a:t>
            </a:r>
          </a:p>
          <a:p>
            <a:pPr marL="457200" indent="-457200" eaLnBrk="1" fontAlgn="auto" hangingPunct="1">
              <a:spcAft>
                <a:spcPts val="0"/>
              </a:spcAft>
              <a:buFont typeface="Arial" panose="020B0604020202020204" pitchFamily="34" charset="0"/>
              <a:buChar char="•"/>
              <a:defRPr/>
            </a:pPr>
            <a:r>
              <a:rPr lang="en-US" altLang="en-US" sz="2400" dirty="0"/>
              <a:t>There are a choice of subjects.</a:t>
            </a:r>
          </a:p>
          <a:p>
            <a:pPr marL="457200" indent="-457200" eaLnBrk="1" fontAlgn="auto" hangingPunct="1">
              <a:spcAft>
                <a:spcPts val="0"/>
              </a:spcAft>
              <a:buFont typeface="Arial" panose="020B0604020202020204" pitchFamily="34" charset="0"/>
              <a:buChar char="•"/>
              <a:defRPr/>
            </a:pPr>
            <a:r>
              <a:rPr lang="en-US" altLang="en-US" sz="2400" dirty="0" err="1"/>
              <a:t>Recognised</a:t>
            </a:r>
            <a:r>
              <a:rPr lang="en-US" altLang="en-US" sz="2400" dirty="0"/>
              <a:t> by employers.</a:t>
            </a:r>
          </a:p>
          <a:p>
            <a:pPr marL="457200" indent="-457200" eaLnBrk="1" fontAlgn="auto" hangingPunct="1">
              <a:spcAft>
                <a:spcPts val="0"/>
              </a:spcAft>
              <a:buFont typeface="Arial" panose="020B0604020202020204" pitchFamily="34" charset="0"/>
              <a:buChar char="•"/>
              <a:defRPr/>
            </a:pPr>
            <a:r>
              <a:rPr lang="en-US" altLang="en-US" sz="2400" dirty="0"/>
              <a:t>Progression route on to level 3</a:t>
            </a:r>
          </a:p>
          <a:p>
            <a:pPr marL="457200" indent="-457200" eaLnBrk="1" fontAlgn="auto" hangingPunct="1">
              <a:spcAft>
                <a:spcPts val="0"/>
              </a:spcAft>
              <a:buFont typeface="Arial" panose="020B0604020202020204" pitchFamily="34" charset="0"/>
              <a:buChar char="•"/>
              <a:defRPr/>
            </a:pPr>
            <a:r>
              <a:rPr lang="en-US" altLang="en-US" sz="2400" dirty="0"/>
              <a:t>Have to get a Grade 4 at English or </a:t>
            </a:r>
            <a:r>
              <a:rPr lang="en-US" altLang="en-US" sz="2400" dirty="0" err="1"/>
              <a:t>Maths</a:t>
            </a:r>
            <a:r>
              <a:rPr lang="en-US" altLang="en-US" sz="2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8CB3548-F917-42CC-9353-E794BF6386E5}"/>
              </a:ext>
            </a:extLst>
          </p:cNvPr>
          <p:cNvSpPr txBox="1">
            <a:spLocks noChangeArrowheads="1"/>
          </p:cNvSpPr>
          <p:nvPr/>
        </p:nvSpPr>
        <p:spPr bwMode="auto">
          <a:xfrm>
            <a:off x="179388" y="11588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Level </a:t>
            </a:r>
            <a:r>
              <a:rPr lang="en-GB" altLang="en-US" sz="5400" b="1">
                <a:ea typeface="ＭＳ Ｐゴシック" panose="020B0600070205080204" pitchFamily="34" charset="-128"/>
              </a:rPr>
              <a:t>1 </a:t>
            </a:r>
            <a:r>
              <a:rPr lang="en-GB" altLang="en-US" sz="4800" b="1">
                <a:ea typeface="ＭＳ Ｐゴシック" panose="020B0600070205080204" pitchFamily="34" charset="-128"/>
              </a:rPr>
              <a:t>qualifications</a:t>
            </a:r>
          </a:p>
        </p:txBody>
      </p:sp>
      <p:sp>
        <p:nvSpPr>
          <p:cNvPr id="2" name="Rectangle 1">
            <a:extLst>
              <a:ext uri="{FF2B5EF4-FFF2-40B4-BE49-F238E27FC236}">
                <a16:creationId xmlns:a16="http://schemas.microsoft.com/office/drawing/2014/main" id="{101BD26E-8CB2-4E26-A424-E510AA30305E}"/>
              </a:ext>
            </a:extLst>
          </p:cNvPr>
          <p:cNvSpPr/>
          <p:nvPr/>
        </p:nvSpPr>
        <p:spPr>
          <a:xfrm>
            <a:off x="395288" y="1397000"/>
            <a:ext cx="8497887" cy="3724275"/>
          </a:xfrm>
          <a:prstGeom prst="rect">
            <a:avLst/>
          </a:prstGeom>
        </p:spPr>
        <p:txBody>
          <a:bodyPr>
            <a:spAutoFit/>
          </a:bodyPr>
          <a:lstStyle/>
          <a:p>
            <a:pPr eaLnBrk="1" hangingPunct="1">
              <a:defRPr/>
            </a:pPr>
            <a:r>
              <a:rPr lang="en-GB" altLang="en-US" sz="2000" dirty="0"/>
              <a:t>Level 1 qualifications have different ways of being assessed. </a:t>
            </a:r>
          </a:p>
          <a:p>
            <a:pPr eaLnBrk="1" hangingPunct="1">
              <a:defRPr/>
            </a:pPr>
            <a:r>
              <a:rPr lang="en-GB" altLang="en-US" sz="2000" dirty="0"/>
              <a:t>Diplomas and Certificates are assessment, coursework and possibly an exam.</a:t>
            </a:r>
          </a:p>
          <a:p>
            <a:pPr eaLnBrk="1" hangingPunct="1">
              <a:defRPr/>
            </a:pPr>
            <a:endParaRPr lang="en-GB" altLang="en-US" sz="2000" dirty="0"/>
          </a:p>
          <a:p>
            <a:pPr eaLnBrk="1" fontAlgn="auto" hangingPunct="1">
              <a:spcAft>
                <a:spcPts val="0"/>
              </a:spcAft>
              <a:buFont typeface="Arial" panose="020B0604020202020204" pitchFamily="34" charset="0"/>
              <a:buNone/>
              <a:defRPr/>
            </a:pPr>
            <a:r>
              <a:rPr lang="en-GB" altLang="en-US" sz="2000" b="1" dirty="0"/>
              <a:t>Why study level 1</a:t>
            </a:r>
          </a:p>
          <a:p>
            <a:pPr marL="457200" indent="-457200" eaLnBrk="1" fontAlgn="auto" hangingPunct="1">
              <a:spcAft>
                <a:spcPts val="0"/>
              </a:spcAft>
              <a:buFont typeface="Arial" panose="020B0604020202020204" pitchFamily="34" charset="0"/>
              <a:buChar char="•"/>
              <a:defRPr/>
            </a:pPr>
            <a:r>
              <a:rPr lang="en-US" altLang="en-US" sz="2000" dirty="0"/>
              <a:t>Allows students to keep their options open or to specialise.</a:t>
            </a:r>
          </a:p>
          <a:p>
            <a:pPr marL="457200" indent="-457200" eaLnBrk="1" fontAlgn="auto" hangingPunct="1">
              <a:spcAft>
                <a:spcPts val="0"/>
              </a:spcAft>
              <a:buFont typeface="Arial" panose="020B0604020202020204" pitchFamily="34" charset="0"/>
              <a:buChar char="•"/>
              <a:defRPr/>
            </a:pPr>
            <a:endParaRPr lang="en-US" altLang="en-US" sz="900" dirty="0"/>
          </a:p>
          <a:p>
            <a:pPr marL="457200" indent="-457200" eaLnBrk="1" fontAlgn="auto" hangingPunct="1">
              <a:spcAft>
                <a:spcPts val="0"/>
              </a:spcAft>
              <a:buFont typeface="Arial" panose="020B0604020202020204" pitchFamily="34" charset="0"/>
              <a:buChar char="•"/>
              <a:defRPr/>
            </a:pPr>
            <a:r>
              <a:rPr lang="en-US" altLang="en-US" sz="2000" dirty="0"/>
              <a:t>There are a choice of subjects.</a:t>
            </a:r>
          </a:p>
          <a:p>
            <a:pPr marL="457200" indent="-457200" eaLnBrk="1" fontAlgn="auto" hangingPunct="1">
              <a:spcAft>
                <a:spcPts val="0"/>
              </a:spcAft>
              <a:buFont typeface="Arial" panose="020B0604020202020204" pitchFamily="34" charset="0"/>
              <a:buChar char="•"/>
              <a:defRPr/>
            </a:pPr>
            <a:endParaRPr lang="en-US" altLang="en-US" sz="900" dirty="0"/>
          </a:p>
          <a:p>
            <a:pPr marL="457200" indent="-457200" eaLnBrk="1" fontAlgn="auto" hangingPunct="1">
              <a:spcAft>
                <a:spcPts val="0"/>
              </a:spcAft>
              <a:buFont typeface="Arial" panose="020B0604020202020204" pitchFamily="34" charset="0"/>
              <a:buChar char="•"/>
              <a:defRPr/>
            </a:pPr>
            <a:r>
              <a:rPr lang="en-US" altLang="en-US" sz="2000" dirty="0"/>
              <a:t>Progression route on to level 2</a:t>
            </a:r>
          </a:p>
          <a:p>
            <a:pPr marL="457200" indent="-457200" eaLnBrk="1" fontAlgn="auto" hangingPunct="1">
              <a:spcAft>
                <a:spcPts val="0"/>
              </a:spcAft>
              <a:buFont typeface="Arial" panose="020B0604020202020204" pitchFamily="34" charset="0"/>
              <a:buChar char="•"/>
              <a:defRPr/>
            </a:pPr>
            <a:endParaRPr lang="en-US" altLang="en-US" sz="900" dirty="0"/>
          </a:p>
          <a:p>
            <a:pPr marL="457200" indent="-457200" eaLnBrk="1" fontAlgn="auto" hangingPunct="1">
              <a:spcAft>
                <a:spcPts val="0"/>
              </a:spcAft>
              <a:buFont typeface="Arial" panose="020B0604020202020204" pitchFamily="34" charset="0"/>
              <a:buChar char="•"/>
              <a:defRPr/>
            </a:pPr>
            <a:r>
              <a:rPr lang="en-US" altLang="en-US" sz="2000" dirty="0"/>
              <a:t>Working towards a GCSE Grade 4 at English or </a:t>
            </a:r>
            <a:r>
              <a:rPr lang="en-US" altLang="en-US" sz="2000" dirty="0" err="1"/>
              <a:t>Maths</a:t>
            </a:r>
            <a:r>
              <a:rPr lang="en-US" altLang="en-US" sz="2000" dirty="0"/>
              <a:t> </a:t>
            </a:r>
            <a:r>
              <a:rPr lang="en-US" altLang="en-US" sz="2000" b="1" dirty="0"/>
              <a:t>OR</a:t>
            </a:r>
            <a:r>
              <a:rPr lang="en-US" altLang="en-US" sz="2000" dirty="0"/>
              <a:t> on a Functional Skills course in these subjects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8D559D2-04D2-47AD-8F35-8A3DA836C2B2}"/>
              </a:ext>
            </a:extLst>
          </p:cNvPr>
          <p:cNvSpPr txBox="1">
            <a:spLocks noChangeArrowheads="1"/>
          </p:cNvSpPr>
          <p:nvPr/>
        </p:nvSpPr>
        <p:spPr bwMode="auto">
          <a:xfrm>
            <a:off x="179388" y="11588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b="1">
                <a:ea typeface="ＭＳ Ｐゴシック" panose="020B0600070205080204" pitchFamily="34" charset="-128"/>
              </a:rPr>
              <a:t>Apprenticeships</a:t>
            </a:r>
          </a:p>
        </p:txBody>
      </p:sp>
      <p:sp>
        <p:nvSpPr>
          <p:cNvPr id="30723" name="Rectangle 1">
            <a:extLst>
              <a:ext uri="{FF2B5EF4-FFF2-40B4-BE49-F238E27FC236}">
                <a16:creationId xmlns:a16="http://schemas.microsoft.com/office/drawing/2014/main" id="{D2E49447-1088-44E4-B60C-CE252F2B2E77}"/>
              </a:ext>
            </a:extLst>
          </p:cNvPr>
          <p:cNvSpPr>
            <a:spLocks noChangeArrowheads="1"/>
          </p:cNvSpPr>
          <p:nvPr/>
        </p:nvSpPr>
        <p:spPr bwMode="auto">
          <a:xfrm>
            <a:off x="179388" y="1266825"/>
            <a:ext cx="87137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GB" altLang="en-US" sz="2400"/>
              <a:t>There are hundreds of different jobs that can be done as an apprenticeship.</a:t>
            </a:r>
          </a:p>
          <a:p>
            <a:pPr eaLnBrk="1" hangingPunct="1">
              <a:buFont typeface="Arial" panose="020B0604020202020204" pitchFamily="34" charset="0"/>
              <a:buChar char="•"/>
            </a:pPr>
            <a:r>
              <a:rPr lang="en-GB" altLang="en-US" sz="2400"/>
              <a:t>Some can be started as soon as you leave school.</a:t>
            </a:r>
          </a:p>
          <a:p>
            <a:pPr eaLnBrk="1" hangingPunct="1">
              <a:buFont typeface="Arial" panose="020B0604020202020204" pitchFamily="34" charset="0"/>
              <a:buChar char="•"/>
            </a:pPr>
            <a:r>
              <a:rPr lang="en-GB" altLang="en-US" sz="2400"/>
              <a:t>Some can be started as soon as you have completed your A levels.</a:t>
            </a:r>
          </a:p>
          <a:p>
            <a:pPr eaLnBrk="1" hangingPunct="1">
              <a:buFont typeface="Arial" panose="020B0604020202020204" pitchFamily="34" charset="0"/>
              <a:buChar char="•"/>
            </a:pPr>
            <a:r>
              <a:rPr lang="en-GB" altLang="en-US" sz="2400"/>
              <a:t>When you have completed your apprenticeship not only will you have the qualification you will have work experience.</a:t>
            </a:r>
          </a:p>
          <a:p>
            <a:pPr eaLnBrk="1" hangingPunct="1">
              <a:buFont typeface="Arial" panose="020B0604020202020204" pitchFamily="34" charset="0"/>
              <a:buChar char="•"/>
            </a:pPr>
            <a:r>
              <a:rPr lang="en-GB" altLang="en-US" sz="2400"/>
              <a:t>Some companies do apprenticeships all the way through to degree level.</a:t>
            </a:r>
          </a:p>
          <a:p>
            <a:pPr eaLnBrk="1" hangingPunct="1"/>
            <a:endParaRPr lang="en-GB" altLang="en-US" sz="700"/>
          </a:p>
          <a:p>
            <a:pPr algn="ctr" eaLnBrk="1" hangingPunct="1"/>
            <a:r>
              <a:rPr lang="en-GB" altLang="en-US" sz="2400"/>
              <a:t>Remember you get </a:t>
            </a:r>
            <a:r>
              <a:rPr lang="en-GB" altLang="en-US" sz="2800" b="1"/>
              <a:t>paid</a:t>
            </a:r>
            <a:r>
              <a:rPr lang="en-GB" altLang="en-US" sz="2400"/>
              <a:t> for learning during an apprenticeship.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64596DE-F7ED-4134-94B0-5614CE12F72C}"/>
              </a:ext>
            </a:extLst>
          </p:cNvPr>
          <p:cNvSpPr txBox="1">
            <a:spLocks noChangeArrowheads="1"/>
          </p:cNvSpPr>
          <p:nvPr/>
        </p:nvSpPr>
        <p:spPr bwMode="auto">
          <a:xfrm>
            <a:off x="53975" y="-171450"/>
            <a:ext cx="89646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800">
                <a:ea typeface="ＭＳ Ｐゴシック" panose="020B0600070205080204" pitchFamily="34" charset="-128"/>
              </a:rPr>
              <a:t>How does an Apprenticeship work?</a:t>
            </a:r>
            <a:endParaRPr lang="en-GB" altLang="en-US" sz="4800" b="1">
              <a:ea typeface="ＭＳ Ｐゴシック" panose="020B0600070205080204" pitchFamily="34" charset="-128"/>
            </a:endParaRPr>
          </a:p>
        </p:txBody>
      </p:sp>
      <p:sp>
        <p:nvSpPr>
          <p:cNvPr id="2" name="Rectangle 1">
            <a:extLst>
              <a:ext uri="{FF2B5EF4-FFF2-40B4-BE49-F238E27FC236}">
                <a16:creationId xmlns:a16="http://schemas.microsoft.com/office/drawing/2014/main" id="{101BD26E-8CB2-4E26-A424-E510AA30305E}"/>
              </a:ext>
            </a:extLst>
          </p:cNvPr>
          <p:cNvSpPr/>
          <p:nvPr/>
        </p:nvSpPr>
        <p:spPr>
          <a:xfrm>
            <a:off x="179388" y="836613"/>
            <a:ext cx="8713787" cy="4924425"/>
          </a:xfrm>
          <a:prstGeom prst="rect">
            <a:avLst/>
          </a:prstGeom>
        </p:spPr>
        <p:txBody>
          <a:bodyPr>
            <a:spAutoFit/>
          </a:bodyPr>
          <a:lstStyle/>
          <a:p>
            <a:pPr marL="285750" indent="-285750" eaLnBrk="1" hangingPunct="1">
              <a:buFont typeface="Arial" panose="020B0604020202020204" pitchFamily="34" charset="0"/>
              <a:buChar char="•"/>
              <a:defRPr/>
            </a:pPr>
            <a:r>
              <a:rPr lang="en-GB" sz="2400" dirty="0"/>
              <a:t>You will work and possibly attend college.  </a:t>
            </a:r>
          </a:p>
          <a:p>
            <a:pPr marL="285750" indent="-285750" eaLnBrk="1" hangingPunct="1">
              <a:buFont typeface="Arial" panose="020B0604020202020204" pitchFamily="34" charset="0"/>
              <a:buChar char="•"/>
              <a:defRPr/>
            </a:pPr>
            <a:endParaRPr lang="en-GB" sz="1000" dirty="0"/>
          </a:p>
          <a:p>
            <a:pPr marL="285750" indent="-285750" eaLnBrk="1" hangingPunct="1">
              <a:buFont typeface="Arial" panose="020B0604020202020204" pitchFamily="34" charset="0"/>
              <a:buChar char="•"/>
              <a:defRPr/>
            </a:pPr>
            <a:r>
              <a:rPr lang="en-GB" sz="2400" dirty="0"/>
              <a:t>Some employers will send you one day a week to college and you will work four days a week</a:t>
            </a:r>
          </a:p>
          <a:p>
            <a:pPr marL="285750" indent="-285750" eaLnBrk="1" hangingPunct="1">
              <a:buFont typeface="Arial" panose="020B0604020202020204" pitchFamily="34" charset="0"/>
              <a:buChar char="•"/>
              <a:defRPr/>
            </a:pPr>
            <a:endParaRPr lang="en-GB" sz="1000" dirty="0"/>
          </a:p>
          <a:p>
            <a:pPr marL="285750" indent="-285750" eaLnBrk="1" hangingPunct="1">
              <a:buFont typeface="Arial" panose="020B0604020202020204" pitchFamily="34" charset="0"/>
              <a:buChar char="•"/>
              <a:defRPr/>
            </a:pPr>
            <a:r>
              <a:rPr lang="en-GB" sz="2400" dirty="0"/>
              <a:t>Some employers will send you to college for two whole weeks and then you will work eight whole weeks.</a:t>
            </a:r>
          </a:p>
          <a:p>
            <a:pPr marL="285750" indent="-285750" eaLnBrk="1" hangingPunct="1">
              <a:buFont typeface="Arial" panose="020B0604020202020204" pitchFamily="34" charset="0"/>
              <a:buChar char="•"/>
              <a:defRPr/>
            </a:pPr>
            <a:endParaRPr lang="en-GB" sz="1000" dirty="0"/>
          </a:p>
          <a:p>
            <a:pPr marL="285750" indent="-285750" eaLnBrk="1" hangingPunct="1">
              <a:buFont typeface="Arial" panose="020B0604020202020204" pitchFamily="34" charset="0"/>
              <a:buChar char="•"/>
              <a:defRPr/>
            </a:pPr>
            <a:r>
              <a:rPr lang="en-GB" sz="2400" dirty="0"/>
              <a:t>Some employers will train you whilst you work and give you time during the working day to do your coursework.</a:t>
            </a:r>
          </a:p>
          <a:p>
            <a:pPr marL="285750" indent="-285750" eaLnBrk="1" hangingPunct="1">
              <a:buFont typeface="Arial" panose="020B0604020202020204" pitchFamily="34" charset="0"/>
              <a:buChar char="•"/>
              <a:defRPr/>
            </a:pPr>
            <a:endParaRPr lang="en-GB" sz="1000" dirty="0"/>
          </a:p>
          <a:p>
            <a:pPr marL="285750" indent="-285750" eaLnBrk="1" hangingPunct="1">
              <a:buFont typeface="Arial" panose="020B0604020202020204" pitchFamily="34" charset="0"/>
              <a:buChar char="•"/>
              <a:defRPr/>
            </a:pPr>
            <a:r>
              <a:rPr lang="en-GB" sz="2400" dirty="0"/>
              <a:t>Your employer decides the best way for you to learn.</a:t>
            </a:r>
          </a:p>
          <a:p>
            <a:pPr marL="285750" indent="-285750" eaLnBrk="1" hangingPunct="1">
              <a:buFont typeface="Arial" panose="020B0604020202020204" pitchFamily="34" charset="0"/>
              <a:buChar char="•"/>
              <a:defRPr/>
            </a:pPr>
            <a:endParaRPr lang="en-GB" sz="1000" dirty="0"/>
          </a:p>
          <a:p>
            <a:pPr marL="285750" indent="-285750" eaLnBrk="1" hangingPunct="1">
              <a:buFont typeface="Arial" panose="020B0604020202020204" pitchFamily="34" charset="0"/>
              <a:buChar char="•"/>
              <a:defRPr/>
            </a:pPr>
            <a:r>
              <a:rPr lang="en-GB" sz="2400" dirty="0"/>
              <a:t>If you do a Higher Apprenticeship you might not even go to work for the first year, you might just go to college!</a:t>
            </a:r>
          </a:p>
          <a:p>
            <a:pPr algn="ctr" eaLnBrk="1" hangingPunct="1">
              <a:defRPr/>
            </a:pPr>
            <a:r>
              <a:rPr lang="en-GB" altLang="en-US" sz="24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D2A046B-7681-47BE-A06A-D171F3DD1593}"/>
              </a:ext>
            </a:extLst>
          </p:cNvPr>
          <p:cNvSpPr>
            <a:spLocks noGrp="1"/>
          </p:cNvSpPr>
          <p:nvPr>
            <p:ph type="ctrTitle"/>
          </p:nvPr>
        </p:nvSpPr>
        <p:spPr>
          <a:xfrm>
            <a:off x="685800" y="115888"/>
            <a:ext cx="7772400" cy="1101725"/>
          </a:xfrm>
        </p:spPr>
        <p:txBody>
          <a:bodyPr/>
          <a:lstStyle/>
          <a:p>
            <a:pPr eaLnBrk="1" hangingPunct="1"/>
            <a:br>
              <a:rPr lang="en-GB" altLang="en-US" b="1" dirty="0">
                <a:ea typeface="Geneva" pitchFamily="123" charset="-128"/>
              </a:rPr>
            </a:br>
            <a:br>
              <a:rPr lang="en-GB" altLang="en-US" b="1" dirty="0">
                <a:ea typeface="Geneva" pitchFamily="123" charset="-128"/>
              </a:rPr>
            </a:br>
            <a:r>
              <a:rPr lang="en-GB" altLang="en-US" b="1" dirty="0">
                <a:ea typeface="Geneva" pitchFamily="123" charset="-128"/>
              </a:rPr>
              <a:t>POST – 16 Information Session</a:t>
            </a:r>
            <a:br>
              <a:rPr lang="en-GB" altLang="en-US" b="1" dirty="0">
                <a:ea typeface="Geneva" pitchFamily="123" charset="-128"/>
              </a:rPr>
            </a:br>
            <a:endParaRPr lang="en-US" altLang="en-US" dirty="0">
              <a:ea typeface="Geneva" pitchFamily="123" charset="-128"/>
            </a:endParaRPr>
          </a:p>
        </p:txBody>
      </p:sp>
      <p:pic>
        <p:nvPicPr>
          <p:cNvPr id="6147" name="Picture 7" descr="Ambition.png">
            <a:extLst>
              <a:ext uri="{FF2B5EF4-FFF2-40B4-BE49-F238E27FC236}">
                <a16:creationId xmlns:a16="http://schemas.microsoft.com/office/drawing/2014/main" id="{838D4A71-EE3E-4040-B28B-FA5CE6F676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18764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a:extLst>
              <a:ext uri="{FF2B5EF4-FFF2-40B4-BE49-F238E27FC236}">
                <a16:creationId xmlns:a16="http://schemas.microsoft.com/office/drawing/2014/main" id="{131932FF-A5F1-42A2-BEB0-3DCE3B7262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3914775"/>
            <a:ext cx="189071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2">
            <a:extLst>
              <a:ext uri="{FF2B5EF4-FFF2-40B4-BE49-F238E27FC236}">
                <a16:creationId xmlns:a16="http://schemas.microsoft.com/office/drawing/2014/main" id="{8EF07C91-624A-4133-B4E8-E91CAC0BAF57}"/>
              </a:ext>
            </a:extLst>
          </p:cNvPr>
          <p:cNvSpPr txBox="1">
            <a:spLocks noChangeArrowheads="1"/>
          </p:cNvSpPr>
          <p:nvPr/>
        </p:nvSpPr>
        <p:spPr bwMode="auto">
          <a:xfrm>
            <a:off x="1835696" y="1973262"/>
            <a:ext cx="51847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buFont typeface="Wingdings" panose="05000000000000000000" pitchFamily="2" charset="2"/>
              <a:buNone/>
            </a:pPr>
            <a:r>
              <a:rPr lang="en-GB" altLang="en-US" sz="4000" dirty="0"/>
              <a:t>25 </a:t>
            </a:r>
          </a:p>
          <a:p>
            <a:pPr algn="ctr">
              <a:buFont typeface="Wingdings" panose="05000000000000000000" pitchFamily="2" charset="2"/>
              <a:buNone/>
            </a:pPr>
            <a:r>
              <a:rPr lang="en-GB" altLang="en-US" sz="4000" dirty="0"/>
              <a:t>school weeks until </a:t>
            </a:r>
          </a:p>
          <a:p>
            <a:pPr algn="ctr">
              <a:buFont typeface="Wingdings" panose="05000000000000000000" pitchFamily="2" charset="2"/>
              <a:buNone/>
            </a:pPr>
            <a:r>
              <a:rPr lang="en-GB" altLang="en-US" sz="4000" dirty="0"/>
              <a:t>May 2025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500"/>
                                        <p:tgtEl>
                                          <p:spTgt spid="614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9">
                                            <p:txEl>
                                              <p:pRg st="1" end="1"/>
                                            </p:txEl>
                                          </p:spTgt>
                                        </p:tgtEl>
                                        <p:attrNameLst>
                                          <p:attrName>style.visibility</p:attrName>
                                        </p:attrNameLst>
                                      </p:cBhvr>
                                      <p:to>
                                        <p:strVal val="visible"/>
                                      </p:to>
                                    </p:set>
                                    <p:animEffect transition="in" filter="fade">
                                      <p:cBhvr>
                                        <p:cTn id="10" dur="500"/>
                                        <p:tgtEl>
                                          <p:spTgt spid="614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animEffect transition="in" filter="fade">
                                      <p:cBhvr>
                                        <p:cTn id="13"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179388" y="0"/>
            <a:ext cx="843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sz="4800" b="1" kern="0" dirty="0">
                <a:solidFill>
                  <a:schemeClr val="tx2"/>
                </a:solidFill>
              </a:rPr>
              <a:t>4 Steps to a decision</a:t>
            </a:r>
            <a:endParaRPr lang="en-GB" sz="4800" b="1" u="sng" kern="0" dirty="0">
              <a:solidFill>
                <a:schemeClr val="tx2"/>
              </a:solidFill>
            </a:endParaRPr>
          </a:p>
        </p:txBody>
      </p:sp>
      <p:pic>
        <p:nvPicPr>
          <p:cNvPr id="34819" name="Picture 2">
            <a:extLst>
              <a:ext uri="{FF2B5EF4-FFF2-40B4-BE49-F238E27FC236}">
                <a16:creationId xmlns:a16="http://schemas.microsoft.com/office/drawing/2014/main" id="{B6DC5061-6EAE-4E92-989A-320A1DD76866}"/>
              </a:ext>
            </a:extLst>
          </p:cNvPr>
          <p:cNvPicPr>
            <a:picLocks noChangeAspect="1"/>
          </p:cNvPicPr>
          <p:nvPr/>
        </p:nvPicPr>
        <p:blipFill>
          <a:blip r:embed="rId3">
            <a:extLst>
              <a:ext uri="{28A0092B-C50C-407E-A947-70E740481C1C}">
                <a14:useLocalDpi xmlns:a14="http://schemas.microsoft.com/office/drawing/2010/main" val="0"/>
              </a:ext>
            </a:extLst>
          </a:blip>
          <a:srcRect t="16461" r="6119"/>
          <a:stretch>
            <a:fillRect/>
          </a:stretch>
        </p:blipFill>
        <p:spPr bwMode="auto">
          <a:xfrm>
            <a:off x="6689725" y="65088"/>
            <a:ext cx="23050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8">
            <a:extLst>
              <a:ext uri="{FF2B5EF4-FFF2-40B4-BE49-F238E27FC236}">
                <a16:creationId xmlns:a16="http://schemas.microsoft.com/office/drawing/2014/main" id="{0F36DA46-59E0-4C97-98EE-3ED087589EBC}"/>
              </a:ext>
            </a:extLst>
          </p:cNvPr>
          <p:cNvSpPr/>
          <p:nvPr/>
        </p:nvSpPr>
        <p:spPr>
          <a:xfrm>
            <a:off x="2976563" y="2420938"/>
            <a:ext cx="5040312" cy="3875087"/>
          </a:xfrm>
          <a:custGeom>
            <a:avLst/>
            <a:gdLst>
              <a:gd name="connsiteX0" fmla="*/ 0 w 7489371"/>
              <a:gd name="connsiteY0" fmla="*/ 3875315 h 3875315"/>
              <a:gd name="connsiteX1" fmla="*/ 0 w 7489371"/>
              <a:gd name="connsiteY1" fmla="*/ 2815772 h 3875315"/>
              <a:gd name="connsiteX2" fmla="*/ 986971 w 7489371"/>
              <a:gd name="connsiteY2" fmla="*/ 2815772 h 3875315"/>
              <a:gd name="connsiteX3" fmla="*/ 972457 w 7489371"/>
              <a:gd name="connsiteY3" fmla="*/ 1959429 h 3875315"/>
              <a:gd name="connsiteX4" fmla="*/ 1973943 w 7489371"/>
              <a:gd name="connsiteY4" fmla="*/ 1944915 h 3875315"/>
              <a:gd name="connsiteX5" fmla="*/ 1973943 w 7489371"/>
              <a:gd name="connsiteY5" fmla="*/ 1030515 h 3875315"/>
              <a:gd name="connsiteX6" fmla="*/ 2946400 w 7489371"/>
              <a:gd name="connsiteY6" fmla="*/ 1016000 h 3875315"/>
              <a:gd name="connsiteX7" fmla="*/ 2946400 w 7489371"/>
              <a:gd name="connsiteY7" fmla="*/ 0 h 3875315"/>
              <a:gd name="connsiteX8" fmla="*/ 7489371 w 7489371"/>
              <a:gd name="connsiteY8" fmla="*/ 0 h 387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9371" h="3875315">
                <a:moveTo>
                  <a:pt x="0" y="3875315"/>
                </a:moveTo>
                <a:lnTo>
                  <a:pt x="0" y="2815772"/>
                </a:lnTo>
                <a:lnTo>
                  <a:pt x="986971" y="2815772"/>
                </a:lnTo>
                <a:lnTo>
                  <a:pt x="972457" y="1959429"/>
                </a:lnTo>
                <a:lnTo>
                  <a:pt x="1973943" y="1944915"/>
                </a:lnTo>
                <a:lnTo>
                  <a:pt x="1973943" y="1030515"/>
                </a:lnTo>
                <a:lnTo>
                  <a:pt x="2946400" y="1016000"/>
                </a:lnTo>
                <a:lnTo>
                  <a:pt x="2946400" y="0"/>
                </a:lnTo>
                <a:lnTo>
                  <a:pt x="7489371" y="0"/>
                </a:lnTo>
              </a:path>
            </a:pathLst>
          </a:custGeom>
          <a:noFill/>
          <a:ln w="38100" cap="flat" cmpd="sng" algn="ctr">
            <a:solidFill>
              <a:srgbClr val="7030A0"/>
            </a:solidFill>
            <a:prstDash val="solid"/>
          </a:ln>
          <a:effectLst/>
        </p:spPr>
        <p:txBody>
          <a:bodyPr anchor="ctr"/>
          <a:lstStyle/>
          <a:p>
            <a:pPr algn="ctr" eaLnBrk="1" fontAlgn="auto" hangingPunct="1">
              <a:spcBef>
                <a:spcPts val="0"/>
              </a:spcBef>
              <a:spcAft>
                <a:spcPts val="0"/>
              </a:spcAft>
              <a:defRPr/>
            </a:pPr>
            <a:endParaRPr lang="en-GB" kern="0" dirty="0">
              <a:solidFill>
                <a:srgbClr val="000000"/>
              </a:solidFill>
              <a:latin typeface="Arial"/>
              <a:ea typeface="+mn-ea"/>
              <a:cs typeface="Arial"/>
            </a:endParaRPr>
          </a:p>
        </p:txBody>
      </p:sp>
      <p:sp>
        <p:nvSpPr>
          <p:cNvPr id="9" name="Rectangle 7">
            <a:extLst>
              <a:ext uri="{FF2B5EF4-FFF2-40B4-BE49-F238E27FC236}">
                <a16:creationId xmlns:a16="http://schemas.microsoft.com/office/drawing/2014/main" id="{F246136F-4B49-492C-B3E7-1EC16A8DDFF4}"/>
              </a:ext>
            </a:extLst>
          </p:cNvPr>
          <p:cNvSpPr>
            <a:spLocks noChangeArrowheads="1"/>
          </p:cNvSpPr>
          <p:nvPr/>
        </p:nvSpPr>
        <p:spPr bwMode="auto">
          <a:xfrm>
            <a:off x="193675" y="4598988"/>
            <a:ext cx="8801100" cy="476250"/>
          </a:xfrm>
          <a:prstGeom prst="rect">
            <a:avLst/>
          </a:prstGeom>
          <a:solidFill>
            <a:srgbClr val="00B050"/>
          </a:solidFill>
          <a:ln>
            <a:noFill/>
          </a:ln>
          <a:extLst/>
        </p:spPr>
        <p:txBody>
          <a:bodyPr/>
          <a:lstStyle>
            <a:lvl1pPr marL="342900" indent="-342900"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0000"/>
              </a:lnSpc>
              <a:buClrTx/>
              <a:buSzTx/>
              <a:buFontTx/>
              <a:buNone/>
              <a:defRPr/>
            </a:pPr>
            <a:r>
              <a:rPr lang="en-GB" altLang="en-US" b="1" dirty="0">
                <a:latin typeface="+mj-lt"/>
                <a:cs typeface="Times New Roman" panose="02020603050405020304" pitchFamily="18" charset="0"/>
              </a:rPr>
              <a:t>Step 1</a:t>
            </a:r>
            <a:r>
              <a:rPr lang="en-GB" altLang="en-US" dirty="0">
                <a:latin typeface="+mj-lt"/>
                <a:cs typeface="Times New Roman" panose="02020603050405020304" pitchFamily="18" charset="0"/>
              </a:rPr>
              <a:t> – </a:t>
            </a:r>
            <a:r>
              <a:rPr lang="en-GB" altLang="en-US" b="1" dirty="0">
                <a:latin typeface="+mj-lt"/>
                <a:cs typeface="Times New Roman" panose="02020603050405020304" pitchFamily="18" charset="0"/>
              </a:rPr>
              <a:t>Careers Research</a:t>
            </a:r>
          </a:p>
        </p:txBody>
      </p:sp>
      <p:sp>
        <p:nvSpPr>
          <p:cNvPr id="2" name="Rectangle 1">
            <a:extLst>
              <a:ext uri="{FF2B5EF4-FFF2-40B4-BE49-F238E27FC236}">
                <a16:creationId xmlns:a16="http://schemas.microsoft.com/office/drawing/2014/main" id="{245B0CC7-B3CA-46F4-939B-F5B57751D970}"/>
              </a:ext>
            </a:extLst>
          </p:cNvPr>
          <p:cNvSpPr/>
          <p:nvPr/>
        </p:nvSpPr>
        <p:spPr>
          <a:xfrm>
            <a:off x="592138" y="3713163"/>
            <a:ext cx="8402637" cy="479425"/>
          </a:xfrm>
          <a:prstGeom prst="rect">
            <a:avLst/>
          </a:prstGeom>
          <a:solidFill>
            <a:srgbClr val="00B050"/>
          </a:solidFill>
        </p:spPr>
        <p:txBody>
          <a:bodyPr>
            <a:spAutoFit/>
          </a:bodyPr>
          <a:lstStyle/>
          <a:p>
            <a:pPr eaLnBrk="1" hangingPunct="1">
              <a:lnSpc>
                <a:spcPct val="90000"/>
              </a:lnSpc>
              <a:defRPr/>
            </a:pPr>
            <a:r>
              <a:rPr lang="en-GB" altLang="en-US" sz="2800" b="1" dirty="0">
                <a:latin typeface="+mn-lt"/>
                <a:cs typeface="Times New Roman" panose="02020603050405020304" pitchFamily="18" charset="0"/>
              </a:rPr>
              <a:t>Step 2</a:t>
            </a:r>
            <a:r>
              <a:rPr lang="en-GB" altLang="en-US" sz="2800" dirty="0">
                <a:latin typeface="+mn-lt"/>
                <a:cs typeface="Times New Roman" panose="02020603050405020304" pitchFamily="18" charset="0"/>
              </a:rPr>
              <a:t>- </a:t>
            </a:r>
            <a:r>
              <a:rPr lang="en-GB" altLang="en-US" sz="2800" b="1" dirty="0">
                <a:latin typeface="+mn-lt"/>
                <a:cs typeface="Times New Roman" panose="02020603050405020304" pitchFamily="18" charset="0"/>
              </a:rPr>
              <a:t>Qualification levels – what is your starting point</a:t>
            </a:r>
          </a:p>
        </p:txBody>
      </p:sp>
      <p:sp>
        <p:nvSpPr>
          <p:cNvPr id="10" name="Rectangle 4">
            <a:extLst>
              <a:ext uri="{FF2B5EF4-FFF2-40B4-BE49-F238E27FC236}">
                <a16:creationId xmlns:a16="http://schemas.microsoft.com/office/drawing/2014/main" id="{3BFF67C9-AAE0-45D4-95F8-9B34689B34EE}"/>
              </a:ext>
            </a:extLst>
          </p:cNvPr>
          <p:cNvSpPr>
            <a:spLocks noChangeArrowheads="1"/>
          </p:cNvSpPr>
          <p:nvPr/>
        </p:nvSpPr>
        <p:spPr bwMode="auto">
          <a:xfrm>
            <a:off x="1979613" y="2800350"/>
            <a:ext cx="7015162" cy="512763"/>
          </a:xfrm>
          <a:prstGeom prst="rect">
            <a:avLst/>
          </a:prstGeom>
          <a:solidFill>
            <a:srgbClr val="00B050"/>
          </a:solidFill>
          <a:ln>
            <a:noFill/>
          </a:ln>
          <a:extLst/>
        </p:spPr>
        <p:txBody>
          <a:bodyPr/>
          <a:lstStyle>
            <a:lvl1pPr marL="342900" indent="-342900"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0000"/>
              </a:lnSpc>
              <a:buClrTx/>
              <a:buSzTx/>
              <a:buFontTx/>
              <a:buNone/>
              <a:defRPr/>
            </a:pPr>
            <a:r>
              <a:rPr lang="en-GB" altLang="en-US" b="1" dirty="0">
                <a:latin typeface="+mn-lt"/>
                <a:cs typeface="Times New Roman" panose="02020603050405020304" pitchFamily="18" charset="0"/>
              </a:rPr>
              <a:t>Step 3- Investigate your Post-16 options</a:t>
            </a:r>
          </a:p>
        </p:txBody>
      </p:sp>
      <p:sp>
        <p:nvSpPr>
          <p:cNvPr id="11" name="Rectangle 5">
            <a:extLst>
              <a:ext uri="{FF2B5EF4-FFF2-40B4-BE49-F238E27FC236}">
                <a16:creationId xmlns:a16="http://schemas.microsoft.com/office/drawing/2014/main" id="{3F2CA626-88F9-494E-8605-06B183EBAAF3}"/>
              </a:ext>
            </a:extLst>
          </p:cNvPr>
          <p:cNvSpPr>
            <a:spLocks noChangeArrowheads="1"/>
          </p:cNvSpPr>
          <p:nvPr/>
        </p:nvSpPr>
        <p:spPr bwMode="auto">
          <a:xfrm>
            <a:off x="2843213" y="1736725"/>
            <a:ext cx="6151562" cy="512763"/>
          </a:xfrm>
          <a:prstGeom prst="rect">
            <a:avLst/>
          </a:prstGeom>
          <a:solidFill>
            <a:srgbClr val="00B050"/>
          </a:solidFill>
          <a:ln>
            <a:noFill/>
          </a:ln>
          <a:extLst/>
        </p:spPr>
        <p:txBody>
          <a:bodyPr/>
          <a:lstStyle>
            <a:lvl1pPr marL="342900" indent="-342900" eaLnBrk="0" hangingPunct="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0000"/>
              </a:lnSpc>
              <a:buClrTx/>
              <a:buSzTx/>
              <a:buFontTx/>
              <a:buNone/>
              <a:defRPr/>
            </a:pPr>
            <a:r>
              <a:rPr lang="en-GB" altLang="en-US" b="1" dirty="0">
                <a:latin typeface="+mn-lt"/>
                <a:cs typeface="Times New Roman" panose="02020603050405020304" pitchFamily="18" charset="0"/>
              </a:rPr>
              <a:t>Step 4</a:t>
            </a:r>
            <a:r>
              <a:rPr lang="en-GB" altLang="en-US" dirty="0">
                <a:latin typeface="+mn-lt"/>
                <a:cs typeface="Times New Roman" panose="02020603050405020304" pitchFamily="18" charset="0"/>
              </a:rPr>
              <a:t> – </a:t>
            </a:r>
            <a:r>
              <a:rPr lang="en-GB" altLang="en-US" b="1" dirty="0">
                <a:latin typeface="+mn-lt"/>
                <a:cs typeface="Times New Roman" panose="02020603050405020304" pitchFamily="18" charset="0"/>
              </a:rPr>
              <a:t>Decide and have a back up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53975" y="-171450"/>
            <a:ext cx="89646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eaLnBrk="1" hangingPunct="1">
              <a:defRPr/>
            </a:pPr>
            <a:r>
              <a:rPr lang="en-GB" sz="4800" b="1" kern="0" dirty="0">
                <a:solidFill>
                  <a:schemeClr val="tx2"/>
                </a:solidFill>
              </a:rPr>
              <a:t>Back Up Plans/Lessons to Learn…</a:t>
            </a:r>
            <a:endParaRPr lang="en-GB" sz="4800" b="1" u="sng" kern="0" dirty="0">
              <a:solidFill>
                <a:schemeClr val="tx2"/>
              </a:solidFill>
            </a:endParaRPr>
          </a:p>
        </p:txBody>
      </p:sp>
      <p:sp>
        <p:nvSpPr>
          <p:cNvPr id="36867" name="Rectangle 1">
            <a:extLst>
              <a:ext uri="{FF2B5EF4-FFF2-40B4-BE49-F238E27FC236}">
                <a16:creationId xmlns:a16="http://schemas.microsoft.com/office/drawing/2014/main" id="{EB79E7A5-419D-443E-B7FC-8A3567F88820}"/>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t>.</a:t>
            </a:r>
          </a:p>
        </p:txBody>
      </p:sp>
      <p:pic>
        <p:nvPicPr>
          <p:cNvPr id="2" name="Picture 1">
            <a:extLst>
              <a:ext uri="{FF2B5EF4-FFF2-40B4-BE49-F238E27FC236}">
                <a16:creationId xmlns:a16="http://schemas.microsoft.com/office/drawing/2014/main" id="{809E608E-53FA-48F8-B838-239829F22142}"/>
              </a:ext>
            </a:extLst>
          </p:cNvPr>
          <p:cNvPicPr>
            <a:picLocks noChangeAspect="1"/>
          </p:cNvPicPr>
          <p:nvPr/>
        </p:nvPicPr>
        <p:blipFill rotWithShape="1">
          <a:blip r:embed="rId3"/>
          <a:srcRect l="31888" t="19200" r="25588" b="34600"/>
          <a:stretch/>
        </p:blipFill>
        <p:spPr>
          <a:xfrm>
            <a:off x="1835696" y="2036942"/>
            <a:ext cx="5688632" cy="3476386"/>
          </a:xfrm>
          <a:prstGeom prst="rect">
            <a:avLst/>
          </a:prstGeom>
        </p:spPr>
      </p:pic>
      <p:sp>
        <p:nvSpPr>
          <p:cNvPr id="6" name="Rectangle 5">
            <a:extLst>
              <a:ext uri="{FF2B5EF4-FFF2-40B4-BE49-F238E27FC236}">
                <a16:creationId xmlns:a16="http://schemas.microsoft.com/office/drawing/2014/main" id="{96ECA773-B4B9-4F81-9C76-FBCD02FE9C4A}"/>
              </a:ext>
            </a:extLst>
          </p:cNvPr>
          <p:cNvSpPr/>
          <p:nvPr/>
        </p:nvSpPr>
        <p:spPr>
          <a:xfrm>
            <a:off x="0" y="836613"/>
            <a:ext cx="9090025" cy="1200329"/>
          </a:xfrm>
          <a:prstGeom prst="rect">
            <a:avLst/>
          </a:prstGeom>
        </p:spPr>
        <p:txBody>
          <a:bodyPr wrap="square">
            <a:spAutoFit/>
          </a:bodyPr>
          <a:lstStyle/>
          <a:p>
            <a:pPr marL="285750" indent="-285750" eaLnBrk="1" hangingPunct="1">
              <a:buFont typeface="Arial" panose="020B0604020202020204" pitchFamily="34" charset="0"/>
              <a:buChar char="•"/>
              <a:defRPr/>
            </a:pPr>
            <a:r>
              <a:rPr lang="en-GB" altLang="en-US" sz="2400" dirty="0"/>
              <a:t>Some good results. This person gave up in Textiles.  This resulted in not enough points to go to any of his three chosen sixth forms.</a:t>
            </a:r>
          </a:p>
        </p:txBody>
      </p:sp>
    </p:spTree>
    <p:extLst>
      <p:ext uri="{BB962C8B-B14F-4D97-AF65-F5344CB8AC3E}">
        <p14:creationId xmlns:p14="http://schemas.microsoft.com/office/powerpoint/2010/main" val="208904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53975" y="-171450"/>
            <a:ext cx="89646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eaLnBrk="1" hangingPunct="1">
              <a:defRPr/>
            </a:pPr>
            <a:r>
              <a:rPr lang="en-GB" sz="4800" b="1" kern="0" dirty="0">
                <a:solidFill>
                  <a:schemeClr val="tx2"/>
                </a:solidFill>
              </a:rPr>
              <a:t>Back Up Plans/Lessons to Learn…</a:t>
            </a:r>
            <a:endParaRPr lang="en-GB" sz="4800" b="1" u="sng" kern="0" dirty="0">
              <a:solidFill>
                <a:schemeClr val="tx2"/>
              </a:solidFill>
            </a:endParaRPr>
          </a:p>
        </p:txBody>
      </p:sp>
      <p:sp>
        <p:nvSpPr>
          <p:cNvPr id="36867" name="Rectangle 1">
            <a:extLst>
              <a:ext uri="{FF2B5EF4-FFF2-40B4-BE49-F238E27FC236}">
                <a16:creationId xmlns:a16="http://schemas.microsoft.com/office/drawing/2014/main" id="{EB79E7A5-419D-443E-B7FC-8A3567F88820}"/>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t>.</a:t>
            </a:r>
          </a:p>
        </p:txBody>
      </p:sp>
      <p:sp>
        <p:nvSpPr>
          <p:cNvPr id="6" name="Rectangle 5">
            <a:extLst>
              <a:ext uri="{FF2B5EF4-FFF2-40B4-BE49-F238E27FC236}">
                <a16:creationId xmlns:a16="http://schemas.microsoft.com/office/drawing/2014/main" id="{96ECA773-B4B9-4F81-9C76-FBCD02FE9C4A}"/>
              </a:ext>
            </a:extLst>
          </p:cNvPr>
          <p:cNvSpPr/>
          <p:nvPr/>
        </p:nvSpPr>
        <p:spPr>
          <a:xfrm>
            <a:off x="0" y="836613"/>
            <a:ext cx="9090025" cy="1200329"/>
          </a:xfrm>
          <a:prstGeom prst="rect">
            <a:avLst/>
          </a:prstGeom>
        </p:spPr>
        <p:txBody>
          <a:bodyPr wrap="square">
            <a:spAutoFit/>
          </a:bodyPr>
          <a:lstStyle/>
          <a:p>
            <a:pPr marL="285750" indent="-285750" eaLnBrk="1" hangingPunct="1">
              <a:buFont typeface="Arial" panose="020B0604020202020204" pitchFamily="34" charset="0"/>
              <a:buChar char="•"/>
              <a:defRPr/>
            </a:pPr>
            <a:r>
              <a:rPr lang="en-GB" altLang="en-US" sz="2400" dirty="0"/>
              <a:t>This person focused on the Maths, English and Science as that was the entry requirements for her course.  However she only got four grade 4s and she needed five. </a:t>
            </a:r>
          </a:p>
        </p:txBody>
      </p:sp>
      <p:pic>
        <p:nvPicPr>
          <p:cNvPr id="8" name="Picture 7">
            <a:extLst>
              <a:ext uri="{FF2B5EF4-FFF2-40B4-BE49-F238E27FC236}">
                <a16:creationId xmlns:a16="http://schemas.microsoft.com/office/drawing/2014/main" id="{3CE5DF9E-1224-4382-858A-87A69547683B}"/>
              </a:ext>
            </a:extLst>
          </p:cNvPr>
          <p:cNvPicPr>
            <a:picLocks noChangeAspect="1"/>
          </p:cNvPicPr>
          <p:nvPr/>
        </p:nvPicPr>
        <p:blipFill rotWithShape="1">
          <a:blip r:embed="rId3"/>
          <a:srcRect l="30313" t="13601" r="25588" b="47200"/>
          <a:stretch/>
        </p:blipFill>
        <p:spPr>
          <a:xfrm>
            <a:off x="1620940" y="2079626"/>
            <a:ext cx="6731195" cy="3365598"/>
          </a:xfrm>
          <a:prstGeom prst="rect">
            <a:avLst/>
          </a:prstGeom>
        </p:spPr>
      </p:pic>
    </p:spTree>
    <p:extLst>
      <p:ext uri="{BB962C8B-B14F-4D97-AF65-F5344CB8AC3E}">
        <p14:creationId xmlns:p14="http://schemas.microsoft.com/office/powerpoint/2010/main" val="54344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53975" y="-171450"/>
            <a:ext cx="89646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eaLnBrk="1" hangingPunct="1">
              <a:defRPr/>
            </a:pPr>
            <a:r>
              <a:rPr lang="en-GB" sz="4800" b="1" kern="0" dirty="0">
                <a:solidFill>
                  <a:schemeClr val="tx2"/>
                </a:solidFill>
              </a:rPr>
              <a:t>Back Up Plans/Lessons to Learn…</a:t>
            </a:r>
            <a:endParaRPr lang="en-GB" sz="4800" b="1" u="sng" kern="0" dirty="0">
              <a:solidFill>
                <a:schemeClr val="tx2"/>
              </a:solidFill>
            </a:endParaRPr>
          </a:p>
        </p:txBody>
      </p:sp>
      <p:sp>
        <p:nvSpPr>
          <p:cNvPr id="36867" name="Rectangle 1">
            <a:extLst>
              <a:ext uri="{FF2B5EF4-FFF2-40B4-BE49-F238E27FC236}">
                <a16:creationId xmlns:a16="http://schemas.microsoft.com/office/drawing/2014/main" id="{EB79E7A5-419D-443E-B7FC-8A3567F88820}"/>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t>.</a:t>
            </a:r>
          </a:p>
        </p:txBody>
      </p:sp>
      <p:sp>
        <p:nvSpPr>
          <p:cNvPr id="6" name="Rectangle 5">
            <a:extLst>
              <a:ext uri="{FF2B5EF4-FFF2-40B4-BE49-F238E27FC236}">
                <a16:creationId xmlns:a16="http://schemas.microsoft.com/office/drawing/2014/main" id="{96ECA773-B4B9-4F81-9C76-FBCD02FE9C4A}"/>
              </a:ext>
            </a:extLst>
          </p:cNvPr>
          <p:cNvSpPr/>
          <p:nvPr/>
        </p:nvSpPr>
        <p:spPr>
          <a:xfrm>
            <a:off x="0" y="836613"/>
            <a:ext cx="9090025" cy="1200329"/>
          </a:xfrm>
          <a:prstGeom prst="rect">
            <a:avLst/>
          </a:prstGeom>
        </p:spPr>
        <p:txBody>
          <a:bodyPr wrap="square">
            <a:spAutoFit/>
          </a:bodyPr>
          <a:lstStyle/>
          <a:p>
            <a:pPr marL="285750" indent="-285750" eaLnBrk="1" hangingPunct="1">
              <a:buFont typeface="Arial" panose="020B0604020202020204" pitchFamily="34" charset="0"/>
              <a:buChar char="•"/>
              <a:defRPr/>
            </a:pPr>
            <a:r>
              <a:rPr lang="en-GB" altLang="en-US" sz="2400" dirty="0"/>
              <a:t>This person had to admit to her parent on results day that she had done no revision and thought she would just get the required grades. </a:t>
            </a:r>
          </a:p>
        </p:txBody>
      </p:sp>
      <p:pic>
        <p:nvPicPr>
          <p:cNvPr id="2" name="Picture 1">
            <a:extLst>
              <a:ext uri="{FF2B5EF4-FFF2-40B4-BE49-F238E27FC236}">
                <a16:creationId xmlns:a16="http://schemas.microsoft.com/office/drawing/2014/main" id="{02C1085A-3292-4FA3-8AF3-B68AFF85E898}"/>
              </a:ext>
            </a:extLst>
          </p:cNvPr>
          <p:cNvPicPr>
            <a:picLocks noChangeAspect="1"/>
          </p:cNvPicPr>
          <p:nvPr/>
        </p:nvPicPr>
        <p:blipFill rotWithShape="1">
          <a:blip r:embed="rId3"/>
          <a:srcRect l="31888" t="13601" r="25588" b="45800"/>
          <a:stretch/>
        </p:blipFill>
        <p:spPr>
          <a:xfrm>
            <a:off x="1367644" y="2079626"/>
            <a:ext cx="6408712" cy="3441716"/>
          </a:xfrm>
          <a:prstGeom prst="rect">
            <a:avLst/>
          </a:prstGeom>
        </p:spPr>
      </p:pic>
    </p:spTree>
    <p:extLst>
      <p:ext uri="{BB962C8B-B14F-4D97-AF65-F5344CB8AC3E}">
        <p14:creationId xmlns:p14="http://schemas.microsoft.com/office/powerpoint/2010/main" val="39564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53975" y="-171450"/>
            <a:ext cx="89646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eaLnBrk="1" hangingPunct="1">
              <a:defRPr/>
            </a:pPr>
            <a:r>
              <a:rPr lang="en-GB" sz="4800" b="1" kern="0" dirty="0">
                <a:solidFill>
                  <a:schemeClr val="tx2"/>
                </a:solidFill>
              </a:rPr>
              <a:t>Back Up Plans/Lessons to Learn…</a:t>
            </a:r>
            <a:endParaRPr lang="en-GB" sz="4800" b="1" u="sng" kern="0" dirty="0">
              <a:solidFill>
                <a:schemeClr val="tx2"/>
              </a:solidFill>
            </a:endParaRPr>
          </a:p>
        </p:txBody>
      </p:sp>
      <p:sp>
        <p:nvSpPr>
          <p:cNvPr id="36867" name="Rectangle 1">
            <a:extLst>
              <a:ext uri="{FF2B5EF4-FFF2-40B4-BE49-F238E27FC236}">
                <a16:creationId xmlns:a16="http://schemas.microsoft.com/office/drawing/2014/main" id="{EB79E7A5-419D-443E-B7FC-8A3567F88820}"/>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t>.</a:t>
            </a:r>
          </a:p>
        </p:txBody>
      </p:sp>
      <p:sp>
        <p:nvSpPr>
          <p:cNvPr id="6" name="Rectangle 5">
            <a:extLst>
              <a:ext uri="{FF2B5EF4-FFF2-40B4-BE49-F238E27FC236}">
                <a16:creationId xmlns:a16="http://schemas.microsoft.com/office/drawing/2014/main" id="{96ECA773-B4B9-4F81-9C76-FBCD02FE9C4A}"/>
              </a:ext>
            </a:extLst>
          </p:cNvPr>
          <p:cNvSpPr/>
          <p:nvPr/>
        </p:nvSpPr>
        <p:spPr>
          <a:xfrm>
            <a:off x="0" y="836613"/>
            <a:ext cx="9090025" cy="1200329"/>
          </a:xfrm>
          <a:prstGeom prst="rect">
            <a:avLst/>
          </a:prstGeom>
        </p:spPr>
        <p:txBody>
          <a:bodyPr wrap="square">
            <a:spAutoFit/>
          </a:bodyPr>
          <a:lstStyle/>
          <a:p>
            <a:pPr marL="285750" indent="-285750" eaLnBrk="1" hangingPunct="1">
              <a:buFont typeface="Arial" panose="020B0604020202020204" pitchFamily="34" charset="0"/>
              <a:buChar char="•"/>
              <a:defRPr/>
            </a:pPr>
            <a:r>
              <a:rPr lang="en-GB" altLang="en-US" dirty="0"/>
              <a:t>This person was quite lazy in KS4.  He then worked really hard leading up to the exams and exceeded his targets.  Unfortunately he still couldn’t do his chosen A Levels as he only got a 5 in GCSE maths and this stopped him taking Science at A Level.</a:t>
            </a:r>
          </a:p>
        </p:txBody>
      </p:sp>
      <p:pic>
        <p:nvPicPr>
          <p:cNvPr id="4" name="Picture 3">
            <a:extLst>
              <a:ext uri="{FF2B5EF4-FFF2-40B4-BE49-F238E27FC236}">
                <a16:creationId xmlns:a16="http://schemas.microsoft.com/office/drawing/2014/main" id="{8C890781-A88D-4796-BFCB-CFE0E55009CB}"/>
              </a:ext>
            </a:extLst>
          </p:cNvPr>
          <p:cNvPicPr>
            <a:picLocks noChangeAspect="1"/>
          </p:cNvPicPr>
          <p:nvPr/>
        </p:nvPicPr>
        <p:blipFill rotWithShape="1">
          <a:blip r:embed="rId3"/>
          <a:srcRect l="1767" t="34600" r="69687" b="40200"/>
          <a:stretch/>
        </p:blipFill>
        <p:spPr>
          <a:xfrm>
            <a:off x="1331640" y="2099554"/>
            <a:ext cx="6777653" cy="3365598"/>
          </a:xfrm>
          <a:prstGeom prst="rect">
            <a:avLst/>
          </a:prstGeom>
        </p:spPr>
      </p:pic>
    </p:spTree>
    <p:extLst>
      <p:ext uri="{BB962C8B-B14F-4D97-AF65-F5344CB8AC3E}">
        <p14:creationId xmlns:p14="http://schemas.microsoft.com/office/powerpoint/2010/main" val="208907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179388" y="2063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altLang="en-US" sz="4800" b="1" dirty="0">
                <a:ea typeface="ＭＳ Ｐゴシック" panose="020B0600070205080204" pitchFamily="34" charset="-128"/>
              </a:rPr>
              <a:t>What is success?</a:t>
            </a:r>
            <a:endParaRPr lang="en-GB" sz="4800" b="1" u="sng" kern="0" dirty="0">
              <a:solidFill>
                <a:schemeClr val="tx2"/>
              </a:solidFill>
            </a:endParaRPr>
          </a:p>
        </p:txBody>
      </p:sp>
      <p:sp>
        <p:nvSpPr>
          <p:cNvPr id="38915" name="Rectangle 1">
            <a:extLst>
              <a:ext uri="{FF2B5EF4-FFF2-40B4-BE49-F238E27FC236}">
                <a16:creationId xmlns:a16="http://schemas.microsoft.com/office/drawing/2014/main" id="{50994AA0-5BA5-4828-B9D0-5B345E4E389B}"/>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t>.</a:t>
            </a:r>
          </a:p>
        </p:txBody>
      </p:sp>
      <p:sp>
        <p:nvSpPr>
          <p:cNvPr id="5" name="TextBox 2">
            <a:extLst>
              <a:ext uri="{FF2B5EF4-FFF2-40B4-BE49-F238E27FC236}">
                <a16:creationId xmlns:a16="http://schemas.microsoft.com/office/drawing/2014/main" id="{13D6D80B-9EBF-4F0E-A4B6-C7BFFE0EAA5A}"/>
              </a:ext>
            </a:extLst>
          </p:cNvPr>
          <p:cNvSpPr txBox="1">
            <a:spLocks noChangeArrowheads="1"/>
          </p:cNvSpPr>
          <p:nvPr/>
        </p:nvSpPr>
        <p:spPr bwMode="auto">
          <a:xfrm>
            <a:off x="431800" y="1101725"/>
            <a:ext cx="8208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spcBef>
                <a:spcPct val="0"/>
              </a:spcBef>
              <a:buClrTx/>
              <a:buSzTx/>
              <a:buFont typeface="Wingdings" panose="05000000000000000000" pitchFamily="2" charset="2"/>
              <a:buNone/>
              <a:defRPr/>
            </a:pPr>
            <a:r>
              <a:rPr lang="en-GB" altLang="en-US" sz="4000" b="1" dirty="0">
                <a:latin typeface="+mn-lt"/>
              </a:rPr>
              <a:t>Success is…</a:t>
            </a:r>
          </a:p>
          <a:p>
            <a:pPr marL="0" indent="0">
              <a:spcBef>
                <a:spcPct val="0"/>
              </a:spcBef>
              <a:buClrTx/>
              <a:buSzTx/>
              <a:buFont typeface="Wingdings" panose="05000000000000000000" pitchFamily="2" charset="2"/>
              <a:buNone/>
              <a:defRPr/>
            </a:pPr>
            <a:r>
              <a:rPr lang="en-GB" altLang="en-US" sz="3200" dirty="0"/>
              <a:t> </a:t>
            </a:r>
            <a:endParaRPr lang="en-GB" altLang="en-US" sz="3600" dirty="0">
              <a:latin typeface="+mn-lt"/>
            </a:endParaRPr>
          </a:p>
          <a:p>
            <a:pPr>
              <a:spcBef>
                <a:spcPct val="0"/>
              </a:spcBef>
              <a:buClrTx/>
              <a:buSzTx/>
              <a:buFont typeface="Arial" panose="020B0604020202020204" pitchFamily="34" charset="0"/>
              <a:buChar char="•"/>
              <a:defRPr/>
            </a:pPr>
            <a:r>
              <a:rPr lang="en-GB" altLang="en-US" sz="3600" dirty="0">
                <a:latin typeface="+mn-lt"/>
              </a:rPr>
              <a:t>getting the best grades </a:t>
            </a:r>
            <a:r>
              <a:rPr lang="en-GB" altLang="en-US" sz="3600" b="1" dirty="0">
                <a:latin typeface="+mn-lt"/>
              </a:rPr>
              <a:t>possible for you.</a:t>
            </a:r>
          </a:p>
          <a:p>
            <a:pPr>
              <a:spcBef>
                <a:spcPct val="0"/>
              </a:spcBef>
              <a:buClrTx/>
              <a:buSzTx/>
              <a:buFont typeface="Arial" panose="020B0604020202020204" pitchFamily="34" charset="0"/>
              <a:buChar char="•"/>
              <a:defRPr/>
            </a:pPr>
            <a:r>
              <a:rPr lang="en-GB" altLang="en-US" sz="3600" dirty="0">
                <a:latin typeface="+mn-lt"/>
              </a:rPr>
              <a:t>being happy with your chosen pathway.</a:t>
            </a:r>
          </a:p>
          <a:p>
            <a:pPr>
              <a:spcBef>
                <a:spcPct val="0"/>
              </a:spcBef>
              <a:buClrTx/>
              <a:buSzTx/>
              <a:buFont typeface="Arial" panose="020B0604020202020204" pitchFamily="34" charset="0"/>
              <a:buChar char="•"/>
              <a:defRPr/>
            </a:pPr>
            <a:r>
              <a:rPr lang="en-GB" altLang="en-US" sz="3600" dirty="0">
                <a:latin typeface="+mn-lt"/>
              </a:rPr>
              <a:t>knowing you couldn’t have done any more.</a:t>
            </a:r>
          </a:p>
          <a:p>
            <a:pPr>
              <a:spcBef>
                <a:spcPct val="0"/>
              </a:spcBef>
              <a:buClrTx/>
              <a:buSzTx/>
              <a:buFont typeface="Arial" panose="020B0604020202020204" pitchFamily="34" charset="0"/>
              <a:buChar char="•"/>
              <a:defRPr/>
            </a:pPr>
            <a:r>
              <a:rPr lang="en-GB" altLang="en-US" sz="3600" dirty="0">
                <a:latin typeface="+mn-lt"/>
              </a:rPr>
              <a:t>believing in yourself and your decisions.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179388" y="2063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altLang="en-US" sz="4800" b="1" dirty="0">
                <a:ea typeface="ＭＳ Ｐゴシック" panose="020B0600070205080204" pitchFamily="34" charset="-128"/>
              </a:rPr>
              <a:t>Mr Morland is 16...</a:t>
            </a:r>
            <a:endParaRPr lang="en-GB" sz="4800" b="1" u="sng" kern="0" dirty="0">
              <a:solidFill>
                <a:schemeClr val="tx2"/>
              </a:solidFill>
            </a:endParaRPr>
          </a:p>
        </p:txBody>
      </p:sp>
      <p:sp>
        <p:nvSpPr>
          <p:cNvPr id="40963" name="Rectangle 1">
            <a:extLst>
              <a:ext uri="{FF2B5EF4-FFF2-40B4-BE49-F238E27FC236}">
                <a16:creationId xmlns:a16="http://schemas.microsoft.com/office/drawing/2014/main" id="{EAA87E8F-8113-4A31-8545-1DB827947D2A}"/>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t>.</a:t>
            </a:r>
          </a:p>
        </p:txBody>
      </p:sp>
      <p:pic>
        <p:nvPicPr>
          <p:cNvPr id="40964" name="Picture 7" descr="Image result for what do I want to ask?">
            <a:extLst>
              <a:ext uri="{FF2B5EF4-FFF2-40B4-BE49-F238E27FC236}">
                <a16:creationId xmlns:a16="http://schemas.microsoft.com/office/drawing/2014/main" id="{6706CD1D-9379-42DF-AD13-3DDF4B67A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82675"/>
            <a:ext cx="430212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2FB3E27-A1D1-49E0-929E-D32378E8BD9D" descr="A2FB3E27-A1D1-49E0-929E-D32378E8BD9D">
            <a:extLst>
              <a:ext uri="{FF2B5EF4-FFF2-40B4-BE49-F238E27FC236}">
                <a16:creationId xmlns:a16="http://schemas.microsoft.com/office/drawing/2014/main" id="{1A7AC097-E295-474A-BADF-B425081A1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88" y="1082675"/>
            <a:ext cx="4302125"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1" descr="Image result for which questions?">
            <a:extLst>
              <a:ext uri="{FF2B5EF4-FFF2-40B4-BE49-F238E27FC236}">
                <a16:creationId xmlns:a16="http://schemas.microsoft.com/office/drawing/2014/main" id="{D461A339-D2DF-4005-8CBB-F53084736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59" t="15669" r="13815" b="13815"/>
          <a:stretch>
            <a:fillRect/>
          </a:stretch>
        </p:blipFill>
        <p:spPr bwMode="auto">
          <a:xfrm>
            <a:off x="179388" y="4149725"/>
            <a:ext cx="28908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Image result for what do I want to ask?">
            <a:extLst>
              <a:ext uri="{FF2B5EF4-FFF2-40B4-BE49-F238E27FC236}">
                <a16:creationId xmlns:a16="http://schemas.microsoft.com/office/drawing/2014/main" id="{44E19A2F-BC79-4FA4-B664-78009BCEDE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825" y="4149725"/>
            <a:ext cx="22240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179388" y="2063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altLang="en-US" sz="4800" b="1" dirty="0">
                <a:solidFill>
                  <a:prstClr val="white"/>
                </a:solidFill>
                <a:ea typeface="ＭＳ Ｐゴシック" panose="020B0600070205080204" pitchFamily="34" charset="-128"/>
              </a:rPr>
              <a:t>My Checklist…</a:t>
            </a:r>
            <a:endParaRPr lang="en-GB" sz="4800" b="1" u="sng" kern="0" dirty="0">
              <a:solidFill>
                <a:srgbClr val="EEECE1"/>
              </a:solidFill>
            </a:endParaRPr>
          </a:p>
        </p:txBody>
      </p:sp>
      <p:sp>
        <p:nvSpPr>
          <p:cNvPr id="43011" name="Rectangle 1">
            <a:extLst>
              <a:ext uri="{FF2B5EF4-FFF2-40B4-BE49-F238E27FC236}">
                <a16:creationId xmlns:a16="http://schemas.microsoft.com/office/drawing/2014/main" id="{54791E7B-2ED5-4402-A37F-FEE96E9B02A7}"/>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solidFill>
                  <a:srgbClr val="FFFFFF"/>
                </a:solidFill>
              </a:rPr>
              <a:t>.</a:t>
            </a:r>
          </a:p>
        </p:txBody>
      </p:sp>
      <p:graphicFrame>
        <p:nvGraphicFramePr>
          <p:cNvPr id="3" name="Table 2">
            <a:extLst>
              <a:ext uri="{FF2B5EF4-FFF2-40B4-BE49-F238E27FC236}">
                <a16:creationId xmlns:a16="http://schemas.microsoft.com/office/drawing/2014/main" id="{F62A0B5B-4466-4333-BD59-B0ED414AAF16}"/>
              </a:ext>
            </a:extLst>
          </p:cNvPr>
          <p:cNvGraphicFramePr>
            <a:graphicFrameLocks noGrp="1"/>
          </p:cNvGraphicFramePr>
          <p:nvPr/>
        </p:nvGraphicFramePr>
        <p:xfrm>
          <a:off x="250825" y="1233488"/>
          <a:ext cx="8353425" cy="5541957"/>
        </p:xfrm>
        <a:graphic>
          <a:graphicData uri="http://schemas.openxmlformats.org/drawingml/2006/table">
            <a:tbl>
              <a:tblPr>
                <a:tableStyleId>{5C22544A-7EE6-4342-B048-85BDC9FD1C3A}</a:tableStyleId>
              </a:tblPr>
              <a:tblGrid>
                <a:gridCol w="8353425">
                  <a:extLst>
                    <a:ext uri="{9D8B030D-6E8A-4147-A177-3AD203B41FA5}">
                      <a16:colId xmlns:a16="http://schemas.microsoft.com/office/drawing/2014/main" val="3526576420"/>
                    </a:ext>
                  </a:extLst>
                </a:gridCol>
              </a:tblGrid>
              <a:tr h="369727">
                <a:tc>
                  <a:txBody>
                    <a:bodyPr/>
                    <a:lstStyle/>
                    <a:p>
                      <a:pPr marL="342900" indent="-342900" algn="l" fontAlgn="ctr">
                        <a:buFont typeface="Arial" panose="020B0604020202020204" pitchFamily="34" charset="0"/>
                        <a:buChar char="•"/>
                      </a:pPr>
                      <a:r>
                        <a:rPr lang="en-GB" sz="2400" b="0" u="none" strike="noStrike" dirty="0">
                          <a:effectLst/>
                          <a:latin typeface="+mn-lt"/>
                        </a:rPr>
                        <a:t>Subject</a:t>
                      </a:r>
                      <a:endParaRPr lang="en-GB"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2748730764"/>
                  </a:ext>
                </a:extLst>
              </a:tr>
              <a:tr h="369727">
                <a:tc>
                  <a:txBody>
                    <a:bodyPr/>
                    <a:lstStyle/>
                    <a:p>
                      <a:pPr marL="342900" indent="-342900" algn="l" fontAlgn="ctr">
                        <a:buFont typeface="Arial" panose="020B0604020202020204" pitchFamily="34" charset="0"/>
                        <a:buChar char="•"/>
                      </a:pPr>
                      <a:r>
                        <a:rPr lang="en-GB" sz="2400" b="0" u="none" strike="noStrike" dirty="0">
                          <a:effectLst/>
                          <a:latin typeface="+mn-lt"/>
                        </a:rPr>
                        <a:t>Interesting?</a:t>
                      </a:r>
                      <a:endParaRPr lang="en-GB"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1266067362"/>
                  </a:ext>
                </a:extLst>
              </a:tr>
              <a:tr h="369727">
                <a:tc>
                  <a:txBody>
                    <a:bodyPr/>
                    <a:lstStyle/>
                    <a:p>
                      <a:pPr marL="342900" indent="-342900" algn="l" fontAlgn="ctr">
                        <a:buFont typeface="Arial" panose="020B0604020202020204" pitchFamily="34" charset="0"/>
                        <a:buChar char="•"/>
                      </a:pPr>
                      <a:r>
                        <a:rPr lang="en-GB" sz="2400" b="0" u="none" strike="noStrike" dirty="0">
                          <a:effectLst/>
                          <a:latin typeface="+mn-lt"/>
                        </a:rPr>
                        <a:t>How much writing?</a:t>
                      </a:r>
                      <a:endParaRPr lang="en-GB"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4120685285"/>
                  </a:ext>
                </a:extLst>
              </a:tr>
              <a:tr h="369727">
                <a:tc>
                  <a:txBody>
                    <a:bodyPr/>
                    <a:lstStyle/>
                    <a:p>
                      <a:pPr marL="342900" indent="-342900" algn="l" fontAlgn="ctr">
                        <a:buFont typeface="Arial" panose="020B0604020202020204" pitchFamily="34" charset="0"/>
                        <a:buChar char="•"/>
                      </a:pPr>
                      <a:r>
                        <a:rPr lang="en-GB" sz="2400" b="0" u="none" strike="noStrike" dirty="0">
                          <a:effectLst/>
                          <a:latin typeface="+mn-lt"/>
                        </a:rPr>
                        <a:t>Is it creative?</a:t>
                      </a:r>
                      <a:endParaRPr lang="en-GB"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3117726328"/>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Do I do  presentations or public speaking?</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2026481879"/>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How much time is spent on the practical?</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2086612910"/>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Class size and set up</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2869486513"/>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Are there High Achievers/UCAS Application support sessions?</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2439288082"/>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Progression route for past student</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2633908685"/>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Free time, what can I do, where can I spend it?</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472418021"/>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During Study time where can I study?  Am I made to study?</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1946840909"/>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How does the site make me feel?</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1031347336"/>
                  </a:ext>
                </a:extLst>
              </a:tr>
              <a:tr h="369727">
                <a:tc>
                  <a:txBody>
                    <a:bodyPr/>
                    <a:lstStyle/>
                    <a:p>
                      <a:pPr marL="342900" indent="-342900" algn="l" fontAlgn="ctr">
                        <a:buFont typeface="Arial" panose="020B0604020202020204" pitchFamily="34" charset="0"/>
                        <a:buChar char="•"/>
                      </a:pPr>
                      <a:r>
                        <a:rPr lang="en-US" sz="2400" b="0" u="none" strike="noStrike" dirty="0">
                          <a:effectLst/>
                          <a:latin typeface="+mn-lt"/>
                        </a:rPr>
                        <a:t>Will they help you find a job/apprenticeship when you leave?</a:t>
                      </a:r>
                      <a:endParaRPr lang="en-US" sz="2400" b="0" i="0" u="none" strike="noStrike" dirty="0">
                        <a:solidFill>
                          <a:srgbClr val="000000"/>
                        </a:solidFill>
                        <a:effectLst/>
                        <a:latin typeface="+mn-lt"/>
                        <a:cs typeface="Arial" panose="020B0604020202020204" pitchFamily="34" charset="0"/>
                      </a:endParaRPr>
                    </a:p>
                  </a:txBody>
                  <a:tcPr marL="3947" marR="3947" marT="3948" marB="0" anchor="ctr"/>
                </a:tc>
                <a:extLst>
                  <a:ext uri="{0D108BD9-81ED-4DB2-BD59-A6C34878D82A}">
                    <a16:rowId xmlns:a16="http://schemas.microsoft.com/office/drawing/2014/main" val="147945602"/>
                  </a:ext>
                </a:extLst>
              </a:tr>
              <a:tr h="735506">
                <a:tc>
                  <a:txBody>
                    <a:bodyPr/>
                    <a:lstStyle/>
                    <a:p>
                      <a:pPr marL="342900" indent="-342900" algn="l" fontAlgn="ctr">
                        <a:buFont typeface="Arial" panose="020B0604020202020204" pitchFamily="34" charset="0"/>
                        <a:buChar char="•"/>
                      </a:pPr>
                      <a:r>
                        <a:rPr lang="en-US" sz="2400" b="0" u="none" strike="noStrike" dirty="0">
                          <a:effectLst/>
                          <a:latin typeface="+mn-lt"/>
                        </a:rPr>
                        <a:t>How do I feel overall</a:t>
                      </a:r>
                    </a:p>
                    <a:p>
                      <a:pPr marL="342900" indent="-342900" algn="l" fontAlgn="ctr">
                        <a:buFont typeface="Arial" panose="020B0604020202020204" pitchFamily="34" charset="0"/>
                        <a:buChar char="•"/>
                      </a:pPr>
                      <a:r>
                        <a:rPr lang="en-US" sz="2400" b="0" i="0" u="none" strike="noStrike" dirty="0">
                          <a:solidFill>
                            <a:srgbClr val="000000"/>
                          </a:solidFill>
                          <a:effectLst/>
                          <a:latin typeface="+mn-lt"/>
                          <a:cs typeface="Arial" panose="020B0604020202020204" pitchFamily="34" charset="0"/>
                        </a:rPr>
                        <a:t>What were the results in that subject last year?</a:t>
                      </a:r>
                    </a:p>
                  </a:txBody>
                  <a:tcPr marL="3947" marR="3947" marT="3948" marB="0" anchor="ctr"/>
                </a:tc>
                <a:extLst>
                  <a:ext uri="{0D108BD9-81ED-4DB2-BD59-A6C34878D82A}">
                    <a16:rowId xmlns:a16="http://schemas.microsoft.com/office/drawing/2014/main" val="22693174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179388" y="20638"/>
            <a:ext cx="89646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altLang="en-US" sz="4800" b="1" dirty="0">
                <a:ea typeface="ＭＳ Ｐゴシック" panose="020B0600070205080204" pitchFamily="34" charset="-128"/>
              </a:rPr>
              <a:t>A competitive market</a:t>
            </a:r>
            <a:endParaRPr lang="en-GB" sz="4800" b="1" u="sng" kern="0" dirty="0">
              <a:solidFill>
                <a:srgbClr val="EEECE1"/>
              </a:solidFill>
            </a:endParaRPr>
          </a:p>
        </p:txBody>
      </p:sp>
      <p:sp>
        <p:nvSpPr>
          <p:cNvPr id="45059" name="Rectangle 1">
            <a:extLst>
              <a:ext uri="{FF2B5EF4-FFF2-40B4-BE49-F238E27FC236}">
                <a16:creationId xmlns:a16="http://schemas.microsoft.com/office/drawing/2014/main" id="{A102A24E-0996-4B96-B342-B8C32833DEF6}"/>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solidFill>
                  <a:srgbClr val="FFFFFF"/>
                </a:solidFill>
              </a:rPr>
              <a:t>.</a:t>
            </a:r>
          </a:p>
        </p:txBody>
      </p:sp>
      <p:sp>
        <p:nvSpPr>
          <p:cNvPr id="5" name="Text Placeholder 2">
            <a:extLst>
              <a:ext uri="{FF2B5EF4-FFF2-40B4-BE49-F238E27FC236}">
                <a16:creationId xmlns:a16="http://schemas.microsoft.com/office/drawing/2014/main" id="{DB55D0AF-C08C-46C7-8E3B-38E2FC52D832}"/>
              </a:ext>
            </a:extLst>
          </p:cNvPr>
          <p:cNvSpPr txBox="1">
            <a:spLocks noChangeArrowheads="1"/>
          </p:cNvSpPr>
          <p:nvPr/>
        </p:nvSpPr>
        <p:spPr bwMode="auto">
          <a:xfrm>
            <a:off x="395288" y="1263650"/>
            <a:ext cx="83534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 typeface="Wingdings" panose="05000000000000000000" pitchFamily="2" charset="2"/>
              <a:buNone/>
            </a:pPr>
            <a:r>
              <a:rPr lang="en-GB" altLang="en-US" sz="2800">
                <a:solidFill>
                  <a:srgbClr val="FFFFFF"/>
                </a:solidFill>
                <a:ea typeface="ＭＳ Ｐゴシック" panose="020B0600070205080204" pitchFamily="34" charset="-128"/>
              </a:rPr>
              <a:t>Right now</a:t>
            </a:r>
          </a:p>
          <a:p>
            <a:pPr lvl="1">
              <a:spcBef>
                <a:spcPct val="0"/>
              </a:spcBef>
              <a:buFont typeface="Arial" panose="020B0604020202020204" pitchFamily="34" charset="0"/>
              <a:buChar char="•"/>
            </a:pPr>
            <a:r>
              <a:rPr lang="en-GB" altLang="en-US">
                <a:cs typeface="Arial" panose="020B0604020202020204" pitchFamily="34" charset="0"/>
              </a:rPr>
              <a:t>7 billion people on Earth</a:t>
            </a:r>
          </a:p>
          <a:p>
            <a:pPr lvl="1">
              <a:spcBef>
                <a:spcPct val="0"/>
              </a:spcBef>
              <a:buFont typeface="Arial" panose="020B0604020202020204" pitchFamily="34" charset="0"/>
              <a:buChar char="•"/>
            </a:pPr>
            <a:r>
              <a:rPr lang="en-GB" altLang="en-US">
                <a:cs typeface="Arial" panose="020B0604020202020204" pitchFamily="34" charset="0"/>
              </a:rPr>
              <a:t>5 billion adults</a:t>
            </a:r>
          </a:p>
          <a:p>
            <a:pPr lvl="1">
              <a:spcBef>
                <a:spcPct val="0"/>
              </a:spcBef>
              <a:buFont typeface="Arial" panose="020B0604020202020204" pitchFamily="34" charset="0"/>
              <a:buChar char="•"/>
            </a:pPr>
            <a:r>
              <a:rPr lang="en-GB" altLang="en-US">
                <a:cs typeface="Arial" panose="020B0604020202020204" pitchFamily="34" charset="0"/>
              </a:rPr>
              <a:t>3 billion people who want to work</a:t>
            </a:r>
          </a:p>
          <a:p>
            <a:pPr lvl="1">
              <a:spcBef>
                <a:spcPct val="0"/>
              </a:spcBef>
              <a:buFont typeface="Arial" panose="020B0604020202020204" pitchFamily="34" charset="0"/>
              <a:buChar char="•"/>
            </a:pPr>
            <a:r>
              <a:rPr lang="en-GB" altLang="en-US">
                <a:cs typeface="Arial" panose="020B0604020202020204" pitchFamily="34" charset="0"/>
              </a:rPr>
              <a:t>90% of these people want to work full-time</a:t>
            </a:r>
          </a:p>
          <a:p>
            <a:pPr>
              <a:spcBef>
                <a:spcPct val="0"/>
              </a:spcBef>
              <a:buFontTx/>
              <a:buNone/>
            </a:pPr>
            <a:r>
              <a:rPr lang="en-GB" altLang="en-US" sz="2800">
                <a:solidFill>
                  <a:srgbClr val="FFFFFF"/>
                </a:solidFill>
                <a:ea typeface="ＭＳ Ｐゴシック" panose="020B0600070205080204" pitchFamily="34" charset="-128"/>
              </a:rPr>
              <a:t>2.7 billion full-time formal jobs are wanted</a:t>
            </a:r>
          </a:p>
          <a:p>
            <a:pPr>
              <a:spcBef>
                <a:spcPct val="0"/>
              </a:spcBef>
              <a:buFontTx/>
              <a:buNone/>
            </a:pPr>
            <a:r>
              <a:rPr lang="en-GB" altLang="en-US" sz="2800">
                <a:solidFill>
                  <a:srgbClr val="FFFFFF"/>
                </a:solidFill>
                <a:ea typeface="ＭＳ Ｐゴシック" panose="020B0600070205080204" pitchFamily="34" charset="-128"/>
              </a:rPr>
              <a:t>With only 1.2 billion full-time jobs available</a:t>
            </a:r>
          </a:p>
          <a:p>
            <a:pPr>
              <a:spcBef>
                <a:spcPct val="0"/>
              </a:spcBef>
              <a:buFontTx/>
              <a:buNone/>
            </a:pPr>
            <a:r>
              <a:rPr lang="en-GB" altLang="en-US" sz="2800">
                <a:solidFill>
                  <a:srgbClr val="FFFFFF"/>
                </a:solidFill>
                <a:ea typeface="ＭＳ Ｐゴシック" panose="020B0600070205080204" pitchFamily="34" charset="-128"/>
              </a:rPr>
              <a:t>That’s a shortfall of 1.5 billion jobs</a:t>
            </a:r>
          </a:p>
          <a:p>
            <a:pPr>
              <a:spcBef>
                <a:spcPct val="0"/>
              </a:spcBef>
              <a:buFontTx/>
              <a:buNone/>
            </a:pPr>
            <a:r>
              <a:rPr lang="en-GB" altLang="en-US" sz="2800" b="1">
                <a:solidFill>
                  <a:srgbClr val="FFFFFF"/>
                </a:solidFill>
                <a:ea typeface="ＭＳ Ｐゴシック" panose="020B0600070205080204" pitchFamily="34" charset="-128"/>
              </a:rPr>
              <a:t>So, for every UK worker, there are 50 people on the planet who would like their job...</a:t>
            </a:r>
          </a:p>
          <a:p>
            <a:pPr lvl="1">
              <a:spcBef>
                <a:spcPct val="0"/>
              </a:spcBef>
              <a:buFont typeface="Arial" panose="020B0604020202020204" pitchFamily="34" charset="0"/>
              <a:buChar char="•"/>
            </a:pPr>
            <a:endParaRPr lang="en-GB" altLang="en-US" sz="3600">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395288" y="215900"/>
            <a:ext cx="81375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altLang="en-US" sz="4800" b="1" dirty="0">
                <a:ea typeface="ＭＳ Ｐゴシック" panose="020B0600070205080204" pitchFamily="34" charset="-128"/>
              </a:rPr>
              <a:t>What we need </a:t>
            </a:r>
            <a:r>
              <a:rPr lang="en-GB" altLang="en-US" sz="6000" b="1" dirty="0">
                <a:ea typeface="ＭＳ Ｐゴシック" panose="020B0600070205080204" pitchFamily="34" charset="-128"/>
              </a:rPr>
              <a:t>you</a:t>
            </a:r>
            <a:r>
              <a:rPr lang="en-GB" altLang="en-US" sz="4800" b="1" dirty="0">
                <a:ea typeface="ＭＳ Ｐゴシック" panose="020B0600070205080204" pitchFamily="34" charset="-128"/>
              </a:rPr>
              <a:t> to do:</a:t>
            </a:r>
            <a:endParaRPr lang="en-GB" sz="4800" b="1" u="sng" kern="0" dirty="0">
              <a:solidFill>
                <a:srgbClr val="EEECE1"/>
              </a:solidFill>
            </a:endParaRPr>
          </a:p>
        </p:txBody>
      </p:sp>
      <p:sp>
        <p:nvSpPr>
          <p:cNvPr id="49155" name="Rectangle 1">
            <a:extLst>
              <a:ext uri="{FF2B5EF4-FFF2-40B4-BE49-F238E27FC236}">
                <a16:creationId xmlns:a16="http://schemas.microsoft.com/office/drawing/2014/main" id="{9DB2DB82-0BDE-4EFE-AFA4-2440ADDCCB48}"/>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solidFill>
                  <a:srgbClr val="FFFFFF"/>
                </a:solidFill>
              </a:rPr>
              <a:t>.</a:t>
            </a:r>
          </a:p>
        </p:txBody>
      </p:sp>
      <p:sp>
        <p:nvSpPr>
          <p:cNvPr id="49156" name="Text Placeholder 2">
            <a:extLst>
              <a:ext uri="{FF2B5EF4-FFF2-40B4-BE49-F238E27FC236}">
                <a16:creationId xmlns:a16="http://schemas.microsoft.com/office/drawing/2014/main" id="{1038ED1E-B4CA-487E-9DA0-A1C97AE73A39}"/>
              </a:ext>
            </a:extLst>
          </p:cNvPr>
          <p:cNvSpPr txBox="1">
            <a:spLocks noChangeArrowheads="1"/>
          </p:cNvSpPr>
          <p:nvPr/>
        </p:nvSpPr>
        <p:spPr bwMode="auto">
          <a:xfrm>
            <a:off x="395288" y="1263650"/>
            <a:ext cx="83534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pPr>
            <a:r>
              <a:rPr lang="en-GB" altLang="en-US" sz="2400">
                <a:solidFill>
                  <a:srgbClr val="FFFFFF"/>
                </a:solidFill>
                <a:ea typeface="ＭＳ Ｐゴシック" panose="020B0600070205080204" pitchFamily="34" charset="-128"/>
              </a:rPr>
              <a:t>Promote excellent attendance</a:t>
            </a:r>
          </a:p>
          <a:p>
            <a:pPr>
              <a:spcBef>
                <a:spcPct val="0"/>
              </a:spcBef>
            </a:pPr>
            <a:r>
              <a:rPr lang="en-GB" altLang="en-US" sz="2400">
                <a:solidFill>
                  <a:srgbClr val="FFFFFF"/>
                </a:solidFill>
                <a:ea typeface="ＭＳ Ｐゴシック" panose="020B0600070205080204" pitchFamily="34" charset="-128"/>
              </a:rPr>
              <a:t>The importance of routine – agree the balance between work and social life</a:t>
            </a:r>
          </a:p>
          <a:p>
            <a:pPr>
              <a:spcBef>
                <a:spcPct val="0"/>
              </a:spcBef>
            </a:pPr>
            <a:r>
              <a:rPr lang="en-GB" altLang="en-US" sz="2400">
                <a:solidFill>
                  <a:srgbClr val="FFFFFF"/>
                </a:solidFill>
                <a:ea typeface="ＭＳ Ｐゴシック" panose="020B0600070205080204" pitchFamily="34" charset="-128"/>
              </a:rPr>
              <a:t>Help with organisation of books, room, bag!</a:t>
            </a:r>
          </a:p>
          <a:p>
            <a:pPr>
              <a:spcBef>
                <a:spcPct val="0"/>
              </a:spcBef>
            </a:pPr>
            <a:r>
              <a:rPr lang="en-GB" altLang="en-US" sz="2400">
                <a:solidFill>
                  <a:srgbClr val="FFFFFF"/>
                </a:solidFill>
                <a:ea typeface="ＭＳ Ｐゴシック" panose="020B0600070205080204" pitchFamily="34" charset="-128"/>
              </a:rPr>
              <a:t>Home study: 1-2 hours each evening and at weekends</a:t>
            </a:r>
          </a:p>
          <a:p>
            <a:pPr>
              <a:spcBef>
                <a:spcPct val="0"/>
              </a:spcBef>
            </a:pPr>
            <a:r>
              <a:rPr lang="en-GB" altLang="en-US" sz="2400">
                <a:solidFill>
                  <a:srgbClr val="FFFFFF"/>
                </a:solidFill>
                <a:ea typeface="ＭＳ Ｐゴシック" panose="020B0600070205080204" pitchFamily="34" charset="-128"/>
              </a:rPr>
              <a:t>Study buddy</a:t>
            </a:r>
          </a:p>
          <a:p>
            <a:pPr>
              <a:spcBef>
                <a:spcPct val="0"/>
              </a:spcBef>
            </a:pPr>
            <a:r>
              <a:rPr lang="en-GB" altLang="en-US" sz="2400">
                <a:solidFill>
                  <a:srgbClr val="FFFFFF"/>
                </a:solidFill>
                <a:ea typeface="ＭＳ Ｐゴシック" panose="020B0600070205080204" pitchFamily="34" charset="-128"/>
              </a:rPr>
              <a:t>Planning a revision timetable</a:t>
            </a:r>
          </a:p>
          <a:p>
            <a:pPr>
              <a:spcBef>
                <a:spcPct val="0"/>
              </a:spcBef>
            </a:pPr>
            <a:r>
              <a:rPr lang="en-GB" altLang="en-US" sz="2400">
                <a:solidFill>
                  <a:srgbClr val="FFFFFF"/>
                </a:solidFill>
                <a:ea typeface="ＭＳ Ｐゴシック" panose="020B0600070205080204" pitchFamily="34" charset="-128"/>
              </a:rPr>
              <a:t>Keep positive yet practical</a:t>
            </a:r>
          </a:p>
          <a:p>
            <a:pPr>
              <a:spcBef>
                <a:spcPct val="0"/>
              </a:spcBef>
            </a:pPr>
            <a:r>
              <a:rPr lang="en-GB" altLang="en-US" sz="2400">
                <a:solidFill>
                  <a:srgbClr val="FFFFFF"/>
                </a:solidFill>
                <a:ea typeface="ＭＳ Ｐゴシック" panose="020B0600070205080204" pitchFamily="34" charset="-128"/>
              </a:rPr>
              <a:t>Discuss post-16 pathways – access open evenings/events</a:t>
            </a:r>
          </a:p>
          <a:p>
            <a:pPr lvl="1">
              <a:spcBef>
                <a:spcPct val="0"/>
              </a:spcBef>
              <a:buFont typeface="Arial" panose="020B0604020202020204" pitchFamily="34" charset="0"/>
              <a:buChar char="•"/>
            </a:pPr>
            <a:endParaRPr lang="en-GB" altLang="en-US" sz="3600">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2F02D63-B092-4658-86B0-92686D00D850}"/>
              </a:ext>
            </a:extLst>
          </p:cNvPr>
          <p:cNvSpPr>
            <a:spLocks noGrp="1"/>
          </p:cNvSpPr>
          <p:nvPr>
            <p:ph type="ctrTitle"/>
          </p:nvPr>
        </p:nvSpPr>
        <p:spPr>
          <a:xfrm>
            <a:off x="685800" y="115888"/>
            <a:ext cx="7772400" cy="1101725"/>
          </a:xfrm>
        </p:spPr>
        <p:txBody>
          <a:bodyPr/>
          <a:lstStyle/>
          <a:p>
            <a:pPr eaLnBrk="1" hangingPunct="1"/>
            <a:r>
              <a:rPr lang="en-GB" altLang="en-US" b="1">
                <a:latin typeface="Arial" panose="020B0604020202020204" pitchFamily="34" charset="0"/>
                <a:ea typeface="ＭＳ Ｐゴシック" panose="020B0600070205080204" pitchFamily="34" charset="-128"/>
              </a:rPr>
              <a:t>Options…Post-16</a:t>
            </a:r>
            <a:endParaRPr lang="en-US" altLang="en-US">
              <a:ea typeface="Geneva" pitchFamily="123" charset="-128"/>
            </a:endParaRPr>
          </a:p>
        </p:txBody>
      </p:sp>
      <p:pic>
        <p:nvPicPr>
          <p:cNvPr id="7171" name="Picture 4" descr="MMj02827470000[1]">
            <a:extLst>
              <a:ext uri="{FF2B5EF4-FFF2-40B4-BE49-F238E27FC236}">
                <a16:creationId xmlns:a16="http://schemas.microsoft.com/office/drawing/2014/main" id="{FB331CE9-FD2A-4D47-A544-DEB3120DC19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3495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a:extLst>
              <a:ext uri="{FF2B5EF4-FFF2-40B4-BE49-F238E27FC236}">
                <a16:creationId xmlns:a16="http://schemas.microsoft.com/office/drawing/2014/main" id="{C00142AB-8EFD-473E-9AE6-26006C957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911225"/>
            <a:ext cx="77724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9">
            <a:extLst>
              <a:ext uri="{FF2B5EF4-FFF2-40B4-BE49-F238E27FC236}">
                <a16:creationId xmlns:a16="http://schemas.microsoft.com/office/drawing/2014/main" id="{6C6645D0-0AD0-459B-A719-AEFEB75061D2}"/>
              </a:ext>
            </a:extLst>
          </p:cNvPr>
          <p:cNvSpPr>
            <a:spLocks noChangeArrowheads="1"/>
          </p:cNvSpPr>
          <p:nvPr/>
        </p:nvSpPr>
        <p:spPr bwMode="auto">
          <a:xfrm>
            <a:off x="209550" y="1066800"/>
            <a:ext cx="3095625" cy="1008063"/>
          </a:xfrm>
          <a:prstGeom prst="cloudCallout">
            <a:avLst>
              <a:gd name="adj1" fmla="val 33745"/>
              <a:gd name="adj2" fmla="val 83856"/>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eaLnBrk="1" hangingPunct="1">
              <a:spcBef>
                <a:spcPct val="0"/>
              </a:spcBef>
              <a:buFontTx/>
              <a:buNone/>
            </a:pPr>
            <a:r>
              <a:rPr lang="en-GB" altLang="en-US" sz="2800" dirty="0">
                <a:latin typeface="Arial" panose="020B0604020202020204" pitchFamily="34" charset="0"/>
                <a:ea typeface="ＭＳ Ｐゴシック" panose="020B0600070205080204" pitchFamily="34" charset="-128"/>
                <a:cs typeface="Arial" panose="020B0604020202020204" pitchFamily="34" charset="0"/>
              </a:rPr>
              <a:t>6</a:t>
            </a:r>
            <a:r>
              <a:rPr lang="en-GB" altLang="en-US" sz="2800" baseline="30000" dirty="0">
                <a:latin typeface="Arial" panose="020B0604020202020204" pitchFamily="34" charset="0"/>
                <a:ea typeface="ＭＳ Ｐゴシック" panose="020B0600070205080204" pitchFamily="34" charset="-128"/>
                <a:cs typeface="Arial" panose="020B0604020202020204" pitchFamily="34" charset="0"/>
              </a:rPr>
              <a:t>th</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 FORM</a:t>
            </a:r>
          </a:p>
        </p:txBody>
      </p:sp>
      <p:sp>
        <p:nvSpPr>
          <p:cNvPr id="7174" name="AutoShape 6">
            <a:extLst>
              <a:ext uri="{FF2B5EF4-FFF2-40B4-BE49-F238E27FC236}">
                <a16:creationId xmlns:a16="http://schemas.microsoft.com/office/drawing/2014/main" id="{E6CCE721-9D18-456A-B3C8-5BDFC0645403}"/>
              </a:ext>
            </a:extLst>
          </p:cNvPr>
          <p:cNvSpPr>
            <a:spLocks noChangeArrowheads="1"/>
          </p:cNvSpPr>
          <p:nvPr/>
        </p:nvSpPr>
        <p:spPr bwMode="auto">
          <a:xfrm>
            <a:off x="4932363" y="922338"/>
            <a:ext cx="3313112" cy="1152525"/>
          </a:xfrm>
          <a:prstGeom prst="cloudCallout">
            <a:avLst>
              <a:gd name="adj1" fmla="val -39125"/>
              <a:gd name="adj2" fmla="val 112398"/>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eaLnBrk="1" hangingPunct="1">
              <a:spcBef>
                <a:spcPct val="0"/>
              </a:spcBef>
              <a:buFontTx/>
              <a:buNone/>
            </a:pPr>
            <a:r>
              <a:rPr lang="en-GB" altLang="en-US" sz="2800">
                <a:latin typeface="Arial" panose="020B0604020202020204" pitchFamily="34" charset="0"/>
                <a:ea typeface="ＭＳ Ｐゴシック" panose="020B0600070205080204" pitchFamily="34" charset="-128"/>
                <a:cs typeface="Arial" panose="020B0604020202020204" pitchFamily="34" charset="0"/>
              </a:rPr>
              <a:t>COLLEGE</a:t>
            </a:r>
          </a:p>
        </p:txBody>
      </p:sp>
      <p:sp>
        <p:nvSpPr>
          <p:cNvPr id="7175" name="AutoShape 9">
            <a:extLst>
              <a:ext uri="{FF2B5EF4-FFF2-40B4-BE49-F238E27FC236}">
                <a16:creationId xmlns:a16="http://schemas.microsoft.com/office/drawing/2014/main" id="{7F4F96DB-8D79-4C18-9658-6C8CAF6436F5}"/>
              </a:ext>
            </a:extLst>
          </p:cNvPr>
          <p:cNvSpPr>
            <a:spLocks noChangeArrowheads="1"/>
          </p:cNvSpPr>
          <p:nvPr/>
        </p:nvSpPr>
        <p:spPr bwMode="auto">
          <a:xfrm>
            <a:off x="58738" y="2295525"/>
            <a:ext cx="3095625" cy="1008063"/>
          </a:xfrm>
          <a:prstGeom prst="cloudCallout">
            <a:avLst>
              <a:gd name="adj1" fmla="val 33745"/>
              <a:gd name="adj2" fmla="val 83856"/>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eaLnBrk="1" hangingPunct="1">
              <a:spcBef>
                <a:spcPct val="0"/>
              </a:spcBef>
              <a:buFontTx/>
              <a:buNone/>
            </a:pPr>
            <a:r>
              <a:rPr lang="en-GB" altLang="en-US">
                <a:latin typeface="Arial" panose="020B0604020202020204" pitchFamily="34" charset="0"/>
                <a:ea typeface="ＭＳ Ｐゴシック" panose="020B0600070205080204" pitchFamily="34" charset="-128"/>
                <a:cs typeface="Arial" panose="020B0604020202020204" pitchFamily="34" charset="0"/>
              </a:rPr>
              <a:t>A-levels</a:t>
            </a:r>
          </a:p>
        </p:txBody>
      </p:sp>
      <p:sp>
        <p:nvSpPr>
          <p:cNvPr id="7176" name="AutoShape 8">
            <a:extLst>
              <a:ext uri="{FF2B5EF4-FFF2-40B4-BE49-F238E27FC236}">
                <a16:creationId xmlns:a16="http://schemas.microsoft.com/office/drawing/2014/main" id="{B41232CD-0FB2-400B-AD02-D98BE796F65D}"/>
              </a:ext>
            </a:extLst>
          </p:cNvPr>
          <p:cNvSpPr>
            <a:spLocks noChangeArrowheads="1"/>
          </p:cNvSpPr>
          <p:nvPr/>
        </p:nvSpPr>
        <p:spPr bwMode="auto">
          <a:xfrm>
            <a:off x="3332163" y="4887913"/>
            <a:ext cx="5126037" cy="1308100"/>
          </a:xfrm>
          <a:prstGeom prst="cloudCallout">
            <a:avLst>
              <a:gd name="adj1" fmla="val 47292"/>
              <a:gd name="adj2" fmla="val -61801"/>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eaLnBrk="1" hangingPunct="1">
              <a:spcBef>
                <a:spcPct val="0"/>
              </a:spcBef>
              <a:buFontTx/>
              <a:buNone/>
            </a:pPr>
            <a:endParaRPr lang="en-GB" altLang="en-US" sz="1800">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FontTx/>
              <a:buNone/>
            </a:pPr>
            <a:r>
              <a:rPr lang="en-GB" altLang="en-US" sz="2800">
                <a:latin typeface="Arial" panose="020B0604020202020204" pitchFamily="34" charset="0"/>
                <a:ea typeface="ＭＳ Ｐゴシック" panose="020B0600070205080204" pitchFamily="34" charset="-128"/>
                <a:cs typeface="Arial" panose="020B0604020202020204" pitchFamily="34" charset="0"/>
              </a:rPr>
              <a:t>APPRENTICESHIP</a:t>
            </a:r>
          </a:p>
        </p:txBody>
      </p:sp>
      <p:sp>
        <p:nvSpPr>
          <p:cNvPr id="7177" name="AutoShape 10">
            <a:extLst>
              <a:ext uri="{FF2B5EF4-FFF2-40B4-BE49-F238E27FC236}">
                <a16:creationId xmlns:a16="http://schemas.microsoft.com/office/drawing/2014/main" id="{5A512E60-4EF5-4C1B-8A06-015A220E0621}"/>
              </a:ext>
            </a:extLst>
          </p:cNvPr>
          <p:cNvSpPr>
            <a:spLocks noChangeArrowheads="1"/>
          </p:cNvSpPr>
          <p:nvPr/>
        </p:nvSpPr>
        <p:spPr bwMode="auto">
          <a:xfrm>
            <a:off x="5989638" y="3049588"/>
            <a:ext cx="3095625" cy="863600"/>
          </a:xfrm>
          <a:prstGeom prst="cloudCallout">
            <a:avLst>
              <a:gd name="adj1" fmla="val -108153"/>
              <a:gd name="adj2" fmla="val -258977"/>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eaLnBrk="1" hangingPunct="1">
              <a:spcBef>
                <a:spcPct val="0"/>
              </a:spcBef>
              <a:buFontTx/>
              <a:buNone/>
            </a:pPr>
            <a:r>
              <a:rPr lang="en-GB" altLang="en-US" sz="2000">
                <a:latin typeface="Arial" panose="020B0604020202020204" pitchFamily="34" charset="0"/>
                <a:ea typeface="ＭＳ Ｐゴシック" panose="020B0600070205080204" pitchFamily="34" charset="-128"/>
                <a:cs typeface="Arial" panose="020B0604020202020204" pitchFamily="34" charset="0"/>
              </a:rPr>
              <a:t>FOUNDATION COURSES</a:t>
            </a:r>
          </a:p>
        </p:txBody>
      </p:sp>
      <p:sp>
        <p:nvSpPr>
          <p:cNvPr id="7178" name="AutoShape 8">
            <a:extLst>
              <a:ext uri="{FF2B5EF4-FFF2-40B4-BE49-F238E27FC236}">
                <a16:creationId xmlns:a16="http://schemas.microsoft.com/office/drawing/2014/main" id="{47113ABE-368C-4CFB-AADE-D67B2128F34E}"/>
              </a:ext>
            </a:extLst>
          </p:cNvPr>
          <p:cNvSpPr>
            <a:spLocks noChangeArrowheads="1"/>
          </p:cNvSpPr>
          <p:nvPr/>
        </p:nvSpPr>
        <p:spPr bwMode="auto">
          <a:xfrm>
            <a:off x="398463" y="3975100"/>
            <a:ext cx="3205162" cy="1068388"/>
          </a:xfrm>
          <a:prstGeom prst="cloudCallout">
            <a:avLst>
              <a:gd name="adj1" fmla="val 47292"/>
              <a:gd name="adj2" fmla="val -61801"/>
            </a:avLst>
          </a:prstGeom>
          <a:solidFill>
            <a:schemeClr val="accent1"/>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eaLnBrk="1" hangingPunct="1">
              <a:spcBef>
                <a:spcPct val="0"/>
              </a:spcBef>
              <a:buFontTx/>
              <a:buNone/>
            </a:pPr>
            <a:endParaRPr lang="en-GB" altLang="en-US" sz="1800">
              <a:latin typeface="Arial" panose="020B0604020202020204" pitchFamily="34" charset="0"/>
              <a:ea typeface="ＭＳ Ｐゴシック" panose="020B0600070205080204" pitchFamily="34" charset="-128"/>
              <a:cs typeface="Arial" panose="020B0604020202020204" pitchFamily="34" charset="0"/>
            </a:endParaRPr>
          </a:p>
          <a:p>
            <a:pPr algn="ctr" eaLnBrk="1" hangingPunct="1">
              <a:spcBef>
                <a:spcPct val="0"/>
              </a:spcBef>
              <a:buFontTx/>
              <a:buNone/>
            </a:pPr>
            <a:r>
              <a:rPr lang="en-GB" altLang="en-US" sz="2800">
                <a:latin typeface="Arial" panose="020B0604020202020204" pitchFamily="34" charset="0"/>
                <a:ea typeface="ＭＳ Ｐゴシック" panose="020B0600070205080204" pitchFamily="34" charset="-128"/>
                <a:cs typeface="Arial" panose="020B0604020202020204" pitchFamily="34" charset="0"/>
              </a:rPr>
              <a:t>T-LEVELS</a:t>
            </a:r>
          </a:p>
        </p:txBody>
      </p:sp>
      <p:pic>
        <p:nvPicPr>
          <p:cNvPr id="14" name="Picture 9">
            <a:extLst>
              <a:ext uri="{FF2B5EF4-FFF2-40B4-BE49-F238E27FC236}">
                <a16:creationId xmlns:a16="http://schemas.microsoft.com/office/drawing/2014/main" id="{0C026C6B-F00A-4D90-8A3E-509E2FC736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9325" y="3849688"/>
            <a:ext cx="1890713"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250825" y="215900"/>
            <a:ext cx="82819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altLang="en-US" sz="4800" b="1" dirty="0">
                <a:latin typeface="Times New Roman" panose="02020603050405020304" pitchFamily="18" charset="0"/>
                <a:ea typeface="Calibri" panose="020F0502020204030204" pitchFamily="34" charset="0"/>
                <a:cs typeface="Times New Roman" panose="02020603050405020304" pitchFamily="18" charset="0"/>
              </a:rPr>
              <a:t>Student attendance over one school year</a:t>
            </a:r>
            <a:endParaRPr lang="en-GB" sz="4800" b="1" u="sng" kern="0" dirty="0">
              <a:solidFill>
                <a:srgbClr val="EEECE1"/>
              </a:solidFill>
            </a:endParaRPr>
          </a:p>
        </p:txBody>
      </p:sp>
      <p:sp>
        <p:nvSpPr>
          <p:cNvPr id="51203" name="Rectangle 1">
            <a:extLst>
              <a:ext uri="{FF2B5EF4-FFF2-40B4-BE49-F238E27FC236}">
                <a16:creationId xmlns:a16="http://schemas.microsoft.com/office/drawing/2014/main" id="{B023AA2C-4796-48E3-B62B-D4F6D6874D53}"/>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solidFill>
                  <a:srgbClr val="FFFFFF"/>
                </a:solidFill>
              </a:rPr>
              <a:t>.</a:t>
            </a:r>
          </a:p>
        </p:txBody>
      </p:sp>
      <p:sp>
        <p:nvSpPr>
          <p:cNvPr id="51204" name="Text Placeholder 2">
            <a:extLst>
              <a:ext uri="{FF2B5EF4-FFF2-40B4-BE49-F238E27FC236}">
                <a16:creationId xmlns:a16="http://schemas.microsoft.com/office/drawing/2014/main" id="{2D6F4E9F-90A1-4748-A0C3-877EFC3A39D0}"/>
              </a:ext>
            </a:extLst>
          </p:cNvPr>
          <p:cNvSpPr txBox="1">
            <a:spLocks noChangeArrowheads="1"/>
          </p:cNvSpPr>
          <p:nvPr/>
        </p:nvSpPr>
        <p:spPr bwMode="auto">
          <a:xfrm>
            <a:off x="395288" y="1773238"/>
            <a:ext cx="83534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nSpc>
                <a:spcPct val="107000"/>
              </a:lnSpc>
              <a:spcBef>
                <a:spcPct val="0"/>
              </a:spcBef>
              <a:spcAft>
                <a:spcPts val="800"/>
              </a:spcAft>
              <a:buFontTx/>
              <a:buNone/>
            </a:pPr>
            <a:r>
              <a:rPr lang="en-GB" altLang="en-US" sz="24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endParaRPr lang="en-GB" altLang="en-US" sz="2000">
              <a:solidFill>
                <a:srgbClr val="FFFFFF"/>
              </a:solidFill>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en-GB" alt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98% attendance = approximately 4 days absent from school</a:t>
            </a:r>
            <a:endParaRPr lang="en-GB" altLang="en-US" sz="2000">
              <a:solidFill>
                <a:srgbClr val="FFFFFF"/>
              </a:solidFill>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en-GB" alt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95% attendance = approximately 10 days absent from school</a:t>
            </a:r>
            <a:endParaRPr lang="en-GB" altLang="en-US" sz="2000">
              <a:solidFill>
                <a:srgbClr val="FFFFFF"/>
              </a:solidFill>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en-GB" alt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90% attendance = approximately 20 days absent from school</a:t>
            </a:r>
            <a:endParaRPr lang="en-GB" altLang="en-US" sz="2000">
              <a:solidFill>
                <a:srgbClr val="FFFFFF"/>
              </a:solidFill>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en-GB" alt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85% attendance = approximately 28 days absent from school</a:t>
            </a:r>
            <a:endParaRPr lang="en-GB" altLang="en-US" sz="2000">
              <a:solidFill>
                <a:srgbClr val="FFFFFF"/>
              </a:solidFill>
              <a:ea typeface="Calibri" panose="020F0502020204030204" pitchFamily="34" charset="0"/>
              <a:cs typeface="Times New Roman" panose="02020603050405020304" pitchFamily="18" charset="0"/>
            </a:endParaRPr>
          </a:p>
          <a:p>
            <a:pPr>
              <a:lnSpc>
                <a:spcPct val="107000"/>
              </a:lnSpc>
              <a:spcBef>
                <a:spcPct val="0"/>
              </a:spcBef>
              <a:spcAft>
                <a:spcPts val="800"/>
              </a:spcAft>
              <a:buFontTx/>
              <a:buNone/>
            </a:pPr>
            <a:r>
              <a:rPr lang="en-GB" altLang="en-US" sz="2400">
                <a:solidFill>
                  <a:srgbClr val="FFFFFF"/>
                </a:solidFill>
                <a:latin typeface="Times New Roman" panose="02020603050405020304" pitchFamily="18" charset="0"/>
                <a:ea typeface="Calibri" panose="020F0502020204030204" pitchFamily="34" charset="0"/>
                <a:cs typeface="Times New Roman" panose="02020603050405020304" pitchFamily="18" charset="0"/>
              </a:rPr>
              <a:t>80% attendance = approximately 38 days absent from school</a:t>
            </a:r>
            <a:endParaRPr lang="en-GB" altLang="en-US" sz="2000">
              <a:solidFill>
                <a:srgbClr val="FFFFFF"/>
              </a:solidFill>
              <a:ea typeface="Calibri" panose="020F0502020204030204" pitchFamily="34" charset="0"/>
              <a:cs typeface="Times New Roman" panose="02020603050405020304" pitchFamily="18" charset="0"/>
            </a:endParaRPr>
          </a:p>
          <a:p>
            <a:pPr lvl="1">
              <a:spcBef>
                <a:spcPct val="0"/>
              </a:spcBef>
              <a:buFontTx/>
              <a:buNone/>
            </a:pPr>
            <a:endParaRPr lang="en-GB" altLang="en-US" sz="3600">
              <a:ea typeface="Calibri" panose="020F0502020204030204" pitchFamily="34" charset="0"/>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ea typeface="Calibri" panose="020F0502020204030204" pitchFamily="34" charset="0"/>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250825" y="215900"/>
            <a:ext cx="82819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algn="l" eaLnBrk="1" hangingPunct="1">
              <a:defRPr/>
            </a:pPr>
            <a:r>
              <a:rPr lang="en-GB" altLang="en-US" sz="4800" b="1" dirty="0">
                <a:ea typeface="ＭＳ Ｐゴシック" panose="020B0600070205080204" pitchFamily="34" charset="-128"/>
              </a:rPr>
              <a:t>The lessons learned from previous Year 11 cohorts</a:t>
            </a:r>
            <a:endParaRPr lang="en-GB" sz="4800" b="1" u="sng" kern="0" dirty="0">
              <a:solidFill>
                <a:srgbClr val="EEECE1"/>
              </a:solidFill>
            </a:endParaRPr>
          </a:p>
        </p:txBody>
      </p:sp>
      <p:sp>
        <p:nvSpPr>
          <p:cNvPr id="53251" name="Rectangle 1">
            <a:extLst>
              <a:ext uri="{FF2B5EF4-FFF2-40B4-BE49-F238E27FC236}">
                <a16:creationId xmlns:a16="http://schemas.microsoft.com/office/drawing/2014/main" id="{25C2C41A-C6F4-46A8-BC50-ED597AAA75A2}"/>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2400">
                <a:solidFill>
                  <a:srgbClr val="FFFFFF"/>
                </a:solidFill>
              </a:rPr>
              <a:t>.</a:t>
            </a:r>
          </a:p>
        </p:txBody>
      </p:sp>
      <p:sp>
        <p:nvSpPr>
          <p:cNvPr id="53252" name="Text Placeholder 2">
            <a:extLst>
              <a:ext uri="{FF2B5EF4-FFF2-40B4-BE49-F238E27FC236}">
                <a16:creationId xmlns:a16="http://schemas.microsoft.com/office/drawing/2014/main" id="{565C2B3D-54CC-4A02-BF0A-2C7EC408C73F}"/>
              </a:ext>
            </a:extLst>
          </p:cNvPr>
          <p:cNvSpPr txBox="1">
            <a:spLocks noChangeArrowheads="1"/>
          </p:cNvSpPr>
          <p:nvPr/>
        </p:nvSpPr>
        <p:spPr bwMode="auto">
          <a:xfrm>
            <a:off x="395288" y="2074863"/>
            <a:ext cx="83534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nSpc>
                <a:spcPct val="107000"/>
              </a:lnSpc>
              <a:spcBef>
                <a:spcPct val="0"/>
              </a:spcBef>
              <a:spcAft>
                <a:spcPts val="800"/>
              </a:spcAft>
              <a:buFontTx/>
              <a:buNone/>
            </a:pPr>
            <a:r>
              <a:rPr lang="en-GB" altLang="en-US" sz="2400" b="1">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endParaRPr lang="en-GB" altLang="en-US" sz="2000">
              <a:solidFill>
                <a:srgbClr val="FFFFFF"/>
              </a:solidFill>
              <a:ea typeface="Calibri" panose="020F0502020204030204" pitchFamily="34" charset="0"/>
              <a:cs typeface="Times New Roman" panose="02020603050405020304" pitchFamily="18" charset="0"/>
            </a:endParaRPr>
          </a:p>
          <a:p>
            <a:pPr>
              <a:spcBef>
                <a:spcPct val="0"/>
              </a:spcBef>
              <a:buFontTx/>
              <a:buNone/>
            </a:pP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All tests and assessments feed into your experience of next summer.</a:t>
            </a:r>
          </a:p>
          <a:p>
            <a:pPr>
              <a:spcBef>
                <a:spcPct val="0"/>
              </a:spcBef>
              <a:buFontTx/>
              <a:buNone/>
            </a:pP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Think always of your </a:t>
            </a:r>
            <a:r>
              <a:rPr lang="en-GB" altLang="en-US" sz="2400" b="1">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trajectory</a:t>
            </a: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 towards next summer</a:t>
            </a:r>
          </a:p>
          <a:p>
            <a:pPr>
              <a:spcBef>
                <a:spcPct val="0"/>
              </a:spcBef>
              <a:buFontTx/>
              <a:buNone/>
            </a:pP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Have a </a:t>
            </a:r>
            <a:r>
              <a:rPr lang="en-GB" altLang="en-US" sz="2400" b="1">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destination</a:t>
            </a: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 and an </a:t>
            </a:r>
            <a:r>
              <a:rPr lang="en-GB" altLang="en-US" sz="2400" b="1">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aim</a:t>
            </a: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 in mind (and a back-up plan)</a:t>
            </a:r>
          </a:p>
          <a:p>
            <a:pPr>
              <a:spcBef>
                <a:spcPct val="0"/>
              </a:spcBef>
              <a:buFontTx/>
              <a:buNone/>
            </a:pPr>
            <a:r>
              <a:rPr lang="en-US"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M</a:t>
            </a: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ake sure that these the destination and back up plan have both been </a:t>
            </a:r>
            <a:r>
              <a:rPr lang="en-GB" altLang="en-US" sz="2400" b="1">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fully researched</a:t>
            </a:r>
          </a:p>
          <a:p>
            <a:pPr>
              <a:spcBef>
                <a:spcPct val="0"/>
              </a:spcBef>
              <a:buFontTx/>
              <a:buNone/>
            </a:pPr>
            <a:r>
              <a:rPr lang="en-GB" altLang="en-US" sz="2400">
                <a:solidFill>
                  <a:srgbClr val="FFFFFF"/>
                </a:solidFill>
                <a:latin typeface="Arial" panose="020B0604020202020204" pitchFamily="34" charset="0"/>
                <a:ea typeface="ＭＳ Ｐゴシック" panose="020B0600070205080204" pitchFamily="34" charset="-128"/>
                <a:cs typeface="Times New Roman" panose="02020603050405020304" pitchFamily="18" charset="0"/>
              </a:rPr>
              <a:t>Think of how you will be remembered – how can we give you the best chance of that job in a  reference? </a:t>
            </a:r>
          </a:p>
          <a:p>
            <a:pPr lvl="1">
              <a:spcBef>
                <a:spcPct val="0"/>
              </a:spcBef>
              <a:buFontTx/>
              <a:buNone/>
            </a:pPr>
            <a:endParaRPr lang="en-GB" altLang="en-US" sz="3600">
              <a:ea typeface="ＭＳ Ｐゴシック" panose="020B0600070205080204" pitchFamily="34" charset="-128"/>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ea typeface="ＭＳ Ｐゴシック" panose="020B0600070205080204" pitchFamily="34" charset="-128"/>
              <a:cs typeface="Arial" panose="020B0604020202020204" pitchFamily="34" charset="0"/>
            </a:endParaRPr>
          </a:p>
          <a:p>
            <a:pPr lvl="1">
              <a:spcBef>
                <a:spcPct val="0"/>
              </a:spcBef>
              <a:buFont typeface="Arial" panose="020B0604020202020204" pitchFamily="34" charset="0"/>
              <a:buChar char="•"/>
            </a:pPr>
            <a:endParaRPr lang="en-GB" altLang="en-US" sz="18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C1AE9F-FBF6-47D2-969D-2D9D2899C306}"/>
              </a:ext>
            </a:extLst>
          </p:cNvPr>
          <p:cNvSpPr txBox="1">
            <a:spLocks noChangeArrowheads="1"/>
          </p:cNvSpPr>
          <p:nvPr/>
        </p:nvSpPr>
        <p:spPr bwMode="auto">
          <a:xfrm>
            <a:off x="179388" y="215106"/>
            <a:ext cx="8713786"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b="1" i="0" u="none" strike="noStrike" kern="1200" cap="none" spc="0" normalizeH="0" baseline="0" noProof="0" dirty="0">
                <a:ln>
                  <a:noFill/>
                </a:ln>
                <a:solidFill>
                  <a:prstClr val="white"/>
                </a:solidFill>
                <a:effectLst/>
                <a:uLnTx/>
                <a:uFillTx/>
                <a:latin typeface="Calibri"/>
                <a:ea typeface="ＭＳ Ｐゴシック" panose="020B0600070205080204" pitchFamily="34" charset="-128"/>
              </a:rPr>
              <a:t>Before – and on - 21</a:t>
            </a:r>
            <a:r>
              <a:rPr kumimoji="0" lang="en-GB" altLang="en-US" b="1" i="0" u="none" strike="noStrike" kern="1200" cap="none" spc="0" normalizeH="0" baseline="30000" noProof="0" dirty="0">
                <a:ln>
                  <a:noFill/>
                </a:ln>
                <a:solidFill>
                  <a:prstClr val="white"/>
                </a:solidFill>
                <a:effectLst/>
                <a:uLnTx/>
                <a:uFillTx/>
                <a:latin typeface="Calibri"/>
                <a:ea typeface="ＭＳ Ｐゴシック" panose="020B0600070205080204" pitchFamily="34" charset="-128"/>
              </a:rPr>
              <a:t>st</a:t>
            </a:r>
            <a:r>
              <a:rPr kumimoji="0" lang="en-GB" altLang="en-US" b="1" i="0" u="none" strike="noStrike" kern="1200" cap="none" spc="0" normalizeH="0" baseline="0" noProof="0" dirty="0">
                <a:ln>
                  <a:noFill/>
                </a:ln>
                <a:solidFill>
                  <a:prstClr val="white"/>
                </a:solidFill>
                <a:effectLst/>
                <a:uLnTx/>
                <a:uFillTx/>
                <a:latin typeface="Calibri"/>
                <a:ea typeface="ＭＳ Ｐゴシック" panose="020B0600070205080204" pitchFamily="34" charset="-128"/>
              </a:rPr>
              <a:t> August 2025</a:t>
            </a:r>
            <a:endParaRPr kumimoji="0" lang="en-GB" b="1" i="0" u="sng" strike="noStrike" kern="0" cap="none" spc="0" normalizeH="0" baseline="0" noProof="0" dirty="0">
              <a:ln>
                <a:noFill/>
              </a:ln>
              <a:solidFill>
                <a:srgbClr val="EEECE1"/>
              </a:solidFill>
              <a:effectLst/>
              <a:uLnTx/>
              <a:uFillTx/>
              <a:latin typeface="Calibri"/>
            </a:endParaRPr>
          </a:p>
        </p:txBody>
      </p:sp>
      <p:sp>
        <p:nvSpPr>
          <p:cNvPr id="53251" name="Rectangle 1">
            <a:extLst>
              <a:ext uri="{FF2B5EF4-FFF2-40B4-BE49-F238E27FC236}">
                <a16:creationId xmlns:a16="http://schemas.microsoft.com/office/drawing/2014/main" id="{25C2C41A-C6F4-46A8-BC50-ED597AAA75A2}"/>
              </a:ext>
            </a:extLst>
          </p:cNvPr>
          <p:cNvSpPr>
            <a:spLocks noChangeArrowheads="1"/>
          </p:cNvSpPr>
          <p:nvPr/>
        </p:nvSpPr>
        <p:spPr bwMode="auto">
          <a:xfrm>
            <a:off x="179388" y="836613"/>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a:t>
            </a:r>
          </a:p>
        </p:txBody>
      </p:sp>
      <p:sp>
        <p:nvSpPr>
          <p:cNvPr id="2" name="TextBox 1">
            <a:extLst>
              <a:ext uri="{FF2B5EF4-FFF2-40B4-BE49-F238E27FC236}">
                <a16:creationId xmlns:a16="http://schemas.microsoft.com/office/drawing/2014/main" id="{EEBDEE06-132E-4B69-8023-F4E4F1D40E8E}"/>
              </a:ext>
            </a:extLst>
          </p:cNvPr>
          <p:cNvSpPr txBox="1"/>
          <p:nvPr/>
        </p:nvSpPr>
        <p:spPr>
          <a:xfrm>
            <a:off x="683568" y="1628800"/>
            <a:ext cx="7776864"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BEFORE…this date, if you are invited to book an enrolment meeting, do so – immediately! Get in early in their schedules!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 need to see your results asap – if you can’t collect them in person, don’t wait for the post. Make sure you have arranged for them to be emailed (student’s personal email address!)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8.30-9.30am – collect results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Upload your results to your chosen post-16 provider OR take them in person for your enrolment meeting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92864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7">
            <a:extLst>
              <a:ext uri="{FF2B5EF4-FFF2-40B4-BE49-F238E27FC236}">
                <a16:creationId xmlns:a16="http://schemas.microsoft.com/office/drawing/2014/main" id="{30DF3317-E35B-41CA-816B-6745109F8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800"/>
            <a:ext cx="6409407"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455EE7E-4608-4B1D-93E5-57DB0735B9EC}"/>
              </a:ext>
            </a:extLst>
          </p:cNvPr>
          <p:cNvSpPr txBox="1">
            <a:spLocks noChangeArrowheads="1"/>
          </p:cNvSpPr>
          <p:nvPr/>
        </p:nvSpPr>
        <p:spPr bwMode="auto">
          <a:xfrm>
            <a:off x="250825" y="476250"/>
            <a:ext cx="86423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a:spcBef>
                <a:spcPct val="0"/>
              </a:spcBef>
              <a:buFontTx/>
              <a:buNone/>
            </a:pPr>
            <a:r>
              <a:rPr lang="en-GB" altLang="en-US" sz="4400" b="1">
                <a:ea typeface="ＭＳ Ｐゴシック" panose="020B0600070205080204" pitchFamily="34" charset="-128"/>
              </a:rPr>
              <a:t>Destinations: being grateful for where we live…?!</a:t>
            </a:r>
          </a:p>
        </p:txBody>
      </p:sp>
      <p:graphicFrame>
        <p:nvGraphicFramePr>
          <p:cNvPr id="5" name="Chart 4">
            <a:extLst>
              <a:ext uri="{FF2B5EF4-FFF2-40B4-BE49-F238E27FC236}">
                <a16:creationId xmlns:a16="http://schemas.microsoft.com/office/drawing/2014/main" id="{F40A6B57-0199-4C0A-B61D-B2851847241E}"/>
              </a:ext>
            </a:extLst>
          </p:cNvPr>
          <p:cNvGraphicFramePr>
            <a:graphicFrameLocks/>
          </p:cNvGraphicFramePr>
          <p:nvPr/>
        </p:nvGraphicFramePr>
        <p:xfrm>
          <a:off x="541556" y="936910"/>
          <a:ext cx="8350923" cy="43642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7509AAC-60E7-4F79-8D99-B27EA14AEB84}"/>
              </a:ext>
            </a:extLst>
          </p:cNvPr>
          <p:cNvSpPr>
            <a:spLocks noGrp="1"/>
          </p:cNvSpPr>
          <p:nvPr>
            <p:ph type="ctrTitle"/>
          </p:nvPr>
        </p:nvSpPr>
        <p:spPr>
          <a:xfrm>
            <a:off x="179388" y="1844824"/>
            <a:ext cx="8640763" cy="2592288"/>
          </a:xfrm>
        </p:spPr>
        <p:txBody>
          <a:bodyPr/>
          <a:lstStyle/>
          <a:p>
            <a:pPr algn="l">
              <a:buFont typeface="Wingdings" panose="05000000000000000000" pitchFamily="2" charset="2"/>
              <a:buNone/>
            </a:pPr>
            <a:r>
              <a:rPr lang="en-GB" altLang="en-US" sz="2400" dirty="0">
                <a:ea typeface="ＭＳ Ｐゴシック" panose="020B0600070205080204" pitchFamily="34" charset="-128"/>
              </a:rPr>
              <a:t>For A-levels/equivalents, there will be an insistence on Grade 4+ in both English Language and Maths.</a:t>
            </a:r>
            <a:br>
              <a:rPr lang="en-GB" altLang="en-US" sz="2400" dirty="0">
                <a:ea typeface="ＭＳ Ｐゴシック" panose="020B0600070205080204" pitchFamily="34" charset="-128"/>
              </a:rPr>
            </a:br>
            <a:br>
              <a:rPr lang="en-GB" altLang="en-US" sz="2400" dirty="0">
                <a:ea typeface="ＭＳ Ｐゴシック" panose="020B0600070205080204" pitchFamily="34" charset="-128"/>
              </a:rPr>
            </a:br>
            <a:r>
              <a:rPr lang="en-GB" altLang="en-US" sz="2400" dirty="0">
                <a:ea typeface="ＭＳ Ｐゴシック" panose="020B0600070205080204" pitchFamily="34" charset="-128"/>
              </a:rPr>
              <a:t>Where a student has not achieved these grades, most providers, including those offering apprenticeships will insist on re-takes.</a:t>
            </a:r>
            <a:br>
              <a:rPr lang="en-GB" altLang="en-US" sz="2400" dirty="0">
                <a:ea typeface="ＭＳ Ｐゴシック" panose="020B0600070205080204" pitchFamily="34" charset="-128"/>
              </a:rPr>
            </a:br>
            <a:r>
              <a:rPr lang="en-GB" altLang="en-US" sz="2400" dirty="0">
                <a:ea typeface="ＭＳ Ｐゴシック" panose="020B0600070205080204" pitchFamily="34" charset="-128"/>
              </a:rPr>
              <a:t> </a:t>
            </a:r>
            <a:br>
              <a:rPr lang="en-GB" altLang="en-US" sz="2400" dirty="0">
                <a:ea typeface="ＭＳ Ｐゴシック" panose="020B0600070205080204" pitchFamily="34" charset="-128"/>
              </a:rPr>
            </a:br>
            <a:r>
              <a:rPr lang="en-GB" altLang="en-US" sz="2400" dirty="0">
                <a:ea typeface="ＭＳ Ｐゴシック" panose="020B0600070205080204" pitchFamily="34" charset="-128"/>
              </a:rPr>
              <a:t>This is regarded as part of ‘future-proofing’ for further progression.</a:t>
            </a:r>
            <a:br>
              <a:rPr lang="en-GB" altLang="en-US" sz="2400" dirty="0">
                <a:ea typeface="ＭＳ Ｐゴシック" panose="020B0600070205080204" pitchFamily="34" charset="-128"/>
              </a:rPr>
            </a:br>
            <a:br>
              <a:rPr lang="en-GB" altLang="en-US" sz="2400" dirty="0">
                <a:ea typeface="ＭＳ Ｐゴシック" panose="020B0600070205080204" pitchFamily="34" charset="-128"/>
              </a:rPr>
            </a:br>
            <a:br>
              <a:rPr lang="en-GB" altLang="en-US" sz="2400" dirty="0">
                <a:ea typeface="ＭＳ Ｐゴシック" panose="020B0600070205080204" pitchFamily="34" charset="-128"/>
              </a:rPr>
            </a:br>
            <a:endParaRPr lang="en-GB" altLang="en-US" sz="2400" b="1" dirty="0">
              <a:ea typeface="ＭＳ Ｐゴシック" panose="020B0600070205080204" pitchFamily="34" charset="-128"/>
            </a:endParaRPr>
          </a:p>
        </p:txBody>
      </p:sp>
      <p:sp>
        <p:nvSpPr>
          <p:cNvPr id="10243" name="Title 1">
            <a:extLst>
              <a:ext uri="{FF2B5EF4-FFF2-40B4-BE49-F238E27FC236}">
                <a16:creationId xmlns:a16="http://schemas.microsoft.com/office/drawing/2014/main" id="{8EC53CC7-F9AA-4663-94A5-086E5A08993C}"/>
              </a:ext>
            </a:extLst>
          </p:cNvPr>
          <p:cNvSpPr txBox="1">
            <a:spLocks noChangeArrowheads="1"/>
          </p:cNvSpPr>
          <p:nvPr/>
        </p:nvSpPr>
        <p:spPr bwMode="auto">
          <a:xfrm>
            <a:off x="179388" y="0"/>
            <a:ext cx="843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400" b="1">
                <a:ea typeface="ＭＳ Ｐゴシック" panose="020B0600070205080204" pitchFamily="34" charset="-128"/>
              </a:rPr>
              <a:t>Clarification, English/Maths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04E3-454A-4F63-BB6E-CACDEDF11811}"/>
              </a:ext>
            </a:extLst>
          </p:cNvPr>
          <p:cNvSpPr>
            <a:spLocks noGrp="1"/>
          </p:cNvSpPr>
          <p:nvPr>
            <p:ph type="title"/>
          </p:nvPr>
        </p:nvSpPr>
        <p:spPr/>
        <p:txBody>
          <a:bodyPr/>
          <a:lstStyle/>
          <a:p>
            <a:r>
              <a:rPr lang="en-US" dirty="0"/>
              <a:t>Health warning!!</a:t>
            </a:r>
            <a:endParaRPr lang="en-GB" dirty="0"/>
          </a:p>
        </p:txBody>
      </p:sp>
      <p:sp>
        <p:nvSpPr>
          <p:cNvPr id="3" name="Content Placeholder 2">
            <a:extLst>
              <a:ext uri="{FF2B5EF4-FFF2-40B4-BE49-F238E27FC236}">
                <a16:creationId xmlns:a16="http://schemas.microsoft.com/office/drawing/2014/main" id="{B15EF073-6180-411E-AF40-32D8AF4FB999}"/>
              </a:ext>
            </a:extLst>
          </p:cNvPr>
          <p:cNvSpPr>
            <a:spLocks noGrp="1"/>
          </p:cNvSpPr>
          <p:nvPr>
            <p:ph idx="1"/>
          </p:nvPr>
        </p:nvSpPr>
        <p:spPr/>
        <p:txBody>
          <a:bodyPr/>
          <a:lstStyle/>
          <a:p>
            <a:r>
              <a:rPr lang="en-US" sz="2800" dirty="0"/>
              <a:t>Competition for places alongside pressure on being able to accommodate for increased numbers, including those needing to </a:t>
            </a:r>
            <a:r>
              <a:rPr lang="en-US" sz="2800"/>
              <a:t>complete re-sits.</a:t>
            </a:r>
            <a:endParaRPr lang="en-US" sz="2800" dirty="0"/>
          </a:p>
          <a:p>
            <a:r>
              <a:rPr lang="en-US" sz="2800" dirty="0"/>
              <a:t>College offers: </a:t>
            </a:r>
            <a:r>
              <a:rPr lang="en-GB" sz="2800" dirty="0"/>
              <a:t>keep evidence of offer in case entry requirements are subsequently changed based on student numbers</a:t>
            </a:r>
          </a:p>
          <a:p>
            <a:r>
              <a:rPr lang="en-US" sz="2800" dirty="0"/>
              <a:t>I</a:t>
            </a:r>
            <a:r>
              <a:rPr lang="en-GB" sz="2800" dirty="0" err="1"/>
              <a:t>nconsistencies</a:t>
            </a:r>
            <a:r>
              <a:rPr lang="en-GB" sz="2800" dirty="0"/>
              <a:t> when grades not met</a:t>
            </a:r>
          </a:p>
          <a:p>
            <a:r>
              <a:rPr lang="en-US" dirty="0"/>
              <a:t>W</a:t>
            </a:r>
            <a:r>
              <a:rPr lang="en-GB" dirty="0"/>
              <a:t>hat we have learnt this year….</a:t>
            </a:r>
            <a:endParaRPr lang="en-US" dirty="0"/>
          </a:p>
        </p:txBody>
      </p:sp>
      <p:pic>
        <p:nvPicPr>
          <p:cNvPr id="1026" name="Picture 2" descr="Image result for warning signs">
            <a:extLst>
              <a:ext uri="{FF2B5EF4-FFF2-40B4-BE49-F238E27FC236}">
                <a16:creationId xmlns:a16="http://schemas.microsoft.com/office/drawing/2014/main" id="{22D6235C-888C-4C11-BFE8-81D040687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05800"/>
            <a:ext cx="1676028" cy="13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4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FBCCD6B-18BE-4EF1-A7E1-29CB19053D53}"/>
              </a:ext>
            </a:extLst>
          </p:cNvPr>
          <p:cNvSpPr>
            <a:spLocks noGrp="1"/>
          </p:cNvSpPr>
          <p:nvPr>
            <p:ph type="ctrTitle"/>
          </p:nvPr>
        </p:nvSpPr>
        <p:spPr>
          <a:xfrm>
            <a:off x="323850" y="692150"/>
            <a:ext cx="8640763" cy="5184775"/>
          </a:xfrm>
        </p:spPr>
        <p:txBody>
          <a:bodyPr/>
          <a:lstStyle/>
          <a:p>
            <a:pPr algn="l">
              <a:buFont typeface="Wingdings" panose="05000000000000000000" pitchFamily="2" charset="2"/>
              <a:buNone/>
            </a:pPr>
            <a:endParaRPr lang="en-GB" altLang="en-US" sz="2400" b="1">
              <a:ea typeface="ＭＳ Ｐゴシック" panose="020B0600070205080204" pitchFamily="34" charset="-128"/>
            </a:endParaRPr>
          </a:p>
        </p:txBody>
      </p:sp>
      <p:sp>
        <p:nvSpPr>
          <p:cNvPr id="11267" name="Title 1">
            <a:extLst>
              <a:ext uri="{FF2B5EF4-FFF2-40B4-BE49-F238E27FC236}">
                <a16:creationId xmlns:a16="http://schemas.microsoft.com/office/drawing/2014/main" id="{C0A6AA2C-CFD5-4314-9DC5-DED0CE4017DB}"/>
              </a:ext>
            </a:extLst>
          </p:cNvPr>
          <p:cNvSpPr txBox="1">
            <a:spLocks noChangeArrowheads="1"/>
          </p:cNvSpPr>
          <p:nvPr/>
        </p:nvSpPr>
        <p:spPr bwMode="auto">
          <a:xfrm>
            <a:off x="179388" y="0"/>
            <a:ext cx="843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spcBef>
                <a:spcPct val="0"/>
              </a:spcBef>
              <a:buFontTx/>
              <a:buNone/>
            </a:pPr>
            <a:r>
              <a:rPr lang="en-GB" altLang="en-US" sz="4400" b="1">
                <a:ea typeface="ＭＳ Ｐゴシック" panose="020B0600070205080204" pitchFamily="34" charset="-128"/>
              </a:rPr>
              <a:t>What am I buying into?</a:t>
            </a:r>
          </a:p>
        </p:txBody>
      </p:sp>
      <p:pic>
        <p:nvPicPr>
          <p:cNvPr id="11268" name="Picture 2">
            <a:extLst>
              <a:ext uri="{FF2B5EF4-FFF2-40B4-BE49-F238E27FC236}">
                <a16:creationId xmlns:a16="http://schemas.microsoft.com/office/drawing/2014/main" id="{6EE4C4A7-61E9-4200-B9A9-614BDB781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317625"/>
            <a:ext cx="36083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a:extLst>
              <a:ext uri="{FF2B5EF4-FFF2-40B4-BE49-F238E27FC236}">
                <a16:creationId xmlns:a16="http://schemas.microsoft.com/office/drawing/2014/main" id="{4120AB03-5F71-4343-8C53-D4A6CACF987F}"/>
              </a:ext>
            </a:extLst>
          </p:cNvPr>
          <p:cNvSpPr>
            <a:spLocks noChangeArrowheads="1"/>
          </p:cNvSpPr>
          <p:nvPr/>
        </p:nvSpPr>
        <p:spPr bwMode="auto">
          <a:xfrm>
            <a:off x="4075113" y="1412875"/>
            <a:ext cx="468153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4400">
                <a:cs typeface="Arial" panose="020B0604020202020204" pitchFamily="34" charset="0"/>
              </a:rPr>
              <a:t>Did your GCSE choices meet your expectations?</a:t>
            </a:r>
          </a:p>
          <a:p>
            <a:pPr algn="ctr" eaLnBrk="1" hangingPunct="1"/>
            <a:endParaRPr lang="en-GB" altLang="en-US" sz="4400" b="1">
              <a:solidFill>
                <a:srgbClr val="000000"/>
              </a:solidFill>
              <a:latin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D4ED3AA-5C08-4592-AE0A-6B3B07FEB53B}"/>
              </a:ext>
            </a:extLst>
          </p:cNvPr>
          <p:cNvSpPr txBox="1">
            <a:spLocks noChangeArrowheads="1"/>
          </p:cNvSpPr>
          <p:nvPr/>
        </p:nvSpPr>
        <p:spPr bwMode="auto">
          <a:xfrm>
            <a:off x="179388" y="0"/>
            <a:ext cx="843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Geneva" pitchFamily="123"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Geneva" pitchFamily="123"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Geneva" pitchFamily="123"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Geneva" pitchFamily="12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pitchFamily="123" charset="-128"/>
              </a:defRPr>
            </a:lvl9pPr>
          </a:lstStyle>
          <a:p>
            <a:pPr algn="ctr">
              <a:spcBef>
                <a:spcPct val="0"/>
              </a:spcBef>
              <a:buFontTx/>
              <a:buNone/>
            </a:pPr>
            <a:r>
              <a:rPr lang="en-GB" altLang="en-US" sz="4800" b="1" dirty="0">
                <a:ea typeface="ＭＳ Ｐゴシック" panose="020B0600070205080204" pitchFamily="34" charset="-128"/>
              </a:rPr>
              <a:t>Did I get what I expected?</a:t>
            </a:r>
          </a:p>
        </p:txBody>
      </p:sp>
      <p:sp>
        <p:nvSpPr>
          <p:cNvPr id="12291" name="Rectangle 4">
            <a:extLst>
              <a:ext uri="{FF2B5EF4-FFF2-40B4-BE49-F238E27FC236}">
                <a16:creationId xmlns:a16="http://schemas.microsoft.com/office/drawing/2014/main" id="{63D184EF-24AA-4678-9A97-42F85FA4FB01}"/>
              </a:ext>
            </a:extLst>
          </p:cNvPr>
          <p:cNvSpPr>
            <a:spLocks noChangeArrowheads="1"/>
          </p:cNvSpPr>
          <p:nvPr/>
        </p:nvSpPr>
        <p:spPr bwMode="auto">
          <a:xfrm>
            <a:off x="395288" y="2060575"/>
            <a:ext cx="8353176"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n-US" sz="4400" dirty="0"/>
              <a:t>Upon reflection did you do enough research?</a:t>
            </a:r>
          </a:p>
          <a:p>
            <a:pPr algn="ctr" eaLnBrk="1" hangingPunct="1"/>
            <a:endParaRPr lang="en-GB" altLang="en-US" sz="4400" b="1" dirty="0">
              <a:solidFill>
                <a:srgbClr val="000000"/>
              </a:solidFill>
              <a:latin typeface="Times New Roman" panose="02020603050405020304" pitchFamily="18"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5217</TotalTime>
  <Words>2368</Words>
  <Application>Microsoft Office PowerPoint</Application>
  <PresentationFormat>On-screen Show (4:3)</PresentationFormat>
  <Paragraphs>261</Paragraphs>
  <Slides>32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Geneva</vt:lpstr>
      <vt:lpstr>Times New Roman</vt:lpstr>
      <vt:lpstr>Wingdings</vt:lpstr>
      <vt:lpstr>Office Theme</vt:lpstr>
      <vt:lpstr> POST – 16 Information Session Thursday 26th September 2024</vt:lpstr>
      <vt:lpstr>  POST – 16 Information Session </vt:lpstr>
      <vt:lpstr>Options…Post-16</vt:lpstr>
      <vt:lpstr>PowerPoint Presentation</vt:lpstr>
      <vt:lpstr>PowerPoint Presentation</vt:lpstr>
      <vt:lpstr>For A-levels/equivalents, there will be an insistence on Grade 4+ in both English Language and Maths.  Where a student has not achieved these grades, most providers, including those offering apprenticeships will insist on re-takes.   This is regarded as part of ‘future-proofing’ for further progression.   </vt:lpstr>
      <vt:lpstr>Health warning!!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 L B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10 INFORMATION EVENIING</dc:title>
  <dc:creator>The Head Teacher</dc:creator>
  <cp:lastModifiedBy>Mrs P Hicks</cp:lastModifiedBy>
  <cp:revision>297</cp:revision>
  <cp:lastPrinted>2020-10-16T13:55:05Z</cp:lastPrinted>
  <dcterms:created xsi:type="dcterms:W3CDTF">2002-10-08T14:36:07Z</dcterms:created>
  <dcterms:modified xsi:type="dcterms:W3CDTF">2024-09-26T13:56:44Z</dcterms:modified>
</cp:coreProperties>
</file>