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6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6" r:id="rId17"/>
    <p:sldId id="279" r:id="rId18"/>
    <p:sldId id="268" r:id="rId19"/>
    <p:sldId id="270" r:id="rId20"/>
    <p:sldId id="271" r:id="rId21"/>
    <p:sldId id="28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99"/>
    <a:srgbClr val="03B5B9"/>
    <a:srgbClr val="CCECFF"/>
    <a:srgbClr val="99CCFF"/>
    <a:srgbClr val="6699FF"/>
    <a:srgbClr val="3399FF"/>
    <a:srgbClr val="7FFAFD"/>
    <a:srgbClr val="43D9ED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27F1-846B-420F-8D24-ED8D506DC54F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0735-02C3-47E6-9A4A-D032B5A9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4" y="410693"/>
            <a:ext cx="10515600" cy="1325563"/>
          </a:xfrm>
          <a:solidFill>
            <a:srgbClr val="03B5B9"/>
          </a:solidFill>
          <a:ln>
            <a:solidFill>
              <a:srgbClr val="006699"/>
            </a:solidFill>
          </a:ln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Je </a:t>
            </a:r>
            <a:r>
              <a:rPr lang="en-GB" b="1" u="sng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vais</a:t>
            </a:r>
            <a:r>
              <a:rPr lang="en-GB" b="1" u="sng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b="1" u="sng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aller</a:t>
            </a:r>
            <a:r>
              <a:rPr lang="en-GB" b="1" u="sng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en </a:t>
            </a:r>
            <a:r>
              <a:rPr lang="en-GB" b="1" u="sng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colo</a:t>
            </a:r>
            <a:r>
              <a:rPr lang="en-GB" b="1" u="sng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!</a:t>
            </a:r>
            <a:endParaRPr lang="en-GB" b="1" u="sng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4" y="2253279"/>
            <a:ext cx="10515600" cy="4604721"/>
          </a:xfrm>
        </p:spPr>
        <p:txBody>
          <a:bodyPr/>
          <a:lstStyle/>
          <a:p>
            <a:r>
              <a:rPr lang="en-GB" dirty="0" smtClean="0">
                <a:latin typeface="Segoe Print" panose="02000600000000000000" pitchFamily="2" charset="0"/>
              </a:rPr>
              <a:t>Talking about holiday plans </a:t>
            </a:r>
          </a:p>
          <a:p>
            <a:r>
              <a:rPr lang="en-GB" dirty="0" smtClean="0">
                <a:latin typeface="Segoe Print" panose="02000600000000000000" pitchFamily="2" charset="0"/>
              </a:rPr>
              <a:t>Using the near future tense</a:t>
            </a:r>
            <a:endParaRPr lang="en-GB" dirty="0"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91" t="29095" r="24677" b="24784"/>
          <a:stretch/>
        </p:blipFill>
        <p:spPr>
          <a:xfrm>
            <a:off x="726768" y="3704897"/>
            <a:ext cx="3180055" cy="2093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899" t="28772" r="24731" b="24676"/>
          <a:stretch/>
        </p:blipFill>
        <p:spPr>
          <a:xfrm>
            <a:off x="8395538" y="3696669"/>
            <a:ext cx="3153259" cy="2102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060" t="28987" r="24892" b="24892"/>
          <a:stretch/>
        </p:blipFill>
        <p:spPr>
          <a:xfrm>
            <a:off x="4582003" y="3696669"/>
            <a:ext cx="3138355" cy="20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60" t="28987" r="24892" b="24892"/>
          <a:stretch/>
        </p:blipFill>
        <p:spPr>
          <a:xfrm>
            <a:off x="4535213" y="898664"/>
            <a:ext cx="7348437" cy="488374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6196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faire du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karaoké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99" t="28772" r="24731" b="24676"/>
          <a:stretch/>
        </p:blipFill>
        <p:spPr>
          <a:xfrm>
            <a:off x="4500398" y="890314"/>
            <a:ext cx="7338140" cy="489209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2005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faire du VTT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99" t="29202" r="24892" b="24893"/>
          <a:stretch/>
        </p:blipFill>
        <p:spPr>
          <a:xfrm>
            <a:off x="4502368" y="909461"/>
            <a:ext cx="7441981" cy="490756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6196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faire de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l’escalade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37" t="28772" r="24569" b="24461"/>
          <a:stretch/>
        </p:blipFill>
        <p:spPr>
          <a:xfrm>
            <a:off x="4642616" y="892971"/>
            <a:ext cx="7345418" cy="488943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6196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retrouver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mes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copines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en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ville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 this into your book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36" t="9375" r="17133" b="25539"/>
          <a:stretch/>
        </p:blipFill>
        <p:spPr>
          <a:xfrm>
            <a:off x="2010714" y="1516637"/>
            <a:ext cx="7256172" cy="47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87904" y="1988840"/>
            <a:ext cx="4340344" cy="2448272"/>
          </a:xfrm>
          <a:prstGeom prst="cloudCallout">
            <a:avLst>
              <a:gd name="adj1" fmla="val -49024"/>
              <a:gd name="adj2" fmla="val 622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  <a:latin typeface="Segoe Print" panose="02000600000000000000" pitchFamily="2" charset="0"/>
              </a:rPr>
              <a:t>LES </a:t>
            </a:r>
            <a:r>
              <a:rPr lang="en-GB" sz="4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PAYS</a:t>
            </a:r>
            <a:endParaRPr lang="en-GB" sz="4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329" y="241481"/>
            <a:ext cx="10415752" cy="523220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How </a:t>
            </a:r>
            <a:r>
              <a:rPr lang="en-GB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many countries can 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you REMEMBER in </a:t>
            </a:r>
            <a:r>
              <a:rPr lang="en-GB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French?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959" y="6020133"/>
            <a:ext cx="9186041" cy="523220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EXTRA!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Can you think of any more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</a:t>
            </a:r>
            <a:endParaRPr lang="en-GB" sz="2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282" y="2419370"/>
            <a:ext cx="234208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F_ _ _ _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3282" y="1267242"/>
            <a:ext cx="234208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It_ _ _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3282" y="3645024"/>
            <a:ext cx="234208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latin typeface="Segoe Print" panose="02000600000000000000" pitchFamily="2" charset="0"/>
              </a:rPr>
              <a:t>Ir</a:t>
            </a:r>
            <a:r>
              <a:rPr lang="en-GB" sz="2800" b="1" dirty="0">
                <a:latin typeface="Segoe Print" panose="02000600000000000000" pitchFamily="2" charset="0"/>
              </a:rPr>
              <a:t>_ _ _ 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3935" y="1052733"/>
            <a:ext cx="234208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Es_ _ _ 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3282" y="4797152"/>
            <a:ext cx="234208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G_ è_ 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9416" y="4849419"/>
            <a:ext cx="275267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latin typeface="Segoe Print" panose="02000600000000000000" pitchFamily="2" charset="0"/>
              </a:rPr>
              <a:t>Ang</a:t>
            </a:r>
            <a:r>
              <a:rPr lang="en-GB" sz="2800" b="1" dirty="0">
                <a:latin typeface="Segoe Print" panose="02000600000000000000" pitchFamily="2" charset="0"/>
              </a:rPr>
              <a:t>_ _ t_ _ _ 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5913" y="3645024"/>
            <a:ext cx="234208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Po_ _ </a:t>
            </a:r>
            <a:r>
              <a:rPr lang="en-GB" sz="2800" b="1" dirty="0" err="1">
                <a:latin typeface="Segoe Print" panose="02000600000000000000" pitchFamily="2" charset="0"/>
              </a:rPr>
              <a:t>ug</a:t>
            </a:r>
            <a:r>
              <a:rPr lang="en-GB" sz="2800" b="1" dirty="0">
                <a:latin typeface="Segoe Print" panose="02000600000000000000" pitchFamily="2" charset="0"/>
              </a:rPr>
              <a:t> _ 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5913" y="4725144"/>
            <a:ext cx="234208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Ca_ _ d 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5913" y="1700808"/>
            <a:ext cx="234208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Segoe Print" panose="02000600000000000000" pitchFamily="2" charset="0"/>
              </a:rPr>
              <a:t>Et_ _ _ - Un_ _</a:t>
            </a:r>
          </a:p>
        </p:txBody>
      </p:sp>
    </p:spTree>
    <p:extLst>
      <p:ext uri="{BB962C8B-B14F-4D97-AF65-F5344CB8AC3E}">
        <p14:creationId xmlns:p14="http://schemas.microsoft.com/office/powerpoint/2010/main" val="3481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64625" y="480092"/>
            <a:ext cx="6007100" cy="2102675"/>
          </a:xfrm>
          <a:prstGeom prst="cloudCallout">
            <a:avLst>
              <a:gd name="adj1" fmla="val -55791"/>
              <a:gd name="adj2" fmla="val 496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Can you use these headings to think of anymore phrases you could make?</a:t>
            </a:r>
            <a:endParaRPr lang="en-GB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51245" y="3357729"/>
            <a:ext cx="5922913" cy="645459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Je </a:t>
            </a:r>
            <a:r>
              <a:rPr lang="en-GB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vais</a:t>
            </a:r>
            <a:r>
              <a:rPr lang="en-GB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/ nous </a:t>
            </a:r>
            <a:r>
              <a:rPr lang="en-GB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allons</a:t>
            </a:r>
            <a:r>
              <a:rPr lang="en-GB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..</a:t>
            </a:r>
            <a:endParaRPr lang="en-GB" sz="40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52929" y="4054146"/>
            <a:ext cx="954741" cy="887505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12317" y="4046348"/>
            <a:ext cx="1" cy="119141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22840" y="4038380"/>
            <a:ext cx="678626" cy="997772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409" y="4985290"/>
            <a:ext cx="219276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egoe Print" panose="02000600000000000000" pitchFamily="2" charset="0"/>
              </a:rPr>
              <a:t>FAIRE…</a:t>
            </a:r>
            <a:endParaRPr lang="en-GB" sz="2800" b="1" dirty="0"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4067" y="5219669"/>
            <a:ext cx="219276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egoe Print" panose="02000600000000000000" pitchFamily="2" charset="0"/>
              </a:rPr>
              <a:t>JOUER…</a:t>
            </a:r>
            <a:endParaRPr lang="en-GB" sz="2800" b="1" dirty="0"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5083" y="5041161"/>
            <a:ext cx="219276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egoe Print" panose="02000600000000000000" pitchFamily="2" charset="0"/>
              </a:rPr>
              <a:t>VISITER…</a:t>
            </a:r>
            <a:endParaRPr lang="en-GB" sz="2800" b="1" dirty="0">
              <a:latin typeface="Segoe Print" panose="020006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41291" y="2607160"/>
            <a:ext cx="937429" cy="699611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1291" y="2032982"/>
            <a:ext cx="219276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egoe Print" panose="02000600000000000000" pitchFamily="2" charset="0"/>
              </a:rPr>
              <a:t>ALLER…</a:t>
            </a:r>
            <a:endParaRPr lang="en-GB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248" y="153043"/>
            <a:ext cx="11540354" cy="1579582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Write 3 sentences using the table to help you</a:t>
            </a:r>
            <a:endParaRPr lang="en-GB" sz="44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08" y="1759149"/>
            <a:ext cx="3690382" cy="4062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Segoe Print" panose="02000600000000000000" pitchFamily="2" charset="0"/>
              </a:rPr>
              <a:t>Je </a:t>
            </a:r>
            <a:r>
              <a:rPr lang="en-GB" sz="2800" b="1" dirty="0" err="1" smtClean="0">
                <a:latin typeface="Segoe Print" panose="02000600000000000000" pitchFamily="2" charset="0"/>
              </a:rPr>
              <a:t>vais</a:t>
            </a:r>
            <a:r>
              <a:rPr lang="en-GB" sz="2800" b="1" dirty="0" smtClean="0">
                <a:latin typeface="Segoe Print" panose="02000600000000000000" pitchFamily="2" charset="0"/>
              </a:rPr>
              <a:t> </a:t>
            </a:r>
            <a:r>
              <a:rPr lang="en-GB" sz="2800" b="1" dirty="0" err="1" smtClean="0">
                <a:latin typeface="Segoe Print" panose="02000600000000000000" pitchFamily="2" charset="0"/>
              </a:rPr>
              <a:t>aller</a:t>
            </a:r>
            <a:r>
              <a:rPr lang="en-GB" sz="2800" b="1" dirty="0" smtClean="0">
                <a:latin typeface="Segoe Print" panose="02000600000000000000" pitchFamily="2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Segoe Print" panose="02000600000000000000" pitchFamily="2" charset="0"/>
              </a:rPr>
              <a:t>1. en France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Segoe Print" panose="02000600000000000000" pitchFamily="2" charset="0"/>
              </a:rPr>
              <a:t>2. en </a:t>
            </a:r>
            <a:r>
              <a:rPr lang="en-GB" sz="2400" dirty="0" err="1" smtClean="0">
                <a:latin typeface="Segoe Print" panose="02000600000000000000" pitchFamily="2" charset="0"/>
              </a:rPr>
              <a:t>Espagne</a:t>
            </a:r>
            <a:endParaRPr lang="en-GB" sz="2400" dirty="0" smtClean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Segoe Print" panose="02000600000000000000" pitchFamily="2" charset="0"/>
              </a:rPr>
              <a:t>3. en </a:t>
            </a:r>
            <a:r>
              <a:rPr lang="en-GB" sz="2400" dirty="0" err="1" smtClean="0">
                <a:latin typeface="Segoe Print" panose="02000600000000000000" pitchFamily="2" charset="0"/>
              </a:rPr>
              <a:t>Italie</a:t>
            </a:r>
            <a:endParaRPr lang="en-GB" sz="2400" dirty="0" smtClean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Segoe Print" panose="02000600000000000000" pitchFamily="2" charset="0"/>
              </a:rPr>
              <a:t>4. en </a:t>
            </a:r>
            <a:r>
              <a:rPr lang="en-GB" sz="2400" dirty="0" err="1" smtClean="0">
                <a:latin typeface="Segoe Print" panose="02000600000000000000" pitchFamily="2" charset="0"/>
              </a:rPr>
              <a:t>Angleterre</a:t>
            </a:r>
            <a:endParaRPr lang="en-GB" sz="24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Segoe Print" panose="02000600000000000000" pitchFamily="2" charset="0"/>
              </a:rPr>
              <a:t>5</a:t>
            </a:r>
            <a:r>
              <a:rPr lang="en-GB" sz="2400" dirty="0" smtClean="0">
                <a:latin typeface="Segoe Print" panose="02000600000000000000" pitchFamily="2" charset="0"/>
              </a:rPr>
              <a:t>. au Portugal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Segoe Print" panose="02000600000000000000" pitchFamily="2" charset="0"/>
              </a:rPr>
              <a:t>6</a:t>
            </a:r>
            <a:r>
              <a:rPr lang="en-GB" sz="2400" dirty="0" smtClean="0">
                <a:latin typeface="Segoe Print" panose="02000600000000000000" pitchFamily="2" charset="0"/>
              </a:rPr>
              <a:t>. aux </a:t>
            </a:r>
            <a:r>
              <a:rPr lang="en-GB" sz="2400" dirty="0" err="1" smtClean="0">
                <a:latin typeface="Segoe Print" panose="02000600000000000000" pitchFamily="2" charset="0"/>
              </a:rPr>
              <a:t>États</a:t>
            </a:r>
            <a:r>
              <a:rPr lang="en-GB" sz="2400" dirty="0" smtClean="0">
                <a:latin typeface="Segoe Print" panose="02000600000000000000" pitchFamily="2" charset="0"/>
              </a:rPr>
              <a:t>-Unis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2471" y="1745887"/>
            <a:ext cx="4761137" cy="4154984"/>
          </a:xfrm>
          <a:prstGeom prst="rect">
            <a:avLst/>
          </a:prstGeom>
          <a:solidFill>
            <a:srgbClr val="F983B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3200" b="1" dirty="0" smtClean="0">
                <a:latin typeface="Segoe Print" panose="02000600000000000000" pitchFamily="2" charset="0"/>
              </a:rPr>
              <a:t>Je </a:t>
            </a:r>
            <a:r>
              <a:rPr lang="en-GB" sz="3200" b="1" dirty="0" err="1" smtClean="0">
                <a:latin typeface="Segoe Print" panose="02000600000000000000" pitchFamily="2" charset="0"/>
              </a:rPr>
              <a:t>vais</a:t>
            </a:r>
            <a:r>
              <a:rPr lang="en-GB" sz="3200" b="1" dirty="0" smtClean="0">
                <a:latin typeface="Segoe Print" panose="02000600000000000000" pitchFamily="2" charset="0"/>
              </a:rPr>
              <a:t>…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1. </a:t>
            </a:r>
            <a:r>
              <a:rPr lang="en-GB" sz="2400" b="1" dirty="0" err="1" smtClean="0">
                <a:solidFill>
                  <a:prstClr val="black"/>
                </a:solidFill>
                <a:latin typeface="Segoe Print" panose="02000600000000000000" pitchFamily="2" charset="0"/>
              </a:rPr>
              <a:t>nager</a:t>
            </a:r>
            <a:r>
              <a:rPr lang="en-GB" sz="2400" b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Segoe Print" panose="02000600000000000000" pitchFamily="2" charset="0"/>
              </a:rPr>
              <a:t>dans</a:t>
            </a:r>
            <a:r>
              <a:rPr lang="en-GB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 la </a:t>
            </a:r>
            <a:r>
              <a:rPr lang="en-GB" sz="2400" b="1" dirty="0" err="1">
                <a:solidFill>
                  <a:prstClr val="black"/>
                </a:solidFill>
                <a:latin typeface="Segoe Print" panose="02000600000000000000" pitchFamily="2" charset="0"/>
              </a:rPr>
              <a:t>mer</a:t>
            </a:r>
            <a:endParaRPr lang="en-GB" sz="2400" b="1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2. faire </a:t>
            </a:r>
            <a:r>
              <a:rPr lang="en-GB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de la voile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Segoe Print" panose="02000600000000000000" pitchFamily="2" charset="0"/>
              </a:rPr>
              <a:t>3. </a:t>
            </a:r>
            <a:r>
              <a:rPr lang="en-GB" sz="2400" b="1" dirty="0" err="1" smtClean="0">
                <a:latin typeface="Segoe Print" panose="02000600000000000000" pitchFamily="2" charset="0"/>
              </a:rPr>
              <a:t>aller</a:t>
            </a:r>
            <a:r>
              <a:rPr lang="en-GB" sz="2400" b="1" dirty="0" smtClean="0">
                <a:latin typeface="Segoe Print" panose="02000600000000000000" pitchFamily="2" charset="0"/>
              </a:rPr>
              <a:t> </a:t>
            </a:r>
            <a:r>
              <a:rPr lang="en-GB" sz="2400" b="1" dirty="0">
                <a:latin typeface="Segoe Print" panose="02000600000000000000" pitchFamily="2" charset="0"/>
              </a:rPr>
              <a:t>à la </a:t>
            </a:r>
            <a:r>
              <a:rPr lang="en-GB" sz="2400" b="1" dirty="0" err="1">
                <a:latin typeface="Segoe Print" panose="02000600000000000000" pitchFamily="2" charset="0"/>
              </a:rPr>
              <a:t>pêche</a:t>
            </a:r>
            <a:endParaRPr lang="en-GB" sz="2400" b="1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Segoe Print" panose="02000600000000000000" pitchFamily="2" charset="0"/>
              </a:rPr>
              <a:t>4. </a:t>
            </a:r>
            <a:r>
              <a:rPr lang="en-GB" sz="2400" b="1" dirty="0" err="1" smtClean="0">
                <a:latin typeface="Segoe Print" panose="02000600000000000000" pitchFamily="2" charset="0"/>
              </a:rPr>
              <a:t>danser</a:t>
            </a:r>
            <a:endParaRPr lang="en-GB" sz="2400" b="1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Segoe Print" panose="02000600000000000000" pitchFamily="2" charset="0"/>
              </a:rPr>
              <a:t>5. </a:t>
            </a:r>
            <a:r>
              <a:rPr lang="en-GB" sz="2400" b="1" dirty="0" err="1" smtClean="0">
                <a:latin typeface="Segoe Print" panose="02000600000000000000" pitchFamily="2" charset="0"/>
              </a:rPr>
              <a:t>rester</a:t>
            </a:r>
            <a:r>
              <a:rPr lang="en-GB" sz="2400" b="1" dirty="0" smtClean="0">
                <a:latin typeface="Segoe Print" panose="02000600000000000000" pitchFamily="2" charset="0"/>
              </a:rPr>
              <a:t> </a:t>
            </a:r>
            <a:r>
              <a:rPr lang="en-GB" sz="2400" b="1" dirty="0">
                <a:latin typeface="Segoe Print" panose="02000600000000000000" pitchFamily="2" charset="0"/>
              </a:rPr>
              <a:t>au lit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Segoe Print" panose="02000600000000000000" pitchFamily="2" charset="0"/>
              </a:rPr>
              <a:t>6. faire </a:t>
            </a:r>
            <a:r>
              <a:rPr lang="en-GB" sz="2400" b="1" dirty="0">
                <a:latin typeface="Segoe Print" panose="02000600000000000000" pitchFamily="2" charset="0"/>
              </a:rPr>
              <a:t>de la </a:t>
            </a:r>
            <a:r>
              <a:rPr lang="en-GB" sz="2400" b="1" dirty="0" err="1">
                <a:latin typeface="Segoe Print" panose="02000600000000000000" pitchFamily="2" charset="0"/>
              </a:rPr>
              <a:t>planche</a:t>
            </a:r>
            <a:r>
              <a:rPr lang="en-GB" sz="2400" b="1" dirty="0">
                <a:latin typeface="Segoe Print" panose="02000600000000000000" pitchFamily="2" charset="0"/>
              </a:rPr>
              <a:t> à </a:t>
            </a:r>
            <a:r>
              <a:rPr lang="en-GB" sz="2400" b="1" dirty="0" smtClean="0">
                <a:latin typeface="Segoe Print" panose="02000600000000000000" pitchFamily="2" charset="0"/>
              </a:rPr>
              <a:t>voile</a:t>
            </a:r>
            <a:endParaRPr lang="en-GB" sz="2400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5803" y="3436985"/>
            <a:ext cx="1337403" cy="830997"/>
          </a:xfrm>
          <a:prstGeom prst="rect">
            <a:avLst/>
          </a:prstGeom>
          <a:solidFill>
            <a:srgbClr val="CC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egoe Print" panose="02000600000000000000" pitchFamily="2" charset="0"/>
              </a:rPr>
              <a:t>et</a:t>
            </a:r>
          </a:p>
          <a:p>
            <a:r>
              <a:rPr lang="en-GB" sz="2400" dirty="0" err="1" smtClean="0">
                <a:latin typeface="Segoe Print" panose="02000600000000000000" pitchFamily="2" charset="0"/>
              </a:rPr>
              <a:t>aussi</a:t>
            </a:r>
            <a:endParaRPr lang="en-GB" sz="2400" dirty="0" smtClean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5401" y="3265263"/>
            <a:ext cx="1978412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egoe Print" panose="02000600000000000000" pitchFamily="2" charset="0"/>
              </a:rPr>
              <a:t>Add a second activity</a:t>
            </a:r>
            <a:endParaRPr lang="en-GB" sz="2400" dirty="0" smtClean="0"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476" y="6024764"/>
            <a:ext cx="11079126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EXEMPLE: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‘</a:t>
            </a:r>
            <a:r>
              <a:rPr lang="en-GB" sz="2000" dirty="0" smtClean="0">
                <a:latin typeface="Segoe Print" panose="02000600000000000000" pitchFamily="2" charset="0"/>
              </a:rPr>
              <a:t>Je </a:t>
            </a:r>
            <a:r>
              <a:rPr lang="en-GB" sz="2000" dirty="0" err="1" smtClean="0">
                <a:latin typeface="Segoe Print" panose="02000600000000000000" pitchFamily="2" charset="0"/>
              </a:rPr>
              <a:t>vais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dirty="0" err="1" smtClean="0">
                <a:latin typeface="Segoe Print" panose="02000600000000000000" pitchFamily="2" charset="0"/>
              </a:rPr>
              <a:t>aller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en France</a:t>
            </a:r>
            <a:r>
              <a:rPr lang="en-GB" sz="2000" b="1" dirty="0" smtClean="0">
                <a:latin typeface="Segoe Print" panose="02000600000000000000" pitchFamily="2" charset="0"/>
              </a:rPr>
              <a:t>. </a:t>
            </a:r>
            <a:r>
              <a:rPr lang="en-GB" sz="2000" dirty="0" smtClean="0">
                <a:latin typeface="Segoe Print" panose="02000600000000000000" pitchFamily="2" charset="0"/>
              </a:rPr>
              <a:t>Je </a:t>
            </a:r>
            <a:r>
              <a:rPr lang="en-GB" sz="2000" dirty="0" err="1" smtClean="0">
                <a:latin typeface="Segoe Print" panose="02000600000000000000" pitchFamily="2" charset="0"/>
              </a:rPr>
              <a:t>vais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nager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dans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la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mer</a:t>
            </a:r>
            <a:r>
              <a:rPr lang="en-GB" sz="2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000" dirty="0" smtClean="0">
                <a:latin typeface="Segoe Print" panose="02000600000000000000" pitchFamily="2" charset="0"/>
              </a:rPr>
              <a:t>et </a:t>
            </a:r>
            <a:r>
              <a:rPr lang="en-GB" sz="2000" dirty="0" err="1" smtClean="0">
                <a:latin typeface="Segoe Print" panose="02000600000000000000" pitchFamily="2" charset="0"/>
              </a:rPr>
              <a:t>aussi</a:t>
            </a:r>
            <a:r>
              <a:rPr lang="en-GB" sz="2000" dirty="0" smtClean="0">
                <a:latin typeface="Segoe Print" panose="02000600000000000000" pitchFamily="2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je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vais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danser</a:t>
            </a:r>
            <a:r>
              <a:rPr lang="en-GB" sz="2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2" t="13254" r="2748" b="14332"/>
          <a:stretch/>
        </p:blipFill>
        <p:spPr>
          <a:xfrm>
            <a:off x="136636" y="3585760"/>
            <a:ext cx="5207428" cy="29858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8" t="16919" r="5172" b="17995"/>
          <a:stretch/>
        </p:blipFill>
        <p:spPr>
          <a:xfrm>
            <a:off x="3893250" y="1122502"/>
            <a:ext cx="7460550" cy="39667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6636" y="108810"/>
            <a:ext cx="11832852" cy="820227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Read the texts and answer the questions in English.  </a:t>
            </a:r>
            <a:endParaRPr lang="en-GB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573958"/>
            <a:ext cx="5965261" cy="2123658"/>
          </a:xfrm>
          <a:prstGeom prst="rect">
            <a:avLst/>
          </a:prstGeom>
          <a:solidFill>
            <a:srgbClr val="03B5B9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EXTRA!</a:t>
            </a:r>
          </a:p>
          <a:p>
            <a:pPr algn="ctr"/>
            <a:r>
              <a:rPr lang="en-GB" sz="21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Cherchez le </a:t>
            </a:r>
            <a:r>
              <a:rPr lang="en-GB" sz="21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vocabulaire</a:t>
            </a:r>
            <a:r>
              <a:rPr lang="en-GB" sz="21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 am going to play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 am going to go out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We are going to eat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We are going to dance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636" y="1217723"/>
            <a:ext cx="2865704" cy="47296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Studio 1 p96 ex. 2</a:t>
            </a:r>
            <a:endParaRPr lang="en-GB" sz="2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36" y="1874243"/>
            <a:ext cx="2322784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Exemple</a:t>
            </a:r>
            <a:r>
              <a:rPr lang="en-GB" sz="2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r>
              <a:rPr lang="en-GB" sz="2200" b="1" dirty="0" smtClean="0">
                <a:latin typeface="Segoe Print" panose="020006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200" b="1" dirty="0" smtClean="0">
                <a:latin typeface="Segoe Print" panose="02000600000000000000" pitchFamily="2" charset="0"/>
              </a:rPr>
              <a:t>1. Hugo</a:t>
            </a:r>
          </a:p>
        </p:txBody>
      </p:sp>
    </p:spTree>
    <p:extLst>
      <p:ext uri="{BB962C8B-B14F-4D97-AF65-F5344CB8AC3E}">
        <p14:creationId xmlns:p14="http://schemas.microsoft.com/office/powerpoint/2010/main" val="28910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1" t="28557" r="4364" b="23168"/>
          <a:stretch/>
        </p:blipFill>
        <p:spPr>
          <a:xfrm>
            <a:off x="2567530" y="1509988"/>
            <a:ext cx="9519366" cy="3734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94" t="33512" r="2586" b="35123"/>
          <a:stretch/>
        </p:blipFill>
        <p:spPr>
          <a:xfrm>
            <a:off x="349217" y="5404265"/>
            <a:ext cx="4786930" cy="1192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95" t="35452" r="2910" b="37177"/>
          <a:stretch/>
        </p:blipFill>
        <p:spPr>
          <a:xfrm>
            <a:off x="6353503" y="5404265"/>
            <a:ext cx="5484304" cy="11926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6636" y="180416"/>
            <a:ext cx="11832852" cy="820227"/>
          </a:xfrm>
          <a:prstGeom prst="rect">
            <a:avLst/>
          </a:prstGeom>
          <a:solidFill>
            <a:srgbClr val="03B5B9"/>
          </a:solidFill>
          <a:ln w="38100">
            <a:solidFill>
              <a:srgbClr val="006699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Read the text and look at the pictures. </a:t>
            </a:r>
            <a:endParaRPr lang="en-GB" sz="24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Does he usually do the activity (present) or is he going to do it (future)</a:t>
            </a:r>
            <a:endParaRPr lang="en-GB" sz="24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36" y="1907768"/>
            <a:ext cx="2322784" cy="1508105"/>
          </a:xfrm>
          <a:prstGeom prst="rect">
            <a:avLst/>
          </a:prstGeom>
          <a:solidFill>
            <a:schemeClr val="bg1"/>
          </a:solidFill>
          <a:ln w="38100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Exemple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r>
              <a:rPr lang="en-GB" sz="2000" b="1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endParaRPr lang="en-GB" sz="1200" b="1" dirty="0" smtClean="0"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 err="1" smtClean="0">
                <a:latin typeface="Segoe Print" panose="02000600000000000000" pitchFamily="2" charset="0"/>
              </a:rPr>
              <a:t>Normalement</a:t>
            </a:r>
            <a:r>
              <a:rPr lang="en-GB" sz="2000" b="1" dirty="0" smtClean="0">
                <a:latin typeface="Segoe Print" panose="02000600000000000000" pitchFamily="2" charset="0"/>
              </a:rPr>
              <a:t>: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Segoe Print" panose="02000600000000000000" pitchFamily="2" charset="0"/>
              </a:rPr>
              <a:t>En </a:t>
            </a:r>
            <a:r>
              <a:rPr lang="en-GB" sz="2000" b="1" dirty="0" err="1" smtClean="0">
                <a:latin typeface="Segoe Print" panose="02000600000000000000" pitchFamily="2" charset="0"/>
              </a:rPr>
              <a:t>colo</a:t>
            </a:r>
            <a:r>
              <a:rPr lang="en-GB" sz="2000" b="1" dirty="0" smtClean="0">
                <a:latin typeface="Segoe Print" panose="02000600000000000000" pitchFamily="2" charset="0"/>
              </a:rPr>
              <a:t>: </a:t>
            </a:r>
            <a:endParaRPr lang="en-GB" sz="2000" dirty="0" smtClean="0"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636" y="1217723"/>
            <a:ext cx="2865704" cy="47296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Studio 1 p97 ex. 4</a:t>
            </a:r>
            <a:endParaRPr lang="en-GB" sz="2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33" t="38039" r="2586" b="39547"/>
          <a:stretch/>
        </p:blipFill>
        <p:spPr>
          <a:xfrm>
            <a:off x="483626" y="1690688"/>
            <a:ext cx="11224747" cy="2033752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838200" y="171834"/>
            <a:ext cx="10515600" cy="1325563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Decode the words in bold and copy the sentences</a:t>
            </a:r>
            <a:endParaRPr lang="en-GB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18" t="24677" r="2909" b="27478"/>
          <a:stretch/>
        </p:blipFill>
        <p:spPr>
          <a:xfrm>
            <a:off x="223343" y="4759136"/>
            <a:ext cx="5109775" cy="1949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24" t="29275" r="3017" b="31286"/>
          <a:stretch/>
        </p:blipFill>
        <p:spPr>
          <a:xfrm>
            <a:off x="5656503" y="4759135"/>
            <a:ext cx="6230698" cy="1949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279" y="3980177"/>
            <a:ext cx="11853043" cy="523220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EXTRA!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Associez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chaque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phrase de </a:t>
            </a:r>
            <a:r>
              <a:rPr lang="en-GB" sz="28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l’exercice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1 à la bonne image.</a:t>
            </a:r>
            <a:endParaRPr lang="en-GB" sz="2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56" t="11314" r="4525" b="27694"/>
          <a:stretch/>
        </p:blipFill>
        <p:spPr>
          <a:xfrm>
            <a:off x="1087817" y="1825625"/>
            <a:ext cx="9992318" cy="49351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70732" y="86800"/>
            <a:ext cx="4250536" cy="606883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Écrivez</a:t>
            </a: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des phrases</a:t>
            </a:r>
            <a:endParaRPr lang="en-GB" sz="2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412" y="828767"/>
            <a:ext cx="9827171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Exemple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r>
              <a:rPr lang="en-GB" sz="2000" b="1" dirty="0" smtClean="0">
                <a:latin typeface="Segoe Print" panose="020006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1" dirty="0" err="1" smtClean="0">
                <a:latin typeface="Segoe Print" panose="02000600000000000000" pitchFamily="2" charset="0"/>
              </a:rPr>
              <a:t>Normalement</a:t>
            </a:r>
            <a:r>
              <a:rPr lang="en-GB" sz="2000" b="1" dirty="0" smtClean="0">
                <a:latin typeface="Segoe Print" panose="02000600000000000000" pitchFamily="2" charset="0"/>
              </a:rPr>
              <a:t>,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je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vais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sz="2000" b="1" dirty="0" smtClean="0">
                <a:latin typeface="Segoe Print" panose="02000600000000000000" pitchFamily="2" charset="0"/>
              </a:rPr>
              <a:t>en </a:t>
            </a:r>
            <a:r>
              <a:rPr lang="en-GB" sz="2000" b="1" dirty="0" err="1" smtClean="0">
                <a:latin typeface="Segoe Print" panose="02000600000000000000" pitchFamily="2" charset="0"/>
              </a:rPr>
              <a:t>Espagne</a:t>
            </a:r>
            <a:r>
              <a:rPr lang="en-GB" sz="2000" b="1" dirty="0" smtClean="0">
                <a:latin typeface="Segoe Print" panose="02000600000000000000" pitchFamily="2" charset="0"/>
              </a:rPr>
              <a:t>, </a:t>
            </a:r>
            <a:r>
              <a:rPr lang="en-GB" sz="2000" b="1" dirty="0" err="1" smtClean="0">
                <a:latin typeface="Segoe Print" panose="02000600000000000000" pitchFamily="2" charset="0"/>
              </a:rPr>
              <a:t>mais</a:t>
            </a:r>
            <a:r>
              <a:rPr lang="en-GB" sz="2000" b="1" dirty="0" smtClean="0">
                <a:latin typeface="Segoe Print" panose="02000600000000000000" pitchFamily="2" charset="0"/>
              </a:rPr>
              <a:t> </a:t>
            </a:r>
            <a:r>
              <a:rPr lang="en-GB" sz="2000" b="1" dirty="0" err="1" smtClean="0">
                <a:latin typeface="Segoe Print" panose="02000600000000000000" pitchFamily="2" charset="0"/>
              </a:rPr>
              <a:t>cette</a:t>
            </a:r>
            <a:r>
              <a:rPr lang="en-GB" sz="2000" b="1" dirty="0" smtClean="0">
                <a:latin typeface="Segoe Print" panose="02000600000000000000" pitchFamily="2" charset="0"/>
              </a:rPr>
              <a:t> </a:t>
            </a:r>
            <a:r>
              <a:rPr lang="en-GB" sz="2000" b="1" dirty="0" err="1" smtClean="0">
                <a:latin typeface="Segoe Print" panose="02000600000000000000" pitchFamily="2" charset="0"/>
              </a:rPr>
              <a:t>année</a:t>
            </a:r>
            <a:r>
              <a:rPr lang="en-GB" sz="2000" b="1" dirty="0" smtClean="0">
                <a:latin typeface="Segoe Print" panose="02000600000000000000" pitchFamily="2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je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vais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aller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sz="2000" b="1" dirty="0" smtClean="0">
                <a:latin typeface="Segoe Print" panose="02000600000000000000" pitchFamily="2" charset="0"/>
              </a:rPr>
              <a:t>en France. </a:t>
            </a:r>
            <a:endParaRPr lang="en-GB" sz="2000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8" t="30280" r="3070" b="30927"/>
          <a:stretch/>
        </p:blipFill>
        <p:spPr>
          <a:xfrm>
            <a:off x="118911" y="1419837"/>
            <a:ext cx="11988111" cy="37140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74" y="338630"/>
            <a:ext cx="11832852" cy="820227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Copy and complete the text with the correct form of the verb. </a:t>
            </a:r>
            <a:endParaRPr lang="en-GB" sz="2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0930" y="5320867"/>
            <a:ext cx="2809530" cy="1261884"/>
          </a:xfrm>
          <a:prstGeom prst="rect">
            <a:avLst/>
          </a:prstGeo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EXTRA!</a:t>
            </a:r>
          </a:p>
          <a:p>
            <a:pPr algn="ctr"/>
            <a:r>
              <a:rPr lang="en-GB" sz="24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Traduisez</a:t>
            </a:r>
            <a:r>
              <a:rPr lang="en-GB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le </a:t>
            </a:r>
            <a:r>
              <a:rPr lang="en-GB" sz="24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texte</a:t>
            </a:r>
            <a:endParaRPr lang="en-GB" sz="24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4" t="25323" r="4041" b="26401"/>
          <a:stretch/>
        </p:blipFill>
        <p:spPr>
          <a:xfrm>
            <a:off x="420136" y="1213944"/>
            <a:ext cx="11330268" cy="43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1" t="38470" r="2747" b="39547"/>
          <a:stretch/>
        </p:blipFill>
        <p:spPr>
          <a:xfrm>
            <a:off x="160051" y="3455795"/>
            <a:ext cx="11871889" cy="208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88" t="44073" r="5011" b="44505"/>
          <a:stretch/>
        </p:blipFill>
        <p:spPr>
          <a:xfrm>
            <a:off x="1760477" y="2153402"/>
            <a:ext cx="8671035" cy="835573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838196" y="361020"/>
            <a:ext cx="10515600" cy="1325563"/>
          </a:xfrm>
          <a:solidFill>
            <a:srgbClr val="03B5B9"/>
          </a:solidFill>
          <a:ln w="28575">
            <a:solidFill>
              <a:srgbClr val="006699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Write the paragraph and change each verb so you are writing it in the correct form. </a:t>
            </a:r>
            <a:endParaRPr lang="en-GB" sz="3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91" t="29095" r="24677" b="24784"/>
          <a:stretch/>
        </p:blipFill>
        <p:spPr>
          <a:xfrm>
            <a:off x="4467650" y="909461"/>
            <a:ext cx="7400500" cy="487294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14375" y="4558812"/>
            <a:ext cx="50387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nager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dans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la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mer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7650" y="236483"/>
            <a:ext cx="721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the question and all of the answers that follow on the next few pages. Use the textbook to help you work out their meanings.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99" t="28987" r="24731" b="24461"/>
          <a:stretch/>
        </p:blipFill>
        <p:spPr>
          <a:xfrm>
            <a:off x="4457700" y="888091"/>
            <a:ext cx="7341476" cy="489431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6196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faire de la voile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99" t="28987" r="24892" b="24461"/>
          <a:stretch/>
        </p:blipFill>
        <p:spPr>
          <a:xfrm>
            <a:off x="4688599" y="893584"/>
            <a:ext cx="7310602" cy="488882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44817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aller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à la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pêche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60" t="28987" r="24731" b="24892"/>
          <a:stretch/>
        </p:blipFill>
        <p:spPr>
          <a:xfrm>
            <a:off x="4666420" y="909462"/>
            <a:ext cx="7354960" cy="487294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1243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rester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au lit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99" t="28772" r="24731" b="24676"/>
          <a:stretch/>
        </p:blipFill>
        <p:spPr>
          <a:xfrm>
            <a:off x="4538498" y="909461"/>
            <a:ext cx="7300040" cy="486669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461962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faire de la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planche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à voile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99" t="29202" r="24731" b="24677"/>
          <a:stretch/>
        </p:blipFill>
        <p:spPr>
          <a:xfrm>
            <a:off x="4410075" y="909461"/>
            <a:ext cx="7421365" cy="490176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23900" y="909461"/>
            <a:ext cx="6267450" cy="1358335"/>
          </a:xfrm>
          <a:prstGeom prst="wedgeRectCallout">
            <a:avLst>
              <a:gd name="adj1" fmla="val -57457"/>
              <a:gd name="adj2" fmla="val -98037"/>
            </a:avLst>
          </a:prstGeom>
          <a:solidFill>
            <a:srgbClr val="03B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Qu’est-ce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que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tu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vas faire pendant les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grandes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vacances</a:t>
            </a:r>
            <a:r>
              <a:rPr lang="en-GB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? </a:t>
            </a:r>
            <a:endParaRPr lang="en-GB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4375" y="4558812"/>
            <a:ext cx="3571875" cy="1223596"/>
          </a:xfrm>
          <a:prstGeom prst="wedgeRectCallout">
            <a:avLst>
              <a:gd name="adj1" fmla="val -60214"/>
              <a:gd name="adj2" fmla="val 113878"/>
            </a:avLst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Je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vais</a:t>
            </a:r>
            <a:r>
              <a:rPr lang="en-GB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danser</a:t>
            </a:r>
            <a:endParaRPr lang="en-GB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Segoe Print</vt:lpstr>
      <vt:lpstr>Office Theme</vt:lpstr>
      <vt:lpstr>Je vais aller en colo!</vt:lpstr>
      <vt:lpstr>PowerPoint Presentation</vt:lpstr>
      <vt:lpstr>Write the paragraph and change each verb so you are writing it in the correct form.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this into your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Highworth Warneford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L Simpson</dc:creator>
  <cp:lastModifiedBy>Jackie Millar</cp:lastModifiedBy>
  <cp:revision>47</cp:revision>
  <dcterms:created xsi:type="dcterms:W3CDTF">2016-06-28T12:53:17Z</dcterms:created>
  <dcterms:modified xsi:type="dcterms:W3CDTF">2021-03-29T16:02:00Z</dcterms:modified>
</cp:coreProperties>
</file>