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3" r:id="rId2"/>
    <p:sldMasterId id="2147483688" r:id="rId3"/>
    <p:sldMasterId id="2147483718" r:id="rId4"/>
    <p:sldMasterId id="2147483733" r:id="rId5"/>
    <p:sldMasterId id="2147483748" r:id="rId6"/>
    <p:sldMasterId id="2147483763" r:id="rId7"/>
    <p:sldMasterId id="2147483786" r:id="rId8"/>
  </p:sldMasterIdLst>
  <p:notesMasterIdLst>
    <p:notesMasterId r:id="rId15"/>
  </p:notesMasterIdLst>
  <p:handoutMasterIdLst>
    <p:handoutMasterId r:id="rId16"/>
  </p:handoutMasterIdLst>
  <p:sldIdLst>
    <p:sldId id="256" r:id="rId9"/>
    <p:sldId id="257" r:id="rId10"/>
    <p:sldId id="259" r:id="rId11"/>
    <p:sldId id="260" r:id="rId12"/>
    <p:sldId id="261" r:id="rId13"/>
    <p:sldId id="262" r:id="rId14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CCCCFF"/>
    <a:srgbClr val="CCECFF"/>
    <a:srgbClr val="CC99FF"/>
    <a:srgbClr val="33CC33"/>
    <a:srgbClr val="FFFFCC"/>
    <a:srgbClr val="CC66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2" autoAdjust="0"/>
    <p:restoredTop sz="94434" autoAdjust="0"/>
  </p:normalViewPr>
  <p:slideViewPr>
    <p:cSldViewPr>
      <p:cViewPr varScale="1">
        <p:scale>
          <a:sx n="70" d="100"/>
          <a:sy n="70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EDE9B62-9317-4FEA-9054-A794E69A5F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FFB77F5-3156-42C8-A8D4-769A1826F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4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5F3BF0A-01F8-4D16-9AC8-700DDC7A7984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0537DAC-8C72-4B67-9B62-853055344B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do some translations on MWBs and then use this to spend 5 minutes writing their own sentences – this will be summarised on a worksheet for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EA89-C9DC-484B-811C-8CA1082F15C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7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do some translations on MWBs and then use this to spend 5 minutes writing their own sentences – this will be summarised on a worksheet for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EA89-C9DC-484B-811C-8CA1082F15C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FFFF99"/>
          </a:solidFill>
          <a:ln w="19050">
            <a:solidFill>
              <a:srgbClr val="FF9933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9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5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1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11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Grammaire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s-media-cache-ak0.pinimg.com/236x/d0/5a/6e/d05a6e9ccb7d0a421e2247ae61797e5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51771" cy="9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7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4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6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27815680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22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1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chemeClr val="bg1"/>
          </a:solidFill>
          <a:ln w="28575">
            <a:solidFill>
              <a:srgbClr val="00CC00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771800" y="476672"/>
            <a:ext cx="6047606" cy="647700"/>
          </a:xfrm>
          <a:solidFill>
            <a:schemeClr val="bg1"/>
          </a:solidFill>
          <a:ln w="12700">
            <a:solidFill>
              <a:srgbClr val="33CC33"/>
            </a:solidFill>
          </a:ln>
        </p:spPr>
        <p:txBody>
          <a:bodyPr/>
          <a:lstStyle>
            <a:lvl1pPr marL="0" indent="0" algn="ctr">
              <a:buNone/>
              <a:defRPr u="sng">
                <a:solidFill>
                  <a:schemeClr val="tx1"/>
                </a:solidFill>
              </a:defRPr>
            </a:lvl1pPr>
          </a:lstStyle>
          <a:p>
            <a:pPr lvl="0"/>
            <a:fld id="{808C24CA-ACC9-40B5-B422-F35721F116C1}" type="datetime2">
              <a:rPr lang="fr-FR" smtClean="0"/>
              <a:t>vendredi 30 décembre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9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850" y="3213100"/>
            <a:ext cx="8496622" cy="2160116"/>
          </a:xfrm>
          <a:solidFill>
            <a:schemeClr val="bg1"/>
          </a:solidFill>
          <a:ln>
            <a:solidFill>
              <a:srgbClr val="00CC00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71800" y="476672"/>
            <a:ext cx="6047606" cy="647700"/>
          </a:xfrm>
          <a:solidFill>
            <a:schemeClr val="bg1"/>
          </a:solidFill>
          <a:ln w="12700">
            <a:solidFill>
              <a:srgbClr val="33CC33"/>
            </a:solidFill>
          </a:ln>
        </p:spPr>
        <p:txBody>
          <a:bodyPr/>
          <a:lstStyle>
            <a:lvl1pPr marL="0" indent="0" algn="ctr">
              <a:buNone/>
              <a:defRPr u="sng">
                <a:solidFill>
                  <a:schemeClr val="tx1"/>
                </a:solidFill>
              </a:defRPr>
            </a:lvl1pPr>
          </a:lstStyle>
          <a:p>
            <a:pPr lvl="0"/>
            <a:fld id="{808C24CA-ACC9-40B5-B422-F35721F116C1}" type="datetime2">
              <a:rPr lang="fr-FR" smtClean="0"/>
              <a:t>vendredi 30 décembre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commencer…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92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are we going to learn?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2752201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31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10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33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62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6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9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9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Grammaire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s-media-cache-ak0.pinimg.com/236x/d0/5a/6e/d05a6e9ccb7d0a421e2247ae61797e5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51771" cy="9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1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5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5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have you learnt?</a:t>
            </a:r>
            <a:endParaRPr lang="en-GB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8933368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77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devoirs</a:t>
            </a:r>
            <a:endParaRPr lang="en-GB" sz="40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Due date</a:t>
            </a:r>
            <a:r>
              <a:rPr lang="en-GB" sz="320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8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9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063311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0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2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5856" y="404664"/>
            <a:ext cx="5517976" cy="648071"/>
          </a:xfrm>
          <a:solidFill>
            <a:srgbClr val="CCECFF"/>
          </a:solidFill>
          <a:ln w="19050">
            <a:solidFill>
              <a:srgbClr val="CC66FF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94E01C44-B8D3-475D-BE27-A33D572E7A2E}" type="datetime2">
              <a:rPr lang="fr-FR" smtClean="0"/>
              <a:t>lundi 29 mars 2021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850" y="3213100"/>
            <a:ext cx="8496622" cy="2160116"/>
          </a:xfrm>
          <a:solidFill>
            <a:srgbClr val="CCECFF"/>
          </a:solidFill>
          <a:ln>
            <a:solidFill>
              <a:srgbClr val="CC66FF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7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FD9A-AA81-40C7-9E00-5B7DB44C88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CC22-6D4B-4F61-A602-B071586B287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1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ECFF"/>
          </a:solidFill>
          <a:ln w="28575">
            <a:solidFill>
              <a:srgbClr val="003399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CCECFF"/>
          </a:solidFill>
          <a:ln w="19050">
            <a:solidFill>
              <a:srgbClr val="003399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ECFF"/>
          </a:solidFill>
          <a:ln w="28575">
            <a:solidFill>
              <a:srgbClr val="003399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CCECFF"/>
          </a:solidFill>
          <a:ln w="19050">
            <a:solidFill>
              <a:srgbClr val="003399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23528" y="3212976"/>
            <a:ext cx="849694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0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23528" y="3212976"/>
            <a:ext cx="849694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FFFF99"/>
          </a:solidFill>
          <a:ln w="19050">
            <a:solidFill>
              <a:srgbClr val="FF9933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58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4028748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55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0066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0066CC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39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0066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0066CC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0066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0066CC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75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0066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0066CC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1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0066CC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0066CC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0066CC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8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1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5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4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6878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0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4799631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37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9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FFCCFF"/>
          </a:solidFill>
          <a:ln w="19050">
            <a:solidFill>
              <a:srgbClr val="FF3399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FFCCFF"/>
          </a:solidFill>
          <a:ln w="19050">
            <a:solidFill>
              <a:srgbClr val="FF3399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23528" y="3212976"/>
            <a:ext cx="849694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05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76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4140544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15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FF3399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24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3399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90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3399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5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7306156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42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rgbClr val="FF3399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49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rgbClr val="FF3399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CCFF"/>
          </a:solidFill>
          <a:ln w="28575">
            <a:solidFill>
              <a:srgbClr val="FF3399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4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2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0291069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16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39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99FFCC"/>
          </a:solidFill>
          <a:ln w="28575">
            <a:solidFill>
              <a:srgbClr val="6666FF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99FFCC"/>
          </a:solidFill>
          <a:ln w="19050">
            <a:solidFill>
              <a:srgbClr val="6666FF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3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99FFCC"/>
          </a:solidFill>
          <a:ln w="28575">
            <a:solidFill>
              <a:srgbClr val="6666FF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99FFCC"/>
          </a:solidFill>
          <a:ln w="19050">
            <a:solidFill>
              <a:srgbClr val="6666FF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23528" y="3212976"/>
            <a:ext cx="849694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6666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5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FF9933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3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53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59457412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1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99FF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99FFCC"/>
          </a:solidFill>
          <a:ln w="28575">
            <a:solidFill>
              <a:srgbClr val="66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74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FF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99FFCC"/>
          </a:solidFill>
          <a:ln w="28575">
            <a:solidFill>
              <a:srgbClr val="66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FF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99FFCC"/>
          </a:solidFill>
          <a:ln w="28575">
            <a:solidFill>
              <a:srgbClr val="66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8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FFCC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99FFCC"/>
          </a:solidFill>
          <a:ln w="28575">
            <a:solidFill>
              <a:srgbClr val="66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9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FFCC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FFCC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99FFCC"/>
          </a:solidFill>
          <a:ln w="28575">
            <a:solidFill>
              <a:srgbClr val="66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ysClr val="windowText" lastClr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5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9933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72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0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592788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7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4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CCFF"/>
          </a:solidFill>
          <a:ln w="28575">
            <a:solidFill>
              <a:srgbClr val="9900FF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CCCCFF"/>
          </a:solidFill>
          <a:ln w="19050">
            <a:solidFill>
              <a:srgbClr val="9900FF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CCFF"/>
          </a:solidFill>
          <a:ln w="28575">
            <a:solidFill>
              <a:srgbClr val="9900FF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7904" y="404664"/>
            <a:ext cx="5085928" cy="648071"/>
          </a:xfrm>
          <a:solidFill>
            <a:srgbClr val="CCCCFF"/>
          </a:solidFill>
          <a:ln w="19050">
            <a:solidFill>
              <a:srgbClr val="9900FF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323528" y="3212976"/>
            <a:ext cx="849694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37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515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8979382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02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9900FF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CCFF"/>
          </a:solidFill>
          <a:ln w="28575">
            <a:solidFill>
              <a:srgbClr val="9900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4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00FF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CCFF"/>
          </a:solidFill>
          <a:ln w="28575">
            <a:solidFill>
              <a:srgbClr val="9900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00FF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CCFF"/>
          </a:solidFill>
          <a:ln w="28575">
            <a:solidFill>
              <a:srgbClr val="9900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23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9933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92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00FF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CCFF"/>
          </a:solidFill>
          <a:ln w="28575">
            <a:solidFill>
              <a:srgbClr val="9900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90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9900FF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CCFF"/>
          </a:solidFill>
          <a:ln w="28575">
            <a:solidFill>
              <a:srgbClr val="9900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6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1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1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5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1083276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30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93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FFFFFF"/>
          </a:solidFill>
          <a:ln w="28575">
            <a:solidFill>
              <a:srgbClr val="FF0000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5856" y="404664"/>
            <a:ext cx="5517976" cy="648071"/>
          </a:xfrm>
          <a:solidFill>
            <a:srgbClr val="FFFFFF"/>
          </a:solidFill>
          <a:ln w="19050">
            <a:solidFill>
              <a:srgbClr val="FF0000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0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5856" y="404664"/>
            <a:ext cx="5517976" cy="648071"/>
          </a:xfr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850" y="3213100"/>
            <a:ext cx="8496622" cy="216011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7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9933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6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Pour commencer…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485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/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4348937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46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24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82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88640"/>
            <a:ext cx="1048091" cy="9206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écouter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5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146903"/>
            <a:ext cx="770644" cy="9833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écrire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32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4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Grammaire</a:t>
            </a:r>
            <a:endParaRPr lang="en-GB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s://s-media-cache-ak0.pinimg.com/236x/d0/5a/6e/d05a6e9ccb7d0a421e2247ae61797e5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51771" cy="9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7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2954" y="341330"/>
            <a:ext cx="682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regarder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une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vidéo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" name="AutoShape 2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ww.iconarchive.com/download/i89801/alecive/flatwoken/Apps-Player-Video.ic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commongeek.tv/wp-content/uploads/2014/06/YouTube-Play-Butt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776"/>
            <a:ext cx="1008112" cy="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6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" y="79332"/>
            <a:ext cx="1377235" cy="96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>
                <a:noFill/>
              </a:ln>
              <a:solidFill>
                <a:srgbClr val="000000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  <a:latin typeface="Segoe Print" panose="02000600000000000000" pitchFamily="2" charset="0"/>
              </a:rPr>
              <a:t>traduire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FF9933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2050" name="Picture 2" descr="https://lh3.ggpht.com/dcTq5hzyyG1ZSi2NG0-Nyeu0YcKw89XOFT-3hX8fpSEzLQwvuYjr9tyVBSjPzC6rKQ=w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35283" cy="10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FFFF99"/>
          </a:solidFill>
          <a:ln w="28575">
            <a:solidFill>
              <a:srgbClr val="FF9933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33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 sw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lv.zcache.com/comic_book_splat_canvas_print-r0aff058fcbb74dd79c3c7ffcde7d15ce_wt5_8byvr_3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7198" r="7363" b="7440"/>
          <a:stretch/>
        </p:blipFill>
        <p:spPr bwMode="auto">
          <a:xfrm>
            <a:off x="292333" y="188641"/>
            <a:ext cx="895291" cy="8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jouer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6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1019427" cy="93769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chanter</a:t>
            </a:r>
            <a:endParaRPr lang="en-GB" sz="3600" b="1" dirty="0">
              <a:ln w="3175"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107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effectLst/>
                <a:latin typeface="+mj-lt"/>
              </a:rPr>
              <a:t>What have you learnt?</a:t>
            </a:r>
            <a:endParaRPr lang="en-GB" sz="40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5050572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2973333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35696" y="4548360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0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47664" y="41076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Les</a:t>
            </a:r>
            <a:r>
              <a:rPr lang="en-GB" sz="4000" b="0" baseline="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devoirs</a:t>
            </a:r>
            <a:endParaRPr lang="en-GB" sz="4000" b="0" dirty="0"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04"/>
            <a:ext cx="1219200" cy="121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36912"/>
            <a:ext cx="7885438" cy="295292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560" y="1628800"/>
            <a:ext cx="30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</a:rPr>
              <a:t>Due date</a:t>
            </a:r>
            <a:r>
              <a:rPr lang="en-GB" sz="3200" baseline="0" dirty="0" smtClean="0">
                <a:solidFill>
                  <a:schemeClr val="tx2"/>
                </a:solidFill>
                <a:latin typeface="+mj-lt"/>
              </a:rPr>
              <a:t>: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987825" y="1374775"/>
            <a:ext cx="5509174" cy="1006475"/>
          </a:xfr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27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ECFF"/>
          </a:solidFill>
          <a:ln w="28575">
            <a:solidFill>
              <a:srgbClr val="CC66FF">
                <a:alpha val="69804"/>
              </a:srgbClr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848" y="404664"/>
            <a:ext cx="5589984" cy="648071"/>
          </a:xfrm>
          <a:solidFill>
            <a:srgbClr val="CCECFF"/>
          </a:solidFill>
          <a:ln w="19050">
            <a:solidFill>
              <a:srgbClr val="CC66FF">
                <a:alpha val="69804"/>
              </a:srgbClr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8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496944" cy="936104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rmAutofit/>
          </a:bodyPr>
          <a:lstStyle>
            <a:lvl1pPr>
              <a:defRPr sz="40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5856" y="404664"/>
            <a:ext cx="5517976" cy="648071"/>
          </a:xfrm>
          <a:solidFill>
            <a:srgbClr val="CCECFF"/>
          </a:solidFill>
          <a:ln w="19050">
            <a:solidFill>
              <a:srgbClr val="CC66FF"/>
            </a:solidFill>
          </a:ln>
        </p:spPr>
        <p:txBody>
          <a:bodyPr/>
          <a:lstStyle>
            <a:lvl1pPr algn="r">
              <a:defRPr sz="3200" u="sng">
                <a:solidFill>
                  <a:schemeClr val="tx1"/>
                </a:solidFill>
                <a:effectLst/>
                <a:latin typeface="Segoe Print" panose="02000600000000000000" pitchFamily="2" charset="0"/>
                <a:cs typeface="Nirmala UI" panose="020B0502040204020203" pitchFamily="34" charset="0"/>
              </a:defRPr>
            </a:lvl1pPr>
          </a:lstStyle>
          <a:p>
            <a:fld id="{FD147ED9-78E5-4CD7-83E0-2E1A1D890346}" type="datetime2">
              <a:rPr lang="fr-FR" smtClean="0"/>
              <a:pPr/>
              <a:t>lundi 29 mars 2021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850" y="3213100"/>
            <a:ext cx="8496622" cy="2160116"/>
          </a:xfrm>
          <a:solidFill>
            <a:srgbClr val="CCECFF"/>
          </a:solidFill>
          <a:ln>
            <a:solidFill>
              <a:srgbClr val="CC66FF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7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202332"/>
            <a:ext cx="1405930" cy="11247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420515" y="476672"/>
            <a:ext cx="40875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commencer…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3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619672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are we going to learn?</a:t>
            </a:r>
            <a:endParaRPr lang="en-GB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90"/>
            <a:ext cx="1296144" cy="109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5400609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432"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8" y="1412776"/>
            <a:ext cx="912954" cy="153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0" y="4581128"/>
            <a:ext cx="893832" cy="150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8" y="3068960"/>
            <a:ext cx="856434" cy="1439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8175" y="1412875"/>
            <a:ext cx="6696075" cy="15351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79600" y="2973333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9600" y="4533791"/>
            <a:ext cx="6724649" cy="15351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5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42955" cy="100811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12700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lire</a:t>
            </a:r>
            <a:endParaRPr lang="en-GB" sz="3600" b="1" dirty="0">
              <a:ln w="12700">
                <a:solidFill>
                  <a:schemeClr val="tx1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5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" y="116632"/>
            <a:ext cx="1020656" cy="102065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42955" y="3413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On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va</a:t>
            </a:r>
            <a:r>
              <a:rPr lang="en-GB" sz="3600" b="1" dirty="0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3600" b="1" dirty="0" err="1" smtClean="0">
                <a:ln w="3175">
                  <a:solidFill>
                    <a:schemeClr val="tx1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parler</a:t>
            </a:r>
            <a:endParaRPr lang="en-GB" sz="3600" b="1" dirty="0">
              <a:ln w="3175">
                <a:solidFill>
                  <a:schemeClr val="tx1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55260" cy="523220"/>
          </a:xfrm>
          <a:solidFill>
            <a:srgbClr val="CCECFF"/>
          </a:solidFill>
          <a:ln w="28575">
            <a:solidFill>
              <a:srgbClr val="CC66FF"/>
            </a:solidFill>
          </a:ln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2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8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79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807" r:id="rId16"/>
    <p:sldLayoutId id="2147483808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2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80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81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5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82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83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805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80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03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804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CA45-5107-4E12-B7F2-11EE2F4341BB}" type="datetimeFigureOut">
              <a:rPr lang="en-GB" smtClean="0"/>
              <a:t>29/03/21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CB3-D713-4EE5-BD66-2E4CC13A4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802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1.wmf"/><Relationship Id="rId7" Type="http://schemas.openxmlformats.org/officeDocument/2006/relationships/image" Target="../media/image2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5.jpeg"/><Relationship Id="rId10" Type="http://schemas.openxmlformats.org/officeDocument/2006/relationships/image" Target="../media/image34.jpeg"/><Relationship Id="rId4" Type="http://schemas.openxmlformats.org/officeDocument/2006/relationships/image" Target="../media/image27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96944" cy="936104"/>
          </a:xfrm>
        </p:spPr>
        <p:txBody>
          <a:bodyPr/>
          <a:lstStyle/>
          <a:p>
            <a:pPr lvl="0">
              <a:defRPr/>
            </a:pPr>
            <a:r>
              <a:rPr lang="en-GB" b="1" u="none" dirty="0" smtClean="0"/>
              <a:t>Les </a:t>
            </a:r>
            <a:r>
              <a:rPr lang="en-GB" b="1" u="none" dirty="0" err="1" smtClean="0"/>
              <a:t>vacances</a:t>
            </a:r>
            <a:r>
              <a:rPr lang="en-GB" b="1" u="none" dirty="0" smtClean="0"/>
              <a:t> mode </a:t>
            </a:r>
            <a:r>
              <a:rPr lang="en-GB" b="1" u="none" dirty="0" err="1" smtClean="0"/>
              <a:t>d’emploi</a:t>
            </a:r>
            <a:endParaRPr lang="en-GB" b="1" u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3789040"/>
            <a:ext cx="8496622" cy="2160116"/>
          </a:xfrm>
        </p:spPr>
        <p:txBody>
          <a:bodyPr anchor="ctr">
            <a:normAutofit/>
          </a:bodyPr>
          <a:lstStyle/>
          <a:p>
            <a:r>
              <a:rPr lang="en-GB" sz="3200" dirty="0" smtClean="0"/>
              <a:t>Using ‘nous’ to say ‘we’</a:t>
            </a:r>
          </a:p>
          <a:p>
            <a:r>
              <a:rPr lang="en-GB" sz="3200" dirty="0" smtClean="0"/>
              <a:t>Talking about your holidays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487" t="29849" r="43642" b="25539"/>
          <a:stretch/>
        </p:blipFill>
        <p:spPr>
          <a:xfrm>
            <a:off x="1259632" y="260648"/>
            <a:ext cx="701127" cy="1577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800" t="30066" r="38954" b="25754"/>
          <a:stretch/>
        </p:blipFill>
        <p:spPr>
          <a:xfrm>
            <a:off x="217126" y="260648"/>
            <a:ext cx="1143141" cy="1562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1972" t="29849" r="42026" b="25754"/>
          <a:stretch/>
        </p:blipFill>
        <p:spPr>
          <a:xfrm>
            <a:off x="2051720" y="253027"/>
            <a:ext cx="754474" cy="15699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06194" y="404664"/>
            <a:ext cx="5987638" cy="648071"/>
          </a:xfrm>
        </p:spPr>
        <p:txBody>
          <a:bodyPr/>
          <a:lstStyle/>
          <a:p>
            <a:fld id="{7F91E03F-C3F3-4ADD-8E21-9E43ABA107D3}" type="datetime2">
              <a:rPr lang="fr-FR" sz="2800" smtClean="0"/>
              <a:t>lundi 29 mars 2021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3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9992" y="0"/>
            <a:ext cx="464400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800" b="1" dirty="0" smtClean="0">
                <a:solidFill>
                  <a:prstClr val="black"/>
                </a:solidFill>
              </a:rPr>
              <a:t>Nous </a:t>
            </a:r>
            <a:r>
              <a:rPr lang="en-GB" sz="4800" b="1" dirty="0" err="1" smtClean="0">
                <a:solidFill>
                  <a:prstClr val="black"/>
                </a:solidFill>
              </a:rPr>
              <a:t>restons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442798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800" b="1" dirty="0" smtClean="0">
                <a:solidFill>
                  <a:prstClr val="black"/>
                </a:solidFill>
              </a:rPr>
              <a:t>Nous </a:t>
            </a:r>
            <a:r>
              <a:rPr lang="en-GB" sz="4800" b="1" dirty="0" err="1" smtClean="0">
                <a:solidFill>
                  <a:prstClr val="black"/>
                </a:solidFill>
              </a:rPr>
              <a:t>allons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800" b="1" dirty="0" err="1" smtClean="0">
                <a:solidFill>
                  <a:prstClr val="black"/>
                </a:solidFill>
              </a:rPr>
              <a:t>Reliez</a:t>
            </a:r>
            <a:r>
              <a:rPr lang="en-GB" sz="4800" b="1" dirty="0" smtClean="0">
                <a:solidFill>
                  <a:prstClr val="black"/>
                </a:solidFill>
              </a:rPr>
              <a:t> les </a:t>
            </a:r>
            <a:r>
              <a:rPr lang="en-GB" sz="4800" b="1" dirty="0" err="1" smtClean="0">
                <a:solidFill>
                  <a:prstClr val="black"/>
                </a:solidFill>
              </a:rPr>
              <a:t>mots</a:t>
            </a:r>
            <a:r>
              <a:rPr lang="en-GB" sz="4800" b="1" dirty="0" smtClean="0">
                <a:solidFill>
                  <a:prstClr val="black"/>
                </a:solidFill>
              </a:rPr>
              <a:t> aux images...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628800"/>
          <a:ext cx="4499992" cy="52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96"/>
                <a:gridCol w="2249996"/>
              </a:tblGrid>
              <a:tr h="1045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5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3. 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4. 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5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5. 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6. 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45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7. 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8.</a:t>
                      </a:r>
                      <a:r>
                        <a:rPr lang="en-GB" sz="2400" b="1" baseline="0" dirty="0" smtClean="0"/>
                        <a:t> 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5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9. 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10.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italian 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6" y="1700808"/>
            <a:ext cx="1374429" cy="914620"/>
          </a:xfrm>
          <a:prstGeom prst="rect">
            <a:avLst/>
          </a:prstGeom>
        </p:spPr>
      </p:pic>
      <p:pic>
        <p:nvPicPr>
          <p:cNvPr id="5" name="Picture 4" descr="french 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800"/>
            <a:ext cx="1486124" cy="1010783"/>
          </a:xfrm>
          <a:prstGeom prst="rect">
            <a:avLst/>
          </a:prstGeom>
        </p:spPr>
      </p:pic>
      <p:pic>
        <p:nvPicPr>
          <p:cNvPr id="6" name="Picture 5" descr="england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8"/>
            <a:ext cx="1465909" cy="882589"/>
          </a:xfrm>
          <a:prstGeom prst="rect">
            <a:avLst/>
          </a:prstGeom>
        </p:spPr>
      </p:pic>
      <p:pic>
        <p:nvPicPr>
          <p:cNvPr id="9" name="Picture 8" descr="irish 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780928"/>
            <a:ext cx="1512168" cy="876709"/>
          </a:xfrm>
          <a:prstGeom prst="rect">
            <a:avLst/>
          </a:prstGeom>
        </p:spPr>
      </p:pic>
      <p:pic>
        <p:nvPicPr>
          <p:cNvPr id="10" name="Picture 9" descr="flag-gree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717032"/>
            <a:ext cx="1584176" cy="1108906"/>
          </a:xfrm>
          <a:prstGeom prst="rect">
            <a:avLst/>
          </a:prstGeom>
        </p:spPr>
      </p:pic>
      <p:pic>
        <p:nvPicPr>
          <p:cNvPr id="11" name="Picture 10" descr="spanish f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789040"/>
            <a:ext cx="1454883" cy="968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2"/>
            <a:ext cx="1584176" cy="950505"/>
          </a:xfrm>
          <a:prstGeom prst="rect">
            <a:avLst/>
          </a:prstGeom>
        </p:spPr>
      </p:pic>
      <p:pic>
        <p:nvPicPr>
          <p:cNvPr id="13" name="Picture 12" descr="cana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4797152"/>
            <a:ext cx="1566689" cy="919694"/>
          </a:xfrm>
          <a:prstGeom prst="rect">
            <a:avLst/>
          </a:prstGeom>
        </p:spPr>
      </p:pic>
      <p:pic>
        <p:nvPicPr>
          <p:cNvPr id="14" name="Picture 13" descr="flag_portugal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49179">
            <a:off x="471821" y="5521860"/>
            <a:ext cx="1585157" cy="1578591"/>
          </a:xfrm>
          <a:prstGeom prst="rect">
            <a:avLst/>
          </a:prstGeom>
        </p:spPr>
      </p:pic>
      <p:pic>
        <p:nvPicPr>
          <p:cNvPr id="15" name="Picture 14" descr="usa fla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5877272"/>
            <a:ext cx="1440160" cy="9807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0" y="1700808"/>
            <a:ext cx="4572000" cy="51571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a.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err="1" smtClean="0"/>
              <a:t>Irlande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b. </a:t>
            </a:r>
            <a:r>
              <a:rPr lang="en-GB" sz="3200" b="1" dirty="0" smtClean="0">
                <a:solidFill>
                  <a:srgbClr val="00B0F0"/>
                </a:solidFill>
              </a:rPr>
              <a:t>au</a:t>
            </a:r>
            <a:r>
              <a:rPr lang="en-GB" sz="3200" b="1" dirty="0" smtClean="0">
                <a:solidFill>
                  <a:prstClr val="black"/>
                </a:solidFill>
              </a:rPr>
              <a:t> Portugal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c.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err="1" smtClean="0"/>
              <a:t>Grèce</a:t>
            </a:r>
            <a:r>
              <a:rPr lang="en-GB" sz="3200" b="1" dirty="0" smtClean="0"/>
              <a:t> 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d.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err="1" smtClean="0"/>
              <a:t>Espagne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e. </a:t>
            </a:r>
            <a:r>
              <a:rPr lang="en-GB" sz="3200" b="1" dirty="0" smtClean="0">
                <a:solidFill>
                  <a:srgbClr val="F2546B"/>
                </a:solidFill>
              </a:rPr>
              <a:t>en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</a:rPr>
              <a:t>Allemagne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f. </a:t>
            </a:r>
            <a:r>
              <a:rPr lang="en-GB" sz="3200" b="1" dirty="0" smtClean="0">
                <a:solidFill>
                  <a:srgbClr val="92D050"/>
                </a:solidFill>
              </a:rPr>
              <a:t>aux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</a:rPr>
              <a:t>États-Unis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g.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err="1" smtClean="0"/>
              <a:t>Italie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h.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smtClean="0"/>
              <a:t>France</a:t>
            </a:r>
            <a:endParaRPr lang="en-GB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3200" b="1" dirty="0" err="1" smtClean="0">
                <a:solidFill>
                  <a:prstClr val="black"/>
                </a:solidFill>
              </a:rPr>
              <a:t>i</a:t>
            </a:r>
            <a:r>
              <a:rPr lang="en-GB" sz="3200" b="1" dirty="0" smtClean="0">
                <a:solidFill>
                  <a:prstClr val="black"/>
                </a:solidFill>
              </a:rPr>
              <a:t>. </a:t>
            </a:r>
            <a:r>
              <a:rPr lang="en-GB" sz="3200" b="1" dirty="0" smtClean="0">
                <a:solidFill>
                  <a:srgbClr val="00B0F0"/>
                </a:solidFill>
              </a:rPr>
              <a:t>au</a:t>
            </a:r>
            <a:r>
              <a:rPr lang="en-GB" sz="3200" b="1" dirty="0" smtClean="0">
                <a:solidFill>
                  <a:prstClr val="black"/>
                </a:solidFill>
              </a:rPr>
              <a:t> Canada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j. </a:t>
            </a:r>
            <a:r>
              <a:rPr lang="en-GB" sz="3200" b="1" dirty="0" smtClean="0">
                <a:solidFill>
                  <a:srgbClr val="F2546B"/>
                </a:solidFill>
              </a:rPr>
              <a:t>en </a:t>
            </a:r>
            <a:r>
              <a:rPr lang="en-GB" sz="3200" b="1" dirty="0" err="1" smtClean="0"/>
              <a:t>Angleterre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b="1" u="sng" dirty="0" smtClean="0">
                <a:solidFill>
                  <a:prstClr val="black"/>
                </a:solidFill>
              </a:rPr>
              <a:t>EXTENSION: </a:t>
            </a:r>
            <a:r>
              <a:rPr lang="en-GB" b="1" dirty="0" smtClean="0">
                <a:solidFill>
                  <a:prstClr val="black"/>
                </a:solidFill>
              </a:rPr>
              <a:t>why are there three ways of saying that you go to a country?</a:t>
            </a:r>
          </a:p>
          <a:p>
            <a:pPr algn="ctr">
              <a:spcBef>
                <a:spcPct val="0"/>
              </a:spcBef>
              <a:defRPr/>
            </a:pPr>
            <a:r>
              <a:rPr lang="en-GB" b="1" u="sng" dirty="0" smtClean="0">
                <a:solidFill>
                  <a:prstClr val="black"/>
                </a:solidFill>
              </a:rPr>
              <a:t>NOW </a:t>
            </a:r>
            <a:r>
              <a:rPr lang="en-GB" b="1" dirty="0">
                <a:solidFill>
                  <a:prstClr val="black"/>
                </a:solidFill>
              </a:rPr>
              <a:t>translate the ‘locations</a:t>
            </a:r>
            <a:r>
              <a:rPr lang="en-GB" b="1" dirty="0" smtClean="0">
                <a:solidFill>
                  <a:prstClr val="black"/>
                </a:solidFill>
              </a:rPr>
              <a:t>’.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4448" y="6517678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w/s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5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1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ttownsj\AppData\Local\Microsoft\Windows\Temporary Internet Files\Content.IE5\2CL3Z3SL\MC90030433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8161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339752" y="0"/>
            <a:ext cx="2411413" cy="646331"/>
          </a:xfrm>
          <a:prstGeom prst="rect">
            <a:avLst/>
          </a:prstGeom>
          <a:solidFill>
            <a:srgbClr val="F254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En tandem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700808"/>
          <a:ext cx="6096000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9158">
                <a:tc>
                  <a:txBody>
                    <a:bodyPr/>
                    <a:lstStyle/>
                    <a:p>
                      <a:endParaRPr lang="en-GB" sz="32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T="45723" marB="45723"/>
                </a:tc>
              </a:tr>
              <a:tr h="106687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1.</a:t>
                      </a:r>
                    </a:p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</a:tr>
              <a:tr h="1066870">
                <a:tc>
                  <a:txBody>
                    <a:bodyPr/>
                    <a:lstStyle/>
                    <a:p>
                      <a:endParaRPr lang="en-GB" sz="3200" dirty="0" smtClean="0">
                        <a:latin typeface="Comic Sans MS" pitchFamily="66" charset="0"/>
                      </a:endParaRPr>
                    </a:p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2.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</a:tr>
              <a:tr h="1066870">
                <a:tc>
                  <a:txBody>
                    <a:bodyPr/>
                    <a:lstStyle/>
                    <a:p>
                      <a:endParaRPr lang="en-GB" sz="3200" dirty="0" smtClean="0">
                        <a:latin typeface="Comic Sans MS" pitchFamily="66" charset="0"/>
                      </a:endParaRPr>
                    </a:p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3.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</a:tr>
              <a:tr h="106687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4.  </a:t>
                      </a:r>
                    </a:p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pic>
        <p:nvPicPr>
          <p:cNvPr id="60419" name="Picture 3" descr="C:\Users\sttownsj\AppData\Local\Microsoft\Windows\Temporary Internet Files\Content.IE5\M8REVIR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969" y="1773833"/>
            <a:ext cx="43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&quot;No&quot; Symbol 5"/>
          <p:cNvSpPr/>
          <p:nvPr/>
        </p:nvSpPr>
        <p:spPr bwMode="auto">
          <a:xfrm>
            <a:off x="5724128" y="1844824"/>
            <a:ext cx="647700" cy="287338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9962" name="TextBox 6"/>
          <p:cNvSpPr txBox="1">
            <a:spLocks noChangeArrowheads="1"/>
          </p:cNvSpPr>
          <p:nvPr/>
        </p:nvSpPr>
        <p:spPr bwMode="auto">
          <a:xfrm>
            <a:off x="148463" y="678106"/>
            <a:ext cx="691276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GB" sz="2000" dirty="0" smtClean="0">
                <a:latin typeface="Comic Sans MS" pitchFamily="66" charset="0"/>
              </a:rPr>
              <a:t>Nous </a:t>
            </a:r>
            <a:r>
              <a:rPr lang="en-GB" sz="2000" dirty="0" err="1" smtClean="0">
                <a:latin typeface="Comic Sans MS" pitchFamily="66" charset="0"/>
              </a:rPr>
              <a:t>allons</a:t>
            </a:r>
            <a:r>
              <a:rPr lang="en-GB" sz="2000" dirty="0" smtClean="0">
                <a:latin typeface="Comic Sans MS" pitchFamily="66" charset="0"/>
              </a:rPr>
              <a:t>/ </a:t>
            </a:r>
            <a:r>
              <a:rPr lang="en-GB" sz="2000" dirty="0" err="1" smtClean="0">
                <a:latin typeface="Comic Sans MS" pitchFamily="66" charset="0"/>
              </a:rPr>
              <a:t>restons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en </a:t>
            </a:r>
            <a:r>
              <a:rPr lang="en-GB" sz="2000" b="1" dirty="0" err="1" smtClean="0">
                <a:latin typeface="Comic Sans MS" pitchFamily="66" charset="0"/>
              </a:rPr>
              <a:t>Espagne</a:t>
            </a:r>
            <a:r>
              <a:rPr lang="en-GB" sz="2000" b="1" dirty="0" smtClean="0">
                <a:latin typeface="Comic Sans MS" pitchFamily="66" charset="0"/>
              </a:rPr>
              <a:t>. </a:t>
            </a:r>
            <a:r>
              <a:rPr lang="en-GB" sz="2000" dirty="0" smtClean="0">
                <a:latin typeface="Comic Sans MS" panose="030F0702030302020204" pitchFamily="66" charset="0"/>
              </a:rPr>
              <a:t>Nous </a:t>
            </a:r>
            <a:r>
              <a:rPr lang="en-GB" sz="2000" dirty="0" err="1" smtClean="0">
                <a:latin typeface="Comic Sans MS" pitchFamily="66" charset="0"/>
              </a:rPr>
              <a:t>allons</a:t>
            </a:r>
            <a:r>
              <a:rPr lang="en-GB" sz="2000" dirty="0" smtClean="0">
                <a:latin typeface="Comic Sans MS" pitchFamily="66" charset="0"/>
              </a:rPr>
              <a:t>/</a:t>
            </a:r>
            <a:r>
              <a:rPr lang="en-GB" sz="2000" dirty="0" err="1" smtClean="0">
                <a:latin typeface="Comic Sans MS" pitchFamily="66" charset="0"/>
              </a:rPr>
              <a:t>restons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à la </a:t>
            </a:r>
            <a:r>
              <a:rPr lang="en-GB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montagne</a:t>
            </a:r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…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05390" y="1628494"/>
            <a:ext cx="208915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Extension 1:</a:t>
            </a:r>
            <a:endParaRPr lang="en-GB" sz="2400" b="1" dirty="0">
              <a:latin typeface="Comic Sans MS" pitchFamily="66" charset="0"/>
            </a:endParaRP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Can you make up your own sentences?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7904" y="17728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EXTENSION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>
            <a:stCxn id="16" idx="2"/>
          </p:cNvCxnSpPr>
          <p:nvPr/>
        </p:nvCxnSpPr>
        <p:spPr>
          <a:xfrm flipH="1">
            <a:off x="7812360" y="3567486"/>
            <a:ext cx="37605" cy="43757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61833" y="4005064"/>
            <a:ext cx="2376264" cy="2369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EXTENSION 2: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Can you add a </a:t>
            </a:r>
            <a:r>
              <a:rPr lang="en-GB" sz="2000" dirty="0" err="1" smtClean="0">
                <a:latin typeface="Comic Sans MS" pitchFamily="66" charset="0"/>
              </a:rPr>
              <a:t>timephrase</a:t>
            </a:r>
            <a:r>
              <a:rPr lang="en-GB" sz="2000" dirty="0" smtClean="0">
                <a:latin typeface="Comic Sans MS" pitchFamily="66" charset="0"/>
              </a:rPr>
              <a:t> at the beginning to say how often you go there.</a:t>
            </a:r>
          </a:p>
        </p:txBody>
      </p:sp>
      <p:pic>
        <p:nvPicPr>
          <p:cNvPr id="27" name="Picture 26" descr="can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9592" y="5579042"/>
            <a:ext cx="1482699" cy="935879"/>
          </a:xfrm>
          <a:prstGeom prst="rect">
            <a:avLst/>
          </a:prstGeom>
        </p:spPr>
      </p:pic>
      <p:pic>
        <p:nvPicPr>
          <p:cNvPr id="28" name="Picture 27" descr="spanish 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4645" y="2366221"/>
            <a:ext cx="1457693" cy="890565"/>
          </a:xfrm>
          <a:prstGeom prst="rect">
            <a:avLst/>
          </a:prstGeom>
        </p:spPr>
      </p:pic>
      <p:pic>
        <p:nvPicPr>
          <p:cNvPr id="29" name="Picture 28" descr="flag-gree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7425" y="3371718"/>
            <a:ext cx="1228888" cy="1015387"/>
          </a:xfrm>
          <a:prstGeom prst="rect">
            <a:avLst/>
          </a:prstGeom>
        </p:spPr>
      </p:pic>
      <p:pic>
        <p:nvPicPr>
          <p:cNvPr id="30" name="Picture 29" descr="french f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7944" y="4502037"/>
            <a:ext cx="1494394" cy="933146"/>
          </a:xfrm>
          <a:prstGeom prst="rect">
            <a:avLst/>
          </a:prstGeom>
        </p:spPr>
      </p:pic>
      <p:pic>
        <p:nvPicPr>
          <p:cNvPr id="31" name="Picture 2" descr="http://www.atpm.com/10.11/ireland/images/countrysi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6755" y="2322683"/>
            <a:ext cx="1303520" cy="977640"/>
          </a:xfrm>
          <a:prstGeom prst="rect">
            <a:avLst/>
          </a:prstGeom>
          <a:noFill/>
        </p:spPr>
      </p:pic>
      <p:pic>
        <p:nvPicPr>
          <p:cNvPr id="32" name="Picture 2" descr="http://www.viewscenes.co.uk/Fotos/images/2194DurdleDoorCoastPat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753" y="4458498"/>
            <a:ext cx="1396515" cy="958948"/>
          </a:xfrm>
          <a:prstGeom prst="rect">
            <a:avLst/>
          </a:prstGeom>
          <a:noFill/>
        </p:spPr>
      </p:pic>
      <p:pic>
        <p:nvPicPr>
          <p:cNvPr id="33" name="Picture 2" descr="http://www.zakopane-life.com/media/pics/tatra-mountains-zakopa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0421" y="3384740"/>
            <a:ext cx="1490394" cy="989341"/>
          </a:xfrm>
          <a:prstGeom prst="rect">
            <a:avLst/>
          </a:prstGeom>
          <a:noFill/>
        </p:spPr>
      </p:pic>
      <p:pic>
        <p:nvPicPr>
          <p:cNvPr id="34" name="Picture 2" descr="http://www.zakopane-life.com/media/pics/tatra-mountains-zakopa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8813" y="5524340"/>
            <a:ext cx="1490394" cy="989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6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5801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err="1" smtClean="0"/>
              <a:t>Mes</a:t>
            </a:r>
            <a:r>
              <a:rPr lang="en-GB" sz="5400" b="1" i="1" dirty="0" smtClean="0"/>
              <a:t> </a:t>
            </a:r>
            <a:r>
              <a:rPr lang="en-GB" sz="5400" b="1" i="1" dirty="0" err="1" smtClean="0"/>
              <a:t>vacances</a:t>
            </a:r>
            <a:r>
              <a:rPr lang="en-GB" sz="5400" b="1" i="1" dirty="0" smtClean="0"/>
              <a:t>...</a:t>
            </a:r>
            <a:endParaRPr lang="en-GB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1979712" cy="48936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 temps en temps</a:t>
            </a:r>
          </a:p>
          <a:p>
            <a:endParaRPr lang="en-GB" sz="2400" b="1" dirty="0" smtClean="0"/>
          </a:p>
          <a:p>
            <a:r>
              <a:rPr lang="en-GB" sz="2400" b="1" dirty="0" err="1" smtClean="0"/>
              <a:t>Normalement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err="1" smtClean="0"/>
              <a:t>D’habitude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err="1" smtClean="0"/>
              <a:t>Souvent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En </a:t>
            </a:r>
            <a:r>
              <a:rPr lang="en-GB" sz="2400" b="1" dirty="0" err="1" smtClean="0"/>
              <a:t>été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En hiver</a:t>
            </a:r>
          </a:p>
          <a:p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124744"/>
            <a:ext cx="1368152" cy="489364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allons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restons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9624" y="6027003"/>
            <a:ext cx="3384376" cy="70788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Try to add a </a:t>
            </a:r>
            <a:r>
              <a:rPr lang="en-GB" sz="2000" dirty="0" err="1" smtClean="0"/>
              <a:t>timephrase</a:t>
            </a:r>
            <a:r>
              <a:rPr lang="en-GB" sz="2000" dirty="0" smtClean="0"/>
              <a:t> here too!</a:t>
            </a:r>
            <a:endParaRPr lang="en-GB" sz="20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436096" y="6093296"/>
            <a:ext cx="323528" cy="287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48264" y="1124744"/>
            <a:ext cx="2195736" cy="4893647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à la </a:t>
            </a:r>
            <a:r>
              <a:rPr lang="en-GB" sz="2400" b="1" dirty="0" err="1" smtClean="0"/>
              <a:t>campagne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à la </a:t>
            </a:r>
            <a:r>
              <a:rPr lang="en-GB" sz="2400" b="1" dirty="0" err="1" smtClean="0"/>
              <a:t>montagne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au </a:t>
            </a:r>
            <a:r>
              <a:rPr lang="en-GB" sz="2400" b="1" dirty="0" err="1" smtClean="0"/>
              <a:t>bord</a:t>
            </a:r>
            <a:r>
              <a:rPr lang="en-GB" sz="2400" b="1" dirty="0" smtClean="0"/>
              <a:t> de la </a:t>
            </a:r>
            <a:r>
              <a:rPr lang="en-GB" sz="2400" b="1" dirty="0" err="1" smtClean="0"/>
              <a:t>mer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491880" y="1124744"/>
            <a:ext cx="1925960" cy="43704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000" b="1" dirty="0" smtClean="0">
                <a:ea typeface="Times New Roman"/>
                <a:cs typeface="Times New Roman"/>
              </a:rPr>
              <a:t>France</a:t>
            </a:r>
          </a:p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</a:t>
            </a:r>
            <a:r>
              <a:rPr lang="en-GB" sz="2000" b="1" dirty="0" smtClean="0">
                <a:ea typeface="Times New Roman"/>
                <a:cs typeface="Times New Roman"/>
              </a:rPr>
              <a:t> </a:t>
            </a:r>
            <a:r>
              <a:rPr lang="en-GB" sz="2000" b="1" dirty="0" err="1" smtClean="0">
                <a:ea typeface="Times New Roman"/>
                <a:cs typeface="Times New Roman"/>
              </a:rPr>
              <a:t>Espagne</a:t>
            </a:r>
            <a:endParaRPr lang="en-GB" sz="2000" b="1" dirty="0" smtClean="0"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000" b="1" dirty="0" err="1" smtClean="0">
                <a:ea typeface="Times New Roman"/>
                <a:cs typeface="Times New Roman"/>
              </a:rPr>
              <a:t>Irlande</a:t>
            </a:r>
            <a:endParaRPr lang="en-GB" sz="20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000" b="1" dirty="0" err="1" smtClean="0">
                <a:ea typeface="Times New Roman"/>
                <a:cs typeface="Times New Roman"/>
              </a:rPr>
              <a:t>Italie</a:t>
            </a:r>
            <a:endParaRPr lang="en-GB" sz="2000" b="1" dirty="0" smtClean="0"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000" b="1" dirty="0" err="1" smtClean="0">
                <a:ea typeface="Times New Roman"/>
                <a:cs typeface="Times New Roman"/>
              </a:rPr>
              <a:t>Allemagne</a:t>
            </a:r>
            <a:endParaRPr lang="en-GB" sz="2000" b="1" dirty="0" smtClean="0"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000" b="1" dirty="0" err="1" smtClean="0">
                <a:ea typeface="Times New Roman"/>
                <a:cs typeface="Times New Roman"/>
              </a:rPr>
              <a:t>Grèce</a:t>
            </a:r>
            <a:r>
              <a:rPr lang="en-GB" sz="2000" b="1" dirty="0" smtClean="0">
                <a:ea typeface="Times New Roman"/>
                <a:cs typeface="Times New Roman"/>
              </a:rPr>
              <a:t> </a:t>
            </a:r>
          </a:p>
          <a:p>
            <a:r>
              <a:rPr lang="en-GB" sz="20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en</a:t>
            </a:r>
            <a:r>
              <a:rPr lang="en-GB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GB" b="1" dirty="0" err="1" smtClean="0">
                <a:ea typeface="Times New Roman"/>
                <a:cs typeface="Times New Roman"/>
              </a:rPr>
              <a:t>Angleterre</a:t>
            </a:r>
            <a:endParaRPr lang="en-GB" b="1" dirty="0" smtClean="0">
              <a:ea typeface="Times New Roman"/>
              <a:cs typeface="Times New Roman"/>
            </a:endParaRPr>
          </a:p>
          <a:p>
            <a:endParaRPr lang="en-GB" b="1" dirty="0" smtClean="0"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548DD4"/>
                </a:solidFill>
                <a:ea typeface="Times New Roman"/>
                <a:cs typeface="Times New Roman"/>
              </a:rPr>
              <a:t>au  </a:t>
            </a:r>
            <a:r>
              <a:rPr lang="en-GB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Portugal</a:t>
            </a:r>
          </a:p>
          <a:p>
            <a:r>
              <a:rPr lang="en-GB" sz="2000" b="1" dirty="0" smtClean="0">
                <a:solidFill>
                  <a:srgbClr val="548DD4"/>
                </a:solidFill>
                <a:ea typeface="Times New Roman"/>
                <a:cs typeface="Times New Roman"/>
              </a:rPr>
              <a:t>au  </a:t>
            </a:r>
            <a:r>
              <a:rPr lang="en-GB" sz="2000" b="1" dirty="0" smtClean="0">
                <a:ea typeface="Times New Roman"/>
                <a:cs typeface="Times New Roman"/>
              </a:rPr>
              <a:t>Canada</a:t>
            </a:r>
            <a:endParaRPr lang="en-GB" sz="20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en-GB" sz="2000" b="1" dirty="0" smtClean="0">
              <a:solidFill>
                <a:srgbClr val="00B050"/>
              </a:solidFill>
              <a:ea typeface="Times New Roman"/>
              <a:cs typeface="Times New Roman"/>
            </a:endParaRPr>
          </a:p>
          <a:p>
            <a:r>
              <a:rPr lang="en-GB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aux </a:t>
            </a:r>
            <a:r>
              <a:rPr lang="en-GB" sz="2000" b="1" dirty="0" err="1" smtClean="0">
                <a:ea typeface="Times New Roman"/>
                <a:cs typeface="Times New Roman"/>
              </a:rPr>
              <a:t>États-Unis</a:t>
            </a:r>
            <a:endParaRPr lang="en-GB" sz="2000" b="1" dirty="0" smtClean="0">
              <a:ea typeface="Times New Roman"/>
              <a:cs typeface="Times New Roman"/>
            </a:endParaRPr>
          </a:p>
          <a:p>
            <a:endParaRPr lang="en-GB" sz="20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1124744"/>
            <a:ext cx="1368152" cy="489364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allons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restons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252536" y="6115100"/>
            <a:ext cx="48245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STAMP:</a:t>
            </a:r>
            <a:r>
              <a:rPr lang="en-GB" sz="2400" dirty="0" smtClean="0"/>
              <a:t> If you can guess the teachers’ whole sentence.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52536" y="6099408"/>
            <a:ext cx="50943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NOW:</a:t>
            </a:r>
            <a:r>
              <a:rPr lang="en-GB" sz="2400" dirty="0" smtClean="0"/>
              <a:t> Translate from French into English on MWBs.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145094" y="6075085"/>
            <a:ext cx="49325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NOW:</a:t>
            </a:r>
            <a:r>
              <a:rPr lang="en-GB" sz="2400" dirty="0" smtClean="0"/>
              <a:t> Translate from English into French on MWBs.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81654" y="5980691"/>
            <a:ext cx="597666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NOW: </a:t>
            </a:r>
            <a:r>
              <a:rPr lang="en-GB" sz="2400" dirty="0" smtClean="0"/>
              <a:t>Try to guess your partners sentence from their MWB.</a:t>
            </a:r>
            <a:r>
              <a:rPr lang="en-GB" sz="2400" b="1" dirty="0" smtClean="0"/>
              <a:t> 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1"/>
            <a:ext cx="3491880" cy="101566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STAMP:</a:t>
            </a:r>
            <a:r>
              <a:rPr lang="en-GB" sz="2000" dirty="0" smtClean="0"/>
              <a:t> volunteer to make a French sentence for the class to translate.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53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1" grpId="0" build="allAtOnce" animBg="1"/>
      <p:bldP spid="12" grpId="0" build="allAtOnce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err="1" smtClean="0">
                <a:solidFill>
                  <a:prstClr val="black"/>
                </a:solidFill>
              </a:rPr>
              <a:t>Mettez</a:t>
            </a:r>
            <a:r>
              <a:rPr lang="en-GB" sz="4400" b="1" i="1" dirty="0" smtClean="0">
                <a:solidFill>
                  <a:prstClr val="black"/>
                </a:solidFill>
              </a:rPr>
              <a:t> les </a:t>
            </a:r>
            <a:r>
              <a:rPr lang="en-GB" sz="4400" b="1" i="1" dirty="0" err="1" smtClean="0">
                <a:solidFill>
                  <a:prstClr val="black"/>
                </a:solidFill>
              </a:rPr>
              <a:t>mots</a:t>
            </a:r>
            <a:r>
              <a:rPr lang="en-GB" sz="4400" b="1" i="1" dirty="0" smtClean="0">
                <a:solidFill>
                  <a:prstClr val="black"/>
                </a:solidFill>
              </a:rPr>
              <a:t> </a:t>
            </a:r>
            <a:r>
              <a:rPr lang="en-GB" sz="4400" b="1" i="1" dirty="0" err="1" smtClean="0">
                <a:solidFill>
                  <a:prstClr val="black"/>
                </a:solidFill>
              </a:rPr>
              <a:t>dans</a:t>
            </a:r>
            <a:r>
              <a:rPr lang="en-GB" sz="4400" b="1" i="1" dirty="0" smtClean="0">
                <a:solidFill>
                  <a:prstClr val="black"/>
                </a:solidFill>
              </a:rPr>
              <a:t> le bon </a:t>
            </a:r>
            <a:r>
              <a:rPr lang="en-GB" sz="4400" b="1" i="1" dirty="0" err="1" smtClean="0">
                <a:solidFill>
                  <a:prstClr val="black"/>
                </a:solidFill>
              </a:rPr>
              <a:t>ordre</a:t>
            </a:r>
            <a:endParaRPr lang="en-GB" sz="4400" b="1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361" y="5661248"/>
            <a:ext cx="9144000" cy="1077218"/>
          </a:xfrm>
          <a:prstGeom prst="rect">
            <a:avLst/>
          </a:prstGeom>
          <a:solidFill>
            <a:srgbClr val="F83E73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u="sng" dirty="0" smtClean="0">
                <a:solidFill>
                  <a:prstClr val="black"/>
                </a:solidFill>
              </a:rPr>
              <a:t>EXTENSION </a:t>
            </a:r>
            <a:r>
              <a:rPr lang="en-GB" sz="3200" b="1" i="1" u="sng" dirty="0" smtClean="0">
                <a:solidFill>
                  <a:schemeClr val="bg1"/>
                </a:solidFill>
              </a:rPr>
              <a:t>(STAMP): </a:t>
            </a:r>
            <a:r>
              <a:rPr lang="en-GB" sz="3200" b="1" i="1" dirty="0" smtClean="0">
                <a:solidFill>
                  <a:prstClr val="black"/>
                </a:solidFill>
              </a:rPr>
              <a:t>Make a jumbled up sentence for a friend to </a:t>
            </a:r>
            <a:r>
              <a:rPr lang="en-GB" sz="3200" b="1" i="1" dirty="0" err="1" smtClean="0">
                <a:solidFill>
                  <a:prstClr val="black"/>
                </a:solidFill>
              </a:rPr>
              <a:t>unjumble</a:t>
            </a:r>
            <a:r>
              <a:rPr lang="en-GB" sz="3200" b="1" i="1" dirty="0" smtClean="0">
                <a:solidFill>
                  <a:prstClr val="black"/>
                </a:solidFill>
              </a:rPr>
              <a:t>!</a:t>
            </a:r>
            <a:endParaRPr lang="en-GB" sz="3200" b="1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 err="1" smtClean="0"/>
              <a:t>montagne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restons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Normalement</a:t>
            </a:r>
            <a:r>
              <a:rPr lang="en-GB" sz="2400" b="1" dirty="0" smtClean="0"/>
              <a:t> Canada nous au, </a:t>
            </a:r>
            <a:r>
              <a:rPr lang="en-GB" sz="2400" b="1" dirty="0" err="1" smtClean="0"/>
              <a:t>allons</a:t>
            </a:r>
            <a:r>
              <a:rPr lang="en-GB" sz="2400" b="1" dirty="0" smtClean="0"/>
              <a:t> à la nous.</a:t>
            </a:r>
          </a:p>
          <a:p>
            <a:pPr marL="342900" indent="-342900">
              <a:buAutoNum type="arabicPeriod"/>
            </a:pPr>
            <a:endParaRPr lang="en-GB" sz="2400" b="1" dirty="0"/>
          </a:p>
          <a:p>
            <a:pPr marL="342900" indent="-342900">
              <a:buAutoNum type="arabicPeriod"/>
            </a:pPr>
            <a:r>
              <a:rPr lang="en-GB" sz="2400" b="1" dirty="0" err="1" smtClean="0"/>
              <a:t>États</a:t>
            </a:r>
            <a:r>
              <a:rPr lang="en-GB" sz="2400" b="1" dirty="0" smtClean="0"/>
              <a:t>-</a:t>
            </a:r>
            <a:r>
              <a:rPr lang="en-GB" sz="2400" b="1" dirty="0" err="1" smtClean="0"/>
              <a:t>Unis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allons</a:t>
            </a:r>
            <a:r>
              <a:rPr lang="en-GB" sz="2400" b="1" dirty="0" smtClean="0"/>
              <a:t> nous la </a:t>
            </a:r>
            <a:r>
              <a:rPr lang="en-GB" sz="2400" b="1" dirty="0" err="1" smtClean="0"/>
              <a:t>mer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D’habitude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restons</a:t>
            </a:r>
            <a:r>
              <a:rPr lang="en-GB" sz="2400" b="1" dirty="0" smtClean="0"/>
              <a:t> aux nous au </a:t>
            </a:r>
            <a:r>
              <a:rPr lang="en-GB" sz="2400" b="1" dirty="0" err="1" smtClean="0"/>
              <a:t>bord</a:t>
            </a:r>
            <a:r>
              <a:rPr lang="en-GB" sz="2400" b="1" dirty="0" smtClean="0"/>
              <a:t> de.</a:t>
            </a:r>
          </a:p>
          <a:p>
            <a:pPr marL="342900" indent="-342900">
              <a:buAutoNum type="arabicPeriod"/>
            </a:pPr>
            <a:endParaRPr lang="en-GB" sz="2400" b="1" dirty="0"/>
          </a:p>
          <a:p>
            <a:pPr marL="342900" indent="-342900">
              <a:buAutoNum type="arabicPeriod"/>
            </a:pPr>
            <a:r>
              <a:rPr lang="en-GB" sz="2400" b="1" dirty="0" err="1" smtClean="0"/>
              <a:t>campagne</a:t>
            </a:r>
            <a:r>
              <a:rPr lang="en-GB" sz="2400" b="1" dirty="0" smtClean="0"/>
              <a:t> En </a:t>
            </a:r>
            <a:r>
              <a:rPr lang="en-GB" sz="2400" b="1" dirty="0" err="1" smtClean="0"/>
              <a:t>été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allons</a:t>
            </a:r>
            <a:r>
              <a:rPr lang="en-GB" sz="2400" b="1" dirty="0" smtClean="0"/>
              <a:t> nous en </a:t>
            </a:r>
            <a:r>
              <a:rPr lang="en-GB" sz="2400" b="1" dirty="0" err="1" smtClean="0"/>
              <a:t>restons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Angleterre</a:t>
            </a:r>
            <a:r>
              <a:rPr lang="en-GB" sz="2400" b="1" dirty="0" smtClean="0"/>
              <a:t>, nous à la.</a:t>
            </a:r>
          </a:p>
          <a:p>
            <a:pPr marL="342900" indent="-342900">
              <a:buAutoNum type="arabicPeriod"/>
            </a:pPr>
            <a:endParaRPr lang="en-GB" sz="2400" b="1" dirty="0"/>
          </a:p>
          <a:p>
            <a:pPr marL="342900" indent="-342900">
              <a:buAutoNum type="arabicPeriod"/>
            </a:pPr>
            <a:r>
              <a:rPr lang="en-GB" sz="2400" b="1" dirty="0" err="1" smtClean="0"/>
              <a:t>allons</a:t>
            </a:r>
            <a:r>
              <a:rPr lang="en-GB" sz="2400" b="1" dirty="0" smtClean="0"/>
              <a:t> En hiver en </a:t>
            </a:r>
            <a:r>
              <a:rPr lang="en-GB" sz="2400" b="1" dirty="0" err="1" smtClean="0"/>
              <a:t>Grèce</a:t>
            </a:r>
            <a:r>
              <a:rPr lang="en-GB" sz="2400" b="1" dirty="0" smtClean="0"/>
              <a:t>, nous </a:t>
            </a:r>
            <a:r>
              <a:rPr lang="en-GB" sz="2400" b="1" dirty="0" err="1" smtClean="0"/>
              <a:t>montagne</a:t>
            </a:r>
            <a:r>
              <a:rPr lang="en-GB" sz="2400" b="1" dirty="0" smtClean="0"/>
              <a:t> nous </a:t>
            </a:r>
            <a:r>
              <a:rPr lang="en-GB" sz="2400" b="1" dirty="0" err="1" smtClean="0"/>
              <a:t>restons</a:t>
            </a:r>
            <a:r>
              <a:rPr lang="en-GB" sz="2400" b="1" dirty="0" smtClean="0"/>
              <a:t> à la.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343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5801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err="1" smtClean="0"/>
              <a:t>Mes</a:t>
            </a:r>
            <a:r>
              <a:rPr lang="en-GB" sz="5400" b="1" i="1" dirty="0" smtClean="0"/>
              <a:t> </a:t>
            </a:r>
            <a:r>
              <a:rPr lang="en-GB" sz="5400" b="1" i="1" dirty="0" err="1" smtClean="0"/>
              <a:t>vacances</a:t>
            </a:r>
            <a:r>
              <a:rPr lang="en-GB" sz="5400" b="1" i="1" dirty="0" smtClean="0"/>
              <a:t>...</a:t>
            </a:r>
            <a:endParaRPr lang="en-GB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1979712" cy="48936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De temps en temps</a:t>
            </a:r>
          </a:p>
          <a:p>
            <a:endParaRPr lang="en-GB" sz="2400" b="1" dirty="0" smtClean="0"/>
          </a:p>
          <a:p>
            <a:r>
              <a:rPr lang="en-GB" sz="2400" b="1" dirty="0" err="1" smtClean="0"/>
              <a:t>Normalement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err="1" smtClean="0"/>
              <a:t>D’habitude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err="1" smtClean="0"/>
              <a:t>Souvent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En </a:t>
            </a:r>
            <a:r>
              <a:rPr lang="en-GB" sz="2400" b="1" dirty="0" err="1" smtClean="0"/>
              <a:t>été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En hiver</a:t>
            </a:r>
          </a:p>
          <a:p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124744"/>
            <a:ext cx="1368152" cy="489364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allons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restons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8064" y="5877272"/>
            <a:ext cx="288032" cy="4932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48264" y="1124744"/>
            <a:ext cx="2195736" cy="4893647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à la </a:t>
            </a:r>
            <a:r>
              <a:rPr lang="en-GB" sz="2400" b="1" dirty="0" err="1" smtClean="0"/>
              <a:t>campagne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à la </a:t>
            </a:r>
            <a:r>
              <a:rPr lang="en-GB" sz="2400" b="1" dirty="0" err="1" smtClean="0"/>
              <a:t>montagne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au </a:t>
            </a:r>
            <a:r>
              <a:rPr lang="en-GB" sz="2400" b="1" dirty="0" err="1" smtClean="0"/>
              <a:t>bord</a:t>
            </a:r>
            <a:r>
              <a:rPr lang="en-GB" sz="2400" b="1" dirty="0" smtClean="0"/>
              <a:t> de la </a:t>
            </a:r>
            <a:r>
              <a:rPr lang="en-GB" sz="2400" b="1" dirty="0" err="1" smtClean="0"/>
              <a:t>mer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491880" y="1124744"/>
            <a:ext cx="1925960" cy="489364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smtClean="0">
                <a:ea typeface="Times New Roman"/>
                <a:cs typeface="Times New Roman"/>
              </a:rPr>
              <a:t>France</a:t>
            </a: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</a:t>
            </a:r>
            <a:r>
              <a:rPr lang="en-GB" sz="2400" b="1" dirty="0" smtClean="0">
                <a:ea typeface="Times New Roman"/>
                <a:cs typeface="Times New Roman"/>
              </a:rPr>
              <a:t> </a:t>
            </a:r>
            <a:r>
              <a:rPr lang="en-GB" sz="2400" b="1" dirty="0" err="1" smtClean="0">
                <a:ea typeface="Times New Roman"/>
                <a:cs typeface="Times New Roman"/>
              </a:rPr>
              <a:t>Espagne</a:t>
            </a:r>
            <a:endParaRPr lang="en-GB" sz="2400" b="1" dirty="0" smtClean="0"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err="1" smtClean="0">
                <a:ea typeface="Times New Roman"/>
                <a:cs typeface="Times New Roman"/>
              </a:rPr>
              <a:t>Irlande</a:t>
            </a:r>
            <a:endParaRPr lang="en-GB" sz="24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err="1" smtClean="0">
                <a:ea typeface="Times New Roman"/>
                <a:cs typeface="Times New Roman"/>
              </a:rPr>
              <a:t>Italie</a:t>
            </a:r>
            <a:endParaRPr lang="en-GB" sz="2400" b="1" dirty="0" smtClean="0"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err="1" smtClean="0">
                <a:ea typeface="Times New Roman"/>
                <a:cs typeface="Times New Roman"/>
              </a:rPr>
              <a:t>Allemagne</a:t>
            </a:r>
            <a:endParaRPr lang="en-GB" sz="2400" b="1" dirty="0" smtClean="0"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err="1" smtClean="0">
                <a:ea typeface="Times New Roman"/>
                <a:cs typeface="Times New Roman"/>
              </a:rPr>
              <a:t>Grèce</a:t>
            </a:r>
            <a:r>
              <a:rPr lang="en-GB" sz="2400" b="1" dirty="0" smtClean="0">
                <a:ea typeface="Times New Roman"/>
                <a:cs typeface="Times New Roman"/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en </a:t>
            </a:r>
            <a:r>
              <a:rPr lang="en-GB" sz="2400" b="1" dirty="0" err="1" smtClean="0">
                <a:ea typeface="Times New Roman"/>
                <a:cs typeface="Times New Roman"/>
              </a:rPr>
              <a:t>Angleterre</a:t>
            </a:r>
            <a:endParaRPr lang="en-GB" sz="2400" b="1" dirty="0" smtClean="0"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548DD4"/>
                </a:solidFill>
                <a:ea typeface="Times New Roman"/>
                <a:cs typeface="Times New Roman"/>
              </a:rPr>
              <a:t>au  </a:t>
            </a:r>
            <a:r>
              <a:rPr lang="en-GB" sz="24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Portugal</a:t>
            </a:r>
          </a:p>
          <a:p>
            <a:r>
              <a:rPr lang="en-GB" sz="2400" b="1" dirty="0" smtClean="0">
                <a:solidFill>
                  <a:srgbClr val="548DD4"/>
                </a:solidFill>
                <a:ea typeface="Times New Roman"/>
                <a:cs typeface="Times New Roman"/>
              </a:rPr>
              <a:t>au  </a:t>
            </a:r>
            <a:r>
              <a:rPr lang="en-GB" sz="2400" b="1" dirty="0" smtClean="0">
                <a:ea typeface="Times New Roman"/>
                <a:cs typeface="Times New Roman"/>
              </a:rPr>
              <a:t>Canada</a:t>
            </a:r>
            <a:endParaRPr lang="en-GB" sz="24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en-GB" sz="2400" b="1" dirty="0" smtClean="0">
              <a:solidFill>
                <a:srgbClr val="00B050"/>
              </a:solidFill>
              <a:ea typeface="Times New Roman"/>
              <a:cs typeface="Times New Roman"/>
            </a:endParaRPr>
          </a:p>
          <a:p>
            <a:r>
              <a:rPr lang="en-GB" sz="24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aux </a:t>
            </a:r>
            <a:r>
              <a:rPr lang="en-GB" sz="2400" b="1" dirty="0" err="1" smtClean="0">
                <a:ea typeface="Times New Roman"/>
                <a:cs typeface="Times New Roman"/>
              </a:rPr>
              <a:t>États-Unis</a:t>
            </a:r>
            <a:endParaRPr lang="en-GB" sz="2400" b="1" dirty="0" smtClean="0">
              <a:ea typeface="Times New Roman"/>
              <a:cs typeface="Times New Roman"/>
            </a:endParaRPr>
          </a:p>
          <a:p>
            <a:endParaRPr lang="en-GB" sz="2400" b="1" dirty="0">
              <a:solidFill>
                <a:srgbClr val="00B050"/>
              </a:solidFill>
              <a:ea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1124744"/>
            <a:ext cx="1368152" cy="489364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allons</a:t>
            </a:r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Nous </a:t>
            </a:r>
            <a:r>
              <a:rPr lang="en-GB" sz="2400" b="1" dirty="0" err="1" smtClean="0"/>
              <a:t>restons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938939"/>
            <a:ext cx="514806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EXTENSION: </a:t>
            </a:r>
            <a:r>
              <a:rPr lang="en-GB" sz="2000" dirty="0" smtClean="0"/>
              <a:t>1. add in who you go with</a:t>
            </a:r>
          </a:p>
          <a:p>
            <a:pPr algn="ctr"/>
            <a:r>
              <a:rPr lang="en-GB" sz="2000" dirty="0" smtClean="0"/>
              <a:t>2. Add an opinion at the end.... 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1"/>
            <a:ext cx="3491880" cy="1200329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 this grid to make </a:t>
            </a:r>
            <a:r>
              <a:rPr lang="en-GB" sz="2400" u="sng" dirty="0" smtClean="0"/>
              <a:t>four</a:t>
            </a:r>
            <a:r>
              <a:rPr lang="en-GB" sz="2400" dirty="0" smtClean="0"/>
              <a:t> of your own sentences!</a:t>
            </a:r>
          </a:p>
          <a:p>
            <a:pPr algn="ctr"/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9584" y="6150114"/>
            <a:ext cx="37444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‘je </a:t>
            </a:r>
            <a:r>
              <a:rPr lang="en-GB" b="1" dirty="0" err="1" smtClean="0"/>
              <a:t>trouve</a:t>
            </a:r>
            <a:r>
              <a:rPr lang="en-GB" b="1" dirty="0" smtClean="0"/>
              <a:t> </a:t>
            </a:r>
            <a:r>
              <a:rPr lang="en-GB" b="1" dirty="0" err="1" smtClean="0"/>
              <a:t>ça</a:t>
            </a:r>
            <a:r>
              <a:rPr lang="en-GB" b="1" dirty="0" smtClean="0"/>
              <a:t>/ </a:t>
            </a:r>
          </a:p>
          <a:p>
            <a:pPr algn="ctr"/>
            <a:r>
              <a:rPr lang="en-GB" b="1" dirty="0" smtClean="0"/>
              <a:t>je </a:t>
            </a:r>
            <a:r>
              <a:rPr lang="en-GB" b="1" dirty="0" err="1" smtClean="0"/>
              <a:t>pense</a:t>
            </a:r>
            <a:r>
              <a:rPr lang="en-GB" b="1" dirty="0" smtClean="0"/>
              <a:t> </a:t>
            </a:r>
            <a:r>
              <a:rPr lang="en-GB" b="1" dirty="0" err="1" smtClean="0"/>
              <a:t>que</a:t>
            </a:r>
            <a:r>
              <a:rPr lang="en-GB" b="1" dirty="0" smtClean="0"/>
              <a:t> </a:t>
            </a:r>
            <a:r>
              <a:rPr lang="en-GB" b="1" dirty="0" err="1" smtClean="0"/>
              <a:t>c’est</a:t>
            </a:r>
            <a:r>
              <a:rPr lang="en-GB" b="1" dirty="0" smtClean="0"/>
              <a:t> + adjective’</a:t>
            </a:r>
            <a:endParaRPr lang="en-GB" b="1" dirty="0"/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 flipV="1">
            <a:off x="5148064" y="6293264"/>
            <a:ext cx="1080120" cy="1535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23" grpId="0" build="allAtOnce" animBg="1"/>
    </p:bldLst>
  </p:timing>
</p:sld>
</file>

<file path=ppt/theme/theme1.xml><?xml version="1.0" encoding="utf-8"?>
<a:theme xmlns:a="http://schemas.openxmlformats.org/drawingml/2006/main" name="Laura's templates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rench ppt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3.xml><?xml version="1.0" encoding="utf-8"?>
<a:theme xmlns:a="http://schemas.openxmlformats.org/drawingml/2006/main" name="1_french ppt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4.xml><?xml version="1.0" encoding="utf-8"?>
<a:theme xmlns:a="http://schemas.openxmlformats.org/drawingml/2006/main" name="3_french ppt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5.xml><?xml version="1.0" encoding="utf-8"?>
<a:theme xmlns:a="http://schemas.openxmlformats.org/drawingml/2006/main" name="4_french ppt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6.xml><?xml version="1.0" encoding="utf-8"?>
<a:theme xmlns:a="http://schemas.openxmlformats.org/drawingml/2006/main" name="5_french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7.xml><?xml version="1.0" encoding="utf-8"?>
<a:theme xmlns:a="http://schemas.openxmlformats.org/drawingml/2006/main" name="6_french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8.xml><?xml version="1.0" encoding="utf-8"?>
<a:theme xmlns:a="http://schemas.openxmlformats.org/drawingml/2006/main" name="7_french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nch ppt.potx" id="{CBCBB2BA-277B-46E8-A316-16EA2510EE07}" vid="{D05335DB-1420-4101-9D1A-E4F25707914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Laura's templates</Template>
  <TotalTime>1006</TotalTime>
  <Words>513</Words>
  <Application>Microsoft Office PowerPoint</Application>
  <PresentationFormat>On-screen Show (4:3)</PresentationFormat>
  <Paragraphs>171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</vt:lpstr>
      <vt:lpstr>Comic Sans MS</vt:lpstr>
      <vt:lpstr>Nirmala UI</vt:lpstr>
      <vt:lpstr>Segoe Print</vt:lpstr>
      <vt:lpstr>Times New Roman</vt:lpstr>
      <vt:lpstr>Laura's templates</vt:lpstr>
      <vt:lpstr>2_french ppt</vt:lpstr>
      <vt:lpstr>1_french ppt</vt:lpstr>
      <vt:lpstr>3_french ppt</vt:lpstr>
      <vt:lpstr>4_french ppt</vt:lpstr>
      <vt:lpstr>5_french ppt</vt:lpstr>
      <vt:lpstr>6_french ppt</vt:lpstr>
      <vt:lpstr>7_french ppt</vt:lpstr>
      <vt:lpstr>Les vacances mode d’emploi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caractère</dc:title>
  <dc:creator>Laura Leach</dc:creator>
  <cp:lastModifiedBy>Jackie Millar</cp:lastModifiedBy>
  <cp:revision>97</cp:revision>
  <cp:lastPrinted>2015-11-30T20:04:09Z</cp:lastPrinted>
  <dcterms:created xsi:type="dcterms:W3CDTF">2016-12-29T15:23:19Z</dcterms:created>
  <dcterms:modified xsi:type="dcterms:W3CDTF">2021-03-29T15:21:31Z</dcterms:modified>
</cp:coreProperties>
</file>