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62" r:id="rId4"/>
    <p:sldId id="268" r:id="rId5"/>
    <p:sldId id="270" r:id="rId6"/>
    <p:sldId id="269" r:id="rId7"/>
    <p:sldId id="271" r:id="rId8"/>
    <p:sldId id="272" r:id="rId9"/>
    <p:sldId id="274" r:id="rId10"/>
    <p:sldId id="263" r:id="rId11"/>
    <p:sldId id="275" r:id="rId12"/>
    <p:sldId id="276" r:id="rId13"/>
    <p:sldId id="277" r:id="rId14"/>
    <p:sldId id="278" r:id="rId15"/>
    <p:sldId id="279" r:id="rId16"/>
    <p:sldId id="264" r:id="rId17"/>
    <p:sldId id="290" r:id="rId18"/>
    <p:sldId id="319" r:id="rId19"/>
    <p:sldId id="320" r:id="rId20"/>
    <p:sldId id="321" r:id="rId21"/>
    <p:sldId id="265" r:id="rId22"/>
    <p:sldId id="322" r:id="rId23"/>
    <p:sldId id="323" r:id="rId24"/>
    <p:sldId id="324" r:id="rId25"/>
    <p:sldId id="266" r:id="rId26"/>
    <p:sldId id="325" r:id="rId27"/>
    <p:sldId id="326" r:id="rId28"/>
    <p:sldId id="327" r:id="rId29"/>
    <p:sldId id="267" r:id="rId30"/>
    <p:sldId id="280" r:id="rId31"/>
    <p:sldId id="281" r:id="rId32"/>
    <p:sldId id="282" r:id="rId33"/>
    <p:sldId id="31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7" autoAdjust="0"/>
    <p:restoredTop sz="94660"/>
  </p:normalViewPr>
  <p:slideViewPr>
    <p:cSldViewPr snapToGrid="0">
      <p:cViewPr varScale="1">
        <p:scale>
          <a:sx n="92" d="100"/>
          <a:sy n="92" d="100"/>
        </p:scale>
        <p:origin x="13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6.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34.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26.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6.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6.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6.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6.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26.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370975"/>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9 German TERM </a:t>
            </a:r>
            <a:r>
              <a:rPr lang="en-GB" sz="2400" b="1" u="sng" dirty="0">
                <a:latin typeface="Calibri" panose="020F0502020204030204" pitchFamily="34" charset="0"/>
                <a:ea typeface="Calibri" panose="020F0502020204030204" pitchFamily="34" charset="0"/>
                <a:cs typeface="Times New Roman" panose="02020603050405020304" pitchFamily="18" charset="0"/>
              </a:rPr>
              <a:t>4</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latin typeface="Calibri" panose="020F0502020204030204" pitchFamily="34" charset="0"/>
                <a:cs typeface="Times New Roman" panose="02020603050405020304" pitchFamily="18" charset="0"/>
              </a:rPr>
              <a:t>Echo 2 textbook, chapter 6</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love4langs</a:t>
            </a:r>
            <a:endParaRPr lang="en-GB" sz="2400" b="1" dirty="0">
              <a:latin typeface="Calibri" panose="020F0502020204030204" pitchFamily="34" charset="0"/>
              <a:cs typeface="Times New Roman" panose="02020603050405020304" pitchFamily="18" charset="0"/>
            </a:endParaRP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43918" y="3283183"/>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468521" y="179161"/>
            <a:ext cx="1300480" cy="78994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D772243-1FDD-4D46-B9D5-F4FB7D854F93}"/>
              </a:ext>
            </a:extLst>
          </p:cNvPr>
          <p:cNvSpPr/>
          <p:nvPr/>
        </p:nvSpPr>
        <p:spPr>
          <a:xfrm>
            <a:off x="325243" y="256435"/>
            <a:ext cx="1449436" cy="461665"/>
          </a:xfrm>
          <a:prstGeom prst="rect">
            <a:avLst/>
          </a:prstGeom>
        </p:spPr>
        <p:txBody>
          <a:bodyPr wrap="none">
            <a:spAutoFit/>
          </a:bodyPr>
          <a:lstStyle/>
          <a:p>
            <a:r>
              <a:rPr lang="en-GB" sz="2400" b="1" u="sng" dirty="0"/>
              <a:t>WEEK 2 – </a:t>
            </a:r>
          </a:p>
        </p:txBody>
      </p:sp>
      <p:pic>
        <p:nvPicPr>
          <p:cNvPr id="3" name="Picture 2">
            <a:extLst>
              <a:ext uri="{FF2B5EF4-FFF2-40B4-BE49-F238E27FC236}">
                <a16:creationId xmlns="" xmlns:a16="http://schemas.microsoft.com/office/drawing/2014/main" id="{257DA044-2B36-4424-82DF-DBB898D52639}"/>
              </a:ext>
            </a:extLst>
          </p:cNvPr>
          <p:cNvPicPr>
            <a:picLocks noChangeAspect="1"/>
          </p:cNvPicPr>
          <p:nvPr/>
        </p:nvPicPr>
        <p:blipFill>
          <a:blip r:embed="rId2"/>
          <a:stretch>
            <a:fillRect/>
          </a:stretch>
        </p:blipFill>
        <p:spPr>
          <a:xfrm>
            <a:off x="226748" y="2625849"/>
            <a:ext cx="5398018" cy="3435102"/>
          </a:xfrm>
          <a:prstGeom prst="rect">
            <a:avLst/>
          </a:prstGeom>
        </p:spPr>
      </p:pic>
      <p:pic>
        <p:nvPicPr>
          <p:cNvPr id="4" name="Picture 3">
            <a:extLst>
              <a:ext uri="{FF2B5EF4-FFF2-40B4-BE49-F238E27FC236}">
                <a16:creationId xmlns="" xmlns:a16="http://schemas.microsoft.com/office/drawing/2014/main" id="{FFCF4054-8F11-4CA6-9222-5F26C9ADF987}"/>
              </a:ext>
            </a:extLst>
          </p:cNvPr>
          <p:cNvPicPr>
            <a:picLocks noChangeAspect="1"/>
          </p:cNvPicPr>
          <p:nvPr/>
        </p:nvPicPr>
        <p:blipFill>
          <a:blip r:embed="rId3"/>
          <a:stretch>
            <a:fillRect/>
          </a:stretch>
        </p:blipFill>
        <p:spPr>
          <a:xfrm>
            <a:off x="5893760" y="414471"/>
            <a:ext cx="4890354" cy="6017726"/>
          </a:xfrm>
          <a:prstGeom prst="rect">
            <a:avLst/>
          </a:prstGeom>
        </p:spPr>
      </p:pic>
      <p:sp>
        <p:nvSpPr>
          <p:cNvPr id="5" name="TextBox 4">
            <a:extLst>
              <a:ext uri="{FF2B5EF4-FFF2-40B4-BE49-F238E27FC236}">
                <a16:creationId xmlns="" xmlns:a16="http://schemas.microsoft.com/office/drawing/2014/main" id="{FD6996AF-819B-484C-B00D-961779DAC2FE}"/>
              </a:ext>
            </a:extLst>
          </p:cNvPr>
          <p:cNvSpPr txBox="1"/>
          <p:nvPr/>
        </p:nvSpPr>
        <p:spPr>
          <a:xfrm>
            <a:off x="694538" y="957754"/>
            <a:ext cx="4661234" cy="1107996"/>
          </a:xfrm>
          <a:prstGeom prst="rect">
            <a:avLst/>
          </a:prstGeom>
          <a:noFill/>
        </p:spPr>
        <p:txBody>
          <a:bodyPr wrap="square" rtlCol="0">
            <a:spAutoFit/>
          </a:bodyPr>
          <a:lstStyle/>
          <a:p>
            <a:r>
              <a:rPr lang="en-GB" sz="2200" dirty="0"/>
              <a:t>Read through the vocabulary for this week and spend a good amount of time trying to learn it. </a:t>
            </a:r>
          </a:p>
        </p:txBody>
      </p:sp>
    </p:spTree>
    <p:extLst>
      <p:ext uri="{BB962C8B-B14F-4D97-AF65-F5344CB8AC3E}">
        <p14:creationId xmlns:p14="http://schemas.microsoft.com/office/powerpoint/2010/main" val="2811119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D67F223-6190-4F08-933B-055F7B14183F}"/>
              </a:ext>
            </a:extLst>
          </p:cNvPr>
          <p:cNvPicPr>
            <a:picLocks noChangeAspect="1"/>
          </p:cNvPicPr>
          <p:nvPr/>
        </p:nvPicPr>
        <p:blipFill>
          <a:blip r:embed="rId4"/>
          <a:stretch>
            <a:fillRect/>
          </a:stretch>
        </p:blipFill>
        <p:spPr>
          <a:xfrm>
            <a:off x="2733901" y="196607"/>
            <a:ext cx="9138785" cy="6464786"/>
          </a:xfrm>
          <a:prstGeom prst="rect">
            <a:avLst/>
          </a:prstGeom>
        </p:spPr>
      </p:pic>
      <p:sp>
        <p:nvSpPr>
          <p:cNvPr id="3" name="TextBox 2">
            <a:extLst>
              <a:ext uri="{FF2B5EF4-FFF2-40B4-BE49-F238E27FC236}">
                <a16:creationId xmlns="" xmlns:a16="http://schemas.microsoft.com/office/drawing/2014/main" id="{6ABBCA70-5AF6-40C3-8B6A-553CA5307A4E}"/>
              </a:ext>
            </a:extLst>
          </p:cNvPr>
          <p:cNvSpPr txBox="1"/>
          <p:nvPr/>
        </p:nvSpPr>
        <p:spPr>
          <a:xfrm>
            <a:off x="246743" y="196607"/>
            <a:ext cx="2235200" cy="2308324"/>
          </a:xfrm>
          <a:prstGeom prst="rect">
            <a:avLst/>
          </a:prstGeom>
          <a:noFill/>
        </p:spPr>
        <p:txBody>
          <a:bodyPr wrap="square" rtlCol="0">
            <a:spAutoFit/>
          </a:bodyPr>
          <a:lstStyle/>
          <a:p>
            <a:r>
              <a:rPr lang="en-US" sz="2400" dirty="0"/>
              <a:t>Listen to the recording. Write 1-8. Which suggestion do you hear?</a:t>
            </a:r>
          </a:p>
          <a:p>
            <a:r>
              <a:rPr lang="en-US" sz="2400" dirty="0"/>
              <a:t>Example, 1d</a:t>
            </a:r>
            <a:endParaRPr lang="en-GB" sz="2400" dirty="0"/>
          </a:p>
        </p:txBody>
      </p:sp>
      <p:pic>
        <p:nvPicPr>
          <p:cNvPr id="4" name="19 Einheit 2 ex1">
            <a:hlinkClick r:id="" action="ppaction://media"/>
            <a:extLst>
              <a:ext uri="{FF2B5EF4-FFF2-40B4-BE49-F238E27FC236}">
                <a16:creationId xmlns="" xmlns:a16="http://schemas.microsoft.com/office/drawing/2014/main" id="{C249CC91-FE7F-452D-B649-7CFF2AF1EF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9446" y="3124200"/>
            <a:ext cx="609600" cy="609600"/>
          </a:xfrm>
          <a:prstGeom prst="rect">
            <a:avLst/>
          </a:prstGeom>
        </p:spPr>
      </p:pic>
    </p:spTree>
    <p:extLst>
      <p:ext uri="{BB962C8B-B14F-4D97-AF65-F5344CB8AC3E}">
        <p14:creationId xmlns:p14="http://schemas.microsoft.com/office/powerpoint/2010/main" val="272545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 ex2">
            <a:hlinkClick r:id="" action="ppaction://media"/>
            <a:extLst>
              <a:ext uri="{FF2B5EF4-FFF2-40B4-BE49-F238E27FC236}">
                <a16:creationId xmlns="" xmlns:a16="http://schemas.microsoft.com/office/drawing/2014/main" id="{0C41B96B-5A25-4820-83A9-78C703E927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1390" y="2893332"/>
            <a:ext cx="609600" cy="677182"/>
          </a:xfrm>
          <a:prstGeom prst="rect">
            <a:avLst/>
          </a:prstGeom>
        </p:spPr>
      </p:pic>
      <p:sp>
        <p:nvSpPr>
          <p:cNvPr id="3" name="TextBox 2">
            <a:extLst>
              <a:ext uri="{FF2B5EF4-FFF2-40B4-BE49-F238E27FC236}">
                <a16:creationId xmlns="" xmlns:a16="http://schemas.microsoft.com/office/drawing/2014/main" id="{3CCF238F-B7DA-481C-BDC4-832B055E81CB}"/>
              </a:ext>
            </a:extLst>
          </p:cNvPr>
          <p:cNvSpPr txBox="1"/>
          <p:nvPr/>
        </p:nvSpPr>
        <p:spPr>
          <a:xfrm>
            <a:off x="290285" y="193122"/>
            <a:ext cx="3294743" cy="1938992"/>
          </a:xfrm>
          <a:prstGeom prst="rect">
            <a:avLst/>
          </a:prstGeom>
          <a:noFill/>
        </p:spPr>
        <p:txBody>
          <a:bodyPr wrap="square" rtlCol="0">
            <a:spAutoFit/>
          </a:bodyPr>
          <a:lstStyle/>
          <a:p>
            <a:r>
              <a:rPr lang="en-US" sz="2400" dirty="0"/>
              <a:t>Listen to the recording about people making plans to meet. Copy the table and complete it in German.</a:t>
            </a:r>
            <a:endParaRPr lang="en-GB" sz="2400" dirty="0"/>
          </a:p>
        </p:txBody>
      </p:sp>
      <p:pic>
        <p:nvPicPr>
          <p:cNvPr id="4" name="Picture 3">
            <a:extLst>
              <a:ext uri="{FF2B5EF4-FFF2-40B4-BE49-F238E27FC236}">
                <a16:creationId xmlns="" xmlns:a16="http://schemas.microsoft.com/office/drawing/2014/main" id="{53576C25-BB94-4D48-A334-AF51D33F26AD}"/>
              </a:ext>
            </a:extLst>
          </p:cNvPr>
          <p:cNvPicPr>
            <a:picLocks noChangeAspect="1"/>
          </p:cNvPicPr>
          <p:nvPr/>
        </p:nvPicPr>
        <p:blipFill>
          <a:blip r:embed="rId5"/>
          <a:stretch>
            <a:fillRect/>
          </a:stretch>
        </p:blipFill>
        <p:spPr>
          <a:xfrm>
            <a:off x="1407886" y="2276928"/>
            <a:ext cx="9875050" cy="1909989"/>
          </a:xfrm>
          <a:prstGeom prst="rect">
            <a:avLst/>
          </a:prstGeom>
        </p:spPr>
      </p:pic>
      <p:sp>
        <p:nvSpPr>
          <p:cNvPr id="5" name="TextBox 4">
            <a:extLst>
              <a:ext uri="{FF2B5EF4-FFF2-40B4-BE49-F238E27FC236}">
                <a16:creationId xmlns="" xmlns:a16="http://schemas.microsoft.com/office/drawing/2014/main" id="{36BC7F5C-15EB-4283-9121-7277BA985701}"/>
              </a:ext>
            </a:extLst>
          </p:cNvPr>
          <p:cNvSpPr txBox="1"/>
          <p:nvPr/>
        </p:nvSpPr>
        <p:spPr>
          <a:xfrm>
            <a:off x="2960913" y="2524000"/>
            <a:ext cx="8447315" cy="461665"/>
          </a:xfrm>
          <a:prstGeom prst="rect">
            <a:avLst/>
          </a:prstGeom>
          <a:solidFill>
            <a:schemeClr val="bg1"/>
          </a:solidFill>
        </p:spPr>
        <p:txBody>
          <a:bodyPr wrap="square" rtlCol="0">
            <a:spAutoFit/>
          </a:bodyPr>
          <a:lstStyle/>
          <a:p>
            <a:r>
              <a:rPr lang="en-US" sz="2400" dirty="0"/>
              <a:t>     (Day?)  (What?/Where?)  (Morning/afternoon/evening?)</a:t>
            </a:r>
            <a:endParaRPr lang="en-GB" sz="2400" dirty="0"/>
          </a:p>
        </p:txBody>
      </p:sp>
    </p:spTree>
    <p:extLst>
      <p:ext uri="{BB962C8B-B14F-4D97-AF65-F5344CB8AC3E}">
        <p14:creationId xmlns:p14="http://schemas.microsoft.com/office/powerpoint/2010/main" val="412884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161E6F3-3673-4F01-B041-A637C6C83780}"/>
              </a:ext>
            </a:extLst>
          </p:cNvPr>
          <p:cNvPicPr>
            <a:picLocks noChangeAspect="1"/>
          </p:cNvPicPr>
          <p:nvPr/>
        </p:nvPicPr>
        <p:blipFill>
          <a:blip r:embed="rId2"/>
          <a:stretch>
            <a:fillRect/>
          </a:stretch>
        </p:blipFill>
        <p:spPr>
          <a:xfrm>
            <a:off x="1057954" y="0"/>
            <a:ext cx="9653589" cy="6209606"/>
          </a:xfrm>
          <a:prstGeom prst="rect">
            <a:avLst/>
          </a:prstGeom>
        </p:spPr>
      </p:pic>
      <p:sp>
        <p:nvSpPr>
          <p:cNvPr id="3" name="TextBox 2">
            <a:extLst>
              <a:ext uri="{FF2B5EF4-FFF2-40B4-BE49-F238E27FC236}">
                <a16:creationId xmlns="" xmlns:a16="http://schemas.microsoft.com/office/drawing/2014/main" id="{D81163F6-6AA2-4A0C-8AB7-1CF606F4F205}"/>
              </a:ext>
            </a:extLst>
          </p:cNvPr>
          <p:cNvSpPr txBox="1"/>
          <p:nvPr/>
        </p:nvSpPr>
        <p:spPr>
          <a:xfrm>
            <a:off x="319314" y="4731657"/>
            <a:ext cx="6981372" cy="2031325"/>
          </a:xfrm>
          <a:prstGeom prst="rect">
            <a:avLst/>
          </a:prstGeom>
          <a:solidFill>
            <a:schemeClr val="bg1"/>
          </a:solidFill>
        </p:spPr>
        <p:txBody>
          <a:bodyPr wrap="square" rtlCol="0">
            <a:spAutoFit/>
          </a:bodyPr>
          <a:lstStyle/>
          <a:p>
            <a:r>
              <a:rPr lang="en-US" dirty="0"/>
              <a:t>Answer the questions in English.</a:t>
            </a:r>
          </a:p>
          <a:p>
            <a:pPr marL="342900" indent="-342900">
              <a:buAutoNum type="arabicParenR"/>
            </a:pPr>
            <a:r>
              <a:rPr lang="en-US" dirty="0"/>
              <a:t>When are they going on a walk?</a:t>
            </a:r>
          </a:p>
          <a:p>
            <a:pPr marL="342900" indent="-342900">
              <a:buAutoNum type="arabicParenR"/>
            </a:pPr>
            <a:r>
              <a:rPr lang="en-US" dirty="0"/>
              <a:t>How are they getting to the skatepark on Tuesday?</a:t>
            </a:r>
          </a:p>
          <a:p>
            <a:pPr marL="342900" indent="-342900">
              <a:buAutoNum type="arabicParenR"/>
            </a:pPr>
            <a:r>
              <a:rPr lang="en-US" dirty="0"/>
              <a:t> How much does the boat trip on Wednesday cost?</a:t>
            </a:r>
          </a:p>
          <a:p>
            <a:pPr marL="342900" indent="-342900">
              <a:buAutoNum type="arabicParenR"/>
            </a:pPr>
            <a:r>
              <a:rPr lang="en-US" dirty="0"/>
              <a:t>What are they watching on Thursday?</a:t>
            </a:r>
          </a:p>
          <a:p>
            <a:pPr marL="342900" indent="-342900">
              <a:buAutoNum type="arabicParenR"/>
            </a:pPr>
            <a:r>
              <a:rPr lang="en-US" dirty="0"/>
              <a:t>Where are they having their picnic on Friday?</a:t>
            </a:r>
          </a:p>
          <a:p>
            <a:pPr marL="342900" indent="-342900">
              <a:buAutoNum type="arabicParenR"/>
            </a:pPr>
            <a:r>
              <a:rPr lang="en-US" dirty="0"/>
              <a:t>Where are they going on Saturday?</a:t>
            </a:r>
          </a:p>
        </p:txBody>
      </p:sp>
    </p:spTree>
    <p:extLst>
      <p:ext uri="{BB962C8B-B14F-4D97-AF65-F5344CB8AC3E}">
        <p14:creationId xmlns:p14="http://schemas.microsoft.com/office/powerpoint/2010/main" val="3575290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C48EDB8-5ED8-47C0-BA0E-4C7C477205DD}"/>
              </a:ext>
            </a:extLst>
          </p:cNvPr>
          <p:cNvPicPr>
            <a:picLocks noChangeAspect="1"/>
          </p:cNvPicPr>
          <p:nvPr/>
        </p:nvPicPr>
        <p:blipFill>
          <a:blip r:embed="rId2"/>
          <a:stretch>
            <a:fillRect/>
          </a:stretch>
        </p:blipFill>
        <p:spPr>
          <a:xfrm>
            <a:off x="2328693" y="1868715"/>
            <a:ext cx="7534613" cy="2253342"/>
          </a:xfrm>
          <a:prstGeom prst="rect">
            <a:avLst/>
          </a:prstGeom>
        </p:spPr>
      </p:pic>
      <p:sp>
        <p:nvSpPr>
          <p:cNvPr id="3" name="TextBox 2">
            <a:extLst>
              <a:ext uri="{FF2B5EF4-FFF2-40B4-BE49-F238E27FC236}">
                <a16:creationId xmlns="" xmlns:a16="http://schemas.microsoft.com/office/drawing/2014/main" id="{B0E4979E-B22E-4199-87EC-E234C7F155EF}"/>
              </a:ext>
            </a:extLst>
          </p:cNvPr>
          <p:cNvSpPr txBox="1"/>
          <p:nvPr/>
        </p:nvSpPr>
        <p:spPr>
          <a:xfrm>
            <a:off x="1930400" y="537029"/>
            <a:ext cx="8215086" cy="1200329"/>
          </a:xfrm>
          <a:prstGeom prst="rect">
            <a:avLst/>
          </a:prstGeom>
          <a:noFill/>
        </p:spPr>
        <p:txBody>
          <a:bodyPr wrap="square" rtlCol="0">
            <a:spAutoFit/>
          </a:bodyPr>
          <a:lstStyle/>
          <a:p>
            <a:r>
              <a:rPr lang="en-US" sz="2400" dirty="0"/>
              <a:t>The information in a German sentence has to follow a set order. It is called the ‘Time, Manner, Place rule’. Look at the example below and then copy this information in to your book. </a:t>
            </a:r>
            <a:endParaRPr lang="en-GB" sz="2400" dirty="0"/>
          </a:p>
        </p:txBody>
      </p:sp>
    </p:spTree>
    <p:extLst>
      <p:ext uri="{BB962C8B-B14F-4D97-AF65-F5344CB8AC3E}">
        <p14:creationId xmlns:p14="http://schemas.microsoft.com/office/powerpoint/2010/main" val="1607938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532073E-06A0-499E-89A6-0428F5837326}"/>
              </a:ext>
            </a:extLst>
          </p:cNvPr>
          <p:cNvPicPr>
            <a:picLocks noChangeAspect="1"/>
          </p:cNvPicPr>
          <p:nvPr/>
        </p:nvPicPr>
        <p:blipFill>
          <a:blip r:embed="rId2"/>
          <a:stretch>
            <a:fillRect/>
          </a:stretch>
        </p:blipFill>
        <p:spPr>
          <a:xfrm>
            <a:off x="696686" y="1157287"/>
            <a:ext cx="9226597" cy="2950256"/>
          </a:xfrm>
          <a:prstGeom prst="rect">
            <a:avLst/>
          </a:prstGeom>
        </p:spPr>
      </p:pic>
      <p:sp>
        <p:nvSpPr>
          <p:cNvPr id="3" name="TextBox 2">
            <a:extLst>
              <a:ext uri="{FF2B5EF4-FFF2-40B4-BE49-F238E27FC236}">
                <a16:creationId xmlns="" xmlns:a16="http://schemas.microsoft.com/office/drawing/2014/main" id="{AE4968D6-6EC6-43F8-91D7-EDF05E890A08}"/>
              </a:ext>
            </a:extLst>
          </p:cNvPr>
          <p:cNvSpPr txBox="1"/>
          <p:nvPr/>
        </p:nvSpPr>
        <p:spPr>
          <a:xfrm>
            <a:off x="551543" y="338746"/>
            <a:ext cx="10784114" cy="461665"/>
          </a:xfrm>
          <a:prstGeom prst="rect">
            <a:avLst/>
          </a:prstGeom>
          <a:noFill/>
        </p:spPr>
        <p:txBody>
          <a:bodyPr wrap="square" rtlCol="0">
            <a:spAutoFit/>
          </a:bodyPr>
          <a:lstStyle/>
          <a:p>
            <a:r>
              <a:rPr lang="en-US" sz="2400" b="1" dirty="0"/>
              <a:t>Follow the lines and make a sentence. Number one is done as an example. </a:t>
            </a:r>
            <a:endParaRPr lang="en-GB" sz="2400" b="1" dirty="0"/>
          </a:p>
        </p:txBody>
      </p:sp>
      <p:pic>
        <p:nvPicPr>
          <p:cNvPr id="4" name="Picture 3">
            <a:extLst>
              <a:ext uri="{FF2B5EF4-FFF2-40B4-BE49-F238E27FC236}">
                <a16:creationId xmlns="" xmlns:a16="http://schemas.microsoft.com/office/drawing/2014/main" id="{510BB447-B467-4A8E-8502-913745654581}"/>
              </a:ext>
            </a:extLst>
          </p:cNvPr>
          <p:cNvPicPr>
            <a:picLocks noChangeAspect="1"/>
          </p:cNvPicPr>
          <p:nvPr/>
        </p:nvPicPr>
        <p:blipFill>
          <a:blip r:embed="rId3"/>
          <a:stretch>
            <a:fillRect/>
          </a:stretch>
        </p:blipFill>
        <p:spPr>
          <a:xfrm>
            <a:off x="3494540" y="4695251"/>
            <a:ext cx="5475289" cy="2010924"/>
          </a:xfrm>
          <a:prstGeom prst="rect">
            <a:avLst/>
          </a:prstGeom>
        </p:spPr>
      </p:pic>
    </p:spTree>
    <p:extLst>
      <p:ext uri="{BB962C8B-B14F-4D97-AF65-F5344CB8AC3E}">
        <p14:creationId xmlns:p14="http://schemas.microsoft.com/office/powerpoint/2010/main" val="764621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40943C1-0167-4340-9C75-6EC4F7F4549E}"/>
              </a:ext>
            </a:extLst>
          </p:cNvPr>
          <p:cNvSpPr/>
          <p:nvPr/>
        </p:nvSpPr>
        <p:spPr>
          <a:xfrm>
            <a:off x="325243" y="256435"/>
            <a:ext cx="1449436" cy="461665"/>
          </a:xfrm>
          <a:prstGeom prst="rect">
            <a:avLst/>
          </a:prstGeom>
        </p:spPr>
        <p:txBody>
          <a:bodyPr wrap="none">
            <a:spAutoFit/>
          </a:bodyPr>
          <a:lstStyle/>
          <a:p>
            <a:r>
              <a:rPr lang="en-GB" sz="2400" b="1" u="sng" dirty="0"/>
              <a:t>WEEK 3 – </a:t>
            </a:r>
          </a:p>
        </p:txBody>
      </p:sp>
      <p:sp>
        <p:nvSpPr>
          <p:cNvPr id="3" name="TextBox 2">
            <a:extLst>
              <a:ext uri="{FF2B5EF4-FFF2-40B4-BE49-F238E27FC236}">
                <a16:creationId xmlns="" xmlns:a16="http://schemas.microsoft.com/office/drawing/2014/main" id="{A26F232F-EC2B-481A-B7DF-27B5C759ABFC}"/>
              </a:ext>
            </a:extLst>
          </p:cNvPr>
          <p:cNvSpPr txBox="1"/>
          <p:nvPr/>
        </p:nvSpPr>
        <p:spPr>
          <a:xfrm>
            <a:off x="694538" y="957754"/>
            <a:ext cx="4661234" cy="1107996"/>
          </a:xfrm>
          <a:prstGeom prst="rect">
            <a:avLst/>
          </a:prstGeom>
          <a:noFill/>
        </p:spPr>
        <p:txBody>
          <a:bodyPr wrap="square" rtlCol="0">
            <a:spAutoFit/>
          </a:bodyPr>
          <a:lstStyle/>
          <a:p>
            <a:r>
              <a:rPr lang="en-GB" sz="2200" dirty="0"/>
              <a:t>Read through the vocabulary for this week and spend a good amount of time trying to learn it. </a:t>
            </a:r>
          </a:p>
        </p:txBody>
      </p:sp>
      <p:pic>
        <p:nvPicPr>
          <p:cNvPr id="4" name="Picture 3">
            <a:extLst>
              <a:ext uri="{FF2B5EF4-FFF2-40B4-BE49-F238E27FC236}">
                <a16:creationId xmlns="" xmlns:a16="http://schemas.microsoft.com/office/drawing/2014/main" id="{19D925BA-7955-4A86-B3A1-852BB474A3F3}"/>
              </a:ext>
            </a:extLst>
          </p:cNvPr>
          <p:cNvPicPr>
            <a:picLocks noChangeAspect="1"/>
          </p:cNvPicPr>
          <p:nvPr/>
        </p:nvPicPr>
        <p:blipFill>
          <a:blip r:embed="rId2"/>
          <a:stretch>
            <a:fillRect/>
          </a:stretch>
        </p:blipFill>
        <p:spPr>
          <a:xfrm>
            <a:off x="438003" y="2305403"/>
            <a:ext cx="4801654" cy="4061777"/>
          </a:xfrm>
          <a:prstGeom prst="rect">
            <a:avLst/>
          </a:prstGeom>
        </p:spPr>
      </p:pic>
      <p:pic>
        <p:nvPicPr>
          <p:cNvPr id="5" name="Picture 4">
            <a:extLst>
              <a:ext uri="{FF2B5EF4-FFF2-40B4-BE49-F238E27FC236}">
                <a16:creationId xmlns="" xmlns:a16="http://schemas.microsoft.com/office/drawing/2014/main" id="{1E813764-BDCE-4898-AE39-AB70D4B4B7DA}"/>
              </a:ext>
            </a:extLst>
          </p:cNvPr>
          <p:cNvPicPr>
            <a:picLocks noChangeAspect="1"/>
          </p:cNvPicPr>
          <p:nvPr/>
        </p:nvPicPr>
        <p:blipFill>
          <a:blip r:embed="rId3"/>
          <a:stretch>
            <a:fillRect/>
          </a:stretch>
        </p:blipFill>
        <p:spPr>
          <a:xfrm>
            <a:off x="6096000" y="549507"/>
            <a:ext cx="5493131" cy="3032486"/>
          </a:xfrm>
          <a:prstGeom prst="rect">
            <a:avLst/>
          </a:prstGeom>
        </p:spPr>
      </p:pic>
      <p:pic>
        <p:nvPicPr>
          <p:cNvPr id="6" name="Picture 5">
            <a:extLst>
              <a:ext uri="{FF2B5EF4-FFF2-40B4-BE49-F238E27FC236}">
                <a16:creationId xmlns="" xmlns:a16="http://schemas.microsoft.com/office/drawing/2014/main" id="{D748F9AA-1EE7-43D4-BF76-608DC4528ADC}"/>
              </a:ext>
            </a:extLst>
          </p:cNvPr>
          <p:cNvPicPr>
            <a:picLocks noChangeAspect="1"/>
          </p:cNvPicPr>
          <p:nvPr/>
        </p:nvPicPr>
        <p:blipFill>
          <a:blip r:embed="rId4"/>
          <a:stretch>
            <a:fillRect/>
          </a:stretch>
        </p:blipFill>
        <p:spPr>
          <a:xfrm rot="10800000">
            <a:off x="5922184" y="3689905"/>
            <a:ext cx="5666947" cy="1292772"/>
          </a:xfrm>
          <a:prstGeom prst="rect">
            <a:avLst/>
          </a:prstGeom>
        </p:spPr>
      </p:pic>
      <p:pic>
        <p:nvPicPr>
          <p:cNvPr id="7" name="Picture 6">
            <a:extLst>
              <a:ext uri="{FF2B5EF4-FFF2-40B4-BE49-F238E27FC236}">
                <a16:creationId xmlns="" xmlns:a16="http://schemas.microsoft.com/office/drawing/2014/main" id="{A4037849-456E-4704-AA32-E80DA91EF6C9}"/>
              </a:ext>
            </a:extLst>
          </p:cNvPr>
          <p:cNvPicPr>
            <a:picLocks noChangeAspect="1"/>
          </p:cNvPicPr>
          <p:nvPr/>
        </p:nvPicPr>
        <p:blipFill>
          <a:blip r:embed="rId5"/>
          <a:stretch>
            <a:fillRect/>
          </a:stretch>
        </p:blipFill>
        <p:spPr>
          <a:xfrm>
            <a:off x="5396822" y="5185410"/>
            <a:ext cx="6795178" cy="1181770"/>
          </a:xfrm>
          <a:prstGeom prst="rect">
            <a:avLst/>
          </a:prstGeom>
        </p:spPr>
      </p:pic>
      <p:sp>
        <p:nvSpPr>
          <p:cNvPr id="8" name="TextBox 7">
            <a:extLst>
              <a:ext uri="{FF2B5EF4-FFF2-40B4-BE49-F238E27FC236}">
                <a16:creationId xmlns="" xmlns:a16="http://schemas.microsoft.com/office/drawing/2014/main" id="{8D1F11B1-5B28-40CD-86FF-CEBD901871B0}"/>
              </a:ext>
            </a:extLst>
          </p:cNvPr>
          <p:cNvSpPr txBox="1"/>
          <p:nvPr/>
        </p:nvSpPr>
        <p:spPr>
          <a:xfrm>
            <a:off x="5396822" y="6123827"/>
            <a:ext cx="4806700" cy="369332"/>
          </a:xfrm>
          <a:prstGeom prst="rect">
            <a:avLst/>
          </a:prstGeom>
          <a:noFill/>
        </p:spPr>
        <p:txBody>
          <a:bodyPr wrap="none" rtlCol="0">
            <a:spAutoFit/>
          </a:bodyPr>
          <a:lstStyle/>
          <a:p>
            <a:r>
              <a:rPr lang="en-US" dirty="0" err="1"/>
              <a:t>heute</a:t>
            </a:r>
            <a:r>
              <a:rPr lang="en-US" dirty="0"/>
              <a:t>                                                                today </a:t>
            </a:r>
            <a:endParaRPr lang="en-GB" dirty="0"/>
          </a:p>
        </p:txBody>
      </p:sp>
    </p:spTree>
    <p:extLst>
      <p:ext uri="{BB962C8B-B14F-4D97-AF65-F5344CB8AC3E}">
        <p14:creationId xmlns:p14="http://schemas.microsoft.com/office/powerpoint/2010/main" val="3619217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71C4F65-6197-4297-871D-18C3DE3F3E70}"/>
              </a:ext>
            </a:extLst>
          </p:cNvPr>
          <p:cNvSpPr txBox="1"/>
          <p:nvPr/>
        </p:nvSpPr>
        <p:spPr>
          <a:xfrm>
            <a:off x="561702" y="457200"/>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transport words from last week (they are in the beginner section):</a:t>
            </a:r>
          </a:p>
          <a:p>
            <a:endParaRPr lang="en-US" sz="2600" dirty="0"/>
          </a:p>
          <a:p>
            <a:r>
              <a:rPr lang="en-US" sz="2600" dirty="0"/>
              <a:t>Username – </a:t>
            </a:r>
            <a:r>
              <a:rPr lang="en-US" sz="2600" dirty="0" err="1"/>
              <a:t>kingshill</a:t>
            </a:r>
            <a:r>
              <a:rPr lang="en-US" sz="2600" dirty="0"/>
              <a:t>                          password – </a:t>
            </a:r>
            <a:r>
              <a:rPr lang="en-US" sz="2600" dirty="0" smtClean="0"/>
              <a:t>love4langs</a:t>
            </a:r>
            <a:endParaRPr lang="en-GB" sz="2600" dirty="0"/>
          </a:p>
        </p:txBody>
      </p:sp>
      <p:pic>
        <p:nvPicPr>
          <p:cNvPr id="3" name="Picture 2">
            <a:extLst>
              <a:ext uri="{FF2B5EF4-FFF2-40B4-BE49-F238E27FC236}">
                <a16:creationId xmlns="" xmlns:a16="http://schemas.microsoft.com/office/drawing/2014/main" id="{1935C7E9-84CC-4E00-A535-46CA8BA54EBB}"/>
              </a:ext>
            </a:extLst>
          </p:cNvPr>
          <p:cNvPicPr>
            <a:picLocks noChangeAspect="1"/>
          </p:cNvPicPr>
          <p:nvPr/>
        </p:nvPicPr>
        <p:blipFill>
          <a:blip r:embed="rId2"/>
          <a:stretch>
            <a:fillRect/>
          </a:stretch>
        </p:blipFill>
        <p:spPr>
          <a:xfrm>
            <a:off x="920892" y="3083105"/>
            <a:ext cx="9116474" cy="3095625"/>
          </a:xfrm>
          <a:prstGeom prst="rect">
            <a:avLst/>
          </a:prstGeom>
        </p:spPr>
      </p:pic>
      <p:sp>
        <p:nvSpPr>
          <p:cNvPr id="4" name="Oval 3">
            <a:extLst>
              <a:ext uri="{FF2B5EF4-FFF2-40B4-BE49-F238E27FC236}">
                <a16:creationId xmlns="" xmlns:a16="http://schemas.microsoft.com/office/drawing/2014/main" id="{3D2D8595-1080-4074-80F6-2ACBE1E5C0B8}"/>
              </a:ext>
            </a:extLst>
          </p:cNvPr>
          <p:cNvSpPr/>
          <p:nvPr/>
        </p:nvSpPr>
        <p:spPr>
          <a:xfrm>
            <a:off x="6374675" y="3429000"/>
            <a:ext cx="2299063"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0843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5BE5CF0-BD22-4C9D-B49F-2773BAFBCE98}"/>
              </a:ext>
            </a:extLst>
          </p:cNvPr>
          <p:cNvPicPr>
            <a:picLocks noChangeAspect="1"/>
          </p:cNvPicPr>
          <p:nvPr/>
        </p:nvPicPr>
        <p:blipFill>
          <a:blip r:embed="rId4"/>
          <a:stretch>
            <a:fillRect/>
          </a:stretch>
        </p:blipFill>
        <p:spPr>
          <a:xfrm>
            <a:off x="2676913" y="0"/>
            <a:ext cx="8426515" cy="6874967"/>
          </a:xfrm>
          <a:prstGeom prst="rect">
            <a:avLst/>
          </a:prstGeom>
        </p:spPr>
      </p:pic>
      <p:pic>
        <p:nvPicPr>
          <p:cNvPr id="3" name="22 Einheit 3 ex1">
            <a:hlinkClick r:id="" action="ppaction://media"/>
            <a:extLst>
              <a:ext uri="{FF2B5EF4-FFF2-40B4-BE49-F238E27FC236}">
                <a16:creationId xmlns="" xmlns:a16="http://schemas.microsoft.com/office/drawing/2014/main" id="{A14DA46C-C0DC-4149-B7F1-4C71CB6C9B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
        <p:nvSpPr>
          <p:cNvPr id="4" name="TextBox 3">
            <a:extLst>
              <a:ext uri="{FF2B5EF4-FFF2-40B4-BE49-F238E27FC236}">
                <a16:creationId xmlns="" xmlns:a16="http://schemas.microsoft.com/office/drawing/2014/main" id="{6B025BA9-6EAD-4782-BEB0-A9A8EA80EA9A}"/>
              </a:ext>
            </a:extLst>
          </p:cNvPr>
          <p:cNvSpPr txBox="1"/>
          <p:nvPr/>
        </p:nvSpPr>
        <p:spPr>
          <a:xfrm>
            <a:off x="2364377" y="162379"/>
            <a:ext cx="4807132" cy="769441"/>
          </a:xfrm>
          <a:prstGeom prst="rect">
            <a:avLst/>
          </a:prstGeom>
          <a:solidFill>
            <a:schemeClr val="bg1"/>
          </a:solidFill>
        </p:spPr>
        <p:txBody>
          <a:bodyPr wrap="square" rtlCol="0">
            <a:spAutoFit/>
          </a:bodyPr>
          <a:lstStyle/>
          <a:p>
            <a:r>
              <a:rPr lang="en-US" sz="2200" dirty="0"/>
              <a:t>Listen to the recording and read along. Which picture matches each </a:t>
            </a:r>
            <a:r>
              <a:rPr lang="en-US" sz="2200" dirty="0" err="1"/>
              <a:t>text?E.g</a:t>
            </a:r>
            <a:r>
              <a:rPr lang="en-US" sz="2200" dirty="0"/>
              <a:t>. 1b</a:t>
            </a:r>
            <a:endParaRPr lang="en-GB" dirty="0"/>
          </a:p>
        </p:txBody>
      </p:sp>
    </p:spTree>
    <p:extLst>
      <p:ext uri="{BB962C8B-B14F-4D97-AF65-F5344CB8AC3E}">
        <p14:creationId xmlns:p14="http://schemas.microsoft.com/office/powerpoint/2010/main" val="37675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84FCE6E-A213-4A71-A698-F3950B8F59EF}"/>
              </a:ext>
            </a:extLst>
          </p:cNvPr>
          <p:cNvPicPr>
            <a:picLocks noChangeAspect="1"/>
          </p:cNvPicPr>
          <p:nvPr/>
        </p:nvPicPr>
        <p:blipFill>
          <a:blip r:embed="rId2"/>
          <a:stretch>
            <a:fillRect/>
          </a:stretch>
        </p:blipFill>
        <p:spPr>
          <a:xfrm>
            <a:off x="1800361" y="2349273"/>
            <a:ext cx="8195129" cy="3006497"/>
          </a:xfrm>
          <a:prstGeom prst="rect">
            <a:avLst/>
          </a:prstGeom>
        </p:spPr>
      </p:pic>
      <p:sp>
        <p:nvSpPr>
          <p:cNvPr id="3" name="TextBox 2">
            <a:extLst>
              <a:ext uri="{FF2B5EF4-FFF2-40B4-BE49-F238E27FC236}">
                <a16:creationId xmlns="" xmlns:a16="http://schemas.microsoft.com/office/drawing/2014/main" id="{65D1773D-79D6-47FA-9BCD-B8F261494AC0}"/>
              </a:ext>
            </a:extLst>
          </p:cNvPr>
          <p:cNvSpPr txBox="1"/>
          <p:nvPr/>
        </p:nvSpPr>
        <p:spPr>
          <a:xfrm>
            <a:off x="901337" y="718457"/>
            <a:ext cx="10398034" cy="1200329"/>
          </a:xfrm>
          <a:prstGeom prst="rect">
            <a:avLst/>
          </a:prstGeom>
          <a:noFill/>
        </p:spPr>
        <p:txBody>
          <a:bodyPr wrap="square" rtlCol="0">
            <a:spAutoFit/>
          </a:bodyPr>
          <a:lstStyle/>
          <a:p>
            <a:r>
              <a:rPr lang="en-US" sz="2400" dirty="0"/>
              <a:t>When you are trying to identify if a text is written in the past, present or future, look for clues like the ones below. Now go back and read the 6 texts on the previous slide and decide if they are past, present or future. </a:t>
            </a:r>
            <a:endParaRPr lang="en-GB" sz="2400" dirty="0"/>
          </a:p>
        </p:txBody>
      </p:sp>
      <p:sp>
        <p:nvSpPr>
          <p:cNvPr id="4" name="TextBox 3">
            <a:extLst>
              <a:ext uri="{FF2B5EF4-FFF2-40B4-BE49-F238E27FC236}">
                <a16:creationId xmlns="" xmlns:a16="http://schemas.microsoft.com/office/drawing/2014/main" id="{4B63D08D-C2D8-4717-8D57-374EE481E710}"/>
              </a:ext>
            </a:extLst>
          </p:cNvPr>
          <p:cNvSpPr txBox="1"/>
          <p:nvPr/>
        </p:nvSpPr>
        <p:spPr>
          <a:xfrm>
            <a:off x="2063931" y="5564777"/>
            <a:ext cx="2730137" cy="646331"/>
          </a:xfrm>
          <a:prstGeom prst="rect">
            <a:avLst/>
          </a:prstGeom>
          <a:noFill/>
        </p:spPr>
        <p:txBody>
          <a:bodyPr wrap="square" rtlCol="0">
            <a:spAutoFit/>
          </a:bodyPr>
          <a:lstStyle/>
          <a:p>
            <a:r>
              <a:rPr lang="en-US" dirty="0"/>
              <a:t>war-was</a:t>
            </a:r>
          </a:p>
          <a:p>
            <a:r>
              <a:rPr lang="en-US" dirty="0" err="1"/>
              <a:t>hatte</a:t>
            </a:r>
            <a:r>
              <a:rPr lang="en-US" dirty="0"/>
              <a:t>- had</a:t>
            </a:r>
            <a:endParaRPr lang="en-GB" dirty="0"/>
          </a:p>
        </p:txBody>
      </p:sp>
    </p:spTree>
    <p:extLst>
      <p:ext uri="{BB962C8B-B14F-4D97-AF65-F5344CB8AC3E}">
        <p14:creationId xmlns:p14="http://schemas.microsoft.com/office/powerpoint/2010/main" val="3214348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D56B297-8A56-4152-97E3-8925BFD72981}"/>
              </a:ext>
            </a:extLst>
          </p:cNvPr>
          <p:cNvPicPr>
            <a:picLocks noChangeAspect="1"/>
          </p:cNvPicPr>
          <p:nvPr/>
        </p:nvPicPr>
        <p:blipFill>
          <a:blip r:embed="rId2"/>
          <a:stretch>
            <a:fillRect/>
          </a:stretch>
        </p:blipFill>
        <p:spPr>
          <a:xfrm>
            <a:off x="2935604" y="286883"/>
            <a:ext cx="6130019" cy="6284233"/>
          </a:xfrm>
          <a:prstGeom prst="rect">
            <a:avLst/>
          </a:prstGeom>
        </p:spPr>
      </p:pic>
    </p:spTree>
    <p:extLst>
      <p:ext uri="{BB962C8B-B14F-4D97-AF65-F5344CB8AC3E}">
        <p14:creationId xmlns:p14="http://schemas.microsoft.com/office/powerpoint/2010/main" val="1669361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C3493DF-1E90-456A-9568-8E8FDA85F55B}"/>
              </a:ext>
            </a:extLst>
          </p:cNvPr>
          <p:cNvPicPr>
            <a:picLocks noChangeAspect="1"/>
          </p:cNvPicPr>
          <p:nvPr/>
        </p:nvPicPr>
        <p:blipFill>
          <a:blip r:embed="rId4"/>
          <a:stretch>
            <a:fillRect/>
          </a:stretch>
        </p:blipFill>
        <p:spPr>
          <a:xfrm>
            <a:off x="1500324" y="2412817"/>
            <a:ext cx="9683744" cy="2786200"/>
          </a:xfrm>
          <a:prstGeom prst="rect">
            <a:avLst/>
          </a:prstGeom>
        </p:spPr>
      </p:pic>
      <p:pic>
        <p:nvPicPr>
          <p:cNvPr id="3" name="23 ex3">
            <a:hlinkClick r:id="" action="ppaction://media"/>
            <a:extLst>
              <a:ext uri="{FF2B5EF4-FFF2-40B4-BE49-F238E27FC236}">
                <a16:creationId xmlns="" xmlns:a16="http://schemas.microsoft.com/office/drawing/2014/main" id="{3AC112A9-60AF-4E7F-BE8E-D8411E3EA1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132" y="379457"/>
            <a:ext cx="609600" cy="609600"/>
          </a:xfrm>
          <a:prstGeom prst="rect">
            <a:avLst/>
          </a:prstGeom>
        </p:spPr>
      </p:pic>
      <p:sp>
        <p:nvSpPr>
          <p:cNvPr id="4" name="TextBox 3">
            <a:extLst>
              <a:ext uri="{FF2B5EF4-FFF2-40B4-BE49-F238E27FC236}">
                <a16:creationId xmlns="" xmlns:a16="http://schemas.microsoft.com/office/drawing/2014/main" id="{B06EDE99-7BEF-4A93-BCEC-5EC36EBFA73C}"/>
              </a:ext>
            </a:extLst>
          </p:cNvPr>
          <p:cNvSpPr txBox="1"/>
          <p:nvPr/>
        </p:nvSpPr>
        <p:spPr>
          <a:xfrm>
            <a:off x="1007932" y="1658983"/>
            <a:ext cx="10267406" cy="1569660"/>
          </a:xfrm>
          <a:prstGeom prst="rect">
            <a:avLst/>
          </a:prstGeom>
          <a:solidFill>
            <a:schemeClr val="bg1"/>
          </a:solidFill>
        </p:spPr>
        <p:txBody>
          <a:bodyPr wrap="square" rtlCol="0">
            <a:spAutoFit/>
          </a:bodyPr>
          <a:lstStyle/>
          <a:p>
            <a:r>
              <a:rPr lang="en-US" sz="2400" dirty="0"/>
              <a:t>Listen to the recording. Write down 1-3. Write down which activity each of the 3 people mentions (a-f) and then say if they talk about it in the past, present or future tense. </a:t>
            </a:r>
          </a:p>
          <a:p>
            <a:r>
              <a:rPr lang="en-US" sz="2400" dirty="0"/>
              <a:t>Example, 1 b, past….</a:t>
            </a:r>
            <a:endParaRPr lang="en-GB" sz="2400" dirty="0"/>
          </a:p>
        </p:txBody>
      </p:sp>
    </p:spTree>
    <p:extLst>
      <p:ext uri="{BB962C8B-B14F-4D97-AF65-F5344CB8AC3E}">
        <p14:creationId xmlns:p14="http://schemas.microsoft.com/office/powerpoint/2010/main" val="12325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4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7752138-65AF-4AB6-99BB-7493CE35A085}"/>
              </a:ext>
            </a:extLst>
          </p:cNvPr>
          <p:cNvSpPr/>
          <p:nvPr/>
        </p:nvSpPr>
        <p:spPr>
          <a:xfrm>
            <a:off x="325243" y="256435"/>
            <a:ext cx="1449436" cy="461665"/>
          </a:xfrm>
          <a:prstGeom prst="rect">
            <a:avLst/>
          </a:prstGeom>
        </p:spPr>
        <p:txBody>
          <a:bodyPr wrap="none">
            <a:spAutoFit/>
          </a:bodyPr>
          <a:lstStyle/>
          <a:p>
            <a:r>
              <a:rPr lang="en-GB" sz="2400" b="1" u="sng" dirty="0"/>
              <a:t>WEEK 4 – </a:t>
            </a:r>
          </a:p>
        </p:txBody>
      </p:sp>
      <p:sp>
        <p:nvSpPr>
          <p:cNvPr id="3" name="TextBox 2">
            <a:extLst>
              <a:ext uri="{FF2B5EF4-FFF2-40B4-BE49-F238E27FC236}">
                <a16:creationId xmlns="" xmlns:a16="http://schemas.microsoft.com/office/drawing/2014/main" id="{268B4EAC-9C56-4647-A09F-D8720986D3A2}"/>
              </a:ext>
            </a:extLst>
          </p:cNvPr>
          <p:cNvSpPr txBox="1"/>
          <p:nvPr/>
        </p:nvSpPr>
        <p:spPr>
          <a:xfrm>
            <a:off x="694538" y="957754"/>
            <a:ext cx="4661234" cy="1107996"/>
          </a:xfrm>
          <a:prstGeom prst="rect">
            <a:avLst/>
          </a:prstGeom>
          <a:noFill/>
        </p:spPr>
        <p:txBody>
          <a:bodyPr wrap="square" rtlCol="0">
            <a:spAutoFit/>
          </a:bodyPr>
          <a:lstStyle/>
          <a:p>
            <a:r>
              <a:rPr lang="en-GB" sz="2200" dirty="0"/>
              <a:t>Read through the vocabulary for this week and spend a good amount of time trying to learn it. </a:t>
            </a:r>
          </a:p>
        </p:txBody>
      </p:sp>
      <p:pic>
        <p:nvPicPr>
          <p:cNvPr id="4" name="Picture 3">
            <a:extLst>
              <a:ext uri="{FF2B5EF4-FFF2-40B4-BE49-F238E27FC236}">
                <a16:creationId xmlns="" xmlns:a16="http://schemas.microsoft.com/office/drawing/2014/main" id="{CB1B91D3-6C9B-4F7D-96BD-9FA135C07061}"/>
              </a:ext>
            </a:extLst>
          </p:cNvPr>
          <p:cNvPicPr>
            <a:picLocks noChangeAspect="1"/>
          </p:cNvPicPr>
          <p:nvPr/>
        </p:nvPicPr>
        <p:blipFill>
          <a:blip r:embed="rId2"/>
          <a:stretch>
            <a:fillRect/>
          </a:stretch>
        </p:blipFill>
        <p:spPr>
          <a:xfrm rot="10800000">
            <a:off x="5755186" y="0"/>
            <a:ext cx="4661234" cy="6824382"/>
          </a:xfrm>
          <a:prstGeom prst="rect">
            <a:avLst/>
          </a:prstGeom>
        </p:spPr>
      </p:pic>
    </p:spTree>
    <p:extLst>
      <p:ext uri="{BB962C8B-B14F-4D97-AF65-F5344CB8AC3E}">
        <p14:creationId xmlns:p14="http://schemas.microsoft.com/office/powerpoint/2010/main" val="4136834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80D3A51-B5F4-46D5-890E-14CEB3A3BE39}"/>
              </a:ext>
            </a:extLst>
          </p:cNvPr>
          <p:cNvPicPr>
            <a:picLocks noChangeAspect="1"/>
          </p:cNvPicPr>
          <p:nvPr/>
        </p:nvPicPr>
        <p:blipFill>
          <a:blip r:embed="rId2"/>
          <a:stretch>
            <a:fillRect/>
          </a:stretch>
        </p:blipFill>
        <p:spPr>
          <a:xfrm>
            <a:off x="0" y="1336017"/>
            <a:ext cx="11124289" cy="2540046"/>
          </a:xfrm>
          <a:prstGeom prst="rect">
            <a:avLst/>
          </a:prstGeom>
        </p:spPr>
      </p:pic>
      <p:sp>
        <p:nvSpPr>
          <p:cNvPr id="3" name="TextBox 2">
            <a:extLst>
              <a:ext uri="{FF2B5EF4-FFF2-40B4-BE49-F238E27FC236}">
                <a16:creationId xmlns="" xmlns:a16="http://schemas.microsoft.com/office/drawing/2014/main" id="{22460CB9-C702-43D6-B0F9-07B4E70F9835}"/>
              </a:ext>
            </a:extLst>
          </p:cNvPr>
          <p:cNvSpPr txBox="1"/>
          <p:nvPr/>
        </p:nvSpPr>
        <p:spPr>
          <a:xfrm>
            <a:off x="7093131" y="4493623"/>
            <a:ext cx="4031158" cy="1477328"/>
          </a:xfrm>
          <a:prstGeom prst="rect">
            <a:avLst/>
          </a:prstGeom>
          <a:noFill/>
        </p:spPr>
        <p:txBody>
          <a:bodyPr wrap="square" rtlCol="0">
            <a:spAutoFit/>
          </a:bodyPr>
          <a:lstStyle/>
          <a:p>
            <a:r>
              <a:rPr lang="en-US" dirty="0"/>
              <a:t>Copy this grammar information above and write the English too.</a:t>
            </a:r>
          </a:p>
          <a:p>
            <a:r>
              <a:rPr lang="en-US" dirty="0"/>
              <a:t>Sie </a:t>
            </a:r>
            <a:r>
              <a:rPr lang="en-US" dirty="0" err="1"/>
              <a:t>haben</a:t>
            </a:r>
            <a:r>
              <a:rPr lang="en-US" dirty="0"/>
              <a:t> </a:t>
            </a:r>
            <a:r>
              <a:rPr lang="en-US" dirty="0" err="1"/>
              <a:t>gekauft</a:t>
            </a:r>
            <a:r>
              <a:rPr lang="en-US" dirty="0"/>
              <a:t> = they bought</a:t>
            </a:r>
          </a:p>
          <a:p>
            <a:r>
              <a:rPr lang="en-US" dirty="0"/>
              <a:t>Sie </a:t>
            </a:r>
            <a:r>
              <a:rPr lang="en-US" dirty="0" err="1"/>
              <a:t>sind</a:t>
            </a:r>
            <a:r>
              <a:rPr lang="en-US" dirty="0"/>
              <a:t> </a:t>
            </a:r>
            <a:r>
              <a:rPr lang="en-US" dirty="0" err="1"/>
              <a:t>gegangen</a:t>
            </a:r>
            <a:r>
              <a:rPr lang="en-US" dirty="0"/>
              <a:t>= They went</a:t>
            </a:r>
          </a:p>
          <a:p>
            <a:r>
              <a:rPr lang="en-US" dirty="0"/>
              <a:t>Sie </a:t>
            </a:r>
            <a:r>
              <a:rPr lang="en-US" dirty="0" err="1"/>
              <a:t>sind</a:t>
            </a:r>
            <a:r>
              <a:rPr lang="en-US" dirty="0"/>
              <a:t> </a:t>
            </a:r>
            <a:r>
              <a:rPr lang="en-US" dirty="0" err="1"/>
              <a:t>gefahren</a:t>
            </a:r>
            <a:r>
              <a:rPr lang="en-US" dirty="0"/>
              <a:t> = they travelled/ went</a:t>
            </a:r>
            <a:endParaRPr lang="en-GB" dirty="0"/>
          </a:p>
        </p:txBody>
      </p:sp>
    </p:spTree>
    <p:extLst>
      <p:ext uri="{BB962C8B-B14F-4D97-AF65-F5344CB8AC3E}">
        <p14:creationId xmlns:p14="http://schemas.microsoft.com/office/powerpoint/2010/main" val="1880566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4F96651-388F-43B9-8664-22905CA501D8}"/>
              </a:ext>
            </a:extLst>
          </p:cNvPr>
          <p:cNvPicPr>
            <a:picLocks noChangeAspect="1"/>
          </p:cNvPicPr>
          <p:nvPr/>
        </p:nvPicPr>
        <p:blipFill>
          <a:blip r:embed="rId4"/>
          <a:stretch>
            <a:fillRect/>
          </a:stretch>
        </p:blipFill>
        <p:spPr>
          <a:xfrm>
            <a:off x="1305367" y="2297973"/>
            <a:ext cx="9581265" cy="3710941"/>
          </a:xfrm>
          <a:prstGeom prst="rect">
            <a:avLst/>
          </a:prstGeom>
        </p:spPr>
      </p:pic>
      <p:sp>
        <p:nvSpPr>
          <p:cNvPr id="3" name="TextBox 2">
            <a:extLst>
              <a:ext uri="{FF2B5EF4-FFF2-40B4-BE49-F238E27FC236}">
                <a16:creationId xmlns="" xmlns:a16="http://schemas.microsoft.com/office/drawing/2014/main" id="{A0B967FD-0211-42BC-9586-EA4C5F32CF0F}"/>
              </a:ext>
            </a:extLst>
          </p:cNvPr>
          <p:cNvSpPr txBox="1"/>
          <p:nvPr/>
        </p:nvSpPr>
        <p:spPr>
          <a:xfrm>
            <a:off x="2103119" y="1466976"/>
            <a:ext cx="8347166" cy="830997"/>
          </a:xfrm>
          <a:prstGeom prst="rect">
            <a:avLst/>
          </a:prstGeom>
          <a:noFill/>
        </p:spPr>
        <p:txBody>
          <a:bodyPr wrap="square" rtlCol="0">
            <a:spAutoFit/>
          </a:bodyPr>
          <a:lstStyle/>
          <a:p>
            <a:r>
              <a:rPr lang="en-US" sz="2400" dirty="0"/>
              <a:t>Listen to the recording. Where were they? What did they buy? Answer in German. Example below.</a:t>
            </a:r>
            <a:endParaRPr lang="en-GB" sz="2400" dirty="0"/>
          </a:p>
        </p:txBody>
      </p:sp>
      <p:pic>
        <p:nvPicPr>
          <p:cNvPr id="4" name="24 Einheit 4 ex1">
            <a:hlinkClick r:id="" action="ppaction://media"/>
            <a:extLst>
              <a:ext uri="{FF2B5EF4-FFF2-40B4-BE49-F238E27FC236}">
                <a16:creationId xmlns="" xmlns:a16="http://schemas.microsoft.com/office/drawing/2014/main" id="{58A98C8F-60DA-4094-8DCF-EE77F38304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212644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5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004B06A-7D8E-4335-B9FB-7686C0C7182C}"/>
              </a:ext>
            </a:extLst>
          </p:cNvPr>
          <p:cNvPicPr>
            <a:picLocks noChangeAspect="1"/>
          </p:cNvPicPr>
          <p:nvPr/>
        </p:nvPicPr>
        <p:blipFill>
          <a:blip r:embed="rId4"/>
          <a:stretch>
            <a:fillRect/>
          </a:stretch>
        </p:blipFill>
        <p:spPr>
          <a:xfrm>
            <a:off x="1065894" y="2469015"/>
            <a:ext cx="10060211" cy="3814219"/>
          </a:xfrm>
          <a:prstGeom prst="rect">
            <a:avLst/>
          </a:prstGeom>
        </p:spPr>
      </p:pic>
      <p:pic>
        <p:nvPicPr>
          <p:cNvPr id="3" name="24 Einheit 4 ex1">
            <a:hlinkClick r:id="" action="ppaction://media"/>
            <a:extLst>
              <a:ext uri="{FF2B5EF4-FFF2-40B4-BE49-F238E27FC236}">
                <a16:creationId xmlns="" xmlns:a16="http://schemas.microsoft.com/office/drawing/2014/main" id="{4297B4CD-0DC8-43D3-BBCD-44A584DCF0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
        <p:nvSpPr>
          <p:cNvPr id="4" name="TextBox 3">
            <a:extLst>
              <a:ext uri="{FF2B5EF4-FFF2-40B4-BE49-F238E27FC236}">
                <a16:creationId xmlns="" xmlns:a16="http://schemas.microsoft.com/office/drawing/2014/main" id="{07CA4AD4-F3AE-4EF0-9339-0A80CF9574C0}"/>
              </a:ext>
            </a:extLst>
          </p:cNvPr>
          <p:cNvSpPr txBox="1"/>
          <p:nvPr/>
        </p:nvSpPr>
        <p:spPr>
          <a:xfrm>
            <a:off x="2103119" y="1466976"/>
            <a:ext cx="8347166" cy="830997"/>
          </a:xfrm>
          <a:prstGeom prst="rect">
            <a:avLst/>
          </a:prstGeom>
          <a:noFill/>
        </p:spPr>
        <p:txBody>
          <a:bodyPr wrap="square" rtlCol="0">
            <a:spAutoFit/>
          </a:bodyPr>
          <a:lstStyle/>
          <a:p>
            <a:r>
              <a:rPr lang="en-US" sz="2400" dirty="0"/>
              <a:t>Listen to the recording again. Choose the correct word to complete each sentence.</a:t>
            </a:r>
            <a:endParaRPr lang="en-GB" sz="2400" dirty="0"/>
          </a:p>
        </p:txBody>
      </p:sp>
    </p:spTree>
    <p:extLst>
      <p:ext uri="{BB962C8B-B14F-4D97-AF65-F5344CB8AC3E}">
        <p14:creationId xmlns:p14="http://schemas.microsoft.com/office/powerpoint/2010/main" val="85095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8AC8185-32C4-44D1-820D-F2131352013F}"/>
              </a:ext>
            </a:extLst>
          </p:cNvPr>
          <p:cNvSpPr/>
          <p:nvPr/>
        </p:nvSpPr>
        <p:spPr>
          <a:xfrm>
            <a:off x="325243" y="256435"/>
            <a:ext cx="1449436" cy="461665"/>
          </a:xfrm>
          <a:prstGeom prst="rect">
            <a:avLst/>
          </a:prstGeom>
        </p:spPr>
        <p:txBody>
          <a:bodyPr wrap="none">
            <a:spAutoFit/>
          </a:bodyPr>
          <a:lstStyle/>
          <a:p>
            <a:r>
              <a:rPr lang="en-GB" sz="2400" b="1" u="sng" dirty="0"/>
              <a:t>WEEK 5 – </a:t>
            </a:r>
          </a:p>
        </p:txBody>
      </p:sp>
      <p:sp>
        <p:nvSpPr>
          <p:cNvPr id="3" name="TextBox 2">
            <a:extLst>
              <a:ext uri="{FF2B5EF4-FFF2-40B4-BE49-F238E27FC236}">
                <a16:creationId xmlns="" xmlns:a16="http://schemas.microsoft.com/office/drawing/2014/main" id="{FF1AB517-EE45-4D32-8DC6-6CC99BD018F9}"/>
              </a:ext>
            </a:extLst>
          </p:cNvPr>
          <p:cNvSpPr txBox="1"/>
          <p:nvPr/>
        </p:nvSpPr>
        <p:spPr>
          <a:xfrm>
            <a:off x="433281" y="816849"/>
            <a:ext cx="5349922" cy="1785104"/>
          </a:xfrm>
          <a:prstGeom prst="rect">
            <a:avLst/>
          </a:prstGeom>
          <a:noFill/>
        </p:spPr>
        <p:txBody>
          <a:bodyPr wrap="square" rtlCol="0">
            <a:spAutoFit/>
          </a:bodyPr>
          <a:lstStyle/>
          <a:p>
            <a:r>
              <a:rPr lang="en-GB" sz="2200" dirty="0"/>
              <a:t>Read through the vocabulary for this week. It is based on vocab you have already looked at this term and has phrases in different tenses. Then do the activities. They recap vocabulary from the whole chapter. </a:t>
            </a:r>
          </a:p>
        </p:txBody>
      </p:sp>
      <p:pic>
        <p:nvPicPr>
          <p:cNvPr id="4" name="Picture 3">
            <a:extLst>
              <a:ext uri="{FF2B5EF4-FFF2-40B4-BE49-F238E27FC236}">
                <a16:creationId xmlns="" xmlns:a16="http://schemas.microsoft.com/office/drawing/2014/main" id="{8281CCA3-E347-4C32-91A6-2E41456A0907}"/>
              </a:ext>
            </a:extLst>
          </p:cNvPr>
          <p:cNvPicPr>
            <a:picLocks noChangeAspect="1"/>
          </p:cNvPicPr>
          <p:nvPr/>
        </p:nvPicPr>
        <p:blipFill>
          <a:blip r:embed="rId2"/>
          <a:stretch>
            <a:fillRect/>
          </a:stretch>
        </p:blipFill>
        <p:spPr>
          <a:xfrm rot="10800000">
            <a:off x="6210634" y="0"/>
            <a:ext cx="4435683" cy="4058455"/>
          </a:xfrm>
          <a:prstGeom prst="rect">
            <a:avLst/>
          </a:prstGeom>
        </p:spPr>
      </p:pic>
      <p:pic>
        <p:nvPicPr>
          <p:cNvPr id="5" name="Picture 4">
            <a:extLst>
              <a:ext uri="{FF2B5EF4-FFF2-40B4-BE49-F238E27FC236}">
                <a16:creationId xmlns="" xmlns:a16="http://schemas.microsoft.com/office/drawing/2014/main" id="{C05F4656-351F-46A8-BEE8-817A70CB700E}"/>
              </a:ext>
            </a:extLst>
          </p:cNvPr>
          <p:cNvPicPr>
            <a:picLocks noChangeAspect="1"/>
          </p:cNvPicPr>
          <p:nvPr/>
        </p:nvPicPr>
        <p:blipFill>
          <a:blip r:embed="rId3"/>
          <a:stretch>
            <a:fillRect/>
          </a:stretch>
        </p:blipFill>
        <p:spPr>
          <a:xfrm rot="10800000">
            <a:off x="6550514" y="3933691"/>
            <a:ext cx="4095803" cy="2821278"/>
          </a:xfrm>
          <a:prstGeom prst="rect">
            <a:avLst/>
          </a:prstGeom>
        </p:spPr>
      </p:pic>
      <p:pic>
        <p:nvPicPr>
          <p:cNvPr id="6" name="Picture 5">
            <a:extLst>
              <a:ext uri="{FF2B5EF4-FFF2-40B4-BE49-F238E27FC236}">
                <a16:creationId xmlns="" xmlns:a16="http://schemas.microsoft.com/office/drawing/2014/main" id="{E187750D-2E86-4AE9-91E9-0E7CFC50757E}"/>
              </a:ext>
            </a:extLst>
          </p:cNvPr>
          <p:cNvPicPr>
            <a:picLocks noChangeAspect="1"/>
          </p:cNvPicPr>
          <p:nvPr/>
        </p:nvPicPr>
        <p:blipFill>
          <a:blip r:embed="rId4"/>
          <a:stretch>
            <a:fillRect/>
          </a:stretch>
        </p:blipFill>
        <p:spPr>
          <a:xfrm rot="10800000">
            <a:off x="949826" y="2837443"/>
            <a:ext cx="4833377" cy="4020557"/>
          </a:xfrm>
          <a:prstGeom prst="rect">
            <a:avLst/>
          </a:prstGeom>
        </p:spPr>
      </p:pic>
    </p:spTree>
    <p:extLst>
      <p:ext uri="{BB962C8B-B14F-4D97-AF65-F5344CB8AC3E}">
        <p14:creationId xmlns:p14="http://schemas.microsoft.com/office/powerpoint/2010/main" val="1807589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FBDDAD2-48AB-48E3-AE82-4CD7DE4D22DC}"/>
              </a:ext>
            </a:extLst>
          </p:cNvPr>
          <p:cNvPicPr>
            <a:picLocks noChangeAspect="1"/>
          </p:cNvPicPr>
          <p:nvPr/>
        </p:nvPicPr>
        <p:blipFill>
          <a:blip r:embed="rId4"/>
          <a:stretch>
            <a:fillRect/>
          </a:stretch>
        </p:blipFill>
        <p:spPr>
          <a:xfrm>
            <a:off x="757798" y="1658854"/>
            <a:ext cx="9895918" cy="2832463"/>
          </a:xfrm>
          <a:prstGeom prst="rect">
            <a:avLst/>
          </a:prstGeom>
        </p:spPr>
      </p:pic>
      <p:sp>
        <p:nvSpPr>
          <p:cNvPr id="3" name="TextBox 2">
            <a:extLst>
              <a:ext uri="{FF2B5EF4-FFF2-40B4-BE49-F238E27FC236}">
                <a16:creationId xmlns="" xmlns:a16="http://schemas.microsoft.com/office/drawing/2014/main" id="{7EA9FF80-9CEB-43C0-B2E1-91821D12260D}"/>
              </a:ext>
            </a:extLst>
          </p:cNvPr>
          <p:cNvSpPr txBox="1"/>
          <p:nvPr/>
        </p:nvSpPr>
        <p:spPr>
          <a:xfrm>
            <a:off x="443753" y="4047565"/>
            <a:ext cx="5056094" cy="1292662"/>
          </a:xfrm>
          <a:prstGeom prst="rect">
            <a:avLst/>
          </a:prstGeom>
          <a:solidFill>
            <a:schemeClr val="bg1"/>
          </a:solidFill>
        </p:spPr>
        <p:txBody>
          <a:bodyPr wrap="square" rtlCol="0">
            <a:spAutoFit/>
          </a:bodyPr>
          <a:lstStyle/>
          <a:p>
            <a:r>
              <a:rPr lang="en-US" sz="2600" dirty="0"/>
              <a:t>Listen to the recording. Write down 1-4. Answer the questions in English for each of the 4 people.</a:t>
            </a:r>
            <a:endParaRPr lang="en-GB" sz="2600" dirty="0"/>
          </a:p>
        </p:txBody>
      </p:sp>
      <p:pic>
        <p:nvPicPr>
          <p:cNvPr id="4" name="26 Wiederholung ex1">
            <a:hlinkClick r:id="" action="ppaction://media"/>
            <a:extLst>
              <a:ext uri="{FF2B5EF4-FFF2-40B4-BE49-F238E27FC236}">
                <a16:creationId xmlns="" xmlns:a16="http://schemas.microsoft.com/office/drawing/2014/main" id="{10973D77-1DDC-4083-8967-19985FC693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798" y="200344"/>
            <a:ext cx="609600" cy="609600"/>
          </a:xfrm>
          <a:prstGeom prst="rect">
            <a:avLst/>
          </a:prstGeom>
        </p:spPr>
      </p:pic>
    </p:spTree>
    <p:extLst>
      <p:ext uri="{BB962C8B-B14F-4D97-AF65-F5344CB8AC3E}">
        <p14:creationId xmlns:p14="http://schemas.microsoft.com/office/powerpoint/2010/main" val="34521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1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CBFA54F-C7D3-49E9-B373-A4DC09246040}"/>
              </a:ext>
            </a:extLst>
          </p:cNvPr>
          <p:cNvPicPr>
            <a:picLocks noChangeAspect="1"/>
          </p:cNvPicPr>
          <p:nvPr/>
        </p:nvPicPr>
        <p:blipFill>
          <a:blip r:embed="rId2"/>
          <a:stretch>
            <a:fillRect/>
          </a:stretch>
        </p:blipFill>
        <p:spPr>
          <a:xfrm>
            <a:off x="5697070" y="391785"/>
            <a:ext cx="6004069" cy="6074429"/>
          </a:xfrm>
          <a:prstGeom prst="rect">
            <a:avLst/>
          </a:prstGeom>
        </p:spPr>
      </p:pic>
      <p:sp>
        <p:nvSpPr>
          <p:cNvPr id="4" name="TextBox 3">
            <a:extLst>
              <a:ext uri="{FF2B5EF4-FFF2-40B4-BE49-F238E27FC236}">
                <a16:creationId xmlns="" xmlns:a16="http://schemas.microsoft.com/office/drawing/2014/main" id="{9CDCB717-91C7-468E-BCC6-44D11C80EC39}"/>
              </a:ext>
            </a:extLst>
          </p:cNvPr>
          <p:cNvSpPr txBox="1"/>
          <p:nvPr/>
        </p:nvSpPr>
        <p:spPr>
          <a:xfrm>
            <a:off x="322729" y="497541"/>
            <a:ext cx="4961965" cy="4093428"/>
          </a:xfrm>
          <a:prstGeom prst="rect">
            <a:avLst/>
          </a:prstGeom>
          <a:noFill/>
        </p:spPr>
        <p:txBody>
          <a:bodyPr wrap="square" rtlCol="0">
            <a:spAutoFit/>
          </a:bodyPr>
          <a:lstStyle/>
          <a:p>
            <a:r>
              <a:rPr lang="en-US" sz="2200" dirty="0"/>
              <a:t>Read the text and answer the questions in English.</a:t>
            </a:r>
          </a:p>
          <a:p>
            <a:pPr marL="342900" indent="-342900">
              <a:buAutoNum type="arabicParenR"/>
            </a:pPr>
            <a:r>
              <a:rPr lang="en-US" sz="2200" dirty="0"/>
              <a:t>What problems are they having on the trip? (3 things)</a:t>
            </a:r>
          </a:p>
          <a:p>
            <a:pPr marL="342900" indent="-342900">
              <a:buAutoNum type="arabicParenR"/>
            </a:pPr>
            <a:r>
              <a:rPr lang="en-US" sz="2200" dirty="0"/>
              <a:t>What did Karl do on Friday evening?</a:t>
            </a:r>
          </a:p>
          <a:p>
            <a:pPr marL="342900" indent="-342900">
              <a:buAutoNum type="arabicParenR"/>
            </a:pPr>
            <a:r>
              <a:rPr lang="en-US" sz="2200" dirty="0"/>
              <a:t>Why was that boring? </a:t>
            </a:r>
          </a:p>
          <a:p>
            <a:pPr marL="342900" indent="-342900">
              <a:buAutoNum type="arabicParenR"/>
            </a:pPr>
            <a:r>
              <a:rPr lang="en-US" sz="2200" dirty="0"/>
              <a:t>What is the town of </a:t>
            </a:r>
            <a:r>
              <a:rPr lang="en-US" sz="2200" dirty="0" err="1"/>
              <a:t>Breege</a:t>
            </a:r>
            <a:r>
              <a:rPr lang="en-US" sz="2200" dirty="0"/>
              <a:t> like?</a:t>
            </a:r>
          </a:p>
          <a:p>
            <a:pPr marL="342900" indent="-342900">
              <a:buAutoNum type="arabicParenR"/>
            </a:pPr>
            <a:r>
              <a:rPr lang="en-US" sz="2200" dirty="0"/>
              <a:t>What was good? Why?</a:t>
            </a:r>
          </a:p>
          <a:p>
            <a:pPr marL="342900" indent="-342900">
              <a:buAutoNum type="arabicParenR"/>
            </a:pPr>
            <a:r>
              <a:rPr lang="en-US" sz="2200" dirty="0"/>
              <a:t>Who fell in the water?</a:t>
            </a:r>
          </a:p>
          <a:p>
            <a:pPr marL="342900" indent="-342900">
              <a:buAutoNum type="arabicParenR"/>
            </a:pPr>
            <a:r>
              <a:rPr lang="en-US" sz="2200" dirty="0"/>
              <a:t>What is Karl doing this afternoon?</a:t>
            </a:r>
          </a:p>
          <a:p>
            <a:pPr marL="342900" indent="-342900">
              <a:buAutoNum type="arabicParenR"/>
            </a:pPr>
            <a:r>
              <a:rPr lang="en-US" sz="2200" dirty="0"/>
              <a:t>Why does he think that is good?</a:t>
            </a:r>
          </a:p>
          <a:p>
            <a:pPr marL="342900" indent="-342900">
              <a:buAutoNum type="arabicParenR"/>
            </a:pPr>
            <a:endParaRPr lang="en-GB" dirty="0"/>
          </a:p>
        </p:txBody>
      </p:sp>
      <p:sp>
        <p:nvSpPr>
          <p:cNvPr id="5" name="TextBox 4">
            <a:extLst>
              <a:ext uri="{FF2B5EF4-FFF2-40B4-BE49-F238E27FC236}">
                <a16:creationId xmlns="" xmlns:a16="http://schemas.microsoft.com/office/drawing/2014/main" id="{0D738328-63AB-4CC6-A81E-B15E335FB7AD}"/>
              </a:ext>
            </a:extLst>
          </p:cNvPr>
          <p:cNvSpPr txBox="1"/>
          <p:nvPr/>
        </p:nvSpPr>
        <p:spPr>
          <a:xfrm>
            <a:off x="726140" y="4881281"/>
            <a:ext cx="3848151" cy="1200329"/>
          </a:xfrm>
          <a:prstGeom prst="rect">
            <a:avLst/>
          </a:prstGeom>
          <a:noFill/>
        </p:spPr>
        <p:txBody>
          <a:bodyPr wrap="square" rtlCol="0">
            <a:spAutoFit/>
          </a:bodyPr>
          <a:lstStyle/>
          <a:p>
            <a:r>
              <a:rPr lang="en-US" u="sng" dirty="0"/>
              <a:t>Useful vocab:</a:t>
            </a:r>
          </a:p>
          <a:p>
            <a:r>
              <a:rPr lang="en-US" dirty="0" err="1"/>
              <a:t>geübt</a:t>
            </a:r>
            <a:r>
              <a:rPr lang="en-US" dirty="0"/>
              <a:t>=practiced</a:t>
            </a:r>
          </a:p>
          <a:p>
            <a:r>
              <a:rPr lang="en-US" dirty="0" err="1"/>
              <a:t>hoffnungslos</a:t>
            </a:r>
            <a:r>
              <a:rPr lang="en-US" dirty="0"/>
              <a:t> - hopeless</a:t>
            </a:r>
          </a:p>
          <a:p>
            <a:r>
              <a:rPr lang="en-US" dirty="0" err="1"/>
              <a:t>heute</a:t>
            </a:r>
            <a:r>
              <a:rPr lang="en-US" dirty="0"/>
              <a:t> </a:t>
            </a:r>
            <a:r>
              <a:rPr lang="en-US" dirty="0" err="1"/>
              <a:t>Nachmittag</a:t>
            </a:r>
            <a:r>
              <a:rPr lang="en-US" dirty="0"/>
              <a:t> – this afternoon</a:t>
            </a:r>
            <a:endParaRPr lang="en-GB" dirty="0"/>
          </a:p>
        </p:txBody>
      </p:sp>
    </p:spTree>
    <p:extLst>
      <p:ext uri="{BB962C8B-B14F-4D97-AF65-F5344CB8AC3E}">
        <p14:creationId xmlns:p14="http://schemas.microsoft.com/office/powerpoint/2010/main" val="506261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B982910-D14A-4FB7-8D93-DE10D08F310F}"/>
              </a:ext>
            </a:extLst>
          </p:cNvPr>
          <p:cNvSpPr txBox="1"/>
          <p:nvPr/>
        </p:nvSpPr>
        <p:spPr>
          <a:xfrm>
            <a:off x="322729" y="874059"/>
            <a:ext cx="11080377" cy="1292662"/>
          </a:xfrm>
          <a:prstGeom prst="rect">
            <a:avLst/>
          </a:prstGeom>
          <a:noFill/>
        </p:spPr>
        <p:txBody>
          <a:bodyPr wrap="square" rtlCol="0">
            <a:spAutoFit/>
          </a:bodyPr>
          <a:lstStyle/>
          <a:p>
            <a:r>
              <a:rPr lang="en-US" sz="2600" dirty="0"/>
              <a:t>Now, look back through your notes, at your vocab sheet and at the previous slides to start revising for your assessment next week. You could make flashcards, spider diagrams and posters to help you.</a:t>
            </a:r>
            <a:endParaRPr lang="en-GB" sz="2600" dirty="0"/>
          </a:p>
        </p:txBody>
      </p:sp>
    </p:spTree>
    <p:extLst>
      <p:ext uri="{BB962C8B-B14F-4D97-AF65-F5344CB8AC3E}">
        <p14:creationId xmlns:p14="http://schemas.microsoft.com/office/powerpoint/2010/main" val="1049352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7990142-1B41-448E-8F1C-1C6AC737473E}"/>
              </a:ext>
            </a:extLst>
          </p:cNvPr>
          <p:cNvSpPr/>
          <p:nvPr/>
        </p:nvSpPr>
        <p:spPr>
          <a:xfrm>
            <a:off x="325243" y="256435"/>
            <a:ext cx="1449436" cy="461665"/>
          </a:xfrm>
          <a:prstGeom prst="rect">
            <a:avLst/>
          </a:prstGeom>
        </p:spPr>
        <p:txBody>
          <a:bodyPr wrap="none">
            <a:spAutoFit/>
          </a:bodyPr>
          <a:lstStyle/>
          <a:p>
            <a:r>
              <a:rPr lang="en-GB" sz="2400" b="1" u="sng" dirty="0"/>
              <a:t>WEEK 6 – </a:t>
            </a:r>
          </a:p>
        </p:txBody>
      </p:sp>
      <p:sp>
        <p:nvSpPr>
          <p:cNvPr id="4" name="Rectangle 3">
            <a:extLst>
              <a:ext uri="{FF2B5EF4-FFF2-40B4-BE49-F238E27FC236}">
                <a16:creationId xmlns="" xmlns:a16="http://schemas.microsoft.com/office/drawing/2014/main" id="{E1B52F66-15F4-4179-A36B-DAA40D8B1F8D}"/>
              </a:ext>
            </a:extLst>
          </p:cNvPr>
          <p:cNvSpPr/>
          <p:nvPr/>
        </p:nvSpPr>
        <p:spPr>
          <a:xfrm>
            <a:off x="1291771" y="1237681"/>
            <a:ext cx="9753599" cy="4524315"/>
          </a:xfrm>
          <a:prstGeom prst="rect">
            <a:avLst/>
          </a:prstGeom>
        </p:spPr>
        <p:txBody>
          <a:bodyPr wrap="square">
            <a:spAutoFit/>
          </a:bodyPr>
          <a:lstStyle/>
          <a:p>
            <a:r>
              <a:rPr lang="en-GB" sz="3600" dirty="0"/>
              <a:t>This week is assessment week. Spend some time revising all of the vocab on these slides so far (or on your chapter 6 vocab sheet which is in your orange book) and then email your teacher for the test papers. </a:t>
            </a:r>
          </a:p>
          <a:p>
            <a:endParaRPr lang="en-GB" sz="3600" dirty="0"/>
          </a:p>
          <a:p>
            <a:r>
              <a:rPr lang="en-GB" sz="3600" dirty="0"/>
              <a:t>There is also some information about Easter in Germany to read through. </a:t>
            </a:r>
          </a:p>
        </p:txBody>
      </p:sp>
    </p:spTree>
    <p:extLst>
      <p:ext uri="{BB962C8B-B14F-4D97-AF65-F5344CB8AC3E}">
        <p14:creationId xmlns:p14="http://schemas.microsoft.com/office/powerpoint/2010/main" val="1150675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3BBA441-9DAE-4BD5-9A38-BA49741BC328}"/>
              </a:ext>
            </a:extLst>
          </p:cNvPr>
          <p:cNvSpPr/>
          <p:nvPr/>
        </p:nvSpPr>
        <p:spPr>
          <a:xfrm>
            <a:off x="325243" y="256435"/>
            <a:ext cx="1449436" cy="461665"/>
          </a:xfrm>
          <a:prstGeom prst="rect">
            <a:avLst/>
          </a:prstGeom>
        </p:spPr>
        <p:txBody>
          <a:bodyPr wrap="none">
            <a:spAutoFit/>
          </a:bodyPr>
          <a:lstStyle/>
          <a:p>
            <a:r>
              <a:rPr lang="en-GB" sz="2400" b="1" u="sng" dirty="0"/>
              <a:t>WEEK 1 – </a:t>
            </a:r>
          </a:p>
        </p:txBody>
      </p:sp>
      <p:pic>
        <p:nvPicPr>
          <p:cNvPr id="3" name="Picture 2">
            <a:extLst>
              <a:ext uri="{FF2B5EF4-FFF2-40B4-BE49-F238E27FC236}">
                <a16:creationId xmlns="" xmlns:a16="http://schemas.microsoft.com/office/drawing/2014/main" id="{3BD19BF5-00EA-4397-BC95-954ED1786DA0}"/>
              </a:ext>
            </a:extLst>
          </p:cNvPr>
          <p:cNvPicPr>
            <a:picLocks noChangeAspect="1"/>
          </p:cNvPicPr>
          <p:nvPr/>
        </p:nvPicPr>
        <p:blipFill>
          <a:blip r:embed="rId2"/>
          <a:stretch>
            <a:fillRect/>
          </a:stretch>
        </p:blipFill>
        <p:spPr>
          <a:xfrm>
            <a:off x="325243" y="2305404"/>
            <a:ext cx="5626950" cy="4382201"/>
          </a:xfrm>
          <a:prstGeom prst="rect">
            <a:avLst/>
          </a:prstGeom>
        </p:spPr>
      </p:pic>
      <p:pic>
        <p:nvPicPr>
          <p:cNvPr id="4" name="Picture 3">
            <a:extLst>
              <a:ext uri="{FF2B5EF4-FFF2-40B4-BE49-F238E27FC236}">
                <a16:creationId xmlns="" xmlns:a16="http://schemas.microsoft.com/office/drawing/2014/main" id="{7A5FCEF4-A60C-4211-B782-4B205C810C60}"/>
              </a:ext>
            </a:extLst>
          </p:cNvPr>
          <p:cNvPicPr>
            <a:picLocks noChangeAspect="1"/>
          </p:cNvPicPr>
          <p:nvPr/>
        </p:nvPicPr>
        <p:blipFill>
          <a:blip r:embed="rId3"/>
          <a:stretch>
            <a:fillRect/>
          </a:stretch>
        </p:blipFill>
        <p:spPr>
          <a:xfrm>
            <a:off x="6239809" y="462655"/>
            <a:ext cx="5431564" cy="5932690"/>
          </a:xfrm>
          <a:prstGeom prst="rect">
            <a:avLst/>
          </a:prstGeom>
        </p:spPr>
      </p:pic>
      <p:sp>
        <p:nvSpPr>
          <p:cNvPr id="5" name="TextBox 4">
            <a:extLst>
              <a:ext uri="{FF2B5EF4-FFF2-40B4-BE49-F238E27FC236}">
                <a16:creationId xmlns="" xmlns:a16="http://schemas.microsoft.com/office/drawing/2014/main" id="{AAE166EE-96A7-4836-B205-314747F110A1}"/>
              </a:ext>
            </a:extLst>
          </p:cNvPr>
          <p:cNvSpPr txBox="1"/>
          <p:nvPr/>
        </p:nvSpPr>
        <p:spPr>
          <a:xfrm>
            <a:off x="694538" y="957754"/>
            <a:ext cx="4661234" cy="1107996"/>
          </a:xfrm>
          <a:prstGeom prst="rect">
            <a:avLst/>
          </a:prstGeom>
          <a:noFill/>
        </p:spPr>
        <p:txBody>
          <a:bodyPr wrap="square" rtlCol="0">
            <a:spAutoFit/>
          </a:bodyPr>
          <a:lstStyle/>
          <a:p>
            <a:r>
              <a:rPr lang="en-GB" sz="2200" dirty="0"/>
              <a:t>Read through the vocabulary for this week and spend a good amount of time trying to learn it. </a:t>
            </a:r>
          </a:p>
        </p:txBody>
      </p:sp>
    </p:spTree>
    <p:extLst>
      <p:ext uri="{BB962C8B-B14F-4D97-AF65-F5344CB8AC3E}">
        <p14:creationId xmlns:p14="http://schemas.microsoft.com/office/powerpoint/2010/main" val="3567437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1562" y="362630"/>
            <a:ext cx="11261865" cy="5724661"/>
          </a:xfrm>
          <a:prstGeom prst="rect">
            <a:avLst/>
          </a:prstGeom>
        </p:spPr>
      </p:pic>
    </p:spTree>
    <p:extLst>
      <p:ext uri="{BB962C8B-B14F-4D97-AF65-F5344CB8AC3E}">
        <p14:creationId xmlns:p14="http://schemas.microsoft.com/office/powerpoint/2010/main" val="3178603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6E6DE37-2CF2-4671-951A-AD06678AD26A}"/>
              </a:ext>
            </a:extLst>
          </p:cNvPr>
          <p:cNvPicPr>
            <a:picLocks noChangeAspect="1"/>
          </p:cNvPicPr>
          <p:nvPr/>
        </p:nvPicPr>
        <p:blipFill>
          <a:blip r:embed="rId2"/>
          <a:stretch>
            <a:fillRect/>
          </a:stretch>
        </p:blipFill>
        <p:spPr>
          <a:xfrm>
            <a:off x="1162594" y="1871617"/>
            <a:ext cx="10255434" cy="2713446"/>
          </a:xfrm>
          <a:prstGeom prst="rect">
            <a:avLst/>
          </a:prstGeom>
        </p:spPr>
      </p:pic>
    </p:spTree>
    <p:extLst>
      <p:ext uri="{BB962C8B-B14F-4D97-AF65-F5344CB8AC3E}">
        <p14:creationId xmlns:p14="http://schemas.microsoft.com/office/powerpoint/2010/main" val="2215175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031" y="1113744"/>
            <a:ext cx="10944004" cy="5038862"/>
          </a:xfrm>
          <a:prstGeom prst="rect">
            <a:avLst/>
          </a:prstGeom>
        </p:spPr>
      </p:pic>
    </p:spTree>
    <p:extLst>
      <p:ext uri="{BB962C8B-B14F-4D97-AF65-F5344CB8AC3E}">
        <p14:creationId xmlns:p14="http://schemas.microsoft.com/office/powerpoint/2010/main" val="545025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FF52F46-D253-411F-AEDF-DC2BB65BE5CC}"/>
              </a:ext>
            </a:extLst>
          </p:cNvPr>
          <p:cNvPicPr>
            <a:picLocks noChangeAspect="1"/>
          </p:cNvPicPr>
          <p:nvPr/>
        </p:nvPicPr>
        <p:blipFill>
          <a:blip r:embed="rId2"/>
          <a:stretch>
            <a:fillRect/>
          </a:stretch>
        </p:blipFill>
        <p:spPr>
          <a:xfrm>
            <a:off x="147415" y="2682181"/>
            <a:ext cx="11438250" cy="2641691"/>
          </a:xfrm>
          <a:prstGeom prst="rect">
            <a:avLst/>
          </a:prstGeom>
        </p:spPr>
      </p:pic>
      <p:sp>
        <p:nvSpPr>
          <p:cNvPr id="5" name="TextBox 4">
            <a:extLst>
              <a:ext uri="{FF2B5EF4-FFF2-40B4-BE49-F238E27FC236}">
                <a16:creationId xmlns="" xmlns:a16="http://schemas.microsoft.com/office/drawing/2014/main" id="{14EB7746-2B94-455D-B80C-F9F44A864C1A}"/>
              </a:ext>
            </a:extLst>
          </p:cNvPr>
          <p:cNvSpPr txBox="1"/>
          <p:nvPr/>
        </p:nvSpPr>
        <p:spPr>
          <a:xfrm>
            <a:off x="879315" y="1162203"/>
            <a:ext cx="10237339" cy="1692771"/>
          </a:xfrm>
          <a:prstGeom prst="rect">
            <a:avLst/>
          </a:prstGeom>
          <a:noFill/>
        </p:spPr>
        <p:txBody>
          <a:bodyPr wrap="square" rtlCol="0">
            <a:spAutoFit/>
          </a:bodyPr>
          <a:lstStyle/>
          <a:p>
            <a:r>
              <a:rPr lang="en-GB" sz="2600" dirty="0"/>
              <a:t>There is an Easter section on </a:t>
            </a:r>
            <a:r>
              <a:rPr lang="en-GB" sz="2600" dirty="0" err="1"/>
              <a:t>Linguascope</a:t>
            </a:r>
            <a:r>
              <a:rPr lang="en-GB" sz="2600" dirty="0"/>
              <a:t> in the beginner section too.</a:t>
            </a:r>
          </a:p>
          <a:p>
            <a:endParaRPr lang="en-GB" sz="2600" dirty="0"/>
          </a:p>
          <a:p>
            <a:r>
              <a:rPr lang="en-US" sz="2600" dirty="0"/>
              <a:t>username – </a:t>
            </a:r>
            <a:r>
              <a:rPr lang="en-US" sz="2600" dirty="0" err="1"/>
              <a:t>kingshill</a:t>
            </a:r>
            <a:r>
              <a:rPr lang="en-US" sz="2600" dirty="0"/>
              <a:t>                          password – </a:t>
            </a:r>
            <a:r>
              <a:rPr lang="en-US" sz="2600" dirty="0" smtClean="0"/>
              <a:t>love4langs</a:t>
            </a:r>
            <a:endParaRPr lang="en-GB" sz="2600" dirty="0"/>
          </a:p>
          <a:p>
            <a:r>
              <a:rPr lang="en-GB" sz="2600" dirty="0"/>
              <a:t> </a:t>
            </a:r>
          </a:p>
        </p:txBody>
      </p:sp>
      <p:sp>
        <p:nvSpPr>
          <p:cNvPr id="6" name="Oval 5">
            <a:extLst>
              <a:ext uri="{FF2B5EF4-FFF2-40B4-BE49-F238E27FC236}">
                <a16:creationId xmlns="" xmlns:a16="http://schemas.microsoft.com/office/drawing/2014/main" id="{ACAF153F-BC49-4FC2-A436-6802CE669EB2}"/>
              </a:ext>
            </a:extLst>
          </p:cNvPr>
          <p:cNvSpPr/>
          <p:nvPr/>
        </p:nvSpPr>
        <p:spPr>
          <a:xfrm>
            <a:off x="9211852" y="2854974"/>
            <a:ext cx="2002971" cy="1973942"/>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2966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1002" y="332238"/>
            <a:ext cx="8497781" cy="553998"/>
          </a:xfrm>
          <a:prstGeom prst="rect">
            <a:avLst/>
          </a:prstGeom>
        </p:spPr>
        <p:txBody>
          <a:bodyPr wrap="square">
            <a:spAutoFit/>
          </a:bodyPr>
          <a:lstStyle/>
          <a:p>
            <a:r>
              <a:rPr lang="en-GB" sz="3000" dirty="0" err="1"/>
              <a:t>Ich</a:t>
            </a:r>
            <a:r>
              <a:rPr lang="en-GB" sz="3000" dirty="0"/>
              <a:t> </a:t>
            </a:r>
            <a:r>
              <a:rPr lang="en-GB" sz="3000" dirty="0" err="1"/>
              <a:t>habe</a:t>
            </a:r>
            <a:r>
              <a:rPr lang="en-GB" sz="3000" dirty="0"/>
              <a:t> …</a:t>
            </a:r>
            <a:r>
              <a:rPr lang="en-GB" sz="3000" dirty="0" err="1"/>
              <a:t>vergessen</a:t>
            </a:r>
            <a:r>
              <a:rPr lang="en-GB" sz="3000" dirty="0"/>
              <a:t>       =       I have forgotten…</a:t>
            </a:r>
          </a:p>
        </p:txBody>
      </p:sp>
      <p:pic>
        <p:nvPicPr>
          <p:cNvPr id="3" name="Picture 2"/>
          <p:cNvPicPr>
            <a:picLocks noChangeAspect="1"/>
          </p:cNvPicPr>
          <p:nvPr/>
        </p:nvPicPr>
        <p:blipFill>
          <a:blip r:embed="rId2"/>
          <a:stretch>
            <a:fillRect/>
          </a:stretch>
        </p:blipFill>
        <p:spPr>
          <a:xfrm>
            <a:off x="340819" y="627318"/>
            <a:ext cx="1918796" cy="2656795"/>
          </a:xfrm>
          <a:prstGeom prst="rect">
            <a:avLst/>
          </a:prstGeom>
        </p:spPr>
      </p:pic>
      <p:pic>
        <p:nvPicPr>
          <p:cNvPr id="4" name="Picture 3"/>
          <p:cNvPicPr>
            <a:picLocks noChangeAspect="1"/>
          </p:cNvPicPr>
          <p:nvPr/>
        </p:nvPicPr>
        <p:blipFill>
          <a:blip r:embed="rId3"/>
          <a:stretch>
            <a:fillRect/>
          </a:stretch>
        </p:blipFill>
        <p:spPr>
          <a:xfrm>
            <a:off x="2494099" y="770393"/>
            <a:ext cx="2109729" cy="2513719"/>
          </a:xfrm>
          <a:prstGeom prst="rect">
            <a:avLst/>
          </a:prstGeom>
        </p:spPr>
      </p:pic>
      <p:pic>
        <p:nvPicPr>
          <p:cNvPr id="5" name="Picture 4"/>
          <p:cNvPicPr>
            <a:picLocks noChangeAspect="1"/>
          </p:cNvPicPr>
          <p:nvPr/>
        </p:nvPicPr>
        <p:blipFill>
          <a:blip r:embed="rId4"/>
          <a:stretch>
            <a:fillRect/>
          </a:stretch>
        </p:blipFill>
        <p:spPr>
          <a:xfrm>
            <a:off x="4838312" y="802015"/>
            <a:ext cx="2470209" cy="2722844"/>
          </a:xfrm>
          <a:prstGeom prst="rect">
            <a:avLst/>
          </a:prstGeom>
        </p:spPr>
      </p:pic>
      <p:pic>
        <p:nvPicPr>
          <p:cNvPr id="6" name="Picture 5"/>
          <p:cNvPicPr>
            <a:picLocks noChangeAspect="1"/>
          </p:cNvPicPr>
          <p:nvPr/>
        </p:nvPicPr>
        <p:blipFill>
          <a:blip r:embed="rId5"/>
          <a:stretch>
            <a:fillRect/>
          </a:stretch>
        </p:blipFill>
        <p:spPr>
          <a:xfrm>
            <a:off x="7952583" y="898327"/>
            <a:ext cx="2492609" cy="2555624"/>
          </a:xfrm>
          <a:prstGeom prst="rect">
            <a:avLst/>
          </a:prstGeom>
        </p:spPr>
      </p:pic>
      <p:grpSp>
        <p:nvGrpSpPr>
          <p:cNvPr id="18" name="Group 17"/>
          <p:cNvGrpSpPr/>
          <p:nvPr/>
        </p:nvGrpSpPr>
        <p:grpSpPr>
          <a:xfrm>
            <a:off x="-116048" y="3335728"/>
            <a:ext cx="3067050" cy="3465686"/>
            <a:chOff x="231681" y="2784408"/>
            <a:chExt cx="3067050" cy="3465686"/>
          </a:xfrm>
        </p:grpSpPr>
        <p:grpSp>
          <p:nvGrpSpPr>
            <p:cNvPr id="16" name="Group 15"/>
            <p:cNvGrpSpPr/>
            <p:nvPr/>
          </p:nvGrpSpPr>
          <p:grpSpPr>
            <a:xfrm>
              <a:off x="231681" y="2784408"/>
              <a:ext cx="3067050" cy="2988070"/>
              <a:chOff x="231681" y="2784408"/>
              <a:chExt cx="3067050" cy="2988070"/>
            </a:xfrm>
          </p:grpSpPr>
          <p:pic>
            <p:nvPicPr>
              <p:cNvPr id="7" name="Picture 6"/>
              <p:cNvPicPr>
                <a:picLocks noChangeAspect="1"/>
              </p:cNvPicPr>
              <p:nvPr/>
            </p:nvPicPr>
            <p:blipFill>
              <a:blip r:embed="rId6"/>
              <a:stretch>
                <a:fillRect/>
              </a:stretch>
            </p:blipFill>
            <p:spPr>
              <a:xfrm>
                <a:off x="231681" y="2784408"/>
                <a:ext cx="2475158" cy="1992580"/>
              </a:xfrm>
              <a:prstGeom prst="rect">
                <a:avLst/>
              </a:prstGeom>
            </p:spPr>
          </p:pic>
          <p:pic>
            <p:nvPicPr>
              <p:cNvPr id="8" name="Picture 7"/>
              <p:cNvPicPr>
                <a:picLocks noChangeAspect="1"/>
              </p:cNvPicPr>
              <p:nvPr/>
            </p:nvPicPr>
            <p:blipFill>
              <a:blip r:embed="rId7"/>
              <a:stretch>
                <a:fillRect/>
              </a:stretch>
            </p:blipFill>
            <p:spPr>
              <a:xfrm>
                <a:off x="824247" y="4973295"/>
                <a:ext cx="1820041" cy="357508"/>
              </a:xfrm>
              <a:prstGeom prst="rect">
                <a:avLst/>
              </a:prstGeom>
            </p:spPr>
          </p:pic>
          <p:pic>
            <p:nvPicPr>
              <p:cNvPr id="9" name="Picture 8"/>
              <p:cNvPicPr>
                <a:picLocks noChangeAspect="1"/>
              </p:cNvPicPr>
              <p:nvPr/>
            </p:nvPicPr>
            <p:blipFill>
              <a:blip r:embed="rId8"/>
              <a:stretch>
                <a:fillRect/>
              </a:stretch>
            </p:blipFill>
            <p:spPr>
              <a:xfrm>
                <a:off x="510689" y="5391503"/>
                <a:ext cx="2788042" cy="380975"/>
              </a:xfrm>
              <a:prstGeom prst="rect">
                <a:avLst/>
              </a:prstGeom>
            </p:spPr>
          </p:pic>
        </p:grpSp>
        <p:pic>
          <p:nvPicPr>
            <p:cNvPr id="10" name="Picture 9"/>
            <p:cNvPicPr>
              <a:picLocks noChangeAspect="1"/>
            </p:cNvPicPr>
            <p:nvPr/>
          </p:nvPicPr>
          <p:blipFill>
            <a:blip r:embed="rId9"/>
            <a:stretch>
              <a:fillRect/>
            </a:stretch>
          </p:blipFill>
          <p:spPr>
            <a:xfrm>
              <a:off x="820394" y="5945318"/>
              <a:ext cx="1439220" cy="304776"/>
            </a:xfrm>
            <a:prstGeom prst="rect">
              <a:avLst/>
            </a:prstGeom>
          </p:spPr>
        </p:pic>
      </p:grpSp>
      <p:pic>
        <p:nvPicPr>
          <p:cNvPr id="13" name="Picture 12"/>
          <p:cNvPicPr>
            <a:picLocks noChangeAspect="1"/>
          </p:cNvPicPr>
          <p:nvPr/>
        </p:nvPicPr>
        <p:blipFill>
          <a:blip r:embed="rId10"/>
          <a:stretch>
            <a:fillRect/>
          </a:stretch>
        </p:blipFill>
        <p:spPr>
          <a:xfrm>
            <a:off x="5525364" y="3593032"/>
            <a:ext cx="2101134" cy="2852142"/>
          </a:xfrm>
          <a:prstGeom prst="rect">
            <a:avLst/>
          </a:prstGeom>
        </p:spPr>
      </p:pic>
      <p:pic>
        <p:nvPicPr>
          <p:cNvPr id="14" name="Picture 13"/>
          <p:cNvPicPr>
            <a:picLocks noChangeAspect="1"/>
          </p:cNvPicPr>
          <p:nvPr/>
        </p:nvPicPr>
        <p:blipFill>
          <a:blip r:embed="rId11"/>
          <a:stretch>
            <a:fillRect/>
          </a:stretch>
        </p:blipFill>
        <p:spPr>
          <a:xfrm>
            <a:off x="7664411" y="3478134"/>
            <a:ext cx="2568884" cy="2805103"/>
          </a:xfrm>
          <a:prstGeom prst="rect">
            <a:avLst/>
          </a:prstGeom>
        </p:spPr>
      </p:pic>
      <p:pic>
        <p:nvPicPr>
          <p:cNvPr id="15" name="Picture 14"/>
          <p:cNvPicPr>
            <a:picLocks noChangeAspect="1"/>
          </p:cNvPicPr>
          <p:nvPr/>
        </p:nvPicPr>
        <p:blipFill>
          <a:blip r:embed="rId12"/>
          <a:stretch>
            <a:fillRect/>
          </a:stretch>
        </p:blipFill>
        <p:spPr>
          <a:xfrm>
            <a:off x="10155312" y="3742893"/>
            <a:ext cx="2036688" cy="2580905"/>
          </a:xfrm>
          <a:prstGeom prst="rect">
            <a:avLst/>
          </a:prstGeom>
        </p:spPr>
      </p:pic>
      <p:pic>
        <p:nvPicPr>
          <p:cNvPr id="17" name="Picture 16"/>
          <p:cNvPicPr>
            <a:picLocks noChangeAspect="1"/>
          </p:cNvPicPr>
          <p:nvPr/>
        </p:nvPicPr>
        <p:blipFill>
          <a:blip r:embed="rId13"/>
          <a:stretch>
            <a:fillRect/>
          </a:stretch>
        </p:blipFill>
        <p:spPr>
          <a:xfrm>
            <a:off x="2879115" y="3815167"/>
            <a:ext cx="2738625" cy="2407873"/>
          </a:xfrm>
          <a:prstGeom prst="rect">
            <a:avLst/>
          </a:prstGeom>
        </p:spPr>
      </p:pic>
      <p:sp>
        <p:nvSpPr>
          <p:cNvPr id="11" name="TextBox 10">
            <a:extLst>
              <a:ext uri="{FF2B5EF4-FFF2-40B4-BE49-F238E27FC236}">
                <a16:creationId xmlns="" xmlns:a16="http://schemas.microsoft.com/office/drawing/2014/main" id="{93FBD68B-65CE-4A44-8D5C-581AF9838620}"/>
              </a:ext>
            </a:extLst>
          </p:cNvPr>
          <p:cNvSpPr txBox="1"/>
          <p:nvPr/>
        </p:nvSpPr>
        <p:spPr>
          <a:xfrm>
            <a:off x="162960" y="86872"/>
            <a:ext cx="11898411" cy="400110"/>
          </a:xfrm>
          <a:prstGeom prst="rect">
            <a:avLst/>
          </a:prstGeom>
          <a:noFill/>
        </p:spPr>
        <p:txBody>
          <a:bodyPr wrap="square" rtlCol="0">
            <a:spAutoFit/>
          </a:bodyPr>
          <a:lstStyle/>
          <a:p>
            <a:r>
              <a:rPr lang="en-US" sz="2000" b="1" dirty="0"/>
              <a:t>Try and remember what these things are. The words will be removed on the next slide for you to test yourself. </a:t>
            </a:r>
            <a:endParaRPr lang="en-GB" sz="2000" b="1" dirty="0"/>
          </a:p>
        </p:txBody>
      </p:sp>
    </p:spTree>
    <p:extLst>
      <p:ext uri="{BB962C8B-B14F-4D97-AF65-F5344CB8AC3E}">
        <p14:creationId xmlns:p14="http://schemas.microsoft.com/office/powerpoint/2010/main" val="398282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2647" y="865367"/>
            <a:ext cx="10695722" cy="2161169"/>
          </a:xfrm>
          <a:prstGeom prst="rect">
            <a:avLst/>
          </a:prstGeom>
        </p:spPr>
      </p:pic>
      <p:pic>
        <p:nvPicPr>
          <p:cNvPr id="3" name="Picture 2"/>
          <p:cNvPicPr>
            <a:picLocks noChangeAspect="1"/>
          </p:cNvPicPr>
          <p:nvPr/>
        </p:nvPicPr>
        <p:blipFill>
          <a:blip r:embed="rId3"/>
          <a:stretch>
            <a:fillRect/>
          </a:stretch>
        </p:blipFill>
        <p:spPr>
          <a:xfrm>
            <a:off x="164877" y="3891700"/>
            <a:ext cx="5521130" cy="1684852"/>
          </a:xfrm>
          <a:prstGeom prst="rect">
            <a:avLst/>
          </a:prstGeom>
        </p:spPr>
      </p:pic>
      <p:pic>
        <p:nvPicPr>
          <p:cNvPr id="4" name="Picture 3"/>
          <p:cNvPicPr>
            <a:picLocks noChangeAspect="1"/>
          </p:cNvPicPr>
          <p:nvPr/>
        </p:nvPicPr>
        <p:blipFill>
          <a:blip r:embed="rId4"/>
          <a:stretch>
            <a:fillRect/>
          </a:stretch>
        </p:blipFill>
        <p:spPr>
          <a:xfrm>
            <a:off x="5686007" y="3748824"/>
            <a:ext cx="6388049" cy="2008031"/>
          </a:xfrm>
          <a:prstGeom prst="rect">
            <a:avLst/>
          </a:prstGeom>
        </p:spPr>
      </p:pic>
      <p:sp>
        <p:nvSpPr>
          <p:cNvPr id="5" name="Rectangle 4"/>
          <p:cNvSpPr/>
          <p:nvPr/>
        </p:nvSpPr>
        <p:spPr>
          <a:xfrm>
            <a:off x="1361917" y="-3608"/>
            <a:ext cx="9337182" cy="553998"/>
          </a:xfrm>
          <a:prstGeom prst="rect">
            <a:avLst/>
          </a:prstGeom>
        </p:spPr>
        <p:txBody>
          <a:bodyPr wrap="square">
            <a:spAutoFit/>
          </a:bodyPr>
          <a:lstStyle/>
          <a:p>
            <a:r>
              <a:rPr lang="en-GB" sz="3000" dirty="0"/>
              <a:t>Ich </a:t>
            </a:r>
            <a:r>
              <a:rPr lang="en-GB" sz="3000" dirty="0" err="1"/>
              <a:t>habe</a:t>
            </a:r>
            <a:r>
              <a:rPr lang="en-GB" sz="3000" dirty="0"/>
              <a:t> …</a:t>
            </a:r>
            <a:r>
              <a:rPr lang="en-GB" sz="3000" dirty="0" err="1"/>
              <a:t>vergessen</a:t>
            </a:r>
            <a:endParaRPr lang="en-GB" sz="3000" dirty="0"/>
          </a:p>
        </p:txBody>
      </p:sp>
      <p:sp>
        <p:nvSpPr>
          <p:cNvPr id="6" name="TextBox 5"/>
          <p:cNvSpPr txBox="1"/>
          <p:nvPr/>
        </p:nvSpPr>
        <p:spPr>
          <a:xfrm>
            <a:off x="682647" y="3026536"/>
            <a:ext cx="1365094" cy="646331"/>
          </a:xfrm>
          <a:prstGeom prst="rect">
            <a:avLst/>
          </a:prstGeom>
          <a:noFill/>
        </p:spPr>
        <p:txBody>
          <a:bodyPr wrap="square" rtlCol="0">
            <a:spAutoFit/>
          </a:bodyPr>
          <a:lstStyle/>
          <a:p>
            <a:r>
              <a:rPr lang="en-GB" sz="3600" dirty="0"/>
              <a:t>1. </a:t>
            </a:r>
          </a:p>
        </p:txBody>
      </p:sp>
      <p:sp>
        <p:nvSpPr>
          <p:cNvPr id="7" name="TextBox 6"/>
          <p:cNvSpPr txBox="1"/>
          <p:nvPr/>
        </p:nvSpPr>
        <p:spPr>
          <a:xfrm>
            <a:off x="2925442" y="3064514"/>
            <a:ext cx="1365094" cy="646331"/>
          </a:xfrm>
          <a:prstGeom prst="rect">
            <a:avLst/>
          </a:prstGeom>
          <a:noFill/>
        </p:spPr>
        <p:txBody>
          <a:bodyPr wrap="square" rtlCol="0">
            <a:spAutoFit/>
          </a:bodyPr>
          <a:lstStyle/>
          <a:p>
            <a:r>
              <a:rPr lang="en-GB" sz="3600" dirty="0"/>
              <a:t>2. </a:t>
            </a:r>
          </a:p>
        </p:txBody>
      </p:sp>
      <p:sp>
        <p:nvSpPr>
          <p:cNvPr id="8" name="TextBox 7"/>
          <p:cNvSpPr txBox="1"/>
          <p:nvPr/>
        </p:nvSpPr>
        <p:spPr>
          <a:xfrm>
            <a:off x="5739494" y="3064513"/>
            <a:ext cx="1365094" cy="646331"/>
          </a:xfrm>
          <a:prstGeom prst="rect">
            <a:avLst/>
          </a:prstGeom>
          <a:noFill/>
        </p:spPr>
        <p:txBody>
          <a:bodyPr wrap="square" rtlCol="0">
            <a:spAutoFit/>
          </a:bodyPr>
          <a:lstStyle/>
          <a:p>
            <a:r>
              <a:rPr lang="en-GB" sz="3600" dirty="0"/>
              <a:t>3. </a:t>
            </a:r>
          </a:p>
        </p:txBody>
      </p:sp>
      <p:sp>
        <p:nvSpPr>
          <p:cNvPr id="9" name="TextBox 8"/>
          <p:cNvSpPr txBox="1"/>
          <p:nvPr/>
        </p:nvSpPr>
        <p:spPr>
          <a:xfrm>
            <a:off x="8933518" y="3026535"/>
            <a:ext cx="1365094" cy="646331"/>
          </a:xfrm>
          <a:prstGeom prst="rect">
            <a:avLst/>
          </a:prstGeom>
          <a:noFill/>
        </p:spPr>
        <p:txBody>
          <a:bodyPr wrap="square" rtlCol="0">
            <a:spAutoFit/>
          </a:bodyPr>
          <a:lstStyle/>
          <a:p>
            <a:r>
              <a:rPr lang="en-GB" sz="3600" dirty="0"/>
              <a:t>4. </a:t>
            </a:r>
          </a:p>
        </p:txBody>
      </p:sp>
      <p:sp>
        <p:nvSpPr>
          <p:cNvPr id="10" name="TextBox 9"/>
          <p:cNvSpPr txBox="1"/>
          <p:nvPr/>
        </p:nvSpPr>
        <p:spPr>
          <a:xfrm>
            <a:off x="723255" y="5849302"/>
            <a:ext cx="1365094" cy="646331"/>
          </a:xfrm>
          <a:prstGeom prst="rect">
            <a:avLst/>
          </a:prstGeom>
          <a:noFill/>
        </p:spPr>
        <p:txBody>
          <a:bodyPr wrap="square" rtlCol="0">
            <a:spAutoFit/>
          </a:bodyPr>
          <a:lstStyle/>
          <a:p>
            <a:r>
              <a:rPr lang="en-GB" sz="3600" dirty="0"/>
              <a:t>5. </a:t>
            </a:r>
          </a:p>
        </p:txBody>
      </p:sp>
      <p:sp>
        <p:nvSpPr>
          <p:cNvPr id="11" name="TextBox 10"/>
          <p:cNvSpPr txBox="1"/>
          <p:nvPr/>
        </p:nvSpPr>
        <p:spPr>
          <a:xfrm>
            <a:off x="3607989" y="5795385"/>
            <a:ext cx="1365094" cy="646331"/>
          </a:xfrm>
          <a:prstGeom prst="rect">
            <a:avLst/>
          </a:prstGeom>
          <a:noFill/>
        </p:spPr>
        <p:txBody>
          <a:bodyPr wrap="square" rtlCol="0">
            <a:spAutoFit/>
          </a:bodyPr>
          <a:lstStyle/>
          <a:p>
            <a:r>
              <a:rPr lang="en-GB" sz="3600" dirty="0"/>
              <a:t>6. </a:t>
            </a:r>
          </a:p>
        </p:txBody>
      </p:sp>
      <p:sp>
        <p:nvSpPr>
          <p:cNvPr id="12" name="TextBox 11"/>
          <p:cNvSpPr txBox="1"/>
          <p:nvPr/>
        </p:nvSpPr>
        <p:spPr>
          <a:xfrm>
            <a:off x="5968085" y="5851596"/>
            <a:ext cx="1365094" cy="646331"/>
          </a:xfrm>
          <a:prstGeom prst="rect">
            <a:avLst/>
          </a:prstGeom>
          <a:noFill/>
        </p:spPr>
        <p:txBody>
          <a:bodyPr wrap="square" rtlCol="0">
            <a:spAutoFit/>
          </a:bodyPr>
          <a:lstStyle/>
          <a:p>
            <a:r>
              <a:rPr lang="en-GB" sz="3600" dirty="0"/>
              <a:t>7. </a:t>
            </a:r>
          </a:p>
        </p:txBody>
      </p:sp>
      <p:sp>
        <p:nvSpPr>
          <p:cNvPr id="13" name="TextBox 12"/>
          <p:cNvSpPr txBox="1"/>
          <p:nvPr/>
        </p:nvSpPr>
        <p:spPr>
          <a:xfrm>
            <a:off x="8394546" y="5822320"/>
            <a:ext cx="1365094" cy="646331"/>
          </a:xfrm>
          <a:prstGeom prst="rect">
            <a:avLst/>
          </a:prstGeom>
          <a:noFill/>
        </p:spPr>
        <p:txBody>
          <a:bodyPr wrap="square" rtlCol="0">
            <a:spAutoFit/>
          </a:bodyPr>
          <a:lstStyle/>
          <a:p>
            <a:r>
              <a:rPr lang="en-GB" sz="3600" dirty="0"/>
              <a:t>8. </a:t>
            </a:r>
          </a:p>
        </p:txBody>
      </p:sp>
      <p:sp>
        <p:nvSpPr>
          <p:cNvPr id="14" name="TextBox 13"/>
          <p:cNvSpPr txBox="1"/>
          <p:nvPr/>
        </p:nvSpPr>
        <p:spPr>
          <a:xfrm>
            <a:off x="10530368" y="5797114"/>
            <a:ext cx="1365094" cy="646331"/>
          </a:xfrm>
          <a:prstGeom prst="rect">
            <a:avLst/>
          </a:prstGeom>
          <a:noFill/>
        </p:spPr>
        <p:txBody>
          <a:bodyPr wrap="square" rtlCol="0">
            <a:spAutoFit/>
          </a:bodyPr>
          <a:lstStyle/>
          <a:p>
            <a:r>
              <a:rPr lang="en-GB" sz="3600" dirty="0"/>
              <a:t>9. </a:t>
            </a:r>
          </a:p>
        </p:txBody>
      </p:sp>
    </p:spTree>
    <p:extLst>
      <p:ext uri="{BB962C8B-B14F-4D97-AF65-F5344CB8AC3E}">
        <p14:creationId xmlns:p14="http://schemas.microsoft.com/office/powerpoint/2010/main" val="4172042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849" y="862884"/>
            <a:ext cx="11539471" cy="2092881"/>
          </a:xfrm>
          <a:prstGeom prst="rect">
            <a:avLst/>
          </a:prstGeom>
          <a:noFill/>
        </p:spPr>
        <p:txBody>
          <a:bodyPr wrap="square" rtlCol="0">
            <a:spAutoFit/>
          </a:bodyPr>
          <a:lstStyle/>
          <a:p>
            <a:r>
              <a:rPr lang="en-GB" sz="2600" dirty="0"/>
              <a:t>Translate the following sentences in to English.</a:t>
            </a:r>
          </a:p>
          <a:p>
            <a:endParaRPr lang="en-GB" sz="2600" dirty="0"/>
          </a:p>
          <a:p>
            <a:pPr marL="342900" indent="-342900">
              <a:buAutoNum type="arabicParenR"/>
            </a:pPr>
            <a:r>
              <a:rPr lang="en-GB" sz="2600" dirty="0" err="1"/>
              <a:t>Ich</a:t>
            </a:r>
            <a:r>
              <a:rPr lang="en-GB" sz="2600" dirty="0"/>
              <a:t> </a:t>
            </a:r>
            <a:r>
              <a:rPr lang="en-GB" sz="2600" dirty="0" err="1"/>
              <a:t>habe</a:t>
            </a:r>
            <a:r>
              <a:rPr lang="en-GB" sz="2600" dirty="0"/>
              <a:t> </a:t>
            </a:r>
            <a:r>
              <a:rPr lang="en-GB" sz="2600" dirty="0" err="1"/>
              <a:t>meinen</a:t>
            </a:r>
            <a:r>
              <a:rPr lang="en-GB" sz="2600" dirty="0"/>
              <a:t> </a:t>
            </a:r>
            <a:r>
              <a:rPr lang="en-GB" sz="2600" dirty="0" err="1"/>
              <a:t>blauen</a:t>
            </a:r>
            <a:r>
              <a:rPr lang="en-GB" sz="2600" dirty="0"/>
              <a:t> </a:t>
            </a:r>
            <a:r>
              <a:rPr lang="en-GB" sz="2600" dirty="0" err="1"/>
              <a:t>Kuli</a:t>
            </a:r>
            <a:r>
              <a:rPr lang="en-GB" sz="2600" dirty="0"/>
              <a:t> und </a:t>
            </a:r>
            <a:r>
              <a:rPr lang="en-GB" sz="2600" dirty="0" err="1"/>
              <a:t>mein</a:t>
            </a:r>
            <a:r>
              <a:rPr lang="en-GB" sz="2600" dirty="0"/>
              <a:t> </a:t>
            </a:r>
            <a:r>
              <a:rPr lang="en-GB" sz="2600" dirty="0" err="1"/>
              <a:t>grünes</a:t>
            </a:r>
            <a:r>
              <a:rPr lang="en-GB" sz="2600" dirty="0"/>
              <a:t> </a:t>
            </a:r>
            <a:r>
              <a:rPr lang="en-GB" sz="2600" dirty="0" err="1"/>
              <a:t>Handtuch</a:t>
            </a:r>
            <a:r>
              <a:rPr lang="en-GB" sz="2600" dirty="0"/>
              <a:t> </a:t>
            </a:r>
            <a:r>
              <a:rPr lang="en-GB" sz="2600" dirty="0" err="1"/>
              <a:t>vergessen</a:t>
            </a:r>
            <a:r>
              <a:rPr lang="en-GB" sz="2600" dirty="0"/>
              <a:t>.</a:t>
            </a:r>
          </a:p>
          <a:p>
            <a:pPr marL="342900" indent="-342900">
              <a:buAutoNum type="arabicParenR"/>
            </a:pPr>
            <a:r>
              <a:rPr lang="en-GB" sz="2600" dirty="0" err="1"/>
              <a:t>Ich</a:t>
            </a:r>
            <a:r>
              <a:rPr lang="en-GB" sz="2600" dirty="0"/>
              <a:t> </a:t>
            </a:r>
            <a:r>
              <a:rPr lang="en-GB" sz="2600" dirty="0" err="1"/>
              <a:t>habe</a:t>
            </a:r>
            <a:r>
              <a:rPr lang="en-GB" sz="2600" dirty="0"/>
              <a:t> </a:t>
            </a:r>
            <a:r>
              <a:rPr lang="en-GB" sz="2600" dirty="0" err="1"/>
              <a:t>meine</a:t>
            </a:r>
            <a:r>
              <a:rPr lang="en-GB" sz="2600" dirty="0"/>
              <a:t> </a:t>
            </a:r>
            <a:r>
              <a:rPr lang="en-GB" sz="2600" dirty="0" err="1"/>
              <a:t>schwarze</a:t>
            </a:r>
            <a:r>
              <a:rPr lang="en-GB" sz="2600" dirty="0"/>
              <a:t> </a:t>
            </a:r>
            <a:r>
              <a:rPr lang="en-GB" sz="2600" dirty="0" err="1"/>
              <a:t>Haarbürste</a:t>
            </a:r>
            <a:r>
              <a:rPr lang="en-GB" sz="2600" dirty="0"/>
              <a:t> und </a:t>
            </a:r>
            <a:r>
              <a:rPr lang="en-GB" sz="2600" dirty="0" err="1"/>
              <a:t>meinen</a:t>
            </a:r>
            <a:r>
              <a:rPr lang="en-GB" sz="2600" dirty="0"/>
              <a:t> </a:t>
            </a:r>
            <a:r>
              <a:rPr lang="en-GB" sz="2600" dirty="0" err="1"/>
              <a:t>kleinen</a:t>
            </a:r>
            <a:r>
              <a:rPr lang="en-GB" sz="2600" dirty="0"/>
              <a:t> </a:t>
            </a:r>
            <a:r>
              <a:rPr lang="en-GB" sz="2600" dirty="0" err="1"/>
              <a:t>Wecker</a:t>
            </a:r>
            <a:r>
              <a:rPr lang="en-GB" sz="2600" dirty="0"/>
              <a:t> </a:t>
            </a:r>
            <a:r>
              <a:rPr lang="en-GB" sz="2600" dirty="0" err="1"/>
              <a:t>vergessen</a:t>
            </a:r>
            <a:r>
              <a:rPr lang="en-GB" sz="2600" dirty="0"/>
              <a:t>.</a:t>
            </a:r>
          </a:p>
          <a:p>
            <a:pPr marL="342900" indent="-342900">
              <a:buAutoNum type="arabicParenR"/>
            </a:pPr>
            <a:r>
              <a:rPr lang="en-GB" sz="2600" dirty="0" err="1"/>
              <a:t>Ich</a:t>
            </a:r>
            <a:r>
              <a:rPr lang="en-GB" sz="2600" dirty="0"/>
              <a:t> </a:t>
            </a:r>
            <a:r>
              <a:rPr lang="en-GB" sz="2600" dirty="0" err="1"/>
              <a:t>habe</a:t>
            </a:r>
            <a:r>
              <a:rPr lang="en-GB" sz="2600" dirty="0"/>
              <a:t> </a:t>
            </a:r>
            <a:r>
              <a:rPr lang="en-GB" sz="2600" dirty="0" err="1"/>
              <a:t>meinen</a:t>
            </a:r>
            <a:r>
              <a:rPr lang="en-GB" sz="2600" dirty="0"/>
              <a:t> </a:t>
            </a:r>
            <a:r>
              <a:rPr lang="en-GB" sz="2600" dirty="0" err="1"/>
              <a:t>bequemen</a:t>
            </a:r>
            <a:r>
              <a:rPr lang="en-GB" sz="2600" dirty="0"/>
              <a:t> </a:t>
            </a:r>
            <a:r>
              <a:rPr lang="en-GB" sz="2600" dirty="0" err="1"/>
              <a:t>Badeanzug</a:t>
            </a:r>
            <a:r>
              <a:rPr lang="en-GB" sz="2600" dirty="0"/>
              <a:t> und </a:t>
            </a:r>
            <a:r>
              <a:rPr lang="en-GB" sz="2600" dirty="0" err="1"/>
              <a:t>mein</a:t>
            </a:r>
            <a:r>
              <a:rPr lang="en-GB" sz="2600" dirty="0"/>
              <a:t> </a:t>
            </a:r>
            <a:r>
              <a:rPr lang="en-GB" sz="2600" dirty="0" err="1"/>
              <a:t>großes</a:t>
            </a:r>
            <a:r>
              <a:rPr lang="en-GB" sz="2600" dirty="0"/>
              <a:t> </a:t>
            </a:r>
            <a:r>
              <a:rPr lang="en-GB" sz="2600" dirty="0" err="1"/>
              <a:t>Wörterbuch</a:t>
            </a:r>
            <a:r>
              <a:rPr lang="en-GB" sz="2600" dirty="0"/>
              <a:t> </a:t>
            </a:r>
            <a:r>
              <a:rPr lang="en-GB" sz="2600" dirty="0" err="1"/>
              <a:t>vergessen</a:t>
            </a:r>
            <a:r>
              <a:rPr lang="en-GB" sz="2600" dirty="0"/>
              <a:t>.</a:t>
            </a:r>
          </a:p>
        </p:txBody>
      </p:sp>
      <p:pic>
        <p:nvPicPr>
          <p:cNvPr id="3" name="Picture 2"/>
          <p:cNvPicPr>
            <a:picLocks noChangeAspect="1"/>
          </p:cNvPicPr>
          <p:nvPr/>
        </p:nvPicPr>
        <p:blipFill>
          <a:blip r:embed="rId2"/>
          <a:stretch>
            <a:fillRect/>
          </a:stretch>
        </p:blipFill>
        <p:spPr>
          <a:xfrm>
            <a:off x="8733832" y="3184640"/>
            <a:ext cx="1807124" cy="3673360"/>
          </a:xfrm>
          <a:prstGeom prst="rect">
            <a:avLst/>
          </a:prstGeom>
        </p:spPr>
      </p:pic>
    </p:spTree>
    <p:extLst>
      <p:ext uri="{BB962C8B-B14F-4D97-AF65-F5344CB8AC3E}">
        <p14:creationId xmlns:p14="http://schemas.microsoft.com/office/powerpoint/2010/main" val="1153968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108737" y="356322"/>
            <a:ext cx="7016281" cy="6283469"/>
          </a:xfrm>
          <a:prstGeom prst="rect">
            <a:avLst/>
          </a:prstGeom>
        </p:spPr>
      </p:pic>
      <p:pic>
        <p:nvPicPr>
          <p:cNvPr id="3" name="Picture 2"/>
          <p:cNvPicPr>
            <a:picLocks noChangeAspect="1"/>
          </p:cNvPicPr>
          <p:nvPr/>
        </p:nvPicPr>
        <p:blipFill>
          <a:blip r:embed="rId5"/>
          <a:stretch>
            <a:fillRect/>
          </a:stretch>
        </p:blipFill>
        <p:spPr>
          <a:xfrm>
            <a:off x="0" y="218209"/>
            <a:ext cx="5368633" cy="644236"/>
          </a:xfrm>
          <a:prstGeom prst="rect">
            <a:avLst/>
          </a:prstGeom>
        </p:spPr>
      </p:pic>
      <p:pic>
        <p:nvPicPr>
          <p:cNvPr id="4" name="Picture 3"/>
          <p:cNvPicPr>
            <a:picLocks noChangeAspect="1"/>
          </p:cNvPicPr>
          <p:nvPr/>
        </p:nvPicPr>
        <p:blipFill>
          <a:blip r:embed="rId6"/>
          <a:stretch>
            <a:fillRect/>
          </a:stretch>
        </p:blipFill>
        <p:spPr>
          <a:xfrm>
            <a:off x="83127" y="971004"/>
            <a:ext cx="4000500" cy="556460"/>
          </a:xfrm>
          <a:prstGeom prst="rect">
            <a:avLst/>
          </a:prstGeom>
        </p:spPr>
      </p:pic>
      <p:pic>
        <p:nvPicPr>
          <p:cNvPr id="5" name="Picture 4"/>
          <p:cNvPicPr>
            <a:picLocks noChangeAspect="1"/>
          </p:cNvPicPr>
          <p:nvPr/>
        </p:nvPicPr>
        <p:blipFill>
          <a:blip r:embed="rId7"/>
          <a:stretch>
            <a:fillRect/>
          </a:stretch>
        </p:blipFill>
        <p:spPr>
          <a:xfrm>
            <a:off x="259773" y="1748704"/>
            <a:ext cx="4108737" cy="332943"/>
          </a:xfrm>
          <a:prstGeom prst="rect">
            <a:avLst/>
          </a:prstGeom>
        </p:spPr>
      </p:pic>
      <p:pic>
        <p:nvPicPr>
          <p:cNvPr id="6" name="18 ex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8884" y="2836717"/>
            <a:ext cx="609600" cy="609600"/>
          </a:xfrm>
          <a:prstGeom prst="rect">
            <a:avLst/>
          </a:prstGeom>
        </p:spPr>
      </p:pic>
    </p:spTree>
    <p:extLst>
      <p:ext uri="{BB962C8B-B14F-4D97-AF65-F5344CB8AC3E}">
        <p14:creationId xmlns:p14="http://schemas.microsoft.com/office/powerpoint/2010/main" val="73046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3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7905" y="2785524"/>
            <a:ext cx="9970734" cy="3713018"/>
          </a:xfrm>
          <a:prstGeom prst="rect">
            <a:avLst/>
          </a:prstGeom>
        </p:spPr>
      </p:pic>
      <p:pic>
        <p:nvPicPr>
          <p:cNvPr id="4" name="Picture 3"/>
          <p:cNvPicPr>
            <a:picLocks noChangeAspect="1"/>
          </p:cNvPicPr>
          <p:nvPr/>
        </p:nvPicPr>
        <p:blipFill>
          <a:blip r:embed="rId3"/>
          <a:stretch>
            <a:fillRect/>
          </a:stretch>
        </p:blipFill>
        <p:spPr>
          <a:xfrm>
            <a:off x="173729" y="763027"/>
            <a:ext cx="4956689" cy="2860204"/>
          </a:xfrm>
          <a:prstGeom prst="rect">
            <a:avLst/>
          </a:prstGeom>
        </p:spPr>
      </p:pic>
      <p:pic>
        <p:nvPicPr>
          <p:cNvPr id="5" name="Picture 4"/>
          <p:cNvPicPr>
            <a:picLocks noChangeAspect="1"/>
          </p:cNvPicPr>
          <p:nvPr/>
        </p:nvPicPr>
        <p:blipFill>
          <a:blip r:embed="rId4"/>
          <a:stretch>
            <a:fillRect/>
          </a:stretch>
        </p:blipFill>
        <p:spPr>
          <a:xfrm>
            <a:off x="6433673" y="893371"/>
            <a:ext cx="4910342" cy="2844405"/>
          </a:xfrm>
          <a:prstGeom prst="rect">
            <a:avLst/>
          </a:prstGeom>
        </p:spPr>
      </p:pic>
      <p:sp>
        <p:nvSpPr>
          <p:cNvPr id="6" name="TextBox 5"/>
          <p:cNvSpPr txBox="1"/>
          <p:nvPr/>
        </p:nvSpPr>
        <p:spPr>
          <a:xfrm>
            <a:off x="173729" y="58550"/>
            <a:ext cx="4003416" cy="400110"/>
          </a:xfrm>
          <a:prstGeom prst="rect">
            <a:avLst/>
          </a:prstGeom>
          <a:noFill/>
        </p:spPr>
        <p:txBody>
          <a:bodyPr wrap="square" rtlCol="0">
            <a:spAutoFit/>
          </a:bodyPr>
          <a:lstStyle/>
          <a:p>
            <a:r>
              <a:rPr lang="en-GB" sz="2000" b="1" dirty="0"/>
              <a:t>Writing task – do task 6</a:t>
            </a:r>
          </a:p>
        </p:txBody>
      </p:sp>
      <p:sp>
        <p:nvSpPr>
          <p:cNvPr id="7" name="TextBox 6">
            <a:extLst>
              <a:ext uri="{FF2B5EF4-FFF2-40B4-BE49-F238E27FC236}">
                <a16:creationId xmlns="" xmlns:a16="http://schemas.microsoft.com/office/drawing/2014/main" id="{AA8F1852-308D-4911-8682-2C9E4A675D48}"/>
              </a:ext>
            </a:extLst>
          </p:cNvPr>
          <p:cNvSpPr txBox="1"/>
          <p:nvPr/>
        </p:nvSpPr>
        <p:spPr>
          <a:xfrm>
            <a:off x="173729" y="458660"/>
            <a:ext cx="4003416" cy="400110"/>
          </a:xfrm>
          <a:prstGeom prst="rect">
            <a:avLst/>
          </a:prstGeom>
          <a:noFill/>
        </p:spPr>
        <p:txBody>
          <a:bodyPr wrap="square" rtlCol="0">
            <a:spAutoFit/>
          </a:bodyPr>
          <a:lstStyle/>
          <a:p>
            <a:r>
              <a:rPr lang="en-GB" sz="2000" dirty="0"/>
              <a:t>I have forgotten my…</a:t>
            </a:r>
          </a:p>
        </p:txBody>
      </p:sp>
      <p:sp>
        <p:nvSpPr>
          <p:cNvPr id="8" name="TextBox 7">
            <a:extLst>
              <a:ext uri="{FF2B5EF4-FFF2-40B4-BE49-F238E27FC236}">
                <a16:creationId xmlns="" xmlns:a16="http://schemas.microsoft.com/office/drawing/2014/main" id="{D3D4910C-FBF1-4E5B-A892-43554591F394}"/>
              </a:ext>
            </a:extLst>
          </p:cNvPr>
          <p:cNvSpPr txBox="1"/>
          <p:nvPr/>
        </p:nvSpPr>
        <p:spPr>
          <a:xfrm>
            <a:off x="6385223" y="493261"/>
            <a:ext cx="4003416" cy="400110"/>
          </a:xfrm>
          <a:prstGeom prst="rect">
            <a:avLst/>
          </a:prstGeom>
          <a:noFill/>
        </p:spPr>
        <p:txBody>
          <a:bodyPr wrap="square" rtlCol="0">
            <a:spAutoFit/>
          </a:bodyPr>
          <a:lstStyle/>
          <a:p>
            <a:r>
              <a:rPr lang="en-GB" sz="2000" dirty="0"/>
              <a:t>I can lend you a…</a:t>
            </a:r>
          </a:p>
        </p:txBody>
      </p:sp>
      <p:sp>
        <p:nvSpPr>
          <p:cNvPr id="2" name="TextBox 1">
            <a:extLst>
              <a:ext uri="{FF2B5EF4-FFF2-40B4-BE49-F238E27FC236}">
                <a16:creationId xmlns="" xmlns:a16="http://schemas.microsoft.com/office/drawing/2014/main" id="{4917E788-ACD8-4047-8A39-5CD620A98EF1}"/>
              </a:ext>
            </a:extLst>
          </p:cNvPr>
          <p:cNvSpPr txBox="1"/>
          <p:nvPr/>
        </p:nvSpPr>
        <p:spPr>
          <a:xfrm>
            <a:off x="5631543" y="2438400"/>
            <a:ext cx="802130" cy="769257"/>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 xmlns:a16="http://schemas.microsoft.com/office/drawing/2014/main" id="{91510A53-4583-47E4-9758-708DEB1E52E7}"/>
              </a:ext>
            </a:extLst>
          </p:cNvPr>
          <p:cNvSpPr txBox="1"/>
          <p:nvPr/>
        </p:nvSpPr>
        <p:spPr>
          <a:xfrm>
            <a:off x="6672096" y="3737776"/>
            <a:ext cx="3960719" cy="1077218"/>
          </a:xfrm>
          <a:prstGeom prst="rect">
            <a:avLst/>
          </a:prstGeom>
          <a:solidFill>
            <a:schemeClr val="bg1"/>
          </a:solidFill>
        </p:spPr>
        <p:txBody>
          <a:bodyPr wrap="square" rtlCol="0">
            <a:spAutoFit/>
          </a:bodyPr>
          <a:lstStyle/>
          <a:p>
            <a:endParaRPr lang="en-US" dirty="0"/>
          </a:p>
          <a:p>
            <a:endParaRPr lang="en-US" sz="1400" dirty="0"/>
          </a:p>
          <a:p>
            <a:endParaRPr lang="en-US" sz="1400" dirty="0"/>
          </a:p>
          <a:p>
            <a:endParaRPr lang="en-US" dirty="0"/>
          </a:p>
        </p:txBody>
      </p:sp>
    </p:spTree>
    <p:extLst>
      <p:ext uri="{BB962C8B-B14F-4D97-AF65-F5344CB8AC3E}">
        <p14:creationId xmlns:p14="http://schemas.microsoft.com/office/powerpoint/2010/main" val="243513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971367" y="0"/>
            <a:ext cx="7554624" cy="6843601"/>
          </a:xfrm>
          <a:prstGeom prst="rect">
            <a:avLst/>
          </a:prstGeom>
        </p:spPr>
      </p:pic>
      <p:sp>
        <p:nvSpPr>
          <p:cNvPr id="3" name="TextBox 2"/>
          <p:cNvSpPr txBox="1"/>
          <p:nvPr/>
        </p:nvSpPr>
        <p:spPr>
          <a:xfrm>
            <a:off x="280555" y="810491"/>
            <a:ext cx="2690812" cy="1200329"/>
          </a:xfrm>
          <a:prstGeom prst="rect">
            <a:avLst/>
          </a:prstGeom>
          <a:noFill/>
        </p:spPr>
        <p:txBody>
          <a:bodyPr wrap="square" rtlCol="0">
            <a:spAutoFit/>
          </a:bodyPr>
          <a:lstStyle/>
          <a:p>
            <a:r>
              <a:rPr lang="en-GB" u="sng" dirty="0"/>
              <a:t>Listening task-</a:t>
            </a:r>
          </a:p>
          <a:p>
            <a:r>
              <a:rPr lang="en-GB" dirty="0"/>
              <a:t>Listen to the conversation and put the photos in the correct order</a:t>
            </a:r>
          </a:p>
        </p:txBody>
      </p:sp>
      <p:pic>
        <p:nvPicPr>
          <p:cNvPr id="4" name="16Kapitel 6 Einheit 1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0839" y="2679411"/>
            <a:ext cx="609600" cy="609600"/>
          </a:xfrm>
          <a:prstGeom prst="rect">
            <a:avLst/>
          </a:prstGeom>
        </p:spPr>
      </p:pic>
    </p:spTree>
    <p:extLst>
      <p:ext uri="{BB962C8B-B14F-4D97-AF65-F5344CB8AC3E}">
        <p14:creationId xmlns:p14="http://schemas.microsoft.com/office/powerpoint/2010/main" val="2383405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1001</Words>
  <Application>Microsoft Office PowerPoint</Application>
  <PresentationFormat>Widescreen</PresentationFormat>
  <Paragraphs>96</Paragraphs>
  <Slides>33</Slides>
  <Notes>0</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45</cp:revision>
  <dcterms:created xsi:type="dcterms:W3CDTF">2021-09-01T11:16:35Z</dcterms:created>
  <dcterms:modified xsi:type="dcterms:W3CDTF">2023-01-19T11:33:20Z</dcterms:modified>
</cp:coreProperties>
</file>