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65" r:id="rId4"/>
    <p:sldId id="261" r:id="rId5"/>
    <p:sldId id="262" r:id="rId6"/>
    <p:sldId id="263" r:id="rId7"/>
    <p:sldId id="264" r:id="rId8"/>
    <p:sldId id="266" r:id="rId9"/>
    <p:sldId id="267" r:id="rId10"/>
    <p:sldId id="268" r:id="rId11"/>
    <p:sldId id="269" r:id="rId12"/>
    <p:sldId id="272" r:id="rId13"/>
    <p:sldId id="273" r:id="rId14"/>
    <p:sldId id="274" r:id="rId15"/>
    <p:sldId id="275" r:id="rId16"/>
    <p:sldId id="276" r:id="rId17"/>
    <p:sldId id="278" r:id="rId18"/>
    <p:sldId id="279" r:id="rId19"/>
    <p:sldId id="277" r:id="rId20"/>
    <p:sldId id="280" r:id="rId21"/>
    <p:sldId id="259"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p:cViewPr varScale="1">
        <p:scale>
          <a:sx n="92" d="100"/>
          <a:sy n="92" d="100"/>
        </p:scale>
        <p:origin x="1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19/01/2023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quizlet.com/_9cdct4?x=1jqt&amp;i=1jjrw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wordreference.com/"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quizlet.com/_ashhsa?x=1qqt&amp;i=1jjrw5"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370975"/>
          </a:xfrm>
          <a:prstGeom prst="rect">
            <a:avLst/>
          </a:prstGeom>
        </p:spPr>
        <p:txBody>
          <a:bodyPr wrap="square">
            <a:spAutoFit/>
          </a:bodyPr>
          <a:lstStyle/>
          <a:p>
            <a:r>
              <a:rPr lang="en-GB" sz="2400" b="1" u="sng" dirty="0" smtClean="0">
                <a:effectLst/>
                <a:latin typeface="Calibri" panose="020F0502020204030204" pitchFamily="34" charset="0"/>
                <a:ea typeface="Calibri" panose="020F0502020204030204" pitchFamily="34" charset="0"/>
                <a:cs typeface="Times New Roman" panose="02020603050405020304" pitchFamily="18" charset="0"/>
              </a:rPr>
              <a:t>Year 9 French TERM </a:t>
            </a:r>
            <a:r>
              <a:rPr lang="en-GB" sz="2400" b="1" u="sng" dirty="0">
                <a:latin typeface="Calibri" panose="020F0502020204030204" pitchFamily="34" charset="0"/>
                <a:ea typeface="Calibri" panose="020F0502020204030204" pitchFamily="34" charset="0"/>
                <a:cs typeface="Times New Roman" panose="02020603050405020304" pitchFamily="18" charset="0"/>
              </a:rPr>
              <a:t>3</a:t>
            </a: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smtClean="0">
                <a:latin typeface="Calibri" panose="020F0502020204030204" pitchFamily="34" charset="0"/>
                <a:cs typeface="Times New Roman" panose="02020603050405020304" pitchFamily="18" charset="0"/>
              </a:rPr>
              <a:t>Studio 2 textbook, chapter 3</a:t>
            </a:r>
          </a:p>
          <a:p>
            <a:endParaRPr lang="en-GB" sz="2400" b="1" dirty="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a:t>
            </a:r>
          </a:p>
          <a:p>
            <a:endParaRPr lang="en-GB" sz="2400" b="1" dirty="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Pupils can also revise vocabulary on </a:t>
            </a:r>
            <a:r>
              <a:rPr lang="en-GB" sz="2400" b="1" dirty="0" err="1" smtClean="0">
                <a:latin typeface="Calibri" panose="020F0502020204030204" pitchFamily="34" charset="0"/>
                <a:cs typeface="Times New Roman" panose="02020603050405020304" pitchFamily="18" charset="0"/>
              </a:rPr>
              <a:t>Linguascope</a:t>
            </a:r>
            <a:r>
              <a:rPr lang="en-GB" sz="2400" b="1" dirty="0" smtClean="0">
                <a:latin typeface="Calibri" panose="020F0502020204030204" pitchFamily="34" charset="0"/>
                <a:cs typeface="Times New Roman" panose="02020603050405020304" pitchFamily="18" charset="0"/>
              </a:rPr>
              <a:t>- </a:t>
            </a:r>
          </a:p>
          <a:p>
            <a:r>
              <a:rPr lang="en-GB" sz="2400" b="1" dirty="0" smtClean="0">
                <a:latin typeface="Calibri" panose="020F0502020204030204" pitchFamily="34" charset="0"/>
                <a:cs typeface="Times New Roman" panose="02020603050405020304" pitchFamily="18" charset="0"/>
              </a:rPr>
              <a:t>Username is </a:t>
            </a:r>
            <a:r>
              <a:rPr lang="en-GB" sz="2400" b="1" dirty="0" err="1" smtClean="0">
                <a:latin typeface="Calibri" panose="020F0502020204030204" pitchFamily="34" charset="0"/>
                <a:cs typeface="Times New Roman" panose="02020603050405020304" pitchFamily="18" charset="0"/>
              </a:rPr>
              <a:t>kingshill</a:t>
            </a:r>
            <a:r>
              <a:rPr lang="en-GB" sz="2400" b="1" dirty="0" smtClean="0">
                <a:latin typeface="Calibri" panose="020F0502020204030204" pitchFamily="34" charset="0"/>
                <a:cs typeface="Times New Roman" panose="02020603050405020304" pitchFamily="18" charset="0"/>
              </a:rPr>
              <a:t>    password is </a:t>
            </a:r>
            <a:r>
              <a:rPr lang="en-GB" sz="2400" b="1" dirty="0" smtClean="0">
                <a:latin typeface="Calibri" panose="020F0502020204030204" pitchFamily="34" charset="0"/>
                <a:cs typeface="Times New Roman" panose="02020603050405020304" pitchFamily="18" charset="0"/>
              </a:rPr>
              <a:t>love4langs</a:t>
            </a:r>
            <a:endParaRPr lang="en-GB" sz="2400" b="1" dirty="0" smtClean="0">
              <a:latin typeface="Calibri" panose="020F0502020204030204" pitchFamily="34" charset="0"/>
              <a:cs typeface="Times New Roman" panose="02020603050405020304" pitchFamily="18" charset="0"/>
            </a:endParaRPr>
          </a:p>
          <a:p>
            <a:r>
              <a:rPr lang="en-GB" sz="2400" dirty="0" smtClean="0"/>
              <a:t>Any new vocabulary they learn can be written in their orange books or on paper. </a:t>
            </a:r>
          </a:p>
          <a:p>
            <a:endParaRPr lang="en-GB" sz="2400" b="1" dirty="0" smtClean="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smtClean="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343918" y="3283183"/>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9724"/>
            <a:ext cx="3365090" cy="2495652"/>
          </a:xfrm>
        </p:spPr>
        <p:txBody>
          <a:bodyPr/>
          <a:lstStyle/>
          <a:p>
            <a:r>
              <a:rPr lang="en-US" dirty="0" smtClean="0"/>
              <a:t>Read the texts and decide if the activities are done my Natasha or </a:t>
            </a:r>
            <a:r>
              <a:rPr lang="en-US" dirty="0" err="1" smtClean="0"/>
              <a:t>Maxime</a:t>
            </a:r>
            <a:r>
              <a:rPr lang="en-US" dirty="0" smtClean="0"/>
              <a:t>.</a:t>
            </a:r>
            <a:endParaRPr lang="en-GB" dirty="0"/>
          </a:p>
        </p:txBody>
      </p:sp>
      <p:pic>
        <p:nvPicPr>
          <p:cNvPr id="4" name="Picture 3"/>
          <p:cNvPicPr>
            <a:picLocks noChangeAspect="1"/>
          </p:cNvPicPr>
          <p:nvPr/>
        </p:nvPicPr>
        <p:blipFill>
          <a:blip r:embed="rId2"/>
          <a:stretch>
            <a:fillRect/>
          </a:stretch>
        </p:blipFill>
        <p:spPr>
          <a:xfrm>
            <a:off x="3190557" y="648494"/>
            <a:ext cx="8778066" cy="5368848"/>
          </a:xfrm>
          <a:prstGeom prst="rect">
            <a:avLst/>
          </a:prstGeom>
        </p:spPr>
      </p:pic>
    </p:spTree>
    <p:extLst>
      <p:ext uri="{BB962C8B-B14F-4D97-AF65-F5344CB8AC3E}">
        <p14:creationId xmlns:p14="http://schemas.microsoft.com/office/powerpoint/2010/main" val="65640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232" y="1825625"/>
            <a:ext cx="3111910" cy="2377665"/>
          </a:xfrm>
        </p:spPr>
        <p:txBody>
          <a:bodyPr>
            <a:noAutofit/>
          </a:bodyPr>
          <a:lstStyle/>
          <a:p>
            <a:r>
              <a:rPr lang="en-US" dirty="0" smtClean="0"/>
              <a:t>Use the grid to write a paragraph about what you do with your friends. Translate it into English.</a:t>
            </a:r>
            <a:endParaRPr lang="en-GB" dirty="0"/>
          </a:p>
        </p:txBody>
      </p:sp>
      <p:pic>
        <p:nvPicPr>
          <p:cNvPr id="4" name="Picture 3"/>
          <p:cNvPicPr>
            <a:picLocks noChangeAspect="1"/>
          </p:cNvPicPr>
          <p:nvPr/>
        </p:nvPicPr>
        <p:blipFill>
          <a:blip r:embed="rId2"/>
          <a:stretch>
            <a:fillRect/>
          </a:stretch>
        </p:blipFill>
        <p:spPr>
          <a:xfrm>
            <a:off x="3715519" y="956187"/>
            <a:ext cx="8236513" cy="4353232"/>
          </a:xfrm>
          <a:prstGeom prst="rect">
            <a:avLst/>
          </a:prstGeom>
        </p:spPr>
      </p:pic>
    </p:spTree>
    <p:extLst>
      <p:ext uri="{BB962C8B-B14F-4D97-AF65-F5344CB8AC3E}">
        <p14:creationId xmlns:p14="http://schemas.microsoft.com/office/powerpoint/2010/main" val="276762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24801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Week 3 vocab</a:t>
            </a:r>
            <a:endParaRPr lang="en-GB" sz="2800" dirty="0"/>
          </a:p>
        </p:txBody>
      </p:sp>
      <p:pic>
        <p:nvPicPr>
          <p:cNvPr id="6" name="Picture 5"/>
          <p:cNvPicPr>
            <a:picLocks noChangeAspect="1"/>
          </p:cNvPicPr>
          <p:nvPr/>
        </p:nvPicPr>
        <p:blipFill>
          <a:blip r:embed="rId2"/>
          <a:stretch>
            <a:fillRect/>
          </a:stretch>
        </p:blipFill>
        <p:spPr>
          <a:xfrm>
            <a:off x="4743945" y="186064"/>
            <a:ext cx="4381568" cy="6533917"/>
          </a:xfrm>
          <a:prstGeom prst="rect">
            <a:avLst/>
          </a:prstGeom>
        </p:spPr>
      </p:pic>
      <p:sp>
        <p:nvSpPr>
          <p:cNvPr id="4" name="TextBox 3"/>
          <p:cNvSpPr txBox="1"/>
          <p:nvPr/>
        </p:nvSpPr>
        <p:spPr>
          <a:xfrm>
            <a:off x="310434" y="168769"/>
            <a:ext cx="3839536" cy="492443"/>
          </a:xfrm>
          <a:prstGeom prst="rect">
            <a:avLst/>
          </a:prstGeom>
          <a:noFill/>
        </p:spPr>
        <p:txBody>
          <a:bodyPr wrap="square" rtlCol="0">
            <a:spAutoFit/>
          </a:bodyPr>
          <a:lstStyle/>
          <a:p>
            <a:r>
              <a:rPr lang="en-GB" sz="2600" b="1" u="sng" dirty="0" smtClean="0"/>
              <a:t>WEEK 3 – </a:t>
            </a:r>
            <a:endParaRPr lang="en-GB" sz="2600" b="1" u="sng" dirty="0"/>
          </a:p>
        </p:txBody>
      </p:sp>
    </p:spTree>
    <p:extLst>
      <p:ext uri="{BB962C8B-B14F-4D97-AF65-F5344CB8AC3E}">
        <p14:creationId xmlns:p14="http://schemas.microsoft.com/office/powerpoint/2010/main" val="304137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019" y="3378544"/>
            <a:ext cx="2863645" cy="2200685"/>
          </a:xfrm>
        </p:spPr>
        <p:txBody>
          <a:bodyPr>
            <a:normAutofit/>
          </a:bodyPr>
          <a:lstStyle/>
          <a:p>
            <a:r>
              <a:rPr lang="en-US" dirty="0" smtClean="0"/>
              <a:t>Then, fine the expressions in the text and copy them into your book.</a:t>
            </a:r>
            <a:endParaRPr lang="en-GB" dirty="0"/>
          </a:p>
        </p:txBody>
      </p:sp>
      <p:pic>
        <p:nvPicPr>
          <p:cNvPr id="4" name="Picture 3"/>
          <p:cNvPicPr>
            <a:picLocks noChangeAspect="1"/>
          </p:cNvPicPr>
          <p:nvPr/>
        </p:nvPicPr>
        <p:blipFill>
          <a:blip r:embed="rId2"/>
          <a:stretch>
            <a:fillRect/>
          </a:stretch>
        </p:blipFill>
        <p:spPr>
          <a:xfrm>
            <a:off x="4898576" y="143669"/>
            <a:ext cx="7112449" cy="3882641"/>
          </a:xfrm>
          <a:prstGeom prst="rect">
            <a:avLst/>
          </a:prstGeom>
        </p:spPr>
      </p:pic>
      <p:sp>
        <p:nvSpPr>
          <p:cNvPr id="5" name="Title 1"/>
          <p:cNvSpPr txBox="1">
            <a:spLocks/>
          </p:cNvSpPr>
          <p:nvPr/>
        </p:nvSpPr>
        <p:spPr>
          <a:xfrm>
            <a:off x="204019" y="217642"/>
            <a:ext cx="1359310" cy="564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Week 3</a:t>
            </a:r>
            <a:endParaRPr lang="en-GB" sz="2800" dirty="0"/>
          </a:p>
        </p:txBody>
      </p:sp>
      <p:pic>
        <p:nvPicPr>
          <p:cNvPr id="6" name="Picture 5"/>
          <p:cNvPicPr>
            <a:picLocks noChangeAspect="1"/>
          </p:cNvPicPr>
          <p:nvPr/>
        </p:nvPicPr>
        <p:blipFill rotWithShape="1">
          <a:blip r:embed="rId3"/>
          <a:srcRect l="3223" t="22566" r="3028" b="22345"/>
          <a:stretch/>
        </p:blipFill>
        <p:spPr>
          <a:xfrm>
            <a:off x="6785978" y="4227796"/>
            <a:ext cx="5086473" cy="2241649"/>
          </a:xfrm>
          <a:prstGeom prst="rect">
            <a:avLst/>
          </a:prstGeom>
          <a:ln w="28575">
            <a:solidFill>
              <a:srgbClr val="CC66FF"/>
            </a:solidFill>
          </a:ln>
        </p:spPr>
      </p:pic>
      <p:pic>
        <p:nvPicPr>
          <p:cNvPr id="7" name="Picture 6"/>
          <p:cNvPicPr>
            <a:picLocks noChangeAspect="1"/>
          </p:cNvPicPr>
          <p:nvPr/>
        </p:nvPicPr>
        <p:blipFill rotWithShape="1">
          <a:blip r:embed="rId4"/>
          <a:srcRect l="5163" t="9058" r="5570" b="10689"/>
          <a:stretch/>
        </p:blipFill>
        <p:spPr>
          <a:xfrm>
            <a:off x="3134380" y="4478887"/>
            <a:ext cx="3528392" cy="2379113"/>
          </a:xfrm>
          <a:prstGeom prst="rect">
            <a:avLst/>
          </a:prstGeom>
        </p:spPr>
      </p:pic>
      <p:sp>
        <p:nvSpPr>
          <p:cNvPr id="8" name="Content Placeholder 2"/>
          <p:cNvSpPr txBox="1">
            <a:spLocks/>
          </p:cNvSpPr>
          <p:nvPr/>
        </p:nvSpPr>
        <p:spPr>
          <a:xfrm>
            <a:off x="1799130" y="499653"/>
            <a:ext cx="2863645" cy="220068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Copy and translate the sentences. Adapt them to say what you like and dislike.</a:t>
            </a:r>
            <a:endParaRPr lang="en-GB" dirty="0"/>
          </a:p>
        </p:txBody>
      </p:sp>
    </p:spTree>
    <p:extLst>
      <p:ext uri="{BB962C8B-B14F-4D97-AF65-F5344CB8AC3E}">
        <p14:creationId xmlns:p14="http://schemas.microsoft.com/office/powerpoint/2010/main" val="235261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773" y="152400"/>
            <a:ext cx="4161503" cy="3947652"/>
          </a:xfrm>
        </p:spPr>
        <p:txBody>
          <a:bodyPr>
            <a:normAutofit/>
          </a:bodyPr>
          <a:lstStyle/>
          <a:p>
            <a:r>
              <a:rPr lang="en-US" dirty="0" smtClean="0"/>
              <a:t>Match up the English and French adjectives.</a:t>
            </a:r>
          </a:p>
          <a:p>
            <a:endParaRPr lang="en-US" dirty="0"/>
          </a:p>
          <a:p>
            <a:r>
              <a:rPr lang="en-US" dirty="0" smtClean="0"/>
              <a:t>Then, use the grid to write some sentences about the kind of music you listen to. Translate it into English.</a:t>
            </a:r>
            <a:endParaRPr lang="en-GB" dirty="0"/>
          </a:p>
        </p:txBody>
      </p:sp>
      <p:pic>
        <p:nvPicPr>
          <p:cNvPr id="4" name="Picture 3"/>
          <p:cNvPicPr>
            <a:picLocks noChangeAspect="1"/>
          </p:cNvPicPr>
          <p:nvPr/>
        </p:nvPicPr>
        <p:blipFill>
          <a:blip r:embed="rId2"/>
          <a:stretch>
            <a:fillRect/>
          </a:stretch>
        </p:blipFill>
        <p:spPr>
          <a:xfrm>
            <a:off x="7329948" y="0"/>
            <a:ext cx="4661106" cy="247723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812824640"/>
              </p:ext>
            </p:extLst>
          </p:nvPr>
        </p:nvGraphicFramePr>
        <p:xfrm>
          <a:off x="4355276" y="2456323"/>
          <a:ext cx="7836724" cy="4426154"/>
        </p:xfrm>
        <a:graphic>
          <a:graphicData uri="http://schemas.openxmlformats.org/drawingml/2006/table">
            <a:tbl>
              <a:tblPr firstRow="1" bandRow="1">
                <a:tableStyleId>{5C22544A-7EE6-4342-B048-85BDC9FD1C3A}</a:tableStyleId>
              </a:tblPr>
              <a:tblGrid>
                <a:gridCol w="2670771">
                  <a:extLst>
                    <a:ext uri="{9D8B030D-6E8A-4147-A177-3AD203B41FA5}">
                      <a16:colId xmlns:a16="http://schemas.microsoft.com/office/drawing/2014/main" xmlns="" val="20000"/>
                    </a:ext>
                  </a:extLst>
                </a:gridCol>
                <a:gridCol w="1443902">
                  <a:extLst>
                    <a:ext uri="{9D8B030D-6E8A-4147-A177-3AD203B41FA5}">
                      <a16:colId xmlns:a16="http://schemas.microsoft.com/office/drawing/2014/main" xmlns="" val="20001"/>
                    </a:ext>
                  </a:extLst>
                </a:gridCol>
                <a:gridCol w="1067232">
                  <a:extLst>
                    <a:ext uri="{9D8B030D-6E8A-4147-A177-3AD203B41FA5}">
                      <a16:colId xmlns:a16="http://schemas.microsoft.com/office/drawing/2014/main" xmlns="" val="20002"/>
                    </a:ext>
                  </a:extLst>
                </a:gridCol>
                <a:gridCol w="1443902">
                  <a:extLst>
                    <a:ext uri="{9D8B030D-6E8A-4147-A177-3AD203B41FA5}">
                      <a16:colId xmlns:a16="http://schemas.microsoft.com/office/drawing/2014/main" xmlns="" val="20003"/>
                    </a:ext>
                  </a:extLst>
                </a:gridCol>
                <a:gridCol w="1210917">
                  <a:extLst>
                    <a:ext uri="{9D8B030D-6E8A-4147-A177-3AD203B41FA5}">
                      <a16:colId xmlns:a16="http://schemas.microsoft.com/office/drawing/2014/main" xmlns="" val="20004"/>
                    </a:ext>
                  </a:extLst>
                </a:gridCol>
              </a:tblGrid>
              <a:tr h="262305">
                <a:tc>
                  <a:txBody>
                    <a:bodyPr/>
                    <a:lstStyle/>
                    <a:p>
                      <a:pPr algn="l"/>
                      <a:r>
                        <a:rPr lang="en-US" sz="1500" b="1" dirty="0" err="1">
                          <a:solidFill>
                            <a:schemeClr val="tx1"/>
                          </a:solidFill>
                        </a:rPr>
                        <a:t>J’aime</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a:solidFill>
                            <a:schemeClr val="tx1"/>
                          </a:solidFill>
                        </a:rPr>
                        <a:t>pop rock</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err="1">
                          <a:solidFill>
                            <a:schemeClr val="tx1"/>
                          </a:solidFill>
                        </a:rPr>
                        <a:t>rapide</a:t>
                      </a:r>
                      <a:r>
                        <a:rPr lang="en-US" sz="1500" b="1" dirty="0">
                          <a:solidFill>
                            <a:schemeClr val="tx1"/>
                          </a:solidFill>
                        </a:rPr>
                        <a:t> / lent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0"/>
                  </a:ext>
                </a:extLst>
              </a:tr>
              <a:tr h="262305">
                <a:tc>
                  <a:txBody>
                    <a:bodyPr/>
                    <a:lstStyle/>
                    <a:p>
                      <a:pPr algn="l"/>
                      <a:r>
                        <a:rPr lang="en-US" sz="1500" b="1" dirty="0" err="1">
                          <a:solidFill>
                            <a:schemeClr val="tx1"/>
                          </a:solidFill>
                        </a:rPr>
                        <a:t>J’adore</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err="1">
                          <a:solidFill>
                            <a:schemeClr val="tx1"/>
                          </a:solidFill>
                        </a:rPr>
                        <a:t>R’n’B</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err="1">
                          <a:solidFill>
                            <a:schemeClr val="tx1"/>
                          </a:solidFill>
                        </a:rPr>
                        <a:t>calme</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1"/>
                  </a:ext>
                </a:extLst>
              </a:tr>
              <a:tr h="262305">
                <a:tc>
                  <a:txBody>
                    <a:bodyPr/>
                    <a:lstStyle/>
                    <a:p>
                      <a:pPr algn="l"/>
                      <a:r>
                        <a:rPr lang="en-US" sz="1500" b="1" dirty="0">
                          <a:solidFill>
                            <a:schemeClr val="tx1"/>
                          </a:solidFill>
                        </a:rPr>
                        <a:t>Je</a:t>
                      </a:r>
                      <a:r>
                        <a:rPr lang="en-US" sz="1500" b="1" baseline="0" dirty="0">
                          <a:solidFill>
                            <a:schemeClr val="tx1"/>
                          </a:solidFill>
                        </a:rPr>
                        <a:t> </a:t>
                      </a:r>
                      <a:r>
                        <a:rPr lang="en-US" sz="1500" b="1" baseline="0" dirty="0" err="1">
                          <a:solidFill>
                            <a:schemeClr val="tx1"/>
                          </a:solidFill>
                        </a:rPr>
                        <a:t>n’aime</a:t>
                      </a:r>
                      <a:r>
                        <a:rPr lang="en-US" sz="1500" b="1" baseline="0" dirty="0">
                          <a:solidFill>
                            <a:schemeClr val="tx1"/>
                          </a:solidFill>
                        </a:rPr>
                        <a:t> pas</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rPr>
                        <a:t>la </a:t>
                      </a:r>
                      <a:r>
                        <a:rPr lang="en-US" sz="1500" b="1" dirty="0" err="1">
                          <a:solidFill>
                            <a:schemeClr val="tx1"/>
                          </a:solidFill>
                        </a:rPr>
                        <a:t>musique</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a:solidFill>
                            <a:schemeClr val="tx1"/>
                          </a:solidFill>
                        </a:rPr>
                        <a:t>rap</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err="1">
                          <a:solidFill>
                            <a:schemeClr val="tx1"/>
                          </a:solidFill>
                        </a:rPr>
                        <a:t>parce</a:t>
                      </a:r>
                      <a:r>
                        <a:rPr lang="en-US" sz="1500" b="1" dirty="0">
                          <a:solidFill>
                            <a:schemeClr val="tx1"/>
                          </a:solidFill>
                        </a:rPr>
                        <a:t> </a:t>
                      </a:r>
                      <a:r>
                        <a:rPr lang="en-US" sz="1500" b="1" dirty="0" err="1">
                          <a:solidFill>
                            <a:schemeClr val="tx1"/>
                          </a:solidFill>
                        </a:rPr>
                        <a:t>que</a:t>
                      </a:r>
                      <a:r>
                        <a:rPr lang="en-US" sz="1500" b="1" dirty="0">
                          <a:solidFill>
                            <a:schemeClr val="tx1"/>
                          </a:solidFill>
                        </a:rPr>
                        <a:t> </a:t>
                      </a:r>
                      <a:r>
                        <a:rPr lang="en-US" sz="1500" b="1" dirty="0" err="1">
                          <a:solidFill>
                            <a:schemeClr val="tx1"/>
                          </a:solidFill>
                        </a:rPr>
                        <a:t>c’est</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a:solidFill>
                            <a:schemeClr val="tx1"/>
                          </a:solidFill>
                        </a:rPr>
                        <a:t>triste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2"/>
                  </a:ext>
                </a:extLst>
              </a:tr>
              <a:tr h="262305">
                <a:tc>
                  <a:txBody>
                    <a:bodyPr/>
                    <a:lstStyle/>
                    <a:p>
                      <a:pPr algn="l"/>
                      <a:r>
                        <a:rPr lang="en-US" sz="1500" b="1" dirty="0">
                          <a:solidFill>
                            <a:schemeClr val="tx1"/>
                          </a:solidFill>
                        </a:rPr>
                        <a:t>Je </a:t>
                      </a:r>
                      <a:r>
                        <a:rPr lang="en-US" sz="1500" b="1" dirty="0" err="1">
                          <a:solidFill>
                            <a:schemeClr val="tx1"/>
                          </a:solidFill>
                        </a:rPr>
                        <a:t>déteste</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a:solidFill>
                            <a:schemeClr val="tx1"/>
                          </a:solidFill>
                        </a:rPr>
                        <a:t>jazz</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err="1">
                          <a:solidFill>
                            <a:schemeClr val="tx1"/>
                          </a:solidFill>
                        </a:rPr>
                        <a:t>ennuyeux</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3"/>
                  </a:ext>
                </a:extLst>
              </a:tr>
              <a:tr h="464078">
                <a:tc>
                  <a:txBody>
                    <a:bodyPr/>
                    <a:lstStyle/>
                    <a:p>
                      <a:pPr algn="l"/>
                      <a:r>
                        <a:rPr lang="en-US" sz="1500" b="1" dirty="0" err="1">
                          <a:solidFill>
                            <a:schemeClr val="tx1"/>
                          </a:solidFill>
                        </a:rPr>
                        <a:t>J’écoute</a:t>
                      </a:r>
                      <a:r>
                        <a:rPr lang="en-US" sz="1500" b="1" dirty="0">
                          <a:solidFill>
                            <a:schemeClr val="tx1"/>
                          </a:solidFill>
                        </a:rPr>
                        <a:t> de…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err="1">
                          <a:solidFill>
                            <a:schemeClr val="tx1"/>
                          </a:solidFill>
                        </a:rPr>
                        <a:t>classique</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500" b="1" dirty="0" err="1">
                          <a:solidFill>
                            <a:schemeClr val="tx1"/>
                          </a:solidFill>
                        </a:rPr>
                        <a:t>moderne</a:t>
                      </a:r>
                      <a:r>
                        <a:rPr lang="en-US" sz="1500" b="1" dirty="0">
                          <a:solidFill>
                            <a:schemeClr val="tx1"/>
                          </a:solidFill>
                        </a:rPr>
                        <a:t> /démodé</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4"/>
                  </a:ext>
                </a:extLst>
              </a:tr>
              <a:tr h="396820">
                <a:tc>
                  <a:txBody>
                    <a:bodyPr/>
                    <a:lstStyle/>
                    <a:p>
                      <a:pPr algn="l"/>
                      <a:r>
                        <a:rPr lang="en-US" sz="1500" b="1" dirty="0" err="1">
                          <a:solidFill>
                            <a:schemeClr val="tx1"/>
                          </a:solidFill>
                        </a:rPr>
                        <a:t>J’aime</a:t>
                      </a:r>
                      <a:r>
                        <a:rPr lang="en-US" sz="1500" b="1" dirty="0">
                          <a:solidFill>
                            <a:schemeClr val="tx1"/>
                          </a:solidFill>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r>
                        <a:rPr lang="en-US" sz="1500" b="1" dirty="0">
                          <a:solidFill>
                            <a:schemeClr val="tx1"/>
                          </a:solidFill>
                        </a:rPr>
                        <a:t>la</a:t>
                      </a:r>
                      <a:r>
                        <a:rPr lang="en-US" sz="1500" b="1" baseline="0" dirty="0">
                          <a:solidFill>
                            <a:schemeClr val="tx1"/>
                          </a:solidFill>
                        </a:rPr>
                        <a:t> chanson…</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r>
                        <a:rPr lang="en-US" sz="1500" b="1" i="1" dirty="0">
                          <a:solidFill>
                            <a:srgbClr val="7030A0"/>
                          </a:solidFill>
                        </a:rPr>
                        <a:t>Hello</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endParaRPr lang="en-US" sz="1500" b="1"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5"/>
                  </a:ext>
                </a:extLst>
              </a:tr>
              <a:tr h="396820">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r>
                        <a:rPr lang="en-US" sz="1500" b="1" i="0" dirty="0">
                          <a:solidFill>
                            <a:schemeClr val="tx1"/>
                          </a:solidFill>
                        </a:rPr>
                        <a:t>la </a:t>
                      </a:r>
                      <a:r>
                        <a:rPr lang="en-US" sz="1500" b="1" i="0" dirty="0" err="1">
                          <a:solidFill>
                            <a:schemeClr val="tx1"/>
                          </a:solidFill>
                        </a:rPr>
                        <a:t>musique</a:t>
                      </a:r>
                      <a:r>
                        <a:rPr lang="en-US" sz="1500" b="1" i="0" dirty="0">
                          <a:solidFill>
                            <a:schemeClr val="tx1"/>
                          </a:solidFill>
                        </a:rPr>
                        <a:t> de…</a:t>
                      </a: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r>
                        <a:rPr lang="en-US" sz="1500" b="1" i="0" dirty="0">
                          <a:solidFill>
                            <a:srgbClr val="7030A0"/>
                          </a:solidFill>
                        </a:rPr>
                        <a:t>Ellie Goulding</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endParaRPr lang="en-US" sz="15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endParaRPr lang="en-US" sz="15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6"/>
                  </a:ext>
                </a:extLst>
              </a:tr>
              <a:tr h="396820">
                <a:tc>
                  <a:txBody>
                    <a:bodyPr/>
                    <a:lstStyle/>
                    <a:p>
                      <a:pPr algn="l"/>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gridSpan="2">
                  <a:txBody>
                    <a:bodyPr/>
                    <a:lstStyle/>
                    <a:p>
                      <a:pPr algn="l"/>
                      <a:r>
                        <a:rPr lang="en-US" sz="1500" b="1" i="0" dirty="0">
                          <a:solidFill>
                            <a:schemeClr val="tx1"/>
                          </a:solidFill>
                        </a:rPr>
                        <a:t>les melodies / les paroles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pPr algn="l"/>
                      <a:endParaRPr lang="en-US" sz="1500" b="1" i="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endParaRPr lang="en-US" sz="15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endParaRPr lang="en-US" sz="15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7"/>
                  </a:ext>
                </a:extLst>
              </a:tr>
              <a:tr h="464078">
                <a:tc>
                  <a:txBody>
                    <a:bodyPr/>
                    <a:lstStyle/>
                    <a:p>
                      <a:pPr algn="l"/>
                      <a:r>
                        <a:rPr lang="en-US" sz="1500" b="1" dirty="0">
                          <a:solidFill>
                            <a:schemeClr val="tx1"/>
                          </a:solidFill>
                        </a:rPr>
                        <a:t>Mon </a:t>
                      </a:r>
                      <a:r>
                        <a:rPr lang="en-US" sz="1500" b="1" dirty="0" err="1">
                          <a:solidFill>
                            <a:schemeClr val="tx1"/>
                          </a:solidFill>
                        </a:rPr>
                        <a:t>groupe</a:t>
                      </a:r>
                      <a:r>
                        <a:rPr lang="en-US" sz="1500" b="1" dirty="0">
                          <a:solidFill>
                            <a:schemeClr val="tx1"/>
                          </a:solidFill>
                        </a:rPr>
                        <a:t> </a:t>
                      </a:r>
                      <a:r>
                        <a:rPr lang="en-US" sz="1500" b="1" dirty="0" err="1">
                          <a:solidFill>
                            <a:schemeClr val="tx1"/>
                          </a:solidFill>
                        </a:rPr>
                        <a:t>préféré</a:t>
                      </a:r>
                      <a:r>
                        <a:rPr lang="en-US" sz="1500" b="1" dirty="0">
                          <a:solidFill>
                            <a:schemeClr val="tx1"/>
                          </a:solidFill>
                        </a:rPr>
                        <a:t> </a:t>
                      </a:r>
                      <a:r>
                        <a:rPr lang="en-US" sz="1500" b="1" dirty="0" err="1">
                          <a:solidFill>
                            <a:schemeClr val="tx1"/>
                          </a:solidFill>
                        </a:rPr>
                        <a:t>c’est</a:t>
                      </a:r>
                      <a:r>
                        <a:rPr lang="en-US" sz="1500" b="1" dirty="0">
                          <a:solidFill>
                            <a:schemeClr val="tx1"/>
                          </a:solidFill>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r>
                        <a:rPr lang="en-US" sz="1500" b="1" i="1" dirty="0">
                          <a:solidFill>
                            <a:srgbClr val="7030A0"/>
                          </a:solidFill>
                        </a:rPr>
                        <a:t>Arctic</a:t>
                      </a:r>
                      <a:r>
                        <a:rPr lang="en-US" sz="1500" b="1" i="1" baseline="0" dirty="0">
                          <a:solidFill>
                            <a:srgbClr val="7030A0"/>
                          </a:solidFill>
                        </a:rPr>
                        <a:t> Monkeys</a:t>
                      </a:r>
                      <a:endParaRPr lang="en-US" sz="1500" b="1" i="1" dirty="0">
                        <a:solidFill>
                          <a:srgbClr val="7030A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endParaRPr lang="en-US" sz="1500" b="1" i="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endParaRPr lang="en-US" sz="15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endParaRPr lang="en-US" sz="15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8"/>
                  </a:ext>
                </a:extLst>
              </a:tr>
              <a:tr h="464078">
                <a:tc>
                  <a:txBody>
                    <a:bodyPr/>
                    <a:lstStyle/>
                    <a:p>
                      <a:pPr algn="l"/>
                      <a:r>
                        <a:rPr lang="en-US" sz="1500" b="1" dirty="0">
                          <a:solidFill>
                            <a:schemeClr val="tx1"/>
                          </a:solidFill>
                        </a:rPr>
                        <a:t>Mon </a:t>
                      </a:r>
                      <a:r>
                        <a:rPr lang="en-US" sz="1500" b="1" dirty="0" err="1">
                          <a:solidFill>
                            <a:schemeClr val="tx1"/>
                          </a:solidFill>
                        </a:rPr>
                        <a:t>chanteur</a:t>
                      </a:r>
                      <a:r>
                        <a:rPr lang="en-US" sz="1500" b="1" dirty="0">
                          <a:solidFill>
                            <a:schemeClr val="tx1"/>
                          </a:solidFill>
                        </a:rPr>
                        <a:t> </a:t>
                      </a:r>
                      <a:r>
                        <a:rPr lang="en-US" sz="1500" b="1" dirty="0" err="1">
                          <a:solidFill>
                            <a:schemeClr val="tx1"/>
                          </a:solidFill>
                        </a:rPr>
                        <a:t>préféré</a:t>
                      </a:r>
                      <a:r>
                        <a:rPr lang="en-US" sz="1500" b="1" baseline="0" dirty="0">
                          <a:solidFill>
                            <a:schemeClr val="tx1"/>
                          </a:solidFill>
                        </a:rPr>
                        <a:t> </a:t>
                      </a:r>
                      <a:r>
                        <a:rPr lang="en-US" sz="1500" b="1" baseline="0" dirty="0" err="1">
                          <a:solidFill>
                            <a:schemeClr val="tx1"/>
                          </a:solidFill>
                        </a:rPr>
                        <a:t>c’est</a:t>
                      </a:r>
                      <a:r>
                        <a:rPr lang="en-US" sz="1500" b="1" baseline="0" dirty="0">
                          <a:solidFill>
                            <a:schemeClr val="tx1"/>
                          </a:solidFill>
                        </a:rPr>
                        <a:t>…</a:t>
                      </a:r>
                      <a:endParaRPr lang="en-US" sz="15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r>
                        <a:rPr lang="en-US" sz="1500" b="1" i="1" dirty="0">
                          <a:solidFill>
                            <a:srgbClr val="7030A0"/>
                          </a:solidFill>
                        </a:rPr>
                        <a:t>Ed Sheeran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endParaRPr lang="en-US" sz="1500" b="1" i="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endParaRPr lang="en-US" sz="15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endParaRPr lang="en-US" sz="15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9"/>
                  </a:ext>
                </a:extLst>
              </a:tr>
              <a:tr h="464078">
                <a:tc>
                  <a:txBody>
                    <a:bodyPr/>
                    <a:lstStyle/>
                    <a:p>
                      <a:pPr algn="l"/>
                      <a:r>
                        <a:rPr lang="en-US" sz="1500" b="1" dirty="0">
                          <a:solidFill>
                            <a:schemeClr val="tx1"/>
                          </a:solidFill>
                        </a:rPr>
                        <a:t>Ma chanteuse </a:t>
                      </a:r>
                      <a:r>
                        <a:rPr lang="en-US" sz="1500" b="1" dirty="0" err="1">
                          <a:solidFill>
                            <a:schemeClr val="tx1"/>
                          </a:solidFill>
                        </a:rPr>
                        <a:t>préférée</a:t>
                      </a:r>
                      <a:r>
                        <a:rPr lang="en-US" sz="1500" b="1" dirty="0">
                          <a:solidFill>
                            <a:schemeClr val="tx1"/>
                          </a:solidFill>
                        </a:rPr>
                        <a:t> </a:t>
                      </a:r>
                      <a:r>
                        <a:rPr lang="en-US" sz="1500" b="1" dirty="0" err="1">
                          <a:solidFill>
                            <a:schemeClr val="tx1"/>
                          </a:solidFill>
                        </a:rPr>
                        <a:t>c’est</a:t>
                      </a:r>
                      <a:r>
                        <a:rPr lang="en-US" sz="1500" b="1" dirty="0">
                          <a:solidFill>
                            <a:schemeClr val="tx1"/>
                          </a:solidFill>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r>
                        <a:rPr lang="en-US" sz="1500" b="1" i="1" dirty="0">
                          <a:solidFill>
                            <a:srgbClr val="7030A0"/>
                          </a:solidFill>
                        </a:rPr>
                        <a:t>Adele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endParaRPr lang="en-US" sz="1500" b="1" i="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endParaRPr lang="en-US" sz="15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endParaRPr lang="en-US" sz="15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09278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368" y="989448"/>
            <a:ext cx="3468329" cy="3011846"/>
          </a:xfrm>
        </p:spPr>
        <p:txBody>
          <a:bodyPr/>
          <a:lstStyle/>
          <a:p>
            <a:r>
              <a:rPr lang="en-US" dirty="0" smtClean="0"/>
              <a:t>Read the text, which 3 sentences are correct. Translate the text into English.</a:t>
            </a:r>
            <a:endParaRPr lang="en-GB" dirty="0"/>
          </a:p>
        </p:txBody>
      </p:sp>
      <p:pic>
        <p:nvPicPr>
          <p:cNvPr id="4" name="Picture 3"/>
          <p:cNvPicPr>
            <a:picLocks noChangeAspect="1"/>
          </p:cNvPicPr>
          <p:nvPr/>
        </p:nvPicPr>
        <p:blipFill rotWithShape="1">
          <a:blip r:embed="rId2"/>
          <a:srcRect l="7058" t="10237" r="6465" b="12392"/>
          <a:stretch/>
        </p:blipFill>
        <p:spPr>
          <a:xfrm>
            <a:off x="6715206" y="368307"/>
            <a:ext cx="5084380" cy="3411761"/>
          </a:xfrm>
          <a:prstGeom prst="rect">
            <a:avLst/>
          </a:prstGeom>
        </p:spPr>
      </p:pic>
      <p:pic>
        <p:nvPicPr>
          <p:cNvPr id="5" name="Picture 4"/>
          <p:cNvPicPr>
            <a:picLocks noChangeAspect="1"/>
          </p:cNvPicPr>
          <p:nvPr/>
        </p:nvPicPr>
        <p:blipFill rotWithShape="1">
          <a:blip r:embed="rId3"/>
          <a:srcRect l="3717" t="26473" r="3502" b="28700"/>
          <a:stretch/>
        </p:blipFill>
        <p:spPr>
          <a:xfrm>
            <a:off x="7029082" y="4001294"/>
            <a:ext cx="4456628" cy="1614945"/>
          </a:xfrm>
          <a:prstGeom prst="rect">
            <a:avLst/>
          </a:prstGeom>
        </p:spPr>
      </p:pic>
    </p:spTree>
    <p:extLst>
      <p:ext uri="{BB962C8B-B14F-4D97-AF65-F5344CB8AC3E}">
        <p14:creationId xmlns:p14="http://schemas.microsoft.com/office/powerpoint/2010/main" val="1591383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24801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Week 4 vocab</a:t>
            </a:r>
            <a:endParaRPr lang="en-GB" sz="2800" dirty="0"/>
          </a:p>
        </p:txBody>
      </p:sp>
      <p:pic>
        <p:nvPicPr>
          <p:cNvPr id="4" name="Picture 3"/>
          <p:cNvPicPr>
            <a:picLocks noChangeAspect="1"/>
          </p:cNvPicPr>
          <p:nvPr/>
        </p:nvPicPr>
        <p:blipFill>
          <a:blip r:embed="rId2"/>
          <a:stretch>
            <a:fillRect/>
          </a:stretch>
        </p:blipFill>
        <p:spPr>
          <a:xfrm>
            <a:off x="479066" y="2539954"/>
            <a:ext cx="4604936" cy="3988527"/>
          </a:xfrm>
          <a:prstGeom prst="rect">
            <a:avLst/>
          </a:prstGeom>
        </p:spPr>
      </p:pic>
      <p:pic>
        <p:nvPicPr>
          <p:cNvPr id="7" name="Picture 6"/>
          <p:cNvPicPr>
            <a:picLocks noChangeAspect="1"/>
          </p:cNvPicPr>
          <p:nvPr/>
        </p:nvPicPr>
        <p:blipFill>
          <a:blip r:embed="rId3"/>
          <a:stretch>
            <a:fillRect/>
          </a:stretch>
        </p:blipFill>
        <p:spPr>
          <a:xfrm>
            <a:off x="6114177" y="106316"/>
            <a:ext cx="4742713" cy="6198277"/>
          </a:xfrm>
          <a:prstGeom prst="rect">
            <a:avLst/>
          </a:prstGeom>
        </p:spPr>
      </p:pic>
      <p:sp>
        <p:nvSpPr>
          <p:cNvPr id="6" name="TextBox 5"/>
          <p:cNvSpPr txBox="1"/>
          <p:nvPr/>
        </p:nvSpPr>
        <p:spPr>
          <a:xfrm>
            <a:off x="296366" y="334851"/>
            <a:ext cx="3839536" cy="492443"/>
          </a:xfrm>
          <a:prstGeom prst="rect">
            <a:avLst/>
          </a:prstGeom>
          <a:noFill/>
        </p:spPr>
        <p:txBody>
          <a:bodyPr wrap="square" rtlCol="0">
            <a:spAutoFit/>
          </a:bodyPr>
          <a:lstStyle/>
          <a:p>
            <a:r>
              <a:rPr lang="en-GB" sz="2600" b="1" u="sng" dirty="0" smtClean="0"/>
              <a:t>WEEK 4 – </a:t>
            </a:r>
            <a:endParaRPr lang="en-GB" sz="2600" b="1" u="sng" dirty="0"/>
          </a:p>
        </p:txBody>
      </p:sp>
    </p:spTree>
    <p:extLst>
      <p:ext uri="{BB962C8B-B14F-4D97-AF65-F5344CB8AC3E}">
        <p14:creationId xmlns:p14="http://schemas.microsoft.com/office/powerpoint/2010/main" val="150899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750" y="970218"/>
            <a:ext cx="4691217" cy="4206466"/>
          </a:xfrm>
        </p:spPr>
        <p:txBody>
          <a:bodyPr>
            <a:normAutofit/>
          </a:bodyPr>
          <a:lstStyle/>
          <a:p>
            <a:r>
              <a:rPr lang="en-US" dirty="0" smtClean="0"/>
              <a:t>Copy the clothes into your book and translate them into English. Draw a picture for each one.</a:t>
            </a:r>
          </a:p>
          <a:p>
            <a:endParaRPr lang="en-US" dirty="0"/>
          </a:p>
          <a:p>
            <a:r>
              <a:rPr lang="en-US" dirty="0" smtClean="0"/>
              <a:t>Play some games on </a:t>
            </a:r>
            <a:r>
              <a:rPr lang="en-US" dirty="0" err="1" smtClean="0"/>
              <a:t>quizlet</a:t>
            </a:r>
            <a:r>
              <a:rPr lang="en-US" dirty="0" smtClean="0"/>
              <a:t> to practice the vocab:</a:t>
            </a:r>
          </a:p>
          <a:p>
            <a:endParaRPr lang="en-US" dirty="0"/>
          </a:p>
          <a:p>
            <a:r>
              <a:rPr lang="en-GB" dirty="0" err="1" smtClean="0">
                <a:hlinkClick r:id="rId2"/>
              </a:rPr>
              <a:t>quizlet</a:t>
            </a:r>
            <a:r>
              <a:rPr lang="en-GB" dirty="0" smtClean="0">
                <a:hlinkClick r:id="rId2"/>
              </a:rPr>
              <a:t> clothes revision</a:t>
            </a:r>
            <a:endParaRPr lang="en-GB" dirty="0"/>
          </a:p>
        </p:txBody>
      </p:sp>
      <p:sp>
        <p:nvSpPr>
          <p:cNvPr id="4" name="Title 1"/>
          <p:cNvSpPr txBox="1">
            <a:spLocks/>
          </p:cNvSpPr>
          <p:nvPr/>
        </p:nvSpPr>
        <p:spPr>
          <a:xfrm>
            <a:off x="204019" y="217642"/>
            <a:ext cx="1359310" cy="564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Week 4</a:t>
            </a:r>
            <a:endParaRPr lang="en-GB" sz="2800" dirty="0"/>
          </a:p>
        </p:txBody>
      </p:sp>
      <p:pic>
        <p:nvPicPr>
          <p:cNvPr id="2" name="Picture 1"/>
          <p:cNvPicPr>
            <a:picLocks noChangeAspect="1"/>
          </p:cNvPicPr>
          <p:nvPr/>
        </p:nvPicPr>
        <p:blipFill>
          <a:blip r:embed="rId3"/>
          <a:stretch>
            <a:fillRect/>
          </a:stretch>
        </p:blipFill>
        <p:spPr>
          <a:xfrm>
            <a:off x="5269936" y="217642"/>
            <a:ext cx="6696075" cy="4143375"/>
          </a:xfrm>
          <a:prstGeom prst="rect">
            <a:avLst/>
          </a:prstGeom>
        </p:spPr>
      </p:pic>
    </p:spTree>
    <p:extLst>
      <p:ext uri="{BB962C8B-B14F-4D97-AF65-F5344CB8AC3E}">
        <p14:creationId xmlns:p14="http://schemas.microsoft.com/office/powerpoint/2010/main" val="3478456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00" y="399692"/>
            <a:ext cx="4780935" cy="3257908"/>
          </a:xfrm>
        </p:spPr>
        <p:txBody>
          <a:bodyPr>
            <a:normAutofit lnSpcReduction="10000"/>
          </a:bodyPr>
          <a:lstStyle/>
          <a:p>
            <a:r>
              <a:rPr lang="en-US" dirty="0" smtClean="0"/>
              <a:t>Copy the Studio </a:t>
            </a:r>
            <a:r>
              <a:rPr lang="en-US" dirty="0" err="1" smtClean="0"/>
              <a:t>Grammaire</a:t>
            </a:r>
            <a:r>
              <a:rPr lang="en-US" dirty="0" smtClean="0"/>
              <a:t> box into your book.</a:t>
            </a:r>
          </a:p>
          <a:p>
            <a:endParaRPr lang="en-US" dirty="0"/>
          </a:p>
          <a:p>
            <a:r>
              <a:rPr lang="en-US" dirty="0" smtClean="0"/>
              <a:t>Then, work out who is going to wear what to each event. After you have matched them and copied it into your book, translate it into English.</a:t>
            </a:r>
            <a:endParaRPr lang="en-GB" dirty="0"/>
          </a:p>
        </p:txBody>
      </p:sp>
      <p:pic>
        <p:nvPicPr>
          <p:cNvPr id="4" name="Picture 3"/>
          <p:cNvPicPr>
            <a:picLocks noChangeAspect="1"/>
          </p:cNvPicPr>
          <p:nvPr/>
        </p:nvPicPr>
        <p:blipFill>
          <a:blip r:embed="rId2"/>
          <a:stretch>
            <a:fillRect/>
          </a:stretch>
        </p:blipFill>
        <p:spPr>
          <a:xfrm>
            <a:off x="7654168" y="926302"/>
            <a:ext cx="4163419" cy="4879706"/>
          </a:xfrm>
          <a:prstGeom prst="rect">
            <a:avLst/>
          </a:prstGeom>
        </p:spPr>
      </p:pic>
      <p:sp>
        <p:nvSpPr>
          <p:cNvPr id="5" name="TextBox 4"/>
          <p:cNvSpPr txBox="1"/>
          <p:nvPr/>
        </p:nvSpPr>
        <p:spPr>
          <a:xfrm>
            <a:off x="4829435" y="1094549"/>
            <a:ext cx="2684451" cy="2246769"/>
          </a:xfrm>
          <a:prstGeom prst="rect">
            <a:avLst/>
          </a:prstGeom>
          <a:solidFill>
            <a:srgbClr val="CCFF99"/>
          </a:solidFill>
        </p:spPr>
        <p:txBody>
          <a:bodyPr wrap="square" rtlCol="0">
            <a:spAutoFit/>
          </a:bodyPr>
          <a:lstStyle/>
          <a:p>
            <a:pPr algn="ctr"/>
            <a:r>
              <a:rPr lang="en-GB" sz="2000" b="1" u="sng" dirty="0"/>
              <a:t>EXTRA!</a:t>
            </a:r>
          </a:p>
          <a:p>
            <a:r>
              <a:rPr lang="en-GB" sz="2000" b="1" dirty="0" err="1"/>
              <a:t>Trouvez</a:t>
            </a:r>
            <a:r>
              <a:rPr lang="en-GB" sz="2000" b="1" dirty="0"/>
              <a:t> le </a:t>
            </a:r>
            <a:r>
              <a:rPr lang="en-GB" sz="2000" b="1" dirty="0" err="1"/>
              <a:t>vocabulaire</a:t>
            </a:r>
            <a:r>
              <a:rPr lang="en-GB" sz="2000" b="1" dirty="0"/>
              <a:t>:</a:t>
            </a:r>
          </a:p>
          <a:p>
            <a:pPr marL="342900" indent="-342900">
              <a:buAutoNum type="arabicPeriod"/>
            </a:pPr>
            <a:r>
              <a:rPr lang="en-GB" sz="2000" dirty="0"/>
              <a:t>This weekend</a:t>
            </a:r>
          </a:p>
          <a:p>
            <a:pPr marL="342900" indent="-342900">
              <a:buAutoNum type="arabicPeriod"/>
            </a:pPr>
            <a:r>
              <a:rPr lang="en-GB" sz="2000" dirty="0"/>
              <a:t>So</a:t>
            </a:r>
          </a:p>
          <a:p>
            <a:pPr marL="342900" indent="-342900">
              <a:buAutoNum type="arabicPeriod"/>
            </a:pPr>
            <a:r>
              <a:rPr lang="en-GB" sz="2000" dirty="0"/>
              <a:t>A tie</a:t>
            </a:r>
          </a:p>
          <a:p>
            <a:pPr marL="342900" indent="-342900">
              <a:buAutoNum type="arabicPeriod"/>
            </a:pPr>
            <a:r>
              <a:rPr lang="en-GB" sz="2000" dirty="0"/>
              <a:t>A pair of shorts</a:t>
            </a:r>
          </a:p>
          <a:p>
            <a:pPr marL="342900" indent="-342900">
              <a:buAutoNum type="arabicPeriod"/>
            </a:pPr>
            <a:r>
              <a:rPr lang="en-GB" sz="2000" dirty="0"/>
              <a:t>Navy blue</a:t>
            </a:r>
          </a:p>
        </p:txBody>
      </p:sp>
      <p:pic>
        <p:nvPicPr>
          <p:cNvPr id="6" name="Picture 5"/>
          <p:cNvPicPr>
            <a:picLocks noChangeAspect="1"/>
          </p:cNvPicPr>
          <p:nvPr/>
        </p:nvPicPr>
        <p:blipFill rotWithShape="1">
          <a:blip r:embed="rId3"/>
          <a:srcRect l="7180" t="11609" r="9395" b="33267"/>
          <a:stretch/>
        </p:blipFill>
        <p:spPr>
          <a:xfrm>
            <a:off x="406612" y="3914539"/>
            <a:ext cx="5048353" cy="2501839"/>
          </a:xfrm>
          <a:prstGeom prst="rect">
            <a:avLst/>
          </a:prstGeom>
        </p:spPr>
      </p:pic>
    </p:spTree>
    <p:extLst>
      <p:ext uri="{BB962C8B-B14F-4D97-AF65-F5344CB8AC3E}">
        <p14:creationId xmlns:p14="http://schemas.microsoft.com/office/powerpoint/2010/main" val="2050714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019" y="1574902"/>
            <a:ext cx="2288458" cy="3115085"/>
          </a:xfrm>
        </p:spPr>
        <p:txBody>
          <a:bodyPr>
            <a:normAutofit fontScale="92500" lnSpcReduction="10000"/>
          </a:bodyPr>
          <a:lstStyle/>
          <a:p>
            <a:r>
              <a:rPr lang="en-US" dirty="0" smtClean="0"/>
              <a:t>Read the text, look up any unknown words and say whether each activity is in the past, present or future.</a:t>
            </a:r>
            <a:endParaRPr lang="en-GB" dirty="0"/>
          </a:p>
        </p:txBody>
      </p:sp>
      <p:pic>
        <p:nvPicPr>
          <p:cNvPr id="5" name="Picture 4"/>
          <p:cNvPicPr>
            <a:picLocks noChangeAspect="1"/>
          </p:cNvPicPr>
          <p:nvPr/>
        </p:nvPicPr>
        <p:blipFill>
          <a:blip r:embed="rId2"/>
          <a:stretch>
            <a:fillRect/>
          </a:stretch>
        </p:blipFill>
        <p:spPr>
          <a:xfrm>
            <a:off x="2492477" y="0"/>
            <a:ext cx="9990298" cy="3982065"/>
          </a:xfrm>
          <a:prstGeom prst="rect">
            <a:avLst/>
          </a:prstGeom>
        </p:spPr>
      </p:pic>
      <p:pic>
        <p:nvPicPr>
          <p:cNvPr id="6" name="Picture 5"/>
          <p:cNvPicPr>
            <a:picLocks noChangeAspect="1"/>
          </p:cNvPicPr>
          <p:nvPr/>
        </p:nvPicPr>
        <p:blipFill>
          <a:blip r:embed="rId3"/>
          <a:stretch>
            <a:fillRect/>
          </a:stretch>
        </p:blipFill>
        <p:spPr>
          <a:xfrm>
            <a:off x="4907058" y="3866467"/>
            <a:ext cx="6644090" cy="2596725"/>
          </a:xfrm>
          <a:prstGeom prst="rect">
            <a:avLst/>
          </a:prstGeom>
        </p:spPr>
      </p:pic>
      <p:sp>
        <p:nvSpPr>
          <p:cNvPr id="7" name="TextBox 6"/>
          <p:cNvSpPr txBox="1"/>
          <p:nvPr/>
        </p:nvSpPr>
        <p:spPr>
          <a:xfrm>
            <a:off x="204019" y="620758"/>
            <a:ext cx="3839536" cy="892552"/>
          </a:xfrm>
          <a:prstGeom prst="rect">
            <a:avLst/>
          </a:prstGeom>
          <a:noFill/>
        </p:spPr>
        <p:txBody>
          <a:bodyPr wrap="square" rtlCol="0">
            <a:spAutoFit/>
          </a:bodyPr>
          <a:lstStyle/>
          <a:p>
            <a:r>
              <a:rPr lang="en-GB" sz="2600" b="1" u="sng" dirty="0" smtClean="0"/>
              <a:t>WEEK </a:t>
            </a:r>
            <a:r>
              <a:rPr lang="en-GB" sz="2600" b="1" u="sng" dirty="0"/>
              <a:t>5</a:t>
            </a:r>
            <a:r>
              <a:rPr lang="en-GB" sz="2600" b="1" u="sng" dirty="0" smtClean="0"/>
              <a:t> – </a:t>
            </a:r>
          </a:p>
          <a:p>
            <a:r>
              <a:rPr lang="en-GB" sz="2600" b="1" u="sng" dirty="0" smtClean="0"/>
              <a:t>w/c 31</a:t>
            </a:r>
            <a:r>
              <a:rPr lang="en-GB" sz="2600" b="1" u="sng" baseline="30000" dirty="0" smtClean="0"/>
              <a:t>st</a:t>
            </a:r>
            <a:r>
              <a:rPr lang="en-GB" sz="2600" b="1" u="sng" dirty="0" smtClean="0"/>
              <a:t> Jan</a:t>
            </a:r>
            <a:endParaRPr lang="en-GB" sz="2600" b="1" u="sng" dirty="0"/>
          </a:p>
        </p:txBody>
      </p:sp>
    </p:spTree>
    <p:extLst>
      <p:ext uri="{BB962C8B-B14F-4D97-AF65-F5344CB8AC3E}">
        <p14:creationId xmlns:p14="http://schemas.microsoft.com/office/powerpoint/2010/main" val="212432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37225" y="291192"/>
            <a:ext cx="6032455" cy="6229001"/>
          </a:xfrm>
          <a:prstGeom prst="rect">
            <a:avLst/>
          </a:prstGeom>
        </p:spPr>
      </p:pic>
    </p:spTree>
    <p:extLst>
      <p:ext uri="{BB962C8B-B14F-4D97-AF65-F5344CB8AC3E}">
        <p14:creationId xmlns:p14="http://schemas.microsoft.com/office/powerpoint/2010/main" val="77290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529" y="143643"/>
            <a:ext cx="4738964" cy="6006434"/>
          </a:xfrm>
        </p:spPr>
        <p:txBody>
          <a:bodyPr>
            <a:normAutofit/>
          </a:bodyPr>
          <a:lstStyle/>
          <a:p>
            <a:r>
              <a:rPr lang="en-US" dirty="0" smtClean="0"/>
              <a:t>Copy the studio </a:t>
            </a:r>
            <a:r>
              <a:rPr lang="en-US" dirty="0" err="1" smtClean="0"/>
              <a:t>grammaire</a:t>
            </a:r>
            <a:r>
              <a:rPr lang="en-US" dirty="0" smtClean="0"/>
              <a:t> box and see if you can translate the expressions. If you aren’t sure you can use </a:t>
            </a:r>
            <a:r>
              <a:rPr lang="en-US" dirty="0" smtClean="0">
                <a:hlinkClick r:id="rId2"/>
              </a:rPr>
              <a:t>www.wordreference.com</a:t>
            </a:r>
            <a:r>
              <a:rPr lang="en-US" dirty="0" smtClean="0"/>
              <a:t> to help you.</a:t>
            </a:r>
          </a:p>
          <a:p>
            <a:endParaRPr lang="en-US" dirty="0"/>
          </a:p>
          <a:p>
            <a:r>
              <a:rPr lang="en-US" dirty="0" smtClean="0"/>
              <a:t>Then, read the email and write the 6 sentences choosing the correct word.</a:t>
            </a:r>
          </a:p>
          <a:p>
            <a:endParaRPr lang="en-US" dirty="0"/>
          </a:p>
          <a:p>
            <a:r>
              <a:rPr lang="en-US" dirty="0" smtClean="0"/>
              <a:t>If you need more work, learn as many words from the term as you can.</a:t>
            </a:r>
            <a:endParaRPr lang="en-GB" dirty="0"/>
          </a:p>
        </p:txBody>
      </p:sp>
      <p:pic>
        <p:nvPicPr>
          <p:cNvPr id="4" name="Picture 3"/>
          <p:cNvPicPr>
            <a:picLocks noChangeAspect="1"/>
          </p:cNvPicPr>
          <p:nvPr/>
        </p:nvPicPr>
        <p:blipFill>
          <a:blip r:embed="rId3"/>
          <a:stretch>
            <a:fillRect/>
          </a:stretch>
        </p:blipFill>
        <p:spPr>
          <a:xfrm>
            <a:off x="6290057" y="143642"/>
            <a:ext cx="5769208" cy="3425467"/>
          </a:xfrm>
          <a:prstGeom prst="rect">
            <a:avLst/>
          </a:prstGeom>
        </p:spPr>
      </p:pic>
      <p:pic>
        <p:nvPicPr>
          <p:cNvPr id="5" name="Picture 4"/>
          <p:cNvPicPr>
            <a:picLocks noChangeAspect="1"/>
          </p:cNvPicPr>
          <p:nvPr/>
        </p:nvPicPr>
        <p:blipFill>
          <a:blip r:embed="rId4"/>
          <a:stretch>
            <a:fillRect/>
          </a:stretch>
        </p:blipFill>
        <p:spPr>
          <a:xfrm>
            <a:off x="4854493" y="3392130"/>
            <a:ext cx="7097078" cy="3224980"/>
          </a:xfrm>
          <a:prstGeom prst="rect">
            <a:avLst/>
          </a:prstGeom>
        </p:spPr>
      </p:pic>
    </p:spTree>
    <p:extLst>
      <p:ext uri="{BB962C8B-B14F-4D97-AF65-F5344CB8AC3E}">
        <p14:creationId xmlns:p14="http://schemas.microsoft.com/office/powerpoint/2010/main" val="1357962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4335" y="0"/>
            <a:ext cx="5463930" cy="6791483"/>
          </a:xfrm>
          <a:prstGeom prst="rect">
            <a:avLst/>
          </a:prstGeom>
        </p:spPr>
      </p:pic>
      <p:pic>
        <p:nvPicPr>
          <p:cNvPr id="3" name="Picture 2"/>
          <p:cNvPicPr>
            <a:picLocks noChangeAspect="1"/>
          </p:cNvPicPr>
          <p:nvPr/>
        </p:nvPicPr>
        <p:blipFill>
          <a:blip r:embed="rId3"/>
          <a:stretch>
            <a:fillRect/>
          </a:stretch>
        </p:blipFill>
        <p:spPr>
          <a:xfrm>
            <a:off x="7389119" y="1503506"/>
            <a:ext cx="4802881" cy="3784469"/>
          </a:xfrm>
          <a:prstGeom prst="rect">
            <a:avLst/>
          </a:prstGeom>
        </p:spPr>
      </p:pic>
      <p:sp>
        <p:nvSpPr>
          <p:cNvPr id="4" name="TextBox 3"/>
          <p:cNvSpPr txBox="1"/>
          <p:nvPr/>
        </p:nvSpPr>
        <p:spPr>
          <a:xfrm>
            <a:off x="221226" y="353961"/>
            <a:ext cx="1283109" cy="369332"/>
          </a:xfrm>
          <a:prstGeom prst="rect">
            <a:avLst/>
          </a:prstGeom>
          <a:noFill/>
        </p:spPr>
        <p:txBody>
          <a:bodyPr wrap="square" rtlCol="0">
            <a:spAutoFit/>
          </a:bodyPr>
          <a:lstStyle/>
          <a:p>
            <a:r>
              <a:rPr lang="en-US" dirty="0" smtClean="0"/>
              <a:t>Extra vocab</a:t>
            </a:r>
            <a:endParaRPr lang="en-GB" dirty="0"/>
          </a:p>
        </p:txBody>
      </p:sp>
    </p:spTree>
    <p:extLst>
      <p:ext uri="{BB962C8B-B14F-4D97-AF65-F5344CB8AC3E}">
        <p14:creationId xmlns:p14="http://schemas.microsoft.com/office/powerpoint/2010/main" val="2109652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544" y="1357918"/>
            <a:ext cx="6586223" cy="48511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t>This week is revision week. You need to revise all of the work that we have done this term, use this presentation for all of the vocab lists.</a:t>
            </a:r>
          </a:p>
          <a:p>
            <a:endParaRPr lang="en-US" sz="2400" b="1" dirty="0"/>
          </a:p>
          <a:p>
            <a:r>
              <a:rPr lang="en-US" sz="2400" b="1" dirty="0" smtClean="0"/>
              <a:t>You can also revise on this </a:t>
            </a:r>
            <a:r>
              <a:rPr lang="en-US" sz="2400" b="1" dirty="0" err="1" smtClean="0"/>
              <a:t>quizlet</a:t>
            </a:r>
            <a:r>
              <a:rPr lang="en-US" sz="2400" b="1" dirty="0" smtClean="0"/>
              <a:t> set:</a:t>
            </a:r>
          </a:p>
          <a:p>
            <a:endParaRPr lang="en-US" sz="2400" b="1" dirty="0"/>
          </a:p>
          <a:p>
            <a:r>
              <a:rPr lang="it-IT" sz="2400" dirty="0" smtClean="0">
                <a:hlinkClick r:id="rId2"/>
              </a:rPr>
              <a:t>Studio 2 module 3 revision</a:t>
            </a:r>
            <a:endParaRPr lang="en-GB" sz="2400" b="1" dirty="0"/>
          </a:p>
        </p:txBody>
      </p:sp>
      <p:pic>
        <p:nvPicPr>
          <p:cNvPr id="1026" name="Picture 2" descr="Revision Stock Illustrations – 2,459 Revision Stock Illustrations, Vectors  &amp;amp; Clipart -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246" y="866306"/>
            <a:ext cx="3656419" cy="1965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4000" y="619669"/>
            <a:ext cx="3839536" cy="492443"/>
          </a:xfrm>
          <a:prstGeom prst="rect">
            <a:avLst/>
          </a:prstGeom>
          <a:noFill/>
        </p:spPr>
        <p:txBody>
          <a:bodyPr wrap="square" rtlCol="0">
            <a:spAutoFit/>
          </a:bodyPr>
          <a:lstStyle/>
          <a:p>
            <a:r>
              <a:rPr lang="en-GB" sz="2600" b="1" u="sng" dirty="0" smtClean="0"/>
              <a:t>WEEK 6 – </a:t>
            </a:r>
            <a:endParaRPr lang="en-GB" sz="2600" b="1" u="sng" dirty="0"/>
          </a:p>
        </p:txBody>
      </p:sp>
    </p:spTree>
    <p:extLst>
      <p:ext uri="{BB962C8B-B14F-4D97-AF65-F5344CB8AC3E}">
        <p14:creationId xmlns:p14="http://schemas.microsoft.com/office/powerpoint/2010/main" val="1435303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480187" cy="1325563"/>
          </a:xfrm>
        </p:spPr>
        <p:txBody>
          <a:bodyPr>
            <a:normAutofit/>
          </a:bodyPr>
          <a:lstStyle/>
          <a:p>
            <a:r>
              <a:rPr lang="en-US" sz="2800" dirty="0" smtClean="0"/>
              <a:t>Week 1 vocab</a:t>
            </a:r>
            <a:endParaRPr lang="en-GB" sz="2800" dirty="0"/>
          </a:p>
        </p:txBody>
      </p:sp>
      <p:pic>
        <p:nvPicPr>
          <p:cNvPr id="4" name="Picture 3"/>
          <p:cNvPicPr>
            <a:picLocks noChangeAspect="1"/>
          </p:cNvPicPr>
          <p:nvPr/>
        </p:nvPicPr>
        <p:blipFill>
          <a:blip r:embed="rId2"/>
          <a:stretch>
            <a:fillRect/>
          </a:stretch>
        </p:blipFill>
        <p:spPr>
          <a:xfrm>
            <a:off x="4442668" y="0"/>
            <a:ext cx="4031423" cy="6730930"/>
          </a:xfrm>
          <a:prstGeom prst="rect">
            <a:avLst/>
          </a:prstGeom>
        </p:spPr>
      </p:pic>
    </p:spTree>
    <p:extLst>
      <p:ext uri="{BB962C8B-B14F-4D97-AF65-F5344CB8AC3E}">
        <p14:creationId xmlns:p14="http://schemas.microsoft.com/office/powerpoint/2010/main" val="1841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18" y="296020"/>
            <a:ext cx="2839627" cy="564023"/>
          </a:xfrm>
        </p:spPr>
        <p:txBody>
          <a:bodyPr>
            <a:normAutofit fontScale="90000"/>
          </a:bodyPr>
          <a:lstStyle/>
          <a:p>
            <a:r>
              <a:rPr lang="en-US" sz="2800" dirty="0" smtClean="0"/>
              <a:t>Week </a:t>
            </a:r>
            <a:r>
              <a:rPr lang="en-US" sz="2800" dirty="0" smtClean="0"/>
              <a:t>1</a:t>
            </a:r>
            <a:r>
              <a:rPr lang="en-GB" sz="2800" b="1" u="sng" dirty="0"/>
              <a:t/>
            </a:r>
            <a:br>
              <a:rPr lang="en-GB" sz="2800" b="1" u="sng" dirty="0"/>
            </a:br>
            <a:r>
              <a:rPr lang="en-US" sz="2800" dirty="0" smtClean="0"/>
              <a:t> </a:t>
            </a:r>
            <a:endParaRPr lang="en-GB" sz="2800" dirty="0"/>
          </a:p>
        </p:txBody>
      </p:sp>
      <p:pic>
        <p:nvPicPr>
          <p:cNvPr id="4" name="Picture 3"/>
          <p:cNvPicPr>
            <a:picLocks noChangeAspect="1"/>
          </p:cNvPicPr>
          <p:nvPr/>
        </p:nvPicPr>
        <p:blipFill>
          <a:blip r:embed="rId4"/>
          <a:stretch>
            <a:fillRect/>
          </a:stretch>
        </p:blipFill>
        <p:spPr>
          <a:xfrm>
            <a:off x="4054184" y="1027906"/>
            <a:ext cx="7699205" cy="5358146"/>
          </a:xfrm>
          <a:prstGeom prst="rect">
            <a:avLst/>
          </a:prstGeom>
        </p:spPr>
      </p:pic>
      <p:pic>
        <p:nvPicPr>
          <p:cNvPr id="5" name="02 Track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42204" y="418306"/>
            <a:ext cx="609600" cy="609600"/>
          </a:xfrm>
          <a:prstGeom prst="rect">
            <a:avLst/>
          </a:prstGeom>
        </p:spPr>
      </p:pic>
      <p:sp>
        <p:nvSpPr>
          <p:cNvPr id="6" name="Title 1"/>
          <p:cNvSpPr txBox="1">
            <a:spLocks/>
          </p:cNvSpPr>
          <p:nvPr/>
        </p:nvSpPr>
        <p:spPr>
          <a:xfrm>
            <a:off x="204019" y="1111915"/>
            <a:ext cx="2966884" cy="3769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Copy the vocab into your book and translate it into English. Then do the listening activity, who are they talking about? Write their name in your book.</a:t>
            </a:r>
            <a:endParaRPr lang="en-GB" sz="2800" dirty="0"/>
          </a:p>
        </p:txBody>
      </p:sp>
    </p:spTree>
    <p:extLst>
      <p:ext uri="{BB962C8B-B14F-4D97-AF65-F5344CB8AC3E}">
        <p14:creationId xmlns:p14="http://schemas.microsoft.com/office/powerpoint/2010/main" val="410273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19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134" y="495094"/>
            <a:ext cx="3940277" cy="2097446"/>
          </a:xfrm>
        </p:spPr>
        <p:txBody>
          <a:bodyPr>
            <a:normAutofit/>
          </a:bodyPr>
          <a:lstStyle/>
          <a:p>
            <a:r>
              <a:rPr lang="en-US" dirty="0" smtClean="0"/>
              <a:t>Read the texts and rewrite the jumbled up words. Then copy the green grammar box into your book.</a:t>
            </a:r>
            <a:endParaRPr lang="en-GB" dirty="0"/>
          </a:p>
        </p:txBody>
      </p:sp>
      <p:pic>
        <p:nvPicPr>
          <p:cNvPr id="4" name="Picture 3"/>
          <p:cNvPicPr>
            <a:picLocks noChangeAspect="1"/>
          </p:cNvPicPr>
          <p:nvPr/>
        </p:nvPicPr>
        <p:blipFill>
          <a:blip r:embed="rId2"/>
          <a:stretch>
            <a:fillRect/>
          </a:stretch>
        </p:blipFill>
        <p:spPr>
          <a:xfrm>
            <a:off x="616974" y="2592540"/>
            <a:ext cx="4898923" cy="3729983"/>
          </a:xfrm>
          <a:prstGeom prst="rect">
            <a:avLst/>
          </a:prstGeom>
        </p:spPr>
      </p:pic>
      <p:pic>
        <p:nvPicPr>
          <p:cNvPr id="5" name="Picture 4"/>
          <p:cNvPicPr>
            <a:picLocks noChangeAspect="1"/>
          </p:cNvPicPr>
          <p:nvPr/>
        </p:nvPicPr>
        <p:blipFill rotWithShape="1">
          <a:blip r:embed="rId3"/>
          <a:srcRect l="26778" t="9374" r="26671" b="10022"/>
          <a:stretch/>
        </p:blipFill>
        <p:spPr>
          <a:xfrm>
            <a:off x="6609848" y="513018"/>
            <a:ext cx="4193115" cy="5445224"/>
          </a:xfrm>
          <a:prstGeom prst="rect">
            <a:avLst/>
          </a:prstGeom>
        </p:spPr>
      </p:pic>
    </p:spTree>
    <p:extLst>
      <p:ext uri="{BB962C8B-B14F-4D97-AF65-F5344CB8AC3E}">
        <p14:creationId xmlns:p14="http://schemas.microsoft.com/office/powerpoint/2010/main" val="77743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219" y="439277"/>
            <a:ext cx="3335594" cy="6064762"/>
          </a:xfrm>
        </p:spPr>
        <p:txBody>
          <a:bodyPr>
            <a:normAutofit/>
          </a:bodyPr>
          <a:lstStyle/>
          <a:p>
            <a:r>
              <a:rPr lang="en-US" dirty="0" smtClean="0"/>
              <a:t>Copy and translate the texts then write one of your own.</a:t>
            </a:r>
          </a:p>
          <a:p>
            <a:endParaRPr lang="en-US" dirty="0"/>
          </a:p>
          <a:p>
            <a:r>
              <a:rPr lang="en-US" dirty="0" smtClean="0"/>
              <a:t>Then, match up the pictures with the expressions.</a:t>
            </a:r>
          </a:p>
          <a:p>
            <a:endParaRPr lang="en-US" dirty="0"/>
          </a:p>
          <a:p>
            <a:r>
              <a:rPr lang="en-US" dirty="0" smtClean="0"/>
              <a:t>Finally, copy the green grammar box into your book.</a:t>
            </a:r>
            <a:endParaRPr lang="en-GB" dirty="0"/>
          </a:p>
        </p:txBody>
      </p:sp>
      <p:pic>
        <p:nvPicPr>
          <p:cNvPr id="4" name="Picture 3"/>
          <p:cNvPicPr>
            <a:picLocks noChangeAspect="1"/>
          </p:cNvPicPr>
          <p:nvPr/>
        </p:nvPicPr>
        <p:blipFill>
          <a:blip r:embed="rId2"/>
          <a:stretch>
            <a:fillRect/>
          </a:stretch>
        </p:blipFill>
        <p:spPr>
          <a:xfrm>
            <a:off x="4692954" y="206477"/>
            <a:ext cx="7158869" cy="1408625"/>
          </a:xfrm>
          <a:prstGeom prst="rect">
            <a:avLst/>
          </a:prstGeom>
        </p:spPr>
      </p:pic>
      <p:pic>
        <p:nvPicPr>
          <p:cNvPr id="5" name="Picture 4"/>
          <p:cNvPicPr>
            <a:picLocks noChangeAspect="1"/>
          </p:cNvPicPr>
          <p:nvPr/>
        </p:nvPicPr>
        <p:blipFill>
          <a:blip r:embed="rId3"/>
          <a:stretch>
            <a:fillRect/>
          </a:stretch>
        </p:blipFill>
        <p:spPr>
          <a:xfrm>
            <a:off x="4692954" y="1615102"/>
            <a:ext cx="7057864" cy="2797712"/>
          </a:xfrm>
          <a:prstGeom prst="rect">
            <a:avLst/>
          </a:prstGeom>
        </p:spPr>
      </p:pic>
      <p:pic>
        <p:nvPicPr>
          <p:cNvPr id="6" name="Picture 5"/>
          <p:cNvPicPr>
            <a:picLocks noChangeAspect="1"/>
          </p:cNvPicPr>
          <p:nvPr/>
        </p:nvPicPr>
        <p:blipFill>
          <a:blip r:embed="rId4"/>
          <a:stretch>
            <a:fillRect/>
          </a:stretch>
        </p:blipFill>
        <p:spPr>
          <a:xfrm>
            <a:off x="5338688" y="4391025"/>
            <a:ext cx="5867400" cy="2466975"/>
          </a:xfrm>
          <a:prstGeom prst="rect">
            <a:avLst/>
          </a:prstGeom>
        </p:spPr>
      </p:pic>
    </p:spTree>
    <p:extLst>
      <p:ext uri="{BB962C8B-B14F-4D97-AF65-F5344CB8AC3E}">
        <p14:creationId xmlns:p14="http://schemas.microsoft.com/office/powerpoint/2010/main" val="3818818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252" y="837073"/>
            <a:ext cx="1928149" cy="1325563"/>
          </a:xfrm>
        </p:spPr>
        <p:txBody>
          <a:bodyPr>
            <a:noAutofit/>
          </a:bodyPr>
          <a:lstStyle/>
          <a:p>
            <a:r>
              <a:rPr lang="en-US" sz="2800" dirty="0" smtClean="0"/>
              <a:t>Read the texts and complete the sentences.</a:t>
            </a:r>
            <a:endParaRPr lang="en-GB" sz="2800" dirty="0"/>
          </a:p>
        </p:txBody>
      </p:sp>
      <p:pic>
        <p:nvPicPr>
          <p:cNvPr id="4" name="Picture 3"/>
          <p:cNvPicPr>
            <a:picLocks noChangeAspect="1"/>
          </p:cNvPicPr>
          <p:nvPr/>
        </p:nvPicPr>
        <p:blipFill>
          <a:blip r:embed="rId2"/>
          <a:stretch>
            <a:fillRect/>
          </a:stretch>
        </p:blipFill>
        <p:spPr>
          <a:xfrm>
            <a:off x="2766349" y="837073"/>
            <a:ext cx="9246058" cy="5150772"/>
          </a:xfrm>
          <a:prstGeom prst="rect">
            <a:avLst/>
          </a:prstGeom>
        </p:spPr>
      </p:pic>
    </p:spTree>
    <p:extLst>
      <p:ext uri="{BB962C8B-B14F-4D97-AF65-F5344CB8AC3E}">
        <p14:creationId xmlns:p14="http://schemas.microsoft.com/office/powerpoint/2010/main" val="3713370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72640" y="1588584"/>
            <a:ext cx="4922413" cy="2412710"/>
          </a:xfrm>
          <a:prstGeom prst="rect">
            <a:avLst/>
          </a:prstGeom>
        </p:spPr>
      </p:pic>
      <p:sp>
        <p:nvSpPr>
          <p:cNvPr id="5" name="Title 1"/>
          <p:cNvSpPr txBox="1">
            <a:spLocks/>
          </p:cNvSpPr>
          <p:nvPr/>
        </p:nvSpPr>
        <p:spPr>
          <a:xfrm>
            <a:off x="864325" y="925802"/>
            <a:ext cx="24801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Week 2 vocab</a:t>
            </a:r>
            <a:endParaRPr lang="en-GB" sz="2800" dirty="0"/>
          </a:p>
        </p:txBody>
      </p:sp>
      <p:sp>
        <p:nvSpPr>
          <p:cNvPr id="6" name="TextBox 5"/>
          <p:cNvSpPr txBox="1"/>
          <p:nvPr/>
        </p:nvSpPr>
        <p:spPr>
          <a:xfrm>
            <a:off x="296366" y="334851"/>
            <a:ext cx="3839536" cy="492443"/>
          </a:xfrm>
          <a:prstGeom prst="rect">
            <a:avLst/>
          </a:prstGeom>
          <a:noFill/>
        </p:spPr>
        <p:txBody>
          <a:bodyPr wrap="square" rtlCol="0">
            <a:spAutoFit/>
          </a:bodyPr>
          <a:lstStyle/>
          <a:p>
            <a:r>
              <a:rPr lang="en-GB" sz="2600" b="1" u="sng" dirty="0" smtClean="0"/>
              <a:t>WEEK 2 – </a:t>
            </a:r>
            <a:endParaRPr lang="en-GB" sz="2600" b="1" u="sng" dirty="0"/>
          </a:p>
        </p:txBody>
      </p:sp>
    </p:spTree>
    <p:extLst>
      <p:ext uri="{BB962C8B-B14F-4D97-AF65-F5344CB8AC3E}">
        <p14:creationId xmlns:p14="http://schemas.microsoft.com/office/powerpoint/2010/main" val="4104104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258" y="1043959"/>
            <a:ext cx="3196719" cy="4604673"/>
          </a:xfrm>
        </p:spPr>
        <p:txBody>
          <a:bodyPr>
            <a:normAutofit fontScale="92500" lnSpcReduction="20000"/>
          </a:bodyPr>
          <a:lstStyle/>
          <a:p>
            <a:r>
              <a:rPr lang="en-US" dirty="0" smtClean="0"/>
              <a:t>Write the sentences in your book and match them up with the correct English.</a:t>
            </a:r>
          </a:p>
          <a:p>
            <a:endParaRPr lang="en-US" dirty="0"/>
          </a:p>
          <a:p>
            <a:r>
              <a:rPr lang="en-US" dirty="0" smtClean="0"/>
              <a:t>Then do the listening activity. Which activity is not mentioned?</a:t>
            </a:r>
          </a:p>
          <a:p>
            <a:endParaRPr lang="en-US" dirty="0"/>
          </a:p>
          <a:p>
            <a:r>
              <a:rPr lang="en-US" dirty="0" smtClean="0"/>
              <a:t>Then, write the sentences in your book and translate them.</a:t>
            </a:r>
            <a:endParaRPr lang="en-GB" dirty="0"/>
          </a:p>
        </p:txBody>
      </p:sp>
      <p:pic>
        <p:nvPicPr>
          <p:cNvPr id="4" name="Picture 3"/>
          <p:cNvPicPr>
            <a:picLocks noChangeAspect="1"/>
          </p:cNvPicPr>
          <p:nvPr/>
        </p:nvPicPr>
        <p:blipFill>
          <a:blip r:embed="rId4"/>
          <a:stretch>
            <a:fillRect/>
          </a:stretch>
        </p:blipFill>
        <p:spPr>
          <a:xfrm>
            <a:off x="5738804" y="127888"/>
            <a:ext cx="6029325" cy="2724150"/>
          </a:xfrm>
          <a:prstGeom prst="rect">
            <a:avLst/>
          </a:prstGeom>
        </p:spPr>
      </p:pic>
      <p:sp>
        <p:nvSpPr>
          <p:cNvPr id="5" name="Title 1"/>
          <p:cNvSpPr txBox="1">
            <a:spLocks/>
          </p:cNvSpPr>
          <p:nvPr/>
        </p:nvSpPr>
        <p:spPr>
          <a:xfrm>
            <a:off x="204019" y="217642"/>
            <a:ext cx="1359310" cy="564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Week 2</a:t>
            </a:r>
            <a:endParaRPr lang="en-GB" sz="2800" dirty="0"/>
          </a:p>
        </p:txBody>
      </p:sp>
      <p:pic>
        <p:nvPicPr>
          <p:cNvPr id="6" name="Picture 5"/>
          <p:cNvPicPr>
            <a:picLocks noChangeAspect="1"/>
          </p:cNvPicPr>
          <p:nvPr/>
        </p:nvPicPr>
        <p:blipFill rotWithShape="1">
          <a:blip r:embed="rId5"/>
          <a:srcRect l="20106" t="49974" r="21467" b="38952"/>
          <a:stretch/>
        </p:blipFill>
        <p:spPr>
          <a:xfrm>
            <a:off x="4055806" y="3189560"/>
            <a:ext cx="8017123" cy="1284642"/>
          </a:xfrm>
          <a:prstGeom prst="rect">
            <a:avLst/>
          </a:prstGeom>
        </p:spPr>
      </p:pic>
      <p:pic>
        <p:nvPicPr>
          <p:cNvPr id="7" name="06 Track 6 p50 ex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63329" y="3189558"/>
            <a:ext cx="609600" cy="609600"/>
          </a:xfrm>
          <a:prstGeom prst="rect">
            <a:avLst/>
          </a:prstGeom>
        </p:spPr>
      </p:pic>
      <p:sp>
        <p:nvSpPr>
          <p:cNvPr id="8" name="Rectangle 7"/>
          <p:cNvSpPr/>
          <p:nvPr/>
        </p:nvSpPr>
        <p:spPr>
          <a:xfrm>
            <a:off x="3503977" y="4779001"/>
            <a:ext cx="8568952" cy="1938992"/>
          </a:xfrm>
          <a:prstGeom prst="rect">
            <a:avLst/>
          </a:prstGeom>
          <a:solidFill>
            <a:srgbClr val="CCFF99"/>
          </a:solidFill>
          <a:ln w="28575">
            <a:solidFill>
              <a:srgbClr val="FF0000"/>
            </a:solidFill>
          </a:ln>
        </p:spPr>
        <p:txBody>
          <a:bodyPr wrap="square">
            <a:spAutoFit/>
          </a:bodyPr>
          <a:lstStyle/>
          <a:p>
            <a:pPr marL="457200" indent="-457200">
              <a:buFont typeface="+mj-lt"/>
              <a:buAutoNum type="arabicPeriod"/>
            </a:pPr>
            <a:r>
              <a:rPr lang="fr-FR" sz="2400" dirty="0"/>
              <a:t>On parle de films et on rigole.</a:t>
            </a:r>
            <a:endParaRPr lang="en-GB" sz="2400" dirty="0"/>
          </a:p>
          <a:p>
            <a:pPr marL="457200" indent="-457200">
              <a:buFont typeface="+mj-lt"/>
              <a:buAutoNum type="arabicPeriod"/>
            </a:pPr>
            <a:r>
              <a:rPr lang="fr-FR" sz="2400" dirty="0"/>
              <a:t>On écoute de la musique. </a:t>
            </a:r>
            <a:r>
              <a:rPr lang="en-GB" sz="2400" dirty="0" err="1"/>
              <a:t>C’est</a:t>
            </a:r>
            <a:r>
              <a:rPr lang="en-GB" sz="2400" dirty="0"/>
              <a:t> </a:t>
            </a:r>
            <a:r>
              <a:rPr lang="en-GB" sz="2400" dirty="0" err="1"/>
              <a:t>fantastique</a:t>
            </a:r>
            <a:r>
              <a:rPr lang="en-GB" sz="2400" dirty="0"/>
              <a:t>. </a:t>
            </a:r>
          </a:p>
          <a:p>
            <a:pPr marL="457200" indent="-457200">
              <a:buFont typeface="+mj-lt"/>
              <a:buAutoNum type="arabicPeriod"/>
            </a:pPr>
            <a:r>
              <a:rPr lang="en-GB" sz="2400" dirty="0" err="1"/>
              <a:t>Normalement</a:t>
            </a:r>
            <a:r>
              <a:rPr lang="en-GB" sz="2400" dirty="0"/>
              <a:t> on </a:t>
            </a:r>
            <a:r>
              <a:rPr lang="en-GB" sz="2400" dirty="0" err="1"/>
              <a:t>parle</a:t>
            </a:r>
            <a:r>
              <a:rPr lang="en-GB" sz="2400" dirty="0"/>
              <a:t> de sport </a:t>
            </a:r>
            <a:r>
              <a:rPr lang="en-GB" sz="2400" dirty="0" err="1"/>
              <a:t>mais</a:t>
            </a:r>
            <a:r>
              <a:rPr lang="en-GB" sz="2400" dirty="0"/>
              <a:t> </a:t>
            </a:r>
            <a:r>
              <a:rPr lang="en-GB" sz="2400" dirty="0" err="1"/>
              <a:t>quelquefois</a:t>
            </a:r>
            <a:r>
              <a:rPr lang="en-GB" sz="2400" dirty="0"/>
              <a:t> on </a:t>
            </a:r>
            <a:r>
              <a:rPr lang="en-GB" sz="2400" dirty="0" err="1"/>
              <a:t>joue</a:t>
            </a:r>
            <a:r>
              <a:rPr lang="en-GB" sz="2400" dirty="0"/>
              <a:t> au foot, </a:t>
            </a:r>
            <a:r>
              <a:rPr lang="en-GB" sz="2400" dirty="0" err="1"/>
              <a:t>c’est</a:t>
            </a:r>
            <a:r>
              <a:rPr lang="en-GB" sz="2400" dirty="0"/>
              <a:t> </a:t>
            </a:r>
            <a:r>
              <a:rPr lang="en-GB" sz="2400" dirty="0" err="1"/>
              <a:t>génial</a:t>
            </a:r>
            <a:r>
              <a:rPr lang="en-GB" sz="2400" dirty="0"/>
              <a:t>.</a:t>
            </a:r>
          </a:p>
          <a:p>
            <a:pPr marL="457200" indent="-457200">
              <a:buFont typeface="+mj-lt"/>
              <a:buAutoNum type="arabicPeriod"/>
            </a:pPr>
            <a:r>
              <a:rPr lang="fr-FR" sz="2400" dirty="0"/>
              <a:t>Tu fais quoi avec tes copains?</a:t>
            </a:r>
            <a:endParaRPr lang="en-GB" sz="2400" dirty="0"/>
          </a:p>
        </p:txBody>
      </p:sp>
    </p:spTree>
    <p:extLst>
      <p:ext uri="{BB962C8B-B14F-4D97-AF65-F5344CB8AC3E}">
        <p14:creationId xmlns:p14="http://schemas.microsoft.com/office/powerpoint/2010/main" val="11968702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70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754</Words>
  <Application>Microsoft Office PowerPoint</Application>
  <PresentationFormat>Widescreen</PresentationFormat>
  <Paragraphs>105</Paragraphs>
  <Slides>22</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Week 1 vocab</vt:lpstr>
      <vt:lpstr>Week 1  </vt:lpstr>
      <vt:lpstr>PowerPoint Presentation</vt:lpstr>
      <vt:lpstr>PowerPoint Presentation</vt:lpstr>
      <vt:lpstr>Read the texts and complete the sentences.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Adrian Martin</cp:lastModifiedBy>
  <cp:revision>27</cp:revision>
  <dcterms:created xsi:type="dcterms:W3CDTF">2021-09-01T11:16:35Z</dcterms:created>
  <dcterms:modified xsi:type="dcterms:W3CDTF">2023-01-19T11:19:30Z</dcterms:modified>
</cp:coreProperties>
</file>