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5" r:id="rId2"/>
    <p:sldId id="298" r:id="rId3"/>
    <p:sldId id="299" r:id="rId4"/>
    <p:sldId id="300" r:id="rId5"/>
    <p:sldId id="297" r:id="rId6"/>
  </p:sldIdLst>
  <p:sldSz cx="12801600" cy="9601200" type="A3"/>
  <p:notesSz cx="6669088" cy="9926638"/>
  <p:defaultTextStyle>
    <a:defPPr>
      <a:defRPr lang="en-GB"/>
    </a:defPPr>
    <a:lvl1pPr algn="l" rtl="0" fontAlgn="base">
      <a:spcBef>
        <a:spcPct val="0"/>
      </a:spcBef>
      <a:spcAft>
        <a:spcPct val="0"/>
      </a:spcAft>
      <a:defRPr sz="2500" kern="1200">
        <a:solidFill>
          <a:schemeClr val="tx1"/>
        </a:solidFill>
        <a:latin typeface="Arial" charset="0"/>
        <a:ea typeface="+mn-ea"/>
        <a:cs typeface="Arial" charset="0"/>
      </a:defRPr>
    </a:lvl1pPr>
    <a:lvl2pPr marL="457200" algn="l" rtl="0" fontAlgn="base">
      <a:spcBef>
        <a:spcPct val="0"/>
      </a:spcBef>
      <a:spcAft>
        <a:spcPct val="0"/>
      </a:spcAft>
      <a:defRPr sz="2500" kern="1200">
        <a:solidFill>
          <a:schemeClr val="tx1"/>
        </a:solidFill>
        <a:latin typeface="Arial" charset="0"/>
        <a:ea typeface="+mn-ea"/>
        <a:cs typeface="Arial" charset="0"/>
      </a:defRPr>
    </a:lvl2pPr>
    <a:lvl3pPr marL="914400" algn="l" rtl="0" fontAlgn="base">
      <a:spcBef>
        <a:spcPct val="0"/>
      </a:spcBef>
      <a:spcAft>
        <a:spcPct val="0"/>
      </a:spcAft>
      <a:defRPr sz="2500" kern="1200">
        <a:solidFill>
          <a:schemeClr val="tx1"/>
        </a:solidFill>
        <a:latin typeface="Arial" charset="0"/>
        <a:ea typeface="+mn-ea"/>
        <a:cs typeface="Arial" charset="0"/>
      </a:defRPr>
    </a:lvl3pPr>
    <a:lvl4pPr marL="1371600" algn="l" rtl="0" fontAlgn="base">
      <a:spcBef>
        <a:spcPct val="0"/>
      </a:spcBef>
      <a:spcAft>
        <a:spcPct val="0"/>
      </a:spcAft>
      <a:defRPr sz="2500" kern="1200">
        <a:solidFill>
          <a:schemeClr val="tx1"/>
        </a:solidFill>
        <a:latin typeface="Arial" charset="0"/>
        <a:ea typeface="+mn-ea"/>
        <a:cs typeface="Arial" charset="0"/>
      </a:defRPr>
    </a:lvl4pPr>
    <a:lvl5pPr marL="1828800" algn="l" rtl="0" fontAlgn="base">
      <a:spcBef>
        <a:spcPct val="0"/>
      </a:spcBef>
      <a:spcAft>
        <a:spcPct val="0"/>
      </a:spcAft>
      <a:defRPr sz="2500" kern="1200">
        <a:solidFill>
          <a:schemeClr val="tx1"/>
        </a:solidFill>
        <a:latin typeface="Arial" charset="0"/>
        <a:ea typeface="+mn-ea"/>
        <a:cs typeface="Arial" charset="0"/>
      </a:defRPr>
    </a:lvl5pPr>
    <a:lvl6pPr marL="2286000" algn="l" defTabSz="914400" rtl="0" eaLnBrk="1" latinLnBrk="0" hangingPunct="1">
      <a:defRPr sz="2500" kern="1200">
        <a:solidFill>
          <a:schemeClr val="tx1"/>
        </a:solidFill>
        <a:latin typeface="Arial" charset="0"/>
        <a:ea typeface="+mn-ea"/>
        <a:cs typeface="Arial" charset="0"/>
      </a:defRPr>
    </a:lvl6pPr>
    <a:lvl7pPr marL="2743200" algn="l" defTabSz="914400" rtl="0" eaLnBrk="1" latinLnBrk="0" hangingPunct="1">
      <a:defRPr sz="2500" kern="1200">
        <a:solidFill>
          <a:schemeClr val="tx1"/>
        </a:solidFill>
        <a:latin typeface="Arial" charset="0"/>
        <a:ea typeface="+mn-ea"/>
        <a:cs typeface="Arial" charset="0"/>
      </a:defRPr>
    </a:lvl7pPr>
    <a:lvl8pPr marL="3200400" algn="l" defTabSz="914400" rtl="0" eaLnBrk="1" latinLnBrk="0" hangingPunct="1">
      <a:defRPr sz="2500" kern="1200">
        <a:solidFill>
          <a:schemeClr val="tx1"/>
        </a:solidFill>
        <a:latin typeface="Arial" charset="0"/>
        <a:ea typeface="+mn-ea"/>
        <a:cs typeface="Arial" charset="0"/>
      </a:defRPr>
    </a:lvl8pPr>
    <a:lvl9pPr marL="3657600" algn="l" defTabSz="914400" rtl="0" eaLnBrk="1" latinLnBrk="0" hangingPunct="1">
      <a:defRPr sz="25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FF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81" autoAdjust="0"/>
    <p:restoredTop sz="94660"/>
  </p:normalViewPr>
  <p:slideViewPr>
    <p:cSldViewPr>
      <p:cViewPr varScale="1">
        <p:scale>
          <a:sx n="52" d="100"/>
          <a:sy n="52" d="100"/>
        </p:scale>
        <p:origin x="600" y="84"/>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329" cy="497265"/>
          </a:xfrm>
          <a:prstGeom prst="rect">
            <a:avLst/>
          </a:prstGeom>
        </p:spPr>
        <p:txBody>
          <a:bodyPr vert="horz" lIns="62465" tIns="31231" rIns="62465" bIns="31231" rtlCol="0"/>
          <a:lstStyle>
            <a:lvl1pPr algn="l">
              <a:defRPr sz="800"/>
            </a:lvl1pPr>
          </a:lstStyle>
          <a:p>
            <a:pPr>
              <a:defRPr/>
            </a:pPr>
            <a:endParaRPr lang="en-GB"/>
          </a:p>
        </p:txBody>
      </p:sp>
      <p:sp>
        <p:nvSpPr>
          <p:cNvPr id="3" name="Date Placeholder 2"/>
          <p:cNvSpPr>
            <a:spLocks noGrp="1"/>
          </p:cNvSpPr>
          <p:nvPr>
            <p:ph type="dt" idx="1"/>
          </p:nvPr>
        </p:nvSpPr>
        <p:spPr>
          <a:xfrm>
            <a:off x="3778759" y="0"/>
            <a:ext cx="2889262" cy="497265"/>
          </a:xfrm>
          <a:prstGeom prst="rect">
            <a:avLst/>
          </a:prstGeom>
        </p:spPr>
        <p:txBody>
          <a:bodyPr vert="horz" lIns="62465" tIns="31231" rIns="62465" bIns="31231" rtlCol="0"/>
          <a:lstStyle>
            <a:lvl1pPr algn="r">
              <a:defRPr sz="800"/>
            </a:lvl1pPr>
          </a:lstStyle>
          <a:p>
            <a:pPr>
              <a:defRPr/>
            </a:pPr>
            <a:fld id="{7E7A9F69-DB1A-4874-8EC0-CB51F78100E9}" type="datetimeFigureOut">
              <a:rPr lang="en-GB"/>
              <a:pPr>
                <a:defRPr/>
              </a:pPr>
              <a:t>30/06/2023</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62465" tIns="31231" rIns="62465" bIns="31231" rtlCol="0" anchor="ctr"/>
          <a:lstStyle/>
          <a:p>
            <a:pPr lvl="0"/>
            <a:endParaRPr lang="en-GB" noProof="0"/>
          </a:p>
        </p:txBody>
      </p:sp>
      <p:sp>
        <p:nvSpPr>
          <p:cNvPr id="5" name="Notes Placeholder 4"/>
          <p:cNvSpPr>
            <a:spLocks noGrp="1"/>
          </p:cNvSpPr>
          <p:nvPr>
            <p:ph type="body" sz="quarter" idx="3"/>
          </p:nvPr>
        </p:nvSpPr>
        <p:spPr>
          <a:xfrm>
            <a:off x="666589" y="4714687"/>
            <a:ext cx="5335910" cy="4467700"/>
          </a:xfrm>
          <a:prstGeom prst="rect">
            <a:avLst/>
          </a:prstGeom>
        </p:spPr>
        <p:txBody>
          <a:bodyPr vert="horz" lIns="62465" tIns="31231" rIns="62465" bIns="312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275"/>
            <a:ext cx="2890329" cy="497265"/>
          </a:xfrm>
          <a:prstGeom prst="rect">
            <a:avLst/>
          </a:prstGeom>
        </p:spPr>
        <p:txBody>
          <a:bodyPr vert="horz" lIns="62465" tIns="31231" rIns="62465" bIns="31231" rtlCol="0" anchor="b"/>
          <a:lstStyle>
            <a:lvl1pPr algn="l">
              <a:defRPr sz="800"/>
            </a:lvl1pPr>
          </a:lstStyle>
          <a:p>
            <a:pPr>
              <a:defRPr/>
            </a:pPr>
            <a:endParaRPr lang="en-GB"/>
          </a:p>
        </p:txBody>
      </p:sp>
      <p:sp>
        <p:nvSpPr>
          <p:cNvPr id="7" name="Slide Number Placeholder 6"/>
          <p:cNvSpPr>
            <a:spLocks noGrp="1"/>
          </p:cNvSpPr>
          <p:nvPr>
            <p:ph type="sldNum" sz="quarter" idx="5"/>
          </p:nvPr>
        </p:nvSpPr>
        <p:spPr>
          <a:xfrm>
            <a:off x="3778759" y="9428275"/>
            <a:ext cx="2889262" cy="497265"/>
          </a:xfrm>
          <a:prstGeom prst="rect">
            <a:avLst/>
          </a:prstGeom>
        </p:spPr>
        <p:txBody>
          <a:bodyPr vert="horz" lIns="62465" tIns="31231" rIns="62465" bIns="31231" rtlCol="0" anchor="b"/>
          <a:lstStyle>
            <a:lvl1pPr algn="r">
              <a:defRPr sz="800"/>
            </a:lvl1pPr>
          </a:lstStyle>
          <a:p>
            <a:pPr>
              <a:defRPr/>
            </a:pPr>
            <a:fld id="{0DA37E81-C29B-4245-AF3B-288CE15B0445}" type="slidenum">
              <a:rPr lang="en-GB"/>
              <a:pPr>
                <a:defRPr/>
              </a:pPr>
              <a:t>‹#›</a:t>
            </a:fld>
            <a:endParaRPr lang="en-GB"/>
          </a:p>
        </p:txBody>
      </p:sp>
    </p:spTree>
    <p:extLst>
      <p:ext uri="{BB962C8B-B14F-4D97-AF65-F5344CB8AC3E}">
        <p14:creationId xmlns:p14="http://schemas.microsoft.com/office/powerpoint/2010/main" val="7945713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39763" y="2239963"/>
            <a:ext cx="11522075" cy="63373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5" name="Footer Placeholder 4"/>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C0B9E36E-8E10-4A2D-B252-11010D78ED8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82113" y="384175"/>
            <a:ext cx="2879725" cy="819308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39763" y="384175"/>
            <a:ext cx="8489950" cy="81930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5" name="Footer Placeholder 4"/>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9EE88D7C-E159-48E3-AD4D-249758F91E19}"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39763" y="2239963"/>
            <a:ext cx="11522075" cy="63373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438" y="2982913"/>
            <a:ext cx="10880725" cy="205740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920875" y="5440363"/>
            <a:ext cx="8959850" cy="2454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61593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8" y="6169025"/>
            <a:ext cx="10880725" cy="19081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11238" y="4068763"/>
            <a:ext cx="10880725" cy="2100262"/>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5" name="Footer Placeholder 4"/>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47CCAF1E-9EFF-4742-A0C4-D3A982461A36}"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39763" y="2239963"/>
            <a:ext cx="5684837" cy="63373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77000" y="2239963"/>
            <a:ext cx="5684838" cy="63373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6" name="Footer Placeholder 5"/>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A07AC456-FEF0-423D-9390-6086A753E05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39763" y="2149475"/>
            <a:ext cx="5656262" cy="895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9763" y="3044825"/>
            <a:ext cx="5656262" cy="5532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02400" y="2149475"/>
            <a:ext cx="5659438" cy="895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02400" y="3044825"/>
            <a:ext cx="5659438" cy="5532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8" name="Footer Placeholder 7"/>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9" name="Slide Number Placeholder 8"/>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AF0F9B71-AF8C-40E0-85A0-884138042EDF}"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4" name="Footer Placeholder 3"/>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5" name="Slide Number Placeholder 4"/>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595289F7-F9C3-4A1A-9226-DFB19841E05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3" name="Footer Placeholder 2"/>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4" name="Slide Number Placeholder 3"/>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7F181315-BCD3-4611-9DD1-D65808BD224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763" y="382588"/>
            <a:ext cx="4211637" cy="1627187"/>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05388" y="382588"/>
            <a:ext cx="7156450" cy="81946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9763" y="2009775"/>
            <a:ext cx="4211637" cy="65674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6" name="Footer Placeholder 5"/>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9FA56D47-859E-4526-8BDA-2953CDD337D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838" y="6721475"/>
            <a:ext cx="7680325" cy="792163"/>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09838" y="857250"/>
            <a:ext cx="7680325" cy="5761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509838" y="7513638"/>
            <a:ext cx="7680325" cy="11271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6" name="Footer Placeholder 5"/>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BFB36EC9-E69E-4E2F-AD01-9F9FB4C2ED9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352128" y="336550"/>
            <a:ext cx="12241510" cy="9000554"/>
          </a:xfrm>
          <a:prstGeom prst="roundRect">
            <a:avLst>
              <a:gd name="adj" fmla="val 3177"/>
            </a:avLst>
          </a:prstGeom>
          <a:noFill/>
          <a:ln w="12700">
            <a:solidFill>
              <a:schemeClr val="bg1">
                <a:lumMod val="50000"/>
              </a:schemeClr>
            </a:solidFill>
            <a:round/>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60" r:id="rId12"/>
    <p:sldLayoutId id="2147483661" r:id="rId13"/>
    <p:sldLayoutId id="2147483671" r:id="rId14"/>
  </p:sldLayoutIdLst>
  <p:txStyles>
    <p:titleStyle>
      <a:lvl1pPr algn="ctr" defTabSz="1279525" rtl="0" eaLnBrk="0" fontAlgn="base" hangingPunct="0">
        <a:spcBef>
          <a:spcPct val="0"/>
        </a:spcBef>
        <a:spcAft>
          <a:spcPct val="0"/>
        </a:spcAft>
        <a:defRPr sz="6200">
          <a:solidFill>
            <a:schemeClr val="tx2"/>
          </a:solidFill>
          <a:latin typeface="+mj-lt"/>
          <a:ea typeface="+mj-ea"/>
          <a:cs typeface="+mj-cs"/>
        </a:defRPr>
      </a:lvl1pPr>
      <a:lvl2pPr algn="ctr" defTabSz="1279525" rtl="0" eaLnBrk="0" fontAlgn="base" hangingPunct="0">
        <a:spcBef>
          <a:spcPct val="0"/>
        </a:spcBef>
        <a:spcAft>
          <a:spcPct val="0"/>
        </a:spcAft>
        <a:defRPr sz="6200">
          <a:solidFill>
            <a:schemeClr val="tx2"/>
          </a:solidFill>
          <a:latin typeface="Arial" charset="0"/>
          <a:cs typeface="Arial" charset="0"/>
        </a:defRPr>
      </a:lvl2pPr>
      <a:lvl3pPr algn="ctr" defTabSz="1279525" rtl="0" eaLnBrk="0" fontAlgn="base" hangingPunct="0">
        <a:spcBef>
          <a:spcPct val="0"/>
        </a:spcBef>
        <a:spcAft>
          <a:spcPct val="0"/>
        </a:spcAft>
        <a:defRPr sz="6200">
          <a:solidFill>
            <a:schemeClr val="tx2"/>
          </a:solidFill>
          <a:latin typeface="Arial" charset="0"/>
          <a:cs typeface="Arial" charset="0"/>
        </a:defRPr>
      </a:lvl3pPr>
      <a:lvl4pPr algn="ctr" defTabSz="1279525" rtl="0" eaLnBrk="0" fontAlgn="base" hangingPunct="0">
        <a:spcBef>
          <a:spcPct val="0"/>
        </a:spcBef>
        <a:spcAft>
          <a:spcPct val="0"/>
        </a:spcAft>
        <a:defRPr sz="6200">
          <a:solidFill>
            <a:schemeClr val="tx2"/>
          </a:solidFill>
          <a:latin typeface="Arial" charset="0"/>
          <a:cs typeface="Arial" charset="0"/>
        </a:defRPr>
      </a:lvl4pPr>
      <a:lvl5pPr algn="ctr" defTabSz="1279525" rtl="0" eaLnBrk="0" fontAlgn="base" hangingPunct="0">
        <a:spcBef>
          <a:spcPct val="0"/>
        </a:spcBef>
        <a:spcAft>
          <a:spcPct val="0"/>
        </a:spcAft>
        <a:defRPr sz="6200">
          <a:solidFill>
            <a:schemeClr val="tx2"/>
          </a:solidFill>
          <a:latin typeface="Arial" charset="0"/>
          <a:cs typeface="Arial" charset="0"/>
        </a:defRPr>
      </a:lvl5pPr>
      <a:lvl6pPr marL="457200" algn="ctr" defTabSz="1279525" rtl="0" fontAlgn="base">
        <a:spcBef>
          <a:spcPct val="0"/>
        </a:spcBef>
        <a:spcAft>
          <a:spcPct val="0"/>
        </a:spcAft>
        <a:defRPr sz="6200">
          <a:solidFill>
            <a:schemeClr val="tx2"/>
          </a:solidFill>
          <a:latin typeface="Arial" charset="0"/>
          <a:cs typeface="Arial" charset="0"/>
        </a:defRPr>
      </a:lvl6pPr>
      <a:lvl7pPr marL="914400" algn="ctr" defTabSz="1279525" rtl="0" fontAlgn="base">
        <a:spcBef>
          <a:spcPct val="0"/>
        </a:spcBef>
        <a:spcAft>
          <a:spcPct val="0"/>
        </a:spcAft>
        <a:defRPr sz="6200">
          <a:solidFill>
            <a:schemeClr val="tx2"/>
          </a:solidFill>
          <a:latin typeface="Arial" charset="0"/>
          <a:cs typeface="Arial" charset="0"/>
        </a:defRPr>
      </a:lvl7pPr>
      <a:lvl8pPr marL="1371600" algn="ctr" defTabSz="1279525" rtl="0" fontAlgn="base">
        <a:spcBef>
          <a:spcPct val="0"/>
        </a:spcBef>
        <a:spcAft>
          <a:spcPct val="0"/>
        </a:spcAft>
        <a:defRPr sz="6200">
          <a:solidFill>
            <a:schemeClr val="tx2"/>
          </a:solidFill>
          <a:latin typeface="Arial" charset="0"/>
          <a:cs typeface="Arial" charset="0"/>
        </a:defRPr>
      </a:lvl8pPr>
      <a:lvl9pPr marL="1828800" algn="ctr" defTabSz="1279525" rtl="0" fontAlgn="base">
        <a:spcBef>
          <a:spcPct val="0"/>
        </a:spcBef>
        <a:spcAft>
          <a:spcPct val="0"/>
        </a:spcAft>
        <a:defRPr sz="6200">
          <a:solidFill>
            <a:schemeClr val="tx2"/>
          </a:solidFill>
          <a:latin typeface="Arial" charset="0"/>
          <a:cs typeface="Arial" charset="0"/>
        </a:defRPr>
      </a:lvl9pPr>
    </p:titleStyle>
    <p:bodyStyle>
      <a:lvl1pPr marL="479425" indent="-479425" algn="l" defTabSz="1279525" rtl="0" eaLnBrk="0" fontAlgn="base" hangingPunct="0">
        <a:spcBef>
          <a:spcPct val="20000"/>
        </a:spcBef>
        <a:spcAft>
          <a:spcPct val="0"/>
        </a:spcAft>
        <a:buChar char="•"/>
        <a:defRPr sz="4500">
          <a:solidFill>
            <a:schemeClr val="tx1"/>
          </a:solidFill>
          <a:latin typeface="+mn-lt"/>
          <a:ea typeface="+mn-ea"/>
          <a:cs typeface="+mn-cs"/>
        </a:defRPr>
      </a:lvl1pPr>
      <a:lvl2pPr marL="1039813" indent="-400050" algn="l" defTabSz="1279525" rtl="0" eaLnBrk="0" fontAlgn="base" hangingPunct="0">
        <a:spcBef>
          <a:spcPct val="20000"/>
        </a:spcBef>
        <a:spcAft>
          <a:spcPct val="0"/>
        </a:spcAft>
        <a:buChar char="–"/>
        <a:defRPr sz="3900">
          <a:solidFill>
            <a:schemeClr val="tx1"/>
          </a:solidFill>
          <a:latin typeface="+mn-lt"/>
          <a:cs typeface="+mn-cs"/>
        </a:defRPr>
      </a:lvl2pPr>
      <a:lvl3pPr marL="1600200" indent="-320675" algn="l" defTabSz="1279525" rtl="0" eaLnBrk="0" fontAlgn="base" hangingPunct="0">
        <a:spcBef>
          <a:spcPct val="20000"/>
        </a:spcBef>
        <a:spcAft>
          <a:spcPct val="0"/>
        </a:spcAft>
        <a:buChar char="•"/>
        <a:defRPr sz="3400">
          <a:solidFill>
            <a:schemeClr val="tx1"/>
          </a:solidFill>
          <a:latin typeface="+mn-lt"/>
          <a:cs typeface="+mn-cs"/>
        </a:defRPr>
      </a:lvl3pPr>
      <a:lvl4pPr marL="2239963" indent="-319088" algn="l" defTabSz="1279525" rtl="0" eaLnBrk="0" fontAlgn="base" hangingPunct="0">
        <a:spcBef>
          <a:spcPct val="20000"/>
        </a:spcBef>
        <a:spcAft>
          <a:spcPct val="0"/>
        </a:spcAft>
        <a:buChar char="–"/>
        <a:defRPr sz="2800">
          <a:solidFill>
            <a:schemeClr val="tx1"/>
          </a:solidFill>
          <a:latin typeface="+mn-lt"/>
          <a:cs typeface="+mn-cs"/>
        </a:defRPr>
      </a:lvl4pPr>
      <a:lvl5pPr marL="2879725" indent="-319088" algn="l" defTabSz="1279525" rtl="0" eaLnBrk="0" fontAlgn="base" hangingPunct="0">
        <a:spcBef>
          <a:spcPct val="20000"/>
        </a:spcBef>
        <a:spcAft>
          <a:spcPct val="0"/>
        </a:spcAft>
        <a:buChar char="»"/>
        <a:defRPr sz="2800">
          <a:solidFill>
            <a:schemeClr val="tx1"/>
          </a:solidFill>
          <a:latin typeface="+mn-lt"/>
          <a:cs typeface="+mn-cs"/>
        </a:defRPr>
      </a:lvl5pPr>
      <a:lvl6pPr marL="3336925" indent="-319088" algn="l" defTabSz="1279525" rtl="0" fontAlgn="base">
        <a:spcBef>
          <a:spcPct val="20000"/>
        </a:spcBef>
        <a:spcAft>
          <a:spcPct val="0"/>
        </a:spcAft>
        <a:buChar char="»"/>
        <a:defRPr sz="2800">
          <a:solidFill>
            <a:schemeClr val="tx1"/>
          </a:solidFill>
          <a:latin typeface="+mn-lt"/>
          <a:cs typeface="+mn-cs"/>
        </a:defRPr>
      </a:lvl6pPr>
      <a:lvl7pPr marL="3794125" indent="-319088" algn="l" defTabSz="1279525" rtl="0" fontAlgn="base">
        <a:spcBef>
          <a:spcPct val="20000"/>
        </a:spcBef>
        <a:spcAft>
          <a:spcPct val="0"/>
        </a:spcAft>
        <a:buChar char="»"/>
        <a:defRPr sz="2800">
          <a:solidFill>
            <a:schemeClr val="tx1"/>
          </a:solidFill>
          <a:latin typeface="+mn-lt"/>
          <a:cs typeface="+mn-cs"/>
        </a:defRPr>
      </a:lvl7pPr>
      <a:lvl8pPr marL="4251325" indent="-319088" algn="l" defTabSz="1279525" rtl="0" fontAlgn="base">
        <a:spcBef>
          <a:spcPct val="20000"/>
        </a:spcBef>
        <a:spcAft>
          <a:spcPct val="0"/>
        </a:spcAft>
        <a:buChar char="»"/>
        <a:defRPr sz="2800">
          <a:solidFill>
            <a:schemeClr val="tx1"/>
          </a:solidFill>
          <a:latin typeface="+mn-lt"/>
          <a:cs typeface="+mn-cs"/>
        </a:defRPr>
      </a:lvl8pPr>
      <a:lvl9pPr marL="4708525" indent="-319088" algn="l" defTabSz="1279525" rtl="0" fontAlgn="base">
        <a:spcBef>
          <a:spcPct val="20000"/>
        </a:spcBef>
        <a:spcAft>
          <a:spcPct val="0"/>
        </a:spcAft>
        <a:buChar char="»"/>
        <a:defRPr sz="28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7"/>
          <p:cNvGraphicFramePr>
            <a:graphicFrameLocks noGrp="1"/>
          </p:cNvGraphicFramePr>
          <p:nvPr>
            <p:extLst>
              <p:ext uri="{D42A27DB-BD31-4B8C-83A1-F6EECF244321}">
                <p14:modId xmlns:p14="http://schemas.microsoft.com/office/powerpoint/2010/main" val="2103070171"/>
              </p:ext>
            </p:extLst>
          </p:nvPr>
        </p:nvGraphicFramePr>
        <p:xfrm>
          <a:off x="352425" y="1269969"/>
          <a:ext cx="6264275" cy="3302003"/>
        </p:xfrm>
        <a:graphic>
          <a:graphicData uri="http://schemas.openxmlformats.org/drawingml/2006/table">
            <a:tbl>
              <a:tblPr/>
              <a:tblGrid>
                <a:gridCol w="2474913">
                  <a:extLst>
                    <a:ext uri="{9D8B030D-6E8A-4147-A177-3AD203B41FA5}">
                      <a16:colId xmlns:a16="http://schemas.microsoft.com/office/drawing/2014/main" val="20000"/>
                    </a:ext>
                  </a:extLst>
                </a:gridCol>
                <a:gridCol w="966787">
                  <a:extLst>
                    <a:ext uri="{9D8B030D-6E8A-4147-A177-3AD203B41FA5}">
                      <a16:colId xmlns:a16="http://schemas.microsoft.com/office/drawing/2014/main" val="20001"/>
                    </a:ext>
                  </a:extLst>
                </a:gridCol>
                <a:gridCol w="2822575">
                  <a:extLst>
                    <a:ext uri="{9D8B030D-6E8A-4147-A177-3AD203B41FA5}">
                      <a16:colId xmlns:a16="http://schemas.microsoft.com/office/drawing/2014/main" val="20002"/>
                    </a:ext>
                  </a:extLst>
                </a:gridCol>
              </a:tblGrid>
              <a:tr h="471488">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cs typeface="Arial" charset="0"/>
                        </a:rPr>
                        <a:t>Specification Point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cs typeface="Arial" charset="0"/>
                        </a:rPr>
                        <a:t>Score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cs typeface="Arial" charset="0"/>
                        </a:rPr>
                        <a:t>Reason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3075">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5" name="Text Box 55"/>
          <p:cNvSpPr txBox="1">
            <a:spLocks noChangeArrowheads="1"/>
          </p:cNvSpPr>
          <p:nvPr/>
        </p:nvSpPr>
        <p:spPr bwMode="auto">
          <a:xfrm>
            <a:off x="400008" y="442882"/>
            <a:ext cx="6337300" cy="677108"/>
          </a:xfrm>
          <a:prstGeom prst="rect">
            <a:avLst/>
          </a:prstGeom>
          <a:noFill/>
          <a:ln w="9525">
            <a:noFill/>
            <a:miter lim="800000"/>
            <a:headEnd/>
            <a:tailEnd/>
          </a:ln>
        </p:spPr>
        <p:txBody>
          <a:bodyPr>
            <a:spAutoFit/>
          </a:bodyPr>
          <a:lstStyle/>
          <a:p>
            <a:pPr defTabSz="1279525"/>
            <a:r>
              <a:rPr lang="en-GB" sz="1400" b="1" dirty="0">
                <a:latin typeface="Century Gothic" panose="020B0502020202020204" pitchFamily="34" charset="0"/>
              </a:rPr>
              <a:t>Specification Evaluation</a:t>
            </a:r>
          </a:p>
          <a:p>
            <a:pPr defTabSz="1279525"/>
            <a:r>
              <a:rPr lang="en-GB" sz="1200" dirty="0">
                <a:latin typeface="Century Gothic" panose="020B0502020202020204" pitchFamily="34" charset="0"/>
              </a:rPr>
              <a:t>List all the points from your specification and score them against your final product explaining the reason why. </a:t>
            </a:r>
          </a:p>
        </p:txBody>
      </p:sp>
      <p:sp>
        <p:nvSpPr>
          <p:cNvPr id="6" name="Rectangle 58"/>
          <p:cNvSpPr>
            <a:spLocks noChangeArrowheads="1"/>
          </p:cNvSpPr>
          <p:nvPr/>
        </p:nvSpPr>
        <p:spPr bwMode="auto">
          <a:xfrm>
            <a:off x="352425" y="4721952"/>
            <a:ext cx="6264275" cy="4290256"/>
          </a:xfrm>
          <a:prstGeom prst="rect">
            <a:avLst/>
          </a:prstGeom>
          <a:noFill/>
          <a:ln w="38100">
            <a:solidFill>
              <a:schemeClr val="tx1"/>
            </a:solidFill>
            <a:miter lim="800000"/>
            <a:headEnd/>
            <a:tailEnd/>
          </a:ln>
        </p:spPr>
        <p:txBody>
          <a:bodyPr wrap="none" anchor="ctr"/>
          <a:lstStyle/>
          <a:p>
            <a:endParaRPr lang="en-US"/>
          </a:p>
        </p:txBody>
      </p:sp>
      <p:sp>
        <p:nvSpPr>
          <p:cNvPr id="7" name="Text Box 59"/>
          <p:cNvSpPr txBox="1">
            <a:spLocks noChangeArrowheads="1"/>
          </p:cNvSpPr>
          <p:nvPr/>
        </p:nvSpPr>
        <p:spPr bwMode="auto">
          <a:xfrm>
            <a:off x="377224" y="4721951"/>
            <a:ext cx="5040312" cy="1035050"/>
          </a:xfrm>
          <a:prstGeom prst="rect">
            <a:avLst/>
          </a:prstGeom>
          <a:noFill/>
          <a:ln w="9525">
            <a:noFill/>
            <a:miter lim="800000"/>
            <a:headEnd/>
            <a:tailEnd/>
          </a:ln>
        </p:spPr>
        <p:txBody>
          <a:bodyPr>
            <a:spAutoFit/>
          </a:bodyPr>
          <a:lstStyle/>
          <a:p>
            <a:pPr defTabSz="1279525"/>
            <a:r>
              <a:rPr lang="en-GB" sz="1400" b="1" dirty="0"/>
              <a:t>User Evaluation</a:t>
            </a:r>
          </a:p>
          <a:p>
            <a:pPr defTabSz="1279525"/>
            <a:r>
              <a:rPr lang="en-GB" sz="1200" dirty="0"/>
              <a:t>What have the people who have seen, used your product said?</a:t>
            </a:r>
          </a:p>
          <a:p>
            <a:pPr defTabSz="1279525"/>
            <a:r>
              <a:rPr lang="en-GB" sz="1200" dirty="0"/>
              <a:t>What do they like about it?</a:t>
            </a:r>
          </a:p>
          <a:p>
            <a:pPr defTabSz="1279525"/>
            <a:r>
              <a:rPr lang="en-GB" sz="1200" dirty="0"/>
              <a:t>What do they not like about it?</a:t>
            </a:r>
          </a:p>
          <a:p>
            <a:pPr defTabSz="1279525"/>
            <a:r>
              <a:rPr lang="en-GB" sz="1200" dirty="0"/>
              <a:t>What improvements have users suggested?</a:t>
            </a:r>
          </a:p>
        </p:txBody>
      </p:sp>
      <p:sp>
        <p:nvSpPr>
          <p:cNvPr id="8" name="Rectangle 60"/>
          <p:cNvSpPr>
            <a:spLocks noChangeArrowheads="1"/>
          </p:cNvSpPr>
          <p:nvPr/>
        </p:nvSpPr>
        <p:spPr bwMode="auto">
          <a:xfrm>
            <a:off x="6640555" y="442882"/>
            <a:ext cx="5832475" cy="8569325"/>
          </a:xfrm>
          <a:prstGeom prst="rect">
            <a:avLst/>
          </a:prstGeom>
          <a:noFill/>
          <a:ln w="28575">
            <a:solidFill>
              <a:schemeClr val="tx1"/>
            </a:solidFill>
            <a:miter lim="800000"/>
            <a:headEnd/>
            <a:tailEnd/>
          </a:ln>
        </p:spPr>
        <p:txBody>
          <a:bodyPr wrap="none" anchor="ctr"/>
          <a:lstStyle/>
          <a:p>
            <a:endParaRPr lang="en-US"/>
          </a:p>
        </p:txBody>
      </p:sp>
      <p:sp>
        <p:nvSpPr>
          <p:cNvPr id="9" name="Text Box 61"/>
          <p:cNvSpPr txBox="1">
            <a:spLocks noChangeArrowheads="1"/>
          </p:cNvSpPr>
          <p:nvPr/>
        </p:nvSpPr>
        <p:spPr bwMode="auto">
          <a:xfrm>
            <a:off x="6832600" y="658782"/>
            <a:ext cx="5616575" cy="400110"/>
          </a:xfrm>
          <a:prstGeom prst="rect">
            <a:avLst/>
          </a:prstGeom>
          <a:noFill/>
          <a:ln w="9525">
            <a:noFill/>
            <a:miter lim="800000"/>
            <a:headEnd/>
            <a:tailEnd/>
          </a:ln>
        </p:spPr>
        <p:txBody>
          <a:bodyPr>
            <a:spAutoFit/>
          </a:bodyPr>
          <a:lstStyle/>
          <a:p>
            <a:pPr defTabSz="1279525"/>
            <a:r>
              <a:rPr lang="en-GB" sz="2000" dirty="0">
                <a:latin typeface="Century Gothic" panose="020B0502020202020204" pitchFamily="34" charset="0"/>
              </a:rPr>
              <a:t>Personal Evaluation - EXAMPLE</a:t>
            </a:r>
          </a:p>
        </p:txBody>
      </p:sp>
      <p:sp>
        <p:nvSpPr>
          <p:cNvPr id="2" name="TextBox 1"/>
          <p:cNvSpPr txBox="1"/>
          <p:nvPr/>
        </p:nvSpPr>
        <p:spPr>
          <a:xfrm>
            <a:off x="6832600" y="1268715"/>
            <a:ext cx="5472856" cy="5047536"/>
          </a:xfrm>
          <a:prstGeom prst="rect">
            <a:avLst/>
          </a:prstGeom>
          <a:noFill/>
        </p:spPr>
        <p:txBody>
          <a:bodyPr wrap="square" rtlCol="0">
            <a:spAutoFit/>
          </a:bodyPr>
          <a:lstStyle/>
          <a:p>
            <a:r>
              <a:rPr lang="en-GB" sz="1400" dirty="0">
                <a:latin typeface="Century Gothic" panose="020B0502020202020204" pitchFamily="34" charset="0"/>
              </a:rPr>
              <a:t>I think my project went together rather well, its has a solid structure and is fully made from wood. It has one draw and two shelves which can be used to hold items the you frequently use. One of the thing that took a while was choosing the correct woods to use and where I would put each of the woods. I used three different types of wood in the end, with a oak wood top for the main work space and area to hold a laptop. </a:t>
            </a:r>
          </a:p>
          <a:p>
            <a:endParaRPr lang="en-GB" sz="1400" dirty="0">
              <a:latin typeface="Century Gothic" panose="020B0502020202020204" pitchFamily="34" charset="0"/>
            </a:endParaRPr>
          </a:p>
          <a:p>
            <a:r>
              <a:rPr lang="en-GB" sz="1400" dirty="0">
                <a:latin typeface="Century Gothic" panose="020B0502020202020204" pitchFamily="34" charset="0"/>
              </a:rPr>
              <a:t>I believe the timing was one of the downfalls with my project as for a lot of the time I would have to be waiting for parts to dry before I could continue. </a:t>
            </a:r>
          </a:p>
          <a:p>
            <a:endParaRPr lang="en-GB" sz="1400" dirty="0">
              <a:latin typeface="Century Gothic" panose="020B0502020202020204" pitchFamily="34" charset="0"/>
            </a:endParaRPr>
          </a:p>
          <a:p>
            <a:r>
              <a:rPr lang="en-GB" sz="1400" dirty="0">
                <a:latin typeface="Century Gothic" panose="020B0502020202020204" pitchFamily="34" charset="0"/>
              </a:rPr>
              <a:t>If I was going to make it again I would make a better plan of what I was going to do for each part and got materials that would of made the butchers block a better product, for example, I would of used ball bearing drawer runners so the draw would open smoothly and wouldn’t get stuck. I would also do more accurate markings to make the butchers block as stable as possible. </a:t>
            </a:r>
          </a:p>
          <a:p>
            <a:endParaRPr lang="en-GB" sz="1400" dirty="0">
              <a:latin typeface="Century Gothic" panose="020B0502020202020204" pitchFamily="34" charset="0"/>
            </a:endParaRPr>
          </a:p>
          <a:p>
            <a:r>
              <a:rPr lang="en-GB" sz="1400" dirty="0">
                <a:latin typeface="Century Gothic" panose="020B0502020202020204" pitchFamily="34" charset="0"/>
              </a:rPr>
              <a:t>Over all I believe my product is a sturdy and useful item and only need minor improvements. </a:t>
            </a:r>
            <a:endParaRPr lang="en-GB" sz="1600" dirty="0">
              <a:latin typeface="Century Gothic" panose="020B0502020202020204" pitchFamily="34" charset="0"/>
            </a:endParaRPr>
          </a:p>
        </p:txBody>
      </p:sp>
      <p:sp>
        <p:nvSpPr>
          <p:cNvPr id="10" name="Text Box 61"/>
          <p:cNvSpPr txBox="1">
            <a:spLocks noChangeArrowheads="1"/>
          </p:cNvSpPr>
          <p:nvPr/>
        </p:nvSpPr>
        <p:spPr bwMode="auto">
          <a:xfrm>
            <a:off x="27488" y="-30264"/>
            <a:ext cx="5616575" cy="646331"/>
          </a:xfrm>
          <a:prstGeom prst="rect">
            <a:avLst/>
          </a:prstGeom>
          <a:noFill/>
          <a:ln w="9525">
            <a:noFill/>
            <a:miter lim="800000"/>
            <a:headEnd/>
            <a:tailEnd/>
          </a:ln>
        </p:spPr>
        <p:txBody>
          <a:bodyPr>
            <a:spAutoFit/>
          </a:bodyPr>
          <a:lstStyle/>
          <a:p>
            <a:pPr defTabSz="1279525"/>
            <a:r>
              <a:rPr lang="en-GB" sz="3600" dirty="0">
                <a:latin typeface="Century Gothic" panose="020B0502020202020204" pitchFamily="34" charset="0"/>
              </a:rPr>
              <a:t>EXAMPLE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7"/>
          <p:cNvGraphicFramePr>
            <a:graphicFrameLocks noGrp="1"/>
          </p:cNvGraphicFramePr>
          <p:nvPr>
            <p:extLst>
              <p:ext uri="{D42A27DB-BD31-4B8C-83A1-F6EECF244321}">
                <p14:modId xmlns:p14="http://schemas.microsoft.com/office/powerpoint/2010/main" val="746015691"/>
              </p:ext>
            </p:extLst>
          </p:nvPr>
        </p:nvGraphicFramePr>
        <p:xfrm>
          <a:off x="352425" y="1269969"/>
          <a:ext cx="6264275" cy="3302003"/>
        </p:xfrm>
        <a:graphic>
          <a:graphicData uri="http://schemas.openxmlformats.org/drawingml/2006/table">
            <a:tbl>
              <a:tblPr/>
              <a:tblGrid>
                <a:gridCol w="2474913">
                  <a:extLst>
                    <a:ext uri="{9D8B030D-6E8A-4147-A177-3AD203B41FA5}">
                      <a16:colId xmlns:a16="http://schemas.microsoft.com/office/drawing/2014/main" val="20000"/>
                    </a:ext>
                  </a:extLst>
                </a:gridCol>
                <a:gridCol w="966787">
                  <a:extLst>
                    <a:ext uri="{9D8B030D-6E8A-4147-A177-3AD203B41FA5}">
                      <a16:colId xmlns:a16="http://schemas.microsoft.com/office/drawing/2014/main" val="20001"/>
                    </a:ext>
                  </a:extLst>
                </a:gridCol>
                <a:gridCol w="2822575">
                  <a:extLst>
                    <a:ext uri="{9D8B030D-6E8A-4147-A177-3AD203B41FA5}">
                      <a16:colId xmlns:a16="http://schemas.microsoft.com/office/drawing/2014/main" val="20002"/>
                    </a:ext>
                  </a:extLst>
                </a:gridCol>
              </a:tblGrid>
              <a:tr h="471488">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cs typeface="Arial" charset="0"/>
                        </a:rPr>
                        <a:t>Specification Point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cs typeface="Arial" charset="0"/>
                        </a:rPr>
                        <a:t>Score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cs typeface="Arial" charset="0"/>
                        </a:rPr>
                        <a:t>Reason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3075">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5" name="Text Box 55"/>
          <p:cNvSpPr txBox="1">
            <a:spLocks noChangeArrowheads="1"/>
          </p:cNvSpPr>
          <p:nvPr/>
        </p:nvSpPr>
        <p:spPr bwMode="auto">
          <a:xfrm>
            <a:off x="400008" y="442882"/>
            <a:ext cx="6337300" cy="677108"/>
          </a:xfrm>
          <a:prstGeom prst="rect">
            <a:avLst/>
          </a:prstGeom>
          <a:noFill/>
          <a:ln w="9525">
            <a:noFill/>
            <a:miter lim="800000"/>
            <a:headEnd/>
            <a:tailEnd/>
          </a:ln>
        </p:spPr>
        <p:txBody>
          <a:bodyPr>
            <a:spAutoFit/>
          </a:bodyPr>
          <a:lstStyle/>
          <a:p>
            <a:pPr defTabSz="1279525"/>
            <a:r>
              <a:rPr lang="en-GB" sz="1400" b="1" dirty="0">
                <a:latin typeface="Century Gothic" panose="020B0502020202020204" pitchFamily="34" charset="0"/>
              </a:rPr>
              <a:t>Specification Evaluation</a:t>
            </a:r>
          </a:p>
          <a:p>
            <a:pPr defTabSz="1279525"/>
            <a:r>
              <a:rPr lang="en-GB" sz="1200" dirty="0">
                <a:latin typeface="Century Gothic" panose="020B0502020202020204" pitchFamily="34" charset="0"/>
              </a:rPr>
              <a:t>List all the points from your specification and score them against your final product explaining the reason why. </a:t>
            </a:r>
          </a:p>
        </p:txBody>
      </p:sp>
      <p:sp>
        <p:nvSpPr>
          <p:cNvPr id="6" name="Rectangle 58"/>
          <p:cNvSpPr>
            <a:spLocks noChangeArrowheads="1"/>
          </p:cNvSpPr>
          <p:nvPr/>
        </p:nvSpPr>
        <p:spPr bwMode="auto">
          <a:xfrm>
            <a:off x="352425" y="4721952"/>
            <a:ext cx="6264275" cy="4290256"/>
          </a:xfrm>
          <a:prstGeom prst="rect">
            <a:avLst/>
          </a:prstGeom>
          <a:noFill/>
          <a:ln w="38100">
            <a:solidFill>
              <a:schemeClr val="tx1"/>
            </a:solidFill>
            <a:miter lim="800000"/>
            <a:headEnd/>
            <a:tailEnd/>
          </a:ln>
        </p:spPr>
        <p:txBody>
          <a:bodyPr wrap="none" anchor="ctr"/>
          <a:lstStyle/>
          <a:p>
            <a:endParaRPr lang="en-US"/>
          </a:p>
        </p:txBody>
      </p:sp>
      <p:sp>
        <p:nvSpPr>
          <p:cNvPr id="7" name="Text Box 59"/>
          <p:cNvSpPr txBox="1">
            <a:spLocks noChangeArrowheads="1"/>
          </p:cNvSpPr>
          <p:nvPr/>
        </p:nvSpPr>
        <p:spPr bwMode="auto">
          <a:xfrm>
            <a:off x="352425" y="4721951"/>
            <a:ext cx="5040312" cy="1600438"/>
          </a:xfrm>
          <a:prstGeom prst="rect">
            <a:avLst/>
          </a:prstGeom>
          <a:noFill/>
          <a:ln w="9525">
            <a:noFill/>
            <a:miter lim="800000"/>
            <a:headEnd/>
            <a:tailEnd/>
          </a:ln>
        </p:spPr>
        <p:txBody>
          <a:bodyPr>
            <a:spAutoFit/>
          </a:bodyPr>
          <a:lstStyle/>
          <a:p>
            <a:pPr defTabSz="1279525"/>
            <a:r>
              <a:rPr lang="en-GB" sz="1400" b="1" dirty="0"/>
              <a:t>User Evaluation</a:t>
            </a:r>
          </a:p>
          <a:p>
            <a:pPr defTabSz="1279525"/>
            <a:r>
              <a:rPr lang="en-GB" sz="1200" dirty="0"/>
              <a:t>What have the people who have seen, used your product said?</a:t>
            </a:r>
          </a:p>
          <a:p>
            <a:pPr defTabSz="1279525"/>
            <a:endParaRPr lang="en-GB" sz="1200" dirty="0"/>
          </a:p>
          <a:p>
            <a:pPr defTabSz="1279525"/>
            <a:r>
              <a:rPr lang="en-GB" sz="1200" dirty="0"/>
              <a:t>What do they like about it?</a:t>
            </a:r>
          </a:p>
          <a:p>
            <a:pPr defTabSz="1279525"/>
            <a:endParaRPr lang="en-GB" sz="1200" dirty="0"/>
          </a:p>
          <a:p>
            <a:pPr defTabSz="1279525"/>
            <a:r>
              <a:rPr lang="en-GB" sz="1200" dirty="0"/>
              <a:t>What do they not like about it?</a:t>
            </a:r>
          </a:p>
          <a:p>
            <a:pPr defTabSz="1279525"/>
            <a:endParaRPr lang="en-GB" sz="1200" dirty="0"/>
          </a:p>
          <a:p>
            <a:pPr defTabSz="1279525"/>
            <a:r>
              <a:rPr lang="en-GB" sz="1200" dirty="0"/>
              <a:t>What improvements have users suggested?</a:t>
            </a:r>
          </a:p>
        </p:txBody>
      </p:sp>
      <p:sp>
        <p:nvSpPr>
          <p:cNvPr id="8" name="Rectangle 60"/>
          <p:cNvSpPr>
            <a:spLocks noChangeArrowheads="1"/>
          </p:cNvSpPr>
          <p:nvPr/>
        </p:nvSpPr>
        <p:spPr bwMode="auto">
          <a:xfrm>
            <a:off x="6640555" y="442882"/>
            <a:ext cx="5832475" cy="8569325"/>
          </a:xfrm>
          <a:prstGeom prst="rect">
            <a:avLst/>
          </a:prstGeom>
          <a:noFill/>
          <a:ln w="28575">
            <a:solidFill>
              <a:schemeClr val="tx1"/>
            </a:solidFill>
            <a:miter lim="800000"/>
            <a:headEnd/>
            <a:tailEnd/>
          </a:ln>
        </p:spPr>
        <p:txBody>
          <a:bodyPr wrap="none" anchor="ctr"/>
          <a:lstStyle/>
          <a:p>
            <a:endParaRPr lang="en-US"/>
          </a:p>
        </p:txBody>
      </p:sp>
      <p:sp>
        <p:nvSpPr>
          <p:cNvPr id="9" name="Text Box 61"/>
          <p:cNvSpPr txBox="1">
            <a:spLocks noChangeArrowheads="1"/>
          </p:cNvSpPr>
          <p:nvPr/>
        </p:nvSpPr>
        <p:spPr bwMode="auto">
          <a:xfrm>
            <a:off x="6832600" y="658782"/>
            <a:ext cx="5616575" cy="400110"/>
          </a:xfrm>
          <a:prstGeom prst="rect">
            <a:avLst/>
          </a:prstGeom>
          <a:noFill/>
          <a:ln w="9525">
            <a:noFill/>
            <a:miter lim="800000"/>
            <a:headEnd/>
            <a:tailEnd/>
          </a:ln>
        </p:spPr>
        <p:txBody>
          <a:bodyPr>
            <a:spAutoFit/>
          </a:bodyPr>
          <a:lstStyle/>
          <a:p>
            <a:pPr defTabSz="1279525"/>
            <a:r>
              <a:rPr lang="en-GB" sz="2000" dirty="0">
                <a:latin typeface="Century Gothic" panose="020B0502020202020204" pitchFamily="34" charset="0"/>
              </a:rPr>
              <a:t>Personal Evaluation</a:t>
            </a:r>
          </a:p>
        </p:txBody>
      </p:sp>
      <p:sp>
        <p:nvSpPr>
          <p:cNvPr id="10" name="Text Box 61"/>
          <p:cNvSpPr txBox="1">
            <a:spLocks noChangeArrowheads="1"/>
          </p:cNvSpPr>
          <p:nvPr/>
        </p:nvSpPr>
        <p:spPr bwMode="auto">
          <a:xfrm>
            <a:off x="6832600" y="1080652"/>
            <a:ext cx="5616575" cy="1384995"/>
          </a:xfrm>
          <a:prstGeom prst="rect">
            <a:avLst/>
          </a:prstGeom>
          <a:noFill/>
          <a:ln w="9525">
            <a:noFill/>
            <a:miter lim="800000"/>
            <a:headEnd/>
            <a:tailEnd/>
          </a:ln>
        </p:spPr>
        <p:txBody>
          <a:bodyPr>
            <a:spAutoFit/>
          </a:bodyPr>
          <a:lstStyle/>
          <a:p>
            <a:pPr defTabSz="1279525"/>
            <a:r>
              <a:rPr lang="en-GB" sz="1200" dirty="0"/>
              <a:t>What went well you're your project?</a:t>
            </a:r>
          </a:p>
          <a:p>
            <a:pPr defTabSz="1279525"/>
            <a:endParaRPr lang="en-GB" sz="1200" dirty="0"/>
          </a:p>
          <a:p>
            <a:pPr defTabSz="1279525"/>
            <a:r>
              <a:rPr lang="en-GB" sz="1200" dirty="0"/>
              <a:t>What did not go well?</a:t>
            </a:r>
          </a:p>
          <a:p>
            <a:pPr defTabSz="1279525"/>
            <a:endParaRPr lang="en-GB" sz="1200" dirty="0"/>
          </a:p>
          <a:p>
            <a:pPr defTabSz="1279525"/>
            <a:r>
              <a:rPr lang="en-GB" sz="1200" dirty="0"/>
              <a:t>What would you do differently?</a:t>
            </a:r>
          </a:p>
          <a:p>
            <a:pPr defTabSz="1279525"/>
            <a:endParaRPr lang="en-GB" sz="1200" dirty="0"/>
          </a:p>
          <a:p>
            <a:pPr defTabSz="1279525"/>
            <a:r>
              <a:rPr lang="en-GB" sz="1200" dirty="0"/>
              <a:t>How could you improve your product if you were to do it again?</a:t>
            </a:r>
          </a:p>
        </p:txBody>
      </p:sp>
      <p:sp>
        <p:nvSpPr>
          <p:cNvPr id="11" name="Text Box 53"/>
          <p:cNvSpPr txBox="1">
            <a:spLocks noChangeArrowheads="1"/>
          </p:cNvSpPr>
          <p:nvPr/>
        </p:nvSpPr>
        <p:spPr bwMode="auto">
          <a:xfrm>
            <a:off x="6662243" y="4624773"/>
            <a:ext cx="5616575" cy="892552"/>
          </a:xfrm>
          <a:prstGeom prst="rect">
            <a:avLst/>
          </a:prstGeom>
          <a:noFill/>
          <a:ln w="9525">
            <a:noFill/>
            <a:miter lim="800000"/>
            <a:headEnd/>
            <a:tailEnd/>
          </a:ln>
        </p:spPr>
        <p:txBody>
          <a:bodyPr>
            <a:spAutoFit/>
          </a:bodyPr>
          <a:lstStyle/>
          <a:p>
            <a:pPr defTabSz="1279525"/>
            <a:r>
              <a:rPr lang="en-GB" sz="1400" b="1" dirty="0"/>
              <a:t>Problems Encountered and Changes Made</a:t>
            </a:r>
          </a:p>
          <a:p>
            <a:pPr defTabSz="1279525"/>
            <a:endParaRPr lang="en-GB" sz="1400" b="1" dirty="0"/>
          </a:p>
          <a:p>
            <a:pPr defTabSz="1279525"/>
            <a:r>
              <a:rPr lang="en-GB" sz="1200" dirty="0"/>
              <a:t>What problems did you encounter making your product and testing it? </a:t>
            </a:r>
          </a:p>
          <a:p>
            <a:pPr defTabSz="1279525"/>
            <a:r>
              <a:rPr lang="en-GB" sz="1200" dirty="0"/>
              <a:t>How has it changed from your original design. </a:t>
            </a:r>
          </a:p>
        </p:txBody>
      </p:sp>
    </p:spTree>
    <p:extLst>
      <p:ext uri="{BB962C8B-B14F-4D97-AF65-F5344CB8AC3E}">
        <p14:creationId xmlns:p14="http://schemas.microsoft.com/office/powerpoint/2010/main" val="46475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39763" y="408112"/>
            <a:ext cx="11449050" cy="8586966"/>
          </a:xfrm>
          <a:prstGeom prst="rect">
            <a:avLst/>
          </a:prstGeom>
          <a:noFill/>
          <a:ln w="9525">
            <a:noFill/>
            <a:miter lim="800000"/>
            <a:headEnd/>
            <a:tailEnd/>
          </a:ln>
        </p:spPr>
        <p:txBody>
          <a:bodyPr>
            <a:spAutoFit/>
          </a:bodyPr>
          <a:lstStyle/>
          <a:p>
            <a:pPr>
              <a:spcBef>
                <a:spcPct val="50000"/>
              </a:spcBef>
            </a:pPr>
            <a:r>
              <a:rPr lang="en-GB" sz="1200" b="1" dirty="0"/>
              <a:t>Evaluation</a:t>
            </a:r>
          </a:p>
          <a:p>
            <a:pPr>
              <a:spcBef>
                <a:spcPct val="50000"/>
              </a:spcBef>
            </a:pPr>
            <a:endParaRPr lang="en-GB" sz="1200" dirty="0"/>
          </a:p>
          <a:p>
            <a:pPr marL="228600" indent="-228600">
              <a:spcBef>
                <a:spcPct val="50000"/>
              </a:spcBef>
              <a:buFont typeface="+mj-lt"/>
              <a:buAutoNum type="arabicPeriod"/>
            </a:pPr>
            <a:r>
              <a:rPr lang="en-GB" sz="1200" dirty="0"/>
              <a:t>What is your response to the design brief?</a:t>
            </a:r>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r>
              <a:rPr lang="en-GB" sz="1200" dirty="0"/>
              <a:t> How have you used your research to develop ideas?</a:t>
            </a:r>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r>
              <a:rPr lang="en-GB" sz="1200" dirty="0"/>
              <a:t>Explain your design journey from starting point to final outcomes?</a:t>
            </a:r>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r>
              <a:rPr lang="en-GB" sz="1200" dirty="0"/>
              <a:t>How do your designs and final outcome meet the needs of the intended audience/environment of use?</a:t>
            </a:r>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r>
              <a:rPr lang="en-GB" sz="1200" dirty="0"/>
              <a:t>Are your designs fit for purpose?</a:t>
            </a:r>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r>
              <a:rPr lang="en-GB" sz="1200" dirty="0"/>
              <a:t>What materials, techniques and processes have you selected and used?</a:t>
            </a:r>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a:p>
        </p:txBody>
      </p:sp>
      <p:sp>
        <p:nvSpPr>
          <p:cNvPr id="3" name="Text Box 3"/>
          <p:cNvSpPr txBox="1">
            <a:spLocks noChangeArrowheads="1"/>
          </p:cNvSpPr>
          <p:nvPr/>
        </p:nvSpPr>
        <p:spPr bwMode="auto">
          <a:xfrm rot="16200000">
            <a:off x="-3741594" y="4294043"/>
            <a:ext cx="7852520" cy="369332"/>
          </a:xfrm>
          <a:prstGeom prst="rect">
            <a:avLst/>
          </a:prstGeom>
          <a:noFill/>
          <a:ln w="9525">
            <a:noFill/>
            <a:miter lim="800000"/>
            <a:headEnd/>
            <a:tailEnd/>
          </a:ln>
        </p:spPr>
        <p:txBody>
          <a:bodyPr wrap="square">
            <a:spAutoFit/>
          </a:bodyPr>
          <a:lstStyle/>
          <a:p>
            <a:pPr>
              <a:spcBef>
                <a:spcPct val="50000"/>
              </a:spcBef>
            </a:pPr>
            <a:r>
              <a:rPr lang="en-GB" sz="1800" dirty="0"/>
              <a:t>Learning Log and Evaluation</a:t>
            </a:r>
          </a:p>
        </p:txBody>
      </p:sp>
    </p:spTree>
    <p:extLst>
      <p:ext uri="{BB962C8B-B14F-4D97-AF65-F5344CB8AC3E}">
        <p14:creationId xmlns:p14="http://schemas.microsoft.com/office/powerpoint/2010/main" val="123117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39763" y="408112"/>
            <a:ext cx="11449050" cy="8125301"/>
          </a:xfrm>
          <a:prstGeom prst="rect">
            <a:avLst/>
          </a:prstGeom>
          <a:noFill/>
          <a:ln w="9525">
            <a:noFill/>
            <a:miter lim="800000"/>
            <a:headEnd/>
            <a:tailEnd/>
          </a:ln>
        </p:spPr>
        <p:txBody>
          <a:bodyPr>
            <a:spAutoFit/>
          </a:bodyPr>
          <a:lstStyle/>
          <a:p>
            <a:pPr>
              <a:spcBef>
                <a:spcPct val="50000"/>
              </a:spcBef>
            </a:pPr>
            <a:r>
              <a:rPr lang="en-GB" sz="1200" b="1" dirty="0"/>
              <a:t>Evaluation</a:t>
            </a:r>
          </a:p>
          <a:p>
            <a:pPr>
              <a:spcBef>
                <a:spcPct val="50000"/>
              </a:spcBef>
            </a:pPr>
            <a:endParaRPr lang="en-GB" sz="1200" dirty="0"/>
          </a:p>
          <a:p>
            <a:pPr marL="228600" indent="-228600">
              <a:spcBef>
                <a:spcPct val="50000"/>
              </a:spcBef>
              <a:buFont typeface="+mj-lt"/>
              <a:buAutoNum type="arabicPeriod"/>
            </a:pPr>
            <a:r>
              <a:rPr lang="en-GB" sz="1200" dirty="0"/>
              <a:t>What is your response to the design brief?</a:t>
            </a:r>
          </a:p>
          <a:p>
            <a:pPr lvl="1">
              <a:spcBef>
                <a:spcPct val="50000"/>
              </a:spcBef>
            </a:pPr>
            <a:r>
              <a:rPr lang="en-GB" sz="1200" dirty="0">
                <a:solidFill>
                  <a:srgbClr val="FF0000"/>
                </a:solidFill>
              </a:rPr>
              <a:t>What brief did you choose and what have you made?</a:t>
            </a:r>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r>
              <a:rPr lang="en-GB" sz="1200" dirty="0"/>
              <a:t> How have you used your research to develop ideas?</a:t>
            </a:r>
          </a:p>
          <a:p>
            <a:pPr lvl="1">
              <a:spcBef>
                <a:spcPct val="50000"/>
              </a:spcBef>
            </a:pPr>
            <a:r>
              <a:rPr lang="en-GB" sz="1200" dirty="0">
                <a:solidFill>
                  <a:srgbClr val="FF0000"/>
                </a:solidFill>
              </a:rPr>
              <a:t>What concepts did you draw and how were inspired they by primary observation drawing (the objects you drew in front of you AND the photos of objects you looked at)</a:t>
            </a:r>
          </a:p>
          <a:p>
            <a:pPr lvl="1">
              <a:spcBef>
                <a:spcPct val="50000"/>
              </a:spcBef>
            </a:pPr>
            <a:r>
              <a:rPr lang="en-GB" sz="1200" dirty="0">
                <a:solidFill>
                  <a:srgbClr val="FF0000"/>
                </a:solidFill>
              </a:rPr>
              <a:t>What concepts did you draw from your designer profiles, product analysis and how were they inspired by the designer’s work and products you analysed?</a:t>
            </a:r>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r>
              <a:rPr lang="en-GB" sz="1200" dirty="0"/>
              <a:t>Explain your design journey from starting point to final outcomes?</a:t>
            </a:r>
          </a:p>
          <a:p>
            <a:pPr lvl="1">
              <a:spcBef>
                <a:spcPct val="50000"/>
              </a:spcBef>
            </a:pPr>
            <a:r>
              <a:rPr lang="en-GB" sz="1200" dirty="0">
                <a:solidFill>
                  <a:srgbClr val="FF0000"/>
                </a:solidFill>
              </a:rPr>
              <a:t>Write about the design process journey you have taken through your folder. - Take the reader on a journey through the best bits of your sketch book…..</a:t>
            </a:r>
          </a:p>
          <a:p>
            <a:pPr lvl="1">
              <a:spcBef>
                <a:spcPct val="50000"/>
              </a:spcBef>
            </a:pPr>
            <a:r>
              <a:rPr lang="en-GB" sz="1200" dirty="0">
                <a:solidFill>
                  <a:srgbClr val="FF0000"/>
                </a:solidFill>
              </a:rPr>
              <a:t>You started by researching different design briefs and different design styles </a:t>
            </a:r>
            <a:r>
              <a:rPr lang="en-GB" sz="1200" dirty="0" err="1">
                <a:solidFill>
                  <a:srgbClr val="FF0000"/>
                </a:solidFill>
              </a:rPr>
              <a:t>etc</a:t>
            </a:r>
            <a:r>
              <a:rPr lang="en-GB" sz="1200" dirty="0">
                <a:solidFill>
                  <a:srgbClr val="FF0000"/>
                </a:solidFill>
              </a:rPr>
              <a:t>  You looked at how to incorporate different characteristics  of the different styles and different designers into your work. ….</a:t>
            </a:r>
          </a:p>
          <a:p>
            <a:pPr lvl="1">
              <a:spcBef>
                <a:spcPct val="50000"/>
              </a:spcBef>
            </a:pPr>
            <a:endParaRPr lang="en-GB" sz="1200" dirty="0"/>
          </a:p>
          <a:p>
            <a:pPr marL="228600" indent="-228600">
              <a:spcBef>
                <a:spcPct val="50000"/>
              </a:spcBef>
              <a:buFont typeface="+mj-lt"/>
              <a:buAutoNum type="arabicPeriod"/>
            </a:pPr>
            <a:r>
              <a:rPr lang="en-GB" sz="1200" dirty="0"/>
              <a:t>How do your designs and final outcome meet the needs of the intended audience/environment of use?</a:t>
            </a:r>
          </a:p>
          <a:p>
            <a:pPr lvl="1">
              <a:spcBef>
                <a:spcPct val="50000"/>
              </a:spcBef>
            </a:pPr>
            <a:r>
              <a:rPr lang="en-GB" sz="1200" dirty="0">
                <a:solidFill>
                  <a:srgbClr val="FF0000"/>
                </a:solidFill>
              </a:rPr>
              <a:t>How has what you have made suitable for the  person who will use? </a:t>
            </a:r>
            <a:r>
              <a:rPr lang="en-GB" sz="1200" dirty="0"/>
              <a:t>My final design is suitable for me to use because….</a:t>
            </a:r>
          </a:p>
          <a:p>
            <a:pPr lvl="1">
              <a:spcBef>
                <a:spcPct val="50000"/>
              </a:spcBef>
            </a:pPr>
            <a:r>
              <a:rPr lang="en-GB" sz="1200" dirty="0">
                <a:solidFill>
                  <a:srgbClr val="FF0000"/>
                </a:solidFill>
              </a:rPr>
              <a:t>What design style is it most influenced by? </a:t>
            </a:r>
            <a:r>
              <a:rPr lang="en-GB" sz="1200" dirty="0"/>
              <a:t>My final design is most influenced by …..Art Deco because it has symmetry and chevron shapes. </a:t>
            </a:r>
          </a:p>
          <a:p>
            <a:pPr lvl="1">
              <a:spcBef>
                <a:spcPct val="50000"/>
              </a:spcBef>
            </a:pPr>
            <a:r>
              <a:rPr lang="en-GB" sz="1200" dirty="0">
                <a:solidFill>
                  <a:srgbClr val="FF0000"/>
                </a:solidFill>
              </a:rPr>
              <a:t>How have you incorporated the characteristics  of particular design styles in your final outcome?  </a:t>
            </a:r>
            <a:r>
              <a:rPr lang="en-GB" sz="1200" dirty="0"/>
              <a:t>I have incorporated the characteristics of Art Deco into my final by….in my design have used symmetry and chevron shapes as well as using different coloured natural woods. I like the contrast of colours and grains showing in the wood. The base is also a very geometric shape.</a:t>
            </a:r>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r>
              <a:rPr lang="en-GB" sz="1200" dirty="0"/>
              <a:t>Are your designs fit for purpose?</a:t>
            </a:r>
          </a:p>
          <a:p>
            <a:pPr lvl="1">
              <a:spcBef>
                <a:spcPct val="50000"/>
              </a:spcBef>
            </a:pPr>
            <a:r>
              <a:rPr lang="en-GB" sz="1200" dirty="0">
                <a:solidFill>
                  <a:srgbClr val="FF0000"/>
                </a:solidFill>
              </a:rPr>
              <a:t>How has what you have made met the brief? </a:t>
            </a:r>
            <a:r>
              <a:rPr lang="en-GB" sz="1200" dirty="0"/>
              <a:t>My design meets the brief well because …it is a frees standing mirror in the style of Art Deco.</a:t>
            </a:r>
          </a:p>
          <a:p>
            <a:pPr lvl="1">
              <a:spcBef>
                <a:spcPct val="50000"/>
              </a:spcBef>
            </a:pPr>
            <a:r>
              <a:rPr lang="en-GB" sz="1200" dirty="0">
                <a:solidFill>
                  <a:srgbClr val="FF0000"/>
                </a:solidFill>
              </a:rPr>
              <a:t>How well does it work? </a:t>
            </a:r>
            <a:r>
              <a:rPr lang="en-GB" sz="1200" dirty="0"/>
              <a:t>It works very well, it is stable and doesn’t rock around</a:t>
            </a:r>
          </a:p>
          <a:p>
            <a:pPr lvl="1">
              <a:spcBef>
                <a:spcPct val="50000"/>
              </a:spcBef>
            </a:pPr>
            <a:r>
              <a:rPr lang="en-GB" sz="1200" dirty="0">
                <a:solidFill>
                  <a:srgbClr val="FF0000"/>
                </a:solidFill>
              </a:rPr>
              <a:t>How well does it meet the specifications? </a:t>
            </a:r>
            <a:r>
              <a:rPr lang="en-GB" sz="1200" dirty="0"/>
              <a:t>My design meets the brief because it….uses a range of different tools and techniques. I most liked … I least liked….It also is an attractive shape but works well.</a:t>
            </a:r>
          </a:p>
          <a:p>
            <a:pPr lvl="1">
              <a:spcBef>
                <a:spcPct val="50000"/>
              </a:spcBef>
            </a:pPr>
            <a:endParaRPr lang="en-GB" sz="1200" dirty="0">
              <a:solidFill>
                <a:srgbClr val="FF0000"/>
              </a:solidFill>
            </a:endParaRPr>
          </a:p>
          <a:p>
            <a:pPr lvl="1">
              <a:spcBef>
                <a:spcPct val="50000"/>
              </a:spcBef>
            </a:pPr>
            <a:endParaRPr lang="en-GB" sz="1200" dirty="0"/>
          </a:p>
          <a:p>
            <a:pPr marL="228600" indent="-228600">
              <a:spcBef>
                <a:spcPct val="50000"/>
              </a:spcBef>
              <a:buFont typeface="+mj-lt"/>
              <a:buAutoNum type="arabicPeriod"/>
            </a:pPr>
            <a:r>
              <a:rPr lang="en-GB" sz="1200" dirty="0"/>
              <a:t>What materials, techniques and processes have you selected and used?</a:t>
            </a:r>
          </a:p>
          <a:p>
            <a:pPr lvl="1">
              <a:spcBef>
                <a:spcPct val="50000"/>
              </a:spcBef>
            </a:pPr>
            <a:r>
              <a:rPr lang="en-GB" sz="1200" dirty="0">
                <a:solidFill>
                  <a:srgbClr val="FF0000"/>
                </a:solidFill>
              </a:rPr>
              <a:t>Write about the processes and materials you used to make your final product.</a:t>
            </a:r>
          </a:p>
        </p:txBody>
      </p:sp>
      <p:sp>
        <p:nvSpPr>
          <p:cNvPr id="3" name="Text Box 3"/>
          <p:cNvSpPr txBox="1">
            <a:spLocks noChangeArrowheads="1"/>
          </p:cNvSpPr>
          <p:nvPr/>
        </p:nvSpPr>
        <p:spPr bwMode="auto">
          <a:xfrm rot="16200000">
            <a:off x="-3741594" y="4294043"/>
            <a:ext cx="7852520" cy="369332"/>
          </a:xfrm>
          <a:prstGeom prst="rect">
            <a:avLst/>
          </a:prstGeom>
          <a:noFill/>
          <a:ln w="9525">
            <a:noFill/>
            <a:miter lim="800000"/>
            <a:headEnd/>
            <a:tailEnd/>
          </a:ln>
        </p:spPr>
        <p:txBody>
          <a:bodyPr wrap="square">
            <a:spAutoFit/>
          </a:bodyPr>
          <a:lstStyle/>
          <a:p>
            <a:pPr>
              <a:spcBef>
                <a:spcPct val="50000"/>
              </a:spcBef>
            </a:pPr>
            <a:r>
              <a:rPr lang="en-GB" sz="1800" dirty="0"/>
              <a:t>Learning Log and Evaluation</a:t>
            </a:r>
          </a:p>
        </p:txBody>
      </p:sp>
    </p:spTree>
    <p:extLst>
      <p:ext uri="{BB962C8B-B14F-4D97-AF65-F5344CB8AC3E}">
        <p14:creationId xmlns:p14="http://schemas.microsoft.com/office/powerpoint/2010/main" val="265793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400050" y="328524"/>
            <a:ext cx="4500563" cy="400110"/>
          </a:xfrm>
          <a:prstGeom prst="rect">
            <a:avLst/>
          </a:prstGeom>
          <a:noFill/>
          <a:ln w="9525">
            <a:noFill/>
            <a:miter lim="800000"/>
            <a:headEnd/>
            <a:tailEnd/>
          </a:ln>
        </p:spPr>
        <p:txBody>
          <a:bodyPr>
            <a:spAutoFit/>
          </a:bodyPr>
          <a:lstStyle/>
          <a:p>
            <a:r>
              <a:rPr lang="en-GB" sz="2000" dirty="0">
                <a:latin typeface="Forte" pitchFamily="66" charset="0"/>
              </a:rPr>
              <a:t>Photos Page</a:t>
            </a:r>
            <a:endParaRPr lang="en-US" sz="2000" dirty="0">
              <a:latin typeface="Forte" pitchFamily="66"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1" fontAlgn="base" latinLnBrk="0" hangingPunct="1">
          <a:lnSpc>
            <a:spcPct val="100000"/>
          </a:lnSpc>
          <a:spcBef>
            <a:spcPct val="0"/>
          </a:spcBef>
          <a:spcAft>
            <a:spcPct val="0"/>
          </a:spcAft>
          <a:buClrTx/>
          <a:buSzTx/>
          <a:buFontTx/>
          <a:buNone/>
          <a:tabLst/>
          <a:defRPr kumimoji="0" lang="en-GB" sz="25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1" fontAlgn="base" latinLnBrk="0" hangingPunct="1">
          <a:lnSpc>
            <a:spcPct val="100000"/>
          </a:lnSpc>
          <a:spcBef>
            <a:spcPct val="0"/>
          </a:spcBef>
          <a:spcAft>
            <a:spcPct val="0"/>
          </a:spcAft>
          <a:buClrTx/>
          <a:buSzTx/>
          <a:buFontTx/>
          <a:buNone/>
          <a:tabLst/>
          <a:defRPr kumimoji="0" lang="en-GB" sz="25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17331</TotalTime>
  <Words>916</Words>
  <Application>Microsoft Office PowerPoint</Application>
  <PresentationFormat>A3 Paper (297x420 mm)</PresentationFormat>
  <Paragraphs>102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PowerPoint Presentation</vt:lpstr>
      <vt:lpstr>PowerPoint Presentation</vt:lpstr>
      <vt:lpstr>PowerPoint Presentation</vt:lpstr>
      <vt:lpstr>PowerPoint Presentation</vt:lpstr>
    </vt:vector>
  </TitlesOfParts>
  <Company>Cirencester Kingshill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ajelf</dc:creator>
  <cp:lastModifiedBy>Adrian Jelf</cp:lastModifiedBy>
  <cp:revision>471</cp:revision>
  <dcterms:created xsi:type="dcterms:W3CDTF">2011-09-30T09:16:05Z</dcterms:created>
  <dcterms:modified xsi:type="dcterms:W3CDTF">2023-06-30T08:55:10Z</dcterms:modified>
</cp:coreProperties>
</file>