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8" r:id="rId5"/>
    <p:sldId id="262" r:id="rId6"/>
    <p:sldId id="270" r:id="rId7"/>
  </p:sldIdLst>
  <p:sldSz cx="9144000" cy="6858000" type="screen4x3"/>
  <p:notesSz cx="9926638" cy="1435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94660"/>
  </p:normalViewPr>
  <p:slideViewPr>
    <p:cSldViewPr>
      <p:cViewPr varScale="1">
        <p:scale>
          <a:sx n="68" d="100"/>
          <a:sy n="68" d="100"/>
        </p:scale>
        <p:origin x="60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0CD79DF-B58C-4679-AB49-9E28B915BE9E}" type="datetimeFigureOut">
              <a:rPr lang="en-US" smtClean="0"/>
              <a:pPr/>
              <a:t>4/21/2023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20E49-032C-4AA8-B161-452CF090E6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12" y="0"/>
            <a:ext cx="144016" cy="6381328"/>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Block Arc 7"/>
          <p:cNvSpPr/>
          <p:nvPr userDrawn="1"/>
        </p:nvSpPr>
        <p:spPr>
          <a:xfrm rot="16200000">
            <a:off x="142083" y="5706657"/>
            <a:ext cx="1000132" cy="1357322"/>
          </a:xfrm>
          <a:prstGeom prst="blockArc">
            <a:avLst>
              <a:gd name="adj1" fmla="val 10848146"/>
              <a:gd name="adj2" fmla="val 16402670"/>
              <a:gd name="adj3" fmla="val 145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userDrawn="1"/>
        </p:nvSpPr>
        <p:spPr>
          <a:xfrm>
            <a:off x="611560" y="6741368"/>
            <a:ext cx="8532440" cy="144016"/>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00034" y="3643314"/>
            <a:ext cx="5715040" cy="2071702"/>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00034" y="142852"/>
            <a:ext cx="5264070" cy="707886"/>
          </a:xfrm>
          <a:prstGeom prst="rect">
            <a:avLst/>
          </a:prstGeom>
          <a:noFill/>
        </p:spPr>
        <p:txBody>
          <a:bodyPr wrap="none" lIns="91440" tIns="45720" rIns="91440" bIns="45720">
            <a:spAutoFit/>
          </a:bodyPr>
          <a:lstStyle/>
          <a:p>
            <a:pPr algn="ctr"/>
            <a:r>
              <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rPr>
              <a:t>Design Situation &amp; Brief</a:t>
            </a:r>
          </a:p>
        </p:txBody>
      </p:sp>
      <p:pic>
        <p:nvPicPr>
          <p:cNvPr id="13314" name="Picture 2" descr="http://www.teamairsoft.com/home/images/800MW-141.jpg"/>
          <p:cNvPicPr>
            <a:picLocks noChangeAspect="1" noChangeArrowheads="1"/>
          </p:cNvPicPr>
          <p:nvPr/>
        </p:nvPicPr>
        <p:blipFill>
          <a:blip r:embed="rId2" cstate="print"/>
          <a:srcRect l="6959" r="4896"/>
          <a:stretch>
            <a:fillRect/>
          </a:stretch>
        </p:blipFill>
        <p:spPr bwMode="auto">
          <a:xfrm>
            <a:off x="6357950" y="3429000"/>
            <a:ext cx="2500330" cy="1881177"/>
          </a:xfrm>
          <a:prstGeom prst="rect">
            <a:avLst/>
          </a:prstGeom>
          <a:noFill/>
        </p:spPr>
      </p:pic>
      <p:sp>
        <p:nvSpPr>
          <p:cNvPr id="7" name="TextBox 6"/>
          <p:cNvSpPr txBox="1"/>
          <p:nvPr/>
        </p:nvSpPr>
        <p:spPr>
          <a:xfrm>
            <a:off x="500034" y="857232"/>
            <a:ext cx="5715040" cy="4832092"/>
          </a:xfrm>
          <a:prstGeom prst="rect">
            <a:avLst/>
          </a:prstGeom>
          <a:noFill/>
        </p:spPr>
        <p:txBody>
          <a:bodyPr wrap="square" rtlCol="0">
            <a:spAutoFit/>
          </a:bodyPr>
          <a:lstStyle/>
          <a:p>
            <a:pPr algn="just"/>
            <a:r>
              <a:rPr lang="en-GB" sz="1400" b="1" dirty="0"/>
              <a:t>RED BULL </a:t>
            </a:r>
            <a:r>
              <a:rPr lang="en-GB" sz="1400" dirty="0"/>
              <a:t>has in recent years become the market leader in energy drinks in the UK.  Their popularity has grown in part due to the excellent advertising and marketing campaign that the company conducts each year.  The owner of the </a:t>
            </a:r>
            <a:r>
              <a:rPr lang="en-GB" sz="1400" b="1" dirty="0"/>
              <a:t>RED BULL</a:t>
            </a:r>
            <a:r>
              <a:rPr lang="en-GB" sz="1400" dirty="0"/>
              <a:t>, </a:t>
            </a:r>
            <a:r>
              <a:rPr lang="en-US" sz="1400" dirty="0"/>
              <a:t>Dietrich </a:t>
            </a:r>
            <a:r>
              <a:rPr lang="en-US" sz="1400" dirty="0" err="1"/>
              <a:t>Mateschitz</a:t>
            </a:r>
            <a:r>
              <a:rPr lang="en-US" sz="1400" dirty="0"/>
              <a:t> is reportedly worth $4.0 billion.  </a:t>
            </a:r>
            <a:r>
              <a:rPr lang="en-US" sz="1400" b="1" dirty="0"/>
              <a:t>RED BULL </a:t>
            </a:r>
            <a:r>
              <a:rPr lang="en-US" sz="1400" dirty="0"/>
              <a:t>also supports many sporting events, ranging from Formula 1 to the </a:t>
            </a:r>
            <a:r>
              <a:rPr lang="en-US" sz="1400" b="1" dirty="0"/>
              <a:t>RED BULL AIR RACE</a:t>
            </a:r>
            <a:r>
              <a:rPr lang="en-US" sz="1400" dirty="0"/>
              <a:t>.</a:t>
            </a:r>
            <a:endParaRPr lang="en-GB" sz="1400" dirty="0"/>
          </a:p>
          <a:p>
            <a:pPr algn="just"/>
            <a:endParaRPr lang="en-GB" sz="1400" dirty="0"/>
          </a:p>
          <a:p>
            <a:pPr algn="just"/>
            <a:r>
              <a:rPr lang="en-GB" sz="1400" dirty="0"/>
              <a:t>In 2009, the competing energy drink company </a:t>
            </a:r>
            <a:r>
              <a:rPr lang="en-GB" sz="1400" b="1" dirty="0"/>
              <a:t>MONSTER ENERGY </a:t>
            </a:r>
            <a:r>
              <a:rPr lang="en-GB" sz="1400" dirty="0"/>
              <a:t>introduced a range of products into the UK.  These products were pitched as a unisex product aimed at the younger generation, in particular teenagers with disposable income.  This new product, along with aggressive advertising has enabled </a:t>
            </a:r>
            <a:r>
              <a:rPr lang="en-GB" sz="1400" b="1" dirty="0"/>
              <a:t>MONSTER ENERGY </a:t>
            </a:r>
            <a:r>
              <a:rPr lang="en-GB" sz="1400" dirty="0"/>
              <a:t>to claim a large market share.</a:t>
            </a:r>
          </a:p>
          <a:p>
            <a:pPr algn="just"/>
            <a:endParaRPr lang="en-GB" sz="1400" dirty="0"/>
          </a:p>
          <a:p>
            <a:pPr algn="just"/>
            <a:r>
              <a:rPr lang="en-GB" sz="1400" dirty="0"/>
              <a:t>To combat this, </a:t>
            </a:r>
            <a:r>
              <a:rPr lang="en-GB" sz="1400" b="1" dirty="0"/>
              <a:t>RED BULL </a:t>
            </a:r>
            <a:r>
              <a:rPr lang="en-GB" sz="1400" dirty="0"/>
              <a:t>wish to redesign and re-launch their flagship energy drink.  You have been tasked with the following;</a:t>
            </a:r>
          </a:p>
          <a:p>
            <a:pPr algn="just"/>
            <a:endParaRPr lang="en-GB" sz="1400" dirty="0"/>
          </a:p>
          <a:p>
            <a:pPr marL="342900" indent="-342900" algn="just">
              <a:buAutoNum type="arabicPeriod"/>
            </a:pPr>
            <a:r>
              <a:rPr lang="en-GB" sz="1400" dirty="0"/>
              <a:t>Design a new logo and slogan for the </a:t>
            </a:r>
            <a:r>
              <a:rPr lang="en-GB" sz="1400" b="1" dirty="0"/>
              <a:t>RED BULL </a:t>
            </a:r>
            <a:r>
              <a:rPr lang="en-GB" sz="1400" dirty="0"/>
              <a:t>brand.</a:t>
            </a:r>
          </a:p>
          <a:p>
            <a:pPr marL="342900" indent="-342900" algn="just">
              <a:buAutoNum type="arabicPeriod"/>
            </a:pPr>
            <a:endParaRPr lang="en-GB" sz="1400" dirty="0"/>
          </a:p>
          <a:p>
            <a:pPr marL="342900" indent="-342900" algn="just">
              <a:buAutoNum type="arabicPeriod"/>
            </a:pPr>
            <a:r>
              <a:rPr lang="en-GB" sz="1400" dirty="0"/>
              <a:t>Design and produce a graphic design on the front of the drinks can. </a:t>
            </a:r>
          </a:p>
          <a:p>
            <a:pPr marL="342900" indent="-342900" algn="just">
              <a:buAutoNum type="arabicPeriod"/>
            </a:pPr>
            <a:endParaRPr lang="en-GB" sz="1400" dirty="0"/>
          </a:p>
          <a:p>
            <a:pPr marL="342900" indent="-342900" algn="just">
              <a:buAutoNum type="arabicPeriod"/>
            </a:pPr>
            <a:r>
              <a:rPr lang="en-GB" sz="1400" dirty="0"/>
              <a:t>Produce a graphic for the external packaging to promote this new product.</a:t>
            </a:r>
            <a:endParaRPr lang="en-US" sz="1400" dirty="0"/>
          </a:p>
        </p:txBody>
      </p:sp>
      <p:pic>
        <p:nvPicPr>
          <p:cNvPr id="8" name="Picture 2" descr="http://www.eminoconcepts.com/fsudds/products/catalog/images/redbull%20logo.jpg"/>
          <p:cNvPicPr>
            <a:picLocks noChangeAspect="1" noChangeArrowheads="1"/>
          </p:cNvPicPr>
          <p:nvPr/>
        </p:nvPicPr>
        <p:blipFill>
          <a:blip r:embed="rId3" cstate="print"/>
          <a:srcRect l="13636" r="13636"/>
          <a:stretch>
            <a:fillRect/>
          </a:stretch>
        </p:blipFill>
        <p:spPr bwMode="auto">
          <a:xfrm>
            <a:off x="6357950" y="1000108"/>
            <a:ext cx="2513969" cy="17859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0576" y="-33309"/>
            <a:ext cx="3240360" cy="523220"/>
          </a:xfrm>
          <a:prstGeom prst="rect">
            <a:avLst/>
          </a:prstGeom>
          <a:noFill/>
        </p:spPr>
        <p:txBody>
          <a:bodyPr wrap="square" lIns="91440" tIns="45720" rIns="91440" bIns="45720">
            <a:spAutoFit/>
          </a:bodyPr>
          <a:lstStyle/>
          <a:p>
            <a:pPr algn="ctr"/>
            <a:r>
              <a:rPr lang="en-US" sz="2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rPr>
              <a:t>Primary Research</a:t>
            </a:r>
          </a:p>
        </p:txBody>
      </p:sp>
      <p:sp>
        <p:nvSpPr>
          <p:cNvPr id="6" name="TextBox 5"/>
          <p:cNvSpPr txBox="1"/>
          <p:nvPr/>
        </p:nvSpPr>
        <p:spPr>
          <a:xfrm>
            <a:off x="2922675" y="49307"/>
            <a:ext cx="6113821" cy="369332"/>
          </a:xfrm>
          <a:prstGeom prst="rect">
            <a:avLst/>
          </a:prstGeom>
          <a:noFill/>
        </p:spPr>
        <p:txBody>
          <a:bodyPr wrap="square" rtlCol="0">
            <a:spAutoFit/>
          </a:bodyPr>
          <a:lstStyle/>
          <a:p>
            <a:r>
              <a:rPr lang="en-GB" sz="900" dirty="0"/>
              <a:t>Primary research is information that you have collected personally to analyse.  For this project, find a range of Red Bull products (or similar energy drinks) and create a detailed research page to help you.</a:t>
            </a:r>
            <a:endParaRPr lang="en-US" sz="900" b="1" dirty="0"/>
          </a:p>
        </p:txBody>
      </p:sp>
      <p:sp>
        <p:nvSpPr>
          <p:cNvPr id="3" name="TextBox 2">
            <a:extLst>
              <a:ext uri="{FF2B5EF4-FFF2-40B4-BE49-F238E27FC236}">
                <a16:creationId xmlns:a16="http://schemas.microsoft.com/office/drawing/2014/main" id="{404932F1-2DF9-ED38-A259-7AA2AC691C3F}"/>
              </a:ext>
            </a:extLst>
          </p:cNvPr>
          <p:cNvSpPr txBox="1"/>
          <p:nvPr/>
        </p:nvSpPr>
        <p:spPr>
          <a:xfrm rot="16200000" flipH="1">
            <a:off x="-569049" y="2039628"/>
            <a:ext cx="2409412" cy="369332"/>
          </a:xfrm>
          <a:prstGeom prst="rect">
            <a:avLst/>
          </a:prstGeom>
          <a:noFill/>
        </p:spPr>
        <p:txBody>
          <a:bodyPr wrap="square" rtlCol="0">
            <a:spAutoFit/>
          </a:bodyPr>
          <a:lstStyle/>
          <a:p>
            <a:r>
              <a:rPr lang="en-GB" dirty="0"/>
              <a:t>Existing Products </a:t>
            </a:r>
          </a:p>
        </p:txBody>
      </p:sp>
      <p:sp>
        <p:nvSpPr>
          <p:cNvPr id="7" name="TextBox 6">
            <a:extLst>
              <a:ext uri="{FF2B5EF4-FFF2-40B4-BE49-F238E27FC236}">
                <a16:creationId xmlns:a16="http://schemas.microsoft.com/office/drawing/2014/main" id="{660967DF-1DB6-013E-134A-CAA6F0E2E521}"/>
              </a:ext>
            </a:extLst>
          </p:cNvPr>
          <p:cNvSpPr txBox="1"/>
          <p:nvPr/>
        </p:nvSpPr>
        <p:spPr>
          <a:xfrm>
            <a:off x="1764454" y="5729481"/>
            <a:ext cx="1322433" cy="369332"/>
          </a:xfrm>
          <a:prstGeom prst="rect">
            <a:avLst/>
          </a:prstGeom>
          <a:noFill/>
        </p:spPr>
        <p:txBody>
          <a:bodyPr wrap="square" rtlCol="0">
            <a:spAutoFit/>
          </a:bodyPr>
          <a:lstStyle/>
          <a:p>
            <a:r>
              <a:rPr lang="en-GB" dirty="0"/>
              <a:t>Pattern</a:t>
            </a:r>
          </a:p>
        </p:txBody>
      </p:sp>
      <p:sp>
        <p:nvSpPr>
          <p:cNvPr id="10" name="Rectangle 9">
            <a:extLst>
              <a:ext uri="{FF2B5EF4-FFF2-40B4-BE49-F238E27FC236}">
                <a16:creationId xmlns:a16="http://schemas.microsoft.com/office/drawing/2014/main" id="{E6E1EE45-E044-E596-16C2-FC0204E4206E}"/>
              </a:ext>
            </a:extLst>
          </p:cNvPr>
          <p:cNvSpPr/>
          <p:nvPr/>
        </p:nvSpPr>
        <p:spPr>
          <a:xfrm>
            <a:off x="1187624" y="1473288"/>
            <a:ext cx="2232248" cy="22949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5FCBCDCF-B90C-3C55-FE44-FADB0549DA8F}"/>
              </a:ext>
            </a:extLst>
          </p:cNvPr>
          <p:cNvSpPr/>
          <p:nvPr/>
        </p:nvSpPr>
        <p:spPr>
          <a:xfrm>
            <a:off x="3707904" y="1473288"/>
            <a:ext cx="2232248" cy="22949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77ACE006-5D10-EDBE-021F-65D6DDA150E0}"/>
              </a:ext>
            </a:extLst>
          </p:cNvPr>
          <p:cNvSpPr/>
          <p:nvPr/>
        </p:nvSpPr>
        <p:spPr>
          <a:xfrm>
            <a:off x="6206068" y="4557587"/>
            <a:ext cx="2232248" cy="22949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3EB93C15-F80E-F34E-235F-EC23B3F3DC86}"/>
              </a:ext>
            </a:extLst>
          </p:cNvPr>
          <p:cNvSpPr/>
          <p:nvPr/>
        </p:nvSpPr>
        <p:spPr>
          <a:xfrm>
            <a:off x="3700437" y="4513729"/>
            <a:ext cx="2232248" cy="22949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D296D3DE-2D98-F0B8-20DF-B2667FE36983}"/>
              </a:ext>
            </a:extLst>
          </p:cNvPr>
          <p:cNvSpPr/>
          <p:nvPr/>
        </p:nvSpPr>
        <p:spPr>
          <a:xfrm>
            <a:off x="1187624" y="4513729"/>
            <a:ext cx="2232248" cy="22949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432D223-0C52-0C66-992F-3C9A0AA61951}"/>
              </a:ext>
            </a:extLst>
          </p:cNvPr>
          <p:cNvSpPr/>
          <p:nvPr/>
        </p:nvSpPr>
        <p:spPr>
          <a:xfrm>
            <a:off x="6228184" y="1473288"/>
            <a:ext cx="2232248" cy="22949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FC1A10D8-2194-3655-3E34-286C2066F8DD}"/>
              </a:ext>
            </a:extLst>
          </p:cNvPr>
          <p:cNvSpPr txBox="1"/>
          <p:nvPr/>
        </p:nvSpPr>
        <p:spPr>
          <a:xfrm>
            <a:off x="1207249" y="1558070"/>
            <a:ext cx="792088" cy="369332"/>
          </a:xfrm>
          <a:prstGeom prst="rect">
            <a:avLst/>
          </a:prstGeom>
          <a:noFill/>
        </p:spPr>
        <p:txBody>
          <a:bodyPr wrap="square" rtlCol="0">
            <a:spAutoFit/>
          </a:bodyPr>
          <a:lstStyle/>
          <a:p>
            <a:r>
              <a:rPr lang="en-GB" dirty="0"/>
              <a:t>1</a:t>
            </a:r>
          </a:p>
        </p:txBody>
      </p:sp>
      <p:sp>
        <p:nvSpPr>
          <p:cNvPr id="17" name="TextBox 16">
            <a:extLst>
              <a:ext uri="{FF2B5EF4-FFF2-40B4-BE49-F238E27FC236}">
                <a16:creationId xmlns:a16="http://schemas.microsoft.com/office/drawing/2014/main" id="{BDAB45F7-5FE0-AF56-E52F-5774468D3350}"/>
              </a:ext>
            </a:extLst>
          </p:cNvPr>
          <p:cNvSpPr txBox="1"/>
          <p:nvPr/>
        </p:nvSpPr>
        <p:spPr>
          <a:xfrm>
            <a:off x="3779912" y="1558070"/>
            <a:ext cx="720080" cy="369332"/>
          </a:xfrm>
          <a:prstGeom prst="rect">
            <a:avLst/>
          </a:prstGeom>
          <a:noFill/>
        </p:spPr>
        <p:txBody>
          <a:bodyPr wrap="square" rtlCol="0">
            <a:spAutoFit/>
          </a:bodyPr>
          <a:lstStyle/>
          <a:p>
            <a:r>
              <a:rPr lang="en-GB" dirty="0"/>
              <a:t>2</a:t>
            </a:r>
          </a:p>
        </p:txBody>
      </p:sp>
      <p:sp>
        <p:nvSpPr>
          <p:cNvPr id="18" name="TextBox 17">
            <a:extLst>
              <a:ext uri="{FF2B5EF4-FFF2-40B4-BE49-F238E27FC236}">
                <a16:creationId xmlns:a16="http://schemas.microsoft.com/office/drawing/2014/main" id="{BB07BDD4-0854-76EB-CDD5-71FD6125809D}"/>
              </a:ext>
            </a:extLst>
          </p:cNvPr>
          <p:cNvSpPr txBox="1"/>
          <p:nvPr/>
        </p:nvSpPr>
        <p:spPr>
          <a:xfrm>
            <a:off x="6336664" y="1558070"/>
            <a:ext cx="576064" cy="369332"/>
          </a:xfrm>
          <a:prstGeom prst="rect">
            <a:avLst/>
          </a:prstGeom>
          <a:noFill/>
        </p:spPr>
        <p:txBody>
          <a:bodyPr wrap="square" rtlCol="0">
            <a:spAutoFit/>
          </a:bodyPr>
          <a:lstStyle/>
          <a:p>
            <a:r>
              <a:rPr lang="en-GB" dirty="0"/>
              <a:t>3</a:t>
            </a:r>
          </a:p>
        </p:txBody>
      </p:sp>
      <p:sp>
        <p:nvSpPr>
          <p:cNvPr id="19" name="TextBox 18">
            <a:extLst>
              <a:ext uri="{FF2B5EF4-FFF2-40B4-BE49-F238E27FC236}">
                <a16:creationId xmlns:a16="http://schemas.microsoft.com/office/drawing/2014/main" id="{D05DF80C-D098-EF8C-D687-55660F0E79E2}"/>
              </a:ext>
            </a:extLst>
          </p:cNvPr>
          <p:cNvSpPr txBox="1"/>
          <p:nvPr/>
        </p:nvSpPr>
        <p:spPr>
          <a:xfrm flipH="1">
            <a:off x="1214396" y="4583370"/>
            <a:ext cx="1100115" cy="369332"/>
          </a:xfrm>
          <a:prstGeom prst="rect">
            <a:avLst/>
          </a:prstGeom>
          <a:noFill/>
        </p:spPr>
        <p:txBody>
          <a:bodyPr wrap="square" rtlCol="0">
            <a:spAutoFit/>
          </a:bodyPr>
          <a:lstStyle/>
          <a:p>
            <a:r>
              <a:rPr lang="en-GB" dirty="0"/>
              <a:t>Pattern</a:t>
            </a:r>
          </a:p>
        </p:txBody>
      </p:sp>
      <p:sp>
        <p:nvSpPr>
          <p:cNvPr id="8" name="TextBox 7">
            <a:extLst>
              <a:ext uri="{FF2B5EF4-FFF2-40B4-BE49-F238E27FC236}">
                <a16:creationId xmlns:a16="http://schemas.microsoft.com/office/drawing/2014/main" id="{C7836097-1B90-49D4-BE84-5C416CF3A042}"/>
              </a:ext>
            </a:extLst>
          </p:cNvPr>
          <p:cNvSpPr txBox="1"/>
          <p:nvPr/>
        </p:nvSpPr>
        <p:spPr>
          <a:xfrm flipH="1">
            <a:off x="3707904" y="4560577"/>
            <a:ext cx="1819630" cy="369332"/>
          </a:xfrm>
          <a:prstGeom prst="rect">
            <a:avLst/>
          </a:prstGeom>
          <a:noFill/>
        </p:spPr>
        <p:txBody>
          <a:bodyPr wrap="square" rtlCol="0">
            <a:spAutoFit/>
          </a:bodyPr>
          <a:lstStyle/>
          <a:p>
            <a:r>
              <a:rPr lang="en-GB" dirty="0"/>
              <a:t>Animal</a:t>
            </a:r>
          </a:p>
        </p:txBody>
      </p:sp>
      <p:sp>
        <p:nvSpPr>
          <p:cNvPr id="9" name="TextBox 8">
            <a:extLst>
              <a:ext uri="{FF2B5EF4-FFF2-40B4-BE49-F238E27FC236}">
                <a16:creationId xmlns:a16="http://schemas.microsoft.com/office/drawing/2014/main" id="{F0B4D20E-159E-F638-F24B-6B40DAB4DB8A}"/>
              </a:ext>
            </a:extLst>
          </p:cNvPr>
          <p:cNvSpPr txBox="1"/>
          <p:nvPr/>
        </p:nvSpPr>
        <p:spPr>
          <a:xfrm>
            <a:off x="6190729" y="4560577"/>
            <a:ext cx="1944216" cy="369332"/>
          </a:xfrm>
          <a:prstGeom prst="rect">
            <a:avLst/>
          </a:prstGeom>
          <a:noFill/>
        </p:spPr>
        <p:txBody>
          <a:bodyPr wrap="square" rtlCol="0">
            <a:spAutoFit/>
          </a:bodyPr>
          <a:lstStyle/>
          <a:p>
            <a:r>
              <a:rPr lang="en-GB" dirty="0"/>
              <a:t>Lettering</a:t>
            </a:r>
          </a:p>
        </p:txBody>
      </p:sp>
      <p:sp>
        <p:nvSpPr>
          <p:cNvPr id="20" name="TextBox 19">
            <a:extLst>
              <a:ext uri="{FF2B5EF4-FFF2-40B4-BE49-F238E27FC236}">
                <a16:creationId xmlns:a16="http://schemas.microsoft.com/office/drawing/2014/main" id="{6DE9B2DD-E09C-4D06-8658-DBC224A157AC}"/>
              </a:ext>
            </a:extLst>
          </p:cNvPr>
          <p:cNvSpPr txBox="1"/>
          <p:nvPr/>
        </p:nvSpPr>
        <p:spPr>
          <a:xfrm>
            <a:off x="941438" y="704206"/>
            <a:ext cx="4961085" cy="246221"/>
          </a:xfrm>
          <a:prstGeom prst="rect">
            <a:avLst/>
          </a:prstGeom>
          <a:solidFill>
            <a:schemeClr val="bg1">
              <a:lumMod val="75000"/>
            </a:schemeClr>
          </a:solidFill>
        </p:spPr>
        <p:txBody>
          <a:bodyPr wrap="square">
            <a:spAutoFit/>
          </a:bodyPr>
          <a:lstStyle/>
          <a:p>
            <a:r>
              <a:rPr lang="en-GB" sz="1000" dirty="0">
                <a:latin typeface="+mj-lt"/>
              </a:rPr>
              <a:t>2.You can layout the work on a page and annotate around the image - Use the criteria below</a:t>
            </a:r>
          </a:p>
        </p:txBody>
      </p:sp>
      <p:sp>
        <p:nvSpPr>
          <p:cNvPr id="21" name="TextBox 20">
            <a:extLst>
              <a:ext uri="{FF2B5EF4-FFF2-40B4-BE49-F238E27FC236}">
                <a16:creationId xmlns:a16="http://schemas.microsoft.com/office/drawing/2014/main" id="{95EDF005-ACB0-4D4F-8398-3EFEFDEA0871}"/>
              </a:ext>
            </a:extLst>
          </p:cNvPr>
          <p:cNvSpPr txBox="1"/>
          <p:nvPr/>
        </p:nvSpPr>
        <p:spPr>
          <a:xfrm>
            <a:off x="208934" y="462865"/>
            <a:ext cx="3240360" cy="246221"/>
          </a:xfrm>
          <a:prstGeom prst="rect">
            <a:avLst/>
          </a:prstGeom>
          <a:solidFill>
            <a:schemeClr val="bg1">
              <a:lumMod val="85000"/>
            </a:schemeClr>
          </a:solidFill>
        </p:spPr>
        <p:txBody>
          <a:bodyPr wrap="square">
            <a:spAutoFit/>
          </a:bodyPr>
          <a:lstStyle/>
          <a:p>
            <a:r>
              <a:rPr lang="en-GB" sz="1000" dirty="0">
                <a:latin typeface="+mj-lt"/>
              </a:rPr>
              <a:t>1.Find 3 images of previous energy drink products/designs </a:t>
            </a:r>
          </a:p>
        </p:txBody>
      </p:sp>
      <p:sp>
        <p:nvSpPr>
          <p:cNvPr id="22" name="TextBox 21">
            <a:extLst>
              <a:ext uri="{FF2B5EF4-FFF2-40B4-BE49-F238E27FC236}">
                <a16:creationId xmlns:a16="http://schemas.microsoft.com/office/drawing/2014/main" id="{1F40CBF4-1C2B-4C0A-9899-89B59737898C}"/>
              </a:ext>
            </a:extLst>
          </p:cNvPr>
          <p:cNvSpPr txBox="1"/>
          <p:nvPr/>
        </p:nvSpPr>
        <p:spPr>
          <a:xfrm>
            <a:off x="2368027" y="946732"/>
            <a:ext cx="6775973" cy="507831"/>
          </a:xfrm>
          <a:prstGeom prst="rect">
            <a:avLst/>
          </a:prstGeom>
          <a:solidFill>
            <a:schemeClr val="bg1">
              <a:lumMod val="65000"/>
            </a:schemeClr>
          </a:solidFill>
        </p:spPr>
        <p:txBody>
          <a:bodyPr wrap="square">
            <a:spAutoFit/>
          </a:bodyPr>
          <a:lstStyle/>
          <a:p>
            <a:pPr algn="l">
              <a:buFont typeface="Arial" panose="020B0604020202020204" pitchFamily="34" charset="0"/>
              <a:buChar char="•"/>
            </a:pPr>
            <a:r>
              <a:rPr lang="en-GB" sz="900" b="1" i="0" dirty="0">
                <a:solidFill>
                  <a:srgbClr val="231F20"/>
                </a:solidFill>
                <a:effectLst/>
                <a:latin typeface="+mj-lt"/>
              </a:rPr>
              <a:t>Aesthetics</a:t>
            </a:r>
            <a:r>
              <a:rPr lang="en-GB" sz="900" b="0" i="0" dirty="0">
                <a:solidFill>
                  <a:srgbClr val="231F20"/>
                </a:solidFill>
                <a:effectLst/>
                <a:latin typeface="+mj-lt"/>
              </a:rPr>
              <a:t> - What does the product look like? What is the colour, texture, pattern and decoration of the product?</a:t>
            </a:r>
          </a:p>
          <a:p>
            <a:pPr algn="l">
              <a:buFont typeface="Arial" panose="020B0604020202020204" pitchFamily="34" charset="0"/>
              <a:buChar char="•"/>
            </a:pPr>
            <a:r>
              <a:rPr lang="en-GB" sz="900" b="1" i="0" dirty="0">
                <a:solidFill>
                  <a:srgbClr val="231F20"/>
                </a:solidFill>
                <a:effectLst/>
                <a:latin typeface="+mj-lt"/>
              </a:rPr>
              <a:t>Client and user requirements</a:t>
            </a:r>
            <a:r>
              <a:rPr lang="en-GB" sz="900" b="0" i="0" dirty="0">
                <a:solidFill>
                  <a:srgbClr val="231F20"/>
                </a:solidFill>
                <a:effectLst/>
                <a:latin typeface="+mj-lt"/>
              </a:rPr>
              <a:t> - Who would buy the product and when would they use it? How well does the product do its job when compared to others? How marketable is it to the user?</a:t>
            </a:r>
          </a:p>
        </p:txBody>
      </p:sp>
      <p:sp>
        <p:nvSpPr>
          <p:cNvPr id="24" name="TextBox 23">
            <a:extLst>
              <a:ext uri="{FF2B5EF4-FFF2-40B4-BE49-F238E27FC236}">
                <a16:creationId xmlns:a16="http://schemas.microsoft.com/office/drawing/2014/main" id="{1AB28E19-CBC0-4A85-BC0F-19DF31FB976D}"/>
              </a:ext>
            </a:extLst>
          </p:cNvPr>
          <p:cNvSpPr txBox="1"/>
          <p:nvPr/>
        </p:nvSpPr>
        <p:spPr>
          <a:xfrm rot="16200000" flipH="1">
            <a:off x="-527297" y="5005763"/>
            <a:ext cx="2409412" cy="369332"/>
          </a:xfrm>
          <a:prstGeom prst="rect">
            <a:avLst/>
          </a:prstGeom>
          <a:noFill/>
        </p:spPr>
        <p:txBody>
          <a:bodyPr wrap="square" rtlCol="0">
            <a:spAutoFit/>
          </a:bodyPr>
          <a:lstStyle/>
          <a:p>
            <a:r>
              <a:rPr lang="en-GB" dirty="0"/>
              <a:t>Mood board Images</a:t>
            </a:r>
          </a:p>
        </p:txBody>
      </p:sp>
      <p:sp>
        <p:nvSpPr>
          <p:cNvPr id="25" name="TextBox 24">
            <a:extLst>
              <a:ext uri="{FF2B5EF4-FFF2-40B4-BE49-F238E27FC236}">
                <a16:creationId xmlns:a16="http://schemas.microsoft.com/office/drawing/2014/main" id="{456F01E6-135F-41E5-A713-730929C77C57}"/>
              </a:ext>
            </a:extLst>
          </p:cNvPr>
          <p:cNvSpPr txBox="1"/>
          <p:nvPr/>
        </p:nvSpPr>
        <p:spPr>
          <a:xfrm flipH="1">
            <a:off x="3382664" y="3801233"/>
            <a:ext cx="3277568" cy="712495"/>
          </a:xfrm>
          <a:prstGeom prst="rect">
            <a:avLst/>
          </a:prstGeom>
          <a:solidFill>
            <a:schemeClr val="bg1">
              <a:lumMod val="85000"/>
            </a:schemeClr>
          </a:solidFill>
        </p:spPr>
        <p:txBody>
          <a:bodyPr wrap="square" rtlCol="0">
            <a:spAutoFit/>
          </a:bodyPr>
          <a:lstStyle/>
          <a:p>
            <a:r>
              <a:rPr lang="en-GB" sz="1000" dirty="0"/>
              <a:t>3. Find three images which will help you with your ideas. </a:t>
            </a:r>
          </a:p>
          <a:p>
            <a:r>
              <a:rPr lang="en-GB" sz="1000" dirty="0"/>
              <a:t>Patterns</a:t>
            </a:r>
          </a:p>
          <a:p>
            <a:r>
              <a:rPr lang="en-GB" sz="1000" dirty="0"/>
              <a:t>Animal </a:t>
            </a:r>
          </a:p>
          <a:p>
            <a:r>
              <a:rPr lang="en-GB" sz="1000" dirty="0"/>
              <a:t>Lettering style or font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42852"/>
            <a:ext cx="2651688" cy="707886"/>
          </a:xfrm>
          <a:prstGeom prst="rect">
            <a:avLst/>
          </a:prstGeom>
          <a:noFill/>
        </p:spPr>
        <p:txBody>
          <a:bodyPr wrap="none" lIns="91440" tIns="45720" rIns="91440" bIns="45720">
            <a:spAutoFit/>
          </a:bodyPr>
          <a:lstStyle/>
          <a:p>
            <a:pPr algn="ctr"/>
            <a:r>
              <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rPr>
              <a:t>Initial Ideas</a:t>
            </a:r>
          </a:p>
        </p:txBody>
      </p:sp>
      <p:sp>
        <p:nvSpPr>
          <p:cNvPr id="5" name="TextBox 4"/>
          <p:cNvSpPr txBox="1"/>
          <p:nvPr/>
        </p:nvSpPr>
        <p:spPr>
          <a:xfrm>
            <a:off x="3214678" y="142852"/>
            <a:ext cx="5715040" cy="461665"/>
          </a:xfrm>
          <a:prstGeom prst="rect">
            <a:avLst/>
          </a:prstGeom>
          <a:noFill/>
        </p:spPr>
        <p:txBody>
          <a:bodyPr wrap="square" rtlCol="0">
            <a:spAutoFit/>
          </a:bodyPr>
          <a:lstStyle/>
          <a:p>
            <a:r>
              <a:rPr lang="en-GB" sz="1200" dirty="0"/>
              <a:t>Produce 3 ideas for your drinks can graphic.  </a:t>
            </a:r>
            <a:r>
              <a:rPr lang="en-GB" sz="1200" b="1" dirty="0"/>
              <a:t>Add colour and detailed annotation to explain your work.</a:t>
            </a:r>
            <a:endParaRPr lang="en-US" sz="1200" b="1" dirty="0"/>
          </a:p>
        </p:txBody>
      </p:sp>
      <p:sp>
        <p:nvSpPr>
          <p:cNvPr id="6" name="TextBox 5"/>
          <p:cNvSpPr txBox="1"/>
          <p:nvPr/>
        </p:nvSpPr>
        <p:spPr>
          <a:xfrm>
            <a:off x="4006766" y="3286124"/>
            <a:ext cx="1357322" cy="369332"/>
          </a:xfrm>
          <a:prstGeom prst="rect">
            <a:avLst/>
          </a:prstGeom>
          <a:noFill/>
        </p:spPr>
        <p:txBody>
          <a:bodyPr wrap="square" rtlCol="0">
            <a:spAutoFit/>
          </a:bodyPr>
          <a:lstStyle/>
          <a:p>
            <a:r>
              <a:rPr lang="en-GB" b="1" dirty="0"/>
              <a:t>LOGO IDEAS</a:t>
            </a:r>
            <a:endParaRPr lang="en-US" b="1" dirty="0"/>
          </a:p>
        </p:txBody>
      </p:sp>
      <p:cxnSp>
        <p:nvCxnSpPr>
          <p:cNvPr id="10" name="Straight Connector 9"/>
          <p:cNvCxnSpPr/>
          <p:nvPr/>
        </p:nvCxnSpPr>
        <p:spPr>
          <a:xfrm rot="5400000" flipH="1" flipV="1">
            <a:off x="3715090" y="5077204"/>
            <a:ext cx="2001058" cy="794"/>
          </a:xfrm>
          <a:prstGeom prst="line">
            <a:avLst/>
          </a:prstGeom>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p:nvCxnSpPr>
        <p:spPr>
          <a:xfrm flipV="1">
            <a:off x="5643570" y="1070976"/>
            <a:ext cx="2786082" cy="2286016"/>
          </a:xfrm>
          <a:prstGeom prst="line">
            <a:avLst/>
          </a:prstGeom>
        </p:spPr>
        <p:style>
          <a:lnRef idx="2">
            <a:schemeClr val="accent2"/>
          </a:lnRef>
          <a:fillRef idx="0">
            <a:schemeClr val="accent2"/>
          </a:fillRef>
          <a:effectRef idx="1">
            <a:schemeClr val="accent2"/>
          </a:effectRef>
          <a:fontRef idx="minor">
            <a:schemeClr val="tx1"/>
          </a:fontRef>
        </p:style>
      </p:cxnSp>
      <p:cxnSp>
        <p:nvCxnSpPr>
          <p:cNvPr id="17" name="Straight Connector 16"/>
          <p:cNvCxnSpPr/>
          <p:nvPr/>
        </p:nvCxnSpPr>
        <p:spPr>
          <a:xfrm rot="10800000">
            <a:off x="1063558" y="1213851"/>
            <a:ext cx="2500330" cy="214314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55647" y="502307"/>
            <a:ext cx="5016694" cy="1323439"/>
          </a:xfrm>
          <a:prstGeom prst="rect">
            <a:avLst/>
          </a:prstGeom>
          <a:noFill/>
        </p:spPr>
        <p:txBody>
          <a:bodyPr wrap="none" lIns="91440" tIns="45720" rIns="91440" bIns="45720">
            <a:spAutoFit/>
          </a:bodyPr>
          <a:lstStyle/>
          <a:p>
            <a:pPr algn="ctr"/>
            <a:r>
              <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rPr>
              <a:t>Drinks Can final design</a:t>
            </a:r>
          </a:p>
          <a:p>
            <a:pPr algn="ctr"/>
            <a:endPar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endParaRPr>
          </a:p>
        </p:txBody>
      </p:sp>
      <p:sp>
        <p:nvSpPr>
          <p:cNvPr id="2" name="Rectangle 1">
            <a:extLst>
              <a:ext uri="{FF2B5EF4-FFF2-40B4-BE49-F238E27FC236}">
                <a16:creationId xmlns:a16="http://schemas.microsoft.com/office/drawing/2014/main" id="{B6D0984B-E24E-F02E-AC90-67DC858F53AA}"/>
              </a:ext>
            </a:extLst>
          </p:cNvPr>
          <p:cNvSpPr/>
          <p:nvPr/>
        </p:nvSpPr>
        <p:spPr>
          <a:xfrm>
            <a:off x="323528" y="2348880"/>
            <a:ext cx="8640960" cy="38884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1D59515F-3CAD-FC74-E088-5F5CC9A5BD3E}"/>
              </a:ext>
            </a:extLst>
          </p:cNvPr>
          <p:cNvSpPr txBox="1"/>
          <p:nvPr/>
        </p:nvSpPr>
        <p:spPr>
          <a:xfrm>
            <a:off x="611560" y="1348861"/>
            <a:ext cx="7560840" cy="646331"/>
          </a:xfrm>
          <a:prstGeom prst="rect">
            <a:avLst/>
          </a:prstGeom>
          <a:noFill/>
        </p:spPr>
        <p:txBody>
          <a:bodyPr wrap="square" rtlCol="0">
            <a:spAutoFit/>
          </a:bodyPr>
          <a:lstStyle/>
          <a:p>
            <a:r>
              <a:rPr lang="en-GB" dirty="0"/>
              <a:t>Remember this graphic will wrap around the cylinder so include the logo/ product name and the relevant information such as content, barcode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E82094B4-A836-11AA-53F4-01EF76FC5129}"/>
              </a:ext>
            </a:extLst>
          </p:cNvPr>
          <p:cNvPicPr>
            <a:picLocks noChangeAspect="1" noChangeArrowheads="1"/>
          </p:cNvPicPr>
          <p:nvPr/>
        </p:nvPicPr>
        <p:blipFill>
          <a:blip r:embed="rId2"/>
          <a:srcRect l="28125" t="17500" r="32968" b="14166"/>
          <a:stretch>
            <a:fillRect/>
          </a:stretch>
        </p:blipFill>
        <p:spPr bwMode="auto">
          <a:xfrm>
            <a:off x="1475656" y="-28474"/>
            <a:ext cx="6741220" cy="6660000"/>
          </a:xfrm>
          <a:prstGeom prst="rect">
            <a:avLst/>
          </a:prstGeom>
          <a:noFill/>
          <a:ln w="9525">
            <a:noFill/>
            <a:miter lim="800000"/>
            <a:headEnd/>
            <a:tailEnd/>
          </a:ln>
          <a:effectLst/>
        </p:spPr>
      </p:pic>
      <p:sp>
        <p:nvSpPr>
          <p:cNvPr id="4" name="Rectangle 3"/>
          <p:cNvSpPr/>
          <p:nvPr/>
        </p:nvSpPr>
        <p:spPr>
          <a:xfrm>
            <a:off x="216673" y="270972"/>
            <a:ext cx="3379708" cy="1323439"/>
          </a:xfrm>
          <a:prstGeom prst="rect">
            <a:avLst/>
          </a:prstGeom>
          <a:noFill/>
        </p:spPr>
        <p:txBody>
          <a:bodyPr wrap="none" lIns="91440" tIns="45720" rIns="91440" bIns="45720">
            <a:spAutoFit/>
          </a:bodyPr>
          <a:lstStyle/>
          <a:p>
            <a:pPr algn="ctr"/>
            <a:r>
              <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rPr>
              <a:t>Initial Ideas for</a:t>
            </a:r>
          </a:p>
          <a:p>
            <a:pPr algn="ctr"/>
            <a:r>
              <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rPr>
              <a:t>Packaging </a:t>
            </a:r>
          </a:p>
        </p:txBody>
      </p:sp>
      <p:pic>
        <p:nvPicPr>
          <p:cNvPr id="3" name="Picture 5">
            <a:extLst>
              <a:ext uri="{FF2B5EF4-FFF2-40B4-BE49-F238E27FC236}">
                <a16:creationId xmlns:a16="http://schemas.microsoft.com/office/drawing/2014/main" id="{F595E441-63E1-4E29-AF0D-FC310B230CCB}"/>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533" b="100000" l="717" r="100000">
                        <a14:foregroundMark x1="65950" y1="15326" x2="65950" y2="15326"/>
                        <a14:foregroundMark x1="62724" y1="28736" x2="62724" y2="28736"/>
                        <a14:foregroundMark x1="62007" y1="29885" x2="59140" y2="30651"/>
                        <a14:foregroundMark x1="56989" y1="29885" x2="56989" y2="29885"/>
                        <a14:foregroundMark x1="56989" y1="23755" x2="56989" y2="23755"/>
                        <a14:foregroundMark x1="56989" y1="23372" x2="58781" y2="19540"/>
                        <a14:foregroundMark x1="58781" y1="18391" x2="58781" y2="18391"/>
                        <a14:foregroundMark x1="58065" y1="18391" x2="56989" y2="18391"/>
                        <a14:foregroundMark x1="50538" y1="19923" x2="49821" y2="20690"/>
                        <a14:foregroundMark x1="49462" y1="20690" x2="48746" y2="21456"/>
                        <a14:foregroundMark x1="48029" y1="21456" x2="48029" y2="21456"/>
                        <a14:foregroundMark x1="46953" y1="19157" x2="46953" y2="19157"/>
                        <a14:foregroundMark x1="50538" y1="19923" x2="54480" y2="17625"/>
                        <a14:foregroundMark x1="55556" y1="17241" x2="61649" y2="18774"/>
                        <a14:foregroundMark x1="63441" y1="18391" x2="63441" y2="18391"/>
                        <a14:foregroundMark x1="64875" y1="18391" x2="66308" y2="19923"/>
                        <a14:foregroundMark x1="58781" y1="44444" x2="58781" y2="44444"/>
                        <a14:foregroundMark x1="55556" y1="44828" x2="52330" y2="47893"/>
                        <a14:foregroundMark x1="49462" y1="46360" x2="41935" y2="42146"/>
                        <a14:foregroundMark x1="39785" y1="39464" x2="39068" y2="37931"/>
                        <a14:foregroundMark x1="70251" y1="24904" x2="70251" y2="24904"/>
                        <a14:foregroundMark x1="69892" y1="20307" x2="69892" y2="20307"/>
                        <a14:foregroundMark x1="75986" y1="20307" x2="75986" y2="20307"/>
                        <a14:foregroundMark x1="77061" y1="18774" x2="77061" y2="18774"/>
                        <a14:foregroundMark x1="77061" y1="24138" x2="77061" y2="24138"/>
                        <a14:foregroundMark x1="77419" y1="22605" x2="77419" y2="22605"/>
                        <a14:foregroundMark x1="38351" y1="32950" x2="38351" y2="32950"/>
                        <a14:foregroundMark x1="34767" y1="37931" x2="30824" y2="40230"/>
                        <a14:foregroundMark x1="29749" y1="40996" x2="29032" y2="41762"/>
                        <a14:foregroundMark x1="27957" y1="45211" x2="24731" y2="50192"/>
                        <a14:foregroundMark x1="24014" y1="52490" x2="22222" y2="57088"/>
                        <a14:foregroundMark x1="21864" y1="60153" x2="21505" y2="75862"/>
                        <a14:foregroundMark x1="19355" y1="78544" x2="17921" y2="80460"/>
                        <a14:foregroundMark x1="16129" y1="81609" x2="15412" y2="82375"/>
                        <a14:foregroundMark x1="15412" y1="82375" x2="15054" y2="84674"/>
                        <a14:foregroundMark x1="13262" y1="84674" x2="11470" y2="84291"/>
                        <a14:foregroundMark x1="10036" y1="82759" x2="8602" y2="82375"/>
                        <a14:foregroundMark x1="7527" y1="82375" x2="7527" y2="82375"/>
                        <a14:foregroundMark x1="6093" y1="82375" x2="6093" y2="82375"/>
                        <a14:foregroundMark x1="6093" y1="82375" x2="6093" y2="82375"/>
                        <a14:foregroundMark x1="59140" y1="90421" x2="59140" y2="90421"/>
                        <a14:foregroundMark x1="59140" y1="82375" x2="62007" y2="79310"/>
                        <a14:foregroundMark x1="65233" y1="75479" x2="73835" y2="73180"/>
                        <a14:foregroundMark x1="74910" y1="72797" x2="74910" y2="72797"/>
                        <a14:foregroundMark x1="77778" y1="71264" x2="76703" y2="70498"/>
                        <a14:foregroundMark x1="69176" y1="69349" x2="62007" y2="70498"/>
                        <a14:foregroundMark x1="59140" y1="70115" x2="58065" y2="70498"/>
                        <a14:foregroundMark x1="55556" y1="70498" x2="55197" y2="69349"/>
                        <a14:foregroundMark x1="54480" y1="63218" x2="56272" y2="57854"/>
                        <a14:foregroundMark x1="56631" y1="57471" x2="56631" y2="57471"/>
                        <a14:foregroundMark x1="60573" y1="56705" x2="62724" y2="55939"/>
                        <a14:foregroundMark x1="64875" y1="54023" x2="65950" y2="53257"/>
                        <a14:foregroundMark x1="69534" y1="53257" x2="69534" y2="49808"/>
                        <a14:foregroundMark x1="69534" y1="47510" x2="69534" y2="47510"/>
                        <a14:foregroundMark x1="68100" y1="47126" x2="61290" y2="49808"/>
                        <a14:foregroundMark x1="54839" y1="48659" x2="49462" y2="50192"/>
                        <a14:foregroundMark x1="48746" y1="50192" x2="51971" y2="46743"/>
                        <a14:foregroundMark x1="56989" y1="43678" x2="58423" y2="41762"/>
                        <a14:foregroundMark x1="62366" y1="39080" x2="62366" y2="39080"/>
                        <a14:foregroundMark x1="68100" y1="39080" x2="70251" y2="39464"/>
                        <a14:foregroundMark x1="72043" y1="39464" x2="82079" y2="39080"/>
                        <a14:foregroundMark x1="55556" y1="27969" x2="54122" y2="27969"/>
                        <a14:foregroundMark x1="53763" y1="27969" x2="53763" y2="27969"/>
                        <a14:foregroundMark x1="86738" y1="41379" x2="86738" y2="41379"/>
                        <a14:foregroundMark x1="87814" y1="38314" x2="87814" y2="38314"/>
                        <a14:foregroundMark x1="84229" y1="39080" x2="84229" y2="39080"/>
                      </a14:backgroundRemoval>
                    </a14:imgEffect>
                  </a14:imgLayer>
                </a14:imgProps>
              </a:ext>
              <a:ext uri="{28A0092B-C50C-407E-A947-70E740481C1C}">
                <a14:useLocalDpi xmlns:a14="http://schemas.microsoft.com/office/drawing/2010/main" val="0"/>
              </a:ext>
            </a:extLst>
          </a:blip>
          <a:srcRect/>
          <a:stretch>
            <a:fillRect/>
          </a:stretch>
        </p:blipFill>
        <p:spPr bwMode="auto">
          <a:xfrm>
            <a:off x="6444208" y="4865581"/>
            <a:ext cx="2109486" cy="1765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73BF17FE-197B-E753-6DF4-D50C8D7411C5}"/>
              </a:ext>
            </a:extLst>
          </p:cNvPr>
          <p:cNvSpPr txBox="1"/>
          <p:nvPr/>
        </p:nvSpPr>
        <p:spPr>
          <a:xfrm>
            <a:off x="758611" y="5748553"/>
            <a:ext cx="2295832" cy="646331"/>
          </a:xfrm>
          <a:prstGeom prst="rect">
            <a:avLst/>
          </a:prstGeom>
          <a:noFill/>
        </p:spPr>
        <p:txBody>
          <a:bodyPr wrap="square">
            <a:spAutoFit/>
          </a:bodyPr>
          <a:lstStyle/>
          <a:p>
            <a:r>
              <a:rPr lang="en-GB" sz="1800" b="1" dirty="0"/>
              <a:t>EXTERNAL GRAPHIC </a:t>
            </a:r>
          </a:p>
          <a:p>
            <a:r>
              <a:rPr lang="en-GB" sz="1800" b="1" dirty="0"/>
              <a:t>DESIGN TEMPLATE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42852"/>
            <a:ext cx="2771529" cy="707886"/>
          </a:xfrm>
          <a:prstGeom prst="rect">
            <a:avLst/>
          </a:prstGeom>
          <a:noFill/>
        </p:spPr>
        <p:txBody>
          <a:bodyPr wrap="none" lIns="91440" tIns="45720" rIns="91440" bIns="45720">
            <a:spAutoFit/>
          </a:bodyPr>
          <a:lstStyle/>
          <a:p>
            <a:pPr algn="ctr"/>
            <a:r>
              <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00B050"/>
                </a:solidFill>
                <a:effectLst>
                  <a:outerShdw blurRad="41275" dist="12700" dir="12000000" algn="tl" rotWithShape="0">
                    <a:srgbClr val="000000">
                      <a:alpha val="40000"/>
                    </a:srgbClr>
                  </a:outerShdw>
                </a:effectLst>
              </a:rPr>
              <a:t>User Testing</a:t>
            </a:r>
          </a:p>
        </p:txBody>
      </p:sp>
      <p:sp>
        <p:nvSpPr>
          <p:cNvPr id="5" name="TextBox 4"/>
          <p:cNvSpPr txBox="1"/>
          <p:nvPr/>
        </p:nvSpPr>
        <p:spPr>
          <a:xfrm>
            <a:off x="3428992" y="214290"/>
            <a:ext cx="5357850" cy="646331"/>
          </a:xfrm>
          <a:prstGeom prst="rect">
            <a:avLst/>
          </a:prstGeom>
          <a:noFill/>
        </p:spPr>
        <p:txBody>
          <a:bodyPr wrap="square" rtlCol="0">
            <a:spAutoFit/>
          </a:bodyPr>
          <a:lstStyle/>
          <a:p>
            <a:r>
              <a:rPr lang="en-GB" sz="1200" dirty="0"/>
              <a:t>Understanding the success of your product is important as a designer.  User testing is a way of gathering information from potential users.  Suggested improvements should also be considered in the redesign phase.</a:t>
            </a:r>
            <a:endParaRPr lang="en-US" sz="1200" dirty="0"/>
          </a:p>
        </p:txBody>
      </p:sp>
      <p:graphicFrame>
        <p:nvGraphicFramePr>
          <p:cNvPr id="6" name="Table 5"/>
          <p:cNvGraphicFramePr>
            <a:graphicFrameLocks noGrp="1"/>
          </p:cNvGraphicFramePr>
          <p:nvPr>
            <p:extLst>
              <p:ext uri="{D42A27DB-BD31-4B8C-83A1-F6EECF244321}">
                <p14:modId xmlns:p14="http://schemas.microsoft.com/office/powerpoint/2010/main" val="490668255"/>
              </p:ext>
            </p:extLst>
          </p:nvPr>
        </p:nvGraphicFramePr>
        <p:xfrm>
          <a:off x="428596" y="1268760"/>
          <a:ext cx="8319867" cy="4320480"/>
        </p:xfrm>
        <a:graphic>
          <a:graphicData uri="http://schemas.openxmlformats.org/drawingml/2006/table">
            <a:tbl>
              <a:tblPr firstRow="1" bandRow="1">
                <a:tableStyleId>{5C22544A-7EE6-4342-B048-85BDC9FD1C3A}</a:tableStyleId>
              </a:tblPr>
              <a:tblGrid>
                <a:gridCol w="2513292">
                  <a:extLst>
                    <a:ext uri="{9D8B030D-6E8A-4147-A177-3AD203B41FA5}">
                      <a16:colId xmlns:a16="http://schemas.microsoft.com/office/drawing/2014/main" val="20000"/>
                    </a:ext>
                  </a:extLst>
                </a:gridCol>
                <a:gridCol w="1386645">
                  <a:extLst>
                    <a:ext uri="{9D8B030D-6E8A-4147-A177-3AD203B41FA5}">
                      <a16:colId xmlns:a16="http://schemas.microsoft.com/office/drawing/2014/main" val="20001"/>
                    </a:ext>
                  </a:extLst>
                </a:gridCol>
                <a:gridCol w="1473310">
                  <a:extLst>
                    <a:ext uri="{9D8B030D-6E8A-4147-A177-3AD203B41FA5}">
                      <a16:colId xmlns:a16="http://schemas.microsoft.com/office/drawing/2014/main" val="20002"/>
                    </a:ext>
                  </a:extLst>
                </a:gridCol>
                <a:gridCol w="1473310">
                  <a:extLst>
                    <a:ext uri="{9D8B030D-6E8A-4147-A177-3AD203B41FA5}">
                      <a16:colId xmlns:a16="http://schemas.microsoft.com/office/drawing/2014/main" val="20003"/>
                    </a:ext>
                  </a:extLst>
                </a:gridCol>
                <a:gridCol w="1473310">
                  <a:extLst>
                    <a:ext uri="{9D8B030D-6E8A-4147-A177-3AD203B41FA5}">
                      <a16:colId xmlns:a16="http://schemas.microsoft.com/office/drawing/2014/main" val="20004"/>
                    </a:ext>
                  </a:extLst>
                </a:gridCol>
              </a:tblGrid>
              <a:tr h="720080">
                <a:tc>
                  <a:txBody>
                    <a:bodyPr/>
                    <a:lstStyle/>
                    <a:p>
                      <a:pPr algn="ctr"/>
                      <a:r>
                        <a:rPr lang="en-GB" sz="1800" dirty="0"/>
                        <a:t>QUESTION</a:t>
                      </a:r>
                      <a:endParaRPr lang="en-US" sz="1800" dirty="0"/>
                    </a:p>
                  </a:txBody>
                  <a:tcPr/>
                </a:tc>
                <a:tc>
                  <a:txBody>
                    <a:bodyPr/>
                    <a:lstStyle/>
                    <a:p>
                      <a:pPr algn="ctr"/>
                      <a:r>
                        <a:rPr lang="en-GB" sz="1800" dirty="0"/>
                        <a:t>USER 1</a:t>
                      </a:r>
                      <a:endParaRPr lang="en-US" sz="1800" dirty="0"/>
                    </a:p>
                  </a:txBody>
                  <a:tcPr/>
                </a:tc>
                <a:tc>
                  <a:txBody>
                    <a:bodyPr/>
                    <a:lstStyle/>
                    <a:p>
                      <a:pPr algn="ctr"/>
                      <a:r>
                        <a:rPr lang="en-GB" sz="1800" dirty="0"/>
                        <a:t>USER 2</a:t>
                      </a:r>
                      <a:endParaRPr lang="en-US" sz="1800" dirty="0"/>
                    </a:p>
                  </a:txBody>
                  <a:tcPr/>
                </a:tc>
                <a:tc>
                  <a:txBody>
                    <a:bodyPr/>
                    <a:lstStyle/>
                    <a:p>
                      <a:pPr algn="ctr"/>
                      <a:r>
                        <a:rPr lang="en-GB" sz="1800" dirty="0"/>
                        <a:t>USER 3</a:t>
                      </a:r>
                      <a:endParaRPr lang="en-US" sz="1800" dirty="0"/>
                    </a:p>
                  </a:txBody>
                  <a:tcPr/>
                </a:tc>
                <a:tc>
                  <a:txBody>
                    <a:bodyPr/>
                    <a:lstStyle/>
                    <a:p>
                      <a:pPr algn="ctr"/>
                      <a:r>
                        <a:rPr lang="en-GB" sz="1800" dirty="0"/>
                        <a:t>USER</a:t>
                      </a:r>
                      <a:r>
                        <a:rPr lang="en-GB" sz="1800" baseline="0" dirty="0"/>
                        <a:t> 4</a:t>
                      </a:r>
                      <a:endParaRPr lang="en-US" sz="1800" dirty="0"/>
                    </a:p>
                  </a:txBody>
                  <a:tcPr/>
                </a:tc>
                <a:extLst>
                  <a:ext uri="{0D108BD9-81ED-4DB2-BD59-A6C34878D82A}">
                    <a16:rowId xmlns:a16="http://schemas.microsoft.com/office/drawing/2014/main" val="10000"/>
                  </a:ext>
                </a:extLst>
              </a:tr>
              <a:tr h="720080">
                <a:tc>
                  <a:txBody>
                    <a:bodyPr/>
                    <a:lstStyle/>
                    <a:p>
                      <a:pPr algn="ctr"/>
                      <a:r>
                        <a:rPr lang="en-US" sz="1200" dirty="0"/>
                        <a:t>What do you think of the </a:t>
                      </a:r>
                      <a:r>
                        <a:rPr lang="en-US" sz="1200" dirty="0" err="1"/>
                        <a:t>colours</a:t>
                      </a:r>
                      <a:r>
                        <a:rPr lang="en-US" sz="1200" dirty="0"/>
                        <a:t> I have used on the product ?</a:t>
                      </a:r>
                    </a:p>
                  </a:txBody>
                  <a:tcPr/>
                </a:tc>
                <a:tc>
                  <a:txBody>
                    <a:bodyPr/>
                    <a:lstStyle/>
                    <a:p>
                      <a:pPr algn="ctr"/>
                      <a:endParaRPr lang="en-US" sz="1200"/>
                    </a:p>
                  </a:txBody>
                  <a:tcPr/>
                </a:tc>
                <a:tc>
                  <a:txBody>
                    <a:bodyPr/>
                    <a:lstStyle/>
                    <a:p>
                      <a:pPr algn="ctr"/>
                      <a:endParaRPr lang="en-US" sz="1200"/>
                    </a:p>
                  </a:txBody>
                  <a:tcPr/>
                </a:tc>
                <a:tc>
                  <a:txBody>
                    <a:bodyPr/>
                    <a:lstStyle/>
                    <a:p>
                      <a:pPr algn="ctr"/>
                      <a:endParaRPr lang="en-US" sz="1200"/>
                    </a:p>
                  </a:txBody>
                  <a:tcPr/>
                </a:tc>
                <a:tc>
                  <a:txBody>
                    <a:bodyPr/>
                    <a:lstStyle/>
                    <a:p>
                      <a:pPr algn="ctr"/>
                      <a:endParaRPr lang="en-US" sz="1200"/>
                    </a:p>
                  </a:txBody>
                  <a:tcPr/>
                </a:tc>
                <a:extLst>
                  <a:ext uri="{0D108BD9-81ED-4DB2-BD59-A6C34878D82A}">
                    <a16:rowId xmlns:a16="http://schemas.microsoft.com/office/drawing/2014/main" val="10001"/>
                  </a:ext>
                </a:extLst>
              </a:tr>
              <a:tr h="720080">
                <a:tc>
                  <a:txBody>
                    <a:bodyPr/>
                    <a:lstStyle/>
                    <a:p>
                      <a:pPr algn="l"/>
                      <a:r>
                        <a:rPr lang="en-US" sz="1200" dirty="0"/>
                        <a:t>What……………………</a:t>
                      </a:r>
                    </a:p>
                  </a:txBody>
                  <a:tcPr/>
                </a:tc>
                <a:tc>
                  <a:txBody>
                    <a:bodyPr/>
                    <a:lstStyle/>
                    <a:p>
                      <a:pPr algn="ctr"/>
                      <a:endParaRPr lang="en-US" sz="1200"/>
                    </a:p>
                  </a:txBody>
                  <a:tcPr/>
                </a:tc>
                <a:tc>
                  <a:txBody>
                    <a:bodyPr/>
                    <a:lstStyle/>
                    <a:p>
                      <a:pPr algn="ctr"/>
                      <a:endParaRPr lang="en-US" sz="1200" dirty="0"/>
                    </a:p>
                  </a:txBody>
                  <a:tcPr/>
                </a:tc>
                <a:tc>
                  <a:txBody>
                    <a:bodyPr/>
                    <a:lstStyle/>
                    <a:p>
                      <a:pPr algn="ctr"/>
                      <a:endParaRPr lang="en-US" sz="1200"/>
                    </a:p>
                  </a:txBody>
                  <a:tcPr/>
                </a:tc>
                <a:tc>
                  <a:txBody>
                    <a:bodyPr/>
                    <a:lstStyle/>
                    <a:p>
                      <a:pPr algn="ctr"/>
                      <a:endParaRPr lang="en-US" sz="1200"/>
                    </a:p>
                  </a:txBody>
                  <a:tcPr/>
                </a:tc>
                <a:extLst>
                  <a:ext uri="{0D108BD9-81ED-4DB2-BD59-A6C34878D82A}">
                    <a16:rowId xmlns:a16="http://schemas.microsoft.com/office/drawing/2014/main" val="10002"/>
                  </a:ext>
                </a:extLst>
              </a:tr>
              <a:tr h="720080">
                <a:tc>
                  <a:txBody>
                    <a:bodyPr/>
                    <a:lstStyle/>
                    <a:p>
                      <a:pPr algn="l"/>
                      <a:r>
                        <a:rPr lang="en-US" sz="1200" dirty="0"/>
                        <a:t>Who………………….</a:t>
                      </a:r>
                    </a:p>
                  </a:txBody>
                  <a:tcPr/>
                </a:tc>
                <a:tc>
                  <a:txBody>
                    <a:bodyPr/>
                    <a:lstStyle/>
                    <a:p>
                      <a:pPr algn="ctr"/>
                      <a:endParaRPr lang="en-US" sz="1200"/>
                    </a:p>
                  </a:txBody>
                  <a:tcPr/>
                </a:tc>
                <a:tc>
                  <a:txBody>
                    <a:bodyPr/>
                    <a:lstStyle/>
                    <a:p>
                      <a:pPr algn="ctr"/>
                      <a:endParaRPr lang="en-US" sz="1200"/>
                    </a:p>
                  </a:txBody>
                  <a:tcPr/>
                </a:tc>
                <a:tc>
                  <a:txBody>
                    <a:bodyPr/>
                    <a:lstStyle/>
                    <a:p>
                      <a:pPr algn="ctr"/>
                      <a:endParaRPr lang="en-US" sz="1200"/>
                    </a:p>
                  </a:txBody>
                  <a:tcPr/>
                </a:tc>
                <a:tc>
                  <a:txBody>
                    <a:bodyPr/>
                    <a:lstStyle/>
                    <a:p>
                      <a:pPr algn="ctr"/>
                      <a:endParaRPr lang="en-US" sz="1200"/>
                    </a:p>
                  </a:txBody>
                  <a:tcPr/>
                </a:tc>
                <a:extLst>
                  <a:ext uri="{0D108BD9-81ED-4DB2-BD59-A6C34878D82A}">
                    <a16:rowId xmlns:a16="http://schemas.microsoft.com/office/drawing/2014/main" val="10003"/>
                  </a:ext>
                </a:extLst>
              </a:tr>
              <a:tr h="720080">
                <a:tc>
                  <a:txBody>
                    <a:bodyPr/>
                    <a:lstStyle/>
                    <a:p>
                      <a:pPr algn="l"/>
                      <a:r>
                        <a:rPr lang="en-US" sz="1200" dirty="0"/>
                        <a:t>How………………</a:t>
                      </a:r>
                    </a:p>
                  </a:txBody>
                  <a:tcPr/>
                </a:tc>
                <a:tc>
                  <a:txBody>
                    <a:bodyPr/>
                    <a:lstStyle/>
                    <a:p>
                      <a:pPr algn="ctr"/>
                      <a:endParaRPr lang="en-US" sz="1200"/>
                    </a:p>
                  </a:txBody>
                  <a:tcPr/>
                </a:tc>
                <a:tc>
                  <a:txBody>
                    <a:bodyPr/>
                    <a:lstStyle/>
                    <a:p>
                      <a:pPr algn="ctr"/>
                      <a:endParaRPr lang="en-US" sz="1200"/>
                    </a:p>
                  </a:txBody>
                  <a:tcPr/>
                </a:tc>
                <a:tc>
                  <a:txBody>
                    <a:bodyPr/>
                    <a:lstStyle/>
                    <a:p>
                      <a:pPr algn="ctr"/>
                      <a:endParaRPr lang="en-US" sz="1200"/>
                    </a:p>
                  </a:txBody>
                  <a:tcPr/>
                </a:tc>
                <a:tc>
                  <a:txBody>
                    <a:bodyPr/>
                    <a:lstStyle/>
                    <a:p>
                      <a:pPr algn="ctr"/>
                      <a:endParaRPr lang="en-US" sz="1200"/>
                    </a:p>
                  </a:txBody>
                  <a:tcPr/>
                </a:tc>
                <a:extLst>
                  <a:ext uri="{0D108BD9-81ED-4DB2-BD59-A6C34878D82A}">
                    <a16:rowId xmlns:a16="http://schemas.microsoft.com/office/drawing/2014/main" val="10004"/>
                  </a:ext>
                </a:extLst>
              </a:tr>
              <a:tr h="720080">
                <a:tc>
                  <a:txBody>
                    <a:bodyPr/>
                    <a:lstStyle/>
                    <a:p>
                      <a:pPr algn="ctr"/>
                      <a:r>
                        <a:rPr lang="en-GB" sz="1200" dirty="0"/>
                        <a:t>HOW COULD THE PRODUCT BE IMPROVED?</a:t>
                      </a:r>
                      <a:endParaRPr lang="en-US" sz="1200" dirty="0"/>
                    </a:p>
                  </a:txBody>
                  <a:tcPr/>
                </a:tc>
                <a:tc>
                  <a:txBody>
                    <a:bodyPr/>
                    <a:lstStyle/>
                    <a:p>
                      <a:pPr algn="ctr"/>
                      <a:endParaRPr lang="en-US" sz="1200" dirty="0"/>
                    </a:p>
                  </a:txBody>
                  <a:tcPr/>
                </a:tc>
                <a:tc>
                  <a:txBody>
                    <a:bodyPr/>
                    <a:lstStyle/>
                    <a:p>
                      <a:pPr algn="ctr"/>
                      <a:endParaRPr lang="en-US" sz="1200"/>
                    </a:p>
                  </a:txBody>
                  <a:tcPr/>
                </a:tc>
                <a:tc>
                  <a:txBody>
                    <a:bodyPr/>
                    <a:lstStyle/>
                    <a:p>
                      <a:pPr algn="ctr"/>
                      <a:endParaRPr lang="en-US" sz="1200"/>
                    </a:p>
                  </a:txBody>
                  <a:tcPr/>
                </a:tc>
                <a:tc>
                  <a:txBody>
                    <a:bodyPr/>
                    <a:lstStyle/>
                    <a:p>
                      <a:pPr algn="ctr"/>
                      <a:endParaRPr lang="en-US" sz="12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500</Words>
  <Application>Microsoft Office PowerPoint</Application>
  <PresentationFormat>On-screen Show (4:3)</PresentationFormat>
  <Paragraphs>52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jmurray</dc:creator>
  <cp:lastModifiedBy>Adrian Jelf</cp:lastModifiedBy>
  <cp:revision>53</cp:revision>
  <dcterms:created xsi:type="dcterms:W3CDTF">2010-06-21T08:54:28Z</dcterms:created>
  <dcterms:modified xsi:type="dcterms:W3CDTF">2023-04-21T13:47:59Z</dcterms:modified>
</cp:coreProperties>
</file>