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87" r:id="rId3"/>
    <p:sldId id="314" r:id="rId4"/>
    <p:sldId id="315" r:id="rId5"/>
    <p:sldId id="291" r:id="rId6"/>
    <p:sldId id="288" r:id="rId7"/>
    <p:sldId id="290" r:id="rId8"/>
    <p:sldId id="307" r:id="rId9"/>
    <p:sldId id="308" r:id="rId10"/>
    <p:sldId id="306" r:id="rId11"/>
    <p:sldId id="311" r:id="rId12"/>
    <p:sldId id="292" r:id="rId13"/>
    <p:sldId id="310" r:id="rId14"/>
    <p:sldId id="309" r:id="rId1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5" d="100"/>
          <a:sy n="45" d="100"/>
        </p:scale>
        <p:origin x="94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21BB8050-EAC7-4209-B336-3D85716199EC}" type="datetimeFigureOut">
              <a:rPr lang="en-GB" smtClean="0"/>
              <a:t>07/11/2023</a:t>
            </a:fld>
            <a:endParaRPr lang="en-GB"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040AB9CA-17BA-4391-8BF4-DBB208E60233}" type="slidenum">
              <a:rPr lang="en-GB" smtClean="0"/>
              <a:t>‹#›</a:t>
            </a:fld>
            <a:endParaRPr lang="en-GB" dirty="0"/>
          </a:p>
        </p:txBody>
      </p:sp>
    </p:spTree>
    <p:extLst>
      <p:ext uri="{BB962C8B-B14F-4D97-AF65-F5344CB8AC3E}">
        <p14:creationId xmlns:p14="http://schemas.microsoft.com/office/powerpoint/2010/main" val="705619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72F945A-CA12-4B1D-B190-DA06018DA09B}" type="datetimeFigureOut">
              <a:rPr lang="en-GB" smtClean="0"/>
              <a:t>07/11/2023</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7BA21ACA-75A3-4B35-BABB-8456D154BAED}" type="slidenum">
              <a:rPr lang="en-GB" smtClean="0"/>
              <a:t>‹#›</a:t>
            </a:fld>
            <a:endParaRPr lang="en-GB" dirty="0"/>
          </a:p>
        </p:txBody>
      </p:sp>
    </p:spTree>
    <p:extLst>
      <p:ext uri="{BB962C8B-B14F-4D97-AF65-F5344CB8AC3E}">
        <p14:creationId xmlns:p14="http://schemas.microsoft.com/office/powerpoint/2010/main" val="18923373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F468E4-189A-45AB-A5DC-5B7B63E9618C}" type="datetime1">
              <a:rPr lang="en-GB" smtClean="0"/>
              <a:t>07/11/2023</a:t>
            </a:fld>
            <a:endParaRPr lang="en-GB" dirty="0"/>
          </a:p>
        </p:txBody>
      </p:sp>
      <p:sp>
        <p:nvSpPr>
          <p:cNvPr id="5" name="Footer Placeholder 4"/>
          <p:cNvSpPr>
            <a:spLocks noGrp="1"/>
          </p:cNvSpPr>
          <p:nvPr>
            <p:ph type="ftr" sz="quarter" idx="11"/>
          </p:nvPr>
        </p:nvSpPr>
        <p:spPr/>
        <p:txBody>
          <a:bodyPr/>
          <a:lstStyle/>
          <a:p>
            <a:r>
              <a:rPr lang="en-GB"/>
              <a:t>LDG Sept 2023</a:t>
            </a:r>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12864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7BC36-6C56-4DEA-8C70-84C03EC5179F}" type="datetime1">
              <a:rPr lang="en-GB" smtClean="0"/>
              <a:t>07/11/2023</a:t>
            </a:fld>
            <a:endParaRPr lang="en-GB" dirty="0"/>
          </a:p>
        </p:txBody>
      </p:sp>
      <p:sp>
        <p:nvSpPr>
          <p:cNvPr id="5" name="Footer Placeholder 4"/>
          <p:cNvSpPr>
            <a:spLocks noGrp="1"/>
          </p:cNvSpPr>
          <p:nvPr>
            <p:ph type="ftr" sz="quarter" idx="11"/>
          </p:nvPr>
        </p:nvSpPr>
        <p:spPr/>
        <p:txBody>
          <a:bodyPr/>
          <a:lstStyle/>
          <a:p>
            <a:r>
              <a:rPr lang="en-GB"/>
              <a:t>LDG Sept 2023</a:t>
            </a:r>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5945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808C7-26B3-4CEC-BF9E-42C100A29ABA}" type="datetime1">
              <a:rPr lang="en-GB" smtClean="0"/>
              <a:t>07/11/2023</a:t>
            </a:fld>
            <a:endParaRPr lang="en-GB" dirty="0"/>
          </a:p>
        </p:txBody>
      </p:sp>
      <p:sp>
        <p:nvSpPr>
          <p:cNvPr id="5" name="Footer Placeholder 4"/>
          <p:cNvSpPr>
            <a:spLocks noGrp="1"/>
          </p:cNvSpPr>
          <p:nvPr>
            <p:ph type="ftr" sz="quarter" idx="11"/>
          </p:nvPr>
        </p:nvSpPr>
        <p:spPr/>
        <p:txBody>
          <a:bodyPr/>
          <a:lstStyle/>
          <a:p>
            <a:r>
              <a:rPr lang="en-GB"/>
              <a:t>LDG Sept 2023</a:t>
            </a:r>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56306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C66A-C7F3-47FE-9B6C-D198AD969D30}" type="datetime1">
              <a:rPr lang="en-GB" smtClean="0"/>
              <a:t>07/11/2023</a:t>
            </a:fld>
            <a:endParaRPr lang="en-GB" dirty="0"/>
          </a:p>
        </p:txBody>
      </p:sp>
      <p:sp>
        <p:nvSpPr>
          <p:cNvPr id="5" name="Footer Placeholder 4"/>
          <p:cNvSpPr>
            <a:spLocks noGrp="1"/>
          </p:cNvSpPr>
          <p:nvPr>
            <p:ph type="ftr" sz="quarter" idx="11"/>
          </p:nvPr>
        </p:nvSpPr>
        <p:spPr/>
        <p:txBody>
          <a:bodyPr/>
          <a:lstStyle/>
          <a:p>
            <a:r>
              <a:rPr lang="en-GB"/>
              <a:t>LDG Sept 2023</a:t>
            </a:r>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48269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F5F7A-0467-4787-B2ED-F2004EF82864}" type="datetime1">
              <a:rPr lang="en-GB" smtClean="0"/>
              <a:t>07/11/2023</a:t>
            </a:fld>
            <a:endParaRPr lang="en-GB" dirty="0"/>
          </a:p>
        </p:txBody>
      </p:sp>
      <p:sp>
        <p:nvSpPr>
          <p:cNvPr id="5" name="Footer Placeholder 4"/>
          <p:cNvSpPr>
            <a:spLocks noGrp="1"/>
          </p:cNvSpPr>
          <p:nvPr>
            <p:ph type="ftr" sz="quarter" idx="11"/>
          </p:nvPr>
        </p:nvSpPr>
        <p:spPr/>
        <p:txBody>
          <a:bodyPr/>
          <a:lstStyle/>
          <a:p>
            <a:r>
              <a:rPr lang="en-GB"/>
              <a:t>LDG Sept 2023</a:t>
            </a:r>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6033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031DC-BE51-4604-8A07-1276E96B6497}" type="datetime1">
              <a:rPr lang="en-GB" smtClean="0"/>
              <a:t>07/11/2023</a:t>
            </a:fld>
            <a:endParaRPr lang="en-GB" dirty="0"/>
          </a:p>
        </p:txBody>
      </p:sp>
      <p:sp>
        <p:nvSpPr>
          <p:cNvPr id="6" name="Footer Placeholder 5"/>
          <p:cNvSpPr>
            <a:spLocks noGrp="1"/>
          </p:cNvSpPr>
          <p:nvPr>
            <p:ph type="ftr" sz="quarter" idx="11"/>
          </p:nvPr>
        </p:nvSpPr>
        <p:spPr/>
        <p:txBody>
          <a:bodyPr/>
          <a:lstStyle/>
          <a:p>
            <a:r>
              <a:rPr lang="en-GB"/>
              <a:t>LDG Sept 2023</a:t>
            </a:r>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02508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77B260-7F60-4B71-A0BF-68A021A6E5AA}" type="datetime1">
              <a:rPr lang="en-GB" smtClean="0"/>
              <a:t>07/11/2023</a:t>
            </a:fld>
            <a:endParaRPr lang="en-GB" dirty="0"/>
          </a:p>
        </p:txBody>
      </p:sp>
      <p:sp>
        <p:nvSpPr>
          <p:cNvPr id="8" name="Footer Placeholder 7"/>
          <p:cNvSpPr>
            <a:spLocks noGrp="1"/>
          </p:cNvSpPr>
          <p:nvPr>
            <p:ph type="ftr" sz="quarter" idx="11"/>
          </p:nvPr>
        </p:nvSpPr>
        <p:spPr/>
        <p:txBody>
          <a:bodyPr/>
          <a:lstStyle/>
          <a:p>
            <a:r>
              <a:rPr lang="en-GB"/>
              <a:t>LDG Sept 2023</a:t>
            </a:r>
            <a:endParaRPr lang="en-GB" dirty="0"/>
          </a:p>
        </p:txBody>
      </p:sp>
      <p:sp>
        <p:nvSpPr>
          <p:cNvPr id="9" name="Slide Number Placeholder 8"/>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41556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FB42AD-E08D-41F9-82A0-5F7B2F1FDE9C}" type="datetime1">
              <a:rPr lang="en-GB" smtClean="0"/>
              <a:t>07/11/2023</a:t>
            </a:fld>
            <a:endParaRPr lang="en-GB" dirty="0"/>
          </a:p>
        </p:txBody>
      </p:sp>
      <p:sp>
        <p:nvSpPr>
          <p:cNvPr id="4" name="Footer Placeholder 3"/>
          <p:cNvSpPr>
            <a:spLocks noGrp="1"/>
          </p:cNvSpPr>
          <p:nvPr>
            <p:ph type="ftr" sz="quarter" idx="11"/>
          </p:nvPr>
        </p:nvSpPr>
        <p:spPr/>
        <p:txBody>
          <a:bodyPr/>
          <a:lstStyle/>
          <a:p>
            <a:r>
              <a:rPr lang="en-GB"/>
              <a:t>LDG Sept 2023</a:t>
            </a:r>
            <a:endParaRPr lang="en-GB" dirty="0"/>
          </a:p>
        </p:txBody>
      </p:sp>
      <p:sp>
        <p:nvSpPr>
          <p:cNvPr id="5" name="Slide Number Placeholder 4"/>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15716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F68A4-4203-4192-8FFD-D7DA568D416E}" type="datetime1">
              <a:rPr lang="en-GB" smtClean="0"/>
              <a:t>07/11/2023</a:t>
            </a:fld>
            <a:endParaRPr lang="en-GB" dirty="0"/>
          </a:p>
        </p:txBody>
      </p:sp>
      <p:sp>
        <p:nvSpPr>
          <p:cNvPr id="3" name="Footer Placeholder 2"/>
          <p:cNvSpPr>
            <a:spLocks noGrp="1"/>
          </p:cNvSpPr>
          <p:nvPr>
            <p:ph type="ftr" sz="quarter" idx="11"/>
          </p:nvPr>
        </p:nvSpPr>
        <p:spPr/>
        <p:txBody>
          <a:bodyPr/>
          <a:lstStyle/>
          <a:p>
            <a:r>
              <a:rPr lang="en-GB"/>
              <a:t>LDG Sept 2023</a:t>
            </a:r>
            <a:endParaRPr lang="en-GB" dirty="0"/>
          </a:p>
        </p:txBody>
      </p:sp>
      <p:sp>
        <p:nvSpPr>
          <p:cNvPr id="4" name="Slide Number Placeholder 3"/>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61813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ED1B3-F088-4B74-A903-325ECA3C6C69}" type="datetime1">
              <a:rPr lang="en-GB" smtClean="0"/>
              <a:t>07/11/2023</a:t>
            </a:fld>
            <a:endParaRPr lang="en-GB" dirty="0"/>
          </a:p>
        </p:txBody>
      </p:sp>
      <p:sp>
        <p:nvSpPr>
          <p:cNvPr id="6" name="Footer Placeholder 5"/>
          <p:cNvSpPr>
            <a:spLocks noGrp="1"/>
          </p:cNvSpPr>
          <p:nvPr>
            <p:ph type="ftr" sz="quarter" idx="11"/>
          </p:nvPr>
        </p:nvSpPr>
        <p:spPr/>
        <p:txBody>
          <a:bodyPr/>
          <a:lstStyle/>
          <a:p>
            <a:r>
              <a:rPr lang="en-GB"/>
              <a:t>LDG Sept 2023</a:t>
            </a:r>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53603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A889A6-8021-4CB2-B66F-95814FB9F10F}" type="datetime1">
              <a:rPr lang="en-GB" smtClean="0"/>
              <a:t>07/11/2023</a:t>
            </a:fld>
            <a:endParaRPr lang="en-GB" dirty="0"/>
          </a:p>
        </p:txBody>
      </p:sp>
      <p:sp>
        <p:nvSpPr>
          <p:cNvPr id="6" name="Footer Placeholder 5"/>
          <p:cNvSpPr>
            <a:spLocks noGrp="1"/>
          </p:cNvSpPr>
          <p:nvPr>
            <p:ph type="ftr" sz="quarter" idx="11"/>
          </p:nvPr>
        </p:nvSpPr>
        <p:spPr/>
        <p:txBody>
          <a:bodyPr/>
          <a:lstStyle/>
          <a:p>
            <a:r>
              <a:rPr lang="en-GB"/>
              <a:t>LDG Sept 2023</a:t>
            </a:r>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6899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A14BF-CD94-4AC9-876B-6B31B6476B7D}" type="datetime1">
              <a:rPr lang="en-GB" smtClean="0"/>
              <a:t>07/11/2023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LDG Sept 2023</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t>‹#›</a:t>
            </a:fld>
            <a:endParaRPr lang="en-GB" dirty="0"/>
          </a:p>
        </p:txBody>
      </p:sp>
    </p:spTree>
    <p:extLst>
      <p:ext uri="{BB962C8B-B14F-4D97-AF65-F5344CB8AC3E}">
        <p14:creationId xmlns:p14="http://schemas.microsoft.com/office/powerpoint/2010/main" val="73844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48QgxUSqPQ&amp;safe=tru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DdmESyinL4&amp;safe=tru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6LzLqmfiOVU&amp;safe=tru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48QgxUSqPQ&amp;safe=true"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487" y="420291"/>
            <a:ext cx="7867651" cy="2062103"/>
          </a:xfrm>
          <a:prstGeom prst="rect">
            <a:avLst/>
          </a:prstGeom>
          <a:noFill/>
          <a:ln>
            <a:solidFill>
              <a:schemeClr val="accent1"/>
            </a:solidFill>
          </a:ln>
        </p:spPr>
        <p:txBody>
          <a:bodyPr wrap="square" rtlCol="0">
            <a:spAutoFit/>
          </a:bodyPr>
          <a:lstStyle/>
          <a:p>
            <a:pPr algn="ctr"/>
            <a:r>
              <a:rPr lang="en-GB" sz="2800" dirty="0"/>
              <a:t>Food Technology</a:t>
            </a:r>
          </a:p>
          <a:p>
            <a:pPr algn="ctr"/>
            <a:r>
              <a:rPr lang="en-GB" sz="2800" dirty="0"/>
              <a:t>Year 9 </a:t>
            </a:r>
          </a:p>
          <a:p>
            <a:pPr algn="ctr"/>
            <a:endParaRPr lang="en-GB" dirty="0"/>
          </a:p>
          <a:p>
            <a:r>
              <a:rPr lang="en-GB" dirty="0"/>
              <a:t>Name:</a:t>
            </a:r>
          </a:p>
          <a:p>
            <a:r>
              <a:rPr lang="en-GB" dirty="0"/>
              <a:t>				Pathway:</a:t>
            </a:r>
          </a:p>
          <a:p>
            <a:r>
              <a:rPr lang="en-GB" dirty="0"/>
              <a:t>Class:</a:t>
            </a:r>
          </a:p>
        </p:txBody>
      </p:sp>
      <p:sp>
        <p:nvSpPr>
          <p:cNvPr id="8" name="AutoShape 2"/>
          <p:cNvSpPr>
            <a:spLocks noChangeArrowheads="1"/>
          </p:cNvSpPr>
          <p:nvPr/>
        </p:nvSpPr>
        <p:spPr bwMode="auto">
          <a:xfrm>
            <a:off x="740074" y="2822559"/>
            <a:ext cx="7304474" cy="608013"/>
          </a:xfrm>
          <a:prstGeom prst="roundRect">
            <a:avLst>
              <a:gd name="adj" fmla="val 16667"/>
            </a:avLst>
          </a:prstGeom>
          <a:solidFill>
            <a:srgbClr val="E6B9B8"/>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Recipe Book</a:t>
            </a:r>
          </a:p>
        </p:txBody>
      </p:sp>
      <p:sp>
        <p:nvSpPr>
          <p:cNvPr id="4" name="Slide Number Placeholder 3"/>
          <p:cNvSpPr>
            <a:spLocks noGrp="1"/>
          </p:cNvSpPr>
          <p:nvPr>
            <p:ph type="sldNum" sz="quarter" idx="12"/>
          </p:nvPr>
        </p:nvSpPr>
        <p:spPr/>
        <p:txBody>
          <a:bodyPr/>
          <a:lstStyle/>
          <a:p>
            <a:fld id="{620B242D-6290-49E5-A6EF-D013109EBBA5}" type="slidenum">
              <a:rPr lang="en-GB" smtClean="0"/>
              <a:t>1</a:t>
            </a:fld>
            <a:endParaRPr lang="en-GB" dirty="0"/>
          </a:p>
        </p:txBody>
      </p:sp>
      <p:pic>
        <p:nvPicPr>
          <p:cNvPr id="5" name="Picture 4"/>
          <p:cNvPicPr>
            <a:picLocks noChangeAspect="1"/>
          </p:cNvPicPr>
          <p:nvPr/>
        </p:nvPicPr>
        <p:blipFill>
          <a:blip r:embed="rId2"/>
          <a:stretch>
            <a:fillRect/>
          </a:stretch>
        </p:blipFill>
        <p:spPr>
          <a:xfrm>
            <a:off x="5657850" y="4315147"/>
            <a:ext cx="2857500" cy="1600200"/>
          </a:xfrm>
          <a:prstGeom prst="rect">
            <a:avLst/>
          </a:prstGeom>
        </p:spPr>
      </p:pic>
      <p:pic>
        <p:nvPicPr>
          <p:cNvPr id="7" name="Picture 6"/>
          <p:cNvPicPr>
            <a:picLocks noChangeAspect="1"/>
          </p:cNvPicPr>
          <p:nvPr/>
        </p:nvPicPr>
        <p:blipFill>
          <a:blip r:embed="rId3"/>
          <a:stretch>
            <a:fillRect/>
          </a:stretch>
        </p:blipFill>
        <p:spPr>
          <a:xfrm>
            <a:off x="269273" y="4315147"/>
            <a:ext cx="2847975" cy="1600200"/>
          </a:xfrm>
          <a:prstGeom prst="rect">
            <a:avLst/>
          </a:prstGeom>
        </p:spPr>
      </p:pic>
      <p:pic>
        <p:nvPicPr>
          <p:cNvPr id="9" name="Picture 8"/>
          <p:cNvPicPr>
            <a:picLocks noChangeAspect="1"/>
          </p:cNvPicPr>
          <p:nvPr/>
        </p:nvPicPr>
        <p:blipFill>
          <a:blip r:embed="rId4"/>
          <a:stretch>
            <a:fillRect/>
          </a:stretch>
        </p:blipFill>
        <p:spPr>
          <a:xfrm>
            <a:off x="2958799" y="5209247"/>
            <a:ext cx="2867025" cy="1590675"/>
          </a:xfrm>
          <a:prstGeom prst="rect">
            <a:avLst/>
          </a:prstGeom>
        </p:spPr>
      </p:pic>
      <p:pic>
        <p:nvPicPr>
          <p:cNvPr id="10" name="Picture 9"/>
          <p:cNvPicPr>
            <a:picLocks noChangeAspect="1"/>
          </p:cNvPicPr>
          <p:nvPr/>
        </p:nvPicPr>
        <p:blipFill>
          <a:blip r:embed="rId5"/>
          <a:stretch>
            <a:fillRect/>
          </a:stretch>
        </p:blipFill>
        <p:spPr>
          <a:xfrm>
            <a:off x="2958799" y="3540396"/>
            <a:ext cx="2867025" cy="1504950"/>
          </a:xfrm>
          <a:prstGeom prst="rect">
            <a:avLst/>
          </a:prstGeom>
        </p:spPr>
      </p:pic>
      <p:sp>
        <p:nvSpPr>
          <p:cNvPr id="2" name="Footer Placeholder 1">
            <a:extLst>
              <a:ext uri="{FF2B5EF4-FFF2-40B4-BE49-F238E27FC236}">
                <a16:creationId xmlns:a16="http://schemas.microsoft.com/office/drawing/2014/main" id="{0688481E-B82B-4DC4-87BE-793A48041452}"/>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56439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10</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646458522"/>
              </p:ext>
            </p:extLst>
          </p:nvPr>
        </p:nvGraphicFramePr>
        <p:xfrm>
          <a:off x="1029903" y="826532"/>
          <a:ext cx="7591583" cy="5730240"/>
        </p:xfrm>
        <a:graphic>
          <a:graphicData uri="http://schemas.openxmlformats.org/drawingml/2006/table">
            <a:tbl>
              <a:tblPr firstRow="1" bandRow="1">
                <a:tableStyleId>{2D5ABB26-0587-4C30-8999-92F81FD0307C}</a:tableStyleId>
              </a:tblPr>
              <a:tblGrid>
                <a:gridCol w="7591583">
                  <a:extLst>
                    <a:ext uri="{9D8B030D-6E8A-4147-A177-3AD203B41FA5}">
                      <a16:colId xmlns:a16="http://schemas.microsoft.com/office/drawing/2014/main" val="3007952512"/>
                    </a:ext>
                  </a:extLst>
                </a:gridCol>
              </a:tblGrid>
              <a:tr h="370840">
                <a:tc>
                  <a:txBody>
                    <a:bodyPr/>
                    <a:lstStyle/>
                    <a:p>
                      <a:r>
                        <a:rPr lang="en-GB" dirty="0">
                          <a:latin typeface="Century Gothic" panose="020B0502020202020204" pitchFamily="34" charset="0"/>
                        </a:rPr>
                        <a:t>Ingredients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19916872"/>
                  </a:ext>
                </a:extLst>
              </a:tr>
              <a:tr h="370840">
                <a:tc>
                  <a:txBody>
                    <a:bodyPr/>
                    <a:lstStyle/>
                    <a:p>
                      <a:r>
                        <a:rPr lang="en-GB" dirty="0"/>
                        <a:t>125g self-raising 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794335"/>
                  </a:ext>
                </a:extLst>
              </a:tr>
              <a:tr h="370840">
                <a:tc>
                  <a:txBody>
                    <a:bodyPr/>
                    <a:lstStyle/>
                    <a:p>
                      <a:r>
                        <a:rPr lang="en-GB" dirty="0"/>
                        <a:t>125g softened</a:t>
                      </a:r>
                      <a:r>
                        <a:rPr lang="en-GB" baseline="0" dirty="0"/>
                        <a:t> butter or margarine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78311"/>
                  </a:ext>
                </a:extLst>
              </a:tr>
              <a:tr h="370840">
                <a:tc>
                  <a:txBody>
                    <a:bodyPr/>
                    <a:lstStyle/>
                    <a:p>
                      <a:r>
                        <a:rPr lang="en-GB" dirty="0"/>
                        <a:t>125g caster 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18137"/>
                  </a:ext>
                </a:extLst>
              </a:tr>
              <a:tr h="370840">
                <a:tc>
                  <a:txBody>
                    <a:bodyPr/>
                    <a:lstStyle/>
                    <a:p>
                      <a:r>
                        <a:rPr lang="en-GB" dirty="0"/>
                        <a:t>2 eggs, 1 large lemon (juice and</a:t>
                      </a:r>
                      <a:r>
                        <a:rPr lang="en-GB" baseline="0" dirty="0"/>
                        <a:t> zest needed),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646935"/>
                  </a:ext>
                </a:extLst>
              </a:tr>
              <a:tr h="370840">
                <a:tc>
                  <a:txBody>
                    <a:bodyPr/>
                    <a:lstStyle/>
                    <a:p>
                      <a:r>
                        <a:rPr lang="en-GB" baseline="0" dirty="0"/>
                        <a:t>50g icing sugar (for syrup), 6 muffin cases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071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14132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1.Set oven to 180°C/gas 5. Place 6 muffin cases in cupcake</a:t>
                      </a:r>
                      <a:r>
                        <a:rPr lang="en-GB" baseline="0" dirty="0">
                          <a:latin typeface="+mn-lt"/>
                        </a:rPr>
                        <a:t> tray.</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Finely grate</a:t>
                      </a:r>
                      <a:r>
                        <a:rPr lang="en-GB" baseline="0" dirty="0">
                          <a:latin typeface="+mn-lt"/>
                        </a:rPr>
                        <a:t> the lemon rind, cut the lemon in half and squeeze juice.</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3. Cream together the butter,</a:t>
                      </a:r>
                      <a:r>
                        <a:rPr lang="en-GB" baseline="0" dirty="0">
                          <a:latin typeface="+mn-lt"/>
                        </a:rPr>
                        <a:t> </a:t>
                      </a:r>
                      <a:r>
                        <a:rPr lang="en-GB" b="1" baseline="0" dirty="0">
                          <a:latin typeface="+mn-lt"/>
                        </a:rPr>
                        <a:t>caster</a:t>
                      </a:r>
                      <a:r>
                        <a:rPr lang="en-GB" baseline="0" dirty="0">
                          <a:latin typeface="+mn-lt"/>
                        </a:rPr>
                        <a:t> sugar and lemon rind in a bowl with a wooden spoon until light and fluffy.</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4.</a:t>
                      </a:r>
                      <a:r>
                        <a:rPr lang="en-GB" baseline="0" dirty="0">
                          <a:latin typeface="+mn-lt"/>
                        </a:rPr>
                        <a:t> Beat the eggs in a small bowl or jug and gradually add to the beaten mixture.</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5. Sieve the flour and fold into the mixture with a metal spoon.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6. Place the mixture into the cases,</a:t>
                      </a:r>
                      <a:r>
                        <a:rPr lang="en-GB" baseline="0" dirty="0">
                          <a:latin typeface="+mn-lt"/>
                        </a:rPr>
                        <a:t> and bake for approx. 20 mins until well-risen.</a:t>
                      </a:r>
                      <a:r>
                        <a:rPr lang="en-GB"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7. Mix the lemon juice and the icing sugar together and drizzle over the cakes.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2233749" y="156754"/>
            <a:ext cx="4389120" cy="523220"/>
          </a:xfrm>
          <a:prstGeom prst="rect">
            <a:avLst/>
          </a:prstGeom>
          <a:noFill/>
        </p:spPr>
        <p:txBody>
          <a:bodyPr wrap="square" rtlCol="0">
            <a:spAutoFit/>
          </a:bodyPr>
          <a:lstStyle/>
          <a:p>
            <a:pPr algn="ctr"/>
            <a:r>
              <a:rPr lang="en-GB" sz="2800" b="1" u="sng" dirty="0"/>
              <a:t>Lemon drizzle muffins</a:t>
            </a:r>
          </a:p>
        </p:txBody>
      </p:sp>
      <p:pic>
        <p:nvPicPr>
          <p:cNvPr id="6" name="Picture 5">
            <a:hlinkClick r:id="rId2"/>
          </p:cNvPr>
          <p:cNvPicPr>
            <a:picLocks noChangeAspect="1"/>
          </p:cNvPicPr>
          <p:nvPr/>
        </p:nvPicPr>
        <p:blipFill>
          <a:blip r:embed="rId3"/>
          <a:stretch>
            <a:fillRect/>
          </a:stretch>
        </p:blipFill>
        <p:spPr>
          <a:xfrm>
            <a:off x="6791445" y="826532"/>
            <a:ext cx="1830041" cy="1830041"/>
          </a:xfrm>
          <a:prstGeom prst="rect">
            <a:avLst/>
          </a:prstGeom>
        </p:spPr>
      </p:pic>
      <p:sp>
        <p:nvSpPr>
          <p:cNvPr id="5" name="Footer Placeholder 4">
            <a:extLst>
              <a:ext uri="{FF2B5EF4-FFF2-40B4-BE49-F238E27FC236}">
                <a16:creationId xmlns:a16="http://schemas.microsoft.com/office/drawing/2014/main" id="{E7F9EE1B-BA1C-4776-8944-213CAFF44521}"/>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238785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11</a:t>
            </a:fld>
            <a:endParaRPr lang="en-GB" dirty="0"/>
          </a:p>
        </p:txBody>
      </p:sp>
      <p:sp>
        <p:nvSpPr>
          <p:cNvPr id="3" name="TextBox 2"/>
          <p:cNvSpPr txBox="1"/>
          <p:nvPr/>
        </p:nvSpPr>
        <p:spPr>
          <a:xfrm>
            <a:off x="1722922" y="156754"/>
            <a:ext cx="4899947" cy="523220"/>
          </a:xfrm>
          <a:prstGeom prst="rect">
            <a:avLst/>
          </a:prstGeom>
          <a:noFill/>
        </p:spPr>
        <p:txBody>
          <a:bodyPr wrap="square" rtlCol="0">
            <a:spAutoFit/>
          </a:bodyPr>
          <a:lstStyle/>
          <a:p>
            <a:pPr algn="ctr"/>
            <a:r>
              <a:rPr lang="en-GB" sz="2800" b="1" u="sng" dirty="0"/>
              <a:t>Sausage Rolls</a:t>
            </a:r>
          </a:p>
        </p:txBody>
      </p:sp>
      <p:graphicFrame>
        <p:nvGraphicFramePr>
          <p:cNvPr id="4" name="Table 3"/>
          <p:cNvGraphicFramePr>
            <a:graphicFrameLocks noGrp="1"/>
          </p:cNvGraphicFramePr>
          <p:nvPr>
            <p:extLst>
              <p:ext uri="{D42A27DB-BD31-4B8C-83A1-F6EECF244321}">
                <p14:modId xmlns:p14="http://schemas.microsoft.com/office/powerpoint/2010/main" val="2473468710"/>
              </p:ext>
            </p:extLst>
          </p:nvPr>
        </p:nvGraphicFramePr>
        <p:xfrm>
          <a:off x="148705" y="740115"/>
          <a:ext cx="8589781" cy="5943600"/>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200">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200">
                <a:tc>
                  <a:txBody>
                    <a:bodyPr/>
                    <a:lstStyle/>
                    <a:p>
                      <a:r>
                        <a:rPr lang="en-GB" dirty="0"/>
                        <a:t>500g ready-made puff pastry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8 sausages (or the equivalent)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Beaten egg or milk to glaze.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add to stuffing: grated apple, chopped dried apricots, herbs/spices, mushroom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35520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Set oven </a:t>
                      </a:r>
                      <a:r>
                        <a:rPr lang="en-GB"/>
                        <a:t>to 200°</a:t>
                      </a:r>
                      <a:r>
                        <a:rPr lang="en-GB" dirty="0"/>
                        <a:t>C/ </a:t>
                      </a:r>
                      <a:r>
                        <a:rPr lang="en-GB"/>
                        <a:t>gas 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Roll the pastry out on a floured surface into a rectangle approx. 40cm x 30cm.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0">
                <a:tc>
                  <a:txBody>
                    <a:bodyPr/>
                    <a:lstStyle/>
                    <a:p>
                      <a:r>
                        <a:rPr lang="en-GB" dirty="0"/>
                        <a:t>3. Cut the rectangle in half lengthways</a:t>
                      </a:r>
                      <a:r>
                        <a:rPr lang="en-GB" baseline="0" dirty="0"/>
                        <a:t> to produce two long strips.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Prepare filling. If using sausages, remove the skins.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5. Mix</a:t>
                      </a:r>
                      <a:r>
                        <a:rPr lang="en-GB" b="0" baseline="0" dirty="0">
                          <a:solidFill>
                            <a:schemeClr val="tx1"/>
                          </a:solidFill>
                        </a:rPr>
                        <a:t> the sausage meat and flavourings together. Divide sausage meat mixture in half and roll each piece into lengths and place onto the pastry.</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6. Damp the</a:t>
                      </a:r>
                      <a:r>
                        <a:rPr lang="en-GB" b="0" baseline="0" dirty="0">
                          <a:solidFill>
                            <a:schemeClr val="tx1"/>
                          </a:solidFill>
                        </a:rPr>
                        <a:t> edges of the pastry, press together and ‘crimp’ so that the filling is sealed.</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7. Brush</a:t>
                      </a:r>
                      <a:r>
                        <a:rPr lang="en-GB" b="0" baseline="0" dirty="0">
                          <a:solidFill>
                            <a:schemeClr val="tx1"/>
                          </a:solidFill>
                        </a:rPr>
                        <a:t> each length with egg and cut into even-sized rolls. Snip a hole in the top to let the steam out.</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8. Place</a:t>
                      </a:r>
                      <a:r>
                        <a:rPr lang="en-GB" b="0" baseline="0" dirty="0">
                          <a:solidFill>
                            <a:schemeClr val="tx1"/>
                          </a:solidFill>
                        </a:rPr>
                        <a:t> on baking tray and bake for about 20 mins. until golden brown. Ensure the meat is cooked thoroughly.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pic>
        <p:nvPicPr>
          <p:cNvPr id="5" name="Picture 4"/>
          <p:cNvPicPr>
            <a:picLocks noChangeAspect="1"/>
          </p:cNvPicPr>
          <p:nvPr/>
        </p:nvPicPr>
        <p:blipFill>
          <a:blip r:embed="rId2"/>
          <a:stretch>
            <a:fillRect/>
          </a:stretch>
        </p:blipFill>
        <p:spPr>
          <a:xfrm>
            <a:off x="6792686" y="762171"/>
            <a:ext cx="1945800" cy="1464985"/>
          </a:xfrm>
          <a:prstGeom prst="rect">
            <a:avLst/>
          </a:prstGeom>
        </p:spPr>
      </p:pic>
      <p:sp>
        <p:nvSpPr>
          <p:cNvPr id="6" name="Footer Placeholder 5">
            <a:extLst>
              <a:ext uri="{FF2B5EF4-FFF2-40B4-BE49-F238E27FC236}">
                <a16:creationId xmlns:a16="http://schemas.microsoft.com/office/drawing/2014/main" id="{BDBA05D2-C584-42DB-8500-B167A4D2794E}"/>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101698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12</a:t>
            </a:fld>
            <a:endParaRPr lang="en-GB" dirty="0"/>
          </a:p>
        </p:txBody>
      </p:sp>
      <p:sp>
        <p:nvSpPr>
          <p:cNvPr id="3" name="TextBox 2"/>
          <p:cNvSpPr txBox="1"/>
          <p:nvPr/>
        </p:nvSpPr>
        <p:spPr>
          <a:xfrm>
            <a:off x="2233749" y="156754"/>
            <a:ext cx="4389120" cy="523220"/>
          </a:xfrm>
          <a:prstGeom prst="rect">
            <a:avLst/>
          </a:prstGeom>
          <a:noFill/>
        </p:spPr>
        <p:txBody>
          <a:bodyPr wrap="square" rtlCol="0">
            <a:spAutoFit/>
          </a:bodyPr>
          <a:lstStyle/>
          <a:p>
            <a:pPr algn="ctr"/>
            <a:r>
              <a:rPr lang="en-GB" sz="2800" b="1" u="sng" dirty="0"/>
              <a:t>Risotto</a:t>
            </a:r>
          </a:p>
        </p:txBody>
      </p:sp>
      <p:graphicFrame>
        <p:nvGraphicFramePr>
          <p:cNvPr id="4" name="Table 3"/>
          <p:cNvGraphicFramePr>
            <a:graphicFrameLocks noGrp="1"/>
          </p:cNvGraphicFramePr>
          <p:nvPr>
            <p:extLst>
              <p:ext uri="{D42A27DB-BD31-4B8C-83A1-F6EECF244321}">
                <p14:modId xmlns:p14="http://schemas.microsoft.com/office/powerpoint/2010/main" val="2729444993"/>
              </p:ext>
            </p:extLst>
          </p:nvPr>
        </p:nvGraphicFramePr>
        <p:xfrm>
          <a:off x="216081" y="931035"/>
          <a:ext cx="8589781" cy="5705584"/>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200">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200">
                <a:tc>
                  <a:txBody>
                    <a:bodyPr/>
                    <a:lstStyle/>
                    <a:p>
                      <a:r>
                        <a:rPr lang="en-GB" dirty="0"/>
                        <a:t>200g ‘easy cook’ long grain 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chicken or vegetable stock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onion, 1 pepper (any colour), 75g mushrooms, or any choice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Vegetable (sweetcorn,</a:t>
                      </a:r>
                      <a:r>
                        <a:rPr lang="en-GB" baseline="0" dirty="0"/>
                        <a:t> peas, broccoli, green beans, courgette etc.)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tsp mixed herbs, 1 clove garlic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430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tbsp. oil (Once home</a:t>
                      </a:r>
                      <a:r>
                        <a:rPr lang="en-GB" baseline="0" dirty="0"/>
                        <a:t> you could add cooked meat of your choice)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5520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Prepare all the vegetables, peel and crush</a:t>
                      </a:r>
                      <a:r>
                        <a:rPr lang="en-GB" baseline="0" dirty="0"/>
                        <a:t> garlic.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Melt oil in a saucepan and fry the onions and any other raw vegetables (not</a:t>
                      </a:r>
                      <a:r>
                        <a:rPr lang="en-GB" baseline="0" dirty="0">
                          <a:latin typeface="+mn-lt"/>
                        </a:rPr>
                        <a:t> sweetcorn or peas) for approx. 5 mis on a medium heat.</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355200">
                <a:tc>
                  <a:txBody>
                    <a:bodyPr/>
                    <a:lstStyle/>
                    <a:p>
                      <a:r>
                        <a:rPr lang="en-GB" dirty="0"/>
                        <a:t>3. Add herbs/spices,</a:t>
                      </a:r>
                      <a:r>
                        <a:rPr lang="en-GB" baseline="0" dirty="0"/>
                        <a:t> salt and pepper and cook for 2 mins.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32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Add rice and cook for 1 min.</a:t>
                      </a:r>
                      <a:r>
                        <a:rPr lang="en-GB" baseline="0" dirty="0"/>
                        <a:t> The rice should look glossy.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428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5. Dissolve the stock cube in 500mls boiling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61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6. Add peas and sweetcorn. Bring to the boil and simmer</a:t>
                      </a:r>
                      <a:r>
                        <a:rPr lang="en-GB" b="0" baseline="0" dirty="0">
                          <a:solidFill>
                            <a:schemeClr val="tx1"/>
                          </a:solidFill>
                        </a:rPr>
                        <a:t> for 20 mins. Stirring occasionally until the rice is cooked. Add cooked meats etc. when reheating AT HOME.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pic>
        <p:nvPicPr>
          <p:cNvPr id="5" name="Picture 4"/>
          <p:cNvPicPr>
            <a:picLocks noChangeAspect="1"/>
          </p:cNvPicPr>
          <p:nvPr/>
        </p:nvPicPr>
        <p:blipFill>
          <a:blip r:embed="rId2"/>
          <a:stretch>
            <a:fillRect/>
          </a:stretch>
        </p:blipFill>
        <p:spPr>
          <a:xfrm>
            <a:off x="6987941" y="931036"/>
            <a:ext cx="1817921" cy="2270140"/>
          </a:xfrm>
          <a:prstGeom prst="rect">
            <a:avLst/>
          </a:prstGeom>
        </p:spPr>
      </p:pic>
      <p:sp>
        <p:nvSpPr>
          <p:cNvPr id="6" name="Footer Placeholder 5">
            <a:extLst>
              <a:ext uri="{FF2B5EF4-FFF2-40B4-BE49-F238E27FC236}">
                <a16:creationId xmlns:a16="http://schemas.microsoft.com/office/drawing/2014/main" id="{21A5038A-A744-4CED-9E27-663E0BD0F3F5}"/>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70398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13</a:t>
            </a:fld>
            <a:endParaRPr lang="en-GB" dirty="0"/>
          </a:p>
        </p:txBody>
      </p:sp>
      <p:sp>
        <p:nvSpPr>
          <p:cNvPr id="3" name="TextBox 2"/>
          <p:cNvSpPr txBox="1"/>
          <p:nvPr/>
        </p:nvSpPr>
        <p:spPr>
          <a:xfrm>
            <a:off x="1722922" y="156754"/>
            <a:ext cx="4899947" cy="523220"/>
          </a:xfrm>
          <a:prstGeom prst="rect">
            <a:avLst/>
          </a:prstGeom>
          <a:noFill/>
        </p:spPr>
        <p:txBody>
          <a:bodyPr wrap="square" rtlCol="0">
            <a:spAutoFit/>
          </a:bodyPr>
          <a:lstStyle/>
          <a:p>
            <a:pPr algn="ctr"/>
            <a:r>
              <a:rPr lang="en-GB" sz="2800" b="1" u="sng" dirty="0"/>
              <a:t>Fruity crumble squares</a:t>
            </a:r>
          </a:p>
        </p:txBody>
      </p:sp>
      <p:graphicFrame>
        <p:nvGraphicFramePr>
          <p:cNvPr id="4" name="Table 3"/>
          <p:cNvGraphicFramePr>
            <a:graphicFrameLocks noGrp="1"/>
          </p:cNvGraphicFramePr>
          <p:nvPr>
            <p:extLst>
              <p:ext uri="{D42A27DB-BD31-4B8C-83A1-F6EECF244321}">
                <p14:modId xmlns:p14="http://schemas.microsoft.com/office/powerpoint/2010/main" val="378590838"/>
              </p:ext>
            </p:extLst>
          </p:nvPr>
        </p:nvGraphicFramePr>
        <p:xfrm>
          <a:off x="148705" y="740115"/>
          <a:ext cx="8589781" cy="6099797"/>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200">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200">
                <a:tc>
                  <a:txBody>
                    <a:bodyPr/>
                    <a:lstStyle/>
                    <a:p>
                      <a:r>
                        <a:rPr lang="en-GB" dirty="0"/>
                        <a:t>175g butter/margarine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250g plain</a:t>
                      </a:r>
                      <a:r>
                        <a:rPr lang="en-GB" baseline="0" dirty="0"/>
                        <a:t> flour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tbsp. cornflour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75g caster 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430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100g dried fruit (could use apricots or dates), 1 small eating apple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5520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Set oven to 180°C/ gas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Grease and line a 20cm square cake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0">
                <a:tc>
                  <a:txBody>
                    <a:bodyPr/>
                    <a:lstStyle/>
                    <a:p>
                      <a:r>
                        <a:rPr lang="en-GB" dirty="0"/>
                        <a:t>3. Cut butter into pieces and put into a mixing bowl</a:t>
                      </a:r>
                      <a:r>
                        <a:rPr lang="en-GB" baseline="0" dirty="0"/>
                        <a:t> with the flour, cornflour and sugar.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Rub-in the butter with your fingertips</a:t>
                      </a:r>
                      <a:r>
                        <a:rPr lang="en-GB" baseline="0" dirty="0"/>
                        <a:t> until it looks like breadcrumbs. Place 3-4 tbsp. of this mixture and place in a small bowl for later use.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5. Squeeze the rest of the crumbs together to make a ball and then press into the base of the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6. Cut dried apricot (if using) into small pieces. Grate the apple over the biscuit</a:t>
                      </a:r>
                      <a:r>
                        <a:rPr lang="en-GB" b="0" baseline="0" dirty="0">
                          <a:solidFill>
                            <a:schemeClr val="tx1"/>
                          </a:solidFill>
                        </a:rPr>
                        <a:t> base.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7. Top biscuit base</a:t>
                      </a:r>
                      <a:r>
                        <a:rPr lang="en-GB" b="0" baseline="0" dirty="0">
                          <a:solidFill>
                            <a:schemeClr val="tx1"/>
                          </a:solidFill>
                        </a:rPr>
                        <a:t> with dried fruits and sprinkle over </a:t>
                      </a:r>
                      <a:r>
                        <a:rPr lang="en-GB" b="0" baseline="0">
                          <a:solidFill>
                            <a:schemeClr val="tx1"/>
                          </a:solidFill>
                        </a:rPr>
                        <a:t>the saved </a:t>
                      </a:r>
                      <a:r>
                        <a:rPr lang="en-GB" b="0" baseline="0" dirty="0">
                          <a:solidFill>
                            <a:schemeClr val="tx1"/>
                          </a:solidFill>
                        </a:rPr>
                        <a:t>crumble mixture.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8. Bake in oven</a:t>
                      </a:r>
                      <a:r>
                        <a:rPr lang="en-GB" b="0" baseline="0" dirty="0">
                          <a:solidFill>
                            <a:schemeClr val="tx1"/>
                          </a:solidFill>
                        </a:rPr>
                        <a:t> until golden brown. Leave to cool then cut into squares.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pic>
        <p:nvPicPr>
          <p:cNvPr id="5" name="Picture 4"/>
          <p:cNvPicPr>
            <a:picLocks noChangeAspect="1"/>
          </p:cNvPicPr>
          <p:nvPr/>
        </p:nvPicPr>
        <p:blipFill>
          <a:blip r:embed="rId2"/>
          <a:stretch>
            <a:fillRect/>
          </a:stretch>
        </p:blipFill>
        <p:spPr>
          <a:xfrm>
            <a:off x="6119111" y="740115"/>
            <a:ext cx="2619375" cy="1743075"/>
          </a:xfrm>
          <a:prstGeom prst="rect">
            <a:avLst/>
          </a:prstGeom>
        </p:spPr>
      </p:pic>
      <p:sp>
        <p:nvSpPr>
          <p:cNvPr id="6" name="Footer Placeholder 5">
            <a:extLst>
              <a:ext uri="{FF2B5EF4-FFF2-40B4-BE49-F238E27FC236}">
                <a16:creationId xmlns:a16="http://schemas.microsoft.com/office/drawing/2014/main" id="{00E6AD74-1C45-4910-B843-9D065A44AA8F}"/>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74943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14</a:t>
            </a:fld>
            <a:endParaRPr lang="en-GB" dirty="0"/>
          </a:p>
        </p:txBody>
      </p:sp>
      <p:sp>
        <p:nvSpPr>
          <p:cNvPr id="4" name="TextBox 3"/>
          <p:cNvSpPr txBox="1"/>
          <p:nvPr/>
        </p:nvSpPr>
        <p:spPr>
          <a:xfrm>
            <a:off x="1722922" y="156754"/>
            <a:ext cx="4899947" cy="523220"/>
          </a:xfrm>
          <a:prstGeom prst="rect">
            <a:avLst/>
          </a:prstGeom>
          <a:noFill/>
        </p:spPr>
        <p:txBody>
          <a:bodyPr wrap="square" rtlCol="0">
            <a:spAutoFit/>
          </a:bodyPr>
          <a:lstStyle/>
          <a:p>
            <a:pPr algn="ctr"/>
            <a:r>
              <a:rPr lang="en-GB" sz="2800" b="1" u="sng" dirty="0"/>
              <a:t>Hot Cross Buns</a:t>
            </a:r>
          </a:p>
        </p:txBody>
      </p:sp>
      <p:graphicFrame>
        <p:nvGraphicFramePr>
          <p:cNvPr id="5" name="Table 4"/>
          <p:cNvGraphicFramePr>
            <a:graphicFrameLocks noGrp="1"/>
          </p:cNvGraphicFramePr>
          <p:nvPr>
            <p:extLst>
              <p:ext uri="{D42A27DB-BD31-4B8C-83A1-F6EECF244321}">
                <p14:modId xmlns:p14="http://schemas.microsoft.com/office/powerpoint/2010/main" val="3845804731"/>
              </p:ext>
            </p:extLst>
          </p:nvPr>
        </p:nvGraphicFramePr>
        <p:xfrm>
          <a:off x="148705" y="740115"/>
          <a:ext cx="8589781" cy="5825477"/>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200">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200">
                <a:tc>
                  <a:txBody>
                    <a:bodyPr/>
                    <a:lstStyle/>
                    <a:p>
                      <a:r>
                        <a:rPr lang="en-GB" dirty="0"/>
                        <a:t>225g strong bread 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½ - 1 tsp salt, 100g dried fruit, 1 tsp mixed spice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packet fast action</a:t>
                      </a:r>
                      <a:r>
                        <a:rPr lang="en-GB" baseline="0" dirty="0"/>
                        <a:t> dried yeast (1 tsp)</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150mls (approx.) warm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430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tbsp. flour the cross, 2 tbsp. caster sugar for glaze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5520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Set oven to 220°C/ gas 8. Grease a baking tray.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Sieve</a:t>
                      </a:r>
                      <a:r>
                        <a:rPr lang="en-GB" baseline="0" dirty="0">
                          <a:latin typeface="+mn-lt"/>
                        </a:rPr>
                        <a:t> the flour and spice together, then add salt and yeast. Stir in the dried fruit.</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0">
                <a:tc>
                  <a:txBody>
                    <a:bodyPr/>
                    <a:lstStyle/>
                    <a:p>
                      <a:r>
                        <a:rPr lang="en-GB" dirty="0"/>
                        <a:t>3. Add the warm water to the ingredients and mix either with a round-bladed</a:t>
                      </a:r>
                      <a:r>
                        <a:rPr lang="en-GB" baseline="0" dirty="0"/>
                        <a:t> knife or your hand until the mixture comes together.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Place on a floured surface and knead for 10 mins. until smooth and stretchy.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5. Divide the dough into 6 even pieces. Shape and place onto the baking tray.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6. Cover loosely with cling film and</a:t>
                      </a:r>
                      <a:r>
                        <a:rPr lang="en-GB" b="0" baseline="0" dirty="0">
                          <a:solidFill>
                            <a:schemeClr val="tx1"/>
                          </a:solidFill>
                        </a:rPr>
                        <a:t> leave to prove until doubled in size.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7.</a:t>
                      </a:r>
                      <a:r>
                        <a:rPr lang="en-GB" b="0" baseline="0" dirty="0">
                          <a:solidFill>
                            <a:schemeClr val="tx1"/>
                          </a:solidFill>
                        </a:rPr>
                        <a:t> Remove cling film and pip o the cross. Bake for 10-12 mins. Until rise and golden brown.</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8. Remove</a:t>
                      </a:r>
                      <a:r>
                        <a:rPr lang="en-GB" b="0" baseline="0" dirty="0">
                          <a:solidFill>
                            <a:schemeClr val="tx1"/>
                          </a:solidFill>
                        </a:rPr>
                        <a:t> from oven and glaze with sugar syrup.</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pic>
        <p:nvPicPr>
          <p:cNvPr id="6" name="Picture 5"/>
          <p:cNvPicPr>
            <a:picLocks noChangeAspect="1"/>
          </p:cNvPicPr>
          <p:nvPr/>
        </p:nvPicPr>
        <p:blipFill>
          <a:blip r:embed="rId2"/>
          <a:stretch>
            <a:fillRect/>
          </a:stretch>
        </p:blipFill>
        <p:spPr>
          <a:xfrm>
            <a:off x="5890511" y="740115"/>
            <a:ext cx="2847975" cy="1600200"/>
          </a:xfrm>
          <a:prstGeom prst="rect">
            <a:avLst/>
          </a:prstGeom>
        </p:spPr>
      </p:pic>
      <p:sp>
        <p:nvSpPr>
          <p:cNvPr id="3" name="Footer Placeholder 2">
            <a:extLst>
              <a:ext uri="{FF2B5EF4-FFF2-40B4-BE49-F238E27FC236}">
                <a16:creationId xmlns:a16="http://schemas.microsoft.com/office/drawing/2014/main" id="{1B118A57-0940-4E7B-B0A2-8FA12DEBCAFB}"/>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5211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0B242D-6290-49E5-A6EF-D013109EBBA5}" type="slidenum">
              <a:rPr lang="en-GB" smtClean="0"/>
              <a:t>2</a:t>
            </a:fld>
            <a:endParaRPr lang="en-GB" dirty="0"/>
          </a:p>
        </p:txBody>
      </p:sp>
      <p:sp>
        <p:nvSpPr>
          <p:cNvPr id="4" name="TextBox 3"/>
          <p:cNvSpPr txBox="1"/>
          <p:nvPr/>
        </p:nvSpPr>
        <p:spPr>
          <a:xfrm>
            <a:off x="1449977" y="226882"/>
            <a:ext cx="5342709" cy="369332"/>
          </a:xfrm>
          <a:prstGeom prst="rect">
            <a:avLst/>
          </a:prstGeom>
          <a:noFill/>
        </p:spPr>
        <p:txBody>
          <a:bodyPr wrap="square" rtlCol="0">
            <a:spAutoFit/>
          </a:bodyPr>
          <a:lstStyle/>
          <a:p>
            <a:pPr algn="ctr"/>
            <a:r>
              <a:rPr lang="en-GB" b="1" u="sng" dirty="0"/>
              <a:t>Recipe Index</a:t>
            </a:r>
          </a:p>
        </p:txBody>
      </p:sp>
      <p:graphicFrame>
        <p:nvGraphicFramePr>
          <p:cNvPr id="7" name="Table 6"/>
          <p:cNvGraphicFramePr>
            <a:graphicFrameLocks noGrp="1"/>
          </p:cNvGraphicFramePr>
          <p:nvPr>
            <p:extLst>
              <p:ext uri="{D42A27DB-BD31-4B8C-83A1-F6EECF244321}">
                <p14:modId xmlns:p14="http://schemas.microsoft.com/office/powerpoint/2010/main" val="2868856120"/>
              </p:ext>
            </p:extLst>
          </p:nvPr>
        </p:nvGraphicFramePr>
        <p:xfrm>
          <a:off x="522285" y="641764"/>
          <a:ext cx="4889863" cy="4023360"/>
        </p:xfrm>
        <a:graphic>
          <a:graphicData uri="http://schemas.openxmlformats.org/drawingml/2006/table">
            <a:tbl>
              <a:tblPr firstRow="1" bandRow="1">
                <a:tableStyleId>{2D5ABB26-0587-4C30-8999-92F81FD0307C}</a:tableStyleId>
              </a:tblPr>
              <a:tblGrid>
                <a:gridCol w="2926932">
                  <a:extLst>
                    <a:ext uri="{9D8B030D-6E8A-4147-A177-3AD203B41FA5}">
                      <a16:colId xmlns:a16="http://schemas.microsoft.com/office/drawing/2014/main" val="331396204"/>
                    </a:ext>
                  </a:extLst>
                </a:gridCol>
                <a:gridCol w="1962931">
                  <a:extLst>
                    <a:ext uri="{9D8B030D-6E8A-4147-A177-3AD203B41FA5}">
                      <a16:colId xmlns:a16="http://schemas.microsoft.com/office/drawing/2014/main" val="4238093510"/>
                    </a:ext>
                  </a:extLst>
                </a:gridCol>
              </a:tblGrid>
              <a:tr h="336029">
                <a:tc>
                  <a:txBody>
                    <a:bodyPr/>
                    <a:lstStyle/>
                    <a:p>
                      <a:r>
                        <a:rPr lang="en-GB" sz="1800" dirty="0">
                          <a:latin typeface="Century Gothic" panose="020B0502020202020204" pitchFamily="34" charset="0"/>
                        </a:rPr>
                        <a:t>Recipe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800" dirty="0">
                          <a:latin typeface="Century Gothic" panose="020B0502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53186968"/>
                  </a:ext>
                </a:extLst>
              </a:tr>
              <a:tr h="336029">
                <a:tc>
                  <a:txBody>
                    <a:bodyPr/>
                    <a:lstStyle/>
                    <a:p>
                      <a:r>
                        <a:rPr lang="en-GB" sz="1600" dirty="0"/>
                        <a:t>Cheese &amp; tomato 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628895"/>
                  </a:ext>
                </a:extLst>
              </a:tr>
              <a:tr h="336029">
                <a:tc>
                  <a:txBody>
                    <a:bodyPr/>
                    <a:lstStyle/>
                    <a:p>
                      <a:r>
                        <a:rPr lang="en-GB" sz="1600" dirty="0"/>
                        <a:t>Quiche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101456"/>
                  </a:ext>
                </a:extLst>
              </a:tr>
              <a:tr h="336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Tear ‘n’ share bread/</a:t>
                      </a:r>
                      <a:r>
                        <a:rPr lang="en-GB" sz="1600" dirty="0" err="1"/>
                        <a:t>Fougasse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172721"/>
                  </a:ext>
                </a:extLst>
              </a:tr>
              <a:tr h="336029">
                <a:tc>
                  <a:txBody>
                    <a:bodyPr/>
                    <a:lstStyle/>
                    <a:p>
                      <a:r>
                        <a:rPr lang="en-US" sz="1600" dirty="0"/>
                        <a:t>Roasted vegetable pasta bake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30664"/>
                  </a:ext>
                </a:extLst>
              </a:tr>
              <a:tr h="336029">
                <a:tc>
                  <a:txBody>
                    <a:bodyPr/>
                    <a:lstStyle/>
                    <a:p>
                      <a:r>
                        <a:rPr lang="en-US" sz="1600" dirty="0" err="1"/>
                        <a:t>Chilli</a:t>
                      </a:r>
                      <a:r>
                        <a:rPr lang="en-US" sz="1600" dirty="0"/>
                        <a:t> con carne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827716"/>
                  </a:ext>
                </a:extLst>
              </a:tr>
              <a:tr h="336029">
                <a:tc>
                  <a:txBody>
                    <a:bodyPr/>
                    <a:lstStyle/>
                    <a:p>
                      <a:r>
                        <a:rPr lang="en-GB" sz="1600" dirty="0"/>
                        <a:t>Lemon drizzle 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748806"/>
                  </a:ext>
                </a:extLst>
              </a:tr>
              <a:tr h="336029">
                <a:tc>
                  <a:txBody>
                    <a:bodyPr/>
                    <a:lstStyle/>
                    <a:p>
                      <a:r>
                        <a:rPr lang="en-US" sz="1600" dirty="0"/>
                        <a:t>C</a:t>
                      </a:r>
                      <a:r>
                        <a:rPr lang="en-GB" sz="1600" dirty="0" err="1"/>
                        <a:t>ultural</a:t>
                      </a:r>
                      <a:r>
                        <a:rPr lang="en-GB" sz="1600" dirty="0"/>
                        <a:t> dish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791565"/>
                  </a:ext>
                </a:extLst>
              </a:tr>
              <a:tr h="336029">
                <a:tc>
                  <a:txBody>
                    <a:bodyPr/>
                    <a:lstStyle/>
                    <a:p>
                      <a:r>
                        <a:rPr lang="en-US" sz="1600" dirty="0"/>
                        <a:t>S</a:t>
                      </a:r>
                      <a:r>
                        <a:rPr lang="en-GB" sz="1600" dirty="0" err="1"/>
                        <a:t>ausage</a:t>
                      </a:r>
                      <a:r>
                        <a:rPr lang="en-GB" sz="1600" dirty="0"/>
                        <a:t> rolls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6029">
                <a:tc>
                  <a:txBody>
                    <a:bodyPr/>
                    <a:lstStyle/>
                    <a:p>
                      <a:r>
                        <a:rPr lang="en-GB" sz="1600" dirty="0"/>
                        <a:t>Fruit crumble squares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6029">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TextBox 7"/>
          <p:cNvSpPr txBox="1"/>
          <p:nvPr/>
        </p:nvSpPr>
        <p:spPr>
          <a:xfrm>
            <a:off x="5736227" y="647739"/>
            <a:ext cx="3303270" cy="6186309"/>
          </a:xfrm>
          <a:prstGeom prst="rect">
            <a:avLst/>
          </a:prstGeom>
          <a:solidFill>
            <a:schemeClr val="bg1"/>
          </a:solidFill>
          <a:ln w="41275">
            <a:solidFill>
              <a:schemeClr val="tx1"/>
            </a:solidFill>
          </a:ln>
        </p:spPr>
        <p:txBody>
          <a:bodyPr wrap="square" rtlCol="0">
            <a:spAutoFit/>
          </a:bodyPr>
          <a:lstStyle/>
          <a:p>
            <a:r>
              <a:rPr lang="en-GB" b="1" u="sng" dirty="0"/>
              <a:t>Pre-practical check list</a:t>
            </a:r>
          </a:p>
          <a:p>
            <a:pPr marL="342900" indent="-342900">
              <a:buAutoNum type="arabicPeriod"/>
            </a:pPr>
            <a:r>
              <a:rPr lang="en-GB" dirty="0"/>
              <a:t>Place bags in locker areas.</a:t>
            </a:r>
          </a:p>
          <a:p>
            <a:pPr marL="342900" indent="-342900">
              <a:buAutoNum type="arabicPeriod"/>
            </a:pPr>
            <a:endParaRPr lang="en-GB" dirty="0"/>
          </a:p>
          <a:p>
            <a:pPr marL="342900" indent="-342900">
              <a:buAutoNum type="arabicPeriod"/>
            </a:pPr>
            <a:r>
              <a:rPr lang="en-GB" dirty="0"/>
              <a:t>Place planner, recipe booklet and pencil case on chair under desk.</a:t>
            </a:r>
          </a:p>
          <a:p>
            <a:pPr marL="342900" indent="-342900">
              <a:buAutoNum type="arabicPeriod"/>
            </a:pPr>
            <a:endParaRPr lang="en-GB" dirty="0"/>
          </a:p>
          <a:p>
            <a:pPr marL="342900" indent="-342900">
              <a:buAutoNum type="arabicPeriod"/>
            </a:pPr>
            <a:r>
              <a:rPr lang="en-GB" dirty="0"/>
              <a:t>Take jumper off and put apron on.</a:t>
            </a:r>
          </a:p>
          <a:p>
            <a:pPr marL="342900" indent="-342900">
              <a:buAutoNum type="arabicPeriod"/>
            </a:pPr>
            <a:endParaRPr lang="en-GB" dirty="0"/>
          </a:p>
          <a:p>
            <a:pPr marL="342900" indent="-342900">
              <a:buAutoNum type="arabicPeriod"/>
            </a:pPr>
            <a:r>
              <a:rPr lang="en-GB" dirty="0"/>
              <a:t>Tie hair back.</a:t>
            </a:r>
          </a:p>
          <a:p>
            <a:pPr marL="342900" indent="-342900">
              <a:buAutoNum type="arabicPeriod"/>
            </a:pPr>
            <a:endParaRPr lang="en-GB" dirty="0"/>
          </a:p>
          <a:p>
            <a:pPr marL="342900" indent="-342900">
              <a:buAutoNum type="arabicPeriod"/>
            </a:pPr>
            <a:r>
              <a:rPr lang="en-GB" dirty="0"/>
              <a:t>Roll up sleeves and wash hands</a:t>
            </a:r>
          </a:p>
          <a:p>
            <a:pPr marL="342900" indent="-342900">
              <a:buAutoNum type="arabicPeriod"/>
            </a:pPr>
            <a:endParaRPr lang="en-GB" dirty="0"/>
          </a:p>
          <a:p>
            <a:pPr marL="342900" indent="-342900">
              <a:buAutoNum type="arabicPeriod"/>
            </a:pPr>
            <a:r>
              <a:rPr lang="en-GB" dirty="0"/>
              <a:t>Place ingredients on plastic trays on your work area.</a:t>
            </a:r>
          </a:p>
          <a:p>
            <a:pPr marL="342900" indent="-342900">
              <a:buAutoNum type="arabicPeriod"/>
            </a:pPr>
            <a:endParaRPr lang="en-GB" dirty="0"/>
          </a:p>
          <a:p>
            <a:pPr marL="342900" indent="-342900">
              <a:buAutoNum type="arabicPeriod"/>
            </a:pPr>
            <a:r>
              <a:rPr lang="en-GB" dirty="0"/>
              <a:t>Collect equipment.</a:t>
            </a:r>
          </a:p>
          <a:p>
            <a:pPr marL="342900" indent="-342900">
              <a:buAutoNum type="arabicPeriod"/>
            </a:pPr>
            <a:endParaRPr lang="en-GB" dirty="0"/>
          </a:p>
          <a:p>
            <a:pPr marL="342900" indent="-342900">
              <a:buAutoNum type="arabicPeriod"/>
            </a:pPr>
            <a:r>
              <a:rPr lang="en-GB" dirty="0"/>
              <a:t>Put ALL carrier bags away and stools under the table.</a:t>
            </a:r>
          </a:p>
        </p:txBody>
      </p:sp>
      <p:sp>
        <p:nvSpPr>
          <p:cNvPr id="9" name="TextBox 8"/>
          <p:cNvSpPr txBox="1"/>
          <p:nvPr/>
        </p:nvSpPr>
        <p:spPr>
          <a:xfrm>
            <a:off x="522284" y="4690151"/>
            <a:ext cx="4889863" cy="2031325"/>
          </a:xfrm>
          <a:prstGeom prst="rect">
            <a:avLst/>
          </a:prstGeom>
          <a:solidFill>
            <a:schemeClr val="accent4">
              <a:lumMod val="60000"/>
              <a:lumOff val="40000"/>
            </a:schemeClr>
          </a:solidFill>
        </p:spPr>
        <p:txBody>
          <a:bodyPr wrap="square" rtlCol="0">
            <a:spAutoFit/>
          </a:bodyPr>
          <a:lstStyle/>
          <a:p>
            <a:r>
              <a:rPr lang="en-GB" b="1" u="sng" dirty="0">
                <a:latin typeface="Century Gothic" panose="020B0502020202020204" pitchFamily="34" charset="0"/>
              </a:rPr>
              <a:t>Food Room Rules</a:t>
            </a:r>
          </a:p>
          <a:p>
            <a:r>
              <a:rPr lang="en-GB" dirty="0"/>
              <a:t>Do not run in the food room.</a:t>
            </a:r>
          </a:p>
          <a:p>
            <a:endParaRPr lang="en-GB" dirty="0"/>
          </a:p>
          <a:p>
            <a:r>
              <a:rPr lang="en-GB" dirty="0"/>
              <a:t>Always carry knives safely with the blade pointed downwards.</a:t>
            </a:r>
          </a:p>
          <a:p>
            <a:endParaRPr lang="en-GB" dirty="0"/>
          </a:p>
          <a:p>
            <a:r>
              <a:rPr lang="en-GB" dirty="0"/>
              <a:t>Any cuts must be covered with a blue plaster.</a:t>
            </a:r>
          </a:p>
        </p:txBody>
      </p:sp>
      <p:sp>
        <p:nvSpPr>
          <p:cNvPr id="2" name="Footer Placeholder 1">
            <a:extLst>
              <a:ext uri="{FF2B5EF4-FFF2-40B4-BE49-F238E27FC236}">
                <a16:creationId xmlns:a16="http://schemas.microsoft.com/office/drawing/2014/main" id="{6D2839DA-4984-4597-B9FB-F69FB88265A6}"/>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282072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1" y="1740506"/>
            <a:ext cx="7758547" cy="745223"/>
          </a:xfrm>
        </p:spPr>
        <p:txBody>
          <a:bodyPr>
            <a:normAutofit/>
          </a:bodyPr>
          <a:lstStyle/>
          <a:p>
            <a:r>
              <a:rPr lang="en-US" dirty="0"/>
              <a:t>What we are cooking and why</a:t>
            </a:r>
            <a:endParaRPr lang="en-GB" dirty="0"/>
          </a:p>
        </p:txBody>
      </p:sp>
      <p:sp>
        <p:nvSpPr>
          <p:cNvPr id="8" name="TextBox 7"/>
          <p:cNvSpPr txBox="1"/>
          <p:nvPr/>
        </p:nvSpPr>
        <p:spPr>
          <a:xfrm>
            <a:off x="729671" y="2681827"/>
            <a:ext cx="7204363" cy="4011611"/>
          </a:xfrm>
          <a:prstGeom prst="rect">
            <a:avLst/>
          </a:prstGeom>
          <a:noFill/>
        </p:spPr>
        <p:txBody>
          <a:bodyPr wrap="square" rtlCol="0">
            <a:spAutoFit/>
          </a:bodyPr>
          <a:lstStyle/>
          <a:p>
            <a:r>
              <a:rPr lang="en-US" sz="1519" dirty="0"/>
              <a:t>Throughout their practical cooking experiences, the students will be working towards GCSE standards when it comes to their practical skills.</a:t>
            </a:r>
          </a:p>
          <a:p>
            <a:r>
              <a:rPr lang="en-US" sz="1519" dirty="0"/>
              <a:t>We think it is important that the students practice these skills from the very start as it will enable them to become more confident and efficient when preparing and cooking food at school and at home.</a:t>
            </a:r>
          </a:p>
          <a:p>
            <a:r>
              <a:rPr lang="en-US" sz="1519" dirty="0"/>
              <a:t>Overleaf there is a table showing the 20 skills, which commodity (food item) the students will be using, the food science that takes place when cooking and the name of the dishes that these skills will be used in. </a:t>
            </a:r>
          </a:p>
          <a:p>
            <a:endParaRPr lang="en-US" sz="1519" dirty="0"/>
          </a:p>
          <a:p>
            <a:r>
              <a:rPr lang="en-US" sz="1519" dirty="0"/>
              <a:t>Below you will find the key to the table:</a:t>
            </a:r>
          </a:p>
          <a:p>
            <a:endParaRPr lang="en-US" sz="1519" dirty="0"/>
          </a:p>
          <a:p>
            <a:r>
              <a:rPr lang="en-US" sz="1400" dirty="0"/>
              <a:t>Commodity – which food group does the main ingredients belong to.</a:t>
            </a:r>
          </a:p>
          <a:p>
            <a:r>
              <a:rPr lang="en-US" sz="1400" dirty="0"/>
              <a:t>Food science – what causes this to happen? Why does it happen?</a:t>
            </a:r>
          </a:p>
          <a:p>
            <a:r>
              <a:rPr lang="en-US" sz="1400" dirty="0" err="1"/>
              <a:t>Practicals</a:t>
            </a:r>
            <a:r>
              <a:rPr lang="en-US" sz="1400" dirty="0"/>
              <a:t> – what dishes are being made.</a:t>
            </a:r>
          </a:p>
          <a:p>
            <a:endParaRPr lang="en-US" sz="1519" dirty="0"/>
          </a:p>
          <a:p>
            <a:endParaRPr lang="en-US" sz="1519" dirty="0"/>
          </a:p>
          <a:p>
            <a:endParaRPr lang="en-GB" sz="1519" dirty="0"/>
          </a:p>
        </p:txBody>
      </p:sp>
      <p:pic>
        <p:nvPicPr>
          <p:cNvPr id="9" name="Picture 8">
            <a:extLst>
              <a:ext uri="{FF2B5EF4-FFF2-40B4-BE49-F238E27FC236}">
                <a16:creationId xmlns:a16="http://schemas.microsoft.com/office/drawing/2014/main" id="{A872CB33-04E1-3839-848D-EF63E688946C}"/>
              </a:ext>
            </a:extLst>
          </p:cNvPr>
          <p:cNvPicPr>
            <a:picLocks noChangeAspect="1"/>
          </p:cNvPicPr>
          <p:nvPr/>
        </p:nvPicPr>
        <p:blipFill rotWithShape="1">
          <a:blip r:embed="rId2"/>
          <a:srcRect l="6389" t="6509" r="5432" b="20977"/>
          <a:stretch/>
        </p:blipFill>
        <p:spPr>
          <a:xfrm>
            <a:off x="535710" y="108612"/>
            <a:ext cx="8072582" cy="1507730"/>
          </a:xfrm>
          <a:prstGeom prst="rect">
            <a:avLst/>
          </a:prstGeom>
        </p:spPr>
      </p:pic>
      <p:pic>
        <p:nvPicPr>
          <p:cNvPr id="10" name="Picture 9"/>
          <p:cNvPicPr>
            <a:picLocks noChangeAspect="1"/>
          </p:cNvPicPr>
          <p:nvPr/>
        </p:nvPicPr>
        <p:blipFill>
          <a:blip r:embed="rId3"/>
          <a:stretch>
            <a:fillRect/>
          </a:stretch>
        </p:blipFill>
        <p:spPr>
          <a:xfrm>
            <a:off x="5947213" y="5895657"/>
            <a:ext cx="1709732" cy="601683"/>
          </a:xfrm>
          <a:prstGeom prst="rect">
            <a:avLst/>
          </a:prstGeom>
        </p:spPr>
      </p:pic>
      <p:sp>
        <p:nvSpPr>
          <p:cNvPr id="3" name="Footer Placeholder 2">
            <a:extLst>
              <a:ext uri="{FF2B5EF4-FFF2-40B4-BE49-F238E27FC236}">
                <a16:creationId xmlns:a16="http://schemas.microsoft.com/office/drawing/2014/main" id="{16980A6D-3A54-4E76-88C6-EC4AEB7583B2}"/>
              </a:ext>
            </a:extLst>
          </p:cNvPr>
          <p:cNvSpPr>
            <a:spLocks noGrp="1"/>
          </p:cNvSpPr>
          <p:nvPr>
            <p:ph type="ftr" sz="quarter" idx="11"/>
          </p:nvPr>
        </p:nvSpPr>
        <p:spPr/>
        <p:txBody>
          <a:bodyPr/>
          <a:lstStyle/>
          <a:p>
            <a:r>
              <a:rPr lang="en-GB"/>
              <a:t>LDG Sept 2023</a:t>
            </a:r>
            <a:endParaRPr lang="en-GB" dirty="0"/>
          </a:p>
        </p:txBody>
      </p:sp>
      <p:sp>
        <p:nvSpPr>
          <p:cNvPr id="4" name="Slide Number Placeholder 3">
            <a:extLst>
              <a:ext uri="{FF2B5EF4-FFF2-40B4-BE49-F238E27FC236}">
                <a16:creationId xmlns:a16="http://schemas.microsoft.com/office/drawing/2014/main" id="{D2EE7758-A747-48A7-AD37-B8DB65290439}"/>
              </a:ext>
            </a:extLst>
          </p:cNvPr>
          <p:cNvSpPr>
            <a:spLocks noGrp="1"/>
          </p:cNvSpPr>
          <p:nvPr>
            <p:ph type="sldNum" sz="quarter" idx="12"/>
          </p:nvPr>
        </p:nvSpPr>
        <p:spPr/>
        <p:txBody>
          <a:bodyPr/>
          <a:lstStyle/>
          <a:p>
            <a:fld id="{620B242D-6290-49E5-A6EF-D013109EBBA5}" type="slidenum">
              <a:rPr lang="en-GB" smtClean="0"/>
              <a:t>3</a:t>
            </a:fld>
            <a:endParaRPr lang="en-GB" dirty="0"/>
          </a:p>
        </p:txBody>
      </p:sp>
    </p:spTree>
    <p:extLst>
      <p:ext uri="{BB962C8B-B14F-4D97-AF65-F5344CB8AC3E}">
        <p14:creationId xmlns:p14="http://schemas.microsoft.com/office/powerpoint/2010/main" val="417183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4</a:t>
            </a:fld>
            <a:endParaRPr lang="en-GB" dirty="0"/>
          </a:p>
        </p:txBody>
      </p:sp>
      <p:sp>
        <p:nvSpPr>
          <p:cNvPr id="7" name="Rounded Rectangle 6"/>
          <p:cNvSpPr/>
          <p:nvPr/>
        </p:nvSpPr>
        <p:spPr>
          <a:xfrm>
            <a:off x="159020" y="517236"/>
            <a:ext cx="8670943" cy="62319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20035" y="720437"/>
            <a:ext cx="7799494" cy="523220"/>
          </a:xfrm>
          <a:prstGeom prst="rect">
            <a:avLst/>
          </a:prstGeom>
          <a:noFill/>
        </p:spPr>
        <p:txBody>
          <a:bodyPr wrap="square" rtlCol="0">
            <a:spAutoFit/>
          </a:bodyPr>
          <a:lstStyle/>
          <a:p>
            <a:r>
              <a:rPr lang="en-US" sz="2800" dirty="0"/>
              <a:t>The 20 skills of Food Preparation and Nutrition</a:t>
            </a:r>
            <a:endParaRPr lang="en-GB" sz="2800" dirty="0"/>
          </a:p>
        </p:txBody>
      </p:sp>
      <p:graphicFrame>
        <p:nvGraphicFramePr>
          <p:cNvPr id="5" name="Table 4"/>
          <p:cNvGraphicFramePr>
            <a:graphicFrameLocks noGrp="1"/>
          </p:cNvGraphicFramePr>
          <p:nvPr>
            <p:extLst>
              <p:ext uri="{D42A27DB-BD31-4B8C-83A1-F6EECF244321}">
                <p14:modId xmlns:p14="http://schemas.microsoft.com/office/powerpoint/2010/main" val="2110988226"/>
              </p:ext>
            </p:extLst>
          </p:nvPr>
        </p:nvGraphicFramePr>
        <p:xfrm>
          <a:off x="444137" y="1323701"/>
          <a:ext cx="3805646" cy="4745895"/>
        </p:xfrm>
        <a:graphic>
          <a:graphicData uri="http://schemas.openxmlformats.org/drawingml/2006/table">
            <a:tbl>
              <a:tblPr/>
              <a:tblGrid>
                <a:gridCol w="1564544">
                  <a:extLst>
                    <a:ext uri="{9D8B030D-6E8A-4147-A177-3AD203B41FA5}">
                      <a16:colId xmlns:a16="http://schemas.microsoft.com/office/drawing/2014/main" val="3873702580"/>
                    </a:ext>
                  </a:extLst>
                </a:gridCol>
                <a:gridCol w="2241102">
                  <a:extLst>
                    <a:ext uri="{9D8B030D-6E8A-4147-A177-3AD203B41FA5}">
                      <a16:colId xmlns:a16="http://schemas.microsoft.com/office/drawing/2014/main" val="553300075"/>
                    </a:ext>
                  </a:extLst>
                </a:gridCol>
              </a:tblGrid>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1" i="0" u="none" strike="noStrike">
                          <a:solidFill>
                            <a:srgbClr val="FFFFFF"/>
                          </a:solidFill>
                          <a:effectLst/>
                          <a:latin typeface="Calibri" panose="020F0502020204030204" pitchFamily="34" charset="0"/>
                        </a:rPr>
                        <a:t>Year 9</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9314813"/>
                  </a:ext>
                </a:extLst>
              </a:tr>
              <a:tr h="143815">
                <a:tc>
                  <a:txBody>
                    <a:bodyPr/>
                    <a:lstStyle/>
                    <a:p>
                      <a:pPr algn="ctr" fontAlgn="b"/>
                      <a:r>
                        <a:rPr lang="en-GB" sz="800" b="1" i="0" u="none" strike="noStrike">
                          <a:solidFill>
                            <a:srgbClr val="000000"/>
                          </a:solidFill>
                          <a:effectLst/>
                          <a:latin typeface="Calibri" panose="020F0502020204030204" pitchFamily="34" charset="0"/>
                        </a:rPr>
                        <a:t>Knife Skills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Fruit &amp; 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209691788"/>
                  </a:ext>
                </a:extLst>
              </a:tr>
              <a:tr h="143815">
                <a:tc>
                  <a:txBody>
                    <a:bodyPr/>
                    <a:lstStyle/>
                    <a:p>
                      <a:pPr algn="ctr" fontAlgn="b"/>
                      <a:r>
                        <a:rPr lang="en-GB" sz="800" b="1" i="0" u="none" strike="noStrike">
                          <a:solidFill>
                            <a:srgbClr val="000000"/>
                          </a:solidFill>
                          <a:effectLst/>
                          <a:latin typeface="Calibri" panose="020F0502020204030204" pitchFamily="34" charset="0"/>
                        </a:rPr>
                        <a:t>1 &amp; 2</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Enzymic browning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827759423"/>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 &amp; T tart/quiche/bread/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39767689"/>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Roasted veg pasta/chilli/</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9812430"/>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lemon drizzle muffins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6958926"/>
                  </a:ext>
                </a:extLst>
              </a:tr>
              <a:tr h="143815">
                <a:tc>
                  <a:txBody>
                    <a:bodyPr/>
                    <a:lstStyle/>
                    <a:p>
                      <a:pPr algn="ctr" fontAlgn="b"/>
                      <a:r>
                        <a:rPr lang="en-GB" sz="800" b="1" i="0" u="none" strike="noStrike">
                          <a:solidFill>
                            <a:srgbClr val="000000"/>
                          </a:solidFill>
                          <a:effectLst/>
                          <a:latin typeface="Calibri" panose="020F0502020204030204" pitchFamily="34" charset="0"/>
                        </a:rPr>
                        <a:t>Shaping skills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Cereals/flour</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1899363324"/>
                  </a:ext>
                </a:extLst>
              </a:tr>
              <a:tr h="143815">
                <a:tc>
                  <a:txBody>
                    <a:bodyPr/>
                    <a:lstStyle/>
                    <a:p>
                      <a:pPr algn="ctr" fontAlgn="b"/>
                      <a:r>
                        <a:rPr lang="en-GB" sz="800" b="1" i="0" u="none" strike="noStrike">
                          <a:solidFill>
                            <a:srgbClr val="000000"/>
                          </a:solidFill>
                          <a:effectLst/>
                          <a:latin typeface="Calibri" panose="020F0502020204030204" pitchFamily="34" charset="0"/>
                        </a:rPr>
                        <a:t>3</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Flavouring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621428903"/>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 &amp; T tart/quiche/bread/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6661716"/>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sausage rolls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144347"/>
                  </a:ext>
                </a:extLst>
              </a:tr>
              <a:tr h="143815">
                <a:tc>
                  <a:txBody>
                    <a:bodyPr/>
                    <a:lstStyle/>
                    <a:p>
                      <a:pPr algn="ctr" fontAlgn="b"/>
                      <a:r>
                        <a:rPr lang="en-GB" sz="800" b="1" i="0" u="none" strike="noStrike">
                          <a:solidFill>
                            <a:srgbClr val="000000"/>
                          </a:solidFill>
                          <a:effectLst/>
                          <a:latin typeface="Calibri" panose="020F0502020204030204" pitchFamily="34" charset="0"/>
                        </a:rPr>
                        <a:t>Tenderise &amp; marinate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06856882"/>
                  </a:ext>
                </a:extLst>
              </a:tr>
              <a:tr h="143815">
                <a:tc>
                  <a:txBody>
                    <a:bodyPr/>
                    <a:lstStyle/>
                    <a:p>
                      <a:pPr algn="ctr" fontAlgn="b"/>
                      <a:r>
                        <a:rPr lang="en-GB" sz="800" b="1" i="0" u="none" strike="noStrike">
                          <a:solidFill>
                            <a:srgbClr val="000000"/>
                          </a:solidFill>
                          <a:effectLst/>
                          <a:latin typeface="Calibri" panose="020F0502020204030204" pitchFamily="34" charset="0"/>
                        </a:rPr>
                        <a:t>4</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598348321"/>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364259"/>
                  </a:ext>
                </a:extLst>
              </a:tr>
              <a:tr h="143815">
                <a:tc>
                  <a:txBody>
                    <a:bodyPr/>
                    <a:lstStyle/>
                    <a:p>
                      <a:pPr algn="ctr" fontAlgn="b"/>
                      <a:r>
                        <a:rPr lang="en-GB" sz="800" b="1" i="0" u="none" strike="noStrike">
                          <a:solidFill>
                            <a:srgbClr val="000000"/>
                          </a:solidFill>
                          <a:effectLst/>
                          <a:latin typeface="Calibri" panose="020F0502020204030204" pitchFamily="34" charset="0"/>
                        </a:rPr>
                        <a:t>Select &amp; adjust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886788072"/>
                  </a:ext>
                </a:extLst>
              </a:tr>
              <a:tr h="143815">
                <a:tc>
                  <a:txBody>
                    <a:bodyPr/>
                    <a:lstStyle/>
                    <a:p>
                      <a:pPr algn="ctr" fontAlgn="b"/>
                      <a:r>
                        <a:rPr lang="en-GB" sz="800" b="1" i="0" u="none" strike="noStrike">
                          <a:solidFill>
                            <a:srgbClr val="000000"/>
                          </a:solidFill>
                          <a:effectLst/>
                          <a:latin typeface="Calibri" panose="020F0502020204030204" pitchFamily="34" charset="0"/>
                        </a:rPr>
                        <a:t>a cooking process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Convection/conduction</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795106062"/>
                  </a:ext>
                </a:extLst>
              </a:tr>
              <a:tr h="143815">
                <a:tc>
                  <a:txBody>
                    <a:bodyPr/>
                    <a:lstStyle/>
                    <a:p>
                      <a:pPr algn="ctr" fontAlgn="b"/>
                      <a:r>
                        <a:rPr lang="en-GB" sz="800" b="1" i="0" u="none" strike="noStrike">
                          <a:solidFill>
                            <a:srgbClr val="000000"/>
                          </a:solidFill>
                          <a:effectLst/>
                          <a:latin typeface="Calibri" panose="020F0502020204030204" pitchFamily="34" charset="0"/>
                        </a:rPr>
                        <a:t>5</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chilli</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609329"/>
                  </a:ext>
                </a:extLst>
              </a:tr>
              <a:tr h="143815">
                <a:tc>
                  <a:txBody>
                    <a:bodyPr/>
                    <a:lstStyle/>
                    <a:p>
                      <a:pPr algn="ctr" fontAlgn="b"/>
                      <a:r>
                        <a:rPr lang="en-GB" sz="800" b="1" i="0" u="none" strike="noStrike">
                          <a:solidFill>
                            <a:srgbClr val="000000"/>
                          </a:solidFill>
                          <a:effectLst/>
                          <a:latin typeface="Calibri" panose="020F0502020204030204" pitchFamily="34" charset="0"/>
                        </a:rPr>
                        <a:t>Weigh &amp; measure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57420208"/>
                  </a:ext>
                </a:extLst>
              </a:tr>
              <a:tr h="143815">
                <a:tc>
                  <a:txBody>
                    <a:bodyPr/>
                    <a:lstStyle/>
                    <a:p>
                      <a:pPr algn="ctr" fontAlgn="b"/>
                      <a:r>
                        <a:rPr lang="en-GB" sz="800" b="0"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Accurate weighing &amp; measuring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92265365"/>
                  </a:ext>
                </a:extLst>
              </a:tr>
              <a:tr h="143815">
                <a:tc>
                  <a:txBody>
                    <a:bodyPr/>
                    <a:lstStyle/>
                    <a:p>
                      <a:pPr algn="ctr" fontAlgn="b"/>
                      <a:r>
                        <a:rPr lang="en-GB" sz="800" b="1" i="0" u="none" strike="noStrike">
                          <a:solidFill>
                            <a:srgbClr val="000000"/>
                          </a:solidFill>
                          <a:effectLst/>
                          <a:latin typeface="Calibri" panose="020F0502020204030204" pitchFamily="34" charset="0"/>
                        </a:rPr>
                        <a:t>6</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dishes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355322"/>
                  </a:ext>
                </a:extLst>
              </a:tr>
              <a:tr h="143815">
                <a:tc>
                  <a:txBody>
                    <a:bodyPr/>
                    <a:lstStyle/>
                    <a:p>
                      <a:pPr algn="ctr" fontAlgn="b"/>
                      <a:r>
                        <a:rPr lang="en-GB" sz="800" b="1" i="0" u="none" strike="noStrike">
                          <a:solidFill>
                            <a:srgbClr val="000000"/>
                          </a:solidFill>
                          <a:effectLst/>
                          <a:latin typeface="Calibri" panose="020F0502020204030204" pitchFamily="34" charset="0"/>
                        </a:rPr>
                        <a:t>Preparation of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48554615"/>
                  </a:ext>
                </a:extLst>
              </a:tr>
              <a:tr h="143815">
                <a:tc>
                  <a:txBody>
                    <a:bodyPr/>
                    <a:lstStyle/>
                    <a:p>
                      <a:pPr algn="ctr" fontAlgn="b"/>
                      <a:r>
                        <a:rPr lang="en-GB" sz="800" b="1" i="0" u="none" strike="noStrike">
                          <a:solidFill>
                            <a:srgbClr val="000000"/>
                          </a:solidFill>
                          <a:effectLst/>
                          <a:latin typeface="Calibri" panose="020F0502020204030204" pitchFamily="34" charset="0"/>
                        </a:rPr>
                        <a:t>equipment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a:solidFill>
                            <a:srgbClr val="000000"/>
                          </a:solidFill>
                          <a:effectLst/>
                          <a:latin typeface="Calibri" panose="020F0502020204030204" pitchFamily="34" charset="0"/>
                        </a:rPr>
                        <a:t> Ensure equipment is safe to use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688669183"/>
                  </a:ext>
                </a:extLst>
              </a:tr>
              <a:tr h="143815">
                <a:tc>
                  <a:txBody>
                    <a:bodyPr/>
                    <a:lstStyle/>
                    <a:p>
                      <a:pPr algn="ctr" fontAlgn="b"/>
                      <a:r>
                        <a:rPr lang="en-GB" sz="800" b="1" i="0" u="none" strike="noStrike">
                          <a:solidFill>
                            <a:srgbClr val="000000"/>
                          </a:solidFill>
                          <a:effectLst/>
                          <a:latin typeface="Calibri" panose="020F0502020204030204" pitchFamily="34" charset="0"/>
                        </a:rPr>
                        <a:t>7</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516910"/>
                  </a:ext>
                </a:extLst>
              </a:tr>
              <a:tr h="143815">
                <a:tc>
                  <a:txBody>
                    <a:bodyPr/>
                    <a:lstStyle/>
                    <a:p>
                      <a:pPr algn="ctr" fontAlgn="b"/>
                      <a:r>
                        <a:rPr lang="en-GB" sz="800" b="1" i="0" u="none" strike="noStrike">
                          <a:solidFill>
                            <a:srgbClr val="000000"/>
                          </a:solidFill>
                          <a:effectLst/>
                          <a:latin typeface="Calibri" panose="020F0502020204030204" pitchFamily="34" charset="0"/>
                        </a:rPr>
                        <a:t>Use of equipment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86535901"/>
                  </a:ext>
                </a:extLst>
              </a:tr>
              <a:tr h="143815">
                <a:tc>
                  <a:txBody>
                    <a:bodyPr/>
                    <a:lstStyle/>
                    <a:p>
                      <a:pPr algn="ctr" fontAlgn="b"/>
                      <a:r>
                        <a:rPr lang="en-GB" sz="800" b="1" i="0" u="none" strike="noStrike">
                          <a:solidFill>
                            <a:srgbClr val="000000"/>
                          </a:solidFill>
                          <a:effectLst/>
                          <a:latin typeface="Calibri" panose="020F0502020204030204" pitchFamily="34" charset="0"/>
                        </a:rPr>
                        <a:t> mixer, and microwave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Microwave/melting butter</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847098130"/>
                  </a:ext>
                </a:extLst>
              </a:tr>
              <a:tr h="143815">
                <a:tc>
                  <a:txBody>
                    <a:bodyPr/>
                    <a:lstStyle/>
                    <a:p>
                      <a:pPr algn="ctr" fontAlgn="b"/>
                      <a:r>
                        <a:rPr lang="en-GB" sz="800" b="1" i="0" u="none" strike="noStrike">
                          <a:solidFill>
                            <a:srgbClr val="000000"/>
                          </a:solidFill>
                          <a:effectLst/>
                          <a:latin typeface="Calibri" panose="020F0502020204030204" pitchFamily="34" charset="0"/>
                        </a:rPr>
                        <a:t>blender/food processor</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8897437"/>
                  </a:ext>
                </a:extLst>
              </a:tr>
              <a:tr h="143815">
                <a:tc>
                  <a:txBody>
                    <a:bodyPr/>
                    <a:lstStyle/>
                    <a:p>
                      <a:pPr algn="ctr" fontAlgn="b"/>
                      <a:r>
                        <a:rPr lang="en-GB" sz="800" b="1" i="0" u="none" strike="noStrike">
                          <a:solidFill>
                            <a:srgbClr val="000000"/>
                          </a:solidFill>
                          <a:effectLst/>
                          <a:latin typeface="Calibri" panose="020F0502020204030204" pitchFamily="34" charset="0"/>
                        </a:rPr>
                        <a:t>8</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296117"/>
                  </a:ext>
                </a:extLst>
              </a:tr>
              <a:tr h="143815">
                <a:tc>
                  <a:txBody>
                    <a:bodyPr/>
                    <a:lstStyle/>
                    <a:p>
                      <a:pPr algn="ctr" fontAlgn="b"/>
                      <a:r>
                        <a:rPr lang="en-GB" sz="800" b="1" i="0" u="none" strike="noStrike">
                          <a:solidFill>
                            <a:srgbClr val="000000"/>
                          </a:solidFill>
                          <a:effectLst/>
                          <a:latin typeface="Calibri" panose="020F0502020204030204" pitchFamily="34" charset="0"/>
                        </a:rPr>
                        <a:t>Water-based methods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Pasta/meat/vegetables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86903160"/>
                  </a:ext>
                </a:extLst>
              </a:tr>
              <a:tr h="143815">
                <a:tc>
                  <a:txBody>
                    <a:bodyPr/>
                    <a:lstStyle/>
                    <a:p>
                      <a:pPr algn="ctr" fontAlgn="b"/>
                      <a:r>
                        <a:rPr lang="en-GB" sz="800" b="1" i="0" u="none" strike="noStrike">
                          <a:solidFill>
                            <a:srgbClr val="000000"/>
                          </a:solidFill>
                          <a:effectLst/>
                          <a:latin typeface="Calibri" panose="020F0502020204030204" pitchFamily="34" charset="0"/>
                        </a:rPr>
                        <a:t>using the hob</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Boiling/simmering</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216836418"/>
                  </a:ext>
                </a:extLst>
              </a:tr>
              <a:tr h="143815">
                <a:tc>
                  <a:txBody>
                    <a:bodyPr/>
                    <a:lstStyle/>
                    <a:p>
                      <a:pPr algn="ctr" fontAlgn="b"/>
                      <a:r>
                        <a:rPr lang="en-GB" sz="800" b="1" i="0" u="none" strike="noStrike">
                          <a:solidFill>
                            <a:srgbClr val="000000"/>
                          </a:solidFill>
                          <a:effectLst/>
                          <a:latin typeface="Calibri" panose="020F0502020204030204" pitchFamily="34" charset="0"/>
                        </a:rPr>
                        <a:t>9</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Chilli/pasta bake</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315090"/>
                  </a:ext>
                </a:extLst>
              </a:tr>
              <a:tr h="143815">
                <a:tc>
                  <a:txBody>
                    <a:bodyPr/>
                    <a:lstStyle/>
                    <a:p>
                      <a:pPr algn="ctr" fontAlgn="b"/>
                      <a:r>
                        <a:rPr lang="en-GB" sz="800" b="1" i="0" u="none" strike="noStrike">
                          <a:solidFill>
                            <a:srgbClr val="000000"/>
                          </a:solidFill>
                          <a:effectLst/>
                          <a:latin typeface="Calibri" panose="020F0502020204030204" pitchFamily="34" charset="0"/>
                        </a:rPr>
                        <a:t>Dry heat &amp; fat-based</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Pasta/meat/vegetables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25765905"/>
                  </a:ext>
                </a:extLst>
              </a:tr>
              <a:tr h="143815">
                <a:tc>
                  <a:txBody>
                    <a:bodyPr/>
                    <a:lstStyle/>
                    <a:p>
                      <a:pPr algn="ctr" fontAlgn="b"/>
                      <a:r>
                        <a:rPr lang="en-GB" sz="800" b="1" i="0" u="none" strike="noStrike">
                          <a:solidFill>
                            <a:srgbClr val="000000"/>
                          </a:solidFill>
                          <a:effectLst/>
                          <a:latin typeface="Calibri" panose="020F0502020204030204" pitchFamily="34" charset="0"/>
                        </a:rPr>
                        <a:t>methods using the hob</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Conduction/browning meat/</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764610041"/>
                  </a:ext>
                </a:extLst>
              </a:tr>
              <a:tr h="143815">
                <a:tc>
                  <a:txBody>
                    <a:bodyPr/>
                    <a:lstStyle/>
                    <a:p>
                      <a:pPr algn="ctr" fontAlgn="b"/>
                      <a:r>
                        <a:rPr lang="en-GB" sz="800" b="1" i="0" u="none" strike="noStrike">
                          <a:solidFill>
                            <a:srgbClr val="000000"/>
                          </a:solidFill>
                          <a:effectLst/>
                          <a:latin typeface="Calibri" panose="020F0502020204030204" pitchFamily="34" charset="0"/>
                        </a:rPr>
                        <a:t>10</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sauteing veges</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343446983"/>
                  </a:ext>
                </a:extLst>
              </a:tr>
              <a:tr h="143815">
                <a:tc>
                  <a:txBody>
                    <a:bodyPr/>
                    <a:lstStyle/>
                    <a:p>
                      <a:pPr algn="ctr" fontAlgn="b"/>
                      <a:r>
                        <a:rPr lang="en-GB" sz="800" b="1" i="0" u="none" strike="noStrike">
                          <a:solidFill>
                            <a:srgbClr val="000000"/>
                          </a:solidFill>
                          <a:effectLst/>
                          <a:latin typeface="Calibri" panose="020F0502020204030204" pitchFamily="34" charset="0"/>
                        </a:rPr>
                        <a:t> </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Chilli</a:t>
                      </a:r>
                    </a:p>
                  </a:txBody>
                  <a:tcPr marL="3564" marR="3564" marT="356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1430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376133"/>
              </p:ext>
            </p:extLst>
          </p:nvPr>
        </p:nvGraphicFramePr>
        <p:xfrm>
          <a:off x="4380412" y="1323704"/>
          <a:ext cx="3884022" cy="4745879"/>
        </p:xfrm>
        <a:graphic>
          <a:graphicData uri="http://schemas.openxmlformats.org/drawingml/2006/table">
            <a:tbl>
              <a:tblPr/>
              <a:tblGrid>
                <a:gridCol w="1596765">
                  <a:extLst>
                    <a:ext uri="{9D8B030D-6E8A-4147-A177-3AD203B41FA5}">
                      <a16:colId xmlns:a16="http://schemas.microsoft.com/office/drawing/2014/main" val="2462294155"/>
                    </a:ext>
                  </a:extLst>
                </a:gridCol>
                <a:gridCol w="2287257">
                  <a:extLst>
                    <a:ext uri="{9D8B030D-6E8A-4147-A177-3AD203B41FA5}">
                      <a16:colId xmlns:a16="http://schemas.microsoft.com/office/drawing/2014/main" val="1410071125"/>
                    </a:ext>
                  </a:extLst>
                </a:gridCol>
              </a:tblGrid>
              <a:tr h="134918">
                <a:tc>
                  <a:txBody>
                    <a:bodyPr/>
                    <a:lstStyle/>
                    <a:p>
                      <a:pPr algn="ctr" fontAlgn="b"/>
                      <a:r>
                        <a:rPr lang="en-GB" sz="800" b="1" i="0" u="none" strike="noStrike">
                          <a:solidFill>
                            <a:srgbClr val="000000"/>
                          </a:solidFill>
                          <a:effectLst/>
                          <a:latin typeface="Calibri" panose="020F0502020204030204" pitchFamily="34" charset="0"/>
                        </a:rPr>
                        <a:t>Using the grill</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1599958162"/>
                  </a:ext>
                </a:extLst>
              </a:tr>
              <a:tr h="134918">
                <a:tc>
                  <a:txBody>
                    <a:bodyPr/>
                    <a:lstStyle/>
                    <a:p>
                      <a:pPr algn="ctr" fontAlgn="b"/>
                      <a:r>
                        <a:rPr lang="en-GB" sz="800" b="1" i="0" u="none" strike="noStrike">
                          <a:solidFill>
                            <a:srgbClr val="000000"/>
                          </a:solidFill>
                          <a:effectLst/>
                          <a:latin typeface="Calibri" panose="020F0502020204030204" pitchFamily="34" charset="0"/>
                        </a:rPr>
                        <a:t>11</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804105317"/>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546556"/>
                  </a:ext>
                </a:extLst>
              </a:tr>
              <a:tr h="134918">
                <a:tc>
                  <a:txBody>
                    <a:bodyPr/>
                    <a:lstStyle/>
                    <a:p>
                      <a:pPr algn="ctr" fontAlgn="b"/>
                      <a:r>
                        <a:rPr lang="en-GB" sz="800" b="1" i="0" u="none" strike="noStrike">
                          <a:solidFill>
                            <a:srgbClr val="000000"/>
                          </a:solidFill>
                          <a:effectLst/>
                          <a:latin typeface="Calibri" panose="020F0502020204030204" pitchFamily="34" charset="0"/>
                        </a:rPr>
                        <a:t>Using the oven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626612462"/>
                  </a:ext>
                </a:extLst>
              </a:tr>
              <a:tr h="134918">
                <a:tc>
                  <a:txBody>
                    <a:bodyPr/>
                    <a:lstStyle/>
                    <a:p>
                      <a:pPr algn="ctr" fontAlgn="b"/>
                      <a:r>
                        <a:rPr lang="en-GB" sz="800" b="1" i="0" u="none" strike="noStrike">
                          <a:solidFill>
                            <a:srgbClr val="000000"/>
                          </a:solidFill>
                          <a:effectLst/>
                          <a:latin typeface="Calibri" panose="020F0502020204030204" pitchFamily="34" charset="0"/>
                        </a:rPr>
                        <a:t>12</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Convection/dextrinisation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901254204"/>
                  </a:ext>
                </a:extLst>
              </a:tr>
              <a:tr h="134918">
                <a:tc>
                  <a:txBody>
                    <a:bodyPr/>
                    <a:lstStyle/>
                    <a:p>
                      <a:pPr algn="ctr" fontAlgn="b"/>
                      <a:r>
                        <a:rPr lang="en-GB" sz="800" b="1" i="0" u="none" strike="noStrike" dirty="0">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coagulation/gluten formation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861474340"/>
                  </a:ext>
                </a:extLst>
              </a:tr>
              <a:tr h="134918">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 &amp; T tart/quiche/bread</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9746772"/>
                  </a:ext>
                </a:extLst>
              </a:tr>
              <a:tr h="262454">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muffins/roasted veg/sausage rolls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441292"/>
                  </a:ext>
                </a:extLst>
              </a:tr>
              <a:tr h="134918">
                <a:tc>
                  <a:txBody>
                    <a:bodyPr/>
                    <a:lstStyle/>
                    <a:p>
                      <a:pPr algn="ctr" fontAlgn="b"/>
                      <a:r>
                        <a:rPr lang="en-GB" sz="800" b="1" i="0" u="none" strike="noStrike">
                          <a:solidFill>
                            <a:srgbClr val="000000"/>
                          </a:solidFill>
                          <a:effectLst/>
                          <a:latin typeface="Calibri" panose="020F0502020204030204" pitchFamily="34" charset="0"/>
                        </a:rPr>
                        <a:t>Make sauces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029552175"/>
                  </a:ext>
                </a:extLst>
              </a:tr>
              <a:tr h="134918">
                <a:tc>
                  <a:txBody>
                    <a:bodyPr/>
                    <a:lstStyle/>
                    <a:p>
                      <a:pPr algn="ctr" fontAlgn="b"/>
                      <a:r>
                        <a:rPr lang="en-GB" sz="800" b="1" i="0" u="none" strike="noStrike">
                          <a:solidFill>
                            <a:srgbClr val="000000"/>
                          </a:solidFill>
                          <a:effectLst/>
                          <a:latin typeface="Calibri" panose="020F0502020204030204" pitchFamily="34" charset="0"/>
                        </a:rPr>
                        <a:t>13</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Conduction/browning meat/</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608014418"/>
                  </a:ext>
                </a:extLst>
              </a:tr>
              <a:tr h="134918">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sauteing veges/reduction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170112013"/>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Chilli con carne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4630711"/>
                  </a:ext>
                </a:extLst>
              </a:tr>
              <a:tr h="134918">
                <a:tc>
                  <a:txBody>
                    <a:bodyPr/>
                    <a:lstStyle/>
                    <a:p>
                      <a:pPr algn="ctr" fontAlgn="b"/>
                      <a:r>
                        <a:rPr lang="en-GB" sz="800" b="1" i="0" u="none" strike="noStrike">
                          <a:solidFill>
                            <a:srgbClr val="000000"/>
                          </a:solidFill>
                          <a:effectLst/>
                          <a:latin typeface="Calibri" panose="020F0502020204030204" pitchFamily="34" charset="0"/>
                        </a:rPr>
                        <a:t>Set a mixture- gelation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3277116842"/>
                  </a:ext>
                </a:extLst>
              </a:tr>
              <a:tr h="134918">
                <a:tc>
                  <a:txBody>
                    <a:bodyPr/>
                    <a:lstStyle/>
                    <a:p>
                      <a:pPr algn="ctr" fontAlgn="b"/>
                      <a:r>
                        <a:rPr lang="en-GB" sz="800" b="1" i="0" u="none" strike="noStrike">
                          <a:solidFill>
                            <a:srgbClr val="000000"/>
                          </a:solidFill>
                          <a:effectLst/>
                          <a:latin typeface="Calibri" panose="020F0502020204030204" pitchFamily="34" charset="0"/>
                        </a:rPr>
                        <a:t>gelation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444154521"/>
                  </a:ext>
                </a:extLst>
              </a:tr>
              <a:tr h="138377">
                <a:tc>
                  <a:txBody>
                    <a:bodyPr/>
                    <a:lstStyle/>
                    <a:p>
                      <a:pPr algn="ctr" fontAlgn="b"/>
                      <a:r>
                        <a:rPr lang="en-GB" sz="800" b="1" i="0" u="none" strike="noStrike">
                          <a:solidFill>
                            <a:srgbClr val="000000"/>
                          </a:solidFill>
                          <a:effectLst/>
                          <a:latin typeface="Calibri" panose="020F0502020204030204" pitchFamily="34" charset="0"/>
                        </a:rPr>
                        <a:t>14</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06353"/>
                  </a:ext>
                </a:extLst>
              </a:tr>
              <a:tr h="134918">
                <a:tc>
                  <a:txBody>
                    <a:bodyPr/>
                    <a:lstStyle/>
                    <a:p>
                      <a:pPr algn="ctr" fontAlgn="b"/>
                      <a:r>
                        <a:rPr lang="en-GB" sz="800" b="1" i="0" u="none" strike="noStrike">
                          <a:solidFill>
                            <a:srgbClr val="000000"/>
                          </a:solidFill>
                          <a:effectLst/>
                          <a:latin typeface="Calibri" panose="020F0502020204030204" pitchFamily="34" charset="0"/>
                        </a:rPr>
                        <a:t>Set a mixture -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Cereals/eggs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995901641"/>
                  </a:ext>
                </a:extLst>
              </a:tr>
              <a:tr h="134918">
                <a:tc>
                  <a:txBody>
                    <a:bodyPr/>
                    <a:lstStyle/>
                    <a:p>
                      <a:pPr algn="ctr" fontAlgn="b"/>
                      <a:r>
                        <a:rPr lang="en-GB" sz="800" b="1" i="0" u="none" strike="noStrike">
                          <a:solidFill>
                            <a:srgbClr val="000000"/>
                          </a:solidFill>
                          <a:effectLst/>
                          <a:latin typeface="Calibri" panose="020F0502020204030204" pitchFamily="34" charset="0"/>
                        </a:rPr>
                        <a:t>coagulation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coagulation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643187548"/>
                  </a:ext>
                </a:extLst>
              </a:tr>
              <a:tr h="138377">
                <a:tc>
                  <a:txBody>
                    <a:bodyPr/>
                    <a:lstStyle/>
                    <a:p>
                      <a:pPr algn="ctr" fontAlgn="b"/>
                      <a:r>
                        <a:rPr lang="en-GB" sz="800" b="1" i="0" u="none" strike="noStrike">
                          <a:solidFill>
                            <a:srgbClr val="000000"/>
                          </a:solidFill>
                          <a:effectLst/>
                          <a:latin typeface="Calibri" panose="020F0502020204030204" pitchFamily="34" charset="0"/>
                        </a:rPr>
                        <a:t>15</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Quiche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682371"/>
                  </a:ext>
                </a:extLst>
              </a:tr>
              <a:tr h="134918">
                <a:tc>
                  <a:txBody>
                    <a:bodyPr/>
                    <a:lstStyle/>
                    <a:p>
                      <a:pPr algn="ctr" fontAlgn="b"/>
                      <a:r>
                        <a:rPr lang="en-GB" sz="800" b="1" i="0" u="none" strike="noStrike">
                          <a:solidFill>
                            <a:srgbClr val="000000"/>
                          </a:solidFill>
                          <a:effectLst/>
                          <a:latin typeface="Calibri" panose="020F0502020204030204" pitchFamily="34" charset="0"/>
                        </a:rPr>
                        <a:t>Use of raising agents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Cereals/eggs/dairy</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92436038"/>
                  </a:ext>
                </a:extLst>
              </a:tr>
              <a:tr h="134918">
                <a:tc>
                  <a:txBody>
                    <a:bodyPr/>
                    <a:lstStyle/>
                    <a:p>
                      <a:pPr algn="ctr" fontAlgn="b"/>
                      <a:r>
                        <a:rPr lang="en-GB" sz="800" b="1" i="0" u="none" strike="noStrike">
                          <a:solidFill>
                            <a:srgbClr val="000000"/>
                          </a:solidFill>
                          <a:effectLst/>
                          <a:latin typeface="Calibri" panose="020F0502020204030204" pitchFamily="34" charset="0"/>
                        </a:rPr>
                        <a:t>16</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Chemical/biological &amp; mechanical</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630161577"/>
                  </a:ext>
                </a:extLst>
              </a:tr>
              <a:tr h="134918">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aeration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559028169"/>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635685"/>
                  </a:ext>
                </a:extLst>
              </a:tr>
              <a:tr h="134918">
                <a:tc>
                  <a:txBody>
                    <a:bodyPr/>
                    <a:lstStyle/>
                    <a:p>
                      <a:pPr algn="ctr" fontAlgn="b"/>
                      <a:r>
                        <a:rPr lang="en-GB" sz="800" b="1" i="0" u="none" strike="noStrike">
                          <a:solidFill>
                            <a:srgbClr val="000000"/>
                          </a:solidFill>
                          <a:effectLst/>
                          <a:latin typeface="Calibri" panose="020F0502020204030204" pitchFamily="34" charset="0"/>
                        </a:rPr>
                        <a:t>Make a dough</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7358478"/>
                  </a:ext>
                </a:extLst>
              </a:tr>
              <a:tr h="134918">
                <a:tc>
                  <a:txBody>
                    <a:bodyPr/>
                    <a:lstStyle/>
                    <a:p>
                      <a:pPr algn="ctr" fontAlgn="b"/>
                      <a:r>
                        <a:rPr lang="en-GB" sz="800" b="1" i="0" u="none" strike="noStrike">
                          <a:solidFill>
                            <a:srgbClr val="000000"/>
                          </a:solidFill>
                          <a:effectLst/>
                          <a:latin typeface="Calibri" panose="020F0502020204030204" pitchFamily="34" charset="0"/>
                        </a:rPr>
                        <a:t>17</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Gluten formation &amp; fermentation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230577611"/>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520612"/>
                  </a:ext>
                </a:extLst>
              </a:tr>
              <a:tr h="134918">
                <a:tc>
                  <a:txBody>
                    <a:bodyPr/>
                    <a:lstStyle/>
                    <a:p>
                      <a:pPr algn="ctr" fontAlgn="b"/>
                      <a:r>
                        <a:rPr lang="en-GB" sz="800" b="1" i="0" u="none" strike="noStrike">
                          <a:solidFill>
                            <a:srgbClr val="000000"/>
                          </a:solidFill>
                          <a:effectLst/>
                          <a:latin typeface="Calibri" panose="020F0502020204030204" pitchFamily="34" charset="0"/>
                        </a:rPr>
                        <a:t>Shaping &amp;</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034917246"/>
                  </a:ext>
                </a:extLst>
              </a:tr>
              <a:tr h="134918">
                <a:tc>
                  <a:txBody>
                    <a:bodyPr/>
                    <a:lstStyle/>
                    <a:p>
                      <a:pPr algn="ctr" fontAlgn="b"/>
                      <a:r>
                        <a:rPr lang="en-GB" sz="800" b="1" i="0" u="none" strike="noStrike">
                          <a:solidFill>
                            <a:srgbClr val="000000"/>
                          </a:solidFill>
                          <a:effectLst/>
                          <a:latin typeface="Calibri" panose="020F0502020204030204" pitchFamily="34" charset="0"/>
                        </a:rPr>
                        <a:t>finishing a dough</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Gluten formation &amp; fermentation</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976105711"/>
                  </a:ext>
                </a:extLst>
              </a:tr>
              <a:tr h="138377">
                <a:tc>
                  <a:txBody>
                    <a:bodyPr/>
                    <a:lstStyle/>
                    <a:p>
                      <a:pPr algn="ctr" fontAlgn="b"/>
                      <a:r>
                        <a:rPr lang="en-GB" sz="800" b="1" i="0" u="none" strike="noStrike">
                          <a:solidFill>
                            <a:srgbClr val="000000"/>
                          </a:solidFill>
                          <a:effectLst/>
                          <a:latin typeface="Calibri" panose="020F0502020204030204" pitchFamily="34" charset="0"/>
                        </a:rPr>
                        <a:t>18</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660323"/>
                  </a:ext>
                </a:extLst>
              </a:tr>
              <a:tr h="134918">
                <a:tc>
                  <a:txBody>
                    <a:bodyPr/>
                    <a:lstStyle/>
                    <a:p>
                      <a:pPr algn="ctr" fontAlgn="b"/>
                      <a:r>
                        <a:rPr lang="en-GB" sz="800" b="1" i="0" u="none" strike="noStrike">
                          <a:solidFill>
                            <a:srgbClr val="000000"/>
                          </a:solidFill>
                          <a:effectLst/>
                          <a:latin typeface="Calibri" panose="020F0502020204030204" pitchFamily="34" charset="0"/>
                        </a:rPr>
                        <a:t>Test for readiness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722150354"/>
                  </a:ext>
                </a:extLst>
              </a:tr>
              <a:tr h="134918">
                <a:tc>
                  <a:txBody>
                    <a:bodyPr/>
                    <a:lstStyle/>
                    <a:p>
                      <a:pPr algn="ctr" fontAlgn="b"/>
                      <a:r>
                        <a:rPr lang="en-GB" sz="800" b="1" i="0" u="none" strike="noStrike">
                          <a:solidFill>
                            <a:srgbClr val="000000"/>
                          </a:solidFill>
                          <a:effectLst/>
                          <a:latin typeface="Calibri" panose="020F0502020204030204" pitchFamily="34" charset="0"/>
                        </a:rPr>
                        <a:t>19</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a:solidFill>
                            <a:srgbClr val="000000"/>
                          </a:solidFill>
                          <a:effectLst/>
                          <a:latin typeface="Calibri" panose="020F0502020204030204" pitchFamily="34" charset="0"/>
                        </a:rPr>
                        <a:t>Establish if food is safe to eat</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415331501"/>
                  </a:ext>
                </a:extLst>
              </a:tr>
              <a:tr h="138377">
                <a:tc>
                  <a:txBody>
                    <a:bodyPr/>
                    <a:lstStyle/>
                    <a:p>
                      <a:pPr algn="ctr" fontAlgn="b"/>
                      <a:r>
                        <a:rPr lang="en-GB" sz="800" b="1" i="0" u="none" strike="noStrike">
                          <a:solidFill>
                            <a:srgbClr val="000000"/>
                          </a:solidFill>
                          <a:effectLst/>
                          <a:latin typeface="Calibri" panose="020F0502020204030204" pitchFamily="34" charset="0"/>
                        </a:rPr>
                        <a:t> </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dishes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22118"/>
                  </a:ext>
                </a:extLst>
              </a:tr>
              <a:tr h="134918">
                <a:tc>
                  <a:txBody>
                    <a:bodyPr/>
                    <a:lstStyle/>
                    <a:p>
                      <a:pPr algn="ctr" fontAlgn="b"/>
                      <a:r>
                        <a:rPr lang="en-GB" sz="800" b="1" i="0" u="none" strike="noStrike">
                          <a:solidFill>
                            <a:srgbClr val="000000"/>
                          </a:solidFill>
                          <a:effectLst/>
                          <a:latin typeface="Calibri" panose="020F0502020204030204" pitchFamily="34" charset="0"/>
                        </a:rPr>
                        <a:t>Judge &amp; manipulate</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466265189"/>
                  </a:ext>
                </a:extLst>
              </a:tr>
              <a:tr h="134918">
                <a:tc>
                  <a:txBody>
                    <a:bodyPr/>
                    <a:lstStyle/>
                    <a:p>
                      <a:pPr algn="ctr" fontAlgn="b"/>
                      <a:r>
                        <a:rPr lang="en-GB" sz="800" b="1" i="0" u="none" strike="noStrike">
                          <a:solidFill>
                            <a:srgbClr val="000000"/>
                          </a:solidFill>
                          <a:effectLst/>
                          <a:latin typeface="Calibri" panose="020F0502020204030204" pitchFamily="34" charset="0"/>
                        </a:rPr>
                        <a:t>sensory properties</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Tasting &amp; seasoning</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405440799"/>
                  </a:ext>
                </a:extLst>
              </a:tr>
              <a:tr h="138377">
                <a:tc>
                  <a:txBody>
                    <a:bodyPr/>
                    <a:lstStyle/>
                    <a:p>
                      <a:pPr algn="ctr" fontAlgn="b"/>
                      <a:r>
                        <a:rPr lang="en-GB" sz="800" b="1" i="0" u="none" strike="noStrike">
                          <a:solidFill>
                            <a:srgbClr val="000000"/>
                          </a:solidFill>
                          <a:effectLst/>
                          <a:latin typeface="Calibri" panose="020F0502020204030204" pitchFamily="34" charset="0"/>
                        </a:rPr>
                        <a:t>20</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Roasted </a:t>
                      </a:r>
                      <a:r>
                        <a:rPr lang="en-GB" sz="800" b="1" i="0" u="none" strike="noStrike" dirty="0" err="1">
                          <a:solidFill>
                            <a:srgbClr val="000000"/>
                          </a:solidFill>
                          <a:effectLst/>
                          <a:latin typeface="Calibri" panose="020F0502020204030204" pitchFamily="34" charset="0"/>
                        </a:rPr>
                        <a:t>veges</a:t>
                      </a:r>
                      <a:r>
                        <a:rPr lang="en-GB" sz="800" b="1" i="0" u="none" strike="noStrike" dirty="0">
                          <a:solidFill>
                            <a:srgbClr val="000000"/>
                          </a:solidFill>
                          <a:effectLst/>
                          <a:latin typeface="Calibri" panose="020F0502020204030204" pitchFamily="34" charset="0"/>
                        </a:rPr>
                        <a:t>/chilli</a:t>
                      </a:r>
                    </a:p>
                  </a:txBody>
                  <a:tcPr marL="3257" marR="3257" marT="32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259212"/>
                  </a:ext>
                </a:extLst>
              </a:tr>
            </a:tbl>
          </a:graphicData>
        </a:graphic>
      </p:graphicFrame>
      <p:sp>
        <p:nvSpPr>
          <p:cNvPr id="3" name="Footer Placeholder 2">
            <a:extLst>
              <a:ext uri="{FF2B5EF4-FFF2-40B4-BE49-F238E27FC236}">
                <a16:creationId xmlns:a16="http://schemas.microsoft.com/office/drawing/2014/main" id="{85AF6569-0FC6-42C0-AEF0-F708BBF0E92C}"/>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229669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5</a:t>
            </a:fld>
            <a:endParaRPr lang="en-GB" dirty="0"/>
          </a:p>
        </p:txBody>
      </p:sp>
      <p:sp>
        <p:nvSpPr>
          <p:cNvPr id="4" name="TextBox 3"/>
          <p:cNvSpPr txBox="1"/>
          <p:nvPr/>
        </p:nvSpPr>
        <p:spPr>
          <a:xfrm>
            <a:off x="2233749" y="156754"/>
            <a:ext cx="4389120" cy="523220"/>
          </a:xfrm>
          <a:prstGeom prst="rect">
            <a:avLst/>
          </a:prstGeom>
          <a:noFill/>
        </p:spPr>
        <p:txBody>
          <a:bodyPr wrap="square" rtlCol="0">
            <a:spAutoFit/>
          </a:bodyPr>
          <a:lstStyle/>
          <a:p>
            <a:pPr algn="ctr"/>
            <a:r>
              <a:rPr lang="en-GB" sz="2800" b="1" u="sng" dirty="0"/>
              <a:t>Cheese and tomato tart</a:t>
            </a:r>
          </a:p>
        </p:txBody>
      </p:sp>
      <p:graphicFrame>
        <p:nvGraphicFramePr>
          <p:cNvPr id="5" name="Table 4"/>
          <p:cNvGraphicFramePr>
            <a:graphicFrameLocks noGrp="1"/>
          </p:cNvGraphicFramePr>
          <p:nvPr>
            <p:extLst>
              <p:ext uri="{D42A27DB-BD31-4B8C-83A1-F6EECF244321}">
                <p14:modId xmlns:p14="http://schemas.microsoft.com/office/powerpoint/2010/main" val="3355762047"/>
              </p:ext>
            </p:extLst>
          </p:nvPr>
        </p:nvGraphicFramePr>
        <p:xfrm>
          <a:off x="692330" y="665480"/>
          <a:ext cx="7823019" cy="5798820"/>
        </p:xfrm>
        <a:graphic>
          <a:graphicData uri="http://schemas.openxmlformats.org/drawingml/2006/table">
            <a:tbl>
              <a:tblPr firstRow="1" bandRow="1">
                <a:tableStyleId>{5C22544A-7EE6-4342-B048-85BDC9FD1C3A}</a:tableStyleId>
              </a:tblPr>
              <a:tblGrid>
                <a:gridCol w="7823019">
                  <a:extLst>
                    <a:ext uri="{9D8B030D-6E8A-4147-A177-3AD203B41FA5}">
                      <a16:colId xmlns:a16="http://schemas.microsoft.com/office/drawing/2014/main" val="4123883099"/>
                    </a:ext>
                  </a:extLst>
                </a:gridCol>
              </a:tblGrid>
              <a:tr h="296291">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296291">
                <a:tc>
                  <a:txBody>
                    <a:bodyPr/>
                    <a:lstStyle/>
                    <a:p>
                      <a:r>
                        <a:rPr lang="en-GB" dirty="0"/>
                        <a:t>375g packet puff pastry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296291">
                <a:tc>
                  <a:txBody>
                    <a:bodyPr/>
                    <a:lstStyle/>
                    <a:p>
                      <a:r>
                        <a:rPr lang="en-GB" dirty="0"/>
                        <a:t>1</a:t>
                      </a:r>
                      <a:r>
                        <a:rPr lang="en-GB" baseline="0" dirty="0"/>
                        <a:t> small onion, 2 – 3 spring onions or ½ pepper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296291">
                <a:tc>
                  <a:txBody>
                    <a:bodyPr/>
                    <a:lstStyle/>
                    <a:p>
                      <a:r>
                        <a:rPr lang="en-GB" dirty="0"/>
                        <a:t>1 tbsp. pesto or</a:t>
                      </a:r>
                      <a:r>
                        <a:rPr lang="en-GB" baseline="0" dirty="0"/>
                        <a:t> tomato sauce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296291">
                <a:tc>
                  <a:txBody>
                    <a:bodyPr/>
                    <a:lstStyle/>
                    <a:p>
                      <a:r>
                        <a:rPr lang="en-GB" dirty="0"/>
                        <a:t>225g cherry tomatoes or 5 ‘normal’ tomatoes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498033"/>
                  </a:ext>
                </a:extLst>
              </a:tr>
              <a:tr h="296291">
                <a:tc>
                  <a:txBody>
                    <a:bodyPr/>
                    <a:lstStyle/>
                    <a:p>
                      <a:r>
                        <a:rPr lang="en-GB" dirty="0"/>
                        <a:t>150g cheese (grated)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03860">
                <a:tc>
                  <a:txBody>
                    <a:bodyPr/>
                    <a:lstStyle/>
                    <a:p>
                      <a:r>
                        <a:rPr lang="en-GB" dirty="0"/>
                        <a:t>1 tbsp. milk or 1 egg for glazing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6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685190399"/>
                  </a:ext>
                </a:extLst>
              </a:tr>
              <a:tr h="296291">
                <a:tc>
                  <a:txBody>
                    <a:bodyPr/>
                    <a:lstStyle/>
                    <a:p>
                      <a:r>
                        <a:rPr lang="en-GB" dirty="0">
                          <a:latin typeface="+mn-lt"/>
                        </a:rPr>
                        <a:t>1. Set oven to 220⁰ C/Gas 7. Roll</a:t>
                      </a:r>
                      <a:r>
                        <a:rPr lang="en-GB" baseline="0" dirty="0">
                          <a:latin typeface="+mn-lt"/>
                        </a:rPr>
                        <a:t> out pastry to fit onto baking tray.</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296291">
                <a:tc>
                  <a:txBody>
                    <a:bodyPr/>
                    <a:lstStyle/>
                    <a:p>
                      <a:r>
                        <a:rPr lang="en-GB" dirty="0">
                          <a:latin typeface="+mn-lt"/>
                        </a:rPr>
                        <a:t>2. Score a line around the rectangle 2cm from the edge. Brush milk/egg around the edge of the pastry.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296291">
                <a:tc>
                  <a:txBody>
                    <a:bodyPr/>
                    <a:lstStyle/>
                    <a:p>
                      <a:r>
                        <a:rPr lang="en-GB" dirty="0">
                          <a:latin typeface="+mn-lt"/>
                        </a:rPr>
                        <a:t>3. Spread pesto onto pastry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96291">
                <a:tc>
                  <a:txBody>
                    <a:bodyPr/>
                    <a:lstStyle/>
                    <a:p>
                      <a:r>
                        <a:rPr lang="en-GB" dirty="0">
                          <a:latin typeface="+mn-lt"/>
                        </a:rPr>
                        <a:t>4. Prepare all the 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6291">
                <a:tc>
                  <a:txBody>
                    <a:bodyPr/>
                    <a:lstStyle/>
                    <a:p>
                      <a:r>
                        <a:rPr lang="en-GB" dirty="0">
                          <a:latin typeface="+mn-lt"/>
                        </a:rPr>
                        <a:t>5. Arrange vegetable</a:t>
                      </a:r>
                      <a:r>
                        <a:rPr lang="en-GB" baseline="0" dirty="0">
                          <a:latin typeface="+mn-lt"/>
                        </a:rPr>
                        <a:t> on top and the sprinkle the cheese over the top.</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6291">
                <a:tc>
                  <a:txBody>
                    <a:bodyPr/>
                    <a:lstStyle/>
                    <a:p>
                      <a:r>
                        <a:rPr lang="en-GB" dirty="0">
                          <a:latin typeface="+mn-lt"/>
                        </a:rPr>
                        <a:t>6. Bake in the oven for 10-15 </a:t>
                      </a:r>
                      <a:r>
                        <a:rPr lang="en-GB" dirty="0" err="1">
                          <a:latin typeface="+mn-lt"/>
                        </a:rPr>
                        <a:t>mins</a:t>
                      </a:r>
                      <a:r>
                        <a:rPr lang="en-GB" dirty="0">
                          <a:latin typeface="+mn-lt"/>
                        </a:rPr>
                        <a:t>.</a:t>
                      </a:r>
                      <a:r>
                        <a:rPr lang="en-GB" baseline="0" dirty="0">
                          <a:latin typeface="+mn-lt"/>
                        </a:rPr>
                        <a:t> Until the pastry and risen and golden brown.</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6291">
                <a:tc>
                  <a:txBody>
                    <a:bodyPr/>
                    <a:lstStyle/>
                    <a:p>
                      <a:r>
                        <a:rPr lang="en-GB" dirty="0">
                          <a:latin typeface="+mn-lt"/>
                        </a:rPr>
                        <a:t>7. Place</a:t>
                      </a:r>
                      <a:r>
                        <a:rPr lang="en-GB" baseline="0" dirty="0">
                          <a:latin typeface="+mn-lt"/>
                        </a:rPr>
                        <a:t> on a baking tray to cool.</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288637"/>
                  </a:ext>
                </a:extLst>
              </a:tr>
            </a:tbl>
          </a:graphicData>
        </a:graphic>
      </p:graphicFrame>
      <p:pic>
        <p:nvPicPr>
          <p:cNvPr id="3" name="Picture 2">
            <a:hlinkClick r:id="rId2"/>
          </p:cNvPr>
          <p:cNvPicPr>
            <a:picLocks noChangeAspect="1"/>
          </p:cNvPicPr>
          <p:nvPr/>
        </p:nvPicPr>
        <p:blipFill>
          <a:blip r:embed="rId3"/>
          <a:stretch>
            <a:fillRect/>
          </a:stretch>
        </p:blipFill>
        <p:spPr>
          <a:xfrm>
            <a:off x="6772274" y="679974"/>
            <a:ext cx="1743075" cy="2628900"/>
          </a:xfrm>
          <a:prstGeom prst="rect">
            <a:avLst/>
          </a:prstGeom>
        </p:spPr>
      </p:pic>
      <p:sp>
        <p:nvSpPr>
          <p:cNvPr id="6" name="Footer Placeholder 5">
            <a:extLst>
              <a:ext uri="{FF2B5EF4-FFF2-40B4-BE49-F238E27FC236}">
                <a16:creationId xmlns:a16="http://schemas.microsoft.com/office/drawing/2014/main" id="{8377E983-DF46-4334-A4E0-39F5C96B29BC}"/>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301745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6</a:t>
            </a:fld>
            <a:endParaRPr lang="en-GB" dirty="0"/>
          </a:p>
        </p:txBody>
      </p:sp>
      <p:sp>
        <p:nvSpPr>
          <p:cNvPr id="4" name="Rectangle 3"/>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TextBox 5"/>
          <p:cNvSpPr txBox="1"/>
          <p:nvPr/>
        </p:nvSpPr>
        <p:spPr>
          <a:xfrm>
            <a:off x="1776549" y="272534"/>
            <a:ext cx="5133703" cy="523220"/>
          </a:xfrm>
          <a:prstGeom prst="rect">
            <a:avLst/>
          </a:prstGeom>
          <a:noFill/>
        </p:spPr>
        <p:txBody>
          <a:bodyPr wrap="square" rtlCol="0">
            <a:spAutoFit/>
          </a:bodyPr>
          <a:lstStyle/>
          <a:p>
            <a:pPr algn="ctr"/>
            <a:r>
              <a:rPr lang="en-GB" sz="2800" b="1" u="sng" dirty="0"/>
              <a:t>Quiche</a:t>
            </a:r>
          </a:p>
        </p:txBody>
      </p:sp>
      <p:graphicFrame>
        <p:nvGraphicFramePr>
          <p:cNvPr id="8" name="Table 7"/>
          <p:cNvGraphicFramePr>
            <a:graphicFrameLocks noGrp="1"/>
          </p:cNvGraphicFramePr>
          <p:nvPr>
            <p:extLst>
              <p:ext uri="{D42A27DB-BD31-4B8C-83A1-F6EECF244321}">
                <p14:modId xmlns:p14="http://schemas.microsoft.com/office/powerpoint/2010/main" val="3235562688"/>
              </p:ext>
            </p:extLst>
          </p:nvPr>
        </p:nvGraphicFramePr>
        <p:xfrm>
          <a:off x="254000" y="826532"/>
          <a:ext cx="8367486" cy="5933440"/>
        </p:xfrm>
        <a:graphic>
          <a:graphicData uri="http://schemas.openxmlformats.org/drawingml/2006/table">
            <a:tbl>
              <a:tblPr firstRow="1" bandRow="1">
                <a:tableStyleId>{2D5ABB26-0587-4C30-8999-92F81FD0307C}</a:tableStyleId>
              </a:tblPr>
              <a:tblGrid>
                <a:gridCol w="8367486">
                  <a:extLst>
                    <a:ext uri="{9D8B030D-6E8A-4147-A177-3AD203B41FA5}">
                      <a16:colId xmlns:a16="http://schemas.microsoft.com/office/drawing/2014/main" val="3007952512"/>
                    </a:ext>
                  </a:extLst>
                </a:gridCol>
              </a:tblGrid>
              <a:tr h="370840">
                <a:tc>
                  <a:txBody>
                    <a:bodyPr/>
                    <a:lstStyle/>
                    <a:p>
                      <a:r>
                        <a:rPr lang="en-GB" dirty="0">
                          <a:latin typeface="Century Gothic" panose="020B0502020202020204" pitchFamily="34" charset="0"/>
                        </a:rPr>
                        <a:t>Ingredients  - for the pastry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19916872"/>
                  </a:ext>
                </a:extLst>
              </a:tr>
              <a:tr h="370840">
                <a:tc>
                  <a:txBody>
                    <a:bodyPr/>
                    <a:lstStyle/>
                    <a:p>
                      <a:r>
                        <a:rPr lang="en-GB" dirty="0">
                          <a:latin typeface="+mn-lt"/>
                        </a:rPr>
                        <a:t>200g plain flour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794335"/>
                  </a:ext>
                </a:extLst>
              </a:tr>
              <a:tr h="370840">
                <a:tc>
                  <a:txBody>
                    <a:bodyPr/>
                    <a:lstStyle/>
                    <a:p>
                      <a:r>
                        <a:rPr lang="en-GB" dirty="0">
                          <a:latin typeface="+mn-lt"/>
                        </a:rPr>
                        <a:t>100g block butter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78311"/>
                  </a:ext>
                </a:extLst>
              </a:tr>
              <a:tr h="370840">
                <a:tc>
                  <a:txBody>
                    <a:bodyPr/>
                    <a:lstStyle/>
                    <a:p>
                      <a:r>
                        <a:rPr lang="en-GB" dirty="0">
                          <a:latin typeface="Century Gothic" panose="020B0502020202020204" pitchFamily="34" charset="0"/>
                        </a:rPr>
                        <a:t>Filling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89418137"/>
                  </a:ext>
                </a:extLst>
              </a:tr>
              <a:tr h="370840">
                <a:tc>
                  <a:txBody>
                    <a:bodyPr/>
                    <a:lstStyle/>
                    <a:p>
                      <a:r>
                        <a:rPr lang="en-GB">
                          <a:latin typeface="+mn-lt"/>
                        </a:rPr>
                        <a:t>2 </a:t>
                      </a:r>
                      <a:r>
                        <a:rPr lang="en-GB" dirty="0">
                          <a:latin typeface="+mn-lt"/>
                        </a:rPr>
                        <a:t>egg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646935"/>
                  </a:ext>
                </a:extLst>
              </a:tr>
              <a:tr h="370840">
                <a:tc>
                  <a:txBody>
                    <a:bodyPr/>
                    <a:lstStyle/>
                    <a:p>
                      <a:r>
                        <a:rPr lang="en-GB" dirty="0">
                          <a:latin typeface="+mn-lt"/>
                        </a:rPr>
                        <a:t>150ml milk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071269"/>
                  </a:ext>
                </a:extLst>
              </a:tr>
              <a:tr h="370840">
                <a:tc>
                  <a:txBody>
                    <a:bodyPr/>
                    <a:lstStyle/>
                    <a:p>
                      <a:r>
                        <a:rPr lang="en-GB" dirty="0">
                          <a:latin typeface="+mn-lt"/>
                        </a:rPr>
                        <a:t>1 onion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4132969"/>
                  </a:ext>
                </a:extLst>
              </a:tr>
              <a:tr h="370840">
                <a:tc>
                  <a:txBody>
                    <a:bodyPr/>
                    <a:lstStyle/>
                    <a:p>
                      <a:r>
                        <a:rPr lang="en-GB" dirty="0">
                          <a:latin typeface="+mn-lt"/>
                        </a:rPr>
                        <a:t>2 rashers cooked bacon or 100g 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337794"/>
                  </a:ext>
                </a:extLst>
              </a:tr>
              <a:tr h="370840">
                <a:tc>
                  <a:txBody>
                    <a:bodyPr/>
                    <a:lstStyle/>
                    <a:p>
                      <a:r>
                        <a:rPr lang="en-GB" dirty="0">
                          <a:latin typeface="+mn-lt"/>
                        </a:rPr>
                        <a:t>50g grated cheese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7734144"/>
                  </a:ext>
                </a:extLst>
              </a:tr>
              <a:tr h="37084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9"/>
                  </a:ext>
                </a:extLst>
              </a:tr>
              <a:tr h="370840">
                <a:tc>
                  <a:txBody>
                    <a:bodyPr/>
                    <a:lstStyle/>
                    <a:p>
                      <a:r>
                        <a:rPr lang="en-GB" dirty="0">
                          <a:latin typeface="+mn-lt"/>
                        </a:rPr>
                        <a:t>1. Set oven 200</a:t>
                      </a:r>
                      <a:r>
                        <a:rPr lang="en-GB" dirty="0">
                          <a:latin typeface="+mn-lt"/>
                          <a:cs typeface="Calibri" panose="020F0502020204030204" pitchFamily="34" charset="0"/>
                        </a:rPr>
                        <a:t>⁰C/gas 6. Mis-en-place</a:t>
                      </a:r>
                      <a:r>
                        <a:rPr lang="en-GB" baseline="0" dirty="0">
                          <a:latin typeface="+mn-lt"/>
                          <a:cs typeface="Calibri" panose="020F0502020204030204" pitchFamily="34" charset="0"/>
                        </a:rPr>
                        <a:t> (collect equipment)</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70840">
                <a:tc>
                  <a:txBody>
                    <a:bodyPr/>
                    <a:lstStyle/>
                    <a:p>
                      <a:r>
                        <a:rPr lang="en-GB" dirty="0">
                          <a:latin typeface="+mn-lt"/>
                        </a:rPr>
                        <a:t>2. To make the pastry, rub</a:t>
                      </a:r>
                      <a:r>
                        <a:rPr lang="en-GB" baseline="0" dirty="0">
                          <a:latin typeface="+mn-lt"/>
                        </a:rPr>
                        <a:t> the fat into the flour until it resembles breadcrumbs.</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0840">
                <a:tc>
                  <a:txBody>
                    <a:bodyPr/>
                    <a:lstStyle/>
                    <a:p>
                      <a:r>
                        <a:rPr lang="en-GB" dirty="0">
                          <a:latin typeface="+mn-lt"/>
                        </a:rPr>
                        <a:t>3. Add about 2 tbsp. water and mix into a dough. Do not add too much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70840">
                <a:tc>
                  <a:txBody>
                    <a:bodyPr/>
                    <a:lstStyle/>
                    <a:p>
                      <a:r>
                        <a:rPr lang="en-GB" dirty="0">
                          <a:latin typeface="+mn-lt"/>
                        </a:rPr>
                        <a:t>4. Roll out the pastry and line the dish and place onto a baking tray.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70840">
                <a:tc>
                  <a:txBody>
                    <a:bodyPr/>
                    <a:lstStyle/>
                    <a:p>
                      <a:r>
                        <a:rPr lang="en-GB" dirty="0">
                          <a:latin typeface="+mn-lt"/>
                        </a:rPr>
                        <a:t>5. Beat the egg and the milk. Put the fillings into the case and add the fillings.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70840">
                <a:tc>
                  <a:txBody>
                    <a:bodyPr/>
                    <a:lstStyle/>
                    <a:p>
                      <a:r>
                        <a:rPr lang="en-GB" dirty="0">
                          <a:latin typeface="+mn-lt"/>
                        </a:rPr>
                        <a:t>6. Sprinkle the cheese on the top and cook for 25 mins. until the filling</a:t>
                      </a:r>
                      <a:r>
                        <a:rPr lang="en-GB" baseline="0" dirty="0">
                          <a:latin typeface="+mn-lt"/>
                        </a:rPr>
                        <a:t> is set.</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pic>
        <p:nvPicPr>
          <p:cNvPr id="3" name="Picture 2">
            <a:hlinkClick r:id="rId2"/>
          </p:cNvPr>
          <p:cNvPicPr>
            <a:picLocks noChangeAspect="1"/>
          </p:cNvPicPr>
          <p:nvPr/>
        </p:nvPicPr>
        <p:blipFill>
          <a:blip r:embed="rId3"/>
          <a:stretch>
            <a:fillRect/>
          </a:stretch>
        </p:blipFill>
        <p:spPr>
          <a:xfrm>
            <a:off x="6878411" y="826532"/>
            <a:ext cx="1743075" cy="2619375"/>
          </a:xfrm>
          <a:prstGeom prst="rect">
            <a:avLst/>
          </a:prstGeom>
        </p:spPr>
      </p:pic>
      <p:sp>
        <p:nvSpPr>
          <p:cNvPr id="5" name="Footer Placeholder 4">
            <a:extLst>
              <a:ext uri="{FF2B5EF4-FFF2-40B4-BE49-F238E27FC236}">
                <a16:creationId xmlns:a16="http://schemas.microsoft.com/office/drawing/2014/main" id="{44768EAE-3494-4060-BA9F-ACBD67DA7642}"/>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41692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7</a:t>
            </a:fld>
            <a:endParaRPr lang="en-GB" dirty="0"/>
          </a:p>
        </p:txBody>
      </p:sp>
      <p:sp>
        <p:nvSpPr>
          <p:cNvPr id="3" name="TextBox 2"/>
          <p:cNvSpPr txBox="1"/>
          <p:nvPr/>
        </p:nvSpPr>
        <p:spPr>
          <a:xfrm>
            <a:off x="1293766" y="0"/>
            <a:ext cx="5864679" cy="523220"/>
          </a:xfrm>
          <a:prstGeom prst="rect">
            <a:avLst/>
          </a:prstGeom>
          <a:noFill/>
        </p:spPr>
        <p:txBody>
          <a:bodyPr wrap="square" rtlCol="0">
            <a:spAutoFit/>
          </a:bodyPr>
          <a:lstStyle/>
          <a:p>
            <a:pPr algn="ctr"/>
            <a:r>
              <a:rPr lang="en-GB" sz="2800" b="1" u="sng" dirty="0"/>
              <a:t>Tear ‘n’ share bread or </a:t>
            </a:r>
            <a:r>
              <a:rPr lang="en-GB" sz="2800" b="1" u="sng" dirty="0" err="1"/>
              <a:t>Fougasse</a:t>
            </a:r>
            <a:endParaRPr lang="en-GB" sz="2800" b="1" u="sng" dirty="0"/>
          </a:p>
        </p:txBody>
      </p:sp>
      <p:graphicFrame>
        <p:nvGraphicFramePr>
          <p:cNvPr id="4" name="Table 3"/>
          <p:cNvGraphicFramePr>
            <a:graphicFrameLocks noGrp="1"/>
          </p:cNvGraphicFramePr>
          <p:nvPr>
            <p:extLst>
              <p:ext uri="{D42A27DB-BD31-4B8C-83A1-F6EECF244321}">
                <p14:modId xmlns:p14="http://schemas.microsoft.com/office/powerpoint/2010/main" val="284310964"/>
              </p:ext>
            </p:extLst>
          </p:nvPr>
        </p:nvGraphicFramePr>
        <p:xfrm>
          <a:off x="177800" y="526086"/>
          <a:ext cx="8648700" cy="6370320"/>
        </p:xfrm>
        <a:graphic>
          <a:graphicData uri="http://schemas.openxmlformats.org/drawingml/2006/table">
            <a:tbl>
              <a:tblPr firstRow="1" bandRow="1">
                <a:tableStyleId>{2D5ABB26-0587-4C30-8999-92F81FD0307C}</a:tableStyleId>
              </a:tblPr>
              <a:tblGrid>
                <a:gridCol w="8648700">
                  <a:extLst>
                    <a:ext uri="{9D8B030D-6E8A-4147-A177-3AD203B41FA5}">
                      <a16:colId xmlns:a16="http://schemas.microsoft.com/office/drawing/2014/main" val="3007952512"/>
                    </a:ext>
                  </a:extLst>
                </a:gridCol>
              </a:tblGrid>
              <a:tr h="370840">
                <a:tc>
                  <a:txBody>
                    <a:bodyPr/>
                    <a:lstStyle/>
                    <a:p>
                      <a:r>
                        <a:rPr lang="en-GB" dirty="0">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19916872"/>
                  </a:ext>
                </a:extLst>
              </a:tr>
              <a:tr h="370840">
                <a:tc>
                  <a:txBody>
                    <a:bodyPr/>
                    <a:lstStyle/>
                    <a:p>
                      <a:r>
                        <a:rPr lang="en-GB" dirty="0"/>
                        <a:t>300g strong bread 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794335"/>
                  </a:ext>
                </a:extLst>
              </a:tr>
              <a:tr h="370840">
                <a:tc>
                  <a:txBody>
                    <a:bodyPr/>
                    <a:lstStyle/>
                    <a:p>
                      <a:r>
                        <a:rPr lang="en-GB"/>
                        <a:t>1 </a:t>
                      </a:r>
                      <a:r>
                        <a:rPr lang="en-GB" dirty="0"/>
                        <a:t>tsp salt</a:t>
                      </a:r>
                      <a:r>
                        <a:rPr lang="en-GB"/>
                        <a:t>, 1 </a:t>
                      </a:r>
                      <a:r>
                        <a:rPr lang="en-GB" dirty="0"/>
                        <a:t>tsp 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78311"/>
                  </a:ext>
                </a:extLst>
              </a:tr>
              <a:tr h="370840">
                <a:tc>
                  <a:txBody>
                    <a:bodyPr/>
                    <a:lstStyle/>
                    <a:p>
                      <a:r>
                        <a:rPr lang="en-GB" dirty="0"/>
                        <a:t>1 packet fast action yeast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18137"/>
                  </a:ext>
                </a:extLst>
              </a:tr>
              <a:tr h="370840">
                <a:tc>
                  <a:txBody>
                    <a:bodyPr/>
                    <a:lstStyle/>
                    <a:p>
                      <a:r>
                        <a:rPr lang="en-GB" dirty="0"/>
                        <a:t>Approx.</a:t>
                      </a:r>
                      <a:r>
                        <a:rPr lang="en-GB" baseline="0" dirty="0"/>
                        <a:t> 125ml warm water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646935"/>
                  </a:ext>
                </a:extLst>
              </a:tr>
              <a:tr h="370840">
                <a:tc>
                  <a:txBody>
                    <a:bodyPr/>
                    <a:lstStyle/>
                    <a:p>
                      <a:r>
                        <a:rPr lang="en-GB" dirty="0">
                          <a:latin typeface="+mn-lt"/>
                        </a:rPr>
                        <a:t>Egg for glazing  (opt.)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GB" dirty="0"/>
                        <a:t>Toppings – choose from: cheese, herbs, cooked bacon, ham, dried fruit, cinnamon etc. (if using cinnamon, you will also need 2 tbsps. 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57734144"/>
                  </a:ext>
                </a:extLst>
              </a:tr>
              <a:tr h="370840">
                <a:tc>
                  <a:txBody>
                    <a:bodyPr/>
                    <a:lstStyle/>
                    <a:p>
                      <a:r>
                        <a:rPr lang="en-GB" dirty="0"/>
                        <a:t>1. Set oven to 220˚C/gas 8. Place the flour in the bowl, add yeast and salt and mix 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70840">
                <a:tc>
                  <a:txBody>
                    <a:bodyPr/>
                    <a:lstStyle/>
                    <a:p>
                      <a:r>
                        <a:rPr lang="en-GB" dirty="0"/>
                        <a:t>2. Add the warm water to the bowl</a:t>
                      </a:r>
                      <a:r>
                        <a:rPr lang="en-GB" baseline="0" dirty="0"/>
                        <a:t> and mix with your hand until a dough forms. Add any</a:t>
                      </a:r>
                    </a:p>
                    <a:p>
                      <a:r>
                        <a:rPr lang="en-GB" baseline="0" dirty="0"/>
                        <a:t>Flavourings.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709661"/>
                  </a:ext>
                </a:extLst>
              </a:tr>
              <a:tr h="370840">
                <a:tc>
                  <a:txBody>
                    <a:bodyPr/>
                    <a:lstStyle/>
                    <a:p>
                      <a:r>
                        <a:rPr lang="en-GB" dirty="0"/>
                        <a:t>3. Place on a floured surface and knead for 10 mins. until smooth and stretchy.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15496"/>
                  </a:ext>
                </a:extLst>
              </a:tr>
              <a:tr h="370840">
                <a:tc>
                  <a:txBody>
                    <a:bodyPr/>
                    <a:lstStyle/>
                    <a:p>
                      <a:r>
                        <a:rPr lang="en-GB" dirty="0"/>
                        <a:t>4. Divide the dough into 6 or 8 even pieces. Shape appropriately. Place fairly close together on a tray lined with paper or greased.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266759"/>
                  </a:ext>
                </a:extLst>
              </a:tr>
              <a:tr h="370840">
                <a:tc>
                  <a:txBody>
                    <a:bodyPr/>
                    <a:lstStyle/>
                    <a:p>
                      <a:r>
                        <a:rPr lang="en-GB" dirty="0"/>
                        <a:t>5. Cover loosely</a:t>
                      </a:r>
                      <a:r>
                        <a:rPr lang="en-GB" baseline="0" dirty="0"/>
                        <a:t> with Clingfilm or a clean tea towel and leave to prove until doubled in size.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429302"/>
                  </a:ext>
                </a:extLst>
              </a:tr>
              <a:tr h="370840">
                <a:tc>
                  <a:txBody>
                    <a:bodyPr/>
                    <a:lstStyle/>
                    <a:p>
                      <a:r>
                        <a:rPr lang="en-GB" dirty="0"/>
                        <a:t>6. Remove the cover, glaze with milk or egg,  and add any toppings.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216981"/>
                  </a:ext>
                </a:extLst>
              </a:tr>
              <a:tr h="370840">
                <a:tc>
                  <a:txBody>
                    <a:bodyPr/>
                    <a:lstStyle/>
                    <a:p>
                      <a:r>
                        <a:rPr lang="en-GB" dirty="0"/>
                        <a:t>7. Bake for 10-12 mins. until</a:t>
                      </a:r>
                      <a:r>
                        <a:rPr lang="en-GB" baseline="0" dirty="0"/>
                        <a:t> the base sounds hollow when tapped.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218649"/>
                  </a:ext>
                </a:extLst>
              </a:tr>
            </a:tbl>
          </a:graphicData>
        </a:graphic>
      </p:graphicFrame>
      <p:pic>
        <p:nvPicPr>
          <p:cNvPr id="6" name="Picture 5">
            <a:hlinkClick r:id="rId2"/>
          </p:cNvPr>
          <p:cNvPicPr>
            <a:picLocks noChangeAspect="1"/>
          </p:cNvPicPr>
          <p:nvPr/>
        </p:nvPicPr>
        <p:blipFill>
          <a:blip r:embed="rId3"/>
          <a:stretch>
            <a:fillRect/>
          </a:stretch>
        </p:blipFill>
        <p:spPr>
          <a:xfrm>
            <a:off x="6350000" y="526086"/>
            <a:ext cx="2476500" cy="1847850"/>
          </a:xfrm>
          <a:prstGeom prst="rect">
            <a:avLst/>
          </a:prstGeom>
        </p:spPr>
      </p:pic>
      <p:pic>
        <p:nvPicPr>
          <p:cNvPr id="5" name="Picture 4"/>
          <p:cNvPicPr>
            <a:picLocks noChangeAspect="1"/>
          </p:cNvPicPr>
          <p:nvPr/>
        </p:nvPicPr>
        <p:blipFill>
          <a:blip r:embed="rId4"/>
          <a:stretch>
            <a:fillRect/>
          </a:stretch>
        </p:blipFill>
        <p:spPr>
          <a:xfrm>
            <a:off x="4502150" y="523220"/>
            <a:ext cx="1654629" cy="1950184"/>
          </a:xfrm>
          <a:prstGeom prst="rect">
            <a:avLst/>
          </a:prstGeom>
        </p:spPr>
      </p:pic>
      <p:sp>
        <p:nvSpPr>
          <p:cNvPr id="7" name="Footer Placeholder 6">
            <a:extLst>
              <a:ext uri="{FF2B5EF4-FFF2-40B4-BE49-F238E27FC236}">
                <a16:creationId xmlns:a16="http://schemas.microsoft.com/office/drawing/2014/main" id="{3B81F690-6223-4E3A-A951-BFD9A8CA0D1F}"/>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418238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8</a:t>
            </a:fld>
            <a:endParaRPr lang="en-GB" dirty="0"/>
          </a:p>
        </p:txBody>
      </p:sp>
      <p:sp>
        <p:nvSpPr>
          <p:cNvPr id="3" name="TextBox 2"/>
          <p:cNvSpPr txBox="1"/>
          <p:nvPr/>
        </p:nvSpPr>
        <p:spPr>
          <a:xfrm>
            <a:off x="1722922" y="156754"/>
            <a:ext cx="4899947" cy="523220"/>
          </a:xfrm>
          <a:prstGeom prst="rect">
            <a:avLst/>
          </a:prstGeom>
          <a:noFill/>
        </p:spPr>
        <p:txBody>
          <a:bodyPr wrap="square" rtlCol="0">
            <a:spAutoFit/>
          </a:bodyPr>
          <a:lstStyle/>
          <a:p>
            <a:pPr algn="ctr"/>
            <a:r>
              <a:rPr lang="en-GB" sz="2800" b="1" u="sng" dirty="0"/>
              <a:t>Roasted vegetable pasta bake</a:t>
            </a:r>
          </a:p>
        </p:txBody>
      </p:sp>
      <p:graphicFrame>
        <p:nvGraphicFramePr>
          <p:cNvPr id="4" name="Table 3"/>
          <p:cNvGraphicFramePr>
            <a:graphicFrameLocks noGrp="1"/>
          </p:cNvGraphicFramePr>
          <p:nvPr>
            <p:extLst>
              <p:ext uri="{D42A27DB-BD31-4B8C-83A1-F6EECF244321}">
                <p14:modId xmlns:p14="http://schemas.microsoft.com/office/powerpoint/2010/main" val="800191844"/>
              </p:ext>
            </p:extLst>
          </p:nvPr>
        </p:nvGraphicFramePr>
        <p:xfrm>
          <a:off x="148705" y="740115"/>
          <a:ext cx="8589781" cy="5981361"/>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200">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200">
                <a:tc>
                  <a:txBody>
                    <a:bodyPr/>
                    <a:lstStyle/>
                    <a:p>
                      <a:r>
                        <a:rPr lang="en-GB" dirty="0"/>
                        <a:t>150g dried pasta shapes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courgette, 1 pepper (any colour), 1 onion (red or 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garlic</a:t>
                      </a:r>
                      <a:r>
                        <a:rPr lang="en-GB" baseline="0" dirty="0"/>
                        <a:t> clove, 200g cherry tomatoes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tbsp. oil, fresh or dried thyme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430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75g grated cheese (cheddar, Parmesan or mozzarella)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5520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Set oven to 180°C/gas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Prepare all vegetables. Cut into bite-sized prices.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355200">
                <a:tc>
                  <a:txBody>
                    <a:bodyPr/>
                    <a:lstStyle/>
                    <a:p>
                      <a:r>
                        <a:rPr lang="en-GB" dirty="0"/>
                        <a:t>3. Place on</a:t>
                      </a:r>
                      <a:r>
                        <a:rPr lang="en-GB" baseline="0" dirty="0"/>
                        <a:t> a baking ray with the thyme, oil, salt and pepper. Mix ingredients together.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32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a:t>
                      </a:r>
                      <a:r>
                        <a:rPr lang="en-GB" baseline="0" dirty="0"/>
                        <a:t> Place into oven for 30 mins. Stirring around after 15 mins. Cook until tender.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428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5. Fill a pan ¾ full of water and</a:t>
                      </a:r>
                      <a:r>
                        <a:rPr lang="en-GB" b="0" baseline="0" dirty="0">
                          <a:solidFill>
                            <a:schemeClr val="tx1"/>
                          </a:solidFill>
                        </a:rPr>
                        <a:t> bring to the boil. Add pasta and cook for 10-12 mins. Until pasta is </a:t>
                      </a:r>
                      <a:r>
                        <a:rPr lang="en-GB" b="0" i="1" baseline="0" dirty="0">
                          <a:solidFill>
                            <a:schemeClr val="tx1"/>
                          </a:solidFill>
                        </a:rPr>
                        <a:t>al dente</a:t>
                      </a:r>
                      <a:r>
                        <a:rPr lang="en-GB" b="0" baseline="0" dirty="0">
                          <a:solidFill>
                            <a:schemeClr val="tx1"/>
                          </a:solidFill>
                        </a:rPr>
                        <a:t>. Grate the cheese.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61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6. Stir</a:t>
                      </a:r>
                      <a:r>
                        <a:rPr lang="en-GB" b="0" baseline="0" dirty="0">
                          <a:solidFill>
                            <a:schemeClr val="tx1"/>
                          </a:solidFill>
                        </a:rPr>
                        <a:t> together the cooked pasta and vegetables and place in an ovenproof dish. Top with the grated cheese.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61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7. Bake in oven until cheese</a:t>
                      </a:r>
                      <a:r>
                        <a:rPr lang="en-GB" b="0" baseline="0" dirty="0">
                          <a:solidFill>
                            <a:schemeClr val="tx1"/>
                          </a:solidFill>
                        </a:rPr>
                        <a:t> is golden brown and bubbling.</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pic>
        <p:nvPicPr>
          <p:cNvPr id="5" name="Picture 4"/>
          <p:cNvPicPr>
            <a:picLocks noChangeAspect="1"/>
          </p:cNvPicPr>
          <p:nvPr/>
        </p:nvPicPr>
        <p:blipFill>
          <a:blip r:embed="rId2"/>
          <a:stretch>
            <a:fillRect/>
          </a:stretch>
        </p:blipFill>
        <p:spPr>
          <a:xfrm>
            <a:off x="5890511" y="740115"/>
            <a:ext cx="2847975" cy="1600200"/>
          </a:xfrm>
          <a:prstGeom prst="rect">
            <a:avLst/>
          </a:prstGeom>
        </p:spPr>
      </p:pic>
      <p:sp>
        <p:nvSpPr>
          <p:cNvPr id="6" name="Footer Placeholder 5">
            <a:extLst>
              <a:ext uri="{FF2B5EF4-FFF2-40B4-BE49-F238E27FC236}">
                <a16:creationId xmlns:a16="http://schemas.microsoft.com/office/drawing/2014/main" id="{7AAFB74D-3C74-4C4C-BD4F-E730B8F9AA96}"/>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322774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9</a:t>
            </a:fld>
            <a:endParaRPr lang="en-GB" dirty="0"/>
          </a:p>
        </p:txBody>
      </p:sp>
      <p:sp>
        <p:nvSpPr>
          <p:cNvPr id="3" name="TextBox 2"/>
          <p:cNvSpPr txBox="1"/>
          <p:nvPr/>
        </p:nvSpPr>
        <p:spPr>
          <a:xfrm>
            <a:off x="1722922" y="156754"/>
            <a:ext cx="4899947" cy="523220"/>
          </a:xfrm>
          <a:prstGeom prst="rect">
            <a:avLst/>
          </a:prstGeom>
          <a:noFill/>
        </p:spPr>
        <p:txBody>
          <a:bodyPr wrap="square" rtlCol="0">
            <a:spAutoFit/>
          </a:bodyPr>
          <a:lstStyle/>
          <a:p>
            <a:pPr algn="ctr"/>
            <a:r>
              <a:rPr lang="en-GB" sz="2800" b="1" u="sng" dirty="0"/>
              <a:t>Chilli con carne</a:t>
            </a:r>
          </a:p>
        </p:txBody>
      </p:sp>
      <p:graphicFrame>
        <p:nvGraphicFramePr>
          <p:cNvPr id="4" name="Table 3"/>
          <p:cNvGraphicFramePr>
            <a:graphicFrameLocks noGrp="1"/>
          </p:cNvGraphicFramePr>
          <p:nvPr>
            <p:extLst>
              <p:ext uri="{D42A27DB-BD31-4B8C-83A1-F6EECF244321}">
                <p14:modId xmlns:p14="http://schemas.microsoft.com/office/powerpoint/2010/main" val="2144389728"/>
              </p:ext>
            </p:extLst>
          </p:nvPr>
        </p:nvGraphicFramePr>
        <p:xfrm>
          <a:off x="148705" y="740115"/>
          <a:ext cx="8589781" cy="6071344"/>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200">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200">
                <a:tc>
                  <a:txBody>
                    <a:bodyPr/>
                    <a:lstStyle/>
                    <a:p>
                      <a:r>
                        <a:rPr lang="en-GB" dirty="0"/>
                        <a:t>450</a:t>
                      </a:r>
                      <a:r>
                        <a:rPr lang="en-GB" baseline="0" dirty="0"/>
                        <a:t> – 500g minced beef</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400g can chopped tomatoes, 1 can kidney beans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onion, 1 garlic clove, 2 tbsp. tomato purée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tbsp. oil, 1 pepper (any colour), 1 beef stock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430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tsp chilli powder. 1 tsp ground</a:t>
                      </a:r>
                      <a:r>
                        <a:rPr lang="en-GB" baseline="0" dirty="0"/>
                        <a:t> cumin,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5520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Prepare the vegetables – peel and dice onion, pepper and crush garlic.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35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2. Heat oil in a saucepan over a medium</a:t>
                      </a:r>
                      <a:r>
                        <a:rPr lang="en-GB" baseline="0" dirty="0">
                          <a:latin typeface="+mn-lt"/>
                        </a:rPr>
                        <a:t> heat. Add the vegetables and cook until soft.</a:t>
                      </a: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355200">
                <a:tc>
                  <a:txBody>
                    <a:bodyPr/>
                    <a:lstStyle/>
                    <a:p>
                      <a:r>
                        <a:rPr lang="en-GB" dirty="0"/>
                        <a:t>3. Add beef</a:t>
                      </a:r>
                      <a:r>
                        <a:rPr lang="en-GB" baseline="0" dirty="0"/>
                        <a:t> and break up lumps with a wood spoon. Cook until meat is brown.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894900"/>
                  </a:ext>
                </a:extLst>
              </a:tr>
              <a:tr h="32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Add chilli</a:t>
                      </a:r>
                      <a:r>
                        <a:rPr lang="en-GB" baseline="0" dirty="0"/>
                        <a:t> powder and cumin. Add tomatoes, drained kidney beans and ½ can water and stir.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428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5. Add stock</a:t>
                      </a:r>
                      <a:r>
                        <a:rPr lang="en-GB" b="0" baseline="0" dirty="0">
                          <a:solidFill>
                            <a:schemeClr val="tx1"/>
                          </a:solidFill>
                        </a:rPr>
                        <a:t> cube, purée and stir again.</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61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6. Bring mixture to the boil and then reduce the heat and let the sauce simmer gently for about 20 - 30 mins. Leave the lid off the pan so that the water vapour escapes.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613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7. Stir sauce occasionally</a:t>
                      </a:r>
                      <a:r>
                        <a:rPr lang="en-GB" b="0" baseline="0" dirty="0">
                          <a:solidFill>
                            <a:schemeClr val="tx1"/>
                          </a:solidFill>
                        </a:rPr>
                        <a:t> to stop it from sticking. Remove from heat when vegetables are cooked and the sauce is thick and flavourful. Serve with boiled rice.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pic>
        <p:nvPicPr>
          <p:cNvPr id="5" name="Picture 4"/>
          <p:cNvPicPr>
            <a:picLocks noChangeAspect="1"/>
          </p:cNvPicPr>
          <p:nvPr/>
        </p:nvPicPr>
        <p:blipFill>
          <a:blip r:embed="rId2"/>
          <a:stretch>
            <a:fillRect/>
          </a:stretch>
        </p:blipFill>
        <p:spPr>
          <a:xfrm>
            <a:off x="5880986" y="740115"/>
            <a:ext cx="2857500" cy="1810580"/>
          </a:xfrm>
          <a:prstGeom prst="rect">
            <a:avLst/>
          </a:prstGeom>
        </p:spPr>
      </p:pic>
      <p:sp>
        <p:nvSpPr>
          <p:cNvPr id="6" name="Footer Placeholder 5">
            <a:extLst>
              <a:ext uri="{FF2B5EF4-FFF2-40B4-BE49-F238E27FC236}">
                <a16:creationId xmlns:a16="http://schemas.microsoft.com/office/drawing/2014/main" id="{EE1EE48B-EA5D-4896-86B4-188485387998}"/>
              </a:ext>
            </a:extLst>
          </p:cNvPr>
          <p:cNvSpPr>
            <a:spLocks noGrp="1"/>
          </p:cNvSpPr>
          <p:nvPr>
            <p:ph type="ftr" sz="quarter" idx="11"/>
          </p:nvPr>
        </p:nvSpPr>
        <p:spPr/>
        <p:txBody>
          <a:bodyPr/>
          <a:lstStyle/>
          <a:p>
            <a:r>
              <a:rPr lang="en-GB"/>
              <a:t>LDG Sept 2023</a:t>
            </a:r>
            <a:endParaRPr lang="en-GB" dirty="0"/>
          </a:p>
        </p:txBody>
      </p:sp>
    </p:spTree>
    <p:extLst>
      <p:ext uri="{BB962C8B-B14F-4D97-AF65-F5344CB8AC3E}">
        <p14:creationId xmlns:p14="http://schemas.microsoft.com/office/powerpoint/2010/main" val="1457680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3830</TotalTime>
  <Words>2544</Words>
  <Application>Microsoft Office PowerPoint</Application>
  <PresentationFormat>On-screen Show (4:3)</PresentationFormat>
  <Paragraphs>372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What we are cooking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Technology Year 9</dc:title>
  <dc:creator>Lyn de-Gay</dc:creator>
  <cp:lastModifiedBy>Adrian Jelf</cp:lastModifiedBy>
  <cp:revision>438</cp:revision>
  <cp:lastPrinted>2019-06-17T10:39:06Z</cp:lastPrinted>
  <dcterms:created xsi:type="dcterms:W3CDTF">2019-06-11T13:58:44Z</dcterms:created>
  <dcterms:modified xsi:type="dcterms:W3CDTF">2023-11-07T12:37:53Z</dcterms:modified>
</cp:coreProperties>
</file>