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6" r:id="rId2"/>
    <p:sldId id="302" r:id="rId3"/>
    <p:sldId id="303" r:id="rId4"/>
    <p:sldId id="289" r:id="rId5"/>
    <p:sldId id="257" r:id="rId6"/>
    <p:sldId id="288" r:id="rId7"/>
    <p:sldId id="258" r:id="rId8"/>
    <p:sldId id="259" r:id="rId9"/>
    <p:sldId id="296" r:id="rId10"/>
    <p:sldId id="299" r:id="rId11"/>
    <p:sldId id="260" r:id="rId12"/>
    <p:sldId id="261" r:id="rId13"/>
    <p:sldId id="262" r:id="rId14"/>
    <p:sldId id="263" r:id="rId15"/>
    <p:sldId id="266" r:id="rId16"/>
    <p:sldId id="290" r:id="rId17"/>
    <p:sldId id="267" r:id="rId18"/>
    <p:sldId id="268" r:id="rId19"/>
    <p:sldId id="269" r:id="rId20"/>
    <p:sldId id="270" r:id="rId21"/>
    <p:sldId id="271" r:id="rId22"/>
    <p:sldId id="272" r:id="rId23"/>
    <p:sldId id="273" r:id="rId24"/>
    <p:sldId id="275" r:id="rId25"/>
    <p:sldId id="276" r:id="rId26"/>
    <p:sldId id="277" r:id="rId27"/>
    <p:sldId id="278" r:id="rId28"/>
    <p:sldId id="279" r:id="rId29"/>
    <p:sldId id="291" r:id="rId30"/>
    <p:sldId id="292" r:id="rId31"/>
    <p:sldId id="286" r:id="rId32"/>
    <p:sldId id="287" r:id="rId3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45" d="100"/>
          <a:sy n="45" d="100"/>
        </p:scale>
        <p:origin x="94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1098" y="0"/>
            <a:ext cx="2944958" cy="496888"/>
          </a:xfrm>
          <a:prstGeom prst="rect">
            <a:avLst/>
          </a:prstGeom>
        </p:spPr>
        <p:txBody>
          <a:bodyPr vert="horz" lIns="91440" tIns="45720" rIns="91440" bIns="45720" rtlCol="0"/>
          <a:lstStyle>
            <a:lvl1pPr algn="r">
              <a:defRPr sz="1200"/>
            </a:lvl1pPr>
          </a:lstStyle>
          <a:p>
            <a:fld id="{21BB8050-EAC7-4209-B336-3D85716199EC}" type="datetimeFigureOut">
              <a:rPr lang="en-GB" smtClean="0"/>
              <a:t>07/11/2023</a:t>
            </a:fld>
            <a:endParaRPr lang="en-GB" dirty="0"/>
          </a:p>
        </p:txBody>
      </p:sp>
      <p:sp>
        <p:nvSpPr>
          <p:cNvPr id="4" name="Footer Placeholder 3"/>
          <p:cNvSpPr>
            <a:spLocks noGrp="1"/>
          </p:cNvSpPr>
          <p:nvPr>
            <p:ph type="ftr" sz="quarter" idx="2"/>
          </p:nvPr>
        </p:nvSpPr>
        <p:spPr>
          <a:xfrm>
            <a:off x="0" y="9429750"/>
            <a:ext cx="2944958" cy="49688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1098" y="9429750"/>
            <a:ext cx="2944958" cy="496888"/>
          </a:xfrm>
          <a:prstGeom prst="rect">
            <a:avLst/>
          </a:prstGeom>
        </p:spPr>
        <p:txBody>
          <a:bodyPr vert="horz" lIns="91440" tIns="45720" rIns="91440" bIns="45720" rtlCol="0" anchor="b"/>
          <a:lstStyle>
            <a:lvl1pPr algn="r">
              <a:defRPr sz="1200"/>
            </a:lvl1pPr>
          </a:lstStyle>
          <a:p>
            <a:fld id="{040AB9CA-17BA-4391-8BF4-DBB208E60233}" type="slidenum">
              <a:rPr lang="en-GB" smtClean="0"/>
              <a:t>‹#›</a:t>
            </a:fld>
            <a:endParaRPr lang="en-GB" dirty="0"/>
          </a:p>
        </p:txBody>
      </p:sp>
    </p:spTree>
    <p:extLst>
      <p:ext uri="{BB962C8B-B14F-4D97-AF65-F5344CB8AC3E}">
        <p14:creationId xmlns:p14="http://schemas.microsoft.com/office/powerpoint/2010/main" val="7056193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1098" y="0"/>
            <a:ext cx="2944958" cy="496888"/>
          </a:xfrm>
          <a:prstGeom prst="rect">
            <a:avLst/>
          </a:prstGeom>
        </p:spPr>
        <p:txBody>
          <a:bodyPr vert="horz" lIns="91440" tIns="45720" rIns="91440" bIns="45720" rtlCol="0"/>
          <a:lstStyle>
            <a:lvl1pPr algn="r">
              <a:defRPr sz="1200"/>
            </a:lvl1pPr>
          </a:lstStyle>
          <a:p>
            <a:fld id="{072F945A-CA12-4B1D-B190-DA06018DA09B}" type="datetimeFigureOut">
              <a:rPr lang="en-GB" smtClean="0"/>
              <a:t>07/11/2023</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606" y="4776790"/>
            <a:ext cx="5438464"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4958" cy="496888"/>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1098" y="9429750"/>
            <a:ext cx="2944958" cy="496888"/>
          </a:xfrm>
          <a:prstGeom prst="rect">
            <a:avLst/>
          </a:prstGeom>
        </p:spPr>
        <p:txBody>
          <a:bodyPr vert="horz" lIns="91440" tIns="45720" rIns="91440" bIns="45720" rtlCol="0" anchor="b"/>
          <a:lstStyle>
            <a:lvl1pPr algn="r">
              <a:defRPr sz="1200"/>
            </a:lvl1pPr>
          </a:lstStyle>
          <a:p>
            <a:fld id="{7BA21ACA-75A3-4B35-BABB-8456D154BAED}" type="slidenum">
              <a:rPr lang="en-GB" smtClean="0"/>
              <a:t>‹#›</a:t>
            </a:fld>
            <a:endParaRPr lang="en-GB" dirty="0"/>
          </a:p>
        </p:txBody>
      </p:sp>
    </p:spTree>
    <p:extLst>
      <p:ext uri="{BB962C8B-B14F-4D97-AF65-F5344CB8AC3E}">
        <p14:creationId xmlns:p14="http://schemas.microsoft.com/office/powerpoint/2010/main" val="189233736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132F46-8D16-4609-9D33-3E8AD8F0AF49}" type="datetime1">
              <a:rPr lang="en-GB" smtClean="0"/>
              <a:t>07/11/2023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20B242D-6290-49E5-A6EF-D013109EBBA5}" type="slidenum">
              <a:rPr lang="en-GB" smtClean="0"/>
              <a:t>‹#›</a:t>
            </a:fld>
            <a:endParaRPr lang="en-GB" dirty="0"/>
          </a:p>
        </p:txBody>
      </p:sp>
    </p:spTree>
    <p:extLst>
      <p:ext uri="{BB962C8B-B14F-4D97-AF65-F5344CB8AC3E}">
        <p14:creationId xmlns:p14="http://schemas.microsoft.com/office/powerpoint/2010/main" val="2128649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25C1F9-9E57-4E05-8341-37E8F2FA4B31}" type="datetime1">
              <a:rPr lang="en-GB" smtClean="0"/>
              <a:t>07/11/2023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20B242D-6290-49E5-A6EF-D013109EBBA5}" type="slidenum">
              <a:rPr lang="en-GB" smtClean="0"/>
              <a:t>‹#›</a:t>
            </a:fld>
            <a:endParaRPr lang="en-GB" dirty="0"/>
          </a:p>
        </p:txBody>
      </p:sp>
    </p:spTree>
    <p:extLst>
      <p:ext uri="{BB962C8B-B14F-4D97-AF65-F5344CB8AC3E}">
        <p14:creationId xmlns:p14="http://schemas.microsoft.com/office/powerpoint/2010/main" val="1759455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FD7CA1-C54A-4D46-868A-FB30007DC82C}" type="datetime1">
              <a:rPr lang="en-GB" smtClean="0"/>
              <a:t>07/11/2023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20B242D-6290-49E5-A6EF-D013109EBBA5}" type="slidenum">
              <a:rPr lang="en-GB" smtClean="0"/>
              <a:t>‹#›</a:t>
            </a:fld>
            <a:endParaRPr lang="en-GB" dirty="0"/>
          </a:p>
        </p:txBody>
      </p:sp>
    </p:spTree>
    <p:extLst>
      <p:ext uri="{BB962C8B-B14F-4D97-AF65-F5344CB8AC3E}">
        <p14:creationId xmlns:p14="http://schemas.microsoft.com/office/powerpoint/2010/main" val="1563068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E1C6B6-987C-4E0D-ACA9-BED79F6DE988}" type="datetime1">
              <a:rPr lang="en-GB" smtClean="0"/>
              <a:t>07/11/2023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20B242D-6290-49E5-A6EF-D013109EBBA5}" type="slidenum">
              <a:rPr lang="en-GB" smtClean="0"/>
              <a:t>‹#›</a:t>
            </a:fld>
            <a:endParaRPr lang="en-GB" dirty="0"/>
          </a:p>
        </p:txBody>
      </p:sp>
    </p:spTree>
    <p:extLst>
      <p:ext uri="{BB962C8B-B14F-4D97-AF65-F5344CB8AC3E}">
        <p14:creationId xmlns:p14="http://schemas.microsoft.com/office/powerpoint/2010/main" val="2482694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EA424C-D49E-4BD0-841D-05C935AEE22D}" type="datetime1">
              <a:rPr lang="en-GB" smtClean="0"/>
              <a:t>07/11/2023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20B242D-6290-49E5-A6EF-D013109EBBA5}" type="slidenum">
              <a:rPr lang="en-GB" smtClean="0"/>
              <a:t>‹#›</a:t>
            </a:fld>
            <a:endParaRPr lang="en-GB" dirty="0"/>
          </a:p>
        </p:txBody>
      </p:sp>
    </p:spTree>
    <p:extLst>
      <p:ext uri="{BB962C8B-B14F-4D97-AF65-F5344CB8AC3E}">
        <p14:creationId xmlns:p14="http://schemas.microsoft.com/office/powerpoint/2010/main" val="2603362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5C248D-2DB8-492A-8825-22FFC8F4B1FC}" type="datetime1">
              <a:rPr lang="en-GB" smtClean="0"/>
              <a:t>07/11/2023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20B242D-6290-49E5-A6EF-D013109EBBA5}" type="slidenum">
              <a:rPr lang="en-GB" smtClean="0"/>
              <a:t>‹#›</a:t>
            </a:fld>
            <a:endParaRPr lang="en-GB" dirty="0"/>
          </a:p>
        </p:txBody>
      </p:sp>
    </p:spTree>
    <p:extLst>
      <p:ext uri="{BB962C8B-B14F-4D97-AF65-F5344CB8AC3E}">
        <p14:creationId xmlns:p14="http://schemas.microsoft.com/office/powerpoint/2010/main" val="1025088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54EFF4-31F8-4672-AB4D-9AF1A9BEC79D}" type="datetime1">
              <a:rPr lang="en-GB" smtClean="0"/>
              <a:t>07/11/2023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20B242D-6290-49E5-A6EF-D013109EBBA5}" type="slidenum">
              <a:rPr lang="en-GB" smtClean="0"/>
              <a:t>‹#›</a:t>
            </a:fld>
            <a:endParaRPr lang="en-GB" dirty="0"/>
          </a:p>
        </p:txBody>
      </p:sp>
    </p:spTree>
    <p:extLst>
      <p:ext uri="{BB962C8B-B14F-4D97-AF65-F5344CB8AC3E}">
        <p14:creationId xmlns:p14="http://schemas.microsoft.com/office/powerpoint/2010/main" val="4155602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71D414-106F-482D-8F63-EF0DFAFAAA85}" type="datetime1">
              <a:rPr lang="en-GB" smtClean="0"/>
              <a:t>07/11/2023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20B242D-6290-49E5-A6EF-D013109EBBA5}" type="slidenum">
              <a:rPr lang="en-GB" smtClean="0"/>
              <a:t>‹#›</a:t>
            </a:fld>
            <a:endParaRPr lang="en-GB" dirty="0"/>
          </a:p>
        </p:txBody>
      </p:sp>
    </p:spTree>
    <p:extLst>
      <p:ext uri="{BB962C8B-B14F-4D97-AF65-F5344CB8AC3E}">
        <p14:creationId xmlns:p14="http://schemas.microsoft.com/office/powerpoint/2010/main" val="3157162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D9615B-5F38-44D3-AF27-1D501E002E6B}" type="datetime1">
              <a:rPr lang="en-GB" smtClean="0"/>
              <a:t>07/11/2023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20B242D-6290-49E5-A6EF-D013109EBBA5}" type="slidenum">
              <a:rPr lang="en-GB" smtClean="0"/>
              <a:t>‹#›</a:t>
            </a:fld>
            <a:endParaRPr lang="en-GB" dirty="0"/>
          </a:p>
        </p:txBody>
      </p:sp>
    </p:spTree>
    <p:extLst>
      <p:ext uri="{BB962C8B-B14F-4D97-AF65-F5344CB8AC3E}">
        <p14:creationId xmlns:p14="http://schemas.microsoft.com/office/powerpoint/2010/main" val="3618131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803F75-8586-4452-9AE1-A5B4CCA36C7A}" type="datetime1">
              <a:rPr lang="en-GB" smtClean="0"/>
              <a:t>07/11/2023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20B242D-6290-49E5-A6EF-D013109EBBA5}" type="slidenum">
              <a:rPr lang="en-GB" smtClean="0"/>
              <a:t>‹#›</a:t>
            </a:fld>
            <a:endParaRPr lang="en-GB" dirty="0"/>
          </a:p>
        </p:txBody>
      </p:sp>
    </p:spTree>
    <p:extLst>
      <p:ext uri="{BB962C8B-B14F-4D97-AF65-F5344CB8AC3E}">
        <p14:creationId xmlns:p14="http://schemas.microsoft.com/office/powerpoint/2010/main" val="536034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463CE4-1E60-4AC2-98E0-095A8BA83A2E}" type="datetime1">
              <a:rPr lang="en-GB" smtClean="0"/>
              <a:t>07/11/2023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20B242D-6290-49E5-A6EF-D013109EBBA5}" type="slidenum">
              <a:rPr lang="en-GB" smtClean="0"/>
              <a:t>‹#›</a:t>
            </a:fld>
            <a:endParaRPr lang="en-GB" dirty="0"/>
          </a:p>
        </p:txBody>
      </p:sp>
    </p:spTree>
    <p:extLst>
      <p:ext uri="{BB962C8B-B14F-4D97-AF65-F5344CB8AC3E}">
        <p14:creationId xmlns:p14="http://schemas.microsoft.com/office/powerpoint/2010/main" val="176899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1CDB73-F803-466E-8075-4891F3F701A2}" type="datetime1">
              <a:rPr lang="en-GB" smtClean="0"/>
              <a:t>07/11/2023</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0B242D-6290-49E5-A6EF-D013109EBBA5}" type="slidenum">
              <a:rPr lang="en-GB" smtClean="0"/>
              <a:t>‹#›</a:t>
            </a:fld>
            <a:endParaRPr lang="en-GB" dirty="0"/>
          </a:p>
        </p:txBody>
      </p:sp>
    </p:spTree>
    <p:extLst>
      <p:ext uri="{BB962C8B-B14F-4D97-AF65-F5344CB8AC3E}">
        <p14:creationId xmlns:p14="http://schemas.microsoft.com/office/powerpoint/2010/main" val="738441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37.emf"/><Relationship Id="rId13" Type="http://schemas.openxmlformats.org/officeDocument/2006/relationships/image" Target="../media/image42.emf"/><Relationship Id="rId3" Type="http://schemas.openxmlformats.org/officeDocument/2006/relationships/image" Target="../media/image32.emf"/><Relationship Id="rId7" Type="http://schemas.openxmlformats.org/officeDocument/2006/relationships/image" Target="../media/image36.emf"/><Relationship Id="rId12" Type="http://schemas.openxmlformats.org/officeDocument/2006/relationships/image" Target="../media/image41.emf"/><Relationship Id="rId2" Type="http://schemas.openxmlformats.org/officeDocument/2006/relationships/image" Target="../media/image31.emf"/><Relationship Id="rId16" Type="http://schemas.openxmlformats.org/officeDocument/2006/relationships/image" Target="../media/image45.emf"/><Relationship Id="rId1" Type="http://schemas.openxmlformats.org/officeDocument/2006/relationships/slideLayout" Target="../slideLayouts/slideLayout7.xml"/><Relationship Id="rId6" Type="http://schemas.openxmlformats.org/officeDocument/2006/relationships/image" Target="../media/image35.emf"/><Relationship Id="rId11" Type="http://schemas.openxmlformats.org/officeDocument/2006/relationships/image" Target="../media/image40.emf"/><Relationship Id="rId5" Type="http://schemas.openxmlformats.org/officeDocument/2006/relationships/image" Target="../media/image34.emf"/><Relationship Id="rId15" Type="http://schemas.openxmlformats.org/officeDocument/2006/relationships/image" Target="../media/image44.emf"/><Relationship Id="rId10" Type="http://schemas.openxmlformats.org/officeDocument/2006/relationships/image" Target="../media/image39.emf"/><Relationship Id="rId4" Type="http://schemas.openxmlformats.org/officeDocument/2006/relationships/image" Target="../media/image33.emf"/><Relationship Id="rId9" Type="http://schemas.openxmlformats.org/officeDocument/2006/relationships/image" Target="../media/image38.emf"/><Relationship Id="rId14" Type="http://schemas.openxmlformats.org/officeDocument/2006/relationships/image" Target="../media/image43.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package" Target="../embeddings/Microsoft_Word_Document.docx"/><Relationship Id="rId1" Type="http://schemas.openxmlformats.org/officeDocument/2006/relationships/slideLayout" Target="../slideLayouts/slideLayout7.xml"/><Relationship Id="rId5" Type="http://schemas.openxmlformats.org/officeDocument/2006/relationships/image" Target="../media/image47.emf"/><Relationship Id="rId4" Type="http://schemas.openxmlformats.org/officeDocument/2006/relationships/package" Target="../embeddings/Microsoft_Word_Document1.docx"/></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0B242D-6290-49E5-A6EF-D013109EBBA5}" type="slidenum">
              <a:rPr lang="en-GB" smtClean="0"/>
              <a:t>1</a:t>
            </a:fld>
            <a:endParaRPr lang="en-GB" dirty="0"/>
          </a:p>
        </p:txBody>
      </p:sp>
      <p:pic>
        <p:nvPicPr>
          <p:cNvPr id="5" name="Picture 4"/>
          <p:cNvPicPr>
            <a:picLocks noChangeAspect="1"/>
          </p:cNvPicPr>
          <p:nvPr/>
        </p:nvPicPr>
        <p:blipFill>
          <a:blip r:embed="rId2"/>
          <a:stretch>
            <a:fillRect/>
          </a:stretch>
        </p:blipFill>
        <p:spPr>
          <a:xfrm>
            <a:off x="-262525" y="133837"/>
            <a:ext cx="9156986" cy="6334293"/>
          </a:xfrm>
          <a:prstGeom prst="rect">
            <a:avLst/>
          </a:prstGeom>
        </p:spPr>
      </p:pic>
    </p:spTree>
    <p:extLst>
      <p:ext uri="{BB962C8B-B14F-4D97-AF65-F5344CB8AC3E}">
        <p14:creationId xmlns:p14="http://schemas.microsoft.com/office/powerpoint/2010/main" val="564396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10</a:t>
            </a:fld>
            <a:endParaRPr lang="en-GB" dirty="0"/>
          </a:p>
        </p:txBody>
      </p:sp>
      <p:sp>
        <p:nvSpPr>
          <p:cNvPr id="3" name="TextBox 2"/>
          <p:cNvSpPr txBox="1"/>
          <p:nvPr/>
        </p:nvSpPr>
        <p:spPr>
          <a:xfrm>
            <a:off x="1645920" y="0"/>
            <a:ext cx="5139891" cy="369332"/>
          </a:xfrm>
          <a:prstGeom prst="rect">
            <a:avLst/>
          </a:prstGeom>
          <a:noFill/>
        </p:spPr>
        <p:txBody>
          <a:bodyPr wrap="square" rtlCol="0">
            <a:spAutoFit/>
          </a:bodyPr>
          <a:lstStyle/>
          <a:p>
            <a:pPr algn="ctr"/>
            <a:r>
              <a:rPr lang="en-GB" dirty="0"/>
              <a:t>Skills group and techniques table cont.</a:t>
            </a:r>
          </a:p>
        </p:txBody>
      </p:sp>
      <p:graphicFrame>
        <p:nvGraphicFramePr>
          <p:cNvPr id="4" name="Table 3"/>
          <p:cNvGraphicFramePr>
            <a:graphicFrameLocks noGrp="1"/>
          </p:cNvGraphicFramePr>
          <p:nvPr>
            <p:extLst>
              <p:ext uri="{D42A27DB-BD31-4B8C-83A1-F6EECF244321}">
                <p14:modId xmlns:p14="http://schemas.microsoft.com/office/powerpoint/2010/main" val="1204415284"/>
              </p:ext>
            </p:extLst>
          </p:nvPr>
        </p:nvGraphicFramePr>
        <p:xfrm>
          <a:off x="67377" y="517327"/>
          <a:ext cx="8999622" cy="5952267"/>
        </p:xfrm>
        <a:graphic>
          <a:graphicData uri="http://schemas.openxmlformats.org/drawingml/2006/table">
            <a:tbl>
              <a:tblPr firstRow="1" bandRow="1">
                <a:tableStyleId>{5C22544A-7EE6-4342-B048-85BDC9FD1C3A}</a:tableStyleId>
              </a:tblPr>
              <a:tblGrid>
                <a:gridCol w="309522">
                  <a:extLst>
                    <a:ext uri="{9D8B030D-6E8A-4147-A177-3AD203B41FA5}">
                      <a16:colId xmlns:a16="http://schemas.microsoft.com/office/drawing/2014/main" val="20000"/>
                    </a:ext>
                  </a:extLst>
                </a:gridCol>
                <a:gridCol w="1453396">
                  <a:extLst>
                    <a:ext uri="{9D8B030D-6E8A-4147-A177-3AD203B41FA5}">
                      <a16:colId xmlns:a16="http://schemas.microsoft.com/office/drawing/2014/main" val="20001"/>
                    </a:ext>
                  </a:extLst>
                </a:gridCol>
                <a:gridCol w="7236704">
                  <a:extLst>
                    <a:ext uri="{9D8B030D-6E8A-4147-A177-3AD203B41FA5}">
                      <a16:colId xmlns:a16="http://schemas.microsoft.com/office/drawing/2014/main" val="20002"/>
                    </a:ext>
                  </a:extLst>
                </a:gridCol>
              </a:tblGrid>
              <a:tr h="455317">
                <a:tc>
                  <a:txBody>
                    <a:bodyPr/>
                    <a:lstStyle/>
                    <a:p>
                      <a:endParaRPr lang="en-GB" sz="1100" dirty="0"/>
                    </a:p>
                  </a:txBody>
                  <a:tcPr/>
                </a:tc>
                <a:tc>
                  <a:txBody>
                    <a:bodyPr/>
                    <a:lstStyle/>
                    <a:p>
                      <a:pPr algn="ctr"/>
                      <a:r>
                        <a:rPr lang="en-GB" sz="1400" dirty="0"/>
                        <a:t>Skill group</a:t>
                      </a:r>
                    </a:p>
                  </a:txBody>
                  <a:tcPr/>
                </a:tc>
                <a:tc>
                  <a:txBody>
                    <a:bodyPr/>
                    <a:lstStyle/>
                    <a:p>
                      <a:pPr algn="ctr"/>
                      <a:r>
                        <a:rPr lang="en-GB" sz="1400" dirty="0"/>
                        <a:t>Technique</a:t>
                      </a:r>
                    </a:p>
                  </a:txBody>
                  <a:tcPr/>
                </a:tc>
                <a:extLst>
                  <a:ext uri="{0D108BD9-81ED-4DB2-BD59-A6C34878D82A}">
                    <a16:rowId xmlns:a16="http://schemas.microsoft.com/office/drawing/2014/main" val="10000"/>
                  </a:ext>
                </a:extLst>
              </a:tr>
              <a:tr h="964379">
                <a:tc>
                  <a:txBody>
                    <a:bodyPr/>
                    <a:lstStyle/>
                    <a:p>
                      <a:pPr marL="0" indent="0" algn="l">
                        <a:lnSpc>
                          <a:spcPct val="107000"/>
                        </a:lnSpc>
                        <a:spcAft>
                          <a:spcPts val="0"/>
                        </a:spcAft>
                        <a:buFont typeface="Arial" panose="020B0604020202020204" pitchFamily="34" charset="0"/>
                        <a:buNone/>
                      </a:pPr>
                      <a:r>
                        <a:rPr lang="en-GB" sz="1200" dirty="0">
                          <a:effectLst/>
                          <a:latin typeface="+mn-lt"/>
                          <a:ea typeface="Calibri" panose="020F0502020204030204" pitchFamily="34" charset="0"/>
                          <a:cs typeface="Times New Roman" panose="02020603050405020304" pitchFamily="18" charset="0"/>
                        </a:rPr>
                        <a:t>13</a:t>
                      </a:r>
                    </a:p>
                  </a:txBody>
                  <a:tcPr marL="68580" marR="68580" marT="0" marB="0"/>
                </a:tc>
                <a:tc>
                  <a:txBody>
                    <a:bodyPr/>
                    <a:lstStyle/>
                    <a:p>
                      <a:pPr marL="0" indent="0" algn="l">
                        <a:lnSpc>
                          <a:spcPct val="107000"/>
                        </a:lnSpc>
                        <a:spcAft>
                          <a:spcPts val="0"/>
                        </a:spcAft>
                        <a:buFont typeface="Arial" panose="020B0604020202020204" pitchFamily="34" charset="0"/>
                        <a:buNone/>
                      </a:pPr>
                      <a:r>
                        <a:rPr lang="en-GB" sz="1200" dirty="0">
                          <a:effectLst/>
                          <a:latin typeface="+mn-lt"/>
                          <a:ea typeface="Calibri" panose="020F0502020204030204" pitchFamily="34" charset="0"/>
                          <a:cs typeface="Times New Roman" panose="02020603050405020304" pitchFamily="18" charset="0"/>
                        </a:rPr>
                        <a:t>Make sauces</a:t>
                      </a:r>
                    </a:p>
                  </a:txBody>
                  <a:tcPr marL="68580" marR="68580" marT="0" marB="0"/>
                </a:tc>
                <a:tc>
                  <a:txBody>
                    <a:bodyPr/>
                    <a:lstStyle/>
                    <a:p>
                      <a:pPr marL="171450" indent="-171450" algn="l">
                        <a:lnSpc>
                          <a:spcPct val="107000"/>
                        </a:lnSpc>
                        <a:spcAft>
                          <a:spcPts val="0"/>
                        </a:spcAft>
                        <a:buFont typeface="Arial" panose="020B0604020202020204" pitchFamily="34" charset="0"/>
                        <a:buChar char="•"/>
                      </a:pPr>
                      <a:r>
                        <a:rPr lang="en-GB" sz="1200" dirty="0">
                          <a:effectLst/>
                          <a:latin typeface="+mn-lt"/>
                          <a:ea typeface="Calibri" panose="020F0502020204030204" pitchFamily="34" charset="0"/>
                          <a:cs typeface="Times New Roman" panose="02020603050405020304" pitchFamily="18" charset="0"/>
                        </a:rPr>
                        <a:t>Be able to demonstrate the following techniques (where appropriate): make a white sauce (starch gelatinisation) such as a roux and all in one blended sauce, béchamel, make a reduction sauce such as pasta sauce, curry sauce, gravy, meat sauce (including meat alternatives such as myco-protein and textured vegetable protein),</a:t>
                      </a:r>
                      <a:r>
                        <a:rPr lang="en-GB" sz="1200" dirty="0">
                          <a:effectLst/>
                          <a:latin typeface="+mn-lt"/>
                          <a:ea typeface="Calibri" panose="020F0502020204030204" pitchFamily="34" charset="0"/>
                          <a:cs typeface="Symbol" panose="05050102010706020507" pitchFamily="18" charset="2"/>
                        </a:rPr>
                        <a:t> </a:t>
                      </a:r>
                      <a:r>
                        <a:rPr lang="en-GB" sz="1200" dirty="0">
                          <a:effectLst/>
                          <a:latin typeface="+mn-lt"/>
                          <a:ea typeface="Calibri" panose="020F0502020204030204" pitchFamily="34" charset="0"/>
                          <a:cs typeface="Times New Roman" panose="02020603050405020304" pitchFamily="18" charset="0"/>
                        </a:rPr>
                        <a:t>make an emulsion sauce such as a salad dressing, demonstrate the technical skill of how to make a stabilised emulsion</a:t>
                      </a:r>
                    </a:p>
                  </a:txBody>
                  <a:tcPr marL="68580" marR="68580" marT="0" marB="0"/>
                </a:tc>
                <a:extLst>
                  <a:ext uri="{0D108BD9-81ED-4DB2-BD59-A6C34878D82A}">
                    <a16:rowId xmlns:a16="http://schemas.microsoft.com/office/drawing/2014/main" val="10001"/>
                  </a:ext>
                </a:extLst>
              </a:tr>
              <a:tr h="578628">
                <a:tc>
                  <a:txBody>
                    <a:bodyPr/>
                    <a:lstStyle/>
                    <a:p>
                      <a:pPr marL="0" indent="0" algn="l">
                        <a:lnSpc>
                          <a:spcPct val="107000"/>
                        </a:lnSpc>
                        <a:spcAft>
                          <a:spcPts val="0"/>
                        </a:spcAft>
                        <a:buFont typeface="Arial" panose="020B0604020202020204" pitchFamily="34" charset="0"/>
                        <a:buNone/>
                      </a:pPr>
                      <a:r>
                        <a:rPr lang="en-GB" sz="1200" dirty="0">
                          <a:effectLst/>
                          <a:latin typeface="+mn-lt"/>
                          <a:ea typeface="Calibri" panose="020F0502020204030204" pitchFamily="34" charset="0"/>
                          <a:cs typeface="Times New Roman" panose="02020603050405020304" pitchFamily="18" charset="0"/>
                        </a:rPr>
                        <a:t>14</a:t>
                      </a:r>
                    </a:p>
                  </a:txBody>
                  <a:tcPr marL="68580" marR="68580" marT="0" marB="0"/>
                </a:tc>
                <a:tc>
                  <a:txBody>
                    <a:bodyPr/>
                    <a:lstStyle/>
                    <a:p>
                      <a:pPr marL="0" indent="0" algn="l">
                        <a:lnSpc>
                          <a:spcPct val="107000"/>
                        </a:lnSpc>
                        <a:spcAft>
                          <a:spcPts val="0"/>
                        </a:spcAft>
                        <a:buFont typeface="Arial" panose="020B0604020202020204" pitchFamily="34" charset="0"/>
                        <a:buNone/>
                      </a:pPr>
                      <a:r>
                        <a:rPr lang="en-GB" sz="1200" dirty="0">
                          <a:effectLst/>
                          <a:latin typeface="+mn-lt"/>
                          <a:ea typeface="Calibri" panose="020F0502020204030204" pitchFamily="34" charset="0"/>
                          <a:cs typeface="Times New Roman" panose="02020603050405020304" pitchFamily="18" charset="0"/>
                        </a:rPr>
                        <a:t>Set a mixture – removal of heat (gelation)</a:t>
                      </a:r>
                    </a:p>
                  </a:txBody>
                  <a:tcPr marL="68580" marR="68580" marT="0" marB="0"/>
                </a:tc>
                <a:tc>
                  <a:txBody>
                    <a:bodyPr/>
                    <a:lstStyle/>
                    <a:p>
                      <a:pPr marL="171450" indent="-171450" algn="l">
                        <a:lnSpc>
                          <a:spcPct val="107000"/>
                        </a:lnSpc>
                        <a:spcAft>
                          <a:spcPts val="0"/>
                        </a:spcAft>
                        <a:buFont typeface="Arial" panose="020B0604020202020204" pitchFamily="34" charset="0"/>
                        <a:buChar char="•"/>
                      </a:pPr>
                      <a:r>
                        <a:rPr lang="en-GB" sz="1200" dirty="0">
                          <a:effectLst/>
                          <a:latin typeface="+mn-lt"/>
                          <a:ea typeface="Calibri" panose="020F0502020204030204" pitchFamily="34" charset="0"/>
                          <a:cs typeface="Times New Roman" panose="02020603050405020304" pitchFamily="18" charset="0"/>
                        </a:rPr>
                        <a:t>Be able to demonstrate the following techniques (where appropriate): use starch to set a mixture on chilling for layered desserts such as custard or cheesecake</a:t>
                      </a:r>
                    </a:p>
                  </a:txBody>
                  <a:tcPr marL="68580" marR="68580" marT="0" marB="0"/>
                </a:tc>
                <a:extLst>
                  <a:ext uri="{0D108BD9-81ED-4DB2-BD59-A6C34878D82A}">
                    <a16:rowId xmlns:a16="http://schemas.microsoft.com/office/drawing/2014/main" val="10002"/>
                  </a:ext>
                </a:extLst>
              </a:tr>
              <a:tr h="455317">
                <a:tc>
                  <a:txBody>
                    <a:bodyPr/>
                    <a:lstStyle/>
                    <a:p>
                      <a:pPr marL="0" indent="0" algn="l">
                        <a:lnSpc>
                          <a:spcPct val="107000"/>
                        </a:lnSpc>
                        <a:spcAft>
                          <a:spcPts val="0"/>
                        </a:spcAft>
                        <a:buFont typeface="Arial" panose="020B0604020202020204" pitchFamily="34" charset="0"/>
                        <a:buNone/>
                      </a:pPr>
                      <a:r>
                        <a:rPr lang="en-GB" sz="1200" dirty="0">
                          <a:effectLst/>
                          <a:latin typeface="+mn-lt"/>
                          <a:ea typeface="Calibri" panose="020F0502020204030204" pitchFamily="34" charset="0"/>
                          <a:cs typeface="Times New Roman" panose="02020603050405020304" pitchFamily="18" charset="0"/>
                        </a:rPr>
                        <a:t>15</a:t>
                      </a:r>
                    </a:p>
                  </a:txBody>
                  <a:tcPr marL="68580" marR="68580" marT="0" marB="0"/>
                </a:tc>
                <a:tc>
                  <a:txBody>
                    <a:bodyPr/>
                    <a:lstStyle/>
                    <a:p>
                      <a:pPr marL="0" indent="0" algn="l">
                        <a:lnSpc>
                          <a:spcPct val="107000"/>
                        </a:lnSpc>
                        <a:spcAft>
                          <a:spcPts val="0"/>
                        </a:spcAft>
                        <a:buFont typeface="Arial" panose="020B0604020202020204" pitchFamily="34" charset="0"/>
                        <a:buNone/>
                      </a:pPr>
                      <a:r>
                        <a:rPr lang="en-GB" sz="1200" dirty="0">
                          <a:effectLst/>
                          <a:latin typeface="+mn-lt"/>
                          <a:ea typeface="Calibri" panose="020F0502020204030204" pitchFamily="34" charset="0"/>
                          <a:cs typeface="Times New Roman" panose="02020603050405020304" pitchFamily="18" charset="0"/>
                        </a:rPr>
                        <a:t>Set a mixture – heating (coagulation)</a:t>
                      </a:r>
                    </a:p>
                  </a:txBody>
                  <a:tcPr marL="68580" marR="68580" marT="0" marB="0"/>
                </a:tc>
                <a:tc>
                  <a:txBody>
                    <a:bodyPr/>
                    <a:lstStyle/>
                    <a:p>
                      <a:pPr marL="171450" indent="-171450" algn="l">
                        <a:lnSpc>
                          <a:spcPct val="107000"/>
                        </a:lnSpc>
                        <a:spcAft>
                          <a:spcPts val="0"/>
                        </a:spcAft>
                        <a:buFont typeface="Arial" panose="020B0604020202020204" pitchFamily="34" charset="0"/>
                        <a:buChar char="•"/>
                      </a:pPr>
                      <a:r>
                        <a:rPr lang="en-GB" sz="1200" dirty="0">
                          <a:effectLst/>
                          <a:latin typeface="+mn-lt"/>
                          <a:ea typeface="Calibri" panose="020F0502020204030204" pitchFamily="34" charset="0"/>
                          <a:cs typeface="Times New Roman" panose="02020603050405020304" pitchFamily="18" charset="0"/>
                        </a:rPr>
                        <a:t>Be able to demonstrate the following techniques (where appropriate): use protein to set a mixture on heating such as denatured protein in eggs for quiche, choux pastry</a:t>
                      </a:r>
                    </a:p>
                  </a:txBody>
                  <a:tcPr marL="68580" marR="68580" marT="0" marB="0"/>
                </a:tc>
                <a:extLst>
                  <a:ext uri="{0D108BD9-81ED-4DB2-BD59-A6C34878D82A}">
                    <a16:rowId xmlns:a16="http://schemas.microsoft.com/office/drawing/2014/main" val="10003"/>
                  </a:ext>
                </a:extLst>
              </a:tr>
              <a:tr h="578628">
                <a:tc>
                  <a:txBody>
                    <a:bodyPr/>
                    <a:lstStyle/>
                    <a:p>
                      <a:pPr marL="0" indent="0" algn="l">
                        <a:lnSpc>
                          <a:spcPct val="107000"/>
                        </a:lnSpc>
                        <a:spcAft>
                          <a:spcPts val="0"/>
                        </a:spcAft>
                        <a:buFont typeface="Arial" panose="020B0604020202020204" pitchFamily="34" charset="0"/>
                        <a:buNone/>
                      </a:pPr>
                      <a:r>
                        <a:rPr lang="en-GB" sz="1200" dirty="0">
                          <a:effectLst/>
                          <a:latin typeface="+mn-lt"/>
                          <a:ea typeface="Calibri" panose="020F0502020204030204" pitchFamily="34" charset="0"/>
                          <a:cs typeface="Times New Roman" panose="02020603050405020304" pitchFamily="18" charset="0"/>
                        </a:rPr>
                        <a:t>16</a:t>
                      </a:r>
                    </a:p>
                  </a:txBody>
                  <a:tcPr marL="68580" marR="68580" marT="0" marB="0"/>
                </a:tc>
                <a:tc>
                  <a:txBody>
                    <a:bodyPr/>
                    <a:lstStyle/>
                    <a:p>
                      <a:pPr marL="0" indent="0" algn="l">
                        <a:lnSpc>
                          <a:spcPct val="107000"/>
                        </a:lnSpc>
                        <a:spcAft>
                          <a:spcPts val="0"/>
                        </a:spcAft>
                        <a:buFont typeface="Arial" panose="020B0604020202020204" pitchFamily="34" charset="0"/>
                        <a:buNone/>
                      </a:pPr>
                      <a:r>
                        <a:rPr lang="en-GB" sz="1200" dirty="0">
                          <a:effectLst/>
                          <a:latin typeface="+mn-lt"/>
                          <a:ea typeface="Calibri" panose="020F0502020204030204" pitchFamily="34" charset="0"/>
                          <a:cs typeface="Times New Roman" panose="02020603050405020304" pitchFamily="18" charset="0"/>
                        </a:rPr>
                        <a:t>Use of raising agents</a:t>
                      </a:r>
                    </a:p>
                  </a:txBody>
                  <a:tcPr marL="68580" marR="68580" marT="0" marB="0"/>
                </a:tc>
                <a:tc>
                  <a:txBody>
                    <a:bodyPr/>
                    <a:lstStyle/>
                    <a:p>
                      <a:pPr marL="171450" indent="-171450" algn="l">
                        <a:lnSpc>
                          <a:spcPct val="107000"/>
                        </a:lnSpc>
                        <a:spcAft>
                          <a:spcPts val="0"/>
                        </a:spcAft>
                        <a:buFont typeface="Arial" panose="020B0604020202020204" pitchFamily="34" charset="0"/>
                        <a:buChar char="•"/>
                      </a:pPr>
                      <a:r>
                        <a:rPr lang="en-GB" sz="1200" dirty="0">
                          <a:effectLst/>
                          <a:latin typeface="+mn-lt"/>
                          <a:ea typeface="Calibri" panose="020F0502020204030204" pitchFamily="34" charset="0"/>
                          <a:cs typeface="Times New Roman" panose="02020603050405020304" pitchFamily="18" charset="0"/>
                        </a:rPr>
                        <a:t>Be able to demonstrate the following techniques(where appropriate): use egg (colloid foam) as a raising agent - create a gas-in air foam - whisking egg whites, whisked sponge, use chemical raising agents - self raising flour, baking powder, bicarbonate of soda, use steam in a mixture (choux pastry, batter)</a:t>
                      </a:r>
                    </a:p>
                  </a:txBody>
                  <a:tcPr marL="68580" marR="68580" marT="0" marB="0"/>
                </a:tc>
                <a:extLst>
                  <a:ext uri="{0D108BD9-81ED-4DB2-BD59-A6C34878D82A}">
                    <a16:rowId xmlns:a16="http://schemas.microsoft.com/office/drawing/2014/main" val="10004"/>
                  </a:ext>
                </a:extLst>
              </a:tr>
              <a:tr h="455317">
                <a:tc>
                  <a:txBody>
                    <a:bodyPr/>
                    <a:lstStyle/>
                    <a:p>
                      <a:pPr marL="0" indent="0" algn="l">
                        <a:lnSpc>
                          <a:spcPct val="107000"/>
                        </a:lnSpc>
                        <a:spcAft>
                          <a:spcPts val="0"/>
                        </a:spcAft>
                        <a:buFont typeface="Arial" panose="020B0604020202020204" pitchFamily="34" charset="0"/>
                        <a:buNone/>
                      </a:pPr>
                      <a:r>
                        <a:rPr lang="en-GB" sz="1200" dirty="0">
                          <a:effectLst/>
                          <a:latin typeface="+mn-lt"/>
                          <a:ea typeface="Calibri" panose="020F0502020204030204" pitchFamily="34" charset="0"/>
                          <a:cs typeface="Times New Roman" panose="02020603050405020304" pitchFamily="18" charset="0"/>
                        </a:rPr>
                        <a:t>17</a:t>
                      </a:r>
                    </a:p>
                  </a:txBody>
                  <a:tcPr marL="68580" marR="68580" marT="0" marB="0"/>
                </a:tc>
                <a:tc>
                  <a:txBody>
                    <a:bodyPr/>
                    <a:lstStyle/>
                    <a:p>
                      <a:pPr marL="0" indent="0" algn="l">
                        <a:lnSpc>
                          <a:spcPct val="107000"/>
                        </a:lnSpc>
                        <a:spcAft>
                          <a:spcPts val="0"/>
                        </a:spcAft>
                        <a:buFont typeface="Arial" panose="020B0604020202020204" pitchFamily="34" charset="0"/>
                        <a:buNone/>
                      </a:pPr>
                      <a:r>
                        <a:rPr lang="en-GB" sz="1200" dirty="0">
                          <a:effectLst/>
                          <a:latin typeface="+mn-lt"/>
                          <a:ea typeface="Calibri" panose="020F0502020204030204" pitchFamily="34" charset="0"/>
                          <a:cs typeface="Times New Roman" panose="02020603050405020304" pitchFamily="18" charset="0"/>
                        </a:rPr>
                        <a:t>Make a dough</a:t>
                      </a:r>
                    </a:p>
                  </a:txBody>
                  <a:tcPr marL="68580" marR="68580" marT="0" marB="0"/>
                </a:tc>
                <a:tc>
                  <a:txBody>
                    <a:bodyPr/>
                    <a:lstStyle/>
                    <a:p>
                      <a:pPr marL="171450" indent="-171450" algn="l">
                        <a:lnSpc>
                          <a:spcPct val="107000"/>
                        </a:lnSpc>
                        <a:spcAft>
                          <a:spcPts val="0"/>
                        </a:spcAft>
                        <a:buFont typeface="Arial" panose="020B0604020202020204" pitchFamily="34" charset="0"/>
                        <a:buChar char="•"/>
                      </a:pPr>
                      <a:r>
                        <a:rPr lang="en-GB" sz="1200" dirty="0">
                          <a:effectLst/>
                          <a:latin typeface="+mn-lt"/>
                          <a:ea typeface="Calibri" panose="020F0502020204030204" pitchFamily="34" charset="0"/>
                          <a:cs typeface="Times New Roman" panose="02020603050405020304" pitchFamily="18" charset="0"/>
                        </a:rPr>
                        <a:t>Be able to demonstrate the following techniques (where appropriate): use the technical skills of shortening, gluten formation, fermentation (proving) for bread, pastry, pasta</a:t>
                      </a:r>
                    </a:p>
                  </a:txBody>
                  <a:tcPr marL="68580" marR="68580" marT="0" marB="0"/>
                </a:tc>
                <a:extLst>
                  <a:ext uri="{0D108BD9-81ED-4DB2-BD59-A6C34878D82A}">
                    <a16:rowId xmlns:a16="http://schemas.microsoft.com/office/drawing/2014/main" val="10005"/>
                  </a:ext>
                </a:extLst>
              </a:tr>
              <a:tr h="578628">
                <a:tc>
                  <a:txBody>
                    <a:bodyPr/>
                    <a:lstStyle/>
                    <a:p>
                      <a:pPr marL="0" indent="0" algn="l">
                        <a:lnSpc>
                          <a:spcPct val="107000"/>
                        </a:lnSpc>
                        <a:spcAft>
                          <a:spcPts val="0"/>
                        </a:spcAft>
                        <a:buFont typeface="Arial" panose="020B0604020202020204" pitchFamily="34" charset="0"/>
                        <a:buNone/>
                      </a:pPr>
                      <a:r>
                        <a:rPr lang="en-GB" sz="1200" dirty="0">
                          <a:effectLst/>
                          <a:latin typeface="+mn-lt"/>
                          <a:ea typeface="Calibri" panose="020F0502020204030204" pitchFamily="34" charset="0"/>
                          <a:cs typeface="Times New Roman" panose="02020603050405020304" pitchFamily="18" charset="0"/>
                        </a:rPr>
                        <a:t>18</a:t>
                      </a:r>
                    </a:p>
                  </a:txBody>
                  <a:tcPr marL="68580" marR="68580" marT="0" marB="0"/>
                </a:tc>
                <a:tc>
                  <a:txBody>
                    <a:bodyPr/>
                    <a:lstStyle/>
                    <a:p>
                      <a:pPr marL="0" indent="0" algn="l">
                        <a:lnSpc>
                          <a:spcPct val="107000"/>
                        </a:lnSpc>
                        <a:spcAft>
                          <a:spcPts val="0"/>
                        </a:spcAft>
                        <a:buFont typeface="Arial" panose="020B0604020202020204" pitchFamily="34" charset="0"/>
                        <a:buNone/>
                      </a:pPr>
                      <a:r>
                        <a:rPr lang="en-GB" sz="1200" dirty="0">
                          <a:effectLst/>
                          <a:latin typeface="+mn-lt"/>
                          <a:ea typeface="Calibri" panose="020F0502020204030204" pitchFamily="34" charset="0"/>
                          <a:cs typeface="Times New Roman" panose="02020603050405020304" pitchFamily="18" charset="0"/>
                        </a:rPr>
                        <a:t>Shaping and finishing a dough</a:t>
                      </a:r>
                    </a:p>
                  </a:txBody>
                  <a:tcPr marL="68580" marR="68580" marT="0" marB="0"/>
                </a:tc>
                <a:tc>
                  <a:txBody>
                    <a:bodyPr/>
                    <a:lstStyle/>
                    <a:p>
                      <a:pPr marL="171450" indent="-171450" algn="l">
                        <a:lnSpc>
                          <a:spcPct val="107000"/>
                        </a:lnSpc>
                        <a:spcAft>
                          <a:spcPts val="0"/>
                        </a:spcAft>
                        <a:buFont typeface="Arial" panose="020B0604020202020204" pitchFamily="34" charset="0"/>
                        <a:buChar char="•"/>
                      </a:pPr>
                      <a:r>
                        <a:rPr lang="en-GB" sz="1200" dirty="0">
                          <a:effectLst/>
                          <a:latin typeface="+mn-lt"/>
                          <a:ea typeface="Calibri" panose="020F0502020204030204" pitchFamily="34" charset="0"/>
                          <a:cs typeface="Times New Roman" panose="02020603050405020304" pitchFamily="18" charset="0"/>
                        </a:rPr>
                        <a:t>Be able to demonstrate the following techniques (where appropriate): roll out pastry, use a pasta machine, line a flan ring, create layers (palmiers), proving/resting, glazing and finishing such as pipe choux pastry, bread rolls, pasta, flat breads, pinwheels, pizza, calzone</a:t>
                      </a:r>
                    </a:p>
                  </a:txBody>
                  <a:tcPr marL="68580" marR="68580" marT="0" marB="0"/>
                </a:tc>
                <a:extLst>
                  <a:ext uri="{0D108BD9-81ED-4DB2-BD59-A6C34878D82A}">
                    <a16:rowId xmlns:a16="http://schemas.microsoft.com/office/drawing/2014/main" val="10006"/>
                  </a:ext>
                </a:extLst>
              </a:tr>
              <a:tr h="455317">
                <a:tc>
                  <a:txBody>
                    <a:bodyPr/>
                    <a:lstStyle/>
                    <a:p>
                      <a:pPr marL="0" indent="0" algn="l">
                        <a:lnSpc>
                          <a:spcPct val="107000"/>
                        </a:lnSpc>
                        <a:spcAft>
                          <a:spcPts val="0"/>
                        </a:spcAft>
                        <a:buFont typeface="Arial" panose="020B0604020202020204" pitchFamily="34" charset="0"/>
                        <a:buNone/>
                      </a:pPr>
                      <a:r>
                        <a:rPr lang="en-GB" sz="1200" dirty="0">
                          <a:effectLst/>
                          <a:latin typeface="+mn-lt"/>
                          <a:ea typeface="Calibri" panose="020F0502020204030204" pitchFamily="34" charset="0"/>
                          <a:cs typeface="Times New Roman" panose="02020603050405020304" pitchFamily="18" charset="0"/>
                        </a:rPr>
                        <a:t>19</a:t>
                      </a:r>
                    </a:p>
                  </a:txBody>
                  <a:tcPr marL="68580" marR="68580" marT="0" marB="0"/>
                </a:tc>
                <a:tc>
                  <a:txBody>
                    <a:bodyPr/>
                    <a:lstStyle/>
                    <a:p>
                      <a:pPr marL="0" indent="0" algn="l">
                        <a:lnSpc>
                          <a:spcPct val="107000"/>
                        </a:lnSpc>
                        <a:spcAft>
                          <a:spcPts val="0"/>
                        </a:spcAft>
                        <a:buFont typeface="Arial" panose="020B0604020202020204" pitchFamily="34" charset="0"/>
                        <a:buNone/>
                      </a:pPr>
                      <a:r>
                        <a:rPr lang="en-GB" sz="1200" dirty="0">
                          <a:effectLst/>
                          <a:latin typeface="+mn-lt"/>
                          <a:ea typeface="Calibri" panose="020F0502020204030204" pitchFamily="34" charset="0"/>
                          <a:cs typeface="Times New Roman" panose="02020603050405020304" pitchFamily="18" charset="0"/>
                        </a:rPr>
                        <a:t>Test for readiness</a:t>
                      </a:r>
                    </a:p>
                  </a:txBody>
                  <a:tcPr marL="68580" marR="68580" marT="0" marB="0"/>
                </a:tc>
                <a:tc>
                  <a:txBody>
                    <a:bodyPr/>
                    <a:lstStyle/>
                    <a:p>
                      <a:pPr marL="171450" indent="-171450" algn="l">
                        <a:lnSpc>
                          <a:spcPct val="107000"/>
                        </a:lnSpc>
                        <a:spcAft>
                          <a:spcPts val="0"/>
                        </a:spcAft>
                        <a:buFont typeface="Arial" panose="020B0604020202020204" pitchFamily="34" charset="0"/>
                        <a:buChar char="•"/>
                      </a:pPr>
                      <a:r>
                        <a:rPr lang="en-GB" sz="1200" dirty="0">
                          <a:effectLst/>
                          <a:latin typeface="+mn-lt"/>
                          <a:ea typeface="Calibri" panose="020F0502020204030204" pitchFamily="34" charset="0"/>
                          <a:cs typeface="Times New Roman" panose="02020603050405020304" pitchFamily="18" charset="0"/>
                        </a:rPr>
                        <a:t>Be able to demonstrate the following techniques (where appropriate): use a temperature probe, knife/skewer, finger or ‘poke’, test, ‘bite’, visual colour checks or sound to establish whether an ingredient or recipe is ready</a:t>
                      </a:r>
                    </a:p>
                  </a:txBody>
                  <a:tcPr marL="68580" marR="68580" marT="0" marB="0"/>
                </a:tc>
                <a:extLst>
                  <a:ext uri="{0D108BD9-81ED-4DB2-BD59-A6C34878D82A}">
                    <a16:rowId xmlns:a16="http://schemas.microsoft.com/office/drawing/2014/main" val="10007"/>
                  </a:ext>
                </a:extLst>
              </a:tr>
              <a:tr h="964379">
                <a:tc>
                  <a:txBody>
                    <a:bodyPr/>
                    <a:lstStyle/>
                    <a:p>
                      <a:pPr marL="0" indent="0" algn="l">
                        <a:lnSpc>
                          <a:spcPct val="107000"/>
                        </a:lnSpc>
                        <a:spcAft>
                          <a:spcPts val="0"/>
                        </a:spcAft>
                        <a:buFont typeface="Arial" panose="020B0604020202020204" pitchFamily="34" charset="0"/>
                        <a:buNone/>
                      </a:pPr>
                      <a:r>
                        <a:rPr lang="en-GB" sz="1200" dirty="0">
                          <a:effectLst/>
                          <a:latin typeface="+mn-lt"/>
                          <a:ea typeface="Calibri" panose="020F0502020204030204" pitchFamily="34" charset="0"/>
                          <a:cs typeface="Times New Roman" panose="02020603050405020304" pitchFamily="18" charset="0"/>
                        </a:rPr>
                        <a:t>20</a:t>
                      </a:r>
                    </a:p>
                  </a:txBody>
                  <a:tcPr marL="68580" marR="68580" marT="0" marB="0"/>
                </a:tc>
                <a:tc>
                  <a:txBody>
                    <a:bodyPr/>
                    <a:lstStyle/>
                    <a:p>
                      <a:pPr marL="0" indent="0" algn="l">
                        <a:lnSpc>
                          <a:spcPct val="107000"/>
                        </a:lnSpc>
                        <a:spcAft>
                          <a:spcPts val="0"/>
                        </a:spcAft>
                        <a:buFont typeface="Arial" panose="020B0604020202020204" pitchFamily="34" charset="0"/>
                        <a:buNone/>
                      </a:pPr>
                      <a:r>
                        <a:rPr lang="en-GB" sz="1200" dirty="0">
                          <a:effectLst/>
                          <a:latin typeface="+mn-lt"/>
                          <a:ea typeface="Calibri" panose="020F0502020204030204" pitchFamily="34" charset="0"/>
                          <a:cs typeface="Times New Roman" panose="02020603050405020304" pitchFamily="18" charset="0"/>
                        </a:rPr>
                        <a:t>Judge and manipulate sensory properties</a:t>
                      </a:r>
                    </a:p>
                  </a:txBody>
                  <a:tcPr marL="68580" marR="68580" marT="0" marB="0"/>
                </a:tc>
                <a:tc>
                  <a:txBody>
                    <a:bodyPr/>
                    <a:lstStyle/>
                    <a:p>
                      <a:pPr marL="0" indent="0" algn="l">
                        <a:lnSpc>
                          <a:spcPct val="107000"/>
                        </a:lnSpc>
                        <a:spcAft>
                          <a:spcPts val="0"/>
                        </a:spcAft>
                        <a:buFont typeface="Arial" panose="020B0604020202020204" pitchFamily="34" charset="0"/>
                        <a:buNone/>
                      </a:pPr>
                      <a:r>
                        <a:rPr lang="en-GB" sz="1200" dirty="0">
                          <a:effectLst/>
                          <a:latin typeface="+mn-lt"/>
                          <a:ea typeface="Calibri" panose="020F0502020204030204" pitchFamily="34" charset="0"/>
                          <a:cs typeface="Times New Roman" panose="02020603050405020304" pitchFamily="18" charset="0"/>
                        </a:rPr>
                        <a:t>Be able to demonstrate the following techniques (where appropriate): how to taste and season during the cooking process, change the taste and aroma through the use of infusions, herbs and spices, paste, jus, reduction, how to change texture and flavour, use browning, (dextrinization) and glazing, add crust, crisp and crumbs, presentation and food styling – use garnishes and decorative techniques to improve the aesthetic qualities, demonstrate portioning and presenting</a:t>
                      </a:r>
                    </a:p>
                  </a:txBody>
                  <a:tcPr marL="68580" marR="68580" marT="0" marB="0"/>
                </a:tc>
                <a:extLst>
                  <a:ext uri="{0D108BD9-81ED-4DB2-BD59-A6C34878D82A}">
                    <a16:rowId xmlns:a16="http://schemas.microsoft.com/office/drawing/2014/main" val="10008"/>
                  </a:ext>
                </a:extLst>
              </a:tr>
              <a:tr h="455317">
                <a:tc>
                  <a:txBody>
                    <a:bodyPr/>
                    <a:lstStyle/>
                    <a:p>
                      <a:pPr algn="l">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171450" indent="-171450" algn="l">
                        <a:lnSpc>
                          <a:spcPct val="107000"/>
                        </a:lnSpc>
                        <a:spcAft>
                          <a:spcPts val="0"/>
                        </a:spcAft>
                        <a:buFont typeface="Arial" panose="020B0604020202020204" pitchFamily="34" charset="0"/>
                        <a:buChar char="•"/>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090200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8124" y="118319"/>
            <a:ext cx="8601075" cy="1754326"/>
          </a:xfrm>
          <a:prstGeom prst="rect">
            <a:avLst/>
          </a:prstGeom>
        </p:spPr>
        <p:txBody>
          <a:bodyPr wrap="square">
            <a:spAutoFit/>
          </a:bodyPr>
          <a:lstStyle/>
          <a:p>
            <a:pPr algn="ctr">
              <a:spcAft>
                <a:spcPts val="0"/>
              </a:spcAft>
            </a:pPr>
            <a:r>
              <a:rPr lang="en-US" sz="2400" b="1" u="sng" dirty="0">
                <a:latin typeface="Century Gothic" panose="020B0502020202020204" pitchFamily="34" charset="0"/>
                <a:ea typeface="Calibri" panose="020F0502020204030204" pitchFamily="34" charset="0"/>
                <a:cs typeface="Times New Roman" panose="02020603050405020304" pitchFamily="18" charset="0"/>
              </a:rPr>
              <a:t>Health and Safety in the kitchen</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US" sz="2400" b="1" dirty="0">
                <a:latin typeface="Century Gothic" panose="020B0502020202020204" pitchFamily="34" charset="0"/>
                <a:ea typeface="Calibri" panose="020F0502020204030204" pitchFamily="34" charset="0"/>
                <a:cs typeface="Times New Roman" panose="02020603050405020304" pitchFamily="18" charset="0"/>
              </a:rPr>
              <a:t> </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1200" dirty="0">
                <a:latin typeface="Century Gothic" panose="020B0502020202020204" pitchFamily="34" charset="0"/>
                <a:ea typeface="Calibri" panose="020F0502020204030204" pitchFamily="34" charset="0"/>
                <a:cs typeface="Times New Roman" panose="02020603050405020304" pitchFamily="18" charset="0"/>
              </a:rPr>
              <a:t>The Food Technology classroom is one of the most dangerous rooms in the school. During the practical lessons, you will be using a range of equipment, such as sharp knives, ovens, hobs and electrical equipment. It is therefore really important that you follow strict health, safety and hygiene rules to reduce the risk of accidents and injuries.</a:t>
            </a:r>
            <a:endParaRPr lang="en-GB" sz="12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1200" dirty="0">
                <a:latin typeface="Century Gothic" panose="020B0502020202020204" pitchFamily="34" charset="0"/>
                <a:ea typeface="Calibri" panose="020F0502020204030204" pitchFamily="34" charset="0"/>
                <a:cs typeface="Times New Roman" panose="02020603050405020304" pitchFamily="18" charset="0"/>
              </a:rPr>
              <a:t> </a:t>
            </a:r>
            <a:endParaRPr lang="en-GB" sz="12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1200" b="1" dirty="0">
                <a:latin typeface="Century Gothic" panose="020B0502020202020204" pitchFamily="34" charset="0"/>
                <a:ea typeface="Calibri" panose="020F0502020204030204" pitchFamily="34" charset="0"/>
                <a:cs typeface="Times New Roman" panose="02020603050405020304" pitchFamily="18" charset="0"/>
              </a:rPr>
              <a:t>Write down 10 Food Room Rules and give a brief explanation of why they are important.</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77522658"/>
              </p:ext>
            </p:extLst>
          </p:nvPr>
        </p:nvGraphicFramePr>
        <p:xfrm>
          <a:off x="364363" y="1872645"/>
          <a:ext cx="8246237" cy="4351340"/>
        </p:xfrm>
        <a:graphic>
          <a:graphicData uri="http://schemas.openxmlformats.org/drawingml/2006/table">
            <a:tbl>
              <a:tblPr firstRow="1" firstCol="1" bandRow="1"/>
              <a:tblGrid>
                <a:gridCol w="569487">
                  <a:extLst>
                    <a:ext uri="{9D8B030D-6E8A-4147-A177-3AD203B41FA5}">
                      <a16:colId xmlns:a16="http://schemas.microsoft.com/office/drawing/2014/main" val="20000"/>
                    </a:ext>
                  </a:extLst>
                </a:gridCol>
                <a:gridCol w="7676750">
                  <a:extLst>
                    <a:ext uri="{9D8B030D-6E8A-4147-A177-3AD203B41FA5}">
                      <a16:colId xmlns:a16="http://schemas.microsoft.com/office/drawing/2014/main" val="20001"/>
                    </a:ext>
                  </a:extLst>
                </a:gridCol>
              </a:tblGrid>
              <a:tr h="435134">
                <a:tc>
                  <a:txBody>
                    <a:bodyPr/>
                    <a:lstStyle/>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1.</a:t>
                      </a:r>
                    </a:p>
                  </a:txBody>
                  <a:tcPr marL="55451" marR="55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5451" marR="55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35134">
                <a:tc>
                  <a:txBody>
                    <a:bodyPr/>
                    <a:lstStyle/>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2.</a:t>
                      </a:r>
                    </a:p>
                  </a:txBody>
                  <a:tcPr marL="55451" marR="55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5451" marR="55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5134">
                <a:tc>
                  <a:txBody>
                    <a:bodyPr/>
                    <a:lstStyle/>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3.</a:t>
                      </a:r>
                    </a:p>
                  </a:txBody>
                  <a:tcPr marL="55451" marR="55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5451" marR="55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5134">
                <a:tc>
                  <a:txBody>
                    <a:bodyPr/>
                    <a:lstStyle/>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4.</a:t>
                      </a:r>
                    </a:p>
                  </a:txBody>
                  <a:tcPr marL="55451" marR="55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5451" marR="55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5134">
                <a:tc>
                  <a:txBody>
                    <a:bodyPr/>
                    <a:lstStyle/>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5.</a:t>
                      </a:r>
                    </a:p>
                  </a:txBody>
                  <a:tcPr marL="55451" marR="55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5451" marR="55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35134">
                <a:tc>
                  <a:txBody>
                    <a:bodyPr/>
                    <a:lstStyle/>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6.</a:t>
                      </a:r>
                    </a:p>
                  </a:txBody>
                  <a:tcPr marL="55451" marR="55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5451" marR="55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35134">
                <a:tc>
                  <a:txBody>
                    <a:bodyPr/>
                    <a:lstStyle/>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7.</a:t>
                      </a:r>
                    </a:p>
                  </a:txBody>
                  <a:tcPr marL="55451" marR="55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5451" marR="55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35134">
                <a:tc>
                  <a:txBody>
                    <a:bodyPr/>
                    <a:lstStyle/>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8.</a:t>
                      </a:r>
                    </a:p>
                  </a:txBody>
                  <a:tcPr marL="55451" marR="55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5451" marR="55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35134">
                <a:tc>
                  <a:txBody>
                    <a:bodyPr/>
                    <a:lstStyle/>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9.</a:t>
                      </a:r>
                    </a:p>
                  </a:txBody>
                  <a:tcPr marL="55451" marR="55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5451" marR="55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35134">
                <a:tc>
                  <a:txBody>
                    <a:bodyPr/>
                    <a:lstStyle/>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10.</a:t>
                      </a:r>
                    </a:p>
                  </a:txBody>
                  <a:tcPr marL="55451" marR="55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5451" marR="55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 name="Slide Number Placeholder 2"/>
          <p:cNvSpPr>
            <a:spLocks noGrp="1"/>
          </p:cNvSpPr>
          <p:nvPr>
            <p:ph type="sldNum" sz="quarter" idx="12"/>
          </p:nvPr>
        </p:nvSpPr>
        <p:spPr/>
        <p:txBody>
          <a:bodyPr/>
          <a:lstStyle/>
          <a:p>
            <a:fld id="{620B242D-6290-49E5-A6EF-D013109EBBA5}" type="slidenum">
              <a:rPr lang="en-GB" smtClean="0"/>
              <a:t>11</a:t>
            </a:fld>
            <a:endParaRPr lang="en-GB" dirty="0"/>
          </a:p>
        </p:txBody>
      </p:sp>
    </p:spTree>
    <p:extLst>
      <p:ext uri="{BB962C8B-B14F-4D97-AF65-F5344CB8AC3E}">
        <p14:creationId xmlns:p14="http://schemas.microsoft.com/office/powerpoint/2010/main" val="1845482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46331"/>
          </a:xfrm>
          <a:prstGeom prst="rect">
            <a:avLst/>
          </a:prstGeom>
        </p:spPr>
        <p:txBody>
          <a:bodyPr wrap="square">
            <a:spAutoFit/>
          </a:bodyPr>
          <a:lstStyle/>
          <a:p>
            <a:pPr algn="ctr">
              <a:spcAft>
                <a:spcPts val="0"/>
              </a:spcAft>
            </a:pPr>
            <a:r>
              <a:rPr lang="en-US" sz="1400" b="1" u="sng" dirty="0">
                <a:latin typeface="Century Gothic" panose="020B0502020202020204" pitchFamily="34" charset="0"/>
                <a:ea typeface="Calibri" panose="020F0502020204030204" pitchFamily="34" charset="0"/>
                <a:cs typeface="Times New Roman" panose="02020603050405020304" pitchFamily="18" charset="0"/>
              </a:rPr>
              <a:t>Food Safety Quiz</a:t>
            </a:r>
            <a:r>
              <a:rPr lang="en-US" sz="2400" b="1" dirty="0">
                <a:latin typeface="Century Gothic" panose="020B0502020202020204" pitchFamily="34" charset="0"/>
                <a:ea typeface="Calibri" panose="020F0502020204030204" pitchFamily="34" charset="0"/>
                <a:cs typeface="Times New Roman" panose="02020603050405020304" pitchFamily="18" charset="0"/>
              </a:rPr>
              <a:t> </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1200" dirty="0">
                <a:latin typeface="Century Gothic" panose="020B0502020202020204" pitchFamily="34" charset="0"/>
                <a:ea typeface="Calibri" panose="020F0502020204030204" pitchFamily="34" charset="0"/>
                <a:cs typeface="Times New Roman" panose="02020603050405020304" pitchFamily="18" charset="0"/>
              </a:rPr>
              <a:t>Use your knowledge of Food Hygiene to answer the following questions. The following keywords will help you.</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203752402"/>
              </p:ext>
            </p:extLst>
          </p:nvPr>
        </p:nvGraphicFramePr>
        <p:xfrm>
          <a:off x="152398" y="645474"/>
          <a:ext cx="8529589" cy="685800"/>
        </p:xfrm>
        <a:graphic>
          <a:graphicData uri="http://schemas.openxmlformats.org/drawingml/2006/table">
            <a:tbl>
              <a:tblPr firstRow="1" firstCol="1" bandRow="1"/>
              <a:tblGrid>
                <a:gridCol w="1038022">
                  <a:extLst>
                    <a:ext uri="{9D8B030D-6E8A-4147-A177-3AD203B41FA5}">
                      <a16:colId xmlns:a16="http://schemas.microsoft.com/office/drawing/2014/main" val="20000"/>
                    </a:ext>
                  </a:extLst>
                </a:gridCol>
                <a:gridCol w="1038022">
                  <a:extLst>
                    <a:ext uri="{9D8B030D-6E8A-4147-A177-3AD203B41FA5}">
                      <a16:colId xmlns:a16="http://schemas.microsoft.com/office/drawing/2014/main" val="20001"/>
                    </a:ext>
                  </a:extLst>
                </a:gridCol>
                <a:gridCol w="1038022">
                  <a:extLst>
                    <a:ext uri="{9D8B030D-6E8A-4147-A177-3AD203B41FA5}">
                      <a16:colId xmlns:a16="http://schemas.microsoft.com/office/drawing/2014/main" val="20002"/>
                    </a:ext>
                  </a:extLst>
                </a:gridCol>
                <a:gridCol w="1038022">
                  <a:extLst>
                    <a:ext uri="{9D8B030D-6E8A-4147-A177-3AD203B41FA5}">
                      <a16:colId xmlns:a16="http://schemas.microsoft.com/office/drawing/2014/main" val="20003"/>
                    </a:ext>
                  </a:extLst>
                </a:gridCol>
                <a:gridCol w="1038022">
                  <a:extLst>
                    <a:ext uri="{9D8B030D-6E8A-4147-A177-3AD203B41FA5}">
                      <a16:colId xmlns:a16="http://schemas.microsoft.com/office/drawing/2014/main" val="20004"/>
                    </a:ext>
                  </a:extLst>
                </a:gridCol>
                <a:gridCol w="1038022">
                  <a:extLst>
                    <a:ext uri="{9D8B030D-6E8A-4147-A177-3AD203B41FA5}">
                      <a16:colId xmlns:a16="http://schemas.microsoft.com/office/drawing/2014/main" val="20005"/>
                    </a:ext>
                  </a:extLst>
                </a:gridCol>
                <a:gridCol w="1038836">
                  <a:extLst>
                    <a:ext uri="{9D8B030D-6E8A-4147-A177-3AD203B41FA5}">
                      <a16:colId xmlns:a16="http://schemas.microsoft.com/office/drawing/2014/main" val="20006"/>
                    </a:ext>
                  </a:extLst>
                </a:gridCol>
                <a:gridCol w="1262621">
                  <a:extLst>
                    <a:ext uri="{9D8B030D-6E8A-4147-A177-3AD203B41FA5}">
                      <a16:colId xmlns:a16="http://schemas.microsoft.com/office/drawing/2014/main" val="20007"/>
                    </a:ext>
                  </a:extLst>
                </a:gridCol>
              </a:tblGrid>
              <a:tr h="0">
                <a:tc>
                  <a:txBody>
                    <a:bodyPr/>
                    <a:lstStyle/>
                    <a:p>
                      <a:pPr>
                        <a:spcAft>
                          <a:spcPts val="0"/>
                        </a:spcAft>
                      </a:pP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noProof="0" dirty="0">
                          <a:effectLst/>
                          <a:latin typeface="Century Gothic" panose="020B0502020202020204" pitchFamily="34" charset="0"/>
                          <a:ea typeface="Calibri" panose="020F0502020204030204" pitchFamily="34" charset="0"/>
                          <a:cs typeface="Times New Roman" panose="02020603050405020304" pitchFamily="18" charset="0"/>
                        </a:rPr>
                        <a:t>Diarrhoea</a:t>
                      </a:r>
                      <a:endParaRPr lang="en-GB" sz="12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effectLst/>
                          <a:latin typeface="Century Gothic" panose="020B0502020202020204" pitchFamily="34" charset="0"/>
                          <a:ea typeface="Calibri" panose="020F0502020204030204" pitchFamily="34" charset="0"/>
                          <a:cs typeface="Times New Roman" panose="02020603050405020304" pitchFamily="18" charset="0"/>
                        </a:rPr>
                        <a:t>Warmth</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effectLst/>
                          <a:latin typeface="Century Gothic" panose="020B0502020202020204" pitchFamily="34" charset="0"/>
                          <a:ea typeface="Calibri" panose="020F0502020204030204" pitchFamily="34" charset="0"/>
                          <a:cs typeface="Times New Roman" panose="02020603050405020304" pitchFamily="18" charset="0"/>
                        </a:rPr>
                        <a:t>Chilling</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effectLst/>
                          <a:latin typeface="Century Gothic" panose="020B0502020202020204" pitchFamily="34" charset="0"/>
                          <a:ea typeface="Calibri" panose="020F0502020204030204" pitchFamily="34" charset="0"/>
                          <a:cs typeface="Times New Roman" panose="02020603050405020304" pitchFamily="18" charset="0"/>
                        </a:rPr>
                        <a:t>5° - 63°</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effectLst/>
                          <a:latin typeface="Century Gothic" panose="020B0502020202020204" pitchFamily="34" charset="0"/>
                          <a:ea typeface="Calibri" panose="020F0502020204030204" pitchFamily="34" charset="0"/>
                          <a:cs typeface="Times New Roman" panose="02020603050405020304" pitchFamily="18" charset="0"/>
                        </a:rPr>
                        <a:t>Cooking</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effectLst/>
                          <a:latin typeface="Century Gothic" panose="020B0502020202020204" pitchFamily="34" charset="0"/>
                          <a:ea typeface="Calibri" panose="020F0502020204030204" pitchFamily="34" charset="0"/>
                          <a:cs typeface="Times New Roman" panose="02020603050405020304" pitchFamily="18" charset="0"/>
                        </a:rPr>
                        <a:t>Moisture</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effectLst/>
                          <a:latin typeface="Century Gothic" panose="020B0502020202020204" pitchFamily="34" charset="0"/>
                          <a:ea typeface="Calibri" panose="020F0502020204030204" pitchFamily="34" charset="0"/>
                          <a:cs typeface="Times New Roman" panose="02020603050405020304" pitchFamily="18" charset="0"/>
                        </a:rPr>
                        <a:t>75°</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spcAft>
                          <a:spcPts val="0"/>
                        </a:spcAft>
                      </a:pPr>
                      <a:r>
                        <a:rPr lang="en-US" sz="1100" dirty="0">
                          <a:effectLst/>
                          <a:latin typeface="Century Gothic" panose="020B0502020202020204" pitchFamily="34" charset="0"/>
                          <a:ea typeface="Calibri" panose="020F0502020204030204" pitchFamily="34" charset="0"/>
                          <a:cs typeface="Times New Roman" panose="02020603050405020304" pitchFamily="18" charset="0"/>
                        </a:rPr>
                        <a:t>Food</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effectLst/>
                          <a:latin typeface="Century Gothic" panose="020B0502020202020204" pitchFamily="34" charset="0"/>
                          <a:ea typeface="Calibri" panose="020F0502020204030204" pitchFamily="34" charset="0"/>
                          <a:cs typeface="Times New Roman" panose="02020603050405020304" pitchFamily="18" charset="0"/>
                        </a:rPr>
                        <a:t>Acidic</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effectLst/>
                          <a:latin typeface="Century Gothic" panose="020B0502020202020204" pitchFamily="34" charset="0"/>
                          <a:ea typeface="Calibri" panose="020F0502020204030204" pitchFamily="34" charset="0"/>
                          <a:cs typeface="Times New Roman" panose="02020603050405020304" pitchFamily="18" charset="0"/>
                        </a:rPr>
                        <a:t>72°+</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effectLst/>
                          <a:latin typeface="Century Gothic" panose="020B0502020202020204" pitchFamily="34" charset="0"/>
                          <a:ea typeface="Calibri" panose="020F0502020204030204" pitchFamily="34" charset="0"/>
                          <a:cs typeface="Times New Roman" panose="02020603050405020304" pitchFamily="18" charset="0"/>
                        </a:rPr>
                        <a:t>Nausea</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effectLst/>
                          <a:latin typeface="Century Gothic" panose="020B0502020202020204" pitchFamily="34" charset="0"/>
                          <a:ea typeface="Calibri" panose="020F0502020204030204" pitchFamily="34" charset="0"/>
                          <a:cs typeface="Times New Roman" panose="02020603050405020304" pitchFamily="18" charset="0"/>
                        </a:rPr>
                        <a:t>Time</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effectLst/>
                          <a:latin typeface="Century Gothic" panose="020B0502020202020204" pitchFamily="34" charset="0"/>
                          <a:ea typeface="Calibri" panose="020F0502020204030204" pitchFamily="34" charset="0"/>
                          <a:cs typeface="Times New Roman" panose="02020603050405020304" pitchFamily="18" charset="0"/>
                        </a:rPr>
                        <a:t>Salty</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effectLst/>
                          <a:latin typeface="Century Gothic" panose="020B0502020202020204" pitchFamily="34" charset="0"/>
                          <a:ea typeface="Calibri" panose="020F0502020204030204" pitchFamily="34" charset="0"/>
                          <a:cs typeface="Times New Roman" panose="02020603050405020304" pitchFamily="18" charset="0"/>
                        </a:rPr>
                        <a:t>Vomiting</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effectLst/>
                          <a:latin typeface="Century Gothic" panose="020B0502020202020204" pitchFamily="34" charset="0"/>
                          <a:ea typeface="Calibri" panose="020F0502020204030204" pitchFamily="34" charset="0"/>
                          <a:cs typeface="Times New Roman" panose="02020603050405020304" pitchFamily="18" charset="0"/>
                        </a:rPr>
                        <a:t>Bacteria</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spcAft>
                          <a:spcPts val="0"/>
                        </a:spcAft>
                      </a:pPr>
                      <a:r>
                        <a:rPr lang="en-US" sz="1100" dirty="0">
                          <a:effectLst/>
                          <a:latin typeface="Century Gothic" panose="020B0502020202020204" pitchFamily="34" charset="0"/>
                          <a:ea typeface="Calibri" panose="020F0502020204030204" pitchFamily="34" charset="0"/>
                          <a:cs typeface="Times New Roman" panose="02020603050405020304" pitchFamily="18" charset="0"/>
                        </a:rPr>
                        <a:t>Red</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effectLst/>
                          <a:latin typeface="Century Gothic" panose="020B0502020202020204" pitchFamily="34" charset="0"/>
                          <a:ea typeface="Calibri" panose="020F0502020204030204" pitchFamily="34" charset="0"/>
                          <a:cs typeface="Times New Roman" panose="02020603050405020304" pitchFamily="18" charset="0"/>
                        </a:rPr>
                        <a:t>Cleaning</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effectLst/>
                          <a:latin typeface="Century Gothic" panose="020B0502020202020204" pitchFamily="34" charset="0"/>
                          <a:ea typeface="Calibri" panose="020F0502020204030204" pitchFamily="34" charset="0"/>
                          <a:cs typeface="Times New Roman" panose="02020603050405020304" pitchFamily="18" charset="0"/>
                        </a:rPr>
                        <a:t>0° - 5°</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effectLst/>
                          <a:latin typeface="Century Gothic" panose="020B0502020202020204" pitchFamily="34" charset="0"/>
                          <a:ea typeface="Calibri" panose="020F0502020204030204" pitchFamily="34" charset="0"/>
                          <a:cs typeface="Times New Roman" panose="02020603050405020304" pitchFamily="18" charset="0"/>
                        </a:rPr>
                        <a:t>Sugary</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effectLst/>
                          <a:latin typeface="Century Gothic" panose="020B0502020202020204" pitchFamily="34" charset="0"/>
                          <a:ea typeface="Calibri" panose="020F0502020204030204" pitchFamily="34" charset="0"/>
                          <a:cs typeface="Times New Roman" panose="02020603050405020304" pitchFamily="18" charset="0"/>
                        </a:rPr>
                        <a:t>Once</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effectLst/>
                          <a:latin typeface="Century Gothic" panose="020B0502020202020204" pitchFamily="34" charset="0"/>
                          <a:ea typeface="Calibri" panose="020F0502020204030204" pitchFamily="34" charset="0"/>
                          <a:cs typeface="Times New Roman" panose="02020603050405020304" pitchFamily="18" charset="0"/>
                        </a:rPr>
                        <a:t>Stomach </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1100" dirty="0">
                          <a:effectLst/>
                          <a:latin typeface="Century Gothic" panose="020B0502020202020204" pitchFamily="34" charset="0"/>
                          <a:ea typeface="Calibri" panose="020F0502020204030204" pitchFamily="34" charset="0"/>
                          <a:cs typeface="Times New Roman" panose="02020603050405020304" pitchFamily="18" charset="0"/>
                        </a:rPr>
                        <a:t>cramps</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effectLst/>
                          <a:latin typeface="Century Gothic" panose="020B0502020202020204" pitchFamily="34" charset="0"/>
                          <a:ea typeface="Calibri" panose="020F0502020204030204" pitchFamily="34" charset="0"/>
                          <a:cs typeface="Times New Roman" panose="02020603050405020304" pitchFamily="18" charset="0"/>
                        </a:rPr>
                        <a:t>-18°</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effectLst/>
                          <a:latin typeface="Century Gothic" panose="020B0502020202020204" pitchFamily="34" charset="0"/>
                          <a:ea typeface="Calibri" panose="020F0502020204030204" pitchFamily="34" charset="0"/>
                          <a:cs typeface="Times New Roman" panose="02020603050405020304" pitchFamily="18" charset="0"/>
                        </a:rPr>
                        <a:t>Cross-contamination</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20123393"/>
              </p:ext>
            </p:extLst>
          </p:nvPr>
        </p:nvGraphicFramePr>
        <p:xfrm>
          <a:off x="152398" y="1337430"/>
          <a:ext cx="8524877" cy="5384046"/>
        </p:xfrm>
        <a:graphic>
          <a:graphicData uri="http://schemas.openxmlformats.org/drawingml/2006/table">
            <a:tbl>
              <a:tblPr firstRow="1" firstCol="1" bandRow="1"/>
              <a:tblGrid>
                <a:gridCol w="469981">
                  <a:extLst>
                    <a:ext uri="{9D8B030D-6E8A-4147-A177-3AD203B41FA5}">
                      <a16:colId xmlns:a16="http://schemas.microsoft.com/office/drawing/2014/main" val="20000"/>
                    </a:ext>
                  </a:extLst>
                </a:gridCol>
                <a:gridCol w="4450135">
                  <a:extLst>
                    <a:ext uri="{9D8B030D-6E8A-4147-A177-3AD203B41FA5}">
                      <a16:colId xmlns:a16="http://schemas.microsoft.com/office/drawing/2014/main" val="20001"/>
                    </a:ext>
                  </a:extLst>
                </a:gridCol>
                <a:gridCol w="3604761">
                  <a:extLst>
                    <a:ext uri="{9D8B030D-6E8A-4147-A177-3AD203B41FA5}">
                      <a16:colId xmlns:a16="http://schemas.microsoft.com/office/drawing/2014/main" val="20002"/>
                    </a:ext>
                  </a:extLst>
                </a:gridCol>
              </a:tblGrid>
              <a:tr h="159110">
                <a:tc>
                  <a:txBody>
                    <a:bodyPr/>
                    <a:lstStyle/>
                    <a:p>
                      <a:pPr>
                        <a:spcAft>
                          <a:spcPts val="0"/>
                        </a:spcAft>
                      </a:pPr>
                      <a:r>
                        <a:rPr lang="en-US" sz="900" dirty="0">
                          <a:effectLst/>
                          <a:latin typeface="Century Gothic" panose="020B0502020202020204" pitchFamily="34" charset="0"/>
                          <a:ea typeface="Calibri" panose="020F0502020204030204" pitchFamily="34" charset="0"/>
                          <a:cs typeface="Calibri" panose="020F0502020204030204" pitchFamily="34" charset="0"/>
                        </a:rPr>
                        <a:t> </a:t>
                      </a:r>
                      <a:endParaRPr lang="en-GB"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Century Gothic" panose="020B0502020202020204" pitchFamily="34" charset="0"/>
                          <a:ea typeface="Calibri" panose="020F0502020204030204" pitchFamily="34" charset="0"/>
                          <a:cs typeface="Calibri" panose="020F0502020204030204" pitchFamily="34" charset="0"/>
                        </a:rPr>
                        <a:t>Question</a:t>
                      </a:r>
                      <a:endParaRPr lang="en-GB"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Century Gothic" panose="020B0502020202020204" pitchFamily="34" charset="0"/>
                          <a:ea typeface="Calibri" panose="020F0502020204030204" pitchFamily="34" charset="0"/>
                          <a:cs typeface="Calibri" panose="020F0502020204030204" pitchFamily="34" charset="0"/>
                        </a:rPr>
                        <a:t>Answer</a:t>
                      </a:r>
                      <a:endParaRPr lang="en-GB"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2761">
                <a:tc>
                  <a:txBody>
                    <a:bodyPr/>
                    <a:lstStyle/>
                    <a:p>
                      <a:pPr marL="0" indent="0">
                        <a:spcAft>
                          <a:spcPts val="0"/>
                        </a:spcAft>
                        <a:buFontTx/>
                        <a:buNone/>
                      </a:pPr>
                      <a:r>
                        <a:rPr lang="en-US" sz="900" dirty="0">
                          <a:effectLst/>
                          <a:latin typeface="Century Gothic" panose="020B0502020202020204" pitchFamily="34" charset="0"/>
                          <a:ea typeface="Calibri" panose="020F0502020204030204" pitchFamily="34" charset="0"/>
                          <a:cs typeface="Calibri" panose="020F0502020204030204" pitchFamily="34" charset="0"/>
                        </a:rPr>
                        <a:t>1.</a:t>
                      </a:r>
                      <a:endParaRPr lang="en-GB"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spcAft>
                          <a:spcPts val="0"/>
                        </a:spcAft>
                        <a:buFontTx/>
                        <a:buNone/>
                      </a:pPr>
                      <a:r>
                        <a:rPr lang="en-US" sz="1200" dirty="0">
                          <a:effectLst/>
                          <a:latin typeface="Century Gothic" panose="020B0502020202020204" pitchFamily="34" charset="0"/>
                          <a:ea typeface="Calibri" panose="020F0502020204030204" pitchFamily="34" charset="0"/>
                          <a:cs typeface="Calibri" panose="020F0502020204030204" pitchFamily="34" charset="0"/>
                        </a:rPr>
                        <a:t>What is the main cause of food poisoning?</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dirty="0">
                          <a:effectLst/>
                          <a:latin typeface="Century Gothic" panose="020B0502020202020204" pitchFamily="34" charset="0"/>
                          <a:ea typeface="Calibri" panose="020F0502020204030204" pitchFamily="34" charset="0"/>
                          <a:cs typeface="Calibri" panose="020F0502020204030204" pitchFamily="34" charset="0"/>
                        </a:rPr>
                        <a:t> </a:t>
                      </a:r>
                      <a:endParaRPr lang="en-GB"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45522">
                <a:tc>
                  <a:txBody>
                    <a:bodyPr/>
                    <a:lstStyle/>
                    <a:p>
                      <a:pPr marL="0" indent="0">
                        <a:spcAft>
                          <a:spcPts val="0"/>
                        </a:spcAft>
                        <a:buFontTx/>
                        <a:buNone/>
                      </a:pPr>
                      <a:r>
                        <a:rPr lang="en-US" sz="900" dirty="0">
                          <a:effectLst/>
                          <a:latin typeface="Century Gothic" panose="020B0502020202020204" pitchFamily="34" charset="0"/>
                          <a:ea typeface="Calibri" panose="020F0502020204030204" pitchFamily="34" charset="0"/>
                          <a:cs typeface="Calibri" panose="020F0502020204030204" pitchFamily="34" charset="0"/>
                        </a:rPr>
                        <a:t>2.</a:t>
                      </a:r>
                      <a:endParaRPr lang="en-GB"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spcAft>
                          <a:spcPts val="0"/>
                        </a:spcAft>
                        <a:buFontTx/>
                        <a:buNone/>
                      </a:pPr>
                      <a:r>
                        <a:rPr lang="en-US" sz="1200" dirty="0">
                          <a:effectLst/>
                          <a:latin typeface="Century Gothic" panose="020B0502020202020204" pitchFamily="34" charset="0"/>
                          <a:ea typeface="Calibri" panose="020F0502020204030204" pitchFamily="34" charset="0"/>
                          <a:cs typeface="Calibri" panose="020F0502020204030204" pitchFamily="34" charset="0"/>
                        </a:rPr>
                        <a:t>State 4 symptoms of food poisoning.</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Century Gothic" panose="020B0502020202020204" pitchFamily="34" charset="0"/>
                          <a:ea typeface="Calibri" panose="020F0502020204030204" pitchFamily="34" charset="0"/>
                          <a:cs typeface="Calibri" panose="020F0502020204030204" pitchFamily="34" charset="0"/>
                        </a:rPr>
                        <a:t>1</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1200" dirty="0">
                          <a:effectLst/>
                          <a:latin typeface="Century Gothic" panose="020B0502020202020204" pitchFamily="34" charset="0"/>
                          <a:ea typeface="Calibri" panose="020F0502020204030204" pitchFamily="34" charset="0"/>
                          <a:cs typeface="Calibri" panose="020F0502020204030204" pitchFamily="34" charset="0"/>
                        </a:rPr>
                        <a:t>2</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1200" dirty="0">
                          <a:effectLst/>
                          <a:latin typeface="Century Gothic" panose="020B0502020202020204" pitchFamily="34" charset="0"/>
                          <a:ea typeface="Calibri" panose="020F0502020204030204" pitchFamily="34" charset="0"/>
                          <a:cs typeface="Calibri" panose="020F0502020204030204" pitchFamily="34" charset="0"/>
                        </a:rPr>
                        <a:t>3</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1200" dirty="0">
                          <a:effectLst/>
                          <a:latin typeface="Century Gothic" panose="020B0502020202020204" pitchFamily="34" charset="0"/>
                          <a:ea typeface="Calibri" panose="020F0502020204030204" pitchFamily="34" charset="0"/>
                          <a:cs typeface="Calibri" panose="020F0502020204030204" pitchFamily="34" charset="0"/>
                        </a:rPr>
                        <a:t>4</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45522">
                <a:tc>
                  <a:txBody>
                    <a:bodyPr/>
                    <a:lstStyle/>
                    <a:p>
                      <a:pPr marL="0" indent="0">
                        <a:spcAft>
                          <a:spcPts val="0"/>
                        </a:spcAft>
                        <a:buFontTx/>
                        <a:buNone/>
                      </a:pPr>
                      <a:r>
                        <a:rPr lang="en-GB" sz="800" dirty="0">
                          <a:effectLst/>
                          <a:latin typeface="Times New Roman" panose="02020603050405020304" pitchFamily="18" charset="0"/>
                          <a:ea typeface="Calibri" panose="020F0502020204030204" pitchFamily="34" charset="0"/>
                          <a:cs typeface="Times New Roman" panose="02020603050405020304" pitchFamily="18" charset="0"/>
                        </a:rPr>
                        <a:t>3</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spcAft>
                          <a:spcPts val="0"/>
                        </a:spcAft>
                        <a:buFontTx/>
                        <a:buNone/>
                      </a:pPr>
                      <a:r>
                        <a:rPr lang="en-US" sz="1200" dirty="0">
                          <a:effectLst/>
                          <a:latin typeface="Century Gothic" panose="020B0502020202020204" pitchFamily="34" charset="0"/>
                          <a:ea typeface="Calibri" panose="020F0502020204030204" pitchFamily="34" charset="0"/>
                          <a:cs typeface="Calibri" panose="020F0502020204030204" pitchFamily="34" charset="0"/>
                        </a:rPr>
                        <a:t>What conditions do bacteria need to multiply?</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Century Gothic" panose="020B0502020202020204" pitchFamily="34" charset="0"/>
                          <a:ea typeface="Calibri" panose="020F0502020204030204" pitchFamily="34" charset="0"/>
                          <a:cs typeface="Calibri" panose="020F0502020204030204" pitchFamily="34" charset="0"/>
                        </a:rPr>
                        <a:t>1</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1200" dirty="0">
                          <a:effectLst/>
                          <a:latin typeface="Century Gothic" panose="020B0502020202020204" pitchFamily="34" charset="0"/>
                          <a:ea typeface="Calibri" panose="020F0502020204030204" pitchFamily="34" charset="0"/>
                          <a:cs typeface="Calibri" panose="020F0502020204030204" pitchFamily="34" charset="0"/>
                        </a:rPr>
                        <a:t>2</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1200" dirty="0">
                          <a:effectLst/>
                          <a:latin typeface="Century Gothic" panose="020B0502020202020204" pitchFamily="34" charset="0"/>
                          <a:ea typeface="Calibri" panose="020F0502020204030204" pitchFamily="34" charset="0"/>
                          <a:cs typeface="Calibri" panose="020F0502020204030204" pitchFamily="34" charset="0"/>
                        </a:rPr>
                        <a:t>3</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1200" dirty="0">
                          <a:effectLst/>
                          <a:latin typeface="Century Gothic" panose="020B0502020202020204" pitchFamily="34" charset="0"/>
                          <a:ea typeface="Calibri" panose="020F0502020204030204" pitchFamily="34" charset="0"/>
                          <a:cs typeface="Calibri" panose="020F0502020204030204" pitchFamily="34" charset="0"/>
                        </a:rPr>
                        <a:t>4</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9141">
                <a:tc>
                  <a:txBody>
                    <a:bodyPr/>
                    <a:lstStyle/>
                    <a:p>
                      <a:pPr marL="0" indent="0">
                        <a:spcAft>
                          <a:spcPts val="0"/>
                        </a:spcAft>
                        <a:buFontTx/>
                        <a:buNone/>
                      </a:pPr>
                      <a:r>
                        <a:rPr lang="en-GB" sz="800" dirty="0">
                          <a:effectLst/>
                          <a:latin typeface="Times New Roman" panose="02020603050405020304" pitchFamily="18" charset="0"/>
                          <a:ea typeface="Calibri" panose="020F0502020204030204" pitchFamily="34" charset="0"/>
                          <a:cs typeface="Times New Roman" panose="02020603050405020304" pitchFamily="18" charset="0"/>
                        </a:rPr>
                        <a:t>4.</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spcAft>
                          <a:spcPts val="0"/>
                        </a:spcAft>
                        <a:buFontTx/>
                        <a:buNone/>
                      </a:pPr>
                      <a:r>
                        <a:rPr lang="en-US" sz="1200" dirty="0">
                          <a:effectLst/>
                          <a:latin typeface="Century Gothic" panose="020B0502020202020204" pitchFamily="34" charset="0"/>
                          <a:ea typeface="Calibri" panose="020F0502020204030204" pitchFamily="34" charset="0"/>
                          <a:cs typeface="Calibri" panose="020F0502020204030204" pitchFamily="34" charset="0"/>
                        </a:rPr>
                        <a:t>Name 3 conditions in which bacteria find it difficult to multiply.</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Century Gothic" panose="020B0502020202020204" pitchFamily="34" charset="0"/>
                          <a:ea typeface="Calibri" panose="020F0502020204030204" pitchFamily="34" charset="0"/>
                          <a:cs typeface="Calibri" panose="020F0502020204030204" pitchFamily="34" charset="0"/>
                        </a:rPr>
                        <a:t>S_ _ _ _ _</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1200" dirty="0">
                          <a:effectLst/>
                          <a:latin typeface="Century Gothic" panose="020B0502020202020204" pitchFamily="34" charset="0"/>
                          <a:ea typeface="Calibri" panose="020F0502020204030204" pitchFamily="34" charset="0"/>
                          <a:cs typeface="Calibri" panose="020F0502020204030204" pitchFamily="34" charset="0"/>
                        </a:rPr>
                        <a:t>S_ _ _ _ </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1200" dirty="0">
                          <a:effectLst/>
                          <a:latin typeface="Century Gothic" panose="020B0502020202020204" pitchFamily="34" charset="0"/>
                          <a:ea typeface="Calibri" panose="020F0502020204030204" pitchFamily="34" charset="0"/>
                          <a:cs typeface="Calibri" panose="020F0502020204030204" pitchFamily="34" charset="0"/>
                        </a:rPr>
                        <a:t>A _ _ _ _ _</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09141">
                <a:tc>
                  <a:txBody>
                    <a:bodyPr/>
                    <a:lstStyle/>
                    <a:p>
                      <a:pPr marL="0" indent="0">
                        <a:spcAft>
                          <a:spcPts val="0"/>
                        </a:spcAft>
                        <a:buFontTx/>
                        <a:buNone/>
                      </a:pPr>
                      <a:r>
                        <a:rPr lang="en-GB" sz="800" dirty="0">
                          <a:effectLst/>
                          <a:latin typeface="Times New Roman" panose="02020603050405020304" pitchFamily="18" charset="0"/>
                          <a:ea typeface="Calibri" panose="020F0502020204030204" pitchFamily="34" charset="0"/>
                          <a:cs typeface="Times New Roman" panose="02020603050405020304" pitchFamily="18" charset="0"/>
                        </a:rPr>
                        <a:t>5.</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spcAft>
                          <a:spcPts val="0"/>
                        </a:spcAft>
                        <a:buFontTx/>
                        <a:buNone/>
                      </a:pPr>
                      <a:r>
                        <a:rPr lang="en-US" sz="1200" dirty="0">
                          <a:effectLst/>
                          <a:latin typeface="Century Gothic" panose="020B0502020202020204" pitchFamily="34" charset="0"/>
                          <a:ea typeface="Calibri" panose="020F0502020204030204" pitchFamily="34" charset="0"/>
                          <a:cs typeface="Calibri" panose="020F0502020204030204" pitchFamily="34" charset="0"/>
                        </a:rPr>
                        <a:t>What temperatures constitute the danger zone?</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spcAft>
                          <a:spcPts val="0"/>
                        </a:spcAft>
                        <a:buFontTx/>
                        <a:buNone/>
                      </a:pPr>
                      <a:r>
                        <a:rPr lang="en-US" sz="1200" dirty="0">
                          <a:effectLst/>
                          <a:latin typeface="Century Gothic" panose="020B0502020202020204" pitchFamily="34" charset="0"/>
                          <a:ea typeface="Calibri" panose="020F0502020204030204" pitchFamily="34" charset="0"/>
                          <a:cs typeface="Calibri" panose="020F0502020204030204" pitchFamily="34" charset="0"/>
                        </a:rPr>
                        <a:t>Explain why.</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Century Gothic" panose="020B0502020202020204" pitchFamily="34" charset="0"/>
                          <a:ea typeface="Calibri" panose="020F0502020204030204" pitchFamily="34" charset="0"/>
                          <a:cs typeface="Calibri" panose="020F0502020204030204" pitchFamily="34" charset="0"/>
                        </a:rPr>
                        <a:t> </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2761">
                <a:tc>
                  <a:txBody>
                    <a:bodyPr/>
                    <a:lstStyle/>
                    <a:p>
                      <a:pPr marL="0" indent="0">
                        <a:spcAft>
                          <a:spcPts val="0"/>
                        </a:spcAft>
                        <a:buFontTx/>
                        <a:buNone/>
                      </a:pPr>
                      <a:r>
                        <a:rPr lang="en-GB" sz="800" dirty="0">
                          <a:effectLst/>
                          <a:latin typeface="Times New Roman" panose="02020603050405020304" pitchFamily="18" charset="0"/>
                          <a:ea typeface="Calibri" panose="020F0502020204030204" pitchFamily="34" charset="0"/>
                          <a:cs typeface="Times New Roman" panose="02020603050405020304" pitchFamily="18" charset="0"/>
                        </a:rPr>
                        <a:t>6.</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spcAft>
                          <a:spcPts val="0"/>
                        </a:spcAft>
                        <a:buFontTx/>
                        <a:buNone/>
                      </a:pPr>
                      <a:r>
                        <a:rPr lang="en-US" sz="1200" dirty="0">
                          <a:effectLst/>
                          <a:latin typeface="Century Gothic" panose="020B0502020202020204" pitchFamily="34" charset="0"/>
                          <a:ea typeface="Calibri" panose="020F0502020204030204" pitchFamily="34" charset="0"/>
                          <a:cs typeface="Calibri" panose="020F0502020204030204" pitchFamily="34" charset="0"/>
                        </a:rPr>
                        <a:t>When cooked, what should the core temperature of food be?</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Century Gothic" panose="020B0502020202020204" pitchFamily="34" charset="0"/>
                          <a:ea typeface="Calibri" panose="020F0502020204030204" pitchFamily="34" charset="0"/>
                          <a:cs typeface="Calibri" panose="020F0502020204030204" pitchFamily="34" charset="0"/>
                        </a:rPr>
                        <a:t> </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72761">
                <a:tc>
                  <a:txBody>
                    <a:bodyPr/>
                    <a:lstStyle/>
                    <a:p>
                      <a:pPr marL="0" indent="0">
                        <a:spcAft>
                          <a:spcPts val="0"/>
                        </a:spcAft>
                        <a:buFontTx/>
                        <a:buNone/>
                      </a:pPr>
                      <a:r>
                        <a:rPr lang="en-GB" sz="800" dirty="0">
                          <a:effectLst/>
                          <a:latin typeface="Times New Roman" panose="02020603050405020304" pitchFamily="18" charset="0"/>
                          <a:ea typeface="Calibri" panose="020F0502020204030204" pitchFamily="34" charset="0"/>
                          <a:cs typeface="Times New Roman" panose="02020603050405020304" pitchFamily="18" charset="0"/>
                        </a:rPr>
                        <a:t>7.</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spcAft>
                          <a:spcPts val="0"/>
                        </a:spcAft>
                        <a:buFontTx/>
                        <a:buNone/>
                      </a:pPr>
                      <a:r>
                        <a:rPr lang="en-US" sz="1200" dirty="0">
                          <a:effectLst/>
                          <a:latin typeface="Century Gothic" panose="020B0502020202020204" pitchFamily="34" charset="0"/>
                          <a:ea typeface="Calibri" panose="020F0502020204030204" pitchFamily="34" charset="0"/>
                          <a:cs typeface="Calibri" panose="020F0502020204030204" pitchFamily="34" charset="0"/>
                        </a:rPr>
                        <a:t>What temperature are most bacteria destroyed?</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Century Gothic" panose="020B0502020202020204" pitchFamily="34" charset="0"/>
                          <a:ea typeface="Calibri" panose="020F0502020204030204" pitchFamily="34" charset="0"/>
                          <a:cs typeface="Calibri" panose="020F0502020204030204" pitchFamily="34" charset="0"/>
                        </a:rPr>
                        <a:t> </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72761">
                <a:tc>
                  <a:txBody>
                    <a:bodyPr/>
                    <a:lstStyle/>
                    <a:p>
                      <a:pPr marL="0" indent="0">
                        <a:spcAft>
                          <a:spcPts val="0"/>
                        </a:spcAft>
                        <a:buFontTx/>
                        <a:buNone/>
                      </a:pPr>
                      <a:r>
                        <a:rPr lang="en-GB" sz="800" dirty="0">
                          <a:effectLst/>
                          <a:latin typeface="Times New Roman" panose="02020603050405020304" pitchFamily="18" charset="0"/>
                          <a:ea typeface="Calibri" panose="020F0502020204030204" pitchFamily="34" charset="0"/>
                          <a:cs typeface="Times New Roman" panose="02020603050405020304" pitchFamily="18" charset="0"/>
                        </a:rPr>
                        <a:t>8.</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spcAft>
                          <a:spcPts val="0"/>
                        </a:spcAft>
                        <a:buFontTx/>
                        <a:buNone/>
                      </a:pPr>
                      <a:r>
                        <a:rPr lang="en-US" sz="1200" dirty="0">
                          <a:effectLst/>
                          <a:latin typeface="Century Gothic" panose="020B0502020202020204" pitchFamily="34" charset="0"/>
                          <a:ea typeface="Calibri" panose="020F0502020204030204" pitchFamily="34" charset="0"/>
                          <a:cs typeface="Calibri" panose="020F0502020204030204" pitchFamily="34" charset="0"/>
                        </a:rPr>
                        <a:t>What temperature should your fridge be kept at?</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Century Gothic" panose="020B0502020202020204" pitchFamily="34" charset="0"/>
                          <a:ea typeface="Calibri" panose="020F0502020204030204" pitchFamily="34" charset="0"/>
                          <a:cs typeface="Calibri" panose="020F0502020204030204" pitchFamily="34" charset="0"/>
                        </a:rPr>
                        <a:t> </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09141">
                <a:tc>
                  <a:txBody>
                    <a:bodyPr/>
                    <a:lstStyle/>
                    <a:p>
                      <a:pPr marL="0" indent="0">
                        <a:spcAft>
                          <a:spcPts val="0"/>
                        </a:spcAft>
                        <a:buFontTx/>
                        <a:buNone/>
                      </a:pPr>
                      <a:r>
                        <a:rPr lang="en-GB" sz="800" dirty="0">
                          <a:effectLst/>
                          <a:latin typeface="Times New Roman" panose="02020603050405020304" pitchFamily="18" charset="0"/>
                          <a:ea typeface="Calibri" panose="020F0502020204030204" pitchFamily="34" charset="0"/>
                          <a:cs typeface="Times New Roman" panose="02020603050405020304" pitchFamily="18" charset="0"/>
                        </a:rPr>
                        <a:t>9.</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spcAft>
                          <a:spcPts val="0"/>
                        </a:spcAft>
                        <a:buFontTx/>
                        <a:buNone/>
                      </a:pPr>
                      <a:r>
                        <a:rPr lang="en-US" sz="1200" dirty="0">
                          <a:effectLst/>
                          <a:latin typeface="Century Gothic" panose="020B0502020202020204" pitchFamily="34" charset="0"/>
                          <a:ea typeface="Calibri" panose="020F0502020204030204" pitchFamily="34" charset="0"/>
                          <a:cs typeface="Calibri" panose="020F0502020204030204" pitchFamily="34" charset="0"/>
                        </a:rPr>
                        <a:t>What </a:t>
                      </a:r>
                      <a:r>
                        <a:rPr lang="en-GB" sz="1200" noProof="0" dirty="0">
                          <a:effectLst/>
                          <a:latin typeface="Century Gothic" panose="020B0502020202020204" pitchFamily="34" charset="0"/>
                          <a:ea typeface="Calibri" panose="020F0502020204030204" pitchFamily="34" charset="0"/>
                          <a:cs typeface="Calibri" panose="020F0502020204030204" pitchFamily="34" charset="0"/>
                        </a:rPr>
                        <a:t>colour</a:t>
                      </a:r>
                      <a:r>
                        <a:rPr lang="en-US" sz="1200" dirty="0">
                          <a:effectLst/>
                          <a:latin typeface="Century Gothic" panose="020B0502020202020204" pitchFamily="34" charset="0"/>
                          <a:ea typeface="Calibri" panose="020F0502020204030204" pitchFamily="34" charset="0"/>
                          <a:cs typeface="Calibri" panose="020F0502020204030204" pitchFamily="34" charset="0"/>
                        </a:rPr>
                        <a:t> board should be used for raw meat?</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spcAft>
                          <a:spcPts val="0"/>
                        </a:spcAft>
                        <a:buFontTx/>
                        <a:buNone/>
                      </a:pPr>
                      <a:r>
                        <a:rPr lang="en-US" sz="1200" dirty="0">
                          <a:effectLst/>
                          <a:latin typeface="Century Gothic" panose="020B0502020202020204" pitchFamily="34" charset="0"/>
                          <a:ea typeface="Calibri" panose="020F0502020204030204" pitchFamily="34" charset="0"/>
                          <a:cs typeface="Calibri" panose="020F0502020204030204" pitchFamily="34" charset="0"/>
                        </a:rPr>
                        <a:t>Explain why?</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Century Gothic" panose="020B0502020202020204" pitchFamily="34" charset="0"/>
                          <a:ea typeface="Calibri" panose="020F0502020204030204" pitchFamily="34" charset="0"/>
                          <a:cs typeface="Calibri" panose="020F0502020204030204" pitchFamily="34" charset="0"/>
                        </a:rPr>
                        <a:t> </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545522">
                <a:tc>
                  <a:txBody>
                    <a:bodyPr/>
                    <a:lstStyle/>
                    <a:p>
                      <a:pPr marL="0" indent="0">
                        <a:spcAft>
                          <a:spcPts val="0"/>
                        </a:spcAft>
                        <a:buFontTx/>
                        <a:buNone/>
                      </a:pPr>
                      <a:r>
                        <a:rPr lang="en-US" sz="900" dirty="0">
                          <a:effectLst/>
                          <a:latin typeface="Century Gothic" panose="020B0502020202020204" pitchFamily="34" charset="0"/>
                          <a:ea typeface="Calibri" panose="020F0502020204030204" pitchFamily="34" charset="0"/>
                          <a:cs typeface="Calibri" panose="020F0502020204030204" pitchFamily="34" charset="0"/>
                        </a:rPr>
                        <a:t>10.</a:t>
                      </a:r>
                      <a:endParaRPr lang="en-GB"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spcAft>
                          <a:spcPts val="0"/>
                        </a:spcAft>
                        <a:buFontTx/>
                        <a:buNone/>
                      </a:pPr>
                      <a:r>
                        <a:rPr lang="en-US" sz="1200" dirty="0">
                          <a:effectLst/>
                          <a:latin typeface="Century Gothic" panose="020B0502020202020204" pitchFamily="34" charset="0"/>
                          <a:ea typeface="Calibri" panose="020F0502020204030204" pitchFamily="34" charset="0"/>
                          <a:cs typeface="Calibri" panose="020F0502020204030204" pitchFamily="34" charset="0"/>
                        </a:rPr>
                        <a:t>What are the 4 C’s of Food Hygiene?</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Century Gothic" panose="020B0502020202020204" pitchFamily="34" charset="0"/>
                          <a:ea typeface="Calibri" panose="020F0502020204030204" pitchFamily="34" charset="0"/>
                          <a:cs typeface="Calibri" panose="020F0502020204030204" pitchFamily="34" charset="0"/>
                        </a:rPr>
                        <a:t>1</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1200" dirty="0">
                          <a:effectLst/>
                          <a:latin typeface="Century Gothic" panose="020B0502020202020204" pitchFamily="34" charset="0"/>
                          <a:ea typeface="Calibri" panose="020F0502020204030204" pitchFamily="34" charset="0"/>
                          <a:cs typeface="Calibri" panose="020F0502020204030204" pitchFamily="34" charset="0"/>
                        </a:rPr>
                        <a:t>2</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1200" dirty="0">
                          <a:effectLst/>
                          <a:latin typeface="Century Gothic" panose="020B0502020202020204" pitchFamily="34" charset="0"/>
                          <a:ea typeface="Calibri" panose="020F0502020204030204" pitchFamily="34" charset="0"/>
                          <a:cs typeface="Calibri" panose="020F0502020204030204" pitchFamily="34" charset="0"/>
                        </a:rPr>
                        <a:t>3</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1200" dirty="0">
                          <a:effectLst/>
                          <a:latin typeface="Century Gothic" panose="020B0502020202020204" pitchFamily="34" charset="0"/>
                          <a:ea typeface="Calibri" panose="020F0502020204030204" pitchFamily="34" charset="0"/>
                          <a:cs typeface="Calibri" panose="020F0502020204030204" pitchFamily="34" charset="0"/>
                        </a:rPr>
                        <a:t>4</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0">
                <a:tc>
                  <a:txBody>
                    <a:bodyPr/>
                    <a:lstStyle/>
                    <a:p>
                      <a:pPr marL="0" indent="0">
                        <a:spcAft>
                          <a:spcPts val="0"/>
                        </a:spcAft>
                        <a:buFontTx/>
                        <a:buNone/>
                      </a:pPr>
                      <a:r>
                        <a:rPr lang="en-US" sz="900" dirty="0">
                          <a:effectLst/>
                          <a:latin typeface="Century Gothic" panose="020B0502020202020204" pitchFamily="34" charset="0"/>
                          <a:ea typeface="Calibri" panose="020F0502020204030204" pitchFamily="34" charset="0"/>
                          <a:cs typeface="Calibri" panose="020F0502020204030204" pitchFamily="34" charset="0"/>
                        </a:rPr>
                        <a:t>11.</a:t>
                      </a:r>
                      <a:endParaRPr lang="en-GB"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spcAft>
                          <a:spcPts val="0"/>
                        </a:spcAft>
                        <a:buFontTx/>
                        <a:buNone/>
                      </a:pPr>
                      <a:r>
                        <a:rPr lang="en-US" sz="1200" dirty="0">
                          <a:effectLst/>
                          <a:latin typeface="Century Gothic" panose="020B0502020202020204" pitchFamily="34" charset="0"/>
                          <a:ea typeface="Calibri" panose="020F0502020204030204" pitchFamily="34" charset="0"/>
                          <a:cs typeface="Calibri" panose="020F0502020204030204" pitchFamily="34" charset="0"/>
                        </a:rPr>
                        <a:t>How many times can you reheat food?</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dirty="0">
                          <a:effectLst/>
                          <a:latin typeface="Century Gothic" panose="020B0502020202020204" pitchFamily="34" charset="0"/>
                          <a:ea typeface="Calibri" panose="020F0502020204030204" pitchFamily="34" charset="0"/>
                          <a:cs typeface="Calibri" panose="020F0502020204030204" pitchFamily="34" charset="0"/>
                        </a:rPr>
                        <a:t> </a:t>
                      </a:r>
                      <a:endParaRPr lang="en-GB"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72761">
                <a:tc>
                  <a:txBody>
                    <a:bodyPr/>
                    <a:lstStyle/>
                    <a:p>
                      <a:pPr marL="0" indent="0">
                        <a:spcAft>
                          <a:spcPts val="0"/>
                        </a:spcAft>
                        <a:buFontTx/>
                        <a:buNone/>
                      </a:pPr>
                      <a:r>
                        <a:rPr lang="en-US" sz="900" dirty="0">
                          <a:effectLst/>
                          <a:latin typeface="Century Gothic" panose="020B0502020202020204" pitchFamily="34" charset="0"/>
                          <a:ea typeface="Calibri" panose="020F0502020204030204" pitchFamily="34" charset="0"/>
                          <a:cs typeface="Calibri" panose="020F0502020204030204" pitchFamily="34" charset="0"/>
                        </a:rPr>
                        <a:t>12.</a:t>
                      </a:r>
                      <a:endParaRPr lang="en-GB"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spcAft>
                          <a:spcPts val="0"/>
                        </a:spcAft>
                        <a:buFontTx/>
                        <a:buNone/>
                      </a:pPr>
                      <a:r>
                        <a:rPr lang="en-US" sz="1200" dirty="0">
                          <a:effectLst/>
                          <a:latin typeface="Century Gothic" panose="020B0502020202020204" pitchFamily="34" charset="0"/>
                          <a:ea typeface="Calibri" panose="020F0502020204030204" pitchFamily="34" charset="0"/>
                          <a:cs typeface="Calibri" panose="020F0502020204030204" pitchFamily="34" charset="0"/>
                        </a:rPr>
                        <a:t>What temperature should your freezer be?</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dirty="0">
                          <a:effectLst/>
                          <a:latin typeface="Century Gothic" panose="020B0502020202020204" pitchFamily="34" charset="0"/>
                          <a:ea typeface="Calibri" panose="020F0502020204030204" pitchFamily="34" charset="0"/>
                          <a:cs typeface="Calibri" panose="020F0502020204030204" pitchFamily="34" charset="0"/>
                        </a:rPr>
                        <a:t> </a:t>
                      </a:r>
                      <a:endParaRPr lang="en-GB"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6" name="Slide Number Placeholder 5"/>
          <p:cNvSpPr>
            <a:spLocks noGrp="1"/>
          </p:cNvSpPr>
          <p:nvPr>
            <p:ph type="sldNum" sz="quarter" idx="12"/>
          </p:nvPr>
        </p:nvSpPr>
        <p:spPr/>
        <p:txBody>
          <a:bodyPr/>
          <a:lstStyle/>
          <a:p>
            <a:fld id="{620B242D-6290-49E5-A6EF-D013109EBBA5}" type="slidenum">
              <a:rPr lang="en-GB" smtClean="0"/>
              <a:t>12</a:t>
            </a:fld>
            <a:endParaRPr lang="en-GB" dirty="0"/>
          </a:p>
        </p:txBody>
      </p:sp>
    </p:spTree>
    <p:extLst>
      <p:ext uri="{BB962C8B-B14F-4D97-AF65-F5344CB8AC3E}">
        <p14:creationId xmlns:p14="http://schemas.microsoft.com/office/powerpoint/2010/main" val="2463287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2826"/>
            <a:ext cx="9010650" cy="4031873"/>
          </a:xfrm>
          <a:prstGeom prst="rect">
            <a:avLst/>
          </a:prstGeom>
        </p:spPr>
        <p:txBody>
          <a:bodyPr wrap="square">
            <a:spAutoFit/>
          </a:bodyPr>
          <a:lstStyle/>
          <a:p>
            <a:pPr algn="ctr">
              <a:spcAft>
                <a:spcPts val="0"/>
              </a:spcAft>
            </a:pPr>
            <a:r>
              <a:rPr lang="en-GB" sz="1600" b="1" u="sng" dirty="0">
                <a:ea typeface="Times New Roman" panose="02020603050405020304" pitchFamily="18" charset="0"/>
              </a:rPr>
              <a:t>Food Contamination</a:t>
            </a:r>
          </a:p>
          <a:p>
            <a:pPr algn="ctr">
              <a:spcAft>
                <a:spcPts val="0"/>
              </a:spcAft>
            </a:pPr>
            <a:endParaRPr lang="en-GB" sz="1600" b="1" u="sng" dirty="0">
              <a:ea typeface="Times New Roman" panose="02020603050405020304" pitchFamily="18" charset="0"/>
            </a:endParaRPr>
          </a:p>
          <a:p>
            <a:pPr>
              <a:spcAft>
                <a:spcPts val="0"/>
              </a:spcAft>
            </a:pPr>
            <a:r>
              <a:rPr lang="en-GB" sz="1400" b="1" i="1" dirty="0">
                <a:ea typeface="Times New Roman" panose="02020603050405020304" pitchFamily="18" charset="0"/>
              </a:rPr>
              <a:t>FOOD</a:t>
            </a:r>
            <a:r>
              <a:rPr lang="en-GB" sz="1400" i="1" dirty="0">
                <a:ea typeface="Times New Roman" panose="02020603050405020304" pitchFamily="18" charset="0"/>
              </a:rPr>
              <a:t> </a:t>
            </a:r>
            <a:r>
              <a:rPr lang="en-GB" sz="1400" b="1" i="1" dirty="0">
                <a:ea typeface="Times New Roman" panose="02020603050405020304" pitchFamily="18" charset="0"/>
              </a:rPr>
              <a:t>SAFETY </a:t>
            </a:r>
            <a:r>
              <a:rPr lang="en-GB" sz="1400" dirty="0">
                <a:ea typeface="Times New Roman" panose="02020603050405020304" pitchFamily="18" charset="0"/>
              </a:rPr>
              <a:t>is</a:t>
            </a:r>
            <a:r>
              <a:rPr lang="en-GB" sz="1400" i="1" dirty="0">
                <a:ea typeface="Times New Roman" panose="02020603050405020304" pitchFamily="18" charset="0"/>
              </a:rPr>
              <a:t> the</a:t>
            </a:r>
            <a:r>
              <a:rPr lang="en-GB" sz="1400" dirty="0">
                <a:ea typeface="Times New Roman" panose="02020603050405020304" pitchFamily="18" charset="0"/>
              </a:rPr>
              <a:t> protection of consumer health and well being by safeguarding </a:t>
            </a:r>
          </a:p>
          <a:p>
            <a:pPr>
              <a:spcAft>
                <a:spcPts val="0"/>
              </a:spcAft>
            </a:pPr>
            <a:r>
              <a:rPr lang="en-GB" sz="1400" dirty="0">
                <a:ea typeface="Times New Roman" panose="02020603050405020304" pitchFamily="18" charset="0"/>
              </a:rPr>
              <a:t>food from anything that could cause harm</a:t>
            </a:r>
          </a:p>
          <a:p>
            <a:pPr>
              <a:spcAft>
                <a:spcPts val="0"/>
              </a:spcAft>
            </a:pPr>
            <a:r>
              <a:rPr lang="en-GB" sz="1400" dirty="0">
                <a:ea typeface="Times New Roman" panose="02020603050405020304" pitchFamily="18" charset="0"/>
              </a:rPr>
              <a:t> </a:t>
            </a:r>
          </a:p>
          <a:p>
            <a:pPr>
              <a:spcAft>
                <a:spcPts val="0"/>
              </a:spcAft>
            </a:pPr>
            <a:r>
              <a:rPr lang="en-GB" sz="1400" dirty="0">
                <a:ea typeface="Times New Roman" panose="02020603050405020304" pitchFamily="18" charset="0"/>
              </a:rPr>
              <a:t>Food companies have a legal duty to produce food that is “safe to eat”.  </a:t>
            </a:r>
          </a:p>
          <a:p>
            <a:pPr>
              <a:spcAft>
                <a:spcPts val="0"/>
              </a:spcAft>
            </a:pPr>
            <a:r>
              <a:rPr lang="en-GB" sz="1400" dirty="0">
                <a:ea typeface="Times New Roman" panose="02020603050405020304" pitchFamily="18" charset="0"/>
              </a:rPr>
              <a:t>Food should be protected from “Field to Fork”. FOOD CONTAMINATION is the </a:t>
            </a:r>
          </a:p>
          <a:p>
            <a:pPr>
              <a:spcAft>
                <a:spcPts val="0"/>
              </a:spcAft>
            </a:pPr>
            <a:r>
              <a:rPr lang="en-GB" sz="1400" dirty="0">
                <a:ea typeface="Times New Roman" panose="02020603050405020304" pitchFamily="18" charset="0"/>
              </a:rPr>
              <a:t>presence in food of any harmful or objectionable substance or object. </a:t>
            </a:r>
          </a:p>
          <a:p>
            <a:pPr>
              <a:spcAft>
                <a:spcPts val="0"/>
              </a:spcAft>
            </a:pPr>
            <a:r>
              <a:rPr lang="en-GB" sz="1400" dirty="0">
                <a:ea typeface="Times New Roman" panose="02020603050405020304" pitchFamily="18" charset="0"/>
              </a:rPr>
              <a:t> </a:t>
            </a:r>
          </a:p>
          <a:p>
            <a:pPr>
              <a:spcAft>
                <a:spcPts val="0"/>
              </a:spcAft>
            </a:pPr>
            <a:r>
              <a:rPr lang="en-GB" sz="1400" dirty="0">
                <a:ea typeface="Times New Roman" panose="02020603050405020304" pitchFamily="18" charset="0"/>
              </a:rPr>
              <a:t>Hazards in food are anything that could cause illness, injury or discomfort.</a:t>
            </a:r>
          </a:p>
          <a:p>
            <a:pPr>
              <a:spcAft>
                <a:spcPts val="0"/>
              </a:spcAft>
            </a:pPr>
            <a:r>
              <a:rPr lang="en-GB" sz="1400" dirty="0">
                <a:ea typeface="Times New Roman" panose="02020603050405020304" pitchFamily="18" charset="0"/>
              </a:rPr>
              <a:t> There are 3 types of hazard</a:t>
            </a:r>
          </a:p>
          <a:p>
            <a:pPr>
              <a:spcAft>
                <a:spcPts val="0"/>
              </a:spcAft>
            </a:pPr>
            <a:r>
              <a:rPr lang="en-GB" sz="1400" dirty="0">
                <a:ea typeface="Times New Roman" panose="02020603050405020304" pitchFamily="18" charset="0"/>
              </a:rPr>
              <a:t> </a:t>
            </a:r>
          </a:p>
          <a:p>
            <a:pPr marL="800100" lvl="1" indent="-342900">
              <a:buFont typeface="+mj-lt"/>
              <a:buAutoNum type="arabicPeriod"/>
              <a:tabLst>
                <a:tab pos="1143000" algn="l"/>
              </a:tabLst>
            </a:pPr>
            <a:r>
              <a:rPr lang="en-GB" sz="1400" b="1" dirty="0">
                <a:ea typeface="Times New Roman" panose="02020603050405020304" pitchFamily="18" charset="0"/>
              </a:rPr>
              <a:t>Physical		2. Chemical 			3. Biological</a:t>
            </a:r>
          </a:p>
          <a:p>
            <a:pPr>
              <a:spcAft>
                <a:spcPts val="0"/>
              </a:spcAft>
            </a:pPr>
            <a:r>
              <a:rPr lang="en-GB" sz="1400" dirty="0">
                <a:ea typeface="Times New Roman" panose="02020603050405020304" pitchFamily="18" charset="0"/>
              </a:rPr>
              <a:t> </a:t>
            </a:r>
          </a:p>
          <a:p>
            <a:pPr>
              <a:spcAft>
                <a:spcPts val="0"/>
              </a:spcAft>
            </a:pPr>
            <a:r>
              <a:rPr lang="en-GB" sz="1400" dirty="0">
                <a:ea typeface="Times New Roman" panose="02020603050405020304" pitchFamily="18" charset="0"/>
              </a:rPr>
              <a:t>Place these contaminants under the correct heading</a:t>
            </a:r>
          </a:p>
          <a:p>
            <a:pPr>
              <a:spcAft>
                <a:spcPts val="0"/>
              </a:spcAft>
            </a:pPr>
            <a:r>
              <a:rPr lang="en-GB" sz="1400" dirty="0">
                <a:ea typeface="Times New Roman" panose="02020603050405020304" pitchFamily="18" charset="0"/>
              </a:rPr>
              <a:t>Plaster		Viruses		Fly spray		Salmonella     	fungi</a:t>
            </a:r>
          </a:p>
          <a:p>
            <a:pPr>
              <a:spcAft>
                <a:spcPts val="0"/>
              </a:spcAft>
            </a:pPr>
            <a:r>
              <a:rPr lang="en-GB" sz="1400" dirty="0">
                <a:ea typeface="Times New Roman" panose="02020603050405020304" pitchFamily="18" charset="0"/>
              </a:rPr>
              <a:t>Sanitiser		E.coli		String		Hair		finger nail</a:t>
            </a:r>
          </a:p>
          <a:p>
            <a:r>
              <a:rPr lang="en-GB" sz="1400" dirty="0">
                <a:ea typeface="Times New Roman" panose="02020603050405020304" pitchFamily="18" charset="0"/>
                <a:cs typeface="Times New Roman" panose="02020603050405020304" pitchFamily="18" charset="0"/>
              </a:rPr>
              <a:t>Metal Bolt		Yeast		Pesticides		Bleach    		soil</a:t>
            </a:r>
            <a:endParaRPr lang="en-GB" sz="1400" dirty="0"/>
          </a:p>
        </p:txBody>
      </p:sp>
      <p:graphicFrame>
        <p:nvGraphicFramePr>
          <p:cNvPr id="7" name="Table 6"/>
          <p:cNvGraphicFramePr>
            <a:graphicFrameLocks noGrp="1"/>
          </p:cNvGraphicFramePr>
          <p:nvPr>
            <p:extLst>
              <p:ext uri="{D42A27DB-BD31-4B8C-83A1-F6EECF244321}">
                <p14:modId xmlns:p14="http://schemas.microsoft.com/office/powerpoint/2010/main" val="2665262193"/>
              </p:ext>
            </p:extLst>
          </p:nvPr>
        </p:nvGraphicFramePr>
        <p:xfrm>
          <a:off x="647700" y="4383086"/>
          <a:ext cx="7181850" cy="1998664"/>
        </p:xfrm>
        <a:graphic>
          <a:graphicData uri="http://schemas.openxmlformats.org/drawingml/2006/table">
            <a:tbl>
              <a:tblPr firstRow="1" firstCol="1" bandRow="1"/>
              <a:tblGrid>
                <a:gridCol w="2393950">
                  <a:extLst>
                    <a:ext uri="{9D8B030D-6E8A-4147-A177-3AD203B41FA5}">
                      <a16:colId xmlns:a16="http://schemas.microsoft.com/office/drawing/2014/main" val="20000"/>
                    </a:ext>
                  </a:extLst>
                </a:gridCol>
                <a:gridCol w="2393950">
                  <a:extLst>
                    <a:ext uri="{9D8B030D-6E8A-4147-A177-3AD203B41FA5}">
                      <a16:colId xmlns:a16="http://schemas.microsoft.com/office/drawing/2014/main" val="20001"/>
                    </a:ext>
                  </a:extLst>
                </a:gridCol>
                <a:gridCol w="2393950">
                  <a:extLst>
                    <a:ext uri="{9D8B030D-6E8A-4147-A177-3AD203B41FA5}">
                      <a16:colId xmlns:a16="http://schemas.microsoft.com/office/drawing/2014/main" val="20002"/>
                    </a:ext>
                  </a:extLst>
                </a:gridCol>
              </a:tblGrid>
              <a:tr h="532968">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Physical</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Chemical</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Biological</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6424">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6424">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6424">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6424">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3850" y="4766310"/>
            <a:ext cx="1066800" cy="161544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3352" y="94439"/>
            <a:ext cx="2312396" cy="2213896"/>
          </a:xfrm>
          <a:prstGeom prst="rect">
            <a:avLst/>
          </a:prstGeom>
        </p:spPr>
      </p:pic>
      <p:sp>
        <p:nvSpPr>
          <p:cNvPr id="6" name="Slide Number Placeholder 5"/>
          <p:cNvSpPr>
            <a:spLocks noGrp="1"/>
          </p:cNvSpPr>
          <p:nvPr>
            <p:ph type="sldNum" sz="quarter" idx="12"/>
          </p:nvPr>
        </p:nvSpPr>
        <p:spPr/>
        <p:txBody>
          <a:bodyPr/>
          <a:lstStyle/>
          <a:p>
            <a:fld id="{620B242D-6290-49E5-A6EF-D013109EBBA5}" type="slidenum">
              <a:rPr lang="en-GB" smtClean="0"/>
              <a:t>13</a:t>
            </a:fld>
            <a:endParaRPr lang="en-GB" dirty="0"/>
          </a:p>
        </p:txBody>
      </p:sp>
    </p:spTree>
    <p:extLst>
      <p:ext uri="{BB962C8B-B14F-4D97-AF65-F5344CB8AC3E}">
        <p14:creationId xmlns:p14="http://schemas.microsoft.com/office/powerpoint/2010/main" val="1796469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Point Star 1"/>
          <p:cNvSpPr/>
          <p:nvPr/>
        </p:nvSpPr>
        <p:spPr>
          <a:xfrm>
            <a:off x="3143501" y="1946366"/>
            <a:ext cx="2486592" cy="2627267"/>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Important food temperatures</a:t>
            </a:r>
          </a:p>
        </p:txBody>
      </p:sp>
      <p:pic>
        <p:nvPicPr>
          <p:cNvPr id="3" name="Picture 2" descr="Free Images : steam, dish, food, bubble, cook, stove, ho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1370" y="161651"/>
            <a:ext cx="1112521" cy="1668782"/>
          </a:xfrm>
          <a:prstGeom prst="rect">
            <a:avLst/>
          </a:prstGeom>
        </p:spPr>
      </p:pic>
      <p:pic>
        <p:nvPicPr>
          <p:cNvPr id="6" name="Picture 5"/>
          <p:cNvPicPr>
            <a:picLocks noChangeAspect="1"/>
          </p:cNvPicPr>
          <p:nvPr/>
        </p:nvPicPr>
        <p:blipFill>
          <a:blip r:embed="rId3"/>
          <a:stretch>
            <a:fillRect/>
          </a:stretch>
        </p:blipFill>
        <p:spPr>
          <a:xfrm flipH="1">
            <a:off x="7524204" y="4656909"/>
            <a:ext cx="1359710" cy="1541416"/>
          </a:xfrm>
          <a:prstGeom prst="rect">
            <a:avLst/>
          </a:prstGeom>
        </p:spPr>
      </p:pic>
      <p:pic>
        <p:nvPicPr>
          <p:cNvPr id="7" name="Picture 6"/>
          <p:cNvPicPr>
            <a:picLocks noChangeAspect="1"/>
          </p:cNvPicPr>
          <p:nvPr/>
        </p:nvPicPr>
        <p:blipFill>
          <a:blip r:embed="rId4"/>
          <a:stretch>
            <a:fillRect/>
          </a:stretch>
        </p:blipFill>
        <p:spPr>
          <a:xfrm>
            <a:off x="3474596" y="5471703"/>
            <a:ext cx="1854926" cy="1327431"/>
          </a:xfrm>
          <a:prstGeom prst="rect">
            <a:avLst/>
          </a:prstGeom>
        </p:spPr>
      </p:pic>
      <p:pic>
        <p:nvPicPr>
          <p:cNvPr id="8" name="Picture 7" descr="SG Food on Foot | Singapore Food Blog | Best Singapore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62" y="4358095"/>
            <a:ext cx="1580608" cy="1185456"/>
          </a:xfrm>
          <a:prstGeom prst="rect">
            <a:avLst/>
          </a:prstGeom>
        </p:spPr>
      </p:pic>
      <p:sp>
        <p:nvSpPr>
          <p:cNvPr id="10" name="Rounded Rectangle 9"/>
          <p:cNvSpPr/>
          <p:nvPr/>
        </p:nvSpPr>
        <p:spPr>
          <a:xfrm>
            <a:off x="5772150" y="262888"/>
            <a:ext cx="1371600" cy="14369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The temperature of boiling water is:</a:t>
            </a:r>
          </a:p>
          <a:p>
            <a:pPr algn="ctr"/>
            <a:endParaRPr lang="en-GB" sz="1400" dirty="0">
              <a:solidFill>
                <a:schemeClr val="tx1"/>
              </a:solidFill>
            </a:endParaRPr>
          </a:p>
          <a:p>
            <a:pPr algn="ctr"/>
            <a:r>
              <a:rPr lang="en-GB" sz="1400" dirty="0"/>
              <a:t>water is…..</a:t>
            </a:r>
          </a:p>
        </p:txBody>
      </p:sp>
      <p:sp>
        <p:nvSpPr>
          <p:cNvPr id="13" name="Rounded Rectangle 12"/>
          <p:cNvSpPr/>
          <p:nvPr/>
        </p:nvSpPr>
        <p:spPr>
          <a:xfrm>
            <a:off x="6054633" y="2054819"/>
            <a:ext cx="2939143" cy="165898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Danger Zone where bacteria multiply is between</a:t>
            </a:r>
          </a:p>
          <a:p>
            <a:pPr algn="ctr"/>
            <a:endParaRPr lang="en-GB" dirty="0"/>
          </a:p>
        </p:txBody>
      </p:sp>
      <p:sp>
        <p:nvSpPr>
          <p:cNvPr id="18" name="Cross 17"/>
          <p:cNvSpPr/>
          <p:nvPr/>
        </p:nvSpPr>
        <p:spPr>
          <a:xfrm>
            <a:off x="6362552" y="2979147"/>
            <a:ext cx="612783" cy="561703"/>
          </a:xfrm>
          <a:prstGeom prst="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9" name="Picture 18"/>
          <p:cNvPicPr>
            <a:picLocks noChangeAspect="1"/>
          </p:cNvPicPr>
          <p:nvPr/>
        </p:nvPicPr>
        <p:blipFill>
          <a:blip r:embed="rId6"/>
          <a:stretch>
            <a:fillRect/>
          </a:stretch>
        </p:blipFill>
        <p:spPr>
          <a:xfrm>
            <a:off x="8182955" y="2973461"/>
            <a:ext cx="627942" cy="573074"/>
          </a:xfrm>
          <a:prstGeom prst="rect">
            <a:avLst/>
          </a:prstGeom>
        </p:spPr>
      </p:pic>
      <p:sp>
        <p:nvSpPr>
          <p:cNvPr id="20" name="Rounded Rectangle 19"/>
          <p:cNvSpPr/>
          <p:nvPr/>
        </p:nvSpPr>
        <p:spPr>
          <a:xfrm>
            <a:off x="6054633" y="4652546"/>
            <a:ext cx="1396554" cy="15414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To check the internal temperature of foods use a:</a:t>
            </a:r>
          </a:p>
          <a:p>
            <a:pPr algn="ctr"/>
            <a:endParaRPr lang="en-GB" sz="1200" dirty="0">
              <a:solidFill>
                <a:schemeClr val="tx1"/>
              </a:solidFill>
            </a:endParaRPr>
          </a:p>
          <a:p>
            <a:pPr algn="ctr"/>
            <a:endParaRPr lang="en-GB" sz="1200" dirty="0">
              <a:solidFill>
                <a:schemeClr val="tx1"/>
              </a:solidFill>
            </a:endParaRPr>
          </a:p>
        </p:txBody>
      </p:sp>
      <p:sp>
        <p:nvSpPr>
          <p:cNvPr id="21" name="Rounded Rectangle 20"/>
          <p:cNvSpPr/>
          <p:nvPr/>
        </p:nvSpPr>
        <p:spPr>
          <a:xfrm>
            <a:off x="3291840" y="4689566"/>
            <a:ext cx="2285999" cy="8539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The core temperature of cooked food should be:</a:t>
            </a:r>
          </a:p>
          <a:p>
            <a:pPr algn="ctr"/>
            <a:endParaRPr lang="en-GB" sz="1400" dirty="0">
              <a:solidFill>
                <a:schemeClr val="tx1"/>
              </a:solidFill>
            </a:endParaRPr>
          </a:p>
        </p:txBody>
      </p:sp>
      <p:sp>
        <p:nvSpPr>
          <p:cNvPr id="22" name="Rounded Rectangle 21"/>
          <p:cNvSpPr/>
          <p:nvPr/>
        </p:nvSpPr>
        <p:spPr>
          <a:xfrm>
            <a:off x="373461" y="5721531"/>
            <a:ext cx="2275622" cy="95358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The core temperature of reheated food should be:</a:t>
            </a:r>
          </a:p>
          <a:p>
            <a:pPr algn="ctr"/>
            <a:endParaRPr lang="en-GB" sz="1400" dirty="0">
              <a:solidFill>
                <a:schemeClr val="tx1"/>
              </a:solidFill>
            </a:endParaRPr>
          </a:p>
        </p:txBody>
      </p:sp>
      <p:sp>
        <p:nvSpPr>
          <p:cNvPr id="23" name="Rounded Rectangle 22"/>
          <p:cNvSpPr/>
          <p:nvPr/>
        </p:nvSpPr>
        <p:spPr>
          <a:xfrm>
            <a:off x="238575" y="3461657"/>
            <a:ext cx="2504625" cy="896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The holding temperature and the temperature that cooked should be served at is:</a:t>
            </a:r>
          </a:p>
          <a:p>
            <a:pPr algn="ctr"/>
            <a:endParaRPr lang="en-GB" sz="1400" dirty="0">
              <a:solidFill>
                <a:schemeClr val="tx1"/>
              </a:solidFill>
            </a:endParaRPr>
          </a:p>
        </p:txBody>
      </p:sp>
      <p:pic>
        <p:nvPicPr>
          <p:cNvPr id="24" name="Picture 23"/>
          <p:cNvPicPr>
            <a:picLocks noChangeAspect="1"/>
          </p:cNvPicPr>
          <p:nvPr/>
        </p:nvPicPr>
        <p:blipFill>
          <a:blip r:embed="rId7"/>
          <a:stretch>
            <a:fillRect/>
          </a:stretch>
        </p:blipFill>
        <p:spPr>
          <a:xfrm>
            <a:off x="326526" y="157980"/>
            <a:ext cx="2143125" cy="2143125"/>
          </a:xfrm>
          <a:prstGeom prst="rect">
            <a:avLst/>
          </a:prstGeom>
        </p:spPr>
      </p:pic>
      <p:sp>
        <p:nvSpPr>
          <p:cNvPr id="25" name="Rounded Rectangle 24"/>
          <p:cNvSpPr/>
          <p:nvPr/>
        </p:nvSpPr>
        <p:spPr>
          <a:xfrm>
            <a:off x="2419386" y="245948"/>
            <a:ext cx="1660073" cy="11201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Fridge temperature should be:</a:t>
            </a:r>
            <a:endParaRPr lang="en-GB" sz="1400" dirty="0"/>
          </a:p>
          <a:p>
            <a:pPr algn="ctr"/>
            <a:endParaRPr lang="en-GB" sz="1400" dirty="0"/>
          </a:p>
        </p:txBody>
      </p:sp>
      <p:sp>
        <p:nvSpPr>
          <p:cNvPr id="26" name="Rounded Rectangle 25"/>
          <p:cNvSpPr/>
          <p:nvPr/>
        </p:nvSpPr>
        <p:spPr>
          <a:xfrm>
            <a:off x="615592" y="2216376"/>
            <a:ext cx="2298792" cy="96665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Freezer temperature should be:</a:t>
            </a:r>
          </a:p>
        </p:txBody>
      </p:sp>
      <p:pic>
        <p:nvPicPr>
          <p:cNvPr id="27" name="Picture 26"/>
          <p:cNvPicPr>
            <a:picLocks noChangeAspect="1"/>
          </p:cNvPicPr>
          <p:nvPr/>
        </p:nvPicPr>
        <p:blipFill>
          <a:blip r:embed="rId8"/>
          <a:stretch>
            <a:fillRect/>
          </a:stretch>
        </p:blipFill>
        <p:spPr>
          <a:xfrm>
            <a:off x="7766457" y="0"/>
            <a:ext cx="1377543" cy="1147953"/>
          </a:xfrm>
          <a:prstGeom prst="rect">
            <a:avLst/>
          </a:prstGeom>
        </p:spPr>
      </p:pic>
      <p:sp>
        <p:nvSpPr>
          <p:cNvPr id="29" name="Slide Number Placeholder 28"/>
          <p:cNvSpPr>
            <a:spLocks noGrp="1"/>
          </p:cNvSpPr>
          <p:nvPr>
            <p:ph type="sldNum" sz="quarter" idx="12"/>
          </p:nvPr>
        </p:nvSpPr>
        <p:spPr/>
        <p:txBody>
          <a:bodyPr/>
          <a:lstStyle/>
          <a:p>
            <a:fld id="{620B242D-6290-49E5-A6EF-D013109EBBA5}" type="slidenum">
              <a:rPr lang="en-GB" smtClean="0"/>
              <a:t>14</a:t>
            </a:fld>
            <a:endParaRPr lang="en-GB" dirty="0"/>
          </a:p>
        </p:txBody>
      </p:sp>
    </p:spTree>
    <p:extLst>
      <p:ext uri="{BB962C8B-B14F-4D97-AF65-F5344CB8AC3E}">
        <p14:creationId xmlns:p14="http://schemas.microsoft.com/office/powerpoint/2010/main" val="1440215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3841" y="554720"/>
            <a:ext cx="8399416" cy="1077218"/>
          </a:xfrm>
          <a:prstGeom prst="rect">
            <a:avLst/>
          </a:prstGeom>
        </p:spPr>
        <p:txBody>
          <a:bodyPr wrap="square">
            <a:spAutoFit/>
          </a:bodyPr>
          <a:lstStyle/>
          <a:p>
            <a:r>
              <a:rPr lang="en-GB" sz="1600" dirty="0">
                <a:latin typeface="Calibri" panose="020F0502020204030204" pitchFamily="34" charset="0"/>
                <a:ea typeface="Calibri" panose="020F0502020204030204" pitchFamily="34" charset="0"/>
                <a:cs typeface="Times New Roman" panose="02020603050405020304" pitchFamily="18" charset="0"/>
              </a:rPr>
              <a:t>To improve the health of the nation, the government has set a range of dietary guidelines. We know that it is what we eat over a period of time rather than on any particular day that will affect our future health. To avoid illness and try to improve our general state of health we should follow the guidelines below</a:t>
            </a:r>
            <a:endParaRPr lang="en-GB" sz="1600" dirty="0"/>
          </a:p>
        </p:txBody>
      </p:sp>
      <p:sp>
        <p:nvSpPr>
          <p:cNvPr id="8" name="TextBox 7"/>
          <p:cNvSpPr txBox="1"/>
          <p:nvPr/>
        </p:nvSpPr>
        <p:spPr>
          <a:xfrm>
            <a:off x="1208314" y="164588"/>
            <a:ext cx="6021977" cy="461665"/>
          </a:xfrm>
          <a:prstGeom prst="rect">
            <a:avLst/>
          </a:prstGeom>
          <a:noFill/>
        </p:spPr>
        <p:txBody>
          <a:bodyPr wrap="square" rtlCol="0">
            <a:spAutoFit/>
          </a:bodyPr>
          <a:lstStyle/>
          <a:p>
            <a:pPr algn="ctr"/>
            <a:r>
              <a:rPr lang="en-GB" sz="2400" dirty="0"/>
              <a:t>Implementing Dietary Goals</a:t>
            </a:r>
          </a:p>
        </p:txBody>
      </p:sp>
      <p:sp>
        <p:nvSpPr>
          <p:cNvPr id="9" name="Rectangle 8"/>
          <p:cNvSpPr/>
          <p:nvPr/>
        </p:nvSpPr>
        <p:spPr>
          <a:xfrm>
            <a:off x="86319" y="1662539"/>
            <a:ext cx="4572000" cy="1264642"/>
          </a:xfrm>
          <a:prstGeom prst="rect">
            <a:avLst/>
          </a:prstGeom>
        </p:spPr>
        <p:txBody>
          <a:bodyPr>
            <a:spAutoFit/>
          </a:bodyPr>
          <a:lstStyle/>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To reduce Fat, especially animal fat.</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To reduce Sugary Foods</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To reduce Salt</a:t>
            </a:r>
          </a:p>
          <a:p>
            <a:pPr marL="342900" lvl="0" indent="-342900">
              <a:lnSpc>
                <a:spcPct val="107000"/>
              </a:lnSpc>
              <a:spcAft>
                <a:spcPts val="80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To increase Dietary Fibre.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4310743" y="1631938"/>
            <a:ext cx="4572000" cy="1880964"/>
          </a:xfrm>
          <a:prstGeom prst="rect">
            <a:avLst/>
          </a:prstGeom>
          <a:ln w="22225">
            <a:solidFill>
              <a:schemeClr val="accent1"/>
            </a:solidFill>
          </a:ln>
        </p:spPr>
        <p:txBody>
          <a:bodyPr>
            <a:spAutoFit/>
          </a:bodyPr>
          <a:lstStyle/>
          <a:p>
            <a:pPr marL="228600">
              <a:lnSpc>
                <a:spcPct val="107000"/>
              </a:lnSpc>
              <a:spcAft>
                <a:spcPts val="800"/>
              </a:spcAft>
            </a:pPr>
            <a:r>
              <a:rPr lang="en-GB" sz="1400" b="1" dirty="0">
                <a:latin typeface="Calibri" panose="020F0502020204030204" pitchFamily="34" charset="0"/>
                <a:ea typeface="Calibri" panose="020F0502020204030204" pitchFamily="34" charset="0"/>
                <a:cs typeface="Times New Roman" panose="02020603050405020304" pitchFamily="18" charset="0"/>
              </a:rPr>
              <a:t>As a nation we suffer from a range of Dietary Related Diseases.</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107000"/>
              </a:lnSpc>
              <a:spcAft>
                <a:spcPts val="800"/>
              </a:spcAft>
            </a:pPr>
            <a:r>
              <a:rPr lang="en-GB" sz="1400" b="1" i="1" dirty="0">
                <a:latin typeface="Calibri" panose="020F0502020204030204" pitchFamily="34" charset="0"/>
                <a:ea typeface="Calibri" panose="020F0502020204030204" pitchFamily="34" charset="0"/>
                <a:cs typeface="Times New Roman" panose="02020603050405020304" pitchFamily="18" charset="0"/>
              </a:rPr>
              <a:t>Obesity, Heart Disease, Strokes, Tooth Decay, Gum Disease, Diabetes, High Blood Pressure, Constipation, Diverticular Disease, Cancer of Colon.</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r>
              <a:rPr lang="en-GB" sz="1400" dirty="0">
                <a:latin typeface="Calibri" panose="020F0502020204030204" pitchFamily="34" charset="0"/>
                <a:ea typeface="Calibri" panose="020F0502020204030204" pitchFamily="34" charset="0"/>
                <a:cs typeface="Times New Roman" panose="02020603050405020304" pitchFamily="18" charset="0"/>
              </a:rPr>
              <a:t>Use the above words to link the health problem with the dietary goal.</a:t>
            </a:r>
            <a:endParaRPr lang="en-GB" dirty="0"/>
          </a:p>
        </p:txBody>
      </p:sp>
      <p:graphicFrame>
        <p:nvGraphicFramePr>
          <p:cNvPr id="11" name="Table 10"/>
          <p:cNvGraphicFramePr>
            <a:graphicFrameLocks noGrp="1"/>
          </p:cNvGraphicFramePr>
          <p:nvPr>
            <p:extLst>
              <p:ext uri="{D42A27DB-BD31-4B8C-83A1-F6EECF244321}">
                <p14:modId xmlns:p14="http://schemas.microsoft.com/office/powerpoint/2010/main" val="2670846608"/>
              </p:ext>
            </p:extLst>
          </p:nvPr>
        </p:nvGraphicFramePr>
        <p:xfrm>
          <a:off x="219125" y="3667905"/>
          <a:ext cx="8448848" cy="2968026"/>
        </p:xfrm>
        <a:graphic>
          <a:graphicData uri="http://schemas.openxmlformats.org/drawingml/2006/table">
            <a:tbl>
              <a:tblPr firstRow="1" firstCol="1" bandRow="1"/>
              <a:tblGrid>
                <a:gridCol w="3273012">
                  <a:extLst>
                    <a:ext uri="{9D8B030D-6E8A-4147-A177-3AD203B41FA5}">
                      <a16:colId xmlns:a16="http://schemas.microsoft.com/office/drawing/2014/main" val="1185161052"/>
                    </a:ext>
                  </a:extLst>
                </a:gridCol>
                <a:gridCol w="2690949">
                  <a:extLst>
                    <a:ext uri="{9D8B030D-6E8A-4147-A177-3AD203B41FA5}">
                      <a16:colId xmlns:a16="http://schemas.microsoft.com/office/drawing/2014/main" val="2185883759"/>
                    </a:ext>
                  </a:extLst>
                </a:gridCol>
                <a:gridCol w="2484887">
                  <a:extLst>
                    <a:ext uri="{9D8B030D-6E8A-4147-A177-3AD203B41FA5}">
                      <a16:colId xmlns:a16="http://schemas.microsoft.com/office/drawing/2014/main" val="20002"/>
                    </a:ext>
                  </a:extLst>
                </a:gridCol>
              </a:tblGrid>
              <a:tr h="364478">
                <a:tc>
                  <a:txBody>
                    <a:bodyPr/>
                    <a:lstStyle/>
                    <a:p>
                      <a:pPr marL="0" lvl="0" indent="0">
                        <a:lnSpc>
                          <a:spcPct val="107000"/>
                        </a:lnSpc>
                        <a:spcAft>
                          <a:spcPts val="0"/>
                        </a:spcAft>
                        <a:buFont typeface="+mj-lt"/>
                        <a:buNone/>
                      </a:pPr>
                      <a:r>
                        <a:rPr lang="en-GB" sz="1400" b="1" dirty="0">
                          <a:effectLst/>
                          <a:latin typeface="Calibri" panose="020F0502020204030204" pitchFamily="34" charset="0"/>
                          <a:ea typeface="Calibri" panose="020F0502020204030204" pitchFamily="34" charset="0"/>
                          <a:cs typeface="Times New Roman" panose="02020603050405020304" pitchFamily="18" charset="0"/>
                        </a:rPr>
                        <a:t>Dietary</a:t>
                      </a:r>
                      <a:r>
                        <a:rPr lang="en-GB" sz="1400" b="1" baseline="0" dirty="0">
                          <a:effectLst/>
                          <a:latin typeface="Calibri" panose="020F0502020204030204" pitchFamily="34" charset="0"/>
                          <a:ea typeface="Calibri" panose="020F0502020204030204" pitchFamily="34" charset="0"/>
                          <a:cs typeface="Times New Roman" panose="02020603050405020304" pitchFamily="18" charset="0"/>
                        </a:rPr>
                        <a:t> goal</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Dietary related diseases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How to implement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1153710"/>
                  </a:ext>
                </a:extLst>
              </a:tr>
              <a:tr h="650887">
                <a:tc>
                  <a:txBody>
                    <a:bodyPr/>
                    <a:lstStyle/>
                    <a:p>
                      <a:pPr marL="0" marR="0" lvl="0" indent="0" algn="l" defTabSz="914400" rtl="0" eaLnBrk="1" fontAlgn="auto" latinLnBrk="0" hangingPunct="1">
                        <a:lnSpc>
                          <a:spcPct val="107000"/>
                        </a:lnSpc>
                        <a:spcBef>
                          <a:spcPts val="0"/>
                        </a:spcBef>
                        <a:spcAft>
                          <a:spcPts val="0"/>
                        </a:spcAft>
                        <a:buClrTx/>
                        <a:buSzTx/>
                        <a:buFont typeface="+mj-lt"/>
                        <a:buNone/>
                        <a:tabLst/>
                        <a:defRPr/>
                      </a:pPr>
                      <a:r>
                        <a:rPr lang="en-GB" sz="1400" b="1" dirty="0">
                          <a:effectLst/>
                          <a:latin typeface="Calibri" panose="020F0502020204030204" pitchFamily="34" charset="0"/>
                          <a:ea typeface="Calibri" panose="020F0502020204030204" pitchFamily="34" charset="0"/>
                          <a:cs typeface="Times New Roman" panose="02020603050405020304" pitchFamily="18" charset="0"/>
                        </a:rPr>
                        <a:t>Too much Fat, especially saturated fat, causes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0"/>
                        </a:spcAft>
                        <a:buFont typeface="+mj-lt"/>
                        <a:buNone/>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50887">
                <a:tc>
                  <a:txBody>
                    <a:bodyPr/>
                    <a:lstStyle/>
                    <a:p>
                      <a:pPr marL="0" lvl="0" indent="0">
                        <a:lnSpc>
                          <a:spcPct val="107000"/>
                        </a:lnSpc>
                        <a:spcAft>
                          <a:spcPts val="0"/>
                        </a:spcAft>
                        <a:buFont typeface="+mj-lt"/>
                        <a:buNone/>
                      </a:pPr>
                      <a:r>
                        <a:rPr lang="en-GB" sz="1400" b="1" dirty="0">
                          <a:effectLst/>
                          <a:latin typeface="Calibri" panose="020F0502020204030204" pitchFamily="34" charset="0"/>
                          <a:ea typeface="Calibri" panose="020F0502020204030204" pitchFamily="34" charset="0"/>
                          <a:cs typeface="Times New Roman" panose="02020603050405020304" pitchFamily="18" charset="0"/>
                        </a:rPr>
                        <a:t>Too much Sugar causes</a:t>
                      </a:r>
                    </a:p>
                    <a:p>
                      <a:pPr marL="342900" lvl="0" indent="-342900">
                        <a:lnSpc>
                          <a:spcPct val="107000"/>
                        </a:lnSpc>
                        <a:spcAft>
                          <a:spcPts val="0"/>
                        </a:spcAft>
                        <a:buFont typeface="+mj-lt"/>
                        <a:buAutoNum type="arabicPeriod"/>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566017"/>
                  </a:ext>
                </a:extLst>
              </a:tr>
              <a:tr h="650887">
                <a:tc>
                  <a:txBody>
                    <a:bodyPr/>
                    <a:lstStyle/>
                    <a:p>
                      <a:pPr marL="0" lvl="0" indent="0">
                        <a:lnSpc>
                          <a:spcPct val="107000"/>
                        </a:lnSpc>
                        <a:spcAft>
                          <a:spcPts val="0"/>
                        </a:spcAft>
                        <a:buFont typeface="+mj-lt"/>
                        <a:buNone/>
                      </a:pPr>
                      <a:r>
                        <a:rPr lang="en-GB" sz="1400" b="1" dirty="0">
                          <a:effectLst/>
                          <a:latin typeface="Calibri" panose="020F0502020204030204" pitchFamily="34" charset="0"/>
                          <a:ea typeface="Calibri" panose="020F0502020204030204" pitchFamily="34" charset="0"/>
                          <a:cs typeface="Times New Roman" panose="02020603050405020304" pitchFamily="18" charset="0"/>
                        </a:rPr>
                        <a:t>Too much Salt causes</a:t>
                      </a:r>
                    </a:p>
                    <a:p>
                      <a:pPr marL="342900" lvl="0" indent="-342900">
                        <a:lnSpc>
                          <a:spcPct val="107000"/>
                        </a:lnSpc>
                        <a:spcAft>
                          <a:spcPts val="0"/>
                        </a:spcAft>
                        <a:buFont typeface="+mj-lt"/>
                        <a:buAutoNum type="arabicPeriod"/>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8725299"/>
                  </a:ext>
                </a:extLst>
              </a:tr>
              <a:tr h="650887">
                <a:tc>
                  <a:txBody>
                    <a:bodyPr/>
                    <a:lstStyle/>
                    <a:p>
                      <a:pPr marL="0" lvl="0" indent="0">
                        <a:lnSpc>
                          <a:spcPct val="107000"/>
                        </a:lnSpc>
                        <a:spcAft>
                          <a:spcPts val="0"/>
                        </a:spcAft>
                        <a:buFont typeface="+mj-lt"/>
                        <a:buNone/>
                      </a:pPr>
                      <a:r>
                        <a:rPr lang="en-GB" sz="1400" b="1" dirty="0">
                          <a:effectLst/>
                          <a:latin typeface="Calibri" panose="020F0502020204030204" pitchFamily="34" charset="0"/>
                          <a:ea typeface="Calibri" panose="020F0502020204030204" pitchFamily="34" charset="0"/>
                          <a:cs typeface="Times New Roman" panose="02020603050405020304" pitchFamily="18" charset="0"/>
                        </a:rPr>
                        <a:t>Not enough Dietary Fibre, fruit and vegetables causes</a:t>
                      </a:r>
                    </a:p>
                    <a:p>
                      <a:pPr marL="0" lvl="0" indent="0">
                        <a:lnSpc>
                          <a:spcPct val="107000"/>
                        </a:lnSpc>
                        <a:spcAft>
                          <a:spcPts val="0"/>
                        </a:spcAft>
                        <a:buFont typeface="+mj-lt"/>
                        <a:buNone/>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9883362"/>
                  </a:ext>
                </a:extLst>
              </a:tr>
            </a:tbl>
          </a:graphicData>
        </a:graphic>
      </p:graphicFrame>
      <p:cxnSp>
        <p:nvCxnSpPr>
          <p:cNvPr id="15" name="Curved Connector 14"/>
          <p:cNvCxnSpPr/>
          <p:nvPr/>
        </p:nvCxnSpPr>
        <p:spPr>
          <a:xfrm rot="5400000">
            <a:off x="3252651" y="2546251"/>
            <a:ext cx="1136468" cy="796834"/>
          </a:xfrm>
          <a:prstGeom prst="curvedConnector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2"/>
          </p:nvPr>
        </p:nvSpPr>
        <p:spPr/>
        <p:txBody>
          <a:bodyPr/>
          <a:lstStyle/>
          <a:p>
            <a:fld id="{620B242D-6290-49E5-A6EF-D013109EBBA5}" type="slidenum">
              <a:rPr lang="en-GB" smtClean="0"/>
              <a:t>15</a:t>
            </a:fld>
            <a:endParaRPr lang="en-GB" dirty="0"/>
          </a:p>
        </p:txBody>
      </p:sp>
    </p:spTree>
    <p:extLst>
      <p:ext uri="{BB962C8B-B14F-4D97-AF65-F5344CB8AC3E}">
        <p14:creationId xmlns:p14="http://schemas.microsoft.com/office/powerpoint/2010/main" val="390743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16</a:t>
            </a:fld>
            <a:endParaRPr lang="en-GB" dirty="0"/>
          </a:p>
        </p:txBody>
      </p:sp>
      <p:sp>
        <p:nvSpPr>
          <p:cNvPr id="4" name="TextBox 3"/>
          <p:cNvSpPr txBox="1"/>
          <p:nvPr/>
        </p:nvSpPr>
        <p:spPr>
          <a:xfrm>
            <a:off x="365760" y="169817"/>
            <a:ext cx="8307977" cy="646331"/>
          </a:xfrm>
          <a:prstGeom prst="rect">
            <a:avLst/>
          </a:prstGeom>
          <a:noFill/>
        </p:spPr>
        <p:txBody>
          <a:bodyPr wrap="square" rtlCol="0">
            <a:spAutoFit/>
          </a:bodyPr>
          <a:lstStyle/>
          <a:p>
            <a:r>
              <a:rPr lang="en-GB" dirty="0">
                <a:latin typeface="Gill Sans Ultra Bold" panose="020B0A02020104020203" pitchFamily="34" charset="0"/>
              </a:rPr>
              <a:t>Nutrition – </a:t>
            </a:r>
            <a:r>
              <a:rPr lang="en-GB" i="1" dirty="0">
                <a:latin typeface="Gill Sans Ultra Bold" panose="020B0A02020104020203" pitchFamily="34" charset="0"/>
              </a:rPr>
              <a:t>nourishment or energy obtained from food</a:t>
            </a:r>
          </a:p>
          <a:p>
            <a:r>
              <a:rPr lang="en-GB" i="1" dirty="0"/>
              <a:t>A balanced diet has all the essential nutrients found in our food in the correct amounts</a:t>
            </a:r>
          </a:p>
        </p:txBody>
      </p:sp>
      <p:graphicFrame>
        <p:nvGraphicFramePr>
          <p:cNvPr id="5" name="Table 4"/>
          <p:cNvGraphicFramePr>
            <a:graphicFrameLocks noGrp="1"/>
          </p:cNvGraphicFramePr>
          <p:nvPr>
            <p:extLst>
              <p:ext uri="{D42A27DB-BD31-4B8C-83A1-F6EECF244321}">
                <p14:modId xmlns:p14="http://schemas.microsoft.com/office/powerpoint/2010/main" val="1555829984"/>
              </p:ext>
            </p:extLst>
          </p:nvPr>
        </p:nvGraphicFramePr>
        <p:xfrm>
          <a:off x="173034" y="914234"/>
          <a:ext cx="8693428" cy="5592584"/>
        </p:xfrm>
        <a:graphic>
          <a:graphicData uri="http://schemas.openxmlformats.org/drawingml/2006/table">
            <a:tbl>
              <a:tblPr firstRow="1" firstCol="1" bandRow="1"/>
              <a:tblGrid>
                <a:gridCol w="2173357">
                  <a:extLst>
                    <a:ext uri="{9D8B030D-6E8A-4147-A177-3AD203B41FA5}">
                      <a16:colId xmlns:a16="http://schemas.microsoft.com/office/drawing/2014/main" val="3911959566"/>
                    </a:ext>
                  </a:extLst>
                </a:gridCol>
                <a:gridCol w="2173357">
                  <a:extLst>
                    <a:ext uri="{9D8B030D-6E8A-4147-A177-3AD203B41FA5}">
                      <a16:colId xmlns:a16="http://schemas.microsoft.com/office/drawing/2014/main" val="1204894497"/>
                    </a:ext>
                  </a:extLst>
                </a:gridCol>
                <a:gridCol w="2173357">
                  <a:extLst>
                    <a:ext uri="{9D8B030D-6E8A-4147-A177-3AD203B41FA5}">
                      <a16:colId xmlns:a16="http://schemas.microsoft.com/office/drawing/2014/main" val="646587093"/>
                    </a:ext>
                  </a:extLst>
                </a:gridCol>
                <a:gridCol w="2173357">
                  <a:extLst>
                    <a:ext uri="{9D8B030D-6E8A-4147-A177-3AD203B41FA5}">
                      <a16:colId xmlns:a16="http://schemas.microsoft.com/office/drawing/2014/main" val="1665062070"/>
                    </a:ext>
                  </a:extLst>
                </a:gridCol>
              </a:tblGrid>
              <a:tr h="302612">
                <a:tc>
                  <a:txBody>
                    <a:bodyPr/>
                    <a:lstStyle/>
                    <a:p>
                      <a:pPr algn="ctr">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Nutrient</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067" marR="61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Types</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067" marR="61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Source of nutrient</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067" marR="61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Function</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067" marR="61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4075027183"/>
                  </a:ext>
                </a:extLst>
              </a:tr>
              <a:tr h="467284">
                <a:tc rowSpan="2">
                  <a:txBody>
                    <a:bodyPr/>
                    <a:lstStyle/>
                    <a:p>
                      <a:pPr algn="ctr">
                        <a:spcAft>
                          <a:spcPts val="0"/>
                        </a:spcAft>
                      </a:pPr>
                      <a:endParaRPr lang="en-GB"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Protein </a:t>
                      </a:r>
                      <a:endParaRPr lang="en-GB" sz="1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067" marR="61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GB" sz="1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Animal</a:t>
                      </a:r>
                      <a:endParaRPr lang="en-GB" sz="1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067" marR="61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067" marR="61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endParaRPr lang="en-GB" sz="1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067" marR="61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9723500"/>
                  </a:ext>
                </a:extLst>
              </a:tr>
              <a:tr h="467284">
                <a:tc vMerge="1">
                  <a:txBody>
                    <a:bodyPr/>
                    <a:lstStyle/>
                    <a:p>
                      <a:endParaRPr lang="en-GB"/>
                    </a:p>
                  </a:txBody>
                  <a:tcPr/>
                </a:tc>
                <a:tc>
                  <a:txBody>
                    <a:bodyPr/>
                    <a:lstStyle/>
                    <a:p>
                      <a:pPr>
                        <a:spcAft>
                          <a:spcPts val="0"/>
                        </a:spcAft>
                      </a:pPr>
                      <a:r>
                        <a:rPr lang="en-GB" sz="1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GB" sz="1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Plant</a:t>
                      </a:r>
                      <a:endParaRPr lang="en-GB" sz="1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067" marR="61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067" marR="61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163531918"/>
                  </a:ext>
                </a:extLst>
              </a:tr>
              <a:tr h="467284">
                <a:tc rowSpan="2">
                  <a:txBody>
                    <a:bodyPr/>
                    <a:lstStyle/>
                    <a:p>
                      <a:pPr algn="ctr">
                        <a:spcAft>
                          <a:spcPts val="0"/>
                        </a:spcAft>
                      </a:pPr>
                      <a:endParaRPr lang="en-GB" sz="16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16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Carbohydrate </a:t>
                      </a:r>
                      <a:endParaRPr lang="en-GB" sz="11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GB" sz="16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067" marR="61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Starches</a:t>
                      </a:r>
                      <a:endParaRPr lang="en-GB" sz="11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067" marR="61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1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067" marR="61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endParaRPr lang="en-GB" sz="11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067" marR="61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0446716"/>
                  </a:ext>
                </a:extLst>
              </a:tr>
              <a:tr h="567400">
                <a:tc vMerge="1">
                  <a:txBody>
                    <a:bodyPr/>
                    <a:lstStyle/>
                    <a:p>
                      <a:endParaRPr lang="en-GB"/>
                    </a:p>
                  </a:txBody>
                  <a:tcPr/>
                </a:tc>
                <a:tc>
                  <a:txBody>
                    <a:bodyPr/>
                    <a:lstStyle/>
                    <a:p>
                      <a:pPr>
                        <a:spcAft>
                          <a:spcPts val="0"/>
                        </a:spcAft>
                      </a:pPr>
                      <a:r>
                        <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Sugars</a:t>
                      </a:r>
                      <a:endParaRPr lang="en-GB" sz="11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067" marR="61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1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067" marR="61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4161851600"/>
                  </a:ext>
                </a:extLst>
              </a:tr>
              <a:tr h="565572">
                <a:tc rowSpan="2">
                  <a:txBody>
                    <a:bodyPr/>
                    <a:lstStyle/>
                    <a:p>
                      <a:pPr algn="ctr">
                        <a:spcAft>
                          <a:spcPts val="0"/>
                        </a:spcAft>
                      </a:pPr>
                      <a:endParaRPr lang="en-GB"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Fats</a:t>
                      </a:r>
                      <a:endParaRPr lang="en-GB" sz="1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GB"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GB"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067" marR="61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Animal</a:t>
                      </a:r>
                      <a:endParaRPr lang="en-GB" sz="1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067" marR="61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067" marR="61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endParaRPr lang="en-GB" sz="1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067" marR="61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7638801"/>
                  </a:ext>
                </a:extLst>
              </a:tr>
              <a:tr h="567400">
                <a:tc vMerge="1">
                  <a:txBody>
                    <a:bodyPr/>
                    <a:lstStyle/>
                    <a:p>
                      <a:endParaRPr lang="en-GB"/>
                    </a:p>
                  </a:txBody>
                  <a:tcPr/>
                </a:tc>
                <a:tc>
                  <a:txBody>
                    <a:bodyPr/>
                    <a:lstStyle/>
                    <a:p>
                      <a:pPr>
                        <a:spcAft>
                          <a:spcPts val="0"/>
                        </a:spcAft>
                      </a:pPr>
                      <a:r>
                        <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Plant</a:t>
                      </a:r>
                      <a:endParaRPr lang="en-GB" sz="1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067" marR="61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067" marR="61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382250432"/>
                  </a:ext>
                </a:extLst>
              </a:tr>
              <a:tr h="377048">
                <a:tc rowSpan="4">
                  <a:txBody>
                    <a:bodyPr/>
                    <a:lstStyle/>
                    <a:p>
                      <a:pPr algn="ctr">
                        <a:spcAft>
                          <a:spcPts val="0"/>
                        </a:spcAft>
                      </a:pP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16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Vitamins</a:t>
                      </a:r>
                      <a:endParaRPr lang="en-GB" sz="1100"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067" marR="61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Vitamin</a:t>
                      </a:r>
                      <a:r>
                        <a:rPr lang="en-GB" sz="1100" baseline="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a:t>
                      </a:r>
                      <a:endParaRPr lang="en-GB" sz="1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GB"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067" marR="61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067" marR="61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067" marR="61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7662195"/>
                  </a:ext>
                </a:extLst>
              </a:tr>
              <a:tr h="258672">
                <a:tc vMerge="1">
                  <a:txBody>
                    <a:bodyPr/>
                    <a:lstStyle/>
                    <a:p>
                      <a:endParaRPr lang="en-GB"/>
                    </a:p>
                  </a:txBody>
                  <a:tcPr/>
                </a:tc>
                <a:tc>
                  <a:txBody>
                    <a:bodyPr/>
                    <a:lstStyle/>
                    <a:p>
                      <a:pPr>
                        <a:spcAft>
                          <a:spcPts val="0"/>
                        </a:spcAft>
                      </a:pPr>
                      <a:r>
                        <a:rPr lang="en-GB" sz="1100" dirty="0">
                          <a:solidFill>
                            <a:schemeClr val="accent1">
                              <a:lumMod val="50000"/>
                            </a:schemeClr>
                          </a:solidFill>
                          <a:effectLst/>
                          <a:latin typeface="+mn-lt"/>
                          <a:ea typeface="Calibri" panose="020F0502020204030204" pitchFamily="34" charset="0"/>
                          <a:cs typeface="Times New Roman" panose="02020603050405020304" pitchFamily="18" charset="0"/>
                        </a:rPr>
                        <a:t>Vitamin B</a:t>
                      </a:r>
                    </a:p>
                  </a:txBody>
                  <a:tcPr marL="61067" marR="61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100" dirty="0">
                        <a:solidFill>
                          <a:schemeClr val="accent1">
                            <a:lumMod val="50000"/>
                          </a:schemeClr>
                        </a:solidFill>
                        <a:effectLst/>
                        <a:latin typeface="+mn-lt"/>
                        <a:ea typeface="Calibri" panose="020F0502020204030204" pitchFamily="34" charset="0"/>
                        <a:cs typeface="Times New Roman" panose="02020603050405020304" pitchFamily="18" charset="0"/>
                      </a:endParaRPr>
                    </a:p>
                  </a:txBody>
                  <a:tcPr marL="61067" marR="61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100" dirty="0">
                        <a:solidFill>
                          <a:schemeClr val="accent1">
                            <a:lumMod val="50000"/>
                          </a:schemeClr>
                        </a:solidFill>
                        <a:effectLst/>
                        <a:latin typeface="+mn-lt"/>
                        <a:ea typeface="Calibri" panose="020F0502020204030204" pitchFamily="34" charset="0"/>
                        <a:cs typeface="Times New Roman" panose="02020603050405020304" pitchFamily="18" charset="0"/>
                      </a:endParaRPr>
                    </a:p>
                  </a:txBody>
                  <a:tcPr marL="61067" marR="61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8672">
                <a:tc vMerge="1">
                  <a:txBody>
                    <a:bodyPr/>
                    <a:lstStyle/>
                    <a:p>
                      <a:endParaRPr lang="en-GB"/>
                    </a:p>
                  </a:txBody>
                  <a:tcPr/>
                </a:tc>
                <a:tc>
                  <a:txBody>
                    <a:bodyPr/>
                    <a:lstStyle/>
                    <a:p>
                      <a:pPr>
                        <a:spcAft>
                          <a:spcPts val="0"/>
                        </a:spcAft>
                      </a:pPr>
                      <a:r>
                        <a:rPr lang="en-GB" sz="1100" dirty="0">
                          <a:solidFill>
                            <a:schemeClr val="accent6">
                              <a:lumMod val="50000"/>
                            </a:schemeClr>
                          </a:solidFill>
                          <a:effectLst/>
                          <a:latin typeface="+mn-lt"/>
                          <a:ea typeface="Calibri" panose="020F0502020204030204" pitchFamily="34" charset="0"/>
                          <a:cs typeface="Times New Roman" panose="02020603050405020304" pitchFamily="18" charset="0"/>
                        </a:rPr>
                        <a:t> Vitamin C</a:t>
                      </a:r>
                    </a:p>
                  </a:txBody>
                  <a:tcPr marL="61067" marR="61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100" dirty="0">
                        <a:solidFill>
                          <a:schemeClr val="accent6">
                            <a:lumMod val="50000"/>
                          </a:schemeClr>
                        </a:solidFill>
                        <a:effectLst/>
                        <a:latin typeface="+mn-lt"/>
                        <a:ea typeface="Calibri" panose="020F0502020204030204" pitchFamily="34" charset="0"/>
                        <a:cs typeface="Times New Roman" panose="02020603050405020304" pitchFamily="18" charset="0"/>
                      </a:endParaRPr>
                    </a:p>
                  </a:txBody>
                  <a:tcPr marL="61067" marR="61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100" dirty="0">
                        <a:solidFill>
                          <a:schemeClr val="accent6">
                            <a:lumMod val="50000"/>
                          </a:schemeClr>
                        </a:solidFill>
                        <a:effectLst/>
                        <a:latin typeface="+mn-lt"/>
                        <a:ea typeface="Calibri" panose="020F0502020204030204" pitchFamily="34" charset="0"/>
                        <a:cs typeface="Times New Roman" panose="02020603050405020304" pitchFamily="18" charset="0"/>
                      </a:endParaRPr>
                    </a:p>
                  </a:txBody>
                  <a:tcPr marL="61067" marR="61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58672">
                <a:tc vMerge="1">
                  <a:txBody>
                    <a:bodyPr/>
                    <a:lstStyle/>
                    <a:p>
                      <a:endParaRPr lang="en-GB"/>
                    </a:p>
                  </a:txBody>
                  <a:tcPr/>
                </a:tc>
                <a:tc>
                  <a:txBody>
                    <a:bodyPr/>
                    <a:lstStyle/>
                    <a:p>
                      <a:pPr>
                        <a:spcAft>
                          <a:spcPts val="0"/>
                        </a:spcAft>
                      </a:pPr>
                      <a:r>
                        <a:rPr lang="en-GB" sz="1100" dirty="0">
                          <a:solidFill>
                            <a:schemeClr val="accent2">
                              <a:lumMod val="75000"/>
                            </a:schemeClr>
                          </a:solidFill>
                          <a:effectLst/>
                          <a:latin typeface="+mn-lt"/>
                          <a:ea typeface="Calibri" panose="020F0502020204030204" pitchFamily="34" charset="0"/>
                          <a:cs typeface="Times New Roman" panose="02020603050405020304" pitchFamily="18" charset="0"/>
                        </a:rPr>
                        <a:t>Vitamin D</a:t>
                      </a:r>
                    </a:p>
                  </a:txBody>
                  <a:tcPr marL="61067" marR="61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100" dirty="0">
                        <a:solidFill>
                          <a:schemeClr val="accent2">
                            <a:lumMod val="75000"/>
                          </a:schemeClr>
                        </a:solidFill>
                        <a:effectLst/>
                        <a:latin typeface="+mn-lt"/>
                        <a:ea typeface="Calibri" panose="020F0502020204030204" pitchFamily="34" charset="0"/>
                        <a:cs typeface="Times New Roman" panose="02020603050405020304" pitchFamily="18" charset="0"/>
                      </a:endParaRPr>
                    </a:p>
                  </a:txBody>
                  <a:tcPr marL="61067" marR="61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100" dirty="0">
                        <a:solidFill>
                          <a:schemeClr val="accent2">
                            <a:lumMod val="75000"/>
                          </a:schemeClr>
                        </a:solidFill>
                        <a:effectLst/>
                        <a:latin typeface="+mn-lt"/>
                        <a:ea typeface="Calibri" panose="020F0502020204030204" pitchFamily="34" charset="0"/>
                        <a:cs typeface="Times New Roman" panose="02020603050405020304" pitchFamily="18" charset="0"/>
                      </a:endParaRPr>
                    </a:p>
                  </a:txBody>
                  <a:tcPr marL="61067" marR="61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67284">
                <a:tc rowSpan="2">
                  <a:txBody>
                    <a:bodyPr/>
                    <a:lstStyle/>
                    <a:p>
                      <a:pPr algn="ctr">
                        <a:spcAft>
                          <a:spcPts val="0"/>
                        </a:spcAft>
                      </a:pP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16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Minerals</a:t>
                      </a:r>
                      <a:endParaRPr lang="en-GB" sz="1100"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067" marR="61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solidFill>
                            <a:schemeClr val="bg2">
                              <a:lumMod val="50000"/>
                            </a:schemeClr>
                          </a:solidFill>
                          <a:effectLst/>
                          <a:latin typeface="+mn-lt"/>
                          <a:ea typeface="Calibri" panose="020F0502020204030204" pitchFamily="34" charset="0"/>
                          <a:cs typeface="Times New Roman" panose="02020603050405020304" pitchFamily="18" charset="0"/>
                        </a:rPr>
                        <a:t> </a:t>
                      </a:r>
                    </a:p>
                    <a:p>
                      <a:pPr>
                        <a:spcAft>
                          <a:spcPts val="0"/>
                        </a:spcAft>
                      </a:pPr>
                      <a:r>
                        <a:rPr lang="en-GB" sz="1100" dirty="0">
                          <a:solidFill>
                            <a:schemeClr val="bg2">
                              <a:lumMod val="50000"/>
                            </a:schemeClr>
                          </a:solidFill>
                          <a:effectLst/>
                          <a:latin typeface="+mn-lt"/>
                          <a:ea typeface="Calibri" panose="020F0502020204030204" pitchFamily="34" charset="0"/>
                          <a:cs typeface="Times New Roman" panose="02020603050405020304" pitchFamily="18" charset="0"/>
                        </a:rPr>
                        <a:t>Iron </a:t>
                      </a:r>
                    </a:p>
                  </a:txBody>
                  <a:tcPr marL="61067" marR="61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100" dirty="0">
                        <a:solidFill>
                          <a:schemeClr val="bg2">
                            <a:lumMod val="50000"/>
                          </a:schemeClr>
                        </a:solidFill>
                        <a:effectLst/>
                        <a:latin typeface="+mn-lt"/>
                        <a:ea typeface="Calibri" panose="020F0502020204030204" pitchFamily="34" charset="0"/>
                        <a:cs typeface="Times New Roman" panose="02020603050405020304" pitchFamily="18" charset="0"/>
                      </a:endParaRPr>
                    </a:p>
                  </a:txBody>
                  <a:tcPr marL="61067" marR="61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100" dirty="0">
                        <a:solidFill>
                          <a:schemeClr val="bg2">
                            <a:lumMod val="50000"/>
                          </a:schemeClr>
                        </a:solidFill>
                        <a:effectLst/>
                        <a:latin typeface="+mn-lt"/>
                        <a:ea typeface="Calibri" panose="020F0502020204030204" pitchFamily="34" charset="0"/>
                        <a:cs typeface="Times New Roman" panose="02020603050405020304" pitchFamily="18" charset="0"/>
                      </a:endParaRPr>
                    </a:p>
                  </a:txBody>
                  <a:tcPr marL="61067" marR="61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0738310"/>
                  </a:ext>
                </a:extLst>
              </a:tr>
              <a:tr h="567400">
                <a:tc vMerge="1">
                  <a:txBody>
                    <a:bodyPr/>
                    <a:lstStyle/>
                    <a:p>
                      <a:endParaRPr lang="en-GB"/>
                    </a:p>
                  </a:txBody>
                  <a:tcPr/>
                </a:tc>
                <a:tc>
                  <a:txBody>
                    <a:bodyPr/>
                    <a:lstStyle/>
                    <a:p>
                      <a:pPr>
                        <a:spcAft>
                          <a:spcPts val="0"/>
                        </a:spcAft>
                      </a:pPr>
                      <a:r>
                        <a:rPr lang="en-GB" sz="1100" dirty="0">
                          <a:solidFill>
                            <a:srgbClr val="00B0F0"/>
                          </a:solidFill>
                          <a:effectLst/>
                          <a:latin typeface="+mn-lt"/>
                          <a:ea typeface="Calibri" panose="020F0502020204030204" pitchFamily="34" charset="0"/>
                          <a:cs typeface="Times New Roman" panose="02020603050405020304" pitchFamily="18" charset="0"/>
                        </a:rPr>
                        <a:t> </a:t>
                      </a:r>
                    </a:p>
                    <a:p>
                      <a:pPr>
                        <a:spcAft>
                          <a:spcPts val="0"/>
                        </a:spcAft>
                      </a:pPr>
                      <a:r>
                        <a:rPr lang="en-GB" sz="1100" dirty="0">
                          <a:solidFill>
                            <a:srgbClr val="00B0F0"/>
                          </a:solidFill>
                          <a:effectLst/>
                          <a:latin typeface="+mn-lt"/>
                          <a:ea typeface="Calibri" panose="020F0502020204030204" pitchFamily="34" charset="0"/>
                          <a:cs typeface="Times New Roman" panose="02020603050405020304" pitchFamily="18" charset="0"/>
                        </a:rPr>
                        <a:t>Calcium</a:t>
                      </a:r>
                    </a:p>
                  </a:txBody>
                  <a:tcPr marL="61067" marR="61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100" dirty="0">
                        <a:solidFill>
                          <a:srgbClr val="00B0F0"/>
                        </a:solidFill>
                        <a:effectLst/>
                        <a:latin typeface="+mn-lt"/>
                        <a:ea typeface="Calibri" panose="020F0502020204030204" pitchFamily="34" charset="0"/>
                        <a:cs typeface="Times New Roman" panose="02020603050405020304" pitchFamily="18" charset="0"/>
                      </a:endParaRPr>
                    </a:p>
                  </a:txBody>
                  <a:tcPr marL="61067" marR="61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dirty="0">
                        <a:solidFill>
                          <a:srgbClr val="00B0F0"/>
                        </a:solidFill>
                      </a:endParaRPr>
                    </a:p>
                  </a:txBody>
                  <a:tcPr marL="61067" marR="61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0528614"/>
                  </a:ext>
                </a:extLst>
              </a:tr>
            </a:tbl>
          </a:graphicData>
        </a:graphic>
      </p:graphicFrame>
    </p:spTree>
    <p:extLst>
      <p:ext uri="{BB962C8B-B14F-4D97-AF65-F5344CB8AC3E}">
        <p14:creationId xmlns:p14="http://schemas.microsoft.com/office/powerpoint/2010/main" val="388480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20B242D-6290-49E5-A6EF-D013109EBBA5}" type="slidenum">
              <a:rPr lang="en-GB" smtClean="0"/>
              <a:t>17</a:t>
            </a:fld>
            <a:endParaRPr lang="en-GB" dirty="0"/>
          </a:p>
        </p:txBody>
      </p:sp>
      <p:sp>
        <p:nvSpPr>
          <p:cNvPr id="9" name="Rectangle 8"/>
          <p:cNvSpPr/>
          <p:nvPr/>
        </p:nvSpPr>
        <p:spPr>
          <a:xfrm>
            <a:off x="178173" y="716994"/>
            <a:ext cx="8337177" cy="1585562"/>
          </a:xfrm>
          <a:prstGeom prst="rect">
            <a:avLst/>
          </a:prstGeom>
        </p:spPr>
        <p:txBody>
          <a:bodyPr wrap="square">
            <a:spAutoFit/>
          </a:bodyPr>
          <a:lstStyle/>
          <a:p>
            <a:pPr algn="just">
              <a:lnSpc>
                <a:spcPct val="107000"/>
              </a:lnSpc>
              <a:spcAft>
                <a:spcPts val="800"/>
              </a:spcAft>
            </a:pPr>
            <a:r>
              <a:rPr lang="en-GB" b="1" u="sng" dirty="0">
                <a:latin typeface="Calibri" panose="020F0502020204030204" pitchFamily="34" charset="0"/>
                <a:ea typeface="Calibri" panose="020F0502020204030204" pitchFamily="34" charset="0"/>
                <a:cs typeface="Times New Roman" panose="02020603050405020304" pitchFamily="18" charset="0"/>
              </a:rPr>
              <a:t>Protein</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Protein is a</a:t>
            </a:r>
            <a:r>
              <a:rPr lang="en-GB" b="1" dirty="0">
                <a:latin typeface="Calibri" panose="020F0502020204030204" pitchFamily="34" charset="0"/>
                <a:ea typeface="Calibri" panose="020F0502020204030204" pitchFamily="34" charset="0"/>
                <a:cs typeface="Times New Roman" panose="02020603050405020304" pitchFamily="18" charset="0"/>
              </a:rPr>
              <a:t> ‘Macronutrient’ – </a:t>
            </a:r>
            <a:r>
              <a:rPr lang="en-GB" dirty="0">
                <a:latin typeface="Calibri" panose="020F0502020204030204" pitchFamily="34" charset="0"/>
                <a:ea typeface="Calibri" panose="020F0502020204030204" pitchFamily="34" charset="0"/>
                <a:cs typeface="Times New Roman" panose="02020603050405020304" pitchFamily="18" charset="0"/>
              </a:rPr>
              <a:t>which means it is needed by the body in large amounts.</a:t>
            </a:r>
          </a:p>
          <a:p>
            <a:pPr algn="just">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1. Complete the word gap task</a:t>
            </a:r>
          </a:p>
          <a:p>
            <a:pPr algn="just">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extBox 9"/>
          <p:cNvSpPr txBox="1"/>
          <p:nvPr/>
        </p:nvSpPr>
        <p:spPr>
          <a:xfrm>
            <a:off x="1045029" y="326571"/>
            <a:ext cx="6021977" cy="461665"/>
          </a:xfrm>
          <a:prstGeom prst="rect">
            <a:avLst/>
          </a:prstGeom>
          <a:noFill/>
        </p:spPr>
        <p:txBody>
          <a:bodyPr wrap="square" rtlCol="0">
            <a:spAutoFit/>
          </a:bodyPr>
          <a:lstStyle/>
          <a:p>
            <a:r>
              <a:rPr lang="en-GB" sz="2400" dirty="0"/>
              <a:t>Macro &amp; Micro Nutrients</a:t>
            </a:r>
          </a:p>
        </p:txBody>
      </p:sp>
      <p:sp>
        <p:nvSpPr>
          <p:cNvPr id="12" name="TextBox 11"/>
          <p:cNvSpPr txBox="1"/>
          <p:nvPr/>
        </p:nvSpPr>
        <p:spPr>
          <a:xfrm>
            <a:off x="309282" y="2084294"/>
            <a:ext cx="8206068" cy="369332"/>
          </a:xfrm>
          <a:prstGeom prst="rect">
            <a:avLst/>
          </a:prstGeom>
          <a:noFill/>
          <a:ln w="15875">
            <a:solidFill>
              <a:schemeClr val="tx1"/>
            </a:solidFill>
          </a:ln>
        </p:spPr>
        <p:txBody>
          <a:bodyPr wrap="square" rtlCol="0">
            <a:spAutoFit/>
          </a:bodyPr>
          <a:lstStyle/>
          <a:p>
            <a:r>
              <a:rPr lang="en-GB" dirty="0"/>
              <a:t>Animal		Pulses		Nut		Repair		Growth</a:t>
            </a:r>
          </a:p>
        </p:txBody>
      </p:sp>
      <p:sp>
        <p:nvSpPr>
          <p:cNvPr id="13" name="Rectangle 12"/>
          <p:cNvSpPr/>
          <p:nvPr/>
        </p:nvSpPr>
        <p:spPr>
          <a:xfrm>
            <a:off x="178173" y="2615416"/>
            <a:ext cx="8337177" cy="3272563"/>
          </a:xfrm>
          <a:prstGeom prst="rect">
            <a:avLst/>
          </a:prstGeom>
        </p:spPr>
        <p:txBody>
          <a:bodyPr wrap="square">
            <a:spAutoFit/>
          </a:bodyPr>
          <a:lstStyle/>
          <a:p>
            <a:pPr algn="just">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Proteins assist with ______________ and ___________ of the body.</a:t>
            </a:r>
          </a:p>
          <a:p>
            <a:pPr algn="just">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Proteins are found in __________________ products like meat, fish, cheese, milk and eggs. Vegetable sources include soya bean products, _______________ and _______________.</a:t>
            </a:r>
          </a:p>
          <a:p>
            <a:pPr algn="just">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2. a) What do protein-rich foods have to contain to make them High Biological Value (HBV)?_____________________________________________________________</a:t>
            </a:r>
          </a:p>
          <a:p>
            <a:pPr algn="just">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b) Which types of protein are typically HBV? ____________________________ </a:t>
            </a:r>
          </a:p>
          <a:p>
            <a:pPr algn="just">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0" y="5565536"/>
            <a:ext cx="1847248" cy="1292464"/>
          </a:xfrm>
          <a:prstGeom prst="rect">
            <a:avLst/>
          </a:prstGeom>
        </p:spPr>
      </p:pic>
      <p:sp>
        <p:nvSpPr>
          <p:cNvPr id="4" name="TextBox 3"/>
          <p:cNvSpPr txBox="1"/>
          <p:nvPr/>
        </p:nvSpPr>
        <p:spPr>
          <a:xfrm>
            <a:off x="8343781" y="109728"/>
            <a:ext cx="800219" cy="6611748"/>
          </a:xfrm>
          <a:prstGeom prst="rect">
            <a:avLst/>
          </a:prstGeom>
          <a:noFill/>
        </p:spPr>
        <p:txBody>
          <a:bodyPr vert="vert" wrap="square" rtlCol="0">
            <a:spAutoFit/>
          </a:bodyPr>
          <a:lstStyle/>
          <a:p>
            <a:pPr algn="ctr"/>
            <a:r>
              <a:rPr lang="en-GB" sz="4000" dirty="0"/>
              <a:t>NUTRITION</a:t>
            </a:r>
          </a:p>
        </p:txBody>
      </p:sp>
    </p:spTree>
    <p:extLst>
      <p:ext uri="{BB962C8B-B14F-4D97-AF65-F5344CB8AC3E}">
        <p14:creationId xmlns:p14="http://schemas.microsoft.com/office/powerpoint/2010/main" val="1783161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20B242D-6290-49E5-A6EF-D013109EBBA5}" type="slidenum">
              <a:rPr lang="en-GB" smtClean="0"/>
              <a:t>18</a:t>
            </a:fld>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353676174"/>
              </p:ext>
            </p:extLst>
          </p:nvPr>
        </p:nvGraphicFramePr>
        <p:xfrm>
          <a:off x="587828" y="2252135"/>
          <a:ext cx="7833796" cy="2280299"/>
        </p:xfrm>
        <a:graphic>
          <a:graphicData uri="http://schemas.openxmlformats.org/drawingml/2006/table">
            <a:tbl>
              <a:tblPr firstRow="1" firstCol="1" bandRow="1"/>
              <a:tblGrid>
                <a:gridCol w="3862310">
                  <a:extLst>
                    <a:ext uri="{9D8B030D-6E8A-4147-A177-3AD203B41FA5}">
                      <a16:colId xmlns:a16="http://schemas.microsoft.com/office/drawing/2014/main" val="856477637"/>
                    </a:ext>
                  </a:extLst>
                </a:gridCol>
                <a:gridCol w="3971486">
                  <a:extLst>
                    <a:ext uri="{9D8B030D-6E8A-4147-A177-3AD203B41FA5}">
                      <a16:colId xmlns:a16="http://schemas.microsoft.com/office/drawing/2014/main" val="3144857456"/>
                    </a:ext>
                  </a:extLst>
                </a:gridCol>
              </a:tblGrid>
              <a:tr h="692418">
                <a:tc>
                  <a:txBody>
                    <a:bodyPr/>
                    <a:lstStyle/>
                    <a:p>
                      <a:pPr algn="ct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Animal (high biological value HBV)</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ysClr val="window" lastClr="FFFFFF"/>
                    </a:solidFill>
                  </a:tcPr>
                </a:tc>
                <a:tc>
                  <a:txBody>
                    <a:bodyPr/>
                    <a:lstStyle/>
                    <a:p>
                      <a:pPr algn="ct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Plant (low biological value LBV)</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33023501"/>
                  </a:ext>
                </a:extLst>
              </a:tr>
              <a:tr h="0">
                <a:tc>
                  <a:txBody>
                    <a:bodyPr/>
                    <a:lstStyle/>
                    <a:p>
                      <a:pPr algn="just">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ysClr val="window" lastClr="FFFFFF"/>
                    </a:solidFill>
                  </a:tcPr>
                </a:tc>
                <a:tc>
                  <a:txBody>
                    <a:bodyPr/>
                    <a:lstStyle/>
                    <a:p>
                      <a:pPr algn="just">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2116923573"/>
                  </a:ext>
                </a:extLst>
              </a:tr>
            </a:tbl>
          </a:graphicData>
        </a:graphic>
      </p:graphicFrame>
      <p:sp>
        <p:nvSpPr>
          <p:cNvPr id="5" name="Rectangle 4"/>
          <p:cNvSpPr/>
          <p:nvPr/>
        </p:nvSpPr>
        <p:spPr>
          <a:xfrm>
            <a:off x="302078" y="-22218"/>
            <a:ext cx="7927522" cy="671915"/>
          </a:xfrm>
          <a:prstGeom prst="rect">
            <a:avLst/>
          </a:prstGeom>
        </p:spPr>
        <p:txBody>
          <a:bodyPr wrap="square">
            <a:spAutoFit/>
          </a:bodyPr>
          <a:lstStyle/>
          <a:p>
            <a:pPr algn="just">
              <a:lnSpc>
                <a:spcPct val="107000"/>
              </a:lnSpc>
              <a:spcAft>
                <a:spcPts val="800"/>
              </a:spcAft>
            </a:pPr>
            <a:r>
              <a:rPr lang="en-GB" dirty="0">
                <a:solidFill>
                  <a:prstClr val="black"/>
                </a:solidFill>
              </a:rPr>
              <a:t>3.</a:t>
            </a:r>
            <a:r>
              <a:rPr lang="en-GB" b="1" dirty="0">
                <a:solidFill>
                  <a:prstClr val="black"/>
                </a:solidFill>
              </a:rPr>
              <a:t> Complete the table.</a:t>
            </a:r>
            <a:r>
              <a:rPr lang="en-GB" dirty="0">
                <a:solidFill>
                  <a:prstClr val="black"/>
                </a:solidFill>
              </a:rPr>
              <a:t> Classify the following protein foods as ‘animal’ or ‘plant’ based protein.  </a:t>
            </a:r>
          </a:p>
        </p:txBody>
      </p:sp>
      <p:sp>
        <p:nvSpPr>
          <p:cNvPr id="7" name="Text Box 5"/>
          <p:cNvSpPr txBox="1"/>
          <p:nvPr/>
        </p:nvSpPr>
        <p:spPr>
          <a:xfrm>
            <a:off x="587826" y="4542531"/>
            <a:ext cx="2913018" cy="2041292"/>
          </a:xfrm>
          <a:prstGeom prst="rect">
            <a:avLst/>
          </a:prstGeom>
          <a:solidFill>
            <a:schemeClr val="accent1">
              <a:lumMod val="40000"/>
              <a:lumOff val="60000"/>
            </a:schemeClr>
          </a:solidFill>
          <a:ln w="3810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What is Quorn?</a:t>
            </a:r>
            <a:endPar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11"/>
          <p:cNvSpPr txBox="1"/>
          <p:nvPr/>
        </p:nvSpPr>
        <p:spPr>
          <a:xfrm>
            <a:off x="3500846" y="4551950"/>
            <a:ext cx="4728754" cy="2041292"/>
          </a:xfrm>
          <a:prstGeom prst="rect">
            <a:avLst/>
          </a:prstGeom>
          <a:solidFill>
            <a:schemeClr val="accent1">
              <a:lumMod val="40000"/>
              <a:lumOff val="60000"/>
            </a:schemeClr>
          </a:solidFill>
          <a:ln w="38100">
            <a:solidFill>
              <a:sysClr val="windowText" lastClr="0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What are the benefits of eating Quorn instead of meat?</a:t>
            </a:r>
            <a:endPar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302078" y="503568"/>
            <a:ext cx="8841922" cy="369332"/>
          </a:xfrm>
          <a:prstGeom prst="rect">
            <a:avLst/>
          </a:prstGeom>
          <a:noFill/>
        </p:spPr>
        <p:txBody>
          <a:bodyPr wrap="square" rtlCol="0">
            <a:spAutoFit/>
          </a:bodyPr>
          <a:lstStyle/>
          <a:p>
            <a:r>
              <a:rPr lang="en-GB" i="1" dirty="0"/>
              <a:t>N.B. There is one plant-based protein that is HBV – name this plant-based protein………………..</a:t>
            </a:r>
          </a:p>
        </p:txBody>
      </p:sp>
      <p:graphicFrame>
        <p:nvGraphicFramePr>
          <p:cNvPr id="10" name="Table 9"/>
          <p:cNvGraphicFramePr>
            <a:graphicFrameLocks noGrp="1"/>
          </p:cNvGraphicFramePr>
          <p:nvPr>
            <p:extLst>
              <p:ext uri="{D42A27DB-BD31-4B8C-83A1-F6EECF244321}">
                <p14:modId xmlns:p14="http://schemas.microsoft.com/office/powerpoint/2010/main" val="2862995570"/>
              </p:ext>
            </p:extLst>
          </p:nvPr>
        </p:nvGraphicFramePr>
        <p:xfrm>
          <a:off x="587826" y="962556"/>
          <a:ext cx="7853532" cy="1280160"/>
        </p:xfrm>
        <a:graphic>
          <a:graphicData uri="http://schemas.openxmlformats.org/drawingml/2006/table">
            <a:tbl>
              <a:tblPr firstRow="1" bandRow="1">
                <a:tableStyleId>{5C22544A-7EE6-4342-B048-85BDC9FD1C3A}</a:tableStyleId>
              </a:tblPr>
              <a:tblGrid>
                <a:gridCol w="1308922">
                  <a:extLst>
                    <a:ext uri="{9D8B030D-6E8A-4147-A177-3AD203B41FA5}">
                      <a16:colId xmlns:a16="http://schemas.microsoft.com/office/drawing/2014/main" val="20000"/>
                    </a:ext>
                  </a:extLst>
                </a:gridCol>
                <a:gridCol w="1308922">
                  <a:extLst>
                    <a:ext uri="{9D8B030D-6E8A-4147-A177-3AD203B41FA5}">
                      <a16:colId xmlns:a16="http://schemas.microsoft.com/office/drawing/2014/main" val="20001"/>
                    </a:ext>
                  </a:extLst>
                </a:gridCol>
                <a:gridCol w="1308922">
                  <a:extLst>
                    <a:ext uri="{9D8B030D-6E8A-4147-A177-3AD203B41FA5}">
                      <a16:colId xmlns:a16="http://schemas.microsoft.com/office/drawing/2014/main" val="20002"/>
                    </a:ext>
                  </a:extLst>
                </a:gridCol>
                <a:gridCol w="1308922">
                  <a:extLst>
                    <a:ext uri="{9D8B030D-6E8A-4147-A177-3AD203B41FA5}">
                      <a16:colId xmlns:a16="http://schemas.microsoft.com/office/drawing/2014/main" val="20003"/>
                    </a:ext>
                  </a:extLst>
                </a:gridCol>
                <a:gridCol w="1308922">
                  <a:extLst>
                    <a:ext uri="{9D8B030D-6E8A-4147-A177-3AD203B41FA5}">
                      <a16:colId xmlns:a16="http://schemas.microsoft.com/office/drawing/2014/main" val="20004"/>
                    </a:ext>
                  </a:extLst>
                </a:gridCol>
                <a:gridCol w="1308922">
                  <a:extLst>
                    <a:ext uri="{9D8B030D-6E8A-4147-A177-3AD203B41FA5}">
                      <a16:colId xmlns:a16="http://schemas.microsoft.com/office/drawing/2014/main" val="20005"/>
                    </a:ext>
                  </a:extLst>
                </a:gridCol>
              </a:tblGrid>
              <a:tr h="640080">
                <a:tc>
                  <a:txBody>
                    <a:bodyPr/>
                    <a:lstStyle/>
                    <a:p>
                      <a:r>
                        <a:rPr lang="en-GB" dirty="0">
                          <a:solidFill>
                            <a:schemeClr val="tx1"/>
                          </a:solidFill>
                        </a:rPr>
                        <a:t>Nuts</a:t>
                      </a:r>
                    </a:p>
                  </a:txBody>
                  <a:tcPr>
                    <a:solidFill>
                      <a:schemeClr val="accent4">
                        <a:lumMod val="40000"/>
                        <a:lumOff val="60000"/>
                      </a:schemeClr>
                    </a:solidFill>
                  </a:tcPr>
                </a:tc>
                <a:tc>
                  <a:txBody>
                    <a:bodyPr/>
                    <a:lstStyle/>
                    <a:p>
                      <a:r>
                        <a:rPr lang="en-GB" dirty="0">
                          <a:solidFill>
                            <a:schemeClr val="tx1"/>
                          </a:solidFill>
                        </a:rPr>
                        <a:t>Dairy</a:t>
                      </a:r>
                    </a:p>
                  </a:txBody>
                  <a:tcPr>
                    <a:solidFill>
                      <a:schemeClr val="accent4">
                        <a:lumMod val="40000"/>
                        <a:lumOff val="60000"/>
                      </a:schemeClr>
                    </a:solidFill>
                  </a:tcPr>
                </a:tc>
                <a:tc>
                  <a:txBody>
                    <a:bodyPr/>
                    <a:lstStyle/>
                    <a:p>
                      <a:r>
                        <a:rPr lang="en-GB" dirty="0">
                          <a:solidFill>
                            <a:schemeClr val="tx1"/>
                          </a:solidFill>
                        </a:rPr>
                        <a:t>Pork</a:t>
                      </a:r>
                    </a:p>
                  </a:txBody>
                  <a:tcPr>
                    <a:solidFill>
                      <a:schemeClr val="accent4">
                        <a:lumMod val="40000"/>
                        <a:lumOff val="60000"/>
                      </a:schemeClr>
                    </a:solidFill>
                  </a:tcPr>
                </a:tc>
                <a:tc>
                  <a:txBody>
                    <a:bodyPr/>
                    <a:lstStyle/>
                    <a:p>
                      <a:r>
                        <a:rPr lang="en-GB" dirty="0">
                          <a:solidFill>
                            <a:schemeClr val="tx1"/>
                          </a:solidFill>
                        </a:rPr>
                        <a:t>Cereals</a:t>
                      </a:r>
                    </a:p>
                  </a:txBody>
                  <a:tcPr>
                    <a:solidFill>
                      <a:schemeClr val="accent4">
                        <a:lumMod val="40000"/>
                        <a:lumOff val="60000"/>
                      </a:schemeClr>
                    </a:solidFill>
                  </a:tcPr>
                </a:tc>
                <a:tc>
                  <a:txBody>
                    <a:bodyPr/>
                    <a:lstStyle/>
                    <a:p>
                      <a:r>
                        <a:rPr lang="en-GB" dirty="0">
                          <a:solidFill>
                            <a:schemeClr val="tx1"/>
                          </a:solidFill>
                        </a:rPr>
                        <a:t>Cod</a:t>
                      </a:r>
                    </a:p>
                  </a:txBody>
                  <a:tcPr>
                    <a:solidFill>
                      <a:schemeClr val="accent4">
                        <a:lumMod val="40000"/>
                        <a:lumOff val="60000"/>
                      </a:schemeClr>
                    </a:solidFill>
                  </a:tcPr>
                </a:tc>
                <a:tc>
                  <a:txBody>
                    <a:bodyPr/>
                    <a:lstStyle/>
                    <a:p>
                      <a:r>
                        <a:rPr lang="en-GB" dirty="0">
                          <a:solidFill>
                            <a:schemeClr val="tx1"/>
                          </a:solidFill>
                        </a:rPr>
                        <a:t>Poultry</a:t>
                      </a:r>
                    </a:p>
                  </a:txBody>
                  <a:tcPr>
                    <a:solidFill>
                      <a:schemeClr val="accent4">
                        <a:lumMod val="40000"/>
                        <a:lumOff val="60000"/>
                      </a:schemeClr>
                    </a:solidFill>
                  </a:tcPr>
                </a:tc>
                <a:extLst>
                  <a:ext uri="{0D108BD9-81ED-4DB2-BD59-A6C34878D82A}">
                    <a16:rowId xmlns:a16="http://schemas.microsoft.com/office/drawing/2014/main" val="10000"/>
                  </a:ext>
                </a:extLst>
              </a:tr>
              <a:tr h="640080">
                <a:tc>
                  <a:txBody>
                    <a:bodyPr/>
                    <a:lstStyle/>
                    <a:p>
                      <a:r>
                        <a:rPr lang="en-GB" b="1" dirty="0">
                          <a:solidFill>
                            <a:schemeClr val="tx1"/>
                          </a:solidFill>
                        </a:rPr>
                        <a:t>Cheese</a:t>
                      </a:r>
                    </a:p>
                  </a:txBody>
                  <a:tcPr>
                    <a:solidFill>
                      <a:schemeClr val="accent4">
                        <a:lumMod val="40000"/>
                        <a:lumOff val="60000"/>
                      </a:schemeClr>
                    </a:solidFill>
                  </a:tcPr>
                </a:tc>
                <a:tc>
                  <a:txBody>
                    <a:bodyPr/>
                    <a:lstStyle/>
                    <a:p>
                      <a:r>
                        <a:rPr lang="en-GB" b="1" dirty="0">
                          <a:solidFill>
                            <a:schemeClr val="tx1"/>
                          </a:solidFill>
                        </a:rPr>
                        <a:t>Kidney beans</a:t>
                      </a:r>
                    </a:p>
                  </a:txBody>
                  <a:tcPr>
                    <a:solidFill>
                      <a:schemeClr val="accent4">
                        <a:lumMod val="40000"/>
                        <a:lumOff val="60000"/>
                      </a:schemeClr>
                    </a:solidFill>
                  </a:tcPr>
                </a:tc>
                <a:tc>
                  <a:txBody>
                    <a:bodyPr/>
                    <a:lstStyle/>
                    <a:p>
                      <a:r>
                        <a:rPr lang="en-GB" b="1" dirty="0">
                          <a:solidFill>
                            <a:schemeClr val="tx1"/>
                          </a:solidFill>
                        </a:rPr>
                        <a:t>Grains</a:t>
                      </a:r>
                    </a:p>
                  </a:txBody>
                  <a:tcPr>
                    <a:solidFill>
                      <a:schemeClr val="accent4">
                        <a:lumMod val="40000"/>
                        <a:lumOff val="60000"/>
                      </a:schemeClr>
                    </a:solidFill>
                  </a:tcPr>
                </a:tc>
                <a:tc>
                  <a:txBody>
                    <a:bodyPr/>
                    <a:lstStyle/>
                    <a:p>
                      <a:r>
                        <a:rPr lang="en-GB" b="1" dirty="0">
                          <a:solidFill>
                            <a:schemeClr val="tx1"/>
                          </a:solidFill>
                        </a:rPr>
                        <a:t>Beef</a:t>
                      </a:r>
                    </a:p>
                  </a:txBody>
                  <a:tcPr>
                    <a:solidFill>
                      <a:schemeClr val="accent4">
                        <a:lumMod val="40000"/>
                        <a:lumOff val="60000"/>
                      </a:schemeClr>
                    </a:solidFill>
                  </a:tcPr>
                </a:tc>
                <a:tc>
                  <a:txBody>
                    <a:bodyPr/>
                    <a:lstStyle/>
                    <a:p>
                      <a:r>
                        <a:rPr lang="en-GB" b="1" dirty="0">
                          <a:solidFill>
                            <a:schemeClr val="tx1"/>
                          </a:solidFill>
                        </a:rPr>
                        <a:t>Eggs</a:t>
                      </a:r>
                    </a:p>
                  </a:txBody>
                  <a:tcPr>
                    <a:solidFill>
                      <a:schemeClr val="accent4">
                        <a:lumMod val="40000"/>
                        <a:lumOff val="60000"/>
                      </a:schemeClr>
                    </a:solidFill>
                  </a:tcPr>
                </a:tc>
                <a:tc>
                  <a:txBody>
                    <a:bodyPr/>
                    <a:lstStyle/>
                    <a:p>
                      <a:r>
                        <a:rPr lang="en-GB" b="1" dirty="0">
                          <a:solidFill>
                            <a:schemeClr val="tx1"/>
                          </a:solidFill>
                        </a:rPr>
                        <a:t>Milk</a:t>
                      </a:r>
                    </a:p>
                  </a:txBody>
                  <a:tcPr>
                    <a:solidFill>
                      <a:schemeClr val="accent4">
                        <a:lumMod val="40000"/>
                        <a:lumOff val="60000"/>
                      </a:schemeClr>
                    </a:solidFill>
                  </a:tcPr>
                </a:tc>
                <a:extLst>
                  <a:ext uri="{0D108BD9-81ED-4DB2-BD59-A6C34878D82A}">
                    <a16:rowId xmlns:a16="http://schemas.microsoft.com/office/drawing/2014/main" val="10001"/>
                  </a:ext>
                </a:extLst>
              </a:tr>
            </a:tbl>
          </a:graphicData>
        </a:graphic>
      </p:graphicFrame>
      <p:sp>
        <p:nvSpPr>
          <p:cNvPr id="9" name="TextBox 8"/>
          <p:cNvSpPr txBox="1"/>
          <p:nvPr/>
        </p:nvSpPr>
        <p:spPr>
          <a:xfrm>
            <a:off x="8343781" y="109728"/>
            <a:ext cx="800219" cy="6611748"/>
          </a:xfrm>
          <a:prstGeom prst="rect">
            <a:avLst/>
          </a:prstGeom>
          <a:noFill/>
        </p:spPr>
        <p:txBody>
          <a:bodyPr vert="vert" wrap="square" rtlCol="0">
            <a:spAutoFit/>
          </a:bodyPr>
          <a:lstStyle/>
          <a:p>
            <a:pPr algn="ctr"/>
            <a:r>
              <a:rPr lang="en-GB" sz="4000" dirty="0"/>
              <a:t>NUTRITION</a:t>
            </a:r>
          </a:p>
        </p:txBody>
      </p:sp>
    </p:spTree>
    <p:extLst>
      <p:ext uri="{BB962C8B-B14F-4D97-AF65-F5344CB8AC3E}">
        <p14:creationId xmlns:p14="http://schemas.microsoft.com/office/powerpoint/2010/main" val="3504326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19</a:t>
            </a:fld>
            <a:endParaRPr lang="en-GB" dirty="0"/>
          </a:p>
        </p:txBody>
      </p:sp>
      <p:sp>
        <p:nvSpPr>
          <p:cNvPr id="3" name="Rectangle 2"/>
          <p:cNvSpPr/>
          <p:nvPr/>
        </p:nvSpPr>
        <p:spPr>
          <a:xfrm>
            <a:off x="509451" y="330744"/>
            <a:ext cx="8138160" cy="1984518"/>
          </a:xfrm>
          <a:prstGeom prst="rect">
            <a:avLst/>
          </a:prstGeom>
        </p:spPr>
        <p:txBody>
          <a:bodyPr wrap="square">
            <a:spAutoFit/>
          </a:bodyPr>
          <a:lstStyle/>
          <a:p>
            <a:pPr algn="just">
              <a:lnSpc>
                <a:spcPct val="107000"/>
              </a:lnSpc>
              <a:spcAft>
                <a:spcPts val="800"/>
              </a:spcAft>
            </a:pPr>
            <a:r>
              <a:rPr lang="en-GB" b="1" u="sng" dirty="0">
                <a:latin typeface="Calibri" panose="020F0502020204030204" pitchFamily="34" charset="0"/>
                <a:ea typeface="Calibri" panose="020F0502020204030204" pitchFamily="34" charset="0"/>
                <a:cs typeface="Times New Roman" panose="02020603050405020304" pitchFamily="18" charset="0"/>
              </a:rPr>
              <a:t>Carbohydrates </a:t>
            </a:r>
            <a:r>
              <a:rPr lang="en-GB" dirty="0">
                <a:latin typeface="Calibri" panose="020F0502020204030204" pitchFamily="34" charset="0"/>
                <a:ea typeface="Calibri" panose="020F0502020204030204" pitchFamily="34" charset="0"/>
                <a:cs typeface="Times New Roman" panose="02020603050405020304" pitchFamily="18" charset="0"/>
              </a:rPr>
              <a:t>are also classed as</a:t>
            </a:r>
            <a:r>
              <a:rPr lang="en-GB" b="1" dirty="0">
                <a:latin typeface="Calibri" panose="020F0502020204030204" pitchFamily="34" charset="0"/>
                <a:ea typeface="Calibri" panose="020F0502020204030204" pitchFamily="34" charset="0"/>
                <a:cs typeface="Times New Roman" panose="02020603050405020304" pitchFamily="18" charset="0"/>
              </a:rPr>
              <a:t> ‘Macronutrients’ – </a:t>
            </a:r>
            <a:r>
              <a:rPr lang="en-GB" dirty="0">
                <a:latin typeface="Calibri" panose="020F0502020204030204" pitchFamily="34" charset="0"/>
                <a:ea typeface="Calibri" panose="020F0502020204030204" pitchFamily="34" charset="0"/>
                <a:cs typeface="Times New Roman" panose="02020603050405020304" pitchFamily="18" charset="0"/>
              </a:rPr>
              <a:t>what does this mean?</a:t>
            </a:r>
          </a:p>
          <a:p>
            <a:pPr algn="just">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a:t>
            </a:r>
          </a:p>
          <a:p>
            <a:pPr marL="342900" indent="-342900" algn="just">
              <a:lnSpc>
                <a:spcPct val="107000"/>
              </a:lnSpc>
              <a:spcAft>
                <a:spcPts val="800"/>
              </a:spcAf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Complete the word gap task:</a:t>
            </a:r>
          </a:p>
          <a:p>
            <a:pPr marL="342900" indent="-342900" algn="just">
              <a:lnSpc>
                <a:spcPct val="107000"/>
              </a:lnSpc>
              <a:spcAft>
                <a:spcPts val="800"/>
              </a:spcAft>
              <a:buAutoNum type="arabicPeriod"/>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613953" y="1679345"/>
            <a:ext cx="8033657" cy="369332"/>
          </a:xfrm>
          <a:prstGeom prst="rect">
            <a:avLst/>
          </a:prstGeom>
          <a:noFill/>
          <a:ln w="15875">
            <a:solidFill>
              <a:schemeClr val="tx1"/>
            </a:solidFill>
          </a:ln>
        </p:spPr>
        <p:txBody>
          <a:bodyPr wrap="square" rtlCol="0">
            <a:spAutoFit/>
          </a:bodyPr>
          <a:lstStyle/>
          <a:p>
            <a:r>
              <a:rPr lang="en-GB" dirty="0"/>
              <a:t>Starch		Cereals		Sugar		Energy		Fruit</a:t>
            </a:r>
          </a:p>
        </p:txBody>
      </p:sp>
      <p:sp>
        <p:nvSpPr>
          <p:cNvPr id="6" name="Rectangle 5"/>
          <p:cNvSpPr/>
          <p:nvPr/>
        </p:nvSpPr>
        <p:spPr>
          <a:xfrm>
            <a:off x="613952" y="2130174"/>
            <a:ext cx="8033657" cy="3745000"/>
          </a:xfrm>
          <a:prstGeom prst="rect">
            <a:avLst/>
          </a:prstGeom>
        </p:spPr>
        <p:txBody>
          <a:bodyPr wrap="square">
            <a:spAutoFit/>
          </a:bodyPr>
          <a:lstStyle/>
          <a:p>
            <a:pPr>
              <a:lnSpc>
                <a:spcPct val="107000"/>
              </a:lnSpc>
              <a:spcAft>
                <a:spcPts val="0"/>
              </a:spcAft>
              <a:tabLst>
                <a:tab pos="2371090" algn="ctr"/>
                <a:tab pos="6126480" algn="r"/>
              </a:tabLst>
            </a:pPr>
            <a:r>
              <a:rPr lang="en-GB" dirty="0">
                <a:latin typeface="Calibri" panose="020F0502020204030204" pitchFamily="34" charset="0"/>
                <a:ea typeface="Calibri" panose="020F0502020204030204" pitchFamily="34" charset="0"/>
                <a:cs typeface="Times New Roman" panose="02020603050405020304" pitchFamily="18" charset="0"/>
              </a:rPr>
              <a:t>Carbohydrates are needed to give the body ______________.	There are two types of</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Carbohydrate - _____________ and ______________.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Starch is found in ____________, cornflour, potatoes, pasta and flour.</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Sugar is found in ______________, vegetables, honey, milk and processed foods.</a:t>
            </a:r>
          </a:p>
          <a:p>
            <a:pPr>
              <a:lnSpc>
                <a:spcPct val="107000"/>
              </a:lnSpc>
              <a:spcAft>
                <a:spcPts val="800"/>
              </a:spcAft>
            </a:pP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2. When might the body need fast release (sugary) carbohydrates?</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3. When might the body need slow release (starchy) carbohydrates?</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a:t>
            </a: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6024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071" y="1740506"/>
            <a:ext cx="7758547" cy="745223"/>
          </a:xfrm>
        </p:spPr>
        <p:txBody>
          <a:bodyPr>
            <a:normAutofit/>
          </a:bodyPr>
          <a:lstStyle/>
          <a:p>
            <a:r>
              <a:rPr lang="en-US" dirty="0"/>
              <a:t>What we are cooking and why</a:t>
            </a:r>
            <a:endParaRPr lang="en-GB" dirty="0"/>
          </a:p>
        </p:txBody>
      </p:sp>
      <p:sp>
        <p:nvSpPr>
          <p:cNvPr id="8" name="TextBox 7"/>
          <p:cNvSpPr txBox="1"/>
          <p:nvPr/>
        </p:nvSpPr>
        <p:spPr>
          <a:xfrm>
            <a:off x="729671" y="2681827"/>
            <a:ext cx="7204363" cy="4011611"/>
          </a:xfrm>
          <a:prstGeom prst="rect">
            <a:avLst/>
          </a:prstGeom>
          <a:noFill/>
        </p:spPr>
        <p:txBody>
          <a:bodyPr wrap="square" rtlCol="0">
            <a:spAutoFit/>
          </a:bodyPr>
          <a:lstStyle/>
          <a:p>
            <a:r>
              <a:rPr lang="en-US" sz="1519" dirty="0"/>
              <a:t>Throughout their practical cooking experiences, the students will be working towards GCSE standards when it comes to their practical skills.</a:t>
            </a:r>
          </a:p>
          <a:p>
            <a:r>
              <a:rPr lang="en-US" sz="1519" dirty="0"/>
              <a:t>We think it is important that the students practice these skills from the very start as it will enable them to become more confident and efficient when preparing and cooking food at school and at home.</a:t>
            </a:r>
          </a:p>
          <a:p>
            <a:r>
              <a:rPr lang="en-US" sz="1519" dirty="0"/>
              <a:t>Overleaf there is a table showing the 20 skills, which commodity (food item) the students will be using, the food science that takes place when cooking and the name of the dishes that these skills will be used in. </a:t>
            </a:r>
          </a:p>
          <a:p>
            <a:endParaRPr lang="en-US" sz="1519" dirty="0"/>
          </a:p>
          <a:p>
            <a:r>
              <a:rPr lang="en-US" sz="1519" dirty="0"/>
              <a:t>Below you will find the key to the table:</a:t>
            </a:r>
          </a:p>
          <a:p>
            <a:endParaRPr lang="en-US" sz="1519" dirty="0"/>
          </a:p>
          <a:p>
            <a:r>
              <a:rPr lang="en-US" sz="1400" dirty="0"/>
              <a:t>Commodity – which food group does the main ingredients belong to.</a:t>
            </a:r>
          </a:p>
          <a:p>
            <a:r>
              <a:rPr lang="en-US" sz="1400" dirty="0"/>
              <a:t>Food science – what causes this to happen? Why does it happen?</a:t>
            </a:r>
          </a:p>
          <a:p>
            <a:r>
              <a:rPr lang="en-US" sz="1400" dirty="0" err="1"/>
              <a:t>Practicals</a:t>
            </a:r>
            <a:r>
              <a:rPr lang="en-US" sz="1400" dirty="0"/>
              <a:t> – what dishes are being made.</a:t>
            </a:r>
          </a:p>
          <a:p>
            <a:endParaRPr lang="en-US" sz="1519" dirty="0"/>
          </a:p>
          <a:p>
            <a:endParaRPr lang="en-US" sz="1519" dirty="0"/>
          </a:p>
          <a:p>
            <a:endParaRPr lang="en-GB" sz="1519" dirty="0"/>
          </a:p>
        </p:txBody>
      </p:sp>
      <p:pic>
        <p:nvPicPr>
          <p:cNvPr id="9" name="Picture 8">
            <a:extLst>
              <a:ext uri="{FF2B5EF4-FFF2-40B4-BE49-F238E27FC236}">
                <a16:creationId xmlns:a16="http://schemas.microsoft.com/office/drawing/2014/main" id="{A872CB33-04E1-3839-848D-EF63E688946C}"/>
              </a:ext>
            </a:extLst>
          </p:cNvPr>
          <p:cNvPicPr>
            <a:picLocks noChangeAspect="1"/>
          </p:cNvPicPr>
          <p:nvPr/>
        </p:nvPicPr>
        <p:blipFill rotWithShape="1">
          <a:blip r:embed="rId2"/>
          <a:srcRect l="6389" t="6509" r="5432" b="20977"/>
          <a:stretch/>
        </p:blipFill>
        <p:spPr>
          <a:xfrm>
            <a:off x="535710" y="108612"/>
            <a:ext cx="8072582" cy="1507730"/>
          </a:xfrm>
          <a:prstGeom prst="rect">
            <a:avLst/>
          </a:prstGeom>
        </p:spPr>
      </p:pic>
      <p:pic>
        <p:nvPicPr>
          <p:cNvPr id="10" name="Picture 9"/>
          <p:cNvPicPr>
            <a:picLocks noChangeAspect="1"/>
          </p:cNvPicPr>
          <p:nvPr/>
        </p:nvPicPr>
        <p:blipFill>
          <a:blip r:embed="rId3"/>
          <a:stretch>
            <a:fillRect/>
          </a:stretch>
        </p:blipFill>
        <p:spPr>
          <a:xfrm>
            <a:off x="5947213" y="5895657"/>
            <a:ext cx="1709732" cy="601683"/>
          </a:xfrm>
          <a:prstGeom prst="rect">
            <a:avLst/>
          </a:prstGeom>
        </p:spPr>
      </p:pic>
    </p:spTree>
    <p:extLst>
      <p:ext uri="{BB962C8B-B14F-4D97-AF65-F5344CB8AC3E}">
        <p14:creationId xmlns:p14="http://schemas.microsoft.com/office/powerpoint/2010/main" val="928905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20</a:t>
            </a:fld>
            <a:endParaRPr lang="en-GB" dirty="0"/>
          </a:p>
        </p:txBody>
      </p:sp>
      <p:sp>
        <p:nvSpPr>
          <p:cNvPr id="3" name="Rectangle 2"/>
          <p:cNvSpPr/>
          <p:nvPr/>
        </p:nvSpPr>
        <p:spPr>
          <a:xfrm>
            <a:off x="653141" y="197639"/>
            <a:ext cx="7862207" cy="3876702"/>
          </a:xfrm>
          <a:prstGeom prst="rect">
            <a:avLst/>
          </a:prstGeom>
        </p:spPr>
        <p:txBody>
          <a:bodyPr wrap="square">
            <a:spAutoFit/>
          </a:bodyPr>
          <a:lstStyle/>
          <a:p>
            <a:pPr lvl="0">
              <a:lnSpc>
                <a:spcPct val="107000"/>
              </a:lnSpc>
              <a:spcAft>
                <a:spcPts val="800"/>
              </a:spcAft>
            </a:pPr>
            <a:r>
              <a:rPr lang="en-GB">
                <a:solidFill>
                  <a:prstClr val="black"/>
                </a:solidFill>
                <a:latin typeface="Calibri" panose="020F0502020204030204" pitchFamily="34" charset="0"/>
                <a:ea typeface="Calibri" panose="020F0502020204030204" pitchFamily="34" charset="0"/>
                <a:cs typeface="Times New Roman" panose="02020603050405020304" pitchFamily="18" charset="0"/>
              </a:rPr>
              <a:t>Complete </a:t>
            </a: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table using the list of foods below. Classify them as fast or slow release carbohydrates.</a:t>
            </a:r>
          </a:p>
          <a:p>
            <a:pPr lvl="0">
              <a:lnSpc>
                <a:spcPct val="107000"/>
              </a:lnSpc>
              <a:spcAft>
                <a:spcPts val="800"/>
              </a:spcAft>
            </a:pPr>
            <a:endPar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65238470"/>
              </p:ext>
            </p:extLst>
          </p:nvPr>
        </p:nvGraphicFramePr>
        <p:xfrm>
          <a:off x="653141" y="844550"/>
          <a:ext cx="7862208" cy="2897000"/>
        </p:xfrm>
        <a:graphic>
          <a:graphicData uri="http://schemas.openxmlformats.org/drawingml/2006/table">
            <a:tbl>
              <a:tblPr firstRow="1" firstCol="1" bandRow="1"/>
              <a:tblGrid>
                <a:gridCol w="3931104">
                  <a:extLst>
                    <a:ext uri="{9D8B030D-6E8A-4147-A177-3AD203B41FA5}">
                      <a16:colId xmlns:a16="http://schemas.microsoft.com/office/drawing/2014/main" val="3800024321"/>
                    </a:ext>
                  </a:extLst>
                </a:gridCol>
                <a:gridCol w="3931104">
                  <a:extLst>
                    <a:ext uri="{9D8B030D-6E8A-4147-A177-3AD203B41FA5}">
                      <a16:colId xmlns:a16="http://schemas.microsoft.com/office/drawing/2014/main" val="13948721"/>
                    </a:ext>
                  </a:extLst>
                </a:gridCol>
              </a:tblGrid>
              <a:tr h="0">
                <a:tc>
                  <a:txBody>
                    <a:bodyPr/>
                    <a:lstStyle/>
                    <a:p>
                      <a:pPr algn="ct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Fast release (sugary ) carbohydrates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Slow release (starchy) carbohydrates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6560503"/>
                  </a:ext>
                </a:extLst>
              </a:tr>
              <a:tr h="0">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9963158"/>
                  </a:ext>
                </a:extLst>
              </a:tr>
              <a:tr h="0">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5048470"/>
                  </a:ext>
                </a:extLst>
              </a:tr>
              <a:tr h="0">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0300238"/>
                  </a:ext>
                </a:extLst>
              </a:tr>
              <a:tr h="0">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7835553"/>
                  </a:ext>
                </a:extLst>
              </a:tr>
              <a:tr h="0">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8146688"/>
                  </a:ext>
                </a:extLst>
              </a:tr>
              <a:tr h="0">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9667039"/>
                  </a:ext>
                </a:extLst>
              </a:tr>
            </a:tbl>
          </a:graphicData>
        </a:graphic>
      </p:graphicFrame>
      <p:sp>
        <p:nvSpPr>
          <p:cNvPr id="6" name="Text Box 38"/>
          <p:cNvSpPr txBox="1"/>
          <p:nvPr/>
        </p:nvSpPr>
        <p:spPr>
          <a:xfrm>
            <a:off x="653141" y="5437053"/>
            <a:ext cx="3082836" cy="1304925"/>
          </a:xfrm>
          <a:prstGeom prst="rect">
            <a:avLst/>
          </a:prstGeom>
          <a:solidFill>
            <a:schemeClr val="accent1">
              <a:lumMod val="60000"/>
              <a:lumOff val="40000"/>
            </a:schemeClr>
          </a:solidFill>
          <a:ln w="2857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14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Which type of foods contain gluten?</a:t>
            </a:r>
            <a:endPar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39"/>
          <p:cNvSpPr txBox="1"/>
          <p:nvPr/>
        </p:nvSpPr>
        <p:spPr>
          <a:xfrm>
            <a:off x="3735978" y="5435601"/>
            <a:ext cx="4532811" cy="1306377"/>
          </a:xfrm>
          <a:prstGeom prst="rect">
            <a:avLst/>
          </a:prstGeom>
          <a:solidFill>
            <a:schemeClr val="accent1">
              <a:lumMod val="60000"/>
              <a:lumOff val="40000"/>
            </a:schemeClr>
          </a:solidFill>
          <a:ln w="2857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14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If you were gluten intolerant (coeliac) which foods could you get your carbohydrates from?</a:t>
            </a:r>
            <a:endPar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653141" y="5061405"/>
            <a:ext cx="1412566" cy="338554"/>
          </a:xfrm>
          <a:prstGeom prst="rect">
            <a:avLst/>
          </a:prstGeom>
        </p:spPr>
        <p:txBody>
          <a:bodyPr wrap="none">
            <a:spAutoFit/>
          </a:bodyPr>
          <a:lstStyle/>
          <a:p>
            <a:r>
              <a:rPr lang="en-GB" sz="1600" b="1"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Extension task</a:t>
            </a:r>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val="2976937995"/>
              </p:ext>
            </p:extLst>
          </p:nvPr>
        </p:nvGraphicFramePr>
        <p:xfrm>
          <a:off x="653141" y="3781245"/>
          <a:ext cx="7862208" cy="1280160"/>
        </p:xfrm>
        <a:graphic>
          <a:graphicData uri="http://schemas.openxmlformats.org/drawingml/2006/table">
            <a:tbl>
              <a:tblPr firstRow="1" bandRow="1">
                <a:tableStyleId>{5C22544A-7EE6-4342-B048-85BDC9FD1C3A}</a:tableStyleId>
              </a:tblPr>
              <a:tblGrid>
                <a:gridCol w="1310368">
                  <a:extLst>
                    <a:ext uri="{9D8B030D-6E8A-4147-A177-3AD203B41FA5}">
                      <a16:colId xmlns:a16="http://schemas.microsoft.com/office/drawing/2014/main" val="20000"/>
                    </a:ext>
                  </a:extLst>
                </a:gridCol>
                <a:gridCol w="1310368">
                  <a:extLst>
                    <a:ext uri="{9D8B030D-6E8A-4147-A177-3AD203B41FA5}">
                      <a16:colId xmlns:a16="http://schemas.microsoft.com/office/drawing/2014/main" val="20001"/>
                    </a:ext>
                  </a:extLst>
                </a:gridCol>
                <a:gridCol w="1310368">
                  <a:extLst>
                    <a:ext uri="{9D8B030D-6E8A-4147-A177-3AD203B41FA5}">
                      <a16:colId xmlns:a16="http://schemas.microsoft.com/office/drawing/2014/main" val="20002"/>
                    </a:ext>
                  </a:extLst>
                </a:gridCol>
                <a:gridCol w="1310368">
                  <a:extLst>
                    <a:ext uri="{9D8B030D-6E8A-4147-A177-3AD203B41FA5}">
                      <a16:colId xmlns:a16="http://schemas.microsoft.com/office/drawing/2014/main" val="20003"/>
                    </a:ext>
                  </a:extLst>
                </a:gridCol>
                <a:gridCol w="1310368">
                  <a:extLst>
                    <a:ext uri="{9D8B030D-6E8A-4147-A177-3AD203B41FA5}">
                      <a16:colId xmlns:a16="http://schemas.microsoft.com/office/drawing/2014/main" val="20004"/>
                    </a:ext>
                  </a:extLst>
                </a:gridCol>
                <a:gridCol w="1310368">
                  <a:extLst>
                    <a:ext uri="{9D8B030D-6E8A-4147-A177-3AD203B41FA5}">
                      <a16:colId xmlns:a16="http://schemas.microsoft.com/office/drawing/2014/main" val="20005"/>
                    </a:ext>
                  </a:extLst>
                </a:gridCol>
              </a:tblGrid>
              <a:tr h="370840">
                <a:tc>
                  <a:txBody>
                    <a:bodyPr/>
                    <a:lstStyle/>
                    <a:p>
                      <a:r>
                        <a:rPr lang="en-GB" dirty="0">
                          <a:solidFill>
                            <a:schemeClr val="tx1"/>
                          </a:solidFill>
                        </a:rPr>
                        <a:t>Fruit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dirty="0">
                          <a:solidFill>
                            <a:schemeClr val="tx1"/>
                          </a:solidFill>
                        </a:rPr>
                        <a:t>Jam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dirty="0">
                          <a:solidFill>
                            <a:schemeClr val="tx1"/>
                          </a:solidFill>
                        </a:rPr>
                        <a:t>Vegetables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dirty="0">
                          <a:solidFill>
                            <a:schemeClr val="tx1"/>
                          </a:solidFill>
                        </a:rPr>
                        <a:t>Sugary Cereals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dirty="0">
                          <a:solidFill>
                            <a:schemeClr val="tx1"/>
                          </a:solidFill>
                        </a:rPr>
                        <a:t>Oats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dirty="0">
                          <a:solidFill>
                            <a:schemeClr val="tx1"/>
                          </a:solidFill>
                        </a:rPr>
                        <a:t>Lentils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370840">
                <a:tc>
                  <a:txBody>
                    <a:bodyPr/>
                    <a:lstStyle/>
                    <a:p>
                      <a:r>
                        <a:rPr lang="en-GB" b="1" dirty="0">
                          <a:solidFill>
                            <a:schemeClr val="tx1"/>
                          </a:solidFill>
                        </a:rPr>
                        <a:t>Honey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b="1" dirty="0">
                          <a:solidFill>
                            <a:schemeClr val="tx1"/>
                          </a:solidFill>
                        </a:rPr>
                        <a:t>Potatoes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b="1" dirty="0">
                          <a:solidFill>
                            <a:schemeClr val="tx1"/>
                          </a:solidFill>
                        </a:rPr>
                        <a:t>Peas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b="1" dirty="0">
                          <a:solidFill>
                            <a:schemeClr val="tx1"/>
                          </a:solidFill>
                        </a:rPr>
                        <a:t>Energy drinks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b="1" dirty="0">
                          <a:solidFill>
                            <a:schemeClr val="tx1"/>
                          </a:solidFill>
                        </a:rPr>
                        <a:t>Rice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b="1" dirty="0">
                          <a:solidFill>
                            <a:schemeClr val="tx1"/>
                          </a:solidFill>
                        </a:rPr>
                        <a:t>Milk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1"/>
                  </a:ext>
                </a:extLst>
              </a:tr>
            </a:tbl>
          </a:graphicData>
        </a:graphic>
      </p:graphicFrame>
      <p:sp>
        <p:nvSpPr>
          <p:cNvPr id="10" name="TextBox 9"/>
          <p:cNvSpPr txBox="1"/>
          <p:nvPr/>
        </p:nvSpPr>
        <p:spPr>
          <a:xfrm>
            <a:off x="8343781" y="109728"/>
            <a:ext cx="800219" cy="6611748"/>
          </a:xfrm>
          <a:prstGeom prst="rect">
            <a:avLst/>
          </a:prstGeom>
          <a:noFill/>
        </p:spPr>
        <p:txBody>
          <a:bodyPr vert="vert" wrap="square" rtlCol="0">
            <a:spAutoFit/>
          </a:bodyPr>
          <a:lstStyle/>
          <a:p>
            <a:pPr algn="ctr"/>
            <a:r>
              <a:rPr lang="en-GB" sz="4000" dirty="0"/>
              <a:t>NUTRITION</a:t>
            </a:r>
          </a:p>
        </p:txBody>
      </p:sp>
    </p:spTree>
    <p:extLst>
      <p:ext uri="{BB962C8B-B14F-4D97-AF65-F5344CB8AC3E}">
        <p14:creationId xmlns:p14="http://schemas.microsoft.com/office/powerpoint/2010/main" val="465189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21</a:t>
            </a:fld>
            <a:endParaRPr lang="en-GB" dirty="0"/>
          </a:p>
        </p:txBody>
      </p:sp>
      <p:sp>
        <p:nvSpPr>
          <p:cNvPr id="3" name="Rectangle 2"/>
          <p:cNvSpPr/>
          <p:nvPr/>
        </p:nvSpPr>
        <p:spPr>
          <a:xfrm>
            <a:off x="470263" y="250657"/>
            <a:ext cx="7341326" cy="787652"/>
          </a:xfrm>
          <a:prstGeom prst="rect">
            <a:avLst/>
          </a:prstGeom>
        </p:spPr>
        <p:txBody>
          <a:bodyPr wrap="square">
            <a:spAutoFit/>
          </a:bodyPr>
          <a:lstStyle/>
          <a:p>
            <a:pPr>
              <a:lnSpc>
                <a:spcPct val="107000"/>
              </a:lnSpc>
              <a:spcAft>
                <a:spcPts val="800"/>
              </a:spcAft>
            </a:pPr>
            <a:r>
              <a:rPr lang="en-GB" b="1" u="sng" dirty="0">
                <a:latin typeface="Calibri" panose="020F0502020204030204" pitchFamily="34" charset="0"/>
                <a:ea typeface="Calibri" panose="020F0502020204030204" pitchFamily="34" charset="0"/>
                <a:cs typeface="Times New Roman" panose="02020603050405020304" pitchFamily="18" charset="0"/>
              </a:rPr>
              <a:t>Fats</a:t>
            </a:r>
            <a:r>
              <a:rPr lang="en-GB" b="1" dirty="0">
                <a:latin typeface="Calibri" panose="020F0502020204030204" pitchFamily="34" charset="0"/>
                <a:ea typeface="Calibri" panose="020F0502020204030204" pitchFamily="34" charset="0"/>
                <a:cs typeface="Times New Roman" panose="02020603050405020304" pitchFamily="18" charset="0"/>
              </a:rPr>
              <a:t> are also ‘Macronutrients’.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Complete the word gap task:</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470263" y="1043439"/>
            <a:ext cx="8294913" cy="388696"/>
          </a:xfrm>
          <a:prstGeom prst="rect">
            <a:avLst/>
          </a:prstGeom>
          <a:noFill/>
          <a:ln w="15875">
            <a:solidFill>
              <a:schemeClr val="tx1"/>
            </a:solidFill>
          </a:ln>
        </p:spPr>
        <p:txBody>
          <a:bodyPr wrap="square" rtlCol="0">
            <a:spAutoFit/>
          </a:bodyPr>
          <a:lstStyle/>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butter		insulate		saturated		energy		plant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64760" y="1461483"/>
            <a:ext cx="8294914" cy="2372060"/>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Fats help to provide concentrated sources of ____________ and help to _______________  the body in cold weather. There are two main types:</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_________________________ fats are usually obtained from animal sources, for example   _____________ and lard. Unsaturated fats come from ____________ sources, such as sunflower oil.</a:t>
            </a:r>
          </a:p>
          <a:p>
            <a:pPr lvl="0">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2. Complete the table using the lists of foods below. Classify them as saturated or unsaturated fats.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141575536"/>
              </p:ext>
            </p:extLst>
          </p:nvPr>
        </p:nvGraphicFramePr>
        <p:xfrm>
          <a:off x="481329" y="3804193"/>
          <a:ext cx="7643768" cy="2034350"/>
        </p:xfrm>
        <a:graphic>
          <a:graphicData uri="http://schemas.openxmlformats.org/drawingml/2006/table">
            <a:tbl>
              <a:tblPr firstRow="1" firstCol="1" bandRow="1"/>
              <a:tblGrid>
                <a:gridCol w="3821884">
                  <a:extLst>
                    <a:ext uri="{9D8B030D-6E8A-4147-A177-3AD203B41FA5}">
                      <a16:colId xmlns:a16="http://schemas.microsoft.com/office/drawing/2014/main" val="1955085246"/>
                    </a:ext>
                  </a:extLst>
                </a:gridCol>
                <a:gridCol w="3821884">
                  <a:extLst>
                    <a:ext uri="{9D8B030D-6E8A-4147-A177-3AD203B41FA5}">
                      <a16:colId xmlns:a16="http://schemas.microsoft.com/office/drawing/2014/main" val="1414266090"/>
                    </a:ext>
                  </a:extLst>
                </a:gridCol>
              </a:tblGrid>
              <a:tr h="0">
                <a:tc>
                  <a:txBody>
                    <a:bodyPr/>
                    <a:lstStyle/>
                    <a:p>
                      <a:pPr algn="ct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Saturated Fats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Unsaturated Fats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0102118"/>
                  </a:ext>
                </a:extLst>
              </a:tr>
              <a:tr h="0">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793518"/>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52870056"/>
              </p:ext>
            </p:extLst>
          </p:nvPr>
        </p:nvGraphicFramePr>
        <p:xfrm>
          <a:off x="481329" y="5979796"/>
          <a:ext cx="6096000" cy="74168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r>
                        <a:rPr lang="en-GB" dirty="0"/>
                        <a:t>Meat</a:t>
                      </a:r>
                    </a:p>
                  </a:txBody>
                  <a:tcPr/>
                </a:tc>
                <a:tc>
                  <a:txBody>
                    <a:bodyPr/>
                    <a:lstStyle/>
                    <a:p>
                      <a:r>
                        <a:rPr lang="en-GB" dirty="0"/>
                        <a:t>Olive oil</a:t>
                      </a:r>
                    </a:p>
                  </a:txBody>
                  <a:tcPr/>
                </a:tc>
                <a:tc>
                  <a:txBody>
                    <a:bodyPr/>
                    <a:lstStyle/>
                    <a:p>
                      <a:r>
                        <a:rPr lang="en-GB" dirty="0"/>
                        <a:t>Eggs</a:t>
                      </a:r>
                    </a:p>
                  </a:txBody>
                  <a:tcPr/>
                </a:tc>
                <a:tc>
                  <a:txBody>
                    <a:bodyPr/>
                    <a:lstStyle/>
                    <a:p>
                      <a:r>
                        <a:rPr lang="en-GB" dirty="0"/>
                        <a:t>Butter</a:t>
                      </a:r>
                    </a:p>
                  </a:txBody>
                  <a:tcPr/>
                </a:tc>
                <a:extLst>
                  <a:ext uri="{0D108BD9-81ED-4DB2-BD59-A6C34878D82A}">
                    <a16:rowId xmlns:a16="http://schemas.microsoft.com/office/drawing/2014/main" val="10000"/>
                  </a:ext>
                </a:extLst>
              </a:tr>
              <a:tr h="370840">
                <a:tc>
                  <a:txBody>
                    <a:bodyPr/>
                    <a:lstStyle/>
                    <a:p>
                      <a:r>
                        <a:rPr lang="en-GB" dirty="0"/>
                        <a:t>Nuts</a:t>
                      </a:r>
                    </a:p>
                  </a:txBody>
                  <a:tcPr/>
                </a:tc>
                <a:tc>
                  <a:txBody>
                    <a:bodyPr/>
                    <a:lstStyle/>
                    <a:p>
                      <a:r>
                        <a:rPr lang="en-GB" dirty="0"/>
                        <a:t>Cream</a:t>
                      </a:r>
                    </a:p>
                  </a:txBody>
                  <a:tcPr/>
                </a:tc>
                <a:tc>
                  <a:txBody>
                    <a:bodyPr/>
                    <a:lstStyle/>
                    <a:p>
                      <a:r>
                        <a:rPr lang="en-GB" dirty="0"/>
                        <a:t>Vegetable oil</a:t>
                      </a:r>
                    </a:p>
                  </a:txBody>
                  <a:tcPr/>
                </a:tc>
                <a:tc>
                  <a:txBody>
                    <a:bodyPr/>
                    <a:lstStyle/>
                    <a:p>
                      <a:r>
                        <a:rPr lang="en-GB" dirty="0"/>
                        <a:t>Oily fish</a:t>
                      </a:r>
                    </a:p>
                  </a:txBody>
                  <a:tcPr/>
                </a:tc>
                <a:extLst>
                  <a:ext uri="{0D108BD9-81ED-4DB2-BD59-A6C34878D82A}">
                    <a16:rowId xmlns:a16="http://schemas.microsoft.com/office/drawing/2014/main" val="10001"/>
                  </a:ext>
                </a:extLst>
              </a:tr>
            </a:tbl>
          </a:graphicData>
        </a:graphic>
      </p:graphicFrame>
      <p:sp>
        <p:nvSpPr>
          <p:cNvPr id="9" name="TextBox 8"/>
          <p:cNvSpPr txBox="1"/>
          <p:nvPr/>
        </p:nvSpPr>
        <p:spPr>
          <a:xfrm>
            <a:off x="8343781" y="109728"/>
            <a:ext cx="800219" cy="6611748"/>
          </a:xfrm>
          <a:prstGeom prst="rect">
            <a:avLst/>
          </a:prstGeom>
          <a:noFill/>
        </p:spPr>
        <p:txBody>
          <a:bodyPr vert="vert" wrap="square" rtlCol="0">
            <a:spAutoFit/>
          </a:bodyPr>
          <a:lstStyle/>
          <a:p>
            <a:pPr algn="ctr"/>
            <a:r>
              <a:rPr lang="en-GB" sz="4000" dirty="0"/>
              <a:t>NUTRITION</a:t>
            </a:r>
          </a:p>
        </p:txBody>
      </p:sp>
    </p:spTree>
    <p:extLst>
      <p:ext uri="{BB962C8B-B14F-4D97-AF65-F5344CB8AC3E}">
        <p14:creationId xmlns:p14="http://schemas.microsoft.com/office/powerpoint/2010/main" val="2988046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22</a:t>
            </a:fld>
            <a:endParaRPr lang="en-GB" dirty="0"/>
          </a:p>
        </p:txBody>
      </p:sp>
      <p:pic>
        <p:nvPicPr>
          <p:cNvPr id="3" name="Picture 2"/>
          <p:cNvPicPr>
            <a:picLocks noChangeAspect="1"/>
          </p:cNvPicPr>
          <p:nvPr/>
        </p:nvPicPr>
        <p:blipFill>
          <a:blip r:embed="rId2"/>
          <a:stretch>
            <a:fillRect/>
          </a:stretch>
        </p:blipFill>
        <p:spPr>
          <a:xfrm>
            <a:off x="584670" y="956976"/>
            <a:ext cx="2566638" cy="2200847"/>
          </a:xfrm>
          <a:prstGeom prst="rect">
            <a:avLst/>
          </a:prstGeom>
        </p:spPr>
      </p:pic>
      <p:sp>
        <p:nvSpPr>
          <p:cNvPr id="4" name="Rectangle 3"/>
          <p:cNvSpPr/>
          <p:nvPr/>
        </p:nvSpPr>
        <p:spPr>
          <a:xfrm>
            <a:off x="676110" y="437153"/>
            <a:ext cx="7994496" cy="338554"/>
          </a:xfrm>
          <a:prstGeom prst="rect">
            <a:avLst/>
          </a:prstGeom>
        </p:spPr>
        <p:txBody>
          <a:bodyPr wrap="none">
            <a:spAutoFit/>
          </a:bodyPr>
          <a:lstStyle/>
          <a:p>
            <a:r>
              <a:rPr lang="en-GB" sz="1600" b="1"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Extension task – consider all dietary goals to help you improve the health of this young man.</a:t>
            </a:r>
            <a:endParaRPr lang="en-GB" dirty="0"/>
          </a:p>
        </p:txBody>
      </p:sp>
      <p:sp>
        <p:nvSpPr>
          <p:cNvPr id="5" name="Text Box 58"/>
          <p:cNvSpPr txBox="1"/>
          <p:nvPr/>
        </p:nvSpPr>
        <p:spPr>
          <a:xfrm>
            <a:off x="462152" y="3824061"/>
            <a:ext cx="2811673" cy="1923596"/>
          </a:xfrm>
          <a:prstGeom prst="rect">
            <a:avLst/>
          </a:prstGeom>
          <a:solidFill>
            <a:sysClr val="window" lastClr="FFFFFF"/>
          </a:solidFill>
          <a:ln w="28575"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0"/>
              </a:spcAft>
              <a:buClrTx/>
              <a:buSzTx/>
              <a:buFontTx/>
              <a:buNone/>
              <a:tabLst/>
              <a:defRPr/>
            </a:pPr>
            <a:r>
              <a:rPr kumimoji="0" lang="en-GB" b="1" i="0" u="none" strike="noStrike" kern="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What health risks does this boy face?</a:t>
            </a:r>
          </a:p>
          <a:p>
            <a:pPr marL="0" marR="0" lvl="0" indent="0" defTabSz="914400" eaLnBrk="1" fontAlgn="auto" latinLnBrk="0" hangingPunct="1">
              <a:lnSpc>
                <a:spcPct val="107000"/>
              </a:lnSpc>
              <a:spcBef>
                <a:spcPts val="0"/>
              </a:spcBef>
              <a:spcAft>
                <a:spcPts val="0"/>
              </a:spcAft>
              <a:buClrTx/>
              <a:buSzTx/>
              <a:buFontTx/>
              <a:buNone/>
              <a:tabLst/>
              <a:defRPr/>
            </a:pPr>
            <a:endParaRPr kumimoji="0" lang="en-GB" b="0" i="0" u="none" strike="noStrike" kern="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0"/>
              </a:spcAft>
              <a:buClrTx/>
              <a:buSzTx/>
              <a:buFontTx/>
              <a:buNone/>
              <a:tabLst/>
              <a:defRPr/>
            </a:pPr>
            <a:r>
              <a:rPr kumimoji="0" lang="en-GB" b="1" i="0" u="none" strike="noStrike" kern="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If you were his parent, how would you change his diet?</a:t>
            </a:r>
            <a:endParaRPr kumimoji="0" lang="en-GB" b="0" i="0" u="none" strike="noStrike" kern="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6" name="Text Box 56"/>
          <p:cNvSpPr txBox="1"/>
          <p:nvPr/>
        </p:nvSpPr>
        <p:spPr>
          <a:xfrm>
            <a:off x="3804149" y="956976"/>
            <a:ext cx="4711201" cy="4790681"/>
          </a:xfrm>
          <a:prstGeom prst="rect">
            <a:avLst/>
          </a:prstGeom>
          <a:solidFill>
            <a:sysClr val="window" lastClr="FFFFFF"/>
          </a:solidFill>
          <a:ln w="2857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0"/>
              </a:spcAft>
              <a:buClrTx/>
              <a:buSzTx/>
              <a:buFontTx/>
              <a:buNone/>
              <a:tabLst/>
              <a:defRPr/>
            </a:pPr>
            <a:r>
              <a:rPr kumimoji="0" lang="en-GB"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Write your answers here:</a:t>
            </a:r>
            <a:endParaRPr kumimoji="0" lang="en-GB"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GB" b="1" i="0" u="sng"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Health risks: </a:t>
            </a:r>
            <a:endParaRPr kumimoji="0" lang="en-GB"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GB"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GB"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GB"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defTabSz="914400" eaLnBrk="1" fontAlgn="auto" latinLnBrk="0" hangingPunct="1">
              <a:lnSpc>
                <a:spcPct val="107000"/>
              </a:lnSpc>
              <a:spcBef>
                <a:spcPts val="0"/>
              </a:spcBef>
              <a:spcAft>
                <a:spcPts val="800"/>
              </a:spcAft>
              <a:buClrTx/>
              <a:buSzTx/>
              <a:buFontTx/>
              <a:buNone/>
              <a:tabLst/>
              <a:defRPr/>
            </a:pPr>
            <a:endParaRPr kumimoji="0" lang="en-GB"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GB" b="1" i="0" u="sng"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Changes to diet:</a:t>
            </a:r>
          </a:p>
          <a:p>
            <a:pPr marL="0" marR="0" lvl="0" indent="0" defTabSz="914400" eaLnBrk="1" fontAlgn="auto" latinLnBrk="0" hangingPunct="1">
              <a:lnSpc>
                <a:spcPct val="107000"/>
              </a:lnSpc>
              <a:spcBef>
                <a:spcPts val="0"/>
              </a:spcBef>
              <a:spcAft>
                <a:spcPts val="800"/>
              </a:spcAft>
              <a:buClrTx/>
              <a:buSzTx/>
              <a:buFontTx/>
              <a:buNone/>
              <a:tabLst/>
              <a:defRPr/>
            </a:pPr>
            <a:endParaRPr lang="en-GB" b="1" u="sng"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endParaRPr kumimoji="0" lang="en-GB" b="1" i="0" u="sng"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7726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23</a:t>
            </a:fld>
            <a:endParaRPr lang="en-GB" dirty="0"/>
          </a:p>
        </p:txBody>
      </p:sp>
      <p:sp>
        <p:nvSpPr>
          <p:cNvPr id="3" name="Rectangle 2"/>
          <p:cNvSpPr/>
          <p:nvPr/>
        </p:nvSpPr>
        <p:spPr>
          <a:xfrm>
            <a:off x="574766" y="382996"/>
            <a:ext cx="8229600" cy="2606419"/>
          </a:xfrm>
          <a:prstGeom prst="rect">
            <a:avLst/>
          </a:prstGeom>
        </p:spPr>
        <p:txBody>
          <a:bodyPr wrap="square">
            <a:spAutoFit/>
          </a:bodyPr>
          <a:lstStyle/>
          <a:p>
            <a:pPr>
              <a:lnSpc>
                <a:spcPct val="107000"/>
              </a:lnSpc>
              <a:spcAft>
                <a:spcPts val="800"/>
              </a:spcAft>
            </a:pPr>
            <a:r>
              <a:rPr lang="en-GB" b="1" u="sng" dirty="0">
                <a:latin typeface="Calibri" panose="020F0502020204030204" pitchFamily="34" charset="0"/>
                <a:ea typeface="Calibri" panose="020F0502020204030204" pitchFamily="34" charset="0"/>
                <a:cs typeface="Times New Roman" panose="02020603050405020304" pitchFamily="18" charset="0"/>
              </a:rPr>
              <a:t>Vitamins </a:t>
            </a:r>
            <a:r>
              <a:rPr lang="en-GB" dirty="0">
                <a:latin typeface="Calibri" panose="020F0502020204030204" pitchFamily="34" charset="0"/>
                <a:ea typeface="Calibri" panose="020F0502020204030204" pitchFamily="34" charset="0"/>
                <a:cs typeface="Times New Roman" panose="02020603050405020304" pitchFamily="18" charset="0"/>
              </a:rPr>
              <a:t>are needed in very small amounts for growth and health therefore they are</a:t>
            </a:r>
          </a:p>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Micronutrients’.  </a:t>
            </a:r>
            <a:r>
              <a:rPr lang="en-GB" dirty="0">
                <a:latin typeface="Calibri" panose="020F0502020204030204" pitchFamily="34" charset="0"/>
                <a:ea typeface="Calibri" panose="020F0502020204030204" pitchFamily="34" charset="0"/>
                <a:cs typeface="Times New Roman" panose="02020603050405020304" pitchFamily="18" charset="0"/>
              </a:rPr>
              <a:t>The main vitamins are vitamin A, the B complex of vitamins (including thiamine and folic acid), vitamin C, vitamin D, vitamin E &amp; vitamin K.</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Match the vitamins to their function (job role in the body).</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Give 3 examples of foods you would find each vitamin in.</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sz="4400" b="1" dirty="0">
                <a:latin typeface="Calibri" panose="020F0502020204030204" pitchFamily="34" charset="0"/>
                <a:ea typeface="Calibri" panose="020F0502020204030204" pitchFamily="34" charset="0"/>
                <a:cs typeface="Times New Roman" panose="02020603050405020304" pitchFamily="18" charset="0"/>
              </a:rPr>
              <a:t>A      B	   C	   D	   E	   K</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505463564"/>
              </p:ext>
            </p:extLst>
          </p:nvPr>
        </p:nvGraphicFramePr>
        <p:xfrm>
          <a:off x="677637" y="2885756"/>
          <a:ext cx="7837713" cy="3835720"/>
        </p:xfrm>
        <a:graphic>
          <a:graphicData uri="http://schemas.openxmlformats.org/drawingml/2006/table">
            <a:tbl>
              <a:tblPr firstRow="1" firstCol="1" bandRow="1"/>
              <a:tblGrid>
                <a:gridCol w="1802764">
                  <a:extLst>
                    <a:ext uri="{9D8B030D-6E8A-4147-A177-3AD203B41FA5}">
                      <a16:colId xmlns:a16="http://schemas.microsoft.com/office/drawing/2014/main" val="1804041117"/>
                    </a:ext>
                  </a:extLst>
                </a:gridCol>
                <a:gridCol w="3421878">
                  <a:extLst>
                    <a:ext uri="{9D8B030D-6E8A-4147-A177-3AD203B41FA5}">
                      <a16:colId xmlns:a16="http://schemas.microsoft.com/office/drawing/2014/main" val="2435505343"/>
                    </a:ext>
                  </a:extLst>
                </a:gridCol>
                <a:gridCol w="2613071">
                  <a:extLst>
                    <a:ext uri="{9D8B030D-6E8A-4147-A177-3AD203B41FA5}">
                      <a16:colId xmlns:a16="http://schemas.microsoft.com/office/drawing/2014/main" val="2492376614"/>
                    </a:ext>
                  </a:extLst>
                </a:gridCol>
              </a:tblGrid>
              <a:tr h="255715">
                <a:tc>
                  <a:txBody>
                    <a:bodyPr/>
                    <a:lstStyle/>
                    <a:p>
                      <a:pPr algn="ct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Fat Soluble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Function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Food Sources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21091479"/>
                  </a:ext>
                </a:extLst>
              </a:tr>
              <a:tr h="511429">
                <a:tc>
                  <a:txBody>
                    <a:bodyPr/>
                    <a:lstStyle/>
                    <a:p>
                      <a:pPr algn="ctr">
                        <a:lnSpc>
                          <a:spcPct val="107000"/>
                        </a:lnSpc>
                        <a:spcAft>
                          <a:spcPts val="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e.g. Vitamin 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I’m important for growth, healthy skin and hair and I can help you see better at night.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Yellow peppers, carrots, dairy e.g. milk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5556396"/>
                  </a:ext>
                </a:extLst>
              </a:tr>
              <a:tr h="511429">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You need me for healthy bones and teeth.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6153106"/>
                  </a:ext>
                </a:extLst>
              </a:tr>
              <a:tr h="767145">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I help protect cells. I also help your immune system and repair DNA!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7161377"/>
                  </a:ext>
                </a:extLst>
              </a:tr>
              <a:tr h="511429">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I help to clot your blood.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4382641"/>
                  </a:ext>
                </a:extLst>
              </a:tr>
              <a:tr h="255715">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Water soluble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Function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Food Sources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17730758"/>
                  </a:ext>
                </a:extLst>
              </a:tr>
              <a:tr h="511429">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We help with cell repair, digestion and energy release from carbohydrates.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1876862"/>
                  </a:ext>
                </a:extLst>
              </a:tr>
              <a:tr h="511429">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I help you repair wounds and absorb iron to carry oxygenated red blood cells.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0291109"/>
                  </a:ext>
                </a:extLst>
              </a:tr>
            </a:tbl>
          </a:graphicData>
        </a:graphic>
      </p:graphicFrame>
      <p:sp>
        <p:nvSpPr>
          <p:cNvPr id="5" name="TextBox 4"/>
          <p:cNvSpPr txBox="1"/>
          <p:nvPr/>
        </p:nvSpPr>
        <p:spPr>
          <a:xfrm>
            <a:off x="8343781" y="109728"/>
            <a:ext cx="800219" cy="6611748"/>
          </a:xfrm>
          <a:prstGeom prst="rect">
            <a:avLst/>
          </a:prstGeom>
          <a:noFill/>
        </p:spPr>
        <p:txBody>
          <a:bodyPr vert="vert" wrap="square" rtlCol="0">
            <a:spAutoFit/>
          </a:bodyPr>
          <a:lstStyle/>
          <a:p>
            <a:pPr algn="ctr"/>
            <a:r>
              <a:rPr lang="en-GB" sz="4000" dirty="0"/>
              <a:t>NUTRITION</a:t>
            </a:r>
          </a:p>
        </p:txBody>
      </p:sp>
    </p:spTree>
    <p:extLst>
      <p:ext uri="{BB962C8B-B14F-4D97-AF65-F5344CB8AC3E}">
        <p14:creationId xmlns:p14="http://schemas.microsoft.com/office/powerpoint/2010/main" val="3240220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24</a:t>
            </a:fld>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694921753"/>
              </p:ext>
            </p:extLst>
          </p:nvPr>
        </p:nvGraphicFramePr>
        <p:xfrm>
          <a:off x="222070" y="144117"/>
          <a:ext cx="8293279" cy="3696970"/>
        </p:xfrm>
        <a:graphic>
          <a:graphicData uri="http://schemas.openxmlformats.org/drawingml/2006/table">
            <a:tbl>
              <a:tblPr firstRow="1" firstCol="1" lastRow="1" lastCol="1" bandRow="1" bandCol="1"/>
              <a:tblGrid>
                <a:gridCol w="1755266">
                  <a:extLst>
                    <a:ext uri="{9D8B030D-6E8A-4147-A177-3AD203B41FA5}">
                      <a16:colId xmlns:a16="http://schemas.microsoft.com/office/drawing/2014/main" val="39470864"/>
                    </a:ext>
                  </a:extLst>
                </a:gridCol>
                <a:gridCol w="2139362">
                  <a:extLst>
                    <a:ext uri="{9D8B030D-6E8A-4147-A177-3AD203B41FA5}">
                      <a16:colId xmlns:a16="http://schemas.microsoft.com/office/drawing/2014/main" val="782426126"/>
                    </a:ext>
                  </a:extLst>
                </a:gridCol>
                <a:gridCol w="4398651">
                  <a:extLst>
                    <a:ext uri="{9D8B030D-6E8A-4147-A177-3AD203B41FA5}">
                      <a16:colId xmlns:a16="http://schemas.microsoft.com/office/drawing/2014/main" val="3834711115"/>
                    </a:ext>
                  </a:extLst>
                </a:gridCol>
              </a:tblGrid>
              <a:tr h="0">
                <a:tc>
                  <a:txBody>
                    <a:bodyPr/>
                    <a:lstStyle/>
                    <a:p>
                      <a:pPr algn="ctr">
                        <a:spcAft>
                          <a:spcPts val="0"/>
                        </a:spcAft>
                      </a:pPr>
                      <a:r>
                        <a:rPr lang="en-GB" sz="1400" b="1" dirty="0">
                          <a:effectLst/>
                          <a:latin typeface="+mn-lt"/>
                          <a:ea typeface="Times New Roman" panose="02020603050405020304" pitchFamily="18" charset="0"/>
                        </a:rPr>
                        <a:t>Packaging</a:t>
                      </a:r>
                      <a:endParaRPr lang="en-GB" sz="12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B3B3"/>
                    </a:solidFill>
                  </a:tcPr>
                </a:tc>
                <a:tc>
                  <a:txBody>
                    <a:bodyPr/>
                    <a:lstStyle/>
                    <a:p>
                      <a:pPr algn="ctr">
                        <a:spcAft>
                          <a:spcPts val="0"/>
                        </a:spcAft>
                      </a:pPr>
                      <a:r>
                        <a:rPr lang="en-GB" sz="1400" b="1" dirty="0">
                          <a:effectLst/>
                          <a:latin typeface="+mn-lt"/>
                          <a:ea typeface="Times New Roman" panose="02020603050405020304" pitchFamily="18" charset="0"/>
                        </a:rPr>
                        <a:t>Advantages</a:t>
                      </a:r>
                      <a:endParaRPr lang="en-GB" sz="12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B3B3"/>
                    </a:solidFill>
                  </a:tcPr>
                </a:tc>
                <a:tc>
                  <a:txBody>
                    <a:bodyPr/>
                    <a:lstStyle/>
                    <a:p>
                      <a:pPr algn="ctr">
                        <a:spcAft>
                          <a:spcPts val="0"/>
                        </a:spcAft>
                      </a:pPr>
                      <a:r>
                        <a:rPr lang="en-GB" sz="1400" b="1" dirty="0">
                          <a:effectLst/>
                          <a:latin typeface="+mn-lt"/>
                          <a:ea typeface="Times New Roman" panose="02020603050405020304" pitchFamily="18" charset="0"/>
                        </a:rPr>
                        <a:t>Disadvantages</a:t>
                      </a:r>
                      <a:endParaRPr lang="en-GB" sz="12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B3B3"/>
                    </a:solidFill>
                  </a:tcPr>
                </a:tc>
                <a:extLst>
                  <a:ext uri="{0D108BD9-81ED-4DB2-BD59-A6C34878D82A}">
                    <a16:rowId xmlns:a16="http://schemas.microsoft.com/office/drawing/2014/main" val="1192921416"/>
                  </a:ext>
                </a:extLst>
              </a:tr>
              <a:tr h="0">
                <a:tc>
                  <a:txBody>
                    <a:bodyPr/>
                    <a:lstStyle/>
                    <a:p>
                      <a:pPr algn="ctr">
                        <a:spcAft>
                          <a:spcPts val="0"/>
                        </a:spcAft>
                      </a:pPr>
                      <a:r>
                        <a:rPr lang="en-GB" sz="1200" b="1" dirty="0">
                          <a:effectLst/>
                          <a:latin typeface="+mn-lt"/>
                          <a:ea typeface="Times New Roman" panose="02020603050405020304" pitchFamily="18" charset="0"/>
                        </a:rPr>
                        <a:t> </a:t>
                      </a:r>
                      <a:endParaRPr lang="en-GB" sz="1200" dirty="0">
                        <a:effectLst/>
                        <a:latin typeface="+mn-lt"/>
                        <a:ea typeface="Times New Roman" panose="02020603050405020304" pitchFamily="18" charset="0"/>
                      </a:endParaRPr>
                    </a:p>
                    <a:p>
                      <a:pPr algn="ctr">
                        <a:spcAft>
                          <a:spcPts val="0"/>
                        </a:spcAft>
                      </a:pPr>
                      <a:r>
                        <a:rPr lang="en-GB" sz="1200" b="1" dirty="0">
                          <a:solidFill>
                            <a:srgbClr val="FF0000"/>
                          </a:solidFill>
                          <a:effectLst/>
                          <a:latin typeface="+mn-lt"/>
                          <a:ea typeface="Times New Roman" panose="02020603050405020304" pitchFamily="18" charset="0"/>
                        </a:rPr>
                        <a:t>Paper and card</a:t>
                      </a:r>
                      <a:endParaRPr lang="en-GB" sz="1200" dirty="0">
                        <a:effectLst/>
                        <a:latin typeface="+mn-lt"/>
                        <a:ea typeface="Times New Roman" panose="02020603050405020304" pitchFamily="18" charset="0"/>
                      </a:endParaRPr>
                    </a:p>
                    <a:p>
                      <a:pPr algn="ctr">
                        <a:spcAft>
                          <a:spcPts val="0"/>
                        </a:spcAft>
                      </a:pPr>
                      <a:r>
                        <a:rPr lang="en-GB" sz="1200" b="1" dirty="0">
                          <a:effectLst/>
                          <a:latin typeface="+mn-lt"/>
                          <a:ea typeface="Times New Roman" panose="02020603050405020304" pitchFamily="18" charset="0"/>
                        </a:rPr>
                        <a:t> </a:t>
                      </a:r>
                      <a:endParaRPr lang="en-GB" sz="1200" dirty="0">
                        <a:effectLst/>
                        <a:latin typeface="+mn-lt"/>
                        <a:ea typeface="Times New Roman" panose="02020603050405020304" pitchFamily="18" charset="0"/>
                      </a:endParaRPr>
                    </a:p>
                    <a:p>
                      <a:pPr algn="ctr">
                        <a:spcAft>
                          <a:spcPts val="0"/>
                        </a:spcAft>
                      </a:pPr>
                      <a:r>
                        <a:rPr lang="en-GB" sz="1200" b="1" dirty="0">
                          <a:effectLst/>
                          <a:latin typeface="+mn-lt"/>
                          <a:ea typeface="Times New Roman" panose="02020603050405020304" pitchFamily="18" charset="0"/>
                        </a:rPr>
                        <a:t> </a:t>
                      </a:r>
                      <a:endParaRPr lang="en-GB" sz="12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200" dirty="0">
                          <a:effectLst/>
                          <a:latin typeface="+mn-lt"/>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200" dirty="0">
                          <a:effectLst/>
                          <a:latin typeface="+mn-lt"/>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6838270"/>
                  </a:ext>
                </a:extLst>
              </a:tr>
              <a:tr h="0">
                <a:tc>
                  <a:txBody>
                    <a:bodyPr/>
                    <a:lstStyle/>
                    <a:p>
                      <a:pPr algn="ctr">
                        <a:spcAft>
                          <a:spcPts val="0"/>
                        </a:spcAft>
                      </a:pPr>
                      <a:r>
                        <a:rPr lang="en-GB" sz="1200" b="1" dirty="0">
                          <a:effectLst/>
                          <a:latin typeface="+mn-lt"/>
                          <a:ea typeface="Times New Roman" panose="02020603050405020304" pitchFamily="18" charset="0"/>
                        </a:rPr>
                        <a:t> </a:t>
                      </a:r>
                      <a:endParaRPr lang="en-GB" sz="1200" dirty="0">
                        <a:effectLst/>
                        <a:latin typeface="+mn-lt"/>
                        <a:ea typeface="Times New Roman" panose="02020603050405020304" pitchFamily="18" charset="0"/>
                      </a:endParaRPr>
                    </a:p>
                    <a:p>
                      <a:pPr algn="ctr">
                        <a:spcAft>
                          <a:spcPts val="0"/>
                        </a:spcAft>
                      </a:pPr>
                      <a:r>
                        <a:rPr lang="en-GB" sz="1200" b="1" dirty="0">
                          <a:solidFill>
                            <a:srgbClr val="00FF00"/>
                          </a:solidFill>
                          <a:effectLst/>
                          <a:latin typeface="+mn-lt"/>
                          <a:ea typeface="Times New Roman" panose="02020603050405020304" pitchFamily="18" charset="0"/>
                        </a:rPr>
                        <a:t>Glass</a:t>
                      </a:r>
                      <a:endParaRPr lang="en-GB" sz="1200" dirty="0">
                        <a:effectLst/>
                        <a:latin typeface="+mn-lt"/>
                        <a:ea typeface="Times New Roman" panose="02020603050405020304" pitchFamily="18" charset="0"/>
                      </a:endParaRPr>
                    </a:p>
                    <a:p>
                      <a:pPr algn="ctr">
                        <a:spcAft>
                          <a:spcPts val="0"/>
                        </a:spcAft>
                      </a:pPr>
                      <a:r>
                        <a:rPr lang="en-GB" sz="1200" b="1" dirty="0">
                          <a:effectLst/>
                          <a:latin typeface="+mn-lt"/>
                          <a:ea typeface="Times New Roman" panose="02020603050405020304" pitchFamily="18" charset="0"/>
                        </a:rPr>
                        <a:t> </a:t>
                      </a:r>
                      <a:endParaRPr lang="en-GB" sz="1200" dirty="0">
                        <a:effectLst/>
                        <a:latin typeface="+mn-lt"/>
                        <a:ea typeface="Times New Roman" panose="02020603050405020304" pitchFamily="18" charset="0"/>
                      </a:endParaRPr>
                    </a:p>
                    <a:p>
                      <a:pPr algn="ctr">
                        <a:spcAft>
                          <a:spcPts val="0"/>
                        </a:spcAft>
                      </a:pPr>
                      <a:r>
                        <a:rPr lang="en-GB" sz="1200" b="1" dirty="0">
                          <a:effectLst/>
                          <a:latin typeface="+mn-lt"/>
                          <a:ea typeface="Times New Roman" panose="02020603050405020304" pitchFamily="18" charset="0"/>
                        </a:rPr>
                        <a:t> </a:t>
                      </a:r>
                      <a:endParaRPr lang="en-GB" sz="12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200" dirty="0">
                          <a:effectLst/>
                          <a:latin typeface="+mn-lt"/>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200" dirty="0">
                          <a:effectLst/>
                          <a:latin typeface="+mn-lt"/>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2150434"/>
                  </a:ext>
                </a:extLst>
              </a:tr>
              <a:tr h="0">
                <a:tc>
                  <a:txBody>
                    <a:bodyPr/>
                    <a:lstStyle/>
                    <a:p>
                      <a:pPr algn="ctr">
                        <a:spcAft>
                          <a:spcPts val="0"/>
                        </a:spcAft>
                      </a:pPr>
                      <a:r>
                        <a:rPr lang="en-GB" sz="1200" b="1" dirty="0">
                          <a:effectLst/>
                          <a:latin typeface="+mn-lt"/>
                          <a:ea typeface="Times New Roman" panose="02020603050405020304" pitchFamily="18" charset="0"/>
                        </a:rPr>
                        <a:t> </a:t>
                      </a:r>
                      <a:endParaRPr lang="en-GB" sz="1200" dirty="0">
                        <a:effectLst/>
                        <a:latin typeface="+mn-lt"/>
                        <a:ea typeface="Times New Roman" panose="02020603050405020304" pitchFamily="18" charset="0"/>
                      </a:endParaRPr>
                    </a:p>
                    <a:p>
                      <a:pPr algn="ctr">
                        <a:spcAft>
                          <a:spcPts val="0"/>
                        </a:spcAft>
                      </a:pPr>
                      <a:r>
                        <a:rPr lang="en-GB" sz="1200" b="1" dirty="0">
                          <a:solidFill>
                            <a:srgbClr val="0000FF"/>
                          </a:solidFill>
                          <a:effectLst/>
                          <a:latin typeface="+mn-lt"/>
                          <a:ea typeface="Times New Roman" panose="02020603050405020304" pitchFamily="18" charset="0"/>
                        </a:rPr>
                        <a:t>Metal</a:t>
                      </a:r>
                      <a:endParaRPr lang="en-GB" sz="1200" dirty="0">
                        <a:effectLst/>
                        <a:latin typeface="+mn-lt"/>
                        <a:ea typeface="Times New Roman" panose="02020603050405020304" pitchFamily="18" charset="0"/>
                      </a:endParaRPr>
                    </a:p>
                    <a:p>
                      <a:pPr algn="ctr">
                        <a:spcAft>
                          <a:spcPts val="0"/>
                        </a:spcAft>
                      </a:pPr>
                      <a:r>
                        <a:rPr lang="en-GB" sz="1200" b="1" dirty="0">
                          <a:effectLst/>
                          <a:latin typeface="+mn-lt"/>
                          <a:ea typeface="Times New Roman" panose="02020603050405020304" pitchFamily="18" charset="0"/>
                        </a:rPr>
                        <a:t> </a:t>
                      </a:r>
                      <a:endParaRPr lang="en-GB" sz="1200" dirty="0">
                        <a:effectLst/>
                        <a:latin typeface="+mn-lt"/>
                        <a:ea typeface="Times New Roman" panose="02020603050405020304" pitchFamily="18" charset="0"/>
                      </a:endParaRPr>
                    </a:p>
                    <a:p>
                      <a:pPr algn="ctr">
                        <a:spcAft>
                          <a:spcPts val="0"/>
                        </a:spcAft>
                      </a:pPr>
                      <a:r>
                        <a:rPr lang="en-GB" sz="1200" b="1" dirty="0">
                          <a:effectLst/>
                          <a:latin typeface="+mn-lt"/>
                          <a:ea typeface="Times New Roman" panose="02020603050405020304" pitchFamily="18" charset="0"/>
                        </a:rPr>
                        <a:t> </a:t>
                      </a:r>
                      <a:endParaRPr lang="en-GB" sz="12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200" dirty="0">
                          <a:effectLst/>
                          <a:latin typeface="+mn-lt"/>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200" dirty="0">
                          <a:effectLst/>
                          <a:latin typeface="+mn-lt"/>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5905697"/>
                  </a:ext>
                </a:extLst>
              </a:tr>
              <a:tr h="1289050">
                <a:tc>
                  <a:txBody>
                    <a:bodyPr/>
                    <a:lstStyle/>
                    <a:p>
                      <a:pPr algn="ctr">
                        <a:spcAft>
                          <a:spcPts val="0"/>
                        </a:spcAft>
                      </a:pPr>
                      <a:r>
                        <a:rPr lang="en-GB" sz="1200" b="1" dirty="0">
                          <a:effectLst/>
                          <a:latin typeface="+mn-lt"/>
                          <a:ea typeface="Times New Roman" panose="02020603050405020304" pitchFamily="18" charset="0"/>
                        </a:rPr>
                        <a:t> </a:t>
                      </a:r>
                      <a:endParaRPr lang="en-GB" sz="1200" dirty="0">
                        <a:effectLst/>
                        <a:latin typeface="+mn-lt"/>
                        <a:ea typeface="Times New Roman" panose="02020603050405020304" pitchFamily="18" charset="0"/>
                      </a:endParaRPr>
                    </a:p>
                    <a:p>
                      <a:pPr algn="ctr">
                        <a:spcAft>
                          <a:spcPts val="0"/>
                        </a:spcAft>
                      </a:pPr>
                      <a:r>
                        <a:rPr lang="en-GB" sz="1200" b="1" dirty="0">
                          <a:solidFill>
                            <a:srgbClr val="FF00FF"/>
                          </a:solidFill>
                          <a:effectLst/>
                          <a:latin typeface="+mn-lt"/>
                          <a:ea typeface="Times New Roman" panose="02020603050405020304" pitchFamily="18" charset="0"/>
                        </a:rPr>
                        <a:t>Plastic and polystyrene</a:t>
                      </a:r>
                      <a:endParaRPr lang="en-GB" sz="1200" dirty="0">
                        <a:effectLst/>
                        <a:latin typeface="+mn-lt"/>
                        <a:ea typeface="Times New Roman" panose="02020603050405020304" pitchFamily="18" charset="0"/>
                      </a:endParaRPr>
                    </a:p>
                    <a:p>
                      <a:pPr algn="ctr">
                        <a:spcAft>
                          <a:spcPts val="0"/>
                        </a:spcAft>
                      </a:pPr>
                      <a:r>
                        <a:rPr lang="en-GB" sz="1200" b="1" dirty="0">
                          <a:effectLst/>
                          <a:latin typeface="+mn-lt"/>
                          <a:ea typeface="Times New Roman" panose="02020603050405020304" pitchFamily="18" charset="0"/>
                        </a:rPr>
                        <a:t> </a:t>
                      </a:r>
                      <a:endParaRPr lang="en-GB" sz="1200" dirty="0">
                        <a:effectLst/>
                        <a:latin typeface="+mn-lt"/>
                        <a:ea typeface="Times New Roman" panose="02020603050405020304" pitchFamily="18" charset="0"/>
                      </a:endParaRPr>
                    </a:p>
                    <a:p>
                      <a:pPr algn="ctr">
                        <a:spcAft>
                          <a:spcPts val="0"/>
                        </a:spcAft>
                      </a:pPr>
                      <a:r>
                        <a:rPr lang="en-GB" sz="1200" b="1" dirty="0">
                          <a:effectLst/>
                          <a:latin typeface="+mn-lt"/>
                          <a:ea typeface="Times New Roman" panose="02020603050405020304" pitchFamily="18" charset="0"/>
                        </a:rPr>
                        <a:t> </a:t>
                      </a:r>
                      <a:endParaRPr lang="en-GB" sz="12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200" dirty="0">
                          <a:effectLst/>
                          <a:latin typeface="+mn-lt"/>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200" dirty="0">
                          <a:effectLst/>
                          <a:latin typeface="+mn-lt"/>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8698083"/>
                  </a:ext>
                </a:extLst>
              </a:tr>
            </a:tbl>
          </a:graphicData>
        </a:graphic>
      </p:graphicFrame>
      <p:sp>
        <p:nvSpPr>
          <p:cNvPr id="4" name="Rectangle 3"/>
          <p:cNvSpPr/>
          <p:nvPr/>
        </p:nvSpPr>
        <p:spPr>
          <a:xfrm>
            <a:off x="222070" y="3841087"/>
            <a:ext cx="7628707" cy="1446550"/>
          </a:xfrm>
          <a:prstGeom prst="rect">
            <a:avLst/>
          </a:prstGeom>
        </p:spPr>
        <p:txBody>
          <a:bodyPr wrap="square">
            <a:spAutoFit/>
          </a:bodyPr>
          <a:lstStyle/>
          <a:p>
            <a:pPr>
              <a:spcAft>
                <a:spcPts val="0"/>
              </a:spcAft>
            </a:pPr>
            <a:r>
              <a:rPr lang="en-GB" sz="2000" b="1" dirty="0">
                <a:ea typeface="Times New Roman" panose="02020603050405020304" pitchFamily="18" charset="0"/>
              </a:rPr>
              <a:t>Packaging</a:t>
            </a:r>
            <a:endParaRPr lang="en-GB" sz="1200" dirty="0">
              <a:ea typeface="Times New Roman" panose="02020603050405020304" pitchFamily="18" charset="0"/>
            </a:endParaRPr>
          </a:p>
          <a:p>
            <a:pPr>
              <a:spcAft>
                <a:spcPts val="0"/>
              </a:spcAft>
            </a:pPr>
            <a:r>
              <a:rPr lang="en-GB" sz="1400" dirty="0">
                <a:ea typeface="Times New Roman" panose="02020603050405020304" pitchFamily="18" charset="0"/>
              </a:rPr>
              <a:t> </a:t>
            </a:r>
            <a:endParaRPr lang="en-GB" sz="1200" dirty="0">
              <a:ea typeface="Times New Roman" panose="02020603050405020304" pitchFamily="18" charset="0"/>
            </a:endParaRPr>
          </a:p>
          <a:p>
            <a:pPr>
              <a:spcAft>
                <a:spcPts val="0"/>
              </a:spcAft>
            </a:pPr>
            <a:r>
              <a:rPr lang="en-GB" dirty="0">
                <a:ea typeface="Times New Roman" panose="02020603050405020304" pitchFamily="18" charset="0"/>
              </a:rPr>
              <a:t>Looking after the environment is really important to prevent global warming. Remember the 3 ‘R’s   R_ _ _ _ _, R_ _ _ _  &amp; R_ _ _ _ _ .</a:t>
            </a:r>
          </a:p>
          <a:p>
            <a:pPr>
              <a:spcAft>
                <a:spcPts val="0"/>
              </a:spcAft>
            </a:pPr>
            <a:r>
              <a:rPr lang="en-GB" dirty="0">
                <a:ea typeface="Times New Roman" panose="02020603050405020304" pitchFamily="18" charset="0"/>
              </a:rPr>
              <a:t>How can we reduce the amount of waste within the home?</a:t>
            </a:r>
            <a:endParaRPr lang="en-GB" dirty="0">
              <a:effectLst/>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705231595"/>
              </p:ext>
            </p:extLst>
          </p:nvPr>
        </p:nvGraphicFramePr>
        <p:xfrm>
          <a:off x="222070" y="5271754"/>
          <a:ext cx="7746274" cy="1280160"/>
        </p:xfrm>
        <a:graphic>
          <a:graphicData uri="http://schemas.openxmlformats.org/drawingml/2006/table">
            <a:tbl>
              <a:tblPr firstRow="1" firstCol="1" lastRow="1" lastCol="1" bandRow="1" bandCol="1"/>
              <a:tblGrid>
                <a:gridCol w="7746274">
                  <a:extLst>
                    <a:ext uri="{9D8B030D-6E8A-4147-A177-3AD203B41FA5}">
                      <a16:colId xmlns:a16="http://schemas.microsoft.com/office/drawing/2014/main" val="3723864551"/>
                    </a:ext>
                  </a:extLst>
                </a:gridCol>
              </a:tblGrid>
              <a:tr h="0">
                <a:tc>
                  <a:txBody>
                    <a:bodyPr/>
                    <a:lstStyle/>
                    <a:p>
                      <a:pPr marL="342900" lvl="0" indent="-342900">
                        <a:spcAft>
                          <a:spcPts val="0"/>
                        </a:spcAft>
                        <a:buFont typeface="Symbol" panose="05050102010706020507" pitchFamily="18" charset="2"/>
                        <a:buChar char=""/>
                        <a:tabLst>
                          <a:tab pos="457200" algn="l"/>
                        </a:tabLst>
                      </a:pPr>
                      <a:r>
                        <a:rPr lang="en-GB" sz="1400" dirty="0">
                          <a:effectLst/>
                          <a:latin typeface="Century Gothic" panose="020B0502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2511478"/>
                  </a:ext>
                </a:extLst>
              </a:tr>
              <a:tr h="0">
                <a:tc>
                  <a:txBody>
                    <a:bodyPr/>
                    <a:lstStyle/>
                    <a:p>
                      <a:pPr marL="342900" lvl="0" indent="-342900">
                        <a:spcAft>
                          <a:spcPts val="0"/>
                        </a:spcAft>
                        <a:buFont typeface="Symbol" panose="05050102010706020507" pitchFamily="18" charset="2"/>
                        <a:buChar char=""/>
                        <a:tabLst>
                          <a:tab pos="457200" algn="l"/>
                        </a:tabLst>
                      </a:pPr>
                      <a:r>
                        <a:rPr lang="en-GB" sz="1400" dirty="0">
                          <a:effectLst/>
                          <a:latin typeface="Century Gothic" panose="020B0502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2309098"/>
                  </a:ext>
                </a:extLst>
              </a:tr>
              <a:tr h="0">
                <a:tc>
                  <a:txBody>
                    <a:bodyPr/>
                    <a:lstStyle/>
                    <a:p>
                      <a:pPr marL="342900" lvl="0" indent="-342900">
                        <a:spcAft>
                          <a:spcPts val="0"/>
                        </a:spcAft>
                        <a:buFont typeface="Symbol" panose="05050102010706020507" pitchFamily="18" charset="2"/>
                        <a:buChar char=""/>
                        <a:tabLst>
                          <a:tab pos="457200" algn="l"/>
                        </a:tabLst>
                      </a:pPr>
                      <a:r>
                        <a:rPr lang="en-GB" sz="1400" dirty="0">
                          <a:effectLst/>
                          <a:latin typeface="Century Gothic" panose="020B0502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0463116"/>
                  </a:ext>
                </a:extLst>
              </a:tr>
              <a:tr h="0">
                <a:tc>
                  <a:txBody>
                    <a:bodyPr/>
                    <a:lstStyle/>
                    <a:p>
                      <a:pPr marL="342900" lvl="0" indent="-342900">
                        <a:spcAft>
                          <a:spcPts val="0"/>
                        </a:spcAft>
                        <a:buFont typeface="Symbol" panose="05050102010706020507" pitchFamily="18" charset="2"/>
                        <a:buChar char=""/>
                        <a:tabLst>
                          <a:tab pos="457200" algn="l"/>
                        </a:tabLst>
                      </a:pPr>
                      <a:r>
                        <a:rPr lang="en-GB" sz="1400" dirty="0">
                          <a:effectLst/>
                          <a:latin typeface="Century Gothic" panose="020B0502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7610864"/>
                  </a:ext>
                </a:extLst>
              </a:tr>
              <a:tr h="0">
                <a:tc>
                  <a:txBody>
                    <a:bodyPr/>
                    <a:lstStyle/>
                    <a:p>
                      <a:pPr marL="342900" lvl="0" indent="-342900">
                        <a:spcAft>
                          <a:spcPts val="0"/>
                        </a:spcAft>
                        <a:buFont typeface="Symbol" panose="05050102010706020507" pitchFamily="18" charset="2"/>
                        <a:buChar char=""/>
                        <a:tabLst>
                          <a:tab pos="457200" algn="l"/>
                        </a:tabLst>
                      </a:pPr>
                      <a:r>
                        <a:rPr lang="en-GB" sz="1400" dirty="0">
                          <a:effectLst/>
                          <a:latin typeface="Century Gothic" panose="020B0502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634945"/>
                  </a:ext>
                </a:extLst>
              </a:tr>
              <a:tr h="0">
                <a:tc>
                  <a:txBody>
                    <a:bodyPr/>
                    <a:lstStyle/>
                    <a:p>
                      <a:pPr marL="342900" lvl="0" indent="-342900">
                        <a:spcAft>
                          <a:spcPts val="0"/>
                        </a:spcAft>
                        <a:buFont typeface="Symbol" panose="05050102010706020507" pitchFamily="18" charset="2"/>
                        <a:buChar char=""/>
                        <a:tabLst>
                          <a:tab pos="457200" algn="l"/>
                        </a:tabLst>
                      </a:pPr>
                      <a:r>
                        <a:rPr lang="en-GB" sz="1400" dirty="0">
                          <a:effectLst/>
                          <a:latin typeface="Century Gothic" panose="020B0502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9881587"/>
                  </a:ext>
                </a:extLst>
              </a:tr>
            </a:tbl>
          </a:graphicData>
        </a:graphic>
      </p:graphicFrame>
      <p:sp>
        <p:nvSpPr>
          <p:cNvPr id="8" name="TextBox 7"/>
          <p:cNvSpPr txBox="1"/>
          <p:nvPr/>
        </p:nvSpPr>
        <p:spPr>
          <a:xfrm>
            <a:off x="8388743" y="144117"/>
            <a:ext cx="800219" cy="6713883"/>
          </a:xfrm>
          <a:prstGeom prst="rect">
            <a:avLst/>
          </a:prstGeom>
          <a:noFill/>
        </p:spPr>
        <p:txBody>
          <a:bodyPr vert="vert" wrap="square" rtlCol="0">
            <a:spAutoFit/>
          </a:bodyPr>
          <a:lstStyle/>
          <a:p>
            <a:pPr algn="ctr"/>
            <a:r>
              <a:rPr lang="en-GB" sz="4000" dirty="0"/>
              <a:t>FOOD PACKAGING</a:t>
            </a:r>
          </a:p>
        </p:txBody>
      </p:sp>
    </p:spTree>
    <p:extLst>
      <p:ext uri="{BB962C8B-B14F-4D97-AF65-F5344CB8AC3E}">
        <p14:creationId xmlns:p14="http://schemas.microsoft.com/office/powerpoint/2010/main" val="1579935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25</a:t>
            </a:fld>
            <a:endParaRPr lang="en-GB" dirty="0"/>
          </a:p>
        </p:txBody>
      </p:sp>
      <p:sp>
        <p:nvSpPr>
          <p:cNvPr id="3" name="Rectangle 2"/>
          <p:cNvSpPr/>
          <p:nvPr/>
        </p:nvSpPr>
        <p:spPr>
          <a:xfrm>
            <a:off x="485154" y="409694"/>
            <a:ext cx="6378221" cy="369332"/>
          </a:xfrm>
          <a:prstGeom prst="rect">
            <a:avLst/>
          </a:prstGeom>
        </p:spPr>
        <p:txBody>
          <a:bodyPr wrap="none">
            <a:spAutoFit/>
          </a:bodyPr>
          <a:lstStyle/>
          <a:p>
            <a:pPr>
              <a:spcAft>
                <a:spcPts val="0"/>
              </a:spcAft>
            </a:pPr>
            <a:r>
              <a:rPr lang="en-GB" dirty="0">
                <a:ea typeface="Times New Roman" panose="02020603050405020304" pitchFamily="18" charset="0"/>
              </a:rPr>
              <a:t>Why do we package food? List as many reason as you can think of.</a:t>
            </a:r>
            <a:endParaRPr lang="en-GB" sz="1200" dirty="0">
              <a:effectLst/>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59199497"/>
              </p:ext>
            </p:extLst>
          </p:nvPr>
        </p:nvGraphicFramePr>
        <p:xfrm>
          <a:off x="625293" y="979422"/>
          <a:ext cx="7734936" cy="2234040"/>
        </p:xfrm>
        <a:graphic>
          <a:graphicData uri="http://schemas.openxmlformats.org/drawingml/2006/table">
            <a:tbl>
              <a:tblPr firstRow="1" firstCol="1" lastRow="1" lastCol="1" bandRow="1" bandCol="1"/>
              <a:tblGrid>
                <a:gridCol w="7734936">
                  <a:extLst>
                    <a:ext uri="{9D8B030D-6E8A-4147-A177-3AD203B41FA5}">
                      <a16:colId xmlns:a16="http://schemas.microsoft.com/office/drawing/2014/main" val="880670643"/>
                    </a:ext>
                  </a:extLst>
                </a:gridCol>
              </a:tblGrid>
              <a:tr h="279255">
                <a:tc>
                  <a:txBody>
                    <a:bodyPr/>
                    <a:lstStyle/>
                    <a:p>
                      <a:pPr marL="342900" lvl="0" indent="-342900">
                        <a:spcAft>
                          <a:spcPts val="0"/>
                        </a:spcAft>
                        <a:buFont typeface="Symbol" panose="05050102010706020507" pitchFamily="18" charset="2"/>
                        <a:buChar char=""/>
                        <a:tabLst>
                          <a:tab pos="685800" algn="l"/>
                        </a:tabLst>
                      </a:pPr>
                      <a:r>
                        <a:rPr lang="en-GB" sz="1400" dirty="0">
                          <a:effectLst/>
                          <a:latin typeface="Century Gothic" panose="020B0502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9225587"/>
                  </a:ext>
                </a:extLst>
              </a:tr>
              <a:tr h="279255">
                <a:tc>
                  <a:txBody>
                    <a:bodyPr/>
                    <a:lstStyle/>
                    <a:p>
                      <a:pPr marL="342900" lvl="0" indent="-342900">
                        <a:spcAft>
                          <a:spcPts val="0"/>
                        </a:spcAft>
                        <a:buFont typeface="Symbol" panose="05050102010706020507" pitchFamily="18" charset="2"/>
                        <a:buChar char=""/>
                        <a:tabLst>
                          <a:tab pos="685800" algn="l"/>
                        </a:tabLst>
                      </a:pPr>
                      <a:r>
                        <a:rPr lang="en-GB" sz="1400" dirty="0">
                          <a:effectLst/>
                          <a:latin typeface="Century Gothic" panose="020B0502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7035642"/>
                  </a:ext>
                </a:extLst>
              </a:tr>
              <a:tr h="279255">
                <a:tc>
                  <a:txBody>
                    <a:bodyPr/>
                    <a:lstStyle/>
                    <a:p>
                      <a:pPr marL="342900" lvl="0" indent="-342900">
                        <a:spcAft>
                          <a:spcPts val="0"/>
                        </a:spcAft>
                        <a:buFont typeface="Symbol" panose="05050102010706020507" pitchFamily="18" charset="2"/>
                        <a:buChar char=""/>
                        <a:tabLst>
                          <a:tab pos="685800" algn="l"/>
                        </a:tabLst>
                      </a:pPr>
                      <a:r>
                        <a:rPr lang="en-GB" sz="1400" dirty="0">
                          <a:effectLst/>
                          <a:latin typeface="Century Gothic" panose="020B0502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9781616"/>
                  </a:ext>
                </a:extLst>
              </a:tr>
              <a:tr h="279255">
                <a:tc>
                  <a:txBody>
                    <a:bodyPr/>
                    <a:lstStyle/>
                    <a:p>
                      <a:pPr marL="342900" lvl="0" indent="-342900">
                        <a:spcAft>
                          <a:spcPts val="0"/>
                        </a:spcAft>
                        <a:buFont typeface="Symbol" panose="05050102010706020507" pitchFamily="18" charset="2"/>
                        <a:buChar char=""/>
                        <a:tabLst>
                          <a:tab pos="685800" algn="l"/>
                        </a:tabLst>
                      </a:pPr>
                      <a:r>
                        <a:rPr lang="en-GB" sz="1400" dirty="0">
                          <a:effectLst/>
                          <a:latin typeface="Century Gothic" panose="020B0502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4591611"/>
                  </a:ext>
                </a:extLst>
              </a:tr>
              <a:tr h="279255">
                <a:tc>
                  <a:txBody>
                    <a:bodyPr/>
                    <a:lstStyle/>
                    <a:p>
                      <a:pPr marL="342900" lvl="0" indent="-342900">
                        <a:spcAft>
                          <a:spcPts val="0"/>
                        </a:spcAft>
                        <a:buFont typeface="Symbol" panose="05050102010706020507" pitchFamily="18" charset="2"/>
                        <a:buChar char=""/>
                        <a:tabLst>
                          <a:tab pos="685800" algn="l"/>
                        </a:tabLst>
                      </a:pPr>
                      <a:r>
                        <a:rPr lang="en-GB" sz="1400" dirty="0">
                          <a:effectLst/>
                          <a:latin typeface="Century Gothic" panose="020B0502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789387"/>
                  </a:ext>
                </a:extLst>
              </a:tr>
              <a:tr h="279255">
                <a:tc>
                  <a:txBody>
                    <a:bodyPr/>
                    <a:lstStyle/>
                    <a:p>
                      <a:pPr marL="342900" lvl="0" indent="-342900">
                        <a:spcAft>
                          <a:spcPts val="0"/>
                        </a:spcAft>
                        <a:buFont typeface="Symbol" panose="05050102010706020507" pitchFamily="18" charset="2"/>
                        <a:buChar char=""/>
                        <a:tabLst>
                          <a:tab pos="685800" algn="l"/>
                        </a:tabLst>
                      </a:pPr>
                      <a:r>
                        <a:rPr lang="en-GB" sz="1400" dirty="0">
                          <a:effectLst/>
                          <a:latin typeface="Century Gothic" panose="020B0502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3892422"/>
                  </a:ext>
                </a:extLst>
              </a:tr>
              <a:tr h="279255">
                <a:tc>
                  <a:txBody>
                    <a:bodyPr/>
                    <a:lstStyle/>
                    <a:p>
                      <a:pPr marL="342900" lvl="0" indent="-342900">
                        <a:spcAft>
                          <a:spcPts val="0"/>
                        </a:spcAft>
                        <a:buFont typeface="Symbol" panose="05050102010706020507" pitchFamily="18" charset="2"/>
                        <a:buChar char=""/>
                        <a:tabLst>
                          <a:tab pos="685800" algn="l"/>
                        </a:tabLst>
                      </a:pPr>
                      <a:r>
                        <a:rPr lang="en-GB" sz="1400" dirty="0">
                          <a:effectLst/>
                          <a:latin typeface="Century Gothic" panose="020B0502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239847"/>
                  </a:ext>
                </a:extLst>
              </a:tr>
              <a:tr h="279255">
                <a:tc>
                  <a:txBody>
                    <a:bodyPr/>
                    <a:lstStyle/>
                    <a:p>
                      <a:pPr marL="342900" lvl="0" indent="-342900">
                        <a:spcAft>
                          <a:spcPts val="0"/>
                        </a:spcAft>
                        <a:buFont typeface="Symbol" panose="05050102010706020507" pitchFamily="18" charset="2"/>
                        <a:buChar char=""/>
                        <a:tabLst>
                          <a:tab pos="685800" algn="l"/>
                        </a:tabLst>
                      </a:pPr>
                      <a:r>
                        <a:rPr lang="en-GB" sz="1400" dirty="0">
                          <a:effectLst/>
                          <a:latin typeface="Century Gothic" panose="020B0502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5718912"/>
                  </a:ext>
                </a:extLst>
              </a:tr>
            </a:tbl>
          </a:graphicData>
        </a:graphic>
      </p:graphicFrame>
      <p:sp>
        <p:nvSpPr>
          <p:cNvPr id="5" name="Rectangle 4"/>
          <p:cNvSpPr/>
          <p:nvPr/>
        </p:nvSpPr>
        <p:spPr>
          <a:xfrm>
            <a:off x="625293" y="3413858"/>
            <a:ext cx="7734936" cy="646331"/>
          </a:xfrm>
          <a:prstGeom prst="rect">
            <a:avLst/>
          </a:prstGeom>
        </p:spPr>
        <p:txBody>
          <a:bodyPr wrap="square">
            <a:spAutoFit/>
          </a:bodyPr>
          <a:lstStyle/>
          <a:p>
            <a:pPr>
              <a:spcAft>
                <a:spcPts val="0"/>
              </a:spcAft>
            </a:pPr>
            <a:endParaRPr lang="en-GB" dirty="0">
              <a:latin typeface="Century Gothic" panose="020B0502020202020204" pitchFamily="34" charset="0"/>
              <a:ea typeface="Times New Roman" panose="02020603050405020304" pitchFamily="18" charset="0"/>
            </a:endParaRPr>
          </a:p>
          <a:p>
            <a:pPr>
              <a:spcAft>
                <a:spcPts val="0"/>
              </a:spcAft>
            </a:pPr>
            <a:r>
              <a:rPr lang="en-GB" dirty="0">
                <a:ea typeface="Times New Roman" panose="02020603050405020304" pitchFamily="18" charset="0"/>
              </a:rPr>
              <a:t>Make a list of 5 foods that are suitable for composting?</a:t>
            </a:r>
            <a:endParaRPr lang="en-GB" dirty="0">
              <a:effectLst/>
              <a:ea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17377822"/>
              </p:ext>
            </p:extLst>
          </p:nvPr>
        </p:nvGraphicFramePr>
        <p:xfrm>
          <a:off x="1416685" y="4216771"/>
          <a:ext cx="5041265" cy="1066800"/>
        </p:xfrm>
        <a:graphic>
          <a:graphicData uri="http://schemas.openxmlformats.org/drawingml/2006/table">
            <a:tbl>
              <a:tblPr firstRow="1" firstCol="1" bandRow="1"/>
              <a:tblGrid>
                <a:gridCol w="5041265">
                  <a:extLst>
                    <a:ext uri="{9D8B030D-6E8A-4147-A177-3AD203B41FA5}">
                      <a16:colId xmlns:a16="http://schemas.microsoft.com/office/drawing/2014/main" val="2936499902"/>
                    </a:ext>
                  </a:extLst>
                </a:gridCol>
              </a:tblGrid>
              <a:tr h="0">
                <a:tc>
                  <a:txBody>
                    <a:bodyPr/>
                    <a:lstStyle/>
                    <a:p>
                      <a:pPr>
                        <a:spcAft>
                          <a:spcPts val="0"/>
                        </a:spcAft>
                      </a:pPr>
                      <a:r>
                        <a:rPr lang="en-GB" sz="1400" dirty="0">
                          <a:effectLst/>
                          <a:latin typeface="Century Gothic" panose="020B0502020202020204" pitchFamily="34" charset="0"/>
                          <a:ea typeface="Times New Roman" panose="02020603050405020304" pitchFamily="18" charset="0"/>
                        </a:rPr>
                        <a:t>1.</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8851089"/>
                  </a:ext>
                </a:extLst>
              </a:tr>
              <a:tr h="0">
                <a:tc>
                  <a:txBody>
                    <a:bodyPr/>
                    <a:lstStyle/>
                    <a:p>
                      <a:pPr>
                        <a:spcAft>
                          <a:spcPts val="0"/>
                        </a:spcAft>
                      </a:pPr>
                      <a:r>
                        <a:rPr lang="en-GB" sz="1400" dirty="0">
                          <a:effectLst/>
                          <a:latin typeface="Century Gothic" panose="020B0502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0641132"/>
                  </a:ext>
                </a:extLst>
              </a:tr>
              <a:tr h="0">
                <a:tc>
                  <a:txBody>
                    <a:bodyPr/>
                    <a:lstStyle/>
                    <a:p>
                      <a:pPr>
                        <a:spcAft>
                          <a:spcPts val="0"/>
                        </a:spcAft>
                      </a:pPr>
                      <a:r>
                        <a:rPr lang="en-GB" sz="1400" dirty="0">
                          <a:effectLst/>
                          <a:latin typeface="Century Gothic" panose="020B0502020202020204" pitchFamily="34" charset="0"/>
                          <a:ea typeface="Times New Roman" panose="02020603050405020304" pitchFamily="18" charset="0"/>
                        </a:rPr>
                        <a:t>3.</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4759158"/>
                  </a:ext>
                </a:extLst>
              </a:tr>
              <a:tr h="0">
                <a:tc>
                  <a:txBody>
                    <a:bodyPr/>
                    <a:lstStyle/>
                    <a:p>
                      <a:pPr>
                        <a:spcAft>
                          <a:spcPts val="0"/>
                        </a:spcAft>
                      </a:pPr>
                      <a:r>
                        <a:rPr lang="en-GB" sz="1400" dirty="0">
                          <a:effectLst/>
                          <a:latin typeface="Century Gothic" panose="020B0502020202020204" pitchFamily="34" charset="0"/>
                          <a:ea typeface="Times New Roman" panose="02020603050405020304" pitchFamily="18" charset="0"/>
                        </a:rPr>
                        <a:t>4.</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009335"/>
                  </a:ext>
                </a:extLst>
              </a:tr>
              <a:tr h="0">
                <a:tc>
                  <a:txBody>
                    <a:bodyPr/>
                    <a:lstStyle/>
                    <a:p>
                      <a:pPr>
                        <a:spcAft>
                          <a:spcPts val="0"/>
                        </a:spcAft>
                      </a:pPr>
                      <a:r>
                        <a:rPr lang="en-GB" sz="1400" dirty="0">
                          <a:effectLst/>
                          <a:latin typeface="Century Gothic" panose="020B0502020202020204" pitchFamily="34" charset="0"/>
                          <a:ea typeface="Times New Roman" panose="02020603050405020304" pitchFamily="18" charset="0"/>
                        </a:rPr>
                        <a:t>5.</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2991126"/>
                  </a:ext>
                </a:extLst>
              </a:tr>
            </a:tbl>
          </a:graphicData>
        </a:graphic>
      </p:graphicFrame>
      <p:sp>
        <p:nvSpPr>
          <p:cNvPr id="7" name="TextBox 6"/>
          <p:cNvSpPr txBox="1"/>
          <p:nvPr/>
        </p:nvSpPr>
        <p:spPr>
          <a:xfrm>
            <a:off x="8388743" y="144117"/>
            <a:ext cx="800219" cy="6713883"/>
          </a:xfrm>
          <a:prstGeom prst="rect">
            <a:avLst/>
          </a:prstGeom>
          <a:noFill/>
        </p:spPr>
        <p:txBody>
          <a:bodyPr vert="vert" wrap="square" rtlCol="0">
            <a:spAutoFit/>
          </a:bodyPr>
          <a:lstStyle/>
          <a:p>
            <a:pPr algn="ctr"/>
            <a:r>
              <a:rPr lang="en-GB" sz="4000" dirty="0"/>
              <a:t>FOOD PACKAGING</a:t>
            </a:r>
          </a:p>
        </p:txBody>
      </p:sp>
    </p:spTree>
    <p:extLst>
      <p:ext uri="{BB962C8B-B14F-4D97-AF65-F5344CB8AC3E}">
        <p14:creationId xmlns:p14="http://schemas.microsoft.com/office/powerpoint/2010/main" val="1327762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26</a:t>
            </a:fld>
            <a:endParaRPr lang="en-GB" dirty="0"/>
          </a:p>
        </p:txBody>
      </p:sp>
      <p:pic>
        <p:nvPicPr>
          <p:cNvPr id="20" name="Picture 19"/>
          <p:cNvPicPr/>
          <p:nvPr/>
        </p:nvPicPr>
        <p:blipFill>
          <a:blip r:embed="rId2">
            <a:extLst>
              <a:ext uri="{28A0092B-C50C-407E-A947-70E740481C1C}">
                <a14:useLocalDpi xmlns:a14="http://schemas.microsoft.com/office/drawing/2010/main" val="0"/>
              </a:ext>
            </a:extLst>
          </a:blip>
          <a:srcRect/>
          <a:stretch>
            <a:fillRect/>
          </a:stretch>
        </p:blipFill>
        <p:spPr bwMode="auto">
          <a:xfrm>
            <a:off x="352425" y="758916"/>
            <a:ext cx="1377315" cy="1343025"/>
          </a:xfrm>
          <a:prstGeom prst="rect">
            <a:avLst/>
          </a:prstGeom>
          <a:noFill/>
          <a:ln>
            <a:noFill/>
          </a:ln>
        </p:spPr>
      </p:pic>
      <p:pic>
        <p:nvPicPr>
          <p:cNvPr id="21" name="Picture 2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0698" y="814384"/>
            <a:ext cx="1299210" cy="1181100"/>
          </a:xfrm>
          <a:prstGeom prst="rect">
            <a:avLst/>
          </a:prstGeom>
          <a:noFill/>
          <a:ln>
            <a:noFill/>
          </a:ln>
        </p:spPr>
      </p:pic>
      <p:pic>
        <p:nvPicPr>
          <p:cNvPr id="22" name="Picture 21"/>
          <p:cNvPicPr/>
          <p:nvPr/>
        </p:nvPicPr>
        <p:blipFill>
          <a:blip r:embed="rId4">
            <a:extLst>
              <a:ext uri="{28A0092B-C50C-407E-A947-70E740481C1C}">
                <a14:useLocalDpi xmlns:a14="http://schemas.microsoft.com/office/drawing/2010/main" val="0"/>
              </a:ext>
            </a:extLst>
          </a:blip>
          <a:srcRect/>
          <a:stretch>
            <a:fillRect/>
          </a:stretch>
        </p:blipFill>
        <p:spPr bwMode="auto">
          <a:xfrm>
            <a:off x="4134553" y="765987"/>
            <a:ext cx="1059815" cy="1200150"/>
          </a:xfrm>
          <a:prstGeom prst="rect">
            <a:avLst/>
          </a:prstGeom>
          <a:noFill/>
          <a:ln>
            <a:noFill/>
          </a:ln>
        </p:spPr>
      </p:pic>
      <p:pic>
        <p:nvPicPr>
          <p:cNvPr id="23" name="Picture 2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4687" y="765987"/>
            <a:ext cx="1143000" cy="1186815"/>
          </a:xfrm>
          <a:prstGeom prst="rect">
            <a:avLst/>
          </a:prstGeom>
          <a:noFill/>
          <a:ln>
            <a:noFill/>
          </a:ln>
        </p:spPr>
      </p:pic>
      <p:pic>
        <p:nvPicPr>
          <p:cNvPr id="24" name="Picture 23"/>
          <p:cNvPicPr/>
          <p:nvPr/>
        </p:nvPicPr>
        <p:blipFill>
          <a:blip r:embed="rId6">
            <a:extLst>
              <a:ext uri="{28A0092B-C50C-407E-A947-70E740481C1C}">
                <a14:useLocalDpi xmlns:a14="http://schemas.microsoft.com/office/drawing/2010/main" val="0"/>
              </a:ext>
            </a:extLst>
          </a:blip>
          <a:srcRect/>
          <a:stretch>
            <a:fillRect/>
          </a:stretch>
        </p:blipFill>
        <p:spPr bwMode="auto">
          <a:xfrm>
            <a:off x="483327" y="2627552"/>
            <a:ext cx="1034234" cy="981761"/>
          </a:xfrm>
          <a:prstGeom prst="rect">
            <a:avLst/>
          </a:prstGeom>
          <a:noFill/>
          <a:ln>
            <a:noFill/>
          </a:ln>
        </p:spPr>
      </p:pic>
      <p:pic>
        <p:nvPicPr>
          <p:cNvPr id="25" name="Picture 24"/>
          <p:cNvPicPr/>
          <p:nvPr/>
        </p:nvPicPr>
        <p:blipFill>
          <a:blip r:embed="rId7">
            <a:extLst>
              <a:ext uri="{28A0092B-C50C-407E-A947-70E740481C1C}">
                <a14:useLocalDpi xmlns:a14="http://schemas.microsoft.com/office/drawing/2010/main" val="0"/>
              </a:ext>
            </a:extLst>
          </a:blip>
          <a:srcRect/>
          <a:stretch>
            <a:fillRect/>
          </a:stretch>
        </p:blipFill>
        <p:spPr bwMode="auto">
          <a:xfrm>
            <a:off x="2436430" y="2590094"/>
            <a:ext cx="1054735" cy="992505"/>
          </a:xfrm>
          <a:prstGeom prst="rect">
            <a:avLst/>
          </a:prstGeom>
          <a:noFill/>
          <a:ln>
            <a:noFill/>
          </a:ln>
        </p:spPr>
      </p:pic>
      <p:pic>
        <p:nvPicPr>
          <p:cNvPr id="26" name="Picture 25"/>
          <p:cNvPicPr/>
          <p:nvPr/>
        </p:nvPicPr>
        <p:blipFill>
          <a:blip r:embed="rId8">
            <a:extLst>
              <a:ext uri="{28A0092B-C50C-407E-A947-70E740481C1C}">
                <a14:useLocalDpi xmlns:a14="http://schemas.microsoft.com/office/drawing/2010/main" val="0"/>
              </a:ext>
            </a:extLst>
          </a:blip>
          <a:srcRect/>
          <a:stretch>
            <a:fillRect/>
          </a:stretch>
        </p:blipFill>
        <p:spPr bwMode="auto">
          <a:xfrm>
            <a:off x="4200786" y="2629334"/>
            <a:ext cx="1130846" cy="889138"/>
          </a:xfrm>
          <a:prstGeom prst="rect">
            <a:avLst/>
          </a:prstGeom>
          <a:noFill/>
          <a:ln>
            <a:noFill/>
          </a:ln>
        </p:spPr>
      </p:pic>
      <p:pic>
        <p:nvPicPr>
          <p:cNvPr id="27" name="Picture 26"/>
          <p:cNvPicPr/>
          <p:nvPr/>
        </p:nvPicPr>
        <p:blipFill>
          <a:blip r:embed="rId9">
            <a:extLst>
              <a:ext uri="{28A0092B-C50C-407E-A947-70E740481C1C}">
                <a14:useLocalDpi xmlns:a14="http://schemas.microsoft.com/office/drawing/2010/main" val="0"/>
              </a:ext>
            </a:extLst>
          </a:blip>
          <a:srcRect/>
          <a:stretch>
            <a:fillRect/>
          </a:stretch>
        </p:blipFill>
        <p:spPr bwMode="auto">
          <a:xfrm>
            <a:off x="7523830" y="916036"/>
            <a:ext cx="1259930" cy="977796"/>
          </a:xfrm>
          <a:prstGeom prst="rect">
            <a:avLst/>
          </a:prstGeom>
          <a:noFill/>
          <a:ln>
            <a:noFill/>
          </a:ln>
        </p:spPr>
      </p:pic>
      <p:pic>
        <p:nvPicPr>
          <p:cNvPr id="28" name="Picture 27"/>
          <p:cNvPicPr/>
          <p:nvPr/>
        </p:nvPicPr>
        <p:blipFill>
          <a:blip r:embed="rId10">
            <a:extLst>
              <a:ext uri="{28A0092B-C50C-407E-A947-70E740481C1C}">
                <a14:useLocalDpi xmlns:a14="http://schemas.microsoft.com/office/drawing/2010/main" val="0"/>
              </a:ext>
            </a:extLst>
          </a:blip>
          <a:srcRect/>
          <a:stretch>
            <a:fillRect/>
          </a:stretch>
        </p:blipFill>
        <p:spPr bwMode="auto">
          <a:xfrm>
            <a:off x="614754" y="4011176"/>
            <a:ext cx="828675" cy="847725"/>
          </a:xfrm>
          <a:prstGeom prst="rect">
            <a:avLst/>
          </a:prstGeom>
          <a:noFill/>
          <a:ln>
            <a:noFill/>
          </a:ln>
        </p:spPr>
      </p:pic>
      <p:pic>
        <p:nvPicPr>
          <p:cNvPr id="29" name="Picture 28"/>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83348" y="3908515"/>
            <a:ext cx="1121410" cy="1104900"/>
          </a:xfrm>
          <a:prstGeom prst="rect">
            <a:avLst/>
          </a:prstGeom>
          <a:noFill/>
          <a:ln>
            <a:noFill/>
          </a:ln>
        </p:spPr>
      </p:pic>
      <p:pic>
        <p:nvPicPr>
          <p:cNvPr id="30" name="Picture 29"/>
          <p:cNvPicPr/>
          <p:nvPr/>
        </p:nvPicPr>
        <p:blipFill>
          <a:blip r:embed="rId12">
            <a:extLst>
              <a:ext uri="{28A0092B-C50C-407E-A947-70E740481C1C}">
                <a14:useLocalDpi xmlns:a14="http://schemas.microsoft.com/office/drawing/2010/main" val="0"/>
              </a:ext>
            </a:extLst>
          </a:blip>
          <a:srcRect/>
          <a:stretch>
            <a:fillRect/>
          </a:stretch>
        </p:blipFill>
        <p:spPr bwMode="auto">
          <a:xfrm>
            <a:off x="7718118" y="2537397"/>
            <a:ext cx="1057275" cy="981075"/>
          </a:xfrm>
          <a:prstGeom prst="rect">
            <a:avLst/>
          </a:prstGeom>
          <a:noFill/>
          <a:ln>
            <a:noFill/>
          </a:ln>
        </p:spPr>
      </p:pic>
      <p:pic>
        <p:nvPicPr>
          <p:cNvPr id="31" name="Picture 30"/>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821759" y="2575423"/>
            <a:ext cx="931738" cy="796061"/>
          </a:xfrm>
          <a:prstGeom prst="rect">
            <a:avLst/>
          </a:prstGeom>
          <a:noFill/>
          <a:ln>
            <a:noFill/>
          </a:ln>
        </p:spPr>
      </p:pic>
      <p:pic>
        <p:nvPicPr>
          <p:cNvPr id="32" name="Picture 3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95665" y="3896087"/>
            <a:ext cx="1014413" cy="1129756"/>
          </a:xfrm>
          <a:prstGeom prst="rect">
            <a:avLst/>
          </a:prstGeom>
          <a:noFill/>
          <a:ln>
            <a:noFill/>
          </a:ln>
        </p:spPr>
      </p:pic>
      <p:pic>
        <p:nvPicPr>
          <p:cNvPr id="33" name="Picture 32"/>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209108" y="4037103"/>
            <a:ext cx="1265146" cy="962434"/>
          </a:xfrm>
          <a:prstGeom prst="rect">
            <a:avLst/>
          </a:prstGeom>
          <a:noFill/>
          <a:ln>
            <a:noFill/>
          </a:ln>
        </p:spPr>
      </p:pic>
      <p:pic>
        <p:nvPicPr>
          <p:cNvPr id="34" name="Picture 33"/>
          <p:cNvPicPr/>
          <p:nvPr/>
        </p:nvPicPr>
        <p:blipFill>
          <a:blip r:embed="rId16">
            <a:extLst>
              <a:ext uri="{28A0092B-C50C-407E-A947-70E740481C1C}">
                <a14:useLocalDpi xmlns:a14="http://schemas.microsoft.com/office/drawing/2010/main" val="0"/>
              </a:ext>
            </a:extLst>
          </a:blip>
          <a:srcRect/>
          <a:stretch>
            <a:fillRect/>
          </a:stretch>
        </p:blipFill>
        <p:spPr bwMode="auto">
          <a:xfrm>
            <a:off x="5692774" y="3884907"/>
            <a:ext cx="1266825" cy="1266825"/>
          </a:xfrm>
          <a:prstGeom prst="rect">
            <a:avLst/>
          </a:prstGeom>
          <a:noFill/>
          <a:ln>
            <a:noFill/>
          </a:ln>
        </p:spPr>
      </p:pic>
      <p:sp>
        <p:nvSpPr>
          <p:cNvPr id="5" name="TextBox 4"/>
          <p:cNvSpPr txBox="1"/>
          <p:nvPr/>
        </p:nvSpPr>
        <p:spPr>
          <a:xfrm>
            <a:off x="352425" y="112713"/>
            <a:ext cx="4446338" cy="369332"/>
          </a:xfrm>
          <a:prstGeom prst="rect">
            <a:avLst/>
          </a:prstGeom>
          <a:noFill/>
        </p:spPr>
        <p:txBody>
          <a:bodyPr wrap="square" rtlCol="0">
            <a:spAutoFit/>
          </a:bodyPr>
          <a:lstStyle/>
          <a:p>
            <a:r>
              <a:rPr lang="en-GB" dirty="0">
                <a:latin typeface="Century Gothic" panose="020B0502020202020204" pitchFamily="34" charset="0"/>
              </a:rPr>
              <a:t>Understanding recycling symbols</a:t>
            </a:r>
          </a:p>
        </p:txBody>
      </p:sp>
      <p:sp>
        <p:nvSpPr>
          <p:cNvPr id="4" name="TextBox 3"/>
          <p:cNvSpPr txBox="1"/>
          <p:nvPr/>
        </p:nvSpPr>
        <p:spPr>
          <a:xfrm>
            <a:off x="701076" y="771525"/>
            <a:ext cx="187198" cy="369332"/>
          </a:xfrm>
          <a:prstGeom prst="rect">
            <a:avLst/>
          </a:prstGeom>
          <a:noFill/>
        </p:spPr>
        <p:txBody>
          <a:bodyPr wrap="square" rtlCol="0">
            <a:spAutoFit/>
          </a:bodyPr>
          <a:lstStyle/>
          <a:p>
            <a:endParaRPr lang="en-GB" dirty="0"/>
          </a:p>
        </p:txBody>
      </p:sp>
      <p:graphicFrame>
        <p:nvGraphicFramePr>
          <p:cNvPr id="35" name="Table 34"/>
          <p:cNvGraphicFramePr>
            <a:graphicFrameLocks noGrp="1"/>
          </p:cNvGraphicFramePr>
          <p:nvPr>
            <p:extLst>
              <p:ext uri="{D42A27DB-BD31-4B8C-83A1-F6EECF244321}">
                <p14:modId xmlns:p14="http://schemas.microsoft.com/office/powerpoint/2010/main" val="3761772557"/>
              </p:ext>
            </p:extLst>
          </p:nvPr>
        </p:nvGraphicFramePr>
        <p:xfrm>
          <a:off x="913523" y="5369834"/>
          <a:ext cx="7079188" cy="1225515"/>
        </p:xfrm>
        <a:graphic>
          <a:graphicData uri="http://schemas.openxmlformats.org/drawingml/2006/table">
            <a:tbl>
              <a:tblPr firstRow="1" firstCol="1" bandRow="1"/>
              <a:tblGrid>
                <a:gridCol w="402556">
                  <a:extLst>
                    <a:ext uri="{9D8B030D-6E8A-4147-A177-3AD203B41FA5}">
                      <a16:colId xmlns:a16="http://schemas.microsoft.com/office/drawing/2014/main" val="2361836473"/>
                    </a:ext>
                  </a:extLst>
                </a:gridCol>
                <a:gridCol w="1234506">
                  <a:extLst>
                    <a:ext uri="{9D8B030D-6E8A-4147-A177-3AD203B41FA5}">
                      <a16:colId xmlns:a16="http://schemas.microsoft.com/office/drawing/2014/main" val="1241199867"/>
                    </a:ext>
                  </a:extLst>
                </a:gridCol>
                <a:gridCol w="308264">
                  <a:extLst>
                    <a:ext uri="{9D8B030D-6E8A-4147-A177-3AD203B41FA5}">
                      <a16:colId xmlns:a16="http://schemas.microsoft.com/office/drawing/2014/main" val="2219741068"/>
                    </a:ext>
                  </a:extLst>
                </a:gridCol>
                <a:gridCol w="1027788">
                  <a:extLst>
                    <a:ext uri="{9D8B030D-6E8A-4147-A177-3AD203B41FA5}">
                      <a16:colId xmlns:a16="http://schemas.microsoft.com/office/drawing/2014/main" val="981100265"/>
                    </a:ext>
                  </a:extLst>
                </a:gridCol>
                <a:gridCol w="205992">
                  <a:extLst>
                    <a:ext uri="{9D8B030D-6E8A-4147-A177-3AD203B41FA5}">
                      <a16:colId xmlns:a16="http://schemas.microsoft.com/office/drawing/2014/main" val="3360476211"/>
                    </a:ext>
                  </a:extLst>
                </a:gridCol>
                <a:gridCol w="815993">
                  <a:extLst>
                    <a:ext uri="{9D8B030D-6E8A-4147-A177-3AD203B41FA5}">
                      <a16:colId xmlns:a16="http://schemas.microsoft.com/office/drawing/2014/main" val="3686338916"/>
                    </a:ext>
                  </a:extLst>
                </a:gridCol>
                <a:gridCol w="413436">
                  <a:extLst>
                    <a:ext uri="{9D8B030D-6E8A-4147-A177-3AD203B41FA5}">
                      <a16:colId xmlns:a16="http://schemas.microsoft.com/office/drawing/2014/main" val="3338966688"/>
                    </a:ext>
                  </a:extLst>
                </a:gridCol>
                <a:gridCol w="1229429">
                  <a:extLst>
                    <a:ext uri="{9D8B030D-6E8A-4147-A177-3AD203B41FA5}">
                      <a16:colId xmlns:a16="http://schemas.microsoft.com/office/drawing/2014/main" val="1618821358"/>
                    </a:ext>
                  </a:extLst>
                </a:gridCol>
                <a:gridCol w="413436">
                  <a:extLst>
                    <a:ext uri="{9D8B030D-6E8A-4147-A177-3AD203B41FA5}">
                      <a16:colId xmlns:a16="http://schemas.microsoft.com/office/drawing/2014/main" val="3361653485"/>
                    </a:ext>
                  </a:extLst>
                </a:gridCol>
                <a:gridCol w="1027788">
                  <a:extLst>
                    <a:ext uri="{9D8B030D-6E8A-4147-A177-3AD203B41FA5}">
                      <a16:colId xmlns:a16="http://schemas.microsoft.com/office/drawing/2014/main" val="3745461215"/>
                    </a:ext>
                  </a:extLst>
                </a:gridCol>
              </a:tblGrid>
              <a:tr h="408505">
                <a:tc>
                  <a:txBody>
                    <a:bodyPr/>
                    <a:lstStyle/>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1</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Organic</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4</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Irradiation</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7</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Freezer</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10</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Vegetarian</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13</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Microwave</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0348731"/>
                  </a:ext>
                </a:extLst>
              </a:tr>
              <a:tr h="408505">
                <a:tc>
                  <a:txBody>
                    <a:bodyPr/>
                    <a:lstStyle/>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2</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British Farm Standards</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5</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Traffic Light Labelling</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8</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Barcode</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11</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Compostable packaging</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14</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5 a Day</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501303"/>
                  </a:ext>
                </a:extLst>
              </a:tr>
              <a:tr h="408505">
                <a:tc>
                  <a:txBody>
                    <a:bodyPr/>
                    <a:lstStyle/>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3</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Fairtrade</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6</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Litterman</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9</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Gluten Free</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12</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Freedom Food</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15</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Recyclable</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3901232"/>
                  </a:ext>
                </a:extLst>
              </a:tr>
            </a:tbl>
          </a:graphicData>
        </a:graphic>
      </p:graphicFrame>
      <p:sp>
        <p:nvSpPr>
          <p:cNvPr id="36" name="Rectangle 35"/>
          <p:cNvSpPr/>
          <p:nvPr/>
        </p:nvSpPr>
        <p:spPr>
          <a:xfrm>
            <a:off x="764313" y="2129329"/>
            <a:ext cx="391886" cy="3408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Rectangle 54"/>
          <p:cNvSpPr/>
          <p:nvPr/>
        </p:nvSpPr>
        <p:spPr>
          <a:xfrm>
            <a:off x="2693692" y="2111695"/>
            <a:ext cx="391886" cy="3408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Rectangle 55"/>
          <p:cNvSpPr/>
          <p:nvPr/>
        </p:nvSpPr>
        <p:spPr>
          <a:xfrm>
            <a:off x="4427128" y="2127329"/>
            <a:ext cx="391886" cy="3408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56"/>
          <p:cNvSpPr/>
          <p:nvPr/>
        </p:nvSpPr>
        <p:spPr>
          <a:xfrm>
            <a:off x="6075837" y="2125412"/>
            <a:ext cx="391886" cy="3408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Rectangle 57"/>
          <p:cNvSpPr/>
          <p:nvPr/>
        </p:nvSpPr>
        <p:spPr>
          <a:xfrm>
            <a:off x="8045840" y="2096280"/>
            <a:ext cx="391886" cy="3408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Rectangle 58"/>
          <p:cNvSpPr/>
          <p:nvPr/>
        </p:nvSpPr>
        <p:spPr>
          <a:xfrm>
            <a:off x="772585" y="3539077"/>
            <a:ext cx="391886" cy="3408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p:cNvSpPr/>
          <p:nvPr/>
        </p:nvSpPr>
        <p:spPr>
          <a:xfrm>
            <a:off x="2724931" y="3526585"/>
            <a:ext cx="391886" cy="3408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Rectangle 60"/>
          <p:cNvSpPr/>
          <p:nvPr/>
        </p:nvSpPr>
        <p:spPr>
          <a:xfrm>
            <a:off x="4498339" y="3526586"/>
            <a:ext cx="391886" cy="3408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Rectangle 61"/>
          <p:cNvSpPr/>
          <p:nvPr/>
        </p:nvSpPr>
        <p:spPr>
          <a:xfrm>
            <a:off x="6117950" y="3544928"/>
            <a:ext cx="391886" cy="3408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Rectangle 62"/>
          <p:cNvSpPr/>
          <p:nvPr/>
        </p:nvSpPr>
        <p:spPr>
          <a:xfrm>
            <a:off x="7992709" y="3526584"/>
            <a:ext cx="391886" cy="3408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Rectangle 63"/>
          <p:cNvSpPr/>
          <p:nvPr/>
        </p:nvSpPr>
        <p:spPr>
          <a:xfrm>
            <a:off x="761130" y="4981325"/>
            <a:ext cx="391886" cy="3408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Rectangle 64"/>
          <p:cNvSpPr/>
          <p:nvPr/>
        </p:nvSpPr>
        <p:spPr>
          <a:xfrm>
            <a:off x="2857114" y="4971865"/>
            <a:ext cx="391886" cy="3408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Rectangle 65"/>
          <p:cNvSpPr/>
          <p:nvPr/>
        </p:nvSpPr>
        <p:spPr>
          <a:xfrm>
            <a:off x="4645738" y="4971865"/>
            <a:ext cx="391886" cy="3408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Rectangle 66"/>
          <p:cNvSpPr/>
          <p:nvPr/>
        </p:nvSpPr>
        <p:spPr>
          <a:xfrm>
            <a:off x="6129404" y="4998834"/>
            <a:ext cx="391886" cy="3408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Rectangle 67"/>
          <p:cNvSpPr/>
          <p:nvPr/>
        </p:nvSpPr>
        <p:spPr>
          <a:xfrm>
            <a:off x="8045840" y="4998834"/>
            <a:ext cx="391886" cy="3408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67932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27</a:t>
            </a:fld>
            <a:endParaRPr lang="en-GB" dirty="0"/>
          </a:p>
        </p:txBody>
      </p:sp>
      <p:sp>
        <p:nvSpPr>
          <p:cNvPr id="7" name="TextBox 6"/>
          <p:cNvSpPr txBox="1"/>
          <p:nvPr/>
        </p:nvSpPr>
        <p:spPr>
          <a:xfrm>
            <a:off x="820851" y="287701"/>
            <a:ext cx="7432766" cy="584775"/>
          </a:xfrm>
          <a:prstGeom prst="rect">
            <a:avLst/>
          </a:prstGeom>
          <a:noFill/>
        </p:spPr>
        <p:txBody>
          <a:bodyPr wrap="square" rtlCol="0">
            <a:spAutoFit/>
          </a:bodyPr>
          <a:lstStyle/>
          <a:p>
            <a:pPr algn="ctr"/>
            <a:r>
              <a:rPr lang="en-GB" dirty="0">
                <a:latin typeface="Century Gothic" panose="020B0502020202020204" pitchFamily="34" charset="0"/>
              </a:rPr>
              <a:t>Produce a poster to promote recycling in the home</a:t>
            </a:r>
          </a:p>
          <a:p>
            <a:pPr algn="ctr"/>
            <a:r>
              <a:rPr lang="en-GB" sz="1400" dirty="0"/>
              <a:t>Make your work eye-catching – use bold designs, bright colours, a slogan and a border</a:t>
            </a:r>
          </a:p>
        </p:txBody>
      </p:sp>
      <p:sp>
        <p:nvSpPr>
          <p:cNvPr id="8" name="TextBox 7"/>
          <p:cNvSpPr txBox="1"/>
          <p:nvPr/>
        </p:nvSpPr>
        <p:spPr>
          <a:xfrm>
            <a:off x="565150" y="1150938"/>
            <a:ext cx="7950200" cy="5302113"/>
          </a:xfrm>
          <a:prstGeom prst="rect">
            <a:avLst/>
          </a:prstGeom>
          <a:noFill/>
          <a:ln>
            <a:solidFill>
              <a:schemeClr val="tx1"/>
            </a:solidFill>
          </a:ln>
        </p:spPr>
        <p:txBody>
          <a:bodyPr wrap="square" rtlCol="0">
            <a:spAutoFit/>
          </a:bodyPr>
          <a:lstStyle/>
          <a:p>
            <a:endParaRPr lang="en-GB" dirty="0"/>
          </a:p>
        </p:txBody>
      </p:sp>
    </p:spTree>
    <p:extLst>
      <p:ext uri="{BB962C8B-B14F-4D97-AF65-F5344CB8AC3E}">
        <p14:creationId xmlns:p14="http://schemas.microsoft.com/office/powerpoint/2010/main" val="599448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28</a:t>
            </a:fld>
            <a:endParaRPr lang="en-GB" dirty="0"/>
          </a:p>
        </p:txBody>
      </p:sp>
      <p:sp>
        <p:nvSpPr>
          <p:cNvPr id="3" name="TextBox 2"/>
          <p:cNvSpPr txBox="1"/>
          <p:nvPr/>
        </p:nvSpPr>
        <p:spPr>
          <a:xfrm>
            <a:off x="1045029" y="418011"/>
            <a:ext cx="6309360" cy="369332"/>
          </a:xfrm>
          <a:prstGeom prst="rect">
            <a:avLst/>
          </a:prstGeom>
          <a:noFill/>
        </p:spPr>
        <p:txBody>
          <a:bodyPr wrap="square" rtlCol="0">
            <a:spAutoFit/>
          </a:bodyPr>
          <a:lstStyle/>
          <a:p>
            <a:r>
              <a:rPr lang="en-GB" dirty="0"/>
              <a:t>What does the label tell us?</a:t>
            </a:r>
          </a:p>
        </p:txBody>
      </p:sp>
      <p:sp>
        <p:nvSpPr>
          <p:cNvPr id="4" name="TextBox 3"/>
          <p:cNvSpPr txBox="1"/>
          <p:nvPr/>
        </p:nvSpPr>
        <p:spPr>
          <a:xfrm>
            <a:off x="613954" y="1045029"/>
            <a:ext cx="7511143" cy="1200329"/>
          </a:xfrm>
          <a:prstGeom prst="rect">
            <a:avLst/>
          </a:prstGeom>
          <a:noFill/>
        </p:spPr>
        <p:txBody>
          <a:bodyPr wrap="square" rtlCol="0">
            <a:spAutoFit/>
          </a:bodyPr>
          <a:lstStyle/>
          <a:p>
            <a:r>
              <a:rPr lang="en-US" dirty="0"/>
              <a:t>Food labelling has to follow strict guidelines. This is a legal requirement and helps to protect the consumer and allows them to make informed choices.</a:t>
            </a:r>
            <a:endParaRPr lang="en-GB" dirty="0"/>
          </a:p>
          <a:p>
            <a:r>
              <a:rPr lang="en-US" dirty="0"/>
              <a:t>Look at the label and find the following information. This information has to be visible on the label by law.</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960910976"/>
              </p:ext>
            </p:extLst>
          </p:nvPr>
        </p:nvGraphicFramePr>
        <p:xfrm>
          <a:off x="1045029" y="2503044"/>
          <a:ext cx="7080069" cy="3461767"/>
        </p:xfrm>
        <a:graphic>
          <a:graphicData uri="http://schemas.openxmlformats.org/drawingml/2006/table">
            <a:tbl>
              <a:tblPr firstRow="1" firstCol="1" bandRow="1"/>
              <a:tblGrid>
                <a:gridCol w="394569">
                  <a:extLst>
                    <a:ext uri="{9D8B030D-6E8A-4147-A177-3AD203B41FA5}">
                      <a16:colId xmlns:a16="http://schemas.microsoft.com/office/drawing/2014/main" val="2573660109"/>
                    </a:ext>
                  </a:extLst>
                </a:gridCol>
                <a:gridCol w="2937098">
                  <a:extLst>
                    <a:ext uri="{9D8B030D-6E8A-4147-A177-3AD203B41FA5}">
                      <a16:colId xmlns:a16="http://schemas.microsoft.com/office/drawing/2014/main" val="3331867764"/>
                    </a:ext>
                  </a:extLst>
                </a:gridCol>
                <a:gridCol w="3748402">
                  <a:extLst>
                    <a:ext uri="{9D8B030D-6E8A-4147-A177-3AD203B41FA5}">
                      <a16:colId xmlns:a16="http://schemas.microsoft.com/office/drawing/2014/main" val="3828919449"/>
                    </a:ext>
                  </a:extLst>
                </a:gridCol>
              </a:tblGrid>
              <a:tr h="0">
                <a:tc>
                  <a:txBody>
                    <a:bodyPr/>
                    <a:lstStyle/>
                    <a:p>
                      <a:pPr>
                        <a:lnSpc>
                          <a:spcPct val="115000"/>
                        </a:lnSpc>
                        <a:spcAft>
                          <a:spcPts val="0"/>
                        </a:spcAft>
                      </a:pPr>
                      <a:r>
                        <a:rPr lang="en-US" sz="1200" dirty="0">
                          <a:effectLst/>
                          <a:latin typeface="+mn-lt"/>
                          <a:ea typeface="Calibri" panose="020F0502020204030204" pitchFamily="34" charset="0"/>
                          <a:cs typeface="Times New Roman" panose="02020603050405020304" pitchFamily="18" charset="0"/>
                        </a:rPr>
                        <a:t>1</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effectLst/>
                          <a:latin typeface="+mn-lt"/>
                          <a:ea typeface="Calibri" panose="020F0502020204030204" pitchFamily="34" charset="0"/>
                          <a:cs typeface="Times New Roman" panose="02020603050405020304" pitchFamily="18" charset="0"/>
                        </a:rPr>
                        <a:t>Name of product</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991907"/>
                  </a:ext>
                </a:extLst>
              </a:tr>
              <a:tr h="0">
                <a:tc>
                  <a:txBody>
                    <a:bodyPr/>
                    <a:lstStyle/>
                    <a:p>
                      <a:pPr>
                        <a:lnSpc>
                          <a:spcPct val="115000"/>
                        </a:lnSpc>
                        <a:spcAft>
                          <a:spcPts val="0"/>
                        </a:spcAft>
                      </a:pPr>
                      <a:r>
                        <a:rPr lang="en-US" sz="1200" dirty="0">
                          <a:effectLst/>
                          <a:latin typeface="+mn-lt"/>
                          <a:ea typeface="Calibri" panose="020F0502020204030204" pitchFamily="34" charset="0"/>
                          <a:cs typeface="Times New Roman" panose="02020603050405020304" pitchFamily="18" charset="0"/>
                        </a:rPr>
                        <a:t>2</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effectLst/>
                          <a:latin typeface="+mn-lt"/>
                          <a:ea typeface="Calibri" panose="020F0502020204030204" pitchFamily="34" charset="0"/>
                          <a:cs typeface="Times New Roman" panose="02020603050405020304" pitchFamily="18" charset="0"/>
                        </a:rPr>
                        <a:t>Name and address of</a:t>
                      </a:r>
                      <a:endParaRPr lang="en-GB" sz="11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US" sz="1200" dirty="0">
                          <a:effectLst/>
                          <a:latin typeface="+mn-lt"/>
                          <a:ea typeface="Calibri" panose="020F0502020204030204" pitchFamily="34" charset="0"/>
                          <a:cs typeface="Times New Roman" panose="02020603050405020304" pitchFamily="18" charset="0"/>
                        </a:rPr>
                        <a:t>manufacturer</a:t>
                      </a:r>
                      <a:endParaRPr lang="en-GB" sz="11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US" sz="1200" dirty="0">
                          <a:effectLst/>
                          <a:latin typeface="+mn-lt"/>
                          <a:ea typeface="Calibri" panose="020F0502020204030204" pitchFamily="34" charset="0"/>
                          <a:cs typeface="Times New Roman" panose="02020603050405020304" pitchFamily="18" charset="0"/>
                        </a:rPr>
                        <a:t> </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0840774"/>
                  </a:ext>
                </a:extLst>
              </a:tr>
              <a:tr h="0">
                <a:tc>
                  <a:txBody>
                    <a:bodyPr/>
                    <a:lstStyle/>
                    <a:p>
                      <a:pPr>
                        <a:lnSpc>
                          <a:spcPct val="115000"/>
                        </a:lnSpc>
                        <a:spcAft>
                          <a:spcPts val="0"/>
                        </a:spcAft>
                      </a:pPr>
                      <a:r>
                        <a:rPr lang="en-US" sz="1200" dirty="0">
                          <a:effectLst/>
                          <a:latin typeface="+mn-lt"/>
                          <a:ea typeface="Calibri" panose="020F0502020204030204" pitchFamily="34" charset="0"/>
                          <a:cs typeface="Times New Roman" panose="02020603050405020304" pitchFamily="18" charset="0"/>
                        </a:rPr>
                        <a:t>3</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effectLst/>
                          <a:latin typeface="+mn-lt"/>
                          <a:ea typeface="Calibri" panose="020F0502020204030204" pitchFamily="34" charset="0"/>
                          <a:cs typeface="Times New Roman" panose="02020603050405020304" pitchFamily="18" charset="0"/>
                        </a:rPr>
                        <a:t>List of ingredients</a:t>
                      </a:r>
                      <a:endParaRPr lang="en-GB" sz="11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US" sz="1200" dirty="0">
                          <a:effectLst/>
                          <a:latin typeface="+mn-lt"/>
                          <a:ea typeface="Calibri" panose="020F0502020204030204" pitchFamily="34" charset="0"/>
                          <a:cs typeface="Times New Roman" panose="02020603050405020304" pitchFamily="18" charset="0"/>
                        </a:rPr>
                        <a:t> </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3003096"/>
                  </a:ext>
                </a:extLst>
              </a:tr>
              <a:tr h="0">
                <a:tc>
                  <a:txBody>
                    <a:bodyPr/>
                    <a:lstStyle/>
                    <a:p>
                      <a:pPr>
                        <a:lnSpc>
                          <a:spcPct val="115000"/>
                        </a:lnSpc>
                        <a:spcAft>
                          <a:spcPts val="0"/>
                        </a:spcAft>
                      </a:pPr>
                      <a:r>
                        <a:rPr lang="en-US" sz="1200" dirty="0">
                          <a:effectLst/>
                          <a:latin typeface="+mn-lt"/>
                          <a:ea typeface="Calibri" panose="020F0502020204030204" pitchFamily="34" charset="0"/>
                          <a:cs typeface="Times New Roman" panose="02020603050405020304" pitchFamily="18" charset="0"/>
                        </a:rPr>
                        <a:t>4</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effectLst/>
                          <a:latin typeface="+mn-lt"/>
                          <a:ea typeface="Calibri" panose="020F0502020204030204" pitchFamily="34" charset="0"/>
                          <a:cs typeface="Times New Roman" panose="02020603050405020304" pitchFamily="18" charset="0"/>
                        </a:rPr>
                        <a:t>Weight of product            </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5185561"/>
                  </a:ext>
                </a:extLst>
              </a:tr>
              <a:tr h="0">
                <a:tc>
                  <a:txBody>
                    <a:bodyPr/>
                    <a:lstStyle/>
                    <a:p>
                      <a:pPr>
                        <a:lnSpc>
                          <a:spcPct val="115000"/>
                        </a:lnSpc>
                        <a:spcAft>
                          <a:spcPts val="0"/>
                        </a:spcAft>
                      </a:pPr>
                      <a:r>
                        <a:rPr lang="en-US" sz="1200" dirty="0">
                          <a:effectLst/>
                          <a:latin typeface="+mn-lt"/>
                          <a:ea typeface="Calibri" panose="020F0502020204030204" pitchFamily="34" charset="0"/>
                          <a:cs typeface="Times New Roman" panose="02020603050405020304" pitchFamily="18" charset="0"/>
                        </a:rPr>
                        <a:t>5</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effectLst/>
                          <a:latin typeface="+mn-lt"/>
                          <a:ea typeface="Calibri" panose="020F0502020204030204" pitchFamily="34" charset="0"/>
                          <a:cs typeface="Times New Roman" panose="02020603050405020304" pitchFamily="18" charset="0"/>
                        </a:rPr>
                        <a:t>Date marking</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218212"/>
                  </a:ext>
                </a:extLst>
              </a:tr>
              <a:tr h="0">
                <a:tc>
                  <a:txBody>
                    <a:bodyPr/>
                    <a:lstStyle/>
                    <a:p>
                      <a:pPr>
                        <a:lnSpc>
                          <a:spcPct val="115000"/>
                        </a:lnSpc>
                        <a:spcAft>
                          <a:spcPts val="0"/>
                        </a:spcAft>
                      </a:pPr>
                      <a:r>
                        <a:rPr lang="en-US" sz="1200" dirty="0">
                          <a:effectLst/>
                          <a:latin typeface="+mn-lt"/>
                          <a:ea typeface="Calibri" panose="020F0502020204030204" pitchFamily="34" charset="0"/>
                          <a:cs typeface="Times New Roman" panose="02020603050405020304" pitchFamily="18" charset="0"/>
                        </a:rPr>
                        <a:t>6</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effectLst/>
                          <a:latin typeface="+mn-lt"/>
                          <a:ea typeface="Calibri" panose="020F0502020204030204" pitchFamily="34" charset="0"/>
                          <a:cs typeface="Times New Roman" panose="02020603050405020304" pitchFamily="18" charset="0"/>
                        </a:rPr>
                        <a:t>Storage instructions</a:t>
                      </a:r>
                      <a:endParaRPr lang="en-GB" sz="11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US" sz="1200" dirty="0">
                          <a:effectLst/>
                          <a:latin typeface="+mn-lt"/>
                          <a:ea typeface="Calibri" panose="020F0502020204030204" pitchFamily="34" charset="0"/>
                          <a:cs typeface="Times New Roman" panose="02020603050405020304" pitchFamily="18" charset="0"/>
                        </a:rPr>
                        <a:t> </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7910681"/>
                  </a:ext>
                </a:extLst>
              </a:tr>
              <a:tr h="0">
                <a:tc>
                  <a:txBody>
                    <a:bodyPr/>
                    <a:lstStyle/>
                    <a:p>
                      <a:pPr>
                        <a:lnSpc>
                          <a:spcPct val="115000"/>
                        </a:lnSpc>
                        <a:spcAft>
                          <a:spcPts val="0"/>
                        </a:spcAft>
                      </a:pPr>
                      <a:r>
                        <a:rPr lang="en-US" sz="1200" dirty="0">
                          <a:effectLst/>
                          <a:latin typeface="+mn-lt"/>
                          <a:ea typeface="Calibri" panose="020F0502020204030204" pitchFamily="34" charset="0"/>
                          <a:cs typeface="Times New Roman" panose="02020603050405020304" pitchFamily="18" charset="0"/>
                        </a:rPr>
                        <a:t>7</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effectLst/>
                          <a:latin typeface="+mn-lt"/>
                          <a:ea typeface="Calibri" panose="020F0502020204030204" pitchFamily="34" charset="0"/>
                          <a:cs typeface="Times New Roman" panose="02020603050405020304" pitchFamily="18" charset="0"/>
                        </a:rPr>
                        <a:t>Instructions for use</a:t>
                      </a:r>
                      <a:endParaRPr lang="en-GB" sz="11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US" sz="1200" dirty="0">
                          <a:effectLst/>
                          <a:latin typeface="+mn-lt"/>
                          <a:ea typeface="Calibri" panose="020F0502020204030204" pitchFamily="34" charset="0"/>
                          <a:cs typeface="Times New Roman" panose="02020603050405020304" pitchFamily="18" charset="0"/>
                        </a:rPr>
                        <a:t> </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4952217"/>
                  </a:ext>
                </a:extLst>
              </a:tr>
              <a:tr h="0">
                <a:tc>
                  <a:txBody>
                    <a:bodyPr/>
                    <a:lstStyle/>
                    <a:p>
                      <a:pPr>
                        <a:lnSpc>
                          <a:spcPct val="115000"/>
                        </a:lnSpc>
                        <a:spcAft>
                          <a:spcPts val="0"/>
                        </a:spcAft>
                      </a:pPr>
                      <a:r>
                        <a:rPr lang="en-US" sz="1200" dirty="0">
                          <a:effectLst/>
                          <a:latin typeface="+mn-lt"/>
                          <a:ea typeface="Calibri" panose="020F0502020204030204" pitchFamily="34" charset="0"/>
                          <a:cs typeface="Times New Roman" panose="02020603050405020304" pitchFamily="18" charset="0"/>
                        </a:rPr>
                        <a:t>8</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effectLst/>
                          <a:latin typeface="+mn-lt"/>
                          <a:ea typeface="Calibri" panose="020F0502020204030204" pitchFamily="34" charset="0"/>
                          <a:cs typeface="Times New Roman" panose="02020603050405020304" pitchFamily="18" charset="0"/>
                        </a:rPr>
                        <a:t>Place of origin</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3031949"/>
                  </a:ext>
                </a:extLst>
              </a:tr>
              <a:tr h="0">
                <a:tc>
                  <a:txBody>
                    <a:bodyPr/>
                    <a:lstStyle/>
                    <a:p>
                      <a:pPr>
                        <a:lnSpc>
                          <a:spcPct val="115000"/>
                        </a:lnSpc>
                        <a:spcAft>
                          <a:spcPts val="0"/>
                        </a:spcAft>
                      </a:pPr>
                      <a:r>
                        <a:rPr lang="en-US" sz="1200" dirty="0">
                          <a:effectLst/>
                          <a:latin typeface="+mn-lt"/>
                          <a:ea typeface="Calibri" panose="020F0502020204030204" pitchFamily="34" charset="0"/>
                          <a:cs typeface="Times New Roman" panose="02020603050405020304" pitchFamily="18" charset="0"/>
                        </a:rPr>
                        <a:t>9</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effectLst/>
                          <a:latin typeface="+mn-lt"/>
                          <a:ea typeface="Calibri" panose="020F0502020204030204" pitchFamily="34" charset="0"/>
                          <a:cs typeface="Times New Roman" panose="02020603050405020304" pitchFamily="18" charset="0"/>
                        </a:rPr>
                        <a:t>Food Allergy information</a:t>
                      </a:r>
                      <a:endParaRPr lang="en-GB" sz="11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US" sz="1200" dirty="0">
                          <a:effectLst/>
                          <a:latin typeface="+mn-lt"/>
                          <a:ea typeface="Calibri" panose="020F0502020204030204" pitchFamily="34" charset="0"/>
                          <a:cs typeface="Times New Roman" panose="02020603050405020304" pitchFamily="18" charset="0"/>
                        </a:rPr>
                        <a:t> </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2624618"/>
                  </a:ext>
                </a:extLst>
              </a:tr>
            </a:tbl>
          </a:graphicData>
        </a:graphic>
      </p:graphicFrame>
      <p:sp>
        <p:nvSpPr>
          <p:cNvPr id="6" name="TextBox 5"/>
          <p:cNvSpPr txBox="1"/>
          <p:nvPr/>
        </p:nvSpPr>
        <p:spPr>
          <a:xfrm>
            <a:off x="8343781" y="109728"/>
            <a:ext cx="800219" cy="6611748"/>
          </a:xfrm>
          <a:prstGeom prst="rect">
            <a:avLst/>
          </a:prstGeom>
          <a:noFill/>
        </p:spPr>
        <p:txBody>
          <a:bodyPr vert="vert" wrap="square" rtlCol="0">
            <a:spAutoFit/>
          </a:bodyPr>
          <a:lstStyle/>
          <a:p>
            <a:pPr algn="ctr"/>
            <a:r>
              <a:rPr lang="en-GB" sz="4000" dirty="0"/>
              <a:t>FOOD LABELLING</a:t>
            </a:r>
          </a:p>
        </p:txBody>
      </p:sp>
    </p:spTree>
    <p:extLst>
      <p:ext uri="{BB962C8B-B14F-4D97-AF65-F5344CB8AC3E}">
        <p14:creationId xmlns:p14="http://schemas.microsoft.com/office/powerpoint/2010/main" val="3230979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29</a:t>
            </a:fld>
            <a:endParaRPr lang="en-GB" dirty="0"/>
          </a:p>
        </p:txBody>
      </p:sp>
      <p:sp>
        <p:nvSpPr>
          <p:cNvPr id="3" name="Text Box 201"/>
          <p:cNvSpPr txBox="1"/>
          <p:nvPr/>
        </p:nvSpPr>
        <p:spPr>
          <a:xfrm>
            <a:off x="3501224" y="132490"/>
            <a:ext cx="1582228" cy="369332"/>
          </a:xfrm>
          <a:prstGeom prst="rect">
            <a:avLst/>
          </a:prstGeom>
          <a:noFill/>
          <a:ln>
            <a:noFill/>
          </a:ln>
          <a:effectLst/>
        </p:spPr>
        <p:txBody>
          <a:bodyPr rot="0" spcFirstLastPara="0" vert="horz" wrap="none" lIns="91440" tIns="45720" rIns="91440" bIns="45720" numCol="1" spcCol="0" rtlCol="0" fromWordArt="0" anchor="t" anchorCtr="0" forceAA="0" compatLnSpc="1">
            <a:prstTxWarp prst="textNoShape">
              <a:avLst/>
            </a:prstTxWarp>
            <a:spAutoFit/>
          </a:bodyPr>
          <a:lstStyle/>
          <a:p>
            <a:pPr algn="ctr">
              <a:spcAft>
                <a:spcPts val="0"/>
              </a:spcAft>
            </a:pPr>
            <a:r>
              <a:rPr lang="en-GB" dirty="0">
                <a:effectLst/>
                <a:latin typeface="Calibri" panose="020F0502020204030204" pitchFamily="34" charset="0"/>
                <a:ea typeface="Calibri" panose="020F0502020204030204" pitchFamily="34" charset="0"/>
                <a:cs typeface="Calibri" panose="020F0502020204030204" pitchFamily="34" charset="0"/>
              </a:rPr>
              <a:t>Self-evaluation</a:t>
            </a:r>
          </a:p>
        </p:txBody>
      </p:sp>
      <p:sp>
        <p:nvSpPr>
          <p:cNvPr id="4" name="TextBox 3"/>
          <p:cNvSpPr txBox="1"/>
          <p:nvPr/>
        </p:nvSpPr>
        <p:spPr>
          <a:xfrm>
            <a:off x="422228" y="532600"/>
            <a:ext cx="8093122" cy="738664"/>
          </a:xfrm>
          <a:prstGeom prst="rect">
            <a:avLst/>
          </a:prstGeom>
          <a:noFill/>
        </p:spPr>
        <p:txBody>
          <a:bodyPr wrap="square" rtlCol="0">
            <a:spAutoFit/>
          </a:bodyPr>
          <a:lstStyle/>
          <a:p>
            <a:pPr marL="342900" indent="-342900">
              <a:buAutoNum type="arabicPeriod"/>
            </a:pPr>
            <a:r>
              <a:rPr lang="en-GB" sz="1400" dirty="0"/>
              <a:t>What dish did you make today?________________________________________</a:t>
            </a:r>
          </a:p>
          <a:p>
            <a:pPr marL="342900" indent="-342900">
              <a:buAutoNum type="arabicPeriod"/>
            </a:pPr>
            <a:endParaRPr lang="en-GB" sz="1400" dirty="0"/>
          </a:p>
          <a:p>
            <a:pPr marL="342900" indent="-342900">
              <a:buAutoNum type="arabicPeriod"/>
            </a:pPr>
            <a:r>
              <a:rPr lang="en-GB" sz="1400" dirty="0"/>
              <a:t>State one achievement and one improvement based on your work today</a:t>
            </a:r>
          </a:p>
        </p:txBody>
      </p:sp>
      <p:graphicFrame>
        <p:nvGraphicFramePr>
          <p:cNvPr id="5" name="Table 4"/>
          <p:cNvGraphicFramePr>
            <a:graphicFrameLocks noGrp="1"/>
          </p:cNvGraphicFramePr>
          <p:nvPr>
            <p:extLst>
              <p:ext uri="{D42A27DB-BD31-4B8C-83A1-F6EECF244321}">
                <p14:modId xmlns:p14="http://schemas.microsoft.com/office/powerpoint/2010/main" val="3747841539"/>
              </p:ext>
            </p:extLst>
          </p:nvPr>
        </p:nvGraphicFramePr>
        <p:xfrm>
          <a:off x="504540" y="1485332"/>
          <a:ext cx="8298266" cy="3114816"/>
        </p:xfrm>
        <a:graphic>
          <a:graphicData uri="http://schemas.openxmlformats.org/drawingml/2006/table">
            <a:tbl>
              <a:tblPr firstRow="1" firstCol="1" bandRow="1"/>
              <a:tblGrid>
                <a:gridCol w="2765576">
                  <a:extLst>
                    <a:ext uri="{9D8B030D-6E8A-4147-A177-3AD203B41FA5}">
                      <a16:colId xmlns:a16="http://schemas.microsoft.com/office/drawing/2014/main" val="2884297542"/>
                    </a:ext>
                  </a:extLst>
                </a:gridCol>
                <a:gridCol w="2766345">
                  <a:extLst>
                    <a:ext uri="{9D8B030D-6E8A-4147-A177-3AD203B41FA5}">
                      <a16:colId xmlns:a16="http://schemas.microsoft.com/office/drawing/2014/main" val="3194610381"/>
                    </a:ext>
                  </a:extLst>
                </a:gridCol>
                <a:gridCol w="2766345">
                  <a:extLst>
                    <a:ext uri="{9D8B030D-6E8A-4147-A177-3AD203B41FA5}">
                      <a16:colId xmlns:a16="http://schemas.microsoft.com/office/drawing/2014/main" val="2391919916"/>
                    </a:ext>
                  </a:extLst>
                </a:gridCol>
              </a:tblGrid>
              <a:tr h="387037">
                <a:tc>
                  <a:txBody>
                    <a:bodyPr/>
                    <a:lstStyle/>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Criteria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Achievement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(What have you done well?)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Target for Improvement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(What could you do better?)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2193480"/>
                  </a:ext>
                </a:extLst>
              </a:tr>
              <a:tr h="542857">
                <a:tc>
                  <a:txBody>
                    <a:bodyPr/>
                    <a:lstStyle/>
                    <a:p>
                      <a:pPr>
                        <a:spcAft>
                          <a:spcPts val="0"/>
                        </a:spcAft>
                      </a:pPr>
                      <a:r>
                        <a:rPr lang="en-GB" sz="1200" b="1" i="1" u="sng" dirty="0">
                          <a:effectLst/>
                          <a:latin typeface="Calibri" panose="020F0502020204030204" pitchFamily="34" charset="0"/>
                          <a:ea typeface="Calibri" panose="020F0502020204030204" pitchFamily="34" charset="0"/>
                          <a:cs typeface="Times New Roman" panose="02020603050405020304" pitchFamily="18" charset="0"/>
                        </a:rPr>
                        <a:t>Organisation </a:t>
                      </a:r>
                      <a:r>
                        <a:rPr lang="en-GB" sz="1200" dirty="0">
                          <a:effectLst/>
                          <a:latin typeface="Calibri" panose="020F0502020204030204" pitchFamily="34" charset="0"/>
                          <a:ea typeface="Calibri" panose="020F0502020204030204" pitchFamily="34" charset="0"/>
                          <a:cs typeface="Times New Roman" panose="02020603050405020304" pitchFamily="18" charset="0"/>
                        </a:rPr>
                        <a:t>e.g. brought all ingredients, apron, and box, got ready quickly.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0488379"/>
                  </a:ext>
                </a:extLst>
              </a:tr>
              <a:tr h="904762">
                <a:tc>
                  <a:txBody>
                    <a:bodyPr/>
                    <a:lstStyle/>
                    <a:p>
                      <a:pPr>
                        <a:spcAft>
                          <a:spcPts val="0"/>
                        </a:spcAft>
                      </a:pPr>
                      <a:r>
                        <a:rPr lang="en-GB" sz="1200" b="1" i="1" u="sng" dirty="0">
                          <a:effectLst/>
                          <a:latin typeface="Calibri" panose="020F0502020204030204" pitchFamily="34" charset="0"/>
                          <a:ea typeface="Calibri" panose="020F0502020204030204" pitchFamily="34" charset="0"/>
                          <a:cs typeface="Times New Roman" panose="02020603050405020304" pitchFamily="18" charset="0"/>
                        </a:rPr>
                        <a:t>Hygiene and safety</a:t>
                      </a:r>
                      <a:r>
                        <a:rPr lang="en-GB" sz="1200" dirty="0">
                          <a:effectLst/>
                          <a:latin typeface="Calibri" panose="020F0502020204030204" pitchFamily="34" charset="0"/>
                          <a:ea typeface="Calibri" panose="020F0502020204030204" pitchFamily="34" charset="0"/>
                          <a:cs typeface="Times New Roman" panose="02020603050405020304" pitchFamily="18" charset="0"/>
                        </a:rPr>
                        <a:t> e.g. washing your hands at the correct times, using the oven buddy system, using correct equipment, turned cooker off when finished.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8925387"/>
                  </a:ext>
                </a:extLst>
              </a:tr>
              <a:tr h="723810">
                <a:tc>
                  <a:txBody>
                    <a:bodyPr/>
                    <a:lstStyle/>
                    <a:p>
                      <a:pPr>
                        <a:spcAft>
                          <a:spcPts val="0"/>
                        </a:spcAft>
                      </a:pPr>
                      <a:r>
                        <a:rPr lang="en-GB" sz="1200" b="1" i="1" u="sng" dirty="0">
                          <a:effectLst/>
                          <a:latin typeface="Calibri" panose="020F0502020204030204" pitchFamily="34" charset="0"/>
                          <a:ea typeface="Calibri" panose="020F0502020204030204" pitchFamily="34" charset="0"/>
                          <a:cs typeface="Times New Roman" panose="02020603050405020304" pitchFamily="18" charset="0"/>
                        </a:rPr>
                        <a:t>Food preparation skills</a:t>
                      </a:r>
                      <a:r>
                        <a:rPr lang="en-GB" sz="1200" dirty="0">
                          <a:effectLst/>
                          <a:latin typeface="Calibri" panose="020F0502020204030204" pitchFamily="34" charset="0"/>
                          <a:ea typeface="Calibri" panose="020F0502020204030204" pitchFamily="34" charset="0"/>
                          <a:cs typeface="Times New Roman" panose="02020603050405020304" pitchFamily="18" charset="0"/>
                        </a:rPr>
                        <a:t> e.g. Using knife skills, measuring and weighing accurately, cooking for correct amount of time. (see p. 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0297017"/>
                  </a:ext>
                </a:extLst>
              </a:tr>
              <a:tr h="542857">
                <a:tc>
                  <a:txBody>
                    <a:bodyPr/>
                    <a:lstStyle/>
                    <a:p>
                      <a:pPr>
                        <a:spcAft>
                          <a:spcPts val="0"/>
                        </a:spcAft>
                      </a:pPr>
                      <a:r>
                        <a:rPr lang="en-GB" sz="1200" b="1" i="1" u="sng" dirty="0">
                          <a:effectLst/>
                          <a:latin typeface="Calibri" panose="020F0502020204030204" pitchFamily="34" charset="0"/>
                          <a:ea typeface="Calibri" panose="020F0502020204030204" pitchFamily="34" charset="0"/>
                          <a:cs typeface="Times New Roman" panose="02020603050405020304" pitchFamily="18" charset="0"/>
                        </a:rPr>
                        <a:t>Cleaning up</a:t>
                      </a:r>
                      <a:r>
                        <a:rPr lang="en-GB" sz="1200" dirty="0">
                          <a:effectLst/>
                          <a:latin typeface="Calibri" panose="020F0502020204030204" pitchFamily="34" charset="0"/>
                          <a:ea typeface="Calibri" panose="020F0502020204030204" pitchFamily="34" charset="0"/>
                          <a:cs typeface="Times New Roman" panose="02020603050405020304" pitchFamily="18" charset="0"/>
                        </a:rPr>
                        <a:t> e.g. clean dishes and sink area, put everything away in correct place, clean work area.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4924160"/>
                  </a:ext>
                </a:extLst>
              </a:tr>
            </a:tbl>
          </a:graphicData>
        </a:graphic>
      </p:graphicFrame>
      <p:sp>
        <p:nvSpPr>
          <p:cNvPr id="6" name="TextBox 5"/>
          <p:cNvSpPr txBox="1"/>
          <p:nvPr/>
        </p:nvSpPr>
        <p:spPr>
          <a:xfrm>
            <a:off x="339917" y="4786691"/>
            <a:ext cx="8093122" cy="1384995"/>
          </a:xfrm>
          <a:prstGeom prst="rect">
            <a:avLst/>
          </a:prstGeom>
          <a:noFill/>
        </p:spPr>
        <p:txBody>
          <a:bodyPr wrap="square" rtlCol="0">
            <a:spAutoFit/>
          </a:bodyPr>
          <a:lstStyle/>
          <a:p>
            <a:r>
              <a:rPr lang="en-GB" sz="1400" dirty="0"/>
              <a:t>3. What skills did you use today? (see pages 7 &amp; 8)</a:t>
            </a:r>
          </a:p>
          <a:p>
            <a:pPr marL="342900" indent="-342900">
              <a:buAutoNum type="alphaUcPeriod"/>
            </a:pPr>
            <a:r>
              <a:rPr lang="en-GB" sz="1400" dirty="0"/>
              <a:t>________________________________________</a:t>
            </a:r>
          </a:p>
          <a:p>
            <a:pPr marL="342900" indent="-342900">
              <a:buAutoNum type="alphaUcPeriod"/>
            </a:pPr>
            <a:r>
              <a:rPr lang="en-GB" sz="1400" dirty="0"/>
              <a:t>________________________________________</a:t>
            </a:r>
          </a:p>
          <a:p>
            <a:endParaRPr lang="en-GB" sz="1400" dirty="0"/>
          </a:p>
          <a:p>
            <a:r>
              <a:rPr lang="en-GB" sz="1400" dirty="0"/>
              <a:t>4. What could you do to improve your product?</a:t>
            </a:r>
          </a:p>
          <a:p>
            <a:r>
              <a:rPr lang="en-GB" sz="1400" dirty="0"/>
              <a:t>________________________________________________________</a:t>
            </a:r>
          </a:p>
        </p:txBody>
      </p:sp>
      <p:sp>
        <p:nvSpPr>
          <p:cNvPr id="7" name="TextBox 6"/>
          <p:cNvSpPr txBox="1"/>
          <p:nvPr/>
        </p:nvSpPr>
        <p:spPr>
          <a:xfrm>
            <a:off x="5581935" y="4786691"/>
            <a:ext cx="3220872" cy="1754326"/>
          </a:xfrm>
          <a:prstGeom prst="rect">
            <a:avLst/>
          </a:prstGeom>
          <a:noFill/>
          <a:ln>
            <a:solidFill>
              <a:schemeClr val="tx1"/>
            </a:solidFill>
          </a:ln>
        </p:spPr>
        <p:txBody>
          <a:bodyPr wrap="square" rtlCol="0">
            <a:spAutoFit/>
          </a:bodyPr>
          <a:lstStyle/>
          <a:p>
            <a:r>
              <a:rPr lang="en-GB" dirty="0"/>
              <a:t>Place photo here</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378848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3</a:t>
            </a:fld>
            <a:endParaRPr lang="en-GB" dirty="0"/>
          </a:p>
        </p:txBody>
      </p:sp>
      <p:sp>
        <p:nvSpPr>
          <p:cNvPr id="7" name="Rounded Rectangle 6"/>
          <p:cNvSpPr/>
          <p:nvPr/>
        </p:nvSpPr>
        <p:spPr>
          <a:xfrm>
            <a:off x="159020" y="517236"/>
            <a:ext cx="8670943" cy="623194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820035" y="720437"/>
            <a:ext cx="7799494" cy="523220"/>
          </a:xfrm>
          <a:prstGeom prst="rect">
            <a:avLst/>
          </a:prstGeom>
          <a:noFill/>
        </p:spPr>
        <p:txBody>
          <a:bodyPr wrap="square" rtlCol="0">
            <a:spAutoFit/>
          </a:bodyPr>
          <a:lstStyle/>
          <a:p>
            <a:r>
              <a:rPr lang="en-US" sz="2800" dirty="0"/>
              <a:t>The 20 skills of Food Preparation and Nutrition</a:t>
            </a:r>
            <a:endParaRPr lang="en-GB" sz="2800" dirty="0"/>
          </a:p>
        </p:txBody>
      </p:sp>
      <p:graphicFrame>
        <p:nvGraphicFramePr>
          <p:cNvPr id="5" name="Table 4"/>
          <p:cNvGraphicFramePr>
            <a:graphicFrameLocks noGrp="1"/>
          </p:cNvGraphicFramePr>
          <p:nvPr/>
        </p:nvGraphicFramePr>
        <p:xfrm>
          <a:off x="444137" y="1323701"/>
          <a:ext cx="3805646" cy="4745895"/>
        </p:xfrm>
        <a:graphic>
          <a:graphicData uri="http://schemas.openxmlformats.org/drawingml/2006/table">
            <a:tbl>
              <a:tblPr/>
              <a:tblGrid>
                <a:gridCol w="1564544">
                  <a:extLst>
                    <a:ext uri="{9D8B030D-6E8A-4147-A177-3AD203B41FA5}">
                      <a16:colId xmlns:a16="http://schemas.microsoft.com/office/drawing/2014/main" val="3873702580"/>
                    </a:ext>
                  </a:extLst>
                </a:gridCol>
                <a:gridCol w="2241102">
                  <a:extLst>
                    <a:ext uri="{9D8B030D-6E8A-4147-A177-3AD203B41FA5}">
                      <a16:colId xmlns:a16="http://schemas.microsoft.com/office/drawing/2014/main" val="553300075"/>
                    </a:ext>
                  </a:extLst>
                </a:gridCol>
              </a:tblGrid>
              <a:tr h="143815">
                <a:tc>
                  <a:txBody>
                    <a:bodyPr/>
                    <a:lstStyle/>
                    <a:p>
                      <a:pPr algn="ctr" fontAlgn="b"/>
                      <a:r>
                        <a:rPr lang="en-GB" sz="800" b="1" i="0" u="none" strike="noStrike">
                          <a:solidFill>
                            <a:srgbClr val="000000"/>
                          </a:solidFill>
                          <a:effectLst/>
                          <a:latin typeface="Calibri" panose="020F0502020204030204" pitchFamily="34" charset="0"/>
                        </a:rPr>
                        <a:t> </a:t>
                      </a:r>
                    </a:p>
                  </a:txBody>
                  <a:tcPr marL="3564" marR="3564" marT="356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GB" sz="800" b="1" i="0" u="none" strike="noStrike">
                          <a:solidFill>
                            <a:srgbClr val="FFFFFF"/>
                          </a:solidFill>
                          <a:effectLst/>
                          <a:latin typeface="Calibri" panose="020F0502020204030204" pitchFamily="34" charset="0"/>
                        </a:rPr>
                        <a:t>Year 9</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59314813"/>
                  </a:ext>
                </a:extLst>
              </a:tr>
              <a:tr h="143815">
                <a:tc>
                  <a:txBody>
                    <a:bodyPr/>
                    <a:lstStyle/>
                    <a:p>
                      <a:pPr algn="ctr" fontAlgn="b"/>
                      <a:r>
                        <a:rPr lang="en-GB" sz="800" b="1" i="0" u="none" strike="noStrike">
                          <a:solidFill>
                            <a:srgbClr val="000000"/>
                          </a:solidFill>
                          <a:effectLst/>
                          <a:latin typeface="Calibri" panose="020F0502020204030204" pitchFamily="34" charset="0"/>
                        </a:rPr>
                        <a:t>Knife Skills</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Fruit &amp; vegetables</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2209691788"/>
                  </a:ext>
                </a:extLst>
              </a:tr>
              <a:tr h="143815">
                <a:tc>
                  <a:txBody>
                    <a:bodyPr/>
                    <a:lstStyle/>
                    <a:p>
                      <a:pPr algn="ctr" fontAlgn="b"/>
                      <a:r>
                        <a:rPr lang="en-GB" sz="800" b="1" i="0" u="none" strike="noStrike">
                          <a:solidFill>
                            <a:srgbClr val="000000"/>
                          </a:solidFill>
                          <a:effectLst/>
                          <a:latin typeface="Calibri" panose="020F0502020204030204" pitchFamily="34" charset="0"/>
                        </a:rPr>
                        <a:t>1 &amp; 2</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Enzymic browning</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2827759423"/>
                  </a:ext>
                </a:extLst>
              </a:tr>
              <a:tr h="143815">
                <a:tc>
                  <a:txBody>
                    <a:bodyPr/>
                    <a:lstStyle/>
                    <a:p>
                      <a:pPr algn="ctr" fontAlgn="b"/>
                      <a:r>
                        <a:rPr lang="en-GB" sz="800" b="1" i="0" u="none" strike="noStrike">
                          <a:solidFill>
                            <a:srgbClr val="000000"/>
                          </a:solidFill>
                          <a:effectLst/>
                          <a:latin typeface="Calibri" panose="020F0502020204030204" pitchFamily="34" charset="0"/>
                        </a:rPr>
                        <a:t> </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C &amp; T tart/quiche/bread/</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39767689"/>
                  </a:ext>
                </a:extLst>
              </a:tr>
              <a:tr h="143815">
                <a:tc>
                  <a:txBody>
                    <a:bodyPr/>
                    <a:lstStyle/>
                    <a:p>
                      <a:pPr algn="ctr" fontAlgn="b"/>
                      <a:r>
                        <a:rPr lang="en-GB" sz="800" b="1" i="0" u="none" strike="noStrike">
                          <a:solidFill>
                            <a:srgbClr val="000000"/>
                          </a:solidFill>
                          <a:effectLst/>
                          <a:latin typeface="Calibri" panose="020F0502020204030204" pitchFamily="34" charset="0"/>
                        </a:rPr>
                        <a:t> </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Roasted veg pasta/chilli/</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69812430"/>
                  </a:ext>
                </a:extLst>
              </a:tr>
              <a:tr h="143815">
                <a:tc>
                  <a:txBody>
                    <a:bodyPr/>
                    <a:lstStyle/>
                    <a:p>
                      <a:pPr algn="ctr" fontAlgn="b"/>
                      <a:r>
                        <a:rPr lang="en-GB" sz="800" b="1" i="0" u="none" strike="noStrike">
                          <a:solidFill>
                            <a:srgbClr val="000000"/>
                          </a:solidFill>
                          <a:effectLst/>
                          <a:latin typeface="Calibri" panose="020F0502020204030204" pitchFamily="34" charset="0"/>
                        </a:rPr>
                        <a:t> </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lemon drizzle muffins</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66958926"/>
                  </a:ext>
                </a:extLst>
              </a:tr>
              <a:tr h="143815">
                <a:tc>
                  <a:txBody>
                    <a:bodyPr/>
                    <a:lstStyle/>
                    <a:p>
                      <a:pPr algn="ctr" fontAlgn="b"/>
                      <a:r>
                        <a:rPr lang="en-GB" sz="800" b="1" i="0" u="none" strike="noStrike">
                          <a:solidFill>
                            <a:srgbClr val="000000"/>
                          </a:solidFill>
                          <a:effectLst/>
                          <a:latin typeface="Calibri" panose="020F0502020204030204" pitchFamily="34" charset="0"/>
                        </a:rPr>
                        <a:t>Shaping skills </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Cereals/flour</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4B084"/>
                    </a:solidFill>
                  </a:tcPr>
                </a:tc>
                <a:extLst>
                  <a:ext uri="{0D108BD9-81ED-4DB2-BD59-A6C34878D82A}">
                    <a16:rowId xmlns:a16="http://schemas.microsoft.com/office/drawing/2014/main" val="1899363324"/>
                  </a:ext>
                </a:extLst>
              </a:tr>
              <a:tr h="143815">
                <a:tc>
                  <a:txBody>
                    <a:bodyPr/>
                    <a:lstStyle/>
                    <a:p>
                      <a:pPr algn="ctr" fontAlgn="b"/>
                      <a:r>
                        <a:rPr lang="en-GB" sz="800" b="1" i="0" u="none" strike="noStrike">
                          <a:solidFill>
                            <a:srgbClr val="000000"/>
                          </a:solidFill>
                          <a:effectLst/>
                          <a:latin typeface="Calibri" panose="020F0502020204030204" pitchFamily="34" charset="0"/>
                        </a:rPr>
                        <a:t>3</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Flavouring</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621428903"/>
                  </a:ext>
                </a:extLst>
              </a:tr>
              <a:tr h="143815">
                <a:tc>
                  <a:txBody>
                    <a:bodyPr/>
                    <a:lstStyle/>
                    <a:p>
                      <a:pPr algn="ctr" fontAlgn="b"/>
                      <a:r>
                        <a:rPr lang="en-GB" sz="800" b="1" i="0" u="none" strike="noStrike">
                          <a:solidFill>
                            <a:srgbClr val="000000"/>
                          </a:solidFill>
                          <a:effectLst/>
                          <a:latin typeface="Calibri" panose="020F0502020204030204" pitchFamily="34" charset="0"/>
                        </a:rPr>
                        <a:t> </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C &amp; T tart/quiche/bread/</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46661716"/>
                  </a:ext>
                </a:extLst>
              </a:tr>
              <a:tr h="143815">
                <a:tc>
                  <a:txBody>
                    <a:bodyPr/>
                    <a:lstStyle/>
                    <a:p>
                      <a:pPr algn="ctr" fontAlgn="b"/>
                      <a:r>
                        <a:rPr lang="en-GB" sz="800" b="1" i="0" u="none" strike="noStrike">
                          <a:solidFill>
                            <a:srgbClr val="000000"/>
                          </a:solidFill>
                          <a:effectLst/>
                          <a:latin typeface="Calibri" panose="020F0502020204030204" pitchFamily="34" charset="0"/>
                        </a:rPr>
                        <a:t> </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sausage rolls</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1144347"/>
                  </a:ext>
                </a:extLst>
              </a:tr>
              <a:tr h="143815">
                <a:tc>
                  <a:txBody>
                    <a:bodyPr/>
                    <a:lstStyle/>
                    <a:p>
                      <a:pPr algn="ctr" fontAlgn="b"/>
                      <a:r>
                        <a:rPr lang="en-GB" sz="800" b="1" i="0" u="none" strike="noStrike">
                          <a:solidFill>
                            <a:srgbClr val="000000"/>
                          </a:solidFill>
                          <a:effectLst/>
                          <a:latin typeface="Calibri" panose="020F0502020204030204" pitchFamily="34" charset="0"/>
                        </a:rPr>
                        <a:t>Tenderise &amp; marinate</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N/A</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1306856882"/>
                  </a:ext>
                </a:extLst>
              </a:tr>
              <a:tr h="143815">
                <a:tc>
                  <a:txBody>
                    <a:bodyPr/>
                    <a:lstStyle/>
                    <a:p>
                      <a:pPr algn="ctr" fontAlgn="b"/>
                      <a:r>
                        <a:rPr lang="en-GB" sz="800" b="1" i="0" u="none" strike="noStrike">
                          <a:solidFill>
                            <a:srgbClr val="000000"/>
                          </a:solidFill>
                          <a:effectLst/>
                          <a:latin typeface="Calibri" panose="020F0502020204030204" pitchFamily="34" charset="0"/>
                        </a:rPr>
                        <a:t>4</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 </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3598348321"/>
                  </a:ext>
                </a:extLst>
              </a:tr>
              <a:tr h="143815">
                <a:tc>
                  <a:txBody>
                    <a:bodyPr/>
                    <a:lstStyle/>
                    <a:p>
                      <a:pPr algn="ctr" fontAlgn="b"/>
                      <a:r>
                        <a:rPr lang="en-GB" sz="800" b="1" i="0" u="none" strike="noStrike">
                          <a:solidFill>
                            <a:srgbClr val="000000"/>
                          </a:solidFill>
                          <a:effectLst/>
                          <a:latin typeface="Calibri" panose="020F0502020204030204" pitchFamily="34" charset="0"/>
                        </a:rPr>
                        <a:t> </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 </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5364259"/>
                  </a:ext>
                </a:extLst>
              </a:tr>
              <a:tr h="143815">
                <a:tc>
                  <a:txBody>
                    <a:bodyPr/>
                    <a:lstStyle/>
                    <a:p>
                      <a:pPr algn="ctr" fontAlgn="b"/>
                      <a:r>
                        <a:rPr lang="en-GB" sz="800" b="1" i="0" u="none" strike="noStrike">
                          <a:solidFill>
                            <a:srgbClr val="000000"/>
                          </a:solidFill>
                          <a:effectLst/>
                          <a:latin typeface="Calibri" panose="020F0502020204030204" pitchFamily="34" charset="0"/>
                        </a:rPr>
                        <a:t>Select &amp; adjust</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Meat/vegetables</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886788072"/>
                  </a:ext>
                </a:extLst>
              </a:tr>
              <a:tr h="143815">
                <a:tc>
                  <a:txBody>
                    <a:bodyPr/>
                    <a:lstStyle/>
                    <a:p>
                      <a:pPr algn="ctr" fontAlgn="b"/>
                      <a:r>
                        <a:rPr lang="en-GB" sz="800" b="1" i="0" u="none" strike="noStrike">
                          <a:solidFill>
                            <a:srgbClr val="000000"/>
                          </a:solidFill>
                          <a:effectLst/>
                          <a:latin typeface="Calibri" panose="020F0502020204030204" pitchFamily="34" charset="0"/>
                        </a:rPr>
                        <a:t>a cooking process</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Convection/conduction</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3795106062"/>
                  </a:ext>
                </a:extLst>
              </a:tr>
              <a:tr h="143815">
                <a:tc>
                  <a:txBody>
                    <a:bodyPr/>
                    <a:lstStyle/>
                    <a:p>
                      <a:pPr algn="ctr" fontAlgn="b"/>
                      <a:r>
                        <a:rPr lang="en-GB" sz="800" b="1" i="0" u="none" strike="noStrike">
                          <a:solidFill>
                            <a:srgbClr val="000000"/>
                          </a:solidFill>
                          <a:effectLst/>
                          <a:latin typeface="Calibri" panose="020F0502020204030204" pitchFamily="34" charset="0"/>
                        </a:rPr>
                        <a:t>5</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chilli</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9609329"/>
                  </a:ext>
                </a:extLst>
              </a:tr>
              <a:tr h="143815">
                <a:tc>
                  <a:txBody>
                    <a:bodyPr/>
                    <a:lstStyle/>
                    <a:p>
                      <a:pPr algn="ctr" fontAlgn="b"/>
                      <a:r>
                        <a:rPr lang="en-GB" sz="800" b="1" i="0" u="none" strike="noStrike">
                          <a:solidFill>
                            <a:srgbClr val="000000"/>
                          </a:solidFill>
                          <a:effectLst/>
                          <a:latin typeface="Calibri" panose="020F0502020204030204" pitchFamily="34" charset="0"/>
                        </a:rPr>
                        <a:t>Weigh &amp; measure</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All commodities</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57420208"/>
                  </a:ext>
                </a:extLst>
              </a:tr>
              <a:tr h="143815">
                <a:tc>
                  <a:txBody>
                    <a:bodyPr/>
                    <a:lstStyle/>
                    <a:p>
                      <a:pPr algn="ctr" fontAlgn="b"/>
                      <a:r>
                        <a:rPr lang="en-GB" sz="800" b="0" i="0" u="none" strike="noStrike">
                          <a:solidFill>
                            <a:srgbClr val="000000"/>
                          </a:solidFill>
                          <a:effectLst/>
                          <a:latin typeface="Calibri" panose="020F0502020204030204" pitchFamily="34" charset="0"/>
                        </a:rPr>
                        <a:t> </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Accurate weighing &amp; measuring</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192265365"/>
                  </a:ext>
                </a:extLst>
              </a:tr>
              <a:tr h="143815">
                <a:tc>
                  <a:txBody>
                    <a:bodyPr/>
                    <a:lstStyle/>
                    <a:p>
                      <a:pPr algn="ctr" fontAlgn="b"/>
                      <a:r>
                        <a:rPr lang="en-GB" sz="800" b="1" i="0" u="none" strike="noStrike">
                          <a:solidFill>
                            <a:srgbClr val="000000"/>
                          </a:solidFill>
                          <a:effectLst/>
                          <a:latin typeface="Calibri" panose="020F0502020204030204" pitchFamily="34" charset="0"/>
                        </a:rPr>
                        <a:t>6</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All dishes</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4355322"/>
                  </a:ext>
                </a:extLst>
              </a:tr>
              <a:tr h="143815">
                <a:tc>
                  <a:txBody>
                    <a:bodyPr/>
                    <a:lstStyle/>
                    <a:p>
                      <a:pPr algn="ctr" fontAlgn="b"/>
                      <a:r>
                        <a:rPr lang="en-GB" sz="800" b="1" i="0" u="none" strike="noStrike">
                          <a:solidFill>
                            <a:srgbClr val="000000"/>
                          </a:solidFill>
                          <a:effectLst/>
                          <a:latin typeface="Calibri" panose="020F0502020204030204" pitchFamily="34" charset="0"/>
                        </a:rPr>
                        <a:t>Preparation of </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All commodities</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1348554615"/>
                  </a:ext>
                </a:extLst>
              </a:tr>
              <a:tr h="143815">
                <a:tc>
                  <a:txBody>
                    <a:bodyPr/>
                    <a:lstStyle/>
                    <a:p>
                      <a:pPr algn="ctr" fontAlgn="b"/>
                      <a:r>
                        <a:rPr lang="en-GB" sz="800" b="1" i="0" u="none" strike="noStrike">
                          <a:solidFill>
                            <a:srgbClr val="000000"/>
                          </a:solidFill>
                          <a:effectLst/>
                          <a:latin typeface="Calibri" panose="020F0502020204030204" pitchFamily="34" charset="0"/>
                        </a:rPr>
                        <a:t>equipment</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800" b="1" i="0" u="none" strike="noStrike">
                          <a:solidFill>
                            <a:srgbClr val="000000"/>
                          </a:solidFill>
                          <a:effectLst/>
                          <a:latin typeface="Calibri" panose="020F0502020204030204" pitchFamily="34" charset="0"/>
                        </a:rPr>
                        <a:t> Ensure equipment is safe to use</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2688669183"/>
                  </a:ext>
                </a:extLst>
              </a:tr>
              <a:tr h="143815">
                <a:tc>
                  <a:txBody>
                    <a:bodyPr/>
                    <a:lstStyle/>
                    <a:p>
                      <a:pPr algn="ctr" fontAlgn="b"/>
                      <a:r>
                        <a:rPr lang="en-GB" sz="800" b="1" i="0" u="none" strike="noStrike">
                          <a:solidFill>
                            <a:srgbClr val="000000"/>
                          </a:solidFill>
                          <a:effectLst/>
                          <a:latin typeface="Calibri" panose="020F0502020204030204" pitchFamily="34" charset="0"/>
                        </a:rPr>
                        <a:t>7</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Bread</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3516910"/>
                  </a:ext>
                </a:extLst>
              </a:tr>
              <a:tr h="143815">
                <a:tc>
                  <a:txBody>
                    <a:bodyPr/>
                    <a:lstStyle/>
                    <a:p>
                      <a:pPr algn="ctr" fontAlgn="b"/>
                      <a:r>
                        <a:rPr lang="en-GB" sz="800" b="1" i="0" u="none" strike="noStrike">
                          <a:solidFill>
                            <a:srgbClr val="000000"/>
                          </a:solidFill>
                          <a:effectLst/>
                          <a:latin typeface="Calibri" panose="020F0502020204030204" pitchFamily="34" charset="0"/>
                        </a:rPr>
                        <a:t>Use of equipment</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All commodities</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386535901"/>
                  </a:ext>
                </a:extLst>
              </a:tr>
              <a:tr h="143815">
                <a:tc>
                  <a:txBody>
                    <a:bodyPr/>
                    <a:lstStyle/>
                    <a:p>
                      <a:pPr algn="ctr" fontAlgn="b"/>
                      <a:r>
                        <a:rPr lang="en-GB" sz="800" b="1" i="0" u="none" strike="noStrike">
                          <a:solidFill>
                            <a:srgbClr val="000000"/>
                          </a:solidFill>
                          <a:effectLst/>
                          <a:latin typeface="Calibri" panose="020F0502020204030204" pitchFamily="34" charset="0"/>
                        </a:rPr>
                        <a:t> mixer, and microwave</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Microwave/melting butter</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2847098130"/>
                  </a:ext>
                </a:extLst>
              </a:tr>
              <a:tr h="143815">
                <a:tc>
                  <a:txBody>
                    <a:bodyPr/>
                    <a:lstStyle/>
                    <a:p>
                      <a:pPr algn="ctr" fontAlgn="b"/>
                      <a:r>
                        <a:rPr lang="en-GB" sz="800" b="1" i="0" u="none" strike="noStrike">
                          <a:solidFill>
                            <a:srgbClr val="000000"/>
                          </a:solidFill>
                          <a:effectLst/>
                          <a:latin typeface="Calibri" panose="020F0502020204030204" pitchFamily="34" charset="0"/>
                        </a:rPr>
                        <a:t>blender/food processor</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 </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18897437"/>
                  </a:ext>
                </a:extLst>
              </a:tr>
              <a:tr h="143815">
                <a:tc>
                  <a:txBody>
                    <a:bodyPr/>
                    <a:lstStyle/>
                    <a:p>
                      <a:pPr algn="ctr" fontAlgn="b"/>
                      <a:r>
                        <a:rPr lang="en-GB" sz="800" b="1" i="0" u="none" strike="noStrike">
                          <a:solidFill>
                            <a:srgbClr val="000000"/>
                          </a:solidFill>
                          <a:effectLst/>
                          <a:latin typeface="Calibri" panose="020F0502020204030204" pitchFamily="34" charset="0"/>
                        </a:rPr>
                        <a:t>8</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Muffins</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9296117"/>
                  </a:ext>
                </a:extLst>
              </a:tr>
              <a:tr h="143815">
                <a:tc>
                  <a:txBody>
                    <a:bodyPr/>
                    <a:lstStyle/>
                    <a:p>
                      <a:pPr algn="ctr" fontAlgn="b"/>
                      <a:r>
                        <a:rPr lang="en-GB" sz="800" b="1" i="0" u="none" strike="noStrike">
                          <a:solidFill>
                            <a:srgbClr val="000000"/>
                          </a:solidFill>
                          <a:effectLst/>
                          <a:latin typeface="Calibri" panose="020F0502020204030204" pitchFamily="34" charset="0"/>
                        </a:rPr>
                        <a:t>Water-based methods</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Pasta/meat/vegetables</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1386903160"/>
                  </a:ext>
                </a:extLst>
              </a:tr>
              <a:tr h="143815">
                <a:tc>
                  <a:txBody>
                    <a:bodyPr/>
                    <a:lstStyle/>
                    <a:p>
                      <a:pPr algn="ctr" fontAlgn="b"/>
                      <a:r>
                        <a:rPr lang="en-GB" sz="800" b="1" i="0" u="none" strike="noStrike">
                          <a:solidFill>
                            <a:srgbClr val="000000"/>
                          </a:solidFill>
                          <a:effectLst/>
                          <a:latin typeface="Calibri" panose="020F0502020204030204" pitchFamily="34" charset="0"/>
                        </a:rPr>
                        <a:t>using the hob</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Boiling/simmering</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1216836418"/>
                  </a:ext>
                </a:extLst>
              </a:tr>
              <a:tr h="143815">
                <a:tc>
                  <a:txBody>
                    <a:bodyPr/>
                    <a:lstStyle/>
                    <a:p>
                      <a:pPr algn="ctr" fontAlgn="b"/>
                      <a:r>
                        <a:rPr lang="en-GB" sz="800" b="1" i="0" u="none" strike="noStrike">
                          <a:solidFill>
                            <a:srgbClr val="000000"/>
                          </a:solidFill>
                          <a:effectLst/>
                          <a:latin typeface="Calibri" panose="020F0502020204030204" pitchFamily="34" charset="0"/>
                        </a:rPr>
                        <a:t>9</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Chilli/pasta bake</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1315090"/>
                  </a:ext>
                </a:extLst>
              </a:tr>
              <a:tr h="143815">
                <a:tc>
                  <a:txBody>
                    <a:bodyPr/>
                    <a:lstStyle/>
                    <a:p>
                      <a:pPr algn="ctr" fontAlgn="b"/>
                      <a:r>
                        <a:rPr lang="en-GB" sz="800" b="1" i="0" u="none" strike="noStrike">
                          <a:solidFill>
                            <a:srgbClr val="000000"/>
                          </a:solidFill>
                          <a:effectLst/>
                          <a:latin typeface="Calibri" panose="020F0502020204030204" pitchFamily="34" charset="0"/>
                        </a:rPr>
                        <a:t>Dry heat &amp; fat-based</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Pasta/meat/vegetables</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225765905"/>
                  </a:ext>
                </a:extLst>
              </a:tr>
              <a:tr h="143815">
                <a:tc>
                  <a:txBody>
                    <a:bodyPr/>
                    <a:lstStyle/>
                    <a:p>
                      <a:pPr algn="ctr" fontAlgn="b"/>
                      <a:r>
                        <a:rPr lang="en-GB" sz="800" b="1" i="0" u="none" strike="noStrike">
                          <a:solidFill>
                            <a:srgbClr val="000000"/>
                          </a:solidFill>
                          <a:effectLst/>
                          <a:latin typeface="Calibri" panose="020F0502020204030204" pitchFamily="34" charset="0"/>
                        </a:rPr>
                        <a:t>methods using the hob</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Conduction/browning meat/</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764610041"/>
                  </a:ext>
                </a:extLst>
              </a:tr>
              <a:tr h="143815">
                <a:tc>
                  <a:txBody>
                    <a:bodyPr/>
                    <a:lstStyle/>
                    <a:p>
                      <a:pPr algn="ctr" fontAlgn="b"/>
                      <a:r>
                        <a:rPr lang="en-GB" sz="800" b="1" i="0" u="none" strike="noStrike">
                          <a:solidFill>
                            <a:srgbClr val="000000"/>
                          </a:solidFill>
                          <a:effectLst/>
                          <a:latin typeface="Calibri" panose="020F0502020204030204" pitchFamily="34" charset="0"/>
                        </a:rPr>
                        <a:t>10</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sauteing veges</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3343446983"/>
                  </a:ext>
                </a:extLst>
              </a:tr>
              <a:tr h="143815">
                <a:tc>
                  <a:txBody>
                    <a:bodyPr/>
                    <a:lstStyle/>
                    <a:p>
                      <a:pPr algn="ctr" fontAlgn="b"/>
                      <a:r>
                        <a:rPr lang="en-GB" sz="800" b="1" i="0" u="none" strike="noStrike">
                          <a:solidFill>
                            <a:srgbClr val="000000"/>
                          </a:solidFill>
                          <a:effectLst/>
                          <a:latin typeface="Calibri" panose="020F0502020204030204" pitchFamily="34" charset="0"/>
                        </a:rPr>
                        <a:t> </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Chilli</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1143023"/>
                  </a:ext>
                </a:extLst>
              </a:tr>
            </a:tbl>
          </a:graphicData>
        </a:graphic>
      </p:graphicFrame>
      <p:graphicFrame>
        <p:nvGraphicFramePr>
          <p:cNvPr id="6" name="Table 5"/>
          <p:cNvGraphicFramePr>
            <a:graphicFrameLocks noGrp="1"/>
          </p:cNvGraphicFramePr>
          <p:nvPr/>
        </p:nvGraphicFramePr>
        <p:xfrm>
          <a:off x="4380412" y="1323704"/>
          <a:ext cx="3884022" cy="4745879"/>
        </p:xfrm>
        <a:graphic>
          <a:graphicData uri="http://schemas.openxmlformats.org/drawingml/2006/table">
            <a:tbl>
              <a:tblPr/>
              <a:tblGrid>
                <a:gridCol w="1596765">
                  <a:extLst>
                    <a:ext uri="{9D8B030D-6E8A-4147-A177-3AD203B41FA5}">
                      <a16:colId xmlns:a16="http://schemas.microsoft.com/office/drawing/2014/main" val="2462294155"/>
                    </a:ext>
                  </a:extLst>
                </a:gridCol>
                <a:gridCol w="2287257">
                  <a:extLst>
                    <a:ext uri="{9D8B030D-6E8A-4147-A177-3AD203B41FA5}">
                      <a16:colId xmlns:a16="http://schemas.microsoft.com/office/drawing/2014/main" val="1410071125"/>
                    </a:ext>
                  </a:extLst>
                </a:gridCol>
              </a:tblGrid>
              <a:tr h="134918">
                <a:tc>
                  <a:txBody>
                    <a:bodyPr/>
                    <a:lstStyle/>
                    <a:p>
                      <a:pPr algn="ctr" fontAlgn="b"/>
                      <a:r>
                        <a:rPr lang="en-GB" sz="800" b="1" i="0" u="none" strike="noStrike">
                          <a:solidFill>
                            <a:srgbClr val="000000"/>
                          </a:solidFill>
                          <a:effectLst/>
                          <a:latin typeface="Calibri" panose="020F0502020204030204" pitchFamily="34" charset="0"/>
                        </a:rPr>
                        <a:t>Using the grill</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N/A</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4B084"/>
                    </a:solidFill>
                  </a:tcPr>
                </a:tc>
                <a:extLst>
                  <a:ext uri="{0D108BD9-81ED-4DB2-BD59-A6C34878D82A}">
                    <a16:rowId xmlns:a16="http://schemas.microsoft.com/office/drawing/2014/main" val="1599958162"/>
                  </a:ext>
                </a:extLst>
              </a:tr>
              <a:tr h="134918">
                <a:tc>
                  <a:txBody>
                    <a:bodyPr/>
                    <a:lstStyle/>
                    <a:p>
                      <a:pPr algn="ctr" fontAlgn="b"/>
                      <a:r>
                        <a:rPr lang="en-GB" sz="800" b="1" i="0" u="none" strike="noStrike">
                          <a:solidFill>
                            <a:srgbClr val="000000"/>
                          </a:solidFill>
                          <a:effectLst/>
                          <a:latin typeface="Calibri" panose="020F0502020204030204" pitchFamily="34" charset="0"/>
                        </a:rPr>
                        <a:t>11</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0" i="0" u="none" strike="noStrike">
                          <a:solidFill>
                            <a:srgbClr val="000000"/>
                          </a:solidFill>
                          <a:effectLst/>
                          <a:latin typeface="Calibri" panose="020F0502020204030204" pitchFamily="34" charset="0"/>
                        </a:rPr>
                        <a:t> </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1804105317"/>
                  </a:ext>
                </a:extLst>
              </a:tr>
              <a:tr h="138377">
                <a:tc>
                  <a:txBody>
                    <a:bodyPr/>
                    <a:lstStyle/>
                    <a:p>
                      <a:pPr algn="ctr" fontAlgn="b"/>
                      <a:r>
                        <a:rPr lang="en-GB" sz="800" b="1" i="0" u="none" strike="noStrike">
                          <a:solidFill>
                            <a:srgbClr val="000000"/>
                          </a:solidFill>
                          <a:effectLst/>
                          <a:latin typeface="Calibri" panose="020F0502020204030204" pitchFamily="34" charset="0"/>
                        </a:rPr>
                        <a:t> </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0" i="0" u="none" strike="noStrike">
                          <a:solidFill>
                            <a:srgbClr val="000000"/>
                          </a:solidFill>
                          <a:effectLst/>
                          <a:latin typeface="Calibri" panose="020F0502020204030204" pitchFamily="34" charset="0"/>
                        </a:rPr>
                        <a:t> </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7546556"/>
                  </a:ext>
                </a:extLst>
              </a:tr>
              <a:tr h="134918">
                <a:tc>
                  <a:txBody>
                    <a:bodyPr/>
                    <a:lstStyle/>
                    <a:p>
                      <a:pPr algn="ctr" fontAlgn="b"/>
                      <a:r>
                        <a:rPr lang="en-GB" sz="800" b="1" i="0" u="none" strike="noStrike">
                          <a:solidFill>
                            <a:srgbClr val="000000"/>
                          </a:solidFill>
                          <a:effectLst/>
                          <a:latin typeface="Calibri" panose="020F0502020204030204" pitchFamily="34" charset="0"/>
                        </a:rPr>
                        <a:t>Using the oven</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All commodities</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626612462"/>
                  </a:ext>
                </a:extLst>
              </a:tr>
              <a:tr h="134918">
                <a:tc>
                  <a:txBody>
                    <a:bodyPr/>
                    <a:lstStyle/>
                    <a:p>
                      <a:pPr algn="ctr" fontAlgn="b"/>
                      <a:r>
                        <a:rPr lang="en-GB" sz="800" b="1" i="0" u="none" strike="noStrike">
                          <a:solidFill>
                            <a:srgbClr val="000000"/>
                          </a:solidFill>
                          <a:effectLst/>
                          <a:latin typeface="Calibri" panose="020F0502020204030204" pitchFamily="34" charset="0"/>
                        </a:rPr>
                        <a:t>12</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Convection/dextrinisation</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2901254204"/>
                  </a:ext>
                </a:extLst>
              </a:tr>
              <a:tr h="134918">
                <a:tc>
                  <a:txBody>
                    <a:bodyPr/>
                    <a:lstStyle/>
                    <a:p>
                      <a:pPr algn="ctr" fontAlgn="b"/>
                      <a:r>
                        <a:rPr lang="en-GB" sz="800" b="1" i="0" u="none" strike="noStrike" dirty="0">
                          <a:solidFill>
                            <a:srgbClr val="000000"/>
                          </a:solidFill>
                          <a:effectLst/>
                          <a:latin typeface="Calibri" panose="020F0502020204030204" pitchFamily="34" charset="0"/>
                        </a:rPr>
                        <a:t> </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coagulation/gluten formation</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861474340"/>
                  </a:ext>
                </a:extLst>
              </a:tr>
              <a:tr h="134918">
                <a:tc>
                  <a:txBody>
                    <a:bodyPr/>
                    <a:lstStyle/>
                    <a:p>
                      <a:pPr algn="ctr" fontAlgn="b"/>
                      <a:r>
                        <a:rPr lang="en-GB" sz="800" b="1" i="0" u="none" strike="noStrike">
                          <a:solidFill>
                            <a:srgbClr val="000000"/>
                          </a:solidFill>
                          <a:effectLst/>
                          <a:latin typeface="Calibri" panose="020F0502020204030204" pitchFamily="34" charset="0"/>
                        </a:rPr>
                        <a:t> </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C &amp; T tart/quiche/bread</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89746772"/>
                  </a:ext>
                </a:extLst>
              </a:tr>
              <a:tr h="262454">
                <a:tc>
                  <a:txBody>
                    <a:bodyPr/>
                    <a:lstStyle/>
                    <a:p>
                      <a:pPr algn="ctr" fontAlgn="b"/>
                      <a:r>
                        <a:rPr lang="en-GB" sz="800" b="1" i="0" u="none" strike="noStrike">
                          <a:solidFill>
                            <a:srgbClr val="000000"/>
                          </a:solidFill>
                          <a:effectLst/>
                          <a:latin typeface="Calibri" panose="020F0502020204030204" pitchFamily="34" charset="0"/>
                        </a:rPr>
                        <a:t> </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muffins/roasted veg/sausage rolls</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6441292"/>
                  </a:ext>
                </a:extLst>
              </a:tr>
              <a:tr h="134918">
                <a:tc>
                  <a:txBody>
                    <a:bodyPr/>
                    <a:lstStyle/>
                    <a:p>
                      <a:pPr algn="ctr" fontAlgn="b"/>
                      <a:r>
                        <a:rPr lang="en-GB" sz="800" b="1" i="0" u="none" strike="noStrike">
                          <a:solidFill>
                            <a:srgbClr val="000000"/>
                          </a:solidFill>
                          <a:effectLst/>
                          <a:latin typeface="Calibri" panose="020F0502020204030204" pitchFamily="34" charset="0"/>
                        </a:rPr>
                        <a:t>Make sauces</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Meat/vegetable</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3029552175"/>
                  </a:ext>
                </a:extLst>
              </a:tr>
              <a:tr h="134918">
                <a:tc>
                  <a:txBody>
                    <a:bodyPr/>
                    <a:lstStyle/>
                    <a:p>
                      <a:pPr algn="ctr" fontAlgn="b"/>
                      <a:r>
                        <a:rPr lang="en-GB" sz="800" b="1" i="0" u="none" strike="noStrike">
                          <a:solidFill>
                            <a:srgbClr val="000000"/>
                          </a:solidFill>
                          <a:effectLst/>
                          <a:latin typeface="Calibri" panose="020F0502020204030204" pitchFamily="34" charset="0"/>
                        </a:rPr>
                        <a:t>13</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Conduction/browning meat/</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1608014418"/>
                  </a:ext>
                </a:extLst>
              </a:tr>
              <a:tr h="134918">
                <a:tc>
                  <a:txBody>
                    <a:bodyPr/>
                    <a:lstStyle/>
                    <a:p>
                      <a:pPr algn="ctr" fontAlgn="b"/>
                      <a:r>
                        <a:rPr lang="en-GB" sz="800" b="1" i="0" u="none" strike="noStrike">
                          <a:solidFill>
                            <a:srgbClr val="000000"/>
                          </a:solidFill>
                          <a:effectLst/>
                          <a:latin typeface="Calibri" panose="020F0502020204030204" pitchFamily="34" charset="0"/>
                        </a:rPr>
                        <a:t> </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sauteing veges/reduction</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1170112013"/>
                  </a:ext>
                </a:extLst>
              </a:tr>
              <a:tr h="138377">
                <a:tc>
                  <a:txBody>
                    <a:bodyPr/>
                    <a:lstStyle/>
                    <a:p>
                      <a:pPr algn="ctr" fontAlgn="b"/>
                      <a:r>
                        <a:rPr lang="en-GB" sz="800" b="1" i="0" u="none" strike="noStrike">
                          <a:solidFill>
                            <a:srgbClr val="000000"/>
                          </a:solidFill>
                          <a:effectLst/>
                          <a:latin typeface="Calibri" panose="020F0502020204030204" pitchFamily="34" charset="0"/>
                        </a:rPr>
                        <a:t> </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Chilli con carne</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04630711"/>
                  </a:ext>
                </a:extLst>
              </a:tr>
              <a:tr h="134918">
                <a:tc>
                  <a:txBody>
                    <a:bodyPr/>
                    <a:lstStyle/>
                    <a:p>
                      <a:pPr algn="ctr" fontAlgn="b"/>
                      <a:r>
                        <a:rPr lang="en-GB" sz="800" b="1" i="0" u="none" strike="noStrike">
                          <a:solidFill>
                            <a:srgbClr val="000000"/>
                          </a:solidFill>
                          <a:effectLst/>
                          <a:latin typeface="Calibri" panose="020F0502020204030204" pitchFamily="34" charset="0"/>
                        </a:rPr>
                        <a:t>Set a mixture- gelation</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N/A</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4B084"/>
                    </a:solidFill>
                  </a:tcPr>
                </a:tc>
                <a:extLst>
                  <a:ext uri="{0D108BD9-81ED-4DB2-BD59-A6C34878D82A}">
                    <a16:rowId xmlns:a16="http://schemas.microsoft.com/office/drawing/2014/main" val="3277116842"/>
                  </a:ext>
                </a:extLst>
              </a:tr>
              <a:tr h="134918">
                <a:tc>
                  <a:txBody>
                    <a:bodyPr/>
                    <a:lstStyle/>
                    <a:p>
                      <a:pPr algn="ctr" fontAlgn="b"/>
                      <a:r>
                        <a:rPr lang="en-GB" sz="800" b="1" i="0" u="none" strike="noStrike">
                          <a:solidFill>
                            <a:srgbClr val="000000"/>
                          </a:solidFill>
                          <a:effectLst/>
                          <a:latin typeface="Calibri" panose="020F0502020204030204" pitchFamily="34" charset="0"/>
                        </a:rPr>
                        <a:t>gelation</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 </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444154521"/>
                  </a:ext>
                </a:extLst>
              </a:tr>
              <a:tr h="138377">
                <a:tc>
                  <a:txBody>
                    <a:bodyPr/>
                    <a:lstStyle/>
                    <a:p>
                      <a:pPr algn="ctr" fontAlgn="b"/>
                      <a:r>
                        <a:rPr lang="en-GB" sz="800" b="1" i="0" u="none" strike="noStrike">
                          <a:solidFill>
                            <a:srgbClr val="000000"/>
                          </a:solidFill>
                          <a:effectLst/>
                          <a:latin typeface="Calibri" panose="020F0502020204030204" pitchFamily="34" charset="0"/>
                        </a:rPr>
                        <a:t>14</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 </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606353"/>
                  </a:ext>
                </a:extLst>
              </a:tr>
              <a:tr h="134918">
                <a:tc>
                  <a:txBody>
                    <a:bodyPr/>
                    <a:lstStyle/>
                    <a:p>
                      <a:pPr algn="ctr" fontAlgn="b"/>
                      <a:r>
                        <a:rPr lang="en-GB" sz="800" b="1" i="0" u="none" strike="noStrike">
                          <a:solidFill>
                            <a:srgbClr val="000000"/>
                          </a:solidFill>
                          <a:effectLst/>
                          <a:latin typeface="Calibri" panose="020F0502020204030204" pitchFamily="34" charset="0"/>
                        </a:rPr>
                        <a:t>Set a mixture - </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Cereals/eggs</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1995901641"/>
                  </a:ext>
                </a:extLst>
              </a:tr>
              <a:tr h="134918">
                <a:tc>
                  <a:txBody>
                    <a:bodyPr/>
                    <a:lstStyle/>
                    <a:p>
                      <a:pPr algn="ctr" fontAlgn="b"/>
                      <a:r>
                        <a:rPr lang="en-GB" sz="800" b="1" i="0" u="none" strike="noStrike">
                          <a:solidFill>
                            <a:srgbClr val="000000"/>
                          </a:solidFill>
                          <a:effectLst/>
                          <a:latin typeface="Calibri" panose="020F0502020204030204" pitchFamily="34" charset="0"/>
                        </a:rPr>
                        <a:t>coagulation</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coagulation</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3643187548"/>
                  </a:ext>
                </a:extLst>
              </a:tr>
              <a:tr h="138377">
                <a:tc>
                  <a:txBody>
                    <a:bodyPr/>
                    <a:lstStyle/>
                    <a:p>
                      <a:pPr algn="ctr" fontAlgn="b"/>
                      <a:r>
                        <a:rPr lang="en-GB" sz="800" b="1" i="0" u="none" strike="noStrike">
                          <a:solidFill>
                            <a:srgbClr val="000000"/>
                          </a:solidFill>
                          <a:effectLst/>
                          <a:latin typeface="Calibri" panose="020F0502020204030204" pitchFamily="34" charset="0"/>
                        </a:rPr>
                        <a:t>15</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Quiche</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5682371"/>
                  </a:ext>
                </a:extLst>
              </a:tr>
              <a:tr h="134918">
                <a:tc>
                  <a:txBody>
                    <a:bodyPr/>
                    <a:lstStyle/>
                    <a:p>
                      <a:pPr algn="ctr" fontAlgn="b"/>
                      <a:r>
                        <a:rPr lang="en-GB" sz="800" b="1" i="0" u="none" strike="noStrike">
                          <a:solidFill>
                            <a:srgbClr val="000000"/>
                          </a:solidFill>
                          <a:effectLst/>
                          <a:latin typeface="Calibri" panose="020F0502020204030204" pitchFamily="34" charset="0"/>
                        </a:rPr>
                        <a:t>Use of raising agents</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Cereals/eggs/dairy</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292436038"/>
                  </a:ext>
                </a:extLst>
              </a:tr>
              <a:tr h="134918">
                <a:tc>
                  <a:txBody>
                    <a:bodyPr/>
                    <a:lstStyle/>
                    <a:p>
                      <a:pPr algn="ctr" fontAlgn="b"/>
                      <a:r>
                        <a:rPr lang="en-GB" sz="800" b="1" i="0" u="none" strike="noStrike">
                          <a:solidFill>
                            <a:srgbClr val="000000"/>
                          </a:solidFill>
                          <a:effectLst/>
                          <a:latin typeface="Calibri" panose="020F0502020204030204" pitchFamily="34" charset="0"/>
                        </a:rPr>
                        <a:t>16</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Chemical/biological &amp; mechanical</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1630161577"/>
                  </a:ext>
                </a:extLst>
              </a:tr>
              <a:tr h="134918">
                <a:tc>
                  <a:txBody>
                    <a:bodyPr/>
                    <a:lstStyle/>
                    <a:p>
                      <a:pPr algn="ctr" fontAlgn="b"/>
                      <a:r>
                        <a:rPr lang="en-GB" sz="800" b="1" i="0" u="none" strike="noStrike">
                          <a:solidFill>
                            <a:srgbClr val="000000"/>
                          </a:solidFill>
                          <a:effectLst/>
                          <a:latin typeface="Calibri" panose="020F0502020204030204" pitchFamily="34" charset="0"/>
                        </a:rPr>
                        <a:t> </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aeration</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1559028169"/>
                  </a:ext>
                </a:extLst>
              </a:tr>
              <a:tr h="138377">
                <a:tc>
                  <a:txBody>
                    <a:bodyPr/>
                    <a:lstStyle/>
                    <a:p>
                      <a:pPr algn="ctr" fontAlgn="b"/>
                      <a:r>
                        <a:rPr lang="en-GB" sz="800" b="1" i="0" u="none" strike="noStrike">
                          <a:solidFill>
                            <a:srgbClr val="000000"/>
                          </a:solidFill>
                          <a:effectLst/>
                          <a:latin typeface="Calibri" panose="020F0502020204030204" pitchFamily="34" charset="0"/>
                        </a:rPr>
                        <a:t> </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Muffins</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0635685"/>
                  </a:ext>
                </a:extLst>
              </a:tr>
              <a:tr h="134918">
                <a:tc>
                  <a:txBody>
                    <a:bodyPr/>
                    <a:lstStyle/>
                    <a:p>
                      <a:pPr algn="ctr" fontAlgn="b"/>
                      <a:r>
                        <a:rPr lang="en-GB" sz="800" b="1" i="0" u="none" strike="noStrike">
                          <a:solidFill>
                            <a:srgbClr val="000000"/>
                          </a:solidFill>
                          <a:effectLst/>
                          <a:latin typeface="Calibri" panose="020F0502020204030204" pitchFamily="34" charset="0"/>
                        </a:rPr>
                        <a:t>Make a dough</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Cereals</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17358478"/>
                  </a:ext>
                </a:extLst>
              </a:tr>
              <a:tr h="134918">
                <a:tc>
                  <a:txBody>
                    <a:bodyPr/>
                    <a:lstStyle/>
                    <a:p>
                      <a:pPr algn="ctr" fontAlgn="b"/>
                      <a:r>
                        <a:rPr lang="en-GB" sz="800" b="1" i="0" u="none" strike="noStrike">
                          <a:solidFill>
                            <a:srgbClr val="000000"/>
                          </a:solidFill>
                          <a:effectLst/>
                          <a:latin typeface="Calibri" panose="020F0502020204030204" pitchFamily="34" charset="0"/>
                        </a:rPr>
                        <a:t>17</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Gluten formation &amp; fermentation</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3230577611"/>
                  </a:ext>
                </a:extLst>
              </a:tr>
              <a:tr h="138377">
                <a:tc>
                  <a:txBody>
                    <a:bodyPr/>
                    <a:lstStyle/>
                    <a:p>
                      <a:pPr algn="ctr" fontAlgn="b"/>
                      <a:r>
                        <a:rPr lang="en-GB" sz="800" b="1" i="0" u="none" strike="noStrike">
                          <a:solidFill>
                            <a:srgbClr val="000000"/>
                          </a:solidFill>
                          <a:effectLst/>
                          <a:latin typeface="Calibri" panose="020F0502020204030204" pitchFamily="34" charset="0"/>
                        </a:rPr>
                        <a:t> </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Bread</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7520612"/>
                  </a:ext>
                </a:extLst>
              </a:tr>
              <a:tr h="134918">
                <a:tc>
                  <a:txBody>
                    <a:bodyPr/>
                    <a:lstStyle/>
                    <a:p>
                      <a:pPr algn="ctr" fontAlgn="b"/>
                      <a:r>
                        <a:rPr lang="en-GB" sz="800" b="1" i="0" u="none" strike="noStrike">
                          <a:solidFill>
                            <a:srgbClr val="000000"/>
                          </a:solidFill>
                          <a:effectLst/>
                          <a:latin typeface="Calibri" panose="020F0502020204030204" pitchFamily="34" charset="0"/>
                        </a:rPr>
                        <a:t>Shaping &amp;</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Cereal</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1034917246"/>
                  </a:ext>
                </a:extLst>
              </a:tr>
              <a:tr h="134918">
                <a:tc>
                  <a:txBody>
                    <a:bodyPr/>
                    <a:lstStyle/>
                    <a:p>
                      <a:pPr algn="ctr" fontAlgn="b"/>
                      <a:r>
                        <a:rPr lang="en-GB" sz="800" b="1" i="0" u="none" strike="noStrike">
                          <a:solidFill>
                            <a:srgbClr val="000000"/>
                          </a:solidFill>
                          <a:effectLst/>
                          <a:latin typeface="Calibri" panose="020F0502020204030204" pitchFamily="34" charset="0"/>
                        </a:rPr>
                        <a:t>finishing a dough</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Gluten formation &amp; fermentation</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1976105711"/>
                  </a:ext>
                </a:extLst>
              </a:tr>
              <a:tr h="138377">
                <a:tc>
                  <a:txBody>
                    <a:bodyPr/>
                    <a:lstStyle/>
                    <a:p>
                      <a:pPr algn="ctr" fontAlgn="b"/>
                      <a:r>
                        <a:rPr lang="en-GB" sz="800" b="1" i="0" u="none" strike="noStrike">
                          <a:solidFill>
                            <a:srgbClr val="000000"/>
                          </a:solidFill>
                          <a:effectLst/>
                          <a:latin typeface="Calibri" panose="020F0502020204030204" pitchFamily="34" charset="0"/>
                        </a:rPr>
                        <a:t>18</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Bread</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7660323"/>
                  </a:ext>
                </a:extLst>
              </a:tr>
              <a:tr h="134918">
                <a:tc>
                  <a:txBody>
                    <a:bodyPr/>
                    <a:lstStyle/>
                    <a:p>
                      <a:pPr algn="ctr" fontAlgn="b"/>
                      <a:r>
                        <a:rPr lang="en-GB" sz="800" b="1" i="0" u="none" strike="noStrike">
                          <a:solidFill>
                            <a:srgbClr val="000000"/>
                          </a:solidFill>
                          <a:effectLst/>
                          <a:latin typeface="Calibri" panose="020F0502020204030204" pitchFamily="34" charset="0"/>
                        </a:rPr>
                        <a:t>Test for readiness</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All commodties</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1722150354"/>
                  </a:ext>
                </a:extLst>
              </a:tr>
              <a:tr h="134918">
                <a:tc>
                  <a:txBody>
                    <a:bodyPr/>
                    <a:lstStyle/>
                    <a:p>
                      <a:pPr algn="ctr" fontAlgn="b"/>
                      <a:r>
                        <a:rPr lang="en-GB" sz="800" b="1" i="0" u="none" strike="noStrike">
                          <a:solidFill>
                            <a:srgbClr val="000000"/>
                          </a:solidFill>
                          <a:effectLst/>
                          <a:latin typeface="Calibri" panose="020F0502020204030204" pitchFamily="34" charset="0"/>
                        </a:rPr>
                        <a:t>19</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800" b="1" i="0" u="none" strike="noStrike">
                          <a:solidFill>
                            <a:srgbClr val="000000"/>
                          </a:solidFill>
                          <a:effectLst/>
                          <a:latin typeface="Calibri" panose="020F0502020204030204" pitchFamily="34" charset="0"/>
                        </a:rPr>
                        <a:t>Establish if food is safe to eat</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2415331501"/>
                  </a:ext>
                </a:extLst>
              </a:tr>
              <a:tr h="138377">
                <a:tc>
                  <a:txBody>
                    <a:bodyPr/>
                    <a:lstStyle/>
                    <a:p>
                      <a:pPr algn="ctr" fontAlgn="b"/>
                      <a:r>
                        <a:rPr lang="en-GB" sz="800" b="1" i="0" u="none" strike="noStrike">
                          <a:solidFill>
                            <a:srgbClr val="000000"/>
                          </a:solidFill>
                          <a:effectLst/>
                          <a:latin typeface="Calibri" panose="020F0502020204030204" pitchFamily="34" charset="0"/>
                        </a:rPr>
                        <a:t> </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All dishes</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922118"/>
                  </a:ext>
                </a:extLst>
              </a:tr>
              <a:tr h="134918">
                <a:tc>
                  <a:txBody>
                    <a:bodyPr/>
                    <a:lstStyle/>
                    <a:p>
                      <a:pPr algn="ctr" fontAlgn="b"/>
                      <a:r>
                        <a:rPr lang="en-GB" sz="800" b="1" i="0" u="none" strike="noStrike">
                          <a:solidFill>
                            <a:srgbClr val="000000"/>
                          </a:solidFill>
                          <a:effectLst/>
                          <a:latin typeface="Calibri" panose="020F0502020204030204" pitchFamily="34" charset="0"/>
                        </a:rPr>
                        <a:t>Judge &amp; manipulate</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All commodities</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1466265189"/>
                  </a:ext>
                </a:extLst>
              </a:tr>
              <a:tr h="134918">
                <a:tc>
                  <a:txBody>
                    <a:bodyPr/>
                    <a:lstStyle/>
                    <a:p>
                      <a:pPr algn="ctr" fontAlgn="b"/>
                      <a:r>
                        <a:rPr lang="en-GB" sz="800" b="1" i="0" u="none" strike="noStrike">
                          <a:solidFill>
                            <a:srgbClr val="000000"/>
                          </a:solidFill>
                          <a:effectLst/>
                          <a:latin typeface="Calibri" panose="020F0502020204030204" pitchFamily="34" charset="0"/>
                        </a:rPr>
                        <a:t>sensory properties</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Tasting &amp; seasoning</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1405440799"/>
                  </a:ext>
                </a:extLst>
              </a:tr>
              <a:tr h="138377">
                <a:tc>
                  <a:txBody>
                    <a:bodyPr/>
                    <a:lstStyle/>
                    <a:p>
                      <a:pPr algn="ctr" fontAlgn="b"/>
                      <a:r>
                        <a:rPr lang="en-GB" sz="800" b="1" i="0" u="none" strike="noStrike">
                          <a:solidFill>
                            <a:srgbClr val="000000"/>
                          </a:solidFill>
                          <a:effectLst/>
                          <a:latin typeface="Calibri" panose="020F0502020204030204" pitchFamily="34" charset="0"/>
                        </a:rPr>
                        <a:t>20</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Roasted </a:t>
                      </a:r>
                      <a:r>
                        <a:rPr lang="en-GB" sz="800" b="1" i="0" u="none" strike="noStrike" dirty="0" err="1">
                          <a:solidFill>
                            <a:srgbClr val="000000"/>
                          </a:solidFill>
                          <a:effectLst/>
                          <a:latin typeface="Calibri" panose="020F0502020204030204" pitchFamily="34" charset="0"/>
                        </a:rPr>
                        <a:t>veges</a:t>
                      </a:r>
                      <a:r>
                        <a:rPr lang="en-GB" sz="800" b="1" i="0" u="none" strike="noStrike" dirty="0">
                          <a:solidFill>
                            <a:srgbClr val="000000"/>
                          </a:solidFill>
                          <a:effectLst/>
                          <a:latin typeface="Calibri" panose="020F0502020204030204" pitchFamily="34" charset="0"/>
                        </a:rPr>
                        <a:t>/chilli</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4259212"/>
                  </a:ext>
                </a:extLst>
              </a:tr>
            </a:tbl>
          </a:graphicData>
        </a:graphic>
      </p:graphicFrame>
    </p:spTree>
    <p:extLst>
      <p:ext uri="{BB962C8B-B14F-4D97-AF65-F5344CB8AC3E}">
        <p14:creationId xmlns:p14="http://schemas.microsoft.com/office/powerpoint/2010/main" val="777204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30</a:t>
            </a:fld>
            <a:endParaRPr lang="en-GB" dirty="0"/>
          </a:p>
        </p:txBody>
      </p:sp>
      <p:sp>
        <p:nvSpPr>
          <p:cNvPr id="3" name="Text Box 201"/>
          <p:cNvSpPr txBox="1"/>
          <p:nvPr/>
        </p:nvSpPr>
        <p:spPr>
          <a:xfrm>
            <a:off x="3501224" y="132490"/>
            <a:ext cx="1582228" cy="369332"/>
          </a:xfrm>
          <a:prstGeom prst="rect">
            <a:avLst/>
          </a:prstGeom>
          <a:noFill/>
          <a:ln>
            <a:noFill/>
          </a:ln>
          <a:effectLst/>
        </p:spPr>
        <p:txBody>
          <a:bodyPr rot="0" spcFirstLastPara="0" vert="horz" wrap="none" lIns="91440" tIns="45720" rIns="91440" bIns="45720" numCol="1" spcCol="0" rtlCol="0" fromWordArt="0" anchor="t" anchorCtr="0" forceAA="0" compatLnSpc="1">
            <a:prstTxWarp prst="textNoShape">
              <a:avLst/>
            </a:prstTxWarp>
            <a:spAutoFit/>
          </a:bodyPr>
          <a:lstStyle/>
          <a:p>
            <a:pPr algn="ctr">
              <a:spcAft>
                <a:spcPts val="0"/>
              </a:spcAft>
            </a:pPr>
            <a:r>
              <a:rPr lang="en-GB" dirty="0">
                <a:effectLst/>
                <a:latin typeface="Calibri" panose="020F0502020204030204" pitchFamily="34" charset="0"/>
                <a:ea typeface="Calibri" panose="020F0502020204030204" pitchFamily="34" charset="0"/>
                <a:cs typeface="Calibri" panose="020F0502020204030204" pitchFamily="34" charset="0"/>
              </a:rPr>
              <a:t>Self-evaluation</a:t>
            </a:r>
          </a:p>
        </p:txBody>
      </p:sp>
      <p:sp>
        <p:nvSpPr>
          <p:cNvPr id="4" name="TextBox 3"/>
          <p:cNvSpPr txBox="1"/>
          <p:nvPr/>
        </p:nvSpPr>
        <p:spPr>
          <a:xfrm>
            <a:off x="422228" y="532600"/>
            <a:ext cx="8093122" cy="738664"/>
          </a:xfrm>
          <a:prstGeom prst="rect">
            <a:avLst/>
          </a:prstGeom>
          <a:noFill/>
        </p:spPr>
        <p:txBody>
          <a:bodyPr wrap="square" rtlCol="0">
            <a:spAutoFit/>
          </a:bodyPr>
          <a:lstStyle/>
          <a:p>
            <a:pPr marL="342900" indent="-342900">
              <a:buAutoNum type="arabicPeriod"/>
            </a:pPr>
            <a:r>
              <a:rPr lang="en-GB" sz="1400" dirty="0"/>
              <a:t>What dish did you make today?________________________________________</a:t>
            </a:r>
          </a:p>
          <a:p>
            <a:pPr marL="342900" indent="-342900">
              <a:buAutoNum type="arabicPeriod"/>
            </a:pPr>
            <a:endParaRPr lang="en-GB" sz="1400" dirty="0"/>
          </a:p>
          <a:p>
            <a:pPr marL="342900" indent="-342900">
              <a:buAutoNum type="arabicPeriod"/>
            </a:pPr>
            <a:r>
              <a:rPr lang="en-GB" sz="1400" dirty="0"/>
              <a:t>State one achievement and one improvement based on your work today</a:t>
            </a:r>
          </a:p>
        </p:txBody>
      </p:sp>
      <p:graphicFrame>
        <p:nvGraphicFramePr>
          <p:cNvPr id="5" name="Table 4"/>
          <p:cNvGraphicFramePr>
            <a:graphicFrameLocks noGrp="1"/>
          </p:cNvGraphicFramePr>
          <p:nvPr>
            <p:extLst>
              <p:ext uri="{D42A27DB-BD31-4B8C-83A1-F6EECF244321}">
                <p14:modId xmlns:p14="http://schemas.microsoft.com/office/powerpoint/2010/main" val="2962623870"/>
              </p:ext>
            </p:extLst>
          </p:nvPr>
        </p:nvGraphicFramePr>
        <p:xfrm>
          <a:off x="504540" y="1485332"/>
          <a:ext cx="8291117" cy="3130237"/>
        </p:xfrm>
        <a:graphic>
          <a:graphicData uri="http://schemas.openxmlformats.org/drawingml/2006/table">
            <a:tbl>
              <a:tblPr firstRow="1" firstCol="1" bandRow="1"/>
              <a:tblGrid>
                <a:gridCol w="2642343">
                  <a:extLst>
                    <a:ext uri="{9D8B030D-6E8A-4147-A177-3AD203B41FA5}">
                      <a16:colId xmlns:a16="http://schemas.microsoft.com/office/drawing/2014/main" val="2884297542"/>
                    </a:ext>
                  </a:extLst>
                </a:gridCol>
                <a:gridCol w="2643078">
                  <a:extLst>
                    <a:ext uri="{9D8B030D-6E8A-4147-A177-3AD203B41FA5}">
                      <a16:colId xmlns:a16="http://schemas.microsoft.com/office/drawing/2014/main" val="3194610381"/>
                    </a:ext>
                  </a:extLst>
                </a:gridCol>
                <a:gridCol w="3005696">
                  <a:extLst>
                    <a:ext uri="{9D8B030D-6E8A-4147-A177-3AD203B41FA5}">
                      <a16:colId xmlns:a16="http://schemas.microsoft.com/office/drawing/2014/main" val="2391919916"/>
                    </a:ext>
                  </a:extLst>
                </a:gridCol>
              </a:tblGrid>
              <a:tr h="387037">
                <a:tc>
                  <a:txBody>
                    <a:bodyPr/>
                    <a:lstStyle/>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Criteria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Achievement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(What have you done well?)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Target for Improvement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(What could you do better?)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2193480"/>
                  </a:ext>
                </a:extLst>
              </a:tr>
              <a:tr h="542857">
                <a:tc>
                  <a:txBody>
                    <a:bodyPr/>
                    <a:lstStyle/>
                    <a:p>
                      <a:pPr>
                        <a:spcAft>
                          <a:spcPts val="0"/>
                        </a:spcAft>
                      </a:pPr>
                      <a:r>
                        <a:rPr lang="en-GB" sz="1200" b="1" i="1" u="sng" dirty="0">
                          <a:effectLst/>
                          <a:latin typeface="Calibri" panose="020F0502020204030204" pitchFamily="34" charset="0"/>
                          <a:ea typeface="Calibri" panose="020F0502020204030204" pitchFamily="34" charset="0"/>
                          <a:cs typeface="Times New Roman" panose="02020603050405020304" pitchFamily="18" charset="0"/>
                        </a:rPr>
                        <a:t>Organisation </a:t>
                      </a:r>
                      <a:r>
                        <a:rPr lang="en-GB" sz="1200" dirty="0">
                          <a:effectLst/>
                          <a:latin typeface="Calibri" panose="020F0502020204030204" pitchFamily="34" charset="0"/>
                          <a:ea typeface="Calibri" panose="020F0502020204030204" pitchFamily="34" charset="0"/>
                          <a:cs typeface="Times New Roman" panose="02020603050405020304" pitchFamily="18" charset="0"/>
                        </a:rPr>
                        <a:t>e.g. brought all ingredients, apron, and box, got ready quickly.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0488379"/>
                  </a:ext>
                </a:extLst>
              </a:tr>
              <a:tr h="904762">
                <a:tc>
                  <a:txBody>
                    <a:bodyPr/>
                    <a:lstStyle/>
                    <a:p>
                      <a:pPr>
                        <a:spcAft>
                          <a:spcPts val="0"/>
                        </a:spcAft>
                      </a:pPr>
                      <a:r>
                        <a:rPr lang="en-GB" sz="1200" b="1" i="1" u="sng" dirty="0">
                          <a:effectLst/>
                          <a:latin typeface="Calibri" panose="020F0502020204030204" pitchFamily="34" charset="0"/>
                          <a:ea typeface="Calibri" panose="020F0502020204030204" pitchFamily="34" charset="0"/>
                          <a:cs typeface="Times New Roman" panose="02020603050405020304" pitchFamily="18" charset="0"/>
                        </a:rPr>
                        <a:t>Hygiene and safety</a:t>
                      </a:r>
                      <a:r>
                        <a:rPr lang="en-GB" sz="1200" dirty="0">
                          <a:effectLst/>
                          <a:latin typeface="Calibri" panose="020F0502020204030204" pitchFamily="34" charset="0"/>
                          <a:ea typeface="Calibri" panose="020F0502020204030204" pitchFamily="34" charset="0"/>
                          <a:cs typeface="Times New Roman" panose="02020603050405020304" pitchFamily="18" charset="0"/>
                        </a:rPr>
                        <a:t> e.g. washing your hands at the correct times, using the oven buddy system, using correct equipment, turned cooker off when finished.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8925387"/>
                  </a:ext>
                </a:extLst>
              </a:tr>
              <a:tr h="723810">
                <a:tc>
                  <a:txBody>
                    <a:bodyPr/>
                    <a:lstStyle/>
                    <a:p>
                      <a:pPr>
                        <a:spcAft>
                          <a:spcPts val="0"/>
                        </a:spcAft>
                      </a:pPr>
                      <a:r>
                        <a:rPr lang="en-GB" sz="1200" b="1" i="1" u="sng" dirty="0">
                          <a:effectLst/>
                          <a:latin typeface="Calibri" panose="020F0502020204030204" pitchFamily="34" charset="0"/>
                          <a:ea typeface="Calibri" panose="020F0502020204030204" pitchFamily="34" charset="0"/>
                          <a:cs typeface="Times New Roman" panose="02020603050405020304" pitchFamily="18" charset="0"/>
                        </a:rPr>
                        <a:t>Food preparation skills</a:t>
                      </a:r>
                      <a:r>
                        <a:rPr lang="en-GB" sz="1200" dirty="0">
                          <a:effectLst/>
                          <a:latin typeface="Calibri" panose="020F0502020204030204" pitchFamily="34" charset="0"/>
                          <a:ea typeface="Calibri" panose="020F0502020204030204" pitchFamily="34" charset="0"/>
                          <a:cs typeface="Times New Roman" panose="02020603050405020304" pitchFamily="18" charset="0"/>
                        </a:rPr>
                        <a:t> e.g. Using knife skills, measuring and weighing accurately, cooking for correct amount of time. (See p.7)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0297017"/>
                  </a:ext>
                </a:extLst>
              </a:tr>
              <a:tr h="542857">
                <a:tc>
                  <a:txBody>
                    <a:bodyPr/>
                    <a:lstStyle/>
                    <a:p>
                      <a:pPr>
                        <a:spcAft>
                          <a:spcPts val="0"/>
                        </a:spcAft>
                      </a:pPr>
                      <a:r>
                        <a:rPr lang="en-GB" sz="1200" b="1" i="1" u="sng" dirty="0">
                          <a:effectLst/>
                          <a:latin typeface="Calibri" panose="020F0502020204030204" pitchFamily="34" charset="0"/>
                          <a:ea typeface="Calibri" panose="020F0502020204030204" pitchFamily="34" charset="0"/>
                          <a:cs typeface="Times New Roman" panose="02020603050405020304" pitchFamily="18" charset="0"/>
                        </a:rPr>
                        <a:t>Cleaning up</a:t>
                      </a:r>
                      <a:r>
                        <a:rPr lang="en-GB" sz="1200" dirty="0">
                          <a:effectLst/>
                          <a:latin typeface="Calibri" panose="020F0502020204030204" pitchFamily="34" charset="0"/>
                          <a:ea typeface="Calibri" panose="020F0502020204030204" pitchFamily="34" charset="0"/>
                          <a:cs typeface="Times New Roman" panose="02020603050405020304" pitchFamily="18" charset="0"/>
                        </a:rPr>
                        <a:t> e.g. clean dishes and sink area, put everything away in correct place, clean work area.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4924160"/>
                  </a:ext>
                </a:extLst>
              </a:tr>
            </a:tbl>
          </a:graphicData>
        </a:graphic>
      </p:graphicFrame>
      <p:sp>
        <p:nvSpPr>
          <p:cNvPr id="6" name="TextBox 5"/>
          <p:cNvSpPr txBox="1"/>
          <p:nvPr/>
        </p:nvSpPr>
        <p:spPr>
          <a:xfrm>
            <a:off x="339917" y="4786691"/>
            <a:ext cx="8093122" cy="1384995"/>
          </a:xfrm>
          <a:prstGeom prst="rect">
            <a:avLst/>
          </a:prstGeom>
          <a:noFill/>
        </p:spPr>
        <p:txBody>
          <a:bodyPr wrap="square" rtlCol="0">
            <a:spAutoFit/>
          </a:bodyPr>
          <a:lstStyle/>
          <a:p>
            <a:r>
              <a:rPr lang="en-GB" sz="1400" dirty="0"/>
              <a:t>3. What skills did you use today? (see pages 7 &amp; 8)</a:t>
            </a:r>
          </a:p>
          <a:p>
            <a:pPr marL="342900" indent="-342900">
              <a:buAutoNum type="alphaUcPeriod"/>
            </a:pPr>
            <a:r>
              <a:rPr lang="en-GB" sz="1400" dirty="0"/>
              <a:t>________________________________________</a:t>
            </a:r>
          </a:p>
          <a:p>
            <a:pPr marL="342900" indent="-342900">
              <a:buAutoNum type="alphaUcPeriod"/>
            </a:pPr>
            <a:r>
              <a:rPr lang="en-GB" sz="1400" dirty="0"/>
              <a:t>________________________________________</a:t>
            </a:r>
          </a:p>
          <a:p>
            <a:endParaRPr lang="en-GB" sz="1400" dirty="0"/>
          </a:p>
          <a:p>
            <a:r>
              <a:rPr lang="en-GB" sz="1400" dirty="0"/>
              <a:t>4. What could you do to improve your product?</a:t>
            </a:r>
          </a:p>
          <a:p>
            <a:r>
              <a:rPr lang="en-GB" sz="1400" dirty="0"/>
              <a:t>________________________________________________________</a:t>
            </a:r>
          </a:p>
        </p:txBody>
      </p:sp>
      <p:sp>
        <p:nvSpPr>
          <p:cNvPr id="7" name="TextBox 6"/>
          <p:cNvSpPr txBox="1"/>
          <p:nvPr/>
        </p:nvSpPr>
        <p:spPr>
          <a:xfrm>
            <a:off x="5581935" y="4786691"/>
            <a:ext cx="3220872" cy="1754326"/>
          </a:xfrm>
          <a:prstGeom prst="rect">
            <a:avLst/>
          </a:prstGeom>
          <a:noFill/>
          <a:ln>
            <a:solidFill>
              <a:schemeClr val="tx1"/>
            </a:solidFill>
          </a:ln>
        </p:spPr>
        <p:txBody>
          <a:bodyPr wrap="square" rtlCol="0">
            <a:spAutoFit/>
          </a:bodyPr>
          <a:lstStyle/>
          <a:p>
            <a:r>
              <a:rPr lang="en-GB" dirty="0"/>
              <a:t>Place photo here</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066946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31</a:t>
            </a:fld>
            <a:endParaRPr lang="en-GB" dirty="0"/>
          </a:p>
        </p:txBody>
      </p:sp>
      <p:sp>
        <p:nvSpPr>
          <p:cNvPr id="3" name="Rectangle 2"/>
          <p:cNvSpPr/>
          <p:nvPr/>
        </p:nvSpPr>
        <p:spPr>
          <a:xfrm>
            <a:off x="238124" y="596722"/>
            <a:ext cx="8829675" cy="5693866"/>
          </a:xfrm>
          <a:prstGeom prst="rect">
            <a:avLst/>
          </a:prstGeom>
        </p:spPr>
        <p:txBody>
          <a:bodyPr wrap="square">
            <a:spAutoFit/>
          </a:bodyPr>
          <a:lstStyle/>
          <a:p>
            <a:pPr algn="ctr">
              <a:spcAft>
                <a:spcPts val="0"/>
              </a:spcAft>
            </a:pPr>
            <a:r>
              <a:rPr lang="en-GB" sz="1400" b="1" dirty="0">
                <a:solidFill>
                  <a:srgbClr val="000090"/>
                </a:solidFill>
                <a:ea typeface="Times New Roman" panose="02020603050405020304" pitchFamily="18" charset="0"/>
                <a:cs typeface="Times New Roman" panose="02020603050405020304" pitchFamily="18" charset="0"/>
              </a:rPr>
              <a:t>No ingredients?</a:t>
            </a:r>
            <a:endParaRPr lang="en-GB" sz="1400" dirty="0">
              <a:ea typeface="MS Mincho"/>
              <a:cs typeface="Times New Roman" panose="02020603050405020304" pitchFamily="18" charset="0"/>
            </a:endParaRPr>
          </a:p>
          <a:p>
            <a:pPr algn="ctr">
              <a:spcAft>
                <a:spcPts val="0"/>
              </a:spcAft>
            </a:pPr>
            <a:r>
              <a:rPr lang="en-GB" sz="1400" b="1" dirty="0">
                <a:solidFill>
                  <a:srgbClr val="000090"/>
                </a:solidFill>
                <a:ea typeface="Times New Roman" panose="02020603050405020304" pitchFamily="18" charset="0"/>
                <a:cs typeface="Times New Roman" panose="02020603050405020304" pitchFamily="18" charset="0"/>
              </a:rPr>
              <a:t>                        </a:t>
            </a:r>
            <a:r>
              <a:rPr lang="en-GB" sz="1400" dirty="0">
                <a:solidFill>
                  <a:srgbClr val="000090"/>
                </a:solidFill>
                <a:ea typeface="MS Mincho"/>
                <a:cs typeface="Times New Roman" panose="02020603050405020304" pitchFamily="18" charset="0"/>
              </a:rPr>
              <a:t> </a:t>
            </a:r>
            <a:endParaRPr lang="en-GB" sz="1400" dirty="0">
              <a:ea typeface="MS Mincho"/>
              <a:cs typeface="Times New Roman" panose="02020603050405020304" pitchFamily="18" charset="0"/>
            </a:endParaRPr>
          </a:p>
          <a:p>
            <a:pPr>
              <a:spcAft>
                <a:spcPts val="0"/>
              </a:spcAft>
            </a:pPr>
            <a:r>
              <a:rPr lang="en-GB" sz="1400" b="1" dirty="0">
                <a:solidFill>
                  <a:srgbClr val="000090"/>
                </a:solidFill>
                <a:ea typeface="Times New Roman" panose="02020603050405020304" pitchFamily="18" charset="0"/>
                <a:cs typeface="Times New Roman" panose="02020603050405020304" pitchFamily="18" charset="0"/>
              </a:rPr>
              <a:t>In your books or on lined paper, write out the question and then write your answer, use full sentences.</a:t>
            </a:r>
            <a:endParaRPr lang="en-GB" sz="1400" dirty="0">
              <a:ea typeface="MS Mincho"/>
              <a:cs typeface="Times New Roman" panose="02020603050405020304" pitchFamily="18" charset="0"/>
            </a:endParaRPr>
          </a:p>
          <a:p>
            <a:pPr>
              <a:spcAft>
                <a:spcPts val="0"/>
              </a:spcAft>
            </a:pPr>
            <a:r>
              <a:rPr lang="en-GB" sz="1400" dirty="0">
                <a:solidFill>
                  <a:srgbClr val="000090"/>
                </a:solidFill>
                <a:ea typeface="Times New Roman" panose="02020603050405020304" pitchFamily="18" charset="0"/>
                <a:cs typeface="Times New Roman" panose="02020603050405020304" pitchFamily="18" charset="0"/>
              </a:rPr>
              <a:t> </a:t>
            </a:r>
            <a:endParaRPr lang="en-GB" sz="1400" dirty="0">
              <a:ea typeface="MS Mincho"/>
              <a:cs typeface="Times New Roman" panose="02020603050405020304" pitchFamily="18" charset="0"/>
            </a:endParaRPr>
          </a:p>
          <a:p>
            <a:pPr marL="342900" lvl="0" indent="-342900">
              <a:spcAft>
                <a:spcPts val="0"/>
              </a:spcAft>
              <a:buFont typeface="+mj-lt"/>
              <a:buAutoNum type="arabicPeriod"/>
            </a:pPr>
            <a:r>
              <a:rPr lang="en-GB" sz="1400" dirty="0">
                <a:solidFill>
                  <a:srgbClr val="000090"/>
                </a:solidFill>
                <a:ea typeface="Times New Roman" panose="02020603050405020304" pitchFamily="18" charset="0"/>
                <a:cs typeface="Times New Roman" panose="02020603050405020304" pitchFamily="18" charset="0"/>
              </a:rPr>
              <a:t>What is the practical today? </a:t>
            </a:r>
          </a:p>
          <a:p>
            <a:pPr marL="342900" lvl="0" indent="-342900">
              <a:spcAft>
                <a:spcPts val="0"/>
              </a:spcAft>
              <a:buFont typeface="+mj-lt"/>
              <a:buAutoNum type="arabicPeriod"/>
            </a:pPr>
            <a:endParaRPr lang="en-GB" sz="1400" dirty="0">
              <a:ea typeface="MS Mincho"/>
              <a:cs typeface="Times New Roman" panose="02020603050405020304" pitchFamily="18" charset="0"/>
            </a:endParaRPr>
          </a:p>
          <a:p>
            <a:pPr marL="342900" lvl="0" indent="-342900">
              <a:spcAft>
                <a:spcPts val="0"/>
              </a:spcAft>
              <a:buFont typeface="+mj-lt"/>
              <a:buAutoNum type="arabicPeriod"/>
            </a:pPr>
            <a:r>
              <a:rPr lang="en-GB" sz="1400" dirty="0">
                <a:solidFill>
                  <a:srgbClr val="000090"/>
                </a:solidFill>
                <a:ea typeface="Times New Roman" panose="02020603050405020304" pitchFamily="18" charset="0"/>
                <a:cs typeface="Times New Roman" panose="02020603050405020304" pitchFamily="18" charset="0"/>
              </a:rPr>
              <a:t>List the equipment/utensils &amp; functions of what is being used today </a:t>
            </a:r>
            <a:endParaRPr lang="en-GB" sz="1400" dirty="0">
              <a:ea typeface="MS Mincho"/>
              <a:cs typeface="Times New Roman" panose="02020603050405020304" pitchFamily="18" charset="0"/>
            </a:endParaRPr>
          </a:p>
          <a:p>
            <a:pPr marL="342900" lvl="0" indent="-342900">
              <a:spcAft>
                <a:spcPts val="0"/>
              </a:spcAft>
              <a:buFont typeface="+mj-lt"/>
              <a:buAutoNum type="arabicPeriod"/>
            </a:pPr>
            <a:endParaRPr lang="en-GB" sz="1400" dirty="0">
              <a:solidFill>
                <a:srgbClr val="000090"/>
              </a:solidFill>
              <a:ea typeface="Times New Roman" panose="02020603050405020304" pitchFamily="18" charset="0"/>
              <a:cs typeface="Times New Roman" panose="02020603050405020304" pitchFamily="18" charset="0"/>
            </a:endParaRPr>
          </a:p>
          <a:p>
            <a:pPr marL="342900" lvl="0" indent="-342900">
              <a:spcAft>
                <a:spcPts val="0"/>
              </a:spcAft>
              <a:buFont typeface="+mj-lt"/>
              <a:buAutoNum type="arabicPeriod"/>
            </a:pPr>
            <a:r>
              <a:rPr lang="en-GB" sz="1400" dirty="0">
                <a:solidFill>
                  <a:srgbClr val="000090"/>
                </a:solidFill>
                <a:ea typeface="Times New Roman" panose="02020603050405020304" pitchFamily="18" charset="0"/>
                <a:cs typeface="Times New Roman" panose="02020603050405020304" pitchFamily="18" charset="0"/>
              </a:rPr>
              <a:t>What skills are being used to make this dish?</a:t>
            </a:r>
            <a:endParaRPr lang="en-GB" sz="1400" dirty="0">
              <a:ea typeface="MS Mincho"/>
              <a:cs typeface="Times New Roman" panose="02020603050405020304" pitchFamily="18" charset="0"/>
            </a:endParaRPr>
          </a:p>
          <a:p>
            <a:pPr marL="342900" indent="-342900">
              <a:spcAft>
                <a:spcPts val="0"/>
              </a:spcAft>
              <a:buFont typeface="+mj-lt"/>
              <a:buAutoNum type="arabicPeriod"/>
            </a:pPr>
            <a:endParaRPr lang="en-GB" sz="1400" dirty="0">
              <a:solidFill>
                <a:srgbClr val="000090"/>
              </a:solidFill>
              <a:ea typeface="Times New Roman" panose="02020603050405020304" pitchFamily="18" charset="0"/>
              <a:cs typeface="Times New Roman" panose="02020603050405020304" pitchFamily="18" charset="0"/>
            </a:endParaRPr>
          </a:p>
          <a:p>
            <a:pPr marL="342900" indent="-342900">
              <a:spcAft>
                <a:spcPts val="0"/>
              </a:spcAft>
              <a:buFont typeface="+mj-lt"/>
              <a:buAutoNum type="arabicPeriod"/>
            </a:pPr>
            <a:r>
              <a:rPr lang="en-GB" sz="1400" dirty="0">
                <a:solidFill>
                  <a:srgbClr val="000090"/>
                </a:solidFill>
                <a:ea typeface="Times New Roman" panose="02020603050405020304" pitchFamily="18" charset="0"/>
                <a:cs typeface="Times New Roman" panose="02020603050405020304" pitchFamily="18" charset="0"/>
              </a:rPr>
              <a:t>What are the hygiene and safety hazards in the recipe? How can these be prevented/controlled?  </a:t>
            </a:r>
            <a:endParaRPr lang="en-GB" sz="1400" dirty="0">
              <a:ea typeface="MS Mincho"/>
              <a:cs typeface="Times New Roman" panose="02020603050405020304" pitchFamily="18" charset="0"/>
            </a:endParaRPr>
          </a:p>
          <a:p>
            <a:pPr marL="342900" lvl="0" indent="-342900">
              <a:spcAft>
                <a:spcPts val="0"/>
              </a:spcAft>
              <a:buFont typeface="+mj-lt"/>
              <a:buAutoNum type="arabicPeriod"/>
            </a:pPr>
            <a:endParaRPr lang="en-GB" sz="1400" dirty="0">
              <a:solidFill>
                <a:srgbClr val="000090"/>
              </a:solidFill>
              <a:ea typeface="Times New Roman" panose="02020603050405020304" pitchFamily="18" charset="0"/>
              <a:cs typeface="Times New Roman" panose="02020603050405020304" pitchFamily="18" charset="0"/>
            </a:endParaRPr>
          </a:p>
          <a:p>
            <a:pPr marL="342900" lvl="0" indent="-342900">
              <a:spcAft>
                <a:spcPts val="0"/>
              </a:spcAft>
              <a:buFont typeface="+mj-lt"/>
              <a:buAutoNum type="arabicPeriod"/>
            </a:pPr>
            <a:r>
              <a:rPr lang="en-GB" sz="1400" dirty="0">
                <a:solidFill>
                  <a:srgbClr val="000090"/>
                </a:solidFill>
                <a:ea typeface="Times New Roman" panose="02020603050405020304" pitchFamily="18" charset="0"/>
                <a:cs typeface="Times New Roman" panose="02020603050405020304" pitchFamily="18" charset="0"/>
              </a:rPr>
              <a:t>What should a 'good' example of this dish look, smell and taste like? (Describe in detail with sensory language) </a:t>
            </a:r>
            <a:endParaRPr lang="en-GB" sz="1400" dirty="0">
              <a:ea typeface="MS Mincho"/>
              <a:cs typeface="Times New Roman" panose="02020603050405020304" pitchFamily="18" charset="0"/>
            </a:endParaRPr>
          </a:p>
          <a:p>
            <a:pPr marL="342900" indent="-342900">
              <a:spcAft>
                <a:spcPts val="0"/>
              </a:spcAft>
              <a:buFont typeface="+mj-lt"/>
              <a:buAutoNum type="arabicPeriod"/>
            </a:pPr>
            <a:endParaRPr lang="en-GB" sz="1400" dirty="0">
              <a:solidFill>
                <a:srgbClr val="000090"/>
              </a:solidFill>
              <a:ea typeface="Times New Roman" panose="02020603050405020304" pitchFamily="18" charset="0"/>
              <a:cs typeface="Times New Roman" panose="02020603050405020304" pitchFamily="18" charset="0"/>
            </a:endParaRPr>
          </a:p>
          <a:p>
            <a:pPr marL="342900" indent="-342900">
              <a:spcAft>
                <a:spcPts val="0"/>
              </a:spcAft>
              <a:buFont typeface="+mj-lt"/>
              <a:buAutoNum type="arabicPeriod"/>
            </a:pPr>
            <a:r>
              <a:rPr lang="en-GB" sz="1400" dirty="0">
                <a:solidFill>
                  <a:srgbClr val="000090"/>
                </a:solidFill>
                <a:ea typeface="Times New Roman" panose="02020603050405020304" pitchFamily="18" charset="0"/>
                <a:cs typeface="Times New Roman" panose="02020603050405020304" pitchFamily="18" charset="0"/>
              </a:rPr>
              <a:t>What are the common mistakes that may occur with this recipe? How can they be prevented or put right? </a:t>
            </a:r>
            <a:endParaRPr lang="en-GB" sz="1400" dirty="0">
              <a:ea typeface="MS Mincho"/>
              <a:cs typeface="Times New Roman" panose="02020603050405020304" pitchFamily="18" charset="0"/>
            </a:endParaRPr>
          </a:p>
          <a:p>
            <a:pPr marL="342900" indent="-342900">
              <a:spcAft>
                <a:spcPts val="0"/>
              </a:spcAft>
              <a:buFont typeface="+mj-lt"/>
              <a:buAutoNum type="arabicPeriod"/>
            </a:pPr>
            <a:endParaRPr lang="en-GB" sz="1400" dirty="0">
              <a:solidFill>
                <a:srgbClr val="000090"/>
              </a:solidFill>
              <a:ea typeface="Times New Roman" panose="02020603050405020304" pitchFamily="18" charset="0"/>
              <a:cs typeface="Times New Roman" panose="02020603050405020304" pitchFamily="18" charset="0"/>
            </a:endParaRPr>
          </a:p>
          <a:p>
            <a:pPr marL="342900" indent="-342900">
              <a:spcAft>
                <a:spcPts val="0"/>
              </a:spcAft>
              <a:buFont typeface="+mj-lt"/>
              <a:buAutoNum type="arabicPeriod"/>
            </a:pPr>
            <a:r>
              <a:rPr lang="en-GB" sz="1400" dirty="0">
                <a:solidFill>
                  <a:srgbClr val="000090"/>
                </a:solidFill>
                <a:ea typeface="Times New Roman" panose="02020603050405020304" pitchFamily="18" charset="0"/>
                <a:cs typeface="Times New Roman" panose="02020603050405020304" pitchFamily="18" charset="0"/>
              </a:rPr>
              <a:t>What key advice/tips would you give to someone making this recipe?</a:t>
            </a:r>
          </a:p>
          <a:p>
            <a:pPr marL="342900" indent="-342900">
              <a:spcAft>
                <a:spcPts val="0"/>
              </a:spcAft>
              <a:buFont typeface="+mj-lt"/>
              <a:buAutoNum type="arabicPeriod"/>
            </a:pPr>
            <a:endParaRPr lang="en-GB" sz="1400" dirty="0">
              <a:ea typeface="MS Mincho"/>
              <a:cs typeface="Times New Roman" panose="02020603050405020304" pitchFamily="18" charset="0"/>
            </a:endParaRPr>
          </a:p>
          <a:p>
            <a:pPr marL="342900" indent="-342900">
              <a:spcAft>
                <a:spcPts val="0"/>
              </a:spcAft>
              <a:buFont typeface="+mj-lt"/>
              <a:buAutoNum type="arabicPeriod"/>
            </a:pPr>
            <a:r>
              <a:rPr lang="en-GB" sz="1400" dirty="0">
                <a:solidFill>
                  <a:srgbClr val="000090"/>
                </a:solidFill>
                <a:ea typeface="Times New Roman" panose="02020603050405020304" pitchFamily="18" charset="0"/>
                <a:cs typeface="Times New Roman" panose="02020603050405020304" pitchFamily="18" charset="0"/>
              </a:rPr>
              <a:t>What nutrients are present in this dish? What nutrients are in excess (lots of) / deficient (missing) in the dish?  </a:t>
            </a:r>
            <a:endParaRPr lang="en-GB" sz="1400" dirty="0">
              <a:ea typeface="MS Mincho"/>
              <a:cs typeface="Times New Roman" panose="02020603050405020304" pitchFamily="18" charset="0"/>
            </a:endParaRPr>
          </a:p>
          <a:p>
            <a:pPr marL="342900" indent="-342900">
              <a:spcAft>
                <a:spcPts val="0"/>
              </a:spcAft>
              <a:buFont typeface="+mj-lt"/>
              <a:buAutoNum type="arabicPeriod"/>
            </a:pPr>
            <a:endParaRPr lang="en-GB" sz="1400" dirty="0">
              <a:solidFill>
                <a:srgbClr val="000090"/>
              </a:solidFill>
              <a:ea typeface="Times New Roman" panose="02020603050405020304" pitchFamily="18" charset="0"/>
              <a:cs typeface="Times New Roman" panose="02020603050405020304" pitchFamily="18" charset="0"/>
            </a:endParaRPr>
          </a:p>
          <a:p>
            <a:pPr marL="342900" indent="-342900">
              <a:spcAft>
                <a:spcPts val="0"/>
              </a:spcAft>
              <a:buFont typeface="+mj-lt"/>
              <a:buAutoNum type="arabicPeriod"/>
            </a:pPr>
            <a:r>
              <a:rPr lang="en-GB" sz="1400" dirty="0">
                <a:solidFill>
                  <a:srgbClr val="000090"/>
                </a:solidFill>
                <a:ea typeface="Times New Roman" panose="02020603050405020304" pitchFamily="18" charset="0"/>
                <a:cs typeface="Times New Roman" panose="02020603050405020304" pitchFamily="18" charset="0"/>
              </a:rPr>
              <a:t>How could the dish be made healthier? Suggest at least 3 ways. </a:t>
            </a:r>
            <a:endParaRPr lang="en-GB" sz="1400" dirty="0">
              <a:ea typeface="MS Mincho"/>
              <a:cs typeface="Times New Roman" panose="02020603050405020304" pitchFamily="18" charset="0"/>
            </a:endParaRPr>
          </a:p>
          <a:p>
            <a:pPr marL="342900" indent="-342900">
              <a:spcAft>
                <a:spcPts val="0"/>
              </a:spcAft>
              <a:buFont typeface="+mj-lt"/>
              <a:buAutoNum type="arabicPeriod"/>
            </a:pPr>
            <a:endParaRPr lang="en-GB" sz="1400" dirty="0">
              <a:solidFill>
                <a:srgbClr val="000090"/>
              </a:solidFill>
              <a:ea typeface="Times New Roman" panose="02020603050405020304" pitchFamily="18" charset="0"/>
              <a:cs typeface="Times New Roman" panose="02020603050405020304" pitchFamily="18" charset="0"/>
            </a:endParaRPr>
          </a:p>
          <a:p>
            <a:pPr marL="342900" indent="-342900">
              <a:spcAft>
                <a:spcPts val="0"/>
              </a:spcAft>
              <a:buFont typeface="+mj-lt"/>
              <a:buAutoNum type="arabicPeriod"/>
            </a:pPr>
            <a:r>
              <a:rPr lang="en-GB" sz="1400" dirty="0">
                <a:solidFill>
                  <a:srgbClr val="000090"/>
                </a:solidFill>
                <a:ea typeface="Times New Roman" panose="02020603050405020304" pitchFamily="18" charset="0"/>
                <a:cs typeface="Times New Roman" panose="02020603050405020304" pitchFamily="18" charset="0"/>
              </a:rPr>
              <a:t>How can the dish be adapted to be suitable for:  a. Gluten free?      b. Lactose intolerance?    c. Vegans?</a:t>
            </a:r>
            <a:endParaRPr lang="en-GB" sz="1400" dirty="0">
              <a:ea typeface="MS Mincho"/>
              <a:cs typeface="Times New Roman" panose="02020603050405020304" pitchFamily="18" charset="0"/>
            </a:endParaRPr>
          </a:p>
          <a:p>
            <a:pPr marL="342900" indent="-342900">
              <a:spcAft>
                <a:spcPts val="0"/>
              </a:spcAft>
              <a:buFont typeface="+mj-lt"/>
              <a:buAutoNum type="arabicPeriod"/>
            </a:pPr>
            <a:endParaRPr lang="en-GB" sz="1400" dirty="0">
              <a:solidFill>
                <a:srgbClr val="000090"/>
              </a:solidFill>
              <a:ea typeface="Times New Roman" panose="02020603050405020304" pitchFamily="18" charset="0"/>
              <a:cs typeface="Times New Roman" panose="02020603050405020304" pitchFamily="18" charset="0"/>
            </a:endParaRPr>
          </a:p>
          <a:p>
            <a:pPr marL="342900" indent="-342900">
              <a:spcAft>
                <a:spcPts val="0"/>
              </a:spcAft>
              <a:buFont typeface="+mj-lt"/>
              <a:buAutoNum type="arabicPeriod"/>
            </a:pPr>
            <a:r>
              <a:rPr lang="en-GB" sz="1400" dirty="0">
                <a:solidFill>
                  <a:srgbClr val="000090"/>
                </a:solidFill>
                <a:ea typeface="Times New Roman" panose="02020603050405020304" pitchFamily="18" charset="0"/>
                <a:cs typeface="Times New Roman" panose="02020603050405020304" pitchFamily="18" charset="0"/>
              </a:rPr>
              <a:t>Explain how you will be more organised with bringing your ingredients next lesson.</a:t>
            </a:r>
            <a:endParaRPr lang="en-GB" sz="1400" dirty="0">
              <a:effectLst/>
              <a:ea typeface="MS Mincho"/>
              <a:cs typeface="Times New Roman" panose="02020603050405020304" pitchFamily="18" charset="0"/>
            </a:endParaRPr>
          </a:p>
        </p:txBody>
      </p:sp>
    </p:spTree>
    <p:extLst>
      <p:ext uri="{BB962C8B-B14F-4D97-AF65-F5344CB8AC3E}">
        <p14:creationId xmlns:p14="http://schemas.microsoft.com/office/powerpoint/2010/main" val="798318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32</a:t>
            </a:fld>
            <a:endParaRPr lang="en-GB" dirty="0"/>
          </a:p>
        </p:txBody>
      </p:sp>
      <p:graphicFrame>
        <p:nvGraphicFramePr>
          <p:cNvPr id="3" name="Object 2"/>
          <p:cNvGraphicFramePr>
            <a:graphicFrameLocks noChangeAspect="1"/>
          </p:cNvGraphicFramePr>
          <p:nvPr>
            <p:extLst>
              <p:ext uri="{D42A27DB-BD31-4B8C-83A1-F6EECF244321}">
                <p14:modId xmlns:p14="http://schemas.microsoft.com/office/powerpoint/2010/main" val="2885184563"/>
              </p:ext>
            </p:extLst>
          </p:nvPr>
        </p:nvGraphicFramePr>
        <p:xfrm>
          <a:off x="0" y="71437"/>
          <a:ext cx="4373972" cy="6715125"/>
        </p:xfrm>
        <a:graphic>
          <a:graphicData uri="http://schemas.openxmlformats.org/presentationml/2006/ole">
            <mc:AlternateContent xmlns:mc="http://schemas.openxmlformats.org/markup-compatibility/2006">
              <mc:Choice xmlns:v="urn:schemas-microsoft-com:vml" Requires="v">
                <p:oleObj name="Document" r:id="rId2" imgW="7651960" imgH="9684301" progId="Word.Document.12">
                  <p:embed/>
                </p:oleObj>
              </mc:Choice>
              <mc:Fallback>
                <p:oleObj name="Document" r:id="rId2" imgW="7651960" imgH="9684301" progId="Word.Document.12">
                  <p:embed/>
                  <p:pic>
                    <p:nvPicPr>
                      <p:cNvPr id="3" name="Object 2"/>
                      <p:cNvPicPr/>
                      <p:nvPr/>
                    </p:nvPicPr>
                    <p:blipFill>
                      <a:blip r:embed="rId3"/>
                      <a:stretch>
                        <a:fillRect/>
                      </a:stretch>
                    </p:blipFill>
                    <p:spPr>
                      <a:xfrm>
                        <a:off x="0" y="71437"/>
                        <a:ext cx="4373972" cy="671512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035659172"/>
              </p:ext>
            </p:extLst>
          </p:nvPr>
        </p:nvGraphicFramePr>
        <p:xfrm>
          <a:off x="4276725" y="71436"/>
          <a:ext cx="4712985" cy="6650039"/>
        </p:xfrm>
        <a:graphic>
          <a:graphicData uri="http://schemas.openxmlformats.org/presentationml/2006/ole">
            <mc:AlternateContent xmlns:mc="http://schemas.openxmlformats.org/markup-compatibility/2006">
              <mc:Choice xmlns:v="urn:schemas-microsoft-com:vml" Requires="v">
                <p:oleObj name="Document" r:id="rId4" imgW="7664592" imgH="9668796" progId="Word.Document.12">
                  <p:embed/>
                </p:oleObj>
              </mc:Choice>
              <mc:Fallback>
                <p:oleObj name="Document" r:id="rId4" imgW="7664592" imgH="9668796" progId="Word.Document.12">
                  <p:embed/>
                  <p:pic>
                    <p:nvPicPr>
                      <p:cNvPr id="4" name="Object 3"/>
                      <p:cNvPicPr/>
                      <p:nvPr/>
                    </p:nvPicPr>
                    <p:blipFill>
                      <a:blip r:embed="rId5"/>
                      <a:stretch>
                        <a:fillRect/>
                      </a:stretch>
                    </p:blipFill>
                    <p:spPr>
                      <a:xfrm>
                        <a:off x="4276725" y="71436"/>
                        <a:ext cx="4712985" cy="6650039"/>
                      </a:xfrm>
                      <a:prstGeom prst="rect">
                        <a:avLst/>
                      </a:prstGeom>
                    </p:spPr>
                  </p:pic>
                </p:oleObj>
              </mc:Fallback>
            </mc:AlternateContent>
          </a:graphicData>
        </a:graphic>
      </p:graphicFrame>
    </p:spTree>
    <p:extLst>
      <p:ext uri="{BB962C8B-B14F-4D97-AF65-F5344CB8AC3E}">
        <p14:creationId xmlns:p14="http://schemas.microsoft.com/office/powerpoint/2010/main" val="1494987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4</a:t>
            </a:fld>
            <a:endParaRPr lang="en-GB" dirty="0"/>
          </a:p>
        </p:txBody>
      </p:sp>
      <p:pic>
        <p:nvPicPr>
          <p:cNvPr id="3" name="Picture 2"/>
          <p:cNvPicPr>
            <a:picLocks noChangeAspect="1"/>
          </p:cNvPicPr>
          <p:nvPr/>
        </p:nvPicPr>
        <p:blipFill>
          <a:blip r:embed="rId2"/>
          <a:stretch>
            <a:fillRect/>
          </a:stretch>
        </p:blipFill>
        <p:spPr>
          <a:xfrm>
            <a:off x="0" y="219889"/>
            <a:ext cx="9144000" cy="6418222"/>
          </a:xfrm>
          <a:prstGeom prst="rect">
            <a:avLst/>
          </a:prstGeom>
        </p:spPr>
      </p:pic>
    </p:spTree>
    <p:extLst>
      <p:ext uri="{BB962C8B-B14F-4D97-AF65-F5344CB8AC3E}">
        <p14:creationId xmlns:p14="http://schemas.microsoft.com/office/powerpoint/2010/main" val="1510851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8250" y="190500"/>
            <a:ext cx="6315075" cy="369332"/>
          </a:xfrm>
          <a:prstGeom prst="rect">
            <a:avLst/>
          </a:prstGeom>
          <a:noFill/>
        </p:spPr>
        <p:txBody>
          <a:bodyPr wrap="square" rtlCol="0">
            <a:spAutoFit/>
          </a:bodyPr>
          <a:lstStyle/>
          <a:p>
            <a:pPr algn="ctr"/>
            <a:r>
              <a:rPr lang="en-GB" dirty="0"/>
              <a:t>Year 9 pathways criteria – written work</a:t>
            </a:r>
          </a:p>
        </p:txBody>
      </p:sp>
      <p:sp>
        <p:nvSpPr>
          <p:cNvPr id="5" name="Slide Number Placeholder 4"/>
          <p:cNvSpPr>
            <a:spLocks noGrp="1"/>
          </p:cNvSpPr>
          <p:nvPr>
            <p:ph type="sldNum" sz="quarter" idx="12"/>
          </p:nvPr>
        </p:nvSpPr>
        <p:spPr/>
        <p:txBody>
          <a:bodyPr/>
          <a:lstStyle/>
          <a:p>
            <a:fld id="{620B242D-6290-49E5-A6EF-D013109EBBA5}" type="slidenum">
              <a:rPr lang="en-GB" smtClean="0"/>
              <a:t>5</a:t>
            </a:fld>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738765177"/>
              </p:ext>
            </p:extLst>
          </p:nvPr>
        </p:nvGraphicFramePr>
        <p:xfrm>
          <a:off x="924024" y="875899"/>
          <a:ext cx="7700212" cy="5274643"/>
        </p:xfrm>
        <a:graphic>
          <a:graphicData uri="http://schemas.openxmlformats.org/drawingml/2006/table">
            <a:tbl>
              <a:tblPr firstRow="1" firstCol="1" bandRow="1"/>
              <a:tblGrid>
                <a:gridCol w="1924675">
                  <a:extLst>
                    <a:ext uri="{9D8B030D-6E8A-4147-A177-3AD203B41FA5}">
                      <a16:colId xmlns:a16="http://schemas.microsoft.com/office/drawing/2014/main" val="20000"/>
                    </a:ext>
                  </a:extLst>
                </a:gridCol>
                <a:gridCol w="1924675">
                  <a:extLst>
                    <a:ext uri="{9D8B030D-6E8A-4147-A177-3AD203B41FA5}">
                      <a16:colId xmlns:a16="http://schemas.microsoft.com/office/drawing/2014/main" val="20001"/>
                    </a:ext>
                  </a:extLst>
                </a:gridCol>
                <a:gridCol w="1925431">
                  <a:extLst>
                    <a:ext uri="{9D8B030D-6E8A-4147-A177-3AD203B41FA5}">
                      <a16:colId xmlns:a16="http://schemas.microsoft.com/office/drawing/2014/main" val="20002"/>
                    </a:ext>
                  </a:extLst>
                </a:gridCol>
                <a:gridCol w="1925431">
                  <a:extLst>
                    <a:ext uri="{9D8B030D-6E8A-4147-A177-3AD203B41FA5}">
                      <a16:colId xmlns:a16="http://schemas.microsoft.com/office/drawing/2014/main" val="20003"/>
                    </a:ext>
                  </a:extLst>
                </a:gridCol>
              </a:tblGrid>
              <a:tr h="255638">
                <a:tc>
                  <a:txBody>
                    <a:bodyPr/>
                    <a:lstStyle/>
                    <a:p>
                      <a:pPr algn="l">
                        <a:lnSpc>
                          <a:spcPct val="107000"/>
                        </a:lnSpc>
                        <a:spcAft>
                          <a:spcPts val="0"/>
                        </a:spcAft>
                      </a:pPr>
                      <a:r>
                        <a:rPr lang="en-GB"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Year 9 Foundation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l">
                        <a:lnSpc>
                          <a:spcPct val="107000"/>
                        </a:lnSpc>
                        <a:spcAft>
                          <a:spcPts val="0"/>
                        </a:spcAft>
                      </a:pPr>
                      <a:r>
                        <a:rPr lang="en-GB"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Year 9 Secure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l">
                        <a:lnSpc>
                          <a:spcPct val="107000"/>
                        </a:lnSpc>
                        <a:spcAft>
                          <a:spcPts val="0"/>
                        </a:spcAft>
                      </a:pPr>
                      <a:r>
                        <a:rPr lang="en-GB"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Year 9 Confident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l">
                        <a:lnSpc>
                          <a:spcPct val="107000"/>
                        </a:lnSpc>
                        <a:spcAft>
                          <a:spcPts val="0"/>
                        </a:spcAft>
                      </a:pPr>
                      <a:r>
                        <a:rPr lang="en-GB"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Year 9 Exceptional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0000"/>
                  </a:ext>
                </a:extLst>
              </a:tr>
              <a:tr h="1254751">
                <a:tc>
                  <a:txBody>
                    <a:bodyPr/>
                    <a:lstStyle/>
                    <a:p>
                      <a:pPr algn="l">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A title page showing the following from your chosen country: a flag, a map, main language spoken and famous people/chefs from that country.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All criteria met from the previous pathway, plus the population and main religions of that country.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All criteria met from previous pathway, with a discussion on at least three areas (e.g. religion, staple foods etc.)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All criteria met from previous pathway, with a discussion on at least five areas (e.g. religion, staple foods etc.)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01"/>
                  </a:ext>
                </a:extLst>
              </a:tr>
              <a:tr h="1463877">
                <a:tc>
                  <a:txBody>
                    <a:bodyPr/>
                    <a:lstStyle/>
                    <a:p>
                      <a:pPr algn="l">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A map of your chosen country stating the capital and three famous dishes from that country.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A map of your chosen country stating the capital and three famous dishes from that country, names of famous cities and landmarks.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A map of your chosen country stating the capital and three famous dishes from that country, names of famous cities, landmarks, and staple foods grown and produced in that country.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All criteria met from the previous pathway with a discussion on the sustainability on staple foods grown and produced in that country.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02"/>
                  </a:ext>
                </a:extLst>
              </a:tr>
              <a:tr h="1045626">
                <a:tc>
                  <a:txBody>
                    <a:bodyPr/>
                    <a:lstStyle/>
                    <a:p>
                      <a:pPr algn="l">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You have chosen your dish and have adapted a recipe from the book stating what new flavours you are choosing from your chosen country.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All criteria met from the previous pathway with one alternative dish you have also adapted that is influenced from your chosen country.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All criteria met from the previous pathway with two alternative dish you have also adapted that is influenced from your chosen country.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All criteria has been achieved with reference made to Social, Moral and Ethical issues (cost, religious influences etc.)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03"/>
                  </a:ext>
                </a:extLst>
              </a:tr>
              <a:tr h="1254751">
                <a:tc>
                  <a:txBody>
                    <a:bodyPr/>
                    <a:lstStyle/>
                    <a:p>
                      <a:pPr algn="l">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You have written your plan of making showing a start and finish time.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You have written your plan of making showing a start and finish time and some timings throughout.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You have written your plan of making showing a start and finish time, and some timings throughout. You have made reference to at least three control points.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You have written your plan of making showing a start and finish time, and some timings throughout. You have detailed control points.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85437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6</a:t>
            </a:fld>
            <a:endParaRPr lang="en-GB" dirty="0"/>
          </a:p>
        </p:txBody>
      </p:sp>
      <p:sp>
        <p:nvSpPr>
          <p:cNvPr id="3" name="TextBox 2"/>
          <p:cNvSpPr txBox="1"/>
          <p:nvPr/>
        </p:nvSpPr>
        <p:spPr>
          <a:xfrm>
            <a:off x="1238250" y="190500"/>
            <a:ext cx="6315075" cy="369332"/>
          </a:xfrm>
          <a:prstGeom prst="rect">
            <a:avLst/>
          </a:prstGeom>
          <a:noFill/>
        </p:spPr>
        <p:txBody>
          <a:bodyPr wrap="square" rtlCol="0">
            <a:spAutoFit/>
          </a:bodyPr>
          <a:lstStyle/>
          <a:p>
            <a:pPr algn="ctr"/>
            <a:r>
              <a:rPr lang="en-GB" dirty="0"/>
              <a:t>Year 9 pathways criteria – practical work</a:t>
            </a:r>
          </a:p>
        </p:txBody>
      </p:sp>
      <p:graphicFrame>
        <p:nvGraphicFramePr>
          <p:cNvPr id="4" name="Table 3"/>
          <p:cNvGraphicFramePr>
            <a:graphicFrameLocks noGrp="1"/>
          </p:cNvGraphicFramePr>
          <p:nvPr>
            <p:extLst>
              <p:ext uri="{D42A27DB-BD31-4B8C-83A1-F6EECF244321}">
                <p14:modId xmlns:p14="http://schemas.microsoft.com/office/powerpoint/2010/main" val="3217234312"/>
              </p:ext>
            </p:extLst>
          </p:nvPr>
        </p:nvGraphicFramePr>
        <p:xfrm>
          <a:off x="606393" y="856650"/>
          <a:ext cx="7786836" cy="5399771"/>
        </p:xfrm>
        <a:graphic>
          <a:graphicData uri="http://schemas.openxmlformats.org/drawingml/2006/table">
            <a:tbl>
              <a:tblPr firstRow="1" firstCol="1" bandRow="1"/>
              <a:tblGrid>
                <a:gridCol w="1885389">
                  <a:extLst>
                    <a:ext uri="{9D8B030D-6E8A-4147-A177-3AD203B41FA5}">
                      <a16:colId xmlns:a16="http://schemas.microsoft.com/office/drawing/2014/main" val="20000"/>
                    </a:ext>
                  </a:extLst>
                </a:gridCol>
                <a:gridCol w="1908707">
                  <a:extLst>
                    <a:ext uri="{9D8B030D-6E8A-4147-A177-3AD203B41FA5}">
                      <a16:colId xmlns:a16="http://schemas.microsoft.com/office/drawing/2014/main" val="20001"/>
                    </a:ext>
                  </a:extLst>
                </a:gridCol>
                <a:gridCol w="1942391">
                  <a:extLst>
                    <a:ext uri="{9D8B030D-6E8A-4147-A177-3AD203B41FA5}">
                      <a16:colId xmlns:a16="http://schemas.microsoft.com/office/drawing/2014/main" val="20002"/>
                    </a:ext>
                  </a:extLst>
                </a:gridCol>
                <a:gridCol w="2050349">
                  <a:extLst>
                    <a:ext uri="{9D8B030D-6E8A-4147-A177-3AD203B41FA5}">
                      <a16:colId xmlns:a16="http://schemas.microsoft.com/office/drawing/2014/main" val="20003"/>
                    </a:ext>
                  </a:extLst>
                </a:gridCol>
              </a:tblGrid>
              <a:tr h="297032">
                <a:tc>
                  <a:txBody>
                    <a:bodyPr/>
                    <a:lstStyle/>
                    <a:p>
                      <a:pPr>
                        <a:lnSpc>
                          <a:spcPct val="107000"/>
                        </a:lnSpc>
                        <a:spcAft>
                          <a:spcPts val="0"/>
                        </a:spcAft>
                      </a:pPr>
                      <a:r>
                        <a:rPr lang="en-GB"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Year 9 Foundation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nSpc>
                          <a:spcPct val="107000"/>
                        </a:lnSpc>
                        <a:spcAft>
                          <a:spcPts val="0"/>
                        </a:spcAft>
                      </a:pPr>
                      <a:r>
                        <a:rPr lang="en-GB"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Year 9 Secure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nSpc>
                          <a:spcPct val="107000"/>
                        </a:lnSpc>
                        <a:spcAft>
                          <a:spcPts val="0"/>
                        </a:spcAft>
                      </a:pPr>
                      <a:r>
                        <a:rPr lang="en-GB"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Year 9 Confident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nSpc>
                          <a:spcPct val="107000"/>
                        </a:lnSpc>
                        <a:spcAft>
                          <a:spcPts val="0"/>
                        </a:spcAft>
                      </a:pPr>
                      <a:r>
                        <a:rPr lang="en-GB"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Year 9 Exceptional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0000"/>
                  </a:ext>
                </a:extLst>
              </a:tr>
              <a:tr h="971950">
                <a:tc>
                  <a:txBody>
                    <a:bodyPr/>
                    <a:lstStyle/>
                    <a:p>
                      <a:pPr>
                        <a:lnSpc>
                          <a:spcPct val="107000"/>
                        </a:lnSpc>
                        <a:spcAft>
                          <a:spcPts val="0"/>
                        </a:spcAft>
                      </a:pPr>
                      <a:r>
                        <a:rPr lang="en-GB" sz="900" b="1" dirty="0">
                          <a:effectLst/>
                          <a:latin typeface="Calibri" panose="020F0502020204030204" pitchFamily="34" charset="0"/>
                          <a:ea typeface="Calibri" panose="020F0502020204030204" pitchFamily="34" charset="0"/>
                          <a:cs typeface="Times New Roman" panose="02020603050405020304" pitchFamily="18" charset="0"/>
                        </a:rPr>
                        <a:t>Some ingredients and equipment handled with reasonable control.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Most ingredients and equipment handled with co-ordination.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Most ingredients and equipment handled with excellent competence and co-ordination.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All ingredients and equipment handled with excellent competence and co-ordination.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01"/>
                  </a:ext>
                </a:extLst>
              </a:tr>
              <a:tr h="728963">
                <a:tc>
                  <a:txBody>
                    <a:bodyPr/>
                    <a:lstStyle/>
                    <a:p>
                      <a:pPr>
                        <a:lnSpc>
                          <a:spcPct val="107000"/>
                        </a:lnSpc>
                        <a:spcAft>
                          <a:spcPts val="0"/>
                        </a:spcAft>
                      </a:pPr>
                      <a:r>
                        <a:rPr lang="en-GB" sz="900" b="1" dirty="0">
                          <a:effectLst/>
                          <a:latin typeface="Calibri" panose="020F0502020204030204" pitchFamily="34" charset="0"/>
                          <a:ea typeface="Calibri" panose="020F0502020204030204" pitchFamily="34" charset="0"/>
                          <a:cs typeface="Times New Roman" panose="02020603050405020304" pitchFamily="18" charset="0"/>
                        </a:rPr>
                        <a:t>Needed a little assistance.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Mostly independent – a little assistance.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Completely independent. Demonstrating good organisation.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Completely independent. Demonstrating a high level of organisation.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02"/>
                  </a:ext>
                </a:extLst>
              </a:tr>
              <a:tr h="728963">
                <a:tc>
                  <a:txBody>
                    <a:bodyPr/>
                    <a:lstStyle/>
                    <a:p>
                      <a:pPr>
                        <a:lnSpc>
                          <a:spcPct val="107000"/>
                        </a:lnSpc>
                        <a:spcAft>
                          <a:spcPts val="0"/>
                        </a:spcAft>
                      </a:pPr>
                      <a:r>
                        <a:rPr lang="en-GB" sz="900" b="1" dirty="0">
                          <a:effectLst/>
                          <a:latin typeface="Calibri" panose="020F0502020204030204" pitchFamily="34" charset="0"/>
                          <a:ea typeface="Calibri" panose="020F0502020204030204" pitchFamily="34" charset="0"/>
                          <a:cs typeface="Times New Roman" panose="02020603050405020304" pitchFamily="18" charset="0"/>
                        </a:rPr>
                        <a:t>Mostly worked in a hygienic and safe manner.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Worked in a hygienic and safe manner.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Consistently worked in a hygienic and safe manner.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Consistently worked in a hygienic and safe manner.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03"/>
                  </a:ext>
                </a:extLst>
              </a:tr>
              <a:tr h="1457925">
                <a:tc>
                  <a:txBody>
                    <a:bodyPr/>
                    <a:lstStyle/>
                    <a:p>
                      <a:pPr>
                        <a:lnSpc>
                          <a:spcPct val="107000"/>
                        </a:lnSpc>
                        <a:spcAft>
                          <a:spcPts val="0"/>
                        </a:spcAft>
                      </a:pPr>
                      <a:r>
                        <a:rPr lang="en-GB" sz="900" b="1" dirty="0">
                          <a:effectLst/>
                          <a:latin typeface="Calibri" panose="020F0502020204030204" pitchFamily="34" charset="0"/>
                          <a:ea typeface="Calibri" panose="020F0502020204030204" pitchFamily="34" charset="0"/>
                          <a:cs typeface="Times New Roman" panose="02020603050405020304" pitchFamily="18" charset="0"/>
                        </a:rPr>
                        <a:t>Finished practical dish.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Finished on time. Sink and equipment cleaned and finished product packed away.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Finished well within the time limit. All equipment cleaned and finished product packed away, and extension work completed.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Finished well within the time limit. All equipment cleaned and finished product packed away, and extension work completed to a high standard.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04"/>
                  </a:ext>
                </a:extLst>
              </a:tr>
              <a:tr h="1214938">
                <a:tc>
                  <a:txBody>
                    <a:bodyPr/>
                    <a:lstStyle/>
                    <a:p>
                      <a:pPr>
                        <a:lnSpc>
                          <a:spcPct val="107000"/>
                        </a:lnSpc>
                        <a:spcAft>
                          <a:spcPts val="0"/>
                        </a:spcAft>
                      </a:pPr>
                      <a:r>
                        <a:rPr lang="en-GB" sz="900" b="1" dirty="0">
                          <a:effectLst/>
                          <a:latin typeface="Calibri" panose="020F0502020204030204" pitchFamily="34" charset="0"/>
                          <a:ea typeface="Calibri" panose="020F0502020204030204" pitchFamily="34" charset="0"/>
                          <a:cs typeface="Times New Roman" panose="02020603050405020304" pitchFamily="18" charset="0"/>
                        </a:rPr>
                        <a:t>Acceptable finish on end product.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Good finish to end product.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High quality product with excellent finish.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High quality product with excellent finish. Demonstrating good garnishing/decorating skills to finished product.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08768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8250" y="190500"/>
            <a:ext cx="6315075" cy="369332"/>
          </a:xfrm>
          <a:prstGeom prst="rect">
            <a:avLst/>
          </a:prstGeom>
          <a:noFill/>
        </p:spPr>
        <p:txBody>
          <a:bodyPr wrap="square" rtlCol="0">
            <a:spAutoFit/>
          </a:bodyPr>
          <a:lstStyle/>
          <a:p>
            <a:pPr algn="ctr"/>
            <a:r>
              <a:rPr lang="en-GB" dirty="0"/>
              <a:t>Food Technology – essential information</a:t>
            </a:r>
          </a:p>
        </p:txBody>
      </p:sp>
      <p:sp>
        <p:nvSpPr>
          <p:cNvPr id="4" name="TextBox 3"/>
          <p:cNvSpPr txBox="1"/>
          <p:nvPr/>
        </p:nvSpPr>
        <p:spPr>
          <a:xfrm>
            <a:off x="172993" y="559832"/>
            <a:ext cx="8971007" cy="6186309"/>
          </a:xfrm>
          <a:prstGeom prst="rect">
            <a:avLst/>
          </a:prstGeom>
          <a:noFill/>
        </p:spPr>
        <p:txBody>
          <a:bodyPr wrap="square" rtlCol="0">
            <a:spAutoFit/>
          </a:bodyPr>
          <a:lstStyle/>
          <a:p>
            <a:r>
              <a:rPr lang="en-GB" sz="1200" u="sng" dirty="0"/>
              <a:t>What to bring to school:</a:t>
            </a:r>
          </a:p>
          <a:p>
            <a:r>
              <a:rPr lang="en-GB" sz="1200" dirty="0"/>
              <a:t>For each Food Technology lesson, you will need:</a:t>
            </a:r>
          </a:p>
          <a:p>
            <a:pPr marL="285750" indent="-285750">
              <a:buFont typeface="Wingdings" panose="05000000000000000000" pitchFamily="2" charset="2"/>
              <a:buChar char="ü"/>
            </a:pPr>
            <a:r>
              <a:rPr lang="en-GB" sz="1200" dirty="0"/>
              <a:t>Your pencil case</a:t>
            </a:r>
          </a:p>
          <a:p>
            <a:pPr marL="285750" indent="-285750">
              <a:buFont typeface="Wingdings" panose="05000000000000000000" pitchFamily="2" charset="2"/>
              <a:buChar char="ü"/>
            </a:pPr>
            <a:r>
              <a:rPr lang="en-GB" sz="1200" dirty="0"/>
              <a:t>Your work booklet</a:t>
            </a:r>
          </a:p>
          <a:p>
            <a:endParaRPr lang="en-GB" sz="1200" dirty="0"/>
          </a:p>
          <a:p>
            <a:r>
              <a:rPr lang="en-GB" sz="1200" dirty="0"/>
              <a:t>	When you have your practical lessons, you must also bring:</a:t>
            </a:r>
          </a:p>
          <a:p>
            <a:endParaRPr lang="en-GB" sz="1200" dirty="0"/>
          </a:p>
          <a:p>
            <a:pPr marL="285750" indent="-285750">
              <a:buFont typeface="Wingdings" panose="05000000000000000000" pitchFamily="2" charset="2"/>
              <a:buChar char="ü"/>
            </a:pPr>
            <a:r>
              <a:rPr lang="en-GB" sz="1200" dirty="0"/>
              <a:t>Your ingredients – weighed and measured</a:t>
            </a:r>
          </a:p>
          <a:p>
            <a:pPr marL="285750" indent="-285750">
              <a:buFont typeface="Wingdings" panose="05000000000000000000" pitchFamily="2" charset="2"/>
              <a:buChar char="ü"/>
            </a:pPr>
            <a:r>
              <a:rPr lang="en-GB" sz="1200" dirty="0"/>
              <a:t>A lidded container to take your food home in, clearly marked with your name</a:t>
            </a:r>
          </a:p>
          <a:p>
            <a:pPr marL="285750" indent="-285750">
              <a:buFont typeface="Wingdings" panose="05000000000000000000" pitchFamily="2" charset="2"/>
              <a:buChar char="ü"/>
            </a:pPr>
            <a:r>
              <a:rPr lang="en-GB" sz="1200" dirty="0"/>
              <a:t>For some practical lessons you may also need a dish/tin to cook the food in.</a:t>
            </a:r>
          </a:p>
          <a:p>
            <a:pPr marL="285750" indent="-285750">
              <a:buFont typeface="Wingdings" panose="05000000000000000000" pitchFamily="2" charset="2"/>
              <a:buChar char="ü"/>
            </a:pPr>
            <a:endParaRPr lang="en-GB" sz="1200" dirty="0"/>
          </a:p>
          <a:p>
            <a:pPr algn="ctr"/>
            <a:r>
              <a:rPr lang="en-GB" sz="1200" b="1" dirty="0"/>
              <a:t>If you do not bring in ingredients – you will NOT cook</a:t>
            </a:r>
          </a:p>
          <a:p>
            <a:pPr algn="ctr"/>
            <a:endParaRPr lang="en-GB" sz="1200" b="1" dirty="0"/>
          </a:p>
          <a:p>
            <a:r>
              <a:rPr lang="en-GB" sz="1200" u="sng" dirty="0"/>
              <a:t>When you get to school</a:t>
            </a:r>
            <a:r>
              <a:rPr lang="en-GB" sz="1200" b="1" u="sng" dirty="0"/>
              <a:t> </a:t>
            </a:r>
          </a:p>
          <a:p>
            <a:endParaRPr lang="en-GB" sz="1200" b="1" u="sng" dirty="0"/>
          </a:p>
          <a:p>
            <a:r>
              <a:rPr lang="en-GB" sz="1200" dirty="0"/>
              <a:t>On the days that you have practical lessons, you must take your ingredients to the food room BEFORE registration.</a:t>
            </a:r>
          </a:p>
          <a:p>
            <a:r>
              <a:rPr lang="en-GB" sz="1200" dirty="0"/>
              <a:t>Place your high-risk ingredients (meat, dairy, fish) in the </a:t>
            </a:r>
            <a:r>
              <a:rPr lang="en-GB" sz="1200" b="1" dirty="0"/>
              <a:t>fridge </a:t>
            </a:r>
            <a:r>
              <a:rPr lang="en-GB" sz="1200" dirty="0"/>
              <a:t>and your dry ingredients in the </a:t>
            </a:r>
            <a:r>
              <a:rPr lang="en-GB" sz="1200" b="1" dirty="0"/>
              <a:t>Cool Room.</a:t>
            </a:r>
          </a:p>
          <a:p>
            <a:endParaRPr lang="en-GB" sz="1200" dirty="0"/>
          </a:p>
          <a:p>
            <a:r>
              <a:rPr lang="en-GB" sz="1200" b="1" dirty="0"/>
              <a:t>After</a:t>
            </a:r>
            <a:r>
              <a:rPr lang="en-GB" sz="1200" dirty="0"/>
              <a:t> your practical lesson you must leave your food in the cool room and collect after afternoon registration.</a:t>
            </a:r>
          </a:p>
          <a:p>
            <a:endParaRPr lang="en-GB" sz="1200" dirty="0"/>
          </a:p>
          <a:p>
            <a:endParaRPr lang="en-GB" sz="1200" dirty="0"/>
          </a:p>
          <a:p>
            <a:r>
              <a:rPr lang="en-GB" sz="1200" dirty="0"/>
              <a:t>	Think about the environment. Try not to use too many plastic bags for your ingredients Try to reuse </a:t>
            </a:r>
          </a:p>
          <a:p>
            <a:r>
              <a:rPr lang="en-GB" sz="1200" dirty="0"/>
              <a:t>	plastic pots and bags. Use old margarine tubs/sweet tins instead.</a:t>
            </a:r>
          </a:p>
          <a:p>
            <a:endParaRPr lang="en-GB" sz="1200" dirty="0"/>
          </a:p>
          <a:p>
            <a:endParaRPr lang="en-GB" sz="1200" dirty="0"/>
          </a:p>
          <a:p>
            <a:endParaRPr lang="en-GB" sz="1200" dirty="0"/>
          </a:p>
          <a:p>
            <a:endParaRPr lang="en-GB" sz="1200" dirty="0"/>
          </a:p>
          <a:p>
            <a:pPr algn="ctr"/>
            <a:r>
              <a:rPr lang="en-GB" sz="1200" b="1" dirty="0"/>
              <a:t>It is essential that you leave your unit drawers and cupboards CLEAN and TIDY, ready for the next class.</a:t>
            </a:r>
          </a:p>
          <a:p>
            <a:r>
              <a:rPr lang="en-GB" sz="1200" dirty="0"/>
              <a:t>	</a:t>
            </a:r>
          </a:p>
          <a:p>
            <a:endParaRPr lang="en-GB" sz="1200" dirty="0"/>
          </a:p>
          <a:p>
            <a:r>
              <a:rPr lang="en-GB" sz="1200" dirty="0"/>
              <a:t>Please sign to show that you have read and understood the essential information set out below.</a:t>
            </a:r>
          </a:p>
          <a:p>
            <a:r>
              <a:rPr lang="en-GB" sz="1200" dirty="0"/>
              <a:t>Name…………………………………………………		Signature…………………………………………..	Date…………………………….</a:t>
            </a:r>
          </a:p>
        </p:txBody>
      </p:sp>
      <p:pic>
        <p:nvPicPr>
          <p:cNvPr id="7" name="Picture 6"/>
          <p:cNvPicPr>
            <a:picLocks noChangeAspect="1"/>
          </p:cNvPicPr>
          <p:nvPr/>
        </p:nvPicPr>
        <p:blipFill>
          <a:blip r:embed="rId2"/>
          <a:stretch>
            <a:fillRect/>
          </a:stretch>
        </p:blipFill>
        <p:spPr>
          <a:xfrm>
            <a:off x="172994" y="4544902"/>
            <a:ext cx="922698" cy="922698"/>
          </a:xfrm>
          <a:prstGeom prst="rect">
            <a:avLst/>
          </a:prstGeom>
        </p:spPr>
      </p:pic>
      <p:pic>
        <p:nvPicPr>
          <p:cNvPr id="8" name="Picture 7"/>
          <p:cNvPicPr>
            <a:picLocks noChangeAspect="1"/>
          </p:cNvPicPr>
          <p:nvPr/>
        </p:nvPicPr>
        <p:blipFill>
          <a:blip r:embed="rId3"/>
          <a:stretch>
            <a:fillRect/>
          </a:stretch>
        </p:blipFill>
        <p:spPr>
          <a:xfrm>
            <a:off x="7553325" y="4417069"/>
            <a:ext cx="1042506" cy="1036410"/>
          </a:xfrm>
          <a:prstGeom prst="rect">
            <a:avLst/>
          </a:prstGeom>
        </p:spPr>
      </p:pic>
      <p:sp>
        <p:nvSpPr>
          <p:cNvPr id="5" name="Slide Number Placeholder 4"/>
          <p:cNvSpPr>
            <a:spLocks noGrp="1"/>
          </p:cNvSpPr>
          <p:nvPr>
            <p:ph type="sldNum" sz="quarter" idx="12"/>
          </p:nvPr>
        </p:nvSpPr>
        <p:spPr/>
        <p:txBody>
          <a:bodyPr/>
          <a:lstStyle/>
          <a:p>
            <a:fld id="{620B242D-6290-49E5-A6EF-D013109EBBA5}" type="slidenum">
              <a:rPr lang="en-GB" smtClean="0"/>
              <a:t>7</a:t>
            </a:fld>
            <a:endParaRPr lang="en-GB" dirty="0"/>
          </a:p>
        </p:txBody>
      </p:sp>
    </p:spTree>
    <p:extLst>
      <p:ext uri="{BB962C8B-B14F-4D97-AF65-F5344CB8AC3E}">
        <p14:creationId xmlns:p14="http://schemas.microsoft.com/office/powerpoint/2010/main" val="1055018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993968" y="243326"/>
            <a:ext cx="4572000" cy="646331"/>
          </a:xfrm>
          <a:prstGeom prst="rect">
            <a:avLst/>
          </a:prstGeom>
        </p:spPr>
        <p:txBody>
          <a:bodyPr>
            <a:spAutoFit/>
          </a:bodyPr>
          <a:lstStyle/>
          <a:p>
            <a:pPr algn="ctr">
              <a:spcAft>
                <a:spcPts val="0"/>
              </a:spcAft>
            </a:pPr>
            <a:r>
              <a:rPr lang="en-GB" b="1" dirty="0">
                <a:latin typeface="Calibri" panose="020F0502020204030204" pitchFamily="34" charset="0"/>
                <a:ea typeface="Times New Roman" panose="02020603050405020304" pitchFamily="18" charset="0"/>
                <a:cs typeface="Times New Roman" panose="02020603050405020304" pitchFamily="18" charset="0"/>
              </a:rPr>
              <a:t>FOOD EQUIPMENT  -  SPELLING TEST</a:t>
            </a:r>
            <a:endParaRPr lang="en-GB" b="1" dirty="0">
              <a:latin typeface="Comic Sans MS" panose="030F0702030302020204" pitchFamily="66" charset="0"/>
              <a:ea typeface="Times New Roman" panose="02020603050405020304" pitchFamily="18" charset="0"/>
              <a:cs typeface="Times New Roman" panose="02020603050405020304" pitchFamily="18" charset="0"/>
            </a:endParaRPr>
          </a:p>
          <a:p>
            <a:pPr algn="ctr">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Identify the following pieces of equipment. </a:t>
            </a:r>
            <a:endParaRPr lang="en-GB" b="1" dirty="0">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620B242D-6290-49E5-A6EF-D013109EBBA5}" type="slidenum">
              <a:rPr lang="en-GB" smtClean="0"/>
              <a:t>8</a:t>
            </a:fld>
            <a:endParaRPr lang="en-GB" dirty="0"/>
          </a:p>
        </p:txBody>
      </p:sp>
      <p:graphicFrame>
        <p:nvGraphicFramePr>
          <p:cNvPr id="5" name="Table 4">
            <a:extLst>
              <a:ext uri="{FF2B5EF4-FFF2-40B4-BE49-F238E27FC236}">
                <a16:creationId xmlns:a16="http://schemas.microsoft.com/office/drawing/2014/main" id="{66DE5D49-64CF-4C47-8BB3-5B470C959043}"/>
              </a:ext>
            </a:extLst>
          </p:cNvPr>
          <p:cNvGraphicFramePr>
            <a:graphicFrameLocks noGrp="1"/>
          </p:cNvGraphicFramePr>
          <p:nvPr>
            <p:extLst>
              <p:ext uri="{D42A27DB-BD31-4B8C-83A1-F6EECF244321}">
                <p14:modId xmlns:p14="http://schemas.microsoft.com/office/powerpoint/2010/main" val="3226658332"/>
              </p:ext>
            </p:extLst>
          </p:nvPr>
        </p:nvGraphicFramePr>
        <p:xfrm>
          <a:off x="231006" y="1114532"/>
          <a:ext cx="8517586" cy="4937760"/>
        </p:xfrm>
        <a:graphic>
          <a:graphicData uri="http://schemas.openxmlformats.org/drawingml/2006/table">
            <a:tbl>
              <a:tblPr firstRow="1" bandRow="1">
                <a:tableStyleId>{5C22544A-7EE6-4342-B048-85BDC9FD1C3A}</a:tableStyleId>
              </a:tblPr>
              <a:tblGrid>
                <a:gridCol w="1216798">
                  <a:extLst>
                    <a:ext uri="{9D8B030D-6E8A-4147-A177-3AD203B41FA5}">
                      <a16:colId xmlns:a16="http://schemas.microsoft.com/office/drawing/2014/main" val="2092627380"/>
                    </a:ext>
                  </a:extLst>
                </a:gridCol>
                <a:gridCol w="1216798">
                  <a:extLst>
                    <a:ext uri="{9D8B030D-6E8A-4147-A177-3AD203B41FA5}">
                      <a16:colId xmlns:a16="http://schemas.microsoft.com/office/drawing/2014/main" val="2083713238"/>
                    </a:ext>
                  </a:extLst>
                </a:gridCol>
                <a:gridCol w="1216798">
                  <a:extLst>
                    <a:ext uri="{9D8B030D-6E8A-4147-A177-3AD203B41FA5}">
                      <a16:colId xmlns:a16="http://schemas.microsoft.com/office/drawing/2014/main" val="3438862203"/>
                    </a:ext>
                  </a:extLst>
                </a:gridCol>
                <a:gridCol w="1216798">
                  <a:extLst>
                    <a:ext uri="{9D8B030D-6E8A-4147-A177-3AD203B41FA5}">
                      <a16:colId xmlns:a16="http://schemas.microsoft.com/office/drawing/2014/main" val="1283396463"/>
                    </a:ext>
                  </a:extLst>
                </a:gridCol>
                <a:gridCol w="1216798">
                  <a:extLst>
                    <a:ext uri="{9D8B030D-6E8A-4147-A177-3AD203B41FA5}">
                      <a16:colId xmlns:a16="http://schemas.microsoft.com/office/drawing/2014/main" val="4032541870"/>
                    </a:ext>
                  </a:extLst>
                </a:gridCol>
                <a:gridCol w="1216798">
                  <a:extLst>
                    <a:ext uri="{9D8B030D-6E8A-4147-A177-3AD203B41FA5}">
                      <a16:colId xmlns:a16="http://schemas.microsoft.com/office/drawing/2014/main" val="2301063538"/>
                    </a:ext>
                  </a:extLst>
                </a:gridCol>
                <a:gridCol w="1216798">
                  <a:extLst>
                    <a:ext uri="{9D8B030D-6E8A-4147-A177-3AD203B41FA5}">
                      <a16:colId xmlns:a16="http://schemas.microsoft.com/office/drawing/2014/main" val="2125892082"/>
                    </a:ext>
                  </a:extLst>
                </a:gridCol>
              </a:tblGrid>
              <a:tr h="1714005">
                <a:tc>
                  <a:txBody>
                    <a:bodyPr/>
                    <a:lstStyle/>
                    <a:p>
                      <a:r>
                        <a:rPr lang="en-GB" sz="1600" b="0" dirty="0">
                          <a:solidFill>
                            <a:schemeClr val="tx1"/>
                          </a:solidFill>
                        </a:rPr>
                        <a:t>M_ _ _ _ _</a:t>
                      </a:r>
                    </a:p>
                    <a:p>
                      <a:r>
                        <a:rPr lang="en-GB" sz="1600" b="0" dirty="0">
                          <a:solidFill>
                            <a:schemeClr val="tx1"/>
                          </a:solidFill>
                        </a:rPr>
                        <a:t>_ _ _ _</a:t>
                      </a: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M_ _ _ _ _ _ _ _ </a:t>
                      </a:r>
                    </a:p>
                    <a:p>
                      <a:r>
                        <a:rPr lang="en-GB" sz="1200" b="0" dirty="0">
                          <a:solidFill>
                            <a:schemeClr val="tx1"/>
                          </a:solidFill>
                        </a:rPr>
                        <a:t>_ _ 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0" dirty="0">
                          <a:solidFill>
                            <a:schemeClr val="tx1"/>
                          </a:solidFill>
                        </a:rPr>
                        <a:t>C _ _ _ _ _ _ _</a:t>
                      </a:r>
                    </a:p>
                    <a:p>
                      <a:r>
                        <a:rPr lang="en-GB" sz="1400" b="0" dirty="0">
                          <a:solidFill>
                            <a:schemeClr val="tx1"/>
                          </a:solidFill>
                        </a:rPr>
                        <a:t>_ _ _ _ _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b="0" dirty="0">
                          <a:solidFill>
                            <a:schemeClr val="tx1"/>
                          </a:solidFill>
                        </a:rPr>
                        <a:t>S _ _ _ 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b="0" dirty="0">
                          <a:solidFill>
                            <a:schemeClr val="tx1"/>
                          </a:solidFill>
                        </a:rPr>
                        <a:t>T _ _ _ _</a:t>
                      </a:r>
                    </a:p>
                    <a:p>
                      <a:r>
                        <a:rPr lang="en-GB" sz="1600" b="0" dirty="0">
                          <a:solidFill>
                            <a:schemeClr val="tx1"/>
                          </a:solidFill>
                        </a:rPr>
                        <a:t>_ _ _ _ _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b="0" dirty="0">
                          <a:solidFill>
                            <a:schemeClr val="tx1"/>
                          </a:solidFill>
                        </a:rPr>
                        <a:t>T _ _</a:t>
                      </a:r>
                    </a:p>
                    <a:p>
                      <a:r>
                        <a:rPr lang="en-GB" sz="1600" b="0" dirty="0">
                          <a:solidFill>
                            <a:schemeClr val="tx1"/>
                          </a:solidFill>
                        </a:rPr>
                        <a:t>_ _ _ _ _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b="0" dirty="0">
                          <a:solidFill>
                            <a:schemeClr val="tx1"/>
                          </a:solidFill>
                        </a:rPr>
                        <a:t>W _ _ _ _ _</a:t>
                      </a:r>
                    </a:p>
                    <a:p>
                      <a:r>
                        <a:rPr lang="en-GB" sz="1600" b="0" dirty="0">
                          <a:solidFill>
                            <a:schemeClr val="tx1"/>
                          </a:solidFill>
                        </a:rPr>
                        <a:t>_ _ _ _ 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9674864"/>
                  </a:ext>
                </a:extLst>
              </a:tr>
              <a:tr h="1714005">
                <a:tc>
                  <a:txBody>
                    <a:bodyPr/>
                    <a:lstStyle/>
                    <a:p>
                      <a:r>
                        <a:rPr lang="en-GB" sz="1400" dirty="0">
                          <a:solidFill>
                            <a:schemeClr val="tx1"/>
                          </a:solidFill>
                        </a:rPr>
                        <a:t>V _ _ _ _ _ _ _ </a:t>
                      </a:r>
                    </a:p>
                    <a:p>
                      <a:r>
                        <a:rPr lang="en-GB" sz="1400" dirty="0">
                          <a:solidFill>
                            <a:schemeClr val="tx1"/>
                          </a:solidFill>
                        </a:rPr>
                        <a:t>P _ _ _ _ _</a:t>
                      </a: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solidFill>
                            <a:schemeClr val="tx1"/>
                          </a:solidFill>
                        </a:rPr>
                        <a:t>C _ _ _ _ _</a:t>
                      </a:r>
                    </a:p>
                    <a:p>
                      <a:r>
                        <a:rPr lang="en-GB" sz="1600" dirty="0">
                          <a:solidFill>
                            <a:schemeClr val="tx1"/>
                          </a:solidFill>
                        </a:rPr>
                        <a:t>K _ _ _ _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solidFill>
                            <a:schemeClr val="tx1"/>
                          </a:solidFill>
                        </a:rPr>
                        <a:t>H _ _ _</a:t>
                      </a:r>
                    </a:p>
                    <a:p>
                      <a:r>
                        <a:rPr lang="en-GB" sz="1600" dirty="0">
                          <a:solidFill>
                            <a:schemeClr val="tx1"/>
                          </a:solidFill>
                        </a:rPr>
                        <a:t>B _ _ _ _ _ _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solidFill>
                            <a:schemeClr val="tx1"/>
                          </a:solidFill>
                        </a:rPr>
                        <a:t>M _ _ _ _ _ </a:t>
                      </a:r>
                    </a:p>
                    <a:p>
                      <a:r>
                        <a:rPr lang="en-GB" sz="1600" dirty="0">
                          <a:solidFill>
                            <a:schemeClr val="tx1"/>
                          </a:solidFill>
                        </a:rPr>
                        <a:t>T _ 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solidFill>
                            <a:schemeClr val="tx1"/>
                          </a:solidFill>
                        </a:rPr>
                        <a:t>C _ _ _ _ _ _ </a:t>
                      </a:r>
                    </a:p>
                    <a:p>
                      <a:r>
                        <a:rPr lang="en-GB" sz="1600" dirty="0">
                          <a:solidFill>
                            <a:schemeClr val="tx1"/>
                          </a:solidFill>
                        </a:rPr>
                        <a:t>R _ _ 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dirty="0">
                          <a:solidFill>
                            <a:schemeClr val="tx1"/>
                          </a:solidFill>
                        </a:rPr>
                        <a:t>F _ _ _ </a:t>
                      </a:r>
                    </a:p>
                    <a:p>
                      <a:r>
                        <a:rPr lang="en-GB" dirty="0">
                          <a:solidFill>
                            <a:schemeClr val="tx1"/>
                          </a:solidFill>
                        </a:rPr>
                        <a:t>S _ _ _ _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solidFill>
                            <a:schemeClr val="tx1"/>
                          </a:solidFill>
                        </a:rPr>
                        <a:t>S _ _ _ _ _ _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3152548"/>
                  </a:ext>
                </a:extLst>
              </a:tr>
            </a:tbl>
          </a:graphicData>
        </a:graphic>
      </p:graphicFrame>
      <p:pic>
        <p:nvPicPr>
          <p:cNvPr id="6" name="Picture 5">
            <a:extLst>
              <a:ext uri="{FF2B5EF4-FFF2-40B4-BE49-F238E27FC236}">
                <a16:creationId xmlns:a16="http://schemas.microsoft.com/office/drawing/2014/main" id="{C52666BB-28FE-4E86-9729-005496C49037}"/>
              </a:ext>
            </a:extLst>
          </p:cNvPr>
          <p:cNvPicPr>
            <a:picLocks noChangeAspect="1"/>
          </p:cNvPicPr>
          <p:nvPr/>
        </p:nvPicPr>
        <p:blipFill>
          <a:blip r:embed="rId2"/>
          <a:stretch>
            <a:fillRect/>
          </a:stretch>
        </p:blipFill>
        <p:spPr>
          <a:xfrm>
            <a:off x="384396" y="2142788"/>
            <a:ext cx="1038896" cy="1038896"/>
          </a:xfrm>
          <a:prstGeom prst="rect">
            <a:avLst/>
          </a:prstGeom>
        </p:spPr>
      </p:pic>
      <p:pic>
        <p:nvPicPr>
          <p:cNvPr id="7" name="Picture 6">
            <a:extLst>
              <a:ext uri="{FF2B5EF4-FFF2-40B4-BE49-F238E27FC236}">
                <a16:creationId xmlns:a16="http://schemas.microsoft.com/office/drawing/2014/main" id="{3B7A511A-745D-4A4D-B05F-288C013DEA6B}"/>
              </a:ext>
            </a:extLst>
          </p:cNvPr>
          <p:cNvPicPr>
            <a:picLocks noChangeAspect="1"/>
          </p:cNvPicPr>
          <p:nvPr/>
        </p:nvPicPr>
        <p:blipFill>
          <a:blip r:embed="rId3"/>
          <a:stretch>
            <a:fillRect/>
          </a:stretch>
        </p:blipFill>
        <p:spPr>
          <a:xfrm>
            <a:off x="1547558" y="2138911"/>
            <a:ext cx="1038897" cy="1038897"/>
          </a:xfrm>
          <a:prstGeom prst="rect">
            <a:avLst/>
          </a:prstGeom>
        </p:spPr>
      </p:pic>
      <p:pic>
        <p:nvPicPr>
          <p:cNvPr id="8" name="Picture 7">
            <a:extLst>
              <a:ext uri="{FF2B5EF4-FFF2-40B4-BE49-F238E27FC236}">
                <a16:creationId xmlns:a16="http://schemas.microsoft.com/office/drawing/2014/main" id="{2A60536D-4658-471A-9744-803CF3FB5CBA}"/>
              </a:ext>
            </a:extLst>
          </p:cNvPr>
          <p:cNvPicPr>
            <a:picLocks noChangeAspect="1"/>
          </p:cNvPicPr>
          <p:nvPr/>
        </p:nvPicPr>
        <p:blipFill>
          <a:blip r:embed="rId4"/>
          <a:stretch>
            <a:fillRect/>
          </a:stretch>
        </p:blipFill>
        <p:spPr>
          <a:xfrm>
            <a:off x="2727577" y="2068108"/>
            <a:ext cx="1098996" cy="1098996"/>
          </a:xfrm>
          <a:prstGeom prst="rect">
            <a:avLst/>
          </a:prstGeom>
        </p:spPr>
      </p:pic>
      <p:pic>
        <p:nvPicPr>
          <p:cNvPr id="9" name="Picture 8">
            <a:extLst>
              <a:ext uri="{FF2B5EF4-FFF2-40B4-BE49-F238E27FC236}">
                <a16:creationId xmlns:a16="http://schemas.microsoft.com/office/drawing/2014/main" id="{7DDA403C-A384-4C2A-B59D-2B61885CEC67}"/>
              </a:ext>
            </a:extLst>
          </p:cNvPr>
          <p:cNvPicPr>
            <a:picLocks noChangeAspect="1"/>
          </p:cNvPicPr>
          <p:nvPr/>
        </p:nvPicPr>
        <p:blipFill>
          <a:blip r:embed="rId5"/>
          <a:stretch>
            <a:fillRect/>
          </a:stretch>
        </p:blipFill>
        <p:spPr>
          <a:xfrm>
            <a:off x="4014275" y="2200174"/>
            <a:ext cx="1032230" cy="834864"/>
          </a:xfrm>
          <a:prstGeom prst="rect">
            <a:avLst/>
          </a:prstGeom>
        </p:spPr>
      </p:pic>
      <p:pic>
        <p:nvPicPr>
          <p:cNvPr id="12" name="Picture 11">
            <a:extLst>
              <a:ext uri="{FF2B5EF4-FFF2-40B4-BE49-F238E27FC236}">
                <a16:creationId xmlns:a16="http://schemas.microsoft.com/office/drawing/2014/main" id="{2D7554FE-C356-4C64-AE66-4BA517DA402F}"/>
              </a:ext>
            </a:extLst>
          </p:cNvPr>
          <p:cNvPicPr>
            <a:picLocks noChangeAspect="1"/>
          </p:cNvPicPr>
          <p:nvPr/>
        </p:nvPicPr>
        <p:blipFill>
          <a:blip r:embed="rId6"/>
          <a:stretch>
            <a:fillRect/>
          </a:stretch>
        </p:blipFill>
        <p:spPr>
          <a:xfrm>
            <a:off x="5130859" y="1755643"/>
            <a:ext cx="1007489" cy="1673357"/>
          </a:xfrm>
          <a:prstGeom prst="rect">
            <a:avLst/>
          </a:prstGeom>
        </p:spPr>
      </p:pic>
      <p:pic>
        <p:nvPicPr>
          <p:cNvPr id="13" name="Picture 12">
            <a:extLst>
              <a:ext uri="{FF2B5EF4-FFF2-40B4-BE49-F238E27FC236}">
                <a16:creationId xmlns:a16="http://schemas.microsoft.com/office/drawing/2014/main" id="{7F7790FC-9F3F-4D90-8FEA-FFF14FC16526}"/>
              </a:ext>
            </a:extLst>
          </p:cNvPr>
          <p:cNvPicPr>
            <a:picLocks noChangeAspect="1"/>
          </p:cNvPicPr>
          <p:nvPr/>
        </p:nvPicPr>
        <p:blipFill>
          <a:blip r:embed="rId6"/>
          <a:stretch>
            <a:fillRect/>
          </a:stretch>
        </p:blipFill>
        <p:spPr>
          <a:xfrm>
            <a:off x="6575702" y="2090681"/>
            <a:ext cx="683571" cy="1135356"/>
          </a:xfrm>
          <a:prstGeom prst="rect">
            <a:avLst/>
          </a:prstGeom>
        </p:spPr>
      </p:pic>
      <p:pic>
        <p:nvPicPr>
          <p:cNvPr id="14" name="Picture 13">
            <a:extLst>
              <a:ext uri="{FF2B5EF4-FFF2-40B4-BE49-F238E27FC236}">
                <a16:creationId xmlns:a16="http://schemas.microsoft.com/office/drawing/2014/main" id="{C3B87DFB-E0B7-4E21-B526-F0C05EFD5603}"/>
              </a:ext>
            </a:extLst>
          </p:cNvPr>
          <p:cNvPicPr>
            <a:picLocks noChangeAspect="1"/>
          </p:cNvPicPr>
          <p:nvPr/>
        </p:nvPicPr>
        <p:blipFill>
          <a:blip r:embed="rId7"/>
          <a:stretch>
            <a:fillRect/>
          </a:stretch>
        </p:blipFill>
        <p:spPr>
          <a:xfrm>
            <a:off x="7613698" y="2138911"/>
            <a:ext cx="979242" cy="1087126"/>
          </a:xfrm>
          <a:prstGeom prst="rect">
            <a:avLst/>
          </a:prstGeom>
        </p:spPr>
      </p:pic>
      <p:pic>
        <p:nvPicPr>
          <p:cNvPr id="15" name="Picture 14">
            <a:extLst>
              <a:ext uri="{FF2B5EF4-FFF2-40B4-BE49-F238E27FC236}">
                <a16:creationId xmlns:a16="http://schemas.microsoft.com/office/drawing/2014/main" id="{2732C0FA-2CED-4CEC-AF94-BF560B20FF00}"/>
              </a:ext>
            </a:extLst>
          </p:cNvPr>
          <p:cNvPicPr>
            <a:picLocks noChangeAspect="1"/>
          </p:cNvPicPr>
          <p:nvPr/>
        </p:nvPicPr>
        <p:blipFill>
          <a:blip r:embed="rId8"/>
          <a:stretch>
            <a:fillRect/>
          </a:stretch>
        </p:blipFill>
        <p:spPr>
          <a:xfrm>
            <a:off x="395409" y="4880778"/>
            <a:ext cx="1038896" cy="1038896"/>
          </a:xfrm>
          <a:prstGeom prst="rect">
            <a:avLst/>
          </a:prstGeom>
        </p:spPr>
      </p:pic>
      <p:pic>
        <p:nvPicPr>
          <p:cNvPr id="16" name="Picture 15">
            <a:extLst>
              <a:ext uri="{FF2B5EF4-FFF2-40B4-BE49-F238E27FC236}">
                <a16:creationId xmlns:a16="http://schemas.microsoft.com/office/drawing/2014/main" id="{B54D9FCE-5C60-4C8F-8E49-E0441835B181}"/>
              </a:ext>
            </a:extLst>
          </p:cNvPr>
          <p:cNvPicPr>
            <a:picLocks noChangeAspect="1"/>
          </p:cNvPicPr>
          <p:nvPr/>
        </p:nvPicPr>
        <p:blipFill>
          <a:blip r:embed="rId9"/>
          <a:stretch>
            <a:fillRect/>
          </a:stretch>
        </p:blipFill>
        <p:spPr>
          <a:xfrm>
            <a:off x="1470594" y="4757793"/>
            <a:ext cx="1046749" cy="1038898"/>
          </a:xfrm>
          <a:prstGeom prst="rect">
            <a:avLst/>
          </a:prstGeom>
        </p:spPr>
      </p:pic>
      <p:pic>
        <p:nvPicPr>
          <p:cNvPr id="17" name="Picture 16">
            <a:extLst>
              <a:ext uri="{FF2B5EF4-FFF2-40B4-BE49-F238E27FC236}">
                <a16:creationId xmlns:a16="http://schemas.microsoft.com/office/drawing/2014/main" id="{91821025-377F-46D6-9DD2-90F39DF4540A}"/>
              </a:ext>
            </a:extLst>
          </p:cNvPr>
          <p:cNvPicPr>
            <a:picLocks noChangeAspect="1"/>
          </p:cNvPicPr>
          <p:nvPr/>
        </p:nvPicPr>
        <p:blipFill>
          <a:blip r:embed="rId10"/>
          <a:stretch>
            <a:fillRect/>
          </a:stretch>
        </p:blipFill>
        <p:spPr>
          <a:xfrm>
            <a:off x="3993157" y="4686464"/>
            <a:ext cx="993284" cy="993284"/>
          </a:xfrm>
          <a:prstGeom prst="rect">
            <a:avLst/>
          </a:prstGeom>
        </p:spPr>
      </p:pic>
      <p:pic>
        <p:nvPicPr>
          <p:cNvPr id="18" name="Picture 17">
            <a:extLst>
              <a:ext uri="{FF2B5EF4-FFF2-40B4-BE49-F238E27FC236}">
                <a16:creationId xmlns:a16="http://schemas.microsoft.com/office/drawing/2014/main" id="{B1721F66-2F08-4A7C-9222-84460EFB4ABB}"/>
              </a:ext>
            </a:extLst>
          </p:cNvPr>
          <p:cNvPicPr>
            <a:picLocks noChangeAspect="1"/>
          </p:cNvPicPr>
          <p:nvPr/>
        </p:nvPicPr>
        <p:blipFill>
          <a:blip r:embed="rId11"/>
          <a:stretch>
            <a:fillRect/>
          </a:stretch>
        </p:blipFill>
        <p:spPr>
          <a:xfrm>
            <a:off x="5122079" y="4665674"/>
            <a:ext cx="1094647" cy="1094647"/>
          </a:xfrm>
          <a:prstGeom prst="rect">
            <a:avLst/>
          </a:prstGeom>
        </p:spPr>
      </p:pic>
      <p:pic>
        <p:nvPicPr>
          <p:cNvPr id="19" name="Picture 18">
            <a:extLst>
              <a:ext uri="{FF2B5EF4-FFF2-40B4-BE49-F238E27FC236}">
                <a16:creationId xmlns:a16="http://schemas.microsoft.com/office/drawing/2014/main" id="{E92424CE-0638-4C37-AFB5-D2A4A2A1B345}"/>
              </a:ext>
            </a:extLst>
          </p:cNvPr>
          <p:cNvPicPr>
            <a:picLocks noChangeAspect="1"/>
          </p:cNvPicPr>
          <p:nvPr/>
        </p:nvPicPr>
        <p:blipFill>
          <a:blip r:embed="rId12"/>
          <a:stretch>
            <a:fillRect/>
          </a:stretch>
        </p:blipFill>
        <p:spPr>
          <a:xfrm>
            <a:off x="6363637" y="4686464"/>
            <a:ext cx="993284" cy="993284"/>
          </a:xfrm>
          <a:prstGeom prst="rect">
            <a:avLst/>
          </a:prstGeom>
        </p:spPr>
      </p:pic>
      <p:pic>
        <p:nvPicPr>
          <p:cNvPr id="20" name="Picture 19">
            <a:extLst>
              <a:ext uri="{FF2B5EF4-FFF2-40B4-BE49-F238E27FC236}">
                <a16:creationId xmlns:a16="http://schemas.microsoft.com/office/drawing/2014/main" id="{2891FACF-F06F-4ECE-8AC6-DEBF7F7E11CC}"/>
              </a:ext>
            </a:extLst>
          </p:cNvPr>
          <p:cNvPicPr>
            <a:picLocks noChangeAspect="1"/>
          </p:cNvPicPr>
          <p:nvPr/>
        </p:nvPicPr>
        <p:blipFill>
          <a:blip r:embed="rId13"/>
          <a:stretch>
            <a:fillRect/>
          </a:stretch>
        </p:blipFill>
        <p:spPr>
          <a:xfrm>
            <a:off x="2741577" y="4568776"/>
            <a:ext cx="1021996" cy="1306470"/>
          </a:xfrm>
          <a:prstGeom prst="rect">
            <a:avLst/>
          </a:prstGeom>
        </p:spPr>
      </p:pic>
      <p:pic>
        <p:nvPicPr>
          <p:cNvPr id="21" name="Picture 20">
            <a:extLst>
              <a:ext uri="{FF2B5EF4-FFF2-40B4-BE49-F238E27FC236}">
                <a16:creationId xmlns:a16="http://schemas.microsoft.com/office/drawing/2014/main" id="{8A0339AB-7D21-4E48-8C92-49E84D6AEF95}"/>
              </a:ext>
            </a:extLst>
          </p:cNvPr>
          <p:cNvPicPr>
            <a:picLocks noChangeAspect="1"/>
          </p:cNvPicPr>
          <p:nvPr/>
        </p:nvPicPr>
        <p:blipFill>
          <a:blip r:embed="rId14"/>
          <a:stretch>
            <a:fillRect/>
          </a:stretch>
        </p:blipFill>
        <p:spPr>
          <a:xfrm>
            <a:off x="7673406" y="4665674"/>
            <a:ext cx="993285" cy="993285"/>
          </a:xfrm>
          <a:prstGeom prst="rect">
            <a:avLst/>
          </a:prstGeom>
        </p:spPr>
      </p:pic>
      <p:pic>
        <p:nvPicPr>
          <p:cNvPr id="22" name="Picture 21">
            <a:extLst>
              <a:ext uri="{FF2B5EF4-FFF2-40B4-BE49-F238E27FC236}">
                <a16:creationId xmlns:a16="http://schemas.microsoft.com/office/drawing/2014/main" id="{09C12625-9F4C-442C-86F2-012CE3823F0C}"/>
              </a:ext>
            </a:extLst>
          </p:cNvPr>
          <p:cNvPicPr>
            <a:picLocks noChangeAspect="1"/>
          </p:cNvPicPr>
          <p:nvPr/>
        </p:nvPicPr>
        <p:blipFill>
          <a:blip r:embed="rId2"/>
          <a:stretch>
            <a:fillRect/>
          </a:stretch>
        </p:blipFill>
        <p:spPr>
          <a:xfrm>
            <a:off x="395408" y="2142788"/>
            <a:ext cx="1038896" cy="1038896"/>
          </a:xfrm>
          <a:prstGeom prst="rect">
            <a:avLst/>
          </a:prstGeom>
        </p:spPr>
      </p:pic>
      <p:pic>
        <p:nvPicPr>
          <p:cNvPr id="23" name="Picture 22">
            <a:extLst>
              <a:ext uri="{FF2B5EF4-FFF2-40B4-BE49-F238E27FC236}">
                <a16:creationId xmlns:a16="http://schemas.microsoft.com/office/drawing/2014/main" id="{97771E73-90DF-4448-B2A5-A968C31385FF}"/>
              </a:ext>
            </a:extLst>
          </p:cNvPr>
          <p:cNvPicPr>
            <a:picLocks noChangeAspect="1"/>
          </p:cNvPicPr>
          <p:nvPr/>
        </p:nvPicPr>
        <p:blipFill>
          <a:blip r:embed="rId3"/>
          <a:stretch>
            <a:fillRect/>
          </a:stretch>
        </p:blipFill>
        <p:spPr>
          <a:xfrm>
            <a:off x="1558570" y="2138911"/>
            <a:ext cx="1038897" cy="1038897"/>
          </a:xfrm>
          <a:prstGeom prst="rect">
            <a:avLst/>
          </a:prstGeom>
        </p:spPr>
      </p:pic>
      <p:pic>
        <p:nvPicPr>
          <p:cNvPr id="24" name="Picture 23">
            <a:extLst>
              <a:ext uri="{FF2B5EF4-FFF2-40B4-BE49-F238E27FC236}">
                <a16:creationId xmlns:a16="http://schemas.microsoft.com/office/drawing/2014/main" id="{FC036C50-37A1-4D70-8826-636960B9F311}"/>
              </a:ext>
            </a:extLst>
          </p:cNvPr>
          <p:cNvPicPr>
            <a:picLocks noChangeAspect="1"/>
          </p:cNvPicPr>
          <p:nvPr/>
        </p:nvPicPr>
        <p:blipFill>
          <a:blip r:embed="rId4"/>
          <a:stretch>
            <a:fillRect/>
          </a:stretch>
        </p:blipFill>
        <p:spPr>
          <a:xfrm>
            <a:off x="2738589" y="2068108"/>
            <a:ext cx="1098996" cy="1098996"/>
          </a:xfrm>
          <a:prstGeom prst="rect">
            <a:avLst/>
          </a:prstGeom>
        </p:spPr>
      </p:pic>
      <p:pic>
        <p:nvPicPr>
          <p:cNvPr id="25" name="Picture 24">
            <a:extLst>
              <a:ext uri="{FF2B5EF4-FFF2-40B4-BE49-F238E27FC236}">
                <a16:creationId xmlns:a16="http://schemas.microsoft.com/office/drawing/2014/main" id="{03475D02-B0E8-4F16-9E5C-15323077B580}"/>
              </a:ext>
            </a:extLst>
          </p:cNvPr>
          <p:cNvPicPr>
            <a:picLocks noChangeAspect="1"/>
          </p:cNvPicPr>
          <p:nvPr/>
        </p:nvPicPr>
        <p:blipFill>
          <a:blip r:embed="rId5"/>
          <a:stretch>
            <a:fillRect/>
          </a:stretch>
        </p:blipFill>
        <p:spPr>
          <a:xfrm>
            <a:off x="4025287" y="2200174"/>
            <a:ext cx="1032230" cy="834864"/>
          </a:xfrm>
          <a:prstGeom prst="rect">
            <a:avLst/>
          </a:prstGeom>
        </p:spPr>
      </p:pic>
      <p:pic>
        <p:nvPicPr>
          <p:cNvPr id="26" name="Picture 25">
            <a:extLst>
              <a:ext uri="{FF2B5EF4-FFF2-40B4-BE49-F238E27FC236}">
                <a16:creationId xmlns:a16="http://schemas.microsoft.com/office/drawing/2014/main" id="{9333F166-35E0-4931-B4DB-314F7822ADB9}"/>
              </a:ext>
            </a:extLst>
          </p:cNvPr>
          <p:cNvPicPr>
            <a:picLocks noChangeAspect="1"/>
          </p:cNvPicPr>
          <p:nvPr/>
        </p:nvPicPr>
        <p:blipFill>
          <a:blip r:embed="rId6"/>
          <a:stretch>
            <a:fillRect/>
          </a:stretch>
        </p:blipFill>
        <p:spPr>
          <a:xfrm>
            <a:off x="5141871" y="1755643"/>
            <a:ext cx="1007489" cy="1673357"/>
          </a:xfrm>
          <a:prstGeom prst="rect">
            <a:avLst/>
          </a:prstGeom>
        </p:spPr>
      </p:pic>
      <p:pic>
        <p:nvPicPr>
          <p:cNvPr id="27" name="Picture 26">
            <a:extLst>
              <a:ext uri="{FF2B5EF4-FFF2-40B4-BE49-F238E27FC236}">
                <a16:creationId xmlns:a16="http://schemas.microsoft.com/office/drawing/2014/main" id="{41681F39-F54D-4979-A184-2F5EEF6D5A7F}"/>
              </a:ext>
            </a:extLst>
          </p:cNvPr>
          <p:cNvPicPr>
            <a:picLocks noChangeAspect="1"/>
          </p:cNvPicPr>
          <p:nvPr/>
        </p:nvPicPr>
        <p:blipFill>
          <a:blip r:embed="rId6"/>
          <a:stretch>
            <a:fillRect/>
          </a:stretch>
        </p:blipFill>
        <p:spPr>
          <a:xfrm>
            <a:off x="6586714" y="2090681"/>
            <a:ext cx="683571" cy="1135356"/>
          </a:xfrm>
          <a:prstGeom prst="rect">
            <a:avLst/>
          </a:prstGeom>
        </p:spPr>
      </p:pic>
      <p:pic>
        <p:nvPicPr>
          <p:cNvPr id="28" name="Picture 27">
            <a:extLst>
              <a:ext uri="{FF2B5EF4-FFF2-40B4-BE49-F238E27FC236}">
                <a16:creationId xmlns:a16="http://schemas.microsoft.com/office/drawing/2014/main" id="{05D22675-7C25-4E84-9F2D-F9B7E2843D24}"/>
              </a:ext>
            </a:extLst>
          </p:cNvPr>
          <p:cNvPicPr>
            <a:picLocks noChangeAspect="1"/>
          </p:cNvPicPr>
          <p:nvPr/>
        </p:nvPicPr>
        <p:blipFill>
          <a:blip r:embed="rId7"/>
          <a:stretch>
            <a:fillRect/>
          </a:stretch>
        </p:blipFill>
        <p:spPr>
          <a:xfrm>
            <a:off x="7624710" y="2138911"/>
            <a:ext cx="979242" cy="1087126"/>
          </a:xfrm>
          <a:prstGeom prst="rect">
            <a:avLst/>
          </a:prstGeom>
        </p:spPr>
      </p:pic>
      <p:pic>
        <p:nvPicPr>
          <p:cNvPr id="29" name="Picture 28">
            <a:extLst>
              <a:ext uri="{FF2B5EF4-FFF2-40B4-BE49-F238E27FC236}">
                <a16:creationId xmlns:a16="http://schemas.microsoft.com/office/drawing/2014/main" id="{AF12D2DD-B9A1-4BDE-AC6B-3557964F2A59}"/>
              </a:ext>
            </a:extLst>
          </p:cNvPr>
          <p:cNvPicPr>
            <a:picLocks noChangeAspect="1"/>
          </p:cNvPicPr>
          <p:nvPr/>
        </p:nvPicPr>
        <p:blipFill>
          <a:blip r:embed="rId8"/>
          <a:stretch>
            <a:fillRect/>
          </a:stretch>
        </p:blipFill>
        <p:spPr>
          <a:xfrm>
            <a:off x="406421" y="4880778"/>
            <a:ext cx="1038896" cy="1038896"/>
          </a:xfrm>
          <a:prstGeom prst="rect">
            <a:avLst/>
          </a:prstGeom>
        </p:spPr>
      </p:pic>
      <p:pic>
        <p:nvPicPr>
          <p:cNvPr id="30" name="Picture 29">
            <a:extLst>
              <a:ext uri="{FF2B5EF4-FFF2-40B4-BE49-F238E27FC236}">
                <a16:creationId xmlns:a16="http://schemas.microsoft.com/office/drawing/2014/main" id="{312B83AD-FFC8-4DD9-8F9C-C7DA74838543}"/>
              </a:ext>
            </a:extLst>
          </p:cNvPr>
          <p:cNvPicPr>
            <a:picLocks noChangeAspect="1"/>
          </p:cNvPicPr>
          <p:nvPr/>
        </p:nvPicPr>
        <p:blipFill>
          <a:blip r:embed="rId9"/>
          <a:stretch>
            <a:fillRect/>
          </a:stretch>
        </p:blipFill>
        <p:spPr>
          <a:xfrm>
            <a:off x="1481606" y="4757793"/>
            <a:ext cx="1046749" cy="1038898"/>
          </a:xfrm>
          <a:prstGeom prst="rect">
            <a:avLst/>
          </a:prstGeom>
        </p:spPr>
      </p:pic>
      <p:pic>
        <p:nvPicPr>
          <p:cNvPr id="31" name="Picture 30">
            <a:extLst>
              <a:ext uri="{FF2B5EF4-FFF2-40B4-BE49-F238E27FC236}">
                <a16:creationId xmlns:a16="http://schemas.microsoft.com/office/drawing/2014/main" id="{A3B4463D-91B3-41E1-BB50-286694A101D0}"/>
              </a:ext>
            </a:extLst>
          </p:cNvPr>
          <p:cNvPicPr>
            <a:picLocks noChangeAspect="1"/>
          </p:cNvPicPr>
          <p:nvPr/>
        </p:nvPicPr>
        <p:blipFill>
          <a:blip r:embed="rId10"/>
          <a:stretch>
            <a:fillRect/>
          </a:stretch>
        </p:blipFill>
        <p:spPr>
          <a:xfrm>
            <a:off x="4004169" y="4686464"/>
            <a:ext cx="993284" cy="993284"/>
          </a:xfrm>
          <a:prstGeom prst="rect">
            <a:avLst/>
          </a:prstGeom>
        </p:spPr>
      </p:pic>
      <p:pic>
        <p:nvPicPr>
          <p:cNvPr id="32" name="Picture 31">
            <a:extLst>
              <a:ext uri="{FF2B5EF4-FFF2-40B4-BE49-F238E27FC236}">
                <a16:creationId xmlns:a16="http://schemas.microsoft.com/office/drawing/2014/main" id="{E1D1FF98-EE38-49A2-98B2-A2E90E6C2B31}"/>
              </a:ext>
            </a:extLst>
          </p:cNvPr>
          <p:cNvPicPr>
            <a:picLocks noChangeAspect="1"/>
          </p:cNvPicPr>
          <p:nvPr/>
        </p:nvPicPr>
        <p:blipFill>
          <a:blip r:embed="rId11"/>
          <a:stretch>
            <a:fillRect/>
          </a:stretch>
        </p:blipFill>
        <p:spPr>
          <a:xfrm>
            <a:off x="5133091" y="4665674"/>
            <a:ext cx="1094647" cy="1094647"/>
          </a:xfrm>
          <a:prstGeom prst="rect">
            <a:avLst/>
          </a:prstGeom>
        </p:spPr>
      </p:pic>
      <p:pic>
        <p:nvPicPr>
          <p:cNvPr id="33" name="Picture 32">
            <a:extLst>
              <a:ext uri="{FF2B5EF4-FFF2-40B4-BE49-F238E27FC236}">
                <a16:creationId xmlns:a16="http://schemas.microsoft.com/office/drawing/2014/main" id="{7026B7F5-D2BA-4941-9A95-225A27DFDC5A}"/>
              </a:ext>
            </a:extLst>
          </p:cNvPr>
          <p:cNvPicPr>
            <a:picLocks noChangeAspect="1"/>
          </p:cNvPicPr>
          <p:nvPr/>
        </p:nvPicPr>
        <p:blipFill>
          <a:blip r:embed="rId12"/>
          <a:stretch>
            <a:fillRect/>
          </a:stretch>
        </p:blipFill>
        <p:spPr>
          <a:xfrm>
            <a:off x="6374649" y="4686464"/>
            <a:ext cx="993284" cy="993284"/>
          </a:xfrm>
          <a:prstGeom prst="rect">
            <a:avLst/>
          </a:prstGeom>
        </p:spPr>
      </p:pic>
      <p:pic>
        <p:nvPicPr>
          <p:cNvPr id="34" name="Picture 33">
            <a:extLst>
              <a:ext uri="{FF2B5EF4-FFF2-40B4-BE49-F238E27FC236}">
                <a16:creationId xmlns:a16="http://schemas.microsoft.com/office/drawing/2014/main" id="{A9BB0A13-8D2A-46B0-81DA-36E8CC64CB28}"/>
              </a:ext>
            </a:extLst>
          </p:cNvPr>
          <p:cNvPicPr>
            <a:picLocks noChangeAspect="1"/>
          </p:cNvPicPr>
          <p:nvPr/>
        </p:nvPicPr>
        <p:blipFill>
          <a:blip r:embed="rId13"/>
          <a:stretch>
            <a:fillRect/>
          </a:stretch>
        </p:blipFill>
        <p:spPr>
          <a:xfrm>
            <a:off x="2752589" y="4568776"/>
            <a:ext cx="1021996" cy="1306470"/>
          </a:xfrm>
          <a:prstGeom prst="rect">
            <a:avLst/>
          </a:prstGeom>
        </p:spPr>
      </p:pic>
      <p:pic>
        <p:nvPicPr>
          <p:cNvPr id="36" name="Picture 35">
            <a:extLst>
              <a:ext uri="{FF2B5EF4-FFF2-40B4-BE49-F238E27FC236}">
                <a16:creationId xmlns:a16="http://schemas.microsoft.com/office/drawing/2014/main" id="{1E097F03-1DC1-4CB6-ADD6-EC19CBF6A993}"/>
              </a:ext>
            </a:extLst>
          </p:cNvPr>
          <p:cNvPicPr>
            <a:picLocks noChangeAspect="1"/>
          </p:cNvPicPr>
          <p:nvPr/>
        </p:nvPicPr>
        <p:blipFill>
          <a:blip r:embed="rId2"/>
          <a:stretch>
            <a:fillRect/>
          </a:stretch>
        </p:blipFill>
        <p:spPr>
          <a:xfrm>
            <a:off x="406420" y="2142788"/>
            <a:ext cx="1038896" cy="1038896"/>
          </a:xfrm>
          <a:prstGeom prst="rect">
            <a:avLst/>
          </a:prstGeom>
        </p:spPr>
      </p:pic>
      <p:pic>
        <p:nvPicPr>
          <p:cNvPr id="37" name="Picture 36">
            <a:extLst>
              <a:ext uri="{FF2B5EF4-FFF2-40B4-BE49-F238E27FC236}">
                <a16:creationId xmlns:a16="http://schemas.microsoft.com/office/drawing/2014/main" id="{367C38E8-A8EE-451D-B5D5-BD5AFF114E93}"/>
              </a:ext>
            </a:extLst>
          </p:cNvPr>
          <p:cNvPicPr>
            <a:picLocks noChangeAspect="1"/>
          </p:cNvPicPr>
          <p:nvPr/>
        </p:nvPicPr>
        <p:blipFill>
          <a:blip r:embed="rId3"/>
          <a:stretch>
            <a:fillRect/>
          </a:stretch>
        </p:blipFill>
        <p:spPr>
          <a:xfrm>
            <a:off x="1569582" y="2138911"/>
            <a:ext cx="1038897" cy="1038897"/>
          </a:xfrm>
          <a:prstGeom prst="rect">
            <a:avLst/>
          </a:prstGeom>
        </p:spPr>
      </p:pic>
      <p:pic>
        <p:nvPicPr>
          <p:cNvPr id="38" name="Picture 37">
            <a:extLst>
              <a:ext uri="{FF2B5EF4-FFF2-40B4-BE49-F238E27FC236}">
                <a16:creationId xmlns:a16="http://schemas.microsoft.com/office/drawing/2014/main" id="{19563F86-6814-43A5-8A74-E4B34DED090F}"/>
              </a:ext>
            </a:extLst>
          </p:cNvPr>
          <p:cNvPicPr>
            <a:picLocks noChangeAspect="1"/>
          </p:cNvPicPr>
          <p:nvPr/>
        </p:nvPicPr>
        <p:blipFill>
          <a:blip r:embed="rId4"/>
          <a:stretch>
            <a:fillRect/>
          </a:stretch>
        </p:blipFill>
        <p:spPr>
          <a:xfrm>
            <a:off x="2749601" y="2068108"/>
            <a:ext cx="1098996" cy="1098996"/>
          </a:xfrm>
          <a:prstGeom prst="rect">
            <a:avLst/>
          </a:prstGeom>
        </p:spPr>
      </p:pic>
      <p:pic>
        <p:nvPicPr>
          <p:cNvPr id="39" name="Picture 38">
            <a:extLst>
              <a:ext uri="{FF2B5EF4-FFF2-40B4-BE49-F238E27FC236}">
                <a16:creationId xmlns:a16="http://schemas.microsoft.com/office/drawing/2014/main" id="{96EC9449-BACE-4A44-8BD5-B12D40D92CFB}"/>
              </a:ext>
            </a:extLst>
          </p:cNvPr>
          <p:cNvPicPr>
            <a:picLocks noChangeAspect="1"/>
          </p:cNvPicPr>
          <p:nvPr/>
        </p:nvPicPr>
        <p:blipFill>
          <a:blip r:embed="rId5"/>
          <a:stretch>
            <a:fillRect/>
          </a:stretch>
        </p:blipFill>
        <p:spPr>
          <a:xfrm>
            <a:off x="4036299" y="2200174"/>
            <a:ext cx="1032230" cy="834864"/>
          </a:xfrm>
          <a:prstGeom prst="rect">
            <a:avLst/>
          </a:prstGeom>
        </p:spPr>
      </p:pic>
      <p:pic>
        <p:nvPicPr>
          <p:cNvPr id="40" name="Picture 39">
            <a:extLst>
              <a:ext uri="{FF2B5EF4-FFF2-40B4-BE49-F238E27FC236}">
                <a16:creationId xmlns:a16="http://schemas.microsoft.com/office/drawing/2014/main" id="{1346BB7E-B8EB-407D-BD97-7D8E516266CD}"/>
              </a:ext>
            </a:extLst>
          </p:cNvPr>
          <p:cNvPicPr>
            <a:picLocks noChangeAspect="1"/>
          </p:cNvPicPr>
          <p:nvPr/>
        </p:nvPicPr>
        <p:blipFill>
          <a:blip r:embed="rId6"/>
          <a:stretch>
            <a:fillRect/>
          </a:stretch>
        </p:blipFill>
        <p:spPr>
          <a:xfrm>
            <a:off x="5152883" y="1755643"/>
            <a:ext cx="1007489" cy="1673357"/>
          </a:xfrm>
          <a:prstGeom prst="rect">
            <a:avLst/>
          </a:prstGeom>
        </p:spPr>
      </p:pic>
      <p:pic>
        <p:nvPicPr>
          <p:cNvPr id="41" name="Picture 40">
            <a:extLst>
              <a:ext uri="{FF2B5EF4-FFF2-40B4-BE49-F238E27FC236}">
                <a16:creationId xmlns:a16="http://schemas.microsoft.com/office/drawing/2014/main" id="{9E1203CB-E077-449E-90A4-F60530CDD8A9}"/>
              </a:ext>
            </a:extLst>
          </p:cNvPr>
          <p:cNvPicPr>
            <a:picLocks noChangeAspect="1"/>
          </p:cNvPicPr>
          <p:nvPr/>
        </p:nvPicPr>
        <p:blipFill>
          <a:blip r:embed="rId6"/>
          <a:stretch>
            <a:fillRect/>
          </a:stretch>
        </p:blipFill>
        <p:spPr>
          <a:xfrm>
            <a:off x="6597726" y="2090681"/>
            <a:ext cx="683571" cy="1135356"/>
          </a:xfrm>
          <a:prstGeom prst="rect">
            <a:avLst/>
          </a:prstGeom>
        </p:spPr>
      </p:pic>
      <p:pic>
        <p:nvPicPr>
          <p:cNvPr id="42" name="Picture 41">
            <a:extLst>
              <a:ext uri="{FF2B5EF4-FFF2-40B4-BE49-F238E27FC236}">
                <a16:creationId xmlns:a16="http://schemas.microsoft.com/office/drawing/2014/main" id="{07D589F5-36BD-4B2E-AE95-3A3063A7142A}"/>
              </a:ext>
            </a:extLst>
          </p:cNvPr>
          <p:cNvPicPr>
            <a:picLocks noChangeAspect="1"/>
          </p:cNvPicPr>
          <p:nvPr/>
        </p:nvPicPr>
        <p:blipFill>
          <a:blip r:embed="rId7"/>
          <a:stretch>
            <a:fillRect/>
          </a:stretch>
        </p:blipFill>
        <p:spPr>
          <a:xfrm>
            <a:off x="7635722" y="2138911"/>
            <a:ext cx="979242" cy="1087126"/>
          </a:xfrm>
          <a:prstGeom prst="rect">
            <a:avLst/>
          </a:prstGeom>
        </p:spPr>
      </p:pic>
      <p:pic>
        <p:nvPicPr>
          <p:cNvPr id="44" name="Picture 43">
            <a:extLst>
              <a:ext uri="{FF2B5EF4-FFF2-40B4-BE49-F238E27FC236}">
                <a16:creationId xmlns:a16="http://schemas.microsoft.com/office/drawing/2014/main" id="{64531065-8E44-4935-97F8-3C56924DB0FF}"/>
              </a:ext>
            </a:extLst>
          </p:cNvPr>
          <p:cNvPicPr>
            <a:picLocks noChangeAspect="1"/>
          </p:cNvPicPr>
          <p:nvPr/>
        </p:nvPicPr>
        <p:blipFill>
          <a:blip r:embed="rId9"/>
          <a:stretch>
            <a:fillRect/>
          </a:stretch>
        </p:blipFill>
        <p:spPr>
          <a:xfrm>
            <a:off x="1492618" y="4757793"/>
            <a:ext cx="1046749" cy="1038898"/>
          </a:xfrm>
          <a:prstGeom prst="rect">
            <a:avLst/>
          </a:prstGeom>
        </p:spPr>
      </p:pic>
      <p:pic>
        <p:nvPicPr>
          <p:cNvPr id="45" name="Picture 44">
            <a:extLst>
              <a:ext uri="{FF2B5EF4-FFF2-40B4-BE49-F238E27FC236}">
                <a16:creationId xmlns:a16="http://schemas.microsoft.com/office/drawing/2014/main" id="{0EAC3C37-3A28-489E-8B67-E9456ACD8412}"/>
              </a:ext>
            </a:extLst>
          </p:cNvPr>
          <p:cNvPicPr>
            <a:picLocks noChangeAspect="1"/>
          </p:cNvPicPr>
          <p:nvPr/>
        </p:nvPicPr>
        <p:blipFill>
          <a:blip r:embed="rId10"/>
          <a:stretch>
            <a:fillRect/>
          </a:stretch>
        </p:blipFill>
        <p:spPr>
          <a:xfrm>
            <a:off x="4015181" y="4686464"/>
            <a:ext cx="993284" cy="993284"/>
          </a:xfrm>
          <a:prstGeom prst="rect">
            <a:avLst/>
          </a:prstGeom>
        </p:spPr>
      </p:pic>
      <p:pic>
        <p:nvPicPr>
          <p:cNvPr id="46" name="Picture 45">
            <a:extLst>
              <a:ext uri="{FF2B5EF4-FFF2-40B4-BE49-F238E27FC236}">
                <a16:creationId xmlns:a16="http://schemas.microsoft.com/office/drawing/2014/main" id="{04D13D55-9616-4F13-93BD-E72F29A7465C}"/>
              </a:ext>
            </a:extLst>
          </p:cNvPr>
          <p:cNvPicPr>
            <a:picLocks noChangeAspect="1"/>
          </p:cNvPicPr>
          <p:nvPr/>
        </p:nvPicPr>
        <p:blipFill>
          <a:blip r:embed="rId11"/>
          <a:stretch>
            <a:fillRect/>
          </a:stretch>
        </p:blipFill>
        <p:spPr>
          <a:xfrm>
            <a:off x="5144103" y="4665674"/>
            <a:ext cx="1094647" cy="1094647"/>
          </a:xfrm>
          <a:prstGeom prst="rect">
            <a:avLst/>
          </a:prstGeom>
        </p:spPr>
      </p:pic>
      <p:pic>
        <p:nvPicPr>
          <p:cNvPr id="47" name="Picture 46">
            <a:extLst>
              <a:ext uri="{FF2B5EF4-FFF2-40B4-BE49-F238E27FC236}">
                <a16:creationId xmlns:a16="http://schemas.microsoft.com/office/drawing/2014/main" id="{2324EECD-25A6-4F3B-BC2D-7759C631FA52}"/>
              </a:ext>
            </a:extLst>
          </p:cNvPr>
          <p:cNvPicPr>
            <a:picLocks noChangeAspect="1"/>
          </p:cNvPicPr>
          <p:nvPr/>
        </p:nvPicPr>
        <p:blipFill>
          <a:blip r:embed="rId12"/>
          <a:stretch>
            <a:fillRect/>
          </a:stretch>
        </p:blipFill>
        <p:spPr>
          <a:xfrm>
            <a:off x="6385661" y="4686464"/>
            <a:ext cx="993284" cy="993284"/>
          </a:xfrm>
          <a:prstGeom prst="rect">
            <a:avLst/>
          </a:prstGeom>
        </p:spPr>
      </p:pic>
      <p:pic>
        <p:nvPicPr>
          <p:cNvPr id="48" name="Picture 47">
            <a:extLst>
              <a:ext uri="{FF2B5EF4-FFF2-40B4-BE49-F238E27FC236}">
                <a16:creationId xmlns:a16="http://schemas.microsoft.com/office/drawing/2014/main" id="{EC75F473-315C-49E9-8C50-7D8B685B620B}"/>
              </a:ext>
            </a:extLst>
          </p:cNvPr>
          <p:cNvPicPr>
            <a:picLocks noChangeAspect="1"/>
          </p:cNvPicPr>
          <p:nvPr/>
        </p:nvPicPr>
        <p:blipFill>
          <a:blip r:embed="rId13"/>
          <a:stretch>
            <a:fillRect/>
          </a:stretch>
        </p:blipFill>
        <p:spPr>
          <a:xfrm>
            <a:off x="2763601" y="4568776"/>
            <a:ext cx="1021996" cy="1306470"/>
          </a:xfrm>
          <a:prstGeom prst="rect">
            <a:avLst/>
          </a:prstGeom>
        </p:spPr>
      </p:pic>
    </p:spTree>
    <p:extLst>
      <p:ext uri="{BB962C8B-B14F-4D97-AF65-F5344CB8AC3E}">
        <p14:creationId xmlns:p14="http://schemas.microsoft.com/office/powerpoint/2010/main" val="2911564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9</a:t>
            </a:fld>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4117167770"/>
              </p:ext>
            </p:extLst>
          </p:nvPr>
        </p:nvGraphicFramePr>
        <p:xfrm>
          <a:off x="67377" y="517329"/>
          <a:ext cx="8999622" cy="5937119"/>
        </p:xfrm>
        <a:graphic>
          <a:graphicData uri="http://schemas.openxmlformats.org/drawingml/2006/table">
            <a:tbl>
              <a:tblPr firstRow="1" bandRow="1">
                <a:tableStyleId>{5C22544A-7EE6-4342-B048-85BDC9FD1C3A}</a:tableStyleId>
              </a:tblPr>
              <a:tblGrid>
                <a:gridCol w="309522">
                  <a:extLst>
                    <a:ext uri="{9D8B030D-6E8A-4147-A177-3AD203B41FA5}">
                      <a16:colId xmlns:a16="http://schemas.microsoft.com/office/drawing/2014/main" val="20000"/>
                    </a:ext>
                  </a:extLst>
                </a:gridCol>
                <a:gridCol w="1453396">
                  <a:extLst>
                    <a:ext uri="{9D8B030D-6E8A-4147-A177-3AD203B41FA5}">
                      <a16:colId xmlns:a16="http://schemas.microsoft.com/office/drawing/2014/main" val="20001"/>
                    </a:ext>
                  </a:extLst>
                </a:gridCol>
                <a:gridCol w="7236704">
                  <a:extLst>
                    <a:ext uri="{9D8B030D-6E8A-4147-A177-3AD203B41FA5}">
                      <a16:colId xmlns:a16="http://schemas.microsoft.com/office/drawing/2014/main" val="20002"/>
                    </a:ext>
                  </a:extLst>
                </a:gridCol>
              </a:tblGrid>
              <a:tr h="442030">
                <a:tc>
                  <a:txBody>
                    <a:bodyPr/>
                    <a:lstStyle/>
                    <a:p>
                      <a:endParaRPr lang="en-GB" sz="1100" dirty="0"/>
                    </a:p>
                  </a:txBody>
                  <a:tcPr/>
                </a:tc>
                <a:tc>
                  <a:txBody>
                    <a:bodyPr/>
                    <a:lstStyle/>
                    <a:p>
                      <a:pPr algn="ctr"/>
                      <a:r>
                        <a:rPr lang="en-GB" sz="1400" dirty="0"/>
                        <a:t>Skill group</a:t>
                      </a:r>
                    </a:p>
                  </a:txBody>
                  <a:tcPr/>
                </a:tc>
                <a:tc>
                  <a:txBody>
                    <a:bodyPr/>
                    <a:lstStyle/>
                    <a:p>
                      <a:pPr algn="ctr"/>
                      <a:r>
                        <a:rPr lang="en-GB" sz="1400" dirty="0"/>
                        <a:t>Technique</a:t>
                      </a:r>
                    </a:p>
                  </a:txBody>
                  <a:tcPr/>
                </a:tc>
                <a:extLst>
                  <a:ext uri="{0D108BD9-81ED-4DB2-BD59-A6C34878D82A}">
                    <a16:rowId xmlns:a16="http://schemas.microsoft.com/office/drawing/2014/main" val="10000"/>
                  </a:ext>
                </a:extLst>
              </a:tr>
              <a:tr h="469931">
                <a:tc>
                  <a:txBody>
                    <a:bodyPr/>
                    <a:lstStyle/>
                    <a:p>
                      <a:r>
                        <a:rPr lang="en-GB" sz="1200" dirty="0">
                          <a:latin typeface="+mn-lt"/>
                        </a:rPr>
                        <a:t>1.</a:t>
                      </a:r>
                    </a:p>
                  </a:txBody>
                  <a:tcPr/>
                </a:tc>
                <a:tc>
                  <a:txBody>
                    <a:bodyPr/>
                    <a:lstStyle/>
                    <a:p>
                      <a:pPr marL="0" indent="0" algn="l">
                        <a:lnSpc>
                          <a:spcPct val="100000"/>
                        </a:lnSpc>
                        <a:spcAft>
                          <a:spcPts val="800"/>
                        </a:spcAft>
                        <a:buFont typeface="Arial" panose="020B0604020202020204" pitchFamily="34" charset="0"/>
                        <a:buNone/>
                      </a:pPr>
                      <a:r>
                        <a:rPr lang="en-GB" sz="1200" dirty="0">
                          <a:effectLst/>
                          <a:latin typeface="+mn-lt"/>
                          <a:ea typeface="Calibri" panose="020F0502020204030204" pitchFamily="34" charset="0"/>
                          <a:cs typeface="Times New Roman" panose="02020603050405020304" pitchFamily="18" charset="0"/>
                        </a:rPr>
                        <a:t>Knife Skills</a:t>
                      </a:r>
                    </a:p>
                  </a:txBody>
                  <a:tcPr marL="114300" marR="114300" marT="0" marB="0"/>
                </a:tc>
                <a:tc>
                  <a:txBody>
                    <a:bodyPr/>
                    <a:lstStyle/>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Be able to demonstrate how to prepare fruit, vegetables, meat and fish safely and accurately using the following techniques - bridge hold, claw grip, peel, slice, dice and cut into even size pieces (i.e. batons, julienne) </a:t>
                      </a:r>
                      <a:endParaRPr lang="en-GB" sz="1200" dirty="0">
                        <a:latin typeface="+mn-lt"/>
                      </a:endParaRPr>
                    </a:p>
                  </a:txBody>
                  <a:tcPr/>
                </a:tc>
                <a:extLst>
                  <a:ext uri="{0D108BD9-81ED-4DB2-BD59-A6C34878D82A}">
                    <a16:rowId xmlns:a16="http://schemas.microsoft.com/office/drawing/2014/main" val="10001"/>
                  </a:ext>
                </a:extLst>
              </a:tr>
              <a:tr h="442030">
                <a:tc>
                  <a:txBody>
                    <a:bodyPr/>
                    <a:lstStyle/>
                    <a:p>
                      <a:r>
                        <a:rPr lang="en-GB" sz="1200" dirty="0">
                          <a:latin typeface="+mn-lt"/>
                        </a:rPr>
                        <a:t>2.</a:t>
                      </a:r>
                    </a:p>
                  </a:txBody>
                  <a:tcPr/>
                </a:tc>
                <a:tc>
                  <a:txBody>
                    <a:bodyPr/>
                    <a:lstStyle/>
                    <a:p>
                      <a:pPr algn="l">
                        <a:lnSpc>
                          <a:spcPct val="107000"/>
                        </a:lnSpc>
                        <a:spcAft>
                          <a:spcPts val="0"/>
                        </a:spcAft>
                      </a:pPr>
                      <a:r>
                        <a:rPr lang="en-GB" sz="1200" dirty="0">
                          <a:effectLst/>
                          <a:latin typeface="+mn-lt"/>
                          <a:ea typeface="Calibri" panose="020F0502020204030204" pitchFamily="34" charset="0"/>
                          <a:cs typeface="Times New Roman" panose="02020603050405020304" pitchFamily="18" charset="0"/>
                        </a:rPr>
                        <a:t>Prepare fruits and vegetables</a:t>
                      </a:r>
                    </a:p>
                  </a:txBody>
                  <a:tcPr marL="68580" marR="68580" marT="0" marB="0"/>
                </a:tc>
                <a:tc>
                  <a:txBody>
                    <a:bodyPr/>
                    <a:lstStyle/>
                    <a:p>
                      <a:pPr marL="171450" indent="-171450" algn="l">
                        <a:lnSpc>
                          <a:spcPct val="107000"/>
                        </a:lnSpc>
                        <a:spcAft>
                          <a:spcPts val="0"/>
                        </a:spcAft>
                        <a:buFont typeface="Arial" panose="020B0604020202020204" pitchFamily="34" charset="0"/>
                        <a:buChar char="•"/>
                      </a:pPr>
                      <a:r>
                        <a:rPr lang="en-GB" sz="1200" dirty="0">
                          <a:effectLst/>
                          <a:latin typeface="+mn-lt"/>
                          <a:ea typeface="Calibri" panose="020F0502020204030204" pitchFamily="34" charset="0"/>
                          <a:cs typeface="Times New Roman" panose="02020603050405020304" pitchFamily="18" charset="0"/>
                        </a:rPr>
                        <a:t>Be able to demonstrate some of the following techniques (where appropriate): mash, shred, scissor snip, scoop, crush, grate, peel, segment, de-skin, de-seed, blanch, shape, pipe, blend, juice and prepare garnishes.</a:t>
                      </a:r>
                    </a:p>
                  </a:txBody>
                  <a:tcPr marL="68580" marR="68580" marT="0" marB="0"/>
                </a:tc>
                <a:extLst>
                  <a:ext uri="{0D108BD9-81ED-4DB2-BD59-A6C34878D82A}">
                    <a16:rowId xmlns:a16="http://schemas.microsoft.com/office/drawing/2014/main" val="10002"/>
                  </a:ext>
                </a:extLst>
              </a:tr>
              <a:tr h="573256">
                <a:tc>
                  <a:txBody>
                    <a:bodyPr/>
                    <a:lstStyle/>
                    <a:p>
                      <a:r>
                        <a:rPr lang="en-GB" sz="1200" dirty="0">
                          <a:latin typeface="+mn-lt"/>
                        </a:rPr>
                        <a:t>3.</a:t>
                      </a:r>
                    </a:p>
                  </a:txBody>
                  <a:tcPr/>
                </a:tc>
                <a:tc>
                  <a:txBody>
                    <a:bodyPr/>
                    <a:lstStyle/>
                    <a:p>
                      <a:pPr algn="l">
                        <a:lnSpc>
                          <a:spcPct val="107000"/>
                        </a:lnSpc>
                        <a:spcAft>
                          <a:spcPts val="0"/>
                        </a:spcAft>
                      </a:pPr>
                      <a:r>
                        <a:rPr lang="en-GB" sz="1200" dirty="0">
                          <a:effectLst/>
                          <a:latin typeface="+mn-lt"/>
                          <a:ea typeface="Calibri" panose="020F0502020204030204" pitchFamily="34" charset="0"/>
                          <a:cs typeface="Times New Roman" panose="02020603050405020304" pitchFamily="18" charset="0"/>
                        </a:rPr>
                        <a:t>Prepare, combine and shape</a:t>
                      </a:r>
                    </a:p>
                  </a:txBody>
                  <a:tcPr marL="68580" marR="68580" marT="0" marB="0"/>
                </a:tc>
                <a:tc>
                  <a:txBody>
                    <a:bodyPr/>
                    <a:lstStyle/>
                    <a:p>
                      <a:pPr marL="171450" indent="-171450" algn="l">
                        <a:lnSpc>
                          <a:spcPct val="107000"/>
                        </a:lnSpc>
                        <a:spcAft>
                          <a:spcPts val="0"/>
                        </a:spcAft>
                        <a:buFont typeface="Arial" panose="020B0604020202020204" pitchFamily="34" charset="0"/>
                        <a:buChar char="•"/>
                      </a:pPr>
                      <a:r>
                        <a:rPr lang="en-GB" sz="1200" dirty="0">
                          <a:effectLst/>
                          <a:latin typeface="+mn-lt"/>
                          <a:ea typeface="Calibri" panose="020F0502020204030204" pitchFamily="34" charset="0"/>
                          <a:cs typeface="Times New Roman" panose="02020603050405020304" pitchFamily="18" charset="0"/>
                        </a:rPr>
                        <a:t>Be able to demonstrate some of the following techniques (where appropriate): roll, wrap, skewer, mix, coat, layer meat, fish and alternatives, and shape and bind wet mixtures (such as meatballs) whilst demonstrating the technical skill of preventing cross contamination and handle high risk foods correctly.</a:t>
                      </a:r>
                    </a:p>
                  </a:txBody>
                  <a:tcPr marL="68580" marR="68580" marT="0" marB="0"/>
                </a:tc>
                <a:extLst>
                  <a:ext uri="{0D108BD9-81ED-4DB2-BD59-A6C34878D82A}">
                    <a16:rowId xmlns:a16="http://schemas.microsoft.com/office/drawing/2014/main" val="10003"/>
                  </a:ext>
                </a:extLst>
              </a:tr>
              <a:tr h="442030">
                <a:tc>
                  <a:txBody>
                    <a:bodyPr/>
                    <a:lstStyle/>
                    <a:p>
                      <a:pPr algn="l">
                        <a:lnSpc>
                          <a:spcPct val="107000"/>
                        </a:lnSpc>
                        <a:spcAft>
                          <a:spcPts val="0"/>
                        </a:spcAft>
                      </a:pPr>
                      <a:r>
                        <a:rPr lang="en-GB" sz="1200" dirty="0">
                          <a:effectLst/>
                          <a:latin typeface="+mn-lt"/>
                          <a:ea typeface="Calibri" panose="020F0502020204030204" pitchFamily="34" charset="0"/>
                          <a:cs typeface="Times New Roman" panose="02020603050405020304" pitchFamily="18" charset="0"/>
                        </a:rPr>
                        <a:t>4</a:t>
                      </a:r>
                    </a:p>
                  </a:txBody>
                  <a:tcPr marL="68580" marR="68580" marT="0" marB="0"/>
                </a:tc>
                <a:tc>
                  <a:txBody>
                    <a:bodyPr/>
                    <a:lstStyle/>
                    <a:p>
                      <a:pPr algn="l">
                        <a:lnSpc>
                          <a:spcPct val="107000"/>
                        </a:lnSpc>
                        <a:spcAft>
                          <a:spcPts val="0"/>
                        </a:spcAft>
                      </a:pPr>
                      <a:r>
                        <a:rPr lang="en-GB" sz="1200" dirty="0">
                          <a:effectLst/>
                          <a:latin typeface="+mn-lt"/>
                          <a:ea typeface="Calibri" panose="020F0502020204030204" pitchFamily="34" charset="0"/>
                          <a:cs typeface="Times New Roman" panose="02020603050405020304" pitchFamily="18" charset="0"/>
                        </a:rPr>
                        <a:t>Tenderise and marinate </a:t>
                      </a:r>
                    </a:p>
                  </a:txBody>
                  <a:tcPr marL="68580" marR="68580" marT="0" marB="0"/>
                </a:tc>
                <a:tc>
                  <a:txBody>
                    <a:bodyPr/>
                    <a:lstStyle/>
                    <a:p>
                      <a:pPr marL="171450" indent="-171450" algn="l">
                        <a:lnSpc>
                          <a:spcPct val="107000"/>
                        </a:lnSpc>
                        <a:spcAft>
                          <a:spcPts val="0"/>
                        </a:spcAft>
                        <a:buFont typeface="Arial" panose="020B0604020202020204" pitchFamily="34" charset="0"/>
                        <a:buChar char="•"/>
                      </a:pPr>
                      <a:r>
                        <a:rPr lang="en-GB" sz="1200" dirty="0">
                          <a:effectLst/>
                          <a:latin typeface="+mn-lt"/>
                          <a:ea typeface="Calibri" panose="020F0502020204030204" pitchFamily="34" charset="0"/>
                          <a:cs typeface="Times New Roman" panose="02020603050405020304" pitchFamily="18" charset="0"/>
                        </a:rPr>
                        <a:t>Be able to demonstrate how acids denature protein (tenderises</a:t>
                      </a:r>
                      <a:r>
                        <a:rPr lang="en-GB" sz="1200" baseline="0" dirty="0">
                          <a:effectLst/>
                          <a:latin typeface="+mn-lt"/>
                          <a:ea typeface="Calibri" panose="020F0502020204030204" pitchFamily="34" charset="0"/>
                          <a:cs typeface="Times New Roman" panose="02020603050405020304" pitchFamily="18" charset="0"/>
                        </a:rPr>
                        <a:t> meat) </a:t>
                      </a:r>
                      <a:r>
                        <a:rPr lang="en-GB" sz="1200" dirty="0">
                          <a:effectLst/>
                          <a:latin typeface="+mn-lt"/>
                          <a:ea typeface="Calibri" panose="020F0502020204030204" pitchFamily="34" charset="0"/>
                          <a:cs typeface="Times New Roman" panose="02020603050405020304" pitchFamily="18" charset="0"/>
                        </a:rPr>
                        <a:t>and marinades add flavour and moisture when preparing vegetables, meat, fish, and alternatives (where appropriate).</a:t>
                      </a:r>
                    </a:p>
                  </a:txBody>
                  <a:tcPr marL="68580" marR="68580" marT="0" marB="0"/>
                </a:tc>
                <a:extLst>
                  <a:ext uri="{0D108BD9-81ED-4DB2-BD59-A6C34878D82A}">
                    <a16:rowId xmlns:a16="http://schemas.microsoft.com/office/drawing/2014/main" val="10004"/>
                  </a:ext>
                </a:extLst>
              </a:tr>
              <a:tr h="573256">
                <a:tc>
                  <a:txBody>
                    <a:bodyPr/>
                    <a:lstStyle/>
                    <a:p>
                      <a:pPr algn="l">
                        <a:lnSpc>
                          <a:spcPct val="107000"/>
                        </a:lnSpc>
                        <a:spcAft>
                          <a:spcPts val="0"/>
                        </a:spcAft>
                      </a:pPr>
                      <a:r>
                        <a:rPr lang="en-GB" sz="1200" dirty="0">
                          <a:effectLst/>
                          <a:latin typeface="+mn-lt"/>
                          <a:ea typeface="Calibri" panose="020F0502020204030204" pitchFamily="34" charset="0"/>
                          <a:cs typeface="Times New Roman" panose="02020603050405020304" pitchFamily="18" charset="0"/>
                        </a:rPr>
                        <a:t>5</a:t>
                      </a:r>
                    </a:p>
                  </a:txBody>
                  <a:tcPr marL="68580" marR="68580" marT="0" marB="0"/>
                </a:tc>
                <a:tc>
                  <a:txBody>
                    <a:bodyPr/>
                    <a:lstStyle/>
                    <a:p>
                      <a:pPr algn="l">
                        <a:lnSpc>
                          <a:spcPct val="107000"/>
                        </a:lnSpc>
                        <a:spcAft>
                          <a:spcPts val="0"/>
                        </a:spcAft>
                      </a:pPr>
                      <a:r>
                        <a:rPr lang="en-GB" sz="1200" dirty="0">
                          <a:effectLst/>
                          <a:latin typeface="+mn-lt"/>
                          <a:ea typeface="Calibri" panose="020F0502020204030204" pitchFamily="34" charset="0"/>
                          <a:cs typeface="Times New Roman" panose="02020603050405020304" pitchFamily="18" charset="0"/>
                        </a:rPr>
                        <a:t>Select and adjust a cooking process</a:t>
                      </a:r>
                    </a:p>
                  </a:txBody>
                  <a:tcPr marL="68580" marR="68580" marT="0" marB="0"/>
                </a:tc>
                <a:tc>
                  <a:txBody>
                    <a:bodyPr/>
                    <a:lstStyle/>
                    <a:p>
                      <a:pPr marL="171450" indent="-171450" algn="l">
                        <a:lnSpc>
                          <a:spcPct val="107000"/>
                        </a:lnSpc>
                        <a:spcAft>
                          <a:spcPts val="0"/>
                        </a:spcAft>
                        <a:buFont typeface="Arial" panose="020B0604020202020204" pitchFamily="34" charset="0"/>
                        <a:buChar char="•"/>
                      </a:pPr>
                      <a:r>
                        <a:rPr lang="en-GB" sz="1200" dirty="0">
                          <a:effectLst/>
                          <a:latin typeface="+mn-lt"/>
                          <a:ea typeface="Calibri" panose="020F0502020204030204" pitchFamily="34" charset="0"/>
                          <a:cs typeface="Times New Roman" panose="02020603050405020304" pitchFamily="18" charset="0"/>
                        </a:rPr>
                        <a:t>Be able to demonstrate the following techniques: select and adjust the cooking process and length of time to suit the ingredient, for example to match the cut of meat, fish and alternatives. E.g. check on the cooking time to ensure it is not burning.</a:t>
                      </a:r>
                    </a:p>
                  </a:txBody>
                  <a:tcPr marL="68580" marR="68580" marT="0" marB="0"/>
                </a:tc>
                <a:extLst>
                  <a:ext uri="{0D108BD9-81ED-4DB2-BD59-A6C34878D82A}">
                    <a16:rowId xmlns:a16="http://schemas.microsoft.com/office/drawing/2014/main" val="10005"/>
                  </a:ext>
                </a:extLst>
              </a:tr>
              <a:tr h="286369">
                <a:tc>
                  <a:txBody>
                    <a:bodyPr/>
                    <a:lstStyle/>
                    <a:p>
                      <a:pPr algn="l">
                        <a:lnSpc>
                          <a:spcPct val="107000"/>
                        </a:lnSpc>
                        <a:spcAft>
                          <a:spcPts val="0"/>
                        </a:spcAft>
                      </a:pPr>
                      <a:r>
                        <a:rPr lang="en-GB" sz="1100" dirty="0">
                          <a:effectLst/>
                          <a:latin typeface="+mn-lt"/>
                          <a:ea typeface="Calibri" panose="020F0502020204030204" pitchFamily="34" charset="0"/>
                          <a:cs typeface="Times New Roman" panose="02020603050405020304" pitchFamily="18" charset="0"/>
                        </a:rPr>
                        <a:t>6</a:t>
                      </a:r>
                    </a:p>
                  </a:txBody>
                  <a:tcPr marL="68580" marR="68580" marT="0" marB="0"/>
                </a:tc>
                <a:tc>
                  <a:txBody>
                    <a:bodyPr/>
                    <a:lstStyle/>
                    <a:p>
                      <a:pPr algn="l">
                        <a:lnSpc>
                          <a:spcPct val="107000"/>
                        </a:lnSpc>
                        <a:spcAft>
                          <a:spcPts val="0"/>
                        </a:spcAft>
                      </a:pPr>
                      <a:r>
                        <a:rPr lang="en-GB" sz="1100" dirty="0">
                          <a:effectLst/>
                          <a:latin typeface="+mn-lt"/>
                          <a:ea typeface="Calibri" panose="020F0502020204030204" pitchFamily="34" charset="0"/>
                          <a:cs typeface="Times New Roman" panose="02020603050405020304" pitchFamily="18" charset="0"/>
                        </a:rPr>
                        <a:t>Weigh and measure</a:t>
                      </a:r>
                    </a:p>
                  </a:txBody>
                  <a:tcPr marL="68580" marR="68580" marT="0" marB="0"/>
                </a:tc>
                <a:tc>
                  <a:txBody>
                    <a:bodyPr/>
                    <a:lstStyle/>
                    <a:p>
                      <a:pPr marL="171450" indent="-171450" algn="l">
                        <a:lnSpc>
                          <a:spcPct val="107000"/>
                        </a:lnSpc>
                        <a:spcAft>
                          <a:spcPts val="0"/>
                        </a:spcAft>
                        <a:buFont typeface="Arial" panose="020B0604020202020204" pitchFamily="34" charset="0"/>
                        <a:buChar char="•"/>
                      </a:pPr>
                      <a:r>
                        <a:rPr lang="en-GB" sz="1200" dirty="0">
                          <a:effectLst/>
                          <a:latin typeface="+mn-lt"/>
                          <a:ea typeface="Calibri" panose="020F0502020204030204" pitchFamily="34" charset="0"/>
                          <a:cs typeface="Times New Roman" panose="02020603050405020304" pitchFamily="18" charset="0"/>
                        </a:rPr>
                        <a:t>Be able to demonstrate accurate measurement of liquids and solids.</a:t>
                      </a:r>
                    </a:p>
                  </a:txBody>
                  <a:tcPr marL="68580" marR="68580" marT="0" marB="0"/>
                </a:tc>
                <a:extLst>
                  <a:ext uri="{0D108BD9-81ED-4DB2-BD59-A6C34878D82A}">
                    <a16:rowId xmlns:a16="http://schemas.microsoft.com/office/drawing/2014/main" val="10006"/>
                  </a:ext>
                </a:extLst>
              </a:tr>
              <a:tr h="525432">
                <a:tc>
                  <a:txBody>
                    <a:bodyPr/>
                    <a:lstStyle/>
                    <a:p>
                      <a:pPr algn="l">
                        <a:lnSpc>
                          <a:spcPct val="107000"/>
                        </a:lnSpc>
                        <a:spcAft>
                          <a:spcPts val="0"/>
                        </a:spcAft>
                      </a:pPr>
                      <a:r>
                        <a:rPr lang="en-GB" sz="1100" dirty="0">
                          <a:effectLst/>
                          <a:latin typeface="+mn-lt"/>
                          <a:ea typeface="Calibri" panose="020F0502020204030204" pitchFamily="34" charset="0"/>
                          <a:cs typeface="Times New Roman" panose="02020603050405020304" pitchFamily="18" charset="0"/>
                        </a:rPr>
                        <a:t>7</a:t>
                      </a:r>
                    </a:p>
                  </a:txBody>
                  <a:tcPr marL="68580" marR="68580" marT="0" marB="0"/>
                </a:tc>
                <a:tc>
                  <a:txBody>
                    <a:bodyPr/>
                    <a:lstStyle/>
                    <a:p>
                      <a:pPr algn="l">
                        <a:lnSpc>
                          <a:spcPct val="107000"/>
                        </a:lnSpc>
                        <a:spcAft>
                          <a:spcPts val="0"/>
                        </a:spcAft>
                      </a:pPr>
                      <a:r>
                        <a:rPr lang="en-GB" sz="1100" dirty="0">
                          <a:effectLst/>
                          <a:latin typeface="+mn-lt"/>
                          <a:ea typeface="Calibri" panose="020F0502020204030204" pitchFamily="34" charset="0"/>
                          <a:cs typeface="Times New Roman" panose="02020603050405020304" pitchFamily="18" charset="0"/>
                        </a:rPr>
                        <a:t>Preparation of ingredients and equipment</a:t>
                      </a:r>
                    </a:p>
                  </a:txBody>
                  <a:tcPr marL="68580" marR="68580" marT="0" marB="0"/>
                </a:tc>
                <a:tc>
                  <a:txBody>
                    <a:bodyPr/>
                    <a:lstStyle/>
                    <a:p>
                      <a:pPr marL="171450" indent="-171450" algn="l">
                        <a:lnSpc>
                          <a:spcPct val="107000"/>
                        </a:lnSpc>
                        <a:spcAft>
                          <a:spcPts val="0"/>
                        </a:spcAft>
                        <a:buFont typeface="Arial" panose="020B0604020202020204" pitchFamily="34" charset="0"/>
                        <a:buChar char="•"/>
                      </a:pPr>
                      <a:r>
                        <a:rPr lang="en-GB" sz="1200" dirty="0">
                          <a:effectLst/>
                          <a:latin typeface="+mn-lt"/>
                          <a:ea typeface="Calibri" panose="020F0502020204030204" pitchFamily="34" charset="0"/>
                          <a:cs typeface="Times New Roman" panose="02020603050405020304" pitchFamily="18" charset="0"/>
                        </a:rPr>
                        <a:t>Be able to demonstrate the following techniques: grease/oil, line, flour, evenly and with attention to finished product</a:t>
                      </a:r>
                    </a:p>
                  </a:txBody>
                  <a:tcPr marL="68580" marR="68580" marT="0" marB="0"/>
                </a:tc>
                <a:extLst>
                  <a:ext uri="{0D108BD9-81ED-4DB2-BD59-A6C34878D82A}">
                    <a16:rowId xmlns:a16="http://schemas.microsoft.com/office/drawing/2014/main" val="10007"/>
                  </a:ext>
                </a:extLst>
              </a:tr>
              <a:tr h="258672">
                <a:tc>
                  <a:txBody>
                    <a:bodyPr/>
                    <a:lstStyle/>
                    <a:p>
                      <a:pPr algn="l">
                        <a:lnSpc>
                          <a:spcPct val="107000"/>
                        </a:lnSpc>
                        <a:spcAft>
                          <a:spcPts val="0"/>
                        </a:spcAft>
                      </a:pPr>
                      <a:r>
                        <a:rPr lang="en-GB" sz="1200" dirty="0">
                          <a:effectLst/>
                          <a:latin typeface="+mn-lt"/>
                          <a:ea typeface="Calibri" panose="020F0502020204030204" pitchFamily="34" charset="0"/>
                          <a:cs typeface="Times New Roman" panose="02020603050405020304" pitchFamily="18" charset="0"/>
                        </a:rPr>
                        <a:t>8</a:t>
                      </a:r>
                    </a:p>
                  </a:txBody>
                  <a:tcPr marL="68580" marR="68580" marT="0" marB="0"/>
                </a:tc>
                <a:tc>
                  <a:txBody>
                    <a:bodyPr/>
                    <a:lstStyle/>
                    <a:p>
                      <a:pPr algn="l">
                        <a:lnSpc>
                          <a:spcPct val="107000"/>
                        </a:lnSpc>
                        <a:spcAft>
                          <a:spcPts val="0"/>
                        </a:spcAft>
                      </a:pPr>
                      <a:r>
                        <a:rPr lang="en-GB" sz="1200" dirty="0">
                          <a:effectLst/>
                          <a:latin typeface="+mn-lt"/>
                          <a:ea typeface="Calibri" panose="020F0502020204030204" pitchFamily="34" charset="0"/>
                          <a:cs typeface="Times New Roman" panose="02020603050405020304" pitchFamily="18" charset="0"/>
                        </a:rPr>
                        <a:t>Use of equipment</a:t>
                      </a:r>
                    </a:p>
                  </a:txBody>
                  <a:tcPr marL="68580" marR="68580" marT="0" marB="0"/>
                </a:tc>
                <a:tc>
                  <a:txBody>
                    <a:bodyPr/>
                    <a:lstStyle/>
                    <a:p>
                      <a:pPr marL="171450" indent="-171450" algn="l">
                        <a:lnSpc>
                          <a:spcPct val="107000"/>
                        </a:lnSpc>
                        <a:spcAft>
                          <a:spcPts val="0"/>
                        </a:spcAft>
                        <a:buFont typeface="Arial" panose="020B0604020202020204" pitchFamily="34" charset="0"/>
                        <a:buChar char="•"/>
                      </a:pPr>
                      <a:r>
                        <a:rPr lang="en-GB" sz="1200" dirty="0">
                          <a:effectLst/>
                          <a:latin typeface="+mn-lt"/>
                          <a:ea typeface="Calibri" panose="020F0502020204030204" pitchFamily="34" charset="0"/>
                          <a:cs typeface="Times New Roman" panose="02020603050405020304" pitchFamily="18" charset="0"/>
                        </a:rPr>
                        <a:t>Be able to demonstrate the following techniques: use a blender, food processor, mixer, and microwave</a:t>
                      </a:r>
                    </a:p>
                  </a:txBody>
                  <a:tcPr marL="68580" marR="68580" marT="0" marB="0"/>
                </a:tc>
                <a:extLst>
                  <a:ext uri="{0D108BD9-81ED-4DB2-BD59-A6C34878D82A}">
                    <a16:rowId xmlns:a16="http://schemas.microsoft.com/office/drawing/2014/main" val="10008"/>
                  </a:ext>
                </a:extLst>
              </a:tr>
              <a:tr h="442030">
                <a:tc>
                  <a:txBody>
                    <a:bodyPr/>
                    <a:lstStyle/>
                    <a:p>
                      <a:pPr algn="l">
                        <a:lnSpc>
                          <a:spcPct val="107000"/>
                        </a:lnSpc>
                        <a:spcAft>
                          <a:spcPts val="0"/>
                        </a:spcAft>
                      </a:pPr>
                      <a:r>
                        <a:rPr lang="en-GB" sz="1100" dirty="0">
                          <a:effectLst/>
                          <a:latin typeface="+mn-lt"/>
                          <a:ea typeface="Calibri" panose="020F0502020204030204" pitchFamily="34" charset="0"/>
                          <a:cs typeface="Times New Roman" panose="02020603050405020304" pitchFamily="18" charset="0"/>
                        </a:rPr>
                        <a:t>9</a:t>
                      </a:r>
                    </a:p>
                  </a:txBody>
                  <a:tcPr marL="68580" marR="68580" marT="0" marB="0"/>
                </a:tc>
                <a:tc>
                  <a:txBody>
                    <a:bodyPr/>
                    <a:lstStyle/>
                    <a:p>
                      <a:pPr algn="l">
                        <a:lnSpc>
                          <a:spcPct val="107000"/>
                        </a:lnSpc>
                        <a:spcAft>
                          <a:spcPts val="0"/>
                        </a:spcAft>
                      </a:pPr>
                      <a:r>
                        <a:rPr lang="en-GB" sz="1100" dirty="0">
                          <a:effectLst/>
                          <a:latin typeface="+mn-lt"/>
                          <a:ea typeface="Calibri" panose="020F0502020204030204" pitchFamily="34" charset="0"/>
                          <a:cs typeface="Times New Roman" panose="02020603050405020304" pitchFamily="18" charset="0"/>
                        </a:rPr>
                        <a:t>Water based methods using the hob</a:t>
                      </a:r>
                    </a:p>
                  </a:txBody>
                  <a:tcPr marL="68580" marR="68580" marT="0" marB="0"/>
                </a:tc>
                <a:tc>
                  <a:txBody>
                    <a:bodyPr/>
                    <a:lstStyle/>
                    <a:p>
                      <a:pPr marL="171450" indent="-171450" algn="l">
                        <a:lnSpc>
                          <a:spcPct val="107000"/>
                        </a:lnSpc>
                        <a:spcAft>
                          <a:spcPts val="0"/>
                        </a:spcAft>
                        <a:buFont typeface="Arial" panose="020B0604020202020204" pitchFamily="34" charset="0"/>
                        <a:buChar char="•"/>
                      </a:pPr>
                      <a:r>
                        <a:rPr lang="en-GB" sz="1200" dirty="0">
                          <a:effectLst/>
                          <a:latin typeface="+mn-lt"/>
                          <a:ea typeface="Calibri" panose="020F0502020204030204" pitchFamily="34" charset="0"/>
                          <a:cs typeface="Times New Roman" panose="02020603050405020304" pitchFamily="18" charset="0"/>
                        </a:rPr>
                        <a:t>Be able to demonstrate the following techniques: steaming, boiling and simmering, blanching and poaching</a:t>
                      </a:r>
                    </a:p>
                  </a:txBody>
                  <a:tcPr marL="68580" marR="68580" marT="0" marB="0"/>
                </a:tc>
                <a:extLst>
                  <a:ext uri="{0D108BD9-81ED-4DB2-BD59-A6C34878D82A}">
                    <a16:rowId xmlns:a16="http://schemas.microsoft.com/office/drawing/2014/main" val="10009"/>
                  </a:ext>
                </a:extLst>
              </a:tr>
              <a:tr h="573256">
                <a:tc>
                  <a:txBody>
                    <a:bodyPr/>
                    <a:lstStyle/>
                    <a:p>
                      <a:pPr algn="l">
                        <a:lnSpc>
                          <a:spcPct val="107000"/>
                        </a:lnSpc>
                        <a:spcAft>
                          <a:spcPts val="0"/>
                        </a:spcAft>
                      </a:pPr>
                      <a:r>
                        <a:rPr lang="en-GB" sz="1200" dirty="0">
                          <a:effectLst/>
                          <a:latin typeface="+mn-lt"/>
                          <a:ea typeface="Calibri" panose="020F0502020204030204" pitchFamily="34" charset="0"/>
                          <a:cs typeface="Times New Roman" panose="02020603050405020304" pitchFamily="18" charset="0"/>
                        </a:rPr>
                        <a:t>10</a:t>
                      </a:r>
                    </a:p>
                  </a:txBody>
                  <a:tcPr marL="68580" marR="68580" marT="0" marB="0"/>
                </a:tc>
                <a:tc>
                  <a:txBody>
                    <a:bodyPr/>
                    <a:lstStyle/>
                    <a:p>
                      <a:pPr algn="l">
                        <a:lnSpc>
                          <a:spcPct val="107000"/>
                        </a:lnSpc>
                        <a:spcAft>
                          <a:spcPts val="0"/>
                        </a:spcAft>
                      </a:pPr>
                      <a:r>
                        <a:rPr lang="en-GB" sz="1200" dirty="0">
                          <a:effectLst/>
                          <a:latin typeface="+mn-lt"/>
                          <a:ea typeface="Calibri" panose="020F0502020204030204" pitchFamily="34" charset="0"/>
                          <a:cs typeface="Times New Roman" panose="02020603050405020304" pitchFamily="18" charset="0"/>
                        </a:rPr>
                        <a:t>Dry heat and fat based methods using the hob</a:t>
                      </a:r>
                    </a:p>
                  </a:txBody>
                  <a:tcPr marL="68580" marR="68580" marT="0" marB="0"/>
                </a:tc>
                <a:tc>
                  <a:txBody>
                    <a:bodyPr/>
                    <a:lstStyle/>
                    <a:p>
                      <a:pPr marL="171450" indent="-171450" algn="l">
                        <a:lnSpc>
                          <a:spcPct val="107000"/>
                        </a:lnSpc>
                        <a:spcAft>
                          <a:spcPts val="0"/>
                        </a:spcAft>
                        <a:buFont typeface="Arial" panose="020B0604020202020204" pitchFamily="34" charset="0"/>
                        <a:buChar char="•"/>
                      </a:pPr>
                      <a:r>
                        <a:rPr lang="en-GB" sz="1200" dirty="0">
                          <a:effectLst/>
                          <a:latin typeface="+mn-lt"/>
                          <a:ea typeface="Calibri" panose="020F0502020204030204" pitchFamily="34" charset="0"/>
                          <a:cs typeface="Times New Roman" panose="02020603050405020304" pitchFamily="18" charset="0"/>
                        </a:rPr>
                        <a:t>Be able to demonstrate the following techniques: dry frying, pan (shallow frying), stir frying</a:t>
                      </a:r>
                    </a:p>
                  </a:txBody>
                  <a:tcPr marL="68580" marR="68580" marT="0" marB="0"/>
                </a:tc>
                <a:extLst>
                  <a:ext uri="{0D108BD9-81ED-4DB2-BD59-A6C34878D82A}">
                    <a16:rowId xmlns:a16="http://schemas.microsoft.com/office/drawing/2014/main" val="10010"/>
                  </a:ext>
                </a:extLst>
              </a:tr>
              <a:tr h="442030">
                <a:tc>
                  <a:txBody>
                    <a:bodyPr/>
                    <a:lstStyle/>
                    <a:p>
                      <a:pPr algn="l">
                        <a:lnSpc>
                          <a:spcPct val="107000"/>
                        </a:lnSpc>
                        <a:spcAft>
                          <a:spcPts val="0"/>
                        </a:spcAft>
                      </a:pPr>
                      <a:r>
                        <a:rPr lang="en-GB" sz="1100" dirty="0">
                          <a:effectLst/>
                          <a:latin typeface="+mn-lt"/>
                          <a:ea typeface="Calibri" panose="020F0502020204030204" pitchFamily="34" charset="0"/>
                          <a:cs typeface="Times New Roman" panose="02020603050405020304" pitchFamily="18" charset="0"/>
                        </a:rPr>
                        <a:t>11</a:t>
                      </a:r>
                    </a:p>
                  </a:txBody>
                  <a:tcPr marL="68580" marR="68580" marT="0" marB="0"/>
                </a:tc>
                <a:tc>
                  <a:txBody>
                    <a:bodyPr/>
                    <a:lstStyle/>
                    <a:p>
                      <a:pPr algn="l">
                        <a:lnSpc>
                          <a:spcPct val="107000"/>
                        </a:lnSpc>
                        <a:spcAft>
                          <a:spcPts val="0"/>
                        </a:spcAft>
                      </a:pPr>
                      <a:r>
                        <a:rPr lang="en-GB" sz="1100" dirty="0">
                          <a:effectLst/>
                          <a:latin typeface="+mn-lt"/>
                          <a:ea typeface="Calibri" panose="020F0502020204030204" pitchFamily="34" charset="0"/>
                          <a:cs typeface="Times New Roman" panose="02020603050405020304" pitchFamily="18" charset="0"/>
                        </a:rPr>
                        <a:t>Using the grill</a:t>
                      </a:r>
                    </a:p>
                  </a:txBody>
                  <a:tcPr marL="68580" marR="68580" marT="0" marB="0"/>
                </a:tc>
                <a:tc>
                  <a:txBody>
                    <a:bodyPr/>
                    <a:lstStyle/>
                    <a:p>
                      <a:pPr marL="171450" indent="-171450" algn="l">
                        <a:lnSpc>
                          <a:spcPct val="107000"/>
                        </a:lnSpc>
                        <a:spcAft>
                          <a:spcPts val="0"/>
                        </a:spcAft>
                        <a:buFont typeface="Arial" panose="020B0604020202020204" pitchFamily="34" charset="0"/>
                        <a:buChar char="•"/>
                      </a:pPr>
                      <a:r>
                        <a:rPr lang="en-GB" sz="1200" dirty="0">
                          <a:effectLst/>
                          <a:latin typeface="+mn-lt"/>
                          <a:ea typeface="Calibri" panose="020F0502020204030204" pitchFamily="34" charset="0"/>
                          <a:cs typeface="Times New Roman" panose="02020603050405020304" pitchFamily="18" charset="0"/>
                        </a:rPr>
                        <a:t>Be able to demonstrate the following techniques with a range of foods, such as vegetables, meat, fish or alternatives such as halloumi, seeds and nuts: char, grill or toast</a:t>
                      </a:r>
                    </a:p>
                  </a:txBody>
                  <a:tcPr marL="68580" marR="68580" marT="0" marB="0"/>
                </a:tc>
                <a:extLst>
                  <a:ext uri="{0D108BD9-81ED-4DB2-BD59-A6C34878D82A}">
                    <a16:rowId xmlns:a16="http://schemas.microsoft.com/office/drawing/2014/main" val="10011"/>
                  </a:ext>
                </a:extLst>
              </a:tr>
              <a:tr h="442030">
                <a:tc>
                  <a:txBody>
                    <a:bodyPr/>
                    <a:lstStyle/>
                    <a:p>
                      <a:pPr algn="l">
                        <a:lnSpc>
                          <a:spcPct val="107000"/>
                        </a:lnSpc>
                        <a:spcAft>
                          <a:spcPts val="0"/>
                        </a:spcAft>
                      </a:pPr>
                      <a:r>
                        <a:rPr lang="en-GB" sz="1100" dirty="0">
                          <a:effectLst/>
                          <a:latin typeface="+mn-lt"/>
                          <a:ea typeface="Calibri" panose="020F0502020204030204" pitchFamily="34" charset="0"/>
                          <a:cs typeface="Times New Roman" panose="02020603050405020304" pitchFamily="18" charset="0"/>
                        </a:rPr>
                        <a:t>12</a:t>
                      </a:r>
                    </a:p>
                  </a:txBody>
                  <a:tcPr marL="68580" marR="68580" marT="0" marB="0"/>
                </a:tc>
                <a:tc>
                  <a:txBody>
                    <a:bodyPr/>
                    <a:lstStyle/>
                    <a:p>
                      <a:pPr algn="l">
                        <a:lnSpc>
                          <a:spcPct val="107000"/>
                        </a:lnSpc>
                        <a:spcAft>
                          <a:spcPts val="0"/>
                        </a:spcAft>
                      </a:pPr>
                      <a:r>
                        <a:rPr lang="en-GB" sz="1100" dirty="0">
                          <a:effectLst/>
                          <a:latin typeface="+mn-lt"/>
                          <a:ea typeface="Calibri" panose="020F0502020204030204" pitchFamily="34" charset="0"/>
                          <a:cs typeface="Times New Roman" panose="02020603050405020304" pitchFamily="18" charset="0"/>
                        </a:rPr>
                        <a:t>Using the oven</a:t>
                      </a:r>
                    </a:p>
                  </a:txBody>
                  <a:tcPr marL="68580" marR="68580" marT="0" marB="0"/>
                </a:tc>
                <a:tc>
                  <a:txBody>
                    <a:bodyPr/>
                    <a:lstStyle/>
                    <a:p>
                      <a:pPr marL="171450" indent="-171450" algn="l">
                        <a:lnSpc>
                          <a:spcPct val="107000"/>
                        </a:lnSpc>
                        <a:spcAft>
                          <a:spcPts val="0"/>
                        </a:spcAft>
                        <a:buFont typeface="Arial" panose="020B0604020202020204" pitchFamily="34" charset="0"/>
                        <a:buChar char="•"/>
                      </a:pPr>
                      <a:r>
                        <a:rPr lang="en-GB" sz="1200" dirty="0">
                          <a:effectLst/>
                          <a:latin typeface="+mn-lt"/>
                          <a:ea typeface="Calibri" panose="020F0502020204030204" pitchFamily="34" charset="0"/>
                          <a:cs typeface="Times New Roman" panose="02020603050405020304" pitchFamily="18" charset="0"/>
                        </a:rPr>
                        <a:t>Be able to demonstrate the following techniques: baking, roasting, casseroles and/or tagines, braising</a:t>
                      </a:r>
                    </a:p>
                  </a:txBody>
                  <a:tcPr marL="68580" marR="68580" marT="0" marB="0"/>
                </a:tc>
                <a:extLst>
                  <a:ext uri="{0D108BD9-81ED-4DB2-BD59-A6C34878D82A}">
                    <a16:rowId xmlns:a16="http://schemas.microsoft.com/office/drawing/2014/main" val="10012"/>
                  </a:ext>
                </a:extLst>
              </a:tr>
            </a:tbl>
          </a:graphicData>
        </a:graphic>
      </p:graphicFrame>
      <p:sp>
        <p:nvSpPr>
          <p:cNvPr id="5" name="TextBox 4"/>
          <p:cNvSpPr txBox="1"/>
          <p:nvPr/>
        </p:nvSpPr>
        <p:spPr>
          <a:xfrm>
            <a:off x="1645920" y="0"/>
            <a:ext cx="5139891" cy="369332"/>
          </a:xfrm>
          <a:prstGeom prst="rect">
            <a:avLst/>
          </a:prstGeom>
          <a:noFill/>
        </p:spPr>
        <p:txBody>
          <a:bodyPr wrap="square" rtlCol="0">
            <a:spAutoFit/>
          </a:bodyPr>
          <a:lstStyle/>
          <a:p>
            <a:pPr algn="ctr"/>
            <a:r>
              <a:rPr lang="en-GB" dirty="0"/>
              <a:t>Skills group and techniques table</a:t>
            </a:r>
          </a:p>
        </p:txBody>
      </p:sp>
    </p:spTree>
    <p:extLst>
      <p:ext uri="{BB962C8B-B14F-4D97-AF65-F5344CB8AC3E}">
        <p14:creationId xmlns:p14="http://schemas.microsoft.com/office/powerpoint/2010/main" val="1995100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1794</TotalTime>
  <Words>5010</Words>
  <Application>Microsoft Office PowerPoint</Application>
  <PresentationFormat>On-screen Show (4:3)</PresentationFormat>
  <Paragraphs>982</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What we are cooking and why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Technology Year 9</dc:title>
  <dc:creator>Lyn de-Gay</dc:creator>
  <cp:lastModifiedBy>Adrian Jelf</cp:lastModifiedBy>
  <cp:revision>281</cp:revision>
  <cp:lastPrinted>2021-10-18T07:37:23Z</cp:lastPrinted>
  <dcterms:created xsi:type="dcterms:W3CDTF">2019-06-11T13:58:44Z</dcterms:created>
  <dcterms:modified xsi:type="dcterms:W3CDTF">2023-11-07T12:37:22Z</dcterms:modified>
</cp:coreProperties>
</file>