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71" r:id="rId3"/>
    <p:sldId id="670" r:id="rId4"/>
    <p:sldId id="259" r:id="rId5"/>
    <p:sldId id="266" r:id="rId6"/>
    <p:sldId id="464" r:id="rId7"/>
    <p:sldId id="465" r:id="rId8"/>
    <p:sldId id="258" r:id="rId9"/>
    <p:sldId id="260" r:id="rId10"/>
    <p:sldId id="672" r:id="rId11"/>
    <p:sldId id="675" r:id="rId12"/>
    <p:sldId id="460" r:id="rId13"/>
    <p:sldId id="461" r:id="rId14"/>
    <p:sldId id="360" r:id="rId15"/>
    <p:sldId id="278" r:id="rId16"/>
    <p:sldId id="337" r:id="rId17"/>
  </p:sldIdLst>
  <p:sldSz cx="9906000" cy="6858000" type="A4"/>
  <p:notesSz cx="6797675" cy="9926638"/>
  <p:defaultTextStyle>
    <a:defPPr>
      <a:defRPr lang="en-GB"/>
    </a:defPPr>
    <a:lvl1pPr algn="l" rtl="0" fontAlgn="base">
      <a:spcBef>
        <a:spcPct val="0"/>
      </a:spcBef>
      <a:spcAft>
        <a:spcPct val="0"/>
      </a:spcAft>
      <a:defRPr sz="1300" kern="1200">
        <a:solidFill>
          <a:schemeClr val="tx1"/>
        </a:solidFill>
        <a:latin typeface="Arial" charset="0"/>
        <a:ea typeface="+mn-ea"/>
        <a:cs typeface="Arial" charset="0"/>
      </a:defRPr>
    </a:lvl1pPr>
    <a:lvl2pPr marL="341313" indent="115888" algn="l" rtl="0" fontAlgn="base">
      <a:spcBef>
        <a:spcPct val="0"/>
      </a:spcBef>
      <a:spcAft>
        <a:spcPct val="0"/>
      </a:spcAft>
      <a:defRPr sz="1300" kern="1200">
        <a:solidFill>
          <a:schemeClr val="tx1"/>
        </a:solidFill>
        <a:latin typeface="Arial" charset="0"/>
        <a:ea typeface="+mn-ea"/>
        <a:cs typeface="Arial" charset="0"/>
      </a:defRPr>
    </a:lvl2pPr>
    <a:lvl3pPr marL="682625" indent="231775" algn="l" rtl="0" fontAlgn="base">
      <a:spcBef>
        <a:spcPct val="0"/>
      </a:spcBef>
      <a:spcAft>
        <a:spcPct val="0"/>
      </a:spcAft>
      <a:defRPr sz="1300" kern="1200">
        <a:solidFill>
          <a:schemeClr val="tx1"/>
        </a:solidFill>
        <a:latin typeface="Arial" charset="0"/>
        <a:ea typeface="+mn-ea"/>
        <a:cs typeface="Arial" charset="0"/>
      </a:defRPr>
    </a:lvl3pPr>
    <a:lvl4pPr marL="1025525" indent="346075" algn="l" rtl="0" fontAlgn="base">
      <a:spcBef>
        <a:spcPct val="0"/>
      </a:spcBef>
      <a:spcAft>
        <a:spcPct val="0"/>
      </a:spcAft>
      <a:defRPr sz="1300" kern="1200">
        <a:solidFill>
          <a:schemeClr val="tx1"/>
        </a:solidFill>
        <a:latin typeface="Arial" charset="0"/>
        <a:ea typeface="+mn-ea"/>
        <a:cs typeface="Arial" charset="0"/>
      </a:defRPr>
    </a:lvl4pPr>
    <a:lvl5pPr marL="1366838" indent="461963" algn="l" rtl="0" fontAlgn="base">
      <a:spcBef>
        <a:spcPct val="0"/>
      </a:spcBef>
      <a:spcAft>
        <a:spcPct val="0"/>
      </a:spcAft>
      <a:defRPr sz="1300" kern="1200">
        <a:solidFill>
          <a:schemeClr val="tx1"/>
        </a:solidFill>
        <a:latin typeface="Arial" charset="0"/>
        <a:ea typeface="+mn-ea"/>
        <a:cs typeface="Arial" charset="0"/>
      </a:defRPr>
    </a:lvl5pPr>
    <a:lvl6pPr marL="2286000" algn="l" defTabSz="914400" rtl="0" eaLnBrk="1" latinLnBrk="0" hangingPunct="1">
      <a:defRPr sz="1300" kern="1200">
        <a:solidFill>
          <a:schemeClr val="tx1"/>
        </a:solidFill>
        <a:latin typeface="Arial" charset="0"/>
        <a:ea typeface="+mn-ea"/>
        <a:cs typeface="Arial" charset="0"/>
      </a:defRPr>
    </a:lvl6pPr>
    <a:lvl7pPr marL="2743200" algn="l" defTabSz="914400" rtl="0" eaLnBrk="1" latinLnBrk="0" hangingPunct="1">
      <a:defRPr sz="1300" kern="1200">
        <a:solidFill>
          <a:schemeClr val="tx1"/>
        </a:solidFill>
        <a:latin typeface="Arial" charset="0"/>
        <a:ea typeface="+mn-ea"/>
        <a:cs typeface="Arial" charset="0"/>
      </a:defRPr>
    </a:lvl7pPr>
    <a:lvl8pPr marL="3200400" algn="l" defTabSz="914400" rtl="0" eaLnBrk="1" latinLnBrk="0" hangingPunct="1">
      <a:defRPr sz="1300" kern="1200">
        <a:solidFill>
          <a:schemeClr val="tx1"/>
        </a:solidFill>
        <a:latin typeface="Arial" charset="0"/>
        <a:ea typeface="+mn-ea"/>
        <a:cs typeface="Arial" charset="0"/>
      </a:defRPr>
    </a:lvl8pPr>
    <a:lvl9pPr marL="3657600" algn="l" defTabSz="914400" rtl="0" eaLnBrk="1" latinLnBrk="0" hangingPunct="1">
      <a:defRPr sz="1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777777"/>
    <a:srgbClr val="EAEAEA"/>
    <a:srgbClr val="CCCC00"/>
    <a:srgbClr val="FFFF66"/>
    <a:srgbClr val="CCFF66"/>
    <a:srgbClr val="33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1" autoAdjust="0"/>
    <p:restoredTop sz="99012" autoAdjust="0"/>
  </p:normalViewPr>
  <p:slideViewPr>
    <p:cSldViewPr>
      <p:cViewPr varScale="1">
        <p:scale>
          <a:sx n="72" d="100"/>
          <a:sy n="72" d="100"/>
        </p:scale>
        <p:origin x="336"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196" y="2130652"/>
            <a:ext cx="8419609" cy="1469571"/>
          </a:xfrm>
        </p:spPr>
        <p:txBody>
          <a:bodyPr/>
          <a:lstStyle/>
          <a:p>
            <a:r>
              <a:rPr lang="en-US"/>
              <a:t>Click to edit Master title style</a:t>
            </a:r>
            <a:endParaRPr lang="en-GB"/>
          </a:p>
        </p:txBody>
      </p:sp>
      <p:sp>
        <p:nvSpPr>
          <p:cNvPr id="3" name="Subtitle 2"/>
          <p:cNvSpPr>
            <a:spLocks noGrp="1"/>
          </p:cNvSpPr>
          <p:nvPr>
            <p:ph type="subTitle" idx="1"/>
          </p:nvPr>
        </p:nvSpPr>
        <p:spPr>
          <a:xfrm>
            <a:off x="1486392" y="3885974"/>
            <a:ext cx="6933217" cy="1753054"/>
          </a:xfrm>
        </p:spPr>
        <p:txBody>
          <a:bodyPr/>
          <a:lstStyle>
            <a:lvl1pPr marL="0" indent="0" algn="ctr">
              <a:buNone/>
              <a:defRPr/>
            </a:lvl1pPr>
            <a:lvl2pPr marL="342077" indent="0" algn="ctr">
              <a:buNone/>
              <a:defRPr/>
            </a:lvl2pPr>
            <a:lvl3pPr marL="684154" indent="0" algn="ctr">
              <a:buNone/>
              <a:defRPr/>
            </a:lvl3pPr>
            <a:lvl4pPr marL="1026231" indent="0" algn="ctr">
              <a:buNone/>
              <a:defRPr/>
            </a:lvl4pPr>
            <a:lvl5pPr marL="1368308" indent="0" algn="ctr">
              <a:buNone/>
              <a:defRPr/>
            </a:lvl5pPr>
            <a:lvl6pPr marL="1710385" indent="0" algn="ctr">
              <a:buNone/>
              <a:defRPr/>
            </a:lvl6pPr>
            <a:lvl7pPr marL="2052462" indent="0" algn="ctr">
              <a:buNone/>
              <a:defRPr/>
            </a:lvl7pPr>
            <a:lvl8pPr marL="2394539" indent="0" algn="ctr">
              <a:buNone/>
              <a:defRPr/>
            </a:lvl8pPr>
            <a:lvl9pPr marL="2736616"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E67A7-D976-486E-8225-540A1B243A6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6012C-8B24-4CCD-888E-F0C767E71DA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588" y="274411"/>
            <a:ext cx="2228359" cy="585220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055" y="274411"/>
            <a:ext cx="6569604" cy="5852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E1D39-4140-43BE-8F74-9AFBE07FC45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055" y="274411"/>
            <a:ext cx="8915891" cy="5852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A660DD-B717-4009-A6E4-9F106071E11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150C99-7AFB-4724-AED8-30884A6DC7F5}" type="datetimeFigureOut">
              <a:rPr lang="en-GB" smtClean="0"/>
              <a:t>07/11/2023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8C0555-C83D-4CA9-8A4D-1E74F4167879}" type="slidenum">
              <a:rPr lang="en-GB" smtClean="0"/>
              <a:t>‹#›</a:t>
            </a:fld>
            <a:endParaRPr lang="en-GB"/>
          </a:p>
        </p:txBody>
      </p:sp>
    </p:spTree>
    <p:extLst>
      <p:ext uri="{BB962C8B-B14F-4D97-AF65-F5344CB8AC3E}">
        <p14:creationId xmlns:p14="http://schemas.microsoft.com/office/powerpoint/2010/main" val="78679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447"/>
            <a:ext cx="8419609" cy="1362982"/>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82506" y="2906259"/>
            <a:ext cx="8419609" cy="1500187"/>
          </a:xfrm>
        </p:spPr>
        <p:txBody>
          <a:bodyPr anchor="b"/>
          <a:lstStyle>
            <a:lvl1pPr marL="0" indent="0">
              <a:buNone/>
              <a:defRPr sz="1500"/>
            </a:lvl1pPr>
            <a:lvl2pPr marL="342077" indent="0">
              <a:buNone/>
              <a:defRPr sz="1300"/>
            </a:lvl2pPr>
            <a:lvl3pPr marL="684154" indent="0">
              <a:buNone/>
              <a:defRPr sz="1200"/>
            </a:lvl3pPr>
            <a:lvl4pPr marL="1026231" indent="0">
              <a:buNone/>
              <a:defRPr sz="1000"/>
            </a:lvl4pPr>
            <a:lvl5pPr marL="1368308" indent="0">
              <a:buNone/>
              <a:defRPr sz="1000"/>
            </a:lvl5pPr>
            <a:lvl6pPr marL="1710385" indent="0">
              <a:buNone/>
              <a:defRPr sz="1000"/>
            </a:lvl6pPr>
            <a:lvl7pPr marL="2052462" indent="0">
              <a:buNone/>
              <a:defRPr sz="1000"/>
            </a:lvl7pPr>
            <a:lvl8pPr marL="2394539" indent="0">
              <a:buNone/>
              <a:defRPr sz="1000"/>
            </a:lvl8pPr>
            <a:lvl9pPr marL="2736616" indent="0">
              <a:buNone/>
              <a:defRPr sz="1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09A750-BDAF-4A59-89D4-E1EF2E75790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055" y="1599974"/>
            <a:ext cx="4398981"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1964" y="1599974"/>
            <a:ext cx="4398982"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D06D16-9DE7-4D88-8E60-518A5B60C29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055" y="1535339"/>
            <a:ext cx="4376869"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a:t>Click to edit Master text styles</a:t>
            </a:r>
          </a:p>
        </p:txBody>
      </p:sp>
      <p:sp>
        <p:nvSpPr>
          <p:cNvPr id="4" name="Content Placeholder 3"/>
          <p:cNvSpPr>
            <a:spLocks noGrp="1"/>
          </p:cNvSpPr>
          <p:nvPr>
            <p:ph sz="half" idx="2"/>
          </p:nvPr>
        </p:nvSpPr>
        <p:spPr>
          <a:xfrm>
            <a:off x="495055" y="2174875"/>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1619" y="1535339"/>
            <a:ext cx="4379327"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1619" y="2174875"/>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21E9B2-F425-4C02-A93B-8D75D9A6DB6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B035FA-D895-437F-89B4-AB501C290D4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0FE51-5DC1-4C1E-ACBF-F4EA1AD7FE2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55" y="273278"/>
            <a:ext cx="3259005" cy="1162276"/>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873217" y="273278"/>
            <a:ext cx="5537729"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055" y="1435554"/>
            <a:ext cx="3259005" cy="4691063"/>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DB8FF-8438-4522-942D-A73093D9C3D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7" y="4801054"/>
            <a:ext cx="5943109" cy="565831"/>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942137" y="612322"/>
            <a:ext cx="5943109" cy="4115027"/>
          </a:xfrm>
        </p:spPr>
        <p:txBody>
          <a:bodyPr/>
          <a:lstStyle>
            <a:lvl1pPr marL="0" indent="0">
              <a:buNone/>
              <a:defRPr sz="2400"/>
            </a:lvl1pPr>
            <a:lvl2pPr marL="342077" indent="0">
              <a:buNone/>
              <a:defRPr sz="2100"/>
            </a:lvl2pPr>
            <a:lvl3pPr marL="684154" indent="0">
              <a:buNone/>
              <a:defRPr sz="1800"/>
            </a:lvl3pPr>
            <a:lvl4pPr marL="1026231" indent="0">
              <a:buNone/>
              <a:defRPr sz="1500"/>
            </a:lvl4pPr>
            <a:lvl5pPr marL="1368308" indent="0">
              <a:buNone/>
              <a:defRPr sz="1500"/>
            </a:lvl5pPr>
            <a:lvl6pPr marL="1710385" indent="0">
              <a:buNone/>
              <a:defRPr sz="1500"/>
            </a:lvl6pPr>
            <a:lvl7pPr marL="2052462" indent="0">
              <a:buNone/>
              <a:defRPr sz="1500"/>
            </a:lvl7pPr>
            <a:lvl8pPr marL="2394539" indent="0">
              <a:buNone/>
              <a:defRPr sz="1500"/>
            </a:lvl8pPr>
            <a:lvl9pPr marL="2736616" indent="0">
              <a:buNone/>
              <a:defRPr sz="1500"/>
            </a:lvl9pPr>
          </a:lstStyle>
          <a:p>
            <a:pPr lvl="0"/>
            <a:endParaRPr lang="en-GB" noProof="0"/>
          </a:p>
        </p:txBody>
      </p:sp>
      <p:sp>
        <p:nvSpPr>
          <p:cNvPr id="4" name="Text Placeholder 3"/>
          <p:cNvSpPr>
            <a:spLocks noGrp="1"/>
          </p:cNvSpPr>
          <p:nvPr>
            <p:ph type="body" sz="half" idx="2"/>
          </p:nvPr>
        </p:nvSpPr>
        <p:spPr>
          <a:xfrm>
            <a:off x="1942137" y="5366885"/>
            <a:ext cx="5943109" cy="805089"/>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C66107-3843-4C40-90C3-FCDB98B217C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50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5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500">
                <a:cs typeface="+mn-cs"/>
              </a:defRPr>
            </a:lvl1pPr>
          </a:lstStyle>
          <a:p>
            <a:pPr>
              <a:defRPr/>
            </a:pPr>
            <a:fld id="{D574532D-2A8B-48E3-8F57-6135746BD5C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62"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p:titleStyle>
    <p:bodyStyle>
      <a:lvl1pPr marL="357188" indent="-357188"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496687" indent="-238742" algn="l" defTabSz="957341" rtl="0" fontAlgn="base">
        <a:spcBef>
          <a:spcPct val="20000"/>
        </a:spcBef>
        <a:spcAft>
          <a:spcPct val="0"/>
        </a:spcAft>
        <a:buChar char="»"/>
        <a:defRPr sz="2100">
          <a:solidFill>
            <a:schemeClr val="tx1"/>
          </a:solidFill>
          <a:latin typeface="+mn-lt"/>
        </a:defRPr>
      </a:lvl6pPr>
      <a:lvl7pPr marL="2838764" indent="-238742" algn="l" defTabSz="957341" rtl="0" fontAlgn="base">
        <a:spcBef>
          <a:spcPct val="20000"/>
        </a:spcBef>
        <a:spcAft>
          <a:spcPct val="0"/>
        </a:spcAft>
        <a:buChar char="»"/>
        <a:defRPr sz="2100">
          <a:solidFill>
            <a:schemeClr val="tx1"/>
          </a:solidFill>
          <a:latin typeface="+mn-lt"/>
        </a:defRPr>
      </a:lvl7pPr>
      <a:lvl8pPr marL="3180841" indent="-238742" algn="l" defTabSz="957341" rtl="0" fontAlgn="base">
        <a:spcBef>
          <a:spcPct val="20000"/>
        </a:spcBef>
        <a:spcAft>
          <a:spcPct val="0"/>
        </a:spcAft>
        <a:buChar char="»"/>
        <a:defRPr sz="2100">
          <a:solidFill>
            <a:schemeClr val="tx1"/>
          </a:solidFill>
          <a:latin typeface="+mn-lt"/>
        </a:defRPr>
      </a:lvl8pPr>
      <a:lvl9pPr marL="3522918" indent="-238742" algn="l" defTabSz="957341" rtl="0" fontAlgn="base">
        <a:spcBef>
          <a:spcPct val="20000"/>
        </a:spcBef>
        <a:spcAft>
          <a:spcPct val="0"/>
        </a:spcAft>
        <a:buChar char="»"/>
        <a:defRPr sz="2100">
          <a:solidFill>
            <a:schemeClr val="tx1"/>
          </a:solidFill>
          <a:latin typeface="+mn-lt"/>
        </a:defRPr>
      </a:lvl9pPr>
    </p:bodyStyle>
    <p:otherStyle>
      <a:defPPr>
        <a:defRPr lang="en-US"/>
      </a:defPPr>
      <a:lvl1pPr marL="0" algn="l" defTabSz="684154" rtl="0" eaLnBrk="1" latinLnBrk="0" hangingPunct="1">
        <a:defRPr sz="1300" kern="1200">
          <a:solidFill>
            <a:schemeClr val="tx1"/>
          </a:solidFill>
          <a:latin typeface="+mn-lt"/>
          <a:ea typeface="+mn-ea"/>
          <a:cs typeface="+mn-cs"/>
        </a:defRPr>
      </a:lvl1pPr>
      <a:lvl2pPr marL="342077" algn="l" defTabSz="684154" rtl="0" eaLnBrk="1" latinLnBrk="0" hangingPunct="1">
        <a:defRPr sz="1300" kern="1200">
          <a:solidFill>
            <a:schemeClr val="tx1"/>
          </a:solidFill>
          <a:latin typeface="+mn-lt"/>
          <a:ea typeface="+mn-ea"/>
          <a:cs typeface="+mn-cs"/>
        </a:defRPr>
      </a:lvl2pPr>
      <a:lvl3pPr marL="684154" algn="l" defTabSz="684154" rtl="0" eaLnBrk="1" latinLnBrk="0" hangingPunct="1">
        <a:defRPr sz="1300" kern="1200">
          <a:solidFill>
            <a:schemeClr val="tx1"/>
          </a:solidFill>
          <a:latin typeface="+mn-lt"/>
          <a:ea typeface="+mn-ea"/>
          <a:cs typeface="+mn-cs"/>
        </a:defRPr>
      </a:lvl3pPr>
      <a:lvl4pPr marL="1026231" algn="l" defTabSz="684154" rtl="0" eaLnBrk="1" latinLnBrk="0" hangingPunct="1">
        <a:defRPr sz="1300" kern="1200">
          <a:solidFill>
            <a:schemeClr val="tx1"/>
          </a:solidFill>
          <a:latin typeface="+mn-lt"/>
          <a:ea typeface="+mn-ea"/>
          <a:cs typeface="+mn-cs"/>
        </a:defRPr>
      </a:lvl4pPr>
      <a:lvl5pPr marL="1368308" algn="l" defTabSz="684154" rtl="0" eaLnBrk="1" latinLnBrk="0" hangingPunct="1">
        <a:defRPr sz="1300" kern="1200">
          <a:solidFill>
            <a:schemeClr val="tx1"/>
          </a:solidFill>
          <a:latin typeface="+mn-lt"/>
          <a:ea typeface="+mn-ea"/>
          <a:cs typeface="+mn-cs"/>
        </a:defRPr>
      </a:lvl5pPr>
      <a:lvl6pPr marL="1710385" algn="l" defTabSz="684154" rtl="0" eaLnBrk="1" latinLnBrk="0" hangingPunct="1">
        <a:defRPr sz="1300" kern="1200">
          <a:solidFill>
            <a:schemeClr val="tx1"/>
          </a:solidFill>
          <a:latin typeface="+mn-lt"/>
          <a:ea typeface="+mn-ea"/>
          <a:cs typeface="+mn-cs"/>
        </a:defRPr>
      </a:lvl6pPr>
      <a:lvl7pPr marL="2052462" algn="l" defTabSz="684154" rtl="0" eaLnBrk="1" latinLnBrk="0" hangingPunct="1">
        <a:defRPr sz="1300" kern="1200">
          <a:solidFill>
            <a:schemeClr val="tx1"/>
          </a:solidFill>
          <a:latin typeface="+mn-lt"/>
          <a:ea typeface="+mn-ea"/>
          <a:cs typeface="+mn-cs"/>
        </a:defRPr>
      </a:lvl7pPr>
      <a:lvl8pPr marL="2394539" algn="l" defTabSz="684154" rtl="0" eaLnBrk="1" latinLnBrk="0" hangingPunct="1">
        <a:defRPr sz="1300" kern="1200">
          <a:solidFill>
            <a:schemeClr val="tx1"/>
          </a:solidFill>
          <a:latin typeface="+mn-lt"/>
          <a:ea typeface="+mn-ea"/>
          <a:cs typeface="+mn-cs"/>
        </a:defRPr>
      </a:lvl8pPr>
      <a:lvl9pPr marL="2736616" algn="l" defTabSz="68415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alessi.com/en/company/history" TargetMode="External"/><Relationship Id="rId2" Type="http://schemas.openxmlformats.org/officeDocument/2006/relationships/hyperlink" Target="http://www.designcouncil.org.uk/Case-studies/Ales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4294967295"/>
          </p:nvPr>
        </p:nvSpPr>
        <p:spPr>
          <a:xfrm>
            <a:off x="595313" y="5040313"/>
            <a:ext cx="4214812" cy="1268412"/>
          </a:xfrm>
        </p:spPr>
        <p:txBody>
          <a:bodyPr/>
          <a:lstStyle/>
          <a:p>
            <a:pPr>
              <a:buFontTx/>
              <a:buNone/>
            </a:pPr>
            <a:r>
              <a:rPr lang="en-GB" sz="1200" dirty="0">
                <a:latin typeface="Comic Sans MS" pitchFamily="66" charset="0"/>
              </a:rPr>
              <a:t>Name</a:t>
            </a:r>
          </a:p>
          <a:p>
            <a:pPr>
              <a:buFontTx/>
              <a:buNone/>
            </a:pPr>
            <a:r>
              <a:rPr lang="en-GB" sz="1200" dirty="0">
                <a:latin typeface="Comic Sans MS" pitchFamily="66" charset="0"/>
              </a:rPr>
              <a:t>Design &amp; Technology group</a:t>
            </a:r>
          </a:p>
          <a:p>
            <a:pPr>
              <a:buFontTx/>
              <a:buNone/>
            </a:pPr>
            <a:endParaRPr lang="en-GB" sz="1200" dirty="0">
              <a:latin typeface="Comic Sans MS" pitchFamily="66" charset="0"/>
            </a:endParaRPr>
          </a:p>
          <a:p>
            <a:pPr>
              <a:buFontTx/>
              <a:buNone/>
            </a:pPr>
            <a:r>
              <a:rPr lang="en-GB" sz="1200" dirty="0">
                <a:latin typeface="Comic Sans MS" pitchFamily="66" charset="0"/>
              </a:rPr>
              <a:t>Pathway</a:t>
            </a:r>
          </a:p>
        </p:txBody>
      </p:sp>
      <p:sp>
        <p:nvSpPr>
          <p:cNvPr id="14339" name="Rectangle 3"/>
          <p:cNvSpPr>
            <a:spLocks noChangeArrowheads="1"/>
          </p:cNvSpPr>
          <p:nvPr/>
        </p:nvSpPr>
        <p:spPr bwMode="auto">
          <a:xfrm>
            <a:off x="452438" y="428625"/>
            <a:ext cx="8858250" cy="5929313"/>
          </a:xfrm>
          <a:prstGeom prst="rect">
            <a:avLst/>
          </a:prstGeom>
          <a:noFill/>
          <a:ln w="38100" algn="ctr">
            <a:solidFill>
              <a:schemeClr val="tx1"/>
            </a:solidFill>
            <a:round/>
            <a:headEnd/>
            <a:tailEnd/>
          </a:ln>
        </p:spPr>
        <p:txBody>
          <a:bodyPr/>
          <a:lstStyle/>
          <a:p>
            <a:pPr defTabSz="1279525"/>
            <a:endParaRPr lang="en-US" sz="2500"/>
          </a:p>
        </p:txBody>
      </p:sp>
      <p:sp>
        <p:nvSpPr>
          <p:cNvPr id="14340" name="Rectangle 4"/>
          <p:cNvSpPr>
            <a:spLocks noChangeArrowheads="1"/>
          </p:cNvSpPr>
          <p:nvPr/>
        </p:nvSpPr>
        <p:spPr bwMode="auto">
          <a:xfrm>
            <a:off x="452438" y="4714875"/>
            <a:ext cx="8858250" cy="1643063"/>
          </a:xfrm>
          <a:prstGeom prst="rect">
            <a:avLst/>
          </a:prstGeom>
          <a:noFill/>
          <a:ln w="38100" algn="ctr">
            <a:solidFill>
              <a:schemeClr val="tx1"/>
            </a:solidFill>
            <a:round/>
            <a:headEnd/>
            <a:tailEnd/>
          </a:ln>
        </p:spPr>
        <p:txBody>
          <a:bodyPr/>
          <a:lstStyle/>
          <a:p>
            <a:pPr defTabSz="1279525"/>
            <a:endParaRPr lang="en-US" sz="2500"/>
          </a:p>
        </p:txBody>
      </p:sp>
      <p:cxnSp>
        <p:nvCxnSpPr>
          <p:cNvPr id="14341" name="Straight Connector 6"/>
          <p:cNvCxnSpPr>
            <a:cxnSpLocks noChangeShapeType="1"/>
          </p:cNvCxnSpPr>
          <p:nvPr/>
        </p:nvCxnSpPr>
        <p:spPr bwMode="auto">
          <a:xfrm>
            <a:off x="1136650" y="5229225"/>
            <a:ext cx="2928938" cy="1588"/>
          </a:xfrm>
          <a:prstGeom prst="line">
            <a:avLst/>
          </a:prstGeom>
          <a:noFill/>
          <a:ln w="9525" algn="ctr">
            <a:solidFill>
              <a:schemeClr val="tx1"/>
            </a:solidFill>
            <a:round/>
            <a:headEnd/>
            <a:tailEnd/>
          </a:ln>
        </p:spPr>
      </p:cxnSp>
      <p:cxnSp>
        <p:nvCxnSpPr>
          <p:cNvPr id="14342" name="Straight Connector 7"/>
          <p:cNvCxnSpPr>
            <a:cxnSpLocks noChangeShapeType="1"/>
          </p:cNvCxnSpPr>
          <p:nvPr/>
        </p:nvCxnSpPr>
        <p:spPr bwMode="auto">
          <a:xfrm>
            <a:off x="1136650" y="5713413"/>
            <a:ext cx="2928938" cy="1587"/>
          </a:xfrm>
          <a:prstGeom prst="line">
            <a:avLst/>
          </a:prstGeom>
          <a:noFill/>
          <a:ln w="9525" algn="ctr">
            <a:solidFill>
              <a:schemeClr val="tx1"/>
            </a:solidFill>
            <a:round/>
            <a:headEnd/>
            <a:tailEnd/>
          </a:ln>
        </p:spPr>
      </p:cxnSp>
      <p:cxnSp>
        <p:nvCxnSpPr>
          <p:cNvPr id="14343" name="Straight Connector 8"/>
          <p:cNvCxnSpPr>
            <a:cxnSpLocks noChangeShapeType="1"/>
          </p:cNvCxnSpPr>
          <p:nvPr/>
        </p:nvCxnSpPr>
        <p:spPr bwMode="auto">
          <a:xfrm>
            <a:off x="1136650" y="6213475"/>
            <a:ext cx="2928938" cy="1588"/>
          </a:xfrm>
          <a:prstGeom prst="line">
            <a:avLst/>
          </a:prstGeom>
          <a:noFill/>
          <a:ln w="9525" algn="ctr">
            <a:solidFill>
              <a:schemeClr val="tx1"/>
            </a:solidFill>
            <a:round/>
            <a:headEnd/>
            <a:tailEnd/>
          </a:ln>
        </p:spPr>
      </p:cxnSp>
      <p:sp>
        <p:nvSpPr>
          <p:cNvPr id="14344" name="Content Placeholder 2"/>
          <p:cNvSpPr txBox="1">
            <a:spLocks/>
          </p:cNvSpPr>
          <p:nvPr/>
        </p:nvSpPr>
        <p:spPr bwMode="auto">
          <a:xfrm>
            <a:off x="5241033" y="5143500"/>
            <a:ext cx="4069656" cy="1214438"/>
          </a:xfrm>
          <a:prstGeom prst="rect">
            <a:avLst/>
          </a:prstGeom>
          <a:noFill/>
          <a:ln w="9525">
            <a:noFill/>
            <a:miter lim="800000"/>
            <a:headEnd/>
            <a:tailEnd/>
          </a:ln>
        </p:spPr>
        <p:txBody>
          <a:bodyPr lIns="95782" tIns="47891" rIns="95782" bIns="47891"/>
          <a:lstStyle/>
          <a:p>
            <a:pPr marL="357188" indent="-357188" defTabSz="957263" eaLnBrk="0" hangingPunct="0">
              <a:spcBef>
                <a:spcPct val="20000"/>
              </a:spcBef>
            </a:pPr>
            <a:endParaRPr lang="en-GB" sz="1200" dirty="0">
              <a:latin typeface="Comic Sans MS" pitchFamily="66" charset="0"/>
            </a:endParaRPr>
          </a:p>
          <a:p>
            <a:pPr marL="357188" indent="-357188" defTabSz="957263" eaLnBrk="0" hangingPunct="0">
              <a:spcBef>
                <a:spcPct val="20000"/>
              </a:spcBef>
            </a:pPr>
            <a:r>
              <a:rPr lang="en-GB" sz="1200" dirty="0">
                <a:latin typeface="Comic Sans MS" pitchFamily="66" charset="0"/>
              </a:rPr>
              <a:t>Project Assessment</a:t>
            </a:r>
            <a:endParaRPr lang="en-GB" sz="1200" b="1" dirty="0">
              <a:latin typeface="Comic Sans MS" pitchFamily="66" charset="0"/>
            </a:endParaRPr>
          </a:p>
          <a:p>
            <a:pPr marL="357188" indent="-357188" defTabSz="957263" eaLnBrk="0" hangingPunct="0">
              <a:spcBef>
                <a:spcPct val="20000"/>
              </a:spcBef>
            </a:pPr>
            <a:endParaRPr lang="en-GB" sz="1200" dirty="0">
              <a:latin typeface="Comic Sans MS" pitchFamily="66" charset="0"/>
            </a:endParaRPr>
          </a:p>
        </p:txBody>
      </p:sp>
      <p:cxnSp>
        <p:nvCxnSpPr>
          <p:cNvPr id="14345" name="Straight Connector 11"/>
          <p:cNvCxnSpPr>
            <a:cxnSpLocks noChangeShapeType="1"/>
          </p:cNvCxnSpPr>
          <p:nvPr/>
        </p:nvCxnSpPr>
        <p:spPr bwMode="auto">
          <a:xfrm>
            <a:off x="6881813" y="5570538"/>
            <a:ext cx="2357437" cy="1587"/>
          </a:xfrm>
          <a:prstGeom prst="line">
            <a:avLst/>
          </a:prstGeom>
          <a:noFill/>
          <a:ln w="9525" algn="ctr">
            <a:solidFill>
              <a:schemeClr val="tx1"/>
            </a:solidFill>
            <a:round/>
            <a:headEnd/>
            <a:tailEnd/>
          </a:ln>
        </p:spPr>
      </p:cxnSp>
      <p:sp>
        <p:nvSpPr>
          <p:cNvPr id="15" name="Rectangle 14"/>
          <p:cNvSpPr/>
          <p:nvPr/>
        </p:nvSpPr>
        <p:spPr>
          <a:xfrm>
            <a:off x="1095352" y="1785926"/>
            <a:ext cx="7533088" cy="1754326"/>
          </a:xfrm>
          <a:prstGeom prst="rect">
            <a:avLst/>
          </a:prstGeom>
          <a:noFill/>
        </p:spPr>
        <p:txBody>
          <a:bodyPr wrap="none">
            <a:spAutoFit/>
          </a:bodyPr>
          <a:lstStyle/>
          <a:p>
            <a:pPr algn="ctr">
              <a:defRPr/>
            </a:pP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Year 9 Product Design</a:t>
            </a:r>
            <a:b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Creative Design</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rt of Drawing and Observation - Jackson's Art Blog">
            <a:extLst>
              <a:ext uri="{FF2B5EF4-FFF2-40B4-BE49-F238E27FC236}">
                <a16:creationId xmlns:a16="http://schemas.microsoft.com/office/drawing/2014/main" id="{E6AF7CA7-A785-4E7A-9F55-33AF4C12AD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2160" y="11986"/>
            <a:ext cx="2853839" cy="19048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5543BE-9851-4EF7-BFBF-E1E3E1E53F32}"/>
              </a:ext>
            </a:extLst>
          </p:cNvPr>
          <p:cNvSpPr txBox="1"/>
          <p:nvPr/>
        </p:nvSpPr>
        <p:spPr>
          <a:xfrm rot="16200000">
            <a:off x="-1964597" y="4602038"/>
            <a:ext cx="4173370" cy="338554"/>
          </a:xfrm>
          <a:prstGeom prst="rect">
            <a:avLst/>
          </a:prstGeom>
          <a:noFill/>
        </p:spPr>
        <p:txBody>
          <a:bodyPr wrap="square" rtlCol="0">
            <a:spAutoFit/>
          </a:bodyPr>
          <a:lstStyle/>
          <a:p>
            <a:r>
              <a:rPr lang="en-GB" sz="1600" dirty="0"/>
              <a:t>Observational Drawing and concept designs</a:t>
            </a:r>
          </a:p>
        </p:txBody>
      </p:sp>
      <p:sp>
        <p:nvSpPr>
          <p:cNvPr id="7" name="TextBox 6">
            <a:extLst>
              <a:ext uri="{FF2B5EF4-FFF2-40B4-BE49-F238E27FC236}">
                <a16:creationId xmlns:a16="http://schemas.microsoft.com/office/drawing/2014/main" id="{4B181E72-B8E2-4785-AB78-51D1FCCDB079}"/>
              </a:ext>
            </a:extLst>
          </p:cNvPr>
          <p:cNvSpPr txBox="1"/>
          <p:nvPr/>
        </p:nvSpPr>
        <p:spPr>
          <a:xfrm>
            <a:off x="291365" y="6131152"/>
            <a:ext cx="8997383" cy="900246"/>
          </a:xfrm>
          <a:prstGeom prst="rect">
            <a:avLst/>
          </a:prstGeom>
          <a:noFill/>
        </p:spPr>
        <p:txBody>
          <a:bodyPr wrap="square" rtlCol="0">
            <a:spAutoFit/>
          </a:bodyPr>
          <a:lstStyle/>
          <a:p>
            <a:r>
              <a:rPr lang="en-GB" sz="1050" dirty="0"/>
              <a:t>Success Criteria – have you?</a:t>
            </a:r>
          </a:p>
          <a:p>
            <a:pPr marL="285750" indent="-285750">
              <a:buFont typeface="Arial" panose="020B0604020202020204" pitchFamily="34" charset="0"/>
              <a:buChar char="•"/>
            </a:pPr>
            <a:r>
              <a:rPr lang="en-GB" sz="1050" dirty="0"/>
              <a:t>What is it (chair, bench, stool, rocking chair, lounger)?</a:t>
            </a:r>
          </a:p>
          <a:p>
            <a:pPr marL="285750" indent="-285750">
              <a:buFont typeface="Arial" panose="020B0604020202020204" pitchFamily="34" charset="0"/>
              <a:buChar char="•"/>
            </a:pPr>
            <a:r>
              <a:rPr lang="en-GB" sz="1050" dirty="0"/>
              <a:t>What inspired it?</a:t>
            </a:r>
          </a:p>
          <a:p>
            <a:pPr marL="285750" indent="-285750">
              <a:buFont typeface="Arial" panose="020B0604020202020204" pitchFamily="34" charset="0"/>
              <a:buChar char="•"/>
            </a:pPr>
            <a:r>
              <a:rPr lang="en-GB" sz="1050" dirty="0"/>
              <a:t>How have you changed and adapted the shape / pattern / texture into your design?</a:t>
            </a:r>
          </a:p>
          <a:p>
            <a:pPr marL="228600" indent="-228600">
              <a:buAutoNum type="arabicPeriod"/>
            </a:pPr>
            <a:endParaRPr lang="en-GB" sz="1050" dirty="0"/>
          </a:p>
        </p:txBody>
      </p:sp>
    </p:spTree>
    <p:extLst>
      <p:ext uri="{BB962C8B-B14F-4D97-AF65-F5344CB8AC3E}">
        <p14:creationId xmlns:p14="http://schemas.microsoft.com/office/powerpoint/2010/main" val="132485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5543BE-9851-4EF7-BFBF-E1E3E1E53F32}"/>
              </a:ext>
            </a:extLst>
          </p:cNvPr>
          <p:cNvSpPr txBox="1"/>
          <p:nvPr/>
        </p:nvSpPr>
        <p:spPr>
          <a:xfrm rot="16200000">
            <a:off x="-1964597" y="4602038"/>
            <a:ext cx="4173370" cy="338554"/>
          </a:xfrm>
          <a:prstGeom prst="rect">
            <a:avLst/>
          </a:prstGeom>
          <a:noFill/>
        </p:spPr>
        <p:txBody>
          <a:bodyPr wrap="square" rtlCol="0">
            <a:spAutoFit/>
          </a:bodyPr>
          <a:lstStyle/>
          <a:p>
            <a:r>
              <a:rPr lang="en-GB" sz="1600" dirty="0"/>
              <a:t>Clay modelling and concept designs</a:t>
            </a:r>
          </a:p>
        </p:txBody>
      </p:sp>
      <p:sp>
        <p:nvSpPr>
          <p:cNvPr id="7" name="TextBox 6">
            <a:extLst>
              <a:ext uri="{FF2B5EF4-FFF2-40B4-BE49-F238E27FC236}">
                <a16:creationId xmlns:a16="http://schemas.microsoft.com/office/drawing/2014/main" id="{4B181E72-B8E2-4785-AB78-51D1FCCDB079}"/>
              </a:ext>
            </a:extLst>
          </p:cNvPr>
          <p:cNvSpPr txBox="1"/>
          <p:nvPr/>
        </p:nvSpPr>
        <p:spPr>
          <a:xfrm>
            <a:off x="291365" y="6131152"/>
            <a:ext cx="8997383" cy="900246"/>
          </a:xfrm>
          <a:prstGeom prst="rect">
            <a:avLst/>
          </a:prstGeom>
          <a:noFill/>
        </p:spPr>
        <p:txBody>
          <a:bodyPr wrap="square" rtlCol="0">
            <a:spAutoFit/>
          </a:bodyPr>
          <a:lstStyle/>
          <a:p>
            <a:r>
              <a:rPr lang="en-GB" sz="1050" dirty="0"/>
              <a:t>Success Criteria – have you?</a:t>
            </a:r>
          </a:p>
          <a:p>
            <a:pPr marL="285750" indent="-285750">
              <a:buFont typeface="Arial" panose="020B0604020202020204" pitchFamily="34" charset="0"/>
              <a:buChar char="•"/>
            </a:pPr>
            <a:r>
              <a:rPr lang="en-GB" sz="1050" dirty="0"/>
              <a:t>What is it (chair, bench, stool, rocking chair, lounger)?</a:t>
            </a:r>
          </a:p>
          <a:p>
            <a:pPr marL="285750" indent="-285750">
              <a:buFont typeface="Arial" panose="020B0604020202020204" pitchFamily="34" charset="0"/>
              <a:buChar char="•"/>
            </a:pPr>
            <a:r>
              <a:rPr lang="en-GB" sz="1050" dirty="0"/>
              <a:t>What inspired it?</a:t>
            </a:r>
          </a:p>
          <a:p>
            <a:pPr marL="285750" indent="-285750">
              <a:buFont typeface="Arial" panose="020B0604020202020204" pitchFamily="34" charset="0"/>
              <a:buChar char="•"/>
            </a:pPr>
            <a:r>
              <a:rPr lang="en-GB" sz="1050" dirty="0"/>
              <a:t>How have you changed and adapted the shape / pattern / texture into your design?</a:t>
            </a:r>
          </a:p>
          <a:p>
            <a:pPr marL="228600" indent="-228600">
              <a:buAutoNum type="arabicPeriod"/>
            </a:pPr>
            <a:endParaRPr lang="en-GB" sz="1050" dirty="0"/>
          </a:p>
        </p:txBody>
      </p:sp>
      <p:pic>
        <p:nvPicPr>
          <p:cNvPr id="5" name="Picture 2" descr="Clay modeling - Wikipedia">
            <a:extLst>
              <a:ext uri="{FF2B5EF4-FFF2-40B4-BE49-F238E27FC236}">
                <a16:creationId xmlns:a16="http://schemas.microsoft.com/office/drawing/2014/main" id="{F8C3FCC8-B17E-4C3A-B30F-FE2231D77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3560" y="0"/>
            <a:ext cx="2552440"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186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B33CD739-685C-4589-9CE3-A93E724A79B7}"/>
              </a:ext>
            </a:extLst>
          </p:cNvPr>
          <p:cNvSpPr txBox="1"/>
          <p:nvPr/>
        </p:nvSpPr>
        <p:spPr>
          <a:xfrm rot="16200000">
            <a:off x="-1964597" y="4602038"/>
            <a:ext cx="4173370" cy="338554"/>
          </a:xfrm>
          <a:prstGeom prst="rect">
            <a:avLst/>
          </a:prstGeom>
          <a:noFill/>
        </p:spPr>
        <p:txBody>
          <a:bodyPr wrap="square" rtlCol="0">
            <a:spAutoFit/>
          </a:bodyPr>
          <a:lstStyle/>
          <a:p>
            <a:r>
              <a:rPr lang="en-GB" sz="1600" dirty="0"/>
              <a:t>Design Ideas</a:t>
            </a:r>
          </a:p>
        </p:txBody>
      </p:sp>
      <p:sp>
        <p:nvSpPr>
          <p:cNvPr id="15" name="TextBox 14">
            <a:extLst>
              <a:ext uri="{FF2B5EF4-FFF2-40B4-BE49-F238E27FC236}">
                <a16:creationId xmlns:a16="http://schemas.microsoft.com/office/drawing/2014/main" id="{38D6BA0E-EBA8-4876-A0AA-E06AC22D1D53}"/>
              </a:ext>
            </a:extLst>
          </p:cNvPr>
          <p:cNvSpPr txBox="1"/>
          <p:nvPr/>
        </p:nvSpPr>
        <p:spPr>
          <a:xfrm>
            <a:off x="272480" y="5949280"/>
            <a:ext cx="8997383" cy="1061829"/>
          </a:xfrm>
          <a:prstGeom prst="rect">
            <a:avLst/>
          </a:prstGeom>
          <a:noFill/>
        </p:spPr>
        <p:txBody>
          <a:bodyPr wrap="square" rtlCol="0">
            <a:spAutoFit/>
          </a:bodyPr>
          <a:lstStyle/>
          <a:p>
            <a:r>
              <a:rPr lang="en-GB" sz="1050" dirty="0"/>
              <a:t>Success Criteria – have you?</a:t>
            </a:r>
          </a:p>
          <a:p>
            <a:pPr marL="228600" indent="-228600">
              <a:buAutoNum type="arabicPeriod"/>
            </a:pPr>
            <a:r>
              <a:rPr lang="en-GB" sz="1050" dirty="0"/>
              <a:t>Explained what inspired your chair ideas?</a:t>
            </a:r>
          </a:p>
          <a:p>
            <a:pPr marL="228600" indent="-228600">
              <a:buAutoNum type="arabicPeriod"/>
            </a:pPr>
            <a:r>
              <a:rPr lang="en-GB" sz="1050" dirty="0"/>
              <a:t>Explained how your designs are ergonomic?</a:t>
            </a:r>
          </a:p>
          <a:p>
            <a:pPr marL="228600" indent="-228600">
              <a:buAutoNum type="arabicPeriod"/>
            </a:pPr>
            <a:r>
              <a:rPr lang="en-GB" sz="1050" dirty="0"/>
              <a:t>Explained who would use each chair, for what and where in the home?</a:t>
            </a:r>
          </a:p>
          <a:p>
            <a:pPr marL="228600" indent="-228600">
              <a:buAutoNum type="arabicPeriod"/>
            </a:pPr>
            <a:r>
              <a:rPr lang="en-GB" sz="1050" dirty="0"/>
              <a:t>Explained what the unique selling points (USPs) of your designs are?</a:t>
            </a:r>
          </a:p>
          <a:p>
            <a:pPr marL="228600" indent="-228600">
              <a:buAutoNum type="arabicPeriod"/>
            </a:pPr>
            <a:endParaRPr lang="en-GB" sz="1050" dirty="0"/>
          </a:p>
        </p:txBody>
      </p:sp>
    </p:spTree>
    <p:extLst>
      <p:ext uri="{BB962C8B-B14F-4D97-AF65-F5344CB8AC3E}">
        <p14:creationId xmlns:p14="http://schemas.microsoft.com/office/powerpoint/2010/main" val="120819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6A219-7A9B-4485-8F8C-9714BE18CE49}"/>
              </a:ext>
            </a:extLst>
          </p:cNvPr>
          <p:cNvSpPr txBox="1"/>
          <p:nvPr/>
        </p:nvSpPr>
        <p:spPr>
          <a:xfrm rot="16200000">
            <a:off x="-1964597" y="4602038"/>
            <a:ext cx="4173370" cy="338554"/>
          </a:xfrm>
          <a:prstGeom prst="rect">
            <a:avLst/>
          </a:prstGeom>
          <a:noFill/>
        </p:spPr>
        <p:txBody>
          <a:bodyPr wrap="square" rtlCol="0">
            <a:spAutoFit/>
          </a:bodyPr>
          <a:lstStyle/>
          <a:p>
            <a:r>
              <a:rPr lang="en-GB" sz="1600" dirty="0"/>
              <a:t>Design Development</a:t>
            </a:r>
          </a:p>
        </p:txBody>
      </p:sp>
      <p:sp>
        <p:nvSpPr>
          <p:cNvPr id="3" name="TextBox 2">
            <a:extLst>
              <a:ext uri="{FF2B5EF4-FFF2-40B4-BE49-F238E27FC236}">
                <a16:creationId xmlns:a16="http://schemas.microsoft.com/office/drawing/2014/main" id="{8FDE8B77-C527-456A-B2B9-F909B4D2EC65}"/>
              </a:ext>
            </a:extLst>
          </p:cNvPr>
          <p:cNvSpPr txBox="1"/>
          <p:nvPr/>
        </p:nvSpPr>
        <p:spPr>
          <a:xfrm>
            <a:off x="291365" y="6237312"/>
            <a:ext cx="8997383" cy="738664"/>
          </a:xfrm>
          <a:prstGeom prst="rect">
            <a:avLst/>
          </a:prstGeom>
          <a:noFill/>
        </p:spPr>
        <p:txBody>
          <a:bodyPr wrap="square" rtlCol="0">
            <a:spAutoFit/>
          </a:bodyPr>
          <a:lstStyle/>
          <a:p>
            <a:r>
              <a:rPr lang="en-GB" sz="1050" dirty="0"/>
              <a:t>Success Criteria – have you?</a:t>
            </a:r>
          </a:p>
          <a:p>
            <a:pPr marL="228600" indent="-228600">
              <a:buAutoNum type="arabicPeriod"/>
            </a:pPr>
            <a:r>
              <a:rPr lang="en-GB" sz="1050" dirty="0"/>
              <a:t>Explained what has changed in each of your design developments?</a:t>
            </a:r>
          </a:p>
          <a:p>
            <a:pPr marL="228600" indent="-228600">
              <a:buAutoNum type="arabicPeriod"/>
            </a:pPr>
            <a:r>
              <a:rPr lang="en-GB" sz="1050" dirty="0"/>
              <a:t>Explained if your designs developments have improved the FORM / FUNCTION?</a:t>
            </a:r>
          </a:p>
          <a:p>
            <a:pPr marL="228600" indent="-228600">
              <a:buAutoNum type="arabicPeriod"/>
            </a:pPr>
            <a:endParaRPr lang="en-GB" sz="1050" dirty="0"/>
          </a:p>
        </p:txBody>
      </p:sp>
    </p:spTree>
    <p:extLst>
      <p:ext uri="{BB962C8B-B14F-4D97-AF65-F5344CB8AC3E}">
        <p14:creationId xmlns:p14="http://schemas.microsoft.com/office/powerpoint/2010/main" val="4174352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3" descr="800px-IPod_Line"/>
          <p:cNvPicPr>
            <a:picLocks noChangeAspect="1" noChangeArrowheads="1"/>
          </p:cNvPicPr>
          <p:nvPr/>
        </p:nvPicPr>
        <p:blipFill>
          <a:blip r:embed="rId2" cstate="print"/>
          <a:srcRect/>
          <a:stretch>
            <a:fillRect/>
          </a:stretch>
        </p:blipFill>
        <p:spPr bwMode="auto">
          <a:xfrm>
            <a:off x="5888038" y="3559175"/>
            <a:ext cx="2305050" cy="1309688"/>
          </a:xfrm>
          <a:prstGeom prst="rect">
            <a:avLst/>
          </a:prstGeom>
          <a:noFill/>
          <a:ln w="9525">
            <a:noFill/>
            <a:miter lim="800000"/>
            <a:headEnd/>
            <a:tailEnd/>
          </a:ln>
        </p:spPr>
      </p:pic>
      <p:sp>
        <p:nvSpPr>
          <p:cNvPr id="21506" name="Rectangle 2"/>
          <p:cNvSpPr>
            <a:spLocks noGrp="1" noChangeArrowheads="1"/>
          </p:cNvSpPr>
          <p:nvPr>
            <p:ph type="title" idx="4294967295"/>
          </p:nvPr>
        </p:nvSpPr>
        <p:spPr>
          <a:xfrm>
            <a:off x="495300" y="274638"/>
            <a:ext cx="8915400" cy="582612"/>
          </a:xfrm>
        </p:spPr>
        <p:txBody>
          <a:bodyPr/>
          <a:lstStyle/>
          <a:p>
            <a:pPr algn="l" eaLnBrk="1" hangingPunct="1"/>
            <a:r>
              <a:rPr lang="en-GB" sz="1600" b="1">
                <a:latin typeface="Comic Sans MS" pitchFamily="66" charset="0"/>
              </a:rPr>
              <a:t>Homework – when completed stick over this page</a:t>
            </a:r>
          </a:p>
        </p:txBody>
      </p:sp>
      <p:sp>
        <p:nvSpPr>
          <p:cNvPr id="21507" name="Rectangle 3"/>
          <p:cNvSpPr>
            <a:spLocks noChangeArrowheads="1"/>
          </p:cNvSpPr>
          <p:nvPr/>
        </p:nvSpPr>
        <p:spPr bwMode="auto">
          <a:xfrm>
            <a:off x="495300" y="1125538"/>
            <a:ext cx="8915400" cy="5111750"/>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a:latin typeface="Comic Sans MS" pitchFamily="66" charset="0"/>
              </a:rPr>
              <a:t>In Product Design you need examine existing design ideas and how the design or/and technology has been developed to further improve the function and user experience.</a:t>
            </a: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Task: </a:t>
            </a:r>
            <a:r>
              <a:rPr lang="en-GB" sz="1200">
                <a:latin typeface="Comic Sans MS" pitchFamily="66" charset="0"/>
              </a:rPr>
              <a:t>You are to investigate one product that has been developed examining the original product features and characteristics and comparing them to what are they like now and what they could be in the future?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Things to include: </a:t>
            </a:r>
          </a:p>
          <a:p>
            <a:pPr marL="357188" indent="-357188" defTabSz="957263">
              <a:lnSpc>
                <a:spcPct val="80000"/>
              </a:lnSpc>
              <a:spcBef>
                <a:spcPct val="20000"/>
              </a:spcBef>
              <a:buFontTx/>
              <a:buChar char="•"/>
            </a:pPr>
            <a:r>
              <a:rPr lang="en-GB" sz="1200">
                <a:latin typeface="Comic Sans MS" pitchFamily="66" charset="0"/>
              </a:rPr>
              <a:t>A drawing or image of the product in the past and after being developed.</a:t>
            </a:r>
          </a:p>
          <a:p>
            <a:pPr marL="357188" indent="-357188" defTabSz="957263">
              <a:lnSpc>
                <a:spcPct val="80000"/>
              </a:lnSpc>
              <a:spcBef>
                <a:spcPct val="20000"/>
              </a:spcBef>
              <a:buFontTx/>
              <a:buChar char="•"/>
            </a:pPr>
            <a:r>
              <a:rPr lang="en-GB" sz="1200">
                <a:latin typeface="Comic Sans MS" pitchFamily="66" charset="0"/>
              </a:rPr>
              <a:t>Explain in detail why you chosen to investigate the product.</a:t>
            </a:r>
          </a:p>
          <a:p>
            <a:pPr marL="357188" indent="-357188" defTabSz="957263">
              <a:lnSpc>
                <a:spcPct val="80000"/>
              </a:lnSpc>
              <a:spcBef>
                <a:spcPct val="20000"/>
              </a:spcBef>
              <a:buFontTx/>
              <a:buChar char="•"/>
            </a:pPr>
            <a:r>
              <a:rPr lang="en-GB" sz="1200">
                <a:latin typeface="Comic Sans MS" pitchFamily="66" charset="0"/>
              </a:rPr>
              <a:t>Explain in detail how the product’s design features and characteristics have been developed for better or worse.</a:t>
            </a:r>
          </a:p>
          <a:p>
            <a:pPr marL="357188" indent="-357188" defTabSz="957263">
              <a:lnSpc>
                <a:spcPct val="80000"/>
              </a:lnSpc>
              <a:spcBef>
                <a:spcPct val="20000"/>
              </a:spcBef>
              <a:buFontTx/>
              <a:buChar char="•"/>
            </a:pPr>
            <a:r>
              <a:rPr lang="en-GB" sz="1200">
                <a:latin typeface="Comic Sans MS" pitchFamily="66" charset="0"/>
              </a:rPr>
              <a:t>Draw a design idea for the next development to the product and explain how your development (s) will further improve the function and user experience.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How should I present it?</a:t>
            </a:r>
          </a:p>
          <a:p>
            <a:pPr marL="357188" indent="-357188" defTabSz="957263">
              <a:lnSpc>
                <a:spcPct val="80000"/>
              </a:lnSpc>
              <a:spcBef>
                <a:spcPct val="20000"/>
              </a:spcBef>
              <a:buFontTx/>
              <a:buChar char="•"/>
            </a:pPr>
            <a:r>
              <a:rPr lang="en-GB" sz="1200">
                <a:latin typeface="Comic Sans MS" pitchFamily="66" charset="0"/>
              </a:rPr>
              <a:t>On A4 paper</a:t>
            </a:r>
          </a:p>
          <a:p>
            <a:pPr marL="357188" indent="-357188" defTabSz="957263">
              <a:lnSpc>
                <a:spcPct val="80000"/>
              </a:lnSpc>
              <a:spcBef>
                <a:spcPct val="20000"/>
              </a:spcBef>
              <a:buFontTx/>
              <a:buChar char="•"/>
            </a:pPr>
            <a:r>
              <a:rPr lang="en-GB" sz="1200">
                <a:latin typeface="Comic Sans MS" pitchFamily="66" charset="0"/>
              </a:rPr>
              <a:t>Remember a title and any sub-titles</a:t>
            </a:r>
          </a:p>
          <a:p>
            <a:pPr marL="357188" indent="-357188" defTabSz="957263">
              <a:lnSpc>
                <a:spcPct val="80000"/>
              </a:lnSpc>
              <a:spcBef>
                <a:spcPct val="20000"/>
              </a:spcBef>
              <a:buFontTx/>
              <a:buChar char="•"/>
            </a:pPr>
            <a:r>
              <a:rPr lang="en-GB" sz="1200">
                <a:latin typeface="Comic Sans MS" pitchFamily="66" charset="0"/>
              </a:rPr>
              <a:t>Remember to support your written work with some images</a:t>
            </a:r>
          </a:p>
          <a:p>
            <a:pPr marL="357188" indent="-357188" defTabSz="957263">
              <a:lnSpc>
                <a:spcPct val="80000"/>
              </a:lnSpc>
              <a:spcBef>
                <a:spcPct val="20000"/>
              </a:spcBef>
              <a:buFontTx/>
              <a:buChar char="•"/>
            </a:pPr>
            <a:r>
              <a:rPr lang="en-GB" sz="1200">
                <a:latin typeface="Comic Sans MS" pitchFamily="66" charset="0"/>
              </a:rPr>
              <a:t>Remember to put your name on your work</a:t>
            </a:r>
          </a:p>
        </p:txBody>
      </p:sp>
      <p:sp>
        <p:nvSpPr>
          <p:cNvPr id="21509" name="Rectangle 10"/>
          <p:cNvSpPr>
            <a:spLocks noChangeArrowheads="1"/>
          </p:cNvSpPr>
          <p:nvPr/>
        </p:nvSpPr>
        <p:spPr bwMode="auto">
          <a:xfrm>
            <a:off x="8193088" y="3211513"/>
            <a:ext cx="1152525" cy="1584325"/>
          </a:xfrm>
          <a:prstGeom prst="rect">
            <a:avLst/>
          </a:prstGeom>
          <a:noFill/>
          <a:ln w="9525">
            <a:solidFill>
              <a:schemeClr val="tx1"/>
            </a:solidFill>
            <a:miter lim="800000"/>
            <a:headEnd/>
            <a:tailEnd/>
          </a:ln>
        </p:spPr>
        <p:txBody>
          <a:bodyPr wrap="none" anchor="ctr"/>
          <a:lstStyle/>
          <a:p>
            <a:endParaRPr lang="en-US"/>
          </a:p>
        </p:txBody>
      </p:sp>
      <p:sp>
        <p:nvSpPr>
          <p:cNvPr id="21510" name="Text Box 11"/>
          <p:cNvSpPr txBox="1">
            <a:spLocks noChangeArrowheads="1"/>
          </p:cNvSpPr>
          <p:nvPr/>
        </p:nvSpPr>
        <p:spPr bwMode="auto">
          <a:xfrm>
            <a:off x="8553450" y="3643313"/>
            <a:ext cx="863600" cy="701675"/>
          </a:xfrm>
          <a:prstGeom prst="rect">
            <a:avLst/>
          </a:prstGeom>
          <a:noFill/>
          <a:ln w="9525">
            <a:noFill/>
            <a:miter lim="800000"/>
            <a:headEnd/>
            <a:tailEnd/>
          </a:ln>
        </p:spPr>
        <p:txBody>
          <a:bodyPr>
            <a:spAutoFit/>
          </a:bodyPr>
          <a:lstStyle/>
          <a:p>
            <a:pPr>
              <a:spcBef>
                <a:spcPct val="50000"/>
              </a:spcBef>
            </a:pPr>
            <a:r>
              <a:rPr lang="en-GB" sz="4000"/>
              <a:t>?</a:t>
            </a:r>
          </a:p>
        </p:txBody>
      </p:sp>
      <p:sp>
        <p:nvSpPr>
          <p:cNvPr id="21511" name="Rectangle 9"/>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21512" name="Rectangle 10"/>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3" name="Text Box 11"/>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00473" y="188232"/>
            <a:ext cx="9505054" cy="6481536"/>
          </a:xfrm>
          <a:prstGeom prst="rect">
            <a:avLst/>
          </a:prstGeom>
          <a:noFill/>
          <a:ln w="28575">
            <a:solidFill>
              <a:schemeClr val="tx1"/>
            </a:solidFill>
            <a:miter lim="800000"/>
            <a:headEnd/>
            <a:tailEnd/>
          </a:ln>
        </p:spPr>
        <p:txBody>
          <a:bodyPr wrap="none" anchor="ctr"/>
          <a:lstStyle/>
          <a:p>
            <a:endParaRPr lang="en-US" sz="929"/>
          </a:p>
        </p:txBody>
      </p:sp>
      <p:sp>
        <p:nvSpPr>
          <p:cNvPr id="39951" name="Line 21"/>
          <p:cNvSpPr>
            <a:spLocks noChangeShapeType="1"/>
          </p:cNvSpPr>
          <p:nvPr/>
        </p:nvSpPr>
        <p:spPr bwMode="auto">
          <a:xfrm>
            <a:off x="200473" y="3532227"/>
            <a:ext cx="9505043" cy="40789"/>
          </a:xfrm>
          <a:prstGeom prst="line">
            <a:avLst/>
          </a:prstGeom>
          <a:noFill/>
          <a:ln w="9525">
            <a:solidFill>
              <a:schemeClr val="tx1"/>
            </a:solidFill>
            <a:round/>
            <a:headEnd/>
            <a:tailEnd/>
          </a:ln>
        </p:spPr>
        <p:txBody>
          <a:bodyPr/>
          <a:lstStyle/>
          <a:p>
            <a:endParaRPr lang="en-GB" sz="929"/>
          </a:p>
        </p:txBody>
      </p:sp>
      <p:sp>
        <p:nvSpPr>
          <p:cNvPr id="39952" name="Line 22"/>
          <p:cNvSpPr>
            <a:spLocks noChangeShapeType="1"/>
          </p:cNvSpPr>
          <p:nvPr/>
        </p:nvSpPr>
        <p:spPr bwMode="auto">
          <a:xfrm>
            <a:off x="200473" y="3244190"/>
            <a:ext cx="9505053" cy="0"/>
          </a:xfrm>
          <a:prstGeom prst="line">
            <a:avLst/>
          </a:prstGeom>
          <a:noFill/>
          <a:ln w="9525">
            <a:solidFill>
              <a:schemeClr val="tx1"/>
            </a:solidFill>
            <a:round/>
            <a:headEnd/>
            <a:tailEnd/>
          </a:ln>
        </p:spPr>
        <p:txBody>
          <a:bodyPr/>
          <a:lstStyle/>
          <a:p>
            <a:endParaRPr lang="en-GB" sz="929"/>
          </a:p>
        </p:txBody>
      </p:sp>
      <p:sp>
        <p:nvSpPr>
          <p:cNvPr id="39954" name="Line 24"/>
          <p:cNvSpPr>
            <a:spLocks noChangeShapeType="1"/>
          </p:cNvSpPr>
          <p:nvPr/>
        </p:nvSpPr>
        <p:spPr bwMode="auto">
          <a:xfrm>
            <a:off x="200473" y="6381328"/>
            <a:ext cx="9505054" cy="0"/>
          </a:xfrm>
          <a:prstGeom prst="line">
            <a:avLst/>
          </a:prstGeom>
          <a:noFill/>
          <a:ln w="9525">
            <a:solidFill>
              <a:schemeClr val="tx1"/>
            </a:solidFill>
            <a:round/>
            <a:headEnd/>
            <a:tailEnd/>
          </a:ln>
        </p:spPr>
        <p:txBody>
          <a:bodyPr/>
          <a:lstStyle/>
          <a:p>
            <a:endParaRPr lang="en-GB" sz="929"/>
          </a:p>
        </p:txBody>
      </p:sp>
      <p:sp>
        <p:nvSpPr>
          <p:cNvPr id="39955" name="Line 25"/>
          <p:cNvSpPr>
            <a:spLocks noChangeShapeType="1"/>
          </p:cNvSpPr>
          <p:nvPr/>
        </p:nvSpPr>
        <p:spPr bwMode="auto">
          <a:xfrm>
            <a:off x="2576736" y="188233"/>
            <a:ext cx="0" cy="6481534"/>
          </a:xfrm>
          <a:prstGeom prst="line">
            <a:avLst/>
          </a:prstGeom>
          <a:noFill/>
          <a:ln w="9525">
            <a:solidFill>
              <a:schemeClr val="tx1"/>
            </a:solidFill>
            <a:round/>
            <a:headEnd/>
            <a:tailEnd/>
          </a:ln>
        </p:spPr>
        <p:txBody>
          <a:bodyPr/>
          <a:lstStyle/>
          <a:p>
            <a:endParaRPr lang="en-GB" sz="929"/>
          </a:p>
        </p:txBody>
      </p:sp>
      <p:sp>
        <p:nvSpPr>
          <p:cNvPr id="39956" name="Line 26"/>
          <p:cNvSpPr>
            <a:spLocks noChangeShapeType="1"/>
          </p:cNvSpPr>
          <p:nvPr/>
        </p:nvSpPr>
        <p:spPr bwMode="auto">
          <a:xfrm>
            <a:off x="4953000" y="188640"/>
            <a:ext cx="0" cy="6481535"/>
          </a:xfrm>
          <a:prstGeom prst="line">
            <a:avLst/>
          </a:prstGeom>
          <a:noFill/>
          <a:ln w="9525">
            <a:solidFill>
              <a:schemeClr val="tx1"/>
            </a:solidFill>
            <a:round/>
            <a:headEnd/>
            <a:tailEnd/>
          </a:ln>
        </p:spPr>
        <p:txBody>
          <a:bodyPr/>
          <a:lstStyle/>
          <a:p>
            <a:endParaRPr lang="en-GB" sz="929"/>
          </a:p>
        </p:txBody>
      </p:sp>
      <p:sp>
        <p:nvSpPr>
          <p:cNvPr id="39957" name="Line 27"/>
          <p:cNvSpPr>
            <a:spLocks noChangeShapeType="1"/>
          </p:cNvSpPr>
          <p:nvPr/>
        </p:nvSpPr>
        <p:spPr bwMode="auto">
          <a:xfrm>
            <a:off x="7329264" y="188233"/>
            <a:ext cx="0" cy="6481535"/>
          </a:xfrm>
          <a:prstGeom prst="line">
            <a:avLst/>
          </a:prstGeom>
          <a:noFill/>
          <a:ln w="9525">
            <a:solidFill>
              <a:schemeClr val="tx1"/>
            </a:solidFill>
            <a:round/>
            <a:headEnd/>
            <a:tailEnd/>
          </a:ln>
        </p:spPr>
        <p:txBody>
          <a:bodyPr/>
          <a:lstStyle/>
          <a:p>
            <a:endParaRPr lang="en-GB" sz="929"/>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495300" y="274638"/>
            <a:ext cx="8915400" cy="582612"/>
          </a:xfrm>
        </p:spPr>
        <p:txBody>
          <a:bodyPr/>
          <a:lstStyle/>
          <a:p>
            <a:pPr algn="l" eaLnBrk="1" hangingPunct="1"/>
            <a:r>
              <a:rPr lang="en-GB" sz="1600" b="1">
                <a:latin typeface="Comic Sans MS" pitchFamily="66" charset="0"/>
              </a:rPr>
              <a:t>Homework – when completed stick over this page</a:t>
            </a:r>
          </a:p>
        </p:txBody>
      </p:sp>
      <p:sp>
        <p:nvSpPr>
          <p:cNvPr id="32770" name="Rectangle 3"/>
          <p:cNvSpPr>
            <a:spLocks noChangeArrowheads="1"/>
          </p:cNvSpPr>
          <p:nvPr/>
        </p:nvSpPr>
        <p:spPr bwMode="auto">
          <a:xfrm>
            <a:off x="495300" y="1052513"/>
            <a:ext cx="8915400" cy="5184775"/>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a:latin typeface="Comic Sans MS" pitchFamily="66" charset="0"/>
              </a:rPr>
              <a:t>In Product Design you need to learn about creativity in design and how you can keep your design ideas imaginative.</a:t>
            </a: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Task: </a:t>
            </a:r>
            <a:r>
              <a:rPr lang="en-GB" sz="1200">
                <a:latin typeface="Comic Sans MS" pitchFamily="66" charset="0"/>
              </a:rPr>
              <a:t>You are to investigate the history of a design company called Alessi.</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Things to include: </a:t>
            </a:r>
          </a:p>
          <a:p>
            <a:pPr marL="357188" indent="-357188" defTabSz="957263">
              <a:lnSpc>
                <a:spcPct val="80000"/>
              </a:lnSpc>
              <a:spcBef>
                <a:spcPct val="20000"/>
              </a:spcBef>
              <a:buFontTx/>
              <a:buChar char="•"/>
            </a:pPr>
            <a:r>
              <a:rPr lang="en-GB" sz="1200">
                <a:latin typeface="Comic Sans MS" pitchFamily="66" charset="0"/>
              </a:rPr>
              <a:t>Who are Alessi and when did it all begin?</a:t>
            </a:r>
          </a:p>
          <a:p>
            <a:pPr marL="357188" indent="-357188" defTabSz="957263">
              <a:lnSpc>
                <a:spcPct val="80000"/>
              </a:lnSpc>
              <a:spcBef>
                <a:spcPct val="20000"/>
              </a:spcBef>
              <a:buFontTx/>
              <a:buChar char="•"/>
            </a:pPr>
            <a:r>
              <a:rPr lang="en-GB" sz="1200">
                <a:latin typeface="Comic Sans MS" pitchFamily="66" charset="0"/>
              </a:rPr>
              <a:t>Who are the key designers at Alessi?</a:t>
            </a:r>
          </a:p>
          <a:p>
            <a:pPr marL="357188" indent="-357188" defTabSz="957263">
              <a:lnSpc>
                <a:spcPct val="80000"/>
              </a:lnSpc>
              <a:spcBef>
                <a:spcPct val="20000"/>
              </a:spcBef>
              <a:buFontTx/>
              <a:buChar char="•"/>
            </a:pPr>
            <a:r>
              <a:rPr lang="en-GB" sz="1200">
                <a:latin typeface="Comic Sans MS" pitchFamily="66" charset="0"/>
              </a:rPr>
              <a:t>What do you think of the company’s design style?</a:t>
            </a:r>
          </a:p>
          <a:p>
            <a:pPr marL="357188" indent="-357188" defTabSz="957263">
              <a:lnSpc>
                <a:spcPct val="80000"/>
              </a:lnSpc>
              <a:spcBef>
                <a:spcPct val="20000"/>
              </a:spcBef>
              <a:buFontTx/>
              <a:buChar char="•"/>
            </a:pPr>
            <a:r>
              <a:rPr lang="en-GB" sz="1200">
                <a:latin typeface="Comic Sans MS" pitchFamily="66" charset="0"/>
              </a:rPr>
              <a:t>What are you favourite Alessi products and why are they your favourite?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How should I present it?</a:t>
            </a:r>
          </a:p>
          <a:p>
            <a:pPr marL="357188" indent="-357188" defTabSz="957263">
              <a:lnSpc>
                <a:spcPct val="80000"/>
              </a:lnSpc>
              <a:spcBef>
                <a:spcPct val="20000"/>
              </a:spcBef>
              <a:buFontTx/>
              <a:buChar char="•"/>
            </a:pPr>
            <a:r>
              <a:rPr lang="en-GB" sz="1200">
                <a:latin typeface="Comic Sans MS" pitchFamily="66" charset="0"/>
              </a:rPr>
              <a:t>On A4 paper</a:t>
            </a:r>
          </a:p>
          <a:p>
            <a:pPr marL="357188" indent="-357188" defTabSz="957263">
              <a:lnSpc>
                <a:spcPct val="80000"/>
              </a:lnSpc>
              <a:spcBef>
                <a:spcPct val="20000"/>
              </a:spcBef>
              <a:buFontTx/>
              <a:buChar char="•"/>
            </a:pPr>
            <a:r>
              <a:rPr lang="en-GB" sz="1200">
                <a:latin typeface="Comic Sans MS" pitchFamily="66" charset="0"/>
              </a:rPr>
              <a:t>Remember a title and any sub-titles</a:t>
            </a:r>
          </a:p>
          <a:p>
            <a:pPr marL="357188" indent="-357188" defTabSz="957263">
              <a:lnSpc>
                <a:spcPct val="80000"/>
              </a:lnSpc>
              <a:spcBef>
                <a:spcPct val="20000"/>
              </a:spcBef>
              <a:buFontTx/>
              <a:buChar char="•"/>
            </a:pPr>
            <a:r>
              <a:rPr lang="en-GB" sz="1200">
                <a:latin typeface="Comic Sans MS" pitchFamily="66" charset="0"/>
              </a:rPr>
              <a:t>Remember to support your written work with some images</a:t>
            </a:r>
          </a:p>
          <a:p>
            <a:pPr marL="357188" indent="-357188" defTabSz="957263">
              <a:lnSpc>
                <a:spcPct val="80000"/>
              </a:lnSpc>
              <a:spcBef>
                <a:spcPct val="20000"/>
              </a:spcBef>
              <a:buFontTx/>
              <a:buChar char="•"/>
            </a:pPr>
            <a:r>
              <a:rPr lang="en-GB" sz="1200">
                <a:latin typeface="Comic Sans MS" pitchFamily="66" charset="0"/>
              </a:rPr>
              <a:t>Remember to put your name on your work</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pPr>
            <a:r>
              <a:rPr lang="en-GB" sz="1200">
                <a:latin typeface="Comic Sans MS" pitchFamily="66" charset="0"/>
              </a:rPr>
              <a:t>Check these out – </a:t>
            </a:r>
            <a:r>
              <a:rPr lang="en-GB" sz="1200">
                <a:latin typeface="Comic Sans MS" pitchFamily="66" charset="0"/>
                <a:hlinkClick r:id="rId2"/>
              </a:rPr>
              <a:t>http://www.designcouncil.org.uk/Case-studies/Alessi/</a:t>
            </a:r>
            <a:r>
              <a:rPr lang="en-GB" sz="1200">
                <a:latin typeface="Comic Sans MS" pitchFamily="66" charset="0"/>
              </a:rPr>
              <a:t>        </a:t>
            </a:r>
          </a:p>
          <a:p>
            <a:pPr marL="357188" indent="-357188" defTabSz="957263">
              <a:lnSpc>
                <a:spcPct val="80000"/>
              </a:lnSpc>
              <a:spcBef>
                <a:spcPct val="20000"/>
              </a:spcBef>
            </a:pPr>
            <a:r>
              <a:rPr lang="en-GB" sz="1200">
                <a:latin typeface="Comic Sans MS" pitchFamily="66" charset="0"/>
              </a:rPr>
              <a:t>                            </a:t>
            </a:r>
            <a:r>
              <a:rPr lang="en-GB" sz="1200">
                <a:latin typeface="Comic Sans MS" pitchFamily="66" charset="0"/>
                <a:hlinkClick r:id="rId3"/>
              </a:rPr>
              <a:t>http://www.alessi.com/en/company/history</a:t>
            </a:r>
            <a:endParaRPr lang="en-GB" sz="1200">
              <a:latin typeface="Comic Sans MS" pitchFamily="66" charset="0"/>
            </a:endParaRP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endParaRPr lang="en-GB" sz="1200">
              <a:latin typeface="Comic Sans MS" pitchFamily="66" charset="0"/>
            </a:endParaRPr>
          </a:p>
        </p:txBody>
      </p:sp>
      <p:sp>
        <p:nvSpPr>
          <p:cNvPr id="32772" name="Rectangle 6"/>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32773" name="Rectangle 7"/>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74" name="Text Box 8"/>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a:t>
            </a:r>
            <a:r>
              <a:rPr lang="en-GB" sz="1000">
                <a:latin typeface="Comic Sans MS" pitchFamily="66" charset="0"/>
              </a:rPr>
              <a:t>There will be lots of information that is copied and pasted from the internet with no opinions of your own.</a:t>
            </a:r>
            <a:endParaRPr lang="en-GB" sz="1000"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85" y="886664"/>
            <a:ext cx="4235823" cy="292388"/>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Year 9 Design and Technology Rotations </a:t>
            </a:r>
          </a:p>
        </p:txBody>
      </p:sp>
      <p:sp>
        <p:nvSpPr>
          <p:cNvPr id="5" name="TextBox 4"/>
          <p:cNvSpPr txBox="1"/>
          <p:nvPr/>
        </p:nvSpPr>
        <p:spPr>
          <a:xfrm>
            <a:off x="6978007" y="2274917"/>
            <a:ext cx="2842755" cy="4708981"/>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Food Technology</a:t>
            </a:r>
          </a:p>
          <a:p>
            <a:r>
              <a:rPr lang="en-US" sz="1000" dirty="0">
                <a:latin typeface="Calibri" panose="020F0502020204030204" pitchFamily="34" charset="0"/>
                <a:cs typeface="Calibri" panose="020F0502020204030204" pitchFamily="34" charset="0"/>
              </a:rPr>
              <a:t>Design Process Focus: </a:t>
            </a:r>
            <a:r>
              <a:rPr lang="en-GB" sz="1000" dirty="0">
                <a:latin typeface="Calibri" panose="020F0502020204030204" pitchFamily="34" charset="0"/>
                <a:cs typeface="Calibri" panose="020F0502020204030204" pitchFamily="34" charset="0"/>
              </a:rPr>
              <a:t>Task analysis, Specification, Research, Testing and Evaluation</a:t>
            </a:r>
          </a:p>
          <a:p>
            <a:r>
              <a:rPr lang="en-GB" sz="1000" b="1" i="1" dirty="0">
                <a:latin typeface="Calibri" panose="020F0502020204030204" pitchFamily="34" charset="0"/>
                <a:cs typeface="Calibri" panose="020F0502020204030204" pitchFamily="34" charset="0"/>
              </a:rPr>
              <a:t>Cultural Food Project</a:t>
            </a:r>
            <a:endParaRPr lang="en-US" sz="1000" b="1" i="1" dirty="0">
              <a:latin typeface="Calibri" panose="020F0502020204030204" pitchFamily="34" charset="0"/>
              <a:cs typeface="Calibri" panose="020F0502020204030204" pitchFamily="34" charset="0"/>
            </a:endParaRPr>
          </a:p>
          <a:p>
            <a:r>
              <a:rPr lang="en-US" sz="1000" dirty="0">
                <a:latin typeface="Calibri" panose="020F0502020204030204" pitchFamily="34" charset="0"/>
                <a:cs typeface="Calibri" panose="020F0502020204030204" pitchFamily="34" charset="0"/>
              </a:rPr>
              <a:t>- Learn how to respond to a design brief and how </a:t>
            </a:r>
          </a:p>
          <a:p>
            <a:r>
              <a:rPr lang="en-US" sz="1000" dirty="0">
                <a:latin typeface="Calibri" panose="020F0502020204030204" pitchFamily="34" charset="0"/>
                <a:cs typeface="Calibri" panose="020F0502020204030204" pitchFamily="34" charset="0"/>
              </a:rPr>
              <a:t>  to design food products for a specific market.</a:t>
            </a:r>
          </a:p>
          <a:p>
            <a:r>
              <a:rPr lang="en-US" sz="1000" dirty="0">
                <a:latin typeface="Calibri" panose="020F0502020204030204" pitchFamily="34" charset="0"/>
                <a:cs typeface="Calibri" panose="020F0502020204030204" pitchFamily="34" charset="0"/>
              </a:rPr>
              <a:t>- Learn how to use a number of suitable technical </a:t>
            </a:r>
          </a:p>
          <a:p>
            <a:r>
              <a:rPr lang="en-US" sz="1000" dirty="0">
                <a:latin typeface="Calibri" panose="020F0502020204030204" pitchFamily="34" charset="0"/>
                <a:cs typeface="Calibri" panose="020F0502020204030204" pitchFamily="34" charset="0"/>
              </a:rPr>
              <a:t>   making techniques to produce a series of meals  </a:t>
            </a:r>
          </a:p>
          <a:p>
            <a:r>
              <a:rPr lang="en-US" sz="1000" dirty="0">
                <a:latin typeface="Calibri" panose="020F0502020204030204" pitchFamily="34" charset="0"/>
                <a:cs typeface="Calibri" panose="020F0502020204030204" pitchFamily="34" charset="0"/>
              </a:rPr>
              <a:t>   based on the themes of Cultural Foods. </a:t>
            </a:r>
          </a:p>
          <a:p>
            <a:r>
              <a:rPr lang="en-US" sz="1000" dirty="0">
                <a:latin typeface="Calibri" panose="020F0502020204030204" pitchFamily="34" charset="0"/>
                <a:cs typeface="Calibri" panose="020F0502020204030204" pitchFamily="34" charset="0"/>
              </a:rPr>
              <a:t>- Learn how cultural and societal demands can </a:t>
            </a:r>
          </a:p>
          <a:p>
            <a:r>
              <a:rPr lang="en-US" sz="1000" dirty="0">
                <a:latin typeface="Calibri" panose="020F0502020204030204" pitchFamily="34" charset="0"/>
                <a:cs typeface="Calibri" panose="020F0502020204030204" pitchFamily="34" charset="0"/>
              </a:rPr>
              <a:t>   affect the choice of food products.</a:t>
            </a:r>
          </a:p>
          <a:p>
            <a:r>
              <a:rPr lang="en-US" sz="1000" dirty="0">
                <a:latin typeface="Calibri" panose="020F0502020204030204" pitchFamily="34" charset="0"/>
                <a:cs typeface="Calibri" panose="020F0502020204030204" pitchFamily="34" charset="0"/>
              </a:rPr>
              <a:t>- Learn about food labelling in relation to the </a:t>
            </a:r>
          </a:p>
          <a:p>
            <a:r>
              <a:rPr lang="en-US" sz="1000" dirty="0">
                <a:latin typeface="Calibri" panose="020F0502020204030204" pitchFamily="34" charset="0"/>
                <a:cs typeface="Calibri" panose="020F0502020204030204" pitchFamily="34" charset="0"/>
              </a:rPr>
              <a:t>   points mentioned above</a:t>
            </a:r>
          </a:p>
          <a:p>
            <a:r>
              <a:rPr lang="en-US" sz="1000" dirty="0">
                <a:latin typeface="Calibri" panose="020F0502020204030204" pitchFamily="34" charset="0"/>
                <a:cs typeface="Calibri" panose="020F0502020204030204" pitchFamily="34" charset="0"/>
              </a:rPr>
              <a:t>- Adapt and follow recipes to prepare and cook a </a:t>
            </a:r>
          </a:p>
          <a:p>
            <a:r>
              <a:rPr lang="en-US" sz="1000" dirty="0">
                <a:latin typeface="Calibri" panose="020F0502020204030204" pitchFamily="34" charset="0"/>
                <a:cs typeface="Calibri" panose="020F0502020204030204" pitchFamily="34" charset="0"/>
              </a:rPr>
              <a:t>   range of predominately </a:t>
            </a:r>
            <a:r>
              <a:rPr lang="en-US" sz="1000" dirty="0" err="1">
                <a:latin typeface="Calibri" panose="020F0502020204030204" pitchFamily="34" charset="0"/>
                <a:cs typeface="Calibri" panose="020F0502020204030204" pitchFamily="34" charset="0"/>
              </a:rPr>
              <a:t>savoury</a:t>
            </a:r>
            <a:r>
              <a:rPr lang="en-US" sz="1000" dirty="0">
                <a:latin typeface="Calibri" panose="020F0502020204030204" pitchFamily="34" charset="0"/>
                <a:cs typeface="Calibri" panose="020F0502020204030204" pitchFamily="34" charset="0"/>
              </a:rPr>
              <a:t> dishes to make     </a:t>
            </a:r>
          </a:p>
          <a:p>
            <a:r>
              <a:rPr lang="en-US" sz="1000" dirty="0">
                <a:latin typeface="Calibri" panose="020F0502020204030204" pitchFamily="34" charset="0"/>
                <a:cs typeface="Calibri" panose="020F0502020204030204" pitchFamily="34" charset="0"/>
              </a:rPr>
              <a:t>   allowances for cultural diets;</a:t>
            </a:r>
          </a:p>
          <a:p>
            <a:r>
              <a:rPr lang="en-US" sz="1000" dirty="0">
                <a:latin typeface="Calibri" panose="020F0502020204030204" pitchFamily="34" charset="0"/>
                <a:cs typeface="Calibri" panose="020F0502020204030204" pitchFamily="34" charset="0"/>
              </a:rPr>
              <a:t>- Demonstrate a range of food preparation and </a:t>
            </a:r>
          </a:p>
          <a:p>
            <a:r>
              <a:rPr lang="en-US" sz="1000" dirty="0">
                <a:latin typeface="Calibri" panose="020F0502020204030204" pitchFamily="34" charset="0"/>
                <a:cs typeface="Calibri" panose="020F0502020204030204" pitchFamily="34" charset="0"/>
              </a:rPr>
              <a:t>  cooking techniques and independently apply the  </a:t>
            </a:r>
          </a:p>
          <a:p>
            <a:r>
              <a:rPr lang="en-US" sz="1000" dirty="0">
                <a:latin typeface="Calibri" panose="020F0502020204030204" pitchFamily="34" charset="0"/>
                <a:cs typeface="Calibri" panose="020F0502020204030204" pitchFamily="34" charset="0"/>
              </a:rPr>
              <a:t>   principles of food safety and hygiene; </a:t>
            </a:r>
          </a:p>
          <a:p>
            <a:r>
              <a:rPr lang="en-US" sz="1000" dirty="0">
                <a:latin typeface="Calibri" panose="020F0502020204030204" pitchFamily="34" charset="0"/>
                <a:cs typeface="Calibri" panose="020F0502020204030204" pitchFamily="34" charset="0"/>
              </a:rPr>
              <a:t>-  Investigate and discuss new trends and </a:t>
            </a:r>
          </a:p>
          <a:p>
            <a:r>
              <a:rPr lang="en-US" sz="1000" dirty="0">
                <a:latin typeface="Calibri" panose="020F0502020204030204" pitchFamily="34" charset="0"/>
                <a:cs typeface="Calibri" panose="020F0502020204030204" pitchFamily="34" charset="0"/>
              </a:rPr>
              <a:t>   technologies used in food production, </a:t>
            </a:r>
          </a:p>
          <a:p>
            <a:r>
              <a:rPr lang="en-US" sz="1000" dirty="0">
                <a:latin typeface="Calibri" panose="020F0502020204030204" pitchFamily="34" charset="0"/>
                <a:cs typeface="Calibri" panose="020F0502020204030204" pitchFamily="34" charset="0"/>
              </a:rPr>
              <a:t>   processing and cooking; </a:t>
            </a:r>
          </a:p>
          <a:p>
            <a:r>
              <a:rPr lang="en-US" sz="1000" dirty="0">
                <a:latin typeface="Calibri" panose="020F0502020204030204" pitchFamily="34" charset="0"/>
                <a:cs typeface="Calibri" panose="020F0502020204030204" pitchFamily="34" charset="0"/>
              </a:rPr>
              <a:t>- Demonstrate the knowledge, understanding and </a:t>
            </a:r>
          </a:p>
          <a:p>
            <a:r>
              <a:rPr lang="en-US" sz="1000" dirty="0">
                <a:latin typeface="Calibri" panose="020F0502020204030204" pitchFamily="34" charset="0"/>
                <a:cs typeface="Calibri" panose="020F0502020204030204" pitchFamily="34" charset="0"/>
              </a:rPr>
              <a:t>   skills needed to engage in an iterative process of </a:t>
            </a:r>
          </a:p>
          <a:p>
            <a:r>
              <a:rPr lang="en-US" sz="1000" dirty="0">
                <a:latin typeface="Calibri" panose="020F0502020204030204" pitchFamily="34" charset="0"/>
                <a:cs typeface="Calibri" panose="020F0502020204030204" pitchFamily="34" charset="0"/>
              </a:rPr>
              <a:t>   designing and making;</a:t>
            </a:r>
          </a:p>
          <a:p>
            <a:r>
              <a:rPr lang="en-US" sz="1000" dirty="0">
                <a:latin typeface="Calibri" panose="020F0502020204030204" pitchFamily="34" charset="0"/>
                <a:cs typeface="Calibri" panose="020F0502020204030204" pitchFamily="34" charset="0"/>
              </a:rPr>
              <a:t>- Be given regular opportunities to demonstrate </a:t>
            </a:r>
          </a:p>
          <a:p>
            <a:r>
              <a:rPr lang="en-US" sz="1000" dirty="0">
                <a:latin typeface="Calibri" panose="020F0502020204030204" pitchFamily="34" charset="0"/>
                <a:cs typeface="Calibri" panose="020F0502020204030204" pitchFamily="34" charset="0"/>
              </a:rPr>
              <a:t>   and apply their knowledge and understanding </a:t>
            </a:r>
          </a:p>
          <a:p>
            <a:r>
              <a:rPr lang="en-US" sz="1000" dirty="0">
                <a:latin typeface="Calibri" panose="020F0502020204030204" pitchFamily="34" charset="0"/>
                <a:cs typeface="Calibri" panose="020F0502020204030204" pitchFamily="34" charset="0"/>
              </a:rPr>
              <a:t>   of food science;</a:t>
            </a:r>
          </a:p>
          <a:p>
            <a:endParaRPr lang="en-GB" sz="1000" dirty="0">
              <a:latin typeface="Calibri" panose="020F0502020204030204" pitchFamily="34" charset="0"/>
              <a:cs typeface="Calibri" panose="020F0502020204030204" pitchFamily="34" charset="0"/>
            </a:endParaRPr>
          </a:p>
        </p:txBody>
      </p:sp>
      <p:sp>
        <p:nvSpPr>
          <p:cNvPr id="6" name="TextBox 5"/>
          <p:cNvSpPr txBox="1"/>
          <p:nvPr/>
        </p:nvSpPr>
        <p:spPr>
          <a:xfrm>
            <a:off x="6068883" y="28148"/>
            <a:ext cx="3837117" cy="2246769"/>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Textiles Technology </a:t>
            </a:r>
          </a:p>
          <a:p>
            <a:r>
              <a:rPr lang="en-US" sz="1000" dirty="0">
                <a:latin typeface="Calibri" panose="020F0502020204030204" pitchFamily="34" charset="0"/>
                <a:cs typeface="Calibri" panose="020F0502020204030204" pitchFamily="34" charset="0"/>
              </a:rPr>
              <a:t>Design Process Focus: Task Analysis, Specification, Research, Development</a:t>
            </a:r>
          </a:p>
          <a:p>
            <a:r>
              <a:rPr lang="en-US" sz="1000" b="1" i="1" dirty="0">
                <a:latin typeface="Calibri" panose="020F0502020204030204" pitchFamily="34" charset="0"/>
                <a:cs typeface="Calibri" panose="020F0502020204030204" pitchFamily="34" charset="0"/>
              </a:rPr>
              <a:t>Recycled Bag Project</a:t>
            </a:r>
          </a:p>
          <a:p>
            <a:pPr lvl="0"/>
            <a:r>
              <a:rPr lang="en-GB" sz="1000" dirty="0">
                <a:latin typeface="Calibri" panose="020F0502020204030204" pitchFamily="34" charset="0"/>
                <a:cs typeface="Calibri" panose="020F0502020204030204" pitchFamily="34" charset="0"/>
              </a:rPr>
              <a:t>- Learn how to analyse a task</a:t>
            </a:r>
          </a:p>
          <a:p>
            <a:pPr lvl="0"/>
            <a:r>
              <a:rPr lang="en-GB" sz="1000" dirty="0">
                <a:latin typeface="Calibri" panose="020F0502020204030204" pitchFamily="34" charset="0"/>
                <a:cs typeface="Calibri" panose="020F0502020204030204" pitchFamily="34" charset="0"/>
              </a:rPr>
              <a:t>- Learn how to critically analyse the work of other artists and designers </a:t>
            </a:r>
          </a:p>
          <a:p>
            <a:pPr lvl="0"/>
            <a:r>
              <a:rPr lang="en-GB" sz="1000" dirty="0">
                <a:latin typeface="Calibri" panose="020F0502020204030204" pitchFamily="34" charset="0"/>
                <a:cs typeface="Calibri" panose="020F0502020204030204" pitchFamily="34" charset="0"/>
              </a:rPr>
              <a:t>   in order to inform their own design work</a:t>
            </a:r>
          </a:p>
          <a:p>
            <a:pPr lvl="0"/>
            <a:r>
              <a:rPr lang="en-GB" sz="1000" dirty="0">
                <a:latin typeface="Calibri" panose="020F0502020204030204" pitchFamily="34" charset="0"/>
                <a:cs typeface="Calibri" panose="020F0502020204030204" pitchFamily="34" charset="0"/>
              </a:rPr>
              <a:t>- Learn how to develop ideas through experimentation with a range of </a:t>
            </a:r>
          </a:p>
          <a:p>
            <a:pPr lvl="0"/>
            <a:r>
              <a:rPr lang="en-GB" sz="1000" dirty="0">
                <a:latin typeface="Calibri" panose="020F0502020204030204" pitchFamily="34" charset="0"/>
                <a:cs typeface="Calibri" panose="020F0502020204030204" pitchFamily="34" charset="0"/>
              </a:rPr>
              <a:t>   techniques and materials.</a:t>
            </a:r>
          </a:p>
          <a:p>
            <a:pPr lvl="0"/>
            <a:r>
              <a:rPr lang="en-GB" sz="1000" dirty="0">
                <a:latin typeface="Calibri" panose="020F0502020204030204" pitchFamily="34" charset="0"/>
                <a:cs typeface="Calibri" panose="020F0502020204030204" pitchFamily="34" charset="0"/>
              </a:rPr>
              <a:t>- Learn how to analyse and evaluate their own work in order to </a:t>
            </a:r>
          </a:p>
          <a:p>
            <a:pPr lvl="0"/>
            <a:r>
              <a:rPr lang="en-GB" sz="1000" dirty="0">
                <a:latin typeface="Calibri" panose="020F0502020204030204" pitchFamily="34" charset="0"/>
                <a:cs typeface="Calibri" panose="020F0502020204030204" pitchFamily="34" charset="0"/>
              </a:rPr>
              <a:t>  develop creative design solutions</a:t>
            </a:r>
          </a:p>
          <a:p>
            <a:pPr lvl="0"/>
            <a:r>
              <a:rPr lang="en-GB" sz="1000" dirty="0">
                <a:latin typeface="Calibri" panose="020F0502020204030204" pitchFamily="34" charset="0"/>
                <a:cs typeface="Calibri" panose="020F0502020204030204" pitchFamily="34" charset="0"/>
              </a:rPr>
              <a:t>- Learn how to make a patch pocket</a:t>
            </a:r>
          </a:p>
          <a:p>
            <a:pPr lvl="0"/>
            <a:r>
              <a:rPr lang="en-GB" sz="1000" dirty="0">
                <a:latin typeface="Calibri" panose="020F0502020204030204" pitchFamily="34" charset="0"/>
                <a:cs typeface="Calibri" panose="020F0502020204030204" pitchFamily="34" charset="0"/>
              </a:rPr>
              <a:t>- Learn how draft simple patterns.</a:t>
            </a:r>
          </a:p>
          <a:p>
            <a:endParaRPr lang="en-GB" sz="1000" dirty="0">
              <a:latin typeface="Calibri" panose="020F0502020204030204" pitchFamily="34" charset="0"/>
              <a:cs typeface="Calibri" panose="020F0502020204030204" pitchFamily="34" charset="0"/>
            </a:endParaRPr>
          </a:p>
        </p:txBody>
      </p:sp>
      <p:sp>
        <p:nvSpPr>
          <p:cNvPr id="8" name="TextBox 7"/>
          <p:cNvSpPr txBox="1"/>
          <p:nvPr/>
        </p:nvSpPr>
        <p:spPr>
          <a:xfrm>
            <a:off x="147312" y="3976302"/>
            <a:ext cx="2931459" cy="3016210"/>
          </a:xfrm>
          <a:prstGeom prst="rect">
            <a:avLst/>
          </a:prstGeom>
          <a:noFill/>
          <a:ln>
            <a:noFill/>
          </a:ln>
        </p:spPr>
        <p:txBody>
          <a:bodyPr wrap="square" rtlCol="0">
            <a:spAutoFit/>
          </a:bodyPr>
          <a:lstStyle/>
          <a:p>
            <a:r>
              <a:rPr lang="en-US" sz="1000" b="1" dirty="0">
                <a:latin typeface="Calibri" panose="020F0502020204030204" pitchFamily="34" charset="0"/>
                <a:cs typeface="Calibri" panose="020F0502020204030204" pitchFamily="34" charset="0"/>
              </a:rPr>
              <a:t>Three Dimensional Design</a:t>
            </a:r>
          </a:p>
          <a:p>
            <a:r>
              <a:rPr lang="en-US" sz="1000" dirty="0">
                <a:latin typeface="Calibri" panose="020F0502020204030204" pitchFamily="34" charset="0"/>
                <a:cs typeface="Calibri" panose="020F0502020204030204" pitchFamily="34" charset="0"/>
              </a:rPr>
              <a:t>Design Process Focus: Development, Modelling, Final Idea</a:t>
            </a:r>
          </a:p>
          <a:p>
            <a:r>
              <a:rPr lang="en-GB" sz="1000" b="1" i="1" dirty="0">
                <a:latin typeface="Calibri" panose="020F0502020204030204" pitchFamily="34" charset="0"/>
                <a:cs typeface="Calibri" panose="020F0502020204030204" pitchFamily="34" charset="0"/>
              </a:rPr>
              <a:t>Jewellery</a:t>
            </a:r>
            <a:r>
              <a:rPr lang="en-US" sz="1000" b="1" i="1" dirty="0">
                <a:latin typeface="Calibri" panose="020F0502020204030204" pitchFamily="34" charset="0"/>
                <a:cs typeface="Calibri" panose="020F0502020204030204" pitchFamily="34" charset="0"/>
              </a:rPr>
              <a:t> Project</a:t>
            </a:r>
          </a:p>
          <a:p>
            <a:r>
              <a:rPr lang="en-US" sz="1000" dirty="0">
                <a:latin typeface="Calibri" panose="020F0502020204030204" pitchFamily="34" charset="0"/>
                <a:cs typeface="Calibri" panose="020F0502020204030204" pitchFamily="34" charset="0"/>
              </a:rPr>
              <a:t>- Learn how to collate relevant research</a:t>
            </a:r>
          </a:p>
          <a:p>
            <a:r>
              <a:rPr lang="en-US" sz="1000" dirty="0">
                <a:latin typeface="Calibri" panose="020F0502020204030204" pitchFamily="34" charset="0"/>
                <a:cs typeface="Calibri" panose="020F0502020204030204" pitchFamily="34" charset="0"/>
              </a:rPr>
              <a:t>- Learn how to </a:t>
            </a:r>
            <a:r>
              <a:rPr lang="en-US" sz="1000" dirty="0" err="1">
                <a:latin typeface="Calibri" panose="020F0502020204030204" pitchFamily="34" charset="0"/>
                <a:cs typeface="Calibri" panose="020F0502020204030204" pitchFamily="34" charset="0"/>
              </a:rPr>
              <a:t>analyse</a:t>
            </a:r>
            <a:r>
              <a:rPr lang="en-US" sz="1000" dirty="0">
                <a:latin typeface="Calibri" panose="020F0502020204030204" pitchFamily="34" charset="0"/>
                <a:cs typeface="Calibri" panose="020F0502020204030204" pitchFamily="34" charset="0"/>
              </a:rPr>
              <a:t> research</a:t>
            </a:r>
          </a:p>
          <a:p>
            <a:r>
              <a:rPr lang="en-US" sz="1000" dirty="0">
                <a:latin typeface="Calibri" panose="020F0502020204030204" pitchFamily="34" charset="0"/>
                <a:cs typeface="Calibri" panose="020F0502020204030204" pitchFamily="34" charset="0"/>
              </a:rPr>
              <a:t>- Learn how to use research to inform design</a:t>
            </a:r>
          </a:p>
          <a:p>
            <a:r>
              <a:rPr lang="en-US" sz="1000" dirty="0">
                <a:latin typeface="Calibri" panose="020F0502020204030204" pitchFamily="34" charset="0"/>
                <a:cs typeface="Calibri" panose="020F0502020204030204" pitchFamily="34" charset="0"/>
              </a:rPr>
              <a:t>- Learn how to sketch using isometric projection and </a:t>
            </a:r>
          </a:p>
          <a:p>
            <a:r>
              <a:rPr lang="en-US" sz="1000" dirty="0">
                <a:latin typeface="Calibri" panose="020F0502020204030204" pitchFamily="34" charset="0"/>
                <a:cs typeface="Calibri" panose="020F0502020204030204" pitchFamily="34" charset="0"/>
              </a:rPr>
              <a:t>   to use crating/shading</a:t>
            </a:r>
          </a:p>
          <a:p>
            <a:r>
              <a:rPr lang="en-US" sz="1000" dirty="0">
                <a:latin typeface="Calibri" panose="020F0502020204030204" pitchFamily="34" charset="0"/>
                <a:cs typeface="Calibri" panose="020F0502020204030204" pitchFamily="34" charset="0"/>
              </a:rPr>
              <a:t>- Learn how to develop ideas</a:t>
            </a:r>
          </a:p>
          <a:p>
            <a:r>
              <a:rPr lang="en-US" sz="1000" dirty="0">
                <a:latin typeface="Calibri" panose="020F0502020204030204" pitchFamily="34" charset="0"/>
                <a:cs typeface="Calibri" panose="020F0502020204030204" pitchFamily="34" charset="0"/>
              </a:rPr>
              <a:t>- Learn how to use models to assess an idea</a:t>
            </a:r>
          </a:p>
          <a:p>
            <a:r>
              <a:rPr lang="en-US" sz="1000" dirty="0">
                <a:latin typeface="Calibri" panose="020F0502020204030204" pitchFamily="34" charset="0"/>
                <a:cs typeface="Calibri" panose="020F0502020204030204" pitchFamily="34" charset="0"/>
              </a:rPr>
              <a:t>- Learn how to mark out on metal</a:t>
            </a:r>
          </a:p>
          <a:p>
            <a:r>
              <a:rPr lang="en-US" sz="1000" dirty="0">
                <a:latin typeface="Calibri" panose="020F0502020204030204" pitchFamily="34" charset="0"/>
                <a:cs typeface="Calibri" panose="020F0502020204030204" pitchFamily="34" charset="0"/>
              </a:rPr>
              <a:t>- Learn how to cut shape and finish copper</a:t>
            </a:r>
          </a:p>
          <a:p>
            <a:r>
              <a:rPr lang="en-US" sz="1000" dirty="0">
                <a:latin typeface="Calibri" panose="020F0502020204030204" pitchFamily="34" charset="0"/>
                <a:cs typeface="Calibri" panose="020F0502020204030204" pitchFamily="34" charset="0"/>
              </a:rPr>
              <a:t>- Learn how to enamel copper</a:t>
            </a:r>
          </a:p>
          <a:p>
            <a:r>
              <a:rPr lang="en-US" sz="1000" dirty="0">
                <a:latin typeface="Calibri" panose="020F0502020204030204" pitchFamily="34" charset="0"/>
                <a:cs typeface="Calibri" panose="020F0502020204030204" pitchFamily="34" charset="0"/>
              </a:rPr>
              <a:t>- Learn how to use templates</a:t>
            </a:r>
          </a:p>
          <a:p>
            <a:r>
              <a:rPr lang="en-US" sz="1000" dirty="0">
                <a:latin typeface="Calibri" panose="020F0502020204030204" pitchFamily="34" charset="0"/>
                <a:cs typeface="Calibri" panose="020F0502020204030204" pitchFamily="34" charset="0"/>
              </a:rPr>
              <a:t>- Learn how to finish copper/wood to a high standard</a:t>
            </a:r>
          </a:p>
          <a:p>
            <a:r>
              <a:rPr lang="en-US" sz="1000" dirty="0">
                <a:latin typeface="Calibri" panose="020F0502020204030204" pitchFamily="34" charset="0"/>
                <a:cs typeface="Calibri" panose="020F0502020204030204" pitchFamily="34" charset="0"/>
              </a:rPr>
              <a:t>- Learn how assessment objectives relate to different </a:t>
            </a:r>
          </a:p>
          <a:p>
            <a:r>
              <a:rPr lang="en-US" sz="1000" dirty="0">
                <a:latin typeface="Calibri" panose="020F0502020204030204" pitchFamily="34" charset="0"/>
                <a:cs typeface="Calibri" panose="020F0502020204030204" pitchFamily="34" charset="0"/>
              </a:rPr>
              <a:t>   stages of the project</a:t>
            </a:r>
          </a:p>
          <a:p>
            <a:endParaRPr lang="en-GB" sz="1000" dirty="0">
              <a:latin typeface="Calibri" panose="020F0502020204030204" pitchFamily="34" charset="0"/>
              <a:cs typeface="Calibri" panose="020F0502020204030204" pitchFamily="34" charset="0"/>
            </a:endParaRPr>
          </a:p>
        </p:txBody>
      </p:sp>
      <p:sp>
        <p:nvSpPr>
          <p:cNvPr id="9" name="TextBox 8"/>
          <p:cNvSpPr txBox="1"/>
          <p:nvPr/>
        </p:nvSpPr>
        <p:spPr>
          <a:xfrm>
            <a:off x="177473" y="1196150"/>
            <a:ext cx="2931459" cy="2708434"/>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Graphic Design</a:t>
            </a:r>
          </a:p>
          <a:p>
            <a:r>
              <a:rPr lang="en-US" sz="1000" dirty="0">
                <a:latin typeface="Calibri" panose="020F0502020204030204" pitchFamily="34" charset="0"/>
                <a:cs typeface="Calibri" panose="020F0502020204030204" pitchFamily="34" charset="0"/>
              </a:rPr>
              <a:t>Design Process Focus: Design Ideas</a:t>
            </a:r>
          </a:p>
          <a:p>
            <a:r>
              <a:rPr lang="en-US" sz="1000" b="1" i="1" dirty="0">
                <a:latin typeface="Calibri" panose="020F0502020204030204" pitchFamily="34" charset="0"/>
                <a:cs typeface="Calibri" panose="020F0502020204030204" pitchFamily="34" charset="0"/>
              </a:rPr>
              <a:t>Festivals Project</a:t>
            </a:r>
          </a:p>
          <a:p>
            <a:r>
              <a:rPr lang="en-US" sz="1000" dirty="0">
                <a:latin typeface="Calibri" panose="020F0502020204030204" pitchFamily="34" charset="0"/>
                <a:cs typeface="Calibri" panose="020F0502020204030204" pitchFamily="34" charset="0"/>
              </a:rPr>
              <a:t>- To learn about the topic of sustainability</a:t>
            </a:r>
          </a:p>
          <a:p>
            <a:r>
              <a:rPr lang="en-US" sz="1000" dirty="0">
                <a:latin typeface="Calibri" panose="020F0502020204030204" pitchFamily="34" charset="0"/>
                <a:cs typeface="Calibri" panose="020F0502020204030204" pitchFamily="34" charset="0"/>
              </a:rPr>
              <a:t>- To develop and apply 2D design knowledge to </a:t>
            </a:r>
          </a:p>
          <a:p>
            <a:r>
              <a:rPr lang="en-US" sz="1000" dirty="0">
                <a:latin typeface="Calibri" panose="020F0502020204030204" pitchFamily="34" charset="0"/>
                <a:cs typeface="Calibri" panose="020F0502020204030204" pitchFamily="34" charset="0"/>
              </a:rPr>
              <a:t>   create festival promotional material (logo, map, VIP </a:t>
            </a:r>
          </a:p>
          <a:p>
            <a:r>
              <a:rPr lang="en-US" sz="1000" dirty="0">
                <a:latin typeface="Calibri" panose="020F0502020204030204" pitchFamily="34" charset="0"/>
                <a:cs typeface="Calibri" panose="020F0502020204030204" pitchFamily="34" charset="0"/>
              </a:rPr>
              <a:t>   pass, Poster, tickets)</a:t>
            </a:r>
          </a:p>
          <a:p>
            <a:r>
              <a:rPr lang="en-US" sz="1000" dirty="0">
                <a:latin typeface="Calibri" panose="020F0502020204030204" pitchFamily="34" charset="0"/>
                <a:cs typeface="Calibri" panose="020F0502020204030204" pitchFamily="34" charset="0"/>
              </a:rPr>
              <a:t>- To learn how to use graphics equipment </a:t>
            </a:r>
          </a:p>
          <a:p>
            <a:r>
              <a:rPr lang="en-US" sz="1000" dirty="0">
                <a:latin typeface="Calibri" panose="020F0502020204030204" pitchFamily="34" charset="0"/>
                <a:cs typeface="Calibri" panose="020F0502020204030204" pitchFamily="34" charset="0"/>
              </a:rPr>
              <a:t>   safely(scalpels, laminators, punches)</a:t>
            </a:r>
          </a:p>
          <a:p>
            <a:r>
              <a:rPr lang="en-US" sz="1000" dirty="0">
                <a:latin typeface="Calibri" panose="020F0502020204030204" pitchFamily="34" charset="0"/>
                <a:cs typeface="Calibri" panose="020F0502020204030204" pitchFamily="34" charset="0"/>
              </a:rPr>
              <a:t>- To learn how to create and develop design ideas via </a:t>
            </a:r>
          </a:p>
          <a:p>
            <a:r>
              <a:rPr lang="en-US" sz="1000" dirty="0">
                <a:latin typeface="Calibri" panose="020F0502020204030204" pitchFamily="34" charset="0"/>
                <a:cs typeface="Calibri" panose="020F0502020204030204" pitchFamily="34" charset="0"/>
              </a:rPr>
              <a:t>   sketching</a:t>
            </a:r>
          </a:p>
          <a:p>
            <a:r>
              <a:rPr lang="en-US" sz="1000" dirty="0">
                <a:latin typeface="Calibri" panose="020F0502020204030204" pitchFamily="34" charset="0"/>
                <a:cs typeface="Calibri" panose="020F0502020204030204" pitchFamily="34" charset="0"/>
              </a:rPr>
              <a:t>- To learn how to follow task key criteria and check </a:t>
            </a:r>
          </a:p>
          <a:p>
            <a:r>
              <a:rPr lang="en-US" sz="1000" dirty="0">
                <a:latin typeface="Calibri" panose="020F0502020204030204" pitchFamily="34" charset="0"/>
                <a:cs typeface="Calibri" panose="020F0502020204030204" pitchFamily="34" charset="0"/>
              </a:rPr>
              <a:t>   their own progress</a:t>
            </a:r>
          </a:p>
          <a:p>
            <a:r>
              <a:rPr lang="en-US" sz="1000" dirty="0">
                <a:latin typeface="Calibri" panose="020F0502020204030204" pitchFamily="34" charset="0"/>
                <a:cs typeface="Calibri" panose="020F0502020204030204" pitchFamily="34" charset="0"/>
              </a:rPr>
              <a:t>- To understand and demonstrate creating their own </a:t>
            </a:r>
          </a:p>
          <a:p>
            <a:r>
              <a:rPr lang="en-US" sz="1000" dirty="0">
                <a:latin typeface="Calibri" panose="020F0502020204030204" pitchFamily="34" charset="0"/>
                <a:cs typeface="Calibri" panose="020F0502020204030204" pitchFamily="34" charset="0"/>
              </a:rPr>
              <a:t>   key criteria </a:t>
            </a:r>
          </a:p>
          <a:p>
            <a:r>
              <a:rPr lang="en-US" sz="1000" dirty="0">
                <a:latin typeface="Calibri" panose="020F0502020204030204" pitchFamily="34" charset="0"/>
                <a:cs typeface="Calibri" panose="020F0502020204030204" pitchFamily="34" charset="0"/>
              </a:rPr>
              <a:t>- To research current environmental issues</a:t>
            </a:r>
          </a:p>
          <a:p>
            <a:endParaRPr lang="en-GB" sz="1000" dirty="0">
              <a:latin typeface="Calibri" panose="020F0502020204030204" pitchFamily="34" charset="0"/>
              <a:cs typeface="Calibri" panose="020F0502020204030204" pitchFamily="34" charset="0"/>
            </a:endParaRPr>
          </a:p>
        </p:txBody>
      </p:sp>
      <p:sp>
        <p:nvSpPr>
          <p:cNvPr id="10" name="TextBox 9"/>
          <p:cNvSpPr txBox="1"/>
          <p:nvPr/>
        </p:nvSpPr>
        <p:spPr>
          <a:xfrm>
            <a:off x="3214058" y="4922525"/>
            <a:ext cx="3628662" cy="1938992"/>
          </a:xfrm>
          <a:prstGeom prst="rect">
            <a:avLst/>
          </a:prstGeom>
          <a:noFill/>
        </p:spPr>
        <p:txBody>
          <a:bodyPr wrap="square" rtlCol="0">
            <a:spAutoFit/>
          </a:bodyPr>
          <a:lstStyle/>
          <a:p>
            <a:r>
              <a:rPr lang="en-US" sz="1000" b="1" dirty="0">
                <a:latin typeface="Calibri" panose="020F0502020204030204" pitchFamily="34" charset="0"/>
                <a:cs typeface="Calibri" panose="020F0502020204030204" pitchFamily="34" charset="0"/>
              </a:rPr>
              <a:t>Product Design and Young Enterprise</a:t>
            </a:r>
          </a:p>
          <a:p>
            <a:r>
              <a:rPr lang="en-US" sz="1000" dirty="0">
                <a:latin typeface="Calibri" panose="020F0502020204030204" pitchFamily="34" charset="0"/>
                <a:cs typeface="Calibri" panose="020F0502020204030204" pitchFamily="34" charset="0"/>
              </a:rPr>
              <a:t>Design Process Focus: Development, Modelling, Final Idea</a:t>
            </a:r>
          </a:p>
          <a:p>
            <a:r>
              <a:rPr lang="en-US" sz="1000" b="1" i="1" dirty="0">
                <a:latin typeface="Calibri" panose="020F0502020204030204" pitchFamily="34" charset="0"/>
                <a:cs typeface="Calibri" panose="020F0502020204030204" pitchFamily="34" charset="0"/>
              </a:rPr>
              <a:t>Young Enterprise Project</a:t>
            </a:r>
          </a:p>
          <a:p>
            <a:r>
              <a:rPr lang="en-US" sz="1000" dirty="0">
                <a:latin typeface="Calibri" panose="020F0502020204030204" pitchFamily="34" charset="0"/>
                <a:cs typeface="Calibri" panose="020F0502020204030204" pitchFamily="34" charset="0"/>
              </a:rPr>
              <a:t>- Learn about how different design styles have influenced product </a:t>
            </a:r>
          </a:p>
          <a:p>
            <a:r>
              <a:rPr lang="en-US" sz="1000" dirty="0">
                <a:latin typeface="Calibri" panose="020F0502020204030204" pitchFamily="34" charset="0"/>
                <a:cs typeface="Calibri" panose="020F0502020204030204" pitchFamily="34" charset="0"/>
              </a:rPr>
              <a:t>  aesthetics over the last 100 years</a:t>
            </a:r>
          </a:p>
          <a:p>
            <a:r>
              <a:rPr lang="en-US" sz="1000" dirty="0">
                <a:latin typeface="Calibri" panose="020F0502020204030204" pitchFamily="34" charset="0"/>
                <a:cs typeface="Calibri" panose="020F0502020204030204" pitchFamily="34" charset="0"/>
              </a:rPr>
              <a:t>- Learn about drawing concept design</a:t>
            </a:r>
          </a:p>
          <a:p>
            <a:r>
              <a:rPr lang="en-US" sz="1000" dirty="0">
                <a:latin typeface="Calibri" panose="020F0502020204030204" pitchFamily="34" charset="0"/>
                <a:cs typeface="Calibri" panose="020F0502020204030204" pitchFamily="34" charset="0"/>
              </a:rPr>
              <a:t>- Learn about product development</a:t>
            </a:r>
          </a:p>
          <a:p>
            <a:r>
              <a:rPr lang="en-US" sz="1000" dirty="0">
                <a:latin typeface="Calibri" panose="020F0502020204030204" pitchFamily="34" charset="0"/>
                <a:cs typeface="Calibri" panose="020F0502020204030204" pitchFamily="34" charset="0"/>
              </a:rPr>
              <a:t>- Learn about creative design</a:t>
            </a:r>
          </a:p>
          <a:p>
            <a:r>
              <a:rPr lang="en-US" sz="1000" dirty="0">
                <a:latin typeface="Calibri" panose="020F0502020204030204" pitchFamily="34" charset="0"/>
                <a:cs typeface="Calibri" panose="020F0502020204030204" pitchFamily="34" charset="0"/>
              </a:rPr>
              <a:t>- Learn about being entrepreneurial and adding value to a material </a:t>
            </a:r>
          </a:p>
          <a:p>
            <a:r>
              <a:rPr lang="en-US" sz="1000" dirty="0">
                <a:latin typeface="Calibri" panose="020F0502020204030204" pitchFamily="34" charset="0"/>
                <a:cs typeface="Calibri" panose="020F0502020204030204" pitchFamily="34" charset="0"/>
              </a:rPr>
              <a:t>   with design</a:t>
            </a:r>
          </a:p>
          <a:p>
            <a:r>
              <a:rPr lang="en-US" sz="1000" dirty="0">
                <a:latin typeface="Calibri" panose="020F0502020204030204" pitchFamily="34" charset="0"/>
                <a:cs typeface="Calibri" panose="020F0502020204030204" pitchFamily="34" charset="0"/>
              </a:rPr>
              <a:t>- Learn about functional problem solving through prototype </a:t>
            </a:r>
          </a:p>
          <a:p>
            <a:r>
              <a:rPr lang="en-US" sz="1000" dirty="0">
                <a:latin typeface="Calibri" panose="020F0502020204030204" pitchFamily="34" charset="0"/>
                <a:cs typeface="Calibri" panose="020F0502020204030204" pitchFamily="34" charset="0"/>
              </a:rPr>
              <a:t>   modelling</a:t>
            </a:r>
            <a:endParaRPr lang="en-GB" sz="10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630" y="121121"/>
            <a:ext cx="2923469" cy="774988"/>
          </a:xfrm>
          <a:prstGeom prst="rect">
            <a:avLst/>
          </a:prstGeom>
        </p:spPr>
      </p:pic>
      <p:sp>
        <p:nvSpPr>
          <p:cNvPr id="16" name="Rectangle 15"/>
          <p:cNvSpPr/>
          <p:nvPr/>
        </p:nvSpPr>
        <p:spPr>
          <a:xfrm>
            <a:off x="5809129" y="3563471"/>
            <a:ext cx="147918" cy="295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899647" y="1004095"/>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a:off x="4018874" y="1175314"/>
            <a:ext cx="296896" cy="5608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494945" y="1448400"/>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a:off x="2675069" y="1592714"/>
            <a:ext cx="1053840" cy="6822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271492" y="3933844"/>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2456158" y="3522131"/>
            <a:ext cx="1038573" cy="4631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3352925" y="4778018"/>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V="1">
            <a:off x="3499850" y="4285397"/>
            <a:ext cx="429802" cy="5199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225712" y="377698"/>
            <a:ext cx="671231" cy="13584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845554" y="193031"/>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6824582" y="4193064"/>
            <a:ext cx="184666" cy="184666"/>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flipH="1" flipV="1">
            <a:off x="6187579" y="3868358"/>
            <a:ext cx="650399" cy="351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a:stretch>
            <a:fillRect/>
          </a:stretch>
        </p:blipFill>
        <p:spPr>
          <a:xfrm>
            <a:off x="3281127" y="1587594"/>
            <a:ext cx="3129877" cy="3126027"/>
          </a:xfrm>
          <a:prstGeom prst="rect">
            <a:avLst/>
          </a:prstGeom>
        </p:spPr>
      </p:pic>
    </p:spTree>
    <p:extLst>
      <p:ext uri="{BB962C8B-B14F-4D97-AF65-F5344CB8AC3E}">
        <p14:creationId xmlns:p14="http://schemas.microsoft.com/office/powerpoint/2010/main" val="418716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4542020" y="1615566"/>
            <a:ext cx="9361040" cy="276999"/>
          </a:xfrm>
          <a:prstGeom prst="rect">
            <a:avLst/>
          </a:prstGeom>
          <a:noFill/>
        </p:spPr>
        <p:txBody>
          <a:bodyPr wrap="square" rtlCol="0">
            <a:spAutoFit/>
          </a:bodyPr>
          <a:lstStyle/>
          <a:p>
            <a:pPr algn="ctr"/>
            <a:r>
              <a:rPr lang="en-GB" sz="1200" b="1" dirty="0"/>
              <a:t>Pathways Assessment Criteria</a:t>
            </a:r>
          </a:p>
        </p:txBody>
      </p:sp>
      <p:graphicFrame>
        <p:nvGraphicFramePr>
          <p:cNvPr id="3" name="Table 2"/>
          <p:cNvGraphicFramePr>
            <a:graphicFrameLocks noGrp="1"/>
          </p:cNvGraphicFramePr>
          <p:nvPr>
            <p:extLst>
              <p:ext uri="{D42A27DB-BD31-4B8C-83A1-F6EECF244321}">
                <p14:modId xmlns:p14="http://schemas.microsoft.com/office/powerpoint/2010/main" val="2046830375"/>
              </p:ext>
            </p:extLst>
          </p:nvPr>
        </p:nvGraphicFramePr>
        <p:xfrm>
          <a:off x="272480" y="44624"/>
          <a:ext cx="9577064" cy="685800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592288">
                  <a:extLst>
                    <a:ext uri="{9D8B030D-6E8A-4147-A177-3AD203B41FA5}">
                      <a16:colId xmlns:a16="http://schemas.microsoft.com/office/drawing/2014/main" val="20003"/>
                    </a:ext>
                  </a:extLst>
                </a:gridCol>
                <a:gridCol w="1872208">
                  <a:extLst>
                    <a:ext uri="{9D8B030D-6E8A-4147-A177-3AD203B41FA5}">
                      <a16:colId xmlns:a16="http://schemas.microsoft.com/office/drawing/2014/main" val="20004"/>
                    </a:ext>
                  </a:extLst>
                </a:gridCol>
              </a:tblGrid>
              <a:tr h="203082">
                <a:tc>
                  <a:txBody>
                    <a:bodyPr/>
                    <a:lstStyle/>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Research and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Concept / Design ideas,  other drawings and Evaluations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Design Development and model/ technique experimentation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dirty="0">
                          <a:solidFill>
                            <a:schemeClr val="tx1"/>
                          </a:solidFill>
                        </a:rPr>
                        <a:t>Outcome and Presentation of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22519">
                <a:tc>
                  <a:txBody>
                    <a:bodyPr/>
                    <a:lstStyle/>
                    <a:p>
                      <a:r>
                        <a:rPr lang="en-GB" sz="1000" dirty="0">
                          <a:solidFill>
                            <a:schemeClr val="tx1"/>
                          </a:solidFill>
                        </a:rPr>
                        <a:t>Exceptional</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highly developed  understanding of</a:t>
                      </a:r>
                      <a:r>
                        <a:rPr lang="en-GB" sz="800" baseline="0" dirty="0">
                          <a:solidFill>
                            <a:schemeClr val="tx1"/>
                          </a:solidFill>
                        </a:rPr>
                        <a:t> the design brief and user needs within the specification.</a:t>
                      </a:r>
                    </a:p>
                    <a:p>
                      <a:endParaRPr lang="en-GB" sz="800" baseline="0" dirty="0">
                        <a:solidFill>
                          <a:schemeClr val="tx1"/>
                        </a:solidFill>
                      </a:endParaRPr>
                    </a:p>
                    <a:p>
                      <a:r>
                        <a:rPr lang="en-GB" sz="800" baseline="0" dirty="0">
                          <a:solidFill>
                            <a:schemeClr val="tx1"/>
                          </a:solidFill>
                        </a:rPr>
                        <a:t>You have shown </a:t>
                      </a:r>
                      <a:r>
                        <a:rPr lang="en-GB" sz="800" dirty="0">
                          <a:solidFill>
                            <a:schemeClr val="tx1"/>
                          </a:solidFill>
                        </a:rPr>
                        <a:t>a highly developed </a:t>
                      </a:r>
                      <a:r>
                        <a:rPr lang="en-GB" sz="800" baseline="0" dirty="0">
                          <a:solidFill>
                            <a:schemeClr val="tx1"/>
                          </a:solidFill>
                        </a:rPr>
                        <a:t>ability in your research that includes design style analysis,  product analysis and home based research. </a:t>
                      </a:r>
                    </a:p>
                    <a:p>
                      <a:endParaRPr lang="en-GB" sz="800" baseline="0" dirty="0">
                        <a:solidFill>
                          <a:schemeClr val="tx1"/>
                        </a:solidFill>
                      </a:endParaRPr>
                    </a:p>
                    <a:p>
                      <a:r>
                        <a:rPr lang="en-GB" sz="800" baseline="0" dirty="0">
                          <a:solidFill>
                            <a:schemeClr val="tx1"/>
                          </a:solidFill>
                        </a:rPr>
                        <a:t>You have a shown </a:t>
                      </a:r>
                      <a:r>
                        <a:rPr lang="en-GB" sz="800" dirty="0">
                          <a:solidFill>
                            <a:schemeClr val="tx1"/>
                          </a:solidFill>
                        </a:rPr>
                        <a:t>a highly developed </a:t>
                      </a:r>
                      <a:r>
                        <a:rPr lang="en-GB" sz="800" baseline="0" dirty="0">
                          <a:solidFill>
                            <a:schemeClr val="tx1"/>
                          </a:solidFill>
                        </a:rPr>
                        <a:t>ability to be able to use your creative research and purposeful investigations to effectively develop creative design concept ideas</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highly developed to draw your concept / initial ideas and explain them. </a:t>
                      </a:r>
                    </a:p>
                    <a:p>
                      <a:endParaRPr lang="en-GB" sz="800" dirty="0">
                        <a:solidFill>
                          <a:schemeClr val="tx1"/>
                        </a:solidFill>
                      </a:endParaRPr>
                    </a:p>
                    <a:p>
                      <a:r>
                        <a:rPr lang="en-GB" sz="800" dirty="0">
                          <a:solidFill>
                            <a:schemeClr val="tx1"/>
                          </a:solidFill>
                        </a:rPr>
                        <a:t>You</a:t>
                      </a:r>
                      <a:r>
                        <a:rPr lang="en-GB" sz="800" baseline="0" dirty="0">
                          <a:solidFill>
                            <a:schemeClr val="tx1"/>
                          </a:solidFill>
                        </a:rPr>
                        <a:t> have shown </a:t>
                      </a:r>
                      <a:r>
                        <a:rPr lang="en-GB" sz="800" dirty="0">
                          <a:solidFill>
                            <a:schemeClr val="tx1"/>
                          </a:solidFill>
                        </a:rPr>
                        <a:t>a highly developed </a:t>
                      </a:r>
                      <a:r>
                        <a:rPr lang="en-GB" sz="800" baseline="0" dirty="0">
                          <a:solidFill>
                            <a:schemeClr val="tx1"/>
                          </a:solidFill>
                        </a:rPr>
                        <a:t>ability to skilfully record your ideas, drawings, observations and insights and explain all of what, how and why in your work as it progresses. </a:t>
                      </a:r>
                    </a:p>
                    <a:p>
                      <a:endParaRPr lang="en-GB" sz="800" baseline="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baseline="0" dirty="0">
                          <a:solidFill>
                            <a:schemeClr val="tx1"/>
                          </a:solidFill>
                        </a:rPr>
                        <a:t>You have judged how effective the information you used was helping you to design and make and how your final outcome may have changed from your original design.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highly developed ability to refine ideas through design development </a:t>
                      </a:r>
                    </a:p>
                    <a:p>
                      <a:endParaRPr lang="en-GB" sz="800" dirty="0">
                        <a:solidFill>
                          <a:schemeClr val="tx1"/>
                        </a:solidFill>
                      </a:endParaRPr>
                    </a:p>
                    <a:p>
                      <a:r>
                        <a:rPr lang="en-GB" sz="800" dirty="0">
                          <a:solidFill>
                            <a:schemeClr val="tx1"/>
                          </a:solidFill>
                        </a:rPr>
                        <a:t>You have shown a highly developed ability in effectively selecting and experimenting with different materials, techniques and processes</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completed a detailed step</a:t>
                      </a:r>
                      <a:r>
                        <a:rPr lang="en-GB" sz="800" baseline="0" dirty="0">
                          <a:solidFill>
                            <a:schemeClr val="tx1"/>
                          </a:solidFill>
                        </a:rPr>
                        <a:t> by step plan showing the range of tools and equipment and modifying it where necessary. </a:t>
                      </a:r>
                    </a:p>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shown a highly developed ability in your practical outcome -</a:t>
                      </a:r>
                      <a:endParaRPr lang="en-GB" sz="800" baseline="0" dirty="0">
                        <a:solidFill>
                          <a:schemeClr val="tx1"/>
                        </a:solidFill>
                      </a:endParaRPr>
                    </a:p>
                    <a:p>
                      <a:r>
                        <a:rPr lang="en-GB" sz="800" baseline="0" dirty="0">
                          <a:solidFill>
                            <a:schemeClr val="tx1"/>
                          </a:solidFill>
                        </a:rPr>
                        <a:t>Confidently made creative outcome with precision using a range of tools and equipment.</a:t>
                      </a:r>
                    </a:p>
                    <a:p>
                      <a:endParaRPr lang="en-GB" sz="800" baseline="0" dirty="0">
                        <a:solidFill>
                          <a:schemeClr val="tx1"/>
                        </a:solidFill>
                      </a:endParaRPr>
                    </a:p>
                    <a:p>
                      <a:r>
                        <a:rPr lang="en-GB" sz="800" dirty="0">
                          <a:solidFill>
                            <a:schemeClr val="tx1"/>
                          </a:solidFill>
                        </a:rPr>
                        <a:t>You have worked well independently and paid attention</a:t>
                      </a:r>
                      <a:r>
                        <a:rPr lang="en-GB" sz="800" baseline="0" dirty="0">
                          <a:solidFill>
                            <a:schemeClr val="tx1"/>
                          </a:solidFill>
                        </a:rPr>
                        <a:t> to its quality and to function.</a:t>
                      </a:r>
                      <a:endParaRPr lang="en-GB" sz="800" dirty="0">
                        <a:solidFill>
                          <a:schemeClr val="tx1"/>
                        </a:solidFill>
                      </a:endParaRP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shown a highly developed ability in the presentation of your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59735">
                <a:tc>
                  <a:txBody>
                    <a:bodyPr/>
                    <a:lstStyle/>
                    <a:p>
                      <a:r>
                        <a:rPr lang="en-GB" sz="1000" dirty="0">
                          <a:solidFill>
                            <a:schemeClr val="tx1"/>
                          </a:solidFill>
                        </a:rPr>
                        <a:t>Confident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a:t>
                      </a:r>
                      <a:r>
                        <a:rPr lang="en-GB" sz="800" baseline="0" dirty="0">
                          <a:solidFill>
                            <a:schemeClr val="tx1"/>
                          </a:solidFill>
                        </a:rPr>
                        <a:t>consistent</a:t>
                      </a:r>
                      <a:r>
                        <a:rPr lang="en-GB" sz="800" dirty="0">
                          <a:solidFill>
                            <a:schemeClr val="tx1"/>
                          </a:solidFill>
                        </a:rPr>
                        <a:t> understanding of</a:t>
                      </a:r>
                      <a:r>
                        <a:rPr lang="en-GB" sz="800" baseline="0" dirty="0">
                          <a:solidFill>
                            <a:schemeClr val="tx1"/>
                          </a:solidFill>
                        </a:rPr>
                        <a:t> the design brief and user needs within the specification.</a:t>
                      </a:r>
                    </a:p>
                    <a:p>
                      <a:endParaRPr lang="en-GB" sz="800" baseline="0" dirty="0">
                        <a:solidFill>
                          <a:schemeClr val="tx1"/>
                        </a:solidFill>
                      </a:endParaRPr>
                    </a:p>
                    <a:p>
                      <a:r>
                        <a:rPr lang="en-GB" sz="800" baseline="0" dirty="0">
                          <a:solidFill>
                            <a:schemeClr val="tx1"/>
                          </a:solidFill>
                        </a:rPr>
                        <a:t>You have shown a consistent ability in your research that includes design style analysis,  product analysis and home based research. </a:t>
                      </a:r>
                    </a:p>
                    <a:p>
                      <a:endParaRPr lang="en-GB" sz="800" baseline="0" dirty="0">
                        <a:solidFill>
                          <a:schemeClr val="tx1"/>
                        </a:solidFill>
                      </a:endParaRPr>
                    </a:p>
                    <a:p>
                      <a:r>
                        <a:rPr lang="en-GB" sz="800" baseline="0" dirty="0">
                          <a:solidFill>
                            <a:schemeClr val="tx1"/>
                          </a:solidFill>
                        </a:rPr>
                        <a:t>You have a shown a consistent ability to be able to use your creative research and purposeful investigations to effectively develop design concept ideas</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a:t>
                      </a:r>
                      <a:r>
                        <a:rPr lang="en-GB" sz="800" baseline="0" dirty="0">
                          <a:solidFill>
                            <a:schemeClr val="tx1"/>
                          </a:solidFill>
                        </a:rPr>
                        <a:t>consistent </a:t>
                      </a:r>
                      <a:r>
                        <a:rPr lang="en-GB" sz="800" dirty="0">
                          <a:solidFill>
                            <a:schemeClr val="tx1"/>
                          </a:solidFill>
                        </a:rPr>
                        <a:t>ability to draw your concept / initial ideas and explain them. </a:t>
                      </a:r>
                    </a:p>
                    <a:p>
                      <a:endParaRPr lang="en-GB" sz="800" dirty="0">
                        <a:solidFill>
                          <a:schemeClr val="tx1"/>
                        </a:solidFill>
                      </a:endParaRPr>
                    </a:p>
                    <a:p>
                      <a:r>
                        <a:rPr lang="en-GB" sz="800" dirty="0">
                          <a:solidFill>
                            <a:schemeClr val="tx1"/>
                          </a:solidFill>
                        </a:rPr>
                        <a:t>You</a:t>
                      </a:r>
                      <a:r>
                        <a:rPr lang="en-GB" sz="800" baseline="0" dirty="0">
                          <a:solidFill>
                            <a:schemeClr val="tx1"/>
                          </a:solidFill>
                        </a:rPr>
                        <a:t> have shown a consistent ability to skilfully record your ideas, drawings, observations and insights and explain all of what, how and why in your work as it progresses. </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baseline="0" dirty="0">
                          <a:solidFill>
                            <a:schemeClr val="tx1"/>
                          </a:solidFill>
                        </a:rPr>
                        <a:t>You have in your evaluation identified what worked well in the designing and making and what could be improved to overcome problems. </a:t>
                      </a:r>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a:t>
                      </a:r>
                      <a:r>
                        <a:rPr lang="en-GB" sz="800" baseline="0" dirty="0">
                          <a:solidFill>
                            <a:schemeClr val="tx1"/>
                          </a:solidFill>
                        </a:rPr>
                        <a:t>consistent </a:t>
                      </a:r>
                      <a:r>
                        <a:rPr lang="en-GB" sz="800" dirty="0">
                          <a:solidFill>
                            <a:schemeClr val="tx1"/>
                          </a:solidFill>
                        </a:rPr>
                        <a:t>ability to refine ideas through design development </a:t>
                      </a:r>
                    </a:p>
                    <a:p>
                      <a:endParaRPr lang="en-GB" sz="800" dirty="0">
                        <a:solidFill>
                          <a:schemeClr val="tx1"/>
                        </a:solidFill>
                      </a:endParaRPr>
                    </a:p>
                    <a:p>
                      <a:r>
                        <a:rPr lang="en-GB" sz="800" dirty="0">
                          <a:solidFill>
                            <a:schemeClr val="tx1"/>
                          </a:solidFill>
                        </a:rPr>
                        <a:t>You have shown a </a:t>
                      </a:r>
                      <a:r>
                        <a:rPr lang="en-GB" sz="800" baseline="0" dirty="0">
                          <a:solidFill>
                            <a:schemeClr val="tx1"/>
                          </a:solidFill>
                        </a:rPr>
                        <a:t>consistent </a:t>
                      </a:r>
                      <a:r>
                        <a:rPr lang="en-GB" sz="800" dirty="0">
                          <a:solidFill>
                            <a:schemeClr val="tx1"/>
                          </a:solidFill>
                        </a:rPr>
                        <a:t>ability in effectively selecting and experimenting with different materials, techniques and processes</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a:t>
                      </a:r>
                      <a:r>
                        <a:rPr lang="en-GB" sz="800" baseline="0" dirty="0">
                          <a:solidFill>
                            <a:schemeClr val="tx1"/>
                          </a:solidFill>
                        </a:rPr>
                        <a:t> have completed a step by step plan showing the range of tools and equipment.</a:t>
                      </a:r>
                    </a:p>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shown a </a:t>
                      </a:r>
                      <a:r>
                        <a:rPr lang="en-GB" sz="800" baseline="0" dirty="0">
                          <a:solidFill>
                            <a:schemeClr val="tx1"/>
                          </a:solidFill>
                        </a:rPr>
                        <a:t>consistent </a:t>
                      </a:r>
                      <a:r>
                        <a:rPr lang="en-GB" sz="800" dirty="0">
                          <a:solidFill>
                            <a:schemeClr val="tx1"/>
                          </a:solidFill>
                        </a:rPr>
                        <a:t>ability in your practical outcome -</a:t>
                      </a:r>
                      <a:endParaRPr lang="en-GB" sz="800" baseline="0" dirty="0">
                        <a:solidFill>
                          <a:schemeClr val="tx1"/>
                        </a:solidFill>
                      </a:endParaRPr>
                    </a:p>
                    <a:p>
                      <a:r>
                        <a:rPr lang="en-GB" sz="800" baseline="0" dirty="0">
                          <a:solidFill>
                            <a:schemeClr val="tx1"/>
                          </a:solidFill>
                        </a:rPr>
                        <a:t>Confidently made outcome with some precision using a range of tools and equipment. </a:t>
                      </a:r>
                    </a:p>
                    <a:p>
                      <a:endParaRPr lang="en-GB" sz="800" baseline="0" dirty="0">
                        <a:solidFill>
                          <a:schemeClr val="tx1"/>
                        </a:solidFill>
                      </a:endParaRPr>
                    </a:p>
                    <a:p>
                      <a:r>
                        <a:rPr lang="en-GB" sz="800" baseline="0" dirty="0">
                          <a:solidFill>
                            <a:schemeClr val="tx1"/>
                          </a:solidFill>
                        </a:rPr>
                        <a:t>You have worked well independently and paid attention to its quality of finish and function.</a:t>
                      </a:r>
                      <a:endParaRPr lang="en-GB" sz="800" dirty="0">
                        <a:solidFill>
                          <a:schemeClr val="tx1"/>
                        </a:solidFill>
                      </a:endParaRP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shown a </a:t>
                      </a:r>
                      <a:r>
                        <a:rPr lang="en-GB" sz="800" baseline="0" dirty="0">
                          <a:solidFill>
                            <a:schemeClr val="tx1"/>
                          </a:solidFill>
                        </a:rPr>
                        <a:t>consistent </a:t>
                      </a:r>
                      <a:r>
                        <a:rPr lang="en-GB" sz="800" dirty="0">
                          <a:solidFill>
                            <a:schemeClr val="tx1"/>
                          </a:solidFill>
                        </a:rPr>
                        <a:t>ability in the presentation of your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521851">
                <a:tc>
                  <a:txBody>
                    <a:bodyPr/>
                    <a:lstStyle/>
                    <a:p>
                      <a:r>
                        <a:rPr lang="en-GB" sz="1000" dirty="0">
                          <a:solidFill>
                            <a:schemeClr val="tx1"/>
                          </a:solidFill>
                        </a:rPr>
                        <a:t>Secure</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moderate understanding of</a:t>
                      </a:r>
                      <a:r>
                        <a:rPr lang="en-GB" sz="800" baseline="0" dirty="0">
                          <a:solidFill>
                            <a:schemeClr val="tx1"/>
                          </a:solidFill>
                        </a:rPr>
                        <a:t> the design brief and user needs within the specification.</a:t>
                      </a:r>
                    </a:p>
                    <a:p>
                      <a:endParaRPr lang="en-GB" sz="800" baseline="0" dirty="0">
                        <a:solidFill>
                          <a:schemeClr val="tx1"/>
                        </a:solidFill>
                      </a:endParaRPr>
                    </a:p>
                    <a:p>
                      <a:r>
                        <a:rPr lang="en-GB" sz="800" baseline="0" dirty="0">
                          <a:solidFill>
                            <a:schemeClr val="tx1"/>
                          </a:solidFill>
                        </a:rPr>
                        <a:t>You have shown a </a:t>
                      </a:r>
                      <a:r>
                        <a:rPr lang="en-GB" sz="800" dirty="0">
                          <a:solidFill>
                            <a:schemeClr val="tx1"/>
                          </a:solidFill>
                        </a:rPr>
                        <a:t>moderate</a:t>
                      </a:r>
                      <a:r>
                        <a:rPr lang="en-GB" sz="800" baseline="0" dirty="0">
                          <a:solidFill>
                            <a:schemeClr val="tx1"/>
                          </a:solidFill>
                        </a:rPr>
                        <a:t> ability in your research that includes design style analysis,  product analysis and home based research. </a:t>
                      </a:r>
                    </a:p>
                    <a:p>
                      <a:endParaRPr lang="en-GB" sz="800" baseline="0" dirty="0">
                        <a:solidFill>
                          <a:schemeClr val="tx1"/>
                        </a:solidFill>
                      </a:endParaRPr>
                    </a:p>
                    <a:p>
                      <a:r>
                        <a:rPr lang="en-GB" sz="800" baseline="0" dirty="0">
                          <a:solidFill>
                            <a:schemeClr val="tx1"/>
                          </a:solidFill>
                        </a:rPr>
                        <a:t>You have a shown a </a:t>
                      </a:r>
                      <a:r>
                        <a:rPr lang="en-GB" sz="800" dirty="0">
                          <a:solidFill>
                            <a:schemeClr val="tx1"/>
                          </a:solidFill>
                        </a:rPr>
                        <a:t>moderate</a:t>
                      </a:r>
                      <a:r>
                        <a:rPr lang="en-GB" sz="800" baseline="0" dirty="0">
                          <a:solidFill>
                            <a:schemeClr val="tx1"/>
                          </a:solidFill>
                        </a:rPr>
                        <a:t> ability to be able to use your research and investigations to effectively develop design concept ideas</a:t>
                      </a:r>
                      <a:endParaRPr lang="en-GB" sz="800" dirty="0">
                        <a:solidFill>
                          <a:schemeClr val="tx1"/>
                        </a:solidFill>
                      </a:endParaRPr>
                    </a:p>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moderate ability to draw your concept / initial ideas and explain them. </a:t>
                      </a:r>
                    </a:p>
                    <a:p>
                      <a:endParaRPr lang="en-GB" sz="800" dirty="0">
                        <a:solidFill>
                          <a:schemeClr val="tx1"/>
                        </a:solidFill>
                      </a:endParaRPr>
                    </a:p>
                    <a:p>
                      <a:r>
                        <a:rPr lang="en-GB" sz="800" dirty="0">
                          <a:solidFill>
                            <a:schemeClr val="tx1"/>
                          </a:solidFill>
                        </a:rPr>
                        <a:t>You</a:t>
                      </a:r>
                      <a:r>
                        <a:rPr lang="en-GB" sz="800" baseline="0" dirty="0">
                          <a:solidFill>
                            <a:schemeClr val="tx1"/>
                          </a:solidFill>
                        </a:rPr>
                        <a:t> have shown a </a:t>
                      </a:r>
                      <a:r>
                        <a:rPr lang="en-GB" sz="800" dirty="0">
                          <a:solidFill>
                            <a:schemeClr val="tx1"/>
                          </a:solidFill>
                        </a:rPr>
                        <a:t>moderate</a:t>
                      </a:r>
                      <a:r>
                        <a:rPr lang="en-GB" sz="800" baseline="0" dirty="0">
                          <a:solidFill>
                            <a:schemeClr val="tx1"/>
                          </a:solidFill>
                        </a:rPr>
                        <a:t> ability to skilfully record your ideas, drawings, observations and insights and explain all of what, how and why in your work as it progresses. </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in your evaluation identified what worked well in the designing and making and have made some suggestions as to what could be improved to overcome some problems identified.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moderate ability to refine ideas through design development </a:t>
                      </a:r>
                    </a:p>
                    <a:p>
                      <a:endParaRPr lang="en-GB" sz="800" dirty="0">
                        <a:solidFill>
                          <a:schemeClr val="tx1"/>
                        </a:solidFill>
                      </a:endParaRPr>
                    </a:p>
                    <a:p>
                      <a:r>
                        <a:rPr lang="en-GB" sz="800" dirty="0">
                          <a:solidFill>
                            <a:schemeClr val="tx1"/>
                          </a:solidFill>
                        </a:rPr>
                        <a:t>You have shown a moderate ability in effectively selecting and experimenting with different materials, techniques and processes</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completed a step by step plan showing some of the tools and equipment used in the making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a moderate ability in your practical outcome - some accuracy using a range of tools and equipment.</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baseline="0" dirty="0">
                          <a:solidFill>
                            <a:schemeClr val="tx1"/>
                          </a:solidFill>
                        </a:rPr>
                        <a:t>You have worked independently at time and have sought the assistance of others when necessary. </a:t>
                      </a:r>
                      <a:endParaRPr lang="en-GB" sz="800" dirty="0">
                        <a:solidFill>
                          <a:schemeClr val="tx1"/>
                        </a:solidFill>
                      </a:endParaRP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shown a moderate ability in the presentation of your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402601">
                <a:tc>
                  <a:txBody>
                    <a:bodyPr/>
                    <a:lstStyle/>
                    <a:p>
                      <a:r>
                        <a:rPr lang="en-GB" sz="1000" dirty="0">
                          <a:solidFill>
                            <a:schemeClr val="tx1"/>
                          </a:solidFill>
                        </a:rPr>
                        <a:t>      Foundation</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some understanding of</a:t>
                      </a:r>
                      <a:r>
                        <a:rPr lang="en-GB" sz="800" baseline="0" dirty="0">
                          <a:solidFill>
                            <a:schemeClr val="tx1"/>
                          </a:solidFill>
                        </a:rPr>
                        <a:t> the design brief and user needs within the specification.</a:t>
                      </a:r>
                    </a:p>
                    <a:p>
                      <a:endParaRPr lang="en-GB" sz="800" baseline="0" dirty="0">
                        <a:solidFill>
                          <a:schemeClr val="tx1"/>
                        </a:solidFill>
                      </a:endParaRPr>
                    </a:p>
                    <a:p>
                      <a:r>
                        <a:rPr lang="en-GB" sz="800" baseline="0" dirty="0">
                          <a:solidFill>
                            <a:schemeClr val="tx1"/>
                          </a:solidFill>
                        </a:rPr>
                        <a:t>You have shown </a:t>
                      </a:r>
                      <a:r>
                        <a:rPr lang="en-GB" sz="800" dirty="0">
                          <a:solidFill>
                            <a:schemeClr val="tx1"/>
                          </a:solidFill>
                        </a:rPr>
                        <a:t>some </a:t>
                      </a:r>
                      <a:r>
                        <a:rPr lang="en-GB" sz="800" baseline="0" dirty="0">
                          <a:solidFill>
                            <a:schemeClr val="tx1"/>
                          </a:solidFill>
                        </a:rPr>
                        <a:t>ability in your research that includes design style analysis,  product analysis and home based research. </a:t>
                      </a:r>
                    </a:p>
                    <a:p>
                      <a:endParaRPr lang="en-GB" sz="800" baseline="0" dirty="0">
                        <a:solidFill>
                          <a:schemeClr val="tx1"/>
                        </a:solidFill>
                      </a:endParaRPr>
                    </a:p>
                    <a:p>
                      <a:r>
                        <a:rPr lang="en-GB" sz="800" baseline="0" dirty="0">
                          <a:solidFill>
                            <a:schemeClr val="tx1"/>
                          </a:solidFill>
                        </a:rPr>
                        <a:t>You have a shown </a:t>
                      </a:r>
                      <a:r>
                        <a:rPr lang="en-GB" sz="800" dirty="0">
                          <a:solidFill>
                            <a:schemeClr val="tx1"/>
                          </a:solidFill>
                        </a:rPr>
                        <a:t>some </a:t>
                      </a:r>
                      <a:r>
                        <a:rPr lang="en-GB" sz="800" baseline="0" dirty="0">
                          <a:solidFill>
                            <a:schemeClr val="tx1"/>
                          </a:solidFill>
                        </a:rPr>
                        <a:t>ability to be able to use your research to effectively develop design concept ideas</a:t>
                      </a:r>
                      <a:endParaRPr lang="en-GB" sz="800" dirty="0">
                        <a:solidFill>
                          <a:schemeClr val="tx1"/>
                        </a:solidFill>
                      </a:endParaRPr>
                    </a:p>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some ability to draw your concept / initial ideas and explain them. </a:t>
                      </a:r>
                    </a:p>
                    <a:p>
                      <a:endParaRPr lang="en-GB" sz="800" dirty="0">
                        <a:solidFill>
                          <a:schemeClr val="tx1"/>
                        </a:solidFill>
                      </a:endParaRPr>
                    </a:p>
                    <a:p>
                      <a:r>
                        <a:rPr lang="en-GB" sz="800" dirty="0">
                          <a:solidFill>
                            <a:schemeClr val="tx1"/>
                          </a:solidFill>
                        </a:rPr>
                        <a:t>You</a:t>
                      </a:r>
                      <a:r>
                        <a:rPr lang="en-GB" sz="800" baseline="0" dirty="0">
                          <a:solidFill>
                            <a:schemeClr val="tx1"/>
                          </a:solidFill>
                        </a:rPr>
                        <a:t> have shown </a:t>
                      </a:r>
                      <a:r>
                        <a:rPr lang="en-GB" sz="800" dirty="0">
                          <a:solidFill>
                            <a:schemeClr val="tx1"/>
                          </a:solidFill>
                        </a:rPr>
                        <a:t>some </a:t>
                      </a:r>
                      <a:r>
                        <a:rPr lang="en-GB" sz="800" baseline="0" dirty="0">
                          <a:solidFill>
                            <a:schemeClr val="tx1"/>
                          </a:solidFill>
                        </a:rPr>
                        <a:t>ability to skilfully record your ideas, drawings, observations and insights and explain all of what, how and why in your work as it progresses. </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baseline="0" dirty="0">
                          <a:solidFill>
                            <a:schemeClr val="tx1"/>
                          </a:solidFill>
                        </a:rPr>
                        <a:t>You have in your evaluation identified some things that worked well in the designing and making and have made limited suggestions as to what could be improved. </a:t>
                      </a:r>
                      <a:endParaRPr lang="en-GB" sz="800" dirty="0">
                        <a:solidFill>
                          <a:schemeClr val="tx1"/>
                        </a:solidFill>
                      </a:endParaRPr>
                    </a:p>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some ability to refine ideas through design development </a:t>
                      </a:r>
                    </a:p>
                    <a:p>
                      <a:endParaRPr lang="en-GB" sz="800" dirty="0">
                        <a:solidFill>
                          <a:schemeClr val="tx1"/>
                        </a:solidFill>
                      </a:endParaRPr>
                    </a:p>
                    <a:p>
                      <a:r>
                        <a:rPr lang="en-GB" sz="800" dirty="0">
                          <a:solidFill>
                            <a:schemeClr val="tx1"/>
                          </a:solidFill>
                        </a:rPr>
                        <a:t>You have shown some ability in effectively selecting and experimenting with different materials, techniques and processes</a:t>
                      </a:r>
                    </a:p>
                    <a:p>
                      <a:endParaRPr lang="en-GB" sz="800" dirty="0">
                        <a:solidFill>
                          <a:schemeClr val="tx1"/>
                        </a:solidFill>
                      </a:endParaRPr>
                    </a:p>
                    <a:p>
                      <a:pPr marL="0" marR="0" lvl="0" indent="0" algn="l" defTabSz="684154" rtl="0" eaLnBrk="1" fontAlgn="auto" latinLnBrk="0" hangingPunct="1">
                        <a:lnSpc>
                          <a:spcPct val="100000"/>
                        </a:lnSpc>
                        <a:spcBef>
                          <a:spcPts val="0"/>
                        </a:spcBef>
                        <a:spcAft>
                          <a:spcPts val="0"/>
                        </a:spcAft>
                        <a:buClrTx/>
                        <a:buSzTx/>
                        <a:buFontTx/>
                        <a:buNone/>
                        <a:tabLst/>
                        <a:defRPr/>
                      </a:pPr>
                      <a:r>
                        <a:rPr lang="en-GB" sz="800" dirty="0">
                          <a:solidFill>
                            <a:schemeClr val="tx1"/>
                          </a:solidFill>
                        </a:rPr>
                        <a:t>You have produced a step by step plan that is very brief and shows minimal reference to tools,</a:t>
                      </a:r>
                      <a:r>
                        <a:rPr lang="en-GB" sz="800" baseline="0" dirty="0">
                          <a:solidFill>
                            <a:schemeClr val="tx1"/>
                          </a:solidFill>
                        </a:rPr>
                        <a:t> equipment and process. </a:t>
                      </a:r>
                    </a:p>
                    <a:p>
                      <a:endParaRPr lang="en-GB"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800" dirty="0">
                          <a:solidFill>
                            <a:schemeClr val="tx1"/>
                          </a:solidFill>
                        </a:rPr>
                        <a:t>You have shown some ability in your practical outcome - some limit in accuracy and understanding of materials and their properties.</a:t>
                      </a:r>
                    </a:p>
                    <a:p>
                      <a:endParaRPr lang="en-GB" sz="800" dirty="0">
                        <a:solidFill>
                          <a:schemeClr val="tx1"/>
                        </a:solidFill>
                      </a:endParaRPr>
                    </a:p>
                    <a:p>
                      <a:r>
                        <a:rPr lang="en-GB" sz="800" dirty="0">
                          <a:solidFill>
                            <a:schemeClr val="tx1"/>
                          </a:solidFill>
                        </a:rPr>
                        <a:t>You have worked independently occasionally but have sought the assistance</a:t>
                      </a:r>
                      <a:r>
                        <a:rPr lang="en-GB" sz="800" baseline="0" dirty="0">
                          <a:solidFill>
                            <a:schemeClr val="tx1"/>
                          </a:solidFill>
                        </a:rPr>
                        <a:t> of others most of the time. </a:t>
                      </a:r>
                      <a:endParaRPr lang="en-GB" sz="800" dirty="0">
                        <a:solidFill>
                          <a:schemeClr val="tx1"/>
                        </a:solidFill>
                      </a:endParaRPr>
                    </a:p>
                    <a:p>
                      <a:endParaRPr lang="en-GB" sz="800" dirty="0">
                        <a:solidFill>
                          <a:schemeClr val="tx1"/>
                        </a:solidFill>
                      </a:endParaRPr>
                    </a:p>
                    <a:p>
                      <a:r>
                        <a:rPr lang="en-GB" sz="800" dirty="0">
                          <a:solidFill>
                            <a:schemeClr val="tx1"/>
                          </a:solidFill>
                        </a:rPr>
                        <a:t>You have shown some ability in the presentation of your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678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34C62-41C0-E3E3-51DD-6ADF593CDDDF}"/>
              </a:ext>
            </a:extLst>
          </p:cNvPr>
          <p:cNvSpPr txBox="1"/>
          <p:nvPr/>
        </p:nvSpPr>
        <p:spPr>
          <a:xfrm>
            <a:off x="3059689" y="7011887"/>
            <a:ext cx="18097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1000"/>
          </a:p>
        </p:txBody>
      </p:sp>
      <p:sp>
        <p:nvSpPr>
          <p:cNvPr id="3" name="TextBox 2">
            <a:extLst>
              <a:ext uri="{FF2B5EF4-FFF2-40B4-BE49-F238E27FC236}">
                <a16:creationId xmlns:a16="http://schemas.microsoft.com/office/drawing/2014/main" id="{27EA7227-71D1-7CDB-C1C1-FF56162ADBFD}"/>
              </a:ext>
            </a:extLst>
          </p:cNvPr>
          <p:cNvSpPr txBox="1"/>
          <p:nvPr/>
        </p:nvSpPr>
        <p:spPr>
          <a:xfrm>
            <a:off x="4139578" y="6815544"/>
            <a:ext cx="18097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1000"/>
          </a:p>
        </p:txBody>
      </p:sp>
      <p:sp>
        <p:nvSpPr>
          <p:cNvPr id="5" name="TextBox 4">
            <a:extLst>
              <a:ext uri="{FF2B5EF4-FFF2-40B4-BE49-F238E27FC236}">
                <a16:creationId xmlns:a16="http://schemas.microsoft.com/office/drawing/2014/main" id="{0F19F6F1-7E51-FB76-22ED-2203DA44FFCC}"/>
              </a:ext>
            </a:extLst>
          </p:cNvPr>
          <p:cNvSpPr txBox="1"/>
          <p:nvPr/>
        </p:nvSpPr>
        <p:spPr>
          <a:xfrm>
            <a:off x="6512426" y="416319"/>
            <a:ext cx="3240516"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b="1" dirty="0">
                <a:cs typeface="Calibri"/>
              </a:rPr>
              <a:t>3D Design shapes the world around you from the pencil in your hand to the stool that you are sat on and the table you are sat at. </a:t>
            </a:r>
          </a:p>
          <a:p>
            <a:endParaRPr lang="en-GB" sz="1200" b="1" dirty="0">
              <a:cs typeface="Calibri"/>
            </a:endParaRPr>
          </a:p>
          <a:p>
            <a:pPr algn="just"/>
            <a:r>
              <a:rPr lang="en-GB" sz="1200" b="1" dirty="0">
                <a:cs typeface="Calibri"/>
              </a:rPr>
              <a:t>Every product has been thought about, drawn, developed, modelled, failed, redesigned into a finished functional thing. </a:t>
            </a:r>
          </a:p>
          <a:p>
            <a:endParaRPr lang="en-GB" sz="1200" b="1" dirty="0">
              <a:cs typeface="Calibri"/>
            </a:endParaRPr>
          </a:p>
          <a:p>
            <a:endParaRPr lang="en-GB" sz="1200" b="1" dirty="0">
              <a:cs typeface="Calibri"/>
            </a:endParaRPr>
          </a:p>
          <a:p>
            <a:endParaRPr lang="en-GB" sz="1200" b="1" dirty="0">
              <a:cs typeface="Calibri"/>
            </a:endParaRPr>
          </a:p>
          <a:p>
            <a:endParaRPr lang="en-GB" sz="1200" b="1" dirty="0">
              <a:cs typeface="Calibri"/>
            </a:endParaRPr>
          </a:p>
        </p:txBody>
      </p:sp>
      <p:sp>
        <p:nvSpPr>
          <p:cNvPr id="6" name="TextBox 5">
            <a:extLst>
              <a:ext uri="{FF2B5EF4-FFF2-40B4-BE49-F238E27FC236}">
                <a16:creationId xmlns:a16="http://schemas.microsoft.com/office/drawing/2014/main" id="{72B35CA2-C6DE-A765-924C-781E797BF7AE}"/>
              </a:ext>
            </a:extLst>
          </p:cNvPr>
          <p:cNvSpPr txBox="1"/>
          <p:nvPr/>
        </p:nvSpPr>
        <p:spPr>
          <a:xfrm>
            <a:off x="3039148" y="1594713"/>
            <a:ext cx="206160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a maker...</a:t>
            </a:r>
            <a:endParaRPr lang="en-GB" sz="1000" dirty="0"/>
          </a:p>
        </p:txBody>
      </p:sp>
      <p:sp>
        <p:nvSpPr>
          <p:cNvPr id="7" name="TextBox 6">
            <a:extLst>
              <a:ext uri="{FF2B5EF4-FFF2-40B4-BE49-F238E27FC236}">
                <a16:creationId xmlns:a16="http://schemas.microsoft.com/office/drawing/2014/main" id="{597A075B-C11D-3D8F-5D04-44DA9E5B1C75}"/>
              </a:ext>
            </a:extLst>
          </p:cNvPr>
          <p:cNvSpPr txBox="1"/>
          <p:nvPr/>
        </p:nvSpPr>
        <p:spPr>
          <a:xfrm>
            <a:off x="2271975" y="3436012"/>
            <a:ext cx="18097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sz="1000"/>
          </a:p>
        </p:txBody>
      </p:sp>
      <p:sp>
        <p:nvSpPr>
          <p:cNvPr id="8" name="TextBox 7">
            <a:extLst>
              <a:ext uri="{FF2B5EF4-FFF2-40B4-BE49-F238E27FC236}">
                <a16:creationId xmlns:a16="http://schemas.microsoft.com/office/drawing/2014/main" id="{101D8A8A-D2FD-C804-DEC4-16EC9A483F01}"/>
              </a:ext>
            </a:extLst>
          </p:cNvPr>
          <p:cNvSpPr txBox="1"/>
          <p:nvPr/>
        </p:nvSpPr>
        <p:spPr>
          <a:xfrm>
            <a:off x="109182" y="1089472"/>
            <a:ext cx="231404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an engineer...</a:t>
            </a:r>
            <a:endParaRPr lang="en-GB" sz="1000" dirty="0"/>
          </a:p>
        </p:txBody>
      </p:sp>
      <p:sp>
        <p:nvSpPr>
          <p:cNvPr id="9" name="TextBox 8">
            <a:extLst>
              <a:ext uri="{FF2B5EF4-FFF2-40B4-BE49-F238E27FC236}">
                <a16:creationId xmlns:a16="http://schemas.microsoft.com/office/drawing/2014/main" id="{CD6EAFED-AE3B-9EDC-F6C0-0CE5362DFE04}"/>
              </a:ext>
            </a:extLst>
          </p:cNvPr>
          <p:cNvSpPr txBox="1"/>
          <p:nvPr/>
        </p:nvSpPr>
        <p:spPr>
          <a:xfrm>
            <a:off x="4295924" y="2864355"/>
            <a:ext cx="145855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creative...</a:t>
            </a:r>
            <a:endParaRPr lang="en-GB" sz="1000" dirty="0"/>
          </a:p>
        </p:txBody>
      </p:sp>
      <p:sp>
        <p:nvSpPr>
          <p:cNvPr id="10" name="TextBox 9">
            <a:extLst>
              <a:ext uri="{FF2B5EF4-FFF2-40B4-BE49-F238E27FC236}">
                <a16:creationId xmlns:a16="http://schemas.microsoft.com/office/drawing/2014/main" id="{D3BA5499-36D0-DC28-0881-449325689A7C}"/>
              </a:ext>
            </a:extLst>
          </p:cNvPr>
          <p:cNvSpPr txBox="1"/>
          <p:nvPr/>
        </p:nvSpPr>
        <p:spPr>
          <a:xfrm>
            <a:off x="602699" y="3182683"/>
            <a:ext cx="222990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a problem solver...</a:t>
            </a:r>
            <a:endParaRPr lang="en-GB" sz="1000" dirty="0"/>
          </a:p>
        </p:txBody>
      </p:sp>
      <p:sp>
        <p:nvSpPr>
          <p:cNvPr id="11" name="TextBox 10">
            <a:extLst>
              <a:ext uri="{FF2B5EF4-FFF2-40B4-BE49-F238E27FC236}">
                <a16:creationId xmlns:a16="http://schemas.microsoft.com/office/drawing/2014/main" id="{C237AE9E-4599-639A-F325-BA847D853427}"/>
              </a:ext>
            </a:extLst>
          </p:cNvPr>
          <p:cNvSpPr txBox="1"/>
          <p:nvPr/>
        </p:nvSpPr>
        <p:spPr>
          <a:xfrm>
            <a:off x="5154124" y="3236863"/>
            <a:ext cx="2748809"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challenged to be...</a:t>
            </a:r>
            <a:endParaRPr lang="en-GB" sz="1000" dirty="0"/>
          </a:p>
        </p:txBody>
      </p:sp>
      <p:sp>
        <p:nvSpPr>
          <p:cNvPr id="12" name="TextBox 11">
            <a:extLst>
              <a:ext uri="{FF2B5EF4-FFF2-40B4-BE49-F238E27FC236}">
                <a16:creationId xmlns:a16="http://schemas.microsoft.com/office/drawing/2014/main" id="{4DF2CA7B-0D5D-26C2-2AB9-36007225F7C4}"/>
              </a:ext>
            </a:extLst>
          </p:cNvPr>
          <p:cNvSpPr txBox="1"/>
          <p:nvPr/>
        </p:nvSpPr>
        <p:spPr>
          <a:xfrm>
            <a:off x="4416000" y="1346344"/>
            <a:ext cx="222990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Prove others wrong...</a:t>
            </a:r>
            <a:endParaRPr lang="en-GB" sz="1000" dirty="0"/>
          </a:p>
        </p:txBody>
      </p:sp>
      <p:sp>
        <p:nvSpPr>
          <p:cNvPr id="13" name="TextBox 12">
            <a:extLst>
              <a:ext uri="{FF2B5EF4-FFF2-40B4-BE49-F238E27FC236}">
                <a16:creationId xmlns:a16="http://schemas.microsoft.com/office/drawing/2014/main" id="{019EE07F-DD28-7DEB-7984-9FC99F152EE9}"/>
              </a:ext>
            </a:extLst>
          </p:cNvPr>
          <p:cNvSpPr txBox="1"/>
          <p:nvPr/>
        </p:nvSpPr>
        <p:spPr>
          <a:xfrm>
            <a:off x="3578259" y="719087"/>
            <a:ext cx="162684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curious...</a:t>
            </a:r>
            <a:endParaRPr lang="en-GB" sz="1000" dirty="0"/>
          </a:p>
        </p:txBody>
      </p:sp>
      <p:sp>
        <p:nvSpPr>
          <p:cNvPr id="14" name="TextBox 13">
            <a:extLst>
              <a:ext uri="{FF2B5EF4-FFF2-40B4-BE49-F238E27FC236}">
                <a16:creationId xmlns:a16="http://schemas.microsoft.com/office/drawing/2014/main" id="{0021C584-6339-432D-B6EF-5217F78852DA}"/>
              </a:ext>
            </a:extLst>
          </p:cNvPr>
          <p:cNvSpPr txBox="1"/>
          <p:nvPr/>
        </p:nvSpPr>
        <p:spPr>
          <a:xfrm>
            <a:off x="4062342" y="997466"/>
            <a:ext cx="204758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Try out everything...</a:t>
            </a:r>
            <a:endParaRPr lang="en-GB" sz="1000" dirty="0"/>
          </a:p>
        </p:txBody>
      </p:sp>
      <p:sp>
        <p:nvSpPr>
          <p:cNvPr id="15" name="TextBox 14">
            <a:extLst>
              <a:ext uri="{FF2B5EF4-FFF2-40B4-BE49-F238E27FC236}">
                <a16:creationId xmlns:a16="http://schemas.microsoft.com/office/drawing/2014/main" id="{E6F43317-A525-6B41-8CFC-095CA9A35DE7}"/>
              </a:ext>
            </a:extLst>
          </p:cNvPr>
          <p:cNvSpPr txBox="1"/>
          <p:nvPr/>
        </p:nvSpPr>
        <p:spPr>
          <a:xfrm>
            <a:off x="2875120" y="1995388"/>
            <a:ext cx="312747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Seize opportunities...</a:t>
            </a:r>
            <a:endParaRPr lang="en-GB" sz="1000" dirty="0"/>
          </a:p>
        </p:txBody>
      </p:sp>
      <p:sp>
        <p:nvSpPr>
          <p:cNvPr id="16" name="TextBox 15">
            <a:extLst>
              <a:ext uri="{FF2B5EF4-FFF2-40B4-BE49-F238E27FC236}">
                <a16:creationId xmlns:a16="http://schemas.microsoft.com/office/drawing/2014/main" id="{7449D514-C5B5-F8AC-3C0D-EBF874C2815B}"/>
              </a:ext>
            </a:extLst>
          </p:cNvPr>
          <p:cNvSpPr txBox="1"/>
          <p:nvPr/>
        </p:nvSpPr>
        <p:spPr>
          <a:xfrm>
            <a:off x="2943884" y="3162278"/>
            <a:ext cx="272076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Throw yourself into everything...</a:t>
            </a:r>
            <a:endParaRPr lang="en-GB" sz="1000" dirty="0"/>
          </a:p>
        </p:txBody>
      </p:sp>
      <p:sp>
        <p:nvSpPr>
          <p:cNvPr id="17" name="TextBox 16">
            <a:extLst>
              <a:ext uri="{FF2B5EF4-FFF2-40B4-BE49-F238E27FC236}">
                <a16:creationId xmlns:a16="http://schemas.microsoft.com/office/drawing/2014/main" id="{3E71629A-69CD-D81D-E4F0-E31881F5E112}"/>
              </a:ext>
            </a:extLst>
          </p:cNvPr>
          <p:cNvSpPr txBox="1"/>
          <p:nvPr/>
        </p:nvSpPr>
        <p:spPr>
          <a:xfrm>
            <a:off x="4227129" y="2384800"/>
            <a:ext cx="287503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Discover what you like most...</a:t>
            </a:r>
            <a:endParaRPr lang="en-GB" sz="1000" dirty="0"/>
          </a:p>
        </p:txBody>
      </p:sp>
      <p:sp>
        <p:nvSpPr>
          <p:cNvPr id="18" name="TextBox 17">
            <a:extLst>
              <a:ext uri="{FF2B5EF4-FFF2-40B4-BE49-F238E27FC236}">
                <a16:creationId xmlns:a16="http://schemas.microsoft.com/office/drawing/2014/main" id="{FA40656A-4F03-0FF6-2EDC-1649E7B9A3A4}"/>
              </a:ext>
            </a:extLst>
          </p:cNvPr>
          <p:cNvSpPr txBox="1"/>
          <p:nvPr/>
        </p:nvSpPr>
        <p:spPr>
          <a:xfrm>
            <a:off x="6322764" y="2567387"/>
            <a:ext cx="396415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Exam results are important but so are other skills…</a:t>
            </a:r>
            <a:endParaRPr lang="en-GB" sz="1000" dirty="0"/>
          </a:p>
        </p:txBody>
      </p:sp>
      <p:sp>
        <p:nvSpPr>
          <p:cNvPr id="19" name="TextBox 18">
            <a:extLst>
              <a:ext uri="{FF2B5EF4-FFF2-40B4-BE49-F238E27FC236}">
                <a16:creationId xmlns:a16="http://schemas.microsoft.com/office/drawing/2014/main" id="{EC73D250-D346-D8E2-195D-C01A516E0B19}"/>
              </a:ext>
            </a:extLst>
          </p:cNvPr>
          <p:cNvSpPr txBox="1"/>
          <p:nvPr/>
        </p:nvSpPr>
        <p:spPr>
          <a:xfrm>
            <a:off x="4468364" y="1737904"/>
            <a:ext cx="183721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Look at things differently...</a:t>
            </a:r>
            <a:endParaRPr lang="en-GB" sz="1000" dirty="0"/>
          </a:p>
        </p:txBody>
      </p:sp>
      <p:sp>
        <p:nvSpPr>
          <p:cNvPr id="20" name="TextBox 19">
            <a:extLst>
              <a:ext uri="{FF2B5EF4-FFF2-40B4-BE49-F238E27FC236}">
                <a16:creationId xmlns:a16="http://schemas.microsoft.com/office/drawing/2014/main" id="{6EC958EC-E97B-4EAD-F7E9-82C990F33943}"/>
              </a:ext>
            </a:extLst>
          </p:cNvPr>
          <p:cNvSpPr txBox="1"/>
          <p:nvPr/>
        </p:nvSpPr>
        <p:spPr>
          <a:xfrm>
            <a:off x="7216249" y="1982863"/>
            <a:ext cx="27278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Your ideas are just as good as anybody else's...</a:t>
            </a:r>
            <a:endParaRPr lang="en-GB" sz="1000" dirty="0"/>
          </a:p>
        </p:txBody>
      </p:sp>
      <p:sp>
        <p:nvSpPr>
          <p:cNvPr id="21" name="TextBox 20">
            <a:extLst>
              <a:ext uri="{FF2B5EF4-FFF2-40B4-BE49-F238E27FC236}">
                <a16:creationId xmlns:a16="http://schemas.microsoft.com/office/drawing/2014/main" id="{C85F3105-EE1C-F479-73DF-630D39A9490D}"/>
              </a:ext>
            </a:extLst>
          </p:cNvPr>
          <p:cNvSpPr txBox="1"/>
          <p:nvPr/>
        </p:nvSpPr>
        <p:spPr>
          <a:xfrm>
            <a:off x="161338" y="2862691"/>
            <a:ext cx="518837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Invent, design things and make things to control the whole process…</a:t>
            </a:r>
            <a:endParaRPr lang="en-GB" sz="1000" dirty="0"/>
          </a:p>
        </p:txBody>
      </p:sp>
      <p:sp>
        <p:nvSpPr>
          <p:cNvPr id="22" name="TextBox 21">
            <a:extLst>
              <a:ext uri="{FF2B5EF4-FFF2-40B4-BE49-F238E27FC236}">
                <a16:creationId xmlns:a16="http://schemas.microsoft.com/office/drawing/2014/main" id="{FE87763F-1A04-0055-8B95-71CB959BFA64}"/>
              </a:ext>
            </a:extLst>
          </p:cNvPr>
          <p:cNvSpPr txBox="1"/>
          <p:nvPr/>
        </p:nvSpPr>
        <p:spPr>
          <a:xfrm>
            <a:off x="5524630" y="804386"/>
            <a:ext cx="234209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Inquisitive...</a:t>
            </a:r>
            <a:endParaRPr lang="en-GB" sz="1000" dirty="0"/>
          </a:p>
        </p:txBody>
      </p:sp>
      <p:sp>
        <p:nvSpPr>
          <p:cNvPr id="23" name="TextBox 22">
            <a:extLst>
              <a:ext uri="{FF2B5EF4-FFF2-40B4-BE49-F238E27FC236}">
                <a16:creationId xmlns:a16="http://schemas.microsoft.com/office/drawing/2014/main" id="{727D5A98-FD87-B117-2171-5850EA7F1E97}"/>
              </a:ext>
            </a:extLst>
          </p:cNvPr>
          <p:cNvSpPr txBox="1"/>
          <p:nvPr/>
        </p:nvSpPr>
        <p:spPr>
          <a:xfrm>
            <a:off x="5811901" y="2120070"/>
            <a:ext cx="258051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Inspiration will follow..</a:t>
            </a:r>
            <a:endParaRPr lang="en-GB" sz="1000" dirty="0"/>
          </a:p>
        </p:txBody>
      </p:sp>
      <p:sp>
        <p:nvSpPr>
          <p:cNvPr id="24" name="TextBox 23">
            <a:extLst>
              <a:ext uri="{FF2B5EF4-FFF2-40B4-BE49-F238E27FC236}">
                <a16:creationId xmlns:a16="http://schemas.microsoft.com/office/drawing/2014/main" id="{6AF4482A-EC8D-7E92-E5BB-BAE3521B884A}"/>
              </a:ext>
            </a:extLst>
          </p:cNvPr>
          <p:cNvSpPr txBox="1"/>
          <p:nvPr/>
        </p:nvSpPr>
        <p:spPr>
          <a:xfrm>
            <a:off x="5916247" y="2905450"/>
            <a:ext cx="434750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Iterative design and developments = make one change at a time</a:t>
            </a:r>
            <a:endParaRPr lang="en-GB" sz="1000" dirty="0"/>
          </a:p>
        </p:txBody>
      </p:sp>
      <p:sp>
        <p:nvSpPr>
          <p:cNvPr id="25" name="TextBox 24">
            <a:extLst>
              <a:ext uri="{FF2B5EF4-FFF2-40B4-BE49-F238E27FC236}">
                <a16:creationId xmlns:a16="http://schemas.microsoft.com/office/drawing/2014/main" id="{06B3727F-DA58-6DE4-DC02-D570A95A596B}"/>
              </a:ext>
            </a:extLst>
          </p:cNvPr>
          <p:cNvSpPr txBox="1"/>
          <p:nvPr/>
        </p:nvSpPr>
        <p:spPr>
          <a:xfrm>
            <a:off x="97497" y="2070713"/>
            <a:ext cx="307137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Embrace failure...</a:t>
            </a:r>
            <a:endParaRPr lang="en-GB" sz="1000" dirty="0"/>
          </a:p>
        </p:txBody>
      </p:sp>
      <p:sp>
        <p:nvSpPr>
          <p:cNvPr id="26" name="TextBox 25">
            <a:extLst>
              <a:ext uri="{FF2B5EF4-FFF2-40B4-BE49-F238E27FC236}">
                <a16:creationId xmlns:a16="http://schemas.microsoft.com/office/drawing/2014/main" id="{8C3C4046-C263-D192-9E6B-E4822DB89DA0}"/>
              </a:ext>
            </a:extLst>
          </p:cNvPr>
          <p:cNvSpPr txBox="1"/>
          <p:nvPr/>
        </p:nvSpPr>
        <p:spPr>
          <a:xfrm>
            <a:off x="3097123" y="1196978"/>
            <a:ext cx="2846981"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 a </a:t>
            </a:r>
            <a:r>
              <a:rPr lang="en-GB" sz="1000" dirty="0" err="1">
                <a:cs typeface="Calibri"/>
              </a:rPr>
              <a:t>do'er</a:t>
            </a:r>
            <a:r>
              <a:rPr lang="en-GB" sz="1000" dirty="0">
                <a:cs typeface="Calibri"/>
              </a:rPr>
              <a:t>...</a:t>
            </a:r>
            <a:endParaRPr lang="en-GB" sz="1000" dirty="0"/>
          </a:p>
        </p:txBody>
      </p:sp>
      <p:sp>
        <p:nvSpPr>
          <p:cNvPr id="27" name="TextBox 26">
            <a:extLst>
              <a:ext uri="{FF2B5EF4-FFF2-40B4-BE49-F238E27FC236}">
                <a16:creationId xmlns:a16="http://schemas.microsoft.com/office/drawing/2014/main" id="{D8FE0FBD-1F03-872B-9BC2-C42C43F4FA4D}"/>
              </a:ext>
            </a:extLst>
          </p:cNvPr>
          <p:cNvSpPr txBox="1"/>
          <p:nvPr/>
        </p:nvSpPr>
        <p:spPr>
          <a:xfrm>
            <a:off x="1426085" y="1080299"/>
            <a:ext cx="294515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Believe in your own ideas...</a:t>
            </a:r>
            <a:endParaRPr lang="en-GB" sz="1000" dirty="0"/>
          </a:p>
        </p:txBody>
      </p:sp>
      <p:sp>
        <p:nvSpPr>
          <p:cNvPr id="28" name="TextBox 27">
            <a:extLst>
              <a:ext uri="{FF2B5EF4-FFF2-40B4-BE49-F238E27FC236}">
                <a16:creationId xmlns:a16="http://schemas.microsoft.com/office/drawing/2014/main" id="{94355D85-0C29-BF92-5010-085329168FCB}"/>
              </a:ext>
            </a:extLst>
          </p:cNvPr>
          <p:cNvSpPr txBox="1"/>
          <p:nvPr/>
        </p:nvSpPr>
        <p:spPr>
          <a:xfrm>
            <a:off x="97497" y="2457120"/>
            <a:ext cx="49459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cs typeface="Calibri"/>
              </a:rPr>
              <a:t>Your ideas and ingenuity shape the world in your image for the better...</a:t>
            </a:r>
            <a:endParaRPr lang="en-GB" sz="1000" dirty="0"/>
          </a:p>
        </p:txBody>
      </p:sp>
      <p:pic>
        <p:nvPicPr>
          <p:cNvPr id="30" name="Picture 29">
            <a:extLst>
              <a:ext uri="{FF2B5EF4-FFF2-40B4-BE49-F238E27FC236}">
                <a16:creationId xmlns:a16="http://schemas.microsoft.com/office/drawing/2014/main" id="{DBBAEEBD-8415-4B1C-A915-6DEB76602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021" y="157732"/>
            <a:ext cx="3309136" cy="877225"/>
          </a:xfrm>
          <a:prstGeom prst="rect">
            <a:avLst/>
          </a:prstGeom>
        </p:spPr>
      </p:pic>
      <p:sp>
        <p:nvSpPr>
          <p:cNvPr id="31" name="TextBox 30">
            <a:extLst>
              <a:ext uri="{FF2B5EF4-FFF2-40B4-BE49-F238E27FC236}">
                <a16:creationId xmlns:a16="http://schemas.microsoft.com/office/drawing/2014/main" id="{3F03F14C-9113-4A6D-9F7F-B3543E25CB22}"/>
              </a:ext>
            </a:extLst>
          </p:cNvPr>
          <p:cNvSpPr txBox="1"/>
          <p:nvPr/>
        </p:nvSpPr>
        <p:spPr>
          <a:xfrm>
            <a:off x="3280191" y="385872"/>
            <a:ext cx="3345617" cy="369332"/>
          </a:xfrm>
          <a:prstGeom prst="rect">
            <a:avLst/>
          </a:prstGeom>
          <a:noFill/>
        </p:spPr>
        <p:txBody>
          <a:bodyPr wrap="square" rtlCol="0">
            <a:spAutoFit/>
          </a:bodyPr>
          <a:lstStyle/>
          <a:p>
            <a:r>
              <a:rPr lang="en-GB" b="1" dirty="0"/>
              <a:t> - Three Dimensional Design</a:t>
            </a:r>
          </a:p>
        </p:txBody>
      </p:sp>
      <p:pic>
        <p:nvPicPr>
          <p:cNvPr id="32" name="Picture 2" descr="The 'why' will guide the 'what' and the 'how' | by Daniel Christian Wahl |  Activate The Future | Medium">
            <a:extLst>
              <a:ext uri="{FF2B5EF4-FFF2-40B4-BE49-F238E27FC236}">
                <a16:creationId xmlns:a16="http://schemas.microsoft.com/office/drawing/2014/main" id="{999E3FE0-0600-476C-8C13-CF63393524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10" y="1388839"/>
            <a:ext cx="2104599" cy="963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Table 32">
            <a:extLst>
              <a:ext uri="{FF2B5EF4-FFF2-40B4-BE49-F238E27FC236}">
                <a16:creationId xmlns:a16="http://schemas.microsoft.com/office/drawing/2014/main" id="{35D586BF-50A2-4782-BF6C-A44E0D5050D2}"/>
              </a:ext>
            </a:extLst>
          </p:cNvPr>
          <p:cNvGraphicFramePr>
            <a:graphicFrameLocks noGrp="1"/>
          </p:cNvGraphicFramePr>
          <p:nvPr>
            <p:extLst>
              <p:ext uri="{D42A27DB-BD31-4B8C-83A1-F6EECF244321}">
                <p14:modId xmlns:p14="http://schemas.microsoft.com/office/powerpoint/2010/main" val="3505624419"/>
              </p:ext>
            </p:extLst>
          </p:nvPr>
        </p:nvGraphicFramePr>
        <p:xfrm>
          <a:off x="466745" y="3537264"/>
          <a:ext cx="8848744" cy="3164935"/>
        </p:xfrm>
        <a:graphic>
          <a:graphicData uri="http://schemas.openxmlformats.org/drawingml/2006/table">
            <a:tbl>
              <a:tblPr firstRow="1" bandRow="1">
                <a:tableStyleId>{5C22544A-7EE6-4342-B048-85BDC9FD1C3A}</a:tableStyleId>
              </a:tblPr>
              <a:tblGrid>
                <a:gridCol w="4424372">
                  <a:extLst>
                    <a:ext uri="{9D8B030D-6E8A-4147-A177-3AD203B41FA5}">
                      <a16:colId xmlns:a16="http://schemas.microsoft.com/office/drawing/2014/main" val="2056499976"/>
                    </a:ext>
                  </a:extLst>
                </a:gridCol>
                <a:gridCol w="4424372">
                  <a:extLst>
                    <a:ext uri="{9D8B030D-6E8A-4147-A177-3AD203B41FA5}">
                      <a16:colId xmlns:a16="http://schemas.microsoft.com/office/drawing/2014/main" val="3342956564"/>
                    </a:ext>
                  </a:extLst>
                </a:gridCol>
              </a:tblGrid>
              <a:tr h="391255">
                <a:tc>
                  <a:txBody>
                    <a:bodyPr/>
                    <a:lstStyle/>
                    <a:p>
                      <a:r>
                        <a:rPr lang="en-GB" sz="1000" dirty="0"/>
                        <a:t>3D Design rotation</a:t>
                      </a:r>
                    </a:p>
                  </a:txBody>
                  <a:tcPr/>
                </a:tc>
                <a:tc>
                  <a:txBody>
                    <a:bodyPr/>
                    <a:lstStyle/>
                    <a:p>
                      <a:r>
                        <a:rPr lang="en-GB" sz="1000" dirty="0"/>
                        <a:t>GSCE Art and Design – 3D design </a:t>
                      </a:r>
                    </a:p>
                    <a:p>
                      <a:r>
                        <a:rPr lang="en-GB" sz="1000" dirty="0"/>
                        <a:t>Assessment Objectives</a:t>
                      </a:r>
                    </a:p>
                  </a:txBody>
                  <a:tcPr/>
                </a:tc>
                <a:extLst>
                  <a:ext uri="{0D108BD9-81ED-4DB2-BD59-A6C34878D82A}">
                    <a16:rowId xmlns:a16="http://schemas.microsoft.com/office/drawing/2014/main" val="1028596534"/>
                  </a:ext>
                </a:extLst>
              </a:tr>
              <a:tr h="391255">
                <a:tc>
                  <a:txBody>
                    <a:bodyPr/>
                    <a:lstStyle/>
                    <a:p>
                      <a:r>
                        <a:rPr lang="en-GB" sz="1000" dirty="0"/>
                        <a:t>Creativity in design – Chair in a Design Style of the last 100 Years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AO1: Develop ideas through investigations, demonstrating critical understanding of sources.</a:t>
                      </a:r>
                    </a:p>
                    <a:p>
                      <a:endParaRPr lang="en-GB" sz="1100" dirty="0"/>
                    </a:p>
                  </a:txBody>
                  <a:tcPr/>
                </a:tc>
                <a:extLst>
                  <a:ext uri="{0D108BD9-81ED-4DB2-BD59-A6C34878D82A}">
                    <a16:rowId xmlns:a16="http://schemas.microsoft.com/office/drawing/2014/main" val="4151486125"/>
                  </a:ext>
                </a:extLst>
              </a:tr>
              <a:tr h="391255">
                <a:tc>
                  <a:txBody>
                    <a:bodyPr/>
                    <a:lstStyle/>
                    <a:p>
                      <a:pPr marL="0" marR="0" lvl="0" indent="0" algn="l" defTabSz="684154" rtl="0" eaLnBrk="1" fontAlgn="auto" latinLnBrk="0" hangingPunct="1">
                        <a:lnSpc>
                          <a:spcPct val="100000"/>
                        </a:lnSpc>
                        <a:spcBef>
                          <a:spcPts val="0"/>
                        </a:spcBef>
                        <a:spcAft>
                          <a:spcPts val="0"/>
                        </a:spcAft>
                        <a:buClrTx/>
                        <a:buSzTx/>
                        <a:buFontTx/>
                        <a:buNone/>
                        <a:tabLst/>
                        <a:defRPr/>
                      </a:pPr>
                      <a:r>
                        <a:rPr lang="en-GB" sz="1000" dirty="0"/>
                        <a:t>Prototyping </a:t>
                      </a:r>
                    </a:p>
                    <a:p>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AO2: Refine work by exploring ideas, selecting and experimenting with appropriate media, materials, techniques and processes.</a:t>
                      </a:r>
                    </a:p>
                    <a:p>
                      <a:endParaRPr lang="en-GB" sz="1100" dirty="0"/>
                    </a:p>
                  </a:txBody>
                  <a:tcPr/>
                </a:tc>
                <a:extLst>
                  <a:ext uri="{0D108BD9-81ED-4DB2-BD59-A6C34878D82A}">
                    <a16:rowId xmlns:a16="http://schemas.microsoft.com/office/drawing/2014/main" val="3299157143"/>
                  </a:ext>
                </a:extLst>
              </a:tr>
              <a:tr h="479935">
                <a:tc>
                  <a:txBody>
                    <a:bodyPr/>
                    <a:lstStyle/>
                    <a:p>
                      <a:r>
                        <a:rPr lang="en-GB" sz="1000" dirty="0"/>
                        <a:t>Practical Skill and Materials – </a:t>
                      </a:r>
                    </a:p>
                    <a:p>
                      <a:r>
                        <a:rPr lang="en-GB" sz="1000" dirty="0"/>
                        <a:t>Finger jointed wooden pencil case and acrylic plastic personalisation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AO3: Record ideas, observations and insights relevant to intentions as work progresses.</a:t>
                      </a:r>
                    </a:p>
                    <a:p>
                      <a:endParaRPr lang="en-GB" sz="1100" dirty="0"/>
                    </a:p>
                  </a:txBody>
                  <a:tcPr/>
                </a:tc>
                <a:extLst>
                  <a:ext uri="{0D108BD9-81ED-4DB2-BD59-A6C34878D82A}">
                    <a16:rowId xmlns:a16="http://schemas.microsoft.com/office/drawing/2014/main" val="2037695875"/>
                  </a:ext>
                </a:extLst>
              </a:tr>
              <a:tr h="391255">
                <a:tc>
                  <a:txBody>
                    <a:bodyPr/>
                    <a:lstStyle/>
                    <a:p>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AO4: Present a personal and meaningful response that </a:t>
                      </a:r>
                      <a:r>
                        <a:rPr lang="en-US" sz="1100" b="0" i="0" kern="1200" dirty="0" err="1">
                          <a:solidFill>
                            <a:schemeClr val="dk1"/>
                          </a:solidFill>
                          <a:effectLst/>
                          <a:latin typeface="+mn-lt"/>
                          <a:ea typeface="+mn-ea"/>
                          <a:cs typeface="+mn-cs"/>
                        </a:rPr>
                        <a:t>realises</a:t>
                      </a:r>
                      <a:r>
                        <a:rPr lang="en-US" sz="1100" b="0" i="0" kern="1200" dirty="0">
                          <a:solidFill>
                            <a:schemeClr val="dk1"/>
                          </a:solidFill>
                          <a:effectLst/>
                          <a:latin typeface="+mn-lt"/>
                          <a:ea typeface="+mn-ea"/>
                          <a:cs typeface="+mn-cs"/>
                        </a:rPr>
                        <a:t> intentions and demonstrates understanding of visual language.</a:t>
                      </a:r>
                    </a:p>
                    <a:p>
                      <a:endParaRPr lang="en-GB" sz="1100" dirty="0"/>
                    </a:p>
                  </a:txBody>
                  <a:tcPr/>
                </a:tc>
                <a:extLst>
                  <a:ext uri="{0D108BD9-81ED-4DB2-BD59-A6C34878D82A}">
                    <a16:rowId xmlns:a16="http://schemas.microsoft.com/office/drawing/2014/main" val="2129803022"/>
                  </a:ext>
                </a:extLst>
              </a:tr>
              <a:tr h="391255">
                <a:tc>
                  <a:txBody>
                    <a:bodyPr/>
                    <a:lstStyle/>
                    <a:p>
                      <a:endParaRPr lang="en-GB" sz="1000" dirty="0"/>
                    </a:p>
                  </a:txBody>
                  <a:tcPr/>
                </a:tc>
                <a:tc>
                  <a:txBody>
                    <a:bodyPr/>
                    <a:lstStyle/>
                    <a:p>
                      <a:endParaRPr lang="en-GB" sz="1000" dirty="0"/>
                    </a:p>
                  </a:txBody>
                  <a:tcPr/>
                </a:tc>
                <a:extLst>
                  <a:ext uri="{0D108BD9-81ED-4DB2-BD59-A6C34878D82A}">
                    <a16:rowId xmlns:a16="http://schemas.microsoft.com/office/drawing/2014/main" val="1209869116"/>
                  </a:ext>
                </a:extLst>
              </a:tr>
            </a:tbl>
          </a:graphicData>
        </a:graphic>
      </p:graphicFrame>
      <p:cxnSp>
        <p:nvCxnSpPr>
          <p:cNvPr id="35" name="Straight Arrow Connector 34">
            <a:extLst>
              <a:ext uri="{FF2B5EF4-FFF2-40B4-BE49-F238E27FC236}">
                <a16:creationId xmlns:a16="http://schemas.microsoft.com/office/drawing/2014/main" id="{28FEE921-4302-4AFA-989C-379C7140DD82}"/>
              </a:ext>
            </a:extLst>
          </p:cNvPr>
          <p:cNvCxnSpPr/>
          <p:nvPr/>
        </p:nvCxnSpPr>
        <p:spPr>
          <a:xfrm>
            <a:off x="4180522" y="4089426"/>
            <a:ext cx="6872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D6D161-FF6C-4DD7-B7A7-E22812AE0CE7}"/>
              </a:ext>
            </a:extLst>
          </p:cNvPr>
          <p:cNvCxnSpPr>
            <a:cxnSpLocks/>
          </p:cNvCxnSpPr>
          <p:nvPr/>
        </p:nvCxnSpPr>
        <p:spPr>
          <a:xfrm>
            <a:off x="4161841" y="4268054"/>
            <a:ext cx="729276" cy="433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C08B3B9-7AEE-45C7-9C01-5FC0E82BFEA7}"/>
              </a:ext>
            </a:extLst>
          </p:cNvPr>
          <p:cNvCxnSpPr>
            <a:cxnSpLocks/>
          </p:cNvCxnSpPr>
          <p:nvPr/>
        </p:nvCxnSpPr>
        <p:spPr>
          <a:xfrm>
            <a:off x="4227129" y="4803009"/>
            <a:ext cx="725870" cy="97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6126BC7-91DF-4892-A066-58057D089749}"/>
              </a:ext>
            </a:extLst>
          </p:cNvPr>
          <p:cNvCxnSpPr>
            <a:cxnSpLocks/>
          </p:cNvCxnSpPr>
          <p:nvPr/>
        </p:nvCxnSpPr>
        <p:spPr>
          <a:xfrm flipV="1">
            <a:off x="4242381" y="4984308"/>
            <a:ext cx="710618" cy="363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ADEDBD5-B053-4948-922C-CE0E6FE9D8F7}"/>
              </a:ext>
            </a:extLst>
          </p:cNvPr>
          <p:cNvCxnSpPr>
            <a:cxnSpLocks/>
          </p:cNvCxnSpPr>
          <p:nvPr/>
        </p:nvCxnSpPr>
        <p:spPr>
          <a:xfrm>
            <a:off x="4203916" y="5456477"/>
            <a:ext cx="749083" cy="749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0FD0FFB-1FC1-457F-88BB-86DBF6B20EAB}"/>
              </a:ext>
            </a:extLst>
          </p:cNvPr>
          <p:cNvCxnSpPr>
            <a:cxnSpLocks/>
          </p:cNvCxnSpPr>
          <p:nvPr/>
        </p:nvCxnSpPr>
        <p:spPr>
          <a:xfrm>
            <a:off x="4149396" y="4394024"/>
            <a:ext cx="803603" cy="91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86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 3"/>
          <p:cNvSpPr/>
          <p:nvPr/>
        </p:nvSpPr>
        <p:spPr>
          <a:xfrm>
            <a:off x="5529064" y="2348880"/>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457" name="Rectangle 2"/>
          <p:cNvSpPr>
            <a:spLocks noGrp="1" noChangeArrowheads="1"/>
          </p:cNvSpPr>
          <p:nvPr>
            <p:ph type="title" idx="4294967295"/>
          </p:nvPr>
        </p:nvSpPr>
        <p:spPr>
          <a:xfrm>
            <a:off x="495300" y="274638"/>
            <a:ext cx="8915400" cy="582612"/>
          </a:xfrm>
        </p:spPr>
        <p:txBody>
          <a:bodyPr/>
          <a:lstStyle/>
          <a:p>
            <a:pPr algn="l" eaLnBrk="1" hangingPunct="1"/>
            <a:r>
              <a:rPr lang="en-GB" sz="1600" b="1">
                <a:latin typeface="Comic Sans MS" pitchFamily="66" charset="0"/>
              </a:rPr>
              <a:t>Homework – when completed stick over this page</a:t>
            </a:r>
          </a:p>
        </p:txBody>
      </p:sp>
      <p:sp>
        <p:nvSpPr>
          <p:cNvPr id="19458" name="Rectangle 3"/>
          <p:cNvSpPr>
            <a:spLocks noGrp="1" noChangeArrowheads="1"/>
          </p:cNvSpPr>
          <p:nvPr>
            <p:ph type="body" idx="4294967295"/>
          </p:nvPr>
        </p:nvSpPr>
        <p:spPr>
          <a:xfrm>
            <a:off x="495300" y="1341438"/>
            <a:ext cx="8915400" cy="4784725"/>
          </a:xfrm>
        </p:spPr>
        <p:txBody>
          <a:bodyPr/>
          <a:lstStyle/>
          <a:p>
            <a:pPr eaLnBrk="1" hangingPunct="1">
              <a:lnSpc>
                <a:spcPct val="90000"/>
              </a:lnSpc>
              <a:buFontTx/>
              <a:buNone/>
            </a:pPr>
            <a:r>
              <a:rPr lang="en-GB" sz="1200" dirty="0">
                <a:latin typeface="Comic Sans MS" pitchFamily="66" charset="0"/>
              </a:rPr>
              <a:t>In Design and Technology we would like you to understand and appreciate the characteristics of good and bad design.</a:t>
            </a:r>
          </a:p>
          <a:p>
            <a:pPr eaLnBrk="1" hangingPunct="1">
              <a:lnSpc>
                <a:spcPct val="90000"/>
              </a:lnSpc>
              <a:buFontTx/>
              <a:buNone/>
            </a:pPr>
            <a:endParaRPr lang="en-GB" sz="1200" dirty="0">
              <a:latin typeface="Comic Sans MS" pitchFamily="66" charset="0"/>
            </a:endParaRPr>
          </a:p>
          <a:p>
            <a:pPr>
              <a:lnSpc>
                <a:spcPct val="90000"/>
              </a:lnSpc>
            </a:pPr>
            <a:r>
              <a:rPr lang="en-GB" sz="1200" b="1" dirty="0">
                <a:latin typeface="Comic Sans MS" pitchFamily="66" charset="0"/>
              </a:rPr>
              <a:t>Task: </a:t>
            </a:r>
            <a:r>
              <a:rPr lang="en-GB" sz="1200" dirty="0">
                <a:latin typeface="Comic Sans MS" pitchFamily="66" charset="0"/>
              </a:rPr>
              <a:t>You are to write about one product you cannot live without and one product you wish you had never bought or been given. Explain what the features or characteristics are and why they are so successful or not!</a:t>
            </a:r>
          </a:p>
          <a:p>
            <a:pPr eaLnBrk="1" hangingPunct="1">
              <a:lnSpc>
                <a:spcPct val="90000"/>
              </a:lnSpc>
              <a:buFontTx/>
              <a:buNone/>
            </a:pPr>
            <a:r>
              <a:rPr lang="en-GB" sz="1200" dirty="0">
                <a:latin typeface="Comic Sans MS" pitchFamily="66" charset="0"/>
              </a:rPr>
              <a:t>	</a:t>
            </a:r>
          </a:p>
          <a:p>
            <a:pPr eaLnBrk="1" hangingPunct="1">
              <a:lnSpc>
                <a:spcPct val="90000"/>
              </a:lnSpc>
              <a:buFontTx/>
              <a:buNone/>
            </a:pPr>
            <a:r>
              <a:rPr lang="en-GB" sz="1200" b="1" dirty="0">
                <a:latin typeface="Comic Sans MS" pitchFamily="66" charset="0"/>
              </a:rPr>
              <a:t>Things to include: </a:t>
            </a:r>
          </a:p>
          <a:p>
            <a:pPr eaLnBrk="1" hangingPunct="1">
              <a:lnSpc>
                <a:spcPct val="90000"/>
              </a:lnSpc>
            </a:pPr>
            <a:r>
              <a:rPr lang="en-GB" sz="1200" dirty="0">
                <a:latin typeface="Comic Sans MS" pitchFamily="66" charset="0"/>
              </a:rPr>
              <a:t>What exactly are your two products?</a:t>
            </a:r>
          </a:p>
          <a:p>
            <a:pPr eaLnBrk="1" hangingPunct="1">
              <a:lnSpc>
                <a:spcPct val="90000"/>
              </a:lnSpc>
            </a:pPr>
            <a:r>
              <a:rPr lang="en-GB" sz="1200" dirty="0">
                <a:latin typeface="Comic Sans MS" pitchFamily="66" charset="0"/>
              </a:rPr>
              <a:t>Why have you chosen them?</a:t>
            </a:r>
          </a:p>
          <a:p>
            <a:pPr eaLnBrk="1" hangingPunct="1">
              <a:lnSpc>
                <a:spcPct val="90000"/>
              </a:lnSpc>
            </a:pPr>
            <a:r>
              <a:rPr lang="en-GB" sz="1200" dirty="0">
                <a:latin typeface="Comic Sans MS" pitchFamily="66" charset="0"/>
              </a:rPr>
              <a:t>What is so good or bad about them?</a:t>
            </a:r>
          </a:p>
          <a:p>
            <a:pPr eaLnBrk="1" hangingPunct="1">
              <a:lnSpc>
                <a:spcPct val="90000"/>
              </a:lnSpc>
            </a:pPr>
            <a:r>
              <a:rPr lang="en-GB" sz="1200" dirty="0">
                <a:latin typeface="Comic Sans MS" pitchFamily="66" charset="0"/>
              </a:rPr>
              <a:t>How could you improve the design?</a:t>
            </a:r>
          </a:p>
          <a:p>
            <a:pPr eaLnBrk="1" hangingPunct="1">
              <a:lnSpc>
                <a:spcPct val="90000"/>
              </a:lnSpc>
            </a:pPr>
            <a:r>
              <a:rPr lang="en-GB" sz="1200" dirty="0">
                <a:latin typeface="Comic Sans MS" pitchFamily="66" charset="0"/>
              </a:rPr>
              <a:t>Give an example where a product by a well known designer / engineer has been unsuccessful and explain why. For example Clive Sinclair’s electric car or James Dyson’s Ball barrow.</a:t>
            </a:r>
          </a:p>
          <a:p>
            <a:pPr eaLnBrk="1" hangingPunct="1">
              <a:lnSpc>
                <a:spcPct val="90000"/>
              </a:lnSpc>
            </a:pPr>
            <a:endParaRPr lang="en-GB" sz="1200" dirty="0">
              <a:latin typeface="Comic Sans MS" pitchFamily="66" charset="0"/>
            </a:endParaRPr>
          </a:p>
          <a:p>
            <a:pPr eaLnBrk="1" hangingPunct="1">
              <a:lnSpc>
                <a:spcPct val="90000"/>
              </a:lnSpc>
            </a:pPr>
            <a:r>
              <a:rPr lang="en-GB" sz="1200" b="1" dirty="0">
                <a:latin typeface="Comic Sans MS" pitchFamily="66" charset="0"/>
              </a:rPr>
              <a:t>How should I present it?</a:t>
            </a:r>
          </a:p>
          <a:p>
            <a:pPr eaLnBrk="1" hangingPunct="1">
              <a:lnSpc>
                <a:spcPct val="90000"/>
              </a:lnSpc>
            </a:pPr>
            <a:r>
              <a:rPr lang="en-GB" sz="1200" dirty="0">
                <a:latin typeface="Comic Sans MS" pitchFamily="66" charset="0"/>
              </a:rPr>
              <a:t>On A4 paper</a:t>
            </a:r>
          </a:p>
          <a:p>
            <a:pPr eaLnBrk="1" hangingPunct="1">
              <a:lnSpc>
                <a:spcPct val="90000"/>
              </a:lnSpc>
            </a:pPr>
            <a:r>
              <a:rPr lang="en-GB" sz="1200" dirty="0">
                <a:latin typeface="Comic Sans MS" pitchFamily="66" charset="0"/>
              </a:rPr>
              <a:t>Remember a title and any sub-titles</a:t>
            </a:r>
          </a:p>
          <a:p>
            <a:pPr eaLnBrk="1" hangingPunct="1">
              <a:lnSpc>
                <a:spcPct val="90000"/>
              </a:lnSpc>
            </a:pPr>
            <a:r>
              <a:rPr lang="en-GB" sz="1200" dirty="0">
                <a:latin typeface="Comic Sans MS" pitchFamily="66" charset="0"/>
              </a:rPr>
              <a:t>Remember to support your written work with some images</a:t>
            </a:r>
          </a:p>
          <a:p>
            <a:pPr eaLnBrk="1" hangingPunct="1">
              <a:lnSpc>
                <a:spcPct val="90000"/>
              </a:lnSpc>
            </a:pPr>
            <a:r>
              <a:rPr lang="en-GB" sz="1200" dirty="0">
                <a:latin typeface="Comic Sans MS" pitchFamily="66" charset="0"/>
              </a:rPr>
              <a:t>Remember to put your name on your work</a:t>
            </a:r>
          </a:p>
        </p:txBody>
      </p:sp>
      <p:sp>
        <p:nvSpPr>
          <p:cNvPr id="19460" name="Rectangle 6"/>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19461" name="Rectangle 7"/>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62" name="Text Box 5"/>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2"/>
          <p:cNvCxnSpPr>
            <a:cxnSpLocks noChangeShapeType="1"/>
          </p:cNvCxnSpPr>
          <p:nvPr/>
        </p:nvCxnSpPr>
        <p:spPr bwMode="auto">
          <a:xfrm>
            <a:off x="3224213" y="188913"/>
            <a:ext cx="0" cy="5976391"/>
          </a:xfrm>
          <a:prstGeom prst="line">
            <a:avLst/>
          </a:prstGeom>
          <a:noFill/>
          <a:ln w="9525" algn="ctr">
            <a:solidFill>
              <a:schemeClr val="tx1"/>
            </a:solidFill>
            <a:round/>
            <a:headEnd/>
            <a:tailEnd/>
          </a:ln>
        </p:spPr>
      </p:cxnSp>
      <p:cxnSp>
        <p:nvCxnSpPr>
          <p:cNvPr id="22531" name="Straight Connector 3"/>
          <p:cNvCxnSpPr>
            <a:cxnSpLocks noChangeShapeType="1"/>
          </p:cNvCxnSpPr>
          <p:nvPr/>
        </p:nvCxnSpPr>
        <p:spPr bwMode="auto">
          <a:xfrm>
            <a:off x="6248400" y="639217"/>
            <a:ext cx="0" cy="5543550"/>
          </a:xfrm>
          <a:prstGeom prst="line">
            <a:avLst/>
          </a:prstGeom>
          <a:noFill/>
          <a:ln w="9525" algn="ctr">
            <a:solidFill>
              <a:schemeClr val="tx1"/>
            </a:solidFill>
            <a:round/>
            <a:headEnd/>
            <a:tailEnd/>
          </a:ln>
        </p:spPr>
      </p:cxnSp>
      <p:sp>
        <p:nvSpPr>
          <p:cNvPr id="22532" name="TextBox 4"/>
          <p:cNvSpPr txBox="1">
            <a:spLocks noChangeArrowheads="1"/>
          </p:cNvSpPr>
          <p:nvPr/>
        </p:nvSpPr>
        <p:spPr bwMode="auto">
          <a:xfrm>
            <a:off x="3297238" y="188913"/>
            <a:ext cx="2087562" cy="292100"/>
          </a:xfrm>
          <a:prstGeom prst="rect">
            <a:avLst/>
          </a:prstGeom>
          <a:noFill/>
          <a:ln w="9525">
            <a:noFill/>
            <a:miter lim="800000"/>
            <a:headEnd/>
            <a:tailEnd/>
          </a:ln>
        </p:spPr>
        <p:txBody>
          <a:bodyPr>
            <a:spAutoFit/>
          </a:bodyPr>
          <a:lstStyle/>
          <a:p>
            <a:r>
              <a:rPr lang="en-GB">
                <a:latin typeface="Forte" pitchFamily="66" charset="0"/>
              </a:rPr>
              <a:t>Pop Art</a:t>
            </a:r>
          </a:p>
        </p:txBody>
      </p:sp>
      <p:sp>
        <p:nvSpPr>
          <p:cNvPr id="22533" name="TextBox 5"/>
          <p:cNvSpPr txBox="1">
            <a:spLocks noChangeArrowheads="1"/>
          </p:cNvSpPr>
          <p:nvPr/>
        </p:nvSpPr>
        <p:spPr bwMode="auto">
          <a:xfrm>
            <a:off x="3297238" y="473075"/>
            <a:ext cx="3024187" cy="3785652"/>
          </a:xfrm>
          <a:prstGeom prst="rect">
            <a:avLst/>
          </a:prstGeom>
          <a:noFill/>
          <a:ln w="9525">
            <a:noFill/>
            <a:miter lim="800000"/>
            <a:headEnd/>
            <a:tailEnd/>
          </a:ln>
        </p:spPr>
        <p:txBody>
          <a:bodyPr>
            <a:spAutoFit/>
          </a:bodyPr>
          <a:lstStyle/>
          <a:p>
            <a:r>
              <a:rPr lang="en-GB" sz="1200" dirty="0">
                <a:latin typeface="Forte" pitchFamily="66" charset="0"/>
              </a:rPr>
              <a:t>When?  </a:t>
            </a:r>
            <a:endParaRPr lang="en-GB" sz="1200" dirty="0">
              <a:latin typeface="Comic Sans MS"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 </a:t>
            </a:r>
            <a:r>
              <a:rPr lang="en-US" sz="1200" dirty="0"/>
              <a:t> </a:t>
            </a:r>
          </a:p>
          <a:p>
            <a:endParaRPr lang="en-US" sz="1200" dirty="0">
              <a:latin typeface="Forte" pitchFamily="66" charset="0"/>
            </a:endParaRPr>
          </a:p>
          <a:p>
            <a:endParaRPr lang="en-GB" sz="1200" dirty="0">
              <a:latin typeface="Forte" pitchFamily="66" charset="0"/>
            </a:endParaRPr>
          </a:p>
          <a:p>
            <a:r>
              <a:rPr lang="en-GB" sz="1200" dirty="0">
                <a:latin typeface="Forte" pitchFamily="66" charset="0"/>
              </a:rPr>
              <a:t>Who? </a:t>
            </a: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Pop Art style</a:t>
            </a:r>
          </a:p>
        </p:txBody>
      </p:sp>
      <p:sp>
        <p:nvSpPr>
          <p:cNvPr id="22543" name="TextBox 15"/>
          <p:cNvSpPr txBox="1">
            <a:spLocks noChangeArrowheads="1"/>
          </p:cNvSpPr>
          <p:nvPr/>
        </p:nvSpPr>
        <p:spPr bwMode="auto">
          <a:xfrm>
            <a:off x="6392863" y="188913"/>
            <a:ext cx="2089150" cy="292100"/>
          </a:xfrm>
          <a:prstGeom prst="rect">
            <a:avLst/>
          </a:prstGeom>
          <a:noFill/>
          <a:ln w="9525">
            <a:noFill/>
            <a:miter lim="800000"/>
            <a:headEnd/>
            <a:tailEnd/>
          </a:ln>
        </p:spPr>
        <p:txBody>
          <a:bodyPr>
            <a:spAutoFit/>
          </a:bodyPr>
          <a:lstStyle/>
          <a:p>
            <a:r>
              <a:rPr lang="en-GB">
                <a:latin typeface="Forte" pitchFamily="66" charset="0"/>
              </a:rPr>
              <a:t>Memphis</a:t>
            </a:r>
          </a:p>
        </p:txBody>
      </p:sp>
      <p:sp>
        <p:nvSpPr>
          <p:cNvPr id="22544" name="TextBox 16"/>
          <p:cNvSpPr txBox="1">
            <a:spLocks noChangeArrowheads="1"/>
          </p:cNvSpPr>
          <p:nvPr/>
        </p:nvSpPr>
        <p:spPr bwMode="auto">
          <a:xfrm>
            <a:off x="6392863" y="473075"/>
            <a:ext cx="3097212" cy="3785652"/>
          </a:xfrm>
          <a:prstGeom prst="rect">
            <a:avLst/>
          </a:prstGeom>
          <a:noFill/>
          <a:ln w="9525">
            <a:noFill/>
            <a:miter lim="800000"/>
            <a:headEnd/>
            <a:tailEnd/>
          </a:ln>
        </p:spPr>
        <p:txBody>
          <a:bodyPr>
            <a:spAutoFit/>
          </a:bodyPr>
          <a:lstStyle/>
          <a:p>
            <a:r>
              <a:rPr lang="en-GB" sz="1200" dirty="0">
                <a:latin typeface="Forte" pitchFamily="66" charset="0"/>
              </a:rPr>
              <a:t>When?  </a:t>
            </a:r>
            <a:endParaRPr lang="en-GB" sz="1200" dirty="0">
              <a:latin typeface="Comic Sans MS" pitchFamily="66" charset="0"/>
            </a:endParaRPr>
          </a:p>
          <a:p>
            <a:endParaRPr lang="en-GB" sz="1200" dirty="0">
              <a:latin typeface="Forte" pitchFamily="66" charset="0"/>
            </a:endParaRPr>
          </a:p>
          <a:p>
            <a:r>
              <a:rPr lang="en-GB" sz="1200" dirty="0">
                <a:latin typeface="Forte" pitchFamily="66" charset="0"/>
              </a:rPr>
              <a:t>What? </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Who? </a:t>
            </a:r>
            <a:endParaRPr lang="en-GB" sz="1200" dirty="0"/>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Memphis style</a:t>
            </a:r>
          </a:p>
        </p:txBody>
      </p:sp>
      <p:sp>
        <p:nvSpPr>
          <p:cNvPr id="22545" name="TextBox 23"/>
          <p:cNvSpPr txBox="1">
            <a:spLocks noChangeArrowheads="1"/>
          </p:cNvSpPr>
          <p:nvPr/>
        </p:nvSpPr>
        <p:spPr bwMode="auto">
          <a:xfrm>
            <a:off x="273050" y="188913"/>
            <a:ext cx="2087563" cy="292100"/>
          </a:xfrm>
          <a:prstGeom prst="rect">
            <a:avLst/>
          </a:prstGeom>
          <a:noFill/>
          <a:ln w="9525">
            <a:noFill/>
            <a:miter lim="800000"/>
            <a:headEnd/>
            <a:tailEnd/>
          </a:ln>
        </p:spPr>
        <p:txBody>
          <a:bodyPr>
            <a:spAutoFit/>
          </a:bodyPr>
          <a:lstStyle/>
          <a:p>
            <a:r>
              <a:rPr lang="en-GB">
                <a:latin typeface="Forte" pitchFamily="66" charset="0"/>
              </a:rPr>
              <a:t>Art Deco</a:t>
            </a:r>
          </a:p>
        </p:txBody>
      </p:sp>
      <p:sp>
        <p:nvSpPr>
          <p:cNvPr id="22549" name="TextBox 36"/>
          <p:cNvSpPr txBox="1">
            <a:spLocks noChangeArrowheads="1"/>
          </p:cNvSpPr>
          <p:nvPr/>
        </p:nvSpPr>
        <p:spPr bwMode="auto">
          <a:xfrm>
            <a:off x="273050" y="476250"/>
            <a:ext cx="3024188" cy="3785652"/>
          </a:xfrm>
          <a:prstGeom prst="rect">
            <a:avLst/>
          </a:prstGeom>
          <a:noFill/>
          <a:ln w="9525">
            <a:noFill/>
            <a:miter lim="800000"/>
            <a:headEnd/>
            <a:tailEnd/>
          </a:ln>
        </p:spPr>
        <p:txBody>
          <a:bodyPr>
            <a:spAutoFit/>
          </a:bodyPr>
          <a:lstStyle/>
          <a:p>
            <a:r>
              <a:rPr lang="en-GB" sz="1200" dirty="0">
                <a:latin typeface="Forte" pitchFamily="66" charset="0"/>
              </a:rPr>
              <a:t>When?  </a:t>
            </a:r>
            <a:endParaRPr lang="en-GB" sz="1200" dirty="0">
              <a:latin typeface="Comic Sans MS"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a:t>
            </a:r>
            <a:r>
              <a:rPr lang="en-US" sz="1200" dirty="0"/>
              <a:t>.</a:t>
            </a:r>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Who? </a:t>
            </a: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Art Deco style</a:t>
            </a:r>
          </a:p>
        </p:txBody>
      </p:sp>
    </p:spTree>
    <p:extLst>
      <p:ext uri="{BB962C8B-B14F-4D97-AF65-F5344CB8AC3E}">
        <p14:creationId xmlns:p14="http://schemas.microsoft.com/office/powerpoint/2010/main" val="521678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0" name="Straight Connector 2"/>
          <p:cNvCxnSpPr>
            <a:cxnSpLocks noChangeShapeType="1"/>
          </p:cNvCxnSpPr>
          <p:nvPr/>
        </p:nvCxnSpPr>
        <p:spPr bwMode="auto">
          <a:xfrm>
            <a:off x="3224213" y="188913"/>
            <a:ext cx="0" cy="5976391"/>
          </a:xfrm>
          <a:prstGeom prst="line">
            <a:avLst/>
          </a:prstGeom>
          <a:noFill/>
          <a:ln w="9525" algn="ctr">
            <a:solidFill>
              <a:schemeClr val="tx1"/>
            </a:solidFill>
            <a:round/>
            <a:headEnd/>
            <a:tailEnd/>
          </a:ln>
        </p:spPr>
      </p:cxnSp>
      <p:cxnSp>
        <p:nvCxnSpPr>
          <p:cNvPr id="22531" name="Straight Connector 3"/>
          <p:cNvCxnSpPr>
            <a:cxnSpLocks noChangeShapeType="1"/>
          </p:cNvCxnSpPr>
          <p:nvPr/>
        </p:nvCxnSpPr>
        <p:spPr bwMode="auto">
          <a:xfrm>
            <a:off x="6248400" y="639217"/>
            <a:ext cx="0" cy="5543550"/>
          </a:xfrm>
          <a:prstGeom prst="line">
            <a:avLst/>
          </a:prstGeom>
          <a:noFill/>
          <a:ln w="9525" algn="ctr">
            <a:solidFill>
              <a:schemeClr val="tx1"/>
            </a:solidFill>
            <a:round/>
            <a:headEnd/>
            <a:tailEnd/>
          </a:ln>
        </p:spPr>
      </p:cxnSp>
      <p:sp>
        <p:nvSpPr>
          <p:cNvPr id="22532" name="TextBox 4"/>
          <p:cNvSpPr txBox="1">
            <a:spLocks noChangeArrowheads="1"/>
          </p:cNvSpPr>
          <p:nvPr/>
        </p:nvSpPr>
        <p:spPr bwMode="auto">
          <a:xfrm>
            <a:off x="3297238" y="188913"/>
            <a:ext cx="2087562" cy="292100"/>
          </a:xfrm>
          <a:prstGeom prst="rect">
            <a:avLst/>
          </a:prstGeom>
          <a:noFill/>
          <a:ln w="9525">
            <a:noFill/>
            <a:miter lim="800000"/>
            <a:headEnd/>
            <a:tailEnd/>
          </a:ln>
        </p:spPr>
        <p:txBody>
          <a:bodyPr>
            <a:spAutoFit/>
          </a:bodyPr>
          <a:lstStyle/>
          <a:p>
            <a:r>
              <a:rPr lang="en-GB" dirty="0">
                <a:latin typeface="Forte" pitchFamily="66" charset="0"/>
              </a:rPr>
              <a:t>Organic</a:t>
            </a:r>
          </a:p>
        </p:txBody>
      </p:sp>
      <p:sp>
        <p:nvSpPr>
          <p:cNvPr id="22533" name="TextBox 5"/>
          <p:cNvSpPr txBox="1">
            <a:spLocks noChangeArrowheads="1"/>
          </p:cNvSpPr>
          <p:nvPr/>
        </p:nvSpPr>
        <p:spPr bwMode="auto">
          <a:xfrm>
            <a:off x="3297238" y="473075"/>
            <a:ext cx="3024187" cy="4154984"/>
          </a:xfrm>
          <a:prstGeom prst="rect">
            <a:avLst/>
          </a:prstGeom>
          <a:noFill/>
          <a:ln w="9525">
            <a:noFill/>
            <a:miter lim="800000"/>
            <a:headEnd/>
            <a:tailEnd/>
          </a:ln>
        </p:spPr>
        <p:txBody>
          <a:bodyPr>
            <a:spAutoFit/>
          </a:bodyPr>
          <a:lstStyle/>
          <a:p>
            <a:r>
              <a:rPr lang="en-GB" sz="1200" dirty="0">
                <a:latin typeface="Forte" pitchFamily="66" charset="0"/>
              </a:rPr>
              <a:t>When?  </a:t>
            </a:r>
            <a:endParaRPr lang="en-GB" sz="1200" dirty="0">
              <a:latin typeface="Comic Sans MS" pitchFamily="66" charset="0"/>
            </a:endParaRPr>
          </a:p>
          <a:p>
            <a:endParaRPr lang="en-GB" sz="1200" dirty="0">
              <a:latin typeface="Comic Sans MS" pitchFamily="66" charset="0"/>
            </a:endParaRPr>
          </a:p>
          <a:p>
            <a:r>
              <a:rPr lang="en-GB" sz="1200" dirty="0">
                <a:latin typeface="Forte" pitchFamily="66" charset="0"/>
              </a:rPr>
              <a:t>What? </a:t>
            </a:r>
            <a:r>
              <a:rPr lang="en-US" sz="1200" dirty="0"/>
              <a:t> </a:t>
            </a:r>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Who? </a:t>
            </a:r>
            <a:endParaRPr lang="en-GB" sz="1200" dirty="0"/>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Organic style</a:t>
            </a:r>
          </a:p>
        </p:txBody>
      </p:sp>
      <p:sp>
        <p:nvSpPr>
          <p:cNvPr id="22543" name="TextBox 15"/>
          <p:cNvSpPr txBox="1">
            <a:spLocks noChangeArrowheads="1"/>
          </p:cNvSpPr>
          <p:nvPr/>
        </p:nvSpPr>
        <p:spPr bwMode="auto">
          <a:xfrm>
            <a:off x="6392863" y="188913"/>
            <a:ext cx="2089150" cy="292100"/>
          </a:xfrm>
          <a:prstGeom prst="rect">
            <a:avLst/>
          </a:prstGeom>
          <a:noFill/>
          <a:ln w="9525">
            <a:noFill/>
            <a:miter lim="800000"/>
            <a:headEnd/>
            <a:tailEnd/>
          </a:ln>
        </p:spPr>
        <p:txBody>
          <a:bodyPr>
            <a:spAutoFit/>
          </a:bodyPr>
          <a:lstStyle/>
          <a:p>
            <a:r>
              <a:rPr lang="en-GB" dirty="0">
                <a:latin typeface="Forte" pitchFamily="66" charset="0"/>
              </a:rPr>
              <a:t>High Tech</a:t>
            </a:r>
          </a:p>
        </p:txBody>
      </p:sp>
      <p:sp>
        <p:nvSpPr>
          <p:cNvPr id="22544" name="TextBox 16"/>
          <p:cNvSpPr txBox="1">
            <a:spLocks noChangeArrowheads="1"/>
          </p:cNvSpPr>
          <p:nvPr/>
        </p:nvSpPr>
        <p:spPr bwMode="auto">
          <a:xfrm>
            <a:off x="6383749" y="504406"/>
            <a:ext cx="3321778" cy="2308324"/>
          </a:xfrm>
          <a:prstGeom prst="rect">
            <a:avLst/>
          </a:prstGeom>
          <a:noFill/>
          <a:ln w="9525">
            <a:noFill/>
            <a:miter lim="800000"/>
            <a:headEnd/>
            <a:tailEnd/>
          </a:ln>
        </p:spPr>
        <p:txBody>
          <a:bodyPr wrap="square">
            <a:spAutoFit/>
          </a:bodyPr>
          <a:lstStyle/>
          <a:p>
            <a:r>
              <a:rPr lang="en-GB" sz="1200" dirty="0">
                <a:latin typeface="Forte" pitchFamily="66" charset="0"/>
              </a:rPr>
              <a:t>When?  </a:t>
            </a:r>
            <a:endParaRPr lang="en-GB" sz="1200" dirty="0">
              <a:latin typeface="Comic Sans MS" pitchFamily="66" charset="0"/>
            </a:endParaRPr>
          </a:p>
          <a:p>
            <a:endParaRPr lang="en-GB" sz="1200" dirty="0">
              <a:latin typeface="Comic Sans MS" pitchFamily="66" charset="0"/>
            </a:endParaRPr>
          </a:p>
          <a:p>
            <a:r>
              <a:rPr lang="en-GB" sz="1200" dirty="0">
                <a:latin typeface="Forte" pitchFamily="66" charset="0"/>
              </a:rPr>
              <a:t>What? </a:t>
            </a:r>
            <a:r>
              <a:rPr lang="en-US" sz="1200" dirty="0"/>
              <a:t> </a:t>
            </a:r>
          </a:p>
          <a:p>
            <a:endParaRPr lang="en-GB" sz="1200" dirty="0">
              <a:latin typeface="Forte" pitchFamily="66" charset="0"/>
            </a:endParaRPr>
          </a:p>
          <a:p>
            <a:r>
              <a:rPr lang="en-GB" sz="1200" dirty="0">
                <a:latin typeface="Forte" pitchFamily="66" charset="0"/>
              </a:rPr>
              <a:t>Who? </a:t>
            </a:r>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High Tech style</a:t>
            </a:r>
          </a:p>
        </p:txBody>
      </p:sp>
      <p:sp>
        <p:nvSpPr>
          <p:cNvPr id="22545" name="TextBox 23"/>
          <p:cNvSpPr txBox="1">
            <a:spLocks noChangeArrowheads="1"/>
          </p:cNvSpPr>
          <p:nvPr/>
        </p:nvSpPr>
        <p:spPr bwMode="auto">
          <a:xfrm>
            <a:off x="273050" y="188913"/>
            <a:ext cx="2087563" cy="292100"/>
          </a:xfrm>
          <a:prstGeom prst="rect">
            <a:avLst/>
          </a:prstGeom>
          <a:noFill/>
          <a:ln w="9525">
            <a:noFill/>
            <a:miter lim="800000"/>
            <a:headEnd/>
            <a:tailEnd/>
          </a:ln>
        </p:spPr>
        <p:txBody>
          <a:bodyPr>
            <a:spAutoFit/>
          </a:bodyPr>
          <a:lstStyle/>
          <a:p>
            <a:r>
              <a:rPr lang="en-GB" dirty="0">
                <a:latin typeface="Forte" pitchFamily="66" charset="0"/>
              </a:rPr>
              <a:t>De Stijl</a:t>
            </a:r>
          </a:p>
        </p:txBody>
      </p:sp>
      <p:sp>
        <p:nvSpPr>
          <p:cNvPr id="22549" name="TextBox 36"/>
          <p:cNvSpPr txBox="1">
            <a:spLocks noChangeArrowheads="1"/>
          </p:cNvSpPr>
          <p:nvPr/>
        </p:nvSpPr>
        <p:spPr bwMode="auto">
          <a:xfrm>
            <a:off x="273050" y="476250"/>
            <a:ext cx="3024188" cy="3785652"/>
          </a:xfrm>
          <a:prstGeom prst="rect">
            <a:avLst/>
          </a:prstGeom>
          <a:noFill/>
          <a:ln w="9525">
            <a:noFill/>
            <a:miter lim="800000"/>
            <a:headEnd/>
            <a:tailEnd/>
          </a:ln>
        </p:spPr>
        <p:txBody>
          <a:bodyPr>
            <a:spAutoFit/>
          </a:bodyPr>
          <a:lstStyle/>
          <a:p>
            <a:r>
              <a:rPr lang="en-GB" sz="1200" dirty="0">
                <a:latin typeface="Forte" pitchFamily="66" charset="0"/>
              </a:rPr>
              <a:t>When?  </a:t>
            </a:r>
            <a:endParaRPr lang="en-GB" sz="1200" dirty="0">
              <a:latin typeface="Comic Sans MS"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What? </a:t>
            </a:r>
            <a:r>
              <a:rPr lang="en-US" sz="1200" dirty="0"/>
              <a:t> </a:t>
            </a:r>
            <a:endParaRPr lang="en-GB" sz="1200" dirty="0"/>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Who? </a:t>
            </a:r>
            <a:endParaRPr lang="nl-NL" sz="1200" dirty="0"/>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De Stijl style</a:t>
            </a:r>
          </a:p>
        </p:txBody>
      </p:sp>
      <p:sp>
        <p:nvSpPr>
          <p:cNvPr id="30" name="TextBox 15"/>
          <p:cNvSpPr txBox="1">
            <a:spLocks noChangeArrowheads="1"/>
          </p:cNvSpPr>
          <p:nvPr/>
        </p:nvSpPr>
        <p:spPr bwMode="auto">
          <a:xfrm>
            <a:off x="6351959" y="3257801"/>
            <a:ext cx="2089150" cy="292100"/>
          </a:xfrm>
          <a:prstGeom prst="rect">
            <a:avLst/>
          </a:prstGeom>
          <a:noFill/>
          <a:ln w="9525">
            <a:noFill/>
            <a:miter lim="800000"/>
            <a:headEnd/>
            <a:tailEnd/>
          </a:ln>
        </p:spPr>
        <p:txBody>
          <a:bodyPr>
            <a:spAutoFit/>
          </a:bodyPr>
          <a:lstStyle/>
          <a:p>
            <a:r>
              <a:rPr lang="en-GB" dirty="0">
                <a:latin typeface="Forte" pitchFamily="66" charset="0"/>
              </a:rPr>
              <a:t>Arts and Crafts</a:t>
            </a:r>
          </a:p>
        </p:txBody>
      </p:sp>
      <p:sp>
        <p:nvSpPr>
          <p:cNvPr id="39" name="TextBox 16"/>
          <p:cNvSpPr txBox="1">
            <a:spLocks noChangeArrowheads="1"/>
          </p:cNvSpPr>
          <p:nvPr/>
        </p:nvSpPr>
        <p:spPr bwMode="auto">
          <a:xfrm>
            <a:off x="6283324" y="3573393"/>
            <a:ext cx="3622676" cy="1938992"/>
          </a:xfrm>
          <a:prstGeom prst="rect">
            <a:avLst/>
          </a:prstGeom>
          <a:noFill/>
          <a:ln w="9525">
            <a:noFill/>
            <a:miter lim="800000"/>
            <a:headEnd/>
            <a:tailEnd/>
          </a:ln>
        </p:spPr>
        <p:txBody>
          <a:bodyPr wrap="square">
            <a:spAutoFit/>
          </a:bodyPr>
          <a:lstStyle/>
          <a:p>
            <a:r>
              <a:rPr lang="en-GB" sz="1200" dirty="0">
                <a:latin typeface="Forte" pitchFamily="66" charset="0"/>
              </a:rPr>
              <a:t>When? </a:t>
            </a:r>
          </a:p>
          <a:p>
            <a:r>
              <a:rPr lang="en-GB" sz="1200" dirty="0">
                <a:latin typeface="Forte" pitchFamily="66" charset="0"/>
              </a:rPr>
              <a:t>What? </a:t>
            </a:r>
            <a:r>
              <a:rPr lang="en-US" sz="1200" dirty="0"/>
              <a:t> </a:t>
            </a:r>
            <a:endParaRPr lang="en-GB" sz="1200" dirty="0">
              <a:latin typeface="Forte" pitchFamily="66" charset="0"/>
            </a:endParaRPr>
          </a:p>
          <a:p>
            <a:r>
              <a:rPr lang="en-GB" sz="1200" dirty="0">
                <a:latin typeface="Forte" pitchFamily="66" charset="0"/>
              </a:rPr>
              <a:t>Who? </a:t>
            </a:r>
            <a:endParaRPr lang="en-US" sz="1200" dirty="0"/>
          </a:p>
          <a:p>
            <a:endParaRPr lang="en-GB" sz="1200" dirty="0">
              <a:latin typeface="Forte" pitchFamily="66" charset="0"/>
            </a:endParaRPr>
          </a:p>
          <a:p>
            <a:r>
              <a:rPr lang="en-GB" sz="1200" dirty="0">
                <a:latin typeface="Forte" pitchFamily="66" charset="0"/>
              </a:rPr>
              <a:t>What does the style look like?</a:t>
            </a: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endParaRPr lang="en-GB" sz="1200" dirty="0">
              <a:latin typeface="Forte" pitchFamily="66" charset="0"/>
            </a:endParaRPr>
          </a:p>
          <a:p>
            <a:r>
              <a:rPr lang="en-GB" sz="1200" dirty="0">
                <a:latin typeface="Forte" pitchFamily="66" charset="0"/>
              </a:rPr>
              <a:t>My chair design idea in a Arts and Crafts style</a:t>
            </a:r>
          </a:p>
        </p:txBody>
      </p:sp>
    </p:spTree>
    <p:extLst>
      <p:ext uri="{BB962C8B-B14F-4D97-AF65-F5344CB8AC3E}">
        <p14:creationId xmlns:p14="http://schemas.microsoft.com/office/powerpoint/2010/main" val="25037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B0C3CDA2-58A8-4A70-9CEE-B6A8B8CC0CEE}"/>
              </a:ext>
            </a:extLst>
          </p:cNvPr>
          <p:cNvPicPr>
            <a:picLocks noChangeAspect="1"/>
          </p:cNvPicPr>
          <p:nvPr/>
        </p:nvPicPr>
        <p:blipFill>
          <a:blip r:embed="rId2">
            <a:extLst>
              <a:ext uri="{28A0092B-C50C-407E-A947-70E740481C1C}">
                <a14:useLocalDpi xmlns:a14="http://schemas.microsoft.com/office/drawing/2010/main" val="0"/>
              </a:ext>
            </a:extLst>
          </a:blip>
          <a:srcRect l="24542" t="20470" r="25648" b="17516"/>
          <a:stretch>
            <a:fillRect/>
          </a:stretch>
        </p:blipFill>
        <p:spPr bwMode="auto">
          <a:xfrm>
            <a:off x="488950" y="476251"/>
            <a:ext cx="8948738"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9093B176-CB6C-47F1-919D-FFF8272ABE87}"/>
              </a:ext>
            </a:extLst>
          </p:cNvPr>
          <p:cNvPicPr>
            <a:picLocks noChangeAspect="1"/>
          </p:cNvPicPr>
          <p:nvPr/>
        </p:nvPicPr>
        <p:blipFill>
          <a:blip r:embed="rId3">
            <a:extLst>
              <a:ext uri="{28A0092B-C50C-407E-A947-70E740481C1C}">
                <a14:useLocalDpi xmlns:a14="http://schemas.microsoft.com/office/drawing/2010/main" val="0"/>
              </a:ext>
            </a:extLst>
          </a:blip>
          <a:srcRect l="12920" t="26375" r="50554" b="24406"/>
          <a:stretch>
            <a:fillRect/>
          </a:stretch>
        </p:blipFill>
        <p:spPr bwMode="auto">
          <a:xfrm>
            <a:off x="488950" y="4122739"/>
            <a:ext cx="3455988"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56548DCD-7629-41D9-BC87-FDB780AD2BCE}"/>
              </a:ext>
            </a:extLst>
          </p:cNvPr>
          <p:cNvSpPr txBox="1">
            <a:spLocks noChangeArrowheads="1"/>
          </p:cNvSpPr>
          <p:nvPr/>
        </p:nvSpPr>
        <p:spPr bwMode="auto">
          <a:xfrm>
            <a:off x="488506" y="116632"/>
            <a:ext cx="9036495" cy="1115690"/>
          </a:xfrm>
          <a:prstGeom prst="rect">
            <a:avLst/>
          </a:prstGeom>
          <a:noFill/>
          <a:ln w="9525">
            <a:noFill/>
            <a:miter lim="800000"/>
            <a:headEnd/>
            <a:tailEnd/>
          </a:ln>
        </p:spPr>
        <p:txBody>
          <a:bodyPr>
            <a:spAutoFit/>
          </a:bodyPr>
          <a:lstStyle/>
          <a:p>
            <a:pPr marL="228600" indent="-228600">
              <a:spcBef>
                <a:spcPct val="50000"/>
              </a:spcBef>
              <a:buFont typeface="+mj-lt"/>
              <a:buAutoNum type="arabicPeriod"/>
              <a:defRPr/>
            </a:pPr>
            <a:r>
              <a:rPr lang="en-GB" sz="1100" dirty="0"/>
              <a:t>Option1 - Draw the example isometric shapes 1-12 using the isometric paper to help</a:t>
            </a:r>
          </a:p>
          <a:p>
            <a:pPr lvl="8">
              <a:spcBef>
                <a:spcPct val="50000"/>
              </a:spcBef>
              <a:defRPr/>
            </a:pPr>
            <a:r>
              <a:rPr lang="en-GB" sz="1100" dirty="0"/>
              <a:t>                    </a:t>
            </a:r>
          </a:p>
          <a:p>
            <a:pPr marL="228600" indent="-228600">
              <a:spcBef>
                <a:spcPct val="50000"/>
              </a:spcBef>
              <a:buFont typeface="+mj-lt"/>
              <a:buAutoNum type="arabicPeriod"/>
              <a:defRPr/>
            </a:pPr>
            <a:endParaRPr lang="en-GB"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98CA8F09-0B5A-425E-8613-5E9B666488E6}"/>
              </a:ext>
            </a:extLst>
          </p:cNvPr>
          <p:cNvPicPr>
            <a:picLocks noChangeAspect="1"/>
          </p:cNvPicPr>
          <p:nvPr/>
        </p:nvPicPr>
        <p:blipFill>
          <a:blip r:embed="rId2">
            <a:extLst>
              <a:ext uri="{28A0092B-C50C-407E-A947-70E740481C1C}">
                <a14:useLocalDpi xmlns:a14="http://schemas.microsoft.com/office/drawing/2010/main" val="0"/>
              </a:ext>
            </a:extLst>
          </a:blip>
          <a:srcRect l="24542" t="20470" r="25648" b="17516"/>
          <a:stretch>
            <a:fillRect/>
          </a:stretch>
        </p:blipFill>
        <p:spPr bwMode="auto">
          <a:xfrm>
            <a:off x="477839" y="295276"/>
            <a:ext cx="8950325" cy="626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47542</TotalTime>
  <Words>3237</Words>
  <Application>Microsoft Office PowerPoint</Application>
  <PresentationFormat>A4 Paper (210x297 mm)</PresentationFormat>
  <Paragraphs>441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PowerPoint Presentation</vt:lpstr>
      <vt:lpstr>PowerPoint Presentation</vt:lpstr>
      <vt:lpstr>PowerPoint Presentation</vt:lpstr>
      <vt:lpstr>PowerPoint Presentation</vt:lpstr>
      <vt:lpstr>Homework – when completed stick over this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 when completed stick over this page</vt:lpstr>
      <vt:lpstr>PowerPoint Presentation</vt:lpstr>
      <vt:lpstr>Homework – when completed stick over this page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Jelf</dc:creator>
  <cp:lastModifiedBy>Adrian Jelf</cp:lastModifiedBy>
  <cp:revision>1339</cp:revision>
  <cp:lastPrinted>2023-06-21T08:36:05Z</cp:lastPrinted>
  <dcterms:created xsi:type="dcterms:W3CDTF">2006-09-18T18:16:20Z</dcterms:created>
  <dcterms:modified xsi:type="dcterms:W3CDTF">2023-11-07T12:37:08Z</dcterms:modified>
</cp:coreProperties>
</file>