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3" r:id="rId2"/>
    <p:sldId id="278" r:id="rId3"/>
    <p:sldId id="326" r:id="rId4"/>
    <p:sldId id="341" r:id="rId5"/>
    <p:sldId id="342" r:id="rId6"/>
    <p:sldId id="333" r:id="rId7"/>
    <p:sldId id="339" r:id="rId8"/>
    <p:sldId id="324" r:id="rId9"/>
    <p:sldId id="325" r:id="rId10"/>
    <p:sldId id="327" r:id="rId11"/>
    <p:sldId id="332" r:id="rId12"/>
    <p:sldId id="305" r:id="rId13"/>
    <p:sldId id="307" r:id="rId14"/>
    <p:sldId id="330" r:id="rId15"/>
    <p:sldId id="318" r:id="rId16"/>
    <p:sldId id="316" r:id="rId17"/>
    <p:sldId id="337" r:id="rId18"/>
    <p:sldId id="34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45" d="100"/>
          <a:sy n="45" d="100"/>
        </p:scale>
        <p:origin x="546"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FFAE1-7360-4278-918D-7C4C009ECC18}"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CED14-15CC-4176-B6B3-EEC759DF1A91}" type="slidenum">
              <a:rPr lang="en-GB" smtClean="0"/>
              <a:t>‹#›</a:t>
            </a:fld>
            <a:endParaRPr lang="en-GB"/>
          </a:p>
        </p:txBody>
      </p:sp>
    </p:spTree>
    <p:extLst>
      <p:ext uri="{BB962C8B-B14F-4D97-AF65-F5344CB8AC3E}">
        <p14:creationId xmlns:p14="http://schemas.microsoft.com/office/powerpoint/2010/main" val="720669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DA16-B3E6-4D61-B42E-DCE8C64903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7143C30-A146-44D6-8BD1-0BE028785A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300C94-A07F-445F-8C63-C58767577B5E}"/>
              </a:ext>
            </a:extLst>
          </p:cNvPr>
          <p:cNvSpPr>
            <a:spLocks noGrp="1"/>
          </p:cNvSpPr>
          <p:nvPr>
            <p:ph type="dt" sz="half" idx="10"/>
          </p:nvPr>
        </p:nvSpPr>
        <p:spPr/>
        <p:txBody>
          <a:bodyPr/>
          <a:lstStyle/>
          <a:p>
            <a:fld id="{D018CE55-FB70-464A-BE82-9413A87CFD6B}" type="datetimeFigureOut">
              <a:rPr lang="en-GB" smtClean="0"/>
              <a:t>22/09/2023</a:t>
            </a:fld>
            <a:endParaRPr lang="en-GB"/>
          </a:p>
        </p:txBody>
      </p:sp>
      <p:sp>
        <p:nvSpPr>
          <p:cNvPr id="5" name="Footer Placeholder 4">
            <a:extLst>
              <a:ext uri="{FF2B5EF4-FFF2-40B4-BE49-F238E27FC236}">
                <a16:creationId xmlns:a16="http://schemas.microsoft.com/office/drawing/2014/main" id="{B81BC437-DB76-4863-BA94-E0DC547664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16A151-C64B-4B30-878E-F02F5912962B}"/>
              </a:ext>
            </a:extLst>
          </p:cNvPr>
          <p:cNvSpPr>
            <a:spLocks noGrp="1"/>
          </p:cNvSpPr>
          <p:nvPr>
            <p:ph type="sldNum" sz="quarter" idx="12"/>
          </p:nvPr>
        </p:nvSpPr>
        <p:spPr/>
        <p:txBody>
          <a:bodyPr/>
          <a:lstStyle/>
          <a:p>
            <a:fld id="{2853411B-ABEC-4DC5-8D4A-6DCBC96C594F}" type="slidenum">
              <a:rPr lang="en-GB" smtClean="0"/>
              <a:t>‹#›</a:t>
            </a:fld>
            <a:endParaRPr lang="en-GB"/>
          </a:p>
        </p:txBody>
      </p:sp>
    </p:spTree>
    <p:extLst>
      <p:ext uri="{BB962C8B-B14F-4D97-AF65-F5344CB8AC3E}">
        <p14:creationId xmlns:p14="http://schemas.microsoft.com/office/powerpoint/2010/main" val="76662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B782-1229-4D31-BBED-22A6492971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2F060F-8DEC-4312-9726-26C59CD1FEF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C90460-3FF7-4636-8B4F-FC1211C75F49}"/>
              </a:ext>
            </a:extLst>
          </p:cNvPr>
          <p:cNvSpPr>
            <a:spLocks noGrp="1"/>
          </p:cNvSpPr>
          <p:nvPr>
            <p:ph type="dt" sz="half" idx="10"/>
          </p:nvPr>
        </p:nvSpPr>
        <p:spPr/>
        <p:txBody>
          <a:bodyPr/>
          <a:lstStyle/>
          <a:p>
            <a:fld id="{D018CE55-FB70-464A-BE82-9413A87CFD6B}" type="datetimeFigureOut">
              <a:rPr lang="en-GB" smtClean="0"/>
              <a:t>22/09/2023</a:t>
            </a:fld>
            <a:endParaRPr lang="en-GB"/>
          </a:p>
        </p:txBody>
      </p:sp>
      <p:sp>
        <p:nvSpPr>
          <p:cNvPr id="5" name="Footer Placeholder 4">
            <a:extLst>
              <a:ext uri="{FF2B5EF4-FFF2-40B4-BE49-F238E27FC236}">
                <a16:creationId xmlns:a16="http://schemas.microsoft.com/office/drawing/2014/main" id="{24A03820-F09F-4FF0-BA70-8A8AC3268E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D8D14-7B70-4D9A-A9CB-2812EC5DAEF1}"/>
              </a:ext>
            </a:extLst>
          </p:cNvPr>
          <p:cNvSpPr>
            <a:spLocks noGrp="1"/>
          </p:cNvSpPr>
          <p:nvPr>
            <p:ph type="sldNum" sz="quarter" idx="12"/>
          </p:nvPr>
        </p:nvSpPr>
        <p:spPr/>
        <p:txBody>
          <a:bodyPr/>
          <a:lstStyle/>
          <a:p>
            <a:fld id="{2853411B-ABEC-4DC5-8D4A-6DCBC96C594F}" type="slidenum">
              <a:rPr lang="en-GB" smtClean="0"/>
              <a:t>‹#›</a:t>
            </a:fld>
            <a:endParaRPr lang="en-GB"/>
          </a:p>
        </p:txBody>
      </p:sp>
    </p:spTree>
    <p:extLst>
      <p:ext uri="{BB962C8B-B14F-4D97-AF65-F5344CB8AC3E}">
        <p14:creationId xmlns:p14="http://schemas.microsoft.com/office/powerpoint/2010/main" val="213887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5643C9-F7FE-4B20-8512-795189FD3E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01E3EC-BB09-419D-ADDF-4F09E5F33BE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4B5826-95A5-4E25-8F71-6D2A029DABB5}"/>
              </a:ext>
            </a:extLst>
          </p:cNvPr>
          <p:cNvSpPr>
            <a:spLocks noGrp="1"/>
          </p:cNvSpPr>
          <p:nvPr>
            <p:ph type="dt" sz="half" idx="10"/>
          </p:nvPr>
        </p:nvSpPr>
        <p:spPr/>
        <p:txBody>
          <a:bodyPr/>
          <a:lstStyle/>
          <a:p>
            <a:fld id="{D018CE55-FB70-464A-BE82-9413A87CFD6B}" type="datetimeFigureOut">
              <a:rPr lang="en-GB" smtClean="0"/>
              <a:t>22/09/2023</a:t>
            </a:fld>
            <a:endParaRPr lang="en-GB"/>
          </a:p>
        </p:txBody>
      </p:sp>
      <p:sp>
        <p:nvSpPr>
          <p:cNvPr id="5" name="Footer Placeholder 4">
            <a:extLst>
              <a:ext uri="{FF2B5EF4-FFF2-40B4-BE49-F238E27FC236}">
                <a16:creationId xmlns:a16="http://schemas.microsoft.com/office/drawing/2014/main" id="{F8A9FEA1-2F4F-4FC1-B208-A63DDF75F5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AC796D-9D4B-4169-9837-9C43A9489A0C}"/>
              </a:ext>
            </a:extLst>
          </p:cNvPr>
          <p:cNvSpPr>
            <a:spLocks noGrp="1"/>
          </p:cNvSpPr>
          <p:nvPr>
            <p:ph type="sldNum" sz="quarter" idx="12"/>
          </p:nvPr>
        </p:nvSpPr>
        <p:spPr/>
        <p:txBody>
          <a:bodyPr/>
          <a:lstStyle/>
          <a:p>
            <a:fld id="{2853411B-ABEC-4DC5-8D4A-6DCBC96C594F}" type="slidenum">
              <a:rPr lang="en-GB" smtClean="0"/>
              <a:t>‹#›</a:t>
            </a:fld>
            <a:endParaRPr lang="en-GB"/>
          </a:p>
        </p:txBody>
      </p:sp>
    </p:spTree>
    <p:extLst>
      <p:ext uri="{BB962C8B-B14F-4D97-AF65-F5344CB8AC3E}">
        <p14:creationId xmlns:p14="http://schemas.microsoft.com/office/powerpoint/2010/main" val="418524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73BF-48DF-4057-8918-CE979C11BE6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E54CFB-2C8A-4B40-B14F-DCBE6C7EC6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D371D4-33C0-49F1-9F22-D81755C66FE2}"/>
              </a:ext>
            </a:extLst>
          </p:cNvPr>
          <p:cNvSpPr>
            <a:spLocks noGrp="1"/>
          </p:cNvSpPr>
          <p:nvPr>
            <p:ph type="dt" sz="half" idx="10"/>
          </p:nvPr>
        </p:nvSpPr>
        <p:spPr/>
        <p:txBody>
          <a:bodyPr/>
          <a:lstStyle/>
          <a:p>
            <a:fld id="{D018CE55-FB70-464A-BE82-9413A87CFD6B}" type="datetimeFigureOut">
              <a:rPr lang="en-GB" smtClean="0"/>
              <a:t>22/09/2023</a:t>
            </a:fld>
            <a:endParaRPr lang="en-GB"/>
          </a:p>
        </p:txBody>
      </p:sp>
      <p:sp>
        <p:nvSpPr>
          <p:cNvPr id="5" name="Footer Placeholder 4">
            <a:extLst>
              <a:ext uri="{FF2B5EF4-FFF2-40B4-BE49-F238E27FC236}">
                <a16:creationId xmlns:a16="http://schemas.microsoft.com/office/drawing/2014/main" id="{40FCA5F1-D233-4972-82CB-31742EAE0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EF9E6A-3F91-442A-A21C-43878612CD5C}"/>
              </a:ext>
            </a:extLst>
          </p:cNvPr>
          <p:cNvSpPr>
            <a:spLocks noGrp="1"/>
          </p:cNvSpPr>
          <p:nvPr>
            <p:ph type="sldNum" sz="quarter" idx="12"/>
          </p:nvPr>
        </p:nvSpPr>
        <p:spPr/>
        <p:txBody>
          <a:bodyPr/>
          <a:lstStyle/>
          <a:p>
            <a:fld id="{2853411B-ABEC-4DC5-8D4A-6DCBC96C594F}" type="slidenum">
              <a:rPr lang="en-GB" smtClean="0"/>
              <a:t>‹#›</a:t>
            </a:fld>
            <a:endParaRPr lang="en-GB"/>
          </a:p>
        </p:txBody>
      </p:sp>
    </p:spTree>
    <p:extLst>
      <p:ext uri="{BB962C8B-B14F-4D97-AF65-F5344CB8AC3E}">
        <p14:creationId xmlns:p14="http://schemas.microsoft.com/office/powerpoint/2010/main" val="111416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29870-8097-4028-9FAF-0DA71756A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9A587B-3B48-4402-9A15-2388E5F29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CD139D-40FD-42F2-9564-3175029CE9AE}"/>
              </a:ext>
            </a:extLst>
          </p:cNvPr>
          <p:cNvSpPr>
            <a:spLocks noGrp="1"/>
          </p:cNvSpPr>
          <p:nvPr>
            <p:ph type="dt" sz="half" idx="10"/>
          </p:nvPr>
        </p:nvSpPr>
        <p:spPr/>
        <p:txBody>
          <a:bodyPr/>
          <a:lstStyle/>
          <a:p>
            <a:fld id="{D018CE55-FB70-464A-BE82-9413A87CFD6B}" type="datetimeFigureOut">
              <a:rPr lang="en-GB" smtClean="0"/>
              <a:t>22/09/2023</a:t>
            </a:fld>
            <a:endParaRPr lang="en-GB"/>
          </a:p>
        </p:txBody>
      </p:sp>
      <p:sp>
        <p:nvSpPr>
          <p:cNvPr id="5" name="Footer Placeholder 4">
            <a:extLst>
              <a:ext uri="{FF2B5EF4-FFF2-40B4-BE49-F238E27FC236}">
                <a16:creationId xmlns:a16="http://schemas.microsoft.com/office/drawing/2014/main" id="{49A0D733-F1DB-4C84-899C-1FD7C84BD2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88C598-2281-4D03-B568-B1C1B2723C87}"/>
              </a:ext>
            </a:extLst>
          </p:cNvPr>
          <p:cNvSpPr>
            <a:spLocks noGrp="1"/>
          </p:cNvSpPr>
          <p:nvPr>
            <p:ph type="sldNum" sz="quarter" idx="12"/>
          </p:nvPr>
        </p:nvSpPr>
        <p:spPr/>
        <p:txBody>
          <a:bodyPr/>
          <a:lstStyle/>
          <a:p>
            <a:fld id="{2853411B-ABEC-4DC5-8D4A-6DCBC96C594F}" type="slidenum">
              <a:rPr lang="en-GB" smtClean="0"/>
              <a:t>‹#›</a:t>
            </a:fld>
            <a:endParaRPr lang="en-GB"/>
          </a:p>
        </p:txBody>
      </p:sp>
    </p:spTree>
    <p:extLst>
      <p:ext uri="{BB962C8B-B14F-4D97-AF65-F5344CB8AC3E}">
        <p14:creationId xmlns:p14="http://schemas.microsoft.com/office/powerpoint/2010/main" val="3503462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6F2D-FB6F-4D69-9E8D-40AD91A8A0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A747F9-09A2-4872-9FA6-52E690F78F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7EFB4C-CE10-4404-AE41-55428F1092F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0EAA0D-565C-469B-9455-1B3C56ABED6C}"/>
              </a:ext>
            </a:extLst>
          </p:cNvPr>
          <p:cNvSpPr>
            <a:spLocks noGrp="1"/>
          </p:cNvSpPr>
          <p:nvPr>
            <p:ph type="dt" sz="half" idx="10"/>
          </p:nvPr>
        </p:nvSpPr>
        <p:spPr/>
        <p:txBody>
          <a:bodyPr/>
          <a:lstStyle/>
          <a:p>
            <a:fld id="{D018CE55-FB70-464A-BE82-9413A87CFD6B}" type="datetimeFigureOut">
              <a:rPr lang="en-GB" smtClean="0"/>
              <a:t>22/09/2023</a:t>
            </a:fld>
            <a:endParaRPr lang="en-GB"/>
          </a:p>
        </p:txBody>
      </p:sp>
      <p:sp>
        <p:nvSpPr>
          <p:cNvPr id="6" name="Footer Placeholder 5">
            <a:extLst>
              <a:ext uri="{FF2B5EF4-FFF2-40B4-BE49-F238E27FC236}">
                <a16:creationId xmlns:a16="http://schemas.microsoft.com/office/drawing/2014/main" id="{9185CFF4-6866-4D5E-BB15-E1754BD1FC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3A7F1A-5AE6-4F3E-919A-4F0A921EC5EF}"/>
              </a:ext>
            </a:extLst>
          </p:cNvPr>
          <p:cNvSpPr>
            <a:spLocks noGrp="1"/>
          </p:cNvSpPr>
          <p:nvPr>
            <p:ph type="sldNum" sz="quarter" idx="12"/>
          </p:nvPr>
        </p:nvSpPr>
        <p:spPr/>
        <p:txBody>
          <a:bodyPr/>
          <a:lstStyle/>
          <a:p>
            <a:fld id="{2853411B-ABEC-4DC5-8D4A-6DCBC96C594F}" type="slidenum">
              <a:rPr lang="en-GB" smtClean="0"/>
              <a:t>‹#›</a:t>
            </a:fld>
            <a:endParaRPr lang="en-GB"/>
          </a:p>
        </p:txBody>
      </p:sp>
    </p:spTree>
    <p:extLst>
      <p:ext uri="{BB962C8B-B14F-4D97-AF65-F5344CB8AC3E}">
        <p14:creationId xmlns:p14="http://schemas.microsoft.com/office/powerpoint/2010/main" val="414934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3EF3-ABFD-4929-AB45-F21710E28F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8353EC-E578-4EF3-B90E-3F697BD05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FC0237A-BB73-4F75-A0EC-7B0F43D534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47E72F1-AE7C-4C5C-AADF-0846F18180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809AD2-6EAF-43F1-9D88-7F45F97939D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6337D84-BD74-43A2-A9D6-D7128751DF4E}"/>
              </a:ext>
            </a:extLst>
          </p:cNvPr>
          <p:cNvSpPr>
            <a:spLocks noGrp="1"/>
          </p:cNvSpPr>
          <p:nvPr>
            <p:ph type="dt" sz="half" idx="10"/>
          </p:nvPr>
        </p:nvSpPr>
        <p:spPr/>
        <p:txBody>
          <a:bodyPr/>
          <a:lstStyle/>
          <a:p>
            <a:fld id="{D018CE55-FB70-464A-BE82-9413A87CFD6B}" type="datetimeFigureOut">
              <a:rPr lang="en-GB" smtClean="0"/>
              <a:t>22/09/2023</a:t>
            </a:fld>
            <a:endParaRPr lang="en-GB"/>
          </a:p>
        </p:txBody>
      </p:sp>
      <p:sp>
        <p:nvSpPr>
          <p:cNvPr id="8" name="Footer Placeholder 7">
            <a:extLst>
              <a:ext uri="{FF2B5EF4-FFF2-40B4-BE49-F238E27FC236}">
                <a16:creationId xmlns:a16="http://schemas.microsoft.com/office/drawing/2014/main" id="{FE245E8E-6729-47CA-9055-F3EDC4BFA5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BF34C0-B88B-4DCE-BAB0-374B7B699D16}"/>
              </a:ext>
            </a:extLst>
          </p:cNvPr>
          <p:cNvSpPr>
            <a:spLocks noGrp="1"/>
          </p:cNvSpPr>
          <p:nvPr>
            <p:ph type="sldNum" sz="quarter" idx="12"/>
          </p:nvPr>
        </p:nvSpPr>
        <p:spPr/>
        <p:txBody>
          <a:bodyPr/>
          <a:lstStyle/>
          <a:p>
            <a:fld id="{2853411B-ABEC-4DC5-8D4A-6DCBC96C594F}" type="slidenum">
              <a:rPr lang="en-GB" smtClean="0"/>
              <a:t>‹#›</a:t>
            </a:fld>
            <a:endParaRPr lang="en-GB"/>
          </a:p>
        </p:txBody>
      </p:sp>
    </p:spTree>
    <p:extLst>
      <p:ext uri="{BB962C8B-B14F-4D97-AF65-F5344CB8AC3E}">
        <p14:creationId xmlns:p14="http://schemas.microsoft.com/office/powerpoint/2010/main" val="1420547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47FD-D7E6-4353-83EA-44D4C4188D2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ACA8DE-8E76-4259-A04F-1513FBBAB3C0}"/>
              </a:ext>
            </a:extLst>
          </p:cNvPr>
          <p:cNvSpPr>
            <a:spLocks noGrp="1"/>
          </p:cNvSpPr>
          <p:nvPr>
            <p:ph type="dt" sz="half" idx="10"/>
          </p:nvPr>
        </p:nvSpPr>
        <p:spPr/>
        <p:txBody>
          <a:bodyPr/>
          <a:lstStyle/>
          <a:p>
            <a:fld id="{D018CE55-FB70-464A-BE82-9413A87CFD6B}" type="datetimeFigureOut">
              <a:rPr lang="en-GB" smtClean="0"/>
              <a:t>22/09/2023</a:t>
            </a:fld>
            <a:endParaRPr lang="en-GB"/>
          </a:p>
        </p:txBody>
      </p:sp>
      <p:sp>
        <p:nvSpPr>
          <p:cNvPr id="4" name="Footer Placeholder 3">
            <a:extLst>
              <a:ext uri="{FF2B5EF4-FFF2-40B4-BE49-F238E27FC236}">
                <a16:creationId xmlns:a16="http://schemas.microsoft.com/office/drawing/2014/main" id="{78E1D87C-0B4E-4ABA-AE06-74E319CF52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86AB10-06F3-44A2-9B8D-4073CC74B920}"/>
              </a:ext>
            </a:extLst>
          </p:cNvPr>
          <p:cNvSpPr>
            <a:spLocks noGrp="1"/>
          </p:cNvSpPr>
          <p:nvPr>
            <p:ph type="sldNum" sz="quarter" idx="12"/>
          </p:nvPr>
        </p:nvSpPr>
        <p:spPr/>
        <p:txBody>
          <a:bodyPr/>
          <a:lstStyle/>
          <a:p>
            <a:fld id="{2853411B-ABEC-4DC5-8D4A-6DCBC96C594F}" type="slidenum">
              <a:rPr lang="en-GB" smtClean="0"/>
              <a:t>‹#›</a:t>
            </a:fld>
            <a:endParaRPr lang="en-GB"/>
          </a:p>
        </p:txBody>
      </p:sp>
    </p:spTree>
    <p:extLst>
      <p:ext uri="{BB962C8B-B14F-4D97-AF65-F5344CB8AC3E}">
        <p14:creationId xmlns:p14="http://schemas.microsoft.com/office/powerpoint/2010/main" val="2381275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70774-B33B-408F-9650-10862113D80F}"/>
              </a:ext>
            </a:extLst>
          </p:cNvPr>
          <p:cNvSpPr>
            <a:spLocks noGrp="1"/>
          </p:cNvSpPr>
          <p:nvPr>
            <p:ph type="dt" sz="half" idx="10"/>
          </p:nvPr>
        </p:nvSpPr>
        <p:spPr/>
        <p:txBody>
          <a:bodyPr/>
          <a:lstStyle/>
          <a:p>
            <a:fld id="{D018CE55-FB70-464A-BE82-9413A87CFD6B}" type="datetimeFigureOut">
              <a:rPr lang="en-GB" smtClean="0"/>
              <a:t>22/09/2023</a:t>
            </a:fld>
            <a:endParaRPr lang="en-GB"/>
          </a:p>
        </p:txBody>
      </p:sp>
      <p:sp>
        <p:nvSpPr>
          <p:cNvPr id="3" name="Footer Placeholder 2">
            <a:extLst>
              <a:ext uri="{FF2B5EF4-FFF2-40B4-BE49-F238E27FC236}">
                <a16:creationId xmlns:a16="http://schemas.microsoft.com/office/drawing/2014/main" id="{6FECE85C-02E5-48B1-9025-7D7254A7A9D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5A79E3-044E-4D8C-BFF4-53860E23284E}"/>
              </a:ext>
            </a:extLst>
          </p:cNvPr>
          <p:cNvSpPr>
            <a:spLocks noGrp="1"/>
          </p:cNvSpPr>
          <p:nvPr>
            <p:ph type="sldNum" sz="quarter" idx="12"/>
          </p:nvPr>
        </p:nvSpPr>
        <p:spPr/>
        <p:txBody>
          <a:bodyPr/>
          <a:lstStyle/>
          <a:p>
            <a:fld id="{2853411B-ABEC-4DC5-8D4A-6DCBC96C594F}" type="slidenum">
              <a:rPr lang="en-GB" smtClean="0"/>
              <a:t>‹#›</a:t>
            </a:fld>
            <a:endParaRPr lang="en-GB"/>
          </a:p>
        </p:txBody>
      </p:sp>
    </p:spTree>
    <p:extLst>
      <p:ext uri="{BB962C8B-B14F-4D97-AF65-F5344CB8AC3E}">
        <p14:creationId xmlns:p14="http://schemas.microsoft.com/office/powerpoint/2010/main" val="3721070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0430-4D05-419D-BBDE-948E4F3759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37373B-8026-42F4-83E5-3EAAEA0E6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01BE9F-E7E7-4974-9FD8-F0CC3DC38B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0B18BB-9971-43D7-90E5-9A7E20F452EF}"/>
              </a:ext>
            </a:extLst>
          </p:cNvPr>
          <p:cNvSpPr>
            <a:spLocks noGrp="1"/>
          </p:cNvSpPr>
          <p:nvPr>
            <p:ph type="dt" sz="half" idx="10"/>
          </p:nvPr>
        </p:nvSpPr>
        <p:spPr/>
        <p:txBody>
          <a:bodyPr/>
          <a:lstStyle/>
          <a:p>
            <a:fld id="{D018CE55-FB70-464A-BE82-9413A87CFD6B}" type="datetimeFigureOut">
              <a:rPr lang="en-GB" smtClean="0"/>
              <a:t>22/09/2023</a:t>
            </a:fld>
            <a:endParaRPr lang="en-GB"/>
          </a:p>
        </p:txBody>
      </p:sp>
      <p:sp>
        <p:nvSpPr>
          <p:cNvPr id="6" name="Footer Placeholder 5">
            <a:extLst>
              <a:ext uri="{FF2B5EF4-FFF2-40B4-BE49-F238E27FC236}">
                <a16:creationId xmlns:a16="http://schemas.microsoft.com/office/drawing/2014/main" id="{D2994522-2DF9-416B-BC15-9B0501ED0D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C8A1CA-5B57-4E6F-8B59-E7BA630B4B0A}"/>
              </a:ext>
            </a:extLst>
          </p:cNvPr>
          <p:cNvSpPr>
            <a:spLocks noGrp="1"/>
          </p:cNvSpPr>
          <p:nvPr>
            <p:ph type="sldNum" sz="quarter" idx="12"/>
          </p:nvPr>
        </p:nvSpPr>
        <p:spPr/>
        <p:txBody>
          <a:bodyPr/>
          <a:lstStyle/>
          <a:p>
            <a:fld id="{2853411B-ABEC-4DC5-8D4A-6DCBC96C594F}" type="slidenum">
              <a:rPr lang="en-GB" smtClean="0"/>
              <a:t>‹#›</a:t>
            </a:fld>
            <a:endParaRPr lang="en-GB"/>
          </a:p>
        </p:txBody>
      </p:sp>
    </p:spTree>
    <p:extLst>
      <p:ext uri="{BB962C8B-B14F-4D97-AF65-F5344CB8AC3E}">
        <p14:creationId xmlns:p14="http://schemas.microsoft.com/office/powerpoint/2010/main" val="1559865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34D5-BB3B-4164-882B-C8D4BB29D0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9E7AEEF-56B8-4FBD-A3B7-544EDB787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22DD42-5350-4FA5-B46D-1424E9788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1369CF-365E-4F37-8375-6ACC22C4B206}"/>
              </a:ext>
            </a:extLst>
          </p:cNvPr>
          <p:cNvSpPr>
            <a:spLocks noGrp="1"/>
          </p:cNvSpPr>
          <p:nvPr>
            <p:ph type="dt" sz="half" idx="10"/>
          </p:nvPr>
        </p:nvSpPr>
        <p:spPr/>
        <p:txBody>
          <a:bodyPr/>
          <a:lstStyle/>
          <a:p>
            <a:fld id="{D018CE55-FB70-464A-BE82-9413A87CFD6B}" type="datetimeFigureOut">
              <a:rPr lang="en-GB" smtClean="0"/>
              <a:t>22/09/2023</a:t>
            </a:fld>
            <a:endParaRPr lang="en-GB"/>
          </a:p>
        </p:txBody>
      </p:sp>
      <p:sp>
        <p:nvSpPr>
          <p:cNvPr id="6" name="Footer Placeholder 5">
            <a:extLst>
              <a:ext uri="{FF2B5EF4-FFF2-40B4-BE49-F238E27FC236}">
                <a16:creationId xmlns:a16="http://schemas.microsoft.com/office/drawing/2014/main" id="{857D08D8-A165-4627-9A5A-33761DAD62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F69178-4E0E-43C6-96FC-F7DD9C4F60EA}"/>
              </a:ext>
            </a:extLst>
          </p:cNvPr>
          <p:cNvSpPr>
            <a:spLocks noGrp="1"/>
          </p:cNvSpPr>
          <p:nvPr>
            <p:ph type="sldNum" sz="quarter" idx="12"/>
          </p:nvPr>
        </p:nvSpPr>
        <p:spPr/>
        <p:txBody>
          <a:bodyPr/>
          <a:lstStyle/>
          <a:p>
            <a:fld id="{2853411B-ABEC-4DC5-8D4A-6DCBC96C594F}" type="slidenum">
              <a:rPr lang="en-GB" smtClean="0"/>
              <a:t>‹#›</a:t>
            </a:fld>
            <a:endParaRPr lang="en-GB"/>
          </a:p>
        </p:txBody>
      </p:sp>
    </p:spTree>
    <p:extLst>
      <p:ext uri="{BB962C8B-B14F-4D97-AF65-F5344CB8AC3E}">
        <p14:creationId xmlns:p14="http://schemas.microsoft.com/office/powerpoint/2010/main" val="2479432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61606E-0B3A-4EC6-8662-5CA871AE96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C9B767-D4BB-4076-81C5-69727F1F7B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429FFC-F5CB-4C61-B958-4FC3997ECB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8CE55-FB70-464A-BE82-9413A87CFD6B}" type="datetimeFigureOut">
              <a:rPr lang="en-GB" smtClean="0"/>
              <a:t>22/09/2023</a:t>
            </a:fld>
            <a:endParaRPr lang="en-GB"/>
          </a:p>
        </p:txBody>
      </p:sp>
      <p:sp>
        <p:nvSpPr>
          <p:cNvPr id="5" name="Footer Placeholder 4">
            <a:extLst>
              <a:ext uri="{FF2B5EF4-FFF2-40B4-BE49-F238E27FC236}">
                <a16:creationId xmlns:a16="http://schemas.microsoft.com/office/drawing/2014/main" id="{2CD44F24-E15A-42B9-A607-C08092DC5A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F329F81-887A-49EC-93AC-47106DB4CB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411B-ABEC-4DC5-8D4A-6DCBC96C594F}" type="slidenum">
              <a:rPr lang="en-GB" smtClean="0"/>
              <a:t>‹#›</a:t>
            </a:fld>
            <a:endParaRPr lang="en-GB"/>
          </a:p>
        </p:txBody>
      </p:sp>
    </p:spTree>
    <p:extLst>
      <p:ext uri="{BB962C8B-B14F-4D97-AF65-F5344CB8AC3E}">
        <p14:creationId xmlns:p14="http://schemas.microsoft.com/office/powerpoint/2010/main" val="97869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AEC3F4-2942-4DF9-8A45-1594EAFE1B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446" t="50480" r="1343" b="15529"/>
          <a:stretch/>
        </p:blipFill>
        <p:spPr bwMode="auto">
          <a:xfrm>
            <a:off x="8096250" y="637372"/>
            <a:ext cx="4095750" cy="433624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5" name="Content Placeholder 2">
            <a:extLst>
              <a:ext uri="{FF2B5EF4-FFF2-40B4-BE49-F238E27FC236}">
                <a16:creationId xmlns:a16="http://schemas.microsoft.com/office/drawing/2014/main" id="{2916CE54-42AA-4253-87E2-E363910EA7E8}"/>
              </a:ext>
            </a:extLst>
          </p:cNvPr>
          <p:cNvSpPr txBox="1">
            <a:spLocks/>
          </p:cNvSpPr>
          <p:nvPr/>
        </p:nvSpPr>
        <p:spPr>
          <a:xfrm>
            <a:off x="943768" y="4680788"/>
            <a:ext cx="5387975" cy="25749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endParaRPr lang="en-GB" altLang="en-US" sz="1600" dirty="0">
              <a:latin typeface="Arial" panose="020B0604020202020204" pitchFamily="34" charset="0"/>
              <a:cs typeface="Arial" panose="020B0604020202020204" pitchFamily="34" charset="0"/>
            </a:endParaRPr>
          </a:p>
          <a:p>
            <a:pPr>
              <a:buFontTx/>
              <a:buNone/>
            </a:pPr>
            <a:r>
              <a:rPr lang="en-GB" altLang="en-US" sz="1600" b="1" dirty="0">
                <a:latin typeface="Arial" panose="020B0604020202020204" pitchFamily="34" charset="0"/>
                <a:cs typeface="Arial" panose="020B0604020202020204" pitchFamily="34" charset="0"/>
              </a:rPr>
              <a:t>Name</a:t>
            </a:r>
            <a:r>
              <a:rPr lang="en-GB" altLang="en-US" sz="1600" dirty="0">
                <a:latin typeface="Arial" panose="020B0604020202020204" pitchFamily="34" charset="0"/>
                <a:cs typeface="Arial" panose="020B0604020202020204" pitchFamily="34" charset="0"/>
              </a:rPr>
              <a:t>……………………………………………………</a:t>
            </a:r>
          </a:p>
          <a:p>
            <a:pPr>
              <a:buFontTx/>
              <a:buNone/>
            </a:pPr>
            <a:endParaRPr lang="en-GB" altLang="en-US" sz="1600" dirty="0">
              <a:latin typeface="Arial" panose="020B0604020202020204" pitchFamily="34" charset="0"/>
              <a:cs typeface="Arial" panose="020B0604020202020204" pitchFamily="34" charset="0"/>
            </a:endParaRPr>
          </a:p>
          <a:p>
            <a:pPr>
              <a:buFontTx/>
              <a:buNone/>
            </a:pPr>
            <a:r>
              <a:rPr lang="en-GB" altLang="en-US" sz="1600" dirty="0">
                <a:latin typeface="Arial" panose="020B0604020202020204" pitchFamily="34" charset="0"/>
                <a:cs typeface="Arial" panose="020B0604020202020204" pitchFamily="34" charset="0"/>
              </a:rPr>
              <a:t>Design &amp; Technology group…………………………..</a:t>
            </a:r>
          </a:p>
          <a:p>
            <a:pPr>
              <a:buFontTx/>
              <a:buNone/>
            </a:pPr>
            <a:r>
              <a:rPr lang="en-GB" altLang="en-US" sz="1600" dirty="0">
                <a:latin typeface="Arial" panose="020B0604020202020204" pitchFamily="34" charset="0"/>
                <a:cs typeface="Arial" panose="020B0604020202020204" pitchFamily="34" charset="0"/>
              </a:rPr>
              <a:t>Pathway: …………………………………………........</a:t>
            </a:r>
          </a:p>
          <a:p>
            <a:pPr>
              <a:buFontTx/>
              <a:buNone/>
            </a:pPr>
            <a:r>
              <a:rPr lang="en-US" altLang="en-US" sz="1600" dirty="0">
                <a:latin typeface="Arial" panose="020B0604020202020204" pitchFamily="34" charset="0"/>
                <a:cs typeface="Arial" panose="020B0604020202020204" pitchFamily="34" charset="0"/>
              </a:rPr>
              <a:t>T</a:t>
            </a:r>
            <a:r>
              <a:rPr lang="en-GB" altLang="en-US" sz="1600" dirty="0" err="1">
                <a:latin typeface="Arial" panose="020B0604020202020204" pitchFamily="34" charset="0"/>
                <a:cs typeface="Arial" panose="020B0604020202020204" pitchFamily="34" charset="0"/>
              </a:rPr>
              <a:t>eacher</a:t>
            </a:r>
            <a:r>
              <a:rPr lang="en-GB" altLang="en-US" sz="1600" dirty="0">
                <a:latin typeface="Arial" panose="020B0604020202020204" pitchFamily="34" charset="0"/>
                <a:cs typeface="Arial" panose="020B0604020202020204" pitchFamily="34" charset="0"/>
              </a:rPr>
              <a:t>: ………………………………………………..</a:t>
            </a:r>
          </a:p>
        </p:txBody>
      </p:sp>
      <p:sp>
        <p:nvSpPr>
          <p:cNvPr id="16" name="Rectangle 15">
            <a:extLst>
              <a:ext uri="{FF2B5EF4-FFF2-40B4-BE49-F238E27FC236}">
                <a16:creationId xmlns:a16="http://schemas.microsoft.com/office/drawing/2014/main" id="{B220EB43-E341-4AFD-8B55-354C3E844CEC}"/>
              </a:ext>
            </a:extLst>
          </p:cNvPr>
          <p:cNvSpPr>
            <a:spLocks noChangeArrowheads="1"/>
          </p:cNvSpPr>
          <p:nvPr/>
        </p:nvSpPr>
        <p:spPr bwMode="auto">
          <a:xfrm>
            <a:off x="943768" y="4680788"/>
            <a:ext cx="6289675" cy="2162175"/>
          </a:xfrm>
          <a:prstGeom prst="rect">
            <a:avLst/>
          </a:prstGeom>
          <a:noFill/>
          <a:ln w="38100" algn="ctr">
            <a:solidFill>
              <a:schemeClr val="bg1">
                <a:lumMod val="65000"/>
              </a:schemeClr>
            </a:solidFill>
            <a:prstDash val="sysDash"/>
            <a:round/>
            <a:headEnd/>
            <a:tailEnd/>
          </a:ln>
        </p:spPr>
        <p:txBody>
          <a:bodyPr/>
          <a:lstStyle/>
          <a:p>
            <a:pPr defTabSz="1279525" fontAlgn="auto">
              <a:spcBef>
                <a:spcPts val="0"/>
              </a:spcBef>
              <a:spcAft>
                <a:spcPts val="0"/>
              </a:spcAft>
              <a:defRPr/>
            </a:pPr>
            <a:endParaRPr lang="en-US" sz="1600" dirty="0"/>
          </a:p>
        </p:txBody>
      </p:sp>
      <p:grpSp>
        <p:nvGrpSpPr>
          <p:cNvPr id="20" name="Group 14">
            <a:extLst>
              <a:ext uri="{FF2B5EF4-FFF2-40B4-BE49-F238E27FC236}">
                <a16:creationId xmlns:a16="http://schemas.microsoft.com/office/drawing/2014/main" id="{554F798B-CF7B-4912-85DF-C069446BA073}"/>
              </a:ext>
            </a:extLst>
          </p:cNvPr>
          <p:cNvGrpSpPr>
            <a:grpSpLocks/>
          </p:cNvGrpSpPr>
          <p:nvPr/>
        </p:nvGrpSpPr>
        <p:grpSpPr bwMode="auto">
          <a:xfrm>
            <a:off x="7364412" y="4680789"/>
            <a:ext cx="3883820" cy="2115928"/>
            <a:chOff x="452438" y="7075463"/>
            <a:chExt cx="2486050" cy="1431776"/>
          </a:xfrm>
        </p:grpSpPr>
        <p:sp>
          <p:nvSpPr>
            <p:cNvPr id="21" name="Content Placeholder 2">
              <a:extLst>
                <a:ext uri="{FF2B5EF4-FFF2-40B4-BE49-F238E27FC236}">
                  <a16:creationId xmlns:a16="http://schemas.microsoft.com/office/drawing/2014/main" id="{25C88E9B-0DE2-4CD3-B09B-8A8E9BFDFE31}"/>
                </a:ext>
              </a:extLst>
            </p:cNvPr>
            <p:cNvSpPr txBox="1">
              <a:spLocks/>
            </p:cNvSpPr>
            <p:nvPr/>
          </p:nvSpPr>
          <p:spPr bwMode="auto">
            <a:xfrm>
              <a:off x="452438" y="7092924"/>
              <a:ext cx="2486050" cy="1214311"/>
            </a:xfrm>
            <a:prstGeom prst="rect">
              <a:avLst/>
            </a:prstGeom>
            <a:noFill/>
            <a:ln w="9525">
              <a:noFill/>
              <a:prstDash val="sysDash"/>
              <a:miter lim="800000"/>
              <a:headEnd/>
              <a:tailEnd/>
            </a:ln>
          </p:spPr>
          <p:txBody>
            <a:bodyPr lIns="95782" tIns="47891" rIns="95782" bIns="47891"/>
            <a:lstStyle/>
            <a:p>
              <a:pPr marL="358706" indent="-358706" defTabSz="957341" eaLnBrk="0" fontAlgn="auto" hangingPunct="0">
                <a:spcBef>
                  <a:spcPct val="20000"/>
                </a:spcBef>
                <a:spcAft>
                  <a:spcPts val="0"/>
                </a:spcAft>
                <a:defRPr/>
              </a:pPr>
              <a:r>
                <a:rPr lang="en-GB" sz="1600" b="1" kern="0" dirty="0"/>
                <a:t>Personal target:</a:t>
              </a:r>
              <a:endParaRPr lang="en-GB" sz="1600" b="1" dirty="0"/>
            </a:p>
            <a:p>
              <a:pPr marL="358706" indent="-358706" defTabSz="957341" eaLnBrk="0" fontAlgn="auto" hangingPunct="0">
                <a:spcBef>
                  <a:spcPct val="20000"/>
                </a:spcBef>
                <a:spcAft>
                  <a:spcPts val="0"/>
                </a:spcAft>
                <a:defRPr/>
              </a:pPr>
              <a:endParaRPr lang="en-GB" sz="1600" b="1" kern="0" dirty="0"/>
            </a:p>
            <a:p>
              <a:pPr marL="358706" indent="-358706" defTabSz="957341" eaLnBrk="0" fontAlgn="auto" hangingPunct="0">
                <a:spcBef>
                  <a:spcPct val="20000"/>
                </a:spcBef>
                <a:spcAft>
                  <a:spcPts val="0"/>
                </a:spcAft>
                <a:defRPr/>
              </a:pPr>
              <a:endParaRPr lang="en-GB" sz="1600" kern="0" dirty="0"/>
            </a:p>
          </p:txBody>
        </p:sp>
        <p:sp>
          <p:nvSpPr>
            <p:cNvPr id="22" name="Rectangle 21">
              <a:extLst>
                <a:ext uri="{FF2B5EF4-FFF2-40B4-BE49-F238E27FC236}">
                  <a16:creationId xmlns:a16="http://schemas.microsoft.com/office/drawing/2014/main" id="{C1A2A577-4C50-4B54-88F8-7C3710DEE8BA}"/>
                </a:ext>
              </a:extLst>
            </p:cNvPr>
            <p:cNvSpPr>
              <a:spLocks noChangeArrowheads="1"/>
            </p:cNvSpPr>
            <p:nvPr/>
          </p:nvSpPr>
          <p:spPr bwMode="auto">
            <a:xfrm>
              <a:off x="487363" y="7075463"/>
              <a:ext cx="2451125" cy="1431776"/>
            </a:xfrm>
            <a:prstGeom prst="rect">
              <a:avLst/>
            </a:prstGeom>
            <a:noFill/>
            <a:ln w="38100" algn="ctr">
              <a:solidFill>
                <a:schemeClr val="bg1">
                  <a:lumMod val="65000"/>
                </a:schemeClr>
              </a:solidFill>
              <a:prstDash val="sysDash"/>
              <a:round/>
              <a:headEnd/>
              <a:tailEnd/>
            </a:ln>
          </p:spPr>
          <p:txBody>
            <a:bodyPr/>
            <a:lstStyle/>
            <a:p>
              <a:pPr defTabSz="1279525" fontAlgn="auto">
                <a:spcBef>
                  <a:spcPts val="0"/>
                </a:spcBef>
                <a:spcAft>
                  <a:spcPts val="0"/>
                </a:spcAft>
                <a:defRPr/>
              </a:pPr>
              <a:endParaRPr lang="en-US" sz="1600" dirty="0"/>
            </a:p>
          </p:txBody>
        </p:sp>
      </p:grpSp>
      <p:sp>
        <p:nvSpPr>
          <p:cNvPr id="2" name="TextBox 1"/>
          <p:cNvSpPr txBox="1"/>
          <p:nvPr/>
        </p:nvSpPr>
        <p:spPr>
          <a:xfrm>
            <a:off x="3781352" y="1832174"/>
            <a:ext cx="4570482" cy="1384995"/>
          </a:xfrm>
          <a:prstGeom prst="rect">
            <a:avLst/>
          </a:prstGeom>
          <a:noFill/>
        </p:spPr>
        <p:txBody>
          <a:bodyPr wrap="none" rtlCol="0">
            <a:spAutoFit/>
          </a:bodyPr>
          <a:lstStyle/>
          <a:p>
            <a:pPr algn="ctr"/>
            <a:r>
              <a:rPr lang="en-GB" sz="3600" b="1" dirty="0">
                <a:latin typeface="Arial" panose="020B0604020202020204" pitchFamily="34" charset="0"/>
                <a:cs typeface="Arial" panose="020B0604020202020204" pitchFamily="34" charset="0"/>
              </a:rPr>
              <a:t>Food Shopping Bag</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Year 8 Textiles</a:t>
            </a:r>
          </a:p>
        </p:txBody>
      </p:sp>
      <p:pic>
        <p:nvPicPr>
          <p:cNvPr id="11" name="Picture 10"/>
          <p:cNvPicPr>
            <a:picLocks noChangeAspect="1"/>
          </p:cNvPicPr>
          <p:nvPr/>
        </p:nvPicPr>
        <p:blipFill rotWithShape="1">
          <a:blip r:embed="rId3"/>
          <a:srcRect l="17250" r="17618" b="11973"/>
          <a:stretch/>
        </p:blipFill>
        <p:spPr>
          <a:xfrm>
            <a:off x="928497" y="806745"/>
            <a:ext cx="2709258" cy="3661595"/>
          </a:xfrm>
          <a:prstGeom prst="rect">
            <a:avLst/>
          </a:prstGeom>
        </p:spPr>
      </p:pic>
    </p:spTree>
    <p:extLst>
      <p:ext uri="{BB962C8B-B14F-4D97-AF65-F5344CB8AC3E}">
        <p14:creationId xmlns:p14="http://schemas.microsoft.com/office/powerpoint/2010/main" val="363655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D927C15-DACA-4664-8495-E846ABFE1C37}"/>
              </a:ext>
            </a:extLst>
          </p:cNvPr>
          <p:cNvSpPr txBox="1">
            <a:spLocks noChangeArrowheads="1"/>
          </p:cNvSpPr>
          <p:nvPr/>
        </p:nvSpPr>
        <p:spPr bwMode="auto">
          <a:xfrm>
            <a:off x="3216274" y="131763"/>
            <a:ext cx="6075363" cy="579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a:ln>
                  <a:noFill/>
                </a:ln>
                <a:solidFill>
                  <a:srgbClr val="000000"/>
                </a:solidFill>
                <a:effectLst/>
                <a:latin typeface="Calibri" panose="020F0502020204030204" pitchFamily="34" charset="0"/>
              </a:rPr>
              <a:t>Observational Drawings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8ACD83B6-7FB6-45FD-8392-F9FABDB10D7B}"/>
              </a:ext>
            </a:extLst>
          </p:cNvPr>
          <p:cNvSpPr>
            <a:spLocks noChangeArrowheads="1"/>
          </p:cNvSpPr>
          <p:nvPr/>
        </p:nvSpPr>
        <p:spPr bwMode="auto">
          <a:xfrm>
            <a:off x="783430" y="711200"/>
            <a:ext cx="3463925" cy="5202785"/>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6" name="Rectangle 4">
            <a:extLst>
              <a:ext uri="{FF2B5EF4-FFF2-40B4-BE49-F238E27FC236}">
                <a16:creationId xmlns:a16="http://schemas.microsoft.com/office/drawing/2014/main" id="{C07B6B02-BBCF-4028-9F56-9BE06EDDAB59}"/>
              </a:ext>
            </a:extLst>
          </p:cNvPr>
          <p:cNvSpPr>
            <a:spLocks noChangeArrowheads="1"/>
          </p:cNvSpPr>
          <p:nvPr/>
        </p:nvSpPr>
        <p:spPr bwMode="auto">
          <a:xfrm>
            <a:off x="4411335" y="711200"/>
            <a:ext cx="3463925" cy="5181600"/>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Rectangle 5">
            <a:extLst>
              <a:ext uri="{FF2B5EF4-FFF2-40B4-BE49-F238E27FC236}">
                <a16:creationId xmlns:a16="http://schemas.microsoft.com/office/drawing/2014/main" id="{F0C4DAE3-5113-40FB-B7CB-2F654D536255}"/>
              </a:ext>
            </a:extLst>
          </p:cNvPr>
          <p:cNvSpPr>
            <a:spLocks noChangeArrowheads="1"/>
          </p:cNvSpPr>
          <p:nvPr/>
        </p:nvSpPr>
        <p:spPr bwMode="auto">
          <a:xfrm>
            <a:off x="8061325" y="711200"/>
            <a:ext cx="3271837" cy="5181600"/>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8" name="Text Box 6">
            <a:extLst>
              <a:ext uri="{FF2B5EF4-FFF2-40B4-BE49-F238E27FC236}">
                <a16:creationId xmlns:a16="http://schemas.microsoft.com/office/drawing/2014/main" id="{14525688-10CF-4FF7-9A3C-78BFB6F9FEED}"/>
              </a:ext>
            </a:extLst>
          </p:cNvPr>
          <p:cNvSpPr txBox="1">
            <a:spLocks noChangeArrowheads="1"/>
          </p:cNvSpPr>
          <p:nvPr/>
        </p:nvSpPr>
        <p:spPr bwMode="auto">
          <a:xfrm>
            <a:off x="849310" y="5913985"/>
            <a:ext cx="3332163" cy="914400"/>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Task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Continuous line sketch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D2B0D3EC-A3D6-424F-9F5E-0A718F071075}"/>
              </a:ext>
            </a:extLst>
          </p:cNvPr>
          <p:cNvSpPr txBox="1">
            <a:spLocks noChangeArrowheads="1"/>
          </p:cNvSpPr>
          <p:nvPr/>
        </p:nvSpPr>
        <p:spPr bwMode="auto">
          <a:xfrm>
            <a:off x="4430711" y="5942013"/>
            <a:ext cx="3463925" cy="914400"/>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R="0" lvl="0" indent="0" eaLnBrk="0" fontAlgn="base" hangingPunct="0">
              <a:lnSpc>
                <a:spcPct val="100000"/>
              </a:lnSpc>
              <a:spcBef>
                <a:spcPct val="0"/>
              </a:spcBef>
              <a:spcAft>
                <a:spcPct val="0"/>
              </a:spcAft>
              <a:buClrTx/>
              <a:buSzTx/>
              <a:buFontTx/>
              <a:buNone/>
              <a:tabLst/>
              <a:defRPr kumimoji="0" sz="2000" b="0" i="0" u="none" strike="noStrike" cap="none" normalizeH="0" baseline="0">
                <a:ln>
                  <a:noFill/>
                </a:ln>
                <a:solidFill>
                  <a:srgbClr val="000000"/>
                </a:solidFill>
                <a:effectLst/>
                <a:latin typeface="Calibri" panose="020F0502020204030204" pitchFamily="34" charset="0"/>
              </a:defRPr>
            </a:lvl1pPr>
          </a:lstStyle>
          <a:p>
            <a:r>
              <a:rPr lang="en-US" altLang="en-US" dirty="0"/>
              <a:t>Task 2: </a:t>
            </a:r>
          </a:p>
          <a:p>
            <a:r>
              <a:rPr lang="en-US" altLang="en-US" dirty="0"/>
              <a:t>Sketch with your opposite hand</a:t>
            </a:r>
          </a:p>
        </p:txBody>
      </p:sp>
      <p:sp>
        <p:nvSpPr>
          <p:cNvPr id="10" name="Text Box 8">
            <a:extLst>
              <a:ext uri="{FF2B5EF4-FFF2-40B4-BE49-F238E27FC236}">
                <a16:creationId xmlns:a16="http://schemas.microsoft.com/office/drawing/2014/main" id="{42C82F49-CBFA-46E1-955C-3D30DB9815BB}"/>
              </a:ext>
            </a:extLst>
          </p:cNvPr>
          <p:cNvSpPr txBox="1">
            <a:spLocks noChangeArrowheads="1"/>
          </p:cNvSpPr>
          <p:nvPr/>
        </p:nvSpPr>
        <p:spPr bwMode="auto">
          <a:xfrm>
            <a:off x="8061325" y="5957779"/>
            <a:ext cx="3332163" cy="914400"/>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R="0" lvl="0" indent="0" eaLnBrk="0" fontAlgn="base" hangingPunct="0">
              <a:lnSpc>
                <a:spcPct val="100000"/>
              </a:lnSpc>
              <a:spcBef>
                <a:spcPct val="0"/>
              </a:spcBef>
              <a:spcAft>
                <a:spcPct val="0"/>
              </a:spcAft>
              <a:buClrTx/>
              <a:buSzTx/>
              <a:buFontTx/>
              <a:buNone/>
              <a:tabLst/>
              <a:defRPr kumimoji="0" sz="2000" b="0" i="0" u="none" strike="noStrike" cap="none" normalizeH="0" baseline="0">
                <a:ln>
                  <a:noFill/>
                </a:ln>
                <a:solidFill>
                  <a:srgbClr val="000000"/>
                </a:solidFill>
                <a:effectLst/>
                <a:latin typeface="Calibri" panose="020F0502020204030204" pitchFamily="34" charset="0"/>
              </a:defRPr>
            </a:lvl1pPr>
          </a:lstStyle>
          <a:p>
            <a:r>
              <a:rPr lang="en-US" altLang="en-US" dirty="0"/>
              <a:t>Task 3: </a:t>
            </a:r>
          </a:p>
          <a:p>
            <a:r>
              <a:rPr lang="en-US" altLang="en-US" dirty="0"/>
              <a:t>Sketch with your eyes closed</a:t>
            </a:r>
          </a:p>
        </p:txBody>
      </p:sp>
    </p:spTree>
    <p:extLst>
      <p:ext uri="{BB962C8B-B14F-4D97-AF65-F5344CB8AC3E}">
        <p14:creationId xmlns:p14="http://schemas.microsoft.com/office/powerpoint/2010/main" val="3295310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9D927C15-DACA-4664-8495-E846ABFE1C37}"/>
              </a:ext>
            </a:extLst>
          </p:cNvPr>
          <p:cNvSpPr txBox="1">
            <a:spLocks noChangeArrowheads="1"/>
          </p:cNvSpPr>
          <p:nvPr/>
        </p:nvSpPr>
        <p:spPr bwMode="auto">
          <a:xfrm>
            <a:off x="3216274" y="131763"/>
            <a:ext cx="6075363" cy="579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a:ln>
                  <a:noFill/>
                </a:ln>
                <a:solidFill>
                  <a:srgbClr val="000000"/>
                </a:solidFill>
                <a:effectLst/>
                <a:latin typeface="Calibri" panose="020F0502020204030204" pitchFamily="34" charset="0"/>
              </a:rPr>
              <a:t>Observational Drawings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8ACD83B6-7FB6-45FD-8392-F9FABDB10D7B}"/>
              </a:ext>
            </a:extLst>
          </p:cNvPr>
          <p:cNvSpPr>
            <a:spLocks noChangeArrowheads="1"/>
          </p:cNvSpPr>
          <p:nvPr/>
        </p:nvSpPr>
        <p:spPr bwMode="auto">
          <a:xfrm>
            <a:off x="783430" y="711200"/>
            <a:ext cx="3463925" cy="5202785"/>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6" name="Rectangle 4">
            <a:extLst>
              <a:ext uri="{FF2B5EF4-FFF2-40B4-BE49-F238E27FC236}">
                <a16:creationId xmlns:a16="http://schemas.microsoft.com/office/drawing/2014/main" id="{C07B6B02-BBCF-4028-9F56-9BE06EDDAB59}"/>
              </a:ext>
            </a:extLst>
          </p:cNvPr>
          <p:cNvSpPr>
            <a:spLocks noChangeArrowheads="1"/>
          </p:cNvSpPr>
          <p:nvPr/>
        </p:nvSpPr>
        <p:spPr bwMode="auto">
          <a:xfrm>
            <a:off x="4411335" y="711200"/>
            <a:ext cx="3463925" cy="5181600"/>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7" name="Rectangle 5">
            <a:extLst>
              <a:ext uri="{FF2B5EF4-FFF2-40B4-BE49-F238E27FC236}">
                <a16:creationId xmlns:a16="http://schemas.microsoft.com/office/drawing/2014/main" id="{F0C4DAE3-5113-40FB-B7CB-2F654D536255}"/>
              </a:ext>
            </a:extLst>
          </p:cNvPr>
          <p:cNvSpPr>
            <a:spLocks noChangeArrowheads="1"/>
          </p:cNvSpPr>
          <p:nvPr/>
        </p:nvSpPr>
        <p:spPr bwMode="auto">
          <a:xfrm>
            <a:off x="8061325" y="711200"/>
            <a:ext cx="3271837" cy="5181600"/>
          </a:xfrm>
          <a:prstGeom prst="rect">
            <a:avLst/>
          </a:prstGeom>
          <a:noFill/>
          <a:ln w="1587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8" name="Text Box 6">
            <a:extLst>
              <a:ext uri="{FF2B5EF4-FFF2-40B4-BE49-F238E27FC236}">
                <a16:creationId xmlns:a16="http://schemas.microsoft.com/office/drawing/2014/main" id="{14525688-10CF-4FF7-9A3C-78BFB6F9FEED}"/>
              </a:ext>
            </a:extLst>
          </p:cNvPr>
          <p:cNvSpPr txBox="1">
            <a:spLocks noChangeArrowheads="1"/>
          </p:cNvSpPr>
          <p:nvPr/>
        </p:nvSpPr>
        <p:spPr bwMode="auto">
          <a:xfrm>
            <a:off x="849310" y="5913985"/>
            <a:ext cx="3332163" cy="914400"/>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Calibri" panose="020F0502020204030204" pitchFamily="34" charset="0"/>
              </a:rPr>
              <a:t>Task 4: </a:t>
            </a:r>
          </a:p>
          <a:p>
            <a:pPr lvl="0" eaLnBrk="0" fontAlgn="base" hangingPunct="0">
              <a:spcBef>
                <a:spcPct val="0"/>
              </a:spcBef>
              <a:spcAft>
                <a:spcPct val="0"/>
              </a:spcAft>
            </a:pPr>
            <a:r>
              <a:rPr lang="en-US" altLang="en-US" sz="2000" dirty="0">
                <a:solidFill>
                  <a:srgbClr val="000000"/>
                </a:solidFill>
                <a:latin typeface="Calibri" panose="020F0502020204030204" pitchFamily="34" charset="0"/>
              </a:rPr>
              <a:t>5 minute sketch</a:t>
            </a:r>
            <a:endParaRPr lang="en-US" altLang="en-US" dirty="0">
              <a:latin typeface="Arial" panose="020B0604020202020204" pitchFamily="34" charset="0"/>
            </a:endParaRPr>
          </a:p>
        </p:txBody>
      </p:sp>
      <p:sp>
        <p:nvSpPr>
          <p:cNvPr id="9" name="Text Box 7">
            <a:extLst>
              <a:ext uri="{FF2B5EF4-FFF2-40B4-BE49-F238E27FC236}">
                <a16:creationId xmlns:a16="http://schemas.microsoft.com/office/drawing/2014/main" id="{D2B0D3EC-A3D6-424F-9F5E-0A718F071075}"/>
              </a:ext>
            </a:extLst>
          </p:cNvPr>
          <p:cNvSpPr txBox="1">
            <a:spLocks noChangeArrowheads="1"/>
          </p:cNvSpPr>
          <p:nvPr/>
        </p:nvSpPr>
        <p:spPr bwMode="auto">
          <a:xfrm>
            <a:off x="4430711" y="5942013"/>
            <a:ext cx="3463925" cy="914400"/>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R="0" lvl="0" indent="0" eaLnBrk="0" fontAlgn="base" hangingPunct="0">
              <a:lnSpc>
                <a:spcPct val="100000"/>
              </a:lnSpc>
              <a:spcBef>
                <a:spcPct val="0"/>
              </a:spcBef>
              <a:spcAft>
                <a:spcPct val="0"/>
              </a:spcAft>
              <a:buClrTx/>
              <a:buSzTx/>
              <a:buFontTx/>
              <a:buNone/>
              <a:tabLst/>
              <a:defRPr kumimoji="0" sz="2000" b="0" i="0" u="none" strike="noStrike" cap="none" normalizeH="0" baseline="0">
                <a:ln>
                  <a:noFill/>
                </a:ln>
                <a:solidFill>
                  <a:srgbClr val="000000"/>
                </a:solidFill>
                <a:effectLst/>
                <a:latin typeface="Calibri" panose="020F0502020204030204" pitchFamily="34" charset="0"/>
              </a:defRPr>
            </a:lvl1pPr>
          </a:lstStyle>
          <a:p>
            <a:r>
              <a:rPr lang="en-US" altLang="en-US" dirty="0"/>
              <a:t>Task 5: </a:t>
            </a:r>
          </a:p>
          <a:p>
            <a:pPr lvl="0"/>
            <a:r>
              <a:rPr lang="en-US" altLang="en-US" dirty="0"/>
              <a:t>10 minute drawing</a:t>
            </a:r>
            <a:endParaRPr lang="en-US" altLang="en-US" sz="1800" dirty="0">
              <a:solidFill>
                <a:schemeClr val="tx1"/>
              </a:solidFill>
              <a:latin typeface="Arial" panose="020B0604020202020204" pitchFamily="34" charset="0"/>
            </a:endParaRPr>
          </a:p>
        </p:txBody>
      </p:sp>
      <p:sp>
        <p:nvSpPr>
          <p:cNvPr id="10" name="Text Box 8">
            <a:extLst>
              <a:ext uri="{FF2B5EF4-FFF2-40B4-BE49-F238E27FC236}">
                <a16:creationId xmlns:a16="http://schemas.microsoft.com/office/drawing/2014/main" id="{42C82F49-CBFA-46E1-955C-3D30DB9815BB}"/>
              </a:ext>
            </a:extLst>
          </p:cNvPr>
          <p:cNvSpPr txBox="1">
            <a:spLocks noChangeArrowheads="1"/>
          </p:cNvSpPr>
          <p:nvPr/>
        </p:nvSpPr>
        <p:spPr bwMode="auto">
          <a:xfrm>
            <a:off x="8061325" y="5957779"/>
            <a:ext cx="3332163" cy="914400"/>
          </a:xfrm>
          <a:prstGeom prst="rect">
            <a:avLst/>
          </a:prstGeom>
          <a:noFill/>
          <a:ln w="25400" algn="ctr">
            <a:no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defPPr>
              <a:defRPr lang="en-US"/>
            </a:defPPr>
            <a:lvl1pPr marR="0" lvl="0" indent="0" eaLnBrk="0" fontAlgn="base" hangingPunct="0">
              <a:lnSpc>
                <a:spcPct val="100000"/>
              </a:lnSpc>
              <a:spcBef>
                <a:spcPct val="0"/>
              </a:spcBef>
              <a:spcAft>
                <a:spcPct val="0"/>
              </a:spcAft>
              <a:buClrTx/>
              <a:buSzTx/>
              <a:buFontTx/>
              <a:buNone/>
              <a:tabLst/>
              <a:defRPr kumimoji="0" sz="2000" b="0" i="0" u="none" strike="noStrike" cap="none" normalizeH="0" baseline="0">
                <a:ln>
                  <a:noFill/>
                </a:ln>
                <a:solidFill>
                  <a:srgbClr val="000000"/>
                </a:solidFill>
                <a:effectLst/>
                <a:latin typeface="Calibri" panose="020F0502020204030204" pitchFamily="34" charset="0"/>
              </a:defRPr>
            </a:lvl1pPr>
          </a:lstStyle>
          <a:p>
            <a:r>
              <a:rPr lang="en-US" altLang="en-US" dirty="0"/>
              <a:t>Task 6: </a:t>
            </a:r>
          </a:p>
          <a:p>
            <a:pPr lvl="0"/>
            <a:r>
              <a:rPr lang="en-US" altLang="en-US" dirty="0"/>
              <a:t>15 minute drawing</a:t>
            </a:r>
            <a:endParaRPr lang="en-US"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3599075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722973B8-DB15-436E-B3CD-F2903D7313FB}"/>
              </a:ext>
            </a:extLst>
          </p:cNvPr>
          <p:cNvSpPr txBox="1">
            <a:spLocks noChangeArrowheads="1"/>
          </p:cNvSpPr>
          <p:nvPr/>
        </p:nvSpPr>
        <p:spPr bwMode="auto">
          <a:xfrm>
            <a:off x="4427537" y="-25103"/>
            <a:ext cx="11998325" cy="17684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Homework: Food </a:t>
            </a:r>
            <a:r>
              <a:rPr kumimoji="0" lang="en-US" altLang="en-US" sz="2200" b="0" i="0" u="sng"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Moodboard</a:t>
            </a:r>
            <a:endParaRPr kumimoji="0" lang="en-US" altLang="en-US" sz="22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graphicFrame>
        <p:nvGraphicFramePr>
          <p:cNvPr id="6" name="Content Placeholder 3">
            <a:extLst>
              <a:ext uri="{FF2B5EF4-FFF2-40B4-BE49-F238E27FC236}">
                <a16:creationId xmlns:a16="http://schemas.microsoft.com/office/drawing/2014/main" id="{60108164-E2B2-4B14-AEDA-C146F9AD34E2}"/>
              </a:ext>
            </a:extLst>
          </p:cNvPr>
          <p:cNvGraphicFramePr>
            <a:graphicFrameLocks noGrp="1"/>
          </p:cNvGraphicFramePr>
          <p:nvPr>
            <p:ph idx="1"/>
          </p:nvPr>
        </p:nvGraphicFramePr>
        <p:xfrm>
          <a:off x="311149" y="5060947"/>
          <a:ext cx="11569700" cy="1731965"/>
        </p:xfrm>
        <a:graphic>
          <a:graphicData uri="http://schemas.openxmlformats.org/drawingml/2006/table">
            <a:tbl>
              <a:tblPr firstRow="1" bandRow="1">
                <a:tableStyleId>{5C22544A-7EE6-4342-B048-85BDC9FD1C3A}</a:tableStyleId>
              </a:tblPr>
              <a:tblGrid>
                <a:gridCol w="2892425">
                  <a:extLst>
                    <a:ext uri="{9D8B030D-6E8A-4147-A177-3AD203B41FA5}">
                      <a16:colId xmlns:a16="http://schemas.microsoft.com/office/drawing/2014/main" val="20000"/>
                    </a:ext>
                  </a:extLst>
                </a:gridCol>
                <a:gridCol w="2892425">
                  <a:extLst>
                    <a:ext uri="{9D8B030D-6E8A-4147-A177-3AD203B41FA5}">
                      <a16:colId xmlns:a16="http://schemas.microsoft.com/office/drawing/2014/main" val="20001"/>
                    </a:ext>
                  </a:extLst>
                </a:gridCol>
                <a:gridCol w="2892425">
                  <a:extLst>
                    <a:ext uri="{9D8B030D-6E8A-4147-A177-3AD203B41FA5}">
                      <a16:colId xmlns:a16="http://schemas.microsoft.com/office/drawing/2014/main" val="20002"/>
                    </a:ext>
                  </a:extLst>
                </a:gridCol>
                <a:gridCol w="2892425">
                  <a:extLst>
                    <a:ext uri="{9D8B030D-6E8A-4147-A177-3AD203B41FA5}">
                      <a16:colId xmlns:a16="http://schemas.microsoft.com/office/drawing/2014/main" val="20003"/>
                    </a:ext>
                  </a:extLst>
                </a:gridCol>
              </a:tblGrid>
              <a:tr h="214816">
                <a:tc>
                  <a:txBody>
                    <a:bodyPr/>
                    <a:lstStyle/>
                    <a:p>
                      <a:pPr algn="ctr"/>
                      <a:r>
                        <a:rPr lang="en-US" sz="1100" dirty="0">
                          <a:solidFill>
                            <a:schemeClr val="tx1"/>
                          </a:solidFill>
                        </a:rPr>
                        <a:t>Foundation</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rPr>
                        <a:t>Secure</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rPr>
                        <a:t>Confident</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dirty="0">
                          <a:solidFill>
                            <a:schemeClr val="tx1"/>
                          </a:solidFill>
                        </a:rPr>
                        <a:t>Exceptional</a:t>
                      </a:r>
                      <a:endParaRPr lang="en-GB"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72885">
                <a:tc>
                  <a:txBody>
                    <a:bodyPr/>
                    <a:lstStyle/>
                    <a:p>
                      <a:r>
                        <a:rPr lang="en-US" sz="1100" dirty="0"/>
                        <a:t>-Your</a:t>
                      </a:r>
                      <a:r>
                        <a:rPr lang="en-US" sz="1100" baseline="0" dirty="0"/>
                        <a:t> </a:t>
                      </a:r>
                      <a:r>
                        <a:rPr lang="en-US" sz="1100" baseline="0" dirty="0" err="1"/>
                        <a:t>moodboard</a:t>
                      </a:r>
                      <a:r>
                        <a:rPr lang="en-US" sz="1100" baseline="0" dirty="0"/>
                        <a:t> includes a title and at least 5 relevant images.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Tx/>
                        <a:buChar char="-"/>
                      </a:pPr>
                      <a:r>
                        <a:rPr lang="en-US" sz="1100" dirty="0"/>
                        <a:t>You have chosen at least 10 inspirational and relevant images.</a:t>
                      </a:r>
                    </a:p>
                    <a:p>
                      <a:pPr marL="285750" indent="-285750">
                        <a:buFontTx/>
                        <a:buChar char="-"/>
                      </a:pPr>
                      <a:r>
                        <a:rPr lang="en-US" sz="1100" dirty="0"/>
                        <a:t>You</a:t>
                      </a:r>
                      <a:r>
                        <a:rPr lang="en-US" sz="1100" baseline="0" dirty="0"/>
                        <a:t> have added some simple labelling to the images you have chosen </a:t>
                      </a:r>
                      <a:r>
                        <a:rPr lang="en-US" sz="1100" baseline="0" dirty="0" err="1"/>
                        <a:t>eg</a:t>
                      </a:r>
                      <a:r>
                        <a:rPr lang="en-US" sz="1100" baseline="0" dirty="0"/>
                        <a:t>: labelling a </a:t>
                      </a:r>
                      <a:r>
                        <a:rPr lang="en-US" sz="1100" baseline="0" dirty="0" err="1"/>
                        <a:t>colour</a:t>
                      </a:r>
                      <a:r>
                        <a:rPr lang="en-US" sz="1100" baseline="0" dirty="0"/>
                        <a:t>/ saying what food it is.</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Tx/>
                        <a:buChar char="-"/>
                      </a:pPr>
                      <a:r>
                        <a:rPr lang="en-US" sz="1100" dirty="0"/>
                        <a:t>A well presented </a:t>
                      </a:r>
                      <a:r>
                        <a:rPr lang="en-US" sz="1100" dirty="0" err="1"/>
                        <a:t>moodboard</a:t>
                      </a:r>
                      <a:r>
                        <a:rPr lang="en-US" sz="1100" baseline="0" dirty="0"/>
                        <a:t>. Your </a:t>
                      </a:r>
                      <a:r>
                        <a:rPr lang="en-US" sz="1100" baseline="0" dirty="0" err="1"/>
                        <a:t>moodboard</a:t>
                      </a:r>
                      <a:r>
                        <a:rPr lang="en-US" sz="1100" baseline="0" dirty="0"/>
                        <a:t> should be full.</a:t>
                      </a:r>
                    </a:p>
                    <a:p>
                      <a:pPr marL="285750" indent="-285750">
                        <a:buFontTx/>
                        <a:buChar char="-"/>
                      </a:pPr>
                      <a:r>
                        <a:rPr lang="en-US" sz="1100" baseline="0" dirty="0"/>
                        <a:t>A wide range of relevant images</a:t>
                      </a:r>
                    </a:p>
                    <a:p>
                      <a:pPr marL="285750" indent="-285750">
                        <a:buFontTx/>
                        <a:buChar char="-"/>
                      </a:pPr>
                      <a:r>
                        <a:rPr lang="en-US" sz="1100" baseline="0" dirty="0"/>
                        <a:t>You have labelled your images to explain why you think they would make a good design for your bag.</a:t>
                      </a:r>
                      <a:endParaRPr lang="en-GB"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Tx/>
                        <a:buChar char="-"/>
                      </a:pPr>
                      <a:r>
                        <a:rPr lang="en-US" sz="1100" baseline="0" dirty="0"/>
                        <a:t>A detailed </a:t>
                      </a:r>
                      <a:r>
                        <a:rPr lang="en-US" sz="1100" baseline="0" dirty="0" err="1"/>
                        <a:t>moodboard</a:t>
                      </a:r>
                      <a:r>
                        <a:rPr lang="en-US" sz="1100" baseline="0" dirty="0"/>
                        <a:t>  made by collaging images over each other.</a:t>
                      </a:r>
                    </a:p>
                    <a:p>
                      <a:pPr marL="285750" indent="-285750">
                        <a:buFontTx/>
                        <a:buChar char="-"/>
                      </a:pPr>
                      <a:r>
                        <a:rPr lang="en-US" sz="1100" baseline="0" dirty="0"/>
                        <a:t>Your </a:t>
                      </a:r>
                      <a:r>
                        <a:rPr lang="en-US" sz="1100" baseline="0" dirty="0" err="1"/>
                        <a:t>moodboard</a:t>
                      </a:r>
                      <a:r>
                        <a:rPr lang="en-US" sz="1100" baseline="0" dirty="0"/>
                        <a:t> is presented to a high standard (look at the GCSE examples)</a:t>
                      </a:r>
                    </a:p>
                    <a:p>
                      <a:pPr marL="285750" indent="-285750">
                        <a:buFontTx/>
                        <a:buChar char="-"/>
                      </a:pPr>
                      <a:r>
                        <a:rPr lang="en-US" sz="1100" baseline="0" dirty="0"/>
                        <a:t>Detailed labelling to explain how you could take inspiration from the images you have chosen.</a:t>
                      </a:r>
                    </a:p>
                    <a:p>
                      <a:pPr marL="285750" indent="-285750">
                        <a:buFontTx/>
                        <a:buChar char="-"/>
                      </a:pPr>
                      <a:r>
                        <a:rPr lang="en-US" sz="1100" baseline="0" dirty="0"/>
                        <a:t>Use of your own sketches.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CA43C235-D2F5-457A-96DE-4CC16531C2C3}"/>
              </a:ext>
            </a:extLst>
          </p:cNvPr>
          <p:cNvSpPr/>
          <p:nvPr/>
        </p:nvSpPr>
        <p:spPr>
          <a:xfrm>
            <a:off x="96838" y="316637"/>
            <a:ext cx="1209516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Create a </a:t>
            </a:r>
            <a:r>
              <a:rPr kumimoji="0" lang="en-US" alt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moodboard</a:t>
            </a: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of food/ food packaging which you think would make an eye catching design to go onto your bag.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Include food with interesting shapes, </a:t>
            </a:r>
            <a:r>
              <a:rPr kumimoji="0" lang="en-US" alt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colours</a:t>
            </a: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details or packaging with eye catching logos will work best.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Include at least 10 images.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Label the food you have chosen to say why you think they would make a good design.</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085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a:extLst>
              <a:ext uri="{FF2B5EF4-FFF2-40B4-BE49-F238E27FC236}">
                <a16:creationId xmlns:a16="http://schemas.microsoft.com/office/drawing/2014/main" id="{19A4BA99-8190-4599-982A-6CCFCFE1C1A4}"/>
              </a:ext>
            </a:extLst>
          </p:cNvPr>
          <p:cNvSpPr txBox="1">
            <a:spLocks noChangeArrowheads="1"/>
          </p:cNvSpPr>
          <p:nvPr/>
        </p:nvSpPr>
        <p:spPr bwMode="auto">
          <a:xfrm>
            <a:off x="990244" y="239713"/>
            <a:ext cx="10597411" cy="1157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a:ln>
                  <a:noFill/>
                </a:ln>
                <a:solidFill>
                  <a:srgbClr val="000000"/>
                </a:solidFill>
                <a:effectLst/>
                <a:latin typeface="Arial" panose="020B0604020202020204" pitchFamily="34" charset="0"/>
                <a:cs typeface="Arial" panose="020B0604020202020204" pitchFamily="34" charset="0"/>
              </a:rPr>
              <a:t>Motif Design Page</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Using your </a:t>
            </a:r>
            <a:r>
              <a:rPr kumimoji="0" lang="en-US" altLang="en-US" sz="16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moodboard</a:t>
            </a: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and observational drawings to help you produce a minimum of 4 designs for motifs which you could use for the</a:t>
            </a:r>
            <a:r>
              <a:rPr kumimoji="0" lang="en-US" altLang="en-US" sz="1600" b="0" i="0" u="none" strike="noStrike" cap="none" normalizeH="0" dirty="0">
                <a:ln>
                  <a:noFill/>
                </a:ln>
                <a:solidFill>
                  <a:srgbClr val="000000"/>
                </a:solidFill>
                <a:effectLst/>
                <a:latin typeface="Arial" panose="020B0604020202020204" pitchFamily="34" charset="0"/>
                <a:cs typeface="Arial" panose="020B0604020202020204" pitchFamily="34" charset="0"/>
              </a:rPr>
              <a:t> d</a:t>
            </a:r>
            <a:r>
              <a:rPr kumimoji="0" lang="en-US" altLang="en-US" sz="16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esigns on your bag. </a:t>
            </a:r>
          </a:p>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latin typeface="Arial" panose="020B0604020202020204" pitchFamily="34" charset="0"/>
                <a:cs typeface="Arial" panose="020B0604020202020204" pitchFamily="34" charset="0"/>
              </a:rPr>
              <a:t>*</a:t>
            </a:r>
            <a:r>
              <a:rPr kumimoji="0" lang="en-US" altLang="en-US" sz="1600" b="0" i="1" u="sng" strike="noStrike" cap="none" normalizeH="0" baseline="0" dirty="0">
                <a:ln>
                  <a:noFill/>
                </a:ln>
                <a:solidFill>
                  <a:srgbClr val="000000"/>
                </a:solidFill>
                <a:effectLst/>
                <a:latin typeface="Arial" panose="020B0604020202020204" pitchFamily="34" charset="0"/>
                <a:cs typeface="Arial" panose="020B0604020202020204" pitchFamily="34" charset="0"/>
              </a:rPr>
              <a:t>Make them simple as you will need to be able to cut the design in fabric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Rectangle 3">
            <a:extLst>
              <a:ext uri="{FF2B5EF4-FFF2-40B4-BE49-F238E27FC236}">
                <a16:creationId xmlns:a16="http://schemas.microsoft.com/office/drawing/2014/main" id="{CF1EBBEA-FD2A-4516-A181-3B218A34E540}"/>
              </a:ext>
            </a:extLst>
          </p:cNvPr>
          <p:cNvSpPr>
            <a:spLocks noChangeArrowheads="1"/>
          </p:cNvSpPr>
          <p:nvPr/>
        </p:nvSpPr>
        <p:spPr bwMode="auto">
          <a:xfrm>
            <a:off x="8065728" y="4241800"/>
            <a:ext cx="3095954" cy="24257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2" name="Rectangle 3">
            <a:extLst>
              <a:ext uri="{FF2B5EF4-FFF2-40B4-BE49-F238E27FC236}">
                <a16:creationId xmlns:a16="http://schemas.microsoft.com/office/drawing/2014/main" id="{CF1EBBEA-FD2A-4516-A181-3B218A34E540}"/>
              </a:ext>
            </a:extLst>
          </p:cNvPr>
          <p:cNvSpPr>
            <a:spLocks noChangeArrowheads="1"/>
          </p:cNvSpPr>
          <p:nvPr/>
        </p:nvSpPr>
        <p:spPr bwMode="auto">
          <a:xfrm>
            <a:off x="8065728" y="1590675"/>
            <a:ext cx="3095954" cy="24257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5" name="Rectangle 3">
            <a:extLst>
              <a:ext uri="{FF2B5EF4-FFF2-40B4-BE49-F238E27FC236}">
                <a16:creationId xmlns:a16="http://schemas.microsoft.com/office/drawing/2014/main" id="{CF1EBBEA-FD2A-4516-A181-3B218A34E540}"/>
              </a:ext>
            </a:extLst>
          </p:cNvPr>
          <p:cNvSpPr>
            <a:spLocks noChangeArrowheads="1"/>
          </p:cNvSpPr>
          <p:nvPr/>
        </p:nvSpPr>
        <p:spPr bwMode="auto">
          <a:xfrm>
            <a:off x="4789128" y="4241800"/>
            <a:ext cx="3095954" cy="24257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6" name="Rectangle 3">
            <a:extLst>
              <a:ext uri="{FF2B5EF4-FFF2-40B4-BE49-F238E27FC236}">
                <a16:creationId xmlns:a16="http://schemas.microsoft.com/office/drawing/2014/main" id="{CF1EBBEA-FD2A-4516-A181-3B218A34E540}"/>
              </a:ext>
            </a:extLst>
          </p:cNvPr>
          <p:cNvSpPr>
            <a:spLocks noChangeArrowheads="1"/>
          </p:cNvSpPr>
          <p:nvPr/>
        </p:nvSpPr>
        <p:spPr bwMode="auto">
          <a:xfrm>
            <a:off x="4789128" y="1590675"/>
            <a:ext cx="3095954" cy="24257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7" name="Rectangle 3">
            <a:extLst>
              <a:ext uri="{FF2B5EF4-FFF2-40B4-BE49-F238E27FC236}">
                <a16:creationId xmlns:a16="http://schemas.microsoft.com/office/drawing/2014/main" id="{CF1EBBEA-FD2A-4516-A181-3B218A34E540}"/>
              </a:ext>
            </a:extLst>
          </p:cNvPr>
          <p:cNvSpPr>
            <a:spLocks noChangeArrowheads="1"/>
          </p:cNvSpPr>
          <p:nvPr/>
        </p:nvSpPr>
        <p:spPr bwMode="auto">
          <a:xfrm>
            <a:off x="1512528" y="4241800"/>
            <a:ext cx="3095954" cy="24257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8" name="Rectangle 3">
            <a:extLst>
              <a:ext uri="{FF2B5EF4-FFF2-40B4-BE49-F238E27FC236}">
                <a16:creationId xmlns:a16="http://schemas.microsoft.com/office/drawing/2014/main" id="{CF1EBBEA-FD2A-4516-A181-3B218A34E540}"/>
              </a:ext>
            </a:extLst>
          </p:cNvPr>
          <p:cNvSpPr>
            <a:spLocks noChangeArrowheads="1"/>
          </p:cNvSpPr>
          <p:nvPr/>
        </p:nvSpPr>
        <p:spPr bwMode="auto">
          <a:xfrm>
            <a:off x="1512528" y="1590675"/>
            <a:ext cx="3095954" cy="2425700"/>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Tree>
    <p:extLst>
      <p:ext uri="{BB962C8B-B14F-4D97-AF65-F5344CB8AC3E}">
        <p14:creationId xmlns:p14="http://schemas.microsoft.com/office/powerpoint/2010/main" val="367423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021D8D12-99B4-48E1-9B5F-E9C1323224E9}"/>
              </a:ext>
            </a:extLst>
          </p:cNvPr>
          <p:cNvSpPr txBox="1">
            <a:spLocks noChangeArrowheads="1"/>
          </p:cNvSpPr>
          <p:nvPr/>
        </p:nvSpPr>
        <p:spPr bwMode="auto">
          <a:xfrm>
            <a:off x="3225555" y="284956"/>
            <a:ext cx="5160962" cy="8429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sng" strike="noStrike" cap="none" normalizeH="0" baseline="0" dirty="0">
                <a:ln>
                  <a:noFill/>
                </a:ln>
                <a:solidFill>
                  <a:srgbClr val="000000"/>
                </a:solidFill>
                <a:effectLst/>
                <a:latin typeface="Calibri" panose="020F0502020204030204" pitchFamily="34" charset="0"/>
              </a:rPr>
              <a:t>Block Print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CF1EBBEA-FD2A-4516-A181-3B218A34E540}"/>
              </a:ext>
            </a:extLst>
          </p:cNvPr>
          <p:cNvSpPr>
            <a:spLocks noChangeArrowheads="1"/>
          </p:cNvSpPr>
          <p:nvPr/>
        </p:nvSpPr>
        <p:spPr bwMode="auto">
          <a:xfrm>
            <a:off x="1554163" y="792162"/>
            <a:ext cx="3962400" cy="513567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6" name="Text Box 4">
            <a:extLst>
              <a:ext uri="{FF2B5EF4-FFF2-40B4-BE49-F238E27FC236}">
                <a16:creationId xmlns:a16="http://schemas.microsoft.com/office/drawing/2014/main" id="{8695FA94-B65C-4EA9-A7B1-1B4318FF1291}"/>
              </a:ext>
            </a:extLst>
          </p:cNvPr>
          <p:cNvSpPr txBox="1">
            <a:spLocks noChangeArrowheads="1"/>
          </p:cNvSpPr>
          <p:nvPr/>
        </p:nvSpPr>
        <p:spPr bwMode="auto">
          <a:xfrm>
            <a:off x="1646238" y="904875"/>
            <a:ext cx="2732087" cy="446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Stick a Sample of block print here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1ED3D00E-DAEB-41F4-B61C-01DCE12AEF5D}"/>
              </a:ext>
            </a:extLst>
          </p:cNvPr>
          <p:cNvSpPr txBox="1">
            <a:spLocks noChangeArrowheads="1"/>
          </p:cNvSpPr>
          <p:nvPr/>
        </p:nvSpPr>
        <p:spPr bwMode="auto">
          <a:xfrm>
            <a:off x="6095508" y="1923393"/>
            <a:ext cx="4814888" cy="4004441"/>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How to make a block print: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Step by step instructions: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B62FA0E1-420F-4E38-A06A-AA701CFE3C2F}"/>
              </a:ext>
            </a:extLst>
          </p:cNvPr>
          <p:cNvSpPr txBox="1">
            <a:spLocks noChangeArrowheads="1"/>
          </p:cNvSpPr>
          <p:nvPr/>
        </p:nvSpPr>
        <p:spPr bwMode="auto">
          <a:xfrm>
            <a:off x="6095508" y="792162"/>
            <a:ext cx="4814888" cy="965584"/>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Equipment 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1275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77A9BB83-DC86-43B2-993A-3E4DEE7ED722}"/>
              </a:ext>
            </a:extLst>
          </p:cNvPr>
          <p:cNvSpPr txBox="1">
            <a:spLocks noChangeArrowheads="1"/>
          </p:cNvSpPr>
          <p:nvPr/>
        </p:nvSpPr>
        <p:spPr bwMode="auto">
          <a:xfrm>
            <a:off x="3729038" y="247650"/>
            <a:ext cx="5160962" cy="8429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sng" strike="noStrike" cap="none" normalizeH="0" baseline="0">
                <a:ln>
                  <a:noFill/>
                </a:ln>
                <a:solidFill>
                  <a:srgbClr val="000000"/>
                </a:solidFill>
                <a:effectLst/>
                <a:latin typeface="Calibri" panose="020F0502020204030204" pitchFamily="34" charset="0"/>
              </a:rPr>
              <a:t>Stencil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3957FFC-2134-421E-9B50-BC9E5604D82F}"/>
              </a:ext>
            </a:extLst>
          </p:cNvPr>
          <p:cNvSpPr>
            <a:spLocks noChangeArrowheads="1"/>
          </p:cNvSpPr>
          <p:nvPr/>
        </p:nvSpPr>
        <p:spPr bwMode="auto">
          <a:xfrm>
            <a:off x="1554163" y="1039812"/>
            <a:ext cx="3962400" cy="4856163"/>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4" name="Text Box 4">
            <a:extLst>
              <a:ext uri="{FF2B5EF4-FFF2-40B4-BE49-F238E27FC236}">
                <a16:creationId xmlns:a16="http://schemas.microsoft.com/office/drawing/2014/main" id="{258F8EAB-5133-4114-B7D6-969CE917FC98}"/>
              </a:ext>
            </a:extLst>
          </p:cNvPr>
          <p:cNvSpPr txBox="1">
            <a:spLocks noChangeArrowheads="1"/>
          </p:cNvSpPr>
          <p:nvPr/>
        </p:nvSpPr>
        <p:spPr bwMode="auto">
          <a:xfrm>
            <a:off x="1646238" y="1152525"/>
            <a:ext cx="2732087" cy="4460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Calibri" panose="020F0502020204030204" pitchFamily="34" charset="0"/>
              </a:rPr>
              <a:t>Stick a Sample of stencilling here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5">
            <a:extLst>
              <a:ext uri="{FF2B5EF4-FFF2-40B4-BE49-F238E27FC236}">
                <a16:creationId xmlns:a16="http://schemas.microsoft.com/office/drawing/2014/main" id="{37238A50-FC82-4FB6-B27B-51EF7C137BC0}"/>
              </a:ext>
            </a:extLst>
          </p:cNvPr>
          <p:cNvSpPr txBox="1">
            <a:spLocks noChangeArrowheads="1"/>
          </p:cNvSpPr>
          <p:nvPr/>
        </p:nvSpPr>
        <p:spPr bwMode="auto">
          <a:xfrm>
            <a:off x="6096000" y="1831974"/>
            <a:ext cx="4814888" cy="4816475"/>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alibri" panose="020F0502020204030204" pitchFamily="34" charset="0"/>
              </a:rPr>
              <a:t>How to make a stencil: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1" u="none" strike="noStrike" cap="none" normalizeH="0" baseline="0" dirty="0">
                <a:ln>
                  <a:noFill/>
                </a:ln>
                <a:solidFill>
                  <a:srgbClr val="000000"/>
                </a:solidFill>
                <a:effectLst/>
                <a:latin typeface="Calibri" panose="020F0502020204030204" pitchFamily="34" charset="0"/>
              </a:rPr>
              <a:t>Step by step instructions: </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
        <p:nvSpPr>
          <p:cNvPr id="6" name="Text Box 6">
            <a:extLst>
              <a:ext uri="{FF2B5EF4-FFF2-40B4-BE49-F238E27FC236}">
                <a16:creationId xmlns:a16="http://schemas.microsoft.com/office/drawing/2014/main" id="{4AC612F0-ADA2-456C-BE5E-F8F4D90E5905}"/>
              </a:ext>
            </a:extLst>
          </p:cNvPr>
          <p:cNvSpPr txBox="1">
            <a:spLocks noChangeArrowheads="1"/>
          </p:cNvSpPr>
          <p:nvPr/>
        </p:nvSpPr>
        <p:spPr bwMode="auto">
          <a:xfrm>
            <a:off x="6096000" y="1006694"/>
            <a:ext cx="4814888" cy="615729"/>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Equipment list: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7">
            <a:extLst>
              <a:ext uri="{FF2B5EF4-FFF2-40B4-BE49-F238E27FC236}">
                <a16:creationId xmlns:a16="http://schemas.microsoft.com/office/drawing/2014/main" id="{D58C21E5-183D-4041-81EC-2DABEFC61BA6}"/>
              </a:ext>
            </a:extLst>
          </p:cNvPr>
          <p:cNvSpPr txBox="1">
            <a:spLocks noChangeArrowheads="1"/>
          </p:cNvSpPr>
          <p:nvPr/>
        </p:nvSpPr>
        <p:spPr bwMode="auto">
          <a:xfrm>
            <a:off x="6174830" y="5334000"/>
            <a:ext cx="2528888" cy="1524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Can you explain the difference between a positive and negative stencil?: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3615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38"/>
            <a:ext cx="10515600" cy="1325563"/>
          </a:xfrm>
        </p:spPr>
        <p:txBody>
          <a:bodyPr/>
          <a:lstStyle/>
          <a:p>
            <a:r>
              <a:rPr lang="en-US" dirty="0"/>
              <a:t>Sewing Machine Instructions</a:t>
            </a:r>
            <a:endParaRPr lang="en-GB" dirty="0"/>
          </a:p>
        </p:txBody>
      </p:sp>
      <p:sp>
        <p:nvSpPr>
          <p:cNvPr id="5" name="TextBox 4"/>
          <p:cNvSpPr txBox="1"/>
          <p:nvPr/>
        </p:nvSpPr>
        <p:spPr>
          <a:xfrm>
            <a:off x="687952" y="1828681"/>
            <a:ext cx="10894448" cy="3539430"/>
          </a:xfrm>
          <a:prstGeom prst="rect">
            <a:avLst/>
          </a:prstGeom>
          <a:noFill/>
        </p:spPr>
        <p:txBody>
          <a:bodyPr wrap="square" rtlCol="0">
            <a:spAutoFit/>
          </a:bodyPr>
          <a:lstStyle/>
          <a:p>
            <a:pPr marL="514345" marR="0" lvl="0" indent="-51434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Lift the presser foot lever</a:t>
            </a:r>
          </a:p>
          <a:p>
            <a:pPr marL="514345" marR="0" lvl="0" indent="-51434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Place the material under it, put the presser foot down carefully</a:t>
            </a:r>
          </a:p>
          <a:p>
            <a:pPr marL="514345" marR="0" lvl="0" indent="-51434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 the pedal for speed, slowly and carefully</a:t>
            </a:r>
          </a:p>
          <a:p>
            <a:pPr marL="514345" marR="0" lvl="0" indent="-514345"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Lift the presser foot leaver making sure the needle is up when you want to remove the work</a:t>
            </a:r>
          </a:p>
          <a:p>
            <a:pPr marL="514345" marR="0" lvl="0" indent="-514345"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solidFill>
                  <a:prstClr val="black"/>
                </a:solidFill>
                <a:latin typeface="Calibri" panose="020F0502020204030204"/>
              </a:rPr>
              <a:t>Pull the work to the side leaving a LONG thread  and cut near your work NOT the needle</a:t>
            </a:r>
          </a:p>
          <a:p>
            <a:pPr marL="514345" marR="0" lvl="0" indent="-514345"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2"/>
          <a:srcRect l="21785" t="23055" r="22971" b="29166"/>
          <a:stretch/>
        </p:blipFill>
        <p:spPr>
          <a:xfrm>
            <a:off x="9410700" y="33338"/>
            <a:ext cx="2552700" cy="2360561"/>
          </a:xfrm>
          <a:prstGeom prst="rect">
            <a:avLst/>
          </a:prstGeom>
        </p:spPr>
      </p:pic>
      <p:sp>
        <p:nvSpPr>
          <p:cNvPr id="7" name="TextBox 6">
            <a:extLst>
              <a:ext uri="{FF2B5EF4-FFF2-40B4-BE49-F238E27FC236}">
                <a16:creationId xmlns:a16="http://schemas.microsoft.com/office/drawing/2014/main" id="{D79F9D9B-5DC4-4DF7-8D5F-684801ABC52B}"/>
              </a:ext>
            </a:extLst>
          </p:cNvPr>
          <p:cNvSpPr txBox="1"/>
          <p:nvPr/>
        </p:nvSpPr>
        <p:spPr>
          <a:xfrm>
            <a:off x="10084200" y="567286"/>
            <a:ext cx="888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x</a:t>
            </a:r>
            <a:endParaRPr kumimoji="0" lang="en-GB"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515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C89C1B-FAD1-AA52-98AD-CD0C4B528148}"/>
              </a:ext>
            </a:extLst>
          </p:cNvPr>
          <p:cNvSpPr txBox="1"/>
          <p:nvPr/>
        </p:nvSpPr>
        <p:spPr>
          <a:xfrm>
            <a:off x="5395028" y="-8563"/>
            <a:ext cx="3625515" cy="369332"/>
          </a:xfrm>
          <a:prstGeom prst="rect">
            <a:avLst/>
          </a:prstGeom>
          <a:noFill/>
        </p:spPr>
        <p:txBody>
          <a:bodyPr wrap="square" rtlCol="0">
            <a:spAutoFit/>
          </a:bodyPr>
          <a:lstStyle/>
          <a:p>
            <a:r>
              <a:rPr lang="en-GB" b="1" u="sng" dirty="0"/>
              <a:t>Evaluation of My Bag</a:t>
            </a:r>
          </a:p>
        </p:txBody>
      </p:sp>
      <p:sp>
        <p:nvSpPr>
          <p:cNvPr id="3" name="TextBox 2">
            <a:extLst>
              <a:ext uri="{FF2B5EF4-FFF2-40B4-BE49-F238E27FC236}">
                <a16:creationId xmlns:a16="http://schemas.microsoft.com/office/drawing/2014/main" id="{09E5786D-8515-73C3-D082-BDE194547919}"/>
              </a:ext>
            </a:extLst>
          </p:cNvPr>
          <p:cNvSpPr txBox="1"/>
          <p:nvPr/>
        </p:nvSpPr>
        <p:spPr>
          <a:xfrm>
            <a:off x="3783612" y="463385"/>
            <a:ext cx="7748585" cy="5866350"/>
          </a:xfrm>
          <a:prstGeom prst="rect">
            <a:avLst/>
          </a:prstGeom>
          <a:noFill/>
        </p:spPr>
        <p:txBody>
          <a:bodyPr wrap="square" rtlCol="0">
            <a:spAutoFit/>
          </a:bodyPr>
          <a:lstStyle/>
          <a:p>
            <a:pPr>
              <a:lnSpc>
                <a:spcPct val="150000"/>
              </a:lnSpc>
            </a:pPr>
            <a:r>
              <a:rPr lang="en-GB" i="1" dirty="0"/>
              <a:t>Complete the following sentences</a:t>
            </a:r>
            <a:endParaRPr lang="en-GB" dirty="0"/>
          </a:p>
          <a:p>
            <a:pPr marL="342897" indent="-342897">
              <a:lnSpc>
                <a:spcPct val="150000"/>
              </a:lnSpc>
              <a:buFont typeface="+mj-lt"/>
              <a:buAutoNum type="arabicPeriod"/>
            </a:pPr>
            <a:r>
              <a:rPr lang="en-GB" dirty="0"/>
              <a:t>I most enjoyed: ………………………………………………………………………….</a:t>
            </a:r>
          </a:p>
          <a:p>
            <a:pPr marL="342897" indent="-342897">
              <a:lnSpc>
                <a:spcPct val="150000"/>
              </a:lnSpc>
              <a:buFont typeface="+mj-lt"/>
              <a:buAutoNum type="arabicPeriod"/>
            </a:pPr>
            <a:endParaRPr lang="en-GB" dirty="0"/>
          </a:p>
          <a:p>
            <a:pPr marL="342897" indent="-342897">
              <a:lnSpc>
                <a:spcPct val="150000"/>
              </a:lnSpc>
              <a:buFont typeface="+mj-lt"/>
              <a:buAutoNum type="arabicPeriod"/>
            </a:pPr>
            <a:r>
              <a:rPr lang="en-GB" dirty="0"/>
              <a:t>I am proud of: …………………………………………………………………………….</a:t>
            </a:r>
          </a:p>
          <a:p>
            <a:pPr marL="342897" indent="-342897">
              <a:lnSpc>
                <a:spcPct val="150000"/>
              </a:lnSpc>
              <a:buFont typeface="+mj-lt"/>
              <a:buAutoNum type="arabicPeriod"/>
            </a:pPr>
            <a:endParaRPr lang="en-GB" dirty="0"/>
          </a:p>
          <a:p>
            <a:pPr marL="342897" indent="-342897">
              <a:lnSpc>
                <a:spcPct val="150000"/>
              </a:lnSpc>
              <a:buFont typeface="+mj-lt"/>
              <a:buAutoNum type="arabicPeriod"/>
            </a:pPr>
            <a:r>
              <a:rPr lang="en-GB" dirty="0"/>
              <a:t>It was the first time I…………………………………………………………………….</a:t>
            </a:r>
          </a:p>
          <a:p>
            <a:pPr marL="342897" indent="-342897">
              <a:lnSpc>
                <a:spcPct val="150000"/>
              </a:lnSpc>
              <a:buFont typeface="+mj-lt"/>
              <a:buAutoNum type="arabicPeriod"/>
            </a:pPr>
            <a:endParaRPr lang="en-GB" dirty="0"/>
          </a:p>
          <a:p>
            <a:pPr marL="342897" indent="-342897">
              <a:lnSpc>
                <a:spcPct val="150000"/>
              </a:lnSpc>
              <a:buFont typeface="+mj-lt"/>
              <a:buAutoNum type="arabicPeriod"/>
            </a:pPr>
            <a:r>
              <a:rPr lang="en-GB" dirty="0"/>
              <a:t>I need to practice more at ……………………………………………………………</a:t>
            </a:r>
          </a:p>
          <a:p>
            <a:pPr marL="342897" indent="-342897">
              <a:lnSpc>
                <a:spcPct val="150000"/>
              </a:lnSpc>
              <a:buFont typeface="+mj-lt"/>
              <a:buAutoNum type="arabicPeriod"/>
            </a:pPr>
            <a:endParaRPr lang="en-GB" dirty="0"/>
          </a:p>
          <a:p>
            <a:pPr marL="342897" indent="-342897">
              <a:lnSpc>
                <a:spcPct val="150000"/>
              </a:lnSpc>
              <a:buFont typeface="+mj-lt"/>
              <a:buAutoNum type="arabicPeriod"/>
            </a:pPr>
            <a:r>
              <a:rPr lang="en-GB" dirty="0"/>
              <a:t>My friends think………………………………………………………………………</a:t>
            </a:r>
          </a:p>
          <a:p>
            <a:pPr marL="342897" indent="-342897">
              <a:lnSpc>
                <a:spcPct val="150000"/>
              </a:lnSpc>
              <a:buFont typeface="+mj-lt"/>
              <a:buAutoNum type="arabicPeriod"/>
            </a:pPr>
            <a:endParaRPr lang="en-GB" dirty="0"/>
          </a:p>
          <a:p>
            <a:pPr marL="342897" indent="-342897">
              <a:lnSpc>
                <a:spcPct val="150000"/>
              </a:lnSpc>
              <a:buFont typeface="+mj-lt"/>
              <a:buAutoNum type="arabicPeriod"/>
            </a:pPr>
            <a:r>
              <a:rPr lang="en-GB" dirty="0"/>
              <a:t>My teacher thinks…………………………………………………………………….</a:t>
            </a:r>
          </a:p>
          <a:p>
            <a:pPr marL="342897" indent="-342897">
              <a:lnSpc>
                <a:spcPct val="150000"/>
              </a:lnSpc>
              <a:buFont typeface="+mj-lt"/>
              <a:buAutoNum type="arabicPeriod"/>
            </a:pPr>
            <a:endParaRPr lang="en-GB" dirty="0"/>
          </a:p>
          <a:p>
            <a:pPr marL="342897" indent="-342897">
              <a:lnSpc>
                <a:spcPct val="150000"/>
              </a:lnSpc>
              <a:buFont typeface="+mj-lt"/>
              <a:buAutoNum type="arabicPeriod"/>
            </a:pPr>
            <a:r>
              <a:rPr lang="en-GB" dirty="0"/>
              <a:t>If I were to make it again I would change ……………………………………..</a:t>
            </a:r>
          </a:p>
        </p:txBody>
      </p:sp>
      <p:sp>
        <p:nvSpPr>
          <p:cNvPr id="4" name="TextBox 3">
            <a:extLst>
              <a:ext uri="{FF2B5EF4-FFF2-40B4-BE49-F238E27FC236}">
                <a16:creationId xmlns:a16="http://schemas.microsoft.com/office/drawing/2014/main" id="{CF6D9684-99BA-DE8C-A485-FD1B2D95FFD7}"/>
              </a:ext>
            </a:extLst>
          </p:cNvPr>
          <p:cNvSpPr txBox="1"/>
          <p:nvPr/>
        </p:nvSpPr>
        <p:spPr>
          <a:xfrm>
            <a:off x="733213" y="1104971"/>
            <a:ext cx="3431758" cy="5224764"/>
          </a:xfrm>
          <a:prstGeom prst="rect">
            <a:avLst/>
          </a:prstGeom>
          <a:noFill/>
        </p:spPr>
        <p:txBody>
          <a:bodyPr wrap="square" rtlCol="0">
            <a:spAutoFit/>
          </a:bodyPr>
          <a:lstStyle/>
          <a:p>
            <a:pPr>
              <a:lnSpc>
                <a:spcPct val="150000"/>
              </a:lnSpc>
            </a:pPr>
            <a:r>
              <a:rPr lang="en-GB" sz="1600" dirty="0"/>
              <a:t>Work completed on time </a:t>
            </a:r>
          </a:p>
          <a:p>
            <a:pPr>
              <a:lnSpc>
                <a:spcPct val="150000"/>
              </a:lnSpc>
            </a:pPr>
            <a:r>
              <a:rPr lang="en-GB" sz="1600" dirty="0"/>
              <a:t>Block printing</a:t>
            </a:r>
          </a:p>
          <a:p>
            <a:pPr>
              <a:lnSpc>
                <a:spcPct val="150000"/>
              </a:lnSpc>
            </a:pPr>
            <a:r>
              <a:rPr lang="en-US" sz="1600" dirty="0"/>
              <a:t>Stencils</a:t>
            </a:r>
          </a:p>
          <a:p>
            <a:pPr>
              <a:lnSpc>
                <a:spcPct val="150000"/>
              </a:lnSpc>
            </a:pPr>
            <a:r>
              <a:rPr lang="en-US" sz="1600" dirty="0"/>
              <a:t>Assembling all parts</a:t>
            </a:r>
          </a:p>
          <a:p>
            <a:pPr>
              <a:lnSpc>
                <a:spcPct val="150000"/>
              </a:lnSpc>
            </a:pPr>
            <a:r>
              <a:rPr lang="en-US" sz="1600" dirty="0"/>
              <a:t>Using pins</a:t>
            </a:r>
            <a:endParaRPr lang="en-GB" sz="1600" dirty="0"/>
          </a:p>
          <a:p>
            <a:pPr>
              <a:lnSpc>
                <a:spcPct val="150000"/>
              </a:lnSpc>
            </a:pPr>
            <a:r>
              <a:rPr lang="en-GB" sz="1600" dirty="0"/>
              <a:t>Creative designs </a:t>
            </a:r>
          </a:p>
          <a:p>
            <a:pPr>
              <a:lnSpc>
                <a:spcPct val="150000"/>
              </a:lnSpc>
            </a:pPr>
            <a:r>
              <a:rPr lang="en-GB" sz="1600" dirty="0"/>
              <a:t>Good cutting skills</a:t>
            </a:r>
          </a:p>
          <a:p>
            <a:pPr>
              <a:lnSpc>
                <a:spcPct val="150000"/>
              </a:lnSpc>
            </a:pPr>
            <a:r>
              <a:rPr lang="en-GB" sz="1600" dirty="0"/>
              <a:t>Threading  a needle</a:t>
            </a:r>
          </a:p>
          <a:p>
            <a:pPr>
              <a:lnSpc>
                <a:spcPct val="150000"/>
              </a:lnSpc>
            </a:pPr>
            <a:r>
              <a:rPr lang="en-GB" sz="1600" dirty="0"/>
              <a:t>Tying a knot</a:t>
            </a:r>
          </a:p>
          <a:p>
            <a:pPr>
              <a:lnSpc>
                <a:spcPct val="150000"/>
              </a:lnSpc>
            </a:pPr>
            <a:r>
              <a:rPr lang="en-GB" sz="1600" dirty="0"/>
              <a:t>Applique -Hand sewing neatness</a:t>
            </a:r>
          </a:p>
          <a:p>
            <a:pPr>
              <a:lnSpc>
                <a:spcPct val="150000"/>
              </a:lnSpc>
            </a:pPr>
            <a:r>
              <a:rPr lang="en-GB" sz="1600" dirty="0"/>
              <a:t>Packed away neatly</a:t>
            </a:r>
          </a:p>
          <a:p>
            <a:pPr>
              <a:lnSpc>
                <a:spcPct val="150000"/>
              </a:lnSpc>
            </a:pPr>
            <a:r>
              <a:rPr lang="en-GB" sz="1600" dirty="0"/>
              <a:t>Helpful to others</a:t>
            </a:r>
          </a:p>
          <a:p>
            <a:pPr>
              <a:lnSpc>
                <a:spcPct val="150000"/>
              </a:lnSpc>
            </a:pPr>
            <a:r>
              <a:rPr lang="en-GB" sz="1600" dirty="0"/>
              <a:t>Independent</a:t>
            </a:r>
          </a:p>
          <a:p>
            <a:pPr>
              <a:lnSpc>
                <a:spcPct val="150000"/>
              </a:lnSpc>
            </a:pPr>
            <a:r>
              <a:rPr lang="en-GB" sz="1600" dirty="0"/>
              <a:t>Focussed</a:t>
            </a:r>
          </a:p>
        </p:txBody>
      </p:sp>
      <p:sp>
        <p:nvSpPr>
          <p:cNvPr id="5" name="Rectangle 4">
            <a:extLst>
              <a:ext uri="{FF2B5EF4-FFF2-40B4-BE49-F238E27FC236}">
                <a16:creationId xmlns:a16="http://schemas.microsoft.com/office/drawing/2014/main" id="{7E48C195-2B70-A136-3BE0-7189E336B41B}"/>
              </a:ext>
            </a:extLst>
          </p:cNvPr>
          <p:cNvSpPr/>
          <p:nvPr/>
        </p:nvSpPr>
        <p:spPr>
          <a:xfrm>
            <a:off x="187841" y="310119"/>
            <a:ext cx="3476847" cy="59714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6C10122-30FF-03DA-2943-23D88EECF79F}"/>
              </a:ext>
            </a:extLst>
          </p:cNvPr>
          <p:cNvSpPr/>
          <p:nvPr/>
        </p:nvSpPr>
        <p:spPr>
          <a:xfrm>
            <a:off x="313979" y="1261398"/>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C1CA1C9-0D9D-867A-CEE1-AEBA9FB9174E}"/>
              </a:ext>
            </a:extLst>
          </p:cNvPr>
          <p:cNvSpPr/>
          <p:nvPr/>
        </p:nvSpPr>
        <p:spPr>
          <a:xfrm>
            <a:off x="329790" y="226390"/>
            <a:ext cx="6096000" cy="646330"/>
          </a:xfrm>
          <a:prstGeom prst="rect">
            <a:avLst/>
          </a:prstGeom>
        </p:spPr>
        <p:txBody>
          <a:bodyPr>
            <a:spAutoFit/>
          </a:bodyPr>
          <a:lstStyle/>
          <a:p>
            <a:r>
              <a:rPr lang="en-GB" b="1" u="sng" dirty="0"/>
              <a:t>Give yourself a mark out of 10 </a:t>
            </a:r>
          </a:p>
          <a:p>
            <a:r>
              <a:rPr lang="en-GB" i="1" dirty="0"/>
              <a:t>(1: Poor, 10: Outstanding)</a:t>
            </a:r>
          </a:p>
        </p:txBody>
      </p:sp>
      <p:sp>
        <p:nvSpPr>
          <p:cNvPr id="8" name="Rectangle 7">
            <a:extLst>
              <a:ext uri="{FF2B5EF4-FFF2-40B4-BE49-F238E27FC236}">
                <a16:creationId xmlns:a16="http://schemas.microsoft.com/office/drawing/2014/main" id="{6D9BCE9F-8C44-8695-8064-BFB5AC653E71}"/>
              </a:ext>
            </a:extLst>
          </p:cNvPr>
          <p:cNvSpPr/>
          <p:nvPr/>
        </p:nvSpPr>
        <p:spPr>
          <a:xfrm>
            <a:off x="3733942" y="872720"/>
            <a:ext cx="6649312" cy="5828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67A4BC3-56C3-6E69-A298-0B4E974457A5}"/>
              </a:ext>
            </a:extLst>
          </p:cNvPr>
          <p:cNvSpPr/>
          <p:nvPr/>
        </p:nvSpPr>
        <p:spPr>
          <a:xfrm>
            <a:off x="313979" y="1603209"/>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B31CA7A-95F4-6C38-4BD7-5AB22EC26924}"/>
              </a:ext>
            </a:extLst>
          </p:cNvPr>
          <p:cNvSpPr/>
          <p:nvPr/>
        </p:nvSpPr>
        <p:spPr>
          <a:xfrm>
            <a:off x="313979" y="1974745"/>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CA2842B-DFAC-F5BF-A220-6C7BC1F37758}"/>
              </a:ext>
            </a:extLst>
          </p:cNvPr>
          <p:cNvSpPr/>
          <p:nvPr/>
        </p:nvSpPr>
        <p:spPr>
          <a:xfrm>
            <a:off x="313979" y="2316556"/>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E68BF53-1ADA-5E82-0310-2268910BEEB1}"/>
              </a:ext>
            </a:extLst>
          </p:cNvPr>
          <p:cNvSpPr/>
          <p:nvPr/>
        </p:nvSpPr>
        <p:spPr>
          <a:xfrm>
            <a:off x="313979" y="2718236"/>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77AA7FC-5605-E737-9AFB-62178356F660}"/>
              </a:ext>
            </a:extLst>
          </p:cNvPr>
          <p:cNvSpPr/>
          <p:nvPr/>
        </p:nvSpPr>
        <p:spPr>
          <a:xfrm>
            <a:off x="313979" y="3089772"/>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68A7965-90AC-DC7E-1AA4-6563E6E9311D}"/>
              </a:ext>
            </a:extLst>
          </p:cNvPr>
          <p:cNvSpPr/>
          <p:nvPr/>
        </p:nvSpPr>
        <p:spPr>
          <a:xfrm>
            <a:off x="313979" y="3461468"/>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179EE74-6385-EAF6-74AC-080E54EABB97}"/>
              </a:ext>
            </a:extLst>
          </p:cNvPr>
          <p:cNvSpPr/>
          <p:nvPr/>
        </p:nvSpPr>
        <p:spPr>
          <a:xfrm>
            <a:off x="313979" y="3833164"/>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25EE3F8D-0492-31E1-2BD9-AF10DC3A7804}"/>
              </a:ext>
            </a:extLst>
          </p:cNvPr>
          <p:cNvSpPr/>
          <p:nvPr/>
        </p:nvSpPr>
        <p:spPr>
          <a:xfrm>
            <a:off x="329790" y="4207179"/>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27EF7D2-F489-E008-7EB1-F7F9425E59FD}"/>
              </a:ext>
            </a:extLst>
          </p:cNvPr>
          <p:cNvSpPr/>
          <p:nvPr/>
        </p:nvSpPr>
        <p:spPr>
          <a:xfrm>
            <a:off x="329790" y="4578875"/>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D75E00F-2CA1-315A-8C90-532AFB24A5DC}"/>
              </a:ext>
            </a:extLst>
          </p:cNvPr>
          <p:cNvSpPr/>
          <p:nvPr/>
        </p:nvSpPr>
        <p:spPr>
          <a:xfrm>
            <a:off x="329790" y="4950571"/>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3B135A15-F8C9-698A-D65D-BFD0B99B2E6A}"/>
              </a:ext>
            </a:extLst>
          </p:cNvPr>
          <p:cNvSpPr/>
          <p:nvPr/>
        </p:nvSpPr>
        <p:spPr>
          <a:xfrm>
            <a:off x="324698" y="5307389"/>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A6051F0-A5A2-DA8A-AA81-CDAFA0C3F20F}"/>
              </a:ext>
            </a:extLst>
          </p:cNvPr>
          <p:cNvSpPr/>
          <p:nvPr/>
        </p:nvSpPr>
        <p:spPr>
          <a:xfrm>
            <a:off x="324698" y="5679085"/>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FE3082B6-EFAA-AFAD-9E13-C9BFD441D68B}"/>
              </a:ext>
            </a:extLst>
          </p:cNvPr>
          <p:cNvSpPr/>
          <p:nvPr/>
        </p:nvSpPr>
        <p:spPr>
          <a:xfrm>
            <a:off x="324698" y="6022205"/>
            <a:ext cx="442089" cy="207757"/>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85ADBD9B-FA27-F6F0-A7E3-F8D8715BE477}"/>
              </a:ext>
            </a:extLst>
          </p:cNvPr>
          <p:cNvSpPr/>
          <p:nvPr/>
        </p:nvSpPr>
        <p:spPr>
          <a:xfrm>
            <a:off x="10502178" y="846338"/>
            <a:ext cx="1501981" cy="23766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904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ED5E7A-8018-FD4B-5725-7B645AE8F9E7}"/>
              </a:ext>
            </a:extLst>
          </p:cNvPr>
          <p:cNvSpPr txBox="1"/>
          <p:nvPr/>
        </p:nvSpPr>
        <p:spPr>
          <a:xfrm>
            <a:off x="211507" y="157905"/>
            <a:ext cx="9393965" cy="692497"/>
          </a:xfrm>
          <a:prstGeom prst="rect">
            <a:avLst/>
          </a:prstGeom>
          <a:noFill/>
        </p:spPr>
        <p:txBody>
          <a:bodyPr wrap="square">
            <a:spAutoFit/>
          </a:bodyPr>
          <a:lstStyle/>
          <a:p>
            <a:r>
              <a:rPr lang="en-GB" sz="1800" b="1" dirty="0">
                <a:effectLst/>
                <a:highlight>
                  <a:srgbClr val="FFFF00"/>
                </a:highlight>
              </a:rPr>
              <a:t>Lessons learned help sheet task</a:t>
            </a:r>
            <a:r>
              <a:rPr lang="en-US" sz="2800" b="1" dirty="0">
                <a:highlight>
                  <a:srgbClr val="FFFF00"/>
                </a:highlight>
              </a:rPr>
              <a:t>:</a:t>
            </a:r>
          </a:p>
          <a:p>
            <a:r>
              <a:rPr lang="en-GB" sz="1100" dirty="0">
                <a:effectLst/>
              </a:rPr>
              <a:t>Produce a help sheet for the next student to use for the parts that you found tricky.</a:t>
            </a:r>
            <a:endParaRPr lang="en-US" sz="1600" dirty="0">
              <a:effectLst/>
            </a:endParaRPr>
          </a:p>
        </p:txBody>
      </p:sp>
    </p:spTree>
    <p:extLst>
      <p:ext uri="{BB962C8B-B14F-4D97-AF65-F5344CB8AC3E}">
        <p14:creationId xmlns:p14="http://schemas.microsoft.com/office/powerpoint/2010/main" val="329969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5"/>
            <a:ext cx="10515600" cy="587375"/>
          </a:xfrm>
        </p:spPr>
        <p:txBody>
          <a:bodyPr>
            <a:normAutofit fontScale="90000"/>
          </a:bodyPr>
          <a:lstStyle/>
          <a:p>
            <a:pPr algn="ctr"/>
            <a:r>
              <a:rPr lang="en-US" u="sng" dirty="0">
                <a:latin typeface="Arial" panose="020B0604020202020204" pitchFamily="34" charset="0"/>
                <a:cs typeface="Arial" panose="020B0604020202020204" pitchFamily="34" charset="0"/>
              </a:rPr>
              <a:t>What are we learning and why?</a:t>
            </a:r>
            <a:endParaRPr lang="en-GB" u="sng"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79400" y="914400"/>
            <a:ext cx="11518900" cy="5478463"/>
          </a:xfrm>
        </p:spPr>
        <p:txBody>
          <a:bodyPr>
            <a:normAutofit/>
          </a:bodyPr>
          <a:lstStyle/>
          <a:p>
            <a:pPr marL="0" indent="0">
              <a:buNone/>
            </a:pPr>
            <a:r>
              <a:rPr lang="en-US" sz="1600" dirty="0">
                <a:latin typeface="Arial" panose="020B0604020202020204" pitchFamily="34" charset="0"/>
                <a:cs typeface="Arial" panose="020B0604020202020204" pitchFamily="34" charset="0"/>
              </a:rPr>
              <a:t>During this project you will be developing skills and knowledge which would be useful to you at GCSE. GCSE Textiles follows a very similar structure to 3D design, Art and Photography so what you learn here will be useful in other subjects. At GCSE your work is assessed using four Assessment Objectives these are: </a:t>
            </a:r>
            <a:r>
              <a:rPr lang="en-US" sz="1600" b="1" dirty="0">
                <a:solidFill>
                  <a:srgbClr val="FF0000"/>
                </a:solidFill>
                <a:latin typeface="Arial" panose="020B0604020202020204" pitchFamily="34" charset="0"/>
                <a:cs typeface="Arial" panose="020B0604020202020204" pitchFamily="34" charset="0"/>
              </a:rPr>
              <a:t>Researching Ideas</a:t>
            </a:r>
            <a:r>
              <a:rPr lang="en-US" sz="1600" b="1" dirty="0">
                <a:latin typeface="Arial" panose="020B0604020202020204" pitchFamily="34" charset="0"/>
                <a:cs typeface="Arial" panose="020B0604020202020204" pitchFamily="34" charset="0"/>
              </a:rPr>
              <a:t>, </a:t>
            </a:r>
            <a:r>
              <a:rPr lang="en-US" sz="1600" b="1" dirty="0">
                <a:solidFill>
                  <a:srgbClr val="7030A0"/>
                </a:solidFill>
                <a:latin typeface="Arial" panose="020B0604020202020204" pitchFamily="34" charset="0"/>
                <a:cs typeface="Arial" panose="020B0604020202020204" pitchFamily="34" charset="0"/>
              </a:rPr>
              <a:t>Developing ideas and designing</a:t>
            </a:r>
            <a:r>
              <a:rPr lang="en-US" sz="1600" dirty="0">
                <a:latin typeface="Arial" panose="020B0604020202020204" pitchFamily="34" charset="0"/>
                <a:cs typeface="Arial" panose="020B0604020202020204" pitchFamily="34" charset="0"/>
              </a:rPr>
              <a:t>, </a:t>
            </a:r>
            <a:r>
              <a:rPr lang="en-US" sz="1600" b="1" dirty="0">
                <a:solidFill>
                  <a:srgbClr val="00B050"/>
                </a:solidFill>
                <a:latin typeface="Arial" panose="020B0604020202020204" pitchFamily="34" charset="0"/>
                <a:cs typeface="Arial" panose="020B0604020202020204" pitchFamily="34" charset="0"/>
              </a:rPr>
              <a:t>Communicating ideas through drawing and writing </a:t>
            </a:r>
            <a:r>
              <a:rPr lang="en-US" sz="1600" dirty="0">
                <a:latin typeface="Arial" panose="020B0604020202020204" pitchFamily="34" charset="0"/>
                <a:cs typeface="Arial" panose="020B0604020202020204" pitchFamily="34" charset="0"/>
              </a:rPr>
              <a:t>and </a:t>
            </a:r>
            <a:r>
              <a:rPr lang="en-US" sz="1600" b="1" dirty="0">
                <a:solidFill>
                  <a:srgbClr val="FF0066"/>
                </a:solidFill>
                <a:latin typeface="Arial" panose="020B0604020202020204" pitchFamily="34" charset="0"/>
                <a:cs typeface="Arial" panose="020B0604020202020204" pitchFamily="34" charset="0"/>
              </a:rPr>
              <a:t>Final Product</a:t>
            </a:r>
            <a:r>
              <a:rPr lang="en-US" sz="1600" dirty="0">
                <a:latin typeface="Arial" panose="020B0604020202020204" pitchFamily="34" charset="0"/>
                <a:cs typeface="Arial" panose="020B0604020202020204" pitchFamily="34" charset="0"/>
              </a:rPr>
              <a:t>. Here is how the work you will do during the project will be useful.</a:t>
            </a:r>
            <a:endParaRPr lang="en-GB" sz="1600"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nvGraphicFramePr>
        <p:xfrm>
          <a:off x="723900" y="2603500"/>
          <a:ext cx="10845800" cy="3246120"/>
        </p:xfrm>
        <a:graphic>
          <a:graphicData uri="http://schemas.openxmlformats.org/drawingml/2006/table">
            <a:tbl>
              <a:tblPr firstRow="1" bandRow="1">
                <a:tableStyleId>{5C22544A-7EE6-4342-B048-85BDC9FD1C3A}</a:tableStyleId>
              </a:tblPr>
              <a:tblGrid>
                <a:gridCol w="2711450">
                  <a:extLst>
                    <a:ext uri="{9D8B030D-6E8A-4147-A177-3AD203B41FA5}">
                      <a16:colId xmlns:a16="http://schemas.microsoft.com/office/drawing/2014/main" val="20000"/>
                    </a:ext>
                  </a:extLst>
                </a:gridCol>
                <a:gridCol w="2711450">
                  <a:extLst>
                    <a:ext uri="{9D8B030D-6E8A-4147-A177-3AD203B41FA5}">
                      <a16:colId xmlns:a16="http://schemas.microsoft.com/office/drawing/2014/main" val="20001"/>
                    </a:ext>
                  </a:extLst>
                </a:gridCol>
                <a:gridCol w="2711450">
                  <a:extLst>
                    <a:ext uri="{9D8B030D-6E8A-4147-A177-3AD203B41FA5}">
                      <a16:colId xmlns:a16="http://schemas.microsoft.com/office/drawing/2014/main" val="20002"/>
                    </a:ext>
                  </a:extLst>
                </a:gridCol>
                <a:gridCol w="2711450">
                  <a:extLst>
                    <a:ext uri="{9D8B030D-6E8A-4147-A177-3AD203B41FA5}">
                      <a16:colId xmlns:a16="http://schemas.microsoft.com/office/drawing/2014/main" val="20003"/>
                    </a:ext>
                  </a:extLst>
                </a:gridCol>
              </a:tblGrid>
              <a:tr h="685800">
                <a:tc>
                  <a:txBody>
                    <a:bodyPr/>
                    <a:lstStyle/>
                    <a:p>
                      <a:pPr algn="ctr"/>
                      <a:r>
                        <a:rPr lang="en-US" dirty="0">
                          <a:solidFill>
                            <a:schemeClr val="tx1"/>
                          </a:solidFill>
                        </a:rPr>
                        <a:t>Researching</a:t>
                      </a:r>
                      <a:r>
                        <a:rPr lang="en-US" baseline="0" dirty="0">
                          <a:solidFill>
                            <a:schemeClr val="tx1"/>
                          </a:solidFill>
                        </a:rPr>
                        <a:t> Ideas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Developing</a:t>
                      </a:r>
                      <a:r>
                        <a:rPr lang="en-US" baseline="0" dirty="0">
                          <a:solidFill>
                            <a:schemeClr val="tx1"/>
                          </a:solidFill>
                        </a:rPr>
                        <a:t> and trialing ideas and designing</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Communicating Ideas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Final Product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49967">
                <a:tc>
                  <a:txBody>
                    <a:bodyPr/>
                    <a:lstStyle/>
                    <a:p>
                      <a:r>
                        <a:rPr lang="en-US" dirty="0"/>
                        <a:t>Artist</a:t>
                      </a:r>
                      <a:r>
                        <a:rPr lang="en-US" baseline="0" dirty="0"/>
                        <a:t> and designer research page</a:t>
                      </a:r>
                    </a:p>
                    <a:p>
                      <a:endParaRPr lang="en-US" baseline="0" dirty="0"/>
                    </a:p>
                    <a:p>
                      <a:r>
                        <a:rPr lang="en-US" baseline="0" dirty="0" err="1"/>
                        <a:t>Colour</a:t>
                      </a:r>
                      <a:r>
                        <a:rPr lang="en-US" baseline="0" dirty="0"/>
                        <a:t> theory research</a:t>
                      </a:r>
                    </a:p>
                    <a:p>
                      <a:endParaRPr lang="en-US" baseline="0" dirty="0"/>
                    </a:p>
                    <a:p>
                      <a:r>
                        <a:rPr lang="en-US" baseline="0" dirty="0"/>
                        <a:t>Repeat pattern research</a:t>
                      </a:r>
                    </a:p>
                    <a:p>
                      <a:endParaRPr lang="en-US" baseline="0" dirty="0"/>
                    </a:p>
                    <a:p>
                      <a:r>
                        <a:rPr lang="en-US" baseline="0" dirty="0"/>
                        <a:t>Observational drawings (primary research)</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Motif design page</a:t>
                      </a:r>
                    </a:p>
                    <a:p>
                      <a:endParaRPr lang="en-US" dirty="0"/>
                    </a:p>
                    <a:p>
                      <a:r>
                        <a:rPr lang="en-US" dirty="0"/>
                        <a:t>Block print and stencil</a:t>
                      </a:r>
                      <a:r>
                        <a:rPr lang="en-US" baseline="0" dirty="0"/>
                        <a:t> samples</a:t>
                      </a:r>
                    </a:p>
                    <a:p>
                      <a:endParaRPr lang="en-US" baseline="0" dirty="0"/>
                    </a:p>
                    <a:p>
                      <a:r>
                        <a:rPr lang="en-US" baseline="0" dirty="0"/>
                        <a:t>Repeat pattern design ideas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Motif designs page</a:t>
                      </a:r>
                    </a:p>
                    <a:p>
                      <a:endParaRPr lang="en-US" dirty="0"/>
                    </a:p>
                    <a:p>
                      <a:r>
                        <a:rPr lang="en-US" dirty="0"/>
                        <a:t>Observational</a:t>
                      </a:r>
                      <a:r>
                        <a:rPr lang="en-US" baseline="0" dirty="0"/>
                        <a:t> drawings</a:t>
                      </a:r>
                    </a:p>
                    <a:p>
                      <a:endParaRPr lang="en-US" baseline="0" dirty="0"/>
                    </a:p>
                    <a:p>
                      <a:r>
                        <a:rPr lang="en-US" baseline="0" dirty="0"/>
                        <a:t>Evaluating samples</a:t>
                      </a:r>
                    </a:p>
                    <a:p>
                      <a:endParaRPr lang="en-US" baseline="0" dirty="0"/>
                    </a:p>
                    <a:p>
                      <a:r>
                        <a:rPr lang="en-US" baseline="0" dirty="0"/>
                        <a:t>Writing about the work of another artists or designer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Skills demonstrated:</a:t>
                      </a:r>
                    </a:p>
                    <a:p>
                      <a:endParaRPr lang="en-US" dirty="0"/>
                    </a:p>
                    <a:p>
                      <a:pPr marL="285750" indent="-285750">
                        <a:buFontTx/>
                        <a:buChar char="-"/>
                      </a:pPr>
                      <a:r>
                        <a:rPr lang="en-US" dirty="0"/>
                        <a:t>Sewing machine</a:t>
                      </a:r>
                    </a:p>
                    <a:p>
                      <a:pPr marL="285750" indent="-285750">
                        <a:buFontTx/>
                        <a:buChar char="-"/>
                      </a:pPr>
                      <a:r>
                        <a:rPr lang="en-US" dirty="0"/>
                        <a:t>Block</a:t>
                      </a:r>
                      <a:r>
                        <a:rPr lang="en-US" baseline="0" dirty="0"/>
                        <a:t> Print</a:t>
                      </a:r>
                    </a:p>
                    <a:p>
                      <a:pPr marL="285750" indent="-285750">
                        <a:buFontTx/>
                        <a:buChar char="-"/>
                      </a:pPr>
                      <a:r>
                        <a:rPr lang="en-US" baseline="0" dirty="0"/>
                        <a:t>Stenciling</a:t>
                      </a:r>
                    </a:p>
                    <a:p>
                      <a:pPr marL="285750" indent="-285750">
                        <a:buFontTx/>
                        <a:buChar char="-"/>
                      </a:pPr>
                      <a:r>
                        <a:rPr lang="en-US" baseline="0" dirty="0"/>
                        <a:t>Transfer paint print</a:t>
                      </a:r>
                    </a:p>
                    <a:p>
                      <a:pPr marL="285750" indent="-285750">
                        <a:buFontTx/>
                        <a:buChar char="-"/>
                      </a:pPr>
                      <a:r>
                        <a:rPr lang="en-US" baseline="0" dirty="0"/>
                        <a:t>Hand embroidery </a:t>
                      </a:r>
                    </a:p>
                    <a:p>
                      <a:pPr marL="285750" indent="-285750">
                        <a:buFontTx/>
                        <a:buChar char="-"/>
                      </a:pPr>
                      <a:r>
                        <a:rPr lang="en-US" baseline="0" dirty="0"/>
                        <a:t>Appliqué</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2331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9474" y="898950"/>
            <a:ext cx="3024336" cy="2745060"/>
          </a:xfrm>
          <a:prstGeom prst="round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Material:</a:t>
            </a:r>
          </a:p>
          <a:p>
            <a:r>
              <a:rPr lang="en-GB" sz="1600" dirty="0">
                <a:solidFill>
                  <a:schemeClr val="tx1"/>
                </a:solidFill>
              </a:rPr>
              <a:t>The product is made from ……………………………………………..</a:t>
            </a:r>
          </a:p>
          <a:p>
            <a:r>
              <a:rPr lang="en-GB" sz="1600" dirty="0">
                <a:solidFill>
                  <a:schemeClr val="tx1"/>
                </a:solidFill>
              </a:rPr>
              <a:t>I think this fabric was chosen because …………………………..    .………………………………………</a:t>
            </a:r>
          </a:p>
          <a:p>
            <a:r>
              <a:rPr lang="en-GB" sz="1600" dirty="0">
                <a:solidFill>
                  <a:schemeClr val="tx1"/>
                </a:solidFill>
              </a:rPr>
              <a:t>I think the fabric is suitable because ………………………………………………………………………………………………</a:t>
            </a:r>
          </a:p>
        </p:txBody>
      </p:sp>
      <p:sp>
        <p:nvSpPr>
          <p:cNvPr id="6" name="Rounded Rectangle 5"/>
          <p:cNvSpPr/>
          <p:nvPr/>
        </p:nvSpPr>
        <p:spPr>
          <a:xfrm>
            <a:off x="6287414" y="869341"/>
            <a:ext cx="2985958" cy="2420322"/>
          </a:xfrm>
          <a:prstGeom prst="roundRect">
            <a:avLst/>
          </a:prstGeom>
          <a:solidFill>
            <a:schemeClr val="bg1"/>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Construction Techniques used:</a:t>
            </a:r>
          </a:p>
          <a:p>
            <a:r>
              <a:rPr lang="en-GB" sz="1600" dirty="0">
                <a:solidFill>
                  <a:schemeClr val="tx1"/>
                </a:solidFill>
              </a:rPr>
              <a:t>The product has been made using the following techniques ………………………………………………………………………………………………</a:t>
            </a:r>
          </a:p>
          <a:p>
            <a:r>
              <a:rPr lang="en-GB" sz="1600" dirty="0">
                <a:solidFill>
                  <a:schemeClr val="tx1"/>
                </a:solidFill>
              </a:rPr>
              <a:t>I think these techniques were used because …………………………………………………………………………………………...</a:t>
            </a:r>
            <a:endParaRPr lang="en-US" sz="1600" dirty="0">
              <a:solidFill>
                <a:schemeClr val="tx1"/>
              </a:solidFill>
            </a:endParaRPr>
          </a:p>
        </p:txBody>
      </p:sp>
      <p:sp>
        <p:nvSpPr>
          <p:cNvPr id="7" name="Rounded Rectangle 6"/>
          <p:cNvSpPr/>
          <p:nvPr/>
        </p:nvSpPr>
        <p:spPr>
          <a:xfrm>
            <a:off x="3301456" y="898950"/>
            <a:ext cx="2808312" cy="2952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Aesthetics/ Decoration</a:t>
            </a:r>
            <a:r>
              <a:rPr lang="en-GB" sz="1600" dirty="0">
                <a:solidFill>
                  <a:schemeClr val="tx1"/>
                </a:solidFill>
              </a:rPr>
              <a:t>:</a:t>
            </a:r>
          </a:p>
          <a:p>
            <a:r>
              <a:rPr lang="en-GB" sz="1600" dirty="0">
                <a:solidFill>
                  <a:schemeClr val="tx1"/>
                </a:solidFill>
              </a:rPr>
              <a:t>The product has been decorated using ………………………………………………………………………………………..</a:t>
            </a:r>
          </a:p>
          <a:p>
            <a:r>
              <a:rPr lang="en-US" sz="1600" dirty="0">
                <a:solidFill>
                  <a:schemeClr val="tx1"/>
                </a:solidFill>
              </a:rPr>
              <a:t>I think this improves the look of the product because ………………………………………………………………………………………………………………………………………………………………………</a:t>
            </a:r>
          </a:p>
        </p:txBody>
      </p:sp>
      <p:sp>
        <p:nvSpPr>
          <p:cNvPr id="8" name="Rounded Rectangle 7"/>
          <p:cNvSpPr/>
          <p:nvPr/>
        </p:nvSpPr>
        <p:spPr>
          <a:xfrm>
            <a:off x="9416842" y="804539"/>
            <a:ext cx="2615578" cy="4161229"/>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Customer:</a:t>
            </a:r>
          </a:p>
          <a:p>
            <a:r>
              <a:rPr lang="en-GB" sz="1600" dirty="0">
                <a:solidFill>
                  <a:schemeClr val="tx1"/>
                </a:solidFill>
              </a:rPr>
              <a:t>I think that …………………… would by this product because ……………………………………………………………………………..</a:t>
            </a:r>
          </a:p>
          <a:p>
            <a:r>
              <a:rPr lang="en-GB" sz="1600" dirty="0">
                <a:solidFill>
                  <a:schemeClr val="tx1"/>
                </a:solidFill>
              </a:rPr>
              <a:t>They would use it for ………………………………………………………………………………</a:t>
            </a:r>
          </a:p>
          <a:p>
            <a:r>
              <a:rPr lang="en-GB" sz="1600" dirty="0">
                <a:solidFill>
                  <a:schemeClr val="tx1"/>
                </a:solidFill>
              </a:rPr>
              <a:t>I think the product would appeal to the customer because ………………………………………………………………………………</a:t>
            </a:r>
            <a:endParaRPr lang="en-US" sz="1600" dirty="0">
              <a:solidFill>
                <a:schemeClr val="tx1"/>
              </a:solidFill>
            </a:endParaRPr>
          </a:p>
        </p:txBody>
      </p:sp>
      <p:sp>
        <p:nvSpPr>
          <p:cNvPr id="5" name="Text Box 2">
            <a:extLst>
              <a:ext uri="{FF2B5EF4-FFF2-40B4-BE49-F238E27FC236}">
                <a16:creationId xmlns:a16="http://schemas.microsoft.com/office/drawing/2014/main" id="{1225B941-58BF-4E3A-9F0C-6071D31B5FC1}"/>
              </a:ext>
            </a:extLst>
          </p:cNvPr>
          <p:cNvSpPr txBox="1">
            <a:spLocks noChangeArrowheads="1"/>
          </p:cNvSpPr>
          <p:nvPr/>
        </p:nvSpPr>
        <p:spPr bwMode="auto">
          <a:xfrm>
            <a:off x="-1905174" y="0"/>
            <a:ext cx="7640638" cy="649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200" b="1" u="sng" dirty="0">
                <a:solidFill>
                  <a:srgbClr val="000000"/>
                </a:solidFill>
                <a:latin typeface="Calibri" panose="020F0502020204030204" pitchFamily="34" charset="0"/>
              </a:rPr>
              <a:t>Whole class Product Analysis 1.</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1" name="Rounded Rectangle 10"/>
          <p:cNvSpPr/>
          <p:nvPr/>
        </p:nvSpPr>
        <p:spPr>
          <a:xfrm>
            <a:off x="99474" y="3823230"/>
            <a:ext cx="3024336" cy="953333"/>
          </a:xfrm>
          <a:prstGeom prst="round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polyester, felt, cotton, plastic, hessian, silk, aesthetically pleasing, strong, smooth, waterproof, soft,  can hold a graphic print, fit for purpose, durable, fun, cheap material, sustainable.</a:t>
            </a:r>
          </a:p>
        </p:txBody>
      </p:sp>
      <p:sp>
        <p:nvSpPr>
          <p:cNvPr id="12" name="Text Box 2">
            <a:extLst>
              <a:ext uri="{FF2B5EF4-FFF2-40B4-BE49-F238E27FC236}">
                <a16:creationId xmlns:a16="http://schemas.microsoft.com/office/drawing/2014/main" id="{1225B941-58BF-4E3A-9F0C-6071D31B5FC1}"/>
              </a:ext>
            </a:extLst>
          </p:cNvPr>
          <p:cNvSpPr txBox="1">
            <a:spLocks noChangeArrowheads="1"/>
          </p:cNvSpPr>
          <p:nvPr/>
        </p:nvSpPr>
        <p:spPr bwMode="auto">
          <a:xfrm>
            <a:off x="99474" y="479895"/>
            <a:ext cx="7640638" cy="649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latin typeface="Calibri" panose="020F0502020204030204" pitchFamily="34" charset="0"/>
              </a:rPr>
              <a:t>The bag we are using is: ……………………………………..</a:t>
            </a:r>
            <a:endParaRPr kumimoji="0" lang="en-US" altLang="en-US" sz="1200" b="0" i="0" strike="noStrike" cap="none" normalizeH="0" baseline="0" dirty="0">
              <a:ln>
                <a:noFill/>
              </a:ln>
              <a:solidFill>
                <a:schemeClr val="tx1"/>
              </a:solidFill>
              <a:effectLst/>
              <a:latin typeface="Arial" panose="020B0604020202020204" pitchFamily="34" charset="0"/>
            </a:endParaRPr>
          </a:p>
        </p:txBody>
      </p:sp>
      <p:sp>
        <p:nvSpPr>
          <p:cNvPr id="13" name="Rounded Rectangle 12"/>
          <p:cNvSpPr/>
          <p:nvPr/>
        </p:nvSpPr>
        <p:spPr>
          <a:xfrm>
            <a:off x="3301456" y="3914839"/>
            <a:ext cx="2808312" cy="8363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Paint, printing, stencils, applique, buttons, sequins, aesthetically pleasing, </a:t>
            </a:r>
            <a:r>
              <a:rPr lang="en-GB" sz="1200" i="1" dirty="0" err="1">
                <a:solidFill>
                  <a:schemeClr val="tx1"/>
                </a:solidFill>
              </a:rPr>
              <a:t>duits</a:t>
            </a:r>
            <a:r>
              <a:rPr lang="en-GB" sz="1200" i="1" dirty="0">
                <a:solidFill>
                  <a:schemeClr val="tx1"/>
                </a:solidFill>
              </a:rPr>
              <a:t> target market, modern, durable.</a:t>
            </a:r>
            <a:endParaRPr lang="en-US" sz="1200" dirty="0">
              <a:solidFill>
                <a:schemeClr val="tx1"/>
              </a:solidFill>
            </a:endParaRPr>
          </a:p>
        </p:txBody>
      </p:sp>
      <p:sp>
        <p:nvSpPr>
          <p:cNvPr id="14" name="Rounded Rectangle 13"/>
          <p:cNvSpPr/>
          <p:nvPr/>
        </p:nvSpPr>
        <p:spPr>
          <a:xfrm>
            <a:off x="6358969" y="3367255"/>
            <a:ext cx="2985958" cy="728134"/>
          </a:xfrm>
          <a:prstGeom prst="roundRect">
            <a:avLst/>
          </a:prstGeom>
          <a:solidFill>
            <a:schemeClr val="bg1"/>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a:t>
            </a:r>
            <a:r>
              <a:rPr lang="en-GB" sz="1200" dirty="0">
                <a:solidFill>
                  <a:schemeClr val="tx1"/>
                </a:solidFill>
              </a:rPr>
              <a:t>Hand sewing, sewing machine, zig zag stitch, straight stitch, reinforced, strong, neat, cheap, quick.</a:t>
            </a:r>
            <a:endParaRPr lang="en-US" sz="1200" dirty="0">
              <a:solidFill>
                <a:schemeClr val="tx1"/>
              </a:solidFill>
            </a:endParaRPr>
          </a:p>
        </p:txBody>
      </p:sp>
      <p:sp>
        <p:nvSpPr>
          <p:cNvPr id="15" name="Rounded Rectangle 14"/>
          <p:cNvSpPr/>
          <p:nvPr/>
        </p:nvSpPr>
        <p:spPr>
          <a:xfrm>
            <a:off x="184904" y="5179364"/>
            <a:ext cx="8849914" cy="1248732"/>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u="sng" dirty="0">
                <a:solidFill>
                  <a:schemeClr val="tx1"/>
                </a:solidFill>
              </a:rPr>
              <a:t>Summary: My opinion</a:t>
            </a:r>
          </a:p>
          <a:p>
            <a:r>
              <a:rPr lang="en-GB" sz="1600" b="1" dirty="0">
                <a:solidFill>
                  <a:schemeClr val="tx1"/>
                </a:solidFill>
              </a:rPr>
              <a:t>Explain</a:t>
            </a:r>
            <a:r>
              <a:rPr lang="en-GB" sz="1600" dirty="0">
                <a:solidFill>
                  <a:schemeClr val="tx1"/>
                </a:solidFill>
              </a:rPr>
              <a:t> the following:</a:t>
            </a:r>
          </a:p>
          <a:p>
            <a:endParaRPr lang="en-GB" sz="1600" dirty="0">
              <a:solidFill>
                <a:schemeClr val="tx1"/>
              </a:solidFill>
            </a:endParaRPr>
          </a:p>
          <a:p>
            <a:r>
              <a:rPr lang="en-GB" sz="1600" dirty="0">
                <a:solidFill>
                  <a:schemeClr val="tx1"/>
                </a:solidFill>
              </a:rPr>
              <a:t>Overall I think this product is…</a:t>
            </a:r>
            <a:endParaRPr lang="en-US" sz="1600" dirty="0">
              <a:solidFill>
                <a:schemeClr val="tx1"/>
              </a:solidFill>
            </a:endParaRPr>
          </a:p>
        </p:txBody>
      </p:sp>
      <p:sp>
        <p:nvSpPr>
          <p:cNvPr id="16" name="Rounded Rectangle 15"/>
          <p:cNvSpPr/>
          <p:nvPr/>
        </p:nvSpPr>
        <p:spPr>
          <a:xfrm>
            <a:off x="9416842" y="5071306"/>
            <a:ext cx="2615578" cy="1120331"/>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a:t>
            </a:r>
            <a:r>
              <a:rPr lang="en-GB" sz="1200" dirty="0">
                <a:solidFill>
                  <a:schemeClr val="tx1"/>
                </a:solidFill>
              </a:rPr>
              <a:t>Families, elderly, young professionals, teenagers, young children, shopping, filing, sorting, carrying lunch, carrying heavy items, simple, durable, aesthetically pleasing.</a:t>
            </a:r>
            <a:endParaRPr lang="en-US" sz="1200" dirty="0">
              <a:solidFill>
                <a:schemeClr val="tx1"/>
              </a:solidFill>
            </a:endParaRPr>
          </a:p>
        </p:txBody>
      </p:sp>
    </p:spTree>
    <p:extLst>
      <p:ext uri="{BB962C8B-B14F-4D97-AF65-F5344CB8AC3E}">
        <p14:creationId xmlns:p14="http://schemas.microsoft.com/office/powerpoint/2010/main" val="3329020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9474" y="898950"/>
            <a:ext cx="3024336" cy="2745060"/>
          </a:xfrm>
          <a:prstGeom prst="round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Material:</a:t>
            </a:r>
          </a:p>
          <a:p>
            <a:r>
              <a:rPr lang="en-GB" sz="1600" dirty="0">
                <a:solidFill>
                  <a:schemeClr val="tx1"/>
                </a:solidFill>
              </a:rPr>
              <a:t>The product is made from ……………………………………………..</a:t>
            </a:r>
          </a:p>
          <a:p>
            <a:r>
              <a:rPr lang="en-GB" sz="1600" dirty="0">
                <a:solidFill>
                  <a:schemeClr val="tx1"/>
                </a:solidFill>
              </a:rPr>
              <a:t>I think this fabric was chosen because …………………………..    .………………………………………</a:t>
            </a:r>
          </a:p>
          <a:p>
            <a:r>
              <a:rPr lang="en-GB" sz="1600" dirty="0">
                <a:solidFill>
                  <a:schemeClr val="tx1"/>
                </a:solidFill>
              </a:rPr>
              <a:t>I think the fabric is suitable because ………………………………………………………………………………………………</a:t>
            </a:r>
          </a:p>
        </p:txBody>
      </p:sp>
      <p:sp>
        <p:nvSpPr>
          <p:cNvPr id="6" name="Rounded Rectangle 5"/>
          <p:cNvSpPr/>
          <p:nvPr/>
        </p:nvSpPr>
        <p:spPr>
          <a:xfrm>
            <a:off x="6287414" y="869341"/>
            <a:ext cx="2985958" cy="2420322"/>
          </a:xfrm>
          <a:prstGeom prst="roundRect">
            <a:avLst/>
          </a:prstGeom>
          <a:solidFill>
            <a:schemeClr val="bg1"/>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Construction Techniques used:</a:t>
            </a:r>
          </a:p>
          <a:p>
            <a:r>
              <a:rPr lang="en-GB" sz="1600" dirty="0">
                <a:solidFill>
                  <a:schemeClr val="tx1"/>
                </a:solidFill>
              </a:rPr>
              <a:t>The product has been made using the following techniques ………………………………………………………………………………………………</a:t>
            </a:r>
          </a:p>
          <a:p>
            <a:r>
              <a:rPr lang="en-GB" sz="1600" dirty="0">
                <a:solidFill>
                  <a:schemeClr val="tx1"/>
                </a:solidFill>
              </a:rPr>
              <a:t>I think these techniques were used because …………………………………………………………………………………………...</a:t>
            </a:r>
            <a:endParaRPr lang="en-US" sz="1600" dirty="0">
              <a:solidFill>
                <a:schemeClr val="tx1"/>
              </a:solidFill>
            </a:endParaRPr>
          </a:p>
        </p:txBody>
      </p:sp>
      <p:sp>
        <p:nvSpPr>
          <p:cNvPr id="7" name="Rounded Rectangle 6"/>
          <p:cNvSpPr/>
          <p:nvPr/>
        </p:nvSpPr>
        <p:spPr>
          <a:xfrm>
            <a:off x="3301456" y="898950"/>
            <a:ext cx="2808312" cy="2952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Aesthetics/ Decoration</a:t>
            </a:r>
            <a:r>
              <a:rPr lang="en-GB" sz="1600" dirty="0">
                <a:solidFill>
                  <a:schemeClr val="tx1"/>
                </a:solidFill>
              </a:rPr>
              <a:t>:</a:t>
            </a:r>
          </a:p>
          <a:p>
            <a:r>
              <a:rPr lang="en-GB" sz="1600" dirty="0">
                <a:solidFill>
                  <a:schemeClr val="tx1"/>
                </a:solidFill>
              </a:rPr>
              <a:t>The product has been decorated using ………………………………………………………………………………………..</a:t>
            </a:r>
          </a:p>
          <a:p>
            <a:r>
              <a:rPr lang="en-US" sz="1600" dirty="0">
                <a:solidFill>
                  <a:schemeClr val="tx1"/>
                </a:solidFill>
              </a:rPr>
              <a:t>I think this improves the look of the product because ………………………………………………………………………………………………………………………………………………………………………</a:t>
            </a:r>
          </a:p>
        </p:txBody>
      </p:sp>
      <p:sp>
        <p:nvSpPr>
          <p:cNvPr id="8" name="Rounded Rectangle 7"/>
          <p:cNvSpPr/>
          <p:nvPr/>
        </p:nvSpPr>
        <p:spPr>
          <a:xfrm>
            <a:off x="9416842" y="804539"/>
            <a:ext cx="2615578" cy="4161229"/>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Customer:</a:t>
            </a:r>
          </a:p>
          <a:p>
            <a:r>
              <a:rPr lang="en-GB" sz="1600" dirty="0">
                <a:solidFill>
                  <a:schemeClr val="tx1"/>
                </a:solidFill>
              </a:rPr>
              <a:t>I think that …………………… would by this product because ……………………………………………………………………………..</a:t>
            </a:r>
          </a:p>
          <a:p>
            <a:r>
              <a:rPr lang="en-GB" sz="1600" dirty="0">
                <a:solidFill>
                  <a:schemeClr val="tx1"/>
                </a:solidFill>
              </a:rPr>
              <a:t>They would use it for ………………………………………………………………………………</a:t>
            </a:r>
          </a:p>
          <a:p>
            <a:r>
              <a:rPr lang="en-GB" sz="1600" dirty="0">
                <a:solidFill>
                  <a:schemeClr val="tx1"/>
                </a:solidFill>
              </a:rPr>
              <a:t>I think the product would appeal to the customer because ………………………………………………………………………………</a:t>
            </a:r>
            <a:endParaRPr lang="en-US" sz="1600" dirty="0">
              <a:solidFill>
                <a:schemeClr val="tx1"/>
              </a:solidFill>
            </a:endParaRPr>
          </a:p>
        </p:txBody>
      </p:sp>
      <p:sp>
        <p:nvSpPr>
          <p:cNvPr id="5" name="Text Box 2">
            <a:extLst>
              <a:ext uri="{FF2B5EF4-FFF2-40B4-BE49-F238E27FC236}">
                <a16:creationId xmlns:a16="http://schemas.microsoft.com/office/drawing/2014/main" id="{1225B941-58BF-4E3A-9F0C-6071D31B5FC1}"/>
              </a:ext>
            </a:extLst>
          </p:cNvPr>
          <p:cNvSpPr txBox="1">
            <a:spLocks noChangeArrowheads="1"/>
          </p:cNvSpPr>
          <p:nvPr/>
        </p:nvSpPr>
        <p:spPr bwMode="auto">
          <a:xfrm>
            <a:off x="-1577256" y="32319"/>
            <a:ext cx="7640638" cy="649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200" b="1" u="sng" dirty="0">
                <a:solidFill>
                  <a:srgbClr val="000000"/>
                </a:solidFill>
                <a:latin typeface="Calibri" panose="020F0502020204030204" pitchFamily="34" charset="0"/>
              </a:rPr>
              <a:t>Individual Work: Product Analysis 2.</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1" name="Rounded Rectangle 10"/>
          <p:cNvSpPr/>
          <p:nvPr/>
        </p:nvSpPr>
        <p:spPr>
          <a:xfrm>
            <a:off x="99474" y="3823230"/>
            <a:ext cx="3024336" cy="953333"/>
          </a:xfrm>
          <a:prstGeom prst="round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polyester, felt, cotton, plastic, hessian, silk, aesthetically pleasing, strong, smooth, waterproof, soft,  can hold a graphic print, fit for purpose, durable, fun, cheap material, sustainable.</a:t>
            </a:r>
          </a:p>
        </p:txBody>
      </p:sp>
      <p:sp>
        <p:nvSpPr>
          <p:cNvPr id="12" name="Text Box 2">
            <a:extLst>
              <a:ext uri="{FF2B5EF4-FFF2-40B4-BE49-F238E27FC236}">
                <a16:creationId xmlns:a16="http://schemas.microsoft.com/office/drawing/2014/main" id="{1225B941-58BF-4E3A-9F0C-6071D31B5FC1}"/>
              </a:ext>
            </a:extLst>
          </p:cNvPr>
          <p:cNvSpPr txBox="1">
            <a:spLocks noChangeArrowheads="1"/>
          </p:cNvSpPr>
          <p:nvPr/>
        </p:nvSpPr>
        <p:spPr bwMode="auto">
          <a:xfrm>
            <a:off x="99474" y="479895"/>
            <a:ext cx="7640638" cy="649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latin typeface="Calibri" panose="020F0502020204030204" pitchFamily="34" charset="0"/>
              </a:rPr>
              <a:t>The bag we are using is: ……………………………………..</a:t>
            </a:r>
            <a:endParaRPr kumimoji="0" lang="en-US" altLang="en-US" sz="1200" b="0" i="0" strike="noStrike" cap="none" normalizeH="0" baseline="0" dirty="0">
              <a:ln>
                <a:noFill/>
              </a:ln>
              <a:solidFill>
                <a:schemeClr val="tx1"/>
              </a:solidFill>
              <a:effectLst/>
              <a:latin typeface="Arial" panose="020B0604020202020204" pitchFamily="34" charset="0"/>
            </a:endParaRPr>
          </a:p>
        </p:txBody>
      </p:sp>
      <p:sp>
        <p:nvSpPr>
          <p:cNvPr id="13" name="Rounded Rectangle 12"/>
          <p:cNvSpPr/>
          <p:nvPr/>
        </p:nvSpPr>
        <p:spPr>
          <a:xfrm>
            <a:off x="3301456" y="3914839"/>
            <a:ext cx="2808312" cy="8363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Paint, printing, stencils, applique, buttons, sequins, aesthetically pleasing, </a:t>
            </a:r>
            <a:r>
              <a:rPr lang="en-GB" sz="1200" i="1" dirty="0" err="1">
                <a:solidFill>
                  <a:schemeClr val="tx1"/>
                </a:solidFill>
              </a:rPr>
              <a:t>duits</a:t>
            </a:r>
            <a:r>
              <a:rPr lang="en-GB" sz="1200" i="1" dirty="0">
                <a:solidFill>
                  <a:schemeClr val="tx1"/>
                </a:solidFill>
              </a:rPr>
              <a:t> target market, modern, durable.</a:t>
            </a:r>
            <a:endParaRPr lang="en-US" sz="1200" dirty="0">
              <a:solidFill>
                <a:schemeClr val="tx1"/>
              </a:solidFill>
            </a:endParaRPr>
          </a:p>
        </p:txBody>
      </p:sp>
      <p:sp>
        <p:nvSpPr>
          <p:cNvPr id="14" name="Rounded Rectangle 13"/>
          <p:cNvSpPr/>
          <p:nvPr/>
        </p:nvSpPr>
        <p:spPr>
          <a:xfrm>
            <a:off x="6358969" y="3367255"/>
            <a:ext cx="2985958" cy="728134"/>
          </a:xfrm>
          <a:prstGeom prst="roundRect">
            <a:avLst/>
          </a:prstGeom>
          <a:solidFill>
            <a:schemeClr val="bg1"/>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a:t>
            </a:r>
            <a:r>
              <a:rPr lang="en-GB" sz="1200" dirty="0">
                <a:solidFill>
                  <a:schemeClr val="tx1"/>
                </a:solidFill>
              </a:rPr>
              <a:t>Hand sewing, sewing machine, zig zag stitch, straight stitch, reinforced, strong, neat, cheap, quick.</a:t>
            </a:r>
            <a:endParaRPr lang="en-US" sz="1200" dirty="0">
              <a:solidFill>
                <a:schemeClr val="tx1"/>
              </a:solidFill>
            </a:endParaRPr>
          </a:p>
        </p:txBody>
      </p:sp>
      <p:sp>
        <p:nvSpPr>
          <p:cNvPr id="15" name="Rounded Rectangle 14"/>
          <p:cNvSpPr/>
          <p:nvPr/>
        </p:nvSpPr>
        <p:spPr>
          <a:xfrm>
            <a:off x="184904" y="5179364"/>
            <a:ext cx="8849914" cy="1248732"/>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u="sng" dirty="0">
                <a:solidFill>
                  <a:schemeClr val="tx1"/>
                </a:solidFill>
              </a:rPr>
              <a:t>Summary: My opinion</a:t>
            </a:r>
          </a:p>
          <a:p>
            <a:r>
              <a:rPr lang="en-GB" sz="1600" b="1" dirty="0">
                <a:solidFill>
                  <a:schemeClr val="tx1"/>
                </a:solidFill>
              </a:rPr>
              <a:t>Explain</a:t>
            </a:r>
            <a:r>
              <a:rPr lang="en-GB" sz="1600" dirty="0">
                <a:solidFill>
                  <a:schemeClr val="tx1"/>
                </a:solidFill>
              </a:rPr>
              <a:t> the following:</a:t>
            </a:r>
          </a:p>
          <a:p>
            <a:endParaRPr lang="en-GB" sz="1600" dirty="0">
              <a:solidFill>
                <a:schemeClr val="tx1"/>
              </a:solidFill>
            </a:endParaRPr>
          </a:p>
          <a:p>
            <a:r>
              <a:rPr lang="en-GB" sz="1600" dirty="0">
                <a:solidFill>
                  <a:schemeClr val="tx1"/>
                </a:solidFill>
              </a:rPr>
              <a:t>Overall I think this product is…</a:t>
            </a:r>
            <a:endParaRPr lang="en-US" sz="1600" dirty="0">
              <a:solidFill>
                <a:schemeClr val="tx1"/>
              </a:solidFill>
            </a:endParaRPr>
          </a:p>
        </p:txBody>
      </p:sp>
      <p:sp>
        <p:nvSpPr>
          <p:cNvPr id="16" name="Rounded Rectangle 15"/>
          <p:cNvSpPr/>
          <p:nvPr/>
        </p:nvSpPr>
        <p:spPr>
          <a:xfrm>
            <a:off x="9416842" y="5071306"/>
            <a:ext cx="2615578" cy="1120331"/>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a:t>
            </a:r>
            <a:r>
              <a:rPr lang="en-GB" sz="1200" dirty="0">
                <a:solidFill>
                  <a:schemeClr val="tx1"/>
                </a:solidFill>
              </a:rPr>
              <a:t>Families, elderly, young professionals, teenagers, young children, shopping, filing, sorting, carrying lunch, carrying heavy items, simple, durable, aesthetically pleasing.</a:t>
            </a:r>
            <a:endParaRPr lang="en-US" sz="1200" dirty="0">
              <a:solidFill>
                <a:schemeClr val="tx1"/>
              </a:solidFill>
            </a:endParaRPr>
          </a:p>
        </p:txBody>
      </p:sp>
    </p:spTree>
    <p:extLst>
      <p:ext uri="{BB962C8B-B14F-4D97-AF65-F5344CB8AC3E}">
        <p14:creationId xmlns:p14="http://schemas.microsoft.com/office/powerpoint/2010/main" val="213051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9474" y="898950"/>
            <a:ext cx="3024336" cy="2745060"/>
          </a:xfrm>
          <a:prstGeom prst="round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Material:</a:t>
            </a:r>
          </a:p>
          <a:p>
            <a:r>
              <a:rPr lang="en-GB" sz="1600" dirty="0">
                <a:solidFill>
                  <a:schemeClr val="tx1"/>
                </a:solidFill>
              </a:rPr>
              <a:t>The product is made from ……………………………………………..</a:t>
            </a:r>
          </a:p>
          <a:p>
            <a:r>
              <a:rPr lang="en-GB" sz="1600" dirty="0">
                <a:solidFill>
                  <a:schemeClr val="tx1"/>
                </a:solidFill>
              </a:rPr>
              <a:t>I think this fabric was chosen because …………………………..    .………………………………………</a:t>
            </a:r>
          </a:p>
          <a:p>
            <a:r>
              <a:rPr lang="en-GB" sz="1600" dirty="0">
                <a:solidFill>
                  <a:schemeClr val="tx1"/>
                </a:solidFill>
              </a:rPr>
              <a:t>I think the fabric is suitable because ………………………………………………………………………………………………</a:t>
            </a:r>
          </a:p>
        </p:txBody>
      </p:sp>
      <p:sp>
        <p:nvSpPr>
          <p:cNvPr id="6" name="Rounded Rectangle 5"/>
          <p:cNvSpPr/>
          <p:nvPr/>
        </p:nvSpPr>
        <p:spPr>
          <a:xfrm>
            <a:off x="6287414" y="869341"/>
            <a:ext cx="2985958" cy="2420322"/>
          </a:xfrm>
          <a:prstGeom prst="roundRect">
            <a:avLst/>
          </a:prstGeom>
          <a:solidFill>
            <a:schemeClr val="bg1"/>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Construction Techniques used:</a:t>
            </a:r>
          </a:p>
          <a:p>
            <a:r>
              <a:rPr lang="en-GB" sz="1600" dirty="0">
                <a:solidFill>
                  <a:schemeClr val="tx1"/>
                </a:solidFill>
              </a:rPr>
              <a:t>The product has been made using the following techniques ………………………………………………………………………………………………</a:t>
            </a:r>
          </a:p>
          <a:p>
            <a:r>
              <a:rPr lang="en-GB" sz="1600" dirty="0">
                <a:solidFill>
                  <a:schemeClr val="tx1"/>
                </a:solidFill>
              </a:rPr>
              <a:t>I think these techniques were used because …………………………………………………………………………………………...</a:t>
            </a:r>
            <a:endParaRPr lang="en-US" sz="1600" dirty="0">
              <a:solidFill>
                <a:schemeClr val="tx1"/>
              </a:solidFill>
            </a:endParaRPr>
          </a:p>
        </p:txBody>
      </p:sp>
      <p:sp>
        <p:nvSpPr>
          <p:cNvPr id="7" name="Rounded Rectangle 6"/>
          <p:cNvSpPr/>
          <p:nvPr/>
        </p:nvSpPr>
        <p:spPr>
          <a:xfrm>
            <a:off x="3301456" y="898950"/>
            <a:ext cx="2808312" cy="29523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Aesthetics/ Decoration</a:t>
            </a:r>
            <a:r>
              <a:rPr lang="en-GB" sz="1600" dirty="0">
                <a:solidFill>
                  <a:schemeClr val="tx1"/>
                </a:solidFill>
              </a:rPr>
              <a:t>:</a:t>
            </a:r>
          </a:p>
          <a:p>
            <a:r>
              <a:rPr lang="en-GB" sz="1600" dirty="0">
                <a:solidFill>
                  <a:schemeClr val="tx1"/>
                </a:solidFill>
              </a:rPr>
              <a:t>The product has been decorated using ………………………………………………………………………………………..</a:t>
            </a:r>
          </a:p>
          <a:p>
            <a:r>
              <a:rPr lang="en-US" sz="1600" dirty="0">
                <a:solidFill>
                  <a:schemeClr val="tx1"/>
                </a:solidFill>
              </a:rPr>
              <a:t>I think this improves the look of the product because ………………………………………………………………………………………………………………………………………………………………………</a:t>
            </a:r>
          </a:p>
        </p:txBody>
      </p:sp>
      <p:sp>
        <p:nvSpPr>
          <p:cNvPr id="8" name="Rounded Rectangle 7"/>
          <p:cNvSpPr/>
          <p:nvPr/>
        </p:nvSpPr>
        <p:spPr>
          <a:xfrm>
            <a:off x="9416842" y="804539"/>
            <a:ext cx="2615578" cy="4161229"/>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u="sng" dirty="0">
                <a:solidFill>
                  <a:schemeClr val="tx1"/>
                </a:solidFill>
              </a:rPr>
              <a:t>Customer:</a:t>
            </a:r>
          </a:p>
          <a:p>
            <a:r>
              <a:rPr lang="en-GB" sz="1600" dirty="0">
                <a:solidFill>
                  <a:schemeClr val="tx1"/>
                </a:solidFill>
              </a:rPr>
              <a:t>I think that …………………… would by this product because ……………………………………………………………………………..</a:t>
            </a:r>
          </a:p>
          <a:p>
            <a:r>
              <a:rPr lang="en-GB" sz="1600" dirty="0">
                <a:solidFill>
                  <a:schemeClr val="tx1"/>
                </a:solidFill>
              </a:rPr>
              <a:t>They would use it for ………………………………………………………………………………</a:t>
            </a:r>
          </a:p>
          <a:p>
            <a:r>
              <a:rPr lang="en-GB" sz="1600" dirty="0">
                <a:solidFill>
                  <a:schemeClr val="tx1"/>
                </a:solidFill>
              </a:rPr>
              <a:t>I think the product would appeal to the customer because ………………………………………………………………………………</a:t>
            </a:r>
            <a:endParaRPr lang="en-US" sz="1600" dirty="0">
              <a:solidFill>
                <a:schemeClr val="tx1"/>
              </a:solidFill>
            </a:endParaRPr>
          </a:p>
        </p:txBody>
      </p:sp>
      <p:sp>
        <p:nvSpPr>
          <p:cNvPr id="5" name="Text Box 2">
            <a:extLst>
              <a:ext uri="{FF2B5EF4-FFF2-40B4-BE49-F238E27FC236}">
                <a16:creationId xmlns:a16="http://schemas.microsoft.com/office/drawing/2014/main" id="{1225B941-58BF-4E3A-9F0C-6071D31B5FC1}"/>
              </a:ext>
            </a:extLst>
          </p:cNvPr>
          <p:cNvSpPr txBox="1">
            <a:spLocks noChangeArrowheads="1"/>
          </p:cNvSpPr>
          <p:nvPr/>
        </p:nvSpPr>
        <p:spPr bwMode="auto">
          <a:xfrm>
            <a:off x="-1577256" y="18671"/>
            <a:ext cx="7640638" cy="649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200" b="1" u="sng" dirty="0">
                <a:solidFill>
                  <a:srgbClr val="000000"/>
                </a:solidFill>
                <a:latin typeface="Calibri" panose="020F0502020204030204" pitchFamily="34" charset="0"/>
              </a:rPr>
              <a:t>Individual Work: Product Analysis 3.</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1" name="Rounded Rectangle 10"/>
          <p:cNvSpPr/>
          <p:nvPr/>
        </p:nvSpPr>
        <p:spPr>
          <a:xfrm>
            <a:off x="99474" y="3823230"/>
            <a:ext cx="3024336" cy="953333"/>
          </a:xfrm>
          <a:prstGeom prst="roundRect">
            <a:avLst/>
          </a:prstGeom>
          <a:solidFill>
            <a:schemeClr val="bg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polyester, felt, cotton, plastic, hessian, silk, aesthetically pleasing, strong, smooth, waterproof, soft,  can hold a graphic print, fit for purpose, durable, fun, cheap material, sustainable.</a:t>
            </a:r>
          </a:p>
        </p:txBody>
      </p:sp>
      <p:sp>
        <p:nvSpPr>
          <p:cNvPr id="12" name="Text Box 2">
            <a:extLst>
              <a:ext uri="{FF2B5EF4-FFF2-40B4-BE49-F238E27FC236}">
                <a16:creationId xmlns:a16="http://schemas.microsoft.com/office/drawing/2014/main" id="{1225B941-58BF-4E3A-9F0C-6071D31B5FC1}"/>
              </a:ext>
            </a:extLst>
          </p:cNvPr>
          <p:cNvSpPr txBox="1">
            <a:spLocks noChangeArrowheads="1"/>
          </p:cNvSpPr>
          <p:nvPr/>
        </p:nvSpPr>
        <p:spPr bwMode="auto">
          <a:xfrm>
            <a:off x="99474" y="479895"/>
            <a:ext cx="7640638" cy="649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a:solidFill>
                  <a:srgbClr val="000000"/>
                </a:solidFill>
                <a:latin typeface="Calibri" panose="020F0502020204030204" pitchFamily="34" charset="0"/>
              </a:rPr>
              <a:t>The bag we are using is: ……………………………………..</a:t>
            </a:r>
            <a:endParaRPr kumimoji="0" lang="en-US" altLang="en-US" sz="1200" b="0" i="0" strike="noStrike" cap="none" normalizeH="0" baseline="0" dirty="0">
              <a:ln>
                <a:noFill/>
              </a:ln>
              <a:solidFill>
                <a:schemeClr val="tx1"/>
              </a:solidFill>
              <a:effectLst/>
              <a:latin typeface="Arial" panose="020B0604020202020204" pitchFamily="34" charset="0"/>
            </a:endParaRPr>
          </a:p>
        </p:txBody>
      </p:sp>
      <p:sp>
        <p:nvSpPr>
          <p:cNvPr id="13" name="Rounded Rectangle 12"/>
          <p:cNvSpPr/>
          <p:nvPr/>
        </p:nvSpPr>
        <p:spPr>
          <a:xfrm>
            <a:off x="3301456" y="3914839"/>
            <a:ext cx="2808312" cy="8363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Paint, printing, stencils, applique, buttons, sequins, aesthetically pleasing, </a:t>
            </a:r>
            <a:r>
              <a:rPr lang="en-GB" sz="1200" i="1" dirty="0" err="1">
                <a:solidFill>
                  <a:schemeClr val="tx1"/>
                </a:solidFill>
              </a:rPr>
              <a:t>duits</a:t>
            </a:r>
            <a:r>
              <a:rPr lang="en-GB" sz="1200" i="1" dirty="0">
                <a:solidFill>
                  <a:schemeClr val="tx1"/>
                </a:solidFill>
              </a:rPr>
              <a:t> target market, modern, durable.</a:t>
            </a:r>
            <a:endParaRPr lang="en-US" sz="1200" dirty="0">
              <a:solidFill>
                <a:schemeClr val="tx1"/>
              </a:solidFill>
            </a:endParaRPr>
          </a:p>
        </p:txBody>
      </p:sp>
      <p:sp>
        <p:nvSpPr>
          <p:cNvPr id="14" name="Rounded Rectangle 13"/>
          <p:cNvSpPr/>
          <p:nvPr/>
        </p:nvSpPr>
        <p:spPr>
          <a:xfrm>
            <a:off x="6358969" y="3367255"/>
            <a:ext cx="2985958" cy="728134"/>
          </a:xfrm>
          <a:prstGeom prst="roundRect">
            <a:avLst/>
          </a:prstGeom>
          <a:solidFill>
            <a:schemeClr val="bg1"/>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a:t>
            </a:r>
            <a:r>
              <a:rPr lang="en-GB" sz="1200" dirty="0">
                <a:solidFill>
                  <a:schemeClr val="tx1"/>
                </a:solidFill>
              </a:rPr>
              <a:t>Hand sewing, sewing machine, zig zag stitch, straight stitch, reinforced, strong, neat, cheap, quick.</a:t>
            </a:r>
            <a:endParaRPr lang="en-US" sz="1200" dirty="0">
              <a:solidFill>
                <a:schemeClr val="tx1"/>
              </a:solidFill>
            </a:endParaRPr>
          </a:p>
        </p:txBody>
      </p:sp>
      <p:sp>
        <p:nvSpPr>
          <p:cNvPr id="15" name="Rounded Rectangle 14"/>
          <p:cNvSpPr/>
          <p:nvPr/>
        </p:nvSpPr>
        <p:spPr>
          <a:xfrm>
            <a:off x="184904" y="5179364"/>
            <a:ext cx="8849914" cy="1248732"/>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u="sng" dirty="0">
                <a:solidFill>
                  <a:schemeClr val="tx1"/>
                </a:solidFill>
              </a:rPr>
              <a:t>Summary: My opinion</a:t>
            </a:r>
          </a:p>
          <a:p>
            <a:r>
              <a:rPr lang="en-GB" sz="1600" b="1" dirty="0">
                <a:solidFill>
                  <a:schemeClr val="tx1"/>
                </a:solidFill>
              </a:rPr>
              <a:t>Explain</a:t>
            </a:r>
            <a:r>
              <a:rPr lang="en-GB" sz="1600" dirty="0">
                <a:solidFill>
                  <a:schemeClr val="tx1"/>
                </a:solidFill>
              </a:rPr>
              <a:t> the following:</a:t>
            </a:r>
          </a:p>
          <a:p>
            <a:endParaRPr lang="en-GB" sz="1600" dirty="0">
              <a:solidFill>
                <a:schemeClr val="tx1"/>
              </a:solidFill>
            </a:endParaRPr>
          </a:p>
          <a:p>
            <a:r>
              <a:rPr lang="en-GB" sz="1600" dirty="0">
                <a:solidFill>
                  <a:schemeClr val="tx1"/>
                </a:solidFill>
              </a:rPr>
              <a:t>Overall I think this product is…</a:t>
            </a:r>
            <a:endParaRPr lang="en-US" sz="1600" dirty="0">
              <a:solidFill>
                <a:schemeClr val="tx1"/>
              </a:solidFill>
            </a:endParaRPr>
          </a:p>
        </p:txBody>
      </p:sp>
      <p:sp>
        <p:nvSpPr>
          <p:cNvPr id="16" name="Rounded Rectangle 15"/>
          <p:cNvSpPr/>
          <p:nvPr/>
        </p:nvSpPr>
        <p:spPr>
          <a:xfrm>
            <a:off x="9416842" y="5071306"/>
            <a:ext cx="2615578" cy="1120331"/>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i="1" dirty="0">
                <a:solidFill>
                  <a:schemeClr val="tx1"/>
                </a:solidFill>
              </a:rPr>
              <a:t>Word bank support: </a:t>
            </a:r>
            <a:r>
              <a:rPr lang="en-GB" sz="1200" dirty="0">
                <a:solidFill>
                  <a:schemeClr val="tx1"/>
                </a:solidFill>
              </a:rPr>
              <a:t>Families, elderly, young professionals, teenagers, young children, shopping, filing, sorting, carrying lunch, carrying heavy items, simple, durable, aesthetically pleasing.</a:t>
            </a:r>
            <a:endParaRPr lang="en-US" sz="1200" dirty="0">
              <a:solidFill>
                <a:schemeClr val="tx1"/>
              </a:solidFill>
            </a:endParaRPr>
          </a:p>
        </p:txBody>
      </p:sp>
    </p:spTree>
    <p:extLst>
      <p:ext uri="{BB962C8B-B14F-4D97-AF65-F5344CB8AC3E}">
        <p14:creationId xmlns:p14="http://schemas.microsoft.com/office/powerpoint/2010/main" val="225986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6667" t="11286" r="18596" b="6608"/>
          <a:stretch/>
        </p:blipFill>
        <p:spPr>
          <a:xfrm rot="10800000">
            <a:off x="-1" y="0"/>
            <a:ext cx="12191999" cy="6858000"/>
          </a:xfrm>
          <a:prstGeom prst="rect">
            <a:avLst/>
          </a:prstGeom>
        </p:spPr>
      </p:pic>
    </p:spTree>
    <p:extLst>
      <p:ext uri="{BB962C8B-B14F-4D97-AF65-F5344CB8AC3E}">
        <p14:creationId xmlns:p14="http://schemas.microsoft.com/office/powerpoint/2010/main" val="428603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6959" y="223298"/>
            <a:ext cx="2670796" cy="369332"/>
          </a:xfrm>
          <a:prstGeom prst="rect">
            <a:avLst/>
          </a:prstGeom>
        </p:spPr>
        <p:txBody>
          <a:bodyPr wrap="none">
            <a:spAutoFit/>
          </a:bodyPr>
          <a:lstStyle/>
          <a:p>
            <a:r>
              <a:rPr lang="en-GB" b="1" u="sng" dirty="0"/>
              <a:t>Task Analysis: Food Types </a:t>
            </a:r>
          </a:p>
        </p:txBody>
      </p:sp>
      <p:sp>
        <p:nvSpPr>
          <p:cNvPr id="7" name="Rectangle 6"/>
          <p:cNvSpPr/>
          <p:nvPr/>
        </p:nvSpPr>
        <p:spPr>
          <a:xfrm>
            <a:off x="4151893" y="5007133"/>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8" name="Rectangle 7"/>
          <p:cNvSpPr/>
          <p:nvPr/>
        </p:nvSpPr>
        <p:spPr>
          <a:xfrm>
            <a:off x="4085507" y="4713803"/>
            <a:ext cx="1304396" cy="369332"/>
          </a:xfrm>
          <a:prstGeom prst="rect">
            <a:avLst/>
          </a:prstGeom>
        </p:spPr>
        <p:txBody>
          <a:bodyPr wrap="none">
            <a:spAutoFit/>
          </a:bodyPr>
          <a:lstStyle/>
          <a:p>
            <a:r>
              <a:rPr lang="en-GB" dirty="0"/>
              <a:t>Take-</a:t>
            </a:r>
            <a:r>
              <a:rPr lang="en-GB" dirty="0" err="1"/>
              <a:t>aways</a:t>
            </a:r>
            <a:r>
              <a:rPr lang="en-GB" dirty="0"/>
              <a:t>:</a:t>
            </a:r>
          </a:p>
        </p:txBody>
      </p:sp>
      <p:sp>
        <p:nvSpPr>
          <p:cNvPr id="9" name="Rectangle 8"/>
          <p:cNvSpPr/>
          <p:nvPr/>
        </p:nvSpPr>
        <p:spPr>
          <a:xfrm>
            <a:off x="6221933" y="5007133"/>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1" name="Rectangle 10"/>
          <p:cNvSpPr/>
          <p:nvPr/>
        </p:nvSpPr>
        <p:spPr>
          <a:xfrm>
            <a:off x="10269681" y="2831563"/>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2" name="Rectangle 11"/>
          <p:cNvSpPr/>
          <p:nvPr/>
        </p:nvSpPr>
        <p:spPr>
          <a:xfrm>
            <a:off x="10220376" y="2470104"/>
            <a:ext cx="875048" cy="369332"/>
          </a:xfrm>
          <a:prstGeom prst="rect">
            <a:avLst/>
          </a:prstGeom>
        </p:spPr>
        <p:txBody>
          <a:bodyPr wrap="none">
            <a:spAutoFit/>
          </a:bodyPr>
          <a:lstStyle/>
          <a:p>
            <a:r>
              <a:rPr lang="en-GB" dirty="0"/>
              <a:t>Snacks:</a:t>
            </a:r>
          </a:p>
        </p:txBody>
      </p:sp>
      <p:sp>
        <p:nvSpPr>
          <p:cNvPr id="13" name="Rectangle 12"/>
          <p:cNvSpPr/>
          <p:nvPr/>
        </p:nvSpPr>
        <p:spPr>
          <a:xfrm>
            <a:off x="6223627" y="2856133"/>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4" name="Rectangle 13"/>
          <p:cNvSpPr/>
          <p:nvPr/>
        </p:nvSpPr>
        <p:spPr>
          <a:xfrm>
            <a:off x="6174067" y="2508370"/>
            <a:ext cx="774058" cy="369332"/>
          </a:xfrm>
          <a:prstGeom prst="rect">
            <a:avLst/>
          </a:prstGeom>
        </p:spPr>
        <p:txBody>
          <a:bodyPr wrap="none">
            <a:spAutoFit/>
          </a:bodyPr>
          <a:lstStyle/>
          <a:p>
            <a:r>
              <a:rPr lang="en-GB" dirty="0"/>
              <a:t>Drinks</a:t>
            </a:r>
          </a:p>
        </p:txBody>
      </p:sp>
      <p:sp>
        <p:nvSpPr>
          <p:cNvPr id="15" name="Rectangle 14"/>
          <p:cNvSpPr/>
          <p:nvPr/>
        </p:nvSpPr>
        <p:spPr>
          <a:xfrm>
            <a:off x="8262437" y="2838294"/>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6" name="Rectangle 15"/>
          <p:cNvSpPr/>
          <p:nvPr/>
        </p:nvSpPr>
        <p:spPr>
          <a:xfrm>
            <a:off x="8185498" y="2516012"/>
            <a:ext cx="1900839" cy="369332"/>
          </a:xfrm>
          <a:prstGeom prst="rect">
            <a:avLst/>
          </a:prstGeom>
        </p:spPr>
        <p:txBody>
          <a:bodyPr wrap="square">
            <a:spAutoFit/>
          </a:bodyPr>
          <a:lstStyle/>
          <a:p>
            <a:r>
              <a:rPr lang="en-GB" dirty="0"/>
              <a:t>Fridge items</a:t>
            </a:r>
          </a:p>
        </p:txBody>
      </p:sp>
      <p:sp>
        <p:nvSpPr>
          <p:cNvPr id="17" name="Rectangle 16"/>
          <p:cNvSpPr/>
          <p:nvPr/>
        </p:nvSpPr>
        <p:spPr>
          <a:xfrm>
            <a:off x="10243740" y="687553"/>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9" name="Rectangle 18"/>
          <p:cNvSpPr/>
          <p:nvPr/>
        </p:nvSpPr>
        <p:spPr>
          <a:xfrm>
            <a:off x="4192977" y="2885344"/>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0" name="Rectangle 19"/>
          <p:cNvSpPr/>
          <p:nvPr/>
        </p:nvSpPr>
        <p:spPr>
          <a:xfrm>
            <a:off x="4151893" y="2498173"/>
            <a:ext cx="745204" cy="369332"/>
          </a:xfrm>
          <a:prstGeom prst="rect">
            <a:avLst/>
          </a:prstGeom>
        </p:spPr>
        <p:txBody>
          <a:bodyPr wrap="none">
            <a:spAutoFit/>
          </a:bodyPr>
          <a:lstStyle/>
          <a:p>
            <a:r>
              <a:rPr lang="en-GB" dirty="0"/>
              <a:t>Meat:</a:t>
            </a:r>
          </a:p>
        </p:txBody>
      </p:sp>
      <p:sp>
        <p:nvSpPr>
          <p:cNvPr id="21" name="Rectangle 20"/>
          <p:cNvSpPr/>
          <p:nvPr/>
        </p:nvSpPr>
        <p:spPr>
          <a:xfrm>
            <a:off x="4192977" y="669714"/>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2" name="Rectangle 21"/>
          <p:cNvSpPr/>
          <p:nvPr/>
        </p:nvSpPr>
        <p:spPr>
          <a:xfrm>
            <a:off x="4065310" y="282543"/>
            <a:ext cx="622286" cy="369332"/>
          </a:xfrm>
          <a:prstGeom prst="rect">
            <a:avLst/>
          </a:prstGeom>
        </p:spPr>
        <p:txBody>
          <a:bodyPr wrap="none">
            <a:spAutoFit/>
          </a:bodyPr>
          <a:lstStyle/>
          <a:p>
            <a:r>
              <a:rPr lang="en-GB" dirty="0"/>
              <a:t>Fruit</a:t>
            </a:r>
          </a:p>
        </p:txBody>
      </p:sp>
      <p:sp>
        <p:nvSpPr>
          <p:cNvPr id="23" name="Rectangle 22"/>
          <p:cNvSpPr/>
          <p:nvPr/>
        </p:nvSpPr>
        <p:spPr>
          <a:xfrm>
            <a:off x="6223372" y="687553"/>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4" name="Rectangle 23"/>
          <p:cNvSpPr/>
          <p:nvPr/>
        </p:nvSpPr>
        <p:spPr>
          <a:xfrm>
            <a:off x="6174067" y="326094"/>
            <a:ext cx="1205971" cy="369332"/>
          </a:xfrm>
          <a:prstGeom prst="rect">
            <a:avLst/>
          </a:prstGeom>
        </p:spPr>
        <p:txBody>
          <a:bodyPr wrap="none">
            <a:spAutoFit/>
          </a:bodyPr>
          <a:lstStyle/>
          <a:p>
            <a:r>
              <a:rPr lang="en-GB" dirty="0"/>
              <a:t>Vegetables</a:t>
            </a:r>
          </a:p>
        </p:txBody>
      </p:sp>
      <p:sp>
        <p:nvSpPr>
          <p:cNvPr id="25" name="Rectangle 24"/>
          <p:cNvSpPr/>
          <p:nvPr/>
        </p:nvSpPr>
        <p:spPr>
          <a:xfrm>
            <a:off x="8262182" y="713265"/>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6" name="Rectangle 25"/>
          <p:cNvSpPr/>
          <p:nvPr/>
        </p:nvSpPr>
        <p:spPr>
          <a:xfrm>
            <a:off x="8221098" y="326094"/>
            <a:ext cx="676339" cy="369332"/>
          </a:xfrm>
          <a:prstGeom prst="rect">
            <a:avLst/>
          </a:prstGeom>
        </p:spPr>
        <p:txBody>
          <a:bodyPr wrap="none">
            <a:spAutoFit/>
          </a:bodyPr>
          <a:lstStyle/>
          <a:p>
            <a:r>
              <a:rPr lang="en-GB" dirty="0"/>
              <a:t>Dairy</a:t>
            </a:r>
          </a:p>
        </p:txBody>
      </p:sp>
      <p:sp>
        <p:nvSpPr>
          <p:cNvPr id="31" name="Rectangle 30"/>
          <p:cNvSpPr/>
          <p:nvPr/>
        </p:nvSpPr>
        <p:spPr>
          <a:xfrm>
            <a:off x="145755" y="2654770"/>
            <a:ext cx="3858523" cy="2585323"/>
          </a:xfrm>
          <a:prstGeom prst="rect">
            <a:avLst/>
          </a:prstGeom>
          <a:ln>
            <a:solidFill>
              <a:schemeClr val="tx1"/>
            </a:solidFill>
          </a:ln>
        </p:spPr>
        <p:txBody>
          <a:bodyPr wrap="square">
            <a:spAutoFit/>
          </a:bodyPr>
          <a:lstStyle/>
          <a:p>
            <a:pPr fontAlgn="t">
              <a:lnSpc>
                <a:spcPct val="150000"/>
              </a:lnSpc>
            </a:pPr>
            <a:r>
              <a:rPr lang="en-GB" b="1" dirty="0">
                <a:solidFill>
                  <a:srgbClr val="231F20"/>
                </a:solidFill>
                <a:latin typeface="ReithSans"/>
              </a:rPr>
              <a:t>There are five food groups:</a:t>
            </a:r>
          </a:p>
          <a:p>
            <a:pPr fontAlgn="t">
              <a:lnSpc>
                <a:spcPct val="150000"/>
              </a:lnSpc>
              <a:buFont typeface="Arial" panose="020B0604020202020204" pitchFamily="34" charset="0"/>
              <a:buChar char="•"/>
            </a:pPr>
            <a:r>
              <a:rPr lang="en-GB" dirty="0">
                <a:solidFill>
                  <a:srgbClr val="231F20"/>
                </a:solidFill>
                <a:latin typeface="ReithSans"/>
              </a:rPr>
              <a:t>F _ _ _ _ and v_ _ _ _ _ _ _ _ _</a:t>
            </a:r>
          </a:p>
          <a:p>
            <a:pPr fontAlgn="t">
              <a:lnSpc>
                <a:spcPct val="150000"/>
              </a:lnSpc>
              <a:buFont typeface="Arial" panose="020B0604020202020204" pitchFamily="34" charset="0"/>
              <a:buChar char="•"/>
            </a:pPr>
            <a:r>
              <a:rPr lang="en-GB" dirty="0">
                <a:solidFill>
                  <a:srgbClr val="231F20"/>
                </a:solidFill>
                <a:latin typeface="ReithSans"/>
              </a:rPr>
              <a:t>C _ _ _ _ _ _ _ _ _ _ _ _</a:t>
            </a:r>
          </a:p>
          <a:p>
            <a:pPr fontAlgn="t">
              <a:lnSpc>
                <a:spcPct val="150000"/>
              </a:lnSpc>
              <a:buFont typeface="Arial" panose="020B0604020202020204" pitchFamily="34" charset="0"/>
              <a:buChar char="•"/>
            </a:pPr>
            <a:r>
              <a:rPr lang="en-GB" dirty="0">
                <a:solidFill>
                  <a:srgbClr val="231F20"/>
                </a:solidFill>
                <a:latin typeface="ReithSans"/>
              </a:rPr>
              <a:t>P _ _ _ _ _ _ _</a:t>
            </a:r>
          </a:p>
          <a:p>
            <a:pPr fontAlgn="t">
              <a:lnSpc>
                <a:spcPct val="150000"/>
              </a:lnSpc>
              <a:buFont typeface="Arial" panose="020B0604020202020204" pitchFamily="34" charset="0"/>
              <a:buChar char="•"/>
            </a:pPr>
            <a:r>
              <a:rPr lang="en-GB" dirty="0">
                <a:solidFill>
                  <a:srgbClr val="231F20"/>
                </a:solidFill>
                <a:latin typeface="ReithSans"/>
              </a:rPr>
              <a:t>D _ _ _ _</a:t>
            </a:r>
          </a:p>
          <a:p>
            <a:pPr fontAlgn="t">
              <a:lnSpc>
                <a:spcPct val="150000"/>
              </a:lnSpc>
              <a:buFont typeface="Arial" panose="020B0604020202020204" pitchFamily="34" charset="0"/>
              <a:buChar char="•"/>
            </a:pPr>
            <a:r>
              <a:rPr lang="en-GB" dirty="0">
                <a:solidFill>
                  <a:srgbClr val="231F20"/>
                </a:solidFill>
                <a:latin typeface="ReithSans"/>
              </a:rPr>
              <a:t>F _ _ s and O _ _ s</a:t>
            </a:r>
            <a:endParaRPr lang="en-GB" b="0" i="0" dirty="0">
              <a:solidFill>
                <a:srgbClr val="231F20"/>
              </a:solidFill>
              <a:effectLst/>
              <a:latin typeface="ReithSans"/>
            </a:endParaRPr>
          </a:p>
        </p:txBody>
      </p:sp>
      <p:sp>
        <p:nvSpPr>
          <p:cNvPr id="32" name="Text Box 2">
            <a:extLst>
              <a:ext uri="{FF2B5EF4-FFF2-40B4-BE49-F238E27FC236}">
                <a16:creationId xmlns:a16="http://schemas.microsoft.com/office/drawing/2014/main" id="{1225B941-58BF-4E3A-9F0C-6071D31B5FC1}"/>
              </a:ext>
            </a:extLst>
          </p:cNvPr>
          <p:cNvSpPr txBox="1">
            <a:spLocks noChangeArrowheads="1"/>
          </p:cNvSpPr>
          <p:nvPr/>
        </p:nvSpPr>
        <p:spPr bwMode="auto">
          <a:xfrm>
            <a:off x="4065310" y="44098"/>
            <a:ext cx="7640638" cy="649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lang="en-US" altLang="en-US" sz="1600" i="1" dirty="0">
                <a:solidFill>
                  <a:srgbClr val="000000"/>
                </a:solidFill>
                <a:latin typeface="Calibri" panose="020F0502020204030204" pitchFamily="34" charset="0"/>
              </a:rPr>
              <a:t>List all the items you can think of:</a:t>
            </a:r>
            <a:endParaRPr kumimoji="0" lang="en-US" altLang="en-US" sz="1200" b="0" i="1" strike="noStrike" cap="none" normalizeH="0" baseline="0" dirty="0">
              <a:ln>
                <a:noFill/>
              </a:ln>
              <a:solidFill>
                <a:schemeClr val="tx1"/>
              </a:solidFill>
              <a:effectLst/>
              <a:latin typeface="Arial" panose="020B0604020202020204" pitchFamily="34" charset="0"/>
            </a:endParaRPr>
          </a:p>
        </p:txBody>
      </p:sp>
      <p:sp>
        <p:nvSpPr>
          <p:cNvPr id="33" name="Rectangle 32"/>
          <p:cNvSpPr/>
          <p:nvPr/>
        </p:nvSpPr>
        <p:spPr>
          <a:xfrm>
            <a:off x="10231195" y="364820"/>
            <a:ext cx="1900839" cy="369332"/>
          </a:xfrm>
          <a:prstGeom prst="rect">
            <a:avLst/>
          </a:prstGeom>
        </p:spPr>
        <p:txBody>
          <a:bodyPr wrap="square">
            <a:spAutoFit/>
          </a:bodyPr>
          <a:lstStyle/>
          <a:p>
            <a:r>
              <a:rPr lang="en-GB" dirty="0"/>
              <a:t>Cupboard items</a:t>
            </a:r>
          </a:p>
        </p:txBody>
      </p:sp>
      <p:sp>
        <p:nvSpPr>
          <p:cNvPr id="34" name="Rectangle 33"/>
          <p:cNvSpPr/>
          <p:nvPr/>
        </p:nvSpPr>
        <p:spPr>
          <a:xfrm>
            <a:off x="10185693" y="5015751"/>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35" name="Rectangle 34"/>
          <p:cNvSpPr/>
          <p:nvPr/>
        </p:nvSpPr>
        <p:spPr>
          <a:xfrm>
            <a:off x="8178449" y="5022482"/>
            <a:ext cx="1773172" cy="174691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pic>
        <p:nvPicPr>
          <p:cNvPr id="37" name="Picture 36"/>
          <p:cNvPicPr>
            <a:picLocks noChangeAspect="1"/>
          </p:cNvPicPr>
          <p:nvPr/>
        </p:nvPicPr>
        <p:blipFill rotWithShape="1">
          <a:blip r:embed="rId2"/>
          <a:srcRect l="38438" t="27963" r="28854" b="38518"/>
          <a:stretch/>
        </p:blipFill>
        <p:spPr>
          <a:xfrm>
            <a:off x="430794" y="687553"/>
            <a:ext cx="3018947" cy="1740221"/>
          </a:xfrm>
          <a:prstGeom prst="rect">
            <a:avLst/>
          </a:prstGeom>
        </p:spPr>
      </p:pic>
      <p:sp>
        <p:nvSpPr>
          <p:cNvPr id="38" name="Text Box 2">
            <a:extLst>
              <a:ext uri="{FF2B5EF4-FFF2-40B4-BE49-F238E27FC236}">
                <a16:creationId xmlns:a16="http://schemas.microsoft.com/office/drawing/2014/main" id="{1225B941-58BF-4E3A-9F0C-6071D31B5FC1}"/>
              </a:ext>
            </a:extLst>
          </p:cNvPr>
          <p:cNvSpPr txBox="1">
            <a:spLocks noChangeArrowheads="1"/>
          </p:cNvSpPr>
          <p:nvPr/>
        </p:nvSpPr>
        <p:spPr bwMode="auto">
          <a:xfrm>
            <a:off x="739618" y="5692656"/>
            <a:ext cx="2670796" cy="8224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i="1" dirty="0">
                <a:solidFill>
                  <a:srgbClr val="000000"/>
                </a:solidFill>
                <a:latin typeface="Calibri" panose="020F0502020204030204" pitchFamily="34" charset="0"/>
              </a:rPr>
              <a:t>Researching this will help you have more ideas for what to decorate your bag with!</a:t>
            </a:r>
            <a:endParaRPr kumimoji="0" lang="en-US" altLang="en-US" sz="1200" b="0" i="1" strike="noStrike" cap="none" normalizeH="0" baseline="0" dirty="0">
              <a:ln>
                <a:noFill/>
              </a:ln>
              <a:solidFill>
                <a:schemeClr val="tx1"/>
              </a:solidFill>
              <a:effectLst/>
              <a:latin typeface="Arial" panose="020B0604020202020204" pitchFamily="34" charset="0"/>
            </a:endParaRPr>
          </a:p>
        </p:txBody>
      </p:sp>
      <p:sp>
        <p:nvSpPr>
          <p:cNvPr id="40" name="Rectangle 39"/>
          <p:cNvSpPr/>
          <p:nvPr/>
        </p:nvSpPr>
        <p:spPr>
          <a:xfrm>
            <a:off x="6147775" y="4713803"/>
            <a:ext cx="1632178" cy="369332"/>
          </a:xfrm>
          <a:prstGeom prst="rect">
            <a:avLst/>
          </a:prstGeom>
        </p:spPr>
        <p:txBody>
          <a:bodyPr wrap="none">
            <a:spAutoFit/>
          </a:bodyPr>
          <a:lstStyle/>
          <a:p>
            <a:r>
              <a:rPr lang="en-GB" dirty="0"/>
              <a:t>……………………..:</a:t>
            </a:r>
          </a:p>
        </p:txBody>
      </p:sp>
      <p:sp>
        <p:nvSpPr>
          <p:cNvPr id="41" name="Rectangle 40"/>
          <p:cNvSpPr/>
          <p:nvPr/>
        </p:nvSpPr>
        <p:spPr>
          <a:xfrm>
            <a:off x="8115653" y="4728890"/>
            <a:ext cx="1632178" cy="369332"/>
          </a:xfrm>
          <a:prstGeom prst="rect">
            <a:avLst/>
          </a:prstGeom>
        </p:spPr>
        <p:txBody>
          <a:bodyPr wrap="none">
            <a:spAutoFit/>
          </a:bodyPr>
          <a:lstStyle/>
          <a:p>
            <a:r>
              <a:rPr lang="en-GB" dirty="0"/>
              <a:t>……………………..:</a:t>
            </a:r>
          </a:p>
        </p:txBody>
      </p:sp>
      <p:sp>
        <p:nvSpPr>
          <p:cNvPr id="42" name="Rectangle 41"/>
          <p:cNvSpPr/>
          <p:nvPr/>
        </p:nvSpPr>
        <p:spPr>
          <a:xfrm>
            <a:off x="10187443" y="4707219"/>
            <a:ext cx="1632178" cy="369332"/>
          </a:xfrm>
          <a:prstGeom prst="rect">
            <a:avLst/>
          </a:prstGeom>
        </p:spPr>
        <p:txBody>
          <a:bodyPr wrap="none">
            <a:spAutoFit/>
          </a:bodyPr>
          <a:lstStyle/>
          <a:p>
            <a:r>
              <a:rPr lang="en-GB" dirty="0"/>
              <a:t>……………………..:</a:t>
            </a:r>
          </a:p>
        </p:txBody>
      </p:sp>
    </p:spTree>
    <p:extLst>
      <p:ext uri="{BB962C8B-B14F-4D97-AF65-F5344CB8AC3E}">
        <p14:creationId xmlns:p14="http://schemas.microsoft.com/office/powerpoint/2010/main" val="53156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4D9FDB8E-45CB-4AAD-B429-8945FFA66778}"/>
              </a:ext>
            </a:extLst>
          </p:cNvPr>
          <p:cNvSpPr txBox="1">
            <a:spLocks noChangeArrowheads="1"/>
          </p:cNvSpPr>
          <p:nvPr/>
        </p:nvSpPr>
        <p:spPr bwMode="auto">
          <a:xfrm>
            <a:off x="249102" y="960393"/>
            <a:ext cx="11393891" cy="17339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Food has been providing a source of inspiration for artists for hundreds of years.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Have a look at the examples of art inspired by food below and answer the questions.</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 name="Text Box 3">
            <a:extLst>
              <a:ext uri="{FF2B5EF4-FFF2-40B4-BE49-F238E27FC236}">
                <a16:creationId xmlns:a16="http://schemas.microsoft.com/office/drawing/2014/main" id="{D4BECA70-5F4B-4491-99E7-53537272643F}"/>
              </a:ext>
            </a:extLst>
          </p:cNvPr>
          <p:cNvSpPr txBox="1">
            <a:spLocks noChangeArrowheads="1"/>
          </p:cNvSpPr>
          <p:nvPr/>
        </p:nvSpPr>
        <p:spPr bwMode="auto">
          <a:xfrm>
            <a:off x="892965" y="3545000"/>
            <a:ext cx="3946720" cy="3275374"/>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What sort of food can you see in the picture?: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How has the food in the picture been presented?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How do you think the art work has been made?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Describe the artists use of </a:t>
            </a:r>
            <a:r>
              <a:rPr kumimoji="0" lang="en-US" altLang="en-US" sz="10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colour</a:t>
            </a: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What do you like/ not like about this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2052" name="Picture 4" descr="Minimum Expected Step: Aspirational Step:">
            <a:extLst>
              <a:ext uri="{FF2B5EF4-FFF2-40B4-BE49-F238E27FC236}">
                <a16:creationId xmlns:a16="http://schemas.microsoft.com/office/drawing/2014/main" id="{792B6334-E623-4522-A269-5DE0CB13E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02" y="1624789"/>
            <a:ext cx="2152650" cy="190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53" name="Picture 5">
            <a:extLst>
              <a:ext uri="{FF2B5EF4-FFF2-40B4-BE49-F238E27FC236}">
                <a16:creationId xmlns:a16="http://schemas.microsoft.com/office/drawing/2014/main" id="{4BFCBECE-C0EB-4EA9-95C1-8EE134992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9576" y="1781511"/>
            <a:ext cx="2622550" cy="156567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6" name="Text Box 6">
            <a:extLst>
              <a:ext uri="{FF2B5EF4-FFF2-40B4-BE49-F238E27FC236}">
                <a16:creationId xmlns:a16="http://schemas.microsoft.com/office/drawing/2014/main" id="{B17641FF-AF63-4F1C-B84C-4CF91A90AE0C}"/>
              </a:ext>
            </a:extLst>
          </p:cNvPr>
          <p:cNvSpPr txBox="1">
            <a:spLocks noChangeArrowheads="1"/>
          </p:cNvSpPr>
          <p:nvPr/>
        </p:nvSpPr>
        <p:spPr bwMode="auto">
          <a:xfrm>
            <a:off x="7523162" y="1373593"/>
            <a:ext cx="3302000" cy="339566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What sort of food can you see in the picture?: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How has the food in the picture been presented?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How do you think the art work has been made?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Describe the artists use of </a:t>
            </a:r>
            <a:r>
              <a:rPr kumimoji="0" lang="en-US" altLang="en-US" sz="10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colour</a:t>
            </a: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What do you like/ not like about this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55" name="AutoShape 7">
            <a:extLst>
              <a:ext uri="{FF2B5EF4-FFF2-40B4-BE49-F238E27FC236}">
                <a16:creationId xmlns:a16="http://schemas.microsoft.com/office/drawing/2014/main" id="{49FCF51D-292D-444E-94AD-17CDA4FE0455}"/>
              </a:ext>
            </a:extLst>
          </p:cNvPr>
          <p:cNvCxnSpPr>
            <a:cxnSpLocks noChangeShapeType="1"/>
          </p:cNvCxnSpPr>
          <p:nvPr/>
        </p:nvCxnSpPr>
        <p:spPr bwMode="auto">
          <a:xfrm>
            <a:off x="5888234" y="1416469"/>
            <a:ext cx="46436" cy="5439945"/>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7" name="Rectangle 8" descr="Giuseppe Arcimboldo - Wikipedia">
            <a:extLst>
              <a:ext uri="{FF2B5EF4-FFF2-40B4-BE49-F238E27FC236}">
                <a16:creationId xmlns:a16="http://schemas.microsoft.com/office/drawing/2014/main" id="{91A0EF01-F70C-4344-A461-5BC234536476}"/>
              </a:ext>
            </a:extLst>
          </p:cNvPr>
          <p:cNvSpPr>
            <a:spLocks noChangeArrowheads="1"/>
          </p:cNvSpPr>
          <p:nvPr/>
        </p:nvSpPr>
        <p:spPr bwMode="auto">
          <a:xfrm>
            <a:off x="6865297" y="5281614"/>
            <a:ext cx="304800" cy="27378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sp>
        <p:nvSpPr>
          <p:cNvPr id="8" name="Rectangle 9" descr="Giuseppe Arcimboldo - Wikipedia">
            <a:extLst>
              <a:ext uri="{FF2B5EF4-FFF2-40B4-BE49-F238E27FC236}">
                <a16:creationId xmlns:a16="http://schemas.microsoft.com/office/drawing/2014/main" id="{F272643D-0BA3-4A5F-A6DE-B51B785F8E5B}"/>
              </a:ext>
            </a:extLst>
          </p:cNvPr>
          <p:cNvSpPr>
            <a:spLocks noChangeArrowheads="1"/>
          </p:cNvSpPr>
          <p:nvPr/>
        </p:nvSpPr>
        <p:spPr bwMode="auto">
          <a:xfrm>
            <a:off x="8020997" y="5197476"/>
            <a:ext cx="304800" cy="273780"/>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atin typeface="Arial" panose="020B0604020202020204" pitchFamily="34" charset="0"/>
              <a:cs typeface="Arial" panose="020B0604020202020204" pitchFamily="34" charset="0"/>
            </a:endParaRPr>
          </a:p>
        </p:txBody>
      </p:sp>
      <p:pic>
        <p:nvPicPr>
          <p:cNvPr id="2058" name="Picture 10">
            <a:extLst>
              <a:ext uri="{FF2B5EF4-FFF2-40B4-BE49-F238E27FC236}">
                <a16:creationId xmlns:a16="http://schemas.microsoft.com/office/drawing/2014/main" id="{EE9C1EF7-9FF5-49B5-9E5D-F0D18EB5B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503" y="4769254"/>
            <a:ext cx="2109787" cy="20511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9" name="Picture 11" descr="Synesthesia in art - Wikiwand">
            <a:extLst>
              <a:ext uri="{FF2B5EF4-FFF2-40B4-BE49-F238E27FC236}">
                <a16:creationId xmlns:a16="http://schemas.microsoft.com/office/drawing/2014/main" id="{40119CA6-56AC-4DE0-9AED-502F5742E5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3302" y="4769254"/>
            <a:ext cx="1749425" cy="203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 Box 12">
            <a:extLst>
              <a:ext uri="{FF2B5EF4-FFF2-40B4-BE49-F238E27FC236}">
                <a16:creationId xmlns:a16="http://schemas.microsoft.com/office/drawing/2014/main" id="{9D9370CB-83EB-4C62-9026-6F644EC8B2AC}"/>
              </a:ext>
            </a:extLst>
          </p:cNvPr>
          <p:cNvSpPr txBox="1">
            <a:spLocks noChangeArrowheads="1"/>
          </p:cNvSpPr>
          <p:nvPr/>
        </p:nvSpPr>
        <p:spPr bwMode="auto">
          <a:xfrm rot="5400000">
            <a:off x="4067153" y="4584721"/>
            <a:ext cx="2955967" cy="4159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Arial" panose="020B0604020202020204" pitchFamily="34" charset="0"/>
                <a:cs typeface="Arial" panose="020B0604020202020204" pitchFamily="34" charset="0"/>
              </a:rPr>
              <a:t>Lucy Sparrow</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10" name="Text Box 13">
            <a:extLst>
              <a:ext uri="{FF2B5EF4-FFF2-40B4-BE49-F238E27FC236}">
                <a16:creationId xmlns:a16="http://schemas.microsoft.com/office/drawing/2014/main" id="{EA3C1278-D214-4546-ACA6-C569813BC4AA}"/>
              </a:ext>
            </a:extLst>
          </p:cNvPr>
          <p:cNvSpPr txBox="1">
            <a:spLocks noChangeArrowheads="1"/>
          </p:cNvSpPr>
          <p:nvPr/>
        </p:nvSpPr>
        <p:spPr bwMode="auto">
          <a:xfrm rot="16200000">
            <a:off x="5215693" y="2262183"/>
            <a:ext cx="3024409" cy="4683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Arial" panose="020B0604020202020204" pitchFamily="34" charset="0"/>
                <a:cs typeface="Arial" panose="020B0604020202020204" pitchFamily="34" charset="0"/>
              </a:rPr>
              <a:t>Giuseppe Arcimboldo</a:t>
            </a: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0AA850E-1512-49A1-8D51-C19EFE5D76FA}"/>
              </a:ext>
            </a:extLst>
          </p:cNvPr>
          <p:cNvSpPr/>
          <p:nvPr/>
        </p:nvSpPr>
        <p:spPr>
          <a:xfrm>
            <a:off x="146544" y="82167"/>
            <a:ext cx="3511056" cy="707886"/>
          </a:xfrm>
          <a:prstGeom prst="rect">
            <a:avLst/>
          </a:prstGeom>
        </p:spPr>
        <p:txBody>
          <a:bodyPr wrap="square">
            <a:spAutoFit/>
          </a:bodyPr>
          <a:lstStyle/>
          <a:p>
            <a:pPr lvl="0" eaLnBrk="0" fontAlgn="base" hangingPunct="0">
              <a:spcBef>
                <a:spcPct val="0"/>
              </a:spcBef>
              <a:spcAft>
                <a:spcPct val="0"/>
              </a:spcAft>
            </a:pPr>
            <a:r>
              <a:rPr lang="en-US" altLang="en-US" sz="4000" b="1" u="sng" dirty="0">
                <a:solidFill>
                  <a:srgbClr val="000000"/>
                </a:solidFill>
                <a:latin typeface="Calibri" panose="020F0502020204030204" pitchFamily="34" charset="0"/>
              </a:rPr>
              <a:t>Food in Art</a:t>
            </a:r>
          </a:p>
        </p:txBody>
      </p:sp>
      <p:sp>
        <p:nvSpPr>
          <p:cNvPr id="3" name="Rectangle 2">
            <a:extLst>
              <a:ext uri="{FF2B5EF4-FFF2-40B4-BE49-F238E27FC236}">
                <a16:creationId xmlns:a16="http://schemas.microsoft.com/office/drawing/2014/main" id="{19C1BA78-B9F4-42A7-88BC-42BD68877FDD}"/>
              </a:ext>
            </a:extLst>
          </p:cNvPr>
          <p:cNvSpPr/>
          <p:nvPr/>
        </p:nvSpPr>
        <p:spPr>
          <a:xfrm>
            <a:off x="8028932" y="135582"/>
            <a:ext cx="4075262" cy="1169551"/>
          </a:xfrm>
          <a:prstGeom prst="rect">
            <a:avLst/>
          </a:prstGeom>
          <a:ln>
            <a:solidFill>
              <a:schemeClr val="bg1">
                <a:lumMod val="75000"/>
              </a:schemeClr>
            </a:solidFill>
            <a:prstDash val="sysDash"/>
          </a:ln>
        </p:spPr>
        <p:txBody>
          <a:bodyPr wrap="square">
            <a:spAutoFit/>
          </a:bodyPr>
          <a:lstStyle/>
          <a:p>
            <a:r>
              <a:rPr lang="en-US" altLang="en-US" sz="1400" b="1" i="1" u="sng" dirty="0">
                <a:solidFill>
                  <a:srgbClr val="000000"/>
                </a:solidFill>
                <a:latin typeface="Arial" panose="020B0604020202020204" pitchFamily="34" charset="0"/>
                <a:cs typeface="Arial" panose="020B0604020202020204" pitchFamily="34" charset="0"/>
              </a:rPr>
              <a:t>High level answers: </a:t>
            </a:r>
          </a:p>
          <a:p>
            <a:r>
              <a:rPr lang="en-US" altLang="en-US" sz="1400" dirty="0">
                <a:solidFill>
                  <a:srgbClr val="000000"/>
                </a:solidFill>
                <a:latin typeface="Arial" panose="020B0604020202020204" pitchFamily="34" charset="0"/>
                <a:cs typeface="Arial" panose="020B0604020202020204" pitchFamily="34" charset="0"/>
              </a:rPr>
              <a:t>Describe effects, presentation and you opinions of their work</a:t>
            </a:r>
          </a:p>
          <a:p>
            <a:r>
              <a:rPr lang="en-US" sz="1400" b="1" i="1" u="sng" dirty="0">
                <a:solidFill>
                  <a:srgbClr val="000000"/>
                </a:solidFill>
                <a:latin typeface="Arial" panose="020B0604020202020204" pitchFamily="34" charset="0"/>
                <a:cs typeface="Arial" panose="020B0604020202020204" pitchFamily="34" charset="0"/>
              </a:rPr>
              <a:t>Low level answers: </a:t>
            </a:r>
          </a:p>
          <a:p>
            <a:r>
              <a:rPr lang="en-US" sz="1400" dirty="0">
                <a:solidFill>
                  <a:srgbClr val="000000"/>
                </a:solidFill>
                <a:latin typeface="Arial" panose="020B0604020202020204" pitchFamily="34" charset="0"/>
                <a:cs typeface="Arial" panose="020B0604020202020204" pitchFamily="34" charset="0"/>
              </a:rPr>
              <a:t>State what you see.</a:t>
            </a:r>
            <a:endParaRPr lang="en-GB" sz="1400" dirty="0"/>
          </a:p>
        </p:txBody>
      </p:sp>
    </p:spTree>
    <p:extLst>
      <p:ext uri="{BB962C8B-B14F-4D97-AF65-F5344CB8AC3E}">
        <p14:creationId xmlns:p14="http://schemas.microsoft.com/office/powerpoint/2010/main" val="1932724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CFD8D8D6-3EFB-4D3D-9CAA-83DAC08F03AC}"/>
              </a:ext>
            </a:extLst>
          </p:cNvPr>
          <p:cNvSpPr txBox="1">
            <a:spLocks noChangeArrowheads="1"/>
          </p:cNvSpPr>
          <p:nvPr/>
        </p:nvSpPr>
        <p:spPr bwMode="auto">
          <a:xfrm>
            <a:off x="117475" y="3692525"/>
            <a:ext cx="3302000" cy="2994025"/>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What sort of food can you see in the picture?: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How has the food in the picture been presented?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How do you think the art work has been made?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Describe the artists use of </a:t>
            </a:r>
            <a:r>
              <a:rPr kumimoji="0" lang="en-US" altLang="en-US" sz="1000" b="0" i="0" u="none" strike="noStrike" cap="none" normalizeH="0" baseline="0" dirty="0" err="1">
                <a:ln>
                  <a:noFill/>
                </a:ln>
                <a:solidFill>
                  <a:srgbClr val="000000"/>
                </a:solidFill>
                <a:effectLst/>
                <a:latin typeface="Calibri" panose="020F0502020204030204" pitchFamily="34" charset="0"/>
              </a:rPr>
              <a:t>colour</a:t>
            </a: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What do you like/ not like about this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9BCF596F-1706-4FD9-9947-B027DA239E6B}"/>
              </a:ext>
            </a:extLst>
          </p:cNvPr>
          <p:cNvSpPr txBox="1">
            <a:spLocks noChangeArrowheads="1"/>
          </p:cNvSpPr>
          <p:nvPr/>
        </p:nvSpPr>
        <p:spPr bwMode="auto">
          <a:xfrm>
            <a:off x="4079776" y="225991"/>
            <a:ext cx="3302000" cy="299532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What sort of food can you see in the picture?: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How has the food in the picture been presented?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How do you think the art work has been made?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Describe the artists use of </a:t>
            </a:r>
            <a:r>
              <a:rPr kumimoji="0" lang="en-US" altLang="en-US" sz="1000" b="0" i="0" u="none" strike="noStrike" cap="none" normalizeH="0" baseline="0" dirty="0" err="1">
                <a:ln>
                  <a:noFill/>
                </a:ln>
                <a:solidFill>
                  <a:srgbClr val="000000"/>
                </a:solidFill>
                <a:effectLst/>
                <a:latin typeface="Calibri" panose="020F0502020204030204" pitchFamily="34" charset="0"/>
              </a:rPr>
              <a:t>colour</a:t>
            </a: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What do you like/ not like about this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76C16018-43BD-4C35-B57F-543FAAE7186E}"/>
              </a:ext>
            </a:extLst>
          </p:cNvPr>
          <p:cNvSpPr txBox="1">
            <a:spLocks noChangeArrowheads="1"/>
          </p:cNvSpPr>
          <p:nvPr/>
        </p:nvSpPr>
        <p:spPr bwMode="auto">
          <a:xfrm>
            <a:off x="7788275" y="3691222"/>
            <a:ext cx="3302000" cy="2995328"/>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What sort of food can you see in the picture?: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How has the food in the picture been presented?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How do you think the art work has been made?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Describe the artists use of </a:t>
            </a:r>
            <a:r>
              <a:rPr kumimoji="0" lang="en-US" altLang="en-US" sz="1000" b="0" i="0" u="none" strike="noStrike" cap="none" normalizeH="0" baseline="0" dirty="0" err="1">
                <a:ln>
                  <a:noFill/>
                </a:ln>
                <a:solidFill>
                  <a:srgbClr val="000000"/>
                </a:solidFill>
                <a:effectLst/>
                <a:latin typeface="Calibri" panose="020F0502020204030204" pitchFamily="34" charset="0"/>
              </a:rPr>
              <a:t>colour</a:t>
            </a: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Calibri" panose="020F0502020204030204" pitchFamily="34" charset="0"/>
              </a:rPr>
              <a:t>What do you like/ not like about this 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7" name="Picture 5" descr="Wayne Thiebaud Is Not a Pop Artist | Arts &amp; Culture| Smithsonian Magazine">
            <a:extLst>
              <a:ext uri="{FF2B5EF4-FFF2-40B4-BE49-F238E27FC236}">
                <a16:creationId xmlns:a16="http://schemas.microsoft.com/office/drawing/2014/main" id="{A564F5C6-62C8-4F0F-9E85-CDF5602F1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48" y="292167"/>
            <a:ext cx="2352675" cy="159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Rectangle 6" descr="Wayne Thiebaud (b. 1920)">
            <a:extLst>
              <a:ext uri="{FF2B5EF4-FFF2-40B4-BE49-F238E27FC236}">
                <a16:creationId xmlns:a16="http://schemas.microsoft.com/office/drawing/2014/main" id="{1E48D3D4-589C-4B5D-ABFE-49D38592778E}"/>
              </a:ext>
            </a:extLst>
          </p:cNvPr>
          <p:cNvSpPr>
            <a:spLocks noChangeArrowheads="1"/>
          </p:cNvSpPr>
          <p:nvPr/>
        </p:nvSpPr>
        <p:spPr bwMode="auto">
          <a:xfrm>
            <a:off x="598488" y="3057525"/>
            <a:ext cx="304800" cy="250262"/>
          </a:xfrm>
          <a:prstGeom prst="rect">
            <a:avLst/>
          </a:prstGeom>
          <a:solidFill>
            <a:srgbClr val="FFFFFF"/>
          </a:solidFill>
          <a:ln>
            <a:noFill/>
          </a:ln>
          <a:extLs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3079" name="Picture 7" descr="Wayne Thiebaud (b. 1920)">
            <a:extLst>
              <a:ext uri="{FF2B5EF4-FFF2-40B4-BE49-F238E27FC236}">
                <a16:creationId xmlns:a16="http://schemas.microsoft.com/office/drawing/2014/main" id="{271E54F0-6681-4A85-82AC-6E2D8B79C9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38" y="1942533"/>
            <a:ext cx="2317750" cy="155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8" name="Text Box 8">
            <a:extLst>
              <a:ext uri="{FF2B5EF4-FFF2-40B4-BE49-F238E27FC236}">
                <a16:creationId xmlns:a16="http://schemas.microsoft.com/office/drawing/2014/main" id="{50C65785-1C35-4429-A70B-A05D40C8CADB}"/>
              </a:ext>
            </a:extLst>
          </p:cNvPr>
          <p:cNvSpPr txBox="1">
            <a:spLocks noChangeArrowheads="1"/>
          </p:cNvSpPr>
          <p:nvPr/>
        </p:nvSpPr>
        <p:spPr bwMode="auto">
          <a:xfrm rot="5400000">
            <a:off x="1599746" y="1587694"/>
            <a:ext cx="2510447" cy="7921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000000"/>
                </a:solidFill>
                <a:effectLst/>
                <a:latin typeface="Calibri" panose="020F0502020204030204" pitchFamily="34" charset="0"/>
              </a:rPr>
              <a:t>Wayne </a:t>
            </a:r>
            <a:r>
              <a:rPr kumimoji="0" lang="en-US" altLang="en-US" sz="2200" b="1" i="0" u="none" strike="noStrike" cap="none" normalizeH="0" baseline="0" dirty="0" err="1">
                <a:ln>
                  <a:noFill/>
                </a:ln>
                <a:solidFill>
                  <a:srgbClr val="000000"/>
                </a:solidFill>
                <a:effectLst/>
                <a:latin typeface="Calibri" panose="020F0502020204030204" pitchFamily="34" charset="0"/>
              </a:rPr>
              <a:t>Thiebaud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81" name="Picture 9" descr="Basket of Apples, 1895 - Paul Cezanne - WikiArt.org">
            <a:extLst>
              <a:ext uri="{FF2B5EF4-FFF2-40B4-BE49-F238E27FC236}">
                <a16:creationId xmlns:a16="http://schemas.microsoft.com/office/drawing/2014/main" id="{70D557B1-18F0-4F35-AAB2-D9CD89489F8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0745" y="3845825"/>
            <a:ext cx="3040062" cy="196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9" name="Text Box 10">
            <a:extLst>
              <a:ext uri="{FF2B5EF4-FFF2-40B4-BE49-F238E27FC236}">
                <a16:creationId xmlns:a16="http://schemas.microsoft.com/office/drawing/2014/main" id="{7AF449D2-9E8B-4E60-9F25-8AB2DA487461}"/>
              </a:ext>
            </a:extLst>
          </p:cNvPr>
          <p:cNvSpPr txBox="1">
            <a:spLocks noChangeArrowheads="1"/>
          </p:cNvSpPr>
          <p:nvPr/>
        </p:nvSpPr>
        <p:spPr bwMode="auto">
          <a:xfrm>
            <a:off x="5005387" y="3341965"/>
            <a:ext cx="2782888" cy="38321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a:ln>
                  <a:noFill/>
                </a:ln>
                <a:solidFill>
                  <a:srgbClr val="000000"/>
                </a:solidFill>
                <a:effectLst/>
                <a:latin typeface="Calibri" panose="020F0502020204030204" pitchFamily="34" charset="0"/>
              </a:rPr>
              <a:t>Paul Cezanne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83" name="Picture 11" descr="Campbells by Andy Warhol | Oil Painting Replica | Most-Famous-Paintings.com">
            <a:extLst>
              <a:ext uri="{FF2B5EF4-FFF2-40B4-BE49-F238E27FC236}">
                <a16:creationId xmlns:a16="http://schemas.microsoft.com/office/drawing/2014/main" id="{ED13EBE2-DC5D-4DC4-BEC9-ED27D615B06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4143" y="330979"/>
            <a:ext cx="2393950" cy="157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84" name="Picture 12" descr="Coca-Cola 5 bottles by Andy Warhol 1962 « Adbranch">
            <a:extLst>
              <a:ext uri="{FF2B5EF4-FFF2-40B4-BE49-F238E27FC236}">
                <a16:creationId xmlns:a16="http://schemas.microsoft.com/office/drawing/2014/main" id="{5A465195-8D59-4330-B3DE-1AF6697F91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13668" y="1990254"/>
            <a:ext cx="2332037" cy="152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0" name="Text Box 13">
            <a:extLst>
              <a:ext uri="{FF2B5EF4-FFF2-40B4-BE49-F238E27FC236}">
                <a16:creationId xmlns:a16="http://schemas.microsoft.com/office/drawing/2014/main" id="{83AABD7C-C177-48E5-8749-12D6FF4FC277}"/>
              </a:ext>
            </a:extLst>
          </p:cNvPr>
          <p:cNvSpPr txBox="1">
            <a:spLocks noChangeArrowheads="1"/>
          </p:cNvSpPr>
          <p:nvPr/>
        </p:nvSpPr>
        <p:spPr bwMode="auto">
          <a:xfrm rot="16200000">
            <a:off x="6919069" y="1687273"/>
            <a:ext cx="2681197" cy="508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Calibri" panose="020F0502020204030204" pitchFamily="34" charset="0"/>
              </a:rPr>
              <a:t>Andy Warhol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99560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TotalTime>
  <Words>1950</Words>
  <Application>Microsoft Office PowerPoint</Application>
  <PresentationFormat>Widescreen</PresentationFormat>
  <Paragraphs>326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ReithSans</vt:lpstr>
      <vt:lpstr>Office Theme</vt:lpstr>
      <vt:lpstr>PowerPoint Presentation</vt:lpstr>
      <vt:lpstr>What are we learning and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Sewing Machine Instructions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McConnachie</dc:creator>
  <cp:lastModifiedBy>Adrian Jelf</cp:lastModifiedBy>
  <cp:revision>21</cp:revision>
  <dcterms:created xsi:type="dcterms:W3CDTF">2022-10-17T13:41:17Z</dcterms:created>
  <dcterms:modified xsi:type="dcterms:W3CDTF">2023-09-22T10:27:19Z</dcterms:modified>
</cp:coreProperties>
</file>