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87" r:id="rId3"/>
    <p:sldId id="318" r:id="rId4"/>
    <p:sldId id="316" r:id="rId5"/>
    <p:sldId id="319" r:id="rId6"/>
    <p:sldId id="320" r:id="rId7"/>
    <p:sldId id="321" r:id="rId8"/>
    <p:sldId id="306" r:id="rId9"/>
    <p:sldId id="323" r:id="rId10"/>
    <p:sldId id="309" r:id="rId11"/>
    <p:sldId id="312" r:id="rId12"/>
    <p:sldId id="325" r:id="rId13"/>
    <p:sldId id="313" r:id="rId14"/>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41" d="100"/>
          <a:sy n="41" d="100"/>
        </p:scale>
        <p:origin x="1062" y="4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0519" cy="3402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3755" y="0"/>
            <a:ext cx="4300519" cy="340265"/>
          </a:xfrm>
          <a:prstGeom prst="rect">
            <a:avLst/>
          </a:prstGeom>
        </p:spPr>
        <p:txBody>
          <a:bodyPr vert="horz" lIns="91440" tIns="45720" rIns="91440" bIns="45720" rtlCol="0"/>
          <a:lstStyle>
            <a:lvl1pPr algn="r">
              <a:defRPr sz="1200"/>
            </a:lvl1pPr>
          </a:lstStyle>
          <a:p>
            <a:fld id="{21BB8050-EAC7-4209-B336-3D85716199EC}" type="datetimeFigureOut">
              <a:rPr lang="en-GB" smtClean="0"/>
              <a:t>07/11/2023</a:t>
            </a:fld>
            <a:endParaRPr lang="en-GB" dirty="0"/>
          </a:p>
        </p:txBody>
      </p:sp>
      <p:sp>
        <p:nvSpPr>
          <p:cNvPr id="4" name="Footer Placeholder 3"/>
          <p:cNvSpPr>
            <a:spLocks noGrp="1"/>
          </p:cNvSpPr>
          <p:nvPr>
            <p:ph type="ftr" sz="quarter" idx="2"/>
          </p:nvPr>
        </p:nvSpPr>
        <p:spPr>
          <a:xfrm>
            <a:off x="0" y="6457410"/>
            <a:ext cx="4300519" cy="34026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3755" y="6457410"/>
            <a:ext cx="4300519" cy="340265"/>
          </a:xfrm>
          <a:prstGeom prst="rect">
            <a:avLst/>
          </a:prstGeom>
        </p:spPr>
        <p:txBody>
          <a:bodyPr vert="horz" lIns="91440" tIns="45720" rIns="91440" bIns="45720" rtlCol="0" anchor="b"/>
          <a:lstStyle>
            <a:lvl1pPr algn="r">
              <a:defRPr sz="1200"/>
            </a:lvl1pPr>
          </a:lstStyle>
          <a:p>
            <a:fld id="{040AB9CA-17BA-4391-8BF4-DBB208E60233}" type="slidenum">
              <a:rPr lang="en-GB" smtClean="0"/>
              <a:t>‹#›</a:t>
            </a:fld>
            <a:endParaRPr lang="en-GB" dirty="0"/>
          </a:p>
        </p:txBody>
      </p:sp>
    </p:spTree>
    <p:extLst>
      <p:ext uri="{BB962C8B-B14F-4D97-AF65-F5344CB8AC3E}">
        <p14:creationId xmlns:p14="http://schemas.microsoft.com/office/powerpoint/2010/main" val="7056193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0519" cy="3402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3755" y="0"/>
            <a:ext cx="4300519" cy="340265"/>
          </a:xfrm>
          <a:prstGeom prst="rect">
            <a:avLst/>
          </a:prstGeom>
        </p:spPr>
        <p:txBody>
          <a:bodyPr vert="horz" lIns="91440" tIns="45720" rIns="91440" bIns="45720" rtlCol="0"/>
          <a:lstStyle>
            <a:lvl1pPr algn="r">
              <a:defRPr sz="1200"/>
            </a:lvl1pPr>
          </a:lstStyle>
          <a:p>
            <a:fld id="{072F945A-CA12-4B1D-B190-DA06018DA09B}" type="datetimeFigureOut">
              <a:rPr lang="en-GB" smtClean="0"/>
              <a:t>07/11/2023</a:t>
            </a:fld>
            <a:endParaRPr lang="en-GB" dirty="0"/>
          </a:p>
        </p:txBody>
      </p:sp>
      <p:sp>
        <p:nvSpPr>
          <p:cNvPr id="4" name="Slide Image Placeholder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428" y="3271104"/>
            <a:ext cx="7941784" cy="267645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7410"/>
            <a:ext cx="4300519" cy="34026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3755" y="6457410"/>
            <a:ext cx="4300519" cy="340265"/>
          </a:xfrm>
          <a:prstGeom prst="rect">
            <a:avLst/>
          </a:prstGeom>
        </p:spPr>
        <p:txBody>
          <a:bodyPr vert="horz" lIns="91440" tIns="45720" rIns="91440" bIns="45720" rtlCol="0" anchor="b"/>
          <a:lstStyle>
            <a:lvl1pPr algn="r">
              <a:defRPr sz="1200"/>
            </a:lvl1pPr>
          </a:lstStyle>
          <a:p>
            <a:fld id="{7BA21ACA-75A3-4B35-BABB-8456D154BAED}" type="slidenum">
              <a:rPr lang="en-GB" smtClean="0"/>
              <a:t>‹#›</a:t>
            </a:fld>
            <a:endParaRPr lang="en-GB" dirty="0"/>
          </a:p>
        </p:txBody>
      </p:sp>
    </p:spTree>
    <p:extLst>
      <p:ext uri="{BB962C8B-B14F-4D97-AF65-F5344CB8AC3E}">
        <p14:creationId xmlns:p14="http://schemas.microsoft.com/office/powerpoint/2010/main" val="18923373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picture to watch ‘how to make’ video.</a:t>
            </a:r>
          </a:p>
        </p:txBody>
      </p:sp>
      <p:sp>
        <p:nvSpPr>
          <p:cNvPr id="4" name="Slide Number Placeholder 3"/>
          <p:cNvSpPr>
            <a:spLocks noGrp="1"/>
          </p:cNvSpPr>
          <p:nvPr>
            <p:ph type="sldNum" sz="quarter" idx="10"/>
          </p:nvPr>
        </p:nvSpPr>
        <p:spPr/>
        <p:txBody>
          <a:bodyPr/>
          <a:lstStyle/>
          <a:p>
            <a:fld id="{7BA21ACA-75A3-4B35-BABB-8456D154BAED}" type="slidenum">
              <a:rPr lang="en-GB" smtClean="0"/>
              <a:t>5</a:t>
            </a:fld>
            <a:endParaRPr lang="en-GB" dirty="0"/>
          </a:p>
        </p:txBody>
      </p:sp>
    </p:spTree>
    <p:extLst>
      <p:ext uri="{BB962C8B-B14F-4D97-AF65-F5344CB8AC3E}">
        <p14:creationId xmlns:p14="http://schemas.microsoft.com/office/powerpoint/2010/main" val="273154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A21ACA-75A3-4B35-BABB-8456D154BAED}" type="slidenum">
              <a:rPr lang="en-GB" smtClean="0"/>
              <a:t>6</a:t>
            </a:fld>
            <a:endParaRPr lang="en-GB" dirty="0"/>
          </a:p>
        </p:txBody>
      </p:sp>
    </p:spTree>
    <p:extLst>
      <p:ext uri="{BB962C8B-B14F-4D97-AF65-F5344CB8AC3E}">
        <p14:creationId xmlns:p14="http://schemas.microsoft.com/office/powerpoint/2010/main" val="239880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both pictures to watch videos – bigger picture is making the dough, smaller picture is shaping the dough into rolls.</a:t>
            </a:r>
          </a:p>
        </p:txBody>
      </p:sp>
      <p:sp>
        <p:nvSpPr>
          <p:cNvPr id="4" name="Slide Number Placeholder 3"/>
          <p:cNvSpPr>
            <a:spLocks noGrp="1"/>
          </p:cNvSpPr>
          <p:nvPr>
            <p:ph type="sldNum" sz="quarter" idx="10"/>
          </p:nvPr>
        </p:nvSpPr>
        <p:spPr/>
        <p:txBody>
          <a:bodyPr/>
          <a:lstStyle/>
          <a:p>
            <a:fld id="{7BA21ACA-75A3-4B35-BABB-8456D154BAED}" type="slidenum">
              <a:rPr lang="en-GB" smtClean="0"/>
              <a:t>7</a:t>
            </a:fld>
            <a:endParaRPr lang="en-GB" dirty="0"/>
          </a:p>
        </p:txBody>
      </p:sp>
    </p:spTree>
    <p:extLst>
      <p:ext uri="{BB962C8B-B14F-4D97-AF65-F5344CB8AC3E}">
        <p14:creationId xmlns:p14="http://schemas.microsoft.com/office/powerpoint/2010/main" val="382282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picture for ‘how to</a:t>
            </a:r>
            <a:r>
              <a:rPr lang="en-GB" baseline="0" dirty="0"/>
              <a:t> make’ video 6.35 minutes</a:t>
            </a:r>
            <a:endParaRPr lang="en-GB" dirty="0"/>
          </a:p>
        </p:txBody>
      </p:sp>
      <p:sp>
        <p:nvSpPr>
          <p:cNvPr id="4" name="Slide Number Placeholder 3"/>
          <p:cNvSpPr>
            <a:spLocks noGrp="1"/>
          </p:cNvSpPr>
          <p:nvPr>
            <p:ph type="sldNum" sz="quarter" idx="10"/>
          </p:nvPr>
        </p:nvSpPr>
        <p:spPr/>
        <p:txBody>
          <a:bodyPr/>
          <a:lstStyle/>
          <a:p>
            <a:fld id="{7BA21ACA-75A3-4B35-BABB-8456D154BAED}" type="slidenum">
              <a:rPr lang="en-GB" smtClean="0"/>
              <a:t>8</a:t>
            </a:fld>
            <a:endParaRPr lang="en-GB" dirty="0"/>
          </a:p>
        </p:txBody>
      </p:sp>
    </p:spTree>
    <p:extLst>
      <p:ext uri="{BB962C8B-B14F-4D97-AF65-F5344CB8AC3E}">
        <p14:creationId xmlns:p14="http://schemas.microsoft.com/office/powerpoint/2010/main" val="324158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132F46-8D16-4609-9D33-3E8AD8F0AF49}"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12864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5C1F9-9E57-4E05-8341-37E8F2FA4B31}"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75945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FD7CA1-C54A-4D46-868A-FB30007DC82C}"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56306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1C6B6-987C-4E0D-ACA9-BED79F6DE988}"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48269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A424C-D49E-4BD0-841D-05C935AEE22D}" type="datetime1">
              <a:rPr lang="en-GB" smtClean="0"/>
              <a:t>07/11/2023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260336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5C248D-2DB8-492A-8825-22FFC8F4B1FC}" type="datetime1">
              <a:rPr lang="en-GB" smtClean="0"/>
              <a:t>07/11/2023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02508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54EFF4-31F8-4672-AB4D-9AF1A9BEC79D}" type="datetime1">
              <a:rPr lang="en-GB" smtClean="0"/>
              <a:t>07/11/2023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415560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71D414-106F-482D-8F63-EF0DFAFAAA85}" type="datetime1">
              <a:rPr lang="en-GB" smtClean="0"/>
              <a:t>07/11/2023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315716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9615B-5F38-44D3-AF27-1D501E002E6B}" type="datetime1">
              <a:rPr lang="en-GB" smtClean="0"/>
              <a:t>07/11/2023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361813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803F75-8586-4452-9AE1-A5B4CCA36C7A}" type="datetime1">
              <a:rPr lang="en-GB" smtClean="0"/>
              <a:t>07/11/2023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53603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463CE4-1E60-4AC2-98E0-095A8BA83A2E}" type="datetime1">
              <a:rPr lang="en-GB" smtClean="0"/>
              <a:t>07/11/2023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20B242D-6290-49E5-A6EF-D013109EBBA5}" type="slidenum">
              <a:rPr lang="en-GB" smtClean="0"/>
              <a:t>‹#›</a:t>
            </a:fld>
            <a:endParaRPr lang="en-GB" dirty="0"/>
          </a:p>
        </p:txBody>
      </p:sp>
    </p:spTree>
    <p:extLst>
      <p:ext uri="{BB962C8B-B14F-4D97-AF65-F5344CB8AC3E}">
        <p14:creationId xmlns:p14="http://schemas.microsoft.com/office/powerpoint/2010/main" val="176899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CDB73-F803-466E-8075-4891F3F701A2}" type="datetime1">
              <a:rPr lang="en-GB" smtClean="0"/>
              <a:t>07/11/2023</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B242D-6290-49E5-A6EF-D013109EBBA5}" type="slidenum">
              <a:rPr lang="en-GB" smtClean="0"/>
              <a:t>‹#›</a:t>
            </a:fld>
            <a:endParaRPr lang="en-GB" dirty="0"/>
          </a:p>
        </p:txBody>
      </p:sp>
    </p:spTree>
    <p:extLst>
      <p:ext uri="{BB962C8B-B14F-4D97-AF65-F5344CB8AC3E}">
        <p14:creationId xmlns:p14="http://schemas.microsoft.com/office/powerpoint/2010/main" val="73844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gF8d-fitkU&amp;ab_channel=JamieOliver"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rUdtzXquWk&amp;safe=tru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flickr.com/photos/christinielsen/6009354640/"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jPQ87J_5qyw&amp;ab_channel=InsiderFoo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freepngimg.com/png/14854-pizza-png-picture"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1-SJGQ2HLp8&amp;safe=tru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pngimg.com/download/44226"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8487" y="420291"/>
            <a:ext cx="7867651" cy="2062103"/>
          </a:xfrm>
          <a:prstGeom prst="rect">
            <a:avLst/>
          </a:prstGeom>
          <a:noFill/>
          <a:ln>
            <a:solidFill>
              <a:schemeClr val="accent1"/>
            </a:solidFill>
          </a:ln>
        </p:spPr>
        <p:txBody>
          <a:bodyPr wrap="square" rtlCol="0">
            <a:spAutoFit/>
          </a:bodyPr>
          <a:lstStyle/>
          <a:p>
            <a:pPr algn="ctr"/>
            <a:r>
              <a:rPr lang="en-GB" sz="2800" dirty="0"/>
              <a:t>Food Technology</a:t>
            </a:r>
          </a:p>
          <a:p>
            <a:pPr algn="ctr"/>
            <a:r>
              <a:rPr lang="en-GB" sz="2800"/>
              <a:t>Year 8 </a:t>
            </a:r>
            <a:endParaRPr lang="en-GB" sz="2800" dirty="0"/>
          </a:p>
          <a:p>
            <a:pPr algn="ctr"/>
            <a:endParaRPr lang="en-GB" dirty="0"/>
          </a:p>
          <a:p>
            <a:r>
              <a:rPr lang="en-GB" dirty="0"/>
              <a:t>Name:</a:t>
            </a:r>
          </a:p>
          <a:p>
            <a:r>
              <a:rPr lang="en-GB" dirty="0"/>
              <a:t>				Pathway:</a:t>
            </a:r>
          </a:p>
          <a:p>
            <a:r>
              <a:rPr lang="en-GB" dirty="0"/>
              <a:t>Class:</a:t>
            </a:r>
          </a:p>
        </p:txBody>
      </p:sp>
      <p:sp>
        <p:nvSpPr>
          <p:cNvPr id="8" name="AutoShape 2"/>
          <p:cNvSpPr>
            <a:spLocks noChangeArrowheads="1"/>
          </p:cNvSpPr>
          <p:nvPr/>
        </p:nvSpPr>
        <p:spPr bwMode="auto">
          <a:xfrm>
            <a:off x="740075" y="3030698"/>
            <a:ext cx="7304474" cy="608013"/>
          </a:xfrm>
          <a:prstGeom prst="roundRect">
            <a:avLst>
              <a:gd name="adj" fmla="val 16667"/>
            </a:avLst>
          </a:prstGeom>
          <a:solidFill>
            <a:srgbClr val="E6B9B8"/>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Recipe Book</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9882" y="4012599"/>
            <a:ext cx="2007058" cy="2309619"/>
          </a:xfrm>
          <a:prstGeom prst="rect">
            <a:avLst/>
          </a:prstGeom>
        </p:spPr>
      </p:pic>
      <p:sp>
        <p:nvSpPr>
          <p:cNvPr id="4" name="Slide Number Placeholder 3"/>
          <p:cNvSpPr>
            <a:spLocks noGrp="1"/>
          </p:cNvSpPr>
          <p:nvPr>
            <p:ph type="sldNum" sz="quarter" idx="12"/>
          </p:nvPr>
        </p:nvSpPr>
        <p:spPr/>
        <p:txBody>
          <a:bodyPr/>
          <a:lstStyle/>
          <a:p>
            <a:fld id="{620B242D-6290-49E5-A6EF-D013109EBBA5}" type="slidenum">
              <a:rPr lang="en-GB" smtClean="0"/>
              <a:t>1</a:t>
            </a:fld>
            <a:endParaRPr lang="en-GB" dirty="0"/>
          </a:p>
        </p:txBody>
      </p:sp>
    </p:spTree>
    <p:extLst>
      <p:ext uri="{BB962C8B-B14F-4D97-AF65-F5344CB8AC3E}">
        <p14:creationId xmlns:p14="http://schemas.microsoft.com/office/powerpoint/2010/main" val="56439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10</a:t>
            </a:fld>
            <a:endParaRPr lang="en-GB" dirty="0"/>
          </a:p>
        </p:txBody>
      </p:sp>
      <p:sp>
        <p:nvSpPr>
          <p:cNvPr id="3" name="TextBox 2"/>
          <p:cNvSpPr txBox="1"/>
          <p:nvPr/>
        </p:nvSpPr>
        <p:spPr>
          <a:xfrm>
            <a:off x="1647825" y="203815"/>
            <a:ext cx="4810125" cy="461665"/>
          </a:xfrm>
          <a:prstGeom prst="rect">
            <a:avLst/>
          </a:prstGeom>
          <a:noFill/>
        </p:spPr>
        <p:txBody>
          <a:bodyPr wrap="square" rtlCol="0">
            <a:spAutoFit/>
          </a:bodyPr>
          <a:lstStyle/>
          <a:p>
            <a:pPr algn="ctr"/>
            <a:r>
              <a:rPr lang="en-GB" sz="2400" b="1" u="sng" dirty="0"/>
              <a:t>Bolognese sauce</a:t>
            </a:r>
          </a:p>
        </p:txBody>
      </p:sp>
      <p:graphicFrame>
        <p:nvGraphicFramePr>
          <p:cNvPr id="4" name="Table 3"/>
          <p:cNvGraphicFramePr>
            <a:graphicFrameLocks noGrp="1"/>
          </p:cNvGraphicFramePr>
          <p:nvPr>
            <p:extLst>
              <p:ext uri="{D42A27DB-BD31-4B8C-83A1-F6EECF244321}">
                <p14:modId xmlns:p14="http://schemas.microsoft.com/office/powerpoint/2010/main" val="1763131418"/>
              </p:ext>
            </p:extLst>
          </p:nvPr>
        </p:nvGraphicFramePr>
        <p:xfrm>
          <a:off x="225084" y="665480"/>
          <a:ext cx="8290266" cy="6014720"/>
        </p:xfrm>
        <a:graphic>
          <a:graphicData uri="http://schemas.openxmlformats.org/drawingml/2006/table">
            <a:tbl>
              <a:tblPr firstRow="1" bandRow="1">
                <a:tableStyleId>{5C22544A-7EE6-4342-B048-85BDC9FD1C3A}</a:tableStyleId>
              </a:tblPr>
              <a:tblGrid>
                <a:gridCol w="8290266">
                  <a:extLst>
                    <a:ext uri="{9D8B030D-6E8A-4147-A177-3AD203B41FA5}">
                      <a16:colId xmlns:a16="http://schemas.microsoft.com/office/drawing/2014/main" val="4123883099"/>
                    </a:ext>
                  </a:extLst>
                </a:gridCol>
              </a:tblGrid>
              <a:tr h="370840">
                <a:tc>
                  <a:txBody>
                    <a:bodyPr/>
                    <a:lstStyle/>
                    <a:p>
                      <a:r>
                        <a:rPr lang="en-GB" b="0" dirty="0">
                          <a:solidFill>
                            <a:schemeClr val="tx1"/>
                          </a:solidFill>
                          <a:latin typeface="Century Gothic" panose="020B0502020202020204" pitchFamily="34" charset="0"/>
                        </a:rPr>
                        <a:t>Ingredients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70840">
                <a:tc>
                  <a:txBody>
                    <a:bodyPr/>
                    <a:lstStyle/>
                    <a:p>
                      <a:pPr algn="l">
                        <a:spcAft>
                          <a:spcPts val="0"/>
                        </a:spcAft>
                      </a:pPr>
                      <a:r>
                        <a:rPr lang="en-GB" sz="1800" dirty="0">
                          <a:effectLst/>
                          <a:latin typeface="+mn-lt"/>
                          <a:ea typeface="Times New Roman" panose="02020603050405020304" pitchFamily="18" charset="0"/>
                        </a:rPr>
                        <a:t>450g minced beef</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Times New Roman" panose="02020603050405020304" pitchFamily="18" charset="0"/>
                        </a:rPr>
                        <a:t>1 tin (400g) chopped tomatoes, 1 clove</a:t>
                      </a:r>
                      <a:r>
                        <a:rPr lang="en-GB" sz="1800" baseline="0" dirty="0">
                          <a:effectLst/>
                          <a:latin typeface="+mn-lt"/>
                          <a:ea typeface="Times New Roman" panose="02020603050405020304" pitchFamily="18" charset="0"/>
                        </a:rPr>
                        <a:t> garlic</a:t>
                      </a:r>
                      <a:endParaRPr lang="en-GB" sz="1800" dirty="0">
                        <a:effectLst/>
                        <a:latin typeface="+mn-lt"/>
                        <a:ea typeface="Times New Roman" panose="02020603050405020304" pitchFamily="18" charset="0"/>
                      </a:endParaRP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70840">
                <a:tc>
                  <a:txBody>
                    <a:bodyPr/>
                    <a:lstStyle/>
                    <a:p>
                      <a:pPr algn="l">
                        <a:spcAft>
                          <a:spcPts val="0"/>
                        </a:spcAft>
                      </a:pPr>
                      <a:r>
                        <a:rPr lang="en-GB" sz="1800" dirty="0">
                          <a:effectLst/>
                          <a:latin typeface="+mn-lt"/>
                          <a:ea typeface="Times New Roman" panose="02020603050405020304" pitchFamily="18" charset="0"/>
                        </a:rPr>
                        <a:t>1 onion, 1 carrot (you</a:t>
                      </a:r>
                      <a:r>
                        <a:rPr lang="en-GB" sz="1800" baseline="0" dirty="0">
                          <a:effectLst/>
                          <a:latin typeface="+mn-lt"/>
                          <a:ea typeface="Times New Roman" panose="02020603050405020304" pitchFamily="18" charset="0"/>
                        </a:rPr>
                        <a:t> could also add peppers, mushrooms, celery)</a:t>
                      </a:r>
                      <a:endParaRPr lang="en-GB" sz="1800" dirty="0">
                        <a:effectLst/>
                        <a:latin typeface="+mn-lt"/>
                        <a:ea typeface="Times New Roman" panose="02020603050405020304" pitchFamily="18" charset="0"/>
                      </a:endParaRP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70840">
                <a:tc>
                  <a:txBody>
                    <a:bodyPr/>
                    <a:lstStyle/>
                    <a:p>
                      <a:pPr algn="l">
                        <a:spcAft>
                          <a:spcPts val="0"/>
                        </a:spcAft>
                      </a:pPr>
                      <a:r>
                        <a:rPr lang="en-GB" sz="1800" dirty="0">
                          <a:effectLst/>
                          <a:latin typeface="+mn-lt"/>
                          <a:ea typeface="Times New Roman" panose="02020603050405020304" pitchFamily="18" charset="0"/>
                        </a:rPr>
                        <a:t>2 tbsp. tomato purée, 1 tbsp oil</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l">
                        <a:spcAft>
                          <a:spcPts val="0"/>
                        </a:spcAft>
                      </a:pPr>
                      <a:r>
                        <a:rPr lang="en-GB" sz="1800" dirty="0">
                          <a:effectLst/>
                          <a:latin typeface="+mn-lt"/>
                          <a:ea typeface="Times New Roman" panose="02020603050405020304" pitchFamily="18" charset="0"/>
                        </a:rPr>
                        <a:t>1 beef stock cube,</a:t>
                      </a:r>
                      <a:r>
                        <a:rPr lang="en-GB" sz="1800" baseline="0" dirty="0">
                          <a:effectLst/>
                          <a:latin typeface="+mn-lt"/>
                          <a:ea typeface="Times New Roman" panose="02020603050405020304" pitchFamily="18" charset="0"/>
                        </a:rPr>
                        <a:t> 1 bay leaf</a:t>
                      </a:r>
                      <a:endParaRPr lang="en-GB" sz="1800" dirty="0">
                        <a:effectLst/>
                        <a:latin typeface="+mn-lt"/>
                        <a:ea typeface="Times New Roman" panose="02020603050405020304" pitchFamily="18" charset="0"/>
                      </a:endParaRP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816941"/>
                  </a:ext>
                </a:extLst>
              </a:tr>
              <a:tr h="370840">
                <a:tc>
                  <a:txBody>
                    <a:bodyPr/>
                    <a:lstStyle/>
                    <a:p>
                      <a:pPr algn="l">
                        <a:spcAft>
                          <a:spcPts val="0"/>
                        </a:spcAft>
                      </a:pPr>
                      <a:r>
                        <a:rPr lang="en-GB" sz="1800" dirty="0">
                          <a:effectLst/>
                          <a:latin typeface="+mn-lt"/>
                          <a:ea typeface="Times New Roman" panose="02020603050405020304" pitchFamily="18" charset="0"/>
                        </a:rPr>
                        <a:t>1 tsp. mixed herbs (fresh or dried) preferably</a:t>
                      </a:r>
                      <a:r>
                        <a:rPr lang="en-GB" sz="1800" baseline="0" dirty="0">
                          <a:effectLst/>
                          <a:latin typeface="+mn-lt"/>
                          <a:ea typeface="Times New Roman" panose="02020603050405020304" pitchFamily="18" charset="0"/>
                        </a:rPr>
                        <a:t> basil</a:t>
                      </a:r>
                      <a:endParaRPr lang="en-GB" sz="1800" dirty="0">
                        <a:effectLst/>
                        <a:latin typeface="+mn-lt"/>
                        <a:ea typeface="Times New Roman" panose="02020603050405020304" pitchFamily="18" charset="0"/>
                      </a:endParaRP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161737"/>
                  </a:ext>
                </a:extLst>
              </a:tr>
              <a:tr h="37084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50288637"/>
                  </a:ext>
                </a:extLst>
              </a:tr>
              <a:tr h="370840">
                <a:tc>
                  <a:txBody>
                    <a:bodyPr/>
                    <a:lstStyle/>
                    <a:p>
                      <a:pPr marL="0" lvl="0" indent="0" algn="l">
                        <a:spcAft>
                          <a:spcPts val="0"/>
                        </a:spcAft>
                        <a:buFont typeface="+mj-lt"/>
                        <a:buNone/>
                      </a:pPr>
                      <a:r>
                        <a:rPr lang="en-GB" sz="1800" dirty="0">
                          <a:effectLst/>
                          <a:latin typeface="+mn-lt"/>
                          <a:ea typeface="Times New Roman" panose="02020603050405020304" pitchFamily="18" charset="0"/>
                        </a:rPr>
                        <a:t>1. Prepare the</a:t>
                      </a:r>
                      <a:r>
                        <a:rPr lang="en-GB" sz="1800" baseline="0" dirty="0">
                          <a:effectLst/>
                          <a:latin typeface="+mn-lt"/>
                          <a:ea typeface="Times New Roman" panose="02020603050405020304" pitchFamily="18" charset="0"/>
                        </a:rPr>
                        <a:t> vegetables – dice the onion, carrot &amp; celery. Slice or crush the garlic.</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marL="0" lvl="0" indent="0" algn="l">
                        <a:spcAft>
                          <a:spcPts val="0"/>
                        </a:spcAft>
                        <a:buFont typeface="+mj-lt"/>
                        <a:buNone/>
                      </a:pPr>
                      <a:r>
                        <a:rPr lang="en-GB" sz="1800" dirty="0">
                          <a:effectLst/>
                          <a:latin typeface="+mn-lt"/>
                          <a:ea typeface="Times New Roman" panose="02020603050405020304" pitchFamily="18" charset="0"/>
                        </a:rPr>
                        <a:t>2. Heat oil in a saucepan over a medium heat. Add the vegetables and cook for 5 mins.</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3. Add the meat and break up with a wooden</a:t>
                      </a:r>
                      <a:r>
                        <a:rPr lang="en-GB" sz="1800" baseline="0" dirty="0">
                          <a:effectLst/>
                          <a:latin typeface="+mn-lt"/>
                          <a:ea typeface="Times New Roman" panose="02020603050405020304" pitchFamily="18" charset="0"/>
                        </a:rPr>
                        <a:t> spoon. Cook until meat turns brown.</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4. Dissolve the stock cube in 300ml</a:t>
                      </a:r>
                      <a:r>
                        <a:rPr lang="en-GB" sz="1800" baseline="0" dirty="0">
                          <a:effectLst/>
                          <a:latin typeface="+mn-lt"/>
                          <a:ea typeface="Times New Roman" panose="02020603050405020304" pitchFamily="18" charset="0"/>
                        </a:rPr>
                        <a:t> boiling water and add to the meat.</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5. Add the</a:t>
                      </a:r>
                      <a:r>
                        <a:rPr lang="en-GB" sz="1800" baseline="0" dirty="0">
                          <a:effectLst/>
                          <a:latin typeface="+mn-lt"/>
                          <a:ea typeface="Times New Roman" panose="02020603050405020304" pitchFamily="18" charset="0"/>
                        </a:rPr>
                        <a:t> tin of </a:t>
                      </a:r>
                      <a:r>
                        <a:rPr lang="en-GB" sz="1800" baseline="0">
                          <a:effectLst/>
                          <a:latin typeface="+mn-lt"/>
                          <a:ea typeface="Times New Roman" panose="02020603050405020304" pitchFamily="18" charset="0"/>
                        </a:rPr>
                        <a:t>tomatoes, purée</a:t>
                      </a:r>
                      <a:r>
                        <a:rPr lang="en-GB" sz="1800" baseline="0" dirty="0">
                          <a:effectLst/>
                          <a:latin typeface="+mn-lt"/>
                          <a:ea typeface="Times New Roman" panose="02020603050405020304" pitchFamily="18" charset="0"/>
                        </a:rPr>
                        <a:t>, herbs and bay leaf and stir well.</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6. Bring the mixture to the boil and then reduce</a:t>
                      </a:r>
                      <a:r>
                        <a:rPr lang="en-GB" sz="1800" baseline="0" dirty="0">
                          <a:effectLst/>
                          <a:latin typeface="+mn-lt"/>
                          <a:ea typeface="Times New Roman" panose="02020603050405020304" pitchFamily="18" charset="0"/>
                        </a:rPr>
                        <a:t> the heat and let the sauce simmer  for 20-30 minutes. Leave the lid on the pan at an angle to allow the sauce to reduce and thicken.</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7. When the vegetables are soft, the sauce is ready. Serve with pasta.</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4382225"/>
                  </a:ext>
                </a:extLst>
              </a:tr>
            </a:tbl>
          </a:graphicData>
        </a:graphic>
      </p:graphicFrame>
      <p:pic>
        <p:nvPicPr>
          <p:cNvPr id="5" name="Picture 4">
            <a:hlinkClick r:id="rId2"/>
          </p:cNvPr>
          <p:cNvPicPr>
            <a:picLocks noChangeAspect="1"/>
          </p:cNvPicPr>
          <p:nvPr/>
        </p:nvPicPr>
        <p:blipFill>
          <a:blip r:embed="rId3"/>
          <a:stretch>
            <a:fillRect/>
          </a:stretch>
        </p:blipFill>
        <p:spPr>
          <a:xfrm>
            <a:off x="6492372" y="665481"/>
            <a:ext cx="2022978" cy="1490578"/>
          </a:xfrm>
          <a:prstGeom prst="rect">
            <a:avLst/>
          </a:prstGeom>
        </p:spPr>
      </p:pic>
    </p:spTree>
    <p:extLst>
      <p:ext uri="{BB962C8B-B14F-4D97-AF65-F5344CB8AC3E}">
        <p14:creationId xmlns:p14="http://schemas.microsoft.com/office/powerpoint/2010/main" val="348051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11</a:t>
            </a:fld>
            <a:endParaRPr lang="en-GB" dirty="0"/>
          </a:p>
        </p:txBody>
      </p:sp>
      <p:sp>
        <p:nvSpPr>
          <p:cNvPr id="4" name="TextBox 3"/>
          <p:cNvSpPr txBox="1"/>
          <p:nvPr/>
        </p:nvSpPr>
        <p:spPr>
          <a:xfrm>
            <a:off x="1647825" y="66019"/>
            <a:ext cx="4810125" cy="461665"/>
          </a:xfrm>
          <a:prstGeom prst="rect">
            <a:avLst/>
          </a:prstGeom>
          <a:noFill/>
        </p:spPr>
        <p:txBody>
          <a:bodyPr wrap="square" rtlCol="0">
            <a:spAutoFit/>
          </a:bodyPr>
          <a:lstStyle/>
          <a:p>
            <a:pPr algn="ctr"/>
            <a:r>
              <a:rPr lang="en-GB" sz="2400" b="1" u="sng" dirty="0"/>
              <a:t>Mini quiche tartlets</a:t>
            </a:r>
          </a:p>
        </p:txBody>
      </p:sp>
      <p:graphicFrame>
        <p:nvGraphicFramePr>
          <p:cNvPr id="5" name="Table 4"/>
          <p:cNvGraphicFramePr>
            <a:graphicFrameLocks noGrp="1"/>
          </p:cNvGraphicFramePr>
          <p:nvPr>
            <p:extLst>
              <p:ext uri="{D42A27DB-BD31-4B8C-83A1-F6EECF244321}">
                <p14:modId xmlns:p14="http://schemas.microsoft.com/office/powerpoint/2010/main" val="2978249709"/>
              </p:ext>
            </p:extLst>
          </p:nvPr>
        </p:nvGraphicFramePr>
        <p:xfrm>
          <a:off x="225084" y="527684"/>
          <a:ext cx="8290266" cy="6111240"/>
        </p:xfrm>
        <a:graphic>
          <a:graphicData uri="http://schemas.openxmlformats.org/drawingml/2006/table">
            <a:tbl>
              <a:tblPr firstRow="1" bandRow="1">
                <a:tableStyleId>{5C22544A-7EE6-4342-B048-85BDC9FD1C3A}</a:tableStyleId>
              </a:tblPr>
              <a:tblGrid>
                <a:gridCol w="8290266">
                  <a:extLst>
                    <a:ext uri="{9D8B030D-6E8A-4147-A177-3AD203B41FA5}">
                      <a16:colId xmlns:a16="http://schemas.microsoft.com/office/drawing/2014/main" val="4123883099"/>
                    </a:ext>
                  </a:extLst>
                </a:gridCol>
              </a:tblGrid>
              <a:tr h="370840">
                <a:tc>
                  <a:txBody>
                    <a:bodyPr/>
                    <a:lstStyle/>
                    <a:p>
                      <a:r>
                        <a:rPr lang="en-GB" b="0" dirty="0">
                          <a:solidFill>
                            <a:schemeClr val="tx1"/>
                          </a:solidFill>
                          <a:latin typeface="Century Gothic" panose="020B0502020202020204" pitchFamily="34" charset="0"/>
                        </a:rPr>
                        <a:t>Ingredients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70840">
                <a:tc>
                  <a:txBody>
                    <a:bodyPr/>
                    <a:lstStyle/>
                    <a:p>
                      <a:pPr algn="l">
                        <a:spcAft>
                          <a:spcPts val="0"/>
                        </a:spcAft>
                      </a:pPr>
                      <a:r>
                        <a:rPr lang="en-GB" sz="1800" dirty="0">
                          <a:effectLst/>
                          <a:latin typeface="+mn-lt"/>
                          <a:ea typeface="Times New Roman" panose="02020603050405020304" pitchFamily="18" charset="0"/>
                          <a:cs typeface="Times New Roman" panose="02020603050405020304" pitchFamily="18" charset="0"/>
                        </a:rPr>
                        <a:t>100g plain flour</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70840">
                <a:tc>
                  <a:txBody>
                    <a:bodyPr/>
                    <a:lstStyle/>
                    <a:p>
                      <a:pPr algn="l">
                        <a:spcAft>
                          <a:spcPts val="0"/>
                        </a:spcAft>
                      </a:pPr>
                      <a:r>
                        <a:rPr lang="en-GB" sz="1800" dirty="0">
                          <a:effectLst/>
                          <a:latin typeface="+mn-lt"/>
                          <a:ea typeface="Times New Roman" panose="02020603050405020304" pitchFamily="18" charset="0"/>
                          <a:cs typeface="Times New Roman" panose="02020603050405020304" pitchFamily="18" charset="0"/>
                        </a:rPr>
                        <a:t>50g butter or baking fat</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Times New Roman" panose="02020603050405020304" pitchFamily="18" charset="0"/>
                          <a:cs typeface="Times New Roman" panose="02020603050405020304" pitchFamily="18" charset="0"/>
                        </a:rPr>
                        <a:t>1 large egg (or 2 small)</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l">
                        <a:spcAft>
                          <a:spcPts val="0"/>
                        </a:spcAft>
                      </a:pPr>
                      <a:r>
                        <a:rPr lang="en-GB" sz="1800" dirty="0">
                          <a:effectLst/>
                          <a:latin typeface="+mn-lt"/>
                          <a:ea typeface="Times New Roman" panose="02020603050405020304" pitchFamily="18" charset="0"/>
                          <a:cs typeface="Times New Roman" panose="02020603050405020304" pitchFamily="18" charset="0"/>
                        </a:rPr>
                        <a:t>60ml milk</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70840">
                <a:tc>
                  <a:txBody>
                    <a:bodyPr/>
                    <a:lstStyle/>
                    <a:p>
                      <a:pPr algn="l">
                        <a:spcAft>
                          <a:spcPts val="0"/>
                        </a:spcAft>
                      </a:pPr>
                      <a:r>
                        <a:rPr lang="en-GB" sz="1800" dirty="0">
                          <a:effectLst/>
                          <a:latin typeface="+mn-lt"/>
                          <a:ea typeface="Times New Roman" panose="02020603050405020304" pitchFamily="18" charset="0"/>
                          <a:cs typeface="Times New Roman" panose="02020603050405020304" pitchFamily="18" charset="0"/>
                        </a:rPr>
                        <a:t>60g frozen mixed vegetables, some chopped ham or </a:t>
                      </a:r>
                      <a:r>
                        <a:rPr lang="en-GB" sz="1800" u="sng" dirty="0">
                          <a:effectLst/>
                          <a:latin typeface="+mn-lt"/>
                          <a:ea typeface="Times New Roman" panose="02020603050405020304" pitchFamily="18" charset="0"/>
                          <a:cs typeface="Times New Roman" panose="02020603050405020304" pitchFamily="18" charset="0"/>
                        </a:rPr>
                        <a:t>cooked</a:t>
                      </a:r>
                      <a:r>
                        <a:rPr lang="en-GB" sz="1800" dirty="0">
                          <a:effectLst/>
                          <a:latin typeface="+mn-lt"/>
                          <a:ea typeface="Times New Roman" panose="02020603050405020304" pitchFamily="18" charset="0"/>
                          <a:cs typeface="Times New Roman" panose="02020603050405020304" pitchFamily="18" charset="0"/>
                        </a:rPr>
                        <a:t> bacon</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l">
                        <a:spcAft>
                          <a:spcPts val="0"/>
                        </a:spcAft>
                      </a:pPr>
                      <a:r>
                        <a:rPr lang="en-GB" sz="1800" dirty="0">
                          <a:effectLst/>
                          <a:latin typeface="+mn-lt"/>
                          <a:ea typeface="Times New Roman" panose="02020603050405020304" pitchFamily="18" charset="0"/>
                          <a:cs typeface="Times New Roman" panose="02020603050405020304" pitchFamily="18" charset="0"/>
                        </a:rPr>
                        <a:t>25g cheese, grated</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161737"/>
                  </a:ext>
                </a:extLst>
              </a:tr>
              <a:tr h="37084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50288637"/>
                  </a:ext>
                </a:extLst>
              </a:tr>
              <a:tr h="370840">
                <a:tc>
                  <a:txBody>
                    <a:bodyPr/>
                    <a:lstStyle/>
                    <a:p>
                      <a:pPr marL="342900" indent="-342900">
                        <a:spcAft>
                          <a:spcPts val="0"/>
                        </a:spcAft>
                        <a:buFont typeface="+mj-lt"/>
                        <a:buAutoNum type="arabicPeriod"/>
                        <a:tabLst>
                          <a:tab pos="3676650" algn="l"/>
                        </a:tabLst>
                      </a:pPr>
                      <a:r>
                        <a:rPr lang="en-GB" sz="1800" dirty="0">
                          <a:effectLst/>
                          <a:latin typeface="+mn-lt"/>
                          <a:ea typeface="Times New Roman" panose="02020603050405020304" pitchFamily="18" charset="0"/>
                          <a:cs typeface="Times New Roman" panose="02020603050405020304" pitchFamily="18" charset="0"/>
                        </a:rPr>
                        <a:t>Preheat oven to 200</a:t>
                      </a:r>
                      <a:r>
                        <a:rPr lang="en-GB" sz="1800" baseline="0" dirty="0">
                          <a:latin typeface="+mn-lt"/>
                        </a:rPr>
                        <a:t>˚C/Gas </a:t>
                      </a:r>
                      <a:endParaRPr lang="en-GB" sz="1800" dirty="0">
                        <a:effectLst/>
                        <a:latin typeface="+mn-lt"/>
                        <a:ea typeface="Times New Roman" panose="02020603050405020304" pitchFamily="18" charset="0"/>
                        <a:cs typeface="Times New Roman" panose="02020603050405020304" pitchFamily="18" charset="0"/>
                      </a:endParaRP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marL="342900" indent="-342900">
                        <a:spcAft>
                          <a:spcPts val="0"/>
                        </a:spcAft>
                        <a:buFont typeface="+mj-lt"/>
                        <a:buAutoNum type="arabicPeriod" startAt="2"/>
                        <a:tabLst>
                          <a:tab pos="3676650" algn="l"/>
                        </a:tabLst>
                      </a:pPr>
                      <a:r>
                        <a:rPr lang="en-GB" sz="1800" dirty="0">
                          <a:effectLst/>
                          <a:latin typeface="+mn-lt"/>
                          <a:ea typeface="Times New Roman" panose="02020603050405020304" pitchFamily="18" charset="0"/>
                          <a:cs typeface="Times New Roman" panose="02020603050405020304" pitchFamily="18" charset="0"/>
                        </a:rPr>
                        <a:t>Lightly grease the muffin tin</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marL="342900" indent="-342900">
                        <a:spcAft>
                          <a:spcPts val="0"/>
                        </a:spcAft>
                        <a:buFont typeface="+mj-lt"/>
                        <a:buAutoNum type="arabicPeriod" startAt="3"/>
                        <a:tabLst>
                          <a:tab pos="3676650" algn="l"/>
                        </a:tabLst>
                      </a:pPr>
                      <a:r>
                        <a:rPr lang="en-GB" sz="1800" dirty="0">
                          <a:effectLst/>
                          <a:latin typeface="+mn-lt"/>
                          <a:ea typeface="Times New Roman" panose="02020603050405020304" pitchFamily="18" charset="0"/>
                          <a:cs typeface="Times New Roman" panose="02020603050405020304" pitchFamily="18" charset="0"/>
                        </a:rPr>
                        <a:t>To make the pastry, cut the fat into small pieces, rub it into the flour, until it looks like breadcrumbs. Add 2 – 3 tbsp. cold water and mix into a dough.</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pPr marL="342900" indent="-342900">
                        <a:spcAft>
                          <a:spcPts val="0"/>
                        </a:spcAft>
                        <a:buFont typeface="+mj-lt"/>
                        <a:buAutoNum type="arabicPeriod" startAt="4"/>
                        <a:tabLst>
                          <a:tab pos="3676650" algn="l"/>
                        </a:tabLst>
                      </a:pPr>
                      <a:r>
                        <a:rPr lang="en-GB" sz="1800" dirty="0">
                          <a:effectLst/>
                          <a:latin typeface="+mn-lt"/>
                          <a:ea typeface="Times New Roman" panose="02020603050405020304" pitchFamily="18" charset="0"/>
                          <a:cs typeface="Times New Roman" panose="02020603050405020304" pitchFamily="18" charset="0"/>
                        </a:rPr>
                        <a:t>On a floured surface, roll out the pastry and use scone cutters to make 6 - 8 circles</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pPr marL="342900" indent="-342900">
                        <a:spcAft>
                          <a:spcPts val="0"/>
                        </a:spcAft>
                        <a:buFont typeface="+mj-lt"/>
                        <a:buAutoNum type="arabicPeriod" startAt="5"/>
                        <a:tabLst>
                          <a:tab pos="3676650" algn="l"/>
                        </a:tabLst>
                      </a:pPr>
                      <a:r>
                        <a:rPr lang="en-GB" sz="1800" dirty="0">
                          <a:effectLst/>
                          <a:latin typeface="+mn-lt"/>
                          <a:ea typeface="Times New Roman" panose="02020603050405020304" pitchFamily="18" charset="0"/>
                          <a:cs typeface="Times New Roman" panose="02020603050405020304" pitchFamily="18" charset="0"/>
                        </a:rPr>
                        <a:t>Place the vegetables </a:t>
                      </a:r>
                      <a:r>
                        <a:rPr lang="en-GB" sz="1800">
                          <a:effectLst/>
                          <a:latin typeface="+mn-lt"/>
                          <a:ea typeface="Times New Roman" panose="02020603050405020304" pitchFamily="18" charset="0"/>
                          <a:cs typeface="Times New Roman" panose="02020603050405020304" pitchFamily="18" charset="0"/>
                        </a:rPr>
                        <a:t>and ham in </a:t>
                      </a:r>
                      <a:r>
                        <a:rPr lang="en-GB" sz="1800" dirty="0">
                          <a:effectLst/>
                          <a:latin typeface="+mn-lt"/>
                          <a:ea typeface="Times New Roman" panose="02020603050405020304" pitchFamily="18" charset="0"/>
                          <a:cs typeface="Times New Roman" panose="02020603050405020304" pitchFamily="18" charset="0"/>
                        </a:rPr>
                        <a:t>the pastry cases. Grate the cheese.</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70840">
                <a:tc>
                  <a:txBody>
                    <a:bodyPr/>
                    <a:lstStyle/>
                    <a:p>
                      <a:pPr marL="342900" indent="-342900">
                        <a:spcAft>
                          <a:spcPts val="0"/>
                        </a:spcAft>
                        <a:buFont typeface="+mj-lt"/>
                        <a:buAutoNum type="arabicPeriod" startAt="6"/>
                        <a:tabLst>
                          <a:tab pos="3676650" algn="l"/>
                        </a:tabLst>
                      </a:pPr>
                      <a:r>
                        <a:rPr lang="en-GB" sz="1800" dirty="0">
                          <a:effectLst/>
                          <a:latin typeface="+mn-lt"/>
                          <a:ea typeface="Times New Roman" panose="02020603050405020304" pitchFamily="18" charset="0"/>
                          <a:cs typeface="Times New Roman" panose="02020603050405020304" pitchFamily="18" charset="0"/>
                        </a:rPr>
                        <a:t>Whisk the egg and the milk together, add seasoning if required. </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70840">
                <a:tc>
                  <a:txBody>
                    <a:bodyPr/>
                    <a:lstStyle/>
                    <a:p>
                      <a:pPr marL="342900" indent="-342900">
                        <a:spcAft>
                          <a:spcPts val="0"/>
                        </a:spcAft>
                        <a:buFont typeface="+mj-lt"/>
                        <a:buAutoNum type="arabicPeriod" startAt="7"/>
                        <a:tabLst>
                          <a:tab pos="3676650" algn="l"/>
                        </a:tabLst>
                      </a:pPr>
                      <a:r>
                        <a:rPr lang="en-GB" sz="1800" dirty="0">
                          <a:effectLst/>
                          <a:latin typeface="+mn-lt"/>
                          <a:ea typeface="Times New Roman" panose="02020603050405020304" pitchFamily="18" charset="0"/>
                          <a:cs typeface="Times New Roman" panose="02020603050405020304" pitchFamily="18" charset="0"/>
                        </a:rPr>
                        <a:t>Pour the egg mixture into the cases and top with the cheese. </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4382225"/>
                  </a:ext>
                </a:extLst>
              </a:tr>
              <a:tr h="370840">
                <a:tc>
                  <a:txBody>
                    <a:bodyPr/>
                    <a:lstStyle/>
                    <a:p>
                      <a:pPr marL="0" indent="0">
                        <a:spcAft>
                          <a:spcPts val="0"/>
                        </a:spcAft>
                        <a:buFont typeface="+mj-lt"/>
                        <a:buNone/>
                        <a:tabLst>
                          <a:tab pos="3676650" algn="l"/>
                        </a:tabLst>
                      </a:pPr>
                      <a:r>
                        <a:rPr lang="en-GB" sz="1800" dirty="0">
                          <a:effectLst/>
                          <a:latin typeface="+mn-lt"/>
                          <a:ea typeface="Times New Roman" panose="02020603050405020304" pitchFamily="18" charset="0"/>
                          <a:cs typeface="Times New Roman" panose="02020603050405020304" pitchFamily="18" charset="0"/>
                        </a:rPr>
                        <a:t>8.   Bake for 15 – 20 minutes until golden brown. Place on a cooling rack.</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7622971"/>
                  </a:ext>
                </a:extLst>
              </a:tr>
            </a:tbl>
          </a:graphicData>
        </a:graphic>
      </p:graphicFrame>
      <p:pic>
        <p:nvPicPr>
          <p:cNvPr id="3" name="Picture 2">
            <a:extLst>
              <a:ext uri="{FF2B5EF4-FFF2-40B4-BE49-F238E27FC236}">
                <a16:creationId xmlns:a16="http://schemas.microsoft.com/office/drawing/2014/main" id="{7807F974-1B68-4D37-9A67-1D721D165073}"/>
              </a:ext>
            </a:extLst>
          </p:cNvPr>
          <p:cNvPicPr>
            <a:picLocks noChangeAspect="1"/>
          </p:cNvPicPr>
          <p:nvPr/>
        </p:nvPicPr>
        <p:blipFill>
          <a:blip r:embed="rId2"/>
          <a:stretch>
            <a:fillRect/>
          </a:stretch>
        </p:blipFill>
        <p:spPr>
          <a:xfrm>
            <a:off x="6498485" y="527684"/>
            <a:ext cx="2140321" cy="1546045"/>
          </a:xfrm>
          <a:prstGeom prst="rect">
            <a:avLst/>
          </a:prstGeom>
        </p:spPr>
      </p:pic>
    </p:spTree>
    <p:extLst>
      <p:ext uri="{BB962C8B-B14F-4D97-AF65-F5344CB8AC3E}">
        <p14:creationId xmlns:p14="http://schemas.microsoft.com/office/powerpoint/2010/main" val="23562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12</a:t>
            </a:fld>
            <a:endParaRPr lang="en-GB" dirty="0"/>
          </a:p>
        </p:txBody>
      </p:sp>
      <p:sp>
        <p:nvSpPr>
          <p:cNvPr id="3" name="TextBox 2"/>
          <p:cNvSpPr txBox="1"/>
          <p:nvPr/>
        </p:nvSpPr>
        <p:spPr>
          <a:xfrm>
            <a:off x="1647825" y="203815"/>
            <a:ext cx="4810125" cy="461665"/>
          </a:xfrm>
          <a:prstGeom prst="rect">
            <a:avLst/>
          </a:prstGeom>
          <a:noFill/>
        </p:spPr>
        <p:txBody>
          <a:bodyPr wrap="square" rtlCol="0">
            <a:spAutoFit/>
          </a:bodyPr>
          <a:lstStyle/>
          <a:p>
            <a:pPr algn="ctr"/>
            <a:r>
              <a:rPr lang="en-GB" sz="2400" b="1" u="sng" dirty="0"/>
              <a:t>Meatball bean stew</a:t>
            </a:r>
          </a:p>
        </p:txBody>
      </p:sp>
      <p:graphicFrame>
        <p:nvGraphicFramePr>
          <p:cNvPr id="4" name="Table 3"/>
          <p:cNvGraphicFramePr>
            <a:graphicFrameLocks noGrp="1"/>
          </p:cNvGraphicFramePr>
          <p:nvPr>
            <p:extLst>
              <p:ext uri="{D42A27DB-BD31-4B8C-83A1-F6EECF244321}">
                <p14:modId xmlns:p14="http://schemas.microsoft.com/office/powerpoint/2010/main" val="2254736639"/>
              </p:ext>
            </p:extLst>
          </p:nvPr>
        </p:nvGraphicFramePr>
        <p:xfrm>
          <a:off x="225084" y="665480"/>
          <a:ext cx="8290266" cy="5918200"/>
        </p:xfrm>
        <a:graphic>
          <a:graphicData uri="http://schemas.openxmlformats.org/drawingml/2006/table">
            <a:tbl>
              <a:tblPr firstRow="1" bandRow="1">
                <a:tableStyleId>{5C22544A-7EE6-4342-B048-85BDC9FD1C3A}</a:tableStyleId>
              </a:tblPr>
              <a:tblGrid>
                <a:gridCol w="8290266">
                  <a:extLst>
                    <a:ext uri="{9D8B030D-6E8A-4147-A177-3AD203B41FA5}">
                      <a16:colId xmlns:a16="http://schemas.microsoft.com/office/drawing/2014/main" val="4123883099"/>
                    </a:ext>
                  </a:extLst>
                </a:gridCol>
              </a:tblGrid>
              <a:tr h="370840">
                <a:tc>
                  <a:txBody>
                    <a:bodyPr/>
                    <a:lstStyle/>
                    <a:p>
                      <a:r>
                        <a:rPr lang="en-GB" b="0" dirty="0">
                          <a:solidFill>
                            <a:schemeClr val="tx1"/>
                          </a:solidFill>
                          <a:latin typeface="Century Gothic" panose="020B0502020202020204" pitchFamily="34" charset="0"/>
                        </a:rPr>
                        <a:t>Ingredients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70840">
                <a:tc>
                  <a:txBody>
                    <a:bodyPr/>
                    <a:lstStyle/>
                    <a:p>
                      <a:pPr algn="l">
                        <a:spcAft>
                          <a:spcPts val="0"/>
                        </a:spcAft>
                      </a:pPr>
                      <a:r>
                        <a:rPr lang="en-GB" sz="1800" dirty="0">
                          <a:effectLst/>
                          <a:latin typeface="+mn-lt"/>
                          <a:ea typeface="Times New Roman" panose="02020603050405020304" pitchFamily="18" charset="0"/>
                        </a:rPr>
                        <a:t>2 sausages (meat or veggie)</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Times New Roman" panose="02020603050405020304" pitchFamily="18" charset="0"/>
                        </a:rPr>
                        <a:t>½ onion, 1 clove garlic, 1 tsp oil</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70840">
                <a:tc>
                  <a:txBody>
                    <a:bodyPr/>
                    <a:lstStyle/>
                    <a:p>
                      <a:pPr algn="l">
                        <a:spcAft>
                          <a:spcPts val="0"/>
                        </a:spcAft>
                      </a:pPr>
                      <a:r>
                        <a:rPr lang="en-GB" sz="1800" dirty="0">
                          <a:effectLst/>
                          <a:latin typeface="+mn-lt"/>
                          <a:ea typeface="Times New Roman" panose="02020603050405020304" pitchFamily="18" charset="0"/>
                        </a:rPr>
                        <a:t>100g cabbage (about </a:t>
                      </a:r>
                      <a:r>
                        <a:rPr lang="en-GB" sz="1800" baseline="30000" dirty="0">
                          <a:effectLst/>
                          <a:latin typeface="+mn-lt"/>
                          <a:ea typeface="Times New Roman" panose="02020603050405020304" pitchFamily="18" charset="0"/>
                        </a:rPr>
                        <a:t>1</a:t>
                      </a:r>
                      <a:r>
                        <a:rPr lang="en-GB" sz="1800" dirty="0">
                          <a:effectLst/>
                          <a:latin typeface="+mn-lt"/>
                          <a:ea typeface="Times New Roman" panose="02020603050405020304" pitchFamily="18" charset="0"/>
                        </a:rPr>
                        <a:t>/</a:t>
                      </a:r>
                      <a:r>
                        <a:rPr lang="en-GB" sz="1800" baseline="-25000" dirty="0">
                          <a:effectLst/>
                          <a:latin typeface="+mn-lt"/>
                          <a:ea typeface="Times New Roman" panose="02020603050405020304" pitchFamily="18" charset="0"/>
                        </a:rPr>
                        <a:t>6</a:t>
                      </a:r>
                      <a:r>
                        <a:rPr lang="en-GB" sz="1800" dirty="0">
                          <a:effectLst/>
                          <a:latin typeface="+mn-lt"/>
                          <a:ea typeface="Times New Roman" panose="02020603050405020304" pitchFamily="18" charset="0"/>
                        </a:rPr>
                        <a:t>  – </a:t>
                      </a:r>
                      <a:r>
                        <a:rPr lang="en-GB" sz="1800" baseline="30000" dirty="0">
                          <a:effectLst/>
                          <a:latin typeface="+mn-lt"/>
                          <a:ea typeface="Times New Roman" panose="02020603050405020304" pitchFamily="18" charset="0"/>
                        </a:rPr>
                        <a:t>1</a:t>
                      </a:r>
                      <a:r>
                        <a:rPr lang="en-GB" sz="1800" dirty="0">
                          <a:effectLst/>
                          <a:latin typeface="+mn-lt"/>
                          <a:ea typeface="Times New Roman" panose="02020603050405020304" pitchFamily="18" charset="0"/>
                        </a:rPr>
                        <a:t>/</a:t>
                      </a:r>
                      <a:r>
                        <a:rPr lang="en-GB" sz="1800" baseline="-25000" dirty="0">
                          <a:effectLst/>
                          <a:latin typeface="+mn-lt"/>
                          <a:ea typeface="Times New Roman" panose="02020603050405020304" pitchFamily="18" charset="0"/>
                        </a:rPr>
                        <a:t>8</a:t>
                      </a:r>
                      <a:r>
                        <a:rPr lang="en-GB" sz="1800" dirty="0">
                          <a:effectLst/>
                          <a:latin typeface="+mn-lt"/>
                          <a:ea typeface="Times New Roman" panose="02020603050405020304" pitchFamily="18" charset="0"/>
                        </a:rPr>
                        <a:t>)</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70840">
                <a:tc>
                  <a:txBody>
                    <a:bodyPr/>
                    <a:lstStyle/>
                    <a:p>
                      <a:pPr algn="l">
                        <a:spcAft>
                          <a:spcPts val="0"/>
                        </a:spcAft>
                      </a:pPr>
                      <a:r>
                        <a:rPr lang="en-GB" sz="1800" dirty="0">
                          <a:effectLst/>
                          <a:latin typeface="+mn-lt"/>
                          <a:ea typeface="Times New Roman" panose="02020603050405020304" pitchFamily="18" charset="0"/>
                        </a:rPr>
                        <a:t>½ 400g (200g) can chopped tomatoes, ½ 400g (200g) baked beans (or </a:t>
                      </a:r>
                      <a:r>
                        <a:rPr lang="en-GB" sz="1800" dirty="0" err="1">
                          <a:effectLst/>
                          <a:latin typeface="+mn-lt"/>
                          <a:ea typeface="Times New Roman" panose="02020603050405020304" pitchFamily="18" charset="0"/>
                        </a:rPr>
                        <a:t>cannelini</a:t>
                      </a:r>
                      <a:r>
                        <a:rPr lang="en-GB" sz="1800" dirty="0">
                          <a:effectLst/>
                          <a:latin typeface="+mn-lt"/>
                          <a:ea typeface="Times New Roman" panose="02020603050405020304" pitchFamily="18" charset="0"/>
                        </a:rPr>
                        <a:t>, butter beans)</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l">
                        <a:spcAft>
                          <a:spcPts val="0"/>
                        </a:spcAft>
                      </a:pPr>
                      <a:r>
                        <a:rPr lang="en-GB" sz="1800" dirty="0">
                          <a:effectLst/>
                          <a:latin typeface="+mn-lt"/>
                          <a:ea typeface="Times New Roman" panose="02020603050405020304" pitchFamily="18" charset="0"/>
                        </a:rPr>
                        <a:t>1 tsp mustard, ½ vegetable stock cube</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816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entury Gothic" panose="020B0502020202020204" pitchFamily="34" charset="0"/>
                        </a:rPr>
                        <a:t>Method</a:t>
                      </a:r>
                      <a:endParaRPr lang="en-GB" sz="1800" dirty="0">
                        <a:effectLst/>
                        <a:latin typeface="+mn-lt"/>
                        <a:ea typeface="Times New Roman" panose="02020603050405020304" pitchFamily="18" charset="0"/>
                      </a:endParaRP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458161737"/>
                  </a:ext>
                </a:extLst>
              </a:tr>
              <a:tr h="370840">
                <a:tc>
                  <a:txBody>
                    <a:bodyPr/>
                    <a:lstStyle/>
                    <a:p>
                      <a:pPr marL="0" lvl="0" indent="0" algn="l">
                        <a:spcAft>
                          <a:spcPts val="0"/>
                        </a:spcAft>
                        <a:buFont typeface="+mj-lt"/>
                        <a:buNone/>
                      </a:pPr>
                      <a:r>
                        <a:rPr lang="en-GB" sz="1800" dirty="0">
                          <a:effectLst/>
                          <a:latin typeface="+mn-lt"/>
                          <a:ea typeface="Times New Roman" panose="02020603050405020304" pitchFamily="18" charset="0"/>
                        </a:rPr>
                        <a:t>1. Squeeze the meat out of the sausages and form into 6–8 meatballs. Wash hands. </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0288637"/>
                  </a:ext>
                </a:extLst>
              </a:tr>
              <a:tr h="370840">
                <a:tc>
                  <a:txBody>
                    <a:bodyPr/>
                    <a:lstStyle/>
                    <a:p>
                      <a:pPr marL="0" lvl="0" indent="0" algn="l">
                        <a:spcAft>
                          <a:spcPts val="0"/>
                        </a:spcAft>
                        <a:buFont typeface="+mj-lt"/>
                        <a:buNone/>
                      </a:pPr>
                      <a:r>
                        <a:rPr lang="en-GB" sz="1800" dirty="0">
                          <a:effectLst/>
                          <a:latin typeface="+mn-lt"/>
                          <a:ea typeface="Times New Roman" panose="02020603050405020304" pitchFamily="18" charset="0"/>
                        </a:rPr>
                        <a:t>2. Peel and chop the onion and garlic.</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3. Slice the cabbage into thin strips.</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4. Fry the onion, garlic and meatballs for about 5 minutes until brown. Be careful not to burn the garlic.</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5. Place the stock cube into a jug and add 100ml boiling water. Stir until dissolved.</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6. Add the stock, and tomatoes to the meatballs. Add the mustard.</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7. Now add the cabbage and the beans. Cook for 5 – 8 minutes with the lid on.</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a:effectLst/>
                          <a:latin typeface="+mn-lt"/>
                          <a:ea typeface="Times New Roman" panose="02020603050405020304" pitchFamily="18" charset="0"/>
                        </a:rPr>
                        <a:t>8. Your </a:t>
                      </a:r>
                      <a:r>
                        <a:rPr lang="en-GB" sz="1800" dirty="0">
                          <a:effectLst/>
                          <a:latin typeface="+mn-lt"/>
                          <a:ea typeface="Times New Roman" panose="02020603050405020304" pitchFamily="18" charset="0"/>
                        </a:rPr>
                        <a:t>delicious stew is now ready. Serve at home with mashed potato or crusty bread.</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4382225"/>
                  </a:ext>
                </a:extLst>
              </a:tr>
            </a:tbl>
          </a:graphicData>
        </a:graphic>
      </p:graphicFrame>
      <p:pic>
        <p:nvPicPr>
          <p:cNvPr id="6" name="Picture 5">
            <a:extLst>
              <a:ext uri="{FF2B5EF4-FFF2-40B4-BE49-F238E27FC236}">
                <a16:creationId xmlns:a16="http://schemas.microsoft.com/office/drawing/2014/main" id="{1521A47B-38D1-44EB-9B60-6A5A98E5716D}"/>
              </a:ext>
            </a:extLst>
          </p:cNvPr>
          <p:cNvPicPr>
            <a:picLocks noChangeAspect="1"/>
          </p:cNvPicPr>
          <p:nvPr/>
        </p:nvPicPr>
        <p:blipFill>
          <a:blip r:embed="rId2"/>
          <a:stretch>
            <a:fillRect/>
          </a:stretch>
        </p:blipFill>
        <p:spPr>
          <a:xfrm>
            <a:off x="6795146" y="665480"/>
            <a:ext cx="1720204" cy="1566484"/>
          </a:xfrm>
          <a:prstGeom prst="rect">
            <a:avLst/>
          </a:prstGeom>
        </p:spPr>
      </p:pic>
    </p:spTree>
    <p:extLst>
      <p:ext uri="{BB962C8B-B14F-4D97-AF65-F5344CB8AC3E}">
        <p14:creationId xmlns:p14="http://schemas.microsoft.com/office/powerpoint/2010/main" val="191869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13</a:t>
            </a:fld>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697745611"/>
              </p:ext>
            </p:extLst>
          </p:nvPr>
        </p:nvGraphicFramePr>
        <p:xfrm>
          <a:off x="225084" y="665480"/>
          <a:ext cx="8290266" cy="5933440"/>
        </p:xfrm>
        <a:graphic>
          <a:graphicData uri="http://schemas.openxmlformats.org/drawingml/2006/table">
            <a:tbl>
              <a:tblPr firstRow="1" bandRow="1">
                <a:tableStyleId>{5C22544A-7EE6-4342-B048-85BDC9FD1C3A}</a:tableStyleId>
              </a:tblPr>
              <a:tblGrid>
                <a:gridCol w="8290266">
                  <a:extLst>
                    <a:ext uri="{9D8B030D-6E8A-4147-A177-3AD203B41FA5}">
                      <a16:colId xmlns:a16="http://schemas.microsoft.com/office/drawing/2014/main" val="4123883099"/>
                    </a:ext>
                  </a:extLst>
                </a:gridCol>
              </a:tblGrid>
              <a:tr h="370840">
                <a:tc>
                  <a:txBody>
                    <a:bodyPr/>
                    <a:lstStyle/>
                    <a:p>
                      <a:r>
                        <a:rPr lang="en-GB" b="0" dirty="0">
                          <a:solidFill>
                            <a:schemeClr val="tx1"/>
                          </a:solidFill>
                          <a:latin typeface="Century Gothic" panose="020B0502020202020204" pitchFamily="34" charset="0"/>
                        </a:rPr>
                        <a:t>Ingredients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70840">
                <a:tc>
                  <a:txBody>
                    <a:bodyPr/>
                    <a:lstStyle/>
                    <a:p>
                      <a:pPr algn="l">
                        <a:spcAft>
                          <a:spcPts val="0"/>
                        </a:spcAft>
                        <a:tabLst>
                          <a:tab pos="1184275" algn="l"/>
                        </a:tabLst>
                      </a:pPr>
                      <a:r>
                        <a:rPr lang="en-GB" sz="1800" dirty="0">
                          <a:effectLst/>
                          <a:latin typeface="+mn-lt"/>
                          <a:ea typeface="Times New Roman" panose="02020603050405020304" pitchFamily="18" charset="0"/>
                        </a:rPr>
                        <a:t>125g Self raising flour</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70840">
                <a:tc>
                  <a:txBody>
                    <a:bodyPr/>
                    <a:lstStyle/>
                    <a:p>
                      <a:pPr algn="l">
                        <a:spcAft>
                          <a:spcPts val="0"/>
                        </a:spcAft>
                        <a:tabLst>
                          <a:tab pos="1184275" algn="l"/>
                        </a:tabLst>
                      </a:pPr>
                      <a:r>
                        <a:rPr lang="en-GB" sz="1800" dirty="0">
                          <a:effectLst/>
                          <a:latin typeface="+mn-lt"/>
                          <a:ea typeface="Times New Roman" panose="02020603050405020304" pitchFamily="18" charset="0"/>
                        </a:rPr>
                        <a:t>125g Caster sugar</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84275" algn="l"/>
                        </a:tabLst>
                        <a:defRPr/>
                      </a:pPr>
                      <a:r>
                        <a:rPr lang="en-GB" sz="1800" dirty="0">
                          <a:effectLst/>
                          <a:latin typeface="+mn-lt"/>
                          <a:ea typeface="Times New Roman" panose="02020603050405020304" pitchFamily="18" charset="0"/>
                        </a:rPr>
                        <a:t>125g</a:t>
                      </a:r>
                      <a:r>
                        <a:rPr lang="en-GB" sz="1800" baseline="0" dirty="0">
                          <a:effectLst/>
                          <a:latin typeface="+mn-lt"/>
                          <a:ea typeface="Times New Roman" panose="02020603050405020304" pitchFamily="18" charset="0"/>
                        </a:rPr>
                        <a:t> Butter or margarine</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84275" algn="l"/>
                        </a:tabLst>
                        <a:defRPr/>
                      </a:pPr>
                      <a:r>
                        <a:rPr lang="en-GB" sz="1800" dirty="0">
                          <a:effectLst/>
                          <a:latin typeface="+mn-lt"/>
                          <a:ea typeface="Times New Roman" panose="02020603050405020304" pitchFamily="18" charset="0"/>
                        </a:rPr>
                        <a:t>2 eggs</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84275" algn="l"/>
                        </a:tabLst>
                        <a:defRPr/>
                      </a:pPr>
                      <a:r>
                        <a:rPr lang="en-GB" sz="1800" dirty="0">
                          <a:effectLst/>
                          <a:latin typeface="+mn-lt"/>
                          <a:ea typeface="Times New Roman" panose="02020603050405020304" pitchFamily="18" charset="0"/>
                        </a:rPr>
                        <a:t>3 – 4 tbsp. jam for filling and 1 tbsp. icing for dusting over</a:t>
                      </a:r>
                      <a:r>
                        <a:rPr lang="en-GB" sz="1800" baseline="0" dirty="0">
                          <a:effectLst/>
                          <a:latin typeface="+mn-lt"/>
                          <a:ea typeface="Times New Roman" panose="02020603050405020304" pitchFamily="18" charset="0"/>
                        </a:rPr>
                        <a:t> the top</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816941"/>
                  </a:ext>
                </a:extLst>
              </a:tr>
              <a:tr h="370840">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50288637"/>
                  </a:ext>
                </a:extLst>
              </a:tr>
              <a:tr h="370840">
                <a:tc>
                  <a:txBody>
                    <a:bodyPr/>
                    <a:lstStyle/>
                    <a:p>
                      <a:pPr marL="0" indent="0">
                        <a:spcAft>
                          <a:spcPts val="0"/>
                        </a:spcAft>
                        <a:tabLst>
                          <a:tab pos="1184275" algn="l"/>
                        </a:tabLst>
                      </a:pPr>
                      <a:r>
                        <a:rPr lang="en-GB" sz="1800" dirty="0">
                          <a:effectLst/>
                          <a:latin typeface="+mn-lt"/>
                          <a:ea typeface="Times New Roman" panose="02020603050405020304" pitchFamily="18" charset="0"/>
                        </a:rPr>
                        <a:t>1. Set</a:t>
                      </a:r>
                      <a:r>
                        <a:rPr lang="en-GB" sz="1800" baseline="0" dirty="0">
                          <a:effectLst/>
                          <a:latin typeface="+mn-lt"/>
                          <a:ea typeface="Times New Roman" panose="02020603050405020304" pitchFamily="18" charset="0"/>
                        </a:rPr>
                        <a:t> oven to 180°C/gas 4. Grease and line 2 16 cm round cake tins.</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a:spcAft>
                          <a:spcPts val="0"/>
                        </a:spcAft>
                        <a:tabLst>
                          <a:tab pos="1184275" algn="l"/>
                        </a:tabLst>
                      </a:pPr>
                      <a:r>
                        <a:rPr lang="en-GB" sz="1800" dirty="0">
                          <a:effectLst/>
                          <a:latin typeface="+mn-lt"/>
                          <a:ea typeface="Times New Roman" panose="02020603050405020304" pitchFamily="18" charset="0"/>
                        </a:rPr>
                        <a:t>2. Cream together the sugar and butter with a </a:t>
                      </a:r>
                      <a:r>
                        <a:rPr lang="en-GB" sz="1800" b="1" dirty="0">
                          <a:effectLst/>
                          <a:latin typeface="+mn-lt"/>
                          <a:ea typeface="Times New Roman" panose="02020603050405020304" pitchFamily="18" charset="0"/>
                        </a:rPr>
                        <a:t>wooden</a:t>
                      </a:r>
                      <a:r>
                        <a:rPr lang="en-GB" sz="1800" dirty="0">
                          <a:effectLst/>
                          <a:latin typeface="+mn-lt"/>
                          <a:ea typeface="Times New Roman" panose="02020603050405020304" pitchFamily="18" charset="0"/>
                        </a:rPr>
                        <a:t> spoon until light and fluffy.</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a:spcAft>
                          <a:spcPts val="0"/>
                        </a:spcAft>
                        <a:tabLst>
                          <a:tab pos="1184275" algn="l"/>
                        </a:tabLst>
                      </a:pPr>
                      <a:r>
                        <a:rPr lang="en-GB" sz="1800" dirty="0">
                          <a:effectLst/>
                          <a:latin typeface="+mn-lt"/>
                          <a:ea typeface="Times New Roman" panose="02020603050405020304" pitchFamily="18" charset="0"/>
                        </a:rPr>
                        <a:t>3. Beat the eggs into the mixture,</a:t>
                      </a:r>
                      <a:r>
                        <a:rPr lang="en-GB" sz="1800" baseline="0" dirty="0">
                          <a:effectLst/>
                          <a:latin typeface="+mn-lt"/>
                          <a:ea typeface="Times New Roman" panose="02020603050405020304" pitchFamily="18" charset="0"/>
                        </a:rPr>
                        <a:t> one at a time. Beat well in between.</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pPr>
                        <a:spcAft>
                          <a:spcPts val="0"/>
                        </a:spcAft>
                        <a:tabLst>
                          <a:tab pos="1184275" algn="l"/>
                        </a:tabLst>
                      </a:pPr>
                      <a:r>
                        <a:rPr lang="en-GB" sz="1800" dirty="0">
                          <a:effectLst/>
                          <a:latin typeface="+mn-lt"/>
                          <a:ea typeface="Times New Roman" panose="02020603050405020304" pitchFamily="18" charset="0"/>
                        </a:rPr>
                        <a:t>4.Sieve</a:t>
                      </a:r>
                      <a:r>
                        <a:rPr lang="en-GB" sz="1800" baseline="0" dirty="0">
                          <a:effectLst/>
                          <a:latin typeface="+mn-lt"/>
                          <a:ea typeface="Times New Roman" panose="02020603050405020304" pitchFamily="18" charset="0"/>
                        </a:rPr>
                        <a:t> the flour into your mixture and then fold in using a </a:t>
                      </a:r>
                      <a:r>
                        <a:rPr lang="en-GB" sz="1800" b="1" baseline="0" dirty="0">
                          <a:effectLst/>
                          <a:latin typeface="+mn-lt"/>
                          <a:ea typeface="Times New Roman" panose="02020603050405020304" pitchFamily="18" charset="0"/>
                        </a:rPr>
                        <a:t>metal</a:t>
                      </a:r>
                      <a:r>
                        <a:rPr lang="en-GB" sz="1800" baseline="0" dirty="0">
                          <a:effectLst/>
                          <a:latin typeface="+mn-lt"/>
                          <a:ea typeface="Times New Roman" panose="02020603050405020304" pitchFamily="18" charset="0"/>
                        </a:rPr>
                        <a:t> spoon.</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pPr>
                        <a:spcAft>
                          <a:spcPts val="0"/>
                        </a:spcAft>
                        <a:tabLst>
                          <a:tab pos="1184275" algn="l"/>
                        </a:tabLst>
                      </a:pPr>
                      <a:r>
                        <a:rPr lang="en-GB" sz="1800" dirty="0">
                          <a:effectLst/>
                          <a:latin typeface="+mn-lt"/>
                          <a:ea typeface="Times New Roman" panose="02020603050405020304" pitchFamily="18" charset="0"/>
                        </a:rPr>
                        <a:t>5. Divide the mixture between the two cake tins and carefully spread</a:t>
                      </a:r>
                      <a:r>
                        <a:rPr lang="en-GB" sz="1800" baseline="0" dirty="0">
                          <a:effectLst/>
                          <a:latin typeface="+mn-lt"/>
                          <a:ea typeface="Times New Roman" panose="02020603050405020304" pitchFamily="18" charset="0"/>
                        </a:rPr>
                        <a:t> the mixture out.</a:t>
                      </a:r>
                      <a:r>
                        <a:rPr lang="en-GB" sz="1800" dirty="0">
                          <a:effectLst/>
                          <a:latin typeface="+mn-lt"/>
                          <a:ea typeface="Times New Roman" panose="02020603050405020304" pitchFamily="18" charset="0"/>
                        </a:rPr>
                        <a:t> </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70840">
                <a:tc>
                  <a:txBody>
                    <a:bodyPr/>
                    <a:lstStyle/>
                    <a:p>
                      <a:pPr>
                        <a:spcAft>
                          <a:spcPts val="0"/>
                        </a:spcAft>
                        <a:tabLst>
                          <a:tab pos="1184275" algn="l"/>
                        </a:tabLst>
                      </a:pPr>
                      <a:r>
                        <a:rPr lang="en-GB" sz="1800" dirty="0">
                          <a:effectLst/>
                          <a:latin typeface="+mn-lt"/>
                          <a:ea typeface="Times New Roman" panose="02020603050405020304" pitchFamily="18" charset="0"/>
                        </a:rPr>
                        <a:t>6. Bake for 20 minutes until</a:t>
                      </a:r>
                      <a:r>
                        <a:rPr lang="en-GB" sz="1800" baseline="0" dirty="0">
                          <a:effectLst/>
                          <a:latin typeface="+mn-lt"/>
                          <a:ea typeface="Times New Roman" panose="02020603050405020304" pitchFamily="18" charset="0"/>
                        </a:rPr>
                        <a:t> golden brown and well risen. Use the skewer test to check.</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370840">
                <a:tc>
                  <a:txBody>
                    <a:bodyPr/>
                    <a:lstStyle/>
                    <a:p>
                      <a:pPr>
                        <a:spcAft>
                          <a:spcPts val="0"/>
                        </a:spcAft>
                        <a:tabLst>
                          <a:tab pos="1184275" algn="l"/>
                        </a:tabLst>
                      </a:pPr>
                      <a:r>
                        <a:rPr lang="en-GB" sz="1800" dirty="0">
                          <a:effectLst/>
                          <a:latin typeface="+mn-lt"/>
                          <a:ea typeface="Times New Roman" panose="02020603050405020304" pitchFamily="18" charset="0"/>
                        </a:rPr>
                        <a:t>7. Turn</a:t>
                      </a:r>
                      <a:r>
                        <a:rPr lang="en-GB" sz="1800" baseline="0" dirty="0">
                          <a:effectLst/>
                          <a:latin typeface="+mn-lt"/>
                          <a:ea typeface="Times New Roman" panose="02020603050405020304" pitchFamily="18" charset="0"/>
                        </a:rPr>
                        <a:t> the cakes out of the tins and leave to cool.</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4382225"/>
                  </a:ext>
                </a:extLst>
              </a:tr>
              <a:tr h="370840">
                <a:tc>
                  <a:txBody>
                    <a:bodyPr/>
                    <a:lstStyle/>
                    <a:p>
                      <a:pPr>
                        <a:spcAft>
                          <a:spcPts val="0"/>
                        </a:spcAft>
                        <a:tabLst>
                          <a:tab pos="1184275" algn="l"/>
                        </a:tabLst>
                      </a:pPr>
                      <a:r>
                        <a:rPr lang="en-GB" sz="1800" dirty="0">
                          <a:effectLst/>
                          <a:latin typeface="+mn-lt"/>
                          <a:ea typeface="Times New Roman" panose="02020603050405020304" pitchFamily="18" charset="0"/>
                        </a:rPr>
                        <a:t>8. Spread jam onto one side and then sandwich together.</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370840">
                <a:tc>
                  <a:txBody>
                    <a:bodyPr/>
                    <a:lstStyle/>
                    <a:p>
                      <a:pPr>
                        <a:spcAft>
                          <a:spcPts val="0"/>
                        </a:spcAft>
                        <a:tabLst>
                          <a:tab pos="1184275" algn="l"/>
                        </a:tabLst>
                      </a:pPr>
                      <a:r>
                        <a:rPr lang="en-GB" sz="1800" dirty="0">
                          <a:effectLst/>
                          <a:latin typeface="+mn-lt"/>
                          <a:ea typeface="Times New Roman" panose="02020603050405020304" pitchFamily="18" charset="0"/>
                        </a:rPr>
                        <a:t>9. Sieve icing sugar</a:t>
                      </a:r>
                      <a:r>
                        <a:rPr lang="en-GB" sz="1800" baseline="0" dirty="0">
                          <a:effectLst/>
                          <a:latin typeface="+mn-lt"/>
                          <a:ea typeface="Times New Roman" panose="02020603050405020304" pitchFamily="18" charset="0"/>
                        </a:rPr>
                        <a:t> over the top of the top sponge.</a:t>
                      </a: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4" name="TextBox 3"/>
          <p:cNvSpPr txBox="1"/>
          <p:nvPr/>
        </p:nvSpPr>
        <p:spPr>
          <a:xfrm>
            <a:off x="1589210" y="203815"/>
            <a:ext cx="4591050" cy="461665"/>
          </a:xfrm>
          <a:prstGeom prst="rect">
            <a:avLst/>
          </a:prstGeom>
          <a:noFill/>
        </p:spPr>
        <p:txBody>
          <a:bodyPr wrap="square" rtlCol="0">
            <a:spAutoFit/>
          </a:bodyPr>
          <a:lstStyle/>
          <a:p>
            <a:pPr algn="ctr"/>
            <a:r>
              <a:rPr lang="en-GB" sz="2400" b="1" u="sng" dirty="0"/>
              <a:t>Victoria Sandwich Cake</a:t>
            </a:r>
          </a:p>
        </p:txBody>
      </p:sp>
      <p:pic>
        <p:nvPicPr>
          <p:cNvPr id="5" name="Picture 4"/>
          <p:cNvPicPr>
            <a:picLocks noChangeAspect="1"/>
          </p:cNvPicPr>
          <p:nvPr/>
        </p:nvPicPr>
        <p:blipFill>
          <a:blip r:embed="rId2"/>
          <a:stretch>
            <a:fillRect/>
          </a:stretch>
        </p:blipFill>
        <p:spPr>
          <a:xfrm>
            <a:off x="6318499" y="665480"/>
            <a:ext cx="2196852" cy="1462258"/>
          </a:xfrm>
          <a:prstGeom prst="rect">
            <a:avLst/>
          </a:prstGeom>
        </p:spPr>
      </p:pic>
    </p:spTree>
    <p:extLst>
      <p:ext uri="{BB962C8B-B14F-4D97-AF65-F5344CB8AC3E}">
        <p14:creationId xmlns:p14="http://schemas.microsoft.com/office/powerpoint/2010/main" val="16471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20B242D-6290-49E5-A6EF-D013109EBBA5}" type="slidenum">
              <a:rPr lang="en-GB" smtClean="0"/>
              <a:t>2</a:t>
            </a:fld>
            <a:endParaRPr lang="en-GB" dirty="0"/>
          </a:p>
        </p:txBody>
      </p:sp>
      <p:sp>
        <p:nvSpPr>
          <p:cNvPr id="4" name="TextBox 3"/>
          <p:cNvSpPr txBox="1"/>
          <p:nvPr/>
        </p:nvSpPr>
        <p:spPr>
          <a:xfrm>
            <a:off x="1449977" y="134439"/>
            <a:ext cx="5342709" cy="369332"/>
          </a:xfrm>
          <a:prstGeom prst="rect">
            <a:avLst/>
          </a:prstGeom>
          <a:noFill/>
        </p:spPr>
        <p:txBody>
          <a:bodyPr wrap="square" rtlCol="0">
            <a:spAutoFit/>
          </a:bodyPr>
          <a:lstStyle/>
          <a:p>
            <a:pPr algn="ctr"/>
            <a:r>
              <a:rPr lang="en-GB" b="1" u="sng" dirty="0"/>
              <a:t>Recipe Index</a:t>
            </a:r>
          </a:p>
        </p:txBody>
      </p:sp>
      <p:graphicFrame>
        <p:nvGraphicFramePr>
          <p:cNvPr id="7" name="Table 6"/>
          <p:cNvGraphicFramePr>
            <a:graphicFrameLocks noGrp="1"/>
          </p:cNvGraphicFramePr>
          <p:nvPr>
            <p:extLst>
              <p:ext uri="{D42A27DB-BD31-4B8C-83A1-F6EECF244321}">
                <p14:modId xmlns:p14="http://schemas.microsoft.com/office/powerpoint/2010/main" val="2339636758"/>
              </p:ext>
            </p:extLst>
          </p:nvPr>
        </p:nvGraphicFramePr>
        <p:xfrm>
          <a:off x="753290" y="613291"/>
          <a:ext cx="4889863" cy="3657600"/>
        </p:xfrm>
        <a:graphic>
          <a:graphicData uri="http://schemas.openxmlformats.org/drawingml/2006/table">
            <a:tbl>
              <a:tblPr firstRow="1" bandRow="1">
                <a:tableStyleId>{2D5ABB26-0587-4C30-8999-92F81FD0307C}</a:tableStyleId>
              </a:tblPr>
              <a:tblGrid>
                <a:gridCol w="2926932">
                  <a:extLst>
                    <a:ext uri="{9D8B030D-6E8A-4147-A177-3AD203B41FA5}">
                      <a16:colId xmlns:a16="http://schemas.microsoft.com/office/drawing/2014/main" val="331396204"/>
                    </a:ext>
                  </a:extLst>
                </a:gridCol>
                <a:gridCol w="1962931">
                  <a:extLst>
                    <a:ext uri="{9D8B030D-6E8A-4147-A177-3AD203B41FA5}">
                      <a16:colId xmlns:a16="http://schemas.microsoft.com/office/drawing/2014/main" val="4238093510"/>
                    </a:ext>
                  </a:extLst>
                </a:gridCol>
              </a:tblGrid>
              <a:tr h="292216">
                <a:tc>
                  <a:txBody>
                    <a:bodyPr/>
                    <a:lstStyle/>
                    <a:p>
                      <a:r>
                        <a:rPr lang="en-GB" sz="1800" dirty="0">
                          <a:latin typeface="Century Gothic" panose="020B0502020202020204" pitchFamily="34" charset="0"/>
                        </a:rPr>
                        <a:t>Recipe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r>
                        <a:rPr lang="en-GB" sz="1800" dirty="0">
                          <a:latin typeface="Century Gothic" panose="020B0502020202020204" pitchFamily="34" charset="0"/>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853186968"/>
                  </a:ext>
                </a:extLst>
              </a:tr>
              <a:tr h="312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Breakfast muffins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628895"/>
                  </a:ext>
                </a:extLst>
              </a:tr>
              <a:tr h="312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Garlic &amp; rosemary focaccia</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101456"/>
                  </a:ext>
                </a:extLst>
              </a:tr>
              <a:tr h="312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7172721"/>
                  </a:ext>
                </a:extLst>
              </a:tr>
              <a:tr h="312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a:t>
                      </a:r>
                      <a:r>
                        <a:rPr lang="en-GB" sz="1600" dirty="0" err="1"/>
                        <a:t>hilli</a:t>
                      </a:r>
                      <a:r>
                        <a:rPr lang="en-GB" sz="1600" dirty="0"/>
                        <a:t> veg noodles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030664"/>
                  </a:ext>
                </a:extLst>
              </a:tr>
              <a:tr h="312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a:t>
                      </a:r>
                      <a:r>
                        <a:rPr lang="en-GB" sz="1600" dirty="0"/>
                        <a:t>ac ‘n’ veg cheese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4827716"/>
                  </a:ext>
                </a:extLst>
              </a:tr>
              <a:tr h="3122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Bolognese sauce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0748806"/>
                  </a:ext>
                </a:extLst>
              </a:tr>
              <a:tr h="292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Mini quiche tartlets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1791565"/>
                  </a:ext>
                </a:extLst>
              </a:tr>
              <a:tr h="2922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Victoria</a:t>
                      </a:r>
                      <a:r>
                        <a:rPr lang="en-GB" sz="1600" baseline="0" dirty="0"/>
                        <a:t> Sandwich cake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22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t>
                      </a:r>
                      <a:r>
                        <a:rPr lang="en-GB" sz="1600" dirty="0" err="1"/>
                        <a:t>eatball</a:t>
                      </a:r>
                      <a:r>
                        <a:rPr lang="en-GB" sz="1600" dirty="0"/>
                        <a:t> &amp; bean stew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876081"/>
                  </a:ext>
                </a:extLst>
              </a:tr>
            </a:tbl>
          </a:graphicData>
        </a:graphic>
      </p:graphicFrame>
      <p:sp>
        <p:nvSpPr>
          <p:cNvPr id="8" name="TextBox 7"/>
          <p:cNvSpPr txBox="1"/>
          <p:nvPr/>
        </p:nvSpPr>
        <p:spPr>
          <a:xfrm>
            <a:off x="5736227" y="965925"/>
            <a:ext cx="3303270" cy="5909310"/>
          </a:xfrm>
          <a:prstGeom prst="rect">
            <a:avLst/>
          </a:prstGeom>
          <a:solidFill>
            <a:schemeClr val="bg1"/>
          </a:solidFill>
          <a:ln w="41275">
            <a:solidFill>
              <a:schemeClr val="tx1"/>
            </a:solidFill>
          </a:ln>
        </p:spPr>
        <p:txBody>
          <a:bodyPr wrap="square" rtlCol="0">
            <a:spAutoFit/>
          </a:bodyPr>
          <a:lstStyle/>
          <a:p>
            <a:r>
              <a:rPr lang="en-GB" b="1" u="sng" dirty="0"/>
              <a:t>Pre-practical check list</a:t>
            </a:r>
          </a:p>
          <a:p>
            <a:pPr marL="342900" indent="-342900">
              <a:buAutoNum type="arabicPeriod"/>
            </a:pPr>
            <a:r>
              <a:rPr lang="en-GB" dirty="0"/>
              <a:t>Place bags in locker areas.</a:t>
            </a:r>
          </a:p>
          <a:p>
            <a:pPr marL="342900" indent="-342900">
              <a:buAutoNum type="arabicPeriod"/>
            </a:pPr>
            <a:endParaRPr lang="en-GB" dirty="0"/>
          </a:p>
          <a:p>
            <a:pPr marL="342900" indent="-342900">
              <a:buAutoNum type="arabicPeriod"/>
            </a:pPr>
            <a:r>
              <a:rPr lang="en-GB" dirty="0"/>
              <a:t>Place planner, recipe booklet and pencil case on your desk.</a:t>
            </a:r>
          </a:p>
          <a:p>
            <a:pPr marL="342900" indent="-342900">
              <a:buAutoNum type="arabicPeriod"/>
            </a:pPr>
            <a:endParaRPr lang="en-GB" dirty="0"/>
          </a:p>
          <a:p>
            <a:pPr marL="342900" indent="-342900">
              <a:buAutoNum type="arabicPeriod"/>
            </a:pPr>
            <a:r>
              <a:rPr lang="en-GB" dirty="0"/>
              <a:t>Take jumper off and put apron on.</a:t>
            </a:r>
          </a:p>
          <a:p>
            <a:pPr marL="342900" indent="-342900">
              <a:buAutoNum type="arabicPeriod"/>
            </a:pPr>
            <a:endParaRPr lang="en-GB" dirty="0"/>
          </a:p>
          <a:p>
            <a:pPr marL="342900" indent="-342900">
              <a:buAutoNum type="arabicPeriod"/>
            </a:pPr>
            <a:r>
              <a:rPr lang="en-GB" dirty="0"/>
              <a:t>Tie hair back.</a:t>
            </a:r>
          </a:p>
          <a:p>
            <a:pPr marL="342900" indent="-342900">
              <a:buAutoNum type="arabicPeriod"/>
            </a:pPr>
            <a:endParaRPr lang="en-GB" dirty="0"/>
          </a:p>
          <a:p>
            <a:pPr marL="342900" indent="-342900">
              <a:buAutoNum type="arabicPeriod"/>
            </a:pPr>
            <a:r>
              <a:rPr lang="en-GB" dirty="0"/>
              <a:t>Roll up sleeves and wash hands</a:t>
            </a:r>
          </a:p>
          <a:p>
            <a:pPr marL="342900" indent="-342900">
              <a:buAutoNum type="arabicPeriod"/>
            </a:pPr>
            <a:endParaRPr lang="en-GB" dirty="0"/>
          </a:p>
          <a:p>
            <a:pPr marL="342900" indent="-342900">
              <a:buAutoNum type="arabicPeriod"/>
            </a:pPr>
            <a:r>
              <a:rPr lang="en-GB" dirty="0"/>
              <a:t>Place ingredients on plastic trays on your work area.</a:t>
            </a:r>
          </a:p>
          <a:p>
            <a:pPr marL="342900" indent="-342900">
              <a:buAutoNum type="arabicPeriod"/>
            </a:pPr>
            <a:endParaRPr lang="en-GB" dirty="0"/>
          </a:p>
          <a:p>
            <a:pPr marL="342900" indent="-342900">
              <a:buAutoNum type="arabicPeriod"/>
            </a:pPr>
            <a:r>
              <a:rPr lang="en-GB" dirty="0"/>
              <a:t>Collect equipment.</a:t>
            </a:r>
          </a:p>
          <a:p>
            <a:pPr marL="342900" indent="-342900">
              <a:buAutoNum type="arabicPeriod"/>
            </a:pPr>
            <a:endParaRPr lang="en-GB" dirty="0"/>
          </a:p>
          <a:p>
            <a:pPr marL="342900" indent="-342900">
              <a:buAutoNum type="arabicPeriod"/>
            </a:pPr>
            <a:r>
              <a:rPr lang="en-GB" dirty="0"/>
              <a:t>Put ALL carrier bags away and stools under the table.</a:t>
            </a:r>
          </a:p>
        </p:txBody>
      </p:sp>
      <p:sp>
        <p:nvSpPr>
          <p:cNvPr id="9" name="TextBox 8"/>
          <p:cNvSpPr txBox="1"/>
          <p:nvPr/>
        </p:nvSpPr>
        <p:spPr>
          <a:xfrm>
            <a:off x="753290" y="4441371"/>
            <a:ext cx="4889863" cy="2031325"/>
          </a:xfrm>
          <a:prstGeom prst="rect">
            <a:avLst/>
          </a:prstGeom>
          <a:solidFill>
            <a:schemeClr val="accent4">
              <a:lumMod val="60000"/>
              <a:lumOff val="40000"/>
            </a:schemeClr>
          </a:solidFill>
        </p:spPr>
        <p:txBody>
          <a:bodyPr wrap="square" rtlCol="0">
            <a:spAutoFit/>
          </a:bodyPr>
          <a:lstStyle/>
          <a:p>
            <a:r>
              <a:rPr lang="en-GB" b="1" u="sng" dirty="0">
                <a:latin typeface="Century Gothic" panose="020B0502020202020204" pitchFamily="34" charset="0"/>
              </a:rPr>
              <a:t>Food Room Rules</a:t>
            </a:r>
          </a:p>
          <a:p>
            <a:r>
              <a:rPr lang="en-GB" dirty="0"/>
              <a:t>Do not run in the food room.</a:t>
            </a:r>
          </a:p>
          <a:p>
            <a:endParaRPr lang="en-GB" dirty="0"/>
          </a:p>
          <a:p>
            <a:r>
              <a:rPr lang="en-GB" dirty="0"/>
              <a:t>Always carry knives safely with the blade pointed downwards.</a:t>
            </a:r>
          </a:p>
          <a:p>
            <a:endParaRPr lang="en-GB" dirty="0"/>
          </a:p>
          <a:p>
            <a:r>
              <a:rPr lang="en-GB" dirty="0"/>
              <a:t>Any cuts must be covered with a blue plaster.</a:t>
            </a:r>
          </a:p>
        </p:txBody>
      </p:sp>
    </p:spTree>
    <p:extLst>
      <p:ext uri="{BB962C8B-B14F-4D97-AF65-F5344CB8AC3E}">
        <p14:creationId xmlns:p14="http://schemas.microsoft.com/office/powerpoint/2010/main" val="282072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1" y="1740506"/>
            <a:ext cx="7758547" cy="745223"/>
          </a:xfrm>
        </p:spPr>
        <p:txBody>
          <a:bodyPr>
            <a:normAutofit/>
          </a:bodyPr>
          <a:lstStyle/>
          <a:p>
            <a:r>
              <a:rPr lang="en-US" dirty="0"/>
              <a:t>What we are cooking and why</a:t>
            </a:r>
            <a:endParaRPr lang="en-GB" dirty="0"/>
          </a:p>
        </p:txBody>
      </p:sp>
      <p:sp>
        <p:nvSpPr>
          <p:cNvPr id="8" name="TextBox 7"/>
          <p:cNvSpPr txBox="1"/>
          <p:nvPr/>
        </p:nvSpPr>
        <p:spPr>
          <a:xfrm>
            <a:off x="729671" y="2681827"/>
            <a:ext cx="7204363" cy="4011611"/>
          </a:xfrm>
          <a:prstGeom prst="rect">
            <a:avLst/>
          </a:prstGeom>
          <a:noFill/>
        </p:spPr>
        <p:txBody>
          <a:bodyPr wrap="square" rtlCol="0">
            <a:spAutoFit/>
          </a:bodyPr>
          <a:lstStyle/>
          <a:p>
            <a:r>
              <a:rPr lang="en-US" sz="1519" dirty="0"/>
              <a:t>Throughout their practical cooking experiences, the students will be working towards GCSE standards when it comes to their practical skills.</a:t>
            </a:r>
          </a:p>
          <a:p>
            <a:r>
              <a:rPr lang="en-US" sz="1519" dirty="0"/>
              <a:t>We think it is important that the students practice these skills from the very start as it will enable them to become more confident and efficient when preparing and cooking food at school and at home.</a:t>
            </a:r>
          </a:p>
          <a:p>
            <a:r>
              <a:rPr lang="en-US" sz="1519" dirty="0"/>
              <a:t>Overleaf there is a table showing the 20 skills, which commodity (food item) the students will be using, the food science that takes place when cooking and the name of the dishes that these skills will be used in. </a:t>
            </a:r>
          </a:p>
          <a:p>
            <a:endParaRPr lang="en-US" sz="1519" dirty="0"/>
          </a:p>
          <a:p>
            <a:r>
              <a:rPr lang="en-US" sz="1519" dirty="0"/>
              <a:t>Below you will find the key to the table:</a:t>
            </a:r>
          </a:p>
          <a:p>
            <a:endParaRPr lang="en-US" sz="1519" dirty="0"/>
          </a:p>
          <a:p>
            <a:r>
              <a:rPr lang="en-US" sz="1400" dirty="0"/>
              <a:t>Commodity – which food group does the main ingredients belong to.</a:t>
            </a:r>
          </a:p>
          <a:p>
            <a:r>
              <a:rPr lang="en-US" sz="1400" dirty="0"/>
              <a:t>Food science – what causes this to happen? Why does it happen?</a:t>
            </a:r>
          </a:p>
          <a:p>
            <a:r>
              <a:rPr lang="en-US" sz="1400" dirty="0" err="1"/>
              <a:t>Practicals</a:t>
            </a:r>
            <a:r>
              <a:rPr lang="en-US" sz="1400" dirty="0"/>
              <a:t> – what dishes are being made.</a:t>
            </a:r>
          </a:p>
          <a:p>
            <a:endParaRPr lang="en-US" sz="1519" dirty="0"/>
          </a:p>
          <a:p>
            <a:endParaRPr lang="en-US" sz="1519" dirty="0"/>
          </a:p>
          <a:p>
            <a:endParaRPr lang="en-GB" sz="1519" dirty="0"/>
          </a:p>
        </p:txBody>
      </p:sp>
      <p:pic>
        <p:nvPicPr>
          <p:cNvPr id="9" name="Picture 8">
            <a:extLst>
              <a:ext uri="{FF2B5EF4-FFF2-40B4-BE49-F238E27FC236}">
                <a16:creationId xmlns:a16="http://schemas.microsoft.com/office/drawing/2014/main" id="{A872CB33-04E1-3839-848D-EF63E688946C}"/>
              </a:ext>
            </a:extLst>
          </p:cNvPr>
          <p:cNvPicPr>
            <a:picLocks noChangeAspect="1"/>
          </p:cNvPicPr>
          <p:nvPr/>
        </p:nvPicPr>
        <p:blipFill rotWithShape="1">
          <a:blip r:embed="rId2"/>
          <a:srcRect l="6389" t="6509" r="5432" b="20977"/>
          <a:stretch/>
        </p:blipFill>
        <p:spPr>
          <a:xfrm>
            <a:off x="535710" y="108612"/>
            <a:ext cx="8072582" cy="1507730"/>
          </a:xfrm>
          <a:prstGeom prst="rect">
            <a:avLst/>
          </a:prstGeom>
        </p:spPr>
      </p:pic>
      <p:pic>
        <p:nvPicPr>
          <p:cNvPr id="10" name="Picture 9"/>
          <p:cNvPicPr>
            <a:picLocks noChangeAspect="1"/>
          </p:cNvPicPr>
          <p:nvPr/>
        </p:nvPicPr>
        <p:blipFill>
          <a:blip r:embed="rId3"/>
          <a:stretch>
            <a:fillRect/>
          </a:stretch>
        </p:blipFill>
        <p:spPr>
          <a:xfrm>
            <a:off x="5947213" y="5895657"/>
            <a:ext cx="1709732" cy="601683"/>
          </a:xfrm>
          <a:prstGeom prst="rect">
            <a:avLst/>
          </a:prstGeom>
        </p:spPr>
      </p:pic>
    </p:spTree>
    <p:extLst>
      <p:ext uri="{BB962C8B-B14F-4D97-AF65-F5344CB8AC3E}">
        <p14:creationId xmlns:p14="http://schemas.microsoft.com/office/powerpoint/2010/main" val="225098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4</a:t>
            </a:fld>
            <a:endParaRPr lang="en-GB" dirty="0"/>
          </a:p>
        </p:txBody>
      </p:sp>
      <p:sp>
        <p:nvSpPr>
          <p:cNvPr id="7" name="Rounded Rectangle 6"/>
          <p:cNvSpPr/>
          <p:nvPr/>
        </p:nvSpPr>
        <p:spPr>
          <a:xfrm>
            <a:off x="159020" y="517236"/>
            <a:ext cx="8670943" cy="623194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803459801"/>
              </p:ext>
            </p:extLst>
          </p:nvPr>
        </p:nvGraphicFramePr>
        <p:xfrm>
          <a:off x="525625" y="1607119"/>
          <a:ext cx="4115224" cy="4856165"/>
        </p:xfrm>
        <a:graphic>
          <a:graphicData uri="http://schemas.openxmlformats.org/drawingml/2006/table">
            <a:tbl>
              <a:tblPr/>
              <a:tblGrid>
                <a:gridCol w="1691814">
                  <a:extLst>
                    <a:ext uri="{9D8B030D-6E8A-4147-A177-3AD203B41FA5}">
                      <a16:colId xmlns:a16="http://schemas.microsoft.com/office/drawing/2014/main" val="726077723"/>
                    </a:ext>
                  </a:extLst>
                </a:gridCol>
                <a:gridCol w="2423410">
                  <a:extLst>
                    <a:ext uri="{9D8B030D-6E8A-4147-A177-3AD203B41FA5}">
                      <a16:colId xmlns:a16="http://schemas.microsoft.com/office/drawing/2014/main" val="838647959"/>
                    </a:ext>
                  </a:extLst>
                </a:gridCol>
              </a:tblGrid>
              <a:tr h="142942">
                <a:tc>
                  <a:txBody>
                    <a:bodyPr/>
                    <a:lstStyle/>
                    <a:p>
                      <a:pPr algn="ctr" fontAlgn="b"/>
                      <a:r>
                        <a:rPr lang="en-GB" sz="800" b="1" i="0" u="none" strike="noStrike">
                          <a:solidFill>
                            <a:srgbClr val="000000"/>
                          </a:solidFill>
                          <a:effectLst/>
                          <a:latin typeface="Calibri" panose="020F0502020204030204" pitchFamily="34" charset="0"/>
                        </a:rPr>
                        <a:t> </a:t>
                      </a:r>
                    </a:p>
                  </a:txBody>
                  <a:tcPr marL="3462" marR="3462" marT="346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GB" sz="800" b="1" i="0" u="none" strike="noStrike">
                          <a:solidFill>
                            <a:srgbClr val="FFFFFF"/>
                          </a:solidFill>
                          <a:effectLst/>
                          <a:latin typeface="Calibri" panose="020F0502020204030204" pitchFamily="34" charset="0"/>
                        </a:rPr>
                        <a:t>Year 8</a:t>
                      </a:r>
                    </a:p>
                  </a:txBody>
                  <a:tcPr marL="3462" marR="3462" marT="346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extLst>
                  <a:ext uri="{0D108BD9-81ED-4DB2-BD59-A6C34878D82A}">
                    <a16:rowId xmlns:a16="http://schemas.microsoft.com/office/drawing/2014/main" val="2791326199"/>
                  </a:ext>
                </a:extLst>
              </a:tr>
              <a:tr h="142942">
                <a:tc>
                  <a:txBody>
                    <a:bodyPr/>
                    <a:lstStyle/>
                    <a:p>
                      <a:pPr algn="ctr" fontAlgn="b"/>
                      <a:r>
                        <a:rPr lang="en-GB" sz="800" b="1" i="0" u="none" strike="noStrike">
                          <a:solidFill>
                            <a:srgbClr val="000000"/>
                          </a:solidFill>
                          <a:effectLst/>
                          <a:latin typeface="Calibri" panose="020F0502020204030204" pitchFamily="34" charset="0"/>
                        </a:rPr>
                        <a:t>Knife Skills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Fruit &amp; vegetables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485236089"/>
                  </a:ext>
                </a:extLst>
              </a:tr>
              <a:tr h="142942">
                <a:tc>
                  <a:txBody>
                    <a:bodyPr/>
                    <a:lstStyle/>
                    <a:p>
                      <a:pPr algn="ctr" fontAlgn="b"/>
                      <a:r>
                        <a:rPr lang="en-GB" sz="800" b="1" i="0" u="none" strike="noStrike" dirty="0">
                          <a:solidFill>
                            <a:srgbClr val="000000"/>
                          </a:solidFill>
                          <a:effectLst/>
                          <a:latin typeface="Calibri" panose="020F0502020204030204" pitchFamily="34" charset="0"/>
                        </a:rPr>
                        <a:t>1 &amp; 2</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Enzymic Browning</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717510805"/>
                  </a:ext>
                </a:extLst>
              </a:tr>
              <a:tr h="142942">
                <a:tc>
                  <a:txBody>
                    <a:bodyPr/>
                    <a:lstStyle/>
                    <a:p>
                      <a:pPr algn="ctr" fontAlgn="b"/>
                      <a:r>
                        <a:rPr lang="en-GB" sz="800" b="1"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Roasted vegetables/pasta salad</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79954236"/>
                  </a:ext>
                </a:extLst>
              </a:tr>
              <a:tr h="142942">
                <a:tc>
                  <a:txBody>
                    <a:bodyPr/>
                    <a:lstStyle/>
                    <a:p>
                      <a:pPr algn="ctr" fontAlgn="b"/>
                      <a:r>
                        <a:rPr lang="en-GB" sz="800" b="1"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Bolognese/lemon drizzle muffins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0442216"/>
                  </a:ext>
                </a:extLst>
              </a:tr>
              <a:tr h="142942">
                <a:tc>
                  <a:txBody>
                    <a:bodyPr/>
                    <a:lstStyle/>
                    <a:p>
                      <a:pPr algn="ctr" fontAlgn="b"/>
                      <a:r>
                        <a:rPr lang="en-GB" sz="800" b="1" i="0" u="none" strike="noStrike">
                          <a:solidFill>
                            <a:srgbClr val="000000"/>
                          </a:solidFill>
                          <a:effectLst/>
                          <a:latin typeface="Calibri" panose="020F0502020204030204" pitchFamily="34" charset="0"/>
                        </a:rPr>
                        <a:t>Shaping skills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Cereals/flour</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3457053974"/>
                  </a:ext>
                </a:extLst>
              </a:tr>
              <a:tr h="282021">
                <a:tc>
                  <a:txBody>
                    <a:bodyPr/>
                    <a:lstStyle/>
                    <a:p>
                      <a:pPr algn="ctr" fontAlgn="b"/>
                      <a:r>
                        <a:rPr lang="en-GB" sz="800" b="1" i="0" u="none" strike="noStrike">
                          <a:solidFill>
                            <a:srgbClr val="000000"/>
                          </a:solidFill>
                          <a:effectLst/>
                          <a:latin typeface="Calibri" panose="020F0502020204030204" pitchFamily="34" charset="0"/>
                        </a:rPr>
                        <a:t>3</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Biological aeration/gluten formation</a:t>
                      </a:r>
                    </a:p>
                  </a:txBody>
                  <a:tcPr marL="3462" marR="3462" marT="3462" marB="0" anchor="b">
                    <a:lnL w="12700" cap="flat" cmpd="sng" algn="ctr">
                      <a:solidFill>
                        <a:srgbClr val="000000"/>
                      </a:solidFill>
                      <a:prstDash val="solid"/>
                      <a:round/>
                      <a:headEnd type="none" w="med" len="med"/>
                      <a:tailEnd type="none" w="med" len="med"/>
                    </a:lnL>
                    <a:lnR>
                      <a:noFill/>
                    </a:lnR>
                    <a:lnT>
                      <a:noFill/>
                    </a:lnT>
                    <a:lnB>
                      <a:noFill/>
                    </a:lnB>
                    <a:solidFill>
                      <a:srgbClr val="0070C0"/>
                    </a:solidFill>
                  </a:tcPr>
                </a:tc>
                <a:extLst>
                  <a:ext uri="{0D108BD9-81ED-4DB2-BD59-A6C34878D82A}">
                    <a16:rowId xmlns:a16="http://schemas.microsoft.com/office/drawing/2014/main" val="3843333259"/>
                  </a:ext>
                </a:extLst>
              </a:tr>
              <a:tr h="142942">
                <a:tc>
                  <a:txBody>
                    <a:bodyPr/>
                    <a:lstStyle/>
                    <a:p>
                      <a:pPr algn="ctr" fontAlgn="b"/>
                      <a:r>
                        <a:rPr lang="en-GB" sz="800" b="1"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Bread rolls/pizza</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228020"/>
                  </a:ext>
                </a:extLst>
              </a:tr>
              <a:tr h="142942">
                <a:tc>
                  <a:txBody>
                    <a:bodyPr/>
                    <a:lstStyle/>
                    <a:p>
                      <a:pPr algn="ctr" fontAlgn="b"/>
                      <a:r>
                        <a:rPr lang="en-GB" sz="800" b="1" i="0" u="none" strike="noStrike">
                          <a:solidFill>
                            <a:srgbClr val="000000"/>
                          </a:solidFill>
                          <a:effectLst/>
                          <a:latin typeface="Calibri" panose="020F0502020204030204" pitchFamily="34" charset="0"/>
                        </a:rPr>
                        <a:t>Tenderise &amp; marinate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N/A</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2809644223"/>
                  </a:ext>
                </a:extLst>
              </a:tr>
              <a:tr h="142942">
                <a:tc>
                  <a:txBody>
                    <a:bodyPr/>
                    <a:lstStyle/>
                    <a:p>
                      <a:pPr algn="ctr" fontAlgn="b"/>
                      <a:r>
                        <a:rPr lang="en-GB" sz="800" b="1" i="0" u="none" strike="noStrike">
                          <a:solidFill>
                            <a:srgbClr val="000000"/>
                          </a:solidFill>
                          <a:effectLst/>
                          <a:latin typeface="Calibri" panose="020F0502020204030204" pitchFamily="34" charset="0"/>
                        </a:rPr>
                        <a:t>4</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420474723"/>
                  </a:ext>
                </a:extLst>
              </a:tr>
              <a:tr h="142942">
                <a:tc>
                  <a:txBody>
                    <a:bodyPr/>
                    <a:lstStyle/>
                    <a:p>
                      <a:pPr algn="ctr" fontAlgn="b"/>
                      <a:r>
                        <a:rPr lang="en-GB" sz="800" b="1"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1015587"/>
                  </a:ext>
                </a:extLst>
              </a:tr>
              <a:tr h="142942">
                <a:tc>
                  <a:txBody>
                    <a:bodyPr/>
                    <a:lstStyle/>
                    <a:p>
                      <a:pPr algn="ctr" fontAlgn="b"/>
                      <a:r>
                        <a:rPr lang="en-GB" sz="800" b="1" i="0" u="none" strike="noStrike">
                          <a:solidFill>
                            <a:srgbClr val="000000"/>
                          </a:solidFill>
                          <a:effectLst/>
                          <a:latin typeface="Calibri" panose="020F0502020204030204" pitchFamily="34" charset="0"/>
                        </a:rPr>
                        <a:t>Select &amp; adjust</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Vegetables/pasta</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508032451"/>
                  </a:ext>
                </a:extLst>
              </a:tr>
              <a:tr h="142942">
                <a:tc>
                  <a:txBody>
                    <a:bodyPr/>
                    <a:lstStyle/>
                    <a:p>
                      <a:pPr algn="ctr" fontAlgn="b"/>
                      <a:r>
                        <a:rPr lang="en-GB" sz="800" b="1" i="0" u="none" strike="noStrike">
                          <a:solidFill>
                            <a:srgbClr val="000000"/>
                          </a:solidFill>
                          <a:effectLst/>
                          <a:latin typeface="Calibri" panose="020F0502020204030204" pitchFamily="34" charset="0"/>
                        </a:rPr>
                        <a:t>a cooking process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Convection/conduction</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072738822"/>
                  </a:ext>
                </a:extLst>
              </a:tr>
              <a:tr h="142942">
                <a:tc>
                  <a:txBody>
                    <a:bodyPr/>
                    <a:lstStyle/>
                    <a:p>
                      <a:pPr algn="ctr" fontAlgn="b"/>
                      <a:r>
                        <a:rPr lang="en-GB" sz="800" b="1" i="0" u="none" strike="noStrike">
                          <a:solidFill>
                            <a:srgbClr val="000000"/>
                          </a:solidFill>
                          <a:effectLst/>
                          <a:latin typeface="Calibri" panose="020F0502020204030204" pitchFamily="34" charset="0"/>
                        </a:rPr>
                        <a:t>5</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Pasta salad/roasted vegetables/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58727780"/>
                  </a:ext>
                </a:extLst>
              </a:tr>
              <a:tr h="142942">
                <a:tc>
                  <a:txBody>
                    <a:bodyPr/>
                    <a:lstStyle/>
                    <a:p>
                      <a:pPr algn="ctr" fontAlgn="b"/>
                      <a:r>
                        <a:rPr lang="en-GB" sz="800" b="0"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Bolognese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619756"/>
                  </a:ext>
                </a:extLst>
              </a:tr>
              <a:tr h="142942">
                <a:tc>
                  <a:txBody>
                    <a:bodyPr/>
                    <a:lstStyle/>
                    <a:p>
                      <a:pPr algn="ctr" fontAlgn="b"/>
                      <a:r>
                        <a:rPr lang="en-GB" sz="800" b="1" i="0" u="none" strike="noStrike">
                          <a:solidFill>
                            <a:srgbClr val="000000"/>
                          </a:solidFill>
                          <a:effectLst/>
                          <a:latin typeface="Calibri" panose="020F0502020204030204" pitchFamily="34" charset="0"/>
                        </a:rPr>
                        <a:t>Weigh &amp; measure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182136382"/>
                  </a:ext>
                </a:extLst>
              </a:tr>
              <a:tr h="142942">
                <a:tc>
                  <a:txBody>
                    <a:bodyPr/>
                    <a:lstStyle/>
                    <a:p>
                      <a:pPr algn="ctr" fontAlgn="b"/>
                      <a:r>
                        <a:rPr lang="en-GB" sz="800" b="0"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Accurate weighing &amp; measuring</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511819521"/>
                  </a:ext>
                </a:extLst>
              </a:tr>
              <a:tr h="142942">
                <a:tc>
                  <a:txBody>
                    <a:bodyPr/>
                    <a:lstStyle/>
                    <a:p>
                      <a:pPr algn="ctr" fontAlgn="b"/>
                      <a:r>
                        <a:rPr lang="en-GB" sz="800" b="0"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dishes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9034593"/>
                  </a:ext>
                </a:extLst>
              </a:tr>
              <a:tr h="142942">
                <a:tc>
                  <a:txBody>
                    <a:bodyPr/>
                    <a:lstStyle/>
                    <a:p>
                      <a:pPr algn="ctr" fontAlgn="b"/>
                      <a:r>
                        <a:rPr lang="en-GB" sz="800" b="1" i="0" u="none" strike="noStrike">
                          <a:solidFill>
                            <a:srgbClr val="000000"/>
                          </a:solidFill>
                          <a:effectLst/>
                          <a:latin typeface="Calibri" panose="020F0502020204030204" pitchFamily="34" charset="0"/>
                        </a:rPr>
                        <a:t>Preparation of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871807919"/>
                  </a:ext>
                </a:extLst>
              </a:tr>
              <a:tr h="142942">
                <a:tc>
                  <a:txBody>
                    <a:bodyPr/>
                    <a:lstStyle/>
                    <a:p>
                      <a:pPr algn="ctr" fontAlgn="b"/>
                      <a:r>
                        <a:rPr lang="en-GB" sz="800" b="1" i="0" u="none" strike="noStrike">
                          <a:solidFill>
                            <a:srgbClr val="000000"/>
                          </a:solidFill>
                          <a:effectLst/>
                          <a:latin typeface="Calibri" panose="020F0502020204030204" pitchFamily="34" charset="0"/>
                        </a:rPr>
                        <a:t>equipment</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800" b="1" i="0" u="none" strike="noStrike">
                          <a:solidFill>
                            <a:srgbClr val="000000"/>
                          </a:solidFill>
                          <a:effectLst/>
                          <a:latin typeface="Calibri" panose="020F0502020204030204" pitchFamily="34" charset="0"/>
                        </a:rPr>
                        <a:t> Ensure equipment is safe to use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1930377379"/>
                  </a:ext>
                </a:extLst>
              </a:tr>
              <a:tr h="142942">
                <a:tc>
                  <a:txBody>
                    <a:bodyPr/>
                    <a:lstStyle/>
                    <a:p>
                      <a:pPr algn="ctr" fontAlgn="b"/>
                      <a:r>
                        <a:rPr lang="en-GB" sz="800" b="1" i="0" u="none" strike="noStrike">
                          <a:solidFill>
                            <a:srgbClr val="000000"/>
                          </a:solidFill>
                          <a:effectLst/>
                          <a:latin typeface="Calibri" panose="020F0502020204030204" pitchFamily="34" charset="0"/>
                        </a:rPr>
                        <a:t>7</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r>
                        <a:rPr lang="en-GB" sz="800" b="1" i="0" u="none" strike="noStrike">
                          <a:solidFill>
                            <a:srgbClr val="000000"/>
                          </a:solidFill>
                          <a:effectLst/>
                          <a:latin typeface="Calibri" panose="020F0502020204030204" pitchFamily="34" charset="0"/>
                        </a:rPr>
                        <a:t>Bread/pizza/roasted veg/</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7491783"/>
                  </a:ext>
                </a:extLst>
              </a:tr>
              <a:tr h="142942">
                <a:tc>
                  <a:txBody>
                    <a:bodyPr/>
                    <a:lstStyle/>
                    <a:p>
                      <a:pPr algn="ctr" fontAlgn="b"/>
                      <a:r>
                        <a:rPr lang="en-GB" sz="800" b="1"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en-GB" sz="800" b="1" i="0" u="none" strike="noStrike">
                          <a:solidFill>
                            <a:srgbClr val="000000"/>
                          </a:solidFill>
                          <a:effectLst/>
                          <a:latin typeface="Calibri" panose="020F0502020204030204" pitchFamily="34" charset="0"/>
                        </a:rPr>
                        <a:t>Victoria sandwich</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2735998"/>
                  </a:ext>
                </a:extLst>
              </a:tr>
              <a:tr h="142942">
                <a:tc>
                  <a:txBody>
                    <a:bodyPr/>
                    <a:lstStyle/>
                    <a:p>
                      <a:pPr algn="ctr" fontAlgn="b"/>
                      <a:r>
                        <a:rPr lang="en-GB" sz="800" b="1" i="0" u="none" strike="noStrike">
                          <a:solidFill>
                            <a:srgbClr val="000000"/>
                          </a:solidFill>
                          <a:effectLst/>
                          <a:latin typeface="Calibri" panose="020F0502020204030204" pitchFamily="34" charset="0"/>
                        </a:rPr>
                        <a:t>Use of equipment</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694306918"/>
                  </a:ext>
                </a:extLst>
              </a:tr>
              <a:tr h="142942">
                <a:tc>
                  <a:txBody>
                    <a:bodyPr/>
                    <a:lstStyle/>
                    <a:p>
                      <a:pPr algn="ctr" fontAlgn="b"/>
                      <a:r>
                        <a:rPr lang="en-GB" sz="800" b="1" i="0" u="none" strike="noStrike">
                          <a:solidFill>
                            <a:srgbClr val="000000"/>
                          </a:solidFill>
                          <a:effectLst/>
                          <a:latin typeface="Calibri" panose="020F0502020204030204" pitchFamily="34" charset="0"/>
                        </a:rPr>
                        <a:t> mixer, and microwave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Conduction</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369999085"/>
                  </a:ext>
                </a:extLst>
              </a:tr>
              <a:tr h="142942">
                <a:tc>
                  <a:txBody>
                    <a:bodyPr/>
                    <a:lstStyle/>
                    <a:p>
                      <a:pPr algn="ctr" fontAlgn="b"/>
                      <a:r>
                        <a:rPr lang="en-GB" sz="800" b="1" i="0" u="none" strike="noStrike">
                          <a:solidFill>
                            <a:srgbClr val="000000"/>
                          </a:solidFill>
                          <a:effectLst/>
                          <a:latin typeface="Calibri" panose="020F0502020204030204" pitchFamily="34" charset="0"/>
                        </a:rPr>
                        <a:t>blender/food processor</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69181605"/>
                  </a:ext>
                </a:extLst>
              </a:tr>
              <a:tr h="142942">
                <a:tc>
                  <a:txBody>
                    <a:bodyPr/>
                    <a:lstStyle/>
                    <a:p>
                      <a:pPr algn="ctr" fontAlgn="b"/>
                      <a:r>
                        <a:rPr lang="en-GB" sz="800" b="1" i="0" u="none" strike="noStrike">
                          <a:solidFill>
                            <a:srgbClr val="000000"/>
                          </a:solidFill>
                          <a:effectLst/>
                          <a:latin typeface="Calibri" panose="020F0502020204030204" pitchFamily="34" charset="0"/>
                        </a:rPr>
                        <a:t>8</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Pizza sauce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135706"/>
                  </a:ext>
                </a:extLst>
              </a:tr>
              <a:tr h="142942">
                <a:tc>
                  <a:txBody>
                    <a:bodyPr/>
                    <a:lstStyle/>
                    <a:p>
                      <a:pPr algn="ctr" fontAlgn="b"/>
                      <a:r>
                        <a:rPr lang="en-GB" sz="800" b="1" i="0" u="none" strike="noStrike">
                          <a:solidFill>
                            <a:srgbClr val="000000"/>
                          </a:solidFill>
                          <a:effectLst/>
                          <a:latin typeface="Calibri" panose="020F0502020204030204" pitchFamily="34" charset="0"/>
                        </a:rPr>
                        <a:t>Water-based methods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Meat/vegetables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165337832"/>
                  </a:ext>
                </a:extLst>
              </a:tr>
              <a:tr h="142942">
                <a:tc>
                  <a:txBody>
                    <a:bodyPr/>
                    <a:lstStyle/>
                    <a:p>
                      <a:pPr algn="ctr" fontAlgn="b"/>
                      <a:r>
                        <a:rPr lang="en-GB" sz="800" b="1" i="0" u="none" strike="noStrike">
                          <a:solidFill>
                            <a:srgbClr val="000000"/>
                          </a:solidFill>
                          <a:effectLst/>
                          <a:latin typeface="Calibri" panose="020F0502020204030204" pitchFamily="34" charset="0"/>
                        </a:rPr>
                        <a:t>using the hob</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Boiling/simmering</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300839540"/>
                  </a:ext>
                </a:extLst>
              </a:tr>
              <a:tr h="142942">
                <a:tc>
                  <a:txBody>
                    <a:bodyPr/>
                    <a:lstStyle/>
                    <a:p>
                      <a:pPr algn="ctr" fontAlgn="b"/>
                      <a:r>
                        <a:rPr lang="en-GB" sz="800" b="1" i="0" u="none" strike="noStrike">
                          <a:solidFill>
                            <a:srgbClr val="000000"/>
                          </a:solidFill>
                          <a:effectLst/>
                          <a:latin typeface="Calibri" panose="020F0502020204030204" pitchFamily="34" charset="0"/>
                        </a:rPr>
                        <a:t>9</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Bolognese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957081"/>
                  </a:ext>
                </a:extLst>
              </a:tr>
              <a:tr h="142942">
                <a:tc>
                  <a:txBody>
                    <a:bodyPr/>
                    <a:lstStyle/>
                    <a:p>
                      <a:pPr algn="ctr" fontAlgn="b"/>
                      <a:r>
                        <a:rPr lang="en-GB" sz="800" b="1" i="0" u="none" strike="noStrike">
                          <a:solidFill>
                            <a:srgbClr val="000000"/>
                          </a:solidFill>
                          <a:effectLst/>
                          <a:latin typeface="Calibri" panose="020F0502020204030204" pitchFamily="34" charset="0"/>
                        </a:rPr>
                        <a:t>Dry heat &amp; fat-based</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Meat/vegetables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895802581"/>
                  </a:ext>
                </a:extLst>
              </a:tr>
              <a:tr h="142942">
                <a:tc>
                  <a:txBody>
                    <a:bodyPr/>
                    <a:lstStyle/>
                    <a:p>
                      <a:pPr algn="ctr" fontAlgn="b"/>
                      <a:r>
                        <a:rPr lang="en-GB" sz="800" b="1" i="0" u="none" strike="noStrike">
                          <a:solidFill>
                            <a:srgbClr val="000000"/>
                          </a:solidFill>
                          <a:effectLst/>
                          <a:latin typeface="Calibri" panose="020F0502020204030204" pitchFamily="34" charset="0"/>
                        </a:rPr>
                        <a:t>methods using the hob</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Conduction/browning meat/</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205976613"/>
                  </a:ext>
                </a:extLst>
              </a:tr>
              <a:tr h="142942">
                <a:tc>
                  <a:txBody>
                    <a:bodyPr/>
                    <a:lstStyle/>
                    <a:p>
                      <a:pPr algn="ctr" fontAlgn="b"/>
                      <a:r>
                        <a:rPr lang="en-GB" sz="800" b="1" i="0" u="none" strike="noStrike">
                          <a:solidFill>
                            <a:srgbClr val="000000"/>
                          </a:solidFill>
                          <a:effectLst/>
                          <a:latin typeface="Calibri" panose="020F0502020204030204" pitchFamily="34" charset="0"/>
                        </a:rPr>
                        <a:t>10</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sauteing veges</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198574765"/>
                  </a:ext>
                </a:extLst>
              </a:tr>
              <a:tr h="142942">
                <a:tc>
                  <a:txBody>
                    <a:bodyPr/>
                    <a:lstStyle/>
                    <a:p>
                      <a:pPr algn="ctr" fontAlgn="b"/>
                      <a:r>
                        <a:rPr lang="en-GB" sz="800" b="1" i="0" u="none" strike="noStrike">
                          <a:solidFill>
                            <a:srgbClr val="000000"/>
                          </a:solidFill>
                          <a:effectLst/>
                          <a:latin typeface="Calibri" panose="020F0502020204030204" pitchFamily="34" charset="0"/>
                        </a:rPr>
                        <a:t> </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Bolognese</a:t>
                      </a:r>
                    </a:p>
                  </a:txBody>
                  <a:tcPr marL="3462" marR="3462" marT="34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0382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60763589"/>
              </p:ext>
            </p:extLst>
          </p:nvPr>
        </p:nvGraphicFramePr>
        <p:xfrm>
          <a:off x="4719782" y="1607129"/>
          <a:ext cx="3795568" cy="4856155"/>
        </p:xfrm>
        <a:graphic>
          <a:graphicData uri="http://schemas.openxmlformats.org/drawingml/2006/table">
            <a:tbl>
              <a:tblPr/>
              <a:tblGrid>
                <a:gridCol w="1560400">
                  <a:extLst>
                    <a:ext uri="{9D8B030D-6E8A-4147-A177-3AD203B41FA5}">
                      <a16:colId xmlns:a16="http://schemas.microsoft.com/office/drawing/2014/main" val="2770067294"/>
                    </a:ext>
                  </a:extLst>
                </a:gridCol>
                <a:gridCol w="2235168">
                  <a:extLst>
                    <a:ext uri="{9D8B030D-6E8A-4147-A177-3AD203B41FA5}">
                      <a16:colId xmlns:a16="http://schemas.microsoft.com/office/drawing/2014/main" val="2013465498"/>
                    </a:ext>
                  </a:extLst>
                </a:gridCol>
              </a:tblGrid>
              <a:tr h="138880">
                <a:tc>
                  <a:txBody>
                    <a:bodyPr/>
                    <a:lstStyle/>
                    <a:p>
                      <a:pPr algn="ctr" fontAlgn="b"/>
                      <a:r>
                        <a:rPr lang="en-GB" sz="800" b="1" i="0" u="none" strike="noStrike">
                          <a:solidFill>
                            <a:srgbClr val="000000"/>
                          </a:solidFill>
                          <a:effectLst/>
                          <a:latin typeface="Calibri" panose="020F0502020204030204" pitchFamily="34" charset="0"/>
                        </a:rPr>
                        <a:t>Using the grill</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N/A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556089072"/>
                  </a:ext>
                </a:extLst>
              </a:tr>
              <a:tr h="138880">
                <a:tc>
                  <a:txBody>
                    <a:bodyPr/>
                    <a:lstStyle/>
                    <a:p>
                      <a:pPr algn="ctr" fontAlgn="b"/>
                      <a:r>
                        <a:rPr lang="en-GB" sz="800" b="1" i="0" u="none" strike="noStrike">
                          <a:solidFill>
                            <a:srgbClr val="000000"/>
                          </a:solidFill>
                          <a:effectLst/>
                          <a:latin typeface="Calibri" panose="020F0502020204030204" pitchFamily="34" charset="0"/>
                        </a:rPr>
                        <a:t>11</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56016047"/>
                  </a:ext>
                </a:extLst>
              </a:tr>
              <a:tr h="138880">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0"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589191"/>
                  </a:ext>
                </a:extLst>
              </a:tr>
              <a:tr h="138880">
                <a:tc>
                  <a:txBody>
                    <a:bodyPr/>
                    <a:lstStyle/>
                    <a:p>
                      <a:pPr algn="ctr" fontAlgn="b"/>
                      <a:r>
                        <a:rPr lang="en-GB" sz="800" b="1" i="0" u="none" strike="noStrike">
                          <a:solidFill>
                            <a:srgbClr val="000000"/>
                          </a:solidFill>
                          <a:effectLst/>
                          <a:latin typeface="Calibri" panose="020F0502020204030204" pitchFamily="34" charset="0"/>
                        </a:rPr>
                        <a:t>Using the oven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Cereals/Vegetables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970335883"/>
                  </a:ext>
                </a:extLst>
              </a:tr>
              <a:tr h="138880">
                <a:tc>
                  <a:txBody>
                    <a:bodyPr/>
                    <a:lstStyle/>
                    <a:p>
                      <a:pPr algn="ctr" fontAlgn="b"/>
                      <a:r>
                        <a:rPr lang="en-GB" sz="800" b="1" i="0" u="none" strike="noStrike">
                          <a:solidFill>
                            <a:srgbClr val="000000"/>
                          </a:solidFill>
                          <a:effectLst/>
                          <a:latin typeface="Calibri" panose="020F0502020204030204" pitchFamily="34" charset="0"/>
                        </a:rPr>
                        <a:t>12</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Convection/aeration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892257790"/>
                  </a:ext>
                </a:extLst>
              </a:tr>
              <a:tr h="138880">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Muffins/bread/pizza/roasted veg/</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0047086"/>
                  </a:ext>
                </a:extLst>
              </a:tr>
              <a:tr h="138880">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Victoria sandwich</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214509"/>
                  </a:ext>
                </a:extLst>
              </a:tr>
              <a:tr h="138880">
                <a:tc>
                  <a:txBody>
                    <a:bodyPr/>
                    <a:lstStyle/>
                    <a:p>
                      <a:pPr algn="ctr" fontAlgn="b"/>
                      <a:r>
                        <a:rPr lang="en-GB" sz="800" b="1" i="0" u="none" strike="noStrike">
                          <a:solidFill>
                            <a:srgbClr val="000000"/>
                          </a:solidFill>
                          <a:effectLst/>
                          <a:latin typeface="Calibri" panose="020F0502020204030204" pitchFamily="34" charset="0"/>
                        </a:rPr>
                        <a:t>Make sauces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Meat/vegetable</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944260585"/>
                  </a:ext>
                </a:extLst>
              </a:tr>
              <a:tr h="138880">
                <a:tc>
                  <a:txBody>
                    <a:bodyPr/>
                    <a:lstStyle/>
                    <a:p>
                      <a:pPr algn="ctr" fontAlgn="b"/>
                      <a:r>
                        <a:rPr lang="en-GB" sz="800" b="1" i="0" u="none" strike="noStrike">
                          <a:solidFill>
                            <a:srgbClr val="000000"/>
                          </a:solidFill>
                          <a:effectLst/>
                          <a:latin typeface="Calibri" panose="020F0502020204030204" pitchFamily="34" charset="0"/>
                        </a:rPr>
                        <a:t>13</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Conduction/browning meat/</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4034613130"/>
                  </a:ext>
                </a:extLst>
              </a:tr>
              <a:tr h="138880">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sauteing veges/reduction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049877669"/>
                  </a:ext>
                </a:extLst>
              </a:tr>
              <a:tr h="138880">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Bolognese</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759490"/>
                  </a:ext>
                </a:extLst>
              </a:tr>
              <a:tr h="143437">
                <a:tc>
                  <a:txBody>
                    <a:bodyPr/>
                    <a:lstStyle/>
                    <a:p>
                      <a:pPr algn="ctr" fontAlgn="b"/>
                      <a:r>
                        <a:rPr lang="en-GB" sz="800" b="1" i="0" u="none" strike="noStrike">
                          <a:solidFill>
                            <a:srgbClr val="000000"/>
                          </a:solidFill>
                          <a:effectLst/>
                          <a:latin typeface="Calibri" panose="020F0502020204030204" pitchFamily="34" charset="0"/>
                        </a:rPr>
                        <a:t>Set a mixture- gelation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N/A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3594289272"/>
                  </a:ext>
                </a:extLst>
              </a:tr>
              <a:tr h="143437">
                <a:tc>
                  <a:txBody>
                    <a:bodyPr/>
                    <a:lstStyle/>
                    <a:p>
                      <a:pPr algn="ctr" fontAlgn="b"/>
                      <a:r>
                        <a:rPr lang="en-GB" sz="800" b="1" i="0" u="none" strike="noStrike">
                          <a:solidFill>
                            <a:srgbClr val="000000"/>
                          </a:solidFill>
                          <a:effectLst/>
                          <a:latin typeface="Calibri" panose="020F0502020204030204" pitchFamily="34" charset="0"/>
                        </a:rPr>
                        <a:t>gelation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41591050"/>
                  </a:ext>
                </a:extLst>
              </a:tr>
              <a:tr h="147115">
                <a:tc>
                  <a:txBody>
                    <a:bodyPr/>
                    <a:lstStyle/>
                    <a:p>
                      <a:pPr algn="ctr" fontAlgn="b"/>
                      <a:r>
                        <a:rPr lang="en-GB" sz="800" b="1" i="0" u="none" strike="noStrike">
                          <a:solidFill>
                            <a:srgbClr val="000000"/>
                          </a:solidFill>
                          <a:effectLst/>
                          <a:latin typeface="Calibri" panose="020F0502020204030204" pitchFamily="34" charset="0"/>
                        </a:rPr>
                        <a:t>14</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358585"/>
                  </a:ext>
                </a:extLst>
              </a:tr>
              <a:tr h="143437">
                <a:tc>
                  <a:txBody>
                    <a:bodyPr/>
                    <a:lstStyle/>
                    <a:p>
                      <a:pPr algn="ctr" fontAlgn="b"/>
                      <a:r>
                        <a:rPr lang="en-GB" sz="800" b="1" i="0" u="none" strike="noStrike">
                          <a:solidFill>
                            <a:srgbClr val="000000"/>
                          </a:solidFill>
                          <a:effectLst/>
                          <a:latin typeface="Calibri" panose="020F0502020204030204" pitchFamily="34" charset="0"/>
                        </a:rPr>
                        <a:t>Set a mixture -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N/A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537904117"/>
                  </a:ext>
                </a:extLst>
              </a:tr>
              <a:tr h="143437">
                <a:tc>
                  <a:txBody>
                    <a:bodyPr/>
                    <a:lstStyle/>
                    <a:p>
                      <a:pPr algn="ctr" fontAlgn="b"/>
                      <a:r>
                        <a:rPr lang="en-GB" sz="800" b="1" i="0" u="none" strike="noStrike">
                          <a:solidFill>
                            <a:srgbClr val="000000"/>
                          </a:solidFill>
                          <a:effectLst/>
                          <a:latin typeface="Calibri" panose="020F0502020204030204" pitchFamily="34" charset="0"/>
                        </a:rPr>
                        <a:t>coagulation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387224966"/>
                  </a:ext>
                </a:extLst>
              </a:tr>
              <a:tr h="147115">
                <a:tc>
                  <a:txBody>
                    <a:bodyPr/>
                    <a:lstStyle/>
                    <a:p>
                      <a:pPr algn="ctr" fontAlgn="b"/>
                      <a:r>
                        <a:rPr lang="en-GB" sz="800" b="1" i="0" u="none" strike="noStrike">
                          <a:solidFill>
                            <a:srgbClr val="000000"/>
                          </a:solidFill>
                          <a:effectLst/>
                          <a:latin typeface="Calibri" panose="020F0502020204030204" pitchFamily="34" charset="0"/>
                        </a:rPr>
                        <a:t>15</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955824"/>
                  </a:ext>
                </a:extLst>
              </a:tr>
              <a:tr h="143437">
                <a:tc>
                  <a:txBody>
                    <a:bodyPr/>
                    <a:lstStyle/>
                    <a:p>
                      <a:pPr algn="ctr" fontAlgn="b"/>
                      <a:r>
                        <a:rPr lang="en-GB" sz="800" b="1" i="0" u="none" strike="noStrike">
                          <a:solidFill>
                            <a:srgbClr val="000000"/>
                          </a:solidFill>
                          <a:effectLst/>
                          <a:latin typeface="Calibri" panose="020F0502020204030204" pitchFamily="34" charset="0"/>
                        </a:rPr>
                        <a:t>Use of raising agents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Cereals/vegetables/dairy</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134534279"/>
                  </a:ext>
                </a:extLst>
              </a:tr>
              <a:tr h="143437">
                <a:tc>
                  <a:txBody>
                    <a:bodyPr/>
                    <a:lstStyle/>
                    <a:p>
                      <a:pPr algn="ctr" fontAlgn="b"/>
                      <a:r>
                        <a:rPr lang="en-GB" sz="800" b="1" i="0" u="none" strike="noStrike">
                          <a:solidFill>
                            <a:srgbClr val="000000"/>
                          </a:solidFill>
                          <a:effectLst/>
                          <a:latin typeface="Calibri" panose="020F0502020204030204" pitchFamily="34" charset="0"/>
                        </a:rPr>
                        <a:t>16</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Chemical/biological &amp; mechanical</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665701089"/>
                  </a:ext>
                </a:extLst>
              </a:tr>
              <a:tr h="143437">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aeration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88642912"/>
                  </a:ext>
                </a:extLst>
              </a:tr>
              <a:tr h="147115">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Muffins/bread/pizza/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374296"/>
                  </a:ext>
                </a:extLst>
              </a:tr>
              <a:tr h="147115">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Victoria sandwich</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03381381"/>
                  </a:ext>
                </a:extLst>
              </a:tr>
              <a:tr h="143437">
                <a:tc>
                  <a:txBody>
                    <a:bodyPr/>
                    <a:lstStyle/>
                    <a:p>
                      <a:pPr algn="ctr" fontAlgn="b"/>
                      <a:r>
                        <a:rPr lang="en-GB" sz="800" b="1" i="0" u="none" strike="noStrike">
                          <a:solidFill>
                            <a:srgbClr val="000000"/>
                          </a:solidFill>
                          <a:effectLst/>
                          <a:latin typeface="Calibri" panose="020F0502020204030204" pitchFamily="34" charset="0"/>
                        </a:rPr>
                        <a:t>Make a dough</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Cereal/dairy</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4B084"/>
                    </a:solidFill>
                  </a:tcPr>
                </a:tc>
                <a:extLst>
                  <a:ext uri="{0D108BD9-81ED-4DB2-BD59-A6C34878D82A}">
                    <a16:rowId xmlns:a16="http://schemas.microsoft.com/office/drawing/2014/main" val="2518934887"/>
                  </a:ext>
                </a:extLst>
              </a:tr>
              <a:tr h="143437">
                <a:tc>
                  <a:txBody>
                    <a:bodyPr/>
                    <a:lstStyle/>
                    <a:p>
                      <a:pPr algn="ctr" fontAlgn="b"/>
                      <a:r>
                        <a:rPr lang="en-GB" sz="800" b="1" i="0" u="none" strike="noStrike">
                          <a:solidFill>
                            <a:srgbClr val="000000"/>
                          </a:solidFill>
                          <a:effectLst/>
                          <a:latin typeface="Calibri" panose="020F0502020204030204" pitchFamily="34" charset="0"/>
                        </a:rPr>
                        <a:t>17</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Gluten formation &amp; fermentation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48955059"/>
                  </a:ext>
                </a:extLst>
              </a:tr>
              <a:tr h="147115">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Bread/pizza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511468"/>
                  </a:ext>
                </a:extLst>
              </a:tr>
              <a:tr h="143437">
                <a:tc>
                  <a:txBody>
                    <a:bodyPr/>
                    <a:lstStyle/>
                    <a:p>
                      <a:pPr algn="ctr" fontAlgn="b"/>
                      <a:r>
                        <a:rPr lang="en-GB" sz="800" b="1" i="0" u="none" strike="noStrike">
                          <a:solidFill>
                            <a:srgbClr val="000000"/>
                          </a:solidFill>
                          <a:effectLst/>
                          <a:latin typeface="Calibri" panose="020F0502020204030204" pitchFamily="34" charset="0"/>
                        </a:rPr>
                        <a:t>Shaping &amp;</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Cereal</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4208537777"/>
                  </a:ext>
                </a:extLst>
              </a:tr>
              <a:tr h="143437">
                <a:tc>
                  <a:txBody>
                    <a:bodyPr/>
                    <a:lstStyle/>
                    <a:p>
                      <a:pPr algn="ctr" fontAlgn="b"/>
                      <a:r>
                        <a:rPr lang="en-GB" sz="800" b="1" i="0" u="none" strike="noStrike">
                          <a:solidFill>
                            <a:srgbClr val="000000"/>
                          </a:solidFill>
                          <a:effectLst/>
                          <a:latin typeface="Calibri" panose="020F0502020204030204" pitchFamily="34" charset="0"/>
                        </a:rPr>
                        <a:t>finishing a dough</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Gluten formation &amp; fermentation</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161632"/>
                  </a:ext>
                </a:extLst>
              </a:tr>
              <a:tr h="147115">
                <a:tc>
                  <a:txBody>
                    <a:bodyPr/>
                    <a:lstStyle/>
                    <a:p>
                      <a:pPr algn="ctr" fontAlgn="b"/>
                      <a:r>
                        <a:rPr lang="en-GB" sz="800" b="1" i="0" u="none" strike="noStrike">
                          <a:solidFill>
                            <a:srgbClr val="000000"/>
                          </a:solidFill>
                          <a:effectLst/>
                          <a:latin typeface="Calibri" panose="020F0502020204030204" pitchFamily="34" charset="0"/>
                        </a:rPr>
                        <a:t>18</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Bread/pizza</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274302"/>
                  </a:ext>
                </a:extLst>
              </a:tr>
              <a:tr h="143437">
                <a:tc>
                  <a:txBody>
                    <a:bodyPr/>
                    <a:lstStyle/>
                    <a:p>
                      <a:pPr algn="ctr" fontAlgn="b"/>
                      <a:r>
                        <a:rPr lang="en-GB" sz="800" b="1" i="0" u="none" strike="noStrike">
                          <a:solidFill>
                            <a:srgbClr val="000000"/>
                          </a:solidFill>
                          <a:effectLst/>
                          <a:latin typeface="Calibri" panose="020F0502020204030204" pitchFamily="34" charset="0"/>
                        </a:rPr>
                        <a:t>Test for readiness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commodties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2056453099"/>
                  </a:ext>
                </a:extLst>
              </a:tr>
              <a:tr h="143437">
                <a:tc>
                  <a:txBody>
                    <a:bodyPr/>
                    <a:lstStyle/>
                    <a:p>
                      <a:pPr algn="ctr" fontAlgn="b"/>
                      <a:r>
                        <a:rPr lang="en-GB" sz="800" b="1" i="0" u="none" strike="noStrike">
                          <a:solidFill>
                            <a:srgbClr val="000000"/>
                          </a:solidFill>
                          <a:effectLst/>
                          <a:latin typeface="Calibri" panose="020F0502020204030204" pitchFamily="34" charset="0"/>
                        </a:rPr>
                        <a:t>19</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US" sz="800" b="1" i="0" u="none" strike="noStrike">
                          <a:solidFill>
                            <a:srgbClr val="000000"/>
                          </a:solidFill>
                          <a:effectLst/>
                          <a:latin typeface="Calibri" panose="020F0502020204030204" pitchFamily="34" charset="0"/>
                        </a:rPr>
                        <a:t>Establish if food is safe to eat</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3094016622"/>
                  </a:ext>
                </a:extLst>
              </a:tr>
              <a:tr h="147115">
                <a:tc>
                  <a:txBody>
                    <a:bodyPr/>
                    <a:lstStyle/>
                    <a:p>
                      <a:pPr algn="ctr" fontAlgn="b"/>
                      <a:r>
                        <a:rPr lang="en-GB" sz="800" b="1" i="0" u="none" strike="noStrike">
                          <a:solidFill>
                            <a:srgbClr val="000000"/>
                          </a:solidFill>
                          <a:effectLst/>
                          <a:latin typeface="Calibri" panose="020F0502020204030204" pitchFamily="34" charset="0"/>
                        </a:rPr>
                        <a:t> </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dishes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45996"/>
                  </a:ext>
                </a:extLst>
              </a:tr>
              <a:tr h="143437">
                <a:tc>
                  <a:txBody>
                    <a:bodyPr/>
                    <a:lstStyle/>
                    <a:p>
                      <a:pPr algn="ctr" fontAlgn="b"/>
                      <a:r>
                        <a:rPr lang="en-GB" sz="800" b="1" i="0" u="none" strike="noStrike">
                          <a:solidFill>
                            <a:srgbClr val="000000"/>
                          </a:solidFill>
                          <a:effectLst/>
                          <a:latin typeface="Calibri" panose="020F0502020204030204" pitchFamily="34" charset="0"/>
                        </a:rPr>
                        <a:t>Judge &amp; manipulate</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All commodities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val="1982744481"/>
                  </a:ext>
                </a:extLst>
              </a:tr>
              <a:tr h="143437">
                <a:tc>
                  <a:txBody>
                    <a:bodyPr/>
                    <a:lstStyle/>
                    <a:p>
                      <a:pPr algn="ctr" fontAlgn="b"/>
                      <a:r>
                        <a:rPr lang="en-GB" sz="800" b="1" i="0" u="none" strike="noStrike">
                          <a:solidFill>
                            <a:srgbClr val="000000"/>
                          </a:solidFill>
                          <a:effectLst/>
                          <a:latin typeface="Calibri" panose="020F0502020204030204" pitchFamily="34" charset="0"/>
                        </a:rPr>
                        <a:t>sensory properties</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b"/>
                      <a:r>
                        <a:rPr lang="en-GB" sz="800" b="1" i="0" u="none" strike="noStrike">
                          <a:solidFill>
                            <a:srgbClr val="000000"/>
                          </a:solidFill>
                          <a:effectLst/>
                          <a:latin typeface="Calibri" panose="020F0502020204030204" pitchFamily="34" charset="0"/>
                        </a:rPr>
                        <a:t>Tasting &amp; seasoning</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70C0"/>
                    </a:solidFill>
                  </a:tcPr>
                </a:tc>
                <a:extLst>
                  <a:ext uri="{0D108BD9-81ED-4DB2-BD59-A6C34878D82A}">
                    <a16:rowId xmlns:a16="http://schemas.microsoft.com/office/drawing/2014/main" val="270442428"/>
                  </a:ext>
                </a:extLst>
              </a:tr>
              <a:tr h="147115">
                <a:tc>
                  <a:txBody>
                    <a:bodyPr/>
                    <a:lstStyle/>
                    <a:p>
                      <a:pPr algn="ctr" fontAlgn="b"/>
                      <a:r>
                        <a:rPr lang="en-GB" sz="800" b="1" i="0" u="none" strike="noStrike">
                          <a:solidFill>
                            <a:srgbClr val="000000"/>
                          </a:solidFill>
                          <a:effectLst/>
                          <a:latin typeface="Calibri" panose="020F0502020204030204" pitchFamily="34" charset="0"/>
                        </a:rPr>
                        <a:t>20</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800" b="1" i="0" u="none" strike="noStrike" dirty="0">
                          <a:solidFill>
                            <a:srgbClr val="000000"/>
                          </a:solidFill>
                          <a:effectLst/>
                          <a:latin typeface="Calibri" panose="020F0502020204030204" pitchFamily="34" charset="0"/>
                        </a:rPr>
                        <a:t>Roasted veg/Bolognese</a:t>
                      </a:r>
                    </a:p>
                  </a:txBody>
                  <a:tcPr marL="3317" marR="3317" marT="33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169647"/>
                  </a:ext>
                </a:extLst>
              </a:tr>
            </a:tbl>
          </a:graphicData>
        </a:graphic>
      </p:graphicFrame>
      <p:sp>
        <p:nvSpPr>
          <p:cNvPr id="8" name="TextBox 7"/>
          <p:cNvSpPr txBox="1"/>
          <p:nvPr/>
        </p:nvSpPr>
        <p:spPr>
          <a:xfrm>
            <a:off x="820035" y="720437"/>
            <a:ext cx="7799494" cy="523220"/>
          </a:xfrm>
          <a:prstGeom prst="rect">
            <a:avLst/>
          </a:prstGeom>
          <a:noFill/>
        </p:spPr>
        <p:txBody>
          <a:bodyPr wrap="square" rtlCol="0">
            <a:spAutoFit/>
          </a:bodyPr>
          <a:lstStyle/>
          <a:p>
            <a:r>
              <a:rPr lang="en-US" sz="2800" dirty="0"/>
              <a:t>The 20 skills of Food preparation and Nutrition</a:t>
            </a:r>
            <a:endParaRPr lang="en-GB" sz="2800" dirty="0"/>
          </a:p>
        </p:txBody>
      </p:sp>
    </p:spTree>
    <p:extLst>
      <p:ext uri="{BB962C8B-B14F-4D97-AF65-F5344CB8AC3E}">
        <p14:creationId xmlns:p14="http://schemas.microsoft.com/office/powerpoint/2010/main" val="264552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5</a:t>
            </a:fld>
            <a:endParaRPr lang="en-GB" dirty="0"/>
          </a:p>
        </p:txBody>
      </p:sp>
      <p:sp>
        <p:nvSpPr>
          <p:cNvPr id="4" name="TextBox 3"/>
          <p:cNvSpPr txBox="1"/>
          <p:nvPr/>
        </p:nvSpPr>
        <p:spPr>
          <a:xfrm>
            <a:off x="2233749" y="156754"/>
            <a:ext cx="4389120" cy="523220"/>
          </a:xfrm>
          <a:prstGeom prst="rect">
            <a:avLst/>
          </a:prstGeom>
          <a:noFill/>
        </p:spPr>
        <p:txBody>
          <a:bodyPr wrap="square" rtlCol="0">
            <a:spAutoFit/>
          </a:bodyPr>
          <a:lstStyle/>
          <a:p>
            <a:pPr algn="ctr"/>
            <a:r>
              <a:rPr lang="en-GB" sz="2800" b="1" u="sng" dirty="0"/>
              <a:t>Breakfast Muffins</a:t>
            </a:r>
          </a:p>
        </p:txBody>
      </p:sp>
      <p:graphicFrame>
        <p:nvGraphicFramePr>
          <p:cNvPr id="6" name="Table 5"/>
          <p:cNvGraphicFramePr>
            <a:graphicFrameLocks noGrp="1"/>
          </p:cNvGraphicFramePr>
          <p:nvPr>
            <p:extLst>
              <p:ext uri="{D42A27DB-BD31-4B8C-83A1-F6EECF244321}">
                <p14:modId xmlns:p14="http://schemas.microsoft.com/office/powerpoint/2010/main" val="1136594932"/>
              </p:ext>
            </p:extLst>
          </p:nvPr>
        </p:nvGraphicFramePr>
        <p:xfrm>
          <a:off x="692330" y="665480"/>
          <a:ext cx="7823019" cy="5369560"/>
        </p:xfrm>
        <a:graphic>
          <a:graphicData uri="http://schemas.openxmlformats.org/drawingml/2006/table">
            <a:tbl>
              <a:tblPr firstRow="1" bandRow="1">
                <a:tableStyleId>{5C22544A-7EE6-4342-B048-85BDC9FD1C3A}</a:tableStyleId>
              </a:tblPr>
              <a:tblGrid>
                <a:gridCol w="7823019">
                  <a:extLst>
                    <a:ext uri="{9D8B030D-6E8A-4147-A177-3AD203B41FA5}">
                      <a16:colId xmlns:a16="http://schemas.microsoft.com/office/drawing/2014/main" val="4123883099"/>
                    </a:ext>
                  </a:extLst>
                </a:gridCol>
              </a:tblGrid>
              <a:tr h="370840">
                <a:tc>
                  <a:txBody>
                    <a:bodyPr/>
                    <a:lstStyle/>
                    <a:p>
                      <a:r>
                        <a:rPr lang="en-GB" b="0" dirty="0">
                          <a:solidFill>
                            <a:schemeClr val="tx1"/>
                          </a:solidFill>
                          <a:latin typeface="Century Gothic" panose="020B0502020202020204" pitchFamily="34" charset="0"/>
                        </a:rPr>
                        <a:t>Ingredients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70840">
                <a:tc>
                  <a:txBody>
                    <a:bodyPr/>
                    <a:lstStyle/>
                    <a:p>
                      <a:pPr algn="l">
                        <a:spcAft>
                          <a:spcPts val="0"/>
                        </a:spcAft>
                      </a:pPr>
                      <a:r>
                        <a:rPr lang="en-GB" sz="1800" dirty="0">
                          <a:effectLst/>
                          <a:latin typeface="+mn-lt"/>
                          <a:ea typeface="Times New Roman" panose="02020603050405020304" pitchFamily="18" charset="0"/>
                        </a:rPr>
                        <a:t>12 paper muffin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Times New Roman" panose="02020603050405020304" pitchFamily="18" charset="0"/>
                        </a:rPr>
                        <a:t>250g self raising flour</a:t>
                      </a:r>
                      <a:r>
                        <a:rPr lang="en-GB" sz="1800" baseline="0" dirty="0">
                          <a:effectLst/>
                          <a:latin typeface="+mn-lt"/>
                          <a:ea typeface="Times New Roman" panose="02020603050405020304" pitchFamily="18" charset="0"/>
                        </a:rPr>
                        <a:t> &amp; 2</a:t>
                      </a:r>
                      <a:r>
                        <a:rPr lang="en-GB" sz="1800" dirty="0">
                          <a:effectLst/>
                          <a:latin typeface="+mn-lt"/>
                          <a:ea typeface="Times New Roman" panose="02020603050405020304" pitchFamily="18" charset="0"/>
                        </a:rPr>
                        <a:t> tsp baking powder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Times New Roman" panose="02020603050405020304" pitchFamily="18" charset="0"/>
                        </a:rPr>
                        <a:t>100g sugar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Times New Roman" panose="02020603050405020304" pitchFamily="18" charset="0"/>
                        </a:rPr>
                        <a:t>1 egg &amp; 150g canned fruit (in juice) or fresh if preferred.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4980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Times New Roman" panose="02020603050405020304" pitchFamily="18" charset="0"/>
                        </a:rPr>
                        <a:t>230ml milk &amp; 60g vegetable/sunflower oil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Times New Roman" panose="02020603050405020304" pitchFamily="18" charset="0"/>
                        </a:rPr>
                        <a:t>1 – 2 tbsp oats for topping (optional)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GB" dirty="0"/>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50288637"/>
                  </a:ext>
                </a:extLst>
              </a:tr>
              <a:tr h="370840">
                <a:tc>
                  <a:txBody>
                    <a:bodyPr/>
                    <a:lstStyle/>
                    <a:p>
                      <a:pPr marL="342900" lvl="0" indent="-342900" algn="l">
                        <a:spcAft>
                          <a:spcPts val="0"/>
                        </a:spcAft>
                        <a:buFont typeface="+mj-lt"/>
                        <a:buAutoNum type="arabicPeriod"/>
                      </a:pPr>
                      <a:r>
                        <a:rPr lang="en-GB" sz="1800" dirty="0">
                          <a:effectLst/>
                          <a:latin typeface="+mn-lt"/>
                          <a:ea typeface="Times New Roman" panose="02020603050405020304" pitchFamily="18" charset="0"/>
                        </a:rPr>
                        <a:t>Heat oven 180 C / Gas 6. Place muffin cases in the muffin tin.</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marL="342900" lvl="0" indent="-342900" algn="l">
                        <a:spcAft>
                          <a:spcPts val="0"/>
                        </a:spcAft>
                        <a:buFont typeface="+mj-lt"/>
                        <a:buAutoNum type="arabicPeriod" startAt="2"/>
                      </a:pPr>
                      <a:r>
                        <a:rPr lang="en-GB" sz="1800" dirty="0">
                          <a:effectLst/>
                          <a:latin typeface="+mn-lt"/>
                          <a:ea typeface="Times New Roman" panose="02020603050405020304" pitchFamily="18" charset="0"/>
                        </a:rPr>
                        <a:t>Mix all the ingredients together (except the fruit) to form a smooth batter.</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GB" sz="1800" dirty="0">
                          <a:effectLst/>
                          <a:latin typeface="+mn-lt"/>
                          <a:ea typeface="Times New Roman" panose="02020603050405020304" pitchFamily="18" charset="0"/>
                        </a:rPr>
                        <a:t> Drain the juice from the fruit, then stir the fruit (chopped if too large) into the batter.</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GB" sz="1800" dirty="0">
                          <a:effectLst/>
                          <a:latin typeface="+mn-lt"/>
                          <a:ea typeface="Times New Roman" panose="02020603050405020304" pitchFamily="18" charset="0"/>
                        </a:rPr>
                        <a:t>Divide the mixture evenly between the cases. Sprinkle on a tablespoon oats.</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sz="1800" dirty="0">
                          <a:effectLst/>
                          <a:latin typeface="+mn-lt"/>
                          <a:ea typeface="Times New Roman" panose="02020603050405020304" pitchFamily="18" charset="0"/>
                        </a:rPr>
                        <a:t>Bake for 20-25 mins. Until golden. Leave to cool on a cooling.</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lang="en-GB" sz="1800"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pic>
        <p:nvPicPr>
          <p:cNvPr id="3" name="Picture 2">
            <a:extLst>
              <a:ext uri="{FF2B5EF4-FFF2-40B4-BE49-F238E27FC236}">
                <a16:creationId xmlns:a16="http://schemas.microsoft.com/office/drawing/2014/main" id="{DBBF3B1F-7325-499C-B45E-84AC8F2BD65A}"/>
              </a:ext>
            </a:extLst>
          </p:cNvPr>
          <p:cNvPicPr>
            <a:picLocks noChangeAspect="1"/>
          </p:cNvPicPr>
          <p:nvPr/>
        </p:nvPicPr>
        <p:blipFill>
          <a:blip r:embed="rId3"/>
          <a:stretch>
            <a:fillRect/>
          </a:stretch>
        </p:blipFill>
        <p:spPr>
          <a:xfrm>
            <a:off x="7159279" y="0"/>
            <a:ext cx="1973435" cy="1789471"/>
          </a:xfrm>
          <a:prstGeom prst="rect">
            <a:avLst/>
          </a:prstGeom>
        </p:spPr>
      </p:pic>
    </p:spTree>
    <p:extLst>
      <p:ext uri="{BB962C8B-B14F-4D97-AF65-F5344CB8AC3E}">
        <p14:creationId xmlns:p14="http://schemas.microsoft.com/office/powerpoint/2010/main" val="2273711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6</a:t>
            </a:fld>
            <a:endParaRPr lang="en-GB" dirty="0"/>
          </a:p>
        </p:txBody>
      </p:sp>
      <p:sp>
        <p:nvSpPr>
          <p:cNvPr id="3" name="TextBox 2"/>
          <p:cNvSpPr txBox="1"/>
          <p:nvPr/>
        </p:nvSpPr>
        <p:spPr>
          <a:xfrm>
            <a:off x="2233748" y="156754"/>
            <a:ext cx="4835645" cy="523220"/>
          </a:xfrm>
          <a:prstGeom prst="rect">
            <a:avLst/>
          </a:prstGeom>
          <a:noFill/>
        </p:spPr>
        <p:txBody>
          <a:bodyPr wrap="square" rtlCol="0">
            <a:spAutoFit/>
          </a:bodyPr>
          <a:lstStyle/>
          <a:p>
            <a:pPr algn="ctr"/>
            <a:r>
              <a:rPr lang="en-GB" sz="2800" b="1" u="sng" dirty="0"/>
              <a:t>Garlic and rosemary focaccia</a:t>
            </a:r>
          </a:p>
        </p:txBody>
      </p:sp>
      <p:graphicFrame>
        <p:nvGraphicFramePr>
          <p:cNvPr id="4" name="Table 3"/>
          <p:cNvGraphicFramePr>
            <a:graphicFrameLocks noGrp="1"/>
          </p:cNvGraphicFramePr>
          <p:nvPr>
            <p:extLst>
              <p:ext uri="{D42A27DB-BD31-4B8C-83A1-F6EECF244321}">
                <p14:modId xmlns:p14="http://schemas.microsoft.com/office/powerpoint/2010/main" val="651062524"/>
              </p:ext>
            </p:extLst>
          </p:nvPr>
        </p:nvGraphicFramePr>
        <p:xfrm>
          <a:off x="133418" y="642549"/>
          <a:ext cx="8589781" cy="5494550"/>
        </p:xfrm>
        <a:graphic>
          <a:graphicData uri="http://schemas.openxmlformats.org/drawingml/2006/table">
            <a:tbl>
              <a:tblPr lastRow="1" bandRow="1">
                <a:tableStyleId>{5C22544A-7EE6-4342-B048-85BDC9FD1C3A}</a:tableStyleId>
              </a:tblPr>
              <a:tblGrid>
                <a:gridCol w="8589781">
                  <a:extLst>
                    <a:ext uri="{9D8B030D-6E8A-4147-A177-3AD203B41FA5}">
                      <a16:colId xmlns:a16="http://schemas.microsoft.com/office/drawing/2014/main" val="4123883099"/>
                    </a:ext>
                  </a:extLst>
                </a:gridCol>
              </a:tblGrid>
              <a:tr h="355785">
                <a:tc>
                  <a:txBody>
                    <a:bodyPr/>
                    <a:lstStyle/>
                    <a:p>
                      <a:r>
                        <a:rPr lang="en-GB" b="0" dirty="0">
                          <a:solidFill>
                            <a:schemeClr val="tx1"/>
                          </a:solidFill>
                          <a:latin typeface="Century Gothic" panose="020B0502020202020204" pitchFamily="34" charset="0"/>
                        </a:rPr>
                        <a:t>Ingredients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55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250g strong bread flour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55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a:t>
                      </a:r>
                      <a:r>
                        <a:rPr lang="en-GB" baseline="0" dirty="0"/>
                        <a:t> tsp salt, 1 clove garlic, 1 tsp dried rosemary or 1 bunch fresh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55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packet (7g) fast action dried yeast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18435"/>
                  </a:ext>
                </a:extLst>
              </a:tr>
              <a:tr h="355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170 mls (approx.) warm water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533070"/>
                  </a:ext>
                </a:extLst>
              </a:tr>
              <a:tr h="355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Tbsp olive 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55785">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43498033"/>
                  </a:ext>
                </a:extLst>
              </a:tr>
              <a:tr h="326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 Oil a shallow baking tray/cake tin/foil dish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190399"/>
                  </a:ext>
                </a:extLst>
              </a:tr>
              <a:tr h="326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2.</a:t>
                      </a:r>
                      <a:r>
                        <a:rPr lang="en-GB" sz="16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1600" dirty="0">
                          <a:effectLst/>
                          <a:latin typeface="Calibri" panose="020F0502020204030204" pitchFamily="34" charset="0"/>
                          <a:ea typeface="Times New Roman" panose="02020603050405020304" pitchFamily="18" charset="0"/>
                          <a:cs typeface="Calibri" panose="020F0502020204030204" pitchFamily="34" charset="0"/>
                        </a:rPr>
                        <a:t>Add the flour to a bowl</a:t>
                      </a:r>
                      <a:r>
                        <a:rPr lang="en-GB" sz="16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1600" dirty="0">
                          <a:effectLst/>
                          <a:latin typeface="+mn-lt"/>
                          <a:ea typeface="Times New Roman" panose="02020603050405020304" pitchFamily="18" charset="0"/>
                          <a:cs typeface="Times New Roman" panose="02020603050405020304" pitchFamily="18" charset="0"/>
                        </a:rPr>
                        <a:t>add 1 tsp salt, and the packet of dried yeast.</a:t>
                      </a:r>
                      <a:endParaRPr lang="en-GB"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092673"/>
                  </a:ext>
                </a:extLst>
              </a:tr>
              <a:tr h="413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3.</a:t>
                      </a:r>
                      <a:r>
                        <a:rPr lang="en-GB" sz="16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1600" dirty="0">
                          <a:effectLst/>
                          <a:latin typeface="+mn-lt"/>
                          <a:ea typeface="Times New Roman" panose="02020603050405020304" pitchFamily="18" charset="0"/>
                          <a:cs typeface="Calibri Light" panose="020F0302020204030204" pitchFamily="34" charset="0"/>
                        </a:rPr>
                        <a:t>Mix in </a:t>
                      </a:r>
                      <a:r>
                        <a:rPr lang="en-GB" sz="1600" dirty="0">
                          <a:effectLst/>
                          <a:latin typeface="+mn-lt"/>
                          <a:ea typeface="Times New Roman" panose="02020603050405020304" pitchFamily="18" charset="0"/>
                          <a:cs typeface="Times New Roman" panose="02020603050405020304" pitchFamily="18" charset="0"/>
                        </a:rPr>
                        <a:t>170mls warm water. Add 1 tbsp of the oil. Mix with your hands until dough comes together. </a:t>
                      </a:r>
                      <a:endParaRPr lang="en-GB"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272022"/>
                  </a:ext>
                </a:extLst>
              </a:tr>
              <a:tr h="356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4. </a:t>
                      </a:r>
                      <a:r>
                        <a:rPr lang="en-GB" sz="1600" b="0" dirty="0">
                          <a:solidFill>
                            <a:schemeClr val="tx1"/>
                          </a:solidFill>
                          <a:effectLst/>
                          <a:latin typeface="+mn-lt"/>
                          <a:ea typeface="Times New Roman" panose="02020603050405020304" pitchFamily="18" charset="0"/>
                          <a:cs typeface="Times New Roman" panose="02020603050405020304" pitchFamily="18" charset="0"/>
                        </a:rPr>
                        <a:t>Place on a floured surface and knead the dough for 10 minutes until smooth and stretchy. </a:t>
                      </a:r>
                      <a:endParaRPr lang="en-GB"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215001"/>
                  </a:ext>
                </a:extLst>
              </a:tr>
              <a:tr h="326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5. Press the dough into the tray/tin, place the mixing bowl over the top and leave for 10 mins. to 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079319"/>
                  </a:ext>
                </a:extLst>
              </a:tr>
              <a:tr h="563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6</a:t>
                      </a:r>
                      <a:r>
                        <a:rPr lang="en-GB" sz="1600" b="1" dirty="0">
                          <a:solidFill>
                            <a:schemeClr val="tx1"/>
                          </a:solidFill>
                          <a:latin typeface="+mn-lt"/>
                        </a:rPr>
                        <a:t>.</a:t>
                      </a:r>
                      <a:r>
                        <a:rPr lang="en-GB" sz="1600" b="1" dirty="0">
                          <a:solidFill>
                            <a:schemeClr val="tx1"/>
                          </a:solidFill>
                          <a:effectLst/>
                          <a:latin typeface="+mn-lt"/>
                          <a:ea typeface="Times New Roman" panose="02020603050405020304" pitchFamily="18" charset="0"/>
                          <a:cs typeface="Times New Roman" panose="02020603050405020304" pitchFamily="18" charset="0"/>
                        </a:rPr>
                        <a:t> </a:t>
                      </a:r>
                      <a:r>
                        <a:rPr lang="en-GB" sz="1600" b="0" dirty="0">
                          <a:solidFill>
                            <a:schemeClr val="tx1"/>
                          </a:solidFill>
                          <a:effectLst/>
                          <a:latin typeface="+mn-lt"/>
                          <a:ea typeface="Times New Roman" panose="02020603050405020304" pitchFamily="18" charset="0"/>
                          <a:cs typeface="Times New Roman" panose="02020603050405020304" pitchFamily="18" charset="0"/>
                        </a:rPr>
                        <a:t>Press fingers into the dough to make dimples. Sprinkle over the remaining salt, the rosemary, the garlic and the oil. At this stage, you can shape the dough if you want to.</a:t>
                      </a:r>
                      <a:endParaRPr lang="en-GB"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135384"/>
                  </a:ext>
                </a:extLst>
              </a:tr>
              <a:tr h="326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7. Place into a cold oven, then turn the heat to maximum and cook for 15 – 20 until golden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7309988"/>
                  </a:ext>
                </a:extLst>
              </a:tr>
            </a:tbl>
          </a:graphicData>
        </a:graphic>
      </p:graphicFrame>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22831" y="850922"/>
            <a:ext cx="1900368" cy="1425276"/>
          </a:xfrm>
          <a:prstGeom prst="rect">
            <a:avLst/>
          </a:prstGeom>
        </p:spPr>
      </p:pic>
    </p:spTree>
    <p:extLst>
      <p:ext uri="{BB962C8B-B14F-4D97-AF65-F5344CB8AC3E}">
        <p14:creationId xmlns:p14="http://schemas.microsoft.com/office/powerpoint/2010/main" val="394514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7</a:t>
            </a:fld>
            <a:endParaRPr lang="en-GB" dirty="0"/>
          </a:p>
        </p:txBody>
      </p:sp>
      <p:sp>
        <p:nvSpPr>
          <p:cNvPr id="3" name="TextBox 2"/>
          <p:cNvSpPr txBox="1"/>
          <p:nvPr/>
        </p:nvSpPr>
        <p:spPr>
          <a:xfrm>
            <a:off x="2233749" y="156754"/>
            <a:ext cx="4389120" cy="523220"/>
          </a:xfrm>
          <a:prstGeom prst="rect">
            <a:avLst/>
          </a:prstGeom>
          <a:noFill/>
        </p:spPr>
        <p:txBody>
          <a:bodyPr wrap="square" rtlCol="0">
            <a:spAutoFit/>
          </a:bodyPr>
          <a:lstStyle/>
          <a:p>
            <a:pPr algn="ctr"/>
            <a:r>
              <a:rPr lang="en-GB" sz="2800" b="1" u="sng" dirty="0"/>
              <a:t>Pizza</a:t>
            </a:r>
          </a:p>
        </p:txBody>
      </p:sp>
      <p:graphicFrame>
        <p:nvGraphicFramePr>
          <p:cNvPr id="4" name="Table 3"/>
          <p:cNvGraphicFramePr>
            <a:graphicFrameLocks noGrp="1"/>
          </p:cNvGraphicFramePr>
          <p:nvPr>
            <p:extLst>
              <p:ext uri="{D42A27DB-BD31-4B8C-83A1-F6EECF244321}">
                <p14:modId xmlns:p14="http://schemas.microsoft.com/office/powerpoint/2010/main" val="3011220225"/>
              </p:ext>
            </p:extLst>
          </p:nvPr>
        </p:nvGraphicFramePr>
        <p:xfrm>
          <a:off x="214194" y="643633"/>
          <a:ext cx="8418530" cy="6344602"/>
        </p:xfrm>
        <a:graphic>
          <a:graphicData uri="http://schemas.openxmlformats.org/drawingml/2006/table">
            <a:tbl>
              <a:tblPr lastRow="1" bandRow="1">
                <a:tableStyleId>{5C22544A-7EE6-4342-B048-85BDC9FD1C3A}</a:tableStyleId>
              </a:tblPr>
              <a:tblGrid>
                <a:gridCol w="8418530">
                  <a:extLst>
                    <a:ext uri="{9D8B030D-6E8A-4147-A177-3AD203B41FA5}">
                      <a16:colId xmlns:a16="http://schemas.microsoft.com/office/drawing/2014/main" val="4123883099"/>
                    </a:ext>
                  </a:extLst>
                </a:gridCol>
              </a:tblGrid>
              <a:tr h="347538">
                <a:tc>
                  <a:txBody>
                    <a:bodyPr/>
                    <a:lstStyle/>
                    <a:p>
                      <a:r>
                        <a:rPr lang="en-GB" b="0" dirty="0">
                          <a:solidFill>
                            <a:schemeClr val="tx1"/>
                          </a:solidFill>
                          <a:latin typeface="Century Gothic" panose="020B0502020202020204" pitchFamily="34" charset="0"/>
                        </a:rPr>
                        <a:t>Ingredients for the sauce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4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tin tomatoes, 1 clove garlic, fresh or dried basil, 1 tbsp olive 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4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entury Gothic" panose="020B0502020202020204" pitchFamily="34" charset="0"/>
                        </a:rPr>
                        <a:t>Dough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46313240"/>
                  </a:ext>
                </a:extLst>
              </a:tr>
              <a:tr h="34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150g strong white flour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18435"/>
                  </a:ext>
                </a:extLst>
              </a:tr>
              <a:tr h="34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tsp salt, 1 sachet yeast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533070"/>
                  </a:ext>
                </a:extLst>
              </a:tr>
              <a:tr h="34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tbsp olive oil, approx. 150ml warm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47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Toppings – grated cheddar, ball of mozzarella, ham, peppers, pepperoni, red onion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5975471"/>
                  </a:ext>
                </a:extLst>
              </a:tr>
              <a:tr h="347538">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43498033"/>
                  </a:ext>
                </a:extLst>
              </a:tr>
              <a:tr h="318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1. Set</a:t>
                      </a:r>
                      <a:r>
                        <a:rPr lang="en-GB" sz="1600" baseline="0" dirty="0"/>
                        <a:t> oven to 220˚C/gas 8. Grease baking tray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190399"/>
                  </a:ext>
                </a:extLst>
              </a:tr>
              <a:tr h="550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2.</a:t>
                      </a:r>
                      <a:r>
                        <a:rPr lang="en-GB" sz="16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1600" dirty="0">
                          <a:effectLst/>
                          <a:latin typeface="+mn-lt"/>
                          <a:ea typeface="Times New Roman" panose="02020603050405020304" pitchFamily="18" charset="0"/>
                          <a:cs typeface="Times New Roman" panose="02020603050405020304" pitchFamily="18" charset="0"/>
                        </a:rPr>
                        <a:t>Start by making the sauce. Heat the oil in a pan and add the garlic. After 1 minute add  the tomatoes and the herbs. Once boiling, turn down the heat and simmer.</a:t>
                      </a:r>
                      <a:endParaRPr lang="en-GB"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092673"/>
                  </a:ext>
                </a:extLst>
              </a:tr>
              <a:tr h="550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3.</a:t>
                      </a:r>
                      <a:r>
                        <a:rPr lang="en-GB" sz="1600" dirty="0">
                          <a:effectLst/>
                          <a:latin typeface="Comic Sans MS" panose="030F0702030302020204" pitchFamily="66" charset="0"/>
                          <a:ea typeface="Times New Roman" panose="02020603050405020304" pitchFamily="18" charset="0"/>
                          <a:cs typeface="Times New Roman" panose="02020603050405020304" pitchFamily="18" charset="0"/>
                        </a:rPr>
                        <a:t> </a:t>
                      </a:r>
                      <a:r>
                        <a:rPr lang="en-GB" sz="1600" dirty="0">
                          <a:effectLst/>
                          <a:latin typeface="+mn-lt"/>
                          <a:ea typeface="Times New Roman" panose="02020603050405020304" pitchFamily="18" charset="0"/>
                          <a:cs typeface="Times New Roman" panose="02020603050405020304" pitchFamily="18" charset="0"/>
                        </a:rPr>
                        <a:t>Put the flour into a bowl and add the salt and the yeast. Add the olive oil and gradually the water until you have stick (but not too sticky!) dough.</a:t>
                      </a:r>
                      <a:endParaRPr lang="en-GB"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1272022"/>
                  </a:ext>
                </a:extLst>
              </a:tr>
              <a:tr h="318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rPr>
                        <a:t>4. </a:t>
                      </a:r>
                      <a:r>
                        <a:rPr lang="en-GB" sz="1600" b="0" dirty="0">
                          <a:solidFill>
                            <a:schemeClr val="tx1"/>
                          </a:solidFill>
                          <a:effectLst/>
                          <a:latin typeface="+mn-lt"/>
                          <a:ea typeface="Times New Roman" panose="02020603050405020304" pitchFamily="18" charset="0"/>
                          <a:cs typeface="Times New Roman" panose="02020603050405020304" pitchFamily="18" charset="0"/>
                        </a:rPr>
                        <a:t>Place on a floured surface and knead the dough for 10 minutes until smooth and stretchy. </a:t>
                      </a:r>
                      <a:endParaRPr lang="en-GB"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5215001"/>
                  </a:ext>
                </a:extLst>
              </a:tr>
              <a:tr h="318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5. Place the cleaned bowl over the dough and leave to prove for 10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079319"/>
                  </a:ext>
                </a:extLst>
              </a:tr>
              <a:tr h="318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6</a:t>
                      </a:r>
                      <a:r>
                        <a:rPr lang="en-GB" sz="1600" b="1" dirty="0">
                          <a:solidFill>
                            <a:schemeClr val="tx1"/>
                          </a:solidFill>
                          <a:latin typeface="+mn-lt"/>
                        </a:rPr>
                        <a:t>.</a:t>
                      </a:r>
                      <a:r>
                        <a:rPr lang="en-GB" sz="1600" b="1" dirty="0">
                          <a:solidFill>
                            <a:schemeClr val="tx1"/>
                          </a:solidFill>
                          <a:effectLst/>
                          <a:latin typeface="+mn-lt"/>
                          <a:ea typeface="Times New Roman" panose="02020603050405020304" pitchFamily="18" charset="0"/>
                          <a:cs typeface="Times New Roman" panose="02020603050405020304" pitchFamily="18" charset="0"/>
                        </a:rPr>
                        <a:t> </a:t>
                      </a:r>
                      <a:r>
                        <a:rPr lang="en-GB" sz="1600" b="0" dirty="0">
                          <a:solidFill>
                            <a:schemeClr val="tx1"/>
                          </a:solidFill>
                          <a:effectLst/>
                          <a:latin typeface="+mn-lt"/>
                          <a:ea typeface="Times New Roman" panose="02020603050405020304" pitchFamily="18" charset="0"/>
                          <a:cs typeface="Times New Roman" panose="02020603050405020304" pitchFamily="18" charset="0"/>
                        </a:rPr>
                        <a:t>Prepare your topping, grate cheese, slice tomatoes etc.</a:t>
                      </a:r>
                      <a:endParaRPr lang="en-GB" sz="1600" b="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135384"/>
                  </a:ext>
                </a:extLst>
              </a:tr>
              <a:tr h="318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7. Roll out the dough and place it on the tray. Add your sauce and the toppings.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7309988"/>
                  </a:ext>
                </a:extLst>
              </a:tr>
              <a:tr h="583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8. Pla</a:t>
                      </a:r>
                      <a:r>
                        <a:rPr lang="en-GB" sz="1600" b="0" dirty="0">
                          <a:solidFill>
                            <a:schemeClr val="tx1"/>
                          </a:solidFill>
                          <a:effectLst/>
                          <a:latin typeface="+mn-lt"/>
                          <a:ea typeface="Times New Roman" panose="02020603050405020304" pitchFamily="18" charset="0"/>
                          <a:cs typeface="Times New Roman" panose="02020603050405020304" pitchFamily="18" charset="0"/>
                        </a:rPr>
                        <a:t>ce in the oven and cook for 10-12 mins until the cheese is bubbling and golden brown.</a:t>
                      </a:r>
                      <a:endParaRPr lang="en-GB"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0025605"/>
                  </a:ext>
                </a:extLst>
              </a:tr>
            </a:tbl>
          </a:graphicData>
        </a:graphic>
      </p:graphicFrame>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22831" y="998033"/>
            <a:ext cx="1900368" cy="1131054"/>
          </a:xfrm>
          <a:prstGeom prst="rect">
            <a:avLst/>
          </a:prstGeom>
        </p:spPr>
      </p:pic>
    </p:spTree>
    <p:extLst>
      <p:ext uri="{BB962C8B-B14F-4D97-AF65-F5344CB8AC3E}">
        <p14:creationId xmlns:p14="http://schemas.microsoft.com/office/powerpoint/2010/main" val="271424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8</a:t>
            </a:fld>
            <a:endParaRPr lang="en-GB" dirty="0"/>
          </a:p>
        </p:txBody>
      </p:sp>
      <p:sp>
        <p:nvSpPr>
          <p:cNvPr id="3" name="TextBox 2"/>
          <p:cNvSpPr txBox="1"/>
          <p:nvPr/>
        </p:nvSpPr>
        <p:spPr>
          <a:xfrm>
            <a:off x="2233749" y="156754"/>
            <a:ext cx="4389120" cy="523220"/>
          </a:xfrm>
          <a:prstGeom prst="rect">
            <a:avLst/>
          </a:prstGeom>
          <a:noFill/>
        </p:spPr>
        <p:txBody>
          <a:bodyPr wrap="square" rtlCol="0">
            <a:spAutoFit/>
          </a:bodyPr>
          <a:lstStyle/>
          <a:p>
            <a:pPr algn="ctr"/>
            <a:r>
              <a:rPr lang="en-GB" sz="2800" b="1" u="sng" dirty="0"/>
              <a:t>Chilli-veg noodles</a:t>
            </a:r>
          </a:p>
        </p:txBody>
      </p:sp>
      <p:graphicFrame>
        <p:nvGraphicFramePr>
          <p:cNvPr id="4" name="Table 3"/>
          <p:cNvGraphicFramePr>
            <a:graphicFrameLocks noGrp="1"/>
          </p:cNvGraphicFramePr>
          <p:nvPr>
            <p:extLst>
              <p:ext uri="{D42A27DB-BD31-4B8C-83A1-F6EECF244321}">
                <p14:modId xmlns:p14="http://schemas.microsoft.com/office/powerpoint/2010/main" val="2912501952"/>
              </p:ext>
            </p:extLst>
          </p:nvPr>
        </p:nvGraphicFramePr>
        <p:xfrm>
          <a:off x="133418" y="679974"/>
          <a:ext cx="8589781" cy="5417843"/>
        </p:xfrm>
        <a:graphic>
          <a:graphicData uri="http://schemas.openxmlformats.org/drawingml/2006/table">
            <a:tbl>
              <a:tblPr lastRow="1" bandRow="1">
                <a:tableStyleId>{5C22544A-7EE6-4342-B048-85BDC9FD1C3A}</a:tableStyleId>
              </a:tblPr>
              <a:tblGrid>
                <a:gridCol w="8589781">
                  <a:extLst>
                    <a:ext uri="{9D8B030D-6E8A-4147-A177-3AD203B41FA5}">
                      <a16:colId xmlns:a16="http://schemas.microsoft.com/office/drawing/2014/main" val="4123883099"/>
                    </a:ext>
                  </a:extLst>
                </a:gridCol>
              </a:tblGrid>
              <a:tr h="273109">
                <a:tc>
                  <a:txBody>
                    <a:bodyPr/>
                    <a:lstStyle/>
                    <a:p>
                      <a:r>
                        <a:rPr lang="en-GB" b="0" dirty="0">
                          <a:solidFill>
                            <a:schemeClr val="tx1"/>
                          </a:solidFill>
                          <a:latin typeface="Century Gothic" panose="020B0502020202020204" pitchFamily="34" charset="0"/>
                        </a:rPr>
                        <a:t>Ingredients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265224">
                <a:tc>
                  <a:txBody>
                    <a:bodyPr/>
                    <a:lstStyle/>
                    <a:p>
                      <a:pPr algn="l">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1 x dried noodle nest (around 60g)  </a:t>
                      </a:r>
                    </a:p>
                  </a:txBody>
                  <a:tcPr marL="60204" marR="602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265224">
                <a:tc>
                  <a:txBody>
                    <a:bodyPr/>
                    <a:lstStyle/>
                    <a:p>
                      <a:pPr algn="l">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½ red (or brown) onion, 1 carrot, ½ pepper (any colour)</a:t>
                      </a:r>
                    </a:p>
                  </a:txBody>
                  <a:tcPr marL="60204" marR="602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17981">
                <a:tc>
                  <a:txBody>
                    <a:bodyPr/>
                    <a:lstStyle/>
                    <a:p>
                      <a:pPr algn="l">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1 clove garlic, 1 tsp oil, pinch chilli flakes</a:t>
                      </a:r>
                    </a:p>
                  </a:txBody>
                  <a:tcPr marL="60204" marR="602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318435"/>
                  </a:ext>
                </a:extLst>
              </a:tr>
              <a:tr h="265224">
                <a:tc>
                  <a:txBody>
                    <a:bodyPr/>
                    <a:lstStyle/>
                    <a:p>
                      <a:pPr algn="l">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50g frozen peas, ¼ - ½ tsp ginger (dried or fresh)</a:t>
                      </a:r>
                    </a:p>
                  </a:txBody>
                  <a:tcPr marL="60204" marR="602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533070"/>
                  </a:ext>
                </a:extLst>
              </a:tr>
              <a:tr h="321462">
                <a:tc>
                  <a:txBody>
                    <a:bodyPr/>
                    <a:lstStyle/>
                    <a:p>
                      <a:pPr algn="l">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¼ - ½ tsp pepper, 50ml water</a:t>
                      </a:r>
                    </a:p>
                  </a:txBody>
                  <a:tcPr marL="60204" marR="602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21462">
                <a:tc>
                  <a:txBody>
                    <a:bodyPr/>
                    <a:lstStyle/>
                    <a:p>
                      <a:pPr algn="l">
                        <a:lnSpc>
                          <a:spcPct val="115000"/>
                        </a:lnSpc>
                        <a:spcAft>
                          <a:spcPts val="0"/>
                        </a:spcAft>
                      </a:pPr>
                      <a:r>
                        <a:rPr lang="en-GB" sz="1800" dirty="0">
                          <a:effectLst/>
                          <a:latin typeface="+mn-lt"/>
                          <a:ea typeface="Times New Roman" panose="02020603050405020304" pitchFamily="18" charset="0"/>
                          <a:cs typeface="Times New Roman" panose="02020603050405020304" pitchFamily="18" charset="0"/>
                        </a:rPr>
                        <a:t>1 tbsp soy sauce</a:t>
                      </a:r>
                    </a:p>
                  </a:txBody>
                  <a:tcPr marL="60204" marR="602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9113658"/>
                  </a:ext>
                </a:extLst>
              </a:tr>
              <a:tr h="273109">
                <a:tc>
                  <a:txBody>
                    <a:bodyPr/>
                    <a:lstStyle/>
                    <a:p>
                      <a:r>
                        <a:rPr lang="en-GB" dirty="0">
                          <a:latin typeface="Century Gothic" panose="020B0502020202020204" pitchFamily="34" charset="0"/>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43498033"/>
                  </a:ext>
                </a:extLst>
              </a:tr>
              <a:tr h="273109">
                <a:tc>
                  <a:txBody>
                    <a:bodyPr/>
                    <a:lstStyle/>
                    <a:p>
                      <a:r>
                        <a:rPr lang="en-GB" dirty="0">
                          <a:latin typeface="+mn-lt"/>
                        </a:rPr>
                        <a:t>1. Place the noodle nest in a measuring jug and cover with boiling water – leave 10 mins.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3517575"/>
                  </a:ext>
                </a:extLst>
              </a:tr>
              <a:tr h="273109">
                <a:tc>
                  <a:txBody>
                    <a:bodyPr/>
                    <a:lstStyle/>
                    <a:p>
                      <a:r>
                        <a:rPr lang="en-GB" dirty="0">
                          <a:latin typeface="+mn-lt"/>
                        </a:rPr>
                        <a:t>2. Peel and slice the onion, carrot and garlic.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0486283"/>
                  </a:ext>
                </a:extLst>
              </a:tr>
              <a:tr h="273109">
                <a:tc>
                  <a:txBody>
                    <a:bodyPr/>
                    <a:lstStyle/>
                    <a:p>
                      <a:r>
                        <a:rPr lang="en-GB" dirty="0">
                          <a:latin typeface="+mn-lt"/>
                        </a:rPr>
                        <a:t>3. Deseed and slice the pepper.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0105984"/>
                  </a:ext>
                </a:extLst>
              </a:tr>
              <a:tr h="453914">
                <a:tc>
                  <a:txBody>
                    <a:bodyPr/>
                    <a:lstStyle/>
                    <a:p>
                      <a:r>
                        <a:rPr lang="en-GB" dirty="0">
                          <a:latin typeface="+mn-lt"/>
                        </a:rPr>
                        <a:t>4. Add the oil to a saucepan and fry the onion and carrot for 3 – 4 mins, then add the garlic and chilli flakes and cook for 2 – 3 mins.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3680041"/>
                  </a:ext>
                </a:extLst>
              </a:tr>
              <a:tr h="273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5. Add the pepper (veg), peas, ginger, white pepper and water – cook for  2 – 3 mins.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542155"/>
                  </a:ext>
                </a:extLst>
              </a:tr>
              <a:tr h="273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6. Drain the noodles into a sieve and then mix into the vegetables.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101"/>
                  </a:ext>
                </a:extLst>
              </a:tr>
              <a:tr h="273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mn-lt"/>
                        </a:rPr>
                        <a:t>7. Stir through the soy sauce and serve!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42829316"/>
                  </a:ext>
                </a:extLst>
              </a:tr>
            </a:tbl>
          </a:graphicData>
        </a:graphic>
      </p:graphicFrame>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40206" y="704943"/>
            <a:ext cx="2182993" cy="1585199"/>
          </a:xfrm>
          <a:prstGeom prst="rect">
            <a:avLst/>
          </a:prstGeom>
        </p:spPr>
      </p:pic>
    </p:spTree>
    <p:extLst>
      <p:ext uri="{BB962C8B-B14F-4D97-AF65-F5344CB8AC3E}">
        <p14:creationId xmlns:p14="http://schemas.microsoft.com/office/powerpoint/2010/main" val="185073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t>9</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29473505"/>
              </p:ext>
            </p:extLst>
          </p:nvPr>
        </p:nvGraphicFramePr>
        <p:xfrm>
          <a:off x="225084" y="696525"/>
          <a:ext cx="8290266" cy="5176520"/>
        </p:xfrm>
        <a:graphic>
          <a:graphicData uri="http://schemas.openxmlformats.org/drawingml/2006/table">
            <a:tbl>
              <a:tblPr firstRow="1" bandRow="1">
                <a:tableStyleId>{5C22544A-7EE6-4342-B048-85BDC9FD1C3A}</a:tableStyleId>
              </a:tblPr>
              <a:tblGrid>
                <a:gridCol w="8290266">
                  <a:extLst>
                    <a:ext uri="{9D8B030D-6E8A-4147-A177-3AD203B41FA5}">
                      <a16:colId xmlns:a16="http://schemas.microsoft.com/office/drawing/2014/main" val="4123883099"/>
                    </a:ext>
                  </a:extLst>
                </a:gridCol>
              </a:tblGrid>
              <a:tr h="370840">
                <a:tc>
                  <a:txBody>
                    <a:bodyPr/>
                    <a:lstStyle/>
                    <a:p>
                      <a:r>
                        <a:rPr lang="en-GB" b="0" dirty="0">
                          <a:solidFill>
                            <a:schemeClr val="tx1"/>
                          </a:solidFill>
                          <a:latin typeface="Century Gothic" panose="020B0502020202020204" pitchFamily="34" charset="0"/>
                        </a:rPr>
                        <a:t>Ingredients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78613467"/>
                  </a:ext>
                </a:extLst>
              </a:tr>
              <a:tr h="370840">
                <a:tc>
                  <a:txBody>
                    <a:bodyPr/>
                    <a:lstStyle/>
                    <a:p>
                      <a:pPr algn="l">
                        <a:spcAft>
                          <a:spcPts val="0"/>
                        </a:spcAft>
                      </a:pPr>
                      <a:r>
                        <a:rPr lang="en-GB" sz="1800" dirty="0">
                          <a:effectLst/>
                          <a:latin typeface="+mn-lt"/>
                          <a:ea typeface="Times New Roman" panose="02020603050405020304" pitchFamily="18" charset="0"/>
                        </a:rPr>
                        <a:t>100g dried macaroni or other shapes</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4394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Times New Roman" panose="02020603050405020304" pitchFamily="18" charset="0"/>
                        </a:rPr>
                        <a:t>100g frozen vegetables or the equivalent fresh but cooked</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63132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n-lt"/>
                          <a:ea typeface="Times New Roman" panose="02020603050405020304" pitchFamily="18" charset="0"/>
                        </a:rPr>
                        <a:t>75g Cheddar cheese, grated</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7594"/>
                  </a:ext>
                </a:extLst>
              </a:tr>
              <a:tr h="370840">
                <a:tc>
                  <a:txBody>
                    <a:bodyPr/>
                    <a:lstStyle/>
                    <a:p>
                      <a:pPr algn="l">
                        <a:spcAft>
                          <a:spcPts val="0"/>
                        </a:spcAft>
                      </a:pPr>
                      <a:r>
                        <a:rPr lang="en-GB" sz="1800" dirty="0">
                          <a:effectLst/>
                          <a:latin typeface="+mn-lt"/>
                          <a:ea typeface="Times New Roman" panose="02020603050405020304" pitchFamily="18" charset="0"/>
                        </a:rPr>
                        <a:t>25g butter/spread, 25g plain flour, 250ml milk</a:t>
                      </a: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entury Gothic" panose="020B0502020202020204" pitchFamily="34" charset="0"/>
                        </a:rPr>
                        <a:t>Method</a:t>
                      </a:r>
                      <a:endParaRPr lang="en-GB" sz="1800" dirty="0">
                        <a:effectLst/>
                        <a:latin typeface="+mn-lt"/>
                        <a:ea typeface="Times New Roman" panose="02020603050405020304" pitchFamily="18" charset="0"/>
                      </a:endParaRPr>
                    </a:p>
                  </a:txBody>
                  <a:tcPr marL="57606" marR="576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458161737"/>
                  </a:ext>
                </a:extLst>
              </a:tr>
              <a:tr h="370840">
                <a:tc>
                  <a:txBody>
                    <a:bodyPr/>
                    <a:lstStyle/>
                    <a:p>
                      <a:r>
                        <a:rPr lang="en-GB" sz="1800" dirty="0">
                          <a:latin typeface="+mn-lt"/>
                        </a:rPr>
                        <a:t>1. Preheat the oven to 200g/gas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0288637"/>
                  </a:ext>
                </a:extLst>
              </a:tr>
              <a:tr h="370840">
                <a:tc>
                  <a:txBody>
                    <a:bodyPr/>
                    <a:lstStyle/>
                    <a:p>
                      <a:pPr marL="0" lvl="0" indent="0" algn="l">
                        <a:spcAft>
                          <a:spcPts val="0"/>
                        </a:spcAft>
                        <a:buFont typeface="+mj-lt"/>
                        <a:buNone/>
                      </a:pPr>
                      <a:r>
                        <a:rPr lang="en-GB" sz="1800" dirty="0">
                          <a:effectLst/>
                          <a:latin typeface="+mn-lt"/>
                          <a:ea typeface="Times New Roman" panose="02020603050405020304" pitchFamily="18" charset="0"/>
                        </a:rPr>
                        <a:t>2. Fill a large saucepan with water and bring to the boil. Add the pasta.</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marL="0" lvl="0" indent="0" algn="l">
                        <a:spcAft>
                          <a:spcPts val="0"/>
                        </a:spcAft>
                        <a:buFont typeface="+mj-lt"/>
                        <a:buNone/>
                      </a:pPr>
                      <a:r>
                        <a:rPr lang="en-GB" sz="1800" dirty="0">
                          <a:effectLst/>
                          <a:latin typeface="+mn-lt"/>
                          <a:ea typeface="Times New Roman" panose="02020603050405020304" pitchFamily="18" charset="0"/>
                        </a:rPr>
                        <a:t>3. Cook for 10 – 12 minutes until </a:t>
                      </a:r>
                      <a:r>
                        <a:rPr lang="en-GB" sz="1800" i="1" dirty="0">
                          <a:effectLst/>
                          <a:latin typeface="+mn-lt"/>
                          <a:ea typeface="Times New Roman" panose="02020603050405020304" pitchFamily="18" charset="0"/>
                        </a:rPr>
                        <a:t>al dente. </a:t>
                      </a:r>
                      <a:r>
                        <a:rPr lang="en-GB" sz="1800" i="0" dirty="0">
                          <a:effectLst/>
                          <a:latin typeface="+mn-lt"/>
                          <a:ea typeface="Times New Roman" panose="02020603050405020304" pitchFamily="18" charset="0"/>
                        </a:rPr>
                        <a:t>Add the frozen vegetables 5 minutes BEFORE the end of cooking. Now make the sauce.</a:t>
                      </a:r>
                      <a:endParaRPr lang="en-GB" sz="1800" i="1" dirty="0">
                        <a:effectLst/>
                        <a:latin typeface="+mn-lt"/>
                        <a:ea typeface="Times New Roman" panose="02020603050405020304" pitchFamily="18" charset="0"/>
                      </a:endParaRP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4. Place the butter, flour and milk into a saucepan. Bring to the boil </a:t>
                      </a:r>
                      <a:r>
                        <a:rPr lang="en-GB" sz="1800" i="1" dirty="0">
                          <a:effectLst/>
                          <a:latin typeface="+mn-lt"/>
                          <a:ea typeface="Times New Roman" panose="02020603050405020304" pitchFamily="18" charset="0"/>
                        </a:rPr>
                        <a:t>whisking</a:t>
                      </a:r>
                      <a:r>
                        <a:rPr lang="en-GB" sz="1800" dirty="0">
                          <a:effectLst/>
                          <a:latin typeface="+mn-lt"/>
                          <a:ea typeface="Times New Roman" panose="02020603050405020304" pitchFamily="18" charset="0"/>
                        </a:rPr>
                        <a:t> all the time until it has thickened. Remove from the heat and add half the cheese.</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5. Drain the pasta and vegetables into a colander. Stir the pasta into the cheese sauce.</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6. Pour the mixture into an ovenproof dish and scatter the rest of the cheese over.</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800" dirty="0">
                          <a:effectLst/>
                          <a:latin typeface="+mn-lt"/>
                          <a:ea typeface="Times New Roman" panose="02020603050405020304" pitchFamily="18" charset="0"/>
                        </a:rPr>
                        <a:t>7. Place dish onto baking tray and bake for 10 minutes until golden brown.</a:t>
                      </a:r>
                    </a:p>
                  </a:txBody>
                  <a:tcPr marL="60093" marR="60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5" name="TextBox 4"/>
          <p:cNvSpPr txBox="1"/>
          <p:nvPr/>
        </p:nvSpPr>
        <p:spPr>
          <a:xfrm>
            <a:off x="2233749" y="156754"/>
            <a:ext cx="4389120" cy="523220"/>
          </a:xfrm>
          <a:prstGeom prst="rect">
            <a:avLst/>
          </a:prstGeom>
          <a:noFill/>
        </p:spPr>
        <p:txBody>
          <a:bodyPr wrap="square" rtlCol="0">
            <a:spAutoFit/>
          </a:bodyPr>
          <a:lstStyle/>
          <a:p>
            <a:pPr algn="ctr"/>
            <a:r>
              <a:rPr lang="en-GB" sz="2800" b="1" u="sng" dirty="0"/>
              <a:t>Mac, veg ‘n’ cheese</a:t>
            </a:r>
          </a:p>
        </p:txBody>
      </p:sp>
      <p:pic>
        <p:nvPicPr>
          <p:cNvPr id="3" name="Picture 2">
            <a:extLst>
              <a:ext uri="{FF2B5EF4-FFF2-40B4-BE49-F238E27FC236}">
                <a16:creationId xmlns:a16="http://schemas.microsoft.com/office/drawing/2014/main" id="{AD6999A0-2DB5-4638-BC15-CB042AE5B37E}"/>
              </a:ext>
            </a:extLst>
          </p:cNvPr>
          <p:cNvPicPr>
            <a:picLocks noChangeAspect="1"/>
          </p:cNvPicPr>
          <p:nvPr/>
        </p:nvPicPr>
        <p:blipFill>
          <a:blip r:embed="rId2"/>
          <a:stretch>
            <a:fillRect/>
          </a:stretch>
        </p:blipFill>
        <p:spPr>
          <a:xfrm>
            <a:off x="6741524" y="665480"/>
            <a:ext cx="1773826" cy="1773828"/>
          </a:xfrm>
          <a:prstGeom prst="rect">
            <a:avLst/>
          </a:prstGeom>
        </p:spPr>
      </p:pic>
    </p:spTree>
    <p:extLst>
      <p:ext uri="{BB962C8B-B14F-4D97-AF65-F5344CB8AC3E}">
        <p14:creationId xmlns:p14="http://schemas.microsoft.com/office/powerpoint/2010/main" val="26001725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4793</TotalTime>
  <Words>2422</Words>
  <Application>Microsoft Office PowerPoint</Application>
  <PresentationFormat>On-screen Show (4:3)</PresentationFormat>
  <Paragraphs>348</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What we are cooking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Technology Year 9</dc:title>
  <dc:creator>Lyn de-Gay</dc:creator>
  <cp:lastModifiedBy>Adrian Jelf</cp:lastModifiedBy>
  <cp:revision>470</cp:revision>
  <cp:lastPrinted>2022-03-23T07:44:24Z</cp:lastPrinted>
  <dcterms:created xsi:type="dcterms:W3CDTF">2019-06-11T13:58:44Z</dcterms:created>
  <dcterms:modified xsi:type="dcterms:W3CDTF">2023-11-07T12:36:38Z</dcterms:modified>
</cp:coreProperties>
</file>