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335" r:id="rId3"/>
    <p:sldId id="338" r:id="rId4"/>
    <p:sldId id="339" r:id="rId5"/>
    <p:sldId id="285" r:id="rId6"/>
    <p:sldId id="257" r:id="rId7"/>
    <p:sldId id="258" r:id="rId8"/>
    <p:sldId id="269" r:id="rId9"/>
    <p:sldId id="282" r:id="rId10"/>
    <p:sldId id="286" r:id="rId11"/>
    <p:sldId id="267" r:id="rId12"/>
    <p:sldId id="268" r:id="rId13"/>
    <p:sldId id="272" r:id="rId14"/>
    <p:sldId id="297" r:id="rId15"/>
    <p:sldId id="331" r:id="rId16"/>
    <p:sldId id="334" r:id="rId17"/>
    <p:sldId id="306" r:id="rId18"/>
    <p:sldId id="284" r:id="rId19"/>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45" d="100"/>
          <a:sy n="45" d="100"/>
        </p:scale>
        <p:origin x="942"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418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1098" y="0"/>
            <a:ext cx="2944958" cy="494186"/>
          </a:xfrm>
          <a:prstGeom prst="rect">
            <a:avLst/>
          </a:prstGeom>
        </p:spPr>
        <p:txBody>
          <a:bodyPr vert="horz" lIns="91440" tIns="45720" rIns="91440" bIns="45720" rtlCol="0"/>
          <a:lstStyle>
            <a:lvl1pPr algn="r">
              <a:defRPr sz="1200"/>
            </a:lvl1pPr>
          </a:lstStyle>
          <a:p>
            <a:fld id="{21BB8050-EAC7-4209-B336-3D85716199EC}" type="datetimeFigureOut">
              <a:rPr lang="en-GB" smtClean="0"/>
              <a:t>07/11/2023</a:t>
            </a:fld>
            <a:endParaRPr lang="en-GB" dirty="0"/>
          </a:p>
        </p:txBody>
      </p:sp>
      <p:sp>
        <p:nvSpPr>
          <p:cNvPr id="4" name="Footer Placeholder 3"/>
          <p:cNvSpPr>
            <a:spLocks noGrp="1"/>
          </p:cNvSpPr>
          <p:nvPr>
            <p:ph type="ftr" sz="quarter" idx="2"/>
          </p:nvPr>
        </p:nvSpPr>
        <p:spPr>
          <a:xfrm>
            <a:off x="0" y="9378477"/>
            <a:ext cx="2944958" cy="494186"/>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1098" y="9378477"/>
            <a:ext cx="2944958" cy="494186"/>
          </a:xfrm>
          <a:prstGeom prst="rect">
            <a:avLst/>
          </a:prstGeom>
        </p:spPr>
        <p:txBody>
          <a:bodyPr vert="horz" lIns="91440" tIns="45720" rIns="91440" bIns="45720" rtlCol="0" anchor="b"/>
          <a:lstStyle>
            <a:lvl1pPr algn="r">
              <a:defRPr sz="1200"/>
            </a:lvl1pPr>
          </a:lstStyle>
          <a:p>
            <a:fld id="{040AB9CA-17BA-4391-8BF4-DBB208E60233}" type="slidenum">
              <a:rPr lang="en-GB" smtClean="0"/>
              <a:t>‹#›</a:t>
            </a:fld>
            <a:endParaRPr lang="en-GB" dirty="0"/>
          </a:p>
        </p:txBody>
      </p:sp>
    </p:spTree>
    <p:extLst>
      <p:ext uri="{BB962C8B-B14F-4D97-AF65-F5344CB8AC3E}">
        <p14:creationId xmlns:p14="http://schemas.microsoft.com/office/powerpoint/2010/main" val="7056193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418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1098" y="0"/>
            <a:ext cx="2944958" cy="494186"/>
          </a:xfrm>
          <a:prstGeom prst="rect">
            <a:avLst/>
          </a:prstGeom>
        </p:spPr>
        <p:txBody>
          <a:bodyPr vert="horz" lIns="91440" tIns="45720" rIns="91440" bIns="45720" rtlCol="0"/>
          <a:lstStyle>
            <a:lvl1pPr algn="r">
              <a:defRPr sz="1200"/>
            </a:lvl1pPr>
          </a:lstStyle>
          <a:p>
            <a:fld id="{072F945A-CA12-4B1D-B190-DA06018DA09B}" type="datetimeFigureOut">
              <a:rPr lang="en-GB" smtClean="0"/>
              <a:t>07/11/2023</a:t>
            </a:fld>
            <a:endParaRPr lang="en-GB" dirty="0"/>
          </a:p>
        </p:txBody>
      </p:sp>
      <p:sp>
        <p:nvSpPr>
          <p:cNvPr id="4" name="Slide Image Placeholder 3"/>
          <p:cNvSpPr>
            <a:spLocks noGrp="1" noRot="1" noChangeAspect="1"/>
          </p:cNvSpPr>
          <p:nvPr>
            <p:ph type="sldImg" idx="2"/>
          </p:nvPr>
        </p:nvSpPr>
        <p:spPr>
          <a:xfrm>
            <a:off x="1177925" y="1235075"/>
            <a:ext cx="4441825" cy="33305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606" y="4750817"/>
            <a:ext cx="5438464" cy="388717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477"/>
            <a:ext cx="2944958" cy="49418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1098" y="9378477"/>
            <a:ext cx="2944958" cy="494186"/>
          </a:xfrm>
          <a:prstGeom prst="rect">
            <a:avLst/>
          </a:prstGeom>
        </p:spPr>
        <p:txBody>
          <a:bodyPr vert="horz" lIns="91440" tIns="45720" rIns="91440" bIns="45720" rtlCol="0" anchor="b"/>
          <a:lstStyle>
            <a:lvl1pPr algn="r">
              <a:defRPr sz="1200"/>
            </a:lvl1pPr>
          </a:lstStyle>
          <a:p>
            <a:fld id="{7BA21ACA-75A3-4B35-BABB-8456D154BAED}" type="slidenum">
              <a:rPr lang="en-GB" smtClean="0"/>
              <a:t>‹#›</a:t>
            </a:fld>
            <a:endParaRPr lang="en-GB" dirty="0"/>
          </a:p>
        </p:txBody>
      </p:sp>
    </p:spTree>
    <p:extLst>
      <p:ext uri="{BB962C8B-B14F-4D97-AF65-F5344CB8AC3E}">
        <p14:creationId xmlns:p14="http://schemas.microsoft.com/office/powerpoint/2010/main" val="189233736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6F0819-60B8-4390-853A-6DC37E838472}" type="datetime1">
              <a:rPr lang="en-GB" smtClean="0"/>
              <a:t>07/11/2023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20B242D-6290-49E5-A6EF-D013109EBBA5}" type="slidenum">
              <a:rPr lang="en-GB" smtClean="0"/>
              <a:t>‹#›</a:t>
            </a:fld>
            <a:endParaRPr lang="en-GB" dirty="0"/>
          </a:p>
        </p:txBody>
      </p:sp>
    </p:spTree>
    <p:extLst>
      <p:ext uri="{BB962C8B-B14F-4D97-AF65-F5344CB8AC3E}">
        <p14:creationId xmlns:p14="http://schemas.microsoft.com/office/powerpoint/2010/main" val="2128649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98F974-0377-4952-9449-128FE9FDD205}" type="datetime1">
              <a:rPr lang="en-GB" smtClean="0"/>
              <a:t>07/11/2023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20B242D-6290-49E5-A6EF-D013109EBBA5}" type="slidenum">
              <a:rPr lang="en-GB" smtClean="0"/>
              <a:t>‹#›</a:t>
            </a:fld>
            <a:endParaRPr lang="en-GB" dirty="0"/>
          </a:p>
        </p:txBody>
      </p:sp>
    </p:spTree>
    <p:extLst>
      <p:ext uri="{BB962C8B-B14F-4D97-AF65-F5344CB8AC3E}">
        <p14:creationId xmlns:p14="http://schemas.microsoft.com/office/powerpoint/2010/main" val="1759455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C671D8-3543-4F30-B13F-E879319B8DB5}" type="datetime1">
              <a:rPr lang="en-GB" smtClean="0"/>
              <a:t>07/11/2023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20B242D-6290-49E5-A6EF-D013109EBBA5}" type="slidenum">
              <a:rPr lang="en-GB" smtClean="0"/>
              <a:t>‹#›</a:t>
            </a:fld>
            <a:endParaRPr lang="en-GB" dirty="0"/>
          </a:p>
        </p:txBody>
      </p:sp>
    </p:spTree>
    <p:extLst>
      <p:ext uri="{BB962C8B-B14F-4D97-AF65-F5344CB8AC3E}">
        <p14:creationId xmlns:p14="http://schemas.microsoft.com/office/powerpoint/2010/main" val="1563068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D48A21-F3FF-49B3-9F58-482522504ADD}" type="datetime1">
              <a:rPr lang="en-GB" smtClean="0"/>
              <a:t>07/11/2023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20B242D-6290-49E5-A6EF-D013109EBBA5}" type="slidenum">
              <a:rPr lang="en-GB" smtClean="0"/>
              <a:t>‹#›</a:t>
            </a:fld>
            <a:endParaRPr lang="en-GB" dirty="0"/>
          </a:p>
        </p:txBody>
      </p:sp>
    </p:spTree>
    <p:extLst>
      <p:ext uri="{BB962C8B-B14F-4D97-AF65-F5344CB8AC3E}">
        <p14:creationId xmlns:p14="http://schemas.microsoft.com/office/powerpoint/2010/main" val="2482694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C3F7AC-DA5A-4EC8-94A0-9AEE9ADCF411}" type="datetime1">
              <a:rPr lang="en-GB" smtClean="0"/>
              <a:t>07/11/2023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20B242D-6290-49E5-A6EF-D013109EBBA5}" type="slidenum">
              <a:rPr lang="en-GB" smtClean="0"/>
              <a:t>‹#›</a:t>
            </a:fld>
            <a:endParaRPr lang="en-GB" dirty="0"/>
          </a:p>
        </p:txBody>
      </p:sp>
    </p:spTree>
    <p:extLst>
      <p:ext uri="{BB962C8B-B14F-4D97-AF65-F5344CB8AC3E}">
        <p14:creationId xmlns:p14="http://schemas.microsoft.com/office/powerpoint/2010/main" val="2603362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DAE91F-545D-481C-A2EE-EF2E9FE750E6}" type="datetime1">
              <a:rPr lang="en-GB" smtClean="0"/>
              <a:t>07/11/2023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20B242D-6290-49E5-A6EF-D013109EBBA5}" type="slidenum">
              <a:rPr lang="en-GB" smtClean="0"/>
              <a:t>‹#›</a:t>
            </a:fld>
            <a:endParaRPr lang="en-GB" dirty="0"/>
          </a:p>
        </p:txBody>
      </p:sp>
    </p:spTree>
    <p:extLst>
      <p:ext uri="{BB962C8B-B14F-4D97-AF65-F5344CB8AC3E}">
        <p14:creationId xmlns:p14="http://schemas.microsoft.com/office/powerpoint/2010/main" val="1025088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B4D700-F1C1-4E0B-99C8-D25B3F875042}" type="datetime1">
              <a:rPr lang="en-GB" smtClean="0"/>
              <a:t>07/11/2023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20B242D-6290-49E5-A6EF-D013109EBBA5}" type="slidenum">
              <a:rPr lang="en-GB" smtClean="0"/>
              <a:t>‹#›</a:t>
            </a:fld>
            <a:endParaRPr lang="en-GB" dirty="0"/>
          </a:p>
        </p:txBody>
      </p:sp>
    </p:spTree>
    <p:extLst>
      <p:ext uri="{BB962C8B-B14F-4D97-AF65-F5344CB8AC3E}">
        <p14:creationId xmlns:p14="http://schemas.microsoft.com/office/powerpoint/2010/main" val="4155602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CB31D4-668F-47B1-8DC4-5D1F2B539931}" type="datetime1">
              <a:rPr lang="en-GB" smtClean="0"/>
              <a:t>07/11/2023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20B242D-6290-49E5-A6EF-D013109EBBA5}" type="slidenum">
              <a:rPr lang="en-GB" smtClean="0"/>
              <a:t>‹#›</a:t>
            </a:fld>
            <a:endParaRPr lang="en-GB" dirty="0"/>
          </a:p>
        </p:txBody>
      </p:sp>
    </p:spTree>
    <p:extLst>
      <p:ext uri="{BB962C8B-B14F-4D97-AF65-F5344CB8AC3E}">
        <p14:creationId xmlns:p14="http://schemas.microsoft.com/office/powerpoint/2010/main" val="3157162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63E657-A6C0-4644-A35A-60A6DA9278A6}" type="datetime1">
              <a:rPr lang="en-GB" smtClean="0"/>
              <a:t>07/11/2023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20B242D-6290-49E5-A6EF-D013109EBBA5}" type="slidenum">
              <a:rPr lang="en-GB" smtClean="0"/>
              <a:t>‹#›</a:t>
            </a:fld>
            <a:endParaRPr lang="en-GB" dirty="0"/>
          </a:p>
        </p:txBody>
      </p:sp>
    </p:spTree>
    <p:extLst>
      <p:ext uri="{BB962C8B-B14F-4D97-AF65-F5344CB8AC3E}">
        <p14:creationId xmlns:p14="http://schemas.microsoft.com/office/powerpoint/2010/main" val="3618131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33F203-D566-414F-8974-723A18C03A30}" type="datetime1">
              <a:rPr lang="en-GB" smtClean="0"/>
              <a:t>07/11/2023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20B242D-6290-49E5-A6EF-D013109EBBA5}" type="slidenum">
              <a:rPr lang="en-GB" smtClean="0"/>
              <a:t>‹#›</a:t>
            </a:fld>
            <a:endParaRPr lang="en-GB" dirty="0"/>
          </a:p>
        </p:txBody>
      </p:sp>
    </p:spTree>
    <p:extLst>
      <p:ext uri="{BB962C8B-B14F-4D97-AF65-F5344CB8AC3E}">
        <p14:creationId xmlns:p14="http://schemas.microsoft.com/office/powerpoint/2010/main" val="536034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708337-0375-426C-9E63-5A32C81C9FFE}" type="datetime1">
              <a:rPr lang="en-GB" smtClean="0"/>
              <a:t>07/11/2023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20B242D-6290-49E5-A6EF-D013109EBBA5}" type="slidenum">
              <a:rPr lang="en-GB" smtClean="0"/>
              <a:t>‹#›</a:t>
            </a:fld>
            <a:endParaRPr lang="en-GB" dirty="0"/>
          </a:p>
        </p:txBody>
      </p:sp>
    </p:spTree>
    <p:extLst>
      <p:ext uri="{BB962C8B-B14F-4D97-AF65-F5344CB8AC3E}">
        <p14:creationId xmlns:p14="http://schemas.microsoft.com/office/powerpoint/2010/main" val="176899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5F3F54-4E27-48D7-A8F4-6AC0EFD5C0F4}" type="datetime1">
              <a:rPr lang="en-GB" smtClean="0"/>
              <a:t>07/11/2023</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0B242D-6290-49E5-A6EF-D013109EBBA5}" type="slidenum">
              <a:rPr lang="en-GB" smtClean="0"/>
              <a:t>‹#›</a:t>
            </a:fld>
            <a:endParaRPr lang="en-GB" dirty="0"/>
          </a:p>
        </p:txBody>
      </p:sp>
    </p:spTree>
    <p:extLst>
      <p:ext uri="{BB962C8B-B14F-4D97-AF65-F5344CB8AC3E}">
        <p14:creationId xmlns:p14="http://schemas.microsoft.com/office/powerpoint/2010/main" val="738441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package" Target="../embeddings/Microsoft_Word_Document.docx"/><Relationship Id="rId1" Type="http://schemas.openxmlformats.org/officeDocument/2006/relationships/slideLayout" Target="../slideLayouts/slideLayout7.xml"/><Relationship Id="rId5" Type="http://schemas.openxmlformats.org/officeDocument/2006/relationships/image" Target="../media/image30.wmf"/><Relationship Id="rId4" Type="http://schemas.openxmlformats.org/officeDocument/2006/relationships/package" Target="../embeddings/Microsoft_Word_Document1.docx"/></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8487" y="420291"/>
            <a:ext cx="7867651" cy="2062103"/>
          </a:xfrm>
          <a:prstGeom prst="rect">
            <a:avLst/>
          </a:prstGeom>
          <a:noFill/>
          <a:ln>
            <a:solidFill>
              <a:schemeClr val="accent1"/>
            </a:solidFill>
          </a:ln>
        </p:spPr>
        <p:txBody>
          <a:bodyPr wrap="square" rtlCol="0">
            <a:spAutoFit/>
          </a:bodyPr>
          <a:lstStyle/>
          <a:p>
            <a:pPr algn="ctr"/>
            <a:r>
              <a:rPr lang="en-GB" sz="2800" dirty="0"/>
              <a:t>Food Technology</a:t>
            </a:r>
          </a:p>
          <a:p>
            <a:pPr algn="ctr"/>
            <a:r>
              <a:rPr lang="en-GB" sz="2800" dirty="0"/>
              <a:t>Year 8 </a:t>
            </a:r>
          </a:p>
          <a:p>
            <a:pPr algn="ctr"/>
            <a:endParaRPr lang="en-GB" dirty="0"/>
          </a:p>
          <a:p>
            <a:r>
              <a:rPr lang="en-GB" dirty="0"/>
              <a:t>Name:</a:t>
            </a:r>
          </a:p>
          <a:p>
            <a:r>
              <a:rPr lang="en-GB" dirty="0"/>
              <a:t>				Pathway:</a:t>
            </a:r>
          </a:p>
          <a:p>
            <a:r>
              <a:rPr lang="en-GB" dirty="0"/>
              <a:t>Class:</a:t>
            </a:r>
          </a:p>
        </p:txBody>
      </p:sp>
      <p:sp>
        <p:nvSpPr>
          <p:cNvPr id="8" name="AutoShape 2"/>
          <p:cNvSpPr>
            <a:spLocks noChangeArrowheads="1"/>
          </p:cNvSpPr>
          <p:nvPr/>
        </p:nvSpPr>
        <p:spPr bwMode="auto">
          <a:xfrm>
            <a:off x="740075" y="3030698"/>
            <a:ext cx="7304474" cy="608013"/>
          </a:xfrm>
          <a:prstGeom prst="roundRect">
            <a:avLst>
              <a:gd name="adj" fmla="val 16667"/>
            </a:avLst>
          </a:prstGeom>
          <a:solidFill>
            <a:srgbClr val="E6B9B8"/>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rgbClr val="000000"/>
                </a:solidFill>
                <a:effectLst/>
                <a:latin typeface="Calibri" panose="020F0502020204030204" pitchFamily="34" charset="0"/>
              </a:rPr>
              <a:t>Focus on</a:t>
            </a:r>
            <a:r>
              <a:rPr lang="en-GB" altLang="en-US" sz="2800" dirty="0">
                <a:solidFill>
                  <a:srgbClr val="000000"/>
                </a:solidFill>
                <a:latin typeface="Calibri" panose="020F0502020204030204" pitchFamily="34" charset="0"/>
              </a:rPr>
              <a:t> Practical Skills and Healthy Eating</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9882" y="4012599"/>
            <a:ext cx="2007058" cy="2309619"/>
          </a:xfrm>
          <a:prstGeom prst="rect">
            <a:avLst/>
          </a:prstGeom>
        </p:spPr>
      </p:pic>
      <p:sp>
        <p:nvSpPr>
          <p:cNvPr id="4" name="Slide Number Placeholder 3"/>
          <p:cNvSpPr>
            <a:spLocks noGrp="1"/>
          </p:cNvSpPr>
          <p:nvPr>
            <p:ph type="sldNum" sz="quarter" idx="12"/>
          </p:nvPr>
        </p:nvSpPr>
        <p:spPr/>
        <p:txBody>
          <a:bodyPr/>
          <a:lstStyle/>
          <a:p>
            <a:fld id="{620B242D-6290-49E5-A6EF-D013109EBBA5}" type="slidenum">
              <a:rPr lang="en-GB" smtClean="0"/>
              <a:t>1</a:t>
            </a:fld>
            <a:endParaRPr lang="en-GB" dirty="0"/>
          </a:p>
        </p:txBody>
      </p:sp>
    </p:spTree>
    <p:extLst>
      <p:ext uri="{BB962C8B-B14F-4D97-AF65-F5344CB8AC3E}">
        <p14:creationId xmlns:p14="http://schemas.microsoft.com/office/powerpoint/2010/main" val="564396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10</a:t>
            </a:fld>
            <a:endParaRPr lang="en-GB" dirty="0"/>
          </a:p>
        </p:txBody>
      </p:sp>
      <p:graphicFrame>
        <p:nvGraphicFramePr>
          <p:cNvPr id="4" name="Object 3">
            <a:hlinkClick r:id="" action="ppaction://ole?verb=0"/>
          </p:cNvPr>
          <p:cNvGraphicFramePr>
            <a:graphicFrameLocks noChangeAspect="1"/>
          </p:cNvGraphicFramePr>
          <p:nvPr>
            <p:extLst>
              <p:ext uri="{D42A27DB-BD31-4B8C-83A1-F6EECF244321}">
                <p14:modId xmlns:p14="http://schemas.microsoft.com/office/powerpoint/2010/main" val="1481951023"/>
              </p:ext>
            </p:extLst>
          </p:nvPr>
        </p:nvGraphicFramePr>
        <p:xfrm>
          <a:off x="39373" y="0"/>
          <a:ext cx="8985755" cy="6721476"/>
        </p:xfrm>
        <a:graphic>
          <a:graphicData uri="http://schemas.openxmlformats.org/presentationml/2006/ole">
            <mc:AlternateContent xmlns:mc="http://schemas.openxmlformats.org/markup-compatibility/2006">
              <mc:Choice xmlns:v="urn:schemas-microsoft-com:vml" Requires="v">
                <p:oleObj name="Presentation" r:id="rId2" imgW="6094318" imgH="3427533" progId="PowerPoint.Show.12">
                  <p:embed/>
                </p:oleObj>
              </mc:Choice>
              <mc:Fallback>
                <p:oleObj name="Presentation" r:id="rId2" imgW="6094318" imgH="3427533" progId="PowerPoint.Show.12">
                  <p:embed/>
                  <p:pic>
                    <p:nvPicPr>
                      <p:cNvPr id="4" name="Object 3">
                        <a:hlinkClick r:id="" action="ppaction://ole?verb=0"/>
                      </p:cNvPr>
                      <p:cNvPicPr/>
                      <p:nvPr/>
                    </p:nvPicPr>
                    <p:blipFill>
                      <a:blip r:embed="rId3"/>
                      <a:stretch>
                        <a:fillRect/>
                      </a:stretch>
                    </p:blipFill>
                    <p:spPr>
                      <a:xfrm>
                        <a:off x="39373" y="0"/>
                        <a:ext cx="8985755" cy="6721476"/>
                      </a:xfrm>
                      <a:prstGeom prst="rect">
                        <a:avLst/>
                      </a:prstGeom>
                    </p:spPr>
                  </p:pic>
                </p:oleObj>
              </mc:Fallback>
            </mc:AlternateContent>
          </a:graphicData>
        </a:graphic>
      </p:graphicFrame>
    </p:spTree>
    <p:extLst>
      <p:ext uri="{BB962C8B-B14F-4D97-AF65-F5344CB8AC3E}">
        <p14:creationId xmlns:p14="http://schemas.microsoft.com/office/powerpoint/2010/main" val="2601173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11</a:t>
            </a:fld>
            <a:endParaRPr lang="en-GB" dirty="0"/>
          </a:p>
        </p:txBody>
      </p:sp>
      <p:sp>
        <p:nvSpPr>
          <p:cNvPr id="15" name="TextBox 14"/>
          <p:cNvSpPr txBox="1"/>
          <p:nvPr/>
        </p:nvSpPr>
        <p:spPr>
          <a:xfrm>
            <a:off x="1181100" y="266700"/>
            <a:ext cx="6572250" cy="461665"/>
          </a:xfrm>
          <a:prstGeom prst="rect">
            <a:avLst/>
          </a:prstGeom>
          <a:noFill/>
        </p:spPr>
        <p:txBody>
          <a:bodyPr wrap="square" rtlCol="0">
            <a:spAutoFit/>
          </a:bodyPr>
          <a:lstStyle/>
          <a:p>
            <a:pPr algn="ctr"/>
            <a:r>
              <a:rPr lang="en-GB" sz="2400" dirty="0"/>
              <a:t>Safety in Food Technology</a:t>
            </a:r>
          </a:p>
        </p:txBody>
      </p:sp>
      <p:sp>
        <p:nvSpPr>
          <p:cNvPr id="16" name="Rectangle 15"/>
          <p:cNvSpPr/>
          <p:nvPr/>
        </p:nvSpPr>
        <p:spPr>
          <a:xfrm>
            <a:off x="114300" y="728365"/>
            <a:ext cx="8869062" cy="481670"/>
          </a:xfrm>
          <a:prstGeom prst="rect">
            <a:avLst/>
          </a:prstGeom>
          <a:solidFill>
            <a:schemeClr val="accent2">
              <a:lumMod val="60000"/>
              <a:lumOff val="40000"/>
            </a:schemeClr>
          </a:solidFill>
        </p:spPr>
        <p:txBody>
          <a:bodyPr wrap="square">
            <a:spAutoFit/>
          </a:bodyPr>
          <a:lstStyle/>
          <a:p>
            <a:pPr algn="ctr">
              <a:lnSpc>
                <a:spcPct val="115000"/>
              </a:lnSpc>
              <a:spcAft>
                <a:spcPts val="1000"/>
              </a:spcAft>
            </a:pPr>
            <a:r>
              <a:rPr lang="en-GB" sz="1100" dirty="0">
                <a:latin typeface="Comic Sans MS" panose="030F0702030302020204" pitchFamily="66" charset="0"/>
                <a:ea typeface="Calibri" panose="020F0502020204030204" pitchFamily="34" charset="0"/>
                <a:cs typeface="Times New Roman" panose="02020603050405020304" pitchFamily="18" charset="0"/>
              </a:rPr>
              <a:t>		Each year many thousands of people are injured through accidents in the home. You can help to prevent accidents by thinking carefully about how you and your team work safely in the Food Room.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114299" y="1496241"/>
            <a:ext cx="4248279" cy="261610"/>
          </a:xfrm>
          <a:prstGeom prst="rect">
            <a:avLst/>
          </a:prstGeom>
          <a:solidFill>
            <a:schemeClr val="accent4">
              <a:lumMod val="60000"/>
              <a:lumOff val="40000"/>
            </a:schemeClr>
          </a:solidFill>
        </p:spPr>
        <p:txBody>
          <a:bodyPr wrap="none">
            <a:spAutoFit/>
          </a:bodyPr>
          <a:lstStyle/>
          <a:p>
            <a:r>
              <a:rPr lang="en-GB" sz="1100" b="1" dirty="0">
                <a:latin typeface="Comic Sans MS" panose="030F0702030302020204" pitchFamily="66" charset="0"/>
                <a:ea typeface="Calibri" panose="020F0502020204030204" pitchFamily="34" charset="0"/>
                <a:cs typeface="Times New Roman" panose="02020603050405020304" pitchFamily="18" charset="0"/>
              </a:rPr>
              <a:t>Identify the main possible danger areas in the Food Room:</a:t>
            </a:r>
            <a:endParaRPr lang="en-GB" dirty="0"/>
          </a:p>
        </p:txBody>
      </p:sp>
      <p:pic>
        <p:nvPicPr>
          <p:cNvPr id="19" name="Picture 18"/>
          <p:cNvPicPr>
            <a:picLocks noChangeAspect="1"/>
          </p:cNvPicPr>
          <p:nvPr/>
        </p:nvPicPr>
        <p:blipFill>
          <a:blip r:embed="rId2"/>
          <a:stretch>
            <a:fillRect/>
          </a:stretch>
        </p:blipFill>
        <p:spPr>
          <a:xfrm>
            <a:off x="114299" y="1999048"/>
            <a:ext cx="2220242" cy="1224317"/>
          </a:xfrm>
          <a:prstGeom prst="rect">
            <a:avLst/>
          </a:prstGeom>
        </p:spPr>
      </p:pic>
      <p:pic>
        <p:nvPicPr>
          <p:cNvPr id="20" name="Picture 19"/>
          <p:cNvPicPr>
            <a:picLocks noChangeAspect="1"/>
          </p:cNvPicPr>
          <p:nvPr/>
        </p:nvPicPr>
        <p:blipFill>
          <a:blip r:embed="rId3"/>
          <a:stretch>
            <a:fillRect/>
          </a:stretch>
        </p:blipFill>
        <p:spPr>
          <a:xfrm>
            <a:off x="114300" y="5027562"/>
            <a:ext cx="2220243" cy="1328789"/>
          </a:xfrm>
          <a:prstGeom prst="rect">
            <a:avLst/>
          </a:prstGeom>
        </p:spPr>
      </p:pic>
      <p:pic>
        <p:nvPicPr>
          <p:cNvPr id="21" name="Picture 20"/>
          <p:cNvPicPr>
            <a:picLocks noChangeAspect="1"/>
          </p:cNvPicPr>
          <p:nvPr/>
        </p:nvPicPr>
        <p:blipFill>
          <a:blip r:embed="rId4"/>
          <a:stretch>
            <a:fillRect/>
          </a:stretch>
        </p:blipFill>
        <p:spPr>
          <a:xfrm>
            <a:off x="2530282" y="1999049"/>
            <a:ext cx="2685714" cy="1224316"/>
          </a:xfrm>
          <a:prstGeom prst="rect">
            <a:avLst/>
          </a:prstGeom>
        </p:spPr>
      </p:pic>
      <p:pic>
        <p:nvPicPr>
          <p:cNvPr id="22" name="Picture 21"/>
          <p:cNvPicPr>
            <a:picLocks noChangeAspect="1"/>
          </p:cNvPicPr>
          <p:nvPr/>
        </p:nvPicPr>
        <p:blipFill>
          <a:blip r:embed="rId5"/>
          <a:stretch>
            <a:fillRect/>
          </a:stretch>
        </p:blipFill>
        <p:spPr>
          <a:xfrm>
            <a:off x="114299" y="3401506"/>
            <a:ext cx="2220243" cy="1405271"/>
          </a:xfrm>
          <a:prstGeom prst="rect">
            <a:avLst/>
          </a:prstGeom>
        </p:spPr>
      </p:pic>
      <p:pic>
        <p:nvPicPr>
          <p:cNvPr id="23" name="Picture 22"/>
          <p:cNvPicPr>
            <a:picLocks noChangeAspect="1"/>
          </p:cNvPicPr>
          <p:nvPr/>
        </p:nvPicPr>
        <p:blipFill>
          <a:blip r:embed="rId6"/>
          <a:stretch>
            <a:fillRect/>
          </a:stretch>
        </p:blipFill>
        <p:spPr>
          <a:xfrm>
            <a:off x="2542828" y="3405083"/>
            <a:ext cx="2673168" cy="1401694"/>
          </a:xfrm>
          <a:prstGeom prst="rect">
            <a:avLst/>
          </a:prstGeom>
        </p:spPr>
      </p:pic>
      <p:pic>
        <p:nvPicPr>
          <p:cNvPr id="24" name="Picture 23"/>
          <p:cNvPicPr>
            <a:picLocks noChangeAspect="1"/>
          </p:cNvPicPr>
          <p:nvPr/>
        </p:nvPicPr>
        <p:blipFill>
          <a:blip r:embed="rId7"/>
          <a:stretch>
            <a:fillRect/>
          </a:stretch>
        </p:blipFill>
        <p:spPr>
          <a:xfrm>
            <a:off x="2555374" y="5027562"/>
            <a:ext cx="2673168" cy="1328789"/>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82" y="18763"/>
            <a:ext cx="1314964" cy="1222794"/>
          </a:xfrm>
          <a:prstGeom prst="rect">
            <a:avLst/>
          </a:prstGeom>
        </p:spPr>
      </p:pic>
      <p:graphicFrame>
        <p:nvGraphicFramePr>
          <p:cNvPr id="26" name="Table 25"/>
          <p:cNvGraphicFramePr>
            <a:graphicFrameLocks noGrp="1"/>
          </p:cNvGraphicFramePr>
          <p:nvPr>
            <p:extLst>
              <p:ext uri="{D42A27DB-BD31-4B8C-83A1-F6EECF244321}">
                <p14:modId xmlns:p14="http://schemas.microsoft.com/office/powerpoint/2010/main" val="695516373"/>
              </p:ext>
            </p:extLst>
          </p:nvPr>
        </p:nvGraphicFramePr>
        <p:xfrm>
          <a:off x="5411736" y="2008657"/>
          <a:ext cx="3571626" cy="4347693"/>
        </p:xfrm>
        <a:graphic>
          <a:graphicData uri="http://schemas.openxmlformats.org/drawingml/2006/table">
            <a:tbl>
              <a:tblPr firstRow="1" firstCol="1" bandRow="1"/>
              <a:tblGrid>
                <a:gridCol w="202480">
                  <a:extLst>
                    <a:ext uri="{9D8B030D-6E8A-4147-A177-3AD203B41FA5}">
                      <a16:colId xmlns:a16="http://schemas.microsoft.com/office/drawing/2014/main" val="20000"/>
                    </a:ext>
                  </a:extLst>
                </a:gridCol>
                <a:gridCol w="1455399">
                  <a:extLst>
                    <a:ext uri="{9D8B030D-6E8A-4147-A177-3AD203B41FA5}">
                      <a16:colId xmlns:a16="http://schemas.microsoft.com/office/drawing/2014/main" val="20001"/>
                    </a:ext>
                  </a:extLst>
                </a:gridCol>
                <a:gridCol w="1913747">
                  <a:extLst>
                    <a:ext uri="{9D8B030D-6E8A-4147-A177-3AD203B41FA5}">
                      <a16:colId xmlns:a16="http://schemas.microsoft.com/office/drawing/2014/main" val="20002"/>
                    </a:ext>
                  </a:extLst>
                </a:gridCol>
              </a:tblGrid>
              <a:tr h="790490">
                <a:tc>
                  <a:txBody>
                    <a:bodyPr/>
                    <a:lstStyle/>
                    <a:p>
                      <a:pPr>
                        <a:lnSpc>
                          <a:spcPct val="115000"/>
                        </a:lnSpc>
                        <a:spcAft>
                          <a:spcPts val="0"/>
                        </a:spcAft>
                      </a:pPr>
                      <a:r>
                        <a:rPr lang="en-GB" sz="1100" b="1" dirty="0">
                          <a:effectLst/>
                          <a:latin typeface="Comic Sans MS" panose="030F0702030302020204" pitchFamily="66" charset="0"/>
                          <a:ea typeface="Calibri" panose="020F0502020204030204" pitchFamily="34" charset="0"/>
                          <a:cs typeface="Times New Roman" panose="02020603050405020304" pitchFamily="18" charset="0"/>
                        </a:rPr>
                        <a:t>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effectLst/>
                          <a:latin typeface="Comic Sans MS" panose="030F0702030302020204" pitchFamily="66" charset="0"/>
                          <a:ea typeface="Calibri" panose="020F0502020204030204" pitchFamily="34" charset="0"/>
                          <a:cs typeface="Times New Roman" panose="02020603050405020304" pitchFamily="18" charset="0"/>
                        </a:rPr>
                        <a:t>Make sure all bags and stools are out of the way.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100" b="1"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92867">
                <a:tc>
                  <a:txBody>
                    <a:bodyPr/>
                    <a:lstStyle/>
                    <a:p>
                      <a:pPr>
                        <a:lnSpc>
                          <a:spcPct val="115000"/>
                        </a:lnSpc>
                        <a:spcAft>
                          <a:spcPts val="0"/>
                        </a:spcAft>
                      </a:pPr>
                      <a:r>
                        <a:rPr lang="en-GB" sz="1100" b="1" dirty="0">
                          <a:effectLst/>
                          <a:latin typeface="Comic Sans MS" panose="030F0702030302020204" pitchFamily="66" charset="0"/>
                          <a:ea typeface="Calibri" panose="020F0502020204030204" pitchFamily="34" charset="0"/>
                          <a:cs typeface="Times New Roman" panose="02020603050405020304" pitchFamily="18" charset="0"/>
                        </a:rPr>
                        <a:t>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effectLst/>
                          <a:latin typeface="Comic Sans MS" panose="030F0702030302020204" pitchFamily="66" charset="0"/>
                          <a:ea typeface="Calibri" panose="020F0502020204030204" pitchFamily="34" charset="0"/>
                          <a:cs typeface="Times New Roman" panose="02020603050405020304" pitchFamily="18" charset="0"/>
                        </a:rPr>
                        <a:t>Walk; don’t run in the food room.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100" b="1"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92867">
                <a:tc>
                  <a:txBody>
                    <a:bodyPr/>
                    <a:lstStyle/>
                    <a:p>
                      <a:pPr>
                        <a:lnSpc>
                          <a:spcPct val="115000"/>
                        </a:lnSpc>
                        <a:spcAft>
                          <a:spcPts val="0"/>
                        </a:spcAft>
                      </a:pPr>
                      <a:r>
                        <a:rPr lang="en-GB" sz="1100" b="1" dirty="0">
                          <a:effectLst/>
                          <a:latin typeface="Comic Sans MS" panose="030F0702030302020204" pitchFamily="66" charset="0"/>
                          <a:ea typeface="Calibri" panose="020F0502020204030204" pitchFamily="34" charset="0"/>
                          <a:cs typeface="Times New Roman" panose="02020603050405020304" pitchFamily="18" charset="0"/>
                        </a:rPr>
                        <a:t>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effectLst/>
                          <a:latin typeface="Comic Sans MS" panose="030F0702030302020204" pitchFamily="66" charset="0"/>
                          <a:ea typeface="Calibri" panose="020F0502020204030204" pitchFamily="34" charset="0"/>
                          <a:cs typeface="Times New Roman" panose="02020603050405020304" pitchFamily="18" charset="0"/>
                        </a:rPr>
                        <a:t>Beware of any spilt food.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100" b="1"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88112">
                <a:tc>
                  <a:txBody>
                    <a:bodyPr/>
                    <a:lstStyle/>
                    <a:p>
                      <a:pPr>
                        <a:lnSpc>
                          <a:spcPct val="115000"/>
                        </a:lnSpc>
                        <a:spcAft>
                          <a:spcPts val="0"/>
                        </a:spcAft>
                      </a:pPr>
                      <a:r>
                        <a:rPr lang="en-GB" sz="1100" b="1" dirty="0">
                          <a:effectLst/>
                          <a:latin typeface="Comic Sans MS" panose="030F0702030302020204" pitchFamily="66" charset="0"/>
                          <a:ea typeface="Calibri" panose="020F0502020204030204" pitchFamily="34" charset="0"/>
                          <a:cs typeface="Times New Roman" panose="02020603050405020304" pitchFamily="18" charset="0"/>
                        </a:rPr>
                        <a:t>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effectLst/>
                          <a:latin typeface="Comic Sans MS" panose="030F0702030302020204" pitchFamily="66" charset="0"/>
                          <a:ea typeface="Calibri" panose="020F0502020204030204" pitchFamily="34" charset="0"/>
                          <a:cs typeface="Times New Roman" panose="02020603050405020304" pitchFamily="18" charset="0"/>
                        </a:rPr>
                        <a:t>Don’t leave pan handles sticking out over edge of a cooker or work surface.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92867">
                <a:tc>
                  <a:txBody>
                    <a:bodyPr/>
                    <a:lstStyle/>
                    <a:p>
                      <a:pPr>
                        <a:lnSpc>
                          <a:spcPct val="115000"/>
                        </a:lnSpc>
                        <a:spcAft>
                          <a:spcPts val="0"/>
                        </a:spcAft>
                      </a:pPr>
                      <a:r>
                        <a:rPr lang="en-GB" sz="1100" b="1" dirty="0">
                          <a:effectLst/>
                          <a:latin typeface="Comic Sans MS" panose="030F0702030302020204" pitchFamily="66" charset="0"/>
                          <a:ea typeface="Calibri" panose="020F0502020204030204" pitchFamily="34" charset="0"/>
                          <a:cs typeface="Times New Roman" panose="02020603050405020304" pitchFamily="18" charset="0"/>
                        </a:rPr>
                        <a:t>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effectLst/>
                          <a:latin typeface="Comic Sans MS" panose="030F0702030302020204" pitchFamily="66" charset="0"/>
                          <a:ea typeface="Calibri" panose="020F0502020204030204" pitchFamily="34" charset="0"/>
                          <a:cs typeface="Times New Roman" panose="02020603050405020304" pitchFamily="18" charset="0"/>
                        </a:rPr>
                        <a:t>Always use dry oven gloves.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100" b="1"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90490">
                <a:tc>
                  <a:txBody>
                    <a:bodyPr/>
                    <a:lstStyle/>
                    <a:p>
                      <a:pPr>
                        <a:lnSpc>
                          <a:spcPct val="115000"/>
                        </a:lnSpc>
                        <a:spcAft>
                          <a:spcPts val="0"/>
                        </a:spcAft>
                      </a:pPr>
                      <a:r>
                        <a:rPr lang="en-GB" sz="1100" b="1" dirty="0">
                          <a:effectLst/>
                          <a:latin typeface="Comic Sans MS" panose="030F0702030302020204" pitchFamily="66" charset="0"/>
                          <a:ea typeface="Calibri" panose="020F0502020204030204" pitchFamily="34" charset="0"/>
                          <a:cs typeface="Times New Roman" panose="02020603050405020304" pitchFamily="18" charset="0"/>
                        </a:rPr>
                        <a:t>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effectLst/>
                          <a:latin typeface="Comic Sans MS" panose="030F0702030302020204" pitchFamily="66" charset="0"/>
                          <a:ea typeface="Calibri" panose="020F0502020204030204" pitchFamily="34" charset="0"/>
                          <a:cs typeface="Times New Roman" panose="02020603050405020304" pitchFamily="18" charset="0"/>
                        </a:rPr>
                        <a:t>Take care when using and washing sharp knives.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100" b="1"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7" name="Rectangle 26"/>
          <p:cNvSpPr/>
          <p:nvPr/>
        </p:nvSpPr>
        <p:spPr>
          <a:xfrm>
            <a:off x="5399190" y="1316436"/>
            <a:ext cx="3567528" cy="676339"/>
          </a:xfrm>
          <a:prstGeom prst="rect">
            <a:avLst/>
          </a:prstGeom>
          <a:solidFill>
            <a:schemeClr val="accent2">
              <a:lumMod val="60000"/>
              <a:lumOff val="40000"/>
            </a:schemeClr>
          </a:solidFill>
        </p:spPr>
        <p:txBody>
          <a:bodyPr wrap="square">
            <a:spAutoFit/>
          </a:bodyPr>
          <a:lstStyle/>
          <a:p>
            <a:pPr algn="ctr">
              <a:lnSpc>
                <a:spcPct val="115000"/>
              </a:lnSpc>
              <a:spcAft>
                <a:spcPts val="0"/>
              </a:spcAft>
            </a:pPr>
            <a:r>
              <a:rPr lang="en-GB" sz="1100" b="1" dirty="0">
                <a:latin typeface="Comic Sans MS" panose="030F0702030302020204" pitchFamily="66" charset="0"/>
                <a:ea typeface="Calibri" panose="020F0502020204030204" pitchFamily="34" charset="0"/>
                <a:cs typeface="Times New Roman" panose="02020603050405020304" pitchFamily="18" charset="0"/>
              </a:rPr>
              <a:t>Read through the following rules. Why are they 	important when working in the food room?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18195" y="1780364"/>
            <a:ext cx="2220243" cy="307777"/>
          </a:xfrm>
          <a:prstGeom prst="rect">
            <a:avLst/>
          </a:prstGeom>
          <a:noFill/>
        </p:spPr>
        <p:txBody>
          <a:bodyPr wrap="square" rtlCol="0">
            <a:spAutoFit/>
          </a:bodyPr>
          <a:lstStyle/>
          <a:p>
            <a:r>
              <a:rPr lang="en-GB" sz="1400" dirty="0"/>
              <a:t>Electrical equipment</a:t>
            </a:r>
          </a:p>
        </p:txBody>
      </p:sp>
      <p:sp>
        <p:nvSpPr>
          <p:cNvPr id="4" name="TextBox 3"/>
          <p:cNvSpPr txBox="1"/>
          <p:nvPr/>
        </p:nvSpPr>
        <p:spPr>
          <a:xfrm>
            <a:off x="710070" y="1978528"/>
            <a:ext cx="1028700" cy="369332"/>
          </a:xfrm>
          <a:prstGeom prst="rect">
            <a:avLst/>
          </a:prstGeom>
          <a:noFill/>
        </p:spPr>
        <p:txBody>
          <a:bodyPr wrap="square" rtlCol="0">
            <a:spAutoFit/>
          </a:bodyPr>
          <a:lstStyle/>
          <a:p>
            <a:r>
              <a:rPr lang="en-GB" dirty="0"/>
              <a:t>Risk:</a:t>
            </a:r>
          </a:p>
        </p:txBody>
      </p:sp>
      <p:sp>
        <p:nvSpPr>
          <p:cNvPr id="18" name="TextBox 17"/>
          <p:cNvSpPr txBox="1"/>
          <p:nvPr/>
        </p:nvSpPr>
        <p:spPr>
          <a:xfrm>
            <a:off x="3643770" y="1938227"/>
            <a:ext cx="1028700" cy="369332"/>
          </a:xfrm>
          <a:prstGeom prst="rect">
            <a:avLst/>
          </a:prstGeom>
          <a:noFill/>
        </p:spPr>
        <p:txBody>
          <a:bodyPr wrap="square" rtlCol="0">
            <a:spAutoFit/>
          </a:bodyPr>
          <a:lstStyle/>
          <a:p>
            <a:r>
              <a:rPr lang="en-GB" dirty="0"/>
              <a:t>Risk:</a:t>
            </a:r>
          </a:p>
        </p:txBody>
      </p:sp>
      <p:sp>
        <p:nvSpPr>
          <p:cNvPr id="28" name="TextBox 27"/>
          <p:cNvSpPr txBox="1"/>
          <p:nvPr/>
        </p:nvSpPr>
        <p:spPr>
          <a:xfrm>
            <a:off x="963424" y="3362464"/>
            <a:ext cx="1028700" cy="369332"/>
          </a:xfrm>
          <a:prstGeom prst="rect">
            <a:avLst/>
          </a:prstGeom>
          <a:noFill/>
        </p:spPr>
        <p:txBody>
          <a:bodyPr wrap="square" rtlCol="0">
            <a:spAutoFit/>
          </a:bodyPr>
          <a:lstStyle/>
          <a:p>
            <a:r>
              <a:rPr lang="en-GB" dirty="0"/>
              <a:t>Risk:</a:t>
            </a:r>
          </a:p>
        </p:txBody>
      </p:sp>
      <p:sp>
        <p:nvSpPr>
          <p:cNvPr id="29" name="TextBox 28"/>
          <p:cNvSpPr txBox="1"/>
          <p:nvPr/>
        </p:nvSpPr>
        <p:spPr>
          <a:xfrm>
            <a:off x="3643770" y="3377382"/>
            <a:ext cx="1028700" cy="369332"/>
          </a:xfrm>
          <a:prstGeom prst="rect">
            <a:avLst/>
          </a:prstGeom>
          <a:noFill/>
        </p:spPr>
        <p:txBody>
          <a:bodyPr wrap="square" rtlCol="0">
            <a:spAutoFit/>
          </a:bodyPr>
          <a:lstStyle/>
          <a:p>
            <a:r>
              <a:rPr lang="en-GB" dirty="0"/>
              <a:t>Risk:</a:t>
            </a:r>
          </a:p>
        </p:txBody>
      </p:sp>
      <p:sp>
        <p:nvSpPr>
          <p:cNvPr id="30" name="TextBox 29"/>
          <p:cNvSpPr txBox="1"/>
          <p:nvPr/>
        </p:nvSpPr>
        <p:spPr>
          <a:xfrm>
            <a:off x="790832" y="4979505"/>
            <a:ext cx="1028700" cy="369332"/>
          </a:xfrm>
          <a:prstGeom prst="rect">
            <a:avLst/>
          </a:prstGeom>
          <a:noFill/>
        </p:spPr>
        <p:txBody>
          <a:bodyPr wrap="square" rtlCol="0">
            <a:spAutoFit/>
          </a:bodyPr>
          <a:lstStyle/>
          <a:p>
            <a:r>
              <a:rPr lang="en-GB" dirty="0"/>
              <a:t>Risk:</a:t>
            </a:r>
          </a:p>
        </p:txBody>
      </p:sp>
      <p:sp>
        <p:nvSpPr>
          <p:cNvPr id="31" name="TextBox 30"/>
          <p:cNvSpPr txBox="1"/>
          <p:nvPr/>
        </p:nvSpPr>
        <p:spPr>
          <a:xfrm>
            <a:off x="3668040" y="4988495"/>
            <a:ext cx="1028700" cy="369332"/>
          </a:xfrm>
          <a:prstGeom prst="rect">
            <a:avLst/>
          </a:prstGeom>
          <a:noFill/>
        </p:spPr>
        <p:txBody>
          <a:bodyPr wrap="square" rtlCol="0">
            <a:spAutoFit/>
          </a:bodyPr>
          <a:lstStyle/>
          <a:p>
            <a:r>
              <a:rPr lang="en-GB" dirty="0"/>
              <a:t>Risk:</a:t>
            </a:r>
          </a:p>
        </p:txBody>
      </p:sp>
      <p:sp>
        <p:nvSpPr>
          <p:cNvPr id="32" name="TextBox 31"/>
          <p:cNvSpPr txBox="1"/>
          <p:nvPr/>
        </p:nvSpPr>
        <p:spPr>
          <a:xfrm>
            <a:off x="70978" y="3155373"/>
            <a:ext cx="2220243" cy="307777"/>
          </a:xfrm>
          <a:prstGeom prst="rect">
            <a:avLst/>
          </a:prstGeom>
          <a:noFill/>
        </p:spPr>
        <p:txBody>
          <a:bodyPr wrap="square" rtlCol="0">
            <a:spAutoFit/>
          </a:bodyPr>
          <a:lstStyle/>
          <a:p>
            <a:r>
              <a:rPr lang="en-GB" sz="1400" dirty="0"/>
              <a:t>Naked gas flame</a:t>
            </a:r>
          </a:p>
        </p:txBody>
      </p:sp>
      <p:sp>
        <p:nvSpPr>
          <p:cNvPr id="33" name="TextBox 32"/>
          <p:cNvSpPr txBox="1"/>
          <p:nvPr/>
        </p:nvSpPr>
        <p:spPr>
          <a:xfrm>
            <a:off x="56294" y="4763281"/>
            <a:ext cx="2220243" cy="307777"/>
          </a:xfrm>
          <a:prstGeom prst="rect">
            <a:avLst/>
          </a:prstGeom>
          <a:noFill/>
        </p:spPr>
        <p:txBody>
          <a:bodyPr wrap="square" rtlCol="0">
            <a:spAutoFit/>
          </a:bodyPr>
          <a:lstStyle/>
          <a:p>
            <a:r>
              <a:rPr lang="en-GB" sz="1400" dirty="0"/>
              <a:t>Hot oven</a:t>
            </a:r>
          </a:p>
        </p:txBody>
      </p:sp>
      <p:sp>
        <p:nvSpPr>
          <p:cNvPr id="35" name="TextBox 34"/>
          <p:cNvSpPr txBox="1"/>
          <p:nvPr/>
        </p:nvSpPr>
        <p:spPr>
          <a:xfrm>
            <a:off x="2439050" y="1769545"/>
            <a:ext cx="2220243" cy="307777"/>
          </a:xfrm>
          <a:prstGeom prst="rect">
            <a:avLst/>
          </a:prstGeom>
          <a:noFill/>
        </p:spPr>
        <p:txBody>
          <a:bodyPr wrap="square" rtlCol="0">
            <a:spAutoFit/>
          </a:bodyPr>
          <a:lstStyle/>
          <a:p>
            <a:r>
              <a:rPr lang="en-GB" sz="1400" dirty="0"/>
              <a:t>Hot pans/hob</a:t>
            </a:r>
          </a:p>
        </p:txBody>
      </p:sp>
      <p:sp>
        <p:nvSpPr>
          <p:cNvPr id="37" name="TextBox 36"/>
          <p:cNvSpPr txBox="1"/>
          <p:nvPr/>
        </p:nvSpPr>
        <p:spPr>
          <a:xfrm>
            <a:off x="2455575" y="3149832"/>
            <a:ext cx="2220243" cy="307777"/>
          </a:xfrm>
          <a:prstGeom prst="rect">
            <a:avLst/>
          </a:prstGeom>
          <a:noFill/>
        </p:spPr>
        <p:txBody>
          <a:bodyPr wrap="square" rtlCol="0">
            <a:spAutoFit/>
          </a:bodyPr>
          <a:lstStyle/>
          <a:p>
            <a:r>
              <a:rPr lang="en-GB" sz="1400" dirty="0"/>
              <a:t>Electricity/trailing wires</a:t>
            </a:r>
          </a:p>
        </p:txBody>
      </p:sp>
      <p:sp>
        <p:nvSpPr>
          <p:cNvPr id="38" name="TextBox 37"/>
          <p:cNvSpPr txBox="1"/>
          <p:nvPr/>
        </p:nvSpPr>
        <p:spPr>
          <a:xfrm>
            <a:off x="2496064" y="4769601"/>
            <a:ext cx="2220243" cy="307777"/>
          </a:xfrm>
          <a:prstGeom prst="rect">
            <a:avLst/>
          </a:prstGeom>
          <a:noFill/>
        </p:spPr>
        <p:txBody>
          <a:bodyPr wrap="square" rtlCol="0">
            <a:spAutoFit/>
          </a:bodyPr>
          <a:lstStyle/>
          <a:p>
            <a:r>
              <a:rPr lang="en-GB" sz="1400" dirty="0"/>
              <a:t>Sharp knives</a:t>
            </a:r>
          </a:p>
        </p:txBody>
      </p:sp>
    </p:spTree>
    <p:extLst>
      <p:ext uri="{BB962C8B-B14F-4D97-AF65-F5344CB8AC3E}">
        <p14:creationId xmlns:p14="http://schemas.microsoft.com/office/powerpoint/2010/main" val="1180287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12</a:t>
            </a:fld>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869560" y="-497961"/>
            <a:ext cx="5355454" cy="8353171"/>
          </a:xfrm>
          <a:prstGeom prst="rect">
            <a:avLst/>
          </a:prstGeom>
        </p:spPr>
      </p:pic>
      <p:sp>
        <p:nvSpPr>
          <p:cNvPr id="5" name="Rectangle 4"/>
          <p:cNvSpPr/>
          <p:nvPr/>
        </p:nvSpPr>
        <p:spPr>
          <a:xfrm>
            <a:off x="636373" y="235663"/>
            <a:ext cx="7821827" cy="400110"/>
          </a:xfrm>
          <a:prstGeom prst="rect">
            <a:avLst/>
          </a:prstGeom>
        </p:spPr>
        <p:txBody>
          <a:bodyPr wrap="square">
            <a:spAutoFit/>
          </a:bodyPr>
          <a:lstStyle/>
          <a:p>
            <a:pPr algn="ctr"/>
            <a:r>
              <a:rPr lang="en-GB" sz="2000" b="1" dirty="0">
                <a:latin typeface="Comic Sans MS" panose="030F0702030302020204" pitchFamily="66" charset="0"/>
                <a:ea typeface="Calibri" panose="020F0502020204030204" pitchFamily="34" charset="0"/>
                <a:cs typeface="Times New Roman" panose="02020603050405020304" pitchFamily="18" charset="0"/>
              </a:rPr>
              <a:t>Design an informative safety poster for the Food Room.</a:t>
            </a:r>
            <a:endParaRPr lang="en-GB" sz="2000" dirty="0"/>
          </a:p>
        </p:txBody>
      </p:sp>
    </p:spTree>
    <p:extLst>
      <p:ext uri="{BB962C8B-B14F-4D97-AF65-F5344CB8AC3E}">
        <p14:creationId xmlns:p14="http://schemas.microsoft.com/office/powerpoint/2010/main" val="1258375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13</a:t>
            </a:fld>
            <a:endParaRPr lang="en-GB" dirty="0"/>
          </a:p>
        </p:txBody>
      </p:sp>
      <p:sp>
        <p:nvSpPr>
          <p:cNvPr id="3" name="Rectangle 2"/>
          <p:cNvSpPr/>
          <p:nvPr/>
        </p:nvSpPr>
        <p:spPr>
          <a:xfrm>
            <a:off x="506626" y="281428"/>
            <a:ext cx="8217243" cy="454612"/>
          </a:xfrm>
          <a:prstGeom prst="rect">
            <a:avLst/>
          </a:prstGeom>
        </p:spPr>
        <p:txBody>
          <a:bodyPr wrap="square">
            <a:spAutoFit/>
          </a:bodyPr>
          <a:lstStyle/>
          <a:p>
            <a:pPr>
              <a:lnSpc>
                <a:spcPct val="107000"/>
              </a:lnSpc>
              <a:spcAft>
                <a:spcPts val="800"/>
              </a:spcAft>
            </a:pPr>
            <a:r>
              <a:rPr lang="en-GB" sz="1100" b="1" dirty="0">
                <a:latin typeface="Century Gothic" panose="020B0502020202020204" pitchFamily="34" charset="0"/>
                <a:ea typeface="Calibri" panose="020F0502020204030204" pitchFamily="34" charset="0"/>
                <a:cs typeface="Times New Roman" panose="02020603050405020304" pitchFamily="18" charset="0"/>
              </a:rPr>
              <a:t>Homework Task – </a:t>
            </a:r>
            <a:r>
              <a:rPr lang="en-GB" sz="1100" dirty="0">
                <a:latin typeface="Century Gothic" panose="020B0502020202020204" pitchFamily="34" charset="0"/>
                <a:ea typeface="Calibri" panose="020F0502020204030204" pitchFamily="34" charset="0"/>
                <a:cs typeface="Times New Roman" panose="02020603050405020304" pitchFamily="18" charset="0"/>
              </a:rPr>
              <a:t>Research 3 different types of Bread. You must include an image of the bread –country of origin – description of the bread. Complete the following table.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39273955"/>
              </p:ext>
            </p:extLst>
          </p:nvPr>
        </p:nvGraphicFramePr>
        <p:xfrm>
          <a:off x="506626" y="1034793"/>
          <a:ext cx="8303741" cy="5613619"/>
        </p:xfrm>
        <a:graphic>
          <a:graphicData uri="http://schemas.openxmlformats.org/drawingml/2006/table">
            <a:tbl>
              <a:tblPr firstRow="1" firstCol="1" bandRow="1"/>
              <a:tblGrid>
                <a:gridCol w="2075795">
                  <a:extLst>
                    <a:ext uri="{9D8B030D-6E8A-4147-A177-3AD203B41FA5}">
                      <a16:colId xmlns:a16="http://schemas.microsoft.com/office/drawing/2014/main" val="20000"/>
                    </a:ext>
                  </a:extLst>
                </a:gridCol>
                <a:gridCol w="2075795">
                  <a:extLst>
                    <a:ext uri="{9D8B030D-6E8A-4147-A177-3AD203B41FA5}">
                      <a16:colId xmlns:a16="http://schemas.microsoft.com/office/drawing/2014/main" val="20001"/>
                    </a:ext>
                  </a:extLst>
                </a:gridCol>
                <a:gridCol w="2075795">
                  <a:extLst>
                    <a:ext uri="{9D8B030D-6E8A-4147-A177-3AD203B41FA5}">
                      <a16:colId xmlns:a16="http://schemas.microsoft.com/office/drawing/2014/main" val="20002"/>
                    </a:ext>
                  </a:extLst>
                </a:gridCol>
                <a:gridCol w="2076356">
                  <a:extLst>
                    <a:ext uri="{9D8B030D-6E8A-4147-A177-3AD203B41FA5}">
                      <a16:colId xmlns:a16="http://schemas.microsoft.com/office/drawing/2014/main" val="20003"/>
                    </a:ext>
                  </a:extLst>
                </a:gridCol>
              </a:tblGrid>
              <a:tr h="196862">
                <a:tc>
                  <a:txBody>
                    <a:bodyPr/>
                    <a:lstStyle/>
                    <a:p>
                      <a:pPr algn="ctr">
                        <a:lnSpc>
                          <a:spcPct val="107000"/>
                        </a:lnSpc>
                        <a:spcAft>
                          <a:spcPts val="0"/>
                        </a:spcAft>
                      </a:pPr>
                      <a:r>
                        <a:rPr lang="en-GB" sz="14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546" marR="5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b="1" dirty="0">
                          <a:effectLst/>
                          <a:latin typeface="Century Gothic" panose="020B0502020202020204" pitchFamily="34" charset="0"/>
                          <a:ea typeface="Calibri" panose="020F0502020204030204" pitchFamily="34" charset="0"/>
                          <a:cs typeface="Times New Roman" panose="02020603050405020304" pitchFamily="18" charset="0"/>
                        </a:rPr>
                        <a:t>1</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546" marR="5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b="1" dirty="0">
                          <a:effectLst/>
                          <a:latin typeface="Century Gothic" panose="020B0502020202020204" pitchFamily="34" charset="0"/>
                          <a:ea typeface="Calibri" panose="020F0502020204030204" pitchFamily="34" charset="0"/>
                          <a:cs typeface="Times New Roman" panose="02020603050405020304" pitchFamily="18" charset="0"/>
                        </a:rPr>
                        <a:t>2</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546" marR="5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b="1" dirty="0">
                          <a:effectLst/>
                          <a:latin typeface="Century Gothic" panose="020B0502020202020204" pitchFamily="34" charset="0"/>
                          <a:ea typeface="Calibri" panose="020F0502020204030204" pitchFamily="34" charset="0"/>
                          <a:cs typeface="Times New Roman" panose="02020603050405020304" pitchFamily="18" charset="0"/>
                        </a:rPr>
                        <a:t>3</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546" marR="5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1106">
                <a:tc>
                  <a:txBody>
                    <a:bodyPr/>
                    <a:lstStyle/>
                    <a:p>
                      <a:pPr algn="ctr">
                        <a:lnSpc>
                          <a:spcPct val="107000"/>
                        </a:lnSpc>
                        <a:spcAft>
                          <a:spcPts val="0"/>
                        </a:spcAft>
                      </a:pPr>
                      <a:r>
                        <a:rPr lang="en-GB" sz="1400" b="1" dirty="0">
                          <a:effectLst/>
                          <a:latin typeface="Century Gothic" panose="020B0502020202020204" pitchFamily="34" charset="0"/>
                          <a:ea typeface="Calibri" panose="020F0502020204030204" pitchFamily="34" charset="0"/>
                          <a:cs typeface="Times New Roman" panose="02020603050405020304" pitchFamily="18" charset="0"/>
                        </a:rPr>
                        <a:t>NAME OF BREAD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546" marR="5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546" marR="5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546" marR="5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546" marR="5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72888">
                <a:tc>
                  <a:txBody>
                    <a:bodyPr/>
                    <a:lstStyle/>
                    <a:p>
                      <a:pPr algn="ctr">
                        <a:lnSpc>
                          <a:spcPct val="107000"/>
                        </a:lnSpc>
                        <a:spcAft>
                          <a:spcPts val="0"/>
                        </a:spcAft>
                      </a:pPr>
                      <a:r>
                        <a:rPr lang="en-GB" sz="14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b="1" dirty="0">
                          <a:effectLst/>
                          <a:latin typeface="Century Gothic" panose="020B0502020202020204" pitchFamily="34" charset="0"/>
                          <a:ea typeface="Calibri" panose="020F0502020204030204" pitchFamily="34" charset="0"/>
                          <a:cs typeface="Times New Roman" panose="02020603050405020304" pitchFamily="18" charset="0"/>
                        </a:rPr>
                        <a:t>IMAGE OF BREAD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546" marR="5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546" marR="5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546" marR="5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546" marR="5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1106">
                <a:tc>
                  <a:txBody>
                    <a:bodyPr/>
                    <a:lstStyle/>
                    <a:p>
                      <a:pPr algn="ctr">
                        <a:lnSpc>
                          <a:spcPct val="107000"/>
                        </a:lnSpc>
                        <a:spcAft>
                          <a:spcPts val="0"/>
                        </a:spcAft>
                      </a:pPr>
                      <a:r>
                        <a:rPr lang="en-GB" sz="1400" b="1" dirty="0">
                          <a:effectLst/>
                          <a:latin typeface="Century Gothic" panose="020B0502020202020204" pitchFamily="34" charset="0"/>
                          <a:ea typeface="Calibri" panose="020F0502020204030204" pitchFamily="34" charset="0"/>
                          <a:cs typeface="Times New Roman" panose="02020603050405020304" pitchFamily="18" charset="0"/>
                        </a:rPr>
                        <a:t>COUNTRY OF ORIGIN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546" marR="5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546" marR="5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546" marR="5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546" marR="5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89596">
                <a:tc>
                  <a:txBody>
                    <a:bodyPr/>
                    <a:lstStyle/>
                    <a:p>
                      <a:pPr algn="ctr">
                        <a:lnSpc>
                          <a:spcPct val="107000"/>
                        </a:lnSpc>
                        <a:spcAft>
                          <a:spcPts val="0"/>
                        </a:spcAft>
                      </a:pPr>
                      <a:r>
                        <a:rPr lang="en-GB" sz="14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lvl="0" algn="ctr" defTabSz="179388">
                        <a:lnSpc>
                          <a:spcPct val="107000"/>
                        </a:lnSpc>
                        <a:spcAft>
                          <a:spcPts val="0"/>
                        </a:spcAft>
                      </a:pPr>
                      <a:endParaRPr lang="en-GB" sz="1400" b="1" dirty="0">
                        <a:effectLst/>
                        <a:latin typeface="Century Gothic" panose="020B0502020202020204" pitchFamily="34" charset="0"/>
                        <a:ea typeface="Calibri" panose="020F0502020204030204" pitchFamily="34" charset="0"/>
                        <a:cs typeface="Times New Roman" panose="02020603050405020304" pitchFamily="18" charset="0"/>
                      </a:endParaRPr>
                    </a:p>
                    <a:p>
                      <a:pPr lvl="0" algn="ctr" defTabSz="179388">
                        <a:lnSpc>
                          <a:spcPct val="107000"/>
                        </a:lnSpc>
                        <a:spcAft>
                          <a:spcPts val="0"/>
                        </a:spcAft>
                      </a:pPr>
                      <a:endParaRPr lang="en-GB" sz="1400" b="1" dirty="0">
                        <a:effectLst/>
                        <a:latin typeface="Century Gothic" panose="020B0502020202020204" pitchFamily="34" charset="0"/>
                        <a:ea typeface="Calibri" panose="020F0502020204030204" pitchFamily="34" charset="0"/>
                        <a:cs typeface="Times New Roman" panose="02020603050405020304" pitchFamily="18" charset="0"/>
                      </a:endParaRPr>
                    </a:p>
                    <a:p>
                      <a:pPr lvl="0" algn="ctr" defTabSz="179388">
                        <a:lnSpc>
                          <a:spcPct val="107000"/>
                        </a:lnSpc>
                        <a:spcAft>
                          <a:spcPts val="0"/>
                        </a:spcAft>
                      </a:pPr>
                      <a:r>
                        <a:rPr lang="en-GB" sz="1400" b="1" dirty="0">
                          <a:effectLst/>
                          <a:latin typeface="Century Gothic" panose="020B0502020202020204" pitchFamily="34" charset="0"/>
                          <a:ea typeface="Calibri" panose="020F0502020204030204" pitchFamily="34" charset="0"/>
                          <a:cs typeface="Times New Roman" panose="02020603050405020304" pitchFamily="18" charset="0"/>
                        </a:rPr>
                        <a:t>DESCRIPTION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546" marR="5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546" marR="5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546" marR="5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546" marR="5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48601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14</a:t>
            </a:fld>
            <a:endParaRPr lang="en-GB" dirty="0"/>
          </a:p>
        </p:txBody>
      </p:sp>
      <p:sp>
        <p:nvSpPr>
          <p:cNvPr id="3" name="TextBox 2"/>
          <p:cNvSpPr txBox="1"/>
          <p:nvPr/>
        </p:nvSpPr>
        <p:spPr>
          <a:xfrm>
            <a:off x="1078992" y="402336"/>
            <a:ext cx="5934456" cy="461665"/>
          </a:xfrm>
          <a:prstGeom prst="rect">
            <a:avLst/>
          </a:prstGeom>
          <a:noFill/>
          <a:ln>
            <a:solidFill>
              <a:srgbClr val="0070C0"/>
            </a:solidFill>
          </a:ln>
        </p:spPr>
        <p:txBody>
          <a:bodyPr wrap="square" rtlCol="0">
            <a:spAutoFit/>
          </a:bodyPr>
          <a:lstStyle/>
          <a:p>
            <a:pPr algn="ctr"/>
            <a:r>
              <a:rPr lang="en-US" sz="2400" dirty="0"/>
              <a:t>Design a pizza brief</a:t>
            </a:r>
            <a:endParaRPr lang="en-GB" sz="2400" dirty="0"/>
          </a:p>
        </p:txBody>
      </p:sp>
      <p:sp>
        <p:nvSpPr>
          <p:cNvPr id="4" name="TextBox 3"/>
          <p:cNvSpPr txBox="1"/>
          <p:nvPr/>
        </p:nvSpPr>
        <p:spPr>
          <a:xfrm>
            <a:off x="358520" y="920255"/>
            <a:ext cx="8220456" cy="2031325"/>
          </a:xfrm>
          <a:prstGeom prst="rect">
            <a:avLst/>
          </a:prstGeom>
          <a:noFill/>
        </p:spPr>
        <p:txBody>
          <a:bodyPr wrap="square" rtlCol="0">
            <a:spAutoFit/>
          </a:bodyPr>
          <a:lstStyle/>
          <a:p>
            <a:r>
              <a:rPr lang="en-GB" dirty="0">
                <a:latin typeface="Century Gothic" panose="020B0502020202020204" pitchFamily="34" charset="0"/>
              </a:rPr>
              <a:t>Tesco have asked you to design and make a new pizza aimed at teenagers promoting healthy eating. </a:t>
            </a:r>
          </a:p>
          <a:p>
            <a:r>
              <a:rPr lang="en-GB" dirty="0">
                <a:latin typeface="Century Gothic" panose="020B0502020202020204" pitchFamily="34" charset="0"/>
              </a:rPr>
              <a:t>Your task is to design, draw and annotate 4 pizza designs that would fit the brief. Please think about the appearance, flavours, textures and use of healthy ingredients for the pizza. </a:t>
            </a:r>
          </a:p>
          <a:p>
            <a:r>
              <a:rPr lang="en-GB" dirty="0">
                <a:latin typeface="Century Gothic" panose="020B0502020202020204" pitchFamily="34" charset="0"/>
              </a:rPr>
              <a:t>Consider your 4 designs and choose the one you feel will be most successful. </a:t>
            </a:r>
          </a:p>
        </p:txBody>
      </p:sp>
      <p:pic>
        <p:nvPicPr>
          <p:cNvPr id="5" name="Picture 4"/>
          <p:cNvPicPr>
            <a:picLocks noChangeAspect="1"/>
          </p:cNvPicPr>
          <p:nvPr/>
        </p:nvPicPr>
        <p:blipFill>
          <a:blip r:embed="rId2"/>
          <a:stretch>
            <a:fillRect/>
          </a:stretch>
        </p:blipFill>
        <p:spPr>
          <a:xfrm>
            <a:off x="618743" y="3284284"/>
            <a:ext cx="2495550" cy="1828800"/>
          </a:xfrm>
          <a:prstGeom prst="rect">
            <a:avLst/>
          </a:prstGeom>
        </p:spPr>
      </p:pic>
      <p:pic>
        <p:nvPicPr>
          <p:cNvPr id="6" name="Picture 5"/>
          <p:cNvPicPr>
            <a:picLocks noChangeAspect="1"/>
          </p:cNvPicPr>
          <p:nvPr/>
        </p:nvPicPr>
        <p:blipFill>
          <a:blip r:embed="rId3"/>
          <a:stretch>
            <a:fillRect/>
          </a:stretch>
        </p:blipFill>
        <p:spPr>
          <a:xfrm>
            <a:off x="3235261" y="2942653"/>
            <a:ext cx="2143125" cy="2143125"/>
          </a:xfrm>
          <a:prstGeom prst="rect">
            <a:avLst/>
          </a:prstGeom>
        </p:spPr>
      </p:pic>
      <p:pic>
        <p:nvPicPr>
          <p:cNvPr id="7" name="Picture 6"/>
          <p:cNvPicPr>
            <a:picLocks noChangeAspect="1"/>
          </p:cNvPicPr>
          <p:nvPr/>
        </p:nvPicPr>
        <p:blipFill>
          <a:blip r:embed="rId4"/>
          <a:stretch>
            <a:fillRect/>
          </a:stretch>
        </p:blipFill>
        <p:spPr>
          <a:xfrm>
            <a:off x="6182296" y="3237928"/>
            <a:ext cx="2466975" cy="1847850"/>
          </a:xfrm>
          <a:prstGeom prst="rect">
            <a:avLst/>
          </a:prstGeom>
        </p:spPr>
      </p:pic>
      <p:pic>
        <p:nvPicPr>
          <p:cNvPr id="8" name="Picture 7"/>
          <p:cNvPicPr>
            <a:picLocks noChangeAspect="1"/>
          </p:cNvPicPr>
          <p:nvPr/>
        </p:nvPicPr>
        <p:blipFill>
          <a:blip r:embed="rId5"/>
          <a:stretch>
            <a:fillRect/>
          </a:stretch>
        </p:blipFill>
        <p:spPr>
          <a:xfrm>
            <a:off x="3235261" y="4882770"/>
            <a:ext cx="2466975" cy="1847850"/>
          </a:xfrm>
          <a:prstGeom prst="rect">
            <a:avLst/>
          </a:prstGeom>
        </p:spPr>
      </p:pic>
      <p:pic>
        <p:nvPicPr>
          <p:cNvPr id="9" name="Picture 8"/>
          <p:cNvPicPr>
            <a:picLocks noChangeAspect="1"/>
          </p:cNvPicPr>
          <p:nvPr/>
        </p:nvPicPr>
        <p:blipFill>
          <a:blip r:embed="rId6"/>
          <a:stretch>
            <a:fillRect/>
          </a:stretch>
        </p:blipFill>
        <p:spPr>
          <a:xfrm>
            <a:off x="5940360" y="4696556"/>
            <a:ext cx="2303337" cy="1725279"/>
          </a:xfrm>
          <a:prstGeom prst="rect">
            <a:avLst/>
          </a:prstGeom>
        </p:spPr>
      </p:pic>
      <p:pic>
        <p:nvPicPr>
          <p:cNvPr id="10" name="Picture 9"/>
          <p:cNvPicPr>
            <a:picLocks noChangeAspect="1"/>
          </p:cNvPicPr>
          <p:nvPr/>
        </p:nvPicPr>
        <p:blipFill>
          <a:blip r:embed="rId7"/>
          <a:stretch>
            <a:fillRect/>
          </a:stretch>
        </p:blipFill>
        <p:spPr>
          <a:xfrm>
            <a:off x="1138664" y="4622969"/>
            <a:ext cx="1396461" cy="2098507"/>
          </a:xfrm>
          <a:prstGeom prst="rect">
            <a:avLst/>
          </a:prstGeom>
        </p:spPr>
      </p:pic>
    </p:spTree>
    <p:extLst>
      <p:ext uri="{BB962C8B-B14F-4D97-AF65-F5344CB8AC3E}">
        <p14:creationId xmlns:p14="http://schemas.microsoft.com/office/powerpoint/2010/main" val="143973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15</a:t>
            </a:fld>
            <a:endParaRPr lang="en-GB" dirty="0"/>
          </a:p>
        </p:txBody>
      </p:sp>
      <p:sp>
        <p:nvSpPr>
          <p:cNvPr id="3" name="Text Box 1"/>
          <p:cNvSpPr txBox="1"/>
          <p:nvPr/>
        </p:nvSpPr>
        <p:spPr>
          <a:xfrm>
            <a:off x="1985896" y="301425"/>
            <a:ext cx="5403215" cy="552450"/>
          </a:xfrm>
          <a:prstGeom prst="rect">
            <a:avLst/>
          </a:prstGeom>
          <a:noFill/>
          <a:ln>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2000" b="1" i="0" u="none" strike="noStrike" kern="0" cap="none" spc="0" normalizeH="0" baseline="0" noProof="0" dirty="0">
                <a:ln>
                  <a:noFill/>
                </a:ln>
                <a:solidFill>
                  <a:srgbClr val="000000"/>
                </a:solidFill>
                <a:effectLst>
                  <a:outerShdw blurRad="38100" dist="19050" dir="2700000" algn="tl">
                    <a:sysClr val="windowText" lastClr="000000">
                      <a:alpha val="40000"/>
                    </a:sysClr>
                  </a:outerShdw>
                </a:effectLst>
                <a:uLnTx/>
                <a:uFillTx/>
                <a:latin typeface="Century Gothic" panose="020B0502020202020204" pitchFamily="34" charset="0"/>
                <a:ea typeface="Calibri" panose="020F0502020204030204" pitchFamily="34" charset="0"/>
                <a:cs typeface="Times New Roman" panose="02020603050405020304" pitchFamily="18" charset="0"/>
              </a:rPr>
              <a:t>Homework – Designing a Pizza</a:t>
            </a:r>
            <a:endParaRPr kumimoji="0" lang="en-GB"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506" y="301425"/>
            <a:ext cx="1719964" cy="1142364"/>
          </a:xfrm>
          <a:prstGeom prst="rect">
            <a:avLst/>
          </a:prstGeom>
        </p:spPr>
      </p:pic>
      <p:sp>
        <p:nvSpPr>
          <p:cNvPr id="5" name="TextBox 4"/>
          <p:cNvSpPr txBox="1"/>
          <p:nvPr/>
        </p:nvSpPr>
        <p:spPr>
          <a:xfrm>
            <a:off x="529388" y="688521"/>
            <a:ext cx="8219976" cy="1490793"/>
          </a:xfrm>
          <a:prstGeom prst="rect">
            <a:avLst/>
          </a:prstGeom>
          <a:noFill/>
        </p:spPr>
        <p:txBody>
          <a:bodyPr wrap="square" rtlCol="0">
            <a:spAutoFit/>
          </a:bodyPr>
          <a:lstStyle/>
          <a:p>
            <a:pPr algn="ctr">
              <a:lnSpc>
                <a:spcPct val="107000"/>
              </a:lnSpc>
              <a:spcAft>
                <a:spcPts val="800"/>
              </a:spcAft>
            </a:pPr>
            <a:r>
              <a:rPr lang="en-GB" sz="1200" dirty="0">
                <a:latin typeface="+mj-lt"/>
                <a:ea typeface="Calibri" panose="020F0502020204030204" pitchFamily="34" charset="0"/>
                <a:cs typeface="Times New Roman" panose="02020603050405020304" pitchFamily="18" charset="0"/>
              </a:rPr>
              <a:t>The word</a:t>
            </a:r>
            <a:r>
              <a:rPr lang="en-GB" sz="1200" b="1" dirty="0">
                <a:latin typeface="+mj-lt"/>
                <a:ea typeface="Calibri" panose="020F0502020204030204" pitchFamily="34" charset="0"/>
                <a:cs typeface="Times New Roman" panose="02020603050405020304" pitchFamily="18" charset="0"/>
              </a:rPr>
              <a:t> pizza</a:t>
            </a:r>
            <a:r>
              <a:rPr lang="en-GB" sz="1200" dirty="0">
                <a:latin typeface="+mj-lt"/>
                <a:ea typeface="Calibri" panose="020F0502020204030204" pitchFamily="34" charset="0"/>
                <a:cs typeface="Times New Roman" panose="02020603050405020304" pitchFamily="18" charset="0"/>
              </a:rPr>
              <a:t> is Italian for pie. </a:t>
            </a:r>
          </a:p>
          <a:p>
            <a:pPr algn="ctr">
              <a:lnSpc>
                <a:spcPct val="107000"/>
              </a:lnSpc>
              <a:spcAft>
                <a:spcPts val="800"/>
              </a:spcAft>
            </a:pPr>
            <a:r>
              <a:rPr lang="en-GB" sz="1200" dirty="0">
                <a:latin typeface="+mj-lt"/>
                <a:ea typeface="Calibri" panose="020F0502020204030204" pitchFamily="34" charset="0"/>
                <a:cs typeface="Times New Roman" panose="02020603050405020304" pitchFamily="18" charset="0"/>
              </a:rPr>
              <a:t>A Margherita Pizza is the most popular pizza followed closely by a Pepperoni Pizza.</a:t>
            </a:r>
          </a:p>
          <a:p>
            <a:pPr algn="ctr">
              <a:lnSpc>
                <a:spcPct val="107000"/>
              </a:lnSpc>
              <a:spcAft>
                <a:spcPts val="800"/>
              </a:spcAft>
            </a:pPr>
            <a:r>
              <a:rPr lang="en-GB" sz="1200" b="1" dirty="0">
                <a:ea typeface="Calibri" panose="020F0502020204030204" pitchFamily="34" charset="0"/>
                <a:cs typeface="Times New Roman" panose="02020603050405020304" pitchFamily="18" charset="0"/>
              </a:rPr>
              <a:t>Produce 4 different design ideas.</a:t>
            </a:r>
          </a:p>
          <a:p>
            <a:pPr algn="ctr">
              <a:lnSpc>
                <a:spcPct val="107000"/>
              </a:lnSpc>
              <a:spcAft>
                <a:spcPts val="800"/>
              </a:spcAft>
            </a:pPr>
            <a:r>
              <a:rPr lang="en-GB" sz="1200" b="1" dirty="0">
                <a:ea typeface="Calibri" panose="020F0502020204030204" pitchFamily="34" charset="0"/>
                <a:cs typeface="Times New Roman" panose="02020603050405020304" pitchFamily="18" charset="0"/>
              </a:rPr>
              <a:t>Key words:</a:t>
            </a:r>
            <a:r>
              <a:rPr lang="en-GB" sz="1200" dirty="0">
                <a:ea typeface="Calibri" panose="020F0502020204030204" pitchFamily="34" charset="0"/>
                <a:cs typeface="Times New Roman" panose="02020603050405020304" pitchFamily="18" charset="0"/>
              </a:rPr>
              <a:t> to help you to check your spelling: tomato, mozzarella, basil, pepperoni, pineapple,</a:t>
            </a:r>
          </a:p>
          <a:p>
            <a:pPr algn="ctr">
              <a:lnSpc>
                <a:spcPct val="107000"/>
              </a:lnSpc>
              <a:spcAft>
                <a:spcPts val="800"/>
              </a:spcAft>
              <a:tabLst>
                <a:tab pos="590550" algn="l"/>
              </a:tabLst>
            </a:pPr>
            <a:r>
              <a:rPr lang="en-GB" sz="1200" b="1" i="1" dirty="0">
                <a:ea typeface="Calibri" panose="020F0502020204030204" pitchFamily="34" charset="0"/>
                <a:cs typeface="Times New Roman" panose="02020603050405020304" pitchFamily="18" charset="0"/>
              </a:rPr>
              <a:t>Remember to sketch with a pencil, render and annotate your sketches in detail.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234224234"/>
              </p:ext>
            </p:extLst>
          </p:nvPr>
        </p:nvGraphicFramePr>
        <p:xfrm>
          <a:off x="269506" y="2172462"/>
          <a:ext cx="8633862" cy="4549014"/>
        </p:xfrm>
        <a:graphic>
          <a:graphicData uri="http://schemas.openxmlformats.org/drawingml/2006/table">
            <a:tbl>
              <a:tblPr firstRow="1" firstCol="1" bandRow="1"/>
              <a:tblGrid>
                <a:gridCol w="4316931">
                  <a:extLst>
                    <a:ext uri="{9D8B030D-6E8A-4147-A177-3AD203B41FA5}">
                      <a16:colId xmlns:a16="http://schemas.microsoft.com/office/drawing/2014/main" val="20000"/>
                    </a:ext>
                  </a:extLst>
                </a:gridCol>
                <a:gridCol w="4316931">
                  <a:extLst>
                    <a:ext uri="{9D8B030D-6E8A-4147-A177-3AD203B41FA5}">
                      <a16:colId xmlns:a16="http://schemas.microsoft.com/office/drawing/2014/main" val="20001"/>
                    </a:ext>
                  </a:extLst>
                </a:gridCol>
              </a:tblGrid>
              <a:tr h="2245534">
                <a:tc>
                  <a:txBody>
                    <a:bodyPr/>
                    <a:lstStyle/>
                    <a:p>
                      <a:pPr algn="ctr">
                        <a:lnSpc>
                          <a:spcPct val="107000"/>
                        </a:lnSpc>
                        <a:spcAft>
                          <a:spcPts val="0"/>
                        </a:spcAft>
                        <a:tabLst>
                          <a:tab pos="590550" algn="l"/>
                        </a:tabLst>
                      </a:pPr>
                      <a:r>
                        <a:rPr lang="en-GB" sz="1000" b="1" dirty="0">
                          <a:effectLst/>
                          <a:latin typeface="Century Gothic" panose="020B0502020202020204" pitchFamily="34" charset="0"/>
                          <a:ea typeface="Calibri" panose="020F0502020204030204" pitchFamily="34" charset="0"/>
                          <a:cs typeface="Times New Roman" panose="02020603050405020304" pitchFamily="18" charset="0"/>
                        </a:rPr>
                        <a:t>Design 1</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tabLst>
                          <a:tab pos="590550" algn="l"/>
                        </a:tabLst>
                      </a:pPr>
                      <a:r>
                        <a:rPr lang="en-GB" sz="10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tabLst>
                          <a:tab pos="590550" algn="l"/>
                        </a:tabLst>
                      </a:pPr>
                      <a:r>
                        <a:rPr lang="en-GB" sz="10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tabLst>
                          <a:tab pos="590550" algn="l"/>
                        </a:tabLst>
                      </a:pPr>
                      <a:r>
                        <a:rPr lang="en-GB" sz="10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tabLst>
                          <a:tab pos="590550" algn="l"/>
                        </a:tabLst>
                      </a:pPr>
                      <a:r>
                        <a:rPr lang="en-GB" sz="10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tabLst>
                          <a:tab pos="590550" algn="l"/>
                        </a:tabLst>
                      </a:pPr>
                      <a:r>
                        <a:rPr lang="en-GB" sz="10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tabLst>
                          <a:tab pos="590550" algn="l"/>
                        </a:tabLst>
                      </a:pPr>
                      <a:r>
                        <a:rPr lang="en-GB" sz="10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tabLst>
                          <a:tab pos="590550" algn="l"/>
                        </a:tabLst>
                      </a:pPr>
                      <a:r>
                        <a:rPr lang="en-GB" sz="10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tabLst>
                          <a:tab pos="590550" algn="l"/>
                        </a:tabLst>
                      </a:pPr>
                      <a:r>
                        <a:rPr lang="en-GB" sz="10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tabLst>
                          <a:tab pos="590550" algn="l"/>
                        </a:tabLst>
                      </a:pPr>
                      <a:r>
                        <a:rPr lang="en-GB" sz="10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tabLst>
                          <a:tab pos="590550" algn="l"/>
                        </a:tabLst>
                      </a:pPr>
                      <a:r>
                        <a:rPr lang="en-GB" sz="10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tabLst>
                          <a:tab pos="590550" algn="l"/>
                        </a:tabLst>
                      </a:pPr>
                      <a:r>
                        <a:rPr lang="en-GB" sz="10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tabLst>
                          <a:tab pos="590550" algn="l"/>
                        </a:tabLst>
                      </a:pPr>
                      <a:r>
                        <a:rPr lang="en-GB" sz="10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590550" algn="l"/>
                        </a:tabLst>
                      </a:pPr>
                      <a:r>
                        <a:rPr lang="en-GB" sz="10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686" marR="4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590550" algn="l"/>
                        </a:tabLst>
                      </a:pPr>
                      <a:r>
                        <a:rPr lang="en-GB" sz="1000" b="1" dirty="0">
                          <a:effectLst/>
                          <a:latin typeface="Century Gothic" panose="020B0502020202020204" pitchFamily="34" charset="0"/>
                          <a:ea typeface="Calibri" panose="020F0502020204030204" pitchFamily="34" charset="0"/>
                          <a:cs typeface="Times New Roman" panose="02020603050405020304" pitchFamily="18" charset="0"/>
                        </a:rPr>
                        <a:t>Design 2</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686" marR="4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70953">
                <a:tc>
                  <a:txBody>
                    <a:bodyPr/>
                    <a:lstStyle/>
                    <a:p>
                      <a:pPr algn="ctr">
                        <a:lnSpc>
                          <a:spcPct val="107000"/>
                        </a:lnSpc>
                        <a:spcAft>
                          <a:spcPts val="0"/>
                        </a:spcAft>
                        <a:tabLst>
                          <a:tab pos="590550" algn="l"/>
                        </a:tabLst>
                      </a:pPr>
                      <a:r>
                        <a:rPr lang="en-GB" sz="1000" b="1" dirty="0">
                          <a:effectLst/>
                          <a:latin typeface="Century Gothic" panose="020B0502020202020204" pitchFamily="34" charset="0"/>
                          <a:ea typeface="Calibri" panose="020F0502020204030204" pitchFamily="34" charset="0"/>
                          <a:cs typeface="Times New Roman" panose="02020603050405020304" pitchFamily="18" charset="0"/>
                        </a:rPr>
                        <a:t>Design 3</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686" marR="4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590550" algn="l"/>
                        </a:tabLst>
                      </a:pPr>
                      <a:r>
                        <a:rPr lang="en-GB" sz="1000" b="1" dirty="0">
                          <a:effectLst/>
                          <a:latin typeface="Century Gothic" panose="020B0502020202020204" pitchFamily="34" charset="0"/>
                          <a:ea typeface="Calibri" panose="020F0502020204030204" pitchFamily="34" charset="0"/>
                          <a:cs typeface="Times New Roman" panose="02020603050405020304" pitchFamily="18" charset="0"/>
                        </a:rPr>
                        <a:t>Design 4</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tabLst>
                          <a:tab pos="590550" algn="l"/>
                        </a:tabLst>
                      </a:pPr>
                      <a:r>
                        <a:rPr lang="en-GB" sz="10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tabLst>
                          <a:tab pos="590550" algn="l"/>
                        </a:tabLst>
                      </a:pPr>
                      <a:r>
                        <a:rPr lang="en-GB" sz="10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tabLst>
                          <a:tab pos="590550" algn="l"/>
                        </a:tabLst>
                      </a:pPr>
                      <a:r>
                        <a:rPr lang="en-GB" sz="10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tabLst>
                          <a:tab pos="590550" algn="l"/>
                        </a:tabLst>
                      </a:pPr>
                      <a:r>
                        <a:rPr lang="en-GB" sz="10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tabLst>
                          <a:tab pos="590550" algn="l"/>
                        </a:tabLst>
                      </a:pPr>
                      <a:r>
                        <a:rPr lang="en-GB" sz="10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tabLst>
                          <a:tab pos="590550" algn="l"/>
                        </a:tabLst>
                      </a:pPr>
                      <a:r>
                        <a:rPr lang="en-GB" sz="10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tabLst>
                          <a:tab pos="590550" algn="l"/>
                        </a:tabLst>
                      </a:pPr>
                      <a:r>
                        <a:rPr lang="en-GB" sz="10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tabLst>
                          <a:tab pos="590550" algn="l"/>
                        </a:tabLst>
                      </a:pPr>
                      <a:r>
                        <a:rPr lang="en-GB" sz="10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tabLst>
                          <a:tab pos="590550" algn="l"/>
                        </a:tabLst>
                      </a:pPr>
                      <a:r>
                        <a:rPr lang="en-GB" sz="10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tabLst>
                          <a:tab pos="590550" algn="l"/>
                        </a:tabLst>
                      </a:pPr>
                      <a:r>
                        <a:rPr lang="en-GB" sz="10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tabLst>
                          <a:tab pos="590550" algn="l"/>
                        </a:tabLst>
                      </a:pPr>
                      <a:r>
                        <a:rPr lang="en-GB" sz="10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tabLst>
                          <a:tab pos="590550" algn="l"/>
                        </a:tabLst>
                      </a:pPr>
                      <a:r>
                        <a:rPr lang="en-GB" sz="10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tabLst>
                          <a:tab pos="590550" algn="l"/>
                        </a:tabLst>
                      </a:pPr>
                      <a:r>
                        <a:rPr lang="en-GB" sz="10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686" marR="4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11784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16</a:t>
            </a:fld>
            <a:endParaRPr lang="en-GB" dirty="0"/>
          </a:p>
        </p:txBody>
      </p:sp>
      <p:sp>
        <p:nvSpPr>
          <p:cNvPr id="3" name="TextBox 2"/>
          <p:cNvSpPr txBox="1"/>
          <p:nvPr/>
        </p:nvSpPr>
        <p:spPr>
          <a:xfrm>
            <a:off x="722630" y="73789"/>
            <a:ext cx="7035800" cy="461665"/>
          </a:xfrm>
          <a:prstGeom prst="rect">
            <a:avLst/>
          </a:prstGeom>
          <a:noFill/>
        </p:spPr>
        <p:txBody>
          <a:bodyPr wrap="square" rtlCol="0">
            <a:spAutoFit/>
          </a:bodyPr>
          <a:lstStyle/>
          <a:p>
            <a:pPr algn="ctr"/>
            <a:r>
              <a:rPr lang="en-GB" sz="2400" dirty="0"/>
              <a:t>Evaluation</a:t>
            </a:r>
          </a:p>
        </p:txBody>
      </p:sp>
      <p:pic>
        <p:nvPicPr>
          <p:cNvPr id="4" name="Picture 3"/>
          <p:cNvPicPr/>
          <p:nvPr/>
        </p:nvPicPr>
        <p:blipFill>
          <a:blip r:embed="rId2" cstate="print"/>
          <a:srcRect/>
          <a:stretch>
            <a:fillRect/>
          </a:stretch>
        </p:blipFill>
        <p:spPr bwMode="auto">
          <a:xfrm>
            <a:off x="624840" y="1425016"/>
            <a:ext cx="4432300" cy="4041773"/>
          </a:xfrm>
          <a:prstGeom prst="rect">
            <a:avLst/>
          </a:prstGeom>
          <a:noFill/>
        </p:spPr>
      </p:pic>
      <p:sp>
        <p:nvSpPr>
          <p:cNvPr id="5" name="Text Box 4"/>
          <p:cNvSpPr txBox="1">
            <a:spLocks noChangeArrowheads="1"/>
          </p:cNvSpPr>
          <p:nvPr/>
        </p:nvSpPr>
        <p:spPr bwMode="auto">
          <a:xfrm>
            <a:off x="1736090" y="902991"/>
            <a:ext cx="2326640" cy="3429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Made safely and hygienically</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 Box 5"/>
          <p:cNvSpPr txBox="1">
            <a:spLocks noChangeArrowheads="1"/>
          </p:cNvSpPr>
          <p:nvPr/>
        </p:nvSpPr>
        <p:spPr bwMode="auto">
          <a:xfrm>
            <a:off x="4116388" y="1474787"/>
            <a:ext cx="739775" cy="3524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Skills</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 Box 7"/>
          <p:cNvSpPr txBox="1">
            <a:spLocks noChangeArrowheads="1"/>
          </p:cNvSpPr>
          <p:nvPr/>
        </p:nvSpPr>
        <p:spPr bwMode="auto">
          <a:xfrm>
            <a:off x="4116388" y="2872106"/>
            <a:ext cx="1141413" cy="3810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Appeal to</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 Box 8"/>
          <p:cNvSpPr txBox="1">
            <a:spLocks noChangeArrowheads="1"/>
          </p:cNvSpPr>
          <p:nvPr/>
        </p:nvSpPr>
        <p:spPr bwMode="auto">
          <a:xfrm>
            <a:off x="4240530" y="4298000"/>
            <a:ext cx="1068070" cy="3702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Appearance</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 Box 9"/>
          <p:cNvSpPr txBox="1">
            <a:spLocks noChangeArrowheads="1"/>
          </p:cNvSpPr>
          <p:nvPr/>
        </p:nvSpPr>
        <p:spPr bwMode="auto">
          <a:xfrm>
            <a:off x="3048000" y="5436999"/>
            <a:ext cx="837565" cy="41783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Texture</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ext Box 12"/>
          <p:cNvSpPr txBox="1">
            <a:spLocks noChangeArrowheads="1"/>
          </p:cNvSpPr>
          <p:nvPr/>
        </p:nvSpPr>
        <p:spPr bwMode="auto">
          <a:xfrm>
            <a:off x="26988" y="1474787"/>
            <a:ext cx="1442720" cy="3708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Time management</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 Box 11"/>
          <p:cNvSpPr txBox="1">
            <a:spLocks noChangeArrowheads="1"/>
          </p:cNvSpPr>
          <p:nvPr/>
        </p:nvSpPr>
        <p:spPr bwMode="auto">
          <a:xfrm>
            <a:off x="12700" y="2872106"/>
            <a:ext cx="1435100" cy="3683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Shape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Text Box 10"/>
          <p:cNvSpPr txBox="1">
            <a:spLocks noChangeArrowheads="1"/>
          </p:cNvSpPr>
          <p:nvPr/>
        </p:nvSpPr>
        <p:spPr bwMode="auto">
          <a:xfrm>
            <a:off x="110490" y="4900910"/>
            <a:ext cx="1224280" cy="37211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Colour</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Rectangle 12"/>
          <p:cNvSpPr/>
          <p:nvPr/>
        </p:nvSpPr>
        <p:spPr>
          <a:xfrm>
            <a:off x="5378226" y="776685"/>
            <a:ext cx="3765774" cy="261610"/>
          </a:xfrm>
          <a:prstGeom prst="rect">
            <a:avLst/>
          </a:prstGeom>
        </p:spPr>
        <p:txBody>
          <a:bodyPr wrap="none">
            <a:spAutoFit/>
          </a:bodyPr>
          <a:lstStyle/>
          <a:p>
            <a:r>
              <a:rPr lang="en-GB" sz="1100" dirty="0">
                <a:latin typeface="Comic Sans MS" panose="030F0702030302020204" pitchFamily="66" charset="0"/>
                <a:ea typeface="Times New Roman" panose="02020603050405020304" pitchFamily="18" charset="0"/>
                <a:cs typeface="Times New Roman" panose="02020603050405020304" pitchFamily="18" charset="0"/>
              </a:rPr>
              <a:t> Complete all the following questions in </a:t>
            </a:r>
            <a:r>
              <a:rPr lang="en-GB" sz="1100" b="1" dirty="0">
                <a:latin typeface="Comic Sans MS" panose="030F0702030302020204" pitchFamily="66" charset="0"/>
                <a:ea typeface="Times New Roman" panose="02020603050405020304" pitchFamily="18" charset="0"/>
                <a:cs typeface="Times New Roman" panose="02020603050405020304" pitchFamily="18" charset="0"/>
              </a:rPr>
              <a:t>full sentences.</a:t>
            </a:r>
            <a:endParaRPr lang="en-GB" sz="1100" dirty="0"/>
          </a:p>
        </p:txBody>
      </p:sp>
      <p:graphicFrame>
        <p:nvGraphicFramePr>
          <p:cNvPr id="14" name="Table 13"/>
          <p:cNvGraphicFramePr>
            <a:graphicFrameLocks noGrp="1"/>
          </p:cNvGraphicFramePr>
          <p:nvPr>
            <p:extLst>
              <p:ext uri="{D42A27DB-BD31-4B8C-83A1-F6EECF244321}">
                <p14:modId xmlns:p14="http://schemas.microsoft.com/office/powerpoint/2010/main" val="2483820440"/>
              </p:ext>
            </p:extLst>
          </p:nvPr>
        </p:nvGraphicFramePr>
        <p:xfrm>
          <a:off x="5486400" y="1108077"/>
          <a:ext cx="3657600" cy="5248274"/>
        </p:xfrm>
        <a:graphic>
          <a:graphicData uri="http://schemas.openxmlformats.org/drawingml/2006/table">
            <a:tbl>
              <a:tblPr firstRow="1" firstCol="1" bandRow="1"/>
              <a:tblGrid>
                <a:gridCol w="196035">
                  <a:extLst>
                    <a:ext uri="{9D8B030D-6E8A-4147-A177-3AD203B41FA5}">
                      <a16:colId xmlns:a16="http://schemas.microsoft.com/office/drawing/2014/main" val="20000"/>
                    </a:ext>
                  </a:extLst>
                </a:gridCol>
                <a:gridCol w="1560370">
                  <a:extLst>
                    <a:ext uri="{9D8B030D-6E8A-4147-A177-3AD203B41FA5}">
                      <a16:colId xmlns:a16="http://schemas.microsoft.com/office/drawing/2014/main" val="20001"/>
                    </a:ext>
                  </a:extLst>
                </a:gridCol>
                <a:gridCol w="1901195">
                  <a:extLst>
                    <a:ext uri="{9D8B030D-6E8A-4147-A177-3AD203B41FA5}">
                      <a16:colId xmlns:a16="http://schemas.microsoft.com/office/drawing/2014/main" val="20002"/>
                    </a:ext>
                  </a:extLst>
                </a:gridCol>
              </a:tblGrid>
              <a:tr h="874712">
                <a:tc>
                  <a:txBody>
                    <a:bodyPr/>
                    <a:lstStyle/>
                    <a:p>
                      <a:pPr>
                        <a:lnSpc>
                          <a:spcPct val="115000"/>
                        </a:lnSpc>
                        <a:spcAft>
                          <a:spcPts val="0"/>
                        </a:spcAft>
                      </a:pP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1</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Did you meet the criteria of your design brief?</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83142">
                <a:tc>
                  <a:txBody>
                    <a:bodyPr/>
                    <a:lstStyle/>
                    <a:p>
                      <a:pPr>
                        <a:lnSpc>
                          <a:spcPct val="115000"/>
                        </a:lnSpc>
                        <a:spcAft>
                          <a:spcPts val="0"/>
                        </a:spcAft>
                      </a:pP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2</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Were you well organised? Explain.</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83142">
                <a:tc>
                  <a:txBody>
                    <a:bodyPr/>
                    <a:lstStyle/>
                    <a:p>
                      <a:pPr>
                        <a:lnSpc>
                          <a:spcPct val="115000"/>
                        </a:lnSpc>
                        <a:spcAft>
                          <a:spcPts val="0"/>
                        </a:spcAft>
                      </a:pP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3</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Did you find anything difficult?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74712">
                <a:tc>
                  <a:txBody>
                    <a:bodyPr/>
                    <a:lstStyle/>
                    <a:p>
                      <a:pPr>
                        <a:lnSpc>
                          <a:spcPct val="115000"/>
                        </a:lnSpc>
                        <a:spcAft>
                          <a:spcPts val="0"/>
                        </a:spcAft>
                      </a:pP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4</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Could you of done anything differently or better?</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83142">
                <a:tc>
                  <a:txBody>
                    <a:bodyPr/>
                    <a:lstStyle/>
                    <a:p>
                      <a:pPr>
                        <a:lnSpc>
                          <a:spcPct val="115000"/>
                        </a:lnSpc>
                        <a:spcAft>
                          <a:spcPts val="0"/>
                        </a:spcAft>
                      </a:pP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5</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Did you learn any new skills?</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74712">
                <a:tc>
                  <a:txBody>
                    <a:bodyPr/>
                    <a:lstStyle/>
                    <a:p>
                      <a:pPr>
                        <a:lnSpc>
                          <a:spcPct val="115000"/>
                        </a:lnSpc>
                        <a:spcAft>
                          <a:spcPts val="0"/>
                        </a:spcAft>
                      </a:pP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6</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Underline the practical skills you used:</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Kneading  -  Shaping -  Rolling  - Glazing  - Grating    Chopping – Slicing.</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74712">
                <a:tc>
                  <a:txBody>
                    <a:bodyPr/>
                    <a:lstStyle/>
                    <a:p>
                      <a:pPr>
                        <a:lnSpc>
                          <a:spcPct val="115000"/>
                        </a:lnSpc>
                        <a:spcAft>
                          <a:spcPts val="0"/>
                        </a:spcAft>
                      </a:pP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7</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Were you pleased with your final result? Why?</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29233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17</a:t>
            </a:fld>
            <a:endParaRPr lang="en-GB" dirty="0"/>
          </a:p>
        </p:txBody>
      </p:sp>
      <p:sp>
        <p:nvSpPr>
          <p:cNvPr id="4" name="Rectangle 3"/>
          <p:cNvSpPr/>
          <p:nvPr/>
        </p:nvSpPr>
        <p:spPr>
          <a:xfrm>
            <a:off x="269508" y="269508"/>
            <a:ext cx="8662736" cy="6365658"/>
          </a:xfrm>
          <a:prstGeom prst="rec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5" name="Rectangle 4"/>
          <p:cNvSpPr/>
          <p:nvPr/>
        </p:nvSpPr>
        <p:spPr>
          <a:xfrm>
            <a:off x="269508" y="269508"/>
            <a:ext cx="8662736" cy="837089"/>
          </a:xfrm>
          <a:prstGeom prst="rect">
            <a:avLst/>
          </a:prstGeom>
        </p:spPr>
        <p:txBody>
          <a:bodyPr wrap="square">
            <a:spAutoFit/>
          </a:bodyPr>
          <a:lstStyle/>
          <a:p>
            <a:pPr algn="ctr">
              <a:lnSpc>
                <a:spcPct val="107000"/>
              </a:lnSpc>
              <a:spcAft>
                <a:spcPts val="800"/>
              </a:spcAft>
            </a:pPr>
            <a:r>
              <a:rPr lang="en-GB" sz="1400" b="1" dirty="0">
                <a:latin typeface="Century Gothic" panose="020B0502020202020204" pitchFamily="34" charset="0"/>
                <a:ea typeface="Calibri" panose="020F0502020204030204" pitchFamily="34" charset="0"/>
                <a:cs typeface="Times New Roman" panose="02020603050405020304" pitchFamily="18" charset="0"/>
              </a:rPr>
              <a:t>Homework – Produce a fact file on Pasta. Your fact file should include a title - 10 interesting facts – images and a border</a:t>
            </a:r>
            <a:r>
              <a:rPr lang="en-GB" sz="1100" dirty="0">
                <a:latin typeface="Century Gothic" panose="020B0502020202020204" pitchFamily="34" charset="0"/>
                <a:ea typeface="Calibri" panose="020F0502020204030204" pitchFamily="34" charset="0"/>
                <a:cs typeface="Times New Roman" panose="02020603050405020304" pitchFamily="18" charset="0"/>
              </a:rPr>
              <a:t>. </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i="1" dirty="0">
                <a:latin typeface="Century Gothic" panose="020B0502020202020204" pitchFamily="34" charset="0"/>
                <a:ea typeface="Calibri" panose="020F0502020204030204" pitchFamily="34" charset="0"/>
                <a:cs typeface="Times New Roman" panose="02020603050405020304" pitchFamily="18" charset="0"/>
              </a:rPr>
              <a:t>(You can do your work on this page or print off and stick work into your booklet)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8373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18</a:t>
            </a:fld>
            <a:endParaRPr lang="en-GB" dirty="0"/>
          </a:p>
        </p:txBody>
      </p:sp>
      <p:graphicFrame>
        <p:nvGraphicFramePr>
          <p:cNvPr id="3" name="Object 2"/>
          <p:cNvGraphicFramePr>
            <a:graphicFrameLocks noChangeAspect="1"/>
          </p:cNvGraphicFramePr>
          <p:nvPr>
            <p:extLst>
              <p:ext uri="{D42A27DB-BD31-4B8C-83A1-F6EECF244321}">
                <p14:modId xmlns:p14="http://schemas.microsoft.com/office/powerpoint/2010/main" val="1391523929"/>
              </p:ext>
            </p:extLst>
          </p:nvPr>
        </p:nvGraphicFramePr>
        <p:xfrm>
          <a:off x="111353" y="288758"/>
          <a:ext cx="4684594" cy="6250155"/>
        </p:xfrm>
        <a:graphic>
          <a:graphicData uri="http://schemas.openxmlformats.org/presentationml/2006/ole">
            <mc:AlternateContent xmlns:mc="http://schemas.openxmlformats.org/markup-compatibility/2006">
              <mc:Choice xmlns:v="urn:schemas-microsoft-com:vml" Requires="v">
                <p:oleObj name="Document" r:id="rId2" imgW="7632720" imgH="9668880" progId="Word.Document.12">
                  <p:embed/>
                </p:oleObj>
              </mc:Choice>
              <mc:Fallback>
                <p:oleObj name="Document" r:id="rId2" imgW="7632720" imgH="9668880" progId="Word.Document.12">
                  <p:embed/>
                  <p:pic>
                    <p:nvPicPr>
                      <p:cNvPr id="3" name="Object 2"/>
                      <p:cNvPicPr/>
                      <p:nvPr/>
                    </p:nvPicPr>
                    <p:blipFill>
                      <a:blip r:embed="rId3"/>
                      <a:stretch>
                        <a:fillRect/>
                      </a:stretch>
                    </p:blipFill>
                    <p:spPr>
                      <a:xfrm>
                        <a:off x="111353" y="288758"/>
                        <a:ext cx="4684594" cy="625015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010697663"/>
              </p:ext>
            </p:extLst>
          </p:nvPr>
        </p:nvGraphicFramePr>
        <p:xfrm>
          <a:off x="4679466" y="288758"/>
          <a:ext cx="4464534" cy="6250155"/>
        </p:xfrm>
        <a:graphic>
          <a:graphicData uri="http://schemas.openxmlformats.org/presentationml/2006/ole">
            <mc:AlternateContent xmlns:mc="http://schemas.openxmlformats.org/markup-compatibility/2006">
              <mc:Choice xmlns:v="urn:schemas-microsoft-com:vml" Requires="v">
                <p:oleObj name="Document" r:id="rId4" imgW="7632720" imgH="9668880" progId="Word.Document.12">
                  <p:embed/>
                </p:oleObj>
              </mc:Choice>
              <mc:Fallback>
                <p:oleObj name="Document" r:id="rId4" imgW="7632720" imgH="9668880" progId="Word.Document.12">
                  <p:embed/>
                  <p:pic>
                    <p:nvPicPr>
                      <p:cNvPr id="4" name="Object 3"/>
                      <p:cNvPicPr/>
                      <p:nvPr/>
                    </p:nvPicPr>
                    <p:blipFill>
                      <a:blip r:embed="rId5"/>
                      <a:stretch>
                        <a:fillRect/>
                      </a:stretch>
                    </p:blipFill>
                    <p:spPr>
                      <a:xfrm>
                        <a:off x="4679466" y="288758"/>
                        <a:ext cx="4464534" cy="6250155"/>
                      </a:xfrm>
                      <a:prstGeom prst="rect">
                        <a:avLst/>
                      </a:prstGeom>
                    </p:spPr>
                  </p:pic>
                </p:oleObj>
              </mc:Fallback>
            </mc:AlternateContent>
          </a:graphicData>
        </a:graphic>
      </p:graphicFrame>
    </p:spTree>
    <p:extLst>
      <p:ext uri="{BB962C8B-B14F-4D97-AF65-F5344CB8AC3E}">
        <p14:creationId xmlns:p14="http://schemas.microsoft.com/office/powerpoint/2010/main" val="2576966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2</a:t>
            </a:fld>
            <a:endParaRPr lang="en-GB" dirty="0"/>
          </a:p>
        </p:txBody>
      </p:sp>
      <p:sp>
        <p:nvSpPr>
          <p:cNvPr id="4" name="AutoShape 2"/>
          <p:cNvSpPr>
            <a:spLocks noChangeArrowheads="1"/>
          </p:cNvSpPr>
          <p:nvPr/>
        </p:nvSpPr>
        <p:spPr bwMode="auto">
          <a:xfrm>
            <a:off x="919763" y="274086"/>
            <a:ext cx="7304474" cy="608013"/>
          </a:xfrm>
          <a:prstGeom prst="roundRect">
            <a:avLst>
              <a:gd name="adj" fmla="val 16667"/>
            </a:avLst>
          </a:prstGeom>
          <a:solidFill>
            <a:srgbClr val="E6B9B8"/>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rgbClr val="000000"/>
                </a:solidFill>
                <a:effectLst/>
                <a:latin typeface="Calibri" panose="020F0502020204030204" pitchFamily="34" charset="0"/>
              </a:rPr>
              <a:t>What we will learn in Year 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990333495"/>
              </p:ext>
            </p:extLst>
          </p:nvPr>
        </p:nvGraphicFramePr>
        <p:xfrm>
          <a:off x="568233" y="1038148"/>
          <a:ext cx="8219631" cy="5356141"/>
        </p:xfrm>
        <a:graphic>
          <a:graphicData uri="http://schemas.openxmlformats.org/drawingml/2006/table">
            <a:tbl>
              <a:tblPr firstRow="1" bandRow="1">
                <a:tableStyleId>{2D5ABB26-0587-4C30-8999-92F81FD0307C}</a:tableStyleId>
              </a:tblPr>
              <a:tblGrid>
                <a:gridCol w="1470409">
                  <a:extLst>
                    <a:ext uri="{9D8B030D-6E8A-4147-A177-3AD203B41FA5}">
                      <a16:colId xmlns:a16="http://schemas.microsoft.com/office/drawing/2014/main" val="3958573388"/>
                    </a:ext>
                  </a:extLst>
                </a:gridCol>
                <a:gridCol w="3640263">
                  <a:extLst>
                    <a:ext uri="{9D8B030D-6E8A-4147-A177-3AD203B41FA5}">
                      <a16:colId xmlns:a16="http://schemas.microsoft.com/office/drawing/2014/main" val="331396204"/>
                    </a:ext>
                  </a:extLst>
                </a:gridCol>
                <a:gridCol w="3108959">
                  <a:extLst>
                    <a:ext uri="{9D8B030D-6E8A-4147-A177-3AD203B41FA5}">
                      <a16:colId xmlns:a16="http://schemas.microsoft.com/office/drawing/2014/main" val="4238093510"/>
                    </a:ext>
                  </a:extLst>
                </a:gridCol>
              </a:tblGrid>
              <a:tr h="387901">
                <a:tc>
                  <a:txBody>
                    <a:bodyPr/>
                    <a:lstStyle/>
                    <a:p>
                      <a:r>
                        <a:rPr lang="en-US" sz="1800" dirty="0">
                          <a:latin typeface="Century Gothic" panose="020B0502020202020204" pitchFamily="34" charset="0"/>
                        </a:rPr>
                        <a:t>Lesson </a:t>
                      </a:r>
                      <a:endParaRPr lang="en-GB" sz="18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GB" sz="1800" dirty="0">
                          <a:latin typeface="Century Gothic" panose="020B0502020202020204" pitchFamily="34" charset="0"/>
                        </a:rPr>
                        <a:t>Recipe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US" sz="1800" dirty="0">
                          <a:latin typeface="Century Gothic" panose="020B0502020202020204" pitchFamily="34" charset="0"/>
                        </a:rPr>
                        <a:t>Skill</a:t>
                      </a:r>
                      <a:endParaRPr lang="en-GB" sz="18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853186968"/>
                  </a:ext>
                </a:extLst>
              </a:tr>
              <a:tr h="387901">
                <a:tc>
                  <a:txBody>
                    <a:bodyPr/>
                    <a:lstStyle/>
                    <a:p>
                      <a:r>
                        <a:rPr lang="en-US" dirty="0"/>
                        <a:t>1</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Health, safety</a:t>
                      </a:r>
                      <a:r>
                        <a:rPr lang="en-US" baseline="0" dirty="0"/>
                        <a:t> &amp; food hygiene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How to work safely in the food room</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5628895"/>
                  </a:ext>
                </a:extLst>
              </a:tr>
              <a:tr h="3879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2</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B</a:t>
                      </a:r>
                      <a:r>
                        <a:rPr lang="en-GB" sz="1600" dirty="0"/>
                        <a:t>reakfast Muffins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Weighing/measuring, mixing, draining, dividing, using the oven.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0101456"/>
                  </a:ext>
                </a:extLst>
              </a:tr>
              <a:tr h="3879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3</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G</a:t>
                      </a:r>
                      <a:r>
                        <a:rPr lang="en-GB" sz="1600" dirty="0"/>
                        <a:t>arlic &amp; rosemary focaccia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Weighing/measuring, mixing, forming a dough, kneading, shaping, peeling, chopping, using the oven.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7172721"/>
                  </a:ext>
                </a:extLst>
              </a:tr>
              <a:tr h="3879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4</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Pizza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Weighing/measuring, mixing, forming a dough, kneading, shaping, rolling out dough, peeling, chopping, using the oven.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030664"/>
                  </a:ext>
                </a:extLst>
              </a:tr>
              <a:tr h="3879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5</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Chilli vegetable noodles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Weighing/measuring, peeling, slicing/chopping, deseeding, using the hob, mixing, frying.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4827716"/>
                  </a:ext>
                </a:extLst>
              </a:tr>
              <a:tr h="3879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Mac veg ‘n’ cheese</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Weighing/measuring, grating, mixing, whisking, using the hob and oven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0748806"/>
                  </a:ext>
                </a:extLst>
              </a:tr>
              <a:tr h="3879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7</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M</a:t>
                      </a:r>
                      <a:r>
                        <a:rPr lang="en-GB" sz="1600" dirty="0"/>
                        <a:t>ini quiche tartlets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Weighing/measuring, rubbing-in, mixing, cutting, grating, rolling out pastry, pouring, using the oven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1791565"/>
                  </a:ext>
                </a:extLst>
              </a:tr>
              <a:tr h="3879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8</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Meatball and bean stew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Weighing/measuring, forming, peeling, chopping, using the hobs, mixing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879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9</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Victoria Sponge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Weighing/measuring, creaming, cracking eggs, folding in flour, dividing, using the oven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3876081"/>
                  </a:ext>
                </a:extLst>
              </a:tr>
            </a:tbl>
          </a:graphicData>
        </a:graphic>
      </p:graphicFrame>
    </p:spTree>
    <p:extLst>
      <p:ext uri="{BB962C8B-B14F-4D97-AF65-F5344CB8AC3E}">
        <p14:creationId xmlns:p14="http://schemas.microsoft.com/office/powerpoint/2010/main" val="3987279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071" y="1740506"/>
            <a:ext cx="7758547" cy="745223"/>
          </a:xfrm>
        </p:spPr>
        <p:txBody>
          <a:bodyPr>
            <a:normAutofit/>
          </a:bodyPr>
          <a:lstStyle/>
          <a:p>
            <a:r>
              <a:rPr lang="en-US" dirty="0"/>
              <a:t>What we are cooking and why</a:t>
            </a:r>
            <a:endParaRPr lang="en-GB" dirty="0"/>
          </a:p>
        </p:txBody>
      </p:sp>
      <p:sp>
        <p:nvSpPr>
          <p:cNvPr id="8" name="TextBox 7"/>
          <p:cNvSpPr txBox="1"/>
          <p:nvPr/>
        </p:nvSpPr>
        <p:spPr>
          <a:xfrm>
            <a:off x="729671" y="2681827"/>
            <a:ext cx="7204363" cy="4011611"/>
          </a:xfrm>
          <a:prstGeom prst="rect">
            <a:avLst/>
          </a:prstGeom>
          <a:noFill/>
        </p:spPr>
        <p:txBody>
          <a:bodyPr wrap="square" rtlCol="0">
            <a:spAutoFit/>
          </a:bodyPr>
          <a:lstStyle/>
          <a:p>
            <a:r>
              <a:rPr lang="en-US" sz="1519" dirty="0"/>
              <a:t>Throughout their practical cooking experiences, the students will be working towards GCSE standards when it comes to their practical skills.</a:t>
            </a:r>
          </a:p>
          <a:p>
            <a:r>
              <a:rPr lang="en-US" sz="1519" dirty="0"/>
              <a:t>We think it is important that the students practice these skills from the very start as it will enable them to become more confident and efficient when preparing and cooking food at school and at home.</a:t>
            </a:r>
          </a:p>
          <a:p>
            <a:r>
              <a:rPr lang="en-US" sz="1519" dirty="0"/>
              <a:t>Overleaf there is a table showing the 20 skills, which commodity (food item) the students will be using, the food science that takes place when cooking and the name of the dishes that these skills will be used in. </a:t>
            </a:r>
          </a:p>
          <a:p>
            <a:endParaRPr lang="en-US" sz="1519" dirty="0"/>
          </a:p>
          <a:p>
            <a:r>
              <a:rPr lang="en-US" sz="1519" dirty="0"/>
              <a:t>Below you will find the key to the table:</a:t>
            </a:r>
          </a:p>
          <a:p>
            <a:endParaRPr lang="en-US" sz="1519" dirty="0"/>
          </a:p>
          <a:p>
            <a:r>
              <a:rPr lang="en-US" sz="1400" dirty="0"/>
              <a:t>Commodity – which food group does the main ingredients belong to.</a:t>
            </a:r>
          </a:p>
          <a:p>
            <a:r>
              <a:rPr lang="en-US" sz="1400" dirty="0"/>
              <a:t>Food science – what causes this to happen? Why does it happen?</a:t>
            </a:r>
          </a:p>
          <a:p>
            <a:r>
              <a:rPr lang="en-US" sz="1400" dirty="0"/>
              <a:t>Practical's – what dishes are being made.</a:t>
            </a:r>
          </a:p>
          <a:p>
            <a:endParaRPr lang="en-US" sz="1519" dirty="0"/>
          </a:p>
          <a:p>
            <a:endParaRPr lang="en-US" sz="1519" dirty="0"/>
          </a:p>
          <a:p>
            <a:endParaRPr lang="en-GB" sz="1519" dirty="0"/>
          </a:p>
        </p:txBody>
      </p:sp>
      <p:pic>
        <p:nvPicPr>
          <p:cNvPr id="9" name="Picture 8">
            <a:extLst>
              <a:ext uri="{FF2B5EF4-FFF2-40B4-BE49-F238E27FC236}">
                <a16:creationId xmlns:a16="http://schemas.microsoft.com/office/drawing/2014/main" id="{A872CB33-04E1-3839-848D-EF63E688946C}"/>
              </a:ext>
            </a:extLst>
          </p:cNvPr>
          <p:cNvPicPr>
            <a:picLocks noChangeAspect="1"/>
          </p:cNvPicPr>
          <p:nvPr/>
        </p:nvPicPr>
        <p:blipFill rotWithShape="1">
          <a:blip r:embed="rId2"/>
          <a:srcRect l="6389" t="6509" r="5432" b="20977"/>
          <a:stretch/>
        </p:blipFill>
        <p:spPr>
          <a:xfrm>
            <a:off x="535710" y="108612"/>
            <a:ext cx="8072582" cy="1507730"/>
          </a:xfrm>
          <a:prstGeom prst="rect">
            <a:avLst/>
          </a:prstGeom>
        </p:spPr>
      </p:pic>
      <p:pic>
        <p:nvPicPr>
          <p:cNvPr id="10" name="Picture 9"/>
          <p:cNvPicPr>
            <a:picLocks noChangeAspect="1"/>
          </p:cNvPicPr>
          <p:nvPr/>
        </p:nvPicPr>
        <p:blipFill>
          <a:blip r:embed="rId3"/>
          <a:stretch>
            <a:fillRect/>
          </a:stretch>
        </p:blipFill>
        <p:spPr>
          <a:xfrm>
            <a:off x="5947213" y="5895657"/>
            <a:ext cx="1709732" cy="601683"/>
          </a:xfrm>
          <a:prstGeom prst="rect">
            <a:avLst/>
          </a:prstGeom>
        </p:spPr>
      </p:pic>
    </p:spTree>
    <p:extLst>
      <p:ext uri="{BB962C8B-B14F-4D97-AF65-F5344CB8AC3E}">
        <p14:creationId xmlns:p14="http://schemas.microsoft.com/office/powerpoint/2010/main" val="3107247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4</a:t>
            </a:fld>
            <a:endParaRPr lang="en-GB" dirty="0"/>
          </a:p>
        </p:txBody>
      </p:sp>
      <p:sp>
        <p:nvSpPr>
          <p:cNvPr id="7" name="Rounded Rectangle 6"/>
          <p:cNvSpPr/>
          <p:nvPr/>
        </p:nvSpPr>
        <p:spPr>
          <a:xfrm>
            <a:off x="159020" y="517236"/>
            <a:ext cx="8670943" cy="623194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569945242"/>
              </p:ext>
            </p:extLst>
          </p:nvPr>
        </p:nvGraphicFramePr>
        <p:xfrm>
          <a:off x="525625" y="1607119"/>
          <a:ext cx="4115224" cy="4856165"/>
        </p:xfrm>
        <a:graphic>
          <a:graphicData uri="http://schemas.openxmlformats.org/drawingml/2006/table">
            <a:tbl>
              <a:tblPr/>
              <a:tblGrid>
                <a:gridCol w="1691814">
                  <a:extLst>
                    <a:ext uri="{9D8B030D-6E8A-4147-A177-3AD203B41FA5}">
                      <a16:colId xmlns:a16="http://schemas.microsoft.com/office/drawing/2014/main" val="726077723"/>
                    </a:ext>
                  </a:extLst>
                </a:gridCol>
                <a:gridCol w="2423410">
                  <a:extLst>
                    <a:ext uri="{9D8B030D-6E8A-4147-A177-3AD203B41FA5}">
                      <a16:colId xmlns:a16="http://schemas.microsoft.com/office/drawing/2014/main" val="838647959"/>
                    </a:ext>
                  </a:extLst>
                </a:gridCol>
              </a:tblGrid>
              <a:tr h="142942">
                <a:tc>
                  <a:txBody>
                    <a:bodyPr/>
                    <a:lstStyle/>
                    <a:p>
                      <a:pPr algn="ctr" fontAlgn="b"/>
                      <a:r>
                        <a:rPr lang="en-GB" sz="800" b="1" i="0" u="none" strike="noStrike" dirty="0">
                          <a:solidFill>
                            <a:srgbClr val="000000"/>
                          </a:solidFill>
                          <a:effectLst/>
                          <a:latin typeface="Calibri" panose="020F0502020204030204" pitchFamily="34" charset="0"/>
                        </a:rPr>
                        <a:t> </a:t>
                      </a:r>
                    </a:p>
                  </a:txBody>
                  <a:tcPr marL="3462" marR="3462" marT="346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GB" sz="800" b="1" i="0" u="none" strike="noStrike" dirty="0">
                          <a:solidFill>
                            <a:srgbClr val="FFFFFF"/>
                          </a:solidFill>
                          <a:effectLst/>
                          <a:latin typeface="Calibri" panose="020F0502020204030204" pitchFamily="34" charset="0"/>
                        </a:rPr>
                        <a:t>Year 8</a:t>
                      </a:r>
                    </a:p>
                  </a:txBody>
                  <a:tcPr marL="3462" marR="3462" marT="346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extLst>
                  <a:ext uri="{0D108BD9-81ED-4DB2-BD59-A6C34878D82A}">
                    <a16:rowId xmlns:a16="http://schemas.microsoft.com/office/drawing/2014/main" val="2791326199"/>
                  </a:ext>
                </a:extLst>
              </a:tr>
              <a:tr h="142942">
                <a:tc>
                  <a:txBody>
                    <a:bodyPr/>
                    <a:lstStyle/>
                    <a:p>
                      <a:pPr algn="ctr" fontAlgn="b"/>
                      <a:r>
                        <a:rPr lang="en-GB" sz="800" b="1" i="0" u="none" strike="noStrike" dirty="0">
                          <a:solidFill>
                            <a:srgbClr val="000000"/>
                          </a:solidFill>
                          <a:effectLst/>
                          <a:latin typeface="Calibri" panose="020F0502020204030204" pitchFamily="34" charset="0"/>
                        </a:rPr>
                        <a:t>Knife Skills</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Fruit &amp; vegetables</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2485236089"/>
                  </a:ext>
                </a:extLst>
              </a:tr>
              <a:tr h="142942">
                <a:tc>
                  <a:txBody>
                    <a:bodyPr/>
                    <a:lstStyle/>
                    <a:p>
                      <a:pPr algn="ctr" fontAlgn="b"/>
                      <a:r>
                        <a:rPr lang="en-GB" sz="800" b="1" i="0" u="none" strike="noStrike" dirty="0">
                          <a:solidFill>
                            <a:srgbClr val="000000"/>
                          </a:solidFill>
                          <a:effectLst/>
                          <a:latin typeface="Calibri" panose="020F0502020204030204" pitchFamily="34" charset="0"/>
                        </a:rPr>
                        <a:t>1 &amp; 2</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Enzymic Browning</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1717510805"/>
                  </a:ext>
                </a:extLst>
              </a:tr>
              <a:tr h="142942">
                <a:tc>
                  <a:txBody>
                    <a:bodyPr/>
                    <a:lstStyle/>
                    <a:p>
                      <a:pPr algn="ctr" fontAlgn="b"/>
                      <a:r>
                        <a:rPr lang="en-GB" sz="800" b="1" i="0" u="none" strike="noStrike" dirty="0">
                          <a:solidFill>
                            <a:srgbClr val="000000"/>
                          </a:solidFill>
                          <a:effectLst/>
                          <a:latin typeface="Calibri" panose="020F0502020204030204" pitchFamily="34" charset="0"/>
                        </a:rPr>
                        <a:t> </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Roasted vegetables/pasta salad</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79954236"/>
                  </a:ext>
                </a:extLst>
              </a:tr>
              <a:tr h="142942">
                <a:tc>
                  <a:txBody>
                    <a:bodyPr/>
                    <a:lstStyle/>
                    <a:p>
                      <a:pPr algn="ctr" fontAlgn="b"/>
                      <a:r>
                        <a:rPr lang="en-GB" sz="800" b="1" i="0" u="none" strike="noStrike" dirty="0">
                          <a:solidFill>
                            <a:srgbClr val="000000"/>
                          </a:solidFill>
                          <a:effectLst/>
                          <a:latin typeface="Calibri" panose="020F0502020204030204" pitchFamily="34" charset="0"/>
                        </a:rPr>
                        <a:t> </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Bolognese/lemon drizzle muffins</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50442216"/>
                  </a:ext>
                </a:extLst>
              </a:tr>
              <a:tr h="142942">
                <a:tc>
                  <a:txBody>
                    <a:bodyPr/>
                    <a:lstStyle/>
                    <a:p>
                      <a:pPr algn="ctr" fontAlgn="b"/>
                      <a:r>
                        <a:rPr lang="en-GB" sz="800" b="1" i="0" u="none" strike="noStrike" dirty="0">
                          <a:solidFill>
                            <a:srgbClr val="000000"/>
                          </a:solidFill>
                          <a:effectLst/>
                          <a:latin typeface="Calibri" panose="020F0502020204030204" pitchFamily="34" charset="0"/>
                        </a:rPr>
                        <a:t>Shaping skills </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Cereals/flour</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4B084"/>
                    </a:solidFill>
                  </a:tcPr>
                </a:tc>
                <a:extLst>
                  <a:ext uri="{0D108BD9-81ED-4DB2-BD59-A6C34878D82A}">
                    <a16:rowId xmlns:a16="http://schemas.microsoft.com/office/drawing/2014/main" val="3457053974"/>
                  </a:ext>
                </a:extLst>
              </a:tr>
              <a:tr h="282021">
                <a:tc>
                  <a:txBody>
                    <a:bodyPr/>
                    <a:lstStyle/>
                    <a:p>
                      <a:pPr algn="ctr" fontAlgn="b"/>
                      <a:r>
                        <a:rPr lang="en-GB" sz="800" b="1" i="0" u="none" strike="noStrike" dirty="0">
                          <a:solidFill>
                            <a:srgbClr val="000000"/>
                          </a:solidFill>
                          <a:effectLst/>
                          <a:latin typeface="Calibri" panose="020F0502020204030204" pitchFamily="34" charset="0"/>
                        </a:rPr>
                        <a:t>3</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Biological aeration/gluten formation</a:t>
                      </a:r>
                    </a:p>
                  </a:txBody>
                  <a:tcPr marL="3462" marR="3462" marT="3462" marB="0" anchor="b">
                    <a:lnL w="12700" cap="flat" cmpd="sng" algn="ctr">
                      <a:solidFill>
                        <a:srgbClr val="000000"/>
                      </a:solidFill>
                      <a:prstDash val="solid"/>
                      <a:round/>
                      <a:headEnd type="none" w="med" len="med"/>
                      <a:tailEnd type="none" w="med" len="med"/>
                    </a:lnL>
                    <a:lnR>
                      <a:noFill/>
                    </a:lnR>
                    <a:lnT>
                      <a:noFill/>
                    </a:lnT>
                    <a:lnB>
                      <a:noFill/>
                    </a:lnB>
                    <a:solidFill>
                      <a:srgbClr val="0070C0"/>
                    </a:solidFill>
                  </a:tcPr>
                </a:tc>
                <a:extLst>
                  <a:ext uri="{0D108BD9-81ED-4DB2-BD59-A6C34878D82A}">
                    <a16:rowId xmlns:a16="http://schemas.microsoft.com/office/drawing/2014/main" val="3843333259"/>
                  </a:ext>
                </a:extLst>
              </a:tr>
              <a:tr h="142942">
                <a:tc>
                  <a:txBody>
                    <a:bodyPr/>
                    <a:lstStyle/>
                    <a:p>
                      <a:pPr algn="ctr" fontAlgn="b"/>
                      <a:r>
                        <a:rPr lang="en-GB" sz="800" b="1" i="0" u="none" strike="noStrike" dirty="0">
                          <a:solidFill>
                            <a:srgbClr val="000000"/>
                          </a:solidFill>
                          <a:effectLst/>
                          <a:latin typeface="Calibri" panose="020F0502020204030204" pitchFamily="34" charset="0"/>
                        </a:rPr>
                        <a:t> </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Bread rolls/pizza</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9228020"/>
                  </a:ext>
                </a:extLst>
              </a:tr>
              <a:tr h="142942">
                <a:tc>
                  <a:txBody>
                    <a:bodyPr/>
                    <a:lstStyle/>
                    <a:p>
                      <a:pPr algn="ctr" fontAlgn="b"/>
                      <a:r>
                        <a:rPr lang="en-GB" sz="800" b="1" i="0" u="none" strike="noStrike" dirty="0">
                          <a:solidFill>
                            <a:srgbClr val="000000"/>
                          </a:solidFill>
                          <a:effectLst/>
                          <a:latin typeface="Calibri" panose="020F0502020204030204" pitchFamily="34" charset="0"/>
                        </a:rPr>
                        <a:t>Tenderise &amp; marinate</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N/A</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2809644223"/>
                  </a:ext>
                </a:extLst>
              </a:tr>
              <a:tr h="142942">
                <a:tc>
                  <a:txBody>
                    <a:bodyPr/>
                    <a:lstStyle/>
                    <a:p>
                      <a:pPr algn="ctr" fontAlgn="b"/>
                      <a:r>
                        <a:rPr lang="en-GB" sz="800" b="1" i="0" u="none" strike="noStrike" dirty="0">
                          <a:solidFill>
                            <a:srgbClr val="000000"/>
                          </a:solidFill>
                          <a:effectLst/>
                          <a:latin typeface="Calibri" panose="020F0502020204030204" pitchFamily="34" charset="0"/>
                        </a:rPr>
                        <a:t>4</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 </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70C0"/>
                    </a:solidFill>
                  </a:tcPr>
                </a:tc>
                <a:extLst>
                  <a:ext uri="{0D108BD9-81ED-4DB2-BD59-A6C34878D82A}">
                    <a16:rowId xmlns:a16="http://schemas.microsoft.com/office/drawing/2014/main" val="1420474723"/>
                  </a:ext>
                </a:extLst>
              </a:tr>
              <a:tr h="142942">
                <a:tc>
                  <a:txBody>
                    <a:bodyPr/>
                    <a:lstStyle/>
                    <a:p>
                      <a:pPr algn="ctr" fontAlgn="b"/>
                      <a:r>
                        <a:rPr lang="en-GB" sz="800" b="1" i="0" u="none" strike="noStrike" dirty="0">
                          <a:solidFill>
                            <a:srgbClr val="000000"/>
                          </a:solidFill>
                          <a:effectLst/>
                          <a:latin typeface="Calibri" panose="020F0502020204030204" pitchFamily="34" charset="0"/>
                        </a:rPr>
                        <a:t> </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 </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1015587"/>
                  </a:ext>
                </a:extLst>
              </a:tr>
              <a:tr h="142942">
                <a:tc>
                  <a:txBody>
                    <a:bodyPr/>
                    <a:lstStyle/>
                    <a:p>
                      <a:pPr algn="ctr" fontAlgn="b"/>
                      <a:r>
                        <a:rPr lang="en-GB" sz="800" b="1" i="0" u="none" strike="noStrike" dirty="0">
                          <a:solidFill>
                            <a:srgbClr val="000000"/>
                          </a:solidFill>
                          <a:effectLst/>
                          <a:latin typeface="Calibri" panose="020F0502020204030204" pitchFamily="34" charset="0"/>
                        </a:rPr>
                        <a:t>Select &amp; adjust</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Vegetables/pasta</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508032451"/>
                  </a:ext>
                </a:extLst>
              </a:tr>
              <a:tr h="142942">
                <a:tc>
                  <a:txBody>
                    <a:bodyPr/>
                    <a:lstStyle/>
                    <a:p>
                      <a:pPr algn="ctr" fontAlgn="b"/>
                      <a:r>
                        <a:rPr lang="en-GB" sz="800" b="1" i="0" u="none" strike="noStrike" dirty="0">
                          <a:solidFill>
                            <a:srgbClr val="000000"/>
                          </a:solidFill>
                          <a:effectLst/>
                          <a:latin typeface="Calibri" panose="020F0502020204030204" pitchFamily="34" charset="0"/>
                        </a:rPr>
                        <a:t>a cooking process</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Convection/conduction</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72738822"/>
                  </a:ext>
                </a:extLst>
              </a:tr>
              <a:tr h="142942">
                <a:tc>
                  <a:txBody>
                    <a:bodyPr/>
                    <a:lstStyle/>
                    <a:p>
                      <a:pPr algn="ctr" fontAlgn="b"/>
                      <a:r>
                        <a:rPr lang="en-GB" sz="800" b="1" i="0" u="none" strike="noStrike" dirty="0">
                          <a:solidFill>
                            <a:srgbClr val="000000"/>
                          </a:solidFill>
                          <a:effectLst/>
                          <a:latin typeface="Calibri" panose="020F0502020204030204" pitchFamily="34" charset="0"/>
                        </a:rPr>
                        <a:t>5</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Pasta salad/roasted vegetables/</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58727780"/>
                  </a:ext>
                </a:extLst>
              </a:tr>
              <a:tr h="142942">
                <a:tc>
                  <a:txBody>
                    <a:bodyPr/>
                    <a:lstStyle/>
                    <a:p>
                      <a:pPr algn="ctr" fontAlgn="b"/>
                      <a:r>
                        <a:rPr lang="en-GB" sz="800" b="0" i="0" u="none" strike="noStrike" dirty="0">
                          <a:solidFill>
                            <a:srgbClr val="000000"/>
                          </a:solidFill>
                          <a:effectLst/>
                          <a:latin typeface="Calibri" panose="020F0502020204030204" pitchFamily="34" charset="0"/>
                        </a:rPr>
                        <a:t> </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Bolognese</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6619756"/>
                  </a:ext>
                </a:extLst>
              </a:tr>
              <a:tr h="142942">
                <a:tc>
                  <a:txBody>
                    <a:bodyPr/>
                    <a:lstStyle/>
                    <a:p>
                      <a:pPr algn="ctr" fontAlgn="b"/>
                      <a:r>
                        <a:rPr lang="en-GB" sz="800" b="1" i="0" u="none" strike="noStrike" dirty="0">
                          <a:solidFill>
                            <a:srgbClr val="000000"/>
                          </a:solidFill>
                          <a:effectLst/>
                          <a:latin typeface="Calibri" panose="020F0502020204030204" pitchFamily="34" charset="0"/>
                        </a:rPr>
                        <a:t>Weigh &amp; measure</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All commodities</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3182136382"/>
                  </a:ext>
                </a:extLst>
              </a:tr>
              <a:tr h="142942">
                <a:tc>
                  <a:txBody>
                    <a:bodyPr/>
                    <a:lstStyle/>
                    <a:p>
                      <a:pPr algn="ctr" fontAlgn="b"/>
                      <a:r>
                        <a:rPr lang="en-GB" sz="800" b="0" i="0" u="none" strike="noStrike" dirty="0">
                          <a:solidFill>
                            <a:srgbClr val="000000"/>
                          </a:solidFill>
                          <a:effectLst/>
                          <a:latin typeface="Calibri" panose="020F0502020204030204" pitchFamily="34" charset="0"/>
                        </a:rPr>
                        <a:t> </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Accurate weighing &amp; measuring</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2511819521"/>
                  </a:ext>
                </a:extLst>
              </a:tr>
              <a:tr h="142942">
                <a:tc>
                  <a:txBody>
                    <a:bodyPr/>
                    <a:lstStyle/>
                    <a:p>
                      <a:pPr algn="ctr" fontAlgn="b"/>
                      <a:r>
                        <a:rPr lang="en-GB" sz="800" b="0" i="0" u="none" strike="noStrike" dirty="0">
                          <a:solidFill>
                            <a:srgbClr val="000000"/>
                          </a:solidFill>
                          <a:effectLst/>
                          <a:latin typeface="Calibri" panose="020F0502020204030204" pitchFamily="34" charset="0"/>
                        </a:rPr>
                        <a:t> </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All dishes</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9034593"/>
                  </a:ext>
                </a:extLst>
              </a:tr>
              <a:tr h="142942">
                <a:tc>
                  <a:txBody>
                    <a:bodyPr/>
                    <a:lstStyle/>
                    <a:p>
                      <a:pPr algn="ctr" fontAlgn="b"/>
                      <a:r>
                        <a:rPr lang="en-GB" sz="800" b="1" i="0" u="none" strike="noStrike" dirty="0">
                          <a:solidFill>
                            <a:srgbClr val="000000"/>
                          </a:solidFill>
                          <a:effectLst/>
                          <a:latin typeface="Calibri" panose="020F0502020204030204" pitchFamily="34" charset="0"/>
                        </a:rPr>
                        <a:t>Preparation of </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All commodities</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3871807919"/>
                  </a:ext>
                </a:extLst>
              </a:tr>
              <a:tr h="142942">
                <a:tc>
                  <a:txBody>
                    <a:bodyPr/>
                    <a:lstStyle/>
                    <a:p>
                      <a:pPr algn="ctr" fontAlgn="b"/>
                      <a:r>
                        <a:rPr lang="en-GB" sz="800" b="1" i="0" u="none" strike="noStrike" dirty="0">
                          <a:solidFill>
                            <a:srgbClr val="000000"/>
                          </a:solidFill>
                          <a:effectLst/>
                          <a:latin typeface="Calibri" panose="020F0502020204030204" pitchFamily="34" charset="0"/>
                        </a:rPr>
                        <a:t>equipment</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800" b="1" i="0" u="none" strike="noStrike" dirty="0">
                          <a:solidFill>
                            <a:srgbClr val="000000"/>
                          </a:solidFill>
                          <a:effectLst/>
                          <a:latin typeface="Calibri" panose="020F0502020204030204" pitchFamily="34" charset="0"/>
                        </a:rPr>
                        <a:t> Ensure equipment is safe to use</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1930377379"/>
                  </a:ext>
                </a:extLst>
              </a:tr>
              <a:tr h="142942">
                <a:tc>
                  <a:txBody>
                    <a:bodyPr/>
                    <a:lstStyle/>
                    <a:p>
                      <a:pPr algn="ctr" fontAlgn="b"/>
                      <a:r>
                        <a:rPr lang="en-GB" sz="800" b="1" i="0" u="none" strike="noStrike" dirty="0">
                          <a:solidFill>
                            <a:srgbClr val="000000"/>
                          </a:solidFill>
                          <a:effectLst/>
                          <a:latin typeface="Calibri" panose="020F0502020204030204" pitchFamily="34" charset="0"/>
                        </a:rPr>
                        <a:t>7</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l" fontAlgn="b"/>
                      <a:r>
                        <a:rPr lang="en-GB" sz="800" b="1" i="0" u="none" strike="noStrike" dirty="0">
                          <a:solidFill>
                            <a:srgbClr val="000000"/>
                          </a:solidFill>
                          <a:effectLst/>
                          <a:latin typeface="Calibri" panose="020F0502020204030204" pitchFamily="34" charset="0"/>
                        </a:rPr>
                        <a:t>Bread/pizza/roasted veg/</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37491783"/>
                  </a:ext>
                </a:extLst>
              </a:tr>
              <a:tr h="142942">
                <a:tc>
                  <a:txBody>
                    <a:bodyPr/>
                    <a:lstStyle/>
                    <a:p>
                      <a:pPr algn="ctr" fontAlgn="b"/>
                      <a:r>
                        <a:rPr lang="en-GB" sz="800" b="1" i="0" u="none" strike="noStrike" dirty="0">
                          <a:solidFill>
                            <a:srgbClr val="000000"/>
                          </a:solidFill>
                          <a:effectLst/>
                          <a:latin typeface="Calibri" panose="020F0502020204030204" pitchFamily="34" charset="0"/>
                        </a:rPr>
                        <a:t> </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n-GB" sz="800" b="1" i="0" u="none" strike="noStrike" dirty="0">
                          <a:solidFill>
                            <a:srgbClr val="000000"/>
                          </a:solidFill>
                          <a:effectLst/>
                          <a:latin typeface="Calibri" panose="020F0502020204030204" pitchFamily="34" charset="0"/>
                        </a:rPr>
                        <a:t>Victoria sandwich</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2735998"/>
                  </a:ext>
                </a:extLst>
              </a:tr>
              <a:tr h="142942">
                <a:tc>
                  <a:txBody>
                    <a:bodyPr/>
                    <a:lstStyle/>
                    <a:p>
                      <a:pPr algn="ctr" fontAlgn="b"/>
                      <a:r>
                        <a:rPr lang="en-GB" sz="800" b="1" i="0" u="none" strike="noStrike" dirty="0">
                          <a:solidFill>
                            <a:srgbClr val="000000"/>
                          </a:solidFill>
                          <a:effectLst/>
                          <a:latin typeface="Calibri" panose="020F0502020204030204" pitchFamily="34" charset="0"/>
                        </a:rPr>
                        <a:t>Use of equipment</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All commodities</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694306918"/>
                  </a:ext>
                </a:extLst>
              </a:tr>
              <a:tr h="142942">
                <a:tc>
                  <a:txBody>
                    <a:bodyPr/>
                    <a:lstStyle/>
                    <a:p>
                      <a:pPr algn="ctr" fontAlgn="b"/>
                      <a:r>
                        <a:rPr lang="en-GB" sz="800" b="1" i="0" u="none" strike="noStrike" dirty="0">
                          <a:solidFill>
                            <a:srgbClr val="000000"/>
                          </a:solidFill>
                          <a:effectLst/>
                          <a:latin typeface="Calibri" panose="020F0502020204030204" pitchFamily="34" charset="0"/>
                        </a:rPr>
                        <a:t> mixer, and microwave</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Conduction</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369999085"/>
                  </a:ext>
                </a:extLst>
              </a:tr>
              <a:tr h="142942">
                <a:tc>
                  <a:txBody>
                    <a:bodyPr/>
                    <a:lstStyle/>
                    <a:p>
                      <a:pPr algn="ctr" fontAlgn="b"/>
                      <a:r>
                        <a:rPr lang="en-GB" sz="800" b="1" i="0" u="none" strike="noStrike" dirty="0">
                          <a:solidFill>
                            <a:srgbClr val="000000"/>
                          </a:solidFill>
                          <a:effectLst/>
                          <a:latin typeface="Calibri" panose="020F0502020204030204" pitchFamily="34" charset="0"/>
                        </a:rPr>
                        <a:t>blender/food processor</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 </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69181605"/>
                  </a:ext>
                </a:extLst>
              </a:tr>
              <a:tr h="142942">
                <a:tc>
                  <a:txBody>
                    <a:bodyPr/>
                    <a:lstStyle/>
                    <a:p>
                      <a:pPr algn="ctr" fontAlgn="b"/>
                      <a:r>
                        <a:rPr lang="en-GB" sz="800" b="1" i="0" u="none" strike="noStrike" dirty="0">
                          <a:solidFill>
                            <a:srgbClr val="000000"/>
                          </a:solidFill>
                          <a:effectLst/>
                          <a:latin typeface="Calibri" panose="020F0502020204030204" pitchFamily="34" charset="0"/>
                        </a:rPr>
                        <a:t>8</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Pizza sauce</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5135706"/>
                  </a:ext>
                </a:extLst>
              </a:tr>
              <a:tr h="142942">
                <a:tc>
                  <a:txBody>
                    <a:bodyPr/>
                    <a:lstStyle/>
                    <a:p>
                      <a:pPr algn="ctr" fontAlgn="b"/>
                      <a:r>
                        <a:rPr lang="en-GB" sz="800" b="1" i="0" u="none" strike="noStrike" dirty="0">
                          <a:solidFill>
                            <a:srgbClr val="000000"/>
                          </a:solidFill>
                          <a:effectLst/>
                          <a:latin typeface="Calibri" panose="020F0502020204030204" pitchFamily="34" charset="0"/>
                        </a:rPr>
                        <a:t>Water-based methods</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Meat/vegetables</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3165337832"/>
                  </a:ext>
                </a:extLst>
              </a:tr>
              <a:tr h="142942">
                <a:tc>
                  <a:txBody>
                    <a:bodyPr/>
                    <a:lstStyle/>
                    <a:p>
                      <a:pPr algn="ctr" fontAlgn="b"/>
                      <a:r>
                        <a:rPr lang="en-GB" sz="800" b="1" i="0" u="none" strike="noStrike" dirty="0">
                          <a:solidFill>
                            <a:srgbClr val="000000"/>
                          </a:solidFill>
                          <a:effectLst/>
                          <a:latin typeface="Calibri" panose="020F0502020204030204" pitchFamily="34" charset="0"/>
                        </a:rPr>
                        <a:t>using the hob</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Boiling/simmering</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2300839540"/>
                  </a:ext>
                </a:extLst>
              </a:tr>
              <a:tr h="142942">
                <a:tc>
                  <a:txBody>
                    <a:bodyPr/>
                    <a:lstStyle/>
                    <a:p>
                      <a:pPr algn="ctr" fontAlgn="b"/>
                      <a:r>
                        <a:rPr lang="en-GB" sz="800" b="1" i="0" u="none" strike="noStrike" dirty="0">
                          <a:solidFill>
                            <a:srgbClr val="000000"/>
                          </a:solidFill>
                          <a:effectLst/>
                          <a:latin typeface="Calibri" panose="020F0502020204030204" pitchFamily="34" charset="0"/>
                        </a:rPr>
                        <a:t>9</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Bolognese</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3957081"/>
                  </a:ext>
                </a:extLst>
              </a:tr>
              <a:tr h="142942">
                <a:tc>
                  <a:txBody>
                    <a:bodyPr/>
                    <a:lstStyle/>
                    <a:p>
                      <a:pPr algn="ctr" fontAlgn="b"/>
                      <a:r>
                        <a:rPr lang="en-GB" sz="800" b="1" i="0" u="none" strike="noStrike" dirty="0">
                          <a:solidFill>
                            <a:srgbClr val="000000"/>
                          </a:solidFill>
                          <a:effectLst/>
                          <a:latin typeface="Calibri" panose="020F0502020204030204" pitchFamily="34" charset="0"/>
                        </a:rPr>
                        <a:t>Dry heat &amp; fat-based</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Meat/vegetables</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895802581"/>
                  </a:ext>
                </a:extLst>
              </a:tr>
              <a:tr h="142942">
                <a:tc>
                  <a:txBody>
                    <a:bodyPr/>
                    <a:lstStyle/>
                    <a:p>
                      <a:pPr algn="ctr" fontAlgn="b"/>
                      <a:r>
                        <a:rPr lang="en-GB" sz="800" b="1" i="0" u="none" strike="noStrike" dirty="0">
                          <a:solidFill>
                            <a:srgbClr val="000000"/>
                          </a:solidFill>
                          <a:effectLst/>
                          <a:latin typeface="Calibri" panose="020F0502020204030204" pitchFamily="34" charset="0"/>
                        </a:rPr>
                        <a:t>methods using the hob</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Conduction/browning meat/</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3205976613"/>
                  </a:ext>
                </a:extLst>
              </a:tr>
              <a:tr h="142942">
                <a:tc>
                  <a:txBody>
                    <a:bodyPr/>
                    <a:lstStyle/>
                    <a:p>
                      <a:pPr algn="ctr" fontAlgn="b"/>
                      <a:r>
                        <a:rPr lang="en-GB" sz="800" b="1" i="0" u="none" strike="noStrike" dirty="0">
                          <a:solidFill>
                            <a:srgbClr val="000000"/>
                          </a:solidFill>
                          <a:effectLst/>
                          <a:latin typeface="Calibri" panose="020F0502020204030204" pitchFamily="34" charset="0"/>
                        </a:rPr>
                        <a:t>10</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sautéing veges</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3198574765"/>
                  </a:ext>
                </a:extLst>
              </a:tr>
              <a:tr h="142942">
                <a:tc>
                  <a:txBody>
                    <a:bodyPr/>
                    <a:lstStyle/>
                    <a:p>
                      <a:pPr algn="ctr" fontAlgn="b"/>
                      <a:r>
                        <a:rPr lang="en-GB" sz="800" b="1" i="0" u="none" strike="noStrike" dirty="0">
                          <a:solidFill>
                            <a:srgbClr val="000000"/>
                          </a:solidFill>
                          <a:effectLst/>
                          <a:latin typeface="Calibri" panose="020F0502020204030204" pitchFamily="34" charset="0"/>
                        </a:rPr>
                        <a:t> </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Bolognese</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5038203"/>
                  </a:ext>
                </a:extLst>
              </a:tr>
            </a:tbl>
          </a:graphicData>
        </a:graphic>
      </p:graphicFrame>
      <p:graphicFrame>
        <p:nvGraphicFramePr>
          <p:cNvPr id="4" name="Table 3"/>
          <p:cNvGraphicFramePr>
            <a:graphicFrameLocks noGrp="1"/>
          </p:cNvGraphicFramePr>
          <p:nvPr/>
        </p:nvGraphicFramePr>
        <p:xfrm>
          <a:off x="4719782" y="1607129"/>
          <a:ext cx="3795568" cy="4856155"/>
        </p:xfrm>
        <a:graphic>
          <a:graphicData uri="http://schemas.openxmlformats.org/drawingml/2006/table">
            <a:tbl>
              <a:tblPr/>
              <a:tblGrid>
                <a:gridCol w="1560400">
                  <a:extLst>
                    <a:ext uri="{9D8B030D-6E8A-4147-A177-3AD203B41FA5}">
                      <a16:colId xmlns:a16="http://schemas.microsoft.com/office/drawing/2014/main" val="2770067294"/>
                    </a:ext>
                  </a:extLst>
                </a:gridCol>
                <a:gridCol w="2235168">
                  <a:extLst>
                    <a:ext uri="{9D8B030D-6E8A-4147-A177-3AD203B41FA5}">
                      <a16:colId xmlns:a16="http://schemas.microsoft.com/office/drawing/2014/main" val="2013465498"/>
                    </a:ext>
                  </a:extLst>
                </a:gridCol>
              </a:tblGrid>
              <a:tr h="138880">
                <a:tc>
                  <a:txBody>
                    <a:bodyPr/>
                    <a:lstStyle/>
                    <a:p>
                      <a:pPr algn="ctr" fontAlgn="b"/>
                      <a:r>
                        <a:rPr lang="en-GB" sz="800" b="1" i="0" u="none" strike="noStrike" dirty="0">
                          <a:solidFill>
                            <a:srgbClr val="000000"/>
                          </a:solidFill>
                          <a:effectLst/>
                          <a:latin typeface="Calibri" panose="020F0502020204030204" pitchFamily="34" charset="0"/>
                        </a:rPr>
                        <a:t>Using the grill</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N/A</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556089072"/>
                  </a:ext>
                </a:extLst>
              </a:tr>
              <a:tr h="138880">
                <a:tc>
                  <a:txBody>
                    <a:bodyPr/>
                    <a:lstStyle/>
                    <a:p>
                      <a:pPr algn="ctr" fontAlgn="b"/>
                      <a:r>
                        <a:rPr lang="en-GB" sz="800" b="1" i="0" u="none" strike="noStrike" dirty="0">
                          <a:solidFill>
                            <a:srgbClr val="000000"/>
                          </a:solidFill>
                          <a:effectLst/>
                          <a:latin typeface="Calibri" panose="020F0502020204030204" pitchFamily="34" charset="0"/>
                        </a:rPr>
                        <a:t>11</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0" i="0" u="none" strike="noStrike" dirty="0">
                          <a:solidFill>
                            <a:srgbClr val="000000"/>
                          </a:solidFill>
                          <a:effectLst/>
                          <a:latin typeface="Calibri" panose="020F0502020204030204" pitchFamily="34" charset="0"/>
                        </a:rPr>
                        <a:t> </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256016047"/>
                  </a:ext>
                </a:extLst>
              </a:tr>
              <a:tr h="138880">
                <a:tc>
                  <a:txBody>
                    <a:bodyPr/>
                    <a:lstStyle/>
                    <a:p>
                      <a:pPr algn="ctr" fontAlgn="b"/>
                      <a:r>
                        <a:rPr lang="en-GB" sz="800" b="1" i="0" u="none" strike="noStrike" dirty="0">
                          <a:solidFill>
                            <a:srgbClr val="000000"/>
                          </a:solidFill>
                          <a:effectLst/>
                          <a:latin typeface="Calibri" panose="020F0502020204030204" pitchFamily="34" charset="0"/>
                        </a:rPr>
                        <a:t> </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0" i="0" u="none" strike="noStrike" dirty="0">
                          <a:solidFill>
                            <a:srgbClr val="000000"/>
                          </a:solidFill>
                          <a:effectLst/>
                          <a:latin typeface="Calibri" panose="020F0502020204030204" pitchFamily="34" charset="0"/>
                        </a:rPr>
                        <a:t> </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4589191"/>
                  </a:ext>
                </a:extLst>
              </a:tr>
              <a:tr h="138880">
                <a:tc>
                  <a:txBody>
                    <a:bodyPr/>
                    <a:lstStyle/>
                    <a:p>
                      <a:pPr algn="ctr" fontAlgn="b"/>
                      <a:r>
                        <a:rPr lang="en-GB" sz="800" b="1" i="0" u="none" strike="noStrike" dirty="0">
                          <a:solidFill>
                            <a:srgbClr val="000000"/>
                          </a:solidFill>
                          <a:effectLst/>
                          <a:latin typeface="Calibri" panose="020F0502020204030204" pitchFamily="34" charset="0"/>
                        </a:rPr>
                        <a:t>Using the oven</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Cereals/Vegetables</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1970335883"/>
                  </a:ext>
                </a:extLst>
              </a:tr>
              <a:tr h="138880">
                <a:tc>
                  <a:txBody>
                    <a:bodyPr/>
                    <a:lstStyle/>
                    <a:p>
                      <a:pPr algn="ctr" fontAlgn="b"/>
                      <a:r>
                        <a:rPr lang="en-GB" sz="800" b="1" i="0" u="none" strike="noStrike" dirty="0">
                          <a:solidFill>
                            <a:srgbClr val="000000"/>
                          </a:solidFill>
                          <a:effectLst/>
                          <a:latin typeface="Calibri" panose="020F0502020204030204" pitchFamily="34" charset="0"/>
                        </a:rPr>
                        <a:t>12</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Convection/aeration</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3892257790"/>
                  </a:ext>
                </a:extLst>
              </a:tr>
              <a:tr h="138880">
                <a:tc>
                  <a:txBody>
                    <a:bodyPr/>
                    <a:lstStyle/>
                    <a:p>
                      <a:pPr algn="ctr" fontAlgn="b"/>
                      <a:r>
                        <a:rPr lang="en-GB" sz="800" b="1" i="0" u="none" strike="noStrike" dirty="0">
                          <a:solidFill>
                            <a:srgbClr val="000000"/>
                          </a:solidFill>
                          <a:effectLst/>
                          <a:latin typeface="Calibri" panose="020F0502020204030204" pitchFamily="34" charset="0"/>
                        </a:rPr>
                        <a:t> </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Muffins/bread/pizza/roasted veg/</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40047086"/>
                  </a:ext>
                </a:extLst>
              </a:tr>
              <a:tr h="138880">
                <a:tc>
                  <a:txBody>
                    <a:bodyPr/>
                    <a:lstStyle/>
                    <a:p>
                      <a:pPr algn="ctr" fontAlgn="b"/>
                      <a:r>
                        <a:rPr lang="en-GB" sz="800" b="1" i="0" u="none" strike="noStrike" dirty="0">
                          <a:solidFill>
                            <a:srgbClr val="000000"/>
                          </a:solidFill>
                          <a:effectLst/>
                          <a:latin typeface="Calibri" panose="020F0502020204030204" pitchFamily="34" charset="0"/>
                        </a:rPr>
                        <a:t> </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Victoria sandwich</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2214509"/>
                  </a:ext>
                </a:extLst>
              </a:tr>
              <a:tr h="138880">
                <a:tc>
                  <a:txBody>
                    <a:bodyPr/>
                    <a:lstStyle/>
                    <a:p>
                      <a:pPr algn="ctr" fontAlgn="b"/>
                      <a:r>
                        <a:rPr lang="en-GB" sz="800" b="1" i="0" u="none" strike="noStrike" dirty="0">
                          <a:solidFill>
                            <a:srgbClr val="000000"/>
                          </a:solidFill>
                          <a:effectLst/>
                          <a:latin typeface="Calibri" panose="020F0502020204030204" pitchFamily="34" charset="0"/>
                        </a:rPr>
                        <a:t>Make sauces</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Meat/vegetable</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944260585"/>
                  </a:ext>
                </a:extLst>
              </a:tr>
              <a:tr h="138880">
                <a:tc>
                  <a:txBody>
                    <a:bodyPr/>
                    <a:lstStyle/>
                    <a:p>
                      <a:pPr algn="ctr" fontAlgn="b"/>
                      <a:r>
                        <a:rPr lang="en-GB" sz="800" b="1" i="0" u="none" strike="noStrike" dirty="0">
                          <a:solidFill>
                            <a:srgbClr val="000000"/>
                          </a:solidFill>
                          <a:effectLst/>
                          <a:latin typeface="Calibri" panose="020F0502020204030204" pitchFamily="34" charset="0"/>
                        </a:rPr>
                        <a:t>13</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Conduction/browning meat/</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4034613130"/>
                  </a:ext>
                </a:extLst>
              </a:tr>
              <a:tr h="138880">
                <a:tc>
                  <a:txBody>
                    <a:bodyPr/>
                    <a:lstStyle/>
                    <a:p>
                      <a:pPr algn="ctr" fontAlgn="b"/>
                      <a:r>
                        <a:rPr lang="en-GB" sz="800" b="1" i="0" u="none" strike="noStrike" dirty="0">
                          <a:solidFill>
                            <a:srgbClr val="000000"/>
                          </a:solidFill>
                          <a:effectLst/>
                          <a:latin typeface="Calibri" panose="020F0502020204030204" pitchFamily="34" charset="0"/>
                        </a:rPr>
                        <a:t> </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sauteing veges/reduction</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3049877669"/>
                  </a:ext>
                </a:extLst>
              </a:tr>
              <a:tr h="138880">
                <a:tc>
                  <a:txBody>
                    <a:bodyPr/>
                    <a:lstStyle/>
                    <a:p>
                      <a:pPr algn="ctr" fontAlgn="b"/>
                      <a:r>
                        <a:rPr lang="en-GB" sz="800" b="1" i="0" u="none" strike="noStrike" dirty="0">
                          <a:solidFill>
                            <a:srgbClr val="000000"/>
                          </a:solidFill>
                          <a:effectLst/>
                          <a:latin typeface="Calibri" panose="020F0502020204030204" pitchFamily="34" charset="0"/>
                        </a:rPr>
                        <a:t> </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Bolognese</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3759490"/>
                  </a:ext>
                </a:extLst>
              </a:tr>
              <a:tr h="143437">
                <a:tc>
                  <a:txBody>
                    <a:bodyPr/>
                    <a:lstStyle/>
                    <a:p>
                      <a:pPr algn="ctr" fontAlgn="b"/>
                      <a:r>
                        <a:rPr lang="en-GB" sz="800" b="1" i="0" u="none" strike="noStrike" dirty="0">
                          <a:solidFill>
                            <a:srgbClr val="000000"/>
                          </a:solidFill>
                          <a:effectLst/>
                          <a:latin typeface="Calibri" panose="020F0502020204030204" pitchFamily="34" charset="0"/>
                        </a:rPr>
                        <a:t>Set a mixture- gelation</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N/A</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3594289272"/>
                  </a:ext>
                </a:extLst>
              </a:tr>
              <a:tr h="143437">
                <a:tc>
                  <a:txBody>
                    <a:bodyPr/>
                    <a:lstStyle/>
                    <a:p>
                      <a:pPr algn="ctr" fontAlgn="b"/>
                      <a:r>
                        <a:rPr lang="en-GB" sz="800" b="1" i="0" u="none" strike="noStrike" dirty="0">
                          <a:solidFill>
                            <a:srgbClr val="000000"/>
                          </a:solidFill>
                          <a:effectLst/>
                          <a:latin typeface="Calibri" panose="020F0502020204030204" pitchFamily="34" charset="0"/>
                        </a:rPr>
                        <a:t>gelation</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 </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241591050"/>
                  </a:ext>
                </a:extLst>
              </a:tr>
              <a:tr h="147115">
                <a:tc>
                  <a:txBody>
                    <a:bodyPr/>
                    <a:lstStyle/>
                    <a:p>
                      <a:pPr algn="ctr" fontAlgn="b"/>
                      <a:r>
                        <a:rPr lang="en-GB" sz="800" b="1" i="0" u="none" strike="noStrike" dirty="0">
                          <a:solidFill>
                            <a:srgbClr val="000000"/>
                          </a:solidFill>
                          <a:effectLst/>
                          <a:latin typeface="Calibri" panose="020F0502020204030204" pitchFamily="34" charset="0"/>
                        </a:rPr>
                        <a:t>14</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 </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0358585"/>
                  </a:ext>
                </a:extLst>
              </a:tr>
              <a:tr h="143437">
                <a:tc>
                  <a:txBody>
                    <a:bodyPr/>
                    <a:lstStyle/>
                    <a:p>
                      <a:pPr algn="ctr" fontAlgn="b"/>
                      <a:r>
                        <a:rPr lang="en-GB" sz="800" b="1" i="0" u="none" strike="noStrike" dirty="0">
                          <a:solidFill>
                            <a:srgbClr val="000000"/>
                          </a:solidFill>
                          <a:effectLst/>
                          <a:latin typeface="Calibri" panose="020F0502020204030204" pitchFamily="34" charset="0"/>
                        </a:rPr>
                        <a:t>Set a mixture - </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N/A</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2537904117"/>
                  </a:ext>
                </a:extLst>
              </a:tr>
              <a:tr h="143437">
                <a:tc>
                  <a:txBody>
                    <a:bodyPr/>
                    <a:lstStyle/>
                    <a:p>
                      <a:pPr algn="ctr" fontAlgn="b"/>
                      <a:r>
                        <a:rPr lang="en-GB" sz="800" b="1" i="0" u="none" strike="noStrike" dirty="0">
                          <a:solidFill>
                            <a:srgbClr val="000000"/>
                          </a:solidFill>
                          <a:effectLst/>
                          <a:latin typeface="Calibri" panose="020F0502020204030204" pitchFamily="34" charset="0"/>
                        </a:rPr>
                        <a:t>coagulation</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 </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2387224966"/>
                  </a:ext>
                </a:extLst>
              </a:tr>
              <a:tr h="147115">
                <a:tc>
                  <a:txBody>
                    <a:bodyPr/>
                    <a:lstStyle/>
                    <a:p>
                      <a:pPr algn="ctr" fontAlgn="b"/>
                      <a:r>
                        <a:rPr lang="en-GB" sz="800" b="1" i="0" u="none" strike="noStrike" dirty="0">
                          <a:solidFill>
                            <a:srgbClr val="000000"/>
                          </a:solidFill>
                          <a:effectLst/>
                          <a:latin typeface="Calibri" panose="020F0502020204030204" pitchFamily="34" charset="0"/>
                        </a:rPr>
                        <a:t>15</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 </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5955824"/>
                  </a:ext>
                </a:extLst>
              </a:tr>
              <a:tr h="143437">
                <a:tc>
                  <a:txBody>
                    <a:bodyPr/>
                    <a:lstStyle/>
                    <a:p>
                      <a:pPr algn="ctr" fontAlgn="b"/>
                      <a:r>
                        <a:rPr lang="en-GB" sz="800" b="1" i="0" u="none" strike="noStrike" dirty="0">
                          <a:solidFill>
                            <a:srgbClr val="000000"/>
                          </a:solidFill>
                          <a:effectLst/>
                          <a:latin typeface="Calibri" panose="020F0502020204030204" pitchFamily="34" charset="0"/>
                        </a:rPr>
                        <a:t>Use of raising agents</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Cereals/vegetables/dairy</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2134534279"/>
                  </a:ext>
                </a:extLst>
              </a:tr>
              <a:tr h="143437">
                <a:tc>
                  <a:txBody>
                    <a:bodyPr/>
                    <a:lstStyle/>
                    <a:p>
                      <a:pPr algn="ctr" fontAlgn="b"/>
                      <a:r>
                        <a:rPr lang="en-GB" sz="800" b="1" i="0" u="none" strike="noStrike" dirty="0">
                          <a:solidFill>
                            <a:srgbClr val="000000"/>
                          </a:solidFill>
                          <a:effectLst/>
                          <a:latin typeface="Calibri" panose="020F0502020204030204" pitchFamily="34" charset="0"/>
                        </a:rPr>
                        <a:t>16</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Chemical/biological &amp; mechanical</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3665701089"/>
                  </a:ext>
                </a:extLst>
              </a:tr>
              <a:tr h="143437">
                <a:tc>
                  <a:txBody>
                    <a:bodyPr/>
                    <a:lstStyle/>
                    <a:p>
                      <a:pPr algn="ctr" fontAlgn="b"/>
                      <a:r>
                        <a:rPr lang="en-GB" sz="800" b="1" i="0" u="none" strike="noStrike" dirty="0">
                          <a:solidFill>
                            <a:srgbClr val="000000"/>
                          </a:solidFill>
                          <a:effectLst/>
                          <a:latin typeface="Calibri" panose="020F0502020204030204" pitchFamily="34" charset="0"/>
                        </a:rPr>
                        <a:t> </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aeration</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388642912"/>
                  </a:ext>
                </a:extLst>
              </a:tr>
              <a:tr h="147115">
                <a:tc>
                  <a:txBody>
                    <a:bodyPr/>
                    <a:lstStyle/>
                    <a:p>
                      <a:pPr algn="ctr" fontAlgn="b"/>
                      <a:r>
                        <a:rPr lang="en-GB" sz="800" b="1" i="0" u="none" strike="noStrike" dirty="0">
                          <a:solidFill>
                            <a:srgbClr val="000000"/>
                          </a:solidFill>
                          <a:effectLst/>
                          <a:latin typeface="Calibri" panose="020F0502020204030204" pitchFamily="34" charset="0"/>
                        </a:rPr>
                        <a:t> </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Muffins/bread/pizza/</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9374296"/>
                  </a:ext>
                </a:extLst>
              </a:tr>
              <a:tr h="147115">
                <a:tc>
                  <a:txBody>
                    <a:bodyPr/>
                    <a:lstStyle/>
                    <a:p>
                      <a:pPr algn="ctr" fontAlgn="b"/>
                      <a:r>
                        <a:rPr lang="en-GB" sz="800" b="1" i="0" u="none" strike="noStrike" dirty="0">
                          <a:solidFill>
                            <a:srgbClr val="000000"/>
                          </a:solidFill>
                          <a:effectLst/>
                          <a:latin typeface="Calibri" panose="020F0502020204030204" pitchFamily="34" charset="0"/>
                        </a:rPr>
                        <a:t> </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Victoria sandwich</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03381381"/>
                  </a:ext>
                </a:extLst>
              </a:tr>
              <a:tr h="143437">
                <a:tc>
                  <a:txBody>
                    <a:bodyPr/>
                    <a:lstStyle/>
                    <a:p>
                      <a:pPr algn="ctr" fontAlgn="b"/>
                      <a:r>
                        <a:rPr lang="en-GB" sz="800" b="1" i="0" u="none" strike="noStrike" dirty="0">
                          <a:solidFill>
                            <a:srgbClr val="000000"/>
                          </a:solidFill>
                          <a:effectLst/>
                          <a:latin typeface="Calibri" panose="020F0502020204030204" pitchFamily="34" charset="0"/>
                        </a:rPr>
                        <a:t>Make a dough</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Cereal/dairy</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4B084"/>
                    </a:solidFill>
                  </a:tcPr>
                </a:tc>
                <a:extLst>
                  <a:ext uri="{0D108BD9-81ED-4DB2-BD59-A6C34878D82A}">
                    <a16:rowId xmlns:a16="http://schemas.microsoft.com/office/drawing/2014/main" val="2518934887"/>
                  </a:ext>
                </a:extLst>
              </a:tr>
              <a:tr h="143437">
                <a:tc>
                  <a:txBody>
                    <a:bodyPr/>
                    <a:lstStyle/>
                    <a:p>
                      <a:pPr algn="ctr" fontAlgn="b"/>
                      <a:r>
                        <a:rPr lang="en-GB" sz="800" b="1" i="0" u="none" strike="noStrike" dirty="0">
                          <a:solidFill>
                            <a:srgbClr val="000000"/>
                          </a:solidFill>
                          <a:effectLst/>
                          <a:latin typeface="Calibri" panose="020F0502020204030204" pitchFamily="34" charset="0"/>
                        </a:rPr>
                        <a:t>17</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Gluten formation &amp; fermentation</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348955059"/>
                  </a:ext>
                </a:extLst>
              </a:tr>
              <a:tr h="147115">
                <a:tc>
                  <a:txBody>
                    <a:bodyPr/>
                    <a:lstStyle/>
                    <a:p>
                      <a:pPr algn="ctr" fontAlgn="b"/>
                      <a:r>
                        <a:rPr lang="en-GB" sz="800" b="1" i="0" u="none" strike="noStrike" dirty="0">
                          <a:solidFill>
                            <a:srgbClr val="000000"/>
                          </a:solidFill>
                          <a:effectLst/>
                          <a:latin typeface="Calibri" panose="020F0502020204030204" pitchFamily="34" charset="0"/>
                        </a:rPr>
                        <a:t> </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Bread/pizza</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8511468"/>
                  </a:ext>
                </a:extLst>
              </a:tr>
              <a:tr h="143437">
                <a:tc>
                  <a:txBody>
                    <a:bodyPr/>
                    <a:lstStyle/>
                    <a:p>
                      <a:pPr algn="ctr" fontAlgn="b"/>
                      <a:r>
                        <a:rPr lang="en-GB" sz="800" b="1" i="0" u="none" strike="noStrike" dirty="0">
                          <a:solidFill>
                            <a:srgbClr val="000000"/>
                          </a:solidFill>
                          <a:effectLst/>
                          <a:latin typeface="Calibri" panose="020F0502020204030204" pitchFamily="34" charset="0"/>
                        </a:rPr>
                        <a:t>Shaping &amp;</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Cereal</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4208537777"/>
                  </a:ext>
                </a:extLst>
              </a:tr>
              <a:tr h="143437">
                <a:tc>
                  <a:txBody>
                    <a:bodyPr/>
                    <a:lstStyle/>
                    <a:p>
                      <a:pPr algn="ctr" fontAlgn="b"/>
                      <a:r>
                        <a:rPr lang="en-GB" sz="800" b="1" i="0" u="none" strike="noStrike" dirty="0">
                          <a:solidFill>
                            <a:srgbClr val="000000"/>
                          </a:solidFill>
                          <a:effectLst/>
                          <a:latin typeface="Calibri" panose="020F0502020204030204" pitchFamily="34" charset="0"/>
                        </a:rPr>
                        <a:t>finishing a dough</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Gluten formation &amp; fermentation</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2161632"/>
                  </a:ext>
                </a:extLst>
              </a:tr>
              <a:tr h="147115">
                <a:tc>
                  <a:txBody>
                    <a:bodyPr/>
                    <a:lstStyle/>
                    <a:p>
                      <a:pPr algn="ctr" fontAlgn="b"/>
                      <a:r>
                        <a:rPr lang="en-GB" sz="800" b="1" i="0" u="none" strike="noStrike" dirty="0">
                          <a:solidFill>
                            <a:srgbClr val="000000"/>
                          </a:solidFill>
                          <a:effectLst/>
                          <a:latin typeface="Calibri" panose="020F0502020204030204" pitchFamily="34" charset="0"/>
                        </a:rPr>
                        <a:t>18</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Bread/pizza</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8274302"/>
                  </a:ext>
                </a:extLst>
              </a:tr>
              <a:tr h="143437">
                <a:tc>
                  <a:txBody>
                    <a:bodyPr/>
                    <a:lstStyle/>
                    <a:p>
                      <a:pPr algn="ctr" fontAlgn="b"/>
                      <a:r>
                        <a:rPr lang="en-GB" sz="800" b="1" i="0" u="none" strike="noStrike" dirty="0">
                          <a:solidFill>
                            <a:srgbClr val="000000"/>
                          </a:solidFill>
                          <a:effectLst/>
                          <a:latin typeface="Calibri" panose="020F0502020204030204" pitchFamily="34" charset="0"/>
                        </a:rPr>
                        <a:t>Test for readiness</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All commodties</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2056453099"/>
                  </a:ext>
                </a:extLst>
              </a:tr>
              <a:tr h="143437">
                <a:tc>
                  <a:txBody>
                    <a:bodyPr/>
                    <a:lstStyle/>
                    <a:p>
                      <a:pPr algn="ctr" fontAlgn="b"/>
                      <a:r>
                        <a:rPr lang="en-GB" sz="800" b="1" i="0" u="none" strike="noStrike" dirty="0">
                          <a:solidFill>
                            <a:srgbClr val="000000"/>
                          </a:solidFill>
                          <a:effectLst/>
                          <a:latin typeface="Calibri" panose="020F0502020204030204" pitchFamily="34" charset="0"/>
                        </a:rPr>
                        <a:t>19</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800" b="1" i="0" u="none" strike="noStrike" dirty="0">
                          <a:solidFill>
                            <a:srgbClr val="000000"/>
                          </a:solidFill>
                          <a:effectLst/>
                          <a:latin typeface="Calibri" panose="020F0502020204030204" pitchFamily="34" charset="0"/>
                        </a:rPr>
                        <a:t>Establish if food is safe to eat</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3094016622"/>
                  </a:ext>
                </a:extLst>
              </a:tr>
              <a:tr h="147115">
                <a:tc>
                  <a:txBody>
                    <a:bodyPr/>
                    <a:lstStyle/>
                    <a:p>
                      <a:pPr algn="ctr" fontAlgn="b"/>
                      <a:r>
                        <a:rPr lang="en-GB" sz="800" b="1" i="0" u="none" strike="noStrike" dirty="0">
                          <a:solidFill>
                            <a:srgbClr val="000000"/>
                          </a:solidFill>
                          <a:effectLst/>
                          <a:latin typeface="Calibri" panose="020F0502020204030204" pitchFamily="34" charset="0"/>
                        </a:rPr>
                        <a:t> </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All dishes</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345996"/>
                  </a:ext>
                </a:extLst>
              </a:tr>
              <a:tr h="143437">
                <a:tc>
                  <a:txBody>
                    <a:bodyPr/>
                    <a:lstStyle/>
                    <a:p>
                      <a:pPr algn="ctr" fontAlgn="b"/>
                      <a:r>
                        <a:rPr lang="en-GB" sz="800" b="1" i="0" u="none" strike="noStrike" dirty="0">
                          <a:solidFill>
                            <a:srgbClr val="000000"/>
                          </a:solidFill>
                          <a:effectLst/>
                          <a:latin typeface="Calibri" panose="020F0502020204030204" pitchFamily="34" charset="0"/>
                        </a:rPr>
                        <a:t>Judge &amp; manipulate</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All commodities</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1982744481"/>
                  </a:ext>
                </a:extLst>
              </a:tr>
              <a:tr h="143437">
                <a:tc>
                  <a:txBody>
                    <a:bodyPr/>
                    <a:lstStyle/>
                    <a:p>
                      <a:pPr algn="ctr" fontAlgn="b"/>
                      <a:r>
                        <a:rPr lang="en-GB" sz="800" b="1" i="0" u="none" strike="noStrike" dirty="0">
                          <a:solidFill>
                            <a:srgbClr val="000000"/>
                          </a:solidFill>
                          <a:effectLst/>
                          <a:latin typeface="Calibri" panose="020F0502020204030204" pitchFamily="34" charset="0"/>
                        </a:rPr>
                        <a:t>sensory properties</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Tasting &amp; seasoning</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270442428"/>
                  </a:ext>
                </a:extLst>
              </a:tr>
              <a:tr h="147115">
                <a:tc>
                  <a:txBody>
                    <a:bodyPr/>
                    <a:lstStyle/>
                    <a:p>
                      <a:pPr algn="ctr" fontAlgn="b"/>
                      <a:r>
                        <a:rPr lang="en-GB" sz="800" b="1" i="0" u="none" strike="noStrike" dirty="0">
                          <a:solidFill>
                            <a:srgbClr val="000000"/>
                          </a:solidFill>
                          <a:effectLst/>
                          <a:latin typeface="Calibri" panose="020F0502020204030204" pitchFamily="34" charset="0"/>
                        </a:rPr>
                        <a:t>20</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Roasted veg/Bolognese</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6169647"/>
                  </a:ext>
                </a:extLst>
              </a:tr>
            </a:tbl>
          </a:graphicData>
        </a:graphic>
      </p:graphicFrame>
      <p:sp>
        <p:nvSpPr>
          <p:cNvPr id="8" name="TextBox 7"/>
          <p:cNvSpPr txBox="1"/>
          <p:nvPr/>
        </p:nvSpPr>
        <p:spPr>
          <a:xfrm>
            <a:off x="820035" y="720437"/>
            <a:ext cx="7799494" cy="523220"/>
          </a:xfrm>
          <a:prstGeom prst="rect">
            <a:avLst/>
          </a:prstGeom>
          <a:noFill/>
        </p:spPr>
        <p:txBody>
          <a:bodyPr wrap="square" rtlCol="0">
            <a:spAutoFit/>
          </a:bodyPr>
          <a:lstStyle/>
          <a:p>
            <a:r>
              <a:rPr lang="en-US" sz="2800" dirty="0"/>
              <a:t>The 20 skills of Food preparation and Nutrition</a:t>
            </a:r>
            <a:endParaRPr lang="en-GB" sz="2800" dirty="0"/>
          </a:p>
        </p:txBody>
      </p:sp>
    </p:spTree>
    <p:extLst>
      <p:ext uri="{BB962C8B-B14F-4D97-AF65-F5344CB8AC3E}">
        <p14:creationId xmlns:p14="http://schemas.microsoft.com/office/powerpoint/2010/main" val="3574209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5</a:t>
            </a:fld>
            <a:endParaRPr lang="en-GB" dirty="0"/>
          </a:p>
        </p:txBody>
      </p:sp>
      <p:pic>
        <p:nvPicPr>
          <p:cNvPr id="3" name="Picture 2"/>
          <p:cNvPicPr>
            <a:picLocks noChangeAspect="1"/>
          </p:cNvPicPr>
          <p:nvPr/>
        </p:nvPicPr>
        <p:blipFill>
          <a:blip r:embed="rId2"/>
          <a:stretch>
            <a:fillRect/>
          </a:stretch>
        </p:blipFill>
        <p:spPr>
          <a:xfrm>
            <a:off x="0" y="302269"/>
            <a:ext cx="9144000" cy="6253462"/>
          </a:xfrm>
          <a:prstGeom prst="rect">
            <a:avLst/>
          </a:prstGeom>
        </p:spPr>
      </p:pic>
    </p:spTree>
    <p:extLst>
      <p:ext uri="{BB962C8B-B14F-4D97-AF65-F5344CB8AC3E}">
        <p14:creationId xmlns:p14="http://schemas.microsoft.com/office/powerpoint/2010/main" val="1572204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8250" y="190500"/>
            <a:ext cx="6315075" cy="369332"/>
          </a:xfrm>
          <a:prstGeom prst="rect">
            <a:avLst/>
          </a:prstGeom>
          <a:noFill/>
        </p:spPr>
        <p:txBody>
          <a:bodyPr wrap="square" rtlCol="0">
            <a:spAutoFit/>
          </a:bodyPr>
          <a:lstStyle/>
          <a:p>
            <a:pPr algn="ctr"/>
            <a:r>
              <a:rPr lang="en-GB" dirty="0"/>
              <a:t>Year 8 pathways criteria</a:t>
            </a:r>
          </a:p>
        </p:txBody>
      </p:sp>
      <p:sp>
        <p:nvSpPr>
          <p:cNvPr id="5" name="Slide Number Placeholder 4"/>
          <p:cNvSpPr>
            <a:spLocks noGrp="1"/>
          </p:cNvSpPr>
          <p:nvPr>
            <p:ph type="sldNum" sz="quarter" idx="12"/>
          </p:nvPr>
        </p:nvSpPr>
        <p:spPr/>
        <p:txBody>
          <a:bodyPr/>
          <a:lstStyle/>
          <a:p>
            <a:fld id="{620B242D-6290-49E5-A6EF-D013109EBBA5}" type="slidenum">
              <a:rPr lang="en-GB" smtClean="0"/>
              <a:t>6</a:t>
            </a:fld>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276265001"/>
              </p:ext>
            </p:extLst>
          </p:nvPr>
        </p:nvGraphicFramePr>
        <p:xfrm>
          <a:off x="765694" y="758535"/>
          <a:ext cx="7749656" cy="5790819"/>
        </p:xfrm>
        <a:graphic>
          <a:graphicData uri="http://schemas.openxmlformats.org/drawingml/2006/table">
            <a:tbl>
              <a:tblPr firstRow="1" firstCol="1" bandRow="1"/>
              <a:tblGrid>
                <a:gridCol w="1937158">
                  <a:extLst>
                    <a:ext uri="{9D8B030D-6E8A-4147-A177-3AD203B41FA5}">
                      <a16:colId xmlns:a16="http://schemas.microsoft.com/office/drawing/2014/main" val="20000"/>
                    </a:ext>
                  </a:extLst>
                </a:gridCol>
                <a:gridCol w="1937158">
                  <a:extLst>
                    <a:ext uri="{9D8B030D-6E8A-4147-A177-3AD203B41FA5}">
                      <a16:colId xmlns:a16="http://schemas.microsoft.com/office/drawing/2014/main" val="20001"/>
                    </a:ext>
                  </a:extLst>
                </a:gridCol>
                <a:gridCol w="1937670">
                  <a:extLst>
                    <a:ext uri="{9D8B030D-6E8A-4147-A177-3AD203B41FA5}">
                      <a16:colId xmlns:a16="http://schemas.microsoft.com/office/drawing/2014/main" val="20002"/>
                    </a:ext>
                  </a:extLst>
                </a:gridCol>
                <a:gridCol w="1937670">
                  <a:extLst>
                    <a:ext uri="{9D8B030D-6E8A-4147-A177-3AD203B41FA5}">
                      <a16:colId xmlns:a16="http://schemas.microsoft.com/office/drawing/2014/main" val="20003"/>
                    </a:ext>
                  </a:extLst>
                </a:gridCol>
              </a:tblGrid>
              <a:tr h="308456">
                <a:tc>
                  <a:txBody>
                    <a:bodyPr/>
                    <a:lstStyle/>
                    <a:p>
                      <a:pPr algn="ctr">
                        <a:lnSpc>
                          <a:spcPct val="107000"/>
                        </a:lnSpc>
                        <a:spcAft>
                          <a:spcPts val="0"/>
                        </a:spcAft>
                      </a:pPr>
                      <a:r>
                        <a:rPr lang="en-GB" sz="1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Year 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Foundation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410" marR="50410"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7000"/>
                        </a:lnSpc>
                        <a:spcAft>
                          <a:spcPts val="0"/>
                        </a:spcAft>
                      </a:pPr>
                      <a:r>
                        <a:rPr lang="en-GB" sz="1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Year 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Secure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410" marR="50410"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7000"/>
                        </a:lnSpc>
                        <a:spcAft>
                          <a:spcPts val="0"/>
                        </a:spcAft>
                      </a:pPr>
                      <a:r>
                        <a:rPr lang="en-GB" sz="1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Year 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Confident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410" marR="50410"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7000"/>
                        </a:lnSpc>
                        <a:spcAft>
                          <a:spcPts val="0"/>
                        </a:spcAft>
                      </a:pPr>
                      <a:r>
                        <a:rPr lang="en-GB" sz="1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Year 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Excellent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410" marR="50410"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0000"/>
                  </a:ext>
                </a:extLst>
              </a:tr>
              <a:tr h="462684">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Four initial design ideas, completed and rendered.</a:t>
                      </a:r>
                    </a:p>
                  </a:txBody>
                  <a:tcPr marL="50410" marR="50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Four initial design ideas, completed and rendered with accuracy.</a:t>
                      </a:r>
                    </a:p>
                  </a:txBody>
                  <a:tcPr marL="50410" marR="50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All criteria from previous pathway has been completed to a high standard.</a:t>
                      </a:r>
                    </a:p>
                  </a:txBody>
                  <a:tcPr marL="50410" marR="50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All criteria from previous pathway has been achieved to an exceptional standard.</a:t>
                      </a:r>
                    </a:p>
                  </a:txBody>
                  <a:tcPr marL="50410" marR="50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01"/>
                  </a:ext>
                </a:extLst>
              </a:tr>
              <a:tr h="308456">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At least two annotations made on each design.</a:t>
                      </a:r>
                    </a:p>
                  </a:txBody>
                  <a:tcPr marL="50410" marR="50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Four annotations made on each design.</a:t>
                      </a:r>
                    </a:p>
                  </a:txBody>
                  <a:tcPr marL="50410" marR="50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Six annotations made on each design.</a:t>
                      </a:r>
                    </a:p>
                  </a:txBody>
                  <a:tcPr marL="50410" marR="50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Eight plus annotations made on each design.</a:t>
                      </a:r>
                    </a:p>
                  </a:txBody>
                  <a:tcPr marL="50410" marR="50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02"/>
                  </a:ext>
                </a:extLst>
              </a:tr>
              <a:tr h="462684">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One view of design ideas.</a:t>
                      </a:r>
                    </a:p>
                  </a:txBody>
                  <a:tcPr marL="50410" marR="50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You have drawn some of your design ideas in 3D.</a:t>
                      </a:r>
                    </a:p>
                  </a:txBody>
                  <a:tcPr marL="50410" marR="50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You have drawn all of your design ideas in 3D.</a:t>
                      </a:r>
                    </a:p>
                  </a:txBody>
                  <a:tcPr marL="50410" marR="50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You have drawn all of your design ideas in 3D, showing some designs with different views e.g. cross-section.</a:t>
                      </a:r>
                    </a:p>
                  </a:txBody>
                  <a:tcPr marL="50410" marR="50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03"/>
                  </a:ext>
                </a:extLst>
              </a:tr>
              <a:tr h="616912">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You have named your chosen target market.</a:t>
                      </a:r>
                    </a:p>
                  </a:txBody>
                  <a:tcPr marL="50410" marR="50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You have identified why your design is suitable for your chosen target market.</a:t>
                      </a:r>
                    </a:p>
                  </a:txBody>
                  <a:tcPr marL="50410" marR="50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All criteria from previous pathway has been achieved with reference made to the design specification.</a:t>
                      </a:r>
                    </a:p>
                  </a:txBody>
                  <a:tcPr marL="50410" marR="50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All criteria from previous pathway has been achieved with reference made to the design specification and a detailed design proposal has been completed.</a:t>
                      </a:r>
                    </a:p>
                  </a:txBody>
                  <a:tcPr marL="50410" marR="50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04"/>
                  </a:ext>
                </a:extLst>
              </a:tr>
              <a:tr h="462684">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You have a written plan of making.</a:t>
                      </a:r>
                    </a:p>
                  </a:txBody>
                  <a:tcPr marL="50410" marR="50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You have written your plan of making showing a start and finish time.</a:t>
                      </a:r>
                    </a:p>
                  </a:txBody>
                  <a:tcPr marL="50410" marR="50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You have written your plan of making with some timings.</a:t>
                      </a:r>
                    </a:p>
                  </a:txBody>
                  <a:tcPr marL="50410" marR="50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You have written a detailed plan of making with timings and some control points.</a:t>
                      </a:r>
                    </a:p>
                  </a:txBody>
                  <a:tcPr marL="50410" marR="50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05"/>
                  </a:ext>
                </a:extLst>
              </a:tr>
              <a:tr h="462684">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Some ingredients and equipment handled with reasonable control.</a:t>
                      </a:r>
                    </a:p>
                  </a:txBody>
                  <a:tcPr marL="50410" marR="50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Most ingredients and equipment handled with co-ordination.</a:t>
                      </a:r>
                    </a:p>
                  </a:txBody>
                  <a:tcPr marL="50410" marR="50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Most ingredients and equipment handled with excellent competence and co-ordination. </a:t>
                      </a:r>
                    </a:p>
                  </a:txBody>
                  <a:tcPr marL="50410" marR="50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All ingredients and equipment handled with excellent competence and co-ordination.</a:t>
                      </a:r>
                    </a:p>
                  </a:txBody>
                  <a:tcPr marL="50410" marR="50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06"/>
                  </a:ext>
                </a:extLst>
              </a:tr>
              <a:tr h="462684">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Practical sessions - needed a little assistance.</a:t>
                      </a:r>
                    </a:p>
                  </a:txBody>
                  <a:tcPr marL="50410" marR="50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Practical session - mostly independent – a little assistance.</a:t>
                      </a:r>
                    </a:p>
                  </a:txBody>
                  <a:tcPr marL="50410" marR="50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Practical sessions - completely independent. Demonstrating good organisation.</a:t>
                      </a:r>
                    </a:p>
                  </a:txBody>
                  <a:tcPr marL="50410" marR="50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Practical sessions - Completely independent. Demonstrating a high level of organisation.</a:t>
                      </a:r>
                    </a:p>
                  </a:txBody>
                  <a:tcPr marL="50410" marR="50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07"/>
                  </a:ext>
                </a:extLst>
              </a:tr>
              <a:tr h="308456">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Mostly worked in a hygienic and safe manner.</a:t>
                      </a:r>
                    </a:p>
                  </a:txBody>
                  <a:tcPr marL="50410" marR="50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Worked in a hygienic and safe manner.</a:t>
                      </a:r>
                    </a:p>
                  </a:txBody>
                  <a:tcPr marL="50410" marR="50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Consistently worked in a hygienic and safe manner.</a:t>
                      </a:r>
                    </a:p>
                  </a:txBody>
                  <a:tcPr marL="50410" marR="50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Consistently worked in a hygienic and safe manner.</a:t>
                      </a:r>
                    </a:p>
                  </a:txBody>
                  <a:tcPr marL="50410" marR="50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08"/>
                  </a:ext>
                </a:extLst>
              </a:tr>
              <a:tr h="616912">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Finished practical dish.</a:t>
                      </a:r>
                    </a:p>
                  </a:txBody>
                  <a:tcPr marL="50410" marR="50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Finished on time. Sink and equipment cleaned and finished product packed away.</a:t>
                      </a:r>
                    </a:p>
                  </a:txBody>
                  <a:tcPr marL="50410" marR="50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Finished well within the time limit. All equipment cleaned and finished product packed away, and extension work completed.</a:t>
                      </a:r>
                    </a:p>
                  </a:txBody>
                  <a:tcPr marL="50410" marR="50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Finished well within the time limit. All equipment cleaned and finished product packed away, and extension work completed to a high standard.</a:t>
                      </a:r>
                    </a:p>
                  </a:txBody>
                  <a:tcPr marL="50410" marR="50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09"/>
                  </a:ext>
                </a:extLst>
              </a:tr>
              <a:tr h="616912">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Acceptable finish on end product.</a:t>
                      </a:r>
                    </a:p>
                  </a:txBody>
                  <a:tcPr marL="50410" marR="50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Good finish to end product.</a:t>
                      </a:r>
                    </a:p>
                  </a:txBody>
                  <a:tcPr marL="50410" marR="50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High quality product with excellent finish.</a:t>
                      </a:r>
                    </a:p>
                  </a:txBody>
                  <a:tcPr marL="50410" marR="50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High quality product with excellent finish. Demonstrating good garnishing/decorating skills to finished product.</a:t>
                      </a:r>
                    </a:p>
                  </a:txBody>
                  <a:tcPr marL="50410" marR="5041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185437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8250" y="190500"/>
            <a:ext cx="6315075" cy="369332"/>
          </a:xfrm>
          <a:prstGeom prst="rect">
            <a:avLst/>
          </a:prstGeom>
          <a:noFill/>
        </p:spPr>
        <p:txBody>
          <a:bodyPr wrap="square" rtlCol="0">
            <a:spAutoFit/>
          </a:bodyPr>
          <a:lstStyle/>
          <a:p>
            <a:pPr algn="ctr"/>
            <a:r>
              <a:rPr lang="en-GB" dirty="0"/>
              <a:t>Food Technology – essential information</a:t>
            </a:r>
          </a:p>
        </p:txBody>
      </p:sp>
      <p:sp>
        <p:nvSpPr>
          <p:cNvPr id="4" name="TextBox 3"/>
          <p:cNvSpPr txBox="1"/>
          <p:nvPr/>
        </p:nvSpPr>
        <p:spPr>
          <a:xfrm>
            <a:off x="172993" y="559832"/>
            <a:ext cx="8971007" cy="5632311"/>
          </a:xfrm>
          <a:prstGeom prst="rect">
            <a:avLst/>
          </a:prstGeom>
          <a:noFill/>
        </p:spPr>
        <p:txBody>
          <a:bodyPr wrap="square" rtlCol="0">
            <a:spAutoFit/>
          </a:bodyPr>
          <a:lstStyle/>
          <a:p>
            <a:r>
              <a:rPr lang="en-GB" sz="1200" u="sng" dirty="0"/>
              <a:t>What to bring to school:</a:t>
            </a:r>
          </a:p>
          <a:p>
            <a:r>
              <a:rPr lang="en-GB" sz="1200" dirty="0"/>
              <a:t>For each Food Technology lesson, you will need:</a:t>
            </a:r>
          </a:p>
          <a:p>
            <a:pPr marL="285750" indent="-285750">
              <a:buFont typeface="Wingdings" panose="05000000000000000000" pitchFamily="2" charset="2"/>
              <a:buChar char="ü"/>
            </a:pPr>
            <a:r>
              <a:rPr lang="en-GB" sz="1200" dirty="0"/>
              <a:t>Your ingredients – weighed and measured</a:t>
            </a:r>
          </a:p>
          <a:p>
            <a:pPr marL="285750" indent="-285750">
              <a:buFont typeface="Wingdings" panose="05000000000000000000" pitchFamily="2" charset="2"/>
              <a:buChar char="ü"/>
            </a:pPr>
            <a:r>
              <a:rPr lang="en-GB" sz="1200" dirty="0"/>
              <a:t>A lidded container to take your food home in, clearly marked with your name</a:t>
            </a:r>
          </a:p>
          <a:p>
            <a:pPr marL="285750" indent="-285750">
              <a:buFont typeface="Wingdings" panose="05000000000000000000" pitchFamily="2" charset="2"/>
              <a:buChar char="ü"/>
            </a:pPr>
            <a:r>
              <a:rPr lang="en-GB" sz="1200" dirty="0"/>
              <a:t>Your pencil case</a:t>
            </a:r>
          </a:p>
          <a:p>
            <a:pPr marL="285750" indent="-285750">
              <a:buFont typeface="Wingdings" panose="05000000000000000000" pitchFamily="2" charset="2"/>
              <a:buChar char="ü"/>
            </a:pPr>
            <a:r>
              <a:rPr lang="en-GB" sz="1200" dirty="0"/>
              <a:t>Your planner</a:t>
            </a:r>
          </a:p>
          <a:p>
            <a:pPr marL="285750" indent="-285750">
              <a:buFont typeface="Wingdings" panose="05000000000000000000" pitchFamily="2" charset="2"/>
              <a:buChar char="ü"/>
            </a:pPr>
            <a:r>
              <a:rPr lang="en-GB" sz="1200" dirty="0"/>
              <a:t>Your work booklet</a:t>
            </a:r>
          </a:p>
          <a:p>
            <a:pPr marL="285750" indent="-285750">
              <a:buFont typeface="Wingdings" panose="05000000000000000000" pitchFamily="2" charset="2"/>
              <a:buChar char="ü"/>
            </a:pPr>
            <a:r>
              <a:rPr lang="en-GB" sz="1200" dirty="0"/>
              <a:t>For some practical lessons you may also need a dish/tin to cook the food in.</a:t>
            </a:r>
          </a:p>
          <a:p>
            <a:pPr marL="285750" indent="-285750">
              <a:buFont typeface="Wingdings" panose="05000000000000000000" pitchFamily="2" charset="2"/>
              <a:buChar char="ü"/>
            </a:pPr>
            <a:endParaRPr lang="en-GB" sz="1200" dirty="0"/>
          </a:p>
          <a:p>
            <a:pPr algn="ctr"/>
            <a:r>
              <a:rPr lang="en-GB" sz="1200" b="1" dirty="0"/>
              <a:t>If you do not bring in ingredients – you will NOT cook</a:t>
            </a:r>
          </a:p>
          <a:p>
            <a:pPr algn="ctr"/>
            <a:endParaRPr lang="en-GB" sz="1200" b="1" dirty="0"/>
          </a:p>
          <a:p>
            <a:r>
              <a:rPr lang="en-GB" sz="1200" u="sng" dirty="0"/>
              <a:t>When you get to school</a:t>
            </a:r>
            <a:r>
              <a:rPr lang="en-GB" sz="1200" b="1" u="sng" dirty="0"/>
              <a:t> </a:t>
            </a:r>
          </a:p>
          <a:p>
            <a:endParaRPr lang="en-GB" sz="1200" b="1" u="sng" dirty="0"/>
          </a:p>
          <a:p>
            <a:r>
              <a:rPr lang="en-GB" sz="1200" dirty="0"/>
              <a:t>You must take your ingredients to the food room BEFORE registration.</a:t>
            </a:r>
          </a:p>
          <a:p>
            <a:r>
              <a:rPr lang="en-GB" sz="1200" dirty="0"/>
              <a:t>Place your high-risk ingredients (meat, dairy, fish) in the </a:t>
            </a:r>
            <a:r>
              <a:rPr lang="en-GB" sz="1200" b="1" dirty="0"/>
              <a:t>fridge </a:t>
            </a:r>
            <a:r>
              <a:rPr lang="en-GB" sz="1200" dirty="0"/>
              <a:t>and your dry ingredients in the </a:t>
            </a:r>
            <a:r>
              <a:rPr lang="en-GB" sz="1200" b="1" dirty="0"/>
              <a:t>Cool Room.</a:t>
            </a:r>
          </a:p>
          <a:p>
            <a:endParaRPr lang="en-GB" sz="1200" dirty="0"/>
          </a:p>
          <a:p>
            <a:r>
              <a:rPr lang="en-GB" sz="1200" b="1" dirty="0"/>
              <a:t>After</a:t>
            </a:r>
            <a:r>
              <a:rPr lang="en-GB" sz="1200" dirty="0"/>
              <a:t> your practical lesson you must leave your food in the cool room and collect after afternoon registration.</a:t>
            </a:r>
          </a:p>
          <a:p>
            <a:endParaRPr lang="en-GB" sz="1200" dirty="0"/>
          </a:p>
          <a:p>
            <a:endParaRPr lang="en-GB" sz="1200" dirty="0"/>
          </a:p>
          <a:p>
            <a:r>
              <a:rPr lang="en-GB" sz="1200" dirty="0"/>
              <a:t>	Think about the environment. Try not to use too many plastic bags for your ingredients Try to reuse </a:t>
            </a:r>
          </a:p>
          <a:p>
            <a:r>
              <a:rPr lang="en-GB" sz="1200" dirty="0"/>
              <a:t>	plastic pots and bags. Use old margarine tubs/sweet tins instead.</a:t>
            </a:r>
          </a:p>
          <a:p>
            <a:endParaRPr lang="en-GB" sz="1200" dirty="0"/>
          </a:p>
          <a:p>
            <a:endParaRPr lang="en-GB" sz="1200" dirty="0"/>
          </a:p>
          <a:p>
            <a:endParaRPr lang="en-GB" sz="1200" dirty="0"/>
          </a:p>
          <a:p>
            <a:endParaRPr lang="en-GB" sz="1200" dirty="0"/>
          </a:p>
          <a:p>
            <a:pPr algn="ctr"/>
            <a:r>
              <a:rPr lang="en-GB" sz="1200" b="1" dirty="0"/>
              <a:t>It is essential that you leave your unit drawers and cupboards CLEAN and TIDY, ready for the next class.</a:t>
            </a:r>
          </a:p>
          <a:p>
            <a:endParaRPr lang="en-GB" sz="1200" dirty="0"/>
          </a:p>
          <a:p>
            <a:r>
              <a:rPr lang="en-GB" sz="1200" dirty="0"/>
              <a:t>Please sign to show that you have read and understood the essential information set out below.</a:t>
            </a:r>
          </a:p>
          <a:p>
            <a:endParaRPr lang="en-GB" sz="1200" dirty="0"/>
          </a:p>
          <a:p>
            <a:r>
              <a:rPr lang="en-GB" sz="1200" dirty="0"/>
              <a:t>Name…………………………………………………		Signature…………………………………………..	Date…………………………….</a:t>
            </a:r>
          </a:p>
        </p:txBody>
      </p:sp>
      <p:pic>
        <p:nvPicPr>
          <p:cNvPr id="7" name="Picture 6"/>
          <p:cNvPicPr>
            <a:picLocks noChangeAspect="1"/>
          </p:cNvPicPr>
          <p:nvPr/>
        </p:nvPicPr>
        <p:blipFill>
          <a:blip r:embed="rId2"/>
          <a:stretch>
            <a:fillRect/>
          </a:stretch>
        </p:blipFill>
        <p:spPr>
          <a:xfrm>
            <a:off x="172994" y="4544902"/>
            <a:ext cx="922698" cy="922698"/>
          </a:xfrm>
          <a:prstGeom prst="rect">
            <a:avLst/>
          </a:prstGeom>
        </p:spPr>
      </p:pic>
      <p:pic>
        <p:nvPicPr>
          <p:cNvPr id="8" name="Picture 7"/>
          <p:cNvPicPr>
            <a:picLocks noChangeAspect="1"/>
          </p:cNvPicPr>
          <p:nvPr/>
        </p:nvPicPr>
        <p:blipFill>
          <a:blip r:embed="rId3"/>
          <a:stretch>
            <a:fillRect/>
          </a:stretch>
        </p:blipFill>
        <p:spPr>
          <a:xfrm>
            <a:off x="7553325" y="4417069"/>
            <a:ext cx="1042506" cy="1036410"/>
          </a:xfrm>
          <a:prstGeom prst="rect">
            <a:avLst/>
          </a:prstGeom>
        </p:spPr>
      </p:pic>
      <p:sp>
        <p:nvSpPr>
          <p:cNvPr id="5" name="Slide Number Placeholder 4"/>
          <p:cNvSpPr>
            <a:spLocks noGrp="1"/>
          </p:cNvSpPr>
          <p:nvPr>
            <p:ph type="sldNum" sz="quarter" idx="12"/>
          </p:nvPr>
        </p:nvSpPr>
        <p:spPr/>
        <p:txBody>
          <a:bodyPr/>
          <a:lstStyle/>
          <a:p>
            <a:fld id="{620B242D-6290-49E5-A6EF-D013109EBBA5}" type="slidenum">
              <a:rPr lang="en-GB" smtClean="0"/>
              <a:t>7</a:t>
            </a:fld>
            <a:endParaRPr lang="en-GB" dirty="0"/>
          </a:p>
        </p:txBody>
      </p:sp>
    </p:spTree>
    <p:extLst>
      <p:ext uri="{BB962C8B-B14F-4D97-AF65-F5344CB8AC3E}">
        <p14:creationId xmlns:p14="http://schemas.microsoft.com/office/powerpoint/2010/main" val="1055018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8</a:t>
            </a:fld>
            <a:endParaRPr lang="en-GB" dirty="0"/>
          </a:p>
        </p:txBody>
      </p:sp>
      <p:sp>
        <p:nvSpPr>
          <p:cNvPr id="3" name="Text Box 9"/>
          <p:cNvSpPr txBox="1"/>
          <p:nvPr/>
        </p:nvSpPr>
        <p:spPr>
          <a:xfrm>
            <a:off x="2139521" y="336335"/>
            <a:ext cx="4667250" cy="60007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2400" b="0" i="0" u="none" strike="noStrike" kern="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Recognising Equipment</a:t>
            </a:r>
            <a:endParaRPr kumimoji="0" lang="en-GB" sz="1100" b="0" i="0" u="none" strike="noStrike" kern="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089883035"/>
              </p:ext>
            </p:extLst>
          </p:nvPr>
        </p:nvGraphicFramePr>
        <p:xfrm>
          <a:off x="1740810" y="1124969"/>
          <a:ext cx="5725160" cy="509651"/>
        </p:xfrm>
        <a:graphic>
          <a:graphicData uri="http://schemas.openxmlformats.org/drawingml/2006/table">
            <a:tbl>
              <a:tblPr firstRow="1" firstCol="1" bandRow="1"/>
              <a:tblGrid>
                <a:gridCol w="953770">
                  <a:extLst>
                    <a:ext uri="{9D8B030D-6E8A-4147-A177-3AD203B41FA5}">
                      <a16:colId xmlns:a16="http://schemas.microsoft.com/office/drawing/2014/main" val="20000"/>
                    </a:ext>
                  </a:extLst>
                </a:gridCol>
                <a:gridCol w="953770">
                  <a:extLst>
                    <a:ext uri="{9D8B030D-6E8A-4147-A177-3AD203B41FA5}">
                      <a16:colId xmlns:a16="http://schemas.microsoft.com/office/drawing/2014/main" val="20001"/>
                    </a:ext>
                  </a:extLst>
                </a:gridCol>
                <a:gridCol w="954405">
                  <a:extLst>
                    <a:ext uri="{9D8B030D-6E8A-4147-A177-3AD203B41FA5}">
                      <a16:colId xmlns:a16="http://schemas.microsoft.com/office/drawing/2014/main" val="20002"/>
                    </a:ext>
                  </a:extLst>
                </a:gridCol>
                <a:gridCol w="954405">
                  <a:extLst>
                    <a:ext uri="{9D8B030D-6E8A-4147-A177-3AD203B41FA5}">
                      <a16:colId xmlns:a16="http://schemas.microsoft.com/office/drawing/2014/main" val="20003"/>
                    </a:ext>
                  </a:extLst>
                </a:gridCol>
                <a:gridCol w="954405">
                  <a:extLst>
                    <a:ext uri="{9D8B030D-6E8A-4147-A177-3AD203B41FA5}">
                      <a16:colId xmlns:a16="http://schemas.microsoft.com/office/drawing/2014/main" val="20004"/>
                    </a:ext>
                  </a:extLst>
                </a:gridCol>
                <a:gridCol w="954405">
                  <a:extLst>
                    <a:ext uri="{9D8B030D-6E8A-4147-A177-3AD203B41FA5}">
                      <a16:colId xmlns:a16="http://schemas.microsoft.com/office/drawing/2014/main" val="20005"/>
                    </a:ext>
                  </a:extLst>
                </a:gridCol>
              </a:tblGrid>
              <a:tr h="0">
                <a:tc>
                  <a:txBody>
                    <a:bodyPr/>
                    <a:lstStyle/>
                    <a:p>
                      <a:pPr algn="ctr">
                        <a:lnSpc>
                          <a:spcPct val="107000"/>
                        </a:lnSpc>
                        <a:spcAft>
                          <a:spcPts val="0"/>
                        </a:spcAft>
                      </a:pPr>
                      <a:r>
                        <a:rPr lang="en-GB" sz="1600" b="1" dirty="0">
                          <a:effectLst/>
                          <a:latin typeface="Comic Sans MS" panose="030F0702030302020204" pitchFamily="66" charset="0"/>
                          <a:ea typeface="Calibri" panose="020F0502020204030204" pitchFamily="34" charset="0"/>
                          <a:cs typeface="Times New Roman" panose="02020603050405020304" pitchFamily="18" charset="0"/>
                        </a:rPr>
                        <a:t>Key words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Comic Sans MS" panose="030F0702030302020204" pitchFamily="66" charset="0"/>
                          <a:ea typeface="Calibri" panose="020F0502020204030204" pitchFamily="34" charset="0"/>
                          <a:cs typeface="Times New Roman" panose="02020603050405020304" pitchFamily="18" charset="0"/>
                        </a:rPr>
                        <a:t>Teaspoon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Comic Sans MS" panose="030F0702030302020204" pitchFamily="66" charset="0"/>
                          <a:ea typeface="Calibri" panose="020F0502020204030204" pitchFamily="34" charset="0"/>
                          <a:cs typeface="Times New Roman" panose="02020603050405020304" pitchFamily="18" charset="0"/>
                        </a:rPr>
                        <a:t>Palette knife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Comic Sans MS" panose="030F0702030302020204" pitchFamily="66" charset="0"/>
                          <a:ea typeface="Calibri" panose="020F0502020204030204" pitchFamily="34" charset="0"/>
                          <a:cs typeface="Times New Roman" panose="02020603050405020304" pitchFamily="18" charset="0"/>
                        </a:rPr>
                        <a:t>Dessert spoon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Comic Sans MS" panose="030F0702030302020204" pitchFamily="66" charset="0"/>
                          <a:ea typeface="Calibri" panose="020F0502020204030204" pitchFamily="34" charset="0"/>
                          <a:cs typeface="Times New Roman" panose="02020603050405020304" pitchFamily="18" charset="0"/>
                        </a:rPr>
                        <a:t>Kitchen Knife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Comic Sans MS" panose="030F0702030302020204" pitchFamily="66" charset="0"/>
                          <a:ea typeface="Calibri" panose="020F0502020204030204" pitchFamily="34" charset="0"/>
                          <a:cs typeface="Times New Roman" panose="02020603050405020304" pitchFamily="18" charset="0"/>
                        </a:rPr>
                        <a:t>Tablespoon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a:stretch>
            <a:fillRect/>
          </a:stretch>
        </p:blipFill>
        <p:spPr>
          <a:xfrm>
            <a:off x="86497" y="1802197"/>
            <a:ext cx="3459894" cy="2594920"/>
          </a:xfrm>
          <a:prstGeom prst="rect">
            <a:avLst/>
          </a:prstGeom>
        </p:spPr>
      </p:pic>
      <p:sp>
        <p:nvSpPr>
          <p:cNvPr id="7" name="Text Box 2"/>
          <p:cNvSpPr txBox="1">
            <a:spLocks noChangeArrowheads="1"/>
          </p:cNvSpPr>
          <p:nvPr/>
        </p:nvSpPr>
        <p:spPr bwMode="auto">
          <a:xfrm>
            <a:off x="337322" y="4014212"/>
            <a:ext cx="412750" cy="3829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800" dirty="0">
                <a:effectLst/>
                <a:latin typeface="Comic Sans MS" panose="030F0702030302020204" pitchFamily="66" charset="0"/>
                <a:ea typeface="Calibri" panose="020F0502020204030204" pitchFamily="34" charset="0"/>
                <a:cs typeface="Times New Roman" panose="02020603050405020304" pitchFamily="18" charset="0"/>
              </a:rPr>
              <a:t>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2"/>
          <p:cNvSpPr txBox="1">
            <a:spLocks noChangeArrowheads="1"/>
          </p:cNvSpPr>
          <p:nvPr/>
        </p:nvSpPr>
        <p:spPr bwMode="auto">
          <a:xfrm>
            <a:off x="1000897" y="4014211"/>
            <a:ext cx="412750" cy="3829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800" dirty="0">
                <a:effectLst/>
                <a:latin typeface="Comic Sans MS" panose="030F0702030302020204" pitchFamily="66" charset="0"/>
                <a:ea typeface="Calibri" panose="020F0502020204030204" pitchFamily="34" charset="0"/>
                <a:cs typeface="Times New Roman" panose="02020603050405020304" pitchFamily="18" charset="0"/>
              </a:rPr>
              <a:t>B</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2"/>
          <p:cNvSpPr txBox="1">
            <a:spLocks noChangeArrowheads="1"/>
          </p:cNvSpPr>
          <p:nvPr/>
        </p:nvSpPr>
        <p:spPr bwMode="auto">
          <a:xfrm>
            <a:off x="1610566" y="3985001"/>
            <a:ext cx="382905" cy="41211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800" dirty="0">
                <a:effectLst/>
                <a:latin typeface="Comic Sans MS" panose="030F0702030302020204" pitchFamily="66" charset="0"/>
                <a:ea typeface="Calibri" panose="020F0502020204030204" pitchFamily="34" charset="0"/>
                <a:cs typeface="Times New Roman" panose="02020603050405020304" pitchFamily="18" charset="0"/>
              </a:rPr>
              <a:t>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2"/>
          <p:cNvSpPr txBox="1">
            <a:spLocks noChangeArrowheads="1"/>
          </p:cNvSpPr>
          <p:nvPr/>
        </p:nvSpPr>
        <p:spPr bwMode="auto">
          <a:xfrm>
            <a:off x="2190390" y="3985001"/>
            <a:ext cx="412750" cy="3829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800" dirty="0">
                <a:effectLst/>
                <a:latin typeface="Comic Sans MS" panose="030F0702030302020204" pitchFamily="66" charset="0"/>
                <a:ea typeface="Calibri" panose="020F0502020204030204" pitchFamily="34" charset="0"/>
                <a:cs typeface="Times New Roman" panose="02020603050405020304" pitchFamily="18" charset="0"/>
              </a:rPr>
              <a:t>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
          <p:cNvSpPr txBox="1">
            <a:spLocks noChangeArrowheads="1"/>
          </p:cNvSpPr>
          <p:nvPr/>
        </p:nvSpPr>
        <p:spPr bwMode="auto">
          <a:xfrm>
            <a:off x="2800059" y="3970396"/>
            <a:ext cx="412750" cy="39751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800" dirty="0">
                <a:effectLst/>
                <a:latin typeface="Comic Sans MS" panose="030F0702030302020204" pitchFamily="66" charset="0"/>
                <a:ea typeface="Calibri" panose="020F0502020204030204" pitchFamily="34" charset="0"/>
                <a:cs typeface="Times New Roman" panose="02020603050405020304" pitchFamily="18" charset="0"/>
              </a:rPr>
              <a:t>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776524155"/>
              </p:ext>
            </p:extLst>
          </p:nvPr>
        </p:nvGraphicFramePr>
        <p:xfrm>
          <a:off x="3546391" y="2512599"/>
          <a:ext cx="5461685" cy="568135"/>
        </p:xfrm>
        <a:graphic>
          <a:graphicData uri="http://schemas.openxmlformats.org/drawingml/2006/table">
            <a:tbl>
              <a:tblPr firstRow="1" firstCol="1" bandRow="1"/>
              <a:tblGrid>
                <a:gridCol w="1129201">
                  <a:extLst>
                    <a:ext uri="{9D8B030D-6E8A-4147-A177-3AD203B41FA5}">
                      <a16:colId xmlns:a16="http://schemas.microsoft.com/office/drawing/2014/main" val="20000"/>
                    </a:ext>
                  </a:extLst>
                </a:gridCol>
                <a:gridCol w="1037959">
                  <a:extLst>
                    <a:ext uri="{9D8B030D-6E8A-4147-A177-3AD203B41FA5}">
                      <a16:colId xmlns:a16="http://schemas.microsoft.com/office/drawing/2014/main" val="20001"/>
                    </a:ext>
                  </a:extLst>
                </a:gridCol>
                <a:gridCol w="1113280">
                  <a:extLst>
                    <a:ext uri="{9D8B030D-6E8A-4147-A177-3AD203B41FA5}">
                      <a16:colId xmlns:a16="http://schemas.microsoft.com/office/drawing/2014/main" val="20002"/>
                    </a:ext>
                  </a:extLst>
                </a:gridCol>
                <a:gridCol w="1143286">
                  <a:extLst>
                    <a:ext uri="{9D8B030D-6E8A-4147-A177-3AD203B41FA5}">
                      <a16:colId xmlns:a16="http://schemas.microsoft.com/office/drawing/2014/main" val="20003"/>
                    </a:ext>
                  </a:extLst>
                </a:gridCol>
                <a:gridCol w="1037959">
                  <a:extLst>
                    <a:ext uri="{9D8B030D-6E8A-4147-A177-3AD203B41FA5}">
                      <a16:colId xmlns:a16="http://schemas.microsoft.com/office/drawing/2014/main" val="20004"/>
                    </a:ext>
                  </a:extLst>
                </a:gridCol>
              </a:tblGrid>
              <a:tr h="0">
                <a:tc>
                  <a:txBody>
                    <a:bodyPr/>
                    <a:lstStyle/>
                    <a:p>
                      <a:pPr algn="ctr">
                        <a:lnSpc>
                          <a:spcPct val="107000"/>
                        </a:lnSpc>
                        <a:spcAft>
                          <a:spcPts val="0"/>
                        </a:spcAft>
                      </a:pPr>
                      <a:r>
                        <a:rPr lang="en-GB" sz="1400" dirty="0">
                          <a:effectLst/>
                          <a:latin typeface="Comic Sans MS" panose="030F0702030302020204" pitchFamily="66" charset="0"/>
                          <a:ea typeface="Calibri" panose="020F0502020204030204" pitchFamily="34" charset="0"/>
                          <a:cs typeface="Times New Roman" panose="02020603050405020304" pitchFamily="18" charset="0"/>
                        </a:rPr>
                        <a:t>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dirty="0">
                          <a:effectLst/>
                          <a:latin typeface="Comic Sans MS" panose="030F0702030302020204" pitchFamily="66" charset="0"/>
                          <a:ea typeface="Calibri" panose="020F0502020204030204" pitchFamily="34" charset="0"/>
                          <a:cs typeface="Times New Roman" panose="02020603050405020304" pitchFamily="18" charset="0"/>
                        </a:rPr>
                        <a:t>B</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dirty="0">
                          <a:effectLst/>
                          <a:latin typeface="Comic Sans MS" panose="030F0702030302020204" pitchFamily="66" charset="0"/>
                          <a:ea typeface="Calibri" panose="020F0502020204030204" pitchFamily="34" charset="0"/>
                          <a:cs typeface="Times New Roman" panose="02020603050405020304" pitchFamily="18" charset="0"/>
                        </a:rPr>
                        <a:t>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dirty="0">
                          <a:effectLst/>
                          <a:latin typeface="Comic Sans MS" panose="030F0702030302020204" pitchFamily="66" charset="0"/>
                          <a:ea typeface="Calibri" panose="020F0502020204030204" pitchFamily="34" charset="0"/>
                          <a:cs typeface="Times New Roman" panose="02020603050405020304" pitchFamily="18" charset="0"/>
                        </a:rPr>
                        <a:t>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dirty="0">
                          <a:effectLst/>
                          <a:latin typeface="Comic Sans MS" panose="030F0702030302020204" pitchFamily="66" charset="0"/>
                          <a:ea typeface="Calibri" panose="020F0502020204030204" pitchFamily="34" charset="0"/>
                          <a:cs typeface="Times New Roman" panose="02020603050405020304" pitchFamily="18" charset="0"/>
                        </a:rPr>
                        <a:t>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lnSpc>
                          <a:spcPct val="107000"/>
                        </a:lnSpc>
                        <a:spcAft>
                          <a:spcPts val="0"/>
                        </a:spcAft>
                      </a:pPr>
                      <a:r>
                        <a:rPr lang="en-GB" sz="11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4" name="Rectangle 13"/>
          <p:cNvSpPr/>
          <p:nvPr/>
        </p:nvSpPr>
        <p:spPr>
          <a:xfrm>
            <a:off x="4473146" y="1998968"/>
            <a:ext cx="4113627" cy="261610"/>
          </a:xfrm>
          <a:prstGeom prst="rect">
            <a:avLst/>
          </a:prstGeom>
          <a:solidFill>
            <a:schemeClr val="accent2"/>
          </a:solidFill>
        </p:spPr>
        <p:txBody>
          <a:bodyPr wrap="none">
            <a:spAutoFit/>
          </a:bodyPr>
          <a:lstStyle/>
          <a:p>
            <a:r>
              <a:rPr lang="en-GB" sz="1100" dirty="0">
                <a:latin typeface="Comic Sans MS" panose="030F0702030302020204" pitchFamily="66" charset="0"/>
                <a:ea typeface="Calibri" panose="020F0502020204030204" pitchFamily="34" charset="0"/>
                <a:cs typeface="Times New Roman" panose="02020603050405020304" pitchFamily="18" charset="0"/>
              </a:rPr>
              <a:t>Can you name the equipment? Use the box above to help you.</a:t>
            </a:r>
            <a:endParaRPr lang="en-GB" dirty="0"/>
          </a:p>
        </p:txBody>
      </p:sp>
      <p:graphicFrame>
        <p:nvGraphicFramePr>
          <p:cNvPr id="15" name="Table 14"/>
          <p:cNvGraphicFramePr>
            <a:graphicFrameLocks noGrp="1"/>
          </p:cNvGraphicFramePr>
          <p:nvPr>
            <p:extLst>
              <p:ext uri="{D42A27DB-BD31-4B8C-83A1-F6EECF244321}">
                <p14:modId xmlns:p14="http://schemas.microsoft.com/office/powerpoint/2010/main" val="2030907484"/>
              </p:ext>
            </p:extLst>
          </p:nvPr>
        </p:nvGraphicFramePr>
        <p:xfrm>
          <a:off x="3546391" y="3671915"/>
          <a:ext cx="5461686" cy="568135"/>
        </p:xfrm>
        <a:graphic>
          <a:graphicData uri="http://schemas.openxmlformats.org/drawingml/2006/table">
            <a:tbl>
              <a:tblPr firstRow="1" firstCol="1" bandRow="1"/>
              <a:tblGrid>
                <a:gridCol w="1820360">
                  <a:extLst>
                    <a:ext uri="{9D8B030D-6E8A-4147-A177-3AD203B41FA5}">
                      <a16:colId xmlns:a16="http://schemas.microsoft.com/office/drawing/2014/main" val="20000"/>
                    </a:ext>
                  </a:extLst>
                </a:gridCol>
                <a:gridCol w="1820360">
                  <a:extLst>
                    <a:ext uri="{9D8B030D-6E8A-4147-A177-3AD203B41FA5}">
                      <a16:colId xmlns:a16="http://schemas.microsoft.com/office/drawing/2014/main" val="20001"/>
                    </a:ext>
                  </a:extLst>
                </a:gridCol>
                <a:gridCol w="1820966">
                  <a:extLst>
                    <a:ext uri="{9D8B030D-6E8A-4147-A177-3AD203B41FA5}">
                      <a16:colId xmlns:a16="http://schemas.microsoft.com/office/drawing/2014/main" val="20002"/>
                    </a:ext>
                  </a:extLst>
                </a:gridCol>
              </a:tblGrid>
              <a:tr h="0">
                <a:tc>
                  <a:txBody>
                    <a:bodyPr/>
                    <a:lstStyle/>
                    <a:p>
                      <a:pPr algn="ctr">
                        <a:lnSpc>
                          <a:spcPct val="107000"/>
                        </a:lnSpc>
                        <a:spcAft>
                          <a:spcPts val="0"/>
                        </a:spcAft>
                      </a:pPr>
                      <a:r>
                        <a:rPr lang="en-GB" sz="1400" b="1" dirty="0">
                          <a:effectLst/>
                          <a:latin typeface="Comic Sans MS" panose="030F0702030302020204" pitchFamily="66" charset="0"/>
                          <a:ea typeface="Calibri" panose="020F0502020204030204" pitchFamily="34" charset="0"/>
                          <a:cs typeface="Times New Roman" panose="02020603050405020304" pitchFamily="18" charset="0"/>
                        </a:rPr>
                        <a:t>tsp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b="1" dirty="0">
                          <a:effectLst/>
                          <a:latin typeface="Comic Sans MS" panose="030F0702030302020204" pitchFamily="66" charset="0"/>
                          <a:ea typeface="Calibri" panose="020F0502020204030204" pitchFamily="34" charset="0"/>
                          <a:cs typeface="Times New Roman" panose="02020603050405020304" pitchFamily="18" charset="0"/>
                        </a:rPr>
                        <a:t>dsp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b="1" dirty="0">
                          <a:effectLst/>
                          <a:latin typeface="Comic Sans MS" panose="030F0702030302020204" pitchFamily="66" charset="0"/>
                          <a:ea typeface="Calibri" panose="020F0502020204030204" pitchFamily="34" charset="0"/>
                          <a:cs typeface="Times New Roman" panose="02020603050405020304" pitchFamily="18" charset="0"/>
                        </a:rPr>
                        <a:t>tbsp.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indent="457200">
                        <a:lnSpc>
                          <a:spcPct val="107000"/>
                        </a:lnSpc>
                        <a:spcAft>
                          <a:spcPts val="0"/>
                        </a:spcAft>
                      </a:pPr>
                      <a:r>
                        <a:rPr lang="en-GB" sz="11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0"/>
                        </a:spcAft>
                      </a:pPr>
                      <a:r>
                        <a:rPr lang="en-GB" sz="11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6" name="Rectangle 15"/>
          <p:cNvSpPr/>
          <p:nvPr/>
        </p:nvSpPr>
        <p:spPr>
          <a:xfrm>
            <a:off x="4473146" y="3172530"/>
            <a:ext cx="3962944" cy="273473"/>
          </a:xfrm>
          <a:prstGeom prst="rect">
            <a:avLst/>
          </a:prstGeom>
          <a:solidFill>
            <a:schemeClr val="accent2">
              <a:lumMod val="40000"/>
              <a:lumOff val="60000"/>
            </a:schemeClr>
          </a:solidFill>
        </p:spPr>
        <p:txBody>
          <a:bodyPr wrap="none">
            <a:spAutoFit/>
          </a:bodyPr>
          <a:lstStyle/>
          <a:p>
            <a:pPr>
              <a:lnSpc>
                <a:spcPct val="107000"/>
              </a:lnSpc>
              <a:spcAft>
                <a:spcPts val="800"/>
              </a:spcAft>
            </a:pPr>
            <a:r>
              <a:rPr lang="en-GB" sz="1100" dirty="0">
                <a:latin typeface="Comic Sans MS" panose="030F0702030302020204" pitchFamily="66" charset="0"/>
                <a:ea typeface="Calibri" panose="020F0502020204030204" pitchFamily="34" charset="0"/>
                <a:cs typeface="Times New Roman" panose="02020603050405020304" pitchFamily="18" charset="0"/>
              </a:rPr>
              <a:t>In recipes what do the following abbreviations stand for?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3761647223"/>
              </p:ext>
            </p:extLst>
          </p:nvPr>
        </p:nvGraphicFramePr>
        <p:xfrm>
          <a:off x="1565329" y="4969375"/>
          <a:ext cx="5725160" cy="1589533"/>
        </p:xfrm>
        <a:graphic>
          <a:graphicData uri="http://schemas.openxmlformats.org/drawingml/2006/table">
            <a:tbl>
              <a:tblPr firstRow="1" firstCol="1" bandRow="1"/>
              <a:tblGrid>
                <a:gridCol w="1908175">
                  <a:extLst>
                    <a:ext uri="{9D8B030D-6E8A-4147-A177-3AD203B41FA5}">
                      <a16:colId xmlns:a16="http://schemas.microsoft.com/office/drawing/2014/main" val="20000"/>
                    </a:ext>
                  </a:extLst>
                </a:gridCol>
                <a:gridCol w="1908175">
                  <a:extLst>
                    <a:ext uri="{9D8B030D-6E8A-4147-A177-3AD203B41FA5}">
                      <a16:colId xmlns:a16="http://schemas.microsoft.com/office/drawing/2014/main" val="20001"/>
                    </a:ext>
                  </a:extLst>
                </a:gridCol>
                <a:gridCol w="1908810">
                  <a:extLst>
                    <a:ext uri="{9D8B030D-6E8A-4147-A177-3AD203B41FA5}">
                      <a16:colId xmlns:a16="http://schemas.microsoft.com/office/drawing/2014/main" val="20002"/>
                    </a:ext>
                  </a:extLst>
                </a:gridCol>
              </a:tblGrid>
              <a:tr h="0">
                <a:tc>
                  <a:txBody>
                    <a:bodyPr/>
                    <a:lstStyle/>
                    <a:p>
                      <a:pPr>
                        <a:lnSpc>
                          <a:spcPct val="107000"/>
                        </a:lnSpc>
                        <a:spcAft>
                          <a:spcPts val="0"/>
                        </a:spcAft>
                      </a:pPr>
                      <a:r>
                        <a:rPr lang="en-GB" sz="11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br>
                        <a:rPr lang="en-GB" sz="1100" dirty="0">
                          <a:effectLst/>
                          <a:latin typeface="Calibri" panose="020F0502020204030204" pitchFamily="34" charset="0"/>
                          <a:cs typeface="Times New Roman" panose="02020603050405020304" pitchFamily="18" charset="0"/>
                        </a:rPr>
                      </a:b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GB"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4450">
                <a:tc>
                  <a:txBody>
                    <a:bodyPr/>
                    <a:lstStyle/>
                    <a:p>
                      <a:pPr>
                        <a:lnSpc>
                          <a:spcPct val="107000"/>
                        </a:lnSpc>
                        <a:spcAft>
                          <a:spcPts val="0"/>
                        </a:spcAft>
                      </a:pPr>
                      <a:r>
                        <a:rPr lang="en-GB" sz="1100" dirty="0">
                          <a:effectLst/>
                          <a:latin typeface="Comic Sans MS" panose="030F0702030302020204" pitchFamily="66" charset="0"/>
                          <a:ea typeface="Calibri" panose="020F0502020204030204" pitchFamily="34" charset="0"/>
                          <a:cs typeface="Times New Roman" panose="02020603050405020304" pitchFamily="18" charset="0"/>
                        </a:rPr>
                        <a:t>Name: </a:t>
                      </a:r>
                      <a:r>
                        <a:rPr lang="en-GB" sz="1100" b="1" dirty="0">
                          <a:effectLst/>
                          <a:latin typeface="Comic Sans MS" panose="030F0702030302020204" pitchFamily="66" charset="0"/>
                          <a:ea typeface="Calibri" panose="020F0502020204030204" pitchFamily="34" charset="0"/>
                          <a:cs typeface="Times New Roman" panose="02020603050405020304" pitchFamily="18" charset="0"/>
                        </a:rPr>
                        <a:t>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omic Sans MS" panose="030F0702030302020204" pitchFamily="66" charset="0"/>
                          <a:ea typeface="Calibri" panose="020F0502020204030204" pitchFamily="34" charset="0"/>
                          <a:cs typeface="Times New Roman" panose="02020603050405020304" pitchFamily="18" charset="0"/>
                        </a:rPr>
                        <a:t>Name: </a:t>
                      </a:r>
                      <a:r>
                        <a:rPr lang="en-GB" sz="1100" b="1" dirty="0">
                          <a:effectLst/>
                          <a:latin typeface="Comic Sans MS" panose="030F0702030302020204" pitchFamily="66" charset="0"/>
                          <a:ea typeface="Calibri" panose="020F0502020204030204" pitchFamily="34" charset="0"/>
                          <a:cs typeface="Times New Roman" panose="02020603050405020304" pitchFamily="18" charset="0"/>
                        </a:rPr>
                        <a:t>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omic Sans MS" panose="030F0702030302020204" pitchFamily="66" charset="0"/>
                          <a:ea typeface="Calibri" panose="020F0502020204030204" pitchFamily="34" charset="0"/>
                          <a:cs typeface="Times New Roman" panose="02020603050405020304" pitchFamily="18" charset="0"/>
                        </a:rPr>
                        <a:t>Name: </a:t>
                      </a:r>
                      <a:r>
                        <a:rPr lang="en-GB" sz="1100" b="1" dirty="0">
                          <a:effectLst/>
                          <a:latin typeface="Comic Sans MS" panose="030F0702030302020204" pitchFamily="66" charset="0"/>
                          <a:ea typeface="Calibri" panose="020F0502020204030204" pitchFamily="34" charset="0"/>
                          <a:cs typeface="Times New Roman" panose="02020603050405020304" pitchFamily="18" charset="0"/>
                        </a:rPr>
                        <a:t>Z</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07000"/>
                        </a:lnSpc>
                        <a:spcAft>
                          <a:spcPts val="0"/>
                        </a:spcAft>
                      </a:pPr>
                      <a:r>
                        <a:rPr lang="en-GB" sz="1100" dirty="0">
                          <a:effectLst/>
                          <a:latin typeface="Comic Sans MS" panose="030F0702030302020204" pitchFamily="66" charset="0"/>
                          <a:ea typeface="Calibri" panose="020F0502020204030204" pitchFamily="34" charset="0"/>
                          <a:cs typeface="Times New Roman" panose="02020603050405020304" pitchFamily="18" charset="0"/>
                        </a:rPr>
                        <a:t>Use: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omic Sans MS" panose="030F0702030302020204" pitchFamily="66" charset="0"/>
                          <a:ea typeface="Calibri" panose="020F0502020204030204" pitchFamily="34" charset="0"/>
                          <a:cs typeface="Times New Roman" panose="02020603050405020304" pitchFamily="18" charset="0"/>
                        </a:rPr>
                        <a:t>Use: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omic Sans MS" panose="030F0702030302020204" pitchFamily="66" charset="0"/>
                          <a:ea typeface="Calibri" panose="020F0502020204030204" pitchFamily="34" charset="0"/>
                          <a:cs typeface="Times New Roman" panose="02020603050405020304" pitchFamily="18" charset="0"/>
                        </a:rPr>
                        <a:t>Use: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819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496" y="5045946"/>
            <a:ext cx="1003300" cy="897654"/>
          </a:xfrm>
          <a:prstGeom prst="rect">
            <a:avLst/>
          </a:prstGeom>
          <a:noFill/>
          <a:extLst>
            <a:ext uri="{909E8E84-426E-40DD-AFC4-6F175D3DCCD1}">
              <a14:hiddenFill xmlns:a14="http://schemas.microsoft.com/office/drawing/2010/main">
                <a:solidFill>
                  <a:srgbClr val="FFFFFF"/>
                </a:solidFill>
              </a14:hiddenFill>
            </a:ext>
          </a:extLst>
        </p:spPr>
      </p:pic>
      <p:pic>
        <p:nvPicPr>
          <p:cNvPr id="8193"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702924">
            <a:off x="6309295" y="4895619"/>
            <a:ext cx="441325" cy="131127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9174" y="4997161"/>
            <a:ext cx="1041400" cy="103697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2800059" y="4521814"/>
            <a:ext cx="3807453" cy="261610"/>
          </a:xfrm>
          <a:prstGeom prst="rect">
            <a:avLst/>
          </a:prstGeom>
          <a:solidFill>
            <a:schemeClr val="accent2">
              <a:lumMod val="75000"/>
            </a:schemeClr>
          </a:solidFill>
        </p:spPr>
        <p:txBody>
          <a:bodyPr wrap="none">
            <a:spAutoFit/>
          </a:bodyPr>
          <a:lstStyle/>
          <a:p>
            <a:r>
              <a:rPr lang="en-GB" sz="1100" dirty="0">
                <a:latin typeface="Comic Sans MS" panose="030F0702030302020204" pitchFamily="66" charset="0"/>
                <a:ea typeface="Calibri" panose="020F0502020204030204" pitchFamily="34" charset="0"/>
                <a:cs typeface="Times New Roman" panose="02020603050405020304" pitchFamily="18" charset="0"/>
              </a:rPr>
              <a:t>Name the following pieces of equipment and their uses:</a:t>
            </a:r>
            <a:endParaRPr lang="en-GB" dirty="0"/>
          </a:p>
        </p:txBody>
      </p:sp>
    </p:spTree>
    <p:extLst>
      <p:ext uri="{BB962C8B-B14F-4D97-AF65-F5344CB8AC3E}">
        <p14:creationId xmlns:p14="http://schemas.microsoft.com/office/powerpoint/2010/main" val="2631242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9</a:t>
            </a:fld>
            <a:endParaRPr lang="en-GB" dirty="0"/>
          </a:p>
        </p:txBody>
      </p:sp>
      <p:sp>
        <p:nvSpPr>
          <p:cNvPr id="3" name="Text Box 2"/>
          <p:cNvSpPr txBox="1"/>
          <p:nvPr/>
        </p:nvSpPr>
        <p:spPr>
          <a:xfrm>
            <a:off x="1783080" y="234014"/>
            <a:ext cx="5703570" cy="845820"/>
          </a:xfrm>
          <a:prstGeom prst="rect">
            <a:avLst/>
          </a:prstGeom>
          <a:noFill/>
          <a:ln>
            <a:noFill/>
          </a:ln>
          <a:effectLst/>
        </p:spPr>
        <p:txBody>
          <a:bodyPr rot="0" spcFirstLastPara="0" vert="horz" wrap="none" lIns="91440" tIns="45720" rIns="91440" bIns="45720" numCol="1" spcCol="0" rtlCol="0" fromWordArt="0" anchor="t" anchorCtr="0" forceAA="0" compatLnSpc="1">
            <a:prstTxWarp prst="textNoShape">
              <a:avLst/>
            </a:prstTxWarp>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3600" b="0" i="0" u="none" strike="noStrike" kern="0" cap="none" spc="0" normalizeH="0" baseline="0" noProof="0" dirty="0">
                <a:ln>
                  <a:noFill/>
                </a:ln>
                <a:solidFill>
                  <a:srgbClr val="000000"/>
                </a:solidFill>
                <a:effectLst>
                  <a:outerShdw blurRad="38100" dist="19050" dir="2700000" algn="tl">
                    <a:sysClr val="windowText" lastClr="000000">
                      <a:alpha val="40000"/>
                    </a:sysClr>
                  </a:outerShdw>
                </a:effectLst>
                <a:uLnTx/>
                <a:uFillTx/>
                <a:latin typeface="Calibri" panose="020F0502020204030204" pitchFamily="34" charset="0"/>
                <a:ea typeface="Calibri" panose="020F0502020204030204" pitchFamily="34" charset="0"/>
                <a:cs typeface="Times New Roman" panose="02020603050405020304" pitchFamily="18" charset="0"/>
              </a:rPr>
              <a:t>Kitchen and Personal Hygiene</a:t>
            </a:r>
            <a:endPar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prime\staff\scameron\8\year 2019-2020\O kitchen safety.png"/>
          <p:cNvPicPr/>
          <p:nvPr/>
        </p:nvPicPr>
        <p:blipFill>
          <a:blip r:embed="rId2">
            <a:extLst>
              <a:ext uri="{28A0092B-C50C-407E-A947-70E740481C1C}">
                <a14:useLocalDpi xmlns:a14="http://schemas.microsoft.com/office/drawing/2010/main" val="0"/>
              </a:ext>
            </a:extLst>
          </a:blip>
          <a:srcRect/>
          <a:stretch>
            <a:fillRect/>
          </a:stretch>
        </p:blipFill>
        <p:spPr bwMode="auto">
          <a:xfrm>
            <a:off x="548640" y="866774"/>
            <a:ext cx="5515276" cy="5854702"/>
          </a:xfrm>
          <a:prstGeom prst="rect">
            <a:avLst/>
          </a:prstGeom>
          <a:noFill/>
          <a:ln>
            <a:noFill/>
          </a:ln>
        </p:spPr>
      </p:pic>
      <p:sp>
        <p:nvSpPr>
          <p:cNvPr id="5" name="Text Box 2"/>
          <p:cNvSpPr txBox="1">
            <a:spLocks noChangeArrowheads="1"/>
          </p:cNvSpPr>
          <p:nvPr/>
        </p:nvSpPr>
        <p:spPr bwMode="auto">
          <a:xfrm>
            <a:off x="4600876" y="857649"/>
            <a:ext cx="1463039" cy="136030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ctr">
              <a:lnSpc>
                <a:spcPct val="107000"/>
              </a:lnSpc>
              <a:spcAft>
                <a:spcPts val="800"/>
              </a:spcAft>
            </a:pPr>
            <a:r>
              <a:rPr lang="en-GB" sz="1100" b="1" dirty="0">
                <a:effectLst/>
                <a:latin typeface="Century Gothic" panose="020B0502020202020204" pitchFamily="34" charset="0"/>
                <a:ea typeface="Calibri" panose="020F0502020204030204" pitchFamily="34" charset="0"/>
                <a:cs typeface="Times New Roman" panose="02020603050405020304" pitchFamily="18" charset="0"/>
              </a:rPr>
              <a:t>Look at the kitchen below and identify 10 hazards. Number each hazard and give a brief explanation.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83098003"/>
              </p:ext>
            </p:extLst>
          </p:nvPr>
        </p:nvGraphicFramePr>
        <p:xfrm>
          <a:off x="6062897" y="866774"/>
          <a:ext cx="2847507" cy="5854700"/>
        </p:xfrm>
        <a:graphic>
          <a:graphicData uri="http://schemas.openxmlformats.org/drawingml/2006/table">
            <a:tbl>
              <a:tblPr firstRow="1" firstCol="1" bandRow="1"/>
              <a:tblGrid>
                <a:gridCol w="446265">
                  <a:extLst>
                    <a:ext uri="{9D8B030D-6E8A-4147-A177-3AD203B41FA5}">
                      <a16:colId xmlns:a16="http://schemas.microsoft.com/office/drawing/2014/main" val="20000"/>
                    </a:ext>
                  </a:extLst>
                </a:gridCol>
                <a:gridCol w="2401242">
                  <a:extLst>
                    <a:ext uri="{9D8B030D-6E8A-4147-A177-3AD203B41FA5}">
                      <a16:colId xmlns:a16="http://schemas.microsoft.com/office/drawing/2014/main" val="20001"/>
                    </a:ext>
                  </a:extLst>
                </a:gridCol>
              </a:tblGrid>
              <a:tr h="585470">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85470">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85470">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85470">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85470">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85470">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85470">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85470">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85470">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85470">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150722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2941</TotalTime>
  <Words>2173</Words>
  <Application>Microsoft Office PowerPoint</Application>
  <PresentationFormat>On-screen Show (4:3)</PresentationFormat>
  <Paragraphs>527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What we are cooking and why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Technology Year 9</dc:title>
  <dc:creator>Lyn de-Gay</dc:creator>
  <cp:lastModifiedBy>Adrian Jelf</cp:lastModifiedBy>
  <cp:revision>422</cp:revision>
  <cp:lastPrinted>2019-10-24T12:39:38Z</cp:lastPrinted>
  <dcterms:created xsi:type="dcterms:W3CDTF">2019-06-11T13:58:44Z</dcterms:created>
  <dcterms:modified xsi:type="dcterms:W3CDTF">2023-11-07T12:36:23Z</dcterms:modified>
</cp:coreProperties>
</file>