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8" r:id="rId2"/>
    <p:sldId id="394" r:id="rId3"/>
    <p:sldId id="391" r:id="rId4"/>
    <p:sldId id="405" r:id="rId5"/>
    <p:sldId id="256" r:id="rId6"/>
    <p:sldId id="412" r:id="rId7"/>
    <p:sldId id="278" r:id="rId8"/>
    <p:sldId id="338" r:id="rId9"/>
    <p:sldId id="258" r:id="rId10"/>
    <p:sldId id="260" r:id="rId11"/>
    <p:sldId id="385" r:id="rId12"/>
    <p:sldId id="396" r:id="rId13"/>
  </p:sldIdLst>
  <p:sldSz cx="9906000" cy="6858000" type="A4"/>
  <p:notesSz cx="6797675" cy="9926638"/>
  <p:defaultTextStyle>
    <a:defPPr>
      <a:defRPr lang="en-GB"/>
    </a:defPPr>
    <a:lvl1pPr algn="l" rtl="0" fontAlgn="base">
      <a:spcBef>
        <a:spcPct val="0"/>
      </a:spcBef>
      <a:spcAft>
        <a:spcPct val="0"/>
      </a:spcAft>
      <a:defRPr sz="1300" kern="1200">
        <a:solidFill>
          <a:schemeClr val="tx1"/>
        </a:solidFill>
        <a:latin typeface="Arial" charset="0"/>
        <a:ea typeface="+mn-ea"/>
        <a:cs typeface="Arial" charset="0"/>
      </a:defRPr>
    </a:lvl1pPr>
    <a:lvl2pPr marL="341313" indent="115888" algn="l" rtl="0" fontAlgn="base">
      <a:spcBef>
        <a:spcPct val="0"/>
      </a:spcBef>
      <a:spcAft>
        <a:spcPct val="0"/>
      </a:spcAft>
      <a:defRPr sz="1300" kern="1200">
        <a:solidFill>
          <a:schemeClr val="tx1"/>
        </a:solidFill>
        <a:latin typeface="Arial" charset="0"/>
        <a:ea typeface="+mn-ea"/>
        <a:cs typeface="Arial" charset="0"/>
      </a:defRPr>
    </a:lvl2pPr>
    <a:lvl3pPr marL="682625" indent="231775" algn="l" rtl="0" fontAlgn="base">
      <a:spcBef>
        <a:spcPct val="0"/>
      </a:spcBef>
      <a:spcAft>
        <a:spcPct val="0"/>
      </a:spcAft>
      <a:defRPr sz="1300" kern="1200">
        <a:solidFill>
          <a:schemeClr val="tx1"/>
        </a:solidFill>
        <a:latin typeface="Arial" charset="0"/>
        <a:ea typeface="+mn-ea"/>
        <a:cs typeface="Arial" charset="0"/>
      </a:defRPr>
    </a:lvl3pPr>
    <a:lvl4pPr marL="1025525" indent="346075" algn="l" rtl="0" fontAlgn="base">
      <a:spcBef>
        <a:spcPct val="0"/>
      </a:spcBef>
      <a:spcAft>
        <a:spcPct val="0"/>
      </a:spcAft>
      <a:defRPr sz="1300" kern="1200">
        <a:solidFill>
          <a:schemeClr val="tx1"/>
        </a:solidFill>
        <a:latin typeface="Arial" charset="0"/>
        <a:ea typeface="+mn-ea"/>
        <a:cs typeface="Arial" charset="0"/>
      </a:defRPr>
    </a:lvl4pPr>
    <a:lvl5pPr marL="1366838" indent="461963" algn="l" rtl="0" fontAlgn="base">
      <a:spcBef>
        <a:spcPct val="0"/>
      </a:spcBef>
      <a:spcAft>
        <a:spcPct val="0"/>
      </a:spcAft>
      <a:defRPr sz="1300" kern="1200">
        <a:solidFill>
          <a:schemeClr val="tx1"/>
        </a:solidFill>
        <a:latin typeface="Arial" charset="0"/>
        <a:ea typeface="+mn-ea"/>
        <a:cs typeface="Arial" charset="0"/>
      </a:defRPr>
    </a:lvl5pPr>
    <a:lvl6pPr marL="2286000" algn="l" defTabSz="914400" rtl="0" eaLnBrk="1" latinLnBrk="0" hangingPunct="1">
      <a:defRPr sz="1300" kern="1200">
        <a:solidFill>
          <a:schemeClr val="tx1"/>
        </a:solidFill>
        <a:latin typeface="Arial" charset="0"/>
        <a:ea typeface="+mn-ea"/>
        <a:cs typeface="Arial" charset="0"/>
      </a:defRPr>
    </a:lvl6pPr>
    <a:lvl7pPr marL="2743200" algn="l" defTabSz="914400" rtl="0" eaLnBrk="1" latinLnBrk="0" hangingPunct="1">
      <a:defRPr sz="1300" kern="1200">
        <a:solidFill>
          <a:schemeClr val="tx1"/>
        </a:solidFill>
        <a:latin typeface="Arial" charset="0"/>
        <a:ea typeface="+mn-ea"/>
        <a:cs typeface="Arial" charset="0"/>
      </a:defRPr>
    </a:lvl7pPr>
    <a:lvl8pPr marL="3200400" algn="l" defTabSz="914400" rtl="0" eaLnBrk="1" latinLnBrk="0" hangingPunct="1">
      <a:defRPr sz="1300" kern="1200">
        <a:solidFill>
          <a:schemeClr val="tx1"/>
        </a:solidFill>
        <a:latin typeface="Arial" charset="0"/>
        <a:ea typeface="+mn-ea"/>
        <a:cs typeface="Arial" charset="0"/>
      </a:defRPr>
    </a:lvl8pPr>
    <a:lvl9pPr marL="3657600" algn="l" defTabSz="914400" rtl="0" eaLnBrk="1" latinLnBrk="0" hangingPunct="1">
      <a:defRPr sz="13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777777"/>
    <a:srgbClr val="CCCC00"/>
    <a:srgbClr val="FFFF66"/>
    <a:srgbClr val="FF3300"/>
    <a:srgbClr val="CCFF66"/>
    <a:srgbClr val="3399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51" autoAdjust="0"/>
    <p:restoredTop sz="99012" autoAdjust="0"/>
  </p:normalViewPr>
  <p:slideViewPr>
    <p:cSldViewPr>
      <p:cViewPr varScale="1">
        <p:scale>
          <a:sx n="72" d="100"/>
          <a:sy n="72" d="100"/>
        </p:scale>
        <p:origin x="336" y="78"/>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3197" y="2130653"/>
            <a:ext cx="8419609" cy="1469571"/>
          </a:xfrm>
        </p:spPr>
        <p:txBody>
          <a:bodyPr/>
          <a:lstStyle/>
          <a:p>
            <a:r>
              <a:rPr lang="en-US"/>
              <a:t>Click to edit Master title style</a:t>
            </a:r>
            <a:endParaRPr lang="en-GB"/>
          </a:p>
        </p:txBody>
      </p:sp>
      <p:sp>
        <p:nvSpPr>
          <p:cNvPr id="3" name="Subtitle 2"/>
          <p:cNvSpPr>
            <a:spLocks noGrp="1"/>
          </p:cNvSpPr>
          <p:nvPr>
            <p:ph type="subTitle" idx="1"/>
          </p:nvPr>
        </p:nvSpPr>
        <p:spPr>
          <a:xfrm>
            <a:off x="1486393" y="3885975"/>
            <a:ext cx="6933216" cy="1753054"/>
          </a:xfrm>
        </p:spPr>
        <p:txBody>
          <a:bodyPr/>
          <a:lstStyle>
            <a:lvl1pPr marL="0" indent="0" algn="ctr">
              <a:buNone/>
              <a:defRPr/>
            </a:lvl1pPr>
            <a:lvl2pPr marL="342077" indent="0" algn="ctr">
              <a:buNone/>
              <a:defRPr/>
            </a:lvl2pPr>
            <a:lvl3pPr marL="684154" indent="0" algn="ctr">
              <a:buNone/>
              <a:defRPr/>
            </a:lvl3pPr>
            <a:lvl4pPr marL="1026231" indent="0" algn="ctr">
              <a:buNone/>
              <a:defRPr/>
            </a:lvl4pPr>
            <a:lvl5pPr marL="1368308" indent="0" algn="ctr">
              <a:buNone/>
              <a:defRPr/>
            </a:lvl5pPr>
            <a:lvl6pPr marL="1710385" indent="0" algn="ctr">
              <a:buNone/>
              <a:defRPr/>
            </a:lvl6pPr>
            <a:lvl7pPr marL="2052462" indent="0" algn="ctr">
              <a:buNone/>
              <a:defRPr/>
            </a:lvl7pPr>
            <a:lvl8pPr marL="2394539" indent="0" algn="ctr">
              <a:buNone/>
              <a:defRPr/>
            </a:lvl8pPr>
            <a:lvl9pPr marL="2736616"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76EA98-9039-4F44-BCC3-619BD54C39E5}"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8B39B5-8894-4CA0-8563-0369F929FA3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2588" y="274411"/>
            <a:ext cx="2228359" cy="5852206"/>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060" y="274411"/>
            <a:ext cx="6569603" cy="5852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4124EE-13B8-4ADD-97D7-2542F89D6A77}"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056" y="274411"/>
            <a:ext cx="8915891" cy="5852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70F26F2-92F4-477A-87F8-FB5F8030FF07}"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150C99-7AFB-4724-AED8-30884A6DC7F5}" type="datetimeFigureOut">
              <a:rPr lang="en-GB" smtClean="0"/>
              <a:t>07/11/2023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8C0555-C83D-4CA9-8A4D-1E74F4167879}" type="slidenum">
              <a:rPr lang="en-GB" smtClean="0"/>
              <a:t>‹#›</a:t>
            </a:fld>
            <a:endParaRPr lang="en-GB"/>
          </a:p>
        </p:txBody>
      </p:sp>
    </p:spTree>
    <p:extLst>
      <p:ext uri="{BB962C8B-B14F-4D97-AF65-F5344CB8AC3E}">
        <p14:creationId xmlns:p14="http://schemas.microsoft.com/office/powerpoint/2010/main" val="29747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6"/>
          <p:cNvSpPr/>
          <p:nvPr userDrawn="1"/>
        </p:nvSpPr>
        <p:spPr bwMode="auto">
          <a:xfrm>
            <a:off x="214312" y="142878"/>
            <a:ext cx="9453562" cy="6500813"/>
          </a:xfrm>
          <a:prstGeom prst="rect">
            <a:avLst/>
          </a:prstGeom>
          <a:noFill/>
          <a:ln w="9525" cap="flat" cmpd="sng" algn="ctr">
            <a:solidFill>
              <a:schemeClr val="tx1"/>
            </a:solidFill>
            <a:prstDash val="solid"/>
            <a:round/>
            <a:headEnd type="none" w="med" len="med"/>
            <a:tailEnd type="none" w="med" len="med"/>
          </a:ln>
          <a:effectLst/>
        </p:spPr>
        <p:txBody>
          <a:bodyPr/>
          <a:lstStyle/>
          <a:p>
            <a:pPr defTabSz="1279525">
              <a:defRPr/>
            </a:pPr>
            <a:endParaRPr lang="en-US" sz="2500">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447"/>
            <a:ext cx="8419609" cy="1362982"/>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82506" y="2906262"/>
            <a:ext cx="8419609" cy="1500187"/>
          </a:xfrm>
        </p:spPr>
        <p:txBody>
          <a:bodyPr anchor="b"/>
          <a:lstStyle>
            <a:lvl1pPr marL="0" indent="0">
              <a:buNone/>
              <a:defRPr sz="1500"/>
            </a:lvl1pPr>
            <a:lvl2pPr marL="342077" indent="0">
              <a:buNone/>
              <a:defRPr sz="1300"/>
            </a:lvl2pPr>
            <a:lvl3pPr marL="684154" indent="0">
              <a:buNone/>
              <a:defRPr sz="1200"/>
            </a:lvl3pPr>
            <a:lvl4pPr marL="1026231" indent="0">
              <a:buNone/>
              <a:defRPr sz="1000"/>
            </a:lvl4pPr>
            <a:lvl5pPr marL="1368308" indent="0">
              <a:buNone/>
              <a:defRPr sz="1000"/>
            </a:lvl5pPr>
            <a:lvl6pPr marL="1710385" indent="0">
              <a:buNone/>
              <a:defRPr sz="1000"/>
            </a:lvl6pPr>
            <a:lvl7pPr marL="2052462" indent="0">
              <a:buNone/>
              <a:defRPr sz="1000"/>
            </a:lvl7pPr>
            <a:lvl8pPr marL="2394539" indent="0">
              <a:buNone/>
              <a:defRPr sz="1000"/>
            </a:lvl8pPr>
            <a:lvl9pPr marL="2736616" indent="0">
              <a:buNone/>
              <a:defRPr sz="10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6898AA-50D6-4A42-8C62-B27DE314E627}"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056" y="1599974"/>
            <a:ext cx="4398980" cy="452664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11964" y="1599974"/>
            <a:ext cx="4398982" cy="452664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7FFF31-D7F1-44F3-9F56-EE17AE8B85F4}"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056" y="1535339"/>
            <a:ext cx="4376869" cy="639536"/>
          </a:xfrm>
        </p:spPr>
        <p:txBody>
          <a:bodyPr anchor="b"/>
          <a:lstStyle>
            <a:lvl1pPr marL="0" indent="0">
              <a:buNone/>
              <a:defRPr sz="1800" b="1"/>
            </a:lvl1pPr>
            <a:lvl2pPr marL="342077" indent="0">
              <a:buNone/>
              <a:defRPr sz="1500" b="1"/>
            </a:lvl2pPr>
            <a:lvl3pPr marL="684154" indent="0">
              <a:buNone/>
              <a:defRPr sz="1300" b="1"/>
            </a:lvl3pPr>
            <a:lvl4pPr marL="1026231" indent="0">
              <a:buNone/>
              <a:defRPr sz="1200" b="1"/>
            </a:lvl4pPr>
            <a:lvl5pPr marL="1368308" indent="0">
              <a:buNone/>
              <a:defRPr sz="1200" b="1"/>
            </a:lvl5pPr>
            <a:lvl6pPr marL="1710385" indent="0">
              <a:buNone/>
              <a:defRPr sz="1200" b="1"/>
            </a:lvl6pPr>
            <a:lvl7pPr marL="2052462" indent="0">
              <a:buNone/>
              <a:defRPr sz="1200" b="1"/>
            </a:lvl7pPr>
            <a:lvl8pPr marL="2394539" indent="0">
              <a:buNone/>
              <a:defRPr sz="1200" b="1"/>
            </a:lvl8pPr>
            <a:lvl9pPr marL="2736616" indent="0">
              <a:buNone/>
              <a:defRPr sz="1200" b="1"/>
            </a:lvl9pPr>
          </a:lstStyle>
          <a:p>
            <a:pPr lvl="0"/>
            <a:r>
              <a:rPr lang="en-US"/>
              <a:t>Click to edit Master text styles</a:t>
            </a:r>
          </a:p>
        </p:txBody>
      </p:sp>
      <p:sp>
        <p:nvSpPr>
          <p:cNvPr id="4" name="Content Placeholder 3"/>
          <p:cNvSpPr>
            <a:spLocks noGrp="1"/>
          </p:cNvSpPr>
          <p:nvPr>
            <p:ph sz="half" idx="2"/>
          </p:nvPr>
        </p:nvSpPr>
        <p:spPr>
          <a:xfrm>
            <a:off x="495056" y="2174875"/>
            <a:ext cx="4376869" cy="3951741"/>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1620" y="1535339"/>
            <a:ext cx="4379327" cy="639536"/>
          </a:xfrm>
        </p:spPr>
        <p:txBody>
          <a:bodyPr anchor="b"/>
          <a:lstStyle>
            <a:lvl1pPr marL="0" indent="0">
              <a:buNone/>
              <a:defRPr sz="1800" b="1"/>
            </a:lvl1pPr>
            <a:lvl2pPr marL="342077" indent="0">
              <a:buNone/>
              <a:defRPr sz="1500" b="1"/>
            </a:lvl2pPr>
            <a:lvl3pPr marL="684154" indent="0">
              <a:buNone/>
              <a:defRPr sz="1300" b="1"/>
            </a:lvl3pPr>
            <a:lvl4pPr marL="1026231" indent="0">
              <a:buNone/>
              <a:defRPr sz="1200" b="1"/>
            </a:lvl4pPr>
            <a:lvl5pPr marL="1368308" indent="0">
              <a:buNone/>
              <a:defRPr sz="1200" b="1"/>
            </a:lvl5pPr>
            <a:lvl6pPr marL="1710385" indent="0">
              <a:buNone/>
              <a:defRPr sz="1200" b="1"/>
            </a:lvl6pPr>
            <a:lvl7pPr marL="2052462" indent="0">
              <a:buNone/>
              <a:defRPr sz="1200" b="1"/>
            </a:lvl7pPr>
            <a:lvl8pPr marL="2394539" indent="0">
              <a:buNone/>
              <a:defRPr sz="1200" b="1"/>
            </a:lvl8pPr>
            <a:lvl9pPr marL="273661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031620" y="2174875"/>
            <a:ext cx="4379327" cy="3951741"/>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967D074-9BC6-41E8-A3CF-8485A6462604}"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1058E01-9985-49AF-9073-F5D04875A15E}"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874764A-15BA-492F-A42F-065905782F7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057" y="273278"/>
            <a:ext cx="3259005" cy="1162276"/>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873217" y="273281"/>
            <a:ext cx="5537728" cy="585333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057" y="1435555"/>
            <a:ext cx="3259005" cy="4691063"/>
          </a:xfrm>
        </p:spPr>
        <p:txBody>
          <a:bodyPr/>
          <a:lstStyle>
            <a:lvl1pPr marL="0" indent="0">
              <a:buNone/>
              <a:defRPr sz="1000"/>
            </a:lvl1pPr>
            <a:lvl2pPr marL="342077" indent="0">
              <a:buNone/>
              <a:defRPr sz="900"/>
            </a:lvl2pPr>
            <a:lvl3pPr marL="684154" indent="0">
              <a:buNone/>
              <a:defRPr sz="700"/>
            </a:lvl3pPr>
            <a:lvl4pPr marL="1026231" indent="0">
              <a:buNone/>
              <a:defRPr sz="700"/>
            </a:lvl4pPr>
            <a:lvl5pPr marL="1368308" indent="0">
              <a:buNone/>
              <a:defRPr sz="700"/>
            </a:lvl5pPr>
            <a:lvl6pPr marL="1710385" indent="0">
              <a:buNone/>
              <a:defRPr sz="700"/>
            </a:lvl6pPr>
            <a:lvl7pPr marL="2052462" indent="0">
              <a:buNone/>
              <a:defRPr sz="700"/>
            </a:lvl7pPr>
            <a:lvl8pPr marL="2394539" indent="0">
              <a:buNone/>
              <a:defRPr sz="700"/>
            </a:lvl8pPr>
            <a:lvl9pPr marL="2736616"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E84D2C-DE82-4B9E-B4A7-1878EC429E6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138" y="4801057"/>
            <a:ext cx="5943109" cy="565831"/>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942138" y="612323"/>
            <a:ext cx="5943109" cy="4115027"/>
          </a:xfrm>
        </p:spPr>
        <p:txBody>
          <a:bodyPr/>
          <a:lstStyle>
            <a:lvl1pPr marL="0" indent="0">
              <a:buNone/>
              <a:defRPr sz="2400"/>
            </a:lvl1pPr>
            <a:lvl2pPr marL="342077" indent="0">
              <a:buNone/>
              <a:defRPr sz="2100"/>
            </a:lvl2pPr>
            <a:lvl3pPr marL="684154" indent="0">
              <a:buNone/>
              <a:defRPr sz="1800"/>
            </a:lvl3pPr>
            <a:lvl4pPr marL="1026231" indent="0">
              <a:buNone/>
              <a:defRPr sz="1500"/>
            </a:lvl4pPr>
            <a:lvl5pPr marL="1368308" indent="0">
              <a:buNone/>
              <a:defRPr sz="1500"/>
            </a:lvl5pPr>
            <a:lvl6pPr marL="1710385" indent="0">
              <a:buNone/>
              <a:defRPr sz="1500"/>
            </a:lvl6pPr>
            <a:lvl7pPr marL="2052462" indent="0">
              <a:buNone/>
              <a:defRPr sz="1500"/>
            </a:lvl7pPr>
            <a:lvl8pPr marL="2394539" indent="0">
              <a:buNone/>
              <a:defRPr sz="1500"/>
            </a:lvl8pPr>
            <a:lvl9pPr marL="2736616" indent="0">
              <a:buNone/>
              <a:defRPr sz="1500"/>
            </a:lvl9pPr>
          </a:lstStyle>
          <a:p>
            <a:pPr lvl="0"/>
            <a:endParaRPr lang="en-GB" noProof="0"/>
          </a:p>
        </p:txBody>
      </p:sp>
      <p:sp>
        <p:nvSpPr>
          <p:cNvPr id="4" name="Text Placeholder 3"/>
          <p:cNvSpPr>
            <a:spLocks noGrp="1"/>
          </p:cNvSpPr>
          <p:nvPr>
            <p:ph type="body" sz="half" idx="2"/>
          </p:nvPr>
        </p:nvSpPr>
        <p:spPr>
          <a:xfrm>
            <a:off x="1942138" y="5366885"/>
            <a:ext cx="5943109" cy="805089"/>
          </a:xfrm>
        </p:spPr>
        <p:txBody>
          <a:bodyPr/>
          <a:lstStyle>
            <a:lvl1pPr marL="0" indent="0">
              <a:buNone/>
              <a:defRPr sz="1000"/>
            </a:lvl1pPr>
            <a:lvl2pPr marL="342077" indent="0">
              <a:buNone/>
              <a:defRPr sz="900"/>
            </a:lvl2pPr>
            <a:lvl3pPr marL="684154" indent="0">
              <a:buNone/>
              <a:defRPr sz="700"/>
            </a:lvl3pPr>
            <a:lvl4pPr marL="1026231" indent="0">
              <a:buNone/>
              <a:defRPr sz="700"/>
            </a:lvl4pPr>
            <a:lvl5pPr marL="1368308" indent="0">
              <a:buNone/>
              <a:defRPr sz="700"/>
            </a:lvl5pPr>
            <a:lvl6pPr marL="1710385" indent="0">
              <a:buNone/>
              <a:defRPr sz="700"/>
            </a:lvl6pPr>
            <a:lvl7pPr marL="2052462" indent="0">
              <a:buNone/>
              <a:defRPr sz="700"/>
            </a:lvl7pPr>
            <a:lvl8pPr marL="2394539" indent="0">
              <a:buNone/>
              <a:defRPr sz="700"/>
            </a:lvl8pPr>
            <a:lvl9pPr marL="2736616"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8BA323-BEE3-4787-8FC4-A5C5B1A1D907}"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5782" tIns="47891" rIns="95782" bIns="47891"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95300" y="1600201"/>
            <a:ext cx="8915400" cy="4525963"/>
          </a:xfrm>
          <a:prstGeom prst="rect">
            <a:avLst/>
          </a:prstGeom>
          <a:noFill/>
          <a:ln w="9525">
            <a:noFill/>
            <a:miter lim="800000"/>
            <a:headEnd/>
            <a:tailEnd/>
          </a:ln>
        </p:spPr>
        <p:txBody>
          <a:bodyPr vert="horz" wrap="square" lIns="95782" tIns="47891" rIns="95782" bIns="47891"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5782" tIns="47891" rIns="95782" bIns="47891" numCol="1" anchor="t" anchorCtr="0" compatLnSpc="1">
            <a:prstTxWarp prst="textNoShape">
              <a:avLst/>
            </a:prstTxWarp>
          </a:bodyPr>
          <a:lstStyle>
            <a:lvl1pPr>
              <a:defRPr sz="1500">
                <a:cs typeface="+mn-cs"/>
              </a:defRPr>
            </a:lvl1pPr>
          </a:lstStyle>
          <a:p>
            <a:pPr>
              <a:defRPr/>
            </a:pPr>
            <a:endParaRPr lang="en-US"/>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5782" tIns="47891" rIns="95782" bIns="47891" numCol="1" anchor="t" anchorCtr="0" compatLnSpc="1">
            <a:prstTxWarp prst="textNoShape">
              <a:avLst/>
            </a:prstTxWarp>
          </a:bodyPr>
          <a:lstStyle>
            <a:lvl1pPr algn="ctr">
              <a:defRPr sz="1500">
                <a:cs typeface="+mn-cs"/>
              </a:defRPr>
            </a:lvl1pPr>
          </a:lstStyle>
          <a:p>
            <a:pPr>
              <a:defRPr/>
            </a:pPr>
            <a:endParaRPr lang="en-US"/>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5782" tIns="47891" rIns="95782" bIns="47891" numCol="1" anchor="t" anchorCtr="0" compatLnSpc="1">
            <a:prstTxWarp prst="textNoShape">
              <a:avLst/>
            </a:prstTxWarp>
          </a:bodyPr>
          <a:lstStyle>
            <a:lvl1pPr algn="r">
              <a:defRPr sz="1500">
                <a:cs typeface="+mn-cs"/>
              </a:defRPr>
            </a:lvl1pPr>
          </a:lstStyle>
          <a:p>
            <a:pPr>
              <a:defRPr/>
            </a:pPr>
            <a:fld id="{B00394EF-B3B9-462D-9AF9-B963854E5A7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0"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Arial" charset="0"/>
        </a:defRPr>
      </a:lvl2pPr>
      <a:lvl3pPr algn="ctr" defTabSz="957263" rtl="0" eaLnBrk="0" fontAlgn="base" hangingPunct="0">
        <a:spcBef>
          <a:spcPct val="0"/>
        </a:spcBef>
        <a:spcAft>
          <a:spcPct val="0"/>
        </a:spcAft>
        <a:defRPr sz="4600">
          <a:solidFill>
            <a:schemeClr val="tx2"/>
          </a:solidFill>
          <a:latin typeface="Arial" charset="0"/>
        </a:defRPr>
      </a:lvl3pPr>
      <a:lvl4pPr algn="ctr" defTabSz="957263" rtl="0" eaLnBrk="0" fontAlgn="base" hangingPunct="0">
        <a:spcBef>
          <a:spcPct val="0"/>
        </a:spcBef>
        <a:spcAft>
          <a:spcPct val="0"/>
        </a:spcAft>
        <a:defRPr sz="4600">
          <a:solidFill>
            <a:schemeClr val="tx2"/>
          </a:solidFill>
          <a:latin typeface="Arial" charset="0"/>
        </a:defRPr>
      </a:lvl4pPr>
      <a:lvl5pPr algn="ctr" defTabSz="957263" rtl="0" eaLnBrk="0" fontAlgn="base" hangingPunct="0">
        <a:spcBef>
          <a:spcPct val="0"/>
        </a:spcBef>
        <a:spcAft>
          <a:spcPct val="0"/>
        </a:spcAft>
        <a:defRPr sz="4600">
          <a:solidFill>
            <a:schemeClr val="tx2"/>
          </a:solidFill>
          <a:latin typeface="Arial" charset="0"/>
        </a:defRPr>
      </a:lvl5pPr>
      <a:lvl6pPr marL="342077" algn="ctr" defTabSz="957341" rtl="0" fontAlgn="base">
        <a:spcBef>
          <a:spcPct val="0"/>
        </a:spcBef>
        <a:spcAft>
          <a:spcPct val="0"/>
        </a:spcAft>
        <a:defRPr sz="4600">
          <a:solidFill>
            <a:schemeClr val="tx2"/>
          </a:solidFill>
          <a:latin typeface="Arial" charset="0"/>
        </a:defRPr>
      </a:lvl6pPr>
      <a:lvl7pPr marL="684154" algn="ctr" defTabSz="957341" rtl="0" fontAlgn="base">
        <a:spcBef>
          <a:spcPct val="0"/>
        </a:spcBef>
        <a:spcAft>
          <a:spcPct val="0"/>
        </a:spcAft>
        <a:defRPr sz="4600">
          <a:solidFill>
            <a:schemeClr val="tx2"/>
          </a:solidFill>
          <a:latin typeface="Arial" charset="0"/>
        </a:defRPr>
      </a:lvl7pPr>
      <a:lvl8pPr marL="1026231" algn="ctr" defTabSz="957341" rtl="0" fontAlgn="base">
        <a:spcBef>
          <a:spcPct val="0"/>
        </a:spcBef>
        <a:spcAft>
          <a:spcPct val="0"/>
        </a:spcAft>
        <a:defRPr sz="4600">
          <a:solidFill>
            <a:schemeClr val="tx2"/>
          </a:solidFill>
          <a:latin typeface="Arial" charset="0"/>
        </a:defRPr>
      </a:lvl8pPr>
      <a:lvl9pPr marL="1368308" algn="ctr" defTabSz="957341" rtl="0" fontAlgn="base">
        <a:spcBef>
          <a:spcPct val="0"/>
        </a:spcBef>
        <a:spcAft>
          <a:spcPct val="0"/>
        </a:spcAft>
        <a:defRPr sz="4600">
          <a:solidFill>
            <a:schemeClr val="tx2"/>
          </a:solidFill>
          <a:latin typeface="Arial" charset="0"/>
        </a:defRPr>
      </a:lvl9pPr>
    </p:titleStyle>
    <p:bodyStyle>
      <a:lvl1pPr marL="357188" indent="-357188"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900">
          <a:solidFill>
            <a:schemeClr val="tx1"/>
          </a:solidFill>
          <a:latin typeface="+mn-lt"/>
        </a:defRPr>
      </a:lvl2pPr>
      <a:lvl3pPr marL="1196975" indent="-239713" algn="l" defTabSz="957263" rtl="0" eaLnBrk="0" fontAlgn="base" hangingPunct="0">
        <a:spcBef>
          <a:spcPct val="20000"/>
        </a:spcBef>
        <a:spcAft>
          <a:spcPct val="0"/>
        </a:spcAft>
        <a:buChar char="•"/>
        <a:defRPr sz="2500">
          <a:solidFill>
            <a:schemeClr val="tx1"/>
          </a:solidFill>
          <a:latin typeface="+mn-lt"/>
        </a:defRPr>
      </a:lvl3pPr>
      <a:lvl4pPr marL="1674813" indent="-238125" algn="l" defTabSz="957263" rtl="0" eaLnBrk="0" fontAlgn="base" hangingPunct="0">
        <a:spcBef>
          <a:spcPct val="20000"/>
        </a:spcBef>
        <a:spcAft>
          <a:spcPct val="0"/>
        </a:spcAft>
        <a:buChar char="–"/>
        <a:defRPr sz="2100">
          <a:solidFill>
            <a:schemeClr val="tx1"/>
          </a:solidFill>
          <a:latin typeface="+mn-lt"/>
        </a:defRPr>
      </a:lvl4pPr>
      <a:lvl5pPr marL="2154238" indent="-238125" algn="l" defTabSz="957263" rtl="0" eaLnBrk="0" fontAlgn="base" hangingPunct="0">
        <a:spcBef>
          <a:spcPct val="20000"/>
        </a:spcBef>
        <a:spcAft>
          <a:spcPct val="0"/>
        </a:spcAft>
        <a:buChar char="»"/>
        <a:defRPr sz="2100">
          <a:solidFill>
            <a:schemeClr val="tx1"/>
          </a:solidFill>
          <a:latin typeface="+mn-lt"/>
        </a:defRPr>
      </a:lvl5pPr>
      <a:lvl6pPr marL="2496687" indent="-238742" algn="l" defTabSz="957341" rtl="0" fontAlgn="base">
        <a:spcBef>
          <a:spcPct val="20000"/>
        </a:spcBef>
        <a:spcAft>
          <a:spcPct val="0"/>
        </a:spcAft>
        <a:buChar char="»"/>
        <a:defRPr sz="2100">
          <a:solidFill>
            <a:schemeClr val="tx1"/>
          </a:solidFill>
          <a:latin typeface="+mn-lt"/>
        </a:defRPr>
      </a:lvl6pPr>
      <a:lvl7pPr marL="2838764" indent="-238742" algn="l" defTabSz="957341" rtl="0" fontAlgn="base">
        <a:spcBef>
          <a:spcPct val="20000"/>
        </a:spcBef>
        <a:spcAft>
          <a:spcPct val="0"/>
        </a:spcAft>
        <a:buChar char="»"/>
        <a:defRPr sz="2100">
          <a:solidFill>
            <a:schemeClr val="tx1"/>
          </a:solidFill>
          <a:latin typeface="+mn-lt"/>
        </a:defRPr>
      </a:lvl7pPr>
      <a:lvl8pPr marL="3180841" indent="-238742" algn="l" defTabSz="957341" rtl="0" fontAlgn="base">
        <a:spcBef>
          <a:spcPct val="20000"/>
        </a:spcBef>
        <a:spcAft>
          <a:spcPct val="0"/>
        </a:spcAft>
        <a:buChar char="»"/>
        <a:defRPr sz="2100">
          <a:solidFill>
            <a:schemeClr val="tx1"/>
          </a:solidFill>
          <a:latin typeface="+mn-lt"/>
        </a:defRPr>
      </a:lvl8pPr>
      <a:lvl9pPr marL="3522918" indent="-238742" algn="l" defTabSz="957341" rtl="0" fontAlgn="base">
        <a:spcBef>
          <a:spcPct val="20000"/>
        </a:spcBef>
        <a:spcAft>
          <a:spcPct val="0"/>
        </a:spcAft>
        <a:buChar char="»"/>
        <a:defRPr sz="2100">
          <a:solidFill>
            <a:schemeClr val="tx1"/>
          </a:solidFill>
          <a:latin typeface="+mn-lt"/>
        </a:defRPr>
      </a:lvl9pPr>
    </p:bodyStyle>
    <p:otherStyle>
      <a:defPPr>
        <a:defRPr lang="en-US"/>
      </a:defPPr>
      <a:lvl1pPr marL="0" algn="l" defTabSz="684154" rtl="0" eaLnBrk="1" latinLnBrk="0" hangingPunct="1">
        <a:defRPr sz="1300" kern="1200">
          <a:solidFill>
            <a:schemeClr val="tx1"/>
          </a:solidFill>
          <a:latin typeface="+mn-lt"/>
          <a:ea typeface="+mn-ea"/>
          <a:cs typeface="+mn-cs"/>
        </a:defRPr>
      </a:lvl1pPr>
      <a:lvl2pPr marL="342077" algn="l" defTabSz="684154" rtl="0" eaLnBrk="1" latinLnBrk="0" hangingPunct="1">
        <a:defRPr sz="1300" kern="1200">
          <a:solidFill>
            <a:schemeClr val="tx1"/>
          </a:solidFill>
          <a:latin typeface="+mn-lt"/>
          <a:ea typeface="+mn-ea"/>
          <a:cs typeface="+mn-cs"/>
        </a:defRPr>
      </a:lvl2pPr>
      <a:lvl3pPr marL="684154" algn="l" defTabSz="684154" rtl="0" eaLnBrk="1" latinLnBrk="0" hangingPunct="1">
        <a:defRPr sz="1300" kern="1200">
          <a:solidFill>
            <a:schemeClr val="tx1"/>
          </a:solidFill>
          <a:latin typeface="+mn-lt"/>
          <a:ea typeface="+mn-ea"/>
          <a:cs typeface="+mn-cs"/>
        </a:defRPr>
      </a:lvl3pPr>
      <a:lvl4pPr marL="1026231" algn="l" defTabSz="684154" rtl="0" eaLnBrk="1" latinLnBrk="0" hangingPunct="1">
        <a:defRPr sz="1300" kern="1200">
          <a:solidFill>
            <a:schemeClr val="tx1"/>
          </a:solidFill>
          <a:latin typeface="+mn-lt"/>
          <a:ea typeface="+mn-ea"/>
          <a:cs typeface="+mn-cs"/>
        </a:defRPr>
      </a:lvl4pPr>
      <a:lvl5pPr marL="1368308" algn="l" defTabSz="684154" rtl="0" eaLnBrk="1" latinLnBrk="0" hangingPunct="1">
        <a:defRPr sz="1300" kern="1200">
          <a:solidFill>
            <a:schemeClr val="tx1"/>
          </a:solidFill>
          <a:latin typeface="+mn-lt"/>
          <a:ea typeface="+mn-ea"/>
          <a:cs typeface="+mn-cs"/>
        </a:defRPr>
      </a:lvl5pPr>
      <a:lvl6pPr marL="1710385" algn="l" defTabSz="684154" rtl="0" eaLnBrk="1" latinLnBrk="0" hangingPunct="1">
        <a:defRPr sz="1300" kern="1200">
          <a:solidFill>
            <a:schemeClr val="tx1"/>
          </a:solidFill>
          <a:latin typeface="+mn-lt"/>
          <a:ea typeface="+mn-ea"/>
          <a:cs typeface="+mn-cs"/>
        </a:defRPr>
      </a:lvl6pPr>
      <a:lvl7pPr marL="2052462" algn="l" defTabSz="684154" rtl="0" eaLnBrk="1" latinLnBrk="0" hangingPunct="1">
        <a:defRPr sz="1300" kern="1200">
          <a:solidFill>
            <a:schemeClr val="tx1"/>
          </a:solidFill>
          <a:latin typeface="+mn-lt"/>
          <a:ea typeface="+mn-ea"/>
          <a:cs typeface="+mn-cs"/>
        </a:defRPr>
      </a:lvl7pPr>
      <a:lvl8pPr marL="2394539" algn="l" defTabSz="684154" rtl="0" eaLnBrk="1" latinLnBrk="0" hangingPunct="1">
        <a:defRPr sz="1300" kern="1200">
          <a:solidFill>
            <a:schemeClr val="tx1"/>
          </a:solidFill>
          <a:latin typeface="+mn-lt"/>
          <a:ea typeface="+mn-ea"/>
          <a:cs typeface="+mn-cs"/>
        </a:defRPr>
      </a:lvl8pPr>
      <a:lvl9pPr marL="2736616" algn="l" defTabSz="684154"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www.technologystudent.com/cams/cam2.htm" TargetMode="External"/><Relationship Id="rId2" Type="http://schemas.openxmlformats.org/officeDocument/2006/relationships/hyperlink" Target="http://www.technologystudent.com/cams/cam1.htm" TargetMode="External"/><Relationship Id="rId1" Type="http://schemas.openxmlformats.org/officeDocument/2006/relationships/slideLayout" Target="../slideLayouts/slideLayout2.xml"/><Relationship Id="rId4" Type="http://schemas.openxmlformats.org/officeDocument/2006/relationships/hyperlink" Target="http://www.technologystudent.com/cams/cam10.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0"/>
            <a:ext cx="9906000" cy="6858000"/>
          </a:xfrm>
          <a:prstGeom prst="rect">
            <a:avLst/>
          </a:prstGeom>
          <a:solidFill>
            <a:schemeClr val="accent3"/>
          </a:solidFill>
          <a:ln w="9525" cap="flat" cmpd="sng" algn="ctr">
            <a:noFill/>
            <a:prstDash val="solid"/>
            <a:round/>
            <a:headEnd type="none" w="med" len="med"/>
            <a:tailEnd type="none" w="med" len="med"/>
          </a:ln>
          <a:effectLst/>
        </p:spPr>
        <p:txBody>
          <a:bodyPr/>
          <a:lstStyle/>
          <a:p>
            <a:pPr defTabSz="1279525">
              <a:defRPr/>
            </a:pPr>
            <a:endParaRPr lang="en-US" sz="2500" dirty="0">
              <a:cs typeface="+mn-cs"/>
            </a:endParaRPr>
          </a:p>
        </p:txBody>
      </p:sp>
      <p:sp>
        <p:nvSpPr>
          <p:cNvPr id="14338" name="Content Placeholder 2"/>
          <p:cNvSpPr>
            <a:spLocks noGrp="1"/>
          </p:cNvSpPr>
          <p:nvPr>
            <p:ph idx="4294967295"/>
          </p:nvPr>
        </p:nvSpPr>
        <p:spPr>
          <a:xfrm>
            <a:off x="595314" y="5040313"/>
            <a:ext cx="4214812" cy="1268412"/>
          </a:xfrm>
        </p:spPr>
        <p:txBody>
          <a:bodyPr/>
          <a:lstStyle/>
          <a:p>
            <a:pPr>
              <a:buFontTx/>
              <a:buNone/>
            </a:pPr>
            <a:r>
              <a:rPr lang="en-GB" sz="1200" dirty="0">
                <a:latin typeface="Comic Sans MS" pitchFamily="66" charset="0"/>
              </a:rPr>
              <a:t>Name</a:t>
            </a:r>
          </a:p>
          <a:p>
            <a:pPr>
              <a:buFontTx/>
              <a:buNone/>
            </a:pPr>
            <a:r>
              <a:rPr lang="en-GB" sz="1200" dirty="0">
                <a:latin typeface="Comic Sans MS" pitchFamily="66" charset="0"/>
              </a:rPr>
              <a:t>Design &amp; Technology group</a:t>
            </a:r>
          </a:p>
          <a:p>
            <a:pPr>
              <a:buFontTx/>
              <a:buNone/>
            </a:pPr>
            <a:endParaRPr lang="en-GB" sz="1200" dirty="0">
              <a:latin typeface="Comic Sans MS" pitchFamily="66" charset="0"/>
            </a:endParaRPr>
          </a:p>
          <a:p>
            <a:pPr>
              <a:buFontTx/>
              <a:buNone/>
            </a:pPr>
            <a:endParaRPr lang="en-GB" sz="1200" dirty="0">
              <a:latin typeface="Comic Sans MS" pitchFamily="66" charset="0"/>
            </a:endParaRPr>
          </a:p>
          <a:p>
            <a:pPr>
              <a:buFontTx/>
              <a:buNone/>
            </a:pPr>
            <a:r>
              <a:rPr lang="en-GB" sz="1200" dirty="0">
                <a:latin typeface="Comic Sans MS" pitchFamily="66" charset="0"/>
              </a:rPr>
              <a:t>Pathway</a:t>
            </a:r>
          </a:p>
        </p:txBody>
      </p:sp>
      <p:sp>
        <p:nvSpPr>
          <p:cNvPr id="14339" name="Rectangle 3"/>
          <p:cNvSpPr>
            <a:spLocks noChangeArrowheads="1"/>
          </p:cNvSpPr>
          <p:nvPr/>
        </p:nvSpPr>
        <p:spPr bwMode="auto">
          <a:xfrm>
            <a:off x="452441" y="428628"/>
            <a:ext cx="8858251" cy="5929313"/>
          </a:xfrm>
          <a:prstGeom prst="rect">
            <a:avLst/>
          </a:prstGeom>
          <a:noFill/>
          <a:ln w="38100" algn="ctr">
            <a:solidFill>
              <a:schemeClr val="tx1"/>
            </a:solidFill>
            <a:round/>
            <a:headEnd/>
            <a:tailEnd/>
          </a:ln>
        </p:spPr>
        <p:txBody>
          <a:bodyPr/>
          <a:lstStyle/>
          <a:p>
            <a:pPr defTabSz="1279525"/>
            <a:endParaRPr lang="en-US" sz="2500"/>
          </a:p>
        </p:txBody>
      </p:sp>
      <p:sp>
        <p:nvSpPr>
          <p:cNvPr id="14340" name="Rectangle 4"/>
          <p:cNvSpPr>
            <a:spLocks noChangeArrowheads="1"/>
          </p:cNvSpPr>
          <p:nvPr/>
        </p:nvSpPr>
        <p:spPr bwMode="auto">
          <a:xfrm>
            <a:off x="452441" y="4714878"/>
            <a:ext cx="8858251" cy="1643063"/>
          </a:xfrm>
          <a:prstGeom prst="rect">
            <a:avLst/>
          </a:prstGeom>
          <a:noFill/>
          <a:ln w="38100" algn="ctr">
            <a:solidFill>
              <a:schemeClr val="tx1"/>
            </a:solidFill>
            <a:round/>
            <a:headEnd/>
            <a:tailEnd/>
          </a:ln>
        </p:spPr>
        <p:txBody>
          <a:bodyPr/>
          <a:lstStyle/>
          <a:p>
            <a:pPr defTabSz="1279525"/>
            <a:endParaRPr lang="en-US" sz="2500"/>
          </a:p>
        </p:txBody>
      </p:sp>
      <p:cxnSp>
        <p:nvCxnSpPr>
          <p:cNvPr id="14341" name="Straight Connector 6"/>
          <p:cNvCxnSpPr>
            <a:cxnSpLocks noChangeShapeType="1"/>
          </p:cNvCxnSpPr>
          <p:nvPr/>
        </p:nvCxnSpPr>
        <p:spPr bwMode="auto">
          <a:xfrm>
            <a:off x="1136650" y="5229225"/>
            <a:ext cx="2928938" cy="1588"/>
          </a:xfrm>
          <a:prstGeom prst="line">
            <a:avLst/>
          </a:prstGeom>
          <a:noFill/>
          <a:ln w="9525" algn="ctr">
            <a:solidFill>
              <a:schemeClr val="tx1"/>
            </a:solidFill>
            <a:round/>
            <a:headEnd/>
            <a:tailEnd/>
          </a:ln>
        </p:spPr>
      </p:cxnSp>
      <p:cxnSp>
        <p:nvCxnSpPr>
          <p:cNvPr id="14342" name="Straight Connector 7"/>
          <p:cNvCxnSpPr>
            <a:cxnSpLocks noChangeShapeType="1"/>
          </p:cNvCxnSpPr>
          <p:nvPr/>
        </p:nvCxnSpPr>
        <p:spPr bwMode="auto">
          <a:xfrm>
            <a:off x="1136650" y="5713415"/>
            <a:ext cx="2928938" cy="1587"/>
          </a:xfrm>
          <a:prstGeom prst="line">
            <a:avLst/>
          </a:prstGeom>
          <a:noFill/>
          <a:ln w="9525" algn="ctr">
            <a:solidFill>
              <a:schemeClr val="tx1"/>
            </a:solidFill>
            <a:round/>
            <a:headEnd/>
            <a:tailEnd/>
          </a:ln>
        </p:spPr>
      </p:cxnSp>
      <p:cxnSp>
        <p:nvCxnSpPr>
          <p:cNvPr id="14343" name="Straight Connector 8"/>
          <p:cNvCxnSpPr>
            <a:cxnSpLocks noChangeShapeType="1"/>
          </p:cNvCxnSpPr>
          <p:nvPr/>
        </p:nvCxnSpPr>
        <p:spPr bwMode="auto">
          <a:xfrm>
            <a:off x="1136650" y="6213475"/>
            <a:ext cx="2928938" cy="1588"/>
          </a:xfrm>
          <a:prstGeom prst="line">
            <a:avLst/>
          </a:prstGeom>
          <a:noFill/>
          <a:ln w="9525" algn="ctr">
            <a:solidFill>
              <a:schemeClr val="tx1"/>
            </a:solidFill>
            <a:round/>
            <a:headEnd/>
            <a:tailEnd/>
          </a:ln>
        </p:spPr>
      </p:cxnSp>
      <p:sp>
        <p:nvSpPr>
          <p:cNvPr id="15" name="Rectangle 14"/>
          <p:cNvSpPr/>
          <p:nvPr/>
        </p:nvSpPr>
        <p:spPr>
          <a:xfrm>
            <a:off x="1095349" y="1340771"/>
            <a:ext cx="7533088" cy="2585323"/>
          </a:xfrm>
          <a:prstGeom prst="rect">
            <a:avLst/>
          </a:prstGeom>
          <a:noFill/>
        </p:spPr>
        <p:txBody>
          <a:bodyPr>
            <a:spAutoFit/>
          </a:bodyPr>
          <a:lstStyle/>
          <a:p>
            <a:pPr algn="ctr">
              <a:defRPr/>
            </a:pPr>
            <a:r>
              <a:rPr lang="en-GB"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Year 8 Product Design</a:t>
            </a:r>
            <a:br>
              <a:rPr lang="en-GB"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GB"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Desk Tidy Project</a:t>
            </a:r>
            <a:br>
              <a:rPr lang="en-GB"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6" name="Content Placeholder 2"/>
          <p:cNvSpPr txBox="1">
            <a:spLocks/>
          </p:cNvSpPr>
          <p:nvPr/>
        </p:nvSpPr>
        <p:spPr bwMode="auto">
          <a:xfrm>
            <a:off x="5097020" y="5310906"/>
            <a:ext cx="4219377" cy="710382"/>
          </a:xfrm>
          <a:prstGeom prst="rect">
            <a:avLst/>
          </a:prstGeom>
          <a:noFill/>
          <a:ln w="9525">
            <a:noFill/>
            <a:miter lim="800000"/>
            <a:headEnd/>
            <a:tailEnd/>
          </a:ln>
        </p:spPr>
        <p:txBody>
          <a:bodyPr lIns="95782" tIns="47891" rIns="95782" bIns="47891"/>
          <a:lstStyle/>
          <a:p>
            <a:pPr marL="357188" indent="-357188" defTabSz="957263" eaLnBrk="0" hangingPunct="0">
              <a:spcBef>
                <a:spcPct val="20000"/>
              </a:spcBef>
            </a:pPr>
            <a:endParaRPr lang="en-GB" sz="1200" dirty="0">
              <a:latin typeface="Comic Sans MS" pitchFamily="66" charset="0"/>
            </a:endParaRPr>
          </a:p>
          <a:p>
            <a:pPr marL="357188" indent="-357188" defTabSz="957263" eaLnBrk="0" hangingPunct="0">
              <a:spcBef>
                <a:spcPct val="20000"/>
              </a:spcBef>
            </a:pPr>
            <a:r>
              <a:rPr lang="en-GB" sz="1200" b="1" dirty="0">
                <a:latin typeface="Comic Sans MS" pitchFamily="66" charset="0"/>
              </a:rPr>
              <a:t>Project Assessment :</a:t>
            </a:r>
          </a:p>
          <a:p>
            <a:pPr marL="357188" indent="-357188" defTabSz="957263" eaLnBrk="0" hangingPunct="0">
              <a:spcBef>
                <a:spcPct val="20000"/>
              </a:spcBef>
            </a:pPr>
            <a:endParaRPr lang="en-GB" sz="1200" dirty="0">
              <a:latin typeface="Comic Sans MS" pitchFamily="66" charset="0"/>
            </a:endParaRPr>
          </a:p>
        </p:txBody>
      </p:sp>
      <p:cxnSp>
        <p:nvCxnSpPr>
          <p:cNvPr id="18" name="Straight Connector 17"/>
          <p:cNvCxnSpPr>
            <a:cxnSpLocks noChangeShapeType="1"/>
          </p:cNvCxnSpPr>
          <p:nvPr/>
        </p:nvCxnSpPr>
        <p:spPr bwMode="auto">
          <a:xfrm>
            <a:off x="6825208" y="5731668"/>
            <a:ext cx="2357437" cy="1588"/>
          </a:xfrm>
          <a:prstGeom prst="line">
            <a:avLst/>
          </a:prstGeom>
          <a:noFill/>
          <a:ln w="9525" algn="ctr">
            <a:solidFill>
              <a:schemeClr val="tx1"/>
            </a:solidFill>
            <a:round/>
            <a:headEnd/>
            <a:tailEnd/>
          </a:ln>
        </p:spPr>
      </p:cxnSp>
      <p:sp>
        <p:nvSpPr>
          <p:cNvPr id="13" name=" 3"/>
          <p:cNvSpPr/>
          <p:nvPr/>
        </p:nvSpPr>
        <p:spPr>
          <a:xfrm>
            <a:off x="1136650" y="3085243"/>
            <a:ext cx="1030498" cy="1018958"/>
          </a:xfrm>
          <a:prstGeom prst="gear9">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a:extLst>
              <a:ext uri="{FF2B5EF4-FFF2-40B4-BE49-F238E27FC236}">
                <a16:creationId xmlns:a16="http://schemas.microsoft.com/office/drawing/2014/main" id="{98CA8F09-0B5A-425E-8613-5E9B666488E6}"/>
              </a:ext>
            </a:extLst>
          </p:cNvPr>
          <p:cNvPicPr>
            <a:picLocks noChangeAspect="1"/>
          </p:cNvPicPr>
          <p:nvPr/>
        </p:nvPicPr>
        <p:blipFill>
          <a:blip r:embed="rId2">
            <a:extLst>
              <a:ext uri="{28A0092B-C50C-407E-A947-70E740481C1C}">
                <a14:useLocalDpi xmlns:a14="http://schemas.microsoft.com/office/drawing/2010/main" val="0"/>
              </a:ext>
            </a:extLst>
          </a:blip>
          <a:srcRect l="24542" t="20470" r="25648" b="17516"/>
          <a:stretch>
            <a:fillRect/>
          </a:stretch>
        </p:blipFill>
        <p:spPr bwMode="auto">
          <a:xfrm>
            <a:off x="477839" y="295276"/>
            <a:ext cx="8950325" cy="626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6" name="Group 57"/>
          <p:cNvGrpSpPr>
            <a:grpSpLocks/>
          </p:cNvGrpSpPr>
          <p:nvPr/>
        </p:nvGrpSpPr>
        <p:grpSpPr bwMode="auto">
          <a:xfrm>
            <a:off x="274642" y="142878"/>
            <a:ext cx="9358311" cy="6022426"/>
            <a:chOff x="550863" y="292100"/>
            <a:chExt cx="9250362" cy="5913438"/>
          </a:xfrm>
        </p:grpSpPr>
        <p:sp>
          <p:nvSpPr>
            <p:cNvPr id="38917" name="Rectangle 19"/>
            <p:cNvSpPr>
              <a:spLocks noChangeArrowheads="1"/>
            </p:cNvSpPr>
            <p:nvPr/>
          </p:nvSpPr>
          <p:spPr bwMode="auto">
            <a:xfrm>
              <a:off x="5119688" y="703263"/>
              <a:ext cx="4291012" cy="5502275"/>
            </a:xfrm>
            <a:prstGeom prst="rect">
              <a:avLst/>
            </a:prstGeom>
            <a:noFill/>
            <a:ln w="9525">
              <a:solidFill>
                <a:schemeClr val="tx1"/>
              </a:solidFill>
              <a:miter lim="800000"/>
              <a:headEnd/>
              <a:tailEnd/>
            </a:ln>
          </p:spPr>
          <p:txBody>
            <a:bodyPr wrap="none" lIns="68415" tIns="34208" rIns="68415" bIns="34208" anchor="ctr"/>
            <a:lstStyle/>
            <a:p>
              <a:endParaRPr lang="en-US" sz="1900"/>
            </a:p>
          </p:txBody>
        </p:sp>
        <p:sp>
          <p:nvSpPr>
            <p:cNvPr id="38918" name="Rectangle 18"/>
            <p:cNvSpPr>
              <a:spLocks noChangeArrowheads="1"/>
            </p:cNvSpPr>
            <p:nvPr/>
          </p:nvSpPr>
          <p:spPr bwMode="auto">
            <a:xfrm>
              <a:off x="550863" y="703263"/>
              <a:ext cx="4513262" cy="5502275"/>
            </a:xfrm>
            <a:prstGeom prst="rect">
              <a:avLst/>
            </a:prstGeom>
            <a:noFill/>
            <a:ln w="9525">
              <a:solidFill>
                <a:schemeClr val="tx1"/>
              </a:solidFill>
              <a:miter lim="800000"/>
              <a:headEnd/>
              <a:tailEnd/>
            </a:ln>
          </p:spPr>
          <p:txBody>
            <a:bodyPr wrap="none" lIns="68415" tIns="34208" rIns="68415" bIns="34208" anchor="ctr"/>
            <a:lstStyle/>
            <a:p>
              <a:endParaRPr lang="en-US" sz="1900"/>
            </a:p>
          </p:txBody>
        </p:sp>
        <p:sp>
          <p:nvSpPr>
            <p:cNvPr id="38919" name="Line 20"/>
            <p:cNvSpPr>
              <a:spLocks noChangeShapeType="1"/>
            </p:cNvSpPr>
            <p:nvPr/>
          </p:nvSpPr>
          <p:spPr bwMode="auto">
            <a:xfrm>
              <a:off x="606425" y="908050"/>
              <a:ext cx="4402138" cy="0"/>
            </a:xfrm>
            <a:prstGeom prst="line">
              <a:avLst/>
            </a:prstGeom>
            <a:noFill/>
            <a:ln w="9525">
              <a:solidFill>
                <a:schemeClr val="tx1"/>
              </a:solidFill>
              <a:round/>
              <a:headEnd/>
              <a:tailEnd/>
            </a:ln>
          </p:spPr>
          <p:txBody>
            <a:bodyPr lIns="68415" tIns="34208" rIns="68415" bIns="34208"/>
            <a:lstStyle/>
            <a:p>
              <a:endParaRPr lang="en-US"/>
            </a:p>
          </p:txBody>
        </p:sp>
        <p:sp>
          <p:nvSpPr>
            <p:cNvPr id="38920" name="Line 21"/>
            <p:cNvSpPr>
              <a:spLocks noChangeShapeType="1"/>
            </p:cNvSpPr>
            <p:nvPr/>
          </p:nvSpPr>
          <p:spPr bwMode="auto">
            <a:xfrm>
              <a:off x="606425" y="1114425"/>
              <a:ext cx="4402138" cy="0"/>
            </a:xfrm>
            <a:prstGeom prst="line">
              <a:avLst/>
            </a:prstGeom>
            <a:noFill/>
            <a:ln w="9525">
              <a:solidFill>
                <a:schemeClr val="tx1"/>
              </a:solidFill>
              <a:round/>
              <a:headEnd/>
              <a:tailEnd/>
            </a:ln>
          </p:spPr>
          <p:txBody>
            <a:bodyPr lIns="68415" tIns="34208" rIns="68415" bIns="34208"/>
            <a:lstStyle/>
            <a:p>
              <a:endParaRPr lang="en-US"/>
            </a:p>
          </p:txBody>
        </p:sp>
        <p:sp>
          <p:nvSpPr>
            <p:cNvPr id="38921" name="Line 22"/>
            <p:cNvSpPr>
              <a:spLocks noChangeShapeType="1"/>
            </p:cNvSpPr>
            <p:nvPr/>
          </p:nvSpPr>
          <p:spPr bwMode="auto">
            <a:xfrm>
              <a:off x="606425" y="1319213"/>
              <a:ext cx="4402138" cy="0"/>
            </a:xfrm>
            <a:prstGeom prst="line">
              <a:avLst/>
            </a:prstGeom>
            <a:noFill/>
            <a:ln w="9525">
              <a:solidFill>
                <a:schemeClr val="tx1"/>
              </a:solidFill>
              <a:round/>
              <a:headEnd/>
              <a:tailEnd/>
            </a:ln>
          </p:spPr>
          <p:txBody>
            <a:bodyPr lIns="68415" tIns="34208" rIns="68415" bIns="34208"/>
            <a:lstStyle/>
            <a:p>
              <a:endParaRPr lang="en-US"/>
            </a:p>
          </p:txBody>
        </p:sp>
        <p:sp>
          <p:nvSpPr>
            <p:cNvPr id="38922" name="Line 23"/>
            <p:cNvSpPr>
              <a:spLocks noChangeShapeType="1"/>
            </p:cNvSpPr>
            <p:nvPr/>
          </p:nvSpPr>
          <p:spPr bwMode="auto">
            <a:xfrm>
              <a:off x="606425" y="1525588"/>
              <a:ext cx="4402138" cy="0"/>
            </a:xfrm>
            <a:prstGeom prst="line">
              <a:avLst/>
            </a:prstGeom>
            <a:noFill/>
            <a:ln w="9525">
              <a:solidFill>
                <a:schemeClr val="tx1"/>
              </a:solidFill>
              <a:round/>
              <a:headEnd/>
              <a:tailEnd/>
            </a:ln>
          </p:spPr>
          <p:txBody>
            <a:bodyPr lIns="68415" tIns="34208" rIns="68415" bIns="34208"/>
            <a:lstStyle/>
            <a:p>
              <a:endParaRPr lang="en-US"/>
            </a:p>
          </p:txBody>
        </p:sp>
        <p:sp>
          <p:nvSpPr>
            <p:cNvPr id="38923" name="Line 24"/>
            <p:cNvSpPr>
              <a:spLocks noChangeShapeType="1"/>
            </p:cNvSpPr>
            <p:nvPr/>
          </p:nvSpPr>
          <p:spPr bwMode="auto">
            <a:xfrm>
              <a:off x="606425" y="1731963"/>
              <a:ext cx="4402138" cy="0"/>
            </a:xfrm>
            <a:prstGeom prst="line">
              <a:avLst/>
            </a:prstGeom>
            <a:noFill/>
            <a:ln w="9525">
              <a:solidFill>
                <a:schemeClr val="tx1"/>
              </a:solidFill>
              <a:round/>
              <a:headEnd/>
              <a:tailEnd/>
            </a:ln>
          </p:spPr>
          <p:txBody>
            <a:bodyPr lIns="68415" tIns="34208" rIns="68415" bIns="34208"/>
            <a:lstStyle/>
            <a:p>
              <a:endParaRPr lang="en-US"/>
            </a:p>
          </p:txBody>
        </p:sp>
        <p:sp>
          <p:nvSpPr>
            <p:cNvPr id="38924" name="Line 25"/>
            <p:cNvSpPr>
              <a:spLocks noChangeShapeType="1"/>
            </p:cNvSpPr>
            <p:nvPr/>
          </p:nvSpPr>
          <p:spPr bwMode="auto">
            <a:xfrm>
              <a:off x="606425" y="1938338"/>
              <a:ext cx="4402138" cy="0"/>
            </a:xfrm>
            <a:prstGeom prst="line">
              <a:avLst/>
            </a:prstGeom>
            <a:noFill/>
            <a:ln w="9525">
              <a:solidFill>
                <a:schemeClr val="tx1"/>
              </a:solidFill>
              <a:round/>
              <a:headEnd/>
              <a:tailEnd/>
            </a:ln>
          </p:spPr>
          <p:txBody>
            <a:bodyPr lIns="68415" tIns="34208" rIns="68415" bIns="34208"/>
            <a:lstStyle/>
            <a:p>
              <a:endParaRPr lang="en-US"/>
            </a:p>
          </p:txBody>
        </p:sp>
        <p:sp>
          <p:nvSpPr>
            <p:cNvPr id="38925" name="Line 26"/>
            <p:cNvSpPr>
              <a:spLocks noChangeShapeType="1"/>
            </p:cNvSpPr>
            <p:nvPr/>
          </p:nvSpPr>
          <p:spPr bwMode="auto">
            <a:xfrm>
              <a:off x="606425" y="2143125"/>
              <a:ext cx="4402138" cy="0"/>
            </a:xfrm>
            <a:prstGeom prst="line">
              <a:avLst/>
            </a:prstGeom>
            <a:noFill/>
            <a:ln w="9525">
              <a:solidFill>
                <a:schemeClr val="tx1"/>
              </a:solidFill>
              <a:round/>
              <a:headEnd/>
              <a:tailEnd/>
            </a:ln>
          </p:spPr>
          <p:txBody>
            <a:bodyPr lIns="68415" tIns="34208" rIns="68415" bIns="34208"/>
            <a:lstStyle/>
            <a:p>
              <a:endParaRPr lang="en-US"/>
            </a:p>
          </p:txBody>
        </p:sp>
        <p:sp>
          <p:nvSpPr>
            <p:cNvPr id="38926" name="Line 27"/>
            <p:cNvSpPr>
              <a:spLocks noChangeShapeType="1"/>
            </p:cNvSpPr>
            <p:nvPr/>
          </p:nvSpPr>
          <p:spPr bwMode="auto">
            <a:xfrm>
              <a:off x="606425" y="2349500"/>
              <a:ext cx="4402138" cy="0"/>
            </a:xfrm>
            <a:prstGeom prst="line">
              <a:avLst/>
            </a:prstGeom>
            <a:noFill/>
            <a:ln w="9525">
              <a:solidFill>
                <a:schemeClr val="tx1"/>
              </a:solidFill>
              <a:round/>
              <a:headEnd/>
              <a:tailEnd/>
            </a:ln>
          </p:spPr>
          <p:txBody>
            <a:bodyPr lIns="68415" tIns="34208" rIns="68415" bIns="34208"/>
            <a:lstStyle/>
            <a:p>
              <a:endParaRPr lang="en-US"/>
            </a:p>
          </p:txBody>
        </p:sp>
        <p:sp>
          <p:nvSpPr>
            <p:cNvPr id="38927" name="Line 28"/>
            <p:cNvSpPr>
              <a:spLocks noChangeShapeType="1"/>
            </p:cNvSpPr>
            <p:nvPr/>
          </p:nvSpPr>
          <p:spPr bwMode="auto">
            <a:xfrm>
              <a:off x="606425" y="2554288"/>
              <a:ext cx="4402138" cy="0"/>
            </a:xfrm>
            <a:prstGeom prst="line">
              <a:avLst/>
            </a:prstGeom>
            <a:noFill/>
            <a:ln w="9525">
              <a:solidFill>
                <a:schemeClr val="tx1"/>
              </a:solidFill>
              <a:round/>
              <a:headEnd/>
              <a:tailEnd/>
            </a:ln>
          </p:spPr>
          <p:txBody>
            <a:bodyPr lIns="68415" tIns="34208" rIns="68415" bIns="34208"/>
            <a:lstStyle/>
            <a:p>
              <a:endParaRPr lang="en-US"/>
            </a:p>
          </p:txBody>
        </p:sp>
        <p:sp>
          <p:nvSpPr>
            <p:cNvPr id="38928" name="Line 29"/>
            <p:cNvSpPr>
              <a:spLocks noChangeShapeType="1"/>
            </p:cNvSpPr>
            <p:nvPr/>
          </p:nvSpPr>
          <p:spPr bwMode="auto">
            <a:xfrm>
              <a:off x="606425" y="2760663"/>
              <a:ext cx="4402138" cy="0"/>
            </a:xfrm>
            <a:prstGeom prst="line">
              <a:avLst/>
            </a:prstGeom>
            <a:noFill/>
            <a:ln w="9525">
              <a:solidFill>
                <a:schemeClr val="tx1"/>
              </a:solidFill>
              <a:round/>
              <a:headEnd/>
              <a:tailEnd/>
            </a:ln>
          </p:spPr>
          <p:txBody>
            <a:bodyPr lIns="68415" tIns="34208" rIns="68415" bIns="34208"/>
            <a:lstStyle/>
            <a:p>
              <a:endParaRPr lang="en-US"/>
            </a:p>
          </p:txBody>
        </p:sp>
        <p:sp>
          <p:nvSpPr>
            <p:cNvPr id="38929" name="Line 30"/>
            <p:cNvSpPr>
              <a:spLocks noChangeShapeType="1"/>
            </p:cNvSpPr>
            <p:nvPr/>
          </p:nvSpPr>
          <p:spPr bwMode="auto">
            <a:xfrm>
              <a:off x="606425" y="2967038"/>
              <a:ext cx="4402138" cy="0"/>
            </a:xfrm>
            <a:prstGeom prst="line">
              <a:avLst/>
            </a:prstGeom>
            <a:noFill/>
            <a:ln w="9525">
              <a:solidFill>
                <a:schemeClr val="tx1"/>
              </a:solidFill>
              <a:round/>
              <a:headEnd/>
              <a:tailEnd/>
            </a:ln>
          </p:spPr>
          <p:txBody>
            <a:bodyPr lIns="68415" tIns="34208" rIns="68415" bIns="34208"/>
            <a:lstStyle/>
            <a:p>
              <a:endParaRPr lang="en-US"/>
            </a:p>
          </p:txBody>
        </p:sp>
        <p:sp>
          <p:nvSpPr>
            <p:cNvPr id="38930" name="Line 31"/>
            <p:cNvSpPr>
              <a:spLocks noChangeShapeType="1"/>
            </p:cNvSpPr>
            <p:nvPr/>
          </p:nvSpPr>
          <p:spPr bwMode="auto">
            <a:xfrm>
              <a:off x="606425" y="3171825"/>
              <a:ext cx="4402138" cy="0"/>
            </a:xfrm>
            <a:prstGeom prst="line">
              <a:avLst/>
            </a:prstGeom>
            <a:noFill/>
            <a:ln w="9525">
              <a:solidFill>
                <a:schemeClr val="tx1"/>
              </a:solidFill>
              <a:round/>
              <a:headEnd/>
              <a:tailEnd/>
            </a:ln>
          </p:spPr>
          <p:txBody>
            <a:bodyPr lIns="68415" tIns="34208" rIns="68415" bIns="34208"/>
            <a:lstStyle/>
            <a:p>
              <a:endParaRPr lang="en-US"/>
            </a:p>
          </p:txBody>
        </p:sp>
        <p:sp>
          <p:nvSpPr>
            <p:cNvPr id="38931" name="Line 32"/>
            <p:cNvSpPr>
              <a:spLocks noChangeShapeType="1"/>
            </p:cNvSpPr>
            <p:nvPr/>
          </p:nvSpPr>
          <p:spPr bwMode="auto">
            <a:xfrm>
              <a:off x="606425" y="3378200"/>
              <a:ext cx="4402138" cy="0"/>
            </a:xfrm>
            <a:prstGeom prst="line">
              <a:avLst/>
            </a:prstGeom>
            <a:noFill/>
            <a:ln w="9525">
              <a:solidFill>
                <a:schemeClr val="tx1"/>
              </a:solidFill>
              <a:round/>
              <a:headEnd/>
              <a:tailEnd/>
            </a:ln>
          </p:spPr>
          <p:txBody>
            <a:bodyPr lIns="68415" tIns="34208" rIns="68415" bIns="34208"/>
            <a:lstStyle/>
            <a:p>
              <a:endParaRPr lang="en-US"/>
            </a:p>
          </p:txBody>
        </p:sp>
        <p:sp>
          <p:nvSpPr>
            <p:cNvPr id="38932" name="Line 33"/>
            <p:cNvSpPr>
              <a:spLocks noChangeShapeType="1"/>
            </p:cNvSpPr>
            <p:nvPr/>
          </p:nvSpPr>
          <p:spPr bwMode="auto">
            <a:xfrm>
              <a:off x="606425" y="3584575"/>
              <a:ext cx="4402138" cy="0"/>
            </a:xfrm>
            <a:prstGeom prst="line">
              <a:avLst/>
            </a:prstGeom>
            <a:noFill/>
            <a:ln w="9525">
              <a:solidFill>
                <a:schemeClr val="tx1"/>
              </a:solidFill>
              <a:round/>
              <a:headEnd/>
              <a:tailEnd/>
            </a:ln>
          </p:spPr>
          <p:txBody>
            <a:bodyPr lIns="68415" tIns="34208" rIns="68415" bIns="34208"/>
            <a:lstStyle/>
            <a:p>
              <a:endParaRPr lang="en-US"/>
            </a:p>
          </p:txBody>
        </p:sp>
        <p:sp>
          <p:nvSpPr>
            <p:cNvPr id="38933" name="Line 34"/>
            <p:cNvSpPr>
              <a:spLocks noChangeShapeType="1"/>
            </p:cNvSpPr>
            <p:nvPr/>
          </p:nvSpPr>
          <p:spPr bwMode="auto">
            <a:xfrm>
              <a:off x="606425" y="3789363"/>
              <a:ext cx="4402138" cy="0"/>
            </a:xfrm>
            <a:prstGeom prst="line">
              <a:avLst/>
            </a:prstGeom>
            <a:noFill/>
            <a:ln w="9525">
              <a:solidFill>
                <a:schemeClr val="tx1"/>
              </a:solidFill>
              <a:round/>
              <a:headEnd/>
              <a:tailEnd/>
            </a:ln>
          </p:spPr>
          <p:txBody>
            <a:bodyPr lIns="68415" tIns="34208" rIns="68415" bIns="34208"/>
            <a:lstStyle/>
            <a:p>
              <a:endParaRPr lang="en-US"/>
            </a:p>
          </p:txBody>
        </p:sp>
        <p:sp>
          <p:nvSpPr>
            <p:cNvPr id="38934" name="Line 35"/>
            <p:cNvSpPr>
              <a:spLocks noChangeShapeType="1"/>
            </p:cNvSpPr>
            <p:nvPr/>
          </p:nvSpPr>
          <p:spPr bwMode="auto">
            <a:xfrm>
              <a:off x="606425" y="3994150"/>
              <a:ext cx="4402138" cy="0"/>
            </a:xfrm>
            <a:prstGeom prst="line">
              <a:avLst/>
            </a:prstGeom>
            <a:noFill/>
            <a:ln w="9525">
              <a:solidFill>
                <a:schemeClr val="tx1"/>
              </a:solidFill>
              <a:round/>
              <a:headEnd/>
              <a:tailEnd/>
            </a:ln>
          </p:spPr>
          <p:txBody>
            <a:bodyPr lIns="68415" tIns="34208" rIns="68415" bIns="34208"/>
            <a:lstStyle/>
            <a:p>
              <a:endParaRPr lang="en-US"/>
            </a:p>
          </p:txBody>
        </p:sp>
        <p:sp>
          <p:nvSpPr>
            <p:cNvPr id="38935" name="Line 36"/>
            <p:cNvSpPr>
              <a:spLocks noChangeShapeType="1"/>
            </p:cNvSpPr>
            <p:nvPr/>
          </p:nvSpPr>
          <p:spPr bwMode="auto">
            <a:xfrm>
              <a:off x="606425" y="4200525"/>
              <a:ext cx="4402138" cy="0"/>
            </a:xfrm>
            <a:prstGeom prst="line">
              <a:avLst/>
            </a:prstGeom>
            <a:noFill/>
            <a:ln w="9525">
              <a:solidFill>
                <a:schemeClr val="tx1"/>
              </a:solidFill>
              <a:round/>
              <a:headEnd/>
              <a:tailEnd/>
            </a:ln>
          </p:spPr>
          <p:txBody>
            <a:bodyPr lIns="68415" tIns="34208" rIns="68415" bIns="34208"/>
            <a:lstStyle/>
            <a:p>
              <a:endParaRPr lang="en-US"/>
            </a:p>
          </p:txBody>
        </p:sp>
        <p:sp>
          <p:nvSpPr>
            <p:cNvPr id="38936" name="Line 37"/>
            <p:cNvSpPr>
              <a:spLocks noChangeShapeType="1"/>
            </p:cNvSpPr>
            <p:nvPr/>
          </p:nvSpPr>
          <p:spPr bwMode="auto">
            <a:xfrm>
              <a:off x="606425" y="4406900"/>
              <a:ext cx="4402138" cy="0"/>
            </a:xfrm>
            <a:prstGeom prst="line">
              <a:avLst/>
            </a:prstGeom>
            <a:noFill/>
            <a:ln w="9525">
              <a:solidFill>
                <a:schemeClr val="tx1"/>
              </a:solidFill>
              <a:round/>
              <a:headEnd/>
              <a:tailEnd/>
            </a:ln>
          </p:spPr>
          <p:txBody>
            <a:bodyPr lIns="68415" tIns="34208" rIns="68415" bIns="34208"/>
            <a:lstStyle/>
            <a:p>
              <a:endParaRPr lang="en-US"/>
            </a:p>
          </p:txBody>
        </p:sp>
        <p:sp>
          <p:nvSpPr>
            <p:cNvPr id="38937" name="Line 38"/>
            <p:cNvSpPr>
              <a:spLocks noChangeShapeType="1"/>
            </p:cNvSpPr>
            <p:nvPr/>
          </p:nvSpPr>
          <p:spPr bwMode="auto">
            <a:xfrm>
              <a:off x="606425" y="4611688"/>
              <a:ext cx="4402138" cy="0"/>
            </a:xfrm>
            <a:prstGeom prst="line">
              <a:avLst/>
            </a:prstGeom>
            <a:noFill/>
            <a:ln w="9525">
              <a:solidFill>
                <a:schemeClr val="tx1"/>
              </a:solidFill>
              <a:round/>
              <a:headEnd/>
              <a:tailEnd/>
            </a:ln>
          </p:spPr>
          <p:txBody>
            <a:bodyPr lIns="68415" tIns="34208" rIns="68415" bIns="34208"/>
            <a:lstStyle/>
            <a:p>
              <a:endParaRPr lang="en-US"/>
            </a:p>
          </p:txBody>
        </p:sp>
        <p:sp>
          <p:nvSpPr>
            <p:cNvPr id="38938" name="Line 39"/>
            <p:cNvSpPr>
              <a:spLocks noChangeShapeType="1"/>
            </p:cNvSpPr>
            <p:nvPr/>
          </p:nvSpPr>
          <p:spPr bwMode="auto">
            <a:xfrm>
              <a:off x="606425" y="4818063"/>
              <a:ext cx="4402138" cy="0"/>
            </a:xfrm>
            <a:prstGeom prst="line">
              <a:avLst/>
            </a:prstGeom>
            <a:noFill/>
            <a:ln w="9525">
              <a:solidFill>
                <a:schemeClr val="tx1"/>
              </a:solidFill>
              <a:round/>
              <a:headEnd/>
              <a:tailEnd/>
            </a:ln>
          </p:spPr>
          <p:txBody>
            <a:bodyPr lIns="68415" tIns="34208" rIns="68415" bIns="34208"/>
            <a:lstStyle/>
            <a:p>
              <a:endParaRPr lang="en-US"/>
            </a:p>
          </p:txBody>
        </p:sp>
        <p:sp>
          <p:nvSpPr>
            <p:cNvPr id="38939" name="Line 40"/>
            <p:cNvSpPr>
              <a:spLocks noChangeShapeType="1"/>
            </p:cNvSpPr>
            <p:nvPr/>
          </p:nvSpPr>
          <p:spPr bwMode="auto">
            <a:xfrm>
              <a:off x="606425" y="5022850"/>
              <a:ext cx="4402138" cy="0"/>
            </a:xfrm>
            <a:prstGeom prst="line">
              <a:avLst/>
            </a:prstGeom>
            <a:noFill/>
            <a:ln w="9525">
              <a:solidFill>
                <a:schemeClr val="tx1"/>
              </a:solidFill>
              <a:round/>
              <a:headEnd/>
              <a:tailEnd/>
            </a:ln>
          </p:spPr>
          <p:txBody>
            <a:bodyPr lIns="68415" tIns="34208" rIns="68415" bIns="34208"/>
            <a:lstStyle/>
            <a:p>
              <a:endParaRPr lang="en-US"/>
            </a:p>
          </p:txBody>
        </p:sp>
        <p:sp>
          <p:nvSpPr>
            <p:cNvPr id="38940" name="Line 41"/>
            <p:cNvSpPr>
              <a:spLocks noChangeShapeType="1"/>
            </p:cNvSpPr>
            <p:nvPr/>
          </p:nvSpPr>
          <p:spPr bwMode="auto">
            <a:xfrm>
              <a:off x="606425" y="5229225"/>
              <a:ext cx="4402138" cy="0"/>
            </a:xfrm>
            <a:prstGeom prst="line">
              <a:avLst/>
            </a:prstGeom>
            <a:noFill/>
            <a:ln w="9525">
              <a:solidFill>
                <a:schemeClr val="tx1"/>
              </a:solidFill>
              <a:round/>
              <a:headEnd/>
              <a:tailEnd/>
            </a:ln>
          </p:spPr>
          <p:txBody>
            <a:bodyPr lIns="68415" tIns="34208" rIns="68415" bIns="34208"/>
            <a:lstStyle/>
            <a:p>
              <a:endParaRPr lang="en-US"/>
            </a:p>
          </p:txBody>
        </p:sp>
        <p:sp>
          <p:nvSpPr>
            <p:cNvPr id="38941" name="Line 42"/>
            <p:cNvSpPr>
              <a:spLocks noChangeShapeType="1"/>
            </p:cNvSpPr>
            <p:nvPr/>
          </p:nvSpPr>
          <p:spPr bwMode="auto">
            <a:xfrm>
              <a:off x="606425" y="5435600"/>
              <a:ext cx="4402138" cy="0"/>
            </a:xfrm>
            <a:prstGeom prst="line">
              <a:avLst/>
            </a:prstGeom>
            <a:noFill/>
            <a:ln w="9525">
              <a:solidFill>
                <a:schemeClr val="tx1"/>
              </a:solidFill>
              <a:round/>
              <a:headEnd/>
              <a:tailEnd/>
            </a:ln>
          </p:spPr>
          <p:txBody>
            <a:bodyPr lIns="68415" tIns="34208" rIns="68415" bIns="34208"/>
            <a:lstStyle/>
            <a:p>
              <a:endParaRPr lang="en-US"/>
            </a:p>
          </p:txBody>
        </p:sp>
        <p:sp>
          <p:nvSpPr>
            <p:cNvPr id="38942" name="Line 43"/>
            <p:cNvSpPr>
              <a:spLocks noChangeShapeType="1"/>
            </p:cNvSpPr>
            <p:nvPr/>
          </p:nvSpPr>
          <p:spPr bwMode="auto">
            <a:xfrm>
              <a:off x="606425" y="5640388"/>
              <a:ext cx="4402138" cy="0"/>
            </a:xfrm>
            <a:prstGeom prst="line">
              <a:avLst/>
            </a:prstGeom>
            <a:noFill/>
            <a:ln w="9525">
              <a:solidFill>
                <a:schemeClr val="tx1"/>
              </a:solidFill>
              <a:round/>
              <a:headEnd/>
              <a:tailEnd/>
            </a:ln>
          </p:spPr>
          <p:txBody>
            <a:bodyPr lIns="68415" tIns="34208" rIns="68415" bIns="34208"/>
            <a:lstStyle/>
            <a:p>
              <a:endParaRPr lang="en-US"/>
            </a:p>
          </p:txBody>
        </p:sp>
        <p:sp>
          <p:nvSpPr>
            <p:cNvPr id="38943" name="Line 46"/>
            <p:cNvSpPr>
              <a:spLocks noChangeShapeType="1"/>
            </p:cNvSpPr>
            <p:nvPr/>
          </p:nvSpPr>
          <p:spPr bwMode="auto">
            <a:xfrm>
              <a:off x="606425" y="5794375"/>
              <a:ext cx="4402138" cy="0"/>
            </a:xfrm>
            <a:prstGeom prst="line">
              <a:avLst/>
            </a:prstGeom>
            <a:noFill/>
            <a:ln w="9525">
              <a:solidFill>
                <a:schemeClr val="tx1"/>
              </a:solidFill>
              <a:round/>
              <a:headEnd/>
              <a:tailEnd/>
            </a:ln>
          </p:spPr>
          <p:txBody>
            <a:bodyPr lIns="68415" tIns="34208" rIns="68415" bIns="34208"/>
            <a:lstStyle/>
            <a:p>
              <a:endParaRPr lang="en-US"/>
            </a:p>
          </p:txBody>
        </p:sp>
        <p:sp>
          <p:nvSpPr>
            <p:cNvPr id="38944" name="Line 47"/>
            <p:cNvSpPr>
              <a:spLocks noChangeShapeType="1"/>
            </p:cNvSpPr>
            <p:nvPr/>
          </p:nvSpPr>
          <p:spPr bwMode="auto">
            <a:xfrm>
              <a:off x="606425" y="6000750"/>
              <a:ext cx="4402138" cy="0"/>
            </a:xfrm>
            <a:prstGeom prst="line">
              <a:avLst/>
            </a:prstGeom>
            <a:noFill/>
            <a:ln w="9525">
              <a:solidFill>
                <a:schemeClr val="tx1"/>
              </a:solidFill>
              <a:round/>
              <a:headEnd/>
              <a:tailEnd/>
            </a:ln>
          </p:spPr>
          <p:txBody>
            <a:bodyPr lIns="68415" tIns="34208" rIns="68415" bIns="34208"/>
            <a:lstStyle/>
            <a:p>
              <a:endParaRPr lang="en-US"/>
            </a:p>
          </p:txBody>
        </p:sp>
        <p:sp>
          <p:nvSpPr>
            <p:cNvPr id="38945" name="Line 48"/>
            <p:cNvSpPr>
              <a:spLocks noChangeShapeType="1"/>
            </p:cNvSpPr>
            <p:nvPr/>
          </p:nvSpPr>
          <p:spPr bwMode="auto">
            <a:xfrm>
              <a:off x="606425" y="6205538"/>
              <a:ext cx="4402138" cy="0"/>
            </a:xfrm>
            <a:prstGeom prst="line">
              <a:avLst/>
            </a:prstGeom>
            <a:noFill/>
            <a:ln w="9525">
              <a:solidFill>
                <a:schemeClr val="tx1"/>
              </a:solidFill>
              <a:round/>
              <a:headEnd/>
              <a:tailEnd/>
            </a:ln>
          </p:spPr>
          <p:txBody>
            <a:bodyPr lIns="68415" tIns="34208" rIns="68415" bIns="34208"/>
            <a:lstStyle/>
            <a:p>
              <a:endParaRPr lang="en-US"/>
            </a:p>
          </p:txBody>
        </p:sp>
        <p:sp>
          <p:nvSpPr>
            <p:cNvPr id="38946" name="Rectangle 3"/>
            <p:cNvSpPr>
              <a:spLocks noChangeArrowheads="1"/>
            </p:cNvSpPr>
            <p:nvPr/>
          </p:nvSpPr>
          <p:spPr bwMode="auto">
            <a:xfrm>
              <a:off x="5175250" y="292100"/>
              <a:ext cx="4235450" cy="360363"/>
            </a:xfrm>
            <a:prstGeom prst="rect">
              <a:avLst/>
            </a:prstGeom>
            <a:noFill/>
            <a:ln w="9525">
              <a:noFill/>
              <a:miter lim="800000"/>
              <a:headEnd/>
              <a:tailEnd/>
            </a:ln>
          </p:spPr>
          <p:txBody>
            <a:bodyPr lIns="95782" tIns="47891" rIns="95782" bIns="47891"/>
            <a:lstStyle/>
            <a:p>
              <a:pPr marL="357188" indent="-357188" defTabSz="957263">
                <a:lnSpc>
                  <a:spcPct val="90000"/>
                </a:lnSpc>
                <a:spcBef>
                  <a:spcPct val="20000"/>
                </a:spcBef>
              </a:pPr>
              <a:r>
                <a:rPr lang="en-GB" sz="1000">
                  <a:latin typeface="Comic Sans MS" pitchFamily="66" charset="0"/>
                </a:rPr>
                <a:t>Write 2 examples of softwoods, hardwoods and man made woods in here.</a:t>
              </a:r>
            </a:p>
            <a:p>
              <a:pPr marL="357188" indent="-357188" defTabSz="957263">
                <a:lnSpc>
                  <a:spcPct val="90000"/>
                </a:lnSpc>
                <a:spcBef>
                  <a:spcPct val="20000"/>
                </a:spcBef>
                <a:buFontTx/>
                <a:buChar char="•"/>
              </a:pPr>
              <a:endParaRPr lang="en-GB" sz="1000">
                <a:latin typeface="Comic Sans MS" pitchFamily="66" charset="0"/>
              </a:endParaRPr>
            </a:p>
          </p:txBody>
        </p:sp>
        <p:sp>
          <p:nvSpPr>
            <p:cNvPr id="38947" name="Rectangle 3"/>
            <p:cNvSpPr>
              <a:spLocks noChangeArrowheads="1"/>
            </p:cNvSpPr>
            <p:nvPr/>
          </p:nvSpPr>
          <p:spPr bwMode="auto">
            <a:xfrm>
              <a:off x="550863" y="342900"/>
              <a:ext cx="4457700" cy="360363"/>
            </a:xfrm>
            <a:prstGeom prst="rect">
              <a:avLst/>
            </a:prstGeom>
            <a:noFill/>
            <a:ln w="9525">
              <a:noFill/>
              <a:miter lim="800000"/>
              <a:headEnd/>
              <a:tailEnd/>
            </a:ln>
          </p:spPr>
          <p:txBody>
            <a:bodyPr lIns="95782" tIns="47891" rIns="95782" bIns="47891"/>
            <a:lstStyle/>
            <a:p>
              <a:pPr marL="357188" indent="-357188" defTabSz="957263">
                <a:lnSpc>
                  <a:spcPct val="90000"/>
                </a:lnSpc>
                <a:spcBef>
                  <a:spcPct val="20000"/>
                </a:spcBef>
              </a:pPr>
              <a:r>
                <a:rPr lang="en-GB" sz="1100" b="1">
                  <a:latin typeface="Comic Sans MS" pitchFamily="66" charset="0"/>
                </a:rPr>
                <a:t>Research on Woods: </a:t>
              </a:r>
              <a:r>
                <a:rPr lang="en-GB" sz="1000">
                  <a:latin typeface="Comic Sans MS" pitchFamily="66" charset="0"/>
                </a:rPr>
                <a:t>Using words and diagrams explain where softwood, hardwood and manufactured woods come from </a:t>
              </a:r>
              <a:endParaRPr lang="en-US" sz="1000">
                <a:latin typeface="Comic Sans MS" pitchFamily="66" charset="0"/>
              </a:endParaRPr>
            </a:p>
          </p:txBody>
        </p:sp>
        <p:sp>
          <p:nvSpPr>
            <p:cNvPr id="38948" name="Text Box 50"/>
            <p:cNvSpPr txBox="1">
              <a:spLocks noChangeArrowheads="1"/>
            </p:cNvSpPr>
            <p:nvPr/>
          </p:nvSpPr>
          <p:spPr bwMode="auto">
            <a:xfrm>
              <a:off x="550863" y="703177"/>
              <a:ext cx="1950499" cy="236630"/>
            </a:xfrm>
            <a:prstGeom prst="rect">
              <a:avLst/>
            </a:prstGeom>
            <a:noFill/>
            <a:ln w="9525">
              <a:noFill/>
              <a:miter lim="800000"/>
              <a:headEnd/>
              <a:tailEnd/>
            </a:ln>
          </p:spPr>
          <p:txBody>
            <a:bodyPr lIns="68415" tIns="34208" rIns="68415" bIns="34208">
              <a:spAutoFit/>
            </a:bodyPr>
            <a:lstStyle/>
            <a:p>
              <a:pPr defTabSz="957263">
                <a:spcBef>
                  <a:spcPct val="50000"/>
                </a:spcBef>
              </a:pPr>
              <a:r>
                <a:rPr lang="en-GB" sz="1000"/>
                <a:t>Softwood</a:t>
              </a:r>
            </a:p>
          </p:txBody>
        </p:sp>
        <p:sp>
          <p:nvSpPr>
            <p:cNvPr id="38949" name="Text Box 51"/>
            <p:cNvSpPr txBox="1">
              <a:spLocks noChangeArrowheads="1"/>
            </p:cNvSpPr>
            <p:nvPr/>
          </p:nvSpPr>
          <p:spPr bwMode="auto">
            <a:xfrm>
              <a:off x="550863" y="2554706"/>
              <a:ext cx="1950499" cy="236630"/>
            </a:xfrm>
            <a:prstGeom prst="rect">
              <a:avLst/>
            </a:prstGeom>
            <a:noFill/>
            <a:ln w="9525">
              <a:noFill/>
              <a:miter lim="800000"/>
              <a:headEnd/>
              <a:tailEnd/>
            </a:ln>
          </p:spPr>
          <p:txBody>
            <a:bodyPr lIns="68415" tIns="34208" rIns="68415" bIns="34208">
              <a:spAutoFit/>
            </a:bodyPr>
            <a:lstStyle/>
            <a:p>
              <a:pPr defTabSz="957263">
                <a:spcBef>
                  <a:spcPct val="50000"/>
                </a:spcBef>
              </a:pPr>
              <a:r>
                <a:rPr lang="en-GB" sz="1000"/>
                <a:t>Hardwood</a:t>
              </a:r>
            </a:p>
          </p:txBody>
        </p:sp>
        <p:sp>
          <p:nvSpPr>
            <p:cNvPr id="38950" name="Text Box 52"/>
            <p:cNvSpPr txBox="1">
              <a:spLocks noChangeArrowheads="1"/>
            </p:cNvSpPr>
            <p:nvPr/>
          </p:nvSpPr>
          <p:spPr bwMode="auto">
            <a:xfrm>
              <a:off x="550863" y="4394442"/>
              <a:ext cx="1950499" cy="236630"/>
            </a:xfrm>
            <a:prstGeom prst="rect">
              <a:avLst/>
            </a:prstGeom>
            <a:noFill/>
            <a:ln w="9525">
              <a:noFill/>
              <a:miter lim="800000"/>
              <a:headEnd/>
              <a:tailEnd/>
            </a:ln>
          </p:spPr>
          <p:txBody>
            <a:bodyPr lIns="68415" tIns="34208" rIns="68415" bIns="34208">
              <a:spAutoFit/>
            </a:bodyPr>
            <a:lstStyle/>
            <a:p>
              <a:pPr defTabSz="957263">
                <a:spcBef>
                  <a:spcPct val="50000"/>
                </a:spcBef>
              </a:pPr>
              <a:r>
                <a:rPr lang="en-GB" sz="1000"/>
                <a:t>Manufactured Woods</a:t>
              </a:r>
            </a:p>
          </p:txBody>
        </p:sp>
        <p:sp>
          <p:nvSpPr>
            <p:cNvPr id="38951" name="Rectangle 53"/>
            <p:cNvSpPr>
              <a:spLocks noChangeArrowheads="1"/>
            </p:cNvSpPr>
            <p:nvPr/>
          </p:nvSpPr>
          <p:spPr bwMode="auto">
            <a:xfrm>
              <a:off x="3671888" y="806450"/>
              <a:ext cx="1392237" cy="1697038"/>
            </a:xfrm>
            <a:prstGeom prst="rect">
              <a:avLst/>
            </a:prstGeom>
            <a:solidFill>
              <a:schemeClr val="bg1"/>
            </a:solidFill>
            <a:ln w="9525">
              <a:solidFill>
                <a:schemeClr val="tx1"/>
              </a:solidFill>
              <a:miter lim="800000"/>
              <a:headEnd/>
              <a:tailEnd/>
            </a:ln>
          </p:spPr>
          <p:txBody>
            <a:bodyPr wrap="none" lIns="68415" tIns="34208" rIns="68415" bIns="34208" anchor="ctr"/>
            <a:lstStyle/>
            <a:p>
              <a:endParaRPr lang="en-US" sz="1900"/>
            </a:p>
          </p:txBody>
        </p:sp>
        <p:sp>
          <p:nvSpPr>
            <p:cNvPr id="38952" name="Rectangle 54"/>
            <p:cNvSpPr>
              <a:spLocks noChangeArrowheads="1"/>
            </p:cNvSpPr>
            <p:nvPr/>
          </p:nvSpPr>
          <p:spPr bwMode="auto">
            <a:xfrm>
              <a:off x="3671888" y="2657475"/>
              <a:ext cx="1392237" cy="1698625"/>
            </a:xfrm>
            <a:prstGeom prst="rect">
              <a:avLst/>
            </a:prstGeom>
            <a:solidFill>
              <a:schemeClr val="bg1"/>
            </a:solidFill>
            <a:ln w="9525">
              <a:solidFill>
                <a:schemeClr val="tx1"/>
              </a:solidFill>
              <a:miter lim="800000"/>
              <a:headEnd/>
              <a:tailEnd/>
            </a:ln>
          </p:spPr>
          <p:txBody>
            <a:bodyPr wrap="none" lIns="68415" tIns="34208" rIns="68415" bIns="34208" anchor="ctr"/>
            <a:lstStyle/>
            <a:p>
              <a:endParaRPr lang="en-US" sz="1900"/>
            </a:p>
          </p:txBody>
        </p:sp>
        <p:sp>
          <p:nvSpPr>
            <p:cNvPr id="38953" name="Rectangle 55"/>
            <p:cNvSpPr>
              <a:spLocks noChangeArrowheads="1"/>
            </p:cNvSpPr>
            <p:nvPr/>
          </p:nvSpPr>
          <p:spPr bwMode="auto">
            <a:xfrm>
              <a:off x="3671888" y="4508500"/>
              <a:ext cx="1392237" cy="1697038"/>
            </a:xfrm>
            <a:prstGeom prst="rect">
              <a:avLst/>
            </a:prstGeom>
            <a:solidFill>
              <a:schemeClr val="bg1"/>
            </a:solidFill>
            <a:ln w="9525">
              <a:solidFill>
                <a:schemeClr val="tx1"/>
              </a:solidFill>
              <a:miter lim="800000"/>
              <a:headEnd/>
              <a:tailEnd/>
            </a:ln>
          </p:spPr>
          <p:txBody>
            <a:bodyPr wrap="none" lIns="68415" tIns="34208" rIns="68415" bIns="34208" anchor="ctr"/>
            <a:lstStyle/>
            <a:p>
              <a:endParaRPr lang="en-US" sz="1900"/>
            </a:p>
          </p:txBody>
        </p:sp>
        <p:sp>
          <p:nvSpPr>
            <p:cNvPr id="38954" name="Text Box 56"/>
            <p:cNvSpPr txBox="1">
              <a:spLocks noChangeArrowheads="1"/>
            </p:cNvSpPr>
            <p:nvPr/>
          </p:nvSpPr>
          <p:spPr bwMode="auto">
            <a:xfrm>
              <a:off x="3670408" y="805946"/>
              <a:ext cx="1504851" cy="187636"/>
            </a:xfrm>
            <a:prstGeom prst="rect">
              <a:avLst/>
            </a:prstGeom>
            <a:noFill/>
            <a:ln w="9525">
              <a:noFill/>
              <a:miter lim="800000"/>
              <a:headEnd/>
              <a:tailEnd/>
            </a:ln>
          </p:spPr>
          <p:txBody>
            <a:bodyPr lIns="68415" tIns="34208" rIns="68415" bIns="34208">
              <a:spAutoFit/>
            </a:bodyPr>
            <a:lstStyle/>
            <a:p>
              <a:pPr defTabSz="957263">
                <a:spcBef>
                  <a:spcPct val="50000"/>
                </a:spcBef>
              </a:pPr>
              <a:r>
                <a:rPr lang="en-GB" sz="700"/>
                <a:t>Draw a coniferous tree in here</a:t>
              </a:r>
            </a:p>
          </p:txBody>
        </p:sp>
        <p:sp>
          <p:nvSpPr>
            <p:cNvPr id="38955" name="Text Box 57"/>
            <p:cNvSpPr txBox="1">
              <a:spLocks noChangeArrowheads="1"/>
            </p:cNvSpPr>
            <p:nvPr/>
          </p:nvSpPr>
          <p:spPr bwMode="auto">
            <a:xfrm>
              <a:off x="3671979" y="2657475"/>
              <a:ext cx="1504851" cy="187636"/>
            </a:xfrm>
            <a:prstGeom prst="rect">
              <a:avLst/>
            </a:prstGeom>
            <a:noFill/>
            <a:ln w="9525">
              <a:noFill/>
              <a:miter lim="800000"/>
              <a:headEnd/>
              <a:tailEnd/>
            </a:ln>
          </p:spPr>
          <p:txBody>
            <a:bodyPr lIns="68415" tIns="34208" rIns="68415" bIns="34208">
              <a:spAutoFit/>
            </a:bodyPr>
            <a:lstStyle/>
            <a:p>
              <a:pPr defTabSz="957263">
                <a:spcBef>
                  <a:spcPct val="50000"/>
                </a:spcBef>
              </a:pPr>
              <a:r>
                <a:rPr lang="en-GB" sz="700"/>
                <a:t>Draw a deciduous tree in here</a:t>
              </a:r>
            </a:p>
          </p:txBody>
        </p:sp>
        <p:sp>
          <p:nvSpPr>
            <p:cNvPr id="38956" name="Text Box 58"/>
            <p:cNvSpPr txBox="1">
              <a:spLocks noChangeArrowheads="1"/>
            </p:cNvSpPr>
            <p:nvPr/>
          </p:nvSpPr>
          <p:spPr bwMode="auto">
            <a:xfrm>
              <a:off x="3671979" y="4510689"/>
              <a:ext cx="1504851" cy="301956"/>
            </a:xfrm>
            <a:prstGeom prst="rect">
              <a:avLst/>
            </a:prstGeom>
            <a:noFill/>
            <a:ln w="9525">
              <a:noFill/>
              <a:miter lim="800000"/>
              <a:headEnd/>
              <a:tailEnd/>
            </a:ln>
          </p:spPr>
          <p:txBody>
            <a:bodyPr lIns="68415" tIns="34208" rIns="68415" bIns="34208">
              <a:spAutoFit/>
            </a:bodyPr>
            <a:lstStyle/>
            <a:p>
              <a:pPr defTabSz="957263">
                <a:spcBef>
                  <a:spcPct val="50000"/>
                </a:spcBef>
              </a:pPr>
              <a:r>
                <a:rPr lang="en-GB" sz="700"/>
                <a:t>Draw how ply wood is made in here</a:t>
              </a:r>
            </a:p>
          </p:txBody>
        </p:sp>
        <p:sp>
          <p:nvSpPr>
            <p:cNvPr id="38957" name="Text Box 59"/>
            <p:cNvSpPr txBox="1">
              <a:spLocks noChangeArrowheads="1"/>
            </p:cNvSpPr>
            <p:nvPr/>
          </p:nvSpPr>
          <p:spPr bwMode="auto">
            <a:xfrm>
              <a:off x="5175259" y="703177"/>
              <a:ext cx="1504851" cy="187636"/>
            </a:xfrm>
            <a:prstGeom prst="rect">
              <a:avLst/>
            </a:prstGeom>
            <a:noFill/>
            <a:ln w="9525">
              <a:noFill/>
              <a:miter lim="800000"/>
              <a:headEnd/>
              <a:tailEnd/>
            </a:ln>
          </p:spPr>
          <p:txBody>
            <a:bodyPr lIns="68415" tIns="34208" rIns="68415" bIns="34208">
              <a:spAutoFit/>
            </a:bodyPr>
            <a:lstStyle/>
            <a:p>
              <a:pPr defTabSz="957263">
                <a:spcBef>
                  <a:spcPct val="50000"/>
                </a:spcBef>
              </a:pPr>
              <a:r>
                <a:rPr lang="en-GB" sz="700"/>
                <a:t>Name</a:t>
              </a:r>
            </a:p>
          </p:txBody>
        </p:sp>
        <p:sp>
          <p:nvSpPr>
            <p:cNvPr id="38958" name="Text Box 60"/>
            <p:cNvSpPr txBox="1">
              <a:spLocks noChangeArrowheads="1"/>
            </p:cNvSpPr>
            <p:nvPr/>
          </p:nvSpPr>
          <p:spPr bwMode="auto">
            <a:xfrm>
              <a:off x="6513777" y="703177"/>
              <a:ext cx="1504851" cy="187636"/>
            </a:xfrm>
            <a:prstGeom prst="rect">
              <a:avLst/>
            </a:prstGeom>
            <a:noFill/>
            <a:ln w="9525">
              <a:noFill/>
              <a:miter lim="800000"/>
              <a:headEnd/>
              <a:tailEnd/>
            </a:ln>
          </p:spPr>
          <p:txBody>
            <a:bodyPr lIns="68415" tIns="34208" rIns="68415" bIns="34208">
              <a:spAutoFit/>
            </a:bodyPr>
            <a:lstStyle/>
            <a:p>
              <a:pPr defTabSz="957263">
                <a:spcBef>
                  <a:spcPct val="50000"/>
                </a:spcBef>
              </a:pPr>
              <a:r>
                <a:rPr lang="en-GB" sz="700"/>
                <a:t>Characteristics </a:t>
              </a:r>
            </a:p>
          </p:txBody>
        </p:sp>
        <p:sp>
          <p:nvSpPr>
            <p:cNvPr id="38959" name="Text Box 61"/>
            <p:cNvSpPr txBox="1">
              <a:spLocks noChangeArrowheads="1"/>
            </p:cNvSpPr>
            <p:nvPr/>
          </p:nvSpPr>
          <p:spPr bwMode="auto">
            <a:xfrm>
              <a:off x="8296374" y="682960"/>
              <a:ext cx="1504851" cy="187636"/>
            </a:xfrm>
            <a:prstGeom prst="rect">
              <a:avLst/>
            </a:prstGeom>
            <a:noFill/>
            <a:ln w="9525">
              <a:noFill/>
              <a:miter lim="800000"/>
              <a:headEnd/>
              <a:tailEnd/>
            </a:ln>
          </p:spPr>
          <p:txBody>
            <a:bodyPr lIns="68415" tIns="34208" rIns="68415" bIns="34208">
              <a:spAutoFit/>
            </a:bodyPr>
            <a:lstStyle/>
            <a:p>
              <a:pPr defTabSz="957263">
                <a:spcBef>
                  <a:spcPct val="50000"/>
                </a:spcBef>
              </a:pPr>
              <a:r>
                <a:rPr lang="en-GB" sz="700"/>
                <a:t>Properties</a:t>
              </a:r>
            </a:p>
          </p:txBody>
        </p:sp>
        <p:sp>
          <p:nvSpPr>
            <p:cNvPr id="38960" name="Line 62"/>
            <p:cNvSpPr>
              <a:spLocks noChangeShapeType="1"/>
            </p:cNvSpPr>
            <p:nvPr/>
          </p:nvSpPr>
          <p:spPr bwMode="auto">
            <a:xfrm>
              <a:off x="6067425" y="703263"/>
              <a:ext cx="0" cy="5502275"/>
            </a:xfrm>
            <a:prstGeom prst="line">
              <a:avLst/>
            </a:prstGeom>
            <a:noFill/>
            <a:ln w="9525">
              <a:solidFill>
                <a:schemeClr val="tx1"/>
              </a:solidFill>
              <a:round/>
              <a:headEnd/>
              <a:tailEnd/>
            </a:ln>
          </p:spPr>
          <p:txBody>
            <a:bodyPr lIns="68415" tIns="34208" rIns="68415" bIns="34208"/>
            <a:lstStyle/>
            <a:p>
              <a:endParaRPr lang="en-US"/>
            </a:p>
          </p:txBody>
        </p:sp>
        <p:sp>
          <p:nvSpPr>
            <p:cNvPr id="38961" name="Line 63"/>
            <p:cNvSpPr>
              <a:spLocks noChangeShapeType="1"/>
            </p:cNvSpPr>
            <p:nvPr/>
          </p:nvSpPr>
          <p:spPr bwMode="auto">
            <a:xfrm>
              <a:off x="7794625" y="703263"/>
              <a:ext cx="0" cy="5502275"/>
            </a:xfrm>
            <a:prstGeom prst="line">
              <a:avLst/>
            </a:prstGeom>
            <a:noFill/>
            <a:ln w="9525">
              <a:solidFill>
                <a:schemeClr val="tx1"/>
              </a:solidFill>
              <a:round/>
              <a:headEnd/>
              <a:tailEnd/>
            </a:ln>
          </p:spPr>
          <p:txBody>
            <a:bodyPr lIns="68415" tIns="34208" rIns="68415" bIns="34208"/>
            <a:lstStyle/>
            <a:p>
              <a:endParaRPr lang="en-US"/>
            </a:p>
          </p:txBody>
        </p:sp>
        <p:sp>
          <p:nvSpPr>
            <p:cNvPr id="38962" name="Line 64"/>
            <p:cNvSpPr>
              <a:spLocks noChangeShapeType="1"/>
            </p:cNvSpPr>
            <p:nvPr/>
          </p:nvSpPr>
          <p:spPr bwMode="auto">
            <a:xfrm>
              <a:off x="5119688" y="908050"/>
              <a:ext cx="4291012" cy="0"/>
            </a:xfrm>
            <a:prstGeom prst="line">
              <a:avLst/>
            </a:prstGeom>
            <a:noFill/>
            <a:ln w="9525">
              <a:solidFill>
                <a:schemeClr val="tx1"/>
              </a:solidFill>
              <a:round/>
              <a:headEnd/>
              <a:tailEnd/>
            </a:ln>
          </p:spPr>
          <p:txBody>
            <a:bodyPr lIns="68415" tIns="34208" rIns="68415" bIns="34208"/>
            <a:lstStyle/>
            <a:p>
              <a:endParaRPr lang="en-US"/>
            </a:p>
          </p:txBody>
        </p:sp>
        <p:sp>
          <p:nvSpPr>
            <p:cNvPr id="38963" name="Line 65"/>
            <p:cNvSpPr>
              <a:spLocks noChangeShapeType="1"/>
            </p:cNvSpPr>
            <p:nvPr/>
          </p:nvSpPr>
          <p:spPr bwMode="auto">
            <a:xfrm>
              <a:off x="5119688" y="1784350"/>
              <a:ext cx="4291012" cy="0"/>
            </a:xfrm>
            <a:prstGeom prst="line">
              <a:avLst/>
            </a:prstGeom>
            <a:noFill/>
            <a:ln w="9525">
              <a:solidFill>
                <a:schemeClr val="tx1"/>
              </a:solidFill>
              <a:round/>
              <a:headEnd/>
              <a:tailEnd/>
            </a:ln>
          </p:spPr>
          <p:txBody>
            <a:bodyPr lIns="68415" tIns="34208" rIns="68415" bIns="34208"/>
            <a:lstStyle/>
            <a:p>
              <a:endParaRPr lang="en-US"/>
            </a:p>
          </p:txBody>
        </p:sp>
        <p:sp>
          <p:nvSpPr>
            <p:cNvPr id="38964" name="Line 66"/>
            <p:cNvSpPr>
              <a:spLocks noChangeShapeType="1"/>
            </p:cNvSpPr>
            <p:nvPr/>
          </p:nvSpPr>
          <p:spPr bwMode="auto">
            <a:xfrm>
              <a:off x="5119688" y="2657475"/>
              <a:ext cx="4291012" cy="0"/>
            </a:xfrm>
            <a:prstGeom prst="line">
              <a:avLst/>
            </a:prstGeom>
            <a:noFill/>
            <a:ln w="9525">
              <a:solidFill>
                <a:schemeClr val="tx1"/>
              </a:solidFill>
              <a:round/>
              <a:headEnd/>
              <a:tailEnd/>
            </a:ln>
          </p:spPr>
          <p:txBody>
            <a:bodyPr lIns="68415" tIns="34208" rIns="68415" bIns="34208"/>
            <a:lstStyle/>
            <a:p>
              <a:endParaRPr lang="en-US"/>
            </a:p>
          </p:txBody>
        </p:sp>
        <p:sp>
          <p:nvSpPr>
            <p:cNvPr id="38965" name="Line 67"/>
            <p:cNvSpPr>
              <a:spLocks noChangeShapeType="1"/>
            </p:cNvSpPr>
            <p:nvPr/>
          </p:nvSpPr>
          <p:spPr bwMode="auto">
            <a:xfrm>
              <a:off x="5119688" y="3582988"/>
              <a:ext cx="4291012" cy="0"/>
            </a:xfrm>
            <a:prstGeom prst="line">
              <a:avLst/>
            </a:prstGeom>
            <a:noFill/>
            <a:ln w="9525">
              <a:solidFill>
                <a:schemeClr val="tx1"/>
              </a:solidFill>
              <a:round/>
              <a:headEnd/>
              <a:tailEnd/>
            </a:ln>
          </p:spPr>
          <p:txBody>
            <a:bodyPr lIns="68415" tIns="34208" rIns="68415" bIns="34208"/>
            <a:lstStyle/>
            <a:p>
              <a:endParaRPr lang="en-US"/>
            </a:p>
          </p:txBody>
        </p:sp>
        <p:sp>
          <p:nvSpPr>
            <p:cNvPr id="38966" name="Line 68"/>
            <p:cNvSpPr>
              <a:spLocks noChangeShapeType="1"/>
            </p:cNvSpPr>
            <p:nvPr/>
          </p:nvSpPr>
          <p:spPr bwMode="auto">
            <a:xfrm>
              <a:off x="5119688" y="4457700"/>
              <a:ext cx="4291012" cy="0"/>
            </a:xfrm>
            <a:prstGeom prst="line">
              <a:avLst/>
            </a:prstGeom>
            <a:noFill/>
            <a:ln w="9525">
              <a:solidFill>
                <a:schemeClr val="tx1"/>
              </a:solidFill>
              <a:round/>
              <a:headEnd/>
              <a:tailEnd/>
            </a:ln>
          </p:spPr>
          <p:txBody>
            <a:bodyPr lIns="68415" tIns="34208" rIns="68415" bIns="34208"/>
            <a:lstStyle/>
            <a:p>
              <a:endParaRPr lang="en-US"/>
            </a:p>
          </p:txBody>
        </p:sp>
        <p:sp>
          <p:nvSpPr>
            <p:cNvPr id="38967" name="Line 69"/>
            <p:cNvSpPr>
              <a:spLocks noChangeShapeType="1"/>
            </p:cNvSpPr>
            <p:nvPr/>
          </p:nvSpPr>
          <p:spPr bwMode="auto">
            <a:xfrm>
              <a:off x="5119688" y="5332413"/>
              <a:ext cx="4291012" cy="0"/>
            </a:xfrm>
            <a:prstGeom prst="line">
              <a:avLst/>
            </a:prstGeom>
            <a:noFill/>
            <a:ln w="9525">
              <a:solidFill>
                <a:schemeClr val="tx1"/>
              </a:solidFill>
              <a:round/>
              <a:headEnd/>
              <a:tailEnd/>
            </a:ln>
          </p:spPr>
          <p:txBody>
            <a:bodyPr lIns="68415" tIns="34208" rIns="68415" bIns="34208"/>
            <a:lstStyle/>
            <a:p>
              <a:endParaRPr lang="en-US"/>
            </a:p>
          </p:txBody>
        </p:sp>
      </p:grpSp>
      <p:sp>
        <p:nvSpPr>
          <p:cNvPr id="38968" name="TextBox 24"/>
          <p:cNvSpPr txBox="1">
            <a:spLocks noChangeArrowheads="1"/>
          </p:cNvSpPr>
          <p:nvPr/>
        </p:nvSpPr>
        <p:spPr bwMode="auto">
          <a:xfrm>
            <a:off x="8985250" y="142877"/>
            <a:ext cx="920750" cy="584775"/>
          </a:xfrm>
          <a:prstGeom prst="rect">
            <a:avLst/>
          </a:prstGeom>
          <a:noFill/>
          <a:ln w="9525">
            <a:noFill/>
            <a:miter lim="800000"/>
            <a:headEnd/>
            <a:tailEnd/>
          </a:ln>
        </p:spPr>
        <p:txBody>
          <a:bodyPr>
            <a:spAutoFit/>
          </a:bodyPr>
          <a:lstStyle/>
          <a:p>
            <a:r>
              <a:rPr lang="en-GB" sz="3200" b="1" dirty="0"/>
              <a:t> 8</a:t>
            </a:r>
            <a:endParaRPr lang="en-US" sz="32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23877D-1338-41E8-8D26-D49EFADF1B33}"/>
              </a:ext>
            </a:extLst>
          </p:cNvPr>
          <p:cNvSpPr/>
          <p:nvPr/>
        </p:nvSpPr>
        <p:spPr>
          <a:xfrm>
            <a:off x="272480" y="166985"/>
            <a:ext cx="9217024" cy="6524030"/>
          </a:xfrm>
          <a:prstGeom prst="rect">
            <a:avLst/>
          </a:prstGeom>
        </p:spPr>
        <p:txBody>
          <a:bodyPr wrap="square">
            <a:spAutoFit/>
          </a:bodyPr>
          <a:lstStyle/>
          <a:p>
            <a:pPr>
              <a:lnSpc>
                <a:spcPct val="107000"/>
              </a:lnSpc>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Evaluation – Answer the following questions using the sentence starters to begin </a:t>
            </a:r>
          </a:p>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1. What was the project about?</a:t>
            </a:r>
          </a:p>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The project was about….</a:t>
            </a:r>
          </a:p>
          <a:p>
            <a:pPr>
              <a:lnSpc>
                <a:spcPct val="107000"/>
              </a:lnSpc>
              <a:spcAft>
                <a:spcPts val="800"/>
              </a:spcAft>
            </a:pP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2. What knowledge have you learnt? Think about using Computer Aided Design (CAD) to draw the front, cutting, nailing, sanding, drilling, isometric drawing  </a:t>
            </a:r>
          </a:p>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The knowledge I have learnt is…</a:t>
            </a:r>
          </a:p>
          <a:p>
            <a:pPr>
              <a:lnSpc>
                <a:spcPct val="107000"/>
              </a:lnSpc>
              <a:spcAft>
                <a:spcPts val="800"/>
              </a:spcAft>
            </a:pP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3. What tools and techniques have you used?</a:t>
            </a:r>
          </a:p>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The tools and techniques I have used are…</a:t>
            </a:r>
          </a:p>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4. What parts did you enjoy most and least?</a:t>
            </a:r>
          </a:p>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I liked / didn’t like…</a:t>
            </a:r>
          </a:p>
          <a:p>
            <a:pPr>
              <a:lnSpc>
                <a:spcPct val="107000"/>
              </a:lnSpc>
              <a:spcAft>
                <a:spcPts val="800"/>
              </a:spcAft>
            </a:pP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5. How could you improve your desk tidy design? </a:t>
            </a:r>
          </a:p>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I could improve my project by….</a:t>
            </a:r>
          </a:p>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6. What parts held you up and how did you overcome it?</a:t>
            </a:r>
          </a:p>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I was held up by ….I overcame it by….</a:t>
            </a:r>
          </a:p>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7. When did you need help?</a:t>
            </a:r>
          </a:p>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I needed help when….I got help from…</a:t>
            </a:r>
          </a:p>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 8. When did you lose interest and how did you get the enjoyment back?</a:t>
            </a:r>
          </a:p>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I lost interest when…I got more enjoyment back when….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3465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185" y="886664"/>
            <a:ext cx="4235823" cy="369332"/>
          </a:xfrm>
          <a:prstGeom prst="rect">
            <a:avLst/>
          </a:prstGeom>
          <a:noFill/>
        </p:spPr>
        <p:txBody>
          <a:bodyPr wrap="square" rtlCol="0">
            <a:spAutoFit/>
          </a:bodyPr>
          <a:lstStyle/>
          <a:p>
            <a:r>
              <a:rPr lang="en-GB" dirty="0"/>
              <a:t>Year 8 Design and Technology Rotations </a:t>
            </a:r>
          </a:p>
        </p:txBody>
      </p:sp>
      <p:sp>
        <p:nvSpPr>
          <p:cNvPr id="5" name="TextBox 4"/>
          <p:cNvSpPr txBox="1"/>
          <p:nvPr/>
        </p:nvSpPr>
        <p:spPr>
          <a:xfrm>
            <a:off x="89486" y="1259518"/>
            <a:ext cx="3031638" cy="3016210"/>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Food Technology</a:t>
            </a:r>
          </a:p>
          <a:p>
            <a:r>
              <a:rPr lang="en-US" sz="1000" dirty="0">
                <a:latin typeface="Calibri" panose="020F0502020204030204" pitchFamily="34" charset="0"/>
                <a:cs typeface="Calibri" panose="020F0502020204030204" pitchFamily="34" charset="0"/>
              </a:rPr>
              <a:t>Design Process Focus: </a:t>
            </a:r>
            <a:r>
              <a:rPr lang="en-GB" sz="1000" dirty="0">
                <a:latin typeface="Calibri" panose="020F0502020204030204" pitchFamily="34" charset="0"/>
                <a:cs typeface="Calibri" panose="020F0502020204030204" pitchFamily="34" charset="0"/>
              </a:rPr>
              <a:t>Task analysis, Specification, Research, Testing and Evaluation</a:t>
            </a:r>
          </a:p>
          <a:p>
            <a:r>
              <a:rPr lang="en-US" sz="1000" dirty="0">
                <a:latin typeface="Calibri" panose="020F0502020204030204" pitchFamily="34" charset="0"/>
                <a:cs typeface="Calibri" panose="020F0502020204030204" pitchFamily="34" charset="0"/>
              </a:rPr>
              <a:t>- To learn about working safely in the food room.</a:t>
            </a:r>
          </a:p>
          <a:p>
            <a:r>
              <a:rPr lang="en-US" sz="1000" dirty="0">
                <a:latin typeface="Calibri" panose="020F0502020204030204" pitchFamily="34" charset="0"/>
                <a:cs typeface="Calibri" panose="020F0502020204030204" pitchFamily="34" charset="0"/>
              </a:rPr>
              <a:t>- To learn about the importance of personal hygiene in the food room.</a:t>
            </a:r>
          </a:p>
          <a:p>
            <a:r>
              <a:rPr lang="en-US" sz="1000" dirty="0">
                <a:latin typeface="Calibri" panose="020F0502020204030204" pitchFamily="34" charset="0"/>
                <a:cs typeface="Calibri" panose="020F0502020204030204" pitchFamily="34" charset="0"/>
              </a:rPr>
              <a:t>- To learn about Food Safety – storage of ingredients and food products.</a:t>
            </a:r>
          </a:p>
          <a:p>
            <a:r>
              <a:rPr lang="en-US" sz="1000" dirty="0">
                <a:latin typeface="Calibri" panose="020F0502020204030204" pitchFamily="34" charset="0"/>
                <a:cs typeface="Calibri" panose="020F0502020204030204" pitchFamily="34" charset="0"/>
              </a:rPr>
              <a:t>- To </a:t>
            </a:r>
            <a:r>
              <a:rPr lang="en-US" sz="1000" dirty="0" err="1">
                <a:latin typeface="Calibri" panose="020F0502020204030204" pitchFamily="34" charset="0"/>
                <a:cs typeface="Calibri" panose="020F0502020204030204" pitchFamily="34" charset="0"/>
              </a:rPr>
              <a:t>recognise</a:t>
            </a:r>
            <a:r>
              <a:rPr lang="en-US" sz="1000" dirty="0">
                <a:latin typeface="Calibri" panose="020F0502020204030204" pitchFamily="34" charset="0"/>
                <a:cs typeface="Calibri" panose="020F0502020204030204" pitchFamily="34" charset="0"/>
              </a:rPr>
              <a:t> basic pieces of equipment</a:t>
            </a:r>
          </a:p>
          <a:p>
            <a:r>
              <a:rPr lang="en-US" sz="1000" dirty="0">
                <a:latin typeface="Calibri" panose="020F0502020204030204" pitchFamily="34" charset="0"/>
                <a:cs typeface="Calibri" panose="020F0502020204030204" pitchFamily="34" charset="0"/>
              </a:rPr>
              <a:t>- To learn about the importance of healthy eating. </a:t>
            </a:r>
          </a:p>
          <a:p>
            <a:r>
              <a:rPr lang="en-US" sz="1000" dirty="0">
                <a:latin typeface="Calibri" panose="020F0502020204030204" pitchFamily="34" charset="0"/>
                <a:cs typeface="Calibri" panose="020F0502020204030204" pitchFamily="34" charset="0"/>
              </a:rPr>
              <a:t>- To learn about dietary related diseases and how to prevent them.</a:t>
            </a:r>
          </a:p>
          <a:p>
            <a:r>
              <a:rPr lang="en-US" sz="1000" dirty="0">
                <a:latin typeface="Calibri" panose="020F0502020204030204" pitchFamily="34" charset="0"/>
                <a:cs typeface="Calibri" panose="020F0502020204030204" pitchFamily="34" charset="0"/>
              </a:rPr>
              <a:t>- To learn about and be able to </a:t>
            </a:r>
            <a:r>
              <a:rPr lang="en-US" sz="1000" dirty="0" err="1">
                <a:latin typeface="Calibri" panose="020F0502020204030204" pitchFamily="34" charset="0"/>
                <a:cs typeface="Calibri" panose="020F0502020204030204" pitchFamily="34" charset="0"/>
              </a:rPr>
              <a:t>recognise</a:t>
            </a:r>
            <a:r>
              <a:rPr lang="en-US" sz="1000" dirty="0">
                <a:latin typeface="Calibri" panose="020F0502020204030204" pitchFamily="34" charset="0"/>
                <a:cs typeface="Calibri" panose="020F0502020204030204" pitchFamily="34" charset="0"/>
              </a:rPr>
              <a:t> basic ingredients.</a:t>
            </a:r>
          </a:p>
          <a:p>
            <a:r>
              <a:rPr lang="en-US" sz="1000" dirty="0">
                <a:latin typeface="Calibri" panose="020F0502020204030204" pitchFamily="34" charset="0"/>
                <a:cs typeface="Calibri" panose="020F0502020204030204" pitchFamily="34" charset="0"/>
              </a:rPr>
              <a:t>- To learn about the function of ingredients.</a:t>
            </a:r>
          </a:p>
          <a:p>
            <a:r>
              <a:rPr lang="en-US" sz="1000" dirty="0">
                <a:latin typeface="Calibri" panose="020F0502020204030204" pitchFamily="34" charset="0"/>
                <a:cs typeface="Calibri" panose="020F0502020204030204" pitchFamily="34" charset="0"/>
              </a:rPr>
              <a:t>- To develop basic food skills from year 7 and develop new food skills</a:t>
            </a:r>
          </a:p>
          <a:p>
            <a:r>
              <a:rPr lang="en-US" sz="1000" dirty="0">
                <a:latin typeface="Calibri" panose="020F0502020204030204" pitchFamily="34" charset="0"/>
                <a:cs typeface="Calibri" panose="020F0502020204030204" pitchFamily="34" charset="0"/>
              </a:rPr>
              <a:t>- To understand the importance of evaluating work.</a:t>
            </a:r>
          </a:p>
          <a:p>
            <a:endParaRPr lang="en-GB" sz="1000" dirty="0">
              <a:latin typeface="Calibri" panose="020F0502020204030204" pitchFamily="34" charset="0"/>
              <a:cs typeface="Calibri" panose="020F0502020204030204" pitchFamily="34" charset="0"/>
            </a:endParaRPr>
          </a:p>
        </p:txBody>
      </p:sp>
      <p:sp>
        <p:nvSpPr>
          <p:cNvPr id="6" name="TextBox 5"/>
          <p:cNvSpPr txBox="1"/>
          <p:nvPr/>
        </p:nvSpPr>
        <p:spPr>
          <a:xfrm>
            <a:off x="287138" y="4167688"/>
            <a:ext cx="2931459" cy="2554545"/>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Textiles Technology </a:t>
            </a:r>
          </a:p>
          <a:p>
            <a:r>
              <a:rPr lang="en-US" sz="1000" dirty="0">
                <a:latin typeface="Calibri" panose="020F0502020204030204" pitchFamily="34" charset="0"/>
                <a:cs typeface="Calibri" panose="020F0502020204030204" pitchFamily="34" charset="0"/>
              </a:rPr>
              <a:t>Design Process Focus: Task Analysis, Specification, Research, Development</a:t>
            </a:r>
          </a:p>
          <a:p>
            <a:r>
              <a:rPr lang="en-US" sz="1000" b="1" i="1" dirty="0">
                <a:latin typeface="Calibri" panose="020F0502020204030204" pitchFamily="34" charset="0"/>
                <a:cs typeface="Calibri" panose="020F0502020204030204" pitchFamily="34" charset="0"/>
              </a:rPr>
              <a:t>Hats Project</a:t>
            </a:r>
          </a:p>
          <a:p>
            <a:pPr lvl="0"/>
            <a:r>
              <a:rPr lang="en-GB" sz="1000" dirty="0">
                <a:latin typeface="Calibri" panose="020F0502020204030204" pitchFamily="34" charset="0"/>
                <a:cs typeface="Calibri" panose="020F0502020204030204" pitchFamily="34" charset="0"/>
              </a:rPr>
              <a:t>- Learn how to change the stitch settings on the </a:t>
            </a:r>
          </a:p>
          <a:p>
            <a:pPr lvl="0"/>
            <a:r>
              <a:rPr lang="en-GB" sz="1000" dirty="0">
                <a:latin typeface="Calibri" panose="020F0502020204030204" pitchFamily="34" charset="0"/>
                <a:cs typeface="Calibri" panose="020F0502020204030204" pitchFamily="34" charset="0"/>
              </a:rPr>
              <a:t>  sewing machine</a:t>
            </a:r>
          </a:p>
          <a:p>
            <a:pPr lvl="0"/>
            <a:r>
              <a:rPr lang="en-GB" sz="1000" dirty="0">
                <a:latin typeface="Calibri" panose="020F0502020204030204" pitchFamily="34" charset="0"/>
                <a:cs typeface="Calibri" panose="020F0502020204030204" pitchFamily="34" charset="0"/>
              </a:rPr>
              <a:t>- Learn what a seam allowance is and why it is  </a:t>
            </a:r>
          </a:p>
          <a:p>
            <a:pPr lvl="0"/>
            <a:r>
              <a:rPr lang="en-GB" sz="1000" dirty="0">
                <a:latin typeface="Calibri" panose="020F0502020204030204" pitchFamily="34" charset="0"/>
                <a:cs typeface="Calibri" panose="020F0502020204030204" pitchFamily="34" charset="0"/>
              </a:rPr>
              <a:t>  important.</a:t>
            </a:r>
          </a:p>
          <a:p>
            <a:pPr lvl="0"/>
            <a:r>
              <a:rPr lang="en-GB" sz="1000" dirty="0">
                <a:latin typeface="Calibri" panose="020F0502020204030204" pitchFamily="34" charset="0"/>
                <a:cs typeface="Calibri" panose="020F0502020204030204" pitchFamily="34" charset="0"/>
              </a:rPr>
              <a:t>- Learn how to produce an appliqué using the sewing   </a:t>
            </a:r>
          </a:p>
          <a:p>
            <a:pPr lvl="0"/>
            <a:r>
              <a:rPr lang="en-GB" sz="1000" dirty="0">
                <a:latin typeface="Calibri" panose="020F0502020204030204" pitchFamily="34" charset="0"/>
                <a:cs typeface="Calibri" panose="020F0502020204030204" pitchFamily="34" charset="0"/>
              </a:rPr>
              <a:t>  machine.</a:t>
            </a:r>
          </a:p>
          <a:p>
            <a:pPr lvl="0"/>
            <a:r>
              <a:rPr lang="en-GB" sz="1000" dirty="0">
                <a:latin typeface="Calibri" panose="020F0502020204030204" pitchFamily="34" charset="0"/>
                <a:cs typeface="Calibri" panose="020F0502020204030204" pitchFamily="34" charset="0"/>
              </a:rPr>
              <a:t>- Learn how to sew a curved seam.</a:t>
            </a:r>
          </a:p>
          <a:p>
            <a:pPr lvl="0"/>
            <a:r>
              <a:rPr lang="en-GB" sz="1000" dirty="0">
                <a:latin typeface="Calibri" panose="020F0502020204030204" pitchFamily="34" charset="0"/>
                <a:cs typeface="Calibri" panose="020F0502020204030204" pitchFamily="34" charset="0"/>
              </a:rPr>
              <a:t>- Learn how to present and annotate ideas which </a:t>
            </a:r>
          </a:p>
          <a:p>
            <a:pPr lvl="0"/>
            <a:r>
              <a:rPr lang="en-GB" sz="1000" dirty="0">
                <a:latin typeface="Calibri" panose="020F0502020204030204" pitchFamily="34" charset="0"/>
                <a:cs typeface="Calibri" panose="020F0502020204030204" pitchFamily="34" charset="0"/>
              </a:rPr>
              <a:t>  fulfil the requirements of the design brief.</a:t>
            </a:r>
          </a:p>
          <a:p>
            <a:pPr lvl="0"/>
            <a:r>
              <a:rPr lang="en-GB" sz="1000" dirty="0">
                <a:latin typeface="Calibri" panose="020F0502020204030204" pitchFamily="34" charset="0"/>
                <a:cs typeface="Calibri" panose="020F0502020204030204" pitchFamily="34" charset="0"/>
              </a:rPr>
              <a:t>- Learn the meanings of basic pattern markings on a  </a:t>
            </a:r>
          </a:p>
          <a:p>
            <a:pPr lvl="0"/>
            <a:r>
              <a:rPr lang="en-GB" sz="1000" dirty="0">
                <a:latin typeface="Calibri" panose="020F0502020204030204" pitchFamily="34" charset="0"/>
                <a:cs typeface="Calibri" panose="020F0502020204030204" pitchFamily="34" charset="0"/>
              </a:rPr>
              <a:t>  commercial pattern.</a:t>
            </a:r>
          </a:p>
          <a:p>
            <a:endParaRPr lang="en-GB" sz="1000" dirty="0">
              <a:latin typeface="Calibri" panose="020F0502020204030204" pitchFamily="34" charset="0"/>
              <a:cs typeface="Calibri" panose="020F0502020204030204" pitchFamily="34" charset="0"/>
            </a:endParaRPr>
          </a:p>
        </p:txBody>
      </p:sp>
      <p:sp>
        <p:nvSpPr>
          <p:cNvPr id="8" name="TextBox 7"/>
          <p:cNvSpPr txBox="1"/>
          <p:nvPr/>
        </p:nvSpPr>
        <p:spPr>
          <a:xfrm>
            <a:off x="6933541" y="2613735"/>
            <a:ext cx="2931459" cy="3323987"/>
          </a:xfrm>
          <a:prstGeom prst="rect">
            <a:avLst/>
          </a:prstGeom>
          <a:noFill/>
          <a:ln>
            <a:noFill/>
          </a:ln>
        </p:spPr>
        <p:txBody>
          <a:bodyPr wrap="square" rtlCol="0">
            <a:spAutoFit/>
          </a:bodyPr>
          <a:lstStyle/>
          <a:p>
            <a:r>
              <a:rPr lang="en-US" sz="1000" b="1" dirty="0">
                <a:latin typeface="Calibri" panose="020F0502020204030204" pitchFamily="34" charset="0"/>
                <a:cs typeface="Calibri" panose="020F0502020204030204" pitchFamily="34" charset="0"/>
              </a:rPr>
              <a:t>Young Enterprise </a:t>
            </a:r>
          </a:p>
          <a:p>
            <a:r>
              <a:rPr lang="en-US" sz="1000" dirty="0">
                <a:latin typeface="Calibri" panose="020F0502020204030204" pitchFamily="34" charset="0"/>
                <a:cs typeface="Calibri" panose="020F0502020204030204" pitchFamily="34" charset="0"/>
              </a:rPr>
              <a:t>Design Process Focus: Development, Modelling, Final Idea</a:t>
            </a:r>
          </a:p>
          <a:p>
            <a:r>
              <a:rPr lang="en-US" sz="1000" b="1" i="1" dirty="0">
                <a:latin typeface="Calibri" panose="020F0502020204030204" pitchFamily="34" charset="0"/>
                <a:cs typeface="Calibri" panose="020F0502020204030204" pitchFamily="34" charset="0"/>
              </a:rPr>
              <a:t>A Gift to Raise Awareness of Endangered Species at Bristol Zoo</a:t>
            </a:r>
          </a:p>
          <a:p>
            <a:r>
              <a:rPr lang="en-US" sz="1000" dirty="0">
                <a:latin typeface="Calibri" panose="020F0502020204030204" pitchFamily="34" charset="0"/>
                <a:cs typeface="Calibri" panose="020F0502020204030204" pitchFamily="34" charset="0"/>
              </a:rPr>
              <a:t>- Learn how to research effectively</a:t>
            </a:r>
          </a:p>
          <a:p>
            <a:r>
              <a:rPr lang="en-US" sz="1000" dirty="0">
                <a:latin typeface="Calibri" panose="020F0502020204030204" pitchFamily="34" charset="0"/>
                <a:cs typeface="Calibri" panose="020F0502020204030204" pitchFamily="34" charset="0"/>
              </a:rPr>
              <a:t>- Learn how to select information</a:t>
            </a:r>
          </a:p>
          <a:p>
            <a:r>
              <a:rPr lang="en-US" sz="1000" dirty="0">
                <a:latin typeface="Calibri" panose="020F0502020204030204" pitchFamily="34" charset="0"/>
                <a:cs typeface="Calibri" panose="020F0502020204030204" pitchFamily="34" charset="0"/>
              </a:rPr>
              <a:t>- Learn how to present work to high standard</a:t>
            </a:r>
          </a:p>
          <a:p>
            <a:r>
              <a:rPr lang="en-US" sz="1000" dirty="0">
                <a:latin typeface="Calibri" panose="020F0502020204030204" pitchFamily="34" charset="0"/>
                <a:cs typeface="Calibri" panose="020F0502020204030204" pitchFamily="34" charset="0"/>
              </a:rPr>
              <a:t>- Learn how to draw cartoons step by step and learn </a:t>
            </a:r>
          </a:p>
          <a:p>
            <a:r>
              <a:rPr lang="en-US" sz="1000" dirty="0">
                <a:latin typeface="Calibri" panose="020F0502020204030204" pitchFamily="34" charset="0"/>
                <a:cs typeface="Calibri" panose="020F0502020204030204" pitchFamily="34" charset="0"/>
              </a:rPr>
              <a:t>  how to take something complex and make it simple</a:t>
            </a:r>
          </a:p>
          <a:p>
            <a:r>
              <a:rPr lang="en-US" sz="1000" dirty="0">
                <a:latin typeface="Calibri" panose="020F0502020204030204" pitchFamily="34" charset="0"/>
                <a:cs typeface="Calibri" panose="020F0502020204030204" pitchFamily="34" charset="0"/>
              </a:rPr>
              <a:t>- Learn how to use information and assist in the </a:t>
            </a:r>
          </a:p>
          <a:p>
            <a:r>
              <a:rPr lang="en-US" sz="1000" dirty="0">
                <a:latin typeface="Calibri" panose="020F0502020204030204" pitchFamily="34" charset="0"/>
                <a:cs typeface="Calibri" panose="020F0502020204030204" pitchFamily="34" charset="0"/>
              </a:rPr>
              <a:t>  design process</a:t>
            </a:r>
          </a:p>
          <a:p>
            <a:r>
              <a:rPr lang="en-US" sz="1000" dirty="0">
                <a:latin typeface="Calibri" panose="020F0502020204030204" pitchFamily="34" charset="0"/>
                <a:cs typeface="Calibri" panose="020F0502020204030204" pitchFamily="34" charset="0"/>
              </a:rPr>
              <a:t>- Learn how to make card models and to understand </a:t>
            </a:r>
          </a:p>
          <a:p>
            <a:r>
              <a:rPr lang="en-US" sz="1000" dirty="0">
                <a:latin typeface="Calibri" panose="020F0502020204030204" pitchFamily="34" charset="0"/>
                <a:cs typeface="Calibri" panose="020F0502020204030204" pitchFamily="34" charset="0"/>
              </a:rPr>
              <a:t>  the relevance of the card model as an assessment   </a:t>
            </a:r>
          </a:p>
          <a:p>
            <a:r>
              <a:rPr lang="en-US" sz="1000" dirty="0">
                <a:latin typeface="Calibri" panose="020F0502020204030204" pitchFamily="34" charset="0"/>
                <a:cs typeface="Calibri" panose="020F0502020204030204" pitchFamily="34" charset="0"/>
              </a:rPr>
              <a:t>  tool</a:t>
            </a:r>
          </a:p>
          <a:p>
            <a:r>
              <a:rPr lang="en-US" sz="1000" dirty="0">
                <a:latin typeface="Calibri" panose="020F0502020204030204" pitchFamily="34" charset="0"/>
                <a:cs typeface="Calibri" panose="020F0502020204030204" pitchFamily="34" charset="0"/>
              </a:rPr>
              <a:t>- Learn how to use 2D design to draw and scale </a:t>
            </a:r>
          </a:p>
          <a:p>
            <a:r>
              <a:rPr lang="en-US" sz="1000" dirty="0">
                <a:latin typeface="Calibri" panose="020F0502020204030204" pitchFamily="34" charset="0"/>
                <a:cs typeface="Calibri" panose="020F0502020204030204" pitchFamily="34" charset="0"/>
              </a:rPr>
              <a:t>- Learn how to make packaging design effective-</a:t>
            </a:r>
          </a:p>
          <a:p>
            <a:r>
              <a:rPr lang="en-US" sz="1000" dirty="0">
                <a:latin typeface="Calibri" panose="020F0502020204030204" pitchFamily="34" charset="0"/>
                <a:cs typeface="Calibri" panose="020F0502020204030204" pitchFamily="34" charset="0"/>
              </a:rPr>
              <a:t>  colour/font/layout/design/relevant information/</a:t>
            </a:r>
          </a:p>
          <a:p>
            <a:r>
              <a:rPr lang="en-US" sz="1000" dirty="0">
                <a:latin typeface="Calibri" panose="020F0502020204030204" pitchFamily="34" charset="0"/>
                <a:cs typeface="Calibri" panose="020F0502020204030204" pitchFamily="34" charset="0"/>
              </a:rPr>
              <a:t>- Learn how to use basic Sketch Up and to use this as </a:t>
            </a:r>
          </a:p>
          <a:p>
            <a:r>
              <a:rPr lang="en-US" sz="1000" dirty="0">
                <a:latin typeface="Calibri" panose="020F0502020204030204" pitchFamily="34" charset="0"/>
                <a:cs typeface="Calibri" panose="020F0502020204030204" pitchFamily="34" charset="0"/>
              </a:rPr>
              <a:t>  a 3D drawing tool</a:t>
            </a:r>
          </a:p>
          <a:p>
            <a:endParaRPr lang="en-GB" sz="1000" dirty="0">
              <a:latin typeface="Calibri" panose="020F0502020204030204" pitchFamily="34" charset="0"/>
              <a:cs typeface="Calibri" panose="020F0502020204030204" pitchFamily="34" charset="0"/>
            </a:endParaRPr>
          </a:p>
        </p:txBody>
      </p:sp>
      <p:sp>
        <p:nvSpPr>
          <p:cNvPr id="9" name="TextBox 8"/>
          <p:cNvSpPr txBox="1"/>
          <p:nvPr/>
        </p:nvSpPr>
        <p:spPr>
          <a:xfrm>
            <a:off x="4491317" y="5266833"/>
            <a:ext cx="2931459" cy="1631216"/>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Graphic Design</a:t>
            </a:r>
          </a:p>
          <a:p>
            <a:r>
              <a:rPr lang="en-US" sz="1000" dirty="0">
                <a:latin typeface="Calibri" panose="020F0502020204030204" pitchFamily="34" charset="0"/>
                <a:cs typeface="Calibri" panose="020F0502020204030204" pitchFamily="34" charset="0"/>
              </a:rPr>
              <a:t>Design Process Focus: Design Ideas</a:t>
            </a:r>
          </a:p>
          <a:p>
            <a:r>
              <a:rPr lang="en-US" sz="1000" b="1" i="1" dirty="0">
                <a:latin typeface="Calibri" panose="020F0502020204030204" pitchFamily="34" charset="0"/>
                <a:cs typeface="Calibri" panose="020F0502020204030204" pitchFamily="34" charset="0"/>
              </a:rPr>
              <a:t>Pop up Book Project</a:t>
            </a:r>
          </a:p>
          <a:p>
            <a:r>
              <a:rPr lang="en-US" sz="1000" dirty="0">
                <a:latin typeface="Calibri" panose="020F0502020204030204" pitchFamily="34" charset="0"/>
                <a:cs typeface="Calibri" panose="020F0502020204030204" pitchFamily="34" charset="0"/>
              </a:rPr>
              <a:t>- To learn how pop up mechanisms are made</a:t>
            </a:r>
          </a:p>
          <a:p>
            <a:r>
              <a:rPr lang="en-US" sz="1000" dirty="0">
                <a:latin typeface="Calibri" panose="020F0502020204030204" pitchFamily="34" charset="0"/>
                <a:cs typeface="Calibri" panose="020F0502020204030204" pitchFamily="34" charset="0"/>
              </a:rPr>
              <a:t>- To learn and  demonstrate various pop up card </a:t>
            </a:r>
          </a:p>
          <a:p>
            <a:r>
              <a:rPr lang="en-US" sz="1000" dirty="0">
                <a:latin typeface="Calibri" panose="020F0502020204030204" pitchFamily="34" charset="0"/>
                <a:cs typeface="Calibri" panose="020F0502020204030204" pitchFamily="34" charset="0"/>
              </a:rPr>
              <a:t>  methods accurately</a:t>
            </a:r>
          </a:p>
          <a:p>
            <a:r>
              <a:rPr lang="en-US" sz="1000" dirty="0">
                <a:latin typeface="Calibri" panose="020F0502020204030204" pitchFamily="34" charset="0"/>
                <a:cs typeface="Calibri" panose="020F0502020204030204" pitchFamily="34" charset="0"/>
              </a:rPr>
              <a:t>- To learn and demonstrate 2D design skills</a:t>
            </a:r>
          </a:p>
          <a:p>
            <a:r>
              <a:rPr lang="en-US" sz="1000" dirty="0">
                <a:latin typeface="Calibri" panose="020F0502020204030204" pitchFamily="34" charset="0"/>
                <a:cs typeface="Calibri" panose="020F0502020204030204" pitchFamily="34" charset="0"/>
              </a:rPr>
              <a:t>- To learn and demonstrate using equipment safely</a:t>
            </a:r>
          </a:p>
          <a:p>
            <a:r>
              <a:rPr lang="en-US" sz="1000" dirty="0">
                <a:latin typeface="Calibri" panose="020F0502020204030204" pitchFamily="34" charset="0"/>
                <a:cs typeface="Calibri" panose="020F0502020204030204" pitchFamily="34" charset="0"/>
              </a:rPr>
              <a:t>- To learn key characteristics of book covers</a:t>
            </a:r>
          </a:p>
          <a:p>
            <a:endParaRPr lang="en-GB" sz="1000" dirty="0">
              <a:latin typeface="Calibri" panose="020F0502020204030204" pitchFamily="34" charset="0"/>
              <a:cs typeface="Calibri" panose="020F0502020204030204" pitchFamily="34" charset="0"/>
            </a:endParaRPr>
          </a:p>
        </p:txBody>
      </p:sp>
      <p:sp>
        <p:nvSpPr>
          <p:cNvPr id="10" name="TextBox 9"/>
          <p:cNvSpPr txBox="1"/>
          <p:nvPr/>
        </p:nvSpPr>
        <p:spPr>
          <a:xfrm>
            <a:off x="6210102" y="136833"/>
            <a:ext cx="3695897" cy="2092881"/>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Product Design</a:t>
            </a:r>
          </a:p>
          <a:p>
            <a:r>
              <a:rPr lang="en-US" sz="1000" dirty="0">
                <a:latin typeface="Calibri" panose="020F0502020204030204" pitchFamily="34" charset="0"/>
                <a:cs typeface="Calibri" panose="020F0502020204030204" pitchFamily="34" charset="0"/>
              </a:rPr>
              <a:t>Design Process Focus: Development, Modelling, Final Idea</a:t>
            </a:r>
          </a:p>
          <a:p>
            <a:r>
              <a:rPr lang="en-US" sz="1000" b="1" i="1" dirty="0">
                <a:latin typeface="Calibri" panose="020F0502020204030204" pitchFamily="34" charset="0"/>
                <a:cs typeface="Calibri" panose="020F0502020204030204" pitchFamily="34" charset="0"/>
              </a:rPr>
              <a:t>Desk tidy Project</a:t>
            </a:r>
          </a:p>
          <a:p>
            <a:r>
              <a:rPr lang="en-US" sz="1000" dirty="0">
                <a:latin typeface="Calibri" panose="020F0502020204030204" pitchFamily="34" charset="0"/>
                <a:cs typeface="Calibri" panose="020F0502020204030204" pitchFamily="34" charset="0"/>
              </a:rPr>
              <a:t>- Learn how to use 2D Design and computer aided design to design  </a:t>
            </a:r>
          </a:p>
          <a:p>
            <a:r>
              <a:rPr lang="en-US" sz="1000" dirty="0">
                <a:latin typeface="Calibri" panose="020F0502020204030204" pitchFamily="34" charset="0"/>
                <a:cs typeface="Calibri" panose="020F0502020204030204" pitchFamily="34" charset="0"/>
              </a:rPr>
              <a:t>  a part suitable for computer aided manufacture</a:t>
            </a:r>
          </a:p>
          <a:p>
            <a:r>
              <a:rPr lang="en-US" sz="1000" dirty="0">
                <a:latin typeface="Calibri" panose="020F0502020204030204" pitchFamily="34" charset="0"/>
                <a:cs typeface="Calibri" panose="020F0502020204030204" pitchFamily="34" charset="0"/>
              </a:rPr>
              <a:t>- Learn how to </a:t>
            </a:r>
            <a:r>
              <a:rPr lang="en-US" sz="1000" dirty="0" err="1">
                <a:latin typeface="Calibri" panose="020F0502020204030204" pitchFamily="34" charset="0"/>
                <a:cs typeface="Calibri" panose="020F0502020204030204" pitchFamily="34" charset="0"/>
              </a:rPr>
              <a:t>analyse</a:t>
            </a:r>
            <a:r>
              <a:rPr lang="en-US" sz="1000" dirty="0">
                <a:latin typeface="Calibri" panose="020F0502020204030204" pitchFamily="34" charset="0"/>
                <a:cs typeface="Calibri" panose="020F0502020204030204" pitchFamily="34" charset="0"/>
              </a:rPr>
              <a:t> the task and suggest design development  </a:t>
            </a:r>
          </a:p>
          <a:p>
            <a:r>
              <a:rPr lang="en-US" sz="1000" dirty="0">
                <a:latin typeface="Calibri" panose="020F0502020204030204" pitchFamily="34" charset="0"/>
                <a:cs typeface="Calibri" panose="020F0502020204030204" pitchFamily="34" charset="0"/>
              </a:rPr>
              <a:t>  opportunities</a:t>
            </a:r>
          </a:p>
          <a:p>
            <a:r>
              <a:rPr lang="en-US" sz="1000" dirty="0">
                <a:latin typeface="Calibri" panose="020F0502020204030204" pitchFamily="34" charset="0"/>
                <a:cs typeface="Calibri" panose="020F0502020204030204" pitchFamily="34" charset="0"/>
              </a:rPr>
              <a:t>- Learn about the characteristics of common electronic components</a:t>
            </a:r>
          </a:p>
          <a:p>
            <a:r>
              <a:rPr lang="en-US" sz="1000" dirty="0">
                <a:latin typeface="Calibri" panose="020F0502020204030204" pitchFamily="34" charset="0"/>
                <a:cs typeface="Calibri" panose="020F0502020204030204" pitchFamily="34" charset="0"/>
              </a:rPr>
              <a:t>- Learn how to solder safety and with accuracy</a:t>
            </a:r>
          </a:p>
          <a:p>
            <a:r>
              <a:rPr lang="en-US" sz="1000" dirty="0">
                <a:latin typeface="Calibri" panose="020F0502020204030204" pitchFamily="34" charset="0"/>
                <a:cs typeface="Calibri" panose="020F0502020204030204" pitchFamily="34" charset="0"/>
              </a:rPr>
              <a:t>- Learn how to join materials together using nails</a:t>
            </a:r>
          </a:p>
          <a:p>
            <a:r>
              <a:rPr lang="en-US" sz="1000" dirty="0">
                <a:latin typeface="Calibri" panose="020F0502020204030204" pitchFamily="34" charset="0"/>
                <a:cs typeface="Calibri" panose="020F0502020204030204" pitchFamily="34" charset="0"/>
              </a:rPr>
              <a:t>- Learn how to use a range of hand and powered tools</a:t>
            </a:r>
          </a:p>
          <a:p>
            <a:r>
              <a:rPr lang="en-US" sz="1000" dirty="0">
                <a:latin typeface="Calibri" panose="020F0502020204030204" pitchFamily="34" charset="0"/>
                <a:cs typeface="Calibri" panose="020F0502020204030204" pitchFamily="34" charset="0"/>
              </a:rPr>
              <a:t>- Learn about the properties of soft and hardwood</a:t>
            </a:r>
          </a:p>
          <a:p>
            <a:endParaRPr lang="en-GB" sz="1000" dirty="0">
              <a:latin typeface="Calibri" panose="020F0502020204030204" pitchFamily="34" charset="0"/>
              <a:cs typeface="Calibri" panose="020F0502020204030204" pitchFamily="34"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630" y="121121"/>
            <a:ext cx="2923469" cy="774988"/>
          </a:xfrm>
          <a:prstGeom prst="rect">
            <a:avLst/>
          </a:prstGeom>
        </p:spPr>
      </p:pic>
      <p:sp>
        <p:nvSpPr>
          <p:cNvPr id="16" name="Rectangle 15"/>
          <p:cNvSpPr/>
          <p:nvPr/>
        </p:nvSpPr>
        <p:spPr>
          <a:xfrm>
            <a:off x="5809129" y="3563471"/>
            <a:ext cx="147918" cy="295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3899647" y="1004095"/>
            <a:ext cx="184666" cy="18466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p:nvCxnSpPr>
        <p:spPr>
          <a:xfrm>
            <a:off x="4018874" y="1175314"/>
            <a:ext cx="178189" cy="4652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2794491" y="1425232"/>
            <a:ext cx="184666" cy="18466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Connector 20"/>
          <p:cNvCxnSpPr/>
          <p:nvPr/>
        </p:nvCxnSpPr>
        <p:spPr>
          <a:xfrm>
            <a:off x="2951781" y="1597019"/>
            <a:ext cx="613861" cy="5668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2415991" y="4122209"/>
            <a:ext cx="184666" cy="18466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p:cNvCxnSpPr/>
          <p:nvPr/>
        </p:nvCxnSpPr>
        <p:spPr>
          <a:xfrm flipV="1">
            <a:off x="2586438" y="4028899"/>
            <a:ext cx="785438" cy="1662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4284008" y="5896837"/>
            <a:ext cx="184666" cy="18466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p:cNvCxnSpPr>
            <a:stCxn id="28" idx="0"/>
          </p:cNvCxnSpPr>
          <p:nvPr/>
        </p:nvCxnSpPr>
        <p:spPr>
          <a:xfrm flipV="1">
            <a:off x="4376341" y="5015750"/>
            <a:ext cx="107593" cy="881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5648083" y="900204"/>
            <a:ext cx="415095" cy="8359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6025437" y="715538"/>
            <a:ext cx="184666" cy="18466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6687595" y="4831084"/>
            <a:ext cx="184666" cy="18466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Connector 37"/>
          <p:cNvCxnSpPr>
            <a:stCxn id="37" idx="1"/>
          </p:cNvCxnSpPr>
          <p:nvPr/>
        </p:nvCxnSpPr>
        <p:spPr>
          <a:xfrm flipH="1" flipV="1">
            <a:off x="6199444" y="4417620"/>
            <a:ext cx="515195" cy="4405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3"/>
          <a:stretch>
            <a:fillRect/>
          </a:stretch>
        </p:blipFill>
        <p:spPr>
          <a:xfrm>
            <a:off x="3007470" y="1417441"/>
            <a:ext cx="3734719" cy="3730125"/>
          </a:xfrm>
          <a:prstGeom prst="rect">
            <a:avLst/>
          </a:prstGeom>
        </p:spPr>
      </p:pic>
    </p:spTree>
    <p:extLst>
      <p:ext uri="{BB962C8B-B14F-4D97-AF65-F5344CB8AC3E}">
        <p14:creationId xmlns:p14="http://schemas.microsoft.com/office/powerpoint/2010/main" val="4152523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96837278"/>
              </p:ext>
            </p:extLst>
          </p:nvPr>
        </p:nvGraphicFramePr>
        <p:xfrm>
          <a:off x="200472" y="116632"/>
          <a:ext cx="9505056" cy="6630600"/>
        </p:xfrm>
        <a:graphic>
          <a:graphicData uri="http://schemas.openxmlformats.org/drawingml/2006/table">
            <a:tbl>
              <a:tblPr firstRow="1" firstCol="1" bandRow="1">
                <a:tableStyleId>{5C22544A-7EE6-4342-B048-85BDC9FD1C3A}</a:tableStyleId>
              </a:tblPr>
              <a:tblGrid>
                <a:gridCol w="870692">
                  <a:extLst>
                    <a:ext uri="{9D8B030D-6E8A-4147-A177-3AD203B41FA5}">
                      <a16:colId xmlns:a16="http://schemas.microsoft.com/office/drawing/2014/main" val="20000"/>
                    </a:ext>
                  </a:extLst>
                </a:gridCol>
                <a:gridCol w="3233764">
                  <a:extLst>
                    <a:ext uri="{9D8B030D-6E8A-4147-A177-3AD203B41FA5}">
                      <a16:colId xmlns:a16="http://schemas.microsoft.com/office/drawing/2014/main" val="20001"/>
                    </a:ext>
                  </a:extLst>
                </a:gridCol>
                <a:gridCol w="1845274">
                  <a:extLst>
                    <a:ext uri="{9D8B030D-6E8A-4147-A177-3AD203B41FA5}">
                      <a16:colId xmlns:a16="http://schemas.microsoft.com/office/drawing/2014/main" val="20002"/>
                    </a:ext>
                  </a:extLst>
                </a:gridCol>
                <a:gridCol w="2270806">
                  <a:extLst>
                    <a:ext uri="{9D8B030D-6E8A-4147-A177-3AD203B41FA5}">
                      <a16:colId xmlns:a16="http://schemas.microsoft.com/office/drawing/2014/main" val="20003"/>
                    </a:ext>
                  </a:extLst>
                </a:gridCol>
                <a:gridCol w="1284520">
                  <a:extLst>
                    <a:ext uri="{9D8B030D-6E8A-4147-A177-3AD203B41FA5}">
                      <a16:colId xmlns:a16="http://schemas.microsoft.com/office/drawing/2014/main" val="20004"/>
                    </a:ext>
                  </a:extLst>
                </a:gridCol>
              </a:tblGrid>
              <a:tr h="144891">
                <a:tc rowSpan="2">
                  <a:txBody>
                    <a:bodyPr/>
                    <a:lstStyle/>
                    <a:p>
                      <a:pPr algn="l">
                        <a:lnSpc>
                          <a:spcPct val="115000"/>
                        </a:lnSpc>
                        <a:spcAft>
                          <a:spcPts val="0"/>
                        </a:spcAft>
                      </a:pPr>
                      <a:r>
                        <a:rPr lang="en-GB" sz="880" dirty="0">
                          <a:solidFill>
                            <a:schemeClr val="tx1"/>
                          </a:solidFill>
                          <a:effectLst/>
                        </a:rPr>
                        <a:t>Pathway</a:t>
                      </a:r>
                    </a:p>
                    <a:p>
                      <a:pPr algn="l">
                        <a:lnSpc>
                          <a:spcPct val="115000"/>
                        </a:lnSpc>
                        <a:spcAft>
                          <a:spcPts val="0"/>
                        </a:spcAft>
                      </a:pPr>
                      <a:r>
                        <a:rPr lang="en-GB" sz="880" dirty="0">
                          <a:solidFill>
                            <a:schemeClr val="tx1"/>
                          </a:solidFill>
                          <a:effectLst/>
                        </a:rPr>
                        <a:t> </a:t>
                      </a:r>
                      <a:endParaRPr lang="en-GB" sz="88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703" marR="36703" marT="0" marB="0"/>
                </a:tc>
                <a:tc gridSpan="2">
                  <a:txBody>
                    <a:bodyPr/>
                    <a:lstStyle/>
                    <a:p>
                      <a:pPr algn="ctr">
                        <a:lnSpc>
                          <a:spcPct val="115000"/>
                        </a:lnSpc>
                        <a:spcAft>
                          <a:spcPts val="0"/>
                        </a:spcAft>
                      </a:pPr>
                      <a:r>
                        <a:rPr lang="en-GB" sz="880">
                          <a:solidFill>
                            <a:schemeClr val="tx1"/>
                          </a:solidFill>
                          <a:effectLst/>
                        </a:rPr>
                        <a:t>Design work</a:t>
                      </a:r>
                      <a:endParaRPr lang="en-GB" sz="88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703" marR="36703" marT="0" marB="0"/>
                </a:tc>
                <a:tc hMerge="1">
                  <a:txBody>
                    <a:bodyPr/>
                    <a:lstStyle/>
                    <a:p>
                      <a:endParaRPr lang="en-GB"/>
                    </a:p>
                  </a:txBody>
                  <a:tcPr/>
                </a:tc>
                <a:tc rowSpan="2">
                  <a:txBody>
                    <a:bodyPr/>
                    <a:lstStyle/>
                    <a:p>
                      <a:pPr algn="ctr">
                        <a:lnSpc>
                          <a:spcPct val="115000"/>
                        </a:lnSpc>
                        <a:spcAft>
                          <a:spcPts val="0"/>
                        </a:spcAft>
                      </a:pPr>
                      <a:r>
                        <a:rPr lang="en-GB" sz="880">
                          <a:solidFill>
                            <a:schemeClr val="tx1"/>
                          </a:solidFill>
                          <a:effectLst/>
                        </a:rPr>
                        <a:t>Final product (Practical)</a:t>
                      </a:r>
                      <a:endParaRPr lang="en-GB" sz="88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703" marR="36703" marT="0" marB="0"/>
                </a:tc>
                <a:tc rowSpan="2">
                  <a:txBody>
                    <a:bodyPr/>
                    <a:lstStyle/>
                    <a:p>
                      <a:pPr algn="ctr">
                        <a:lnSpc>
                          <a:spcPct val="115000"/>
                        </a:lnSpc>
                        <a:spcAft>
                          <a:spcPts val="0"/>
                        </a:spcAft>
                      </a:pPr>
                      <a:r>
                        <a:rPr lang="en-GB" sz="880">
                          <a:solidFill>
                            <a:schemeClr val="tx1"/>
                          </a:solidFill>
                          <a:effectLst/>
                        </a:rPr>
                        <a:t>Evaluation</a:t>
                      </a:r>
                      <a:endParaRPr lang="en-GB" sz="88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703" marR="36703" marT="0" marB="0"/>
                </a:tc>
                <a:extLst>
                  <a:ext uri="{0D108BD9-81ED-4DB2-BD59-A6C34878D82A}">
                    <a16:rowId xmlns:a16="http://schemas.microsoft.com/office/drawing/2014/main" val="10000"/>
                  </a:ext>
                </a:extLst>
              </a:tr>
              <a:tr h="155870">
                <a:tc vMerge="1">
                  <a:txBody>
                    <a:bodyPr/>
                    <a:lstStyle/>
                    <a:p>
                      <a:endParaRPr lang="en-GB"/>
                    </a:p>
                  </a:txBody>
                  <a:tcPr/>
                </a:tc>
                <a:tc>
                  <a:txBody>
                    <a:bodyPr/>
                    <a:lstStyle/>
                    <a:p>
                      <a:pPr algn="ctr">
                        <a:lnSpc>
                          <a:spcPct val="115000"/>
                        </a:lnSpc>
                        <a:spcAft>
                          <a:spcPts val="0"/>
                        </a:spcAft>
                      </a:pPr>
                      <a:r>
                        <a:rPr lang="en-GB" sz="880">
                          <a:solidFill>
                            <a:schemeClr val="tx1"/>
                          </a:solidFill>
                          <a:effectLst/>
                        </a:rPr>
                        <a:t>Task Analysis and Research</a:t>
                      </a:r>
                      <a:endParaRPr lang="en-GB" sz="88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703" marR="36703" marT="0" marB="0"/>
                </a:tc>
                <a:tc>
                  <a:txBody>
                    <a:bodyPr/>
                    <a:lstStyle/>
                    <a:p>
                      <a:pPr algn="ctr">
                        <a:lnSpc>
                          <a:spcPct val="115000"/>
                        </a:lnSpc>
                        <a:spcAft>
                          <a:spcPts val="0"/>
                        </a:spcAft>
                      </a:pPr>
                      <a:r>
                        <a:rPr lang="en-GB" sz="88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Drawing techniques</a:t>
                      </a:r>
                      <a:endParaRPr lang="en-GB" sz="88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703" marR="36703" marT="0" marB="0"/>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2002911">
                <a:tc>
                  <a:txBody>
                    <a:bodyPr/>
                    <a:lstStyle/>
                    <a:p>
                      <a:pPr algn="l">
                        <a:lnSpc>
                          <a:spcPct val="115000"/>
                        </a:lnSpc>
                        <a:spcAft>
                          <a:spcPts val="0"/>
                        </a:spcAft>
                      </a:pPr>
                      <a:r>
                        <a:rPr lang="en-GB" sz="880" dirty="0">
                          <a:solidFill>
                            <a:schemeClr val="tx1"/>
                          </a:solidFill>
                          <a:effectLst/>
                        </a:rPr>
                        <a:t>Exceptional</a:t>
                      </a:r>
                      <a:endParaRPr lang="en-GB" sz="88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703" marR="36703" marT="0" marB="0"/>
                </a:tc>
                <a:tc>
                  <a:txBody>
                    <a:bodyPr/>
                    <a:lstStyle/>
                    <a:p>
                      <a:pPr algn="l">
                        <a:lnSpc>
                          <a:spcPct val="115000"/>
                        </a:lnSpc>
                        <a:spcAft>
                          <a:spcPts val="0"/>
                        </a:spcAft>
                      </a:pPr>
                      <a:r>
                        <a:rPr lang="en-GB" sz="880">
                          <a:solidFill>
                            <a:schemeClr val="tx1"/>
                          </a:solidFill>
                          <a:effectLst/>
                        </a:rPr>
                        <a:t>It is detailed with your own opinions added</a:t>
                      </a:r>
                    </a:p>
                    <a:p>
                      <a:pPr algn="l">
                        <a:lnSpc>
                          <a:spcPct val="115000"/>
                        </a:lnSpc>
                        <a:spcAft>
                          <a:spcPts val="0"/>
                        </a:spcAft>
                      </a:pPr>
                      <a:r>
                        <a:rPr lang="en-GB" sz="880">
                          <a:solidFill>
                            <a:schemeClr val="tx1"/>
                          </a:solidFill>
                          <a:effectLst/>
                        </a:rPr>
                        <a:t> </a:t>
                      </a:r>
                    </a:p>
                    <a:p>
                      <a:pPr algn="l">
                        <a:lnSpc>
                          <a:spcPct val="115000"/>
                        </a:lnSpc>
                        <a:spcAft>
                          <a:spcPts val="0"/>
                        </a:spcAft>
                      </a:pPr>
                      <a:r>
                        <a:rPr lang="en-GB" sz="880">
                          <a:solidFill>
                            <a:schemeClr val="tx1"/>
                          </a:solidFill>
                          <a:effectLst/>
                        </a:rPr>
                        <a:t>You have consistently updated your project throughout.</a:t>
                      </a:r>
                    </a:p>
                    <a:p>
                      <a:pPr algn="l">
                        <a:lnSpc>
                          <a:spcPct val="115000"/>
                        </a:lnSpc>
                        <a:spcAft>
                          <a:spcPts val="0"/>
                        </a:spcAft>
                      </a:pPr>
                      <a:r>
                        <a:rPr lang="en-GB" sz="880">
                          <a:solidFill>
                            <a:schemeClr val="tx1"/>
                          </a:solidFill>
                          <a:effectLst/>
                        </a:rPr>
                        <a:t> </a:t>
                      </a:r>
                    </a:p>
                    <a:p>
                      <a:pPr algn="l">
                        <a:lnSpc>
                          <a:spcPct val="115000"/>
                        </a:lnSpc>
                        <a:spcAft>
                          <a:spcPts val="0"/>
                        </a:spcAft>
                      </a:pPr>
                      <a:r>
                        <a:rPr lang="en-GB" sz="880">
                          <a:solidFill>
                            <a:schemeClr val="tx1"/>
                          </a:solidFill>
                          <a:effectLst/>
                        </a:rPr>
                        <a:t>All your work has followed the “things to include” criteria. </a:t>
                      </a:r>
                    </a:p>
                    <a:p>
                      <a:pPr algn="l">
                        <a:lnSpc>
                          <a:spcPct val="115000"/>
                        </a:lnSpc>
                        <a:spcAft>
                          <a:spcPts val="0"/>
                        </a:spcAft>
                      </a:pPr>
                      <a:r>
                        <a:rPr lang="en-GB" sz="880">
                          <a:solidFill>
                            <a:schemeClr val="tx1"/>
                          </a:solidFill>
                          <a:effectLst/>
                        </a:rPr>
                        <a:t> </a:t>
                      </a:r>
                    </a:p>
                    <a:p>
                      <a:pPr algn="l">
                        <a:lnSpc>
                          <a:spcPct val="115000"/>
                        </a:lnSpc>
                        <a:spcAft>
                          <a:spcPts val="0"/>
                        </a:spcAft>
                      </a:pPr>
                      <a:r>
                        <a:rPr lang="en-GB" sz="880">
                          <a:solidFill>
                            <a:schemeClr val="tx1"/>
                          </a:solidFill>
                          <a:effectLst/>
                        </a:rPr>
                        <a:t>Your work is presented very well in an appropriate format using titles, sub titles and images or drawings to support written work. </a:t>
                      </a:r>
                    </a:p>
                    <a:p>
                      <a:pPr algn="l">
                        <a:lnSpc>
                          <a:spcPct val="115000"/>
                        </a:lnSpc>
                        <a:spcAft>
                          <a:spcPts val="0"/>
                        </a:spcAft>
                      </a:pPr>
                      <a:r>
                        <a:rPr lang="en-GB" sz="880">
                          <a:solidFill>
                            <a:schemeClr val="tx1"/>
                          </a:solidFill>
                          <a:effectLst/>
                        </a:rPr>
                        <a:t> </a:t>
                      </a:r>
                    </a:p>
                    <a:p>
                      <a:pPr algn="l">
                        <a:lnSpc>
                          <a:spcPct val="115000"/>
                        </a:lnSpc>
                        <a:spcAft>
                          <a:spcPts val="0"/>
                        </a:spcAft>
                      </a:pPr>
                      <a:r>
                        <a:rPr lang="en-GB" sz="880">
                          <a:solidFill>
                            <a:schemeClr val="tx1"/>
                          </a:solidFill>
                          <a:effectLst/>
                        </a:rPr>
                        <a:t>Your work is in your own words and includes your own opinions.</a:t>
                      </a:r>
                      <a:endParaRPr lang="en-GB" sz="88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703" marR="36703" marT="0" marB="0"/>
                </a:tc>
                <a:tc>
                  <a:txBody>
                    <a:bodyPr/>
                    <a:lstStyle/>
                    <a:p>
                      <a:pPr algn="l">
                        <a:lnSpc>
                          <a:spcPct val="115000"/>
                        </a:lnSpc>
                        <a:spcAft>
                          <a:spcPts val="0"/>
                        </a:spcAft>
                      </a:pPr>
                      <a:r>
                        <a:rPr lang="en-GB" sz="880" dirty="0">
                          <a:solidFill>
                            <a:schemeClr val="tx1"/>
                          </a:solidFill>
                          <a:effectLst/>
                        </a:rPr>
                        <a:t>4 designs accurately drawn in 3D and coloured.  </a:t>
                      </a:r>
                    </a:p>
                    <a:p>
                      <a:pPr algn="l">
                        <a:lnSpc>
                          <a:spcPct val="115000"/>
                        </a:lnSpc>
                        <a:spcAft>
                          <a:spcPts val="0"/>
                        </a:spcAft>
                      </a:pPr>
                      <a:r>
                        <a:rPr lang="en-GB" sz="880" dirty="0">
                          <a:solidFill>
                            <a:schemeClr val="tx1"/>
                          </a:solidFill>
                          <a:effectLst/>
                        </a:rPr>
                        <a:t> </a:t>
                      </a:r>
                    </a:p>
                    <a:p>
                      <a:pPr algn="l">
                        <a:lnSpc>
                          <a:spcPct val="115000"/>
                        </a:lnSpc>
                        <a:spcAft>
                          <a:spcPts val="0"/>
                        </a:spcAft>
                      </a:pPr>
                      <a:r>
                        <a:rPr lang="en-GB" sz="880" dirty="0">
                          <a:solidFill>
                            <a:schemeClr val="tx1"/>
                          </a:solidFill>
                          <a:effectLst/>
                        </a:rPr>
                        <a:t>A final design is drawn in 3D and clearly shows making intentions. Detailed ACCESS FM annotation with improvements included and drawn.</a:t>
                      </a:r>
                    </a:p>
                    <a:p>
                      <a:pPr algn="l">
                        <a:lnSpc>
                          <a:spcPct val="115000"/>
                        </a:lnSpc>
                        <a:spcAft>
                          <a:spcPts val="0"/>
                        </a:spcAft>
                      </a:pPr>
                      <a:endParaRPr lang="en-GB" sz="88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684154" rtl="0" eaLnBrk="1" fontAlgn="auto" latinLnBrk="0" hangingPunct="1">
                        <a:lnSpc>
                          <a:spcPct val="115000"/>
                        </a:lnSpc>
                        <a:spcBef>
                          <a:spcPts val="0"/>
                        </a:spcBef>
                        <a:spcAft>
                          <a:spcPts val="0"/>
                        </a:spcAft>
                        <a:buClrTx/>
                        <a:buSzTx/>
                        <a:buFontTx/>
                        <a:buNone/>
                        <a:tabLst/>
                        <a:defRPr/>
                      </a:pPr>
                      <a:r>
                        <a:rPr lang="en-GB" sz="880" kern="1200" dirty="0">
                          <a:solidFill>
                            <a:schemeClr val="tx1"/>
                          </a:solidFill>
                          <a:effectLst/>
                          <a:latin typeface="+mn-lt"/>
                          <a:ea typeface="+mn-ea"/>
                          <a:cs typeface="Times New Roman" panose="02020603050405020304" pitchFamily="18" charset="0"/>
                        </a:rPr>
                        <a:t>Computer</a:t>
                      </a:r>
                      <a:r>
                        <a:rPr lang="en-GB" sz="880" kern="1200" baseline="0" dirty="0">
                          <a:solidFill>
                            <a:schemeClr val="tx1"/>
                          </a:solidFill>
                          <a:effectLst/>
                          <a:latin typeface="+mn-lt"/>
                          <a:ea typeface="+mn-ea"/>
                          <a:cs typeface="Times New Roman" panose="02020603050405020304" pitchFamily="18" charset="0"/>
                        </a:rPr>
                        <a:t> Aided Design (CAD) drawing completed using some advanced tools and awareness of dimensions and tolerances.</a:t>
                      </a:r>
                      <a:endParaRPr lang="en-GB" sz="880" kern="1200" dirty="0">
                        <a:solidFill>
                          <a:schemeClr val="tx1"/>
                        </a:solidFill>
                        <a:effectLst/>
                        <a:latin typeface="+mn-lt"/>
                        <a:ea typeface="+mn-ea"/>
                        <a:cs typeface="+mn-cs"/>
                      </a:endParaRPr>
                    </a:p>
                    <a:p>
                      <a:pPr algn="l">
                        <a:lnSpc>
                          <a:spcPct val="115000"/>
                        </a:lnSpc>
                        <a:spcAft>
                          <a:spcPts val="0"/>
                        </a:spcAft>
                      </a:pPr>
                      <a:endParaRPr lang="en-GB" sz="88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703" marR="36703" marT="0" marB="0"/>
                </a:tc>
                <a:tc>
                  <a:txBody>
                    <a:bodyPr/>
                    <a:lstStyle/>
                    <a:p>
                      <a:pPr algn="l">
                        <a:lnSpc>
                          <a:spcPct val="115000"/>
                        </a:lnSpc>
                        <a:spcAft>
                          <a:spcPts val="0"/>
                        </a:spcAft>
                      </a:pPr>
                      <a:r>
                        <a:rPr lang="en-GB" sz="880" dirty="0">
                          <a:solidFill>
                            <a:schemeClr val="tx1"/>
                          </a:solidFill>
                          <a:effectLst/>
                        </a:rPr>
                        <a:t>Desk tidy is made using a variety of components including plywood</a:t>
                      </a:r>
                      <a:r>
                        <a:rPr lang="en-GB" sz="880" baseline="0" dirty="0">
                          <a:solidFill>
                            <a:schemeClr val="tx1"/>
                          </a:solidFill>
                          <a:effectLst/>
                        </a:rPr>
                        <a:t> and </a:t>
                      </a:r>
                      <a:r>
                        <a:rPr lang="en-GB" sz="880" dirty="0">
                          <a:solidFill>
                            <a:schemeClr val="tx1"/>
                          </a:solidFill>
                          <a:effectLst/>
                        </a:rPr>
                        <a:t>acrylic. The desk tidy is cut, shaped and finished with precision. </a:t>
                      </a:r>
                    </a:p>
                    <a:p>
                      <a:pPr algn="l">
                        <a:lnSpc>
                          <a:spcPct val="115000"/>
                        </a:lnSpc>
                        <a:spcAft>
                          <a:spcPts val="0"/>
                        </a:spcAft>
                      </a:pPr>
                      <a:r>
                        <a:rPr lang="en-GB" sz="880" dirty="0">
                          <a:solidFill>
                            <a:schemeClr val="tx1"/>
                          </a:solidFill>
                          <a:effectLst/>
                        </a:rPr>
                        <a:t> </a:t>
                      </a:r>
                    </a:p>
                    <a:p>
                      <a:pPr algn="l">
                        <a:lnSpc>
                          <a:spcPct val="115000"/>
                        </a:lnSpc>
                        <a:spcAft>
                          <a:spcPts val="0"/>
                        </a:spcAft>
                      </a:pPr>
                      <a:r>
                        <a:rPr lang="en-GB" sz="880" dirty="0">
                          <a:solidFill>
                            <a:schemeClr val="tx1"/>
                          </a:solidFill>
                          <a:effectLst/>
                        </a:rPr>
                        <a:t>Your desk tidy is personalised and is creative.  </a:t>
                      </a:r>
                    </a:p>
                    <a:p>
                      <a:pPr algn="l">
                        <a:lnSpc>
                          <a:spcPct val="115000"/>
                        </a:lnSpc>
                        <a:spcAft>
                          <a:spcPts val="0"/>
                        </a:spcAft>
                      </a:pPr>
                      <a:r>
                        <a:rPr lang="en-GB" sz="880" dirty="0">
                          <a:solidFill>
                            <a:schemeClr val="tx1"/>
                          </a:solidFill>
                          <a:effectLst/>
                        </a:rPr>
                        <a:t> </a:t>
                      </a:r>
                    </a:p>
                    <a:p>
                      <a:pPr algn="l">
                        <a:lnSpc>
                          <a:spcPct val="115000"/>
                        </a:lnSpc>
                        <a:spcAft>
                          <a:spcPts val="0"/>
                        </a:spcAft>
                      </a:pPr>
                      <a:r>
                        <a:rPr lang="en-GB" sz="880" dirty="0">
                          <a:solidFill>
                            <a:schemeClr val="tx1"/>
                          </a:solidFill>
                          <a:effectLst/>
                        </a:rPr>
                        <a:t>Your have making plans. These have been adapted and you have explained why.</a:t>
                      </a:r>
                    </a:p>
                    <a:p>
                      <a:pPr algn="l">
                        <a:lnSpc>
                          <a:spcPct val="115000"/>
                        </a:lnSpc>
                        <a:spcAft>
                          <a:spcPts val="0"/>
                        </a:spcAft>
                      </a:pPr>
                      <a:r>
                        <a:rPr lang="en-GB" sz="880" dirty="0">
                          <a:solidFill>
                            <a:schemeClr val="tx1"/>
                          </a:solidFill>
                          <a:effectLst/>
                        </a:rPr>
                        <a:t> </a:t>
                      </a:r>
                    </a:p>
                    <a:p>
                      <a:pPr algn="l">
                        <a:lnSpc>
                          <a:spcPct val="115000"/>
                        </a:lnSpc>
                        <a:spcAft>
                          <a:spcPts val="0"/>
                        </a:spcAft>
                      </a:pPr>
                      <a:r>
                        <a:rPr lang="en-GB" sz="880" dirty="0">
                          <a:solidFill>
                            <a:schemeClr val="tx1"/>
                          </a:solidFill>
                          <a:effectLst/>
                        </a:rPr>
                        <a:t>You have worked independently. </a:t>
                      </a:r>
                    </a:p>
                    <a:p>
                      <a:pPr algn="l">
                        <a:lnSpc>
                          <a:spcPct val="115000"/>
                        </a:lnSpc>
                        <a:spcAft>
                          <a:spcPts val="0"/>
                        </a:spcAft>
                      </a:pPr>
                      <a:r>
                        <a:rPr lang="en-GB" sz="880" dirty="0">
                          <a:solidFill>
                            <a:schemeClr val="tx1"/>
                          </a:solidFill>
                          <a:effectLst/>
                        </a:rPr>
                        <a:t> </a:t>
                      </a:r>
                      <a:endParaRPr lang="en-GB" sz="88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703" marR="36703" marT="0" marB="0"/>
                </a:tc>
                <a:tc>
                  <a:txBody>
                    <a:bodyPr/>
                    <a:lstStyle/>
                    <a:p>
                      <a:pPr algn="l">
                        <a:lnSpc>
                          <a:spcPct val="115000"/>
                        </a:lnSpc>
                        <a:spcAft>
                          <a:spcPts val="0"/>
                        </a:spcAft>
                      </a:pPr>
                      <a:r>
                        <a:rPr lang="en-GB" sz="880">
                          <a:solidFill>
                            <a:schemeClr val="tx1"/>
                          </a:solidFill>
                          <a:effectLst/>
                        </a:rPr>
                        <a:t>Your evaluation includes improvements to practical skills and the finished design.</a:t>
                      </a:r>
                    </a:p>
                    <a:p>
                      <a:pPr algn="l">
                        <a:lnSpc>
                          <a:spcPct val="115000"/>
                        </a:lnSpc>
                        <a:spcAft>
                          <a:spcPts val="0"/>
                        </a:spcAft>
                      </a:pPr>
                      <a:r>
                        <a:rPr lang="en-GB" sz="880">
                          <a:solidFill>
                            <a:schemeClr val="tx1"/>
                          </a:solidFill>
                          <a:effectLst/>
                        </a:rPr>
                        <a:t> </a:t>
                      </a:r>
                    </a:p>
                    <a:p>
                      <a:pPr algn="l">
                        <a:lnSpc>
                          <a:spcPct val="115000"/>
                        </a:lnSpc>
                        <a:spcAft>
                          <a:spcPts val="0"/>
                        </a:spcAft>
                      </a:pPr>
                      <a:r>
                        <a:rPr lang="en-GB" sz="880">
                          <a:solidFill>
                            <a:schemeClr val="tx1"/>
                          </a:solidFill>
                          <a:effectLst/>
                        </a:rPr>
                        <a:t>Your improvements are explained and annotated in detail. </a:t>
                      </a:r>
                    </a:p>
                    <a:p>
                      <a:pPr algn="l">
                        <a:lnSpc>
                          <a:spcPct val="115000"/>
                        </a:lnSpc>
                        <a:spcAft>
                          <a:spcPts val="0"/>
                        </a:spcAft>
                      </a:pPr>
                      <a:r>
                        <a:rPr lang="en-GB" sz="880">
                          <a:solidFill>
                            <a:schemeClr val="tx1"/>
                          </a:solidFill>
                          <a:effectLst/>
                        </a:rPr>
                        <a:t> </a:t>
                      </a:r>
                    </a:p>
                    <a:p>
                      <a:pPr algn="l">
                        <a:lnSpc>
                          <a:spcPct val="115000"/>
                        </a:lnSpc>
                        <a:spcAft>
                          <a:spcPts val="0"/>
                        </a:spcAft>
                      </a:pPr>
                      <a:r>
                        <a:rPr lang="en-GB" sz="880">
                          <a:solidFill>
                            <a:schemeClr val="tx1"/>
                          </a:solidFill>
                          <a:effectLst/>
                        </a:rPr>
                        <a:t>Your evaluation is critical and effective throughout.</a:t>
                      </a:r>
                      <a:endParaRPr lang="en-GB" sz="88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703" marR="36703" marT="0" marB="0"/>
                </a:tc>
                <a:extLst>
                  <a:ext uri="{0D108BD9-81ED-4DB2-BD59-A6C34878D82A}">
                    <a16:rowId xmlns:a16="http://schemas.microsoft.com/office/drawing/2014/main" val="10002"/>
                  </a:ext>
                </a:extLst>
              </a:tr>
              <a:tr h="1538406">
                <a:tc>
                  <a:txBody>
                    <a:bodyPr/>
                    <a:lstStyle/>
                    <a:p>
                      <a:pPr algn="l">
                        <a:lnSpc>
                          <a:spcPct val="115000"/>
                        </a:lnSpc>
                        <a:spcAft>
                          <a:spcPts val="0"/>
                        </a:spcAft>
                      </a:pPr>
                      <a:r>
                        <a:rPr lang="en-GB" sz="880">
                          <a:solidFill>
                            <a:schemeClr val="tx1"/>
                          </a:solidFill>
                          <a:effectLst/>
                        </a:rPr>
                        <a:t>Confident</a:t>
                      </a:r>
                      <a:endParaRPr lang="en-GB" sz="88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703" marR="36703" marT="0" marB="0"/>
                </a:tc>
                <a:tc>
                  <a:txBody>
                    <a:bodyPr/>
                    <a:lstStyle/>
                    <a:p>
                      <a:pPr algn="l">
                        <a:lnSpc>
                          <a:spcPct val="115000"/>
                        </a:lnSpc>
                        <a:spcAft>
                          <a:spcPts val="0"/>
                        </a:spcAft>
                      </a:pPr>
                      <a:r>
                        <a:rPr lang="en-GB" sz="880" dirty="0">
                          <a:solidFill>
                            <a:schemeClr val="tx1"/>
                          </a:solidFill>
                          <a:effectLst/>
                        </a:rPr>
                        <a:t>It is detailed with additional information added. </a:t>
                      </a:r>
                    </a:p>
                    <a:p>
                      <a:pPr algn="l">
                        <a:lnSpc>
                          <a:spcPct val="115000"/>
                        </a:lnSpc>
                        <a:spcAft>
                          <a:spcPts val="0"/>
                        </a:spcAft>
                      </a:pPr>
                      <a:r>
                        <a:rPr lang="en-GB" sz="880" dirty="0">
                          <a:solidFill>
                            <a:schemeClr val="tx1"/>
                          </a:solidFill>
                          <a:effectLst/>
                        </a:rPr>
                        <a:t> </a:t>
                      </a:r>
                    </a:p>
                    <a:p>
                      <a:pPr algn="l">
                        <a:lnSpc>
                          <a:spcPct val="115000"/>
                        </a:lnSpc>
                        <a:spcAft>
                          <a:spcPts val="0"/>
                        </a:spcAft>
                      </a:pPr>
                      <a:r>
                        <a:rPr lang="en-GB" sz="880" dirty="0">
                          <a:solidFill>
                            <a:schemeClr val="tx1"/>
                          </a:solidFill>
                          <a:effectLst/>
                        </a:rPr>
                        <a:t>It has been updated with some tools/processes.</a:t>
                      </a:r>
                    </a:p>
                    <a:p>
                      <a:pPr algn="l">
                        <a:lnSpc>
                          <a:spcPct val="115000"/>
                        </a:lnSpc>
                        <a:spcAft>
                          <a:spcPts val="0"/>
                        </a:spcAft>
                      </a:pPr>
                      <a:r>
                        <a:rPr lang="en-GB" sz="880" dirty="0">
                          <a:solidFill>
                            <a:schemeClr val="tx1"/>
                          </a:solidFill>
                          <a:effectLst/>
                        </a:rPr>
                        <a:t> </a:t>
                      </a:r>
                    </a:p>
                    <a:p>
                      <a:pPr algn="l">
                        <a:lnSpc>
                          <a:spcPct val="115000"/>
                        </a:lnSpc>
                        <a:spcAft>
                          <a:spcPts val="0"/>
                        </a:spcAft>
                      </a:pPr>
                      <a:r>
                        <a:rPr lang="en-GB" sz="880" dirty="0">
                          <a:solidFill>
                            <a:schemeClr val="tx1"/>
                          </a:solidFill>
                          <a:effectLst/>
                        </a:rPr>
                        <a:t>Your work is presented very well in an appropriate format using titles, sub titles and images or drawings to support written work. </a:t>
                      </a:r>
                    </a:p>
                    <a:p>
                      <a:pPr algn="l">
                        <a:lnSpc>
                          <a:spcPct val="115000"/>
                        </a:lnSpc>
                        <a:spcAft>
                          <a:spcPts val="0"/>
                        </a:spcAft>
                      </a:pPr>
                      <a:r>
                        <a:rPr lang="en-GB" sz="880" dirty="0">
                          <a:solidFill>
                            <a:schemeClr val="tx1"/>
                          </a:solidFill>
                          <a:effectLst/>
                        </a:rPr>
                        <a:t> </a:t>
                      </a:r>
                    </a:p>
                    <a:p>
                      <a:pPr algn="l">
                        <a:lnSpc>
                          <a:spcPct val="115000"/>
                        </a:lnSpc>
                        <a:spcAft>
                          <a:spcPts val="0"/>
                        </a:spcAft>
                      </a:pPr>
                      <a:r>
                        <a:rPr lang="en-GB" sz="880" dirty="0">
                          <a:solidFill>
                            <a:schemeClr val="tx1"/>
                          </a:solidFill>
                          <a:effectLst/>
                        </a:rPr>
                        <a:t>Your work is in your own words and includes your own opinions</a:t>
                      </a:r>
                      <a:endParaRPr lang="en-GB" sz="88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703" marR="36703" marT="0" marB="0"/>
                </a:tc>
                <a:tc>
                  <a:txBody>
                    <a:bodyPr/>
                    <a:lstStyle/>
                    <a:p>
                      <a:pPr algn="l">
                        <a:lnSpc>
                          <a:spcPct val="115000"/>
                        </a:lnSpc>
                        <a:spcAft>
                          <a:spcPts val="0"/>
                        </a:spcAft>
                      </a:pPr>
                      <a:r>
                        <a:rPr lang="en-GB" sz="880" dirty="0">
                          <a:solidFill>
                            <a:schemeClr val="tx1"/>
                          </a:solidFill>
                          <a:effectLst/>
                        </a:rPr>
                        <a:t>4 designs drawn accurately in 3D and coloured.  Detailed ACCESS FM annotation with improvements included.</a:t>
                      </a:r>
                    </a:p>
                    <a:p>
                      <a:pPr algn="l">
                        <a:lnSpc>
                          <a:spcPct val="115000"/>
                        </a:lnSpc>
                        <a:spcAft>
                          <a:spcPts val="0"/>
                        </a:spcAft>
                      </a:pPr>
                      <a:endParaRPr lang="en-GB" sz="88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684154" rtl="0" eaLnBrk="1" fontAlgn="auto" latinLnBrk="0" hangingPunct="1">
                        <a:lnSpc>
                          <a:spcPct val="115000"/>
                        </a:lnSpc>
                        <a:spcBef>
                          <a:spcPts val="0"/>
                        </a:spcBef>
                        <a:spcAft>
                          <a:spcPts val="0"/>
                        </a:spcAft>
                        <a:buClrTx/>
                        <a:buSzTx/>
                        <a:buFontTx/>
                        <a:buNone/>
                        <a:tabLst/>
                        <a:defRPr/>
                      </a:pPr>
                      <a:r>
                        <a:rPr lang="en-GB" sz="880" kern="1200" dirty="0">
                          <a:solidFill>
                            <a:schemeClr val="tx1"/>
                          </a:solidFill>
                          <a:effectLst/>
                          <a:latin typeface="+mn-lt"/>
                          <a:ea typeface="+mn-ea"/>
                          <a:cs typeface="Times New Roman" panose="02020603050405020304" pitchFamily="18" charset="0"/>
                        </a:rPr>
                        <a:t>Computer</a:t>
                      </a:r>
                      <a:r>
                        <a:rPr lang="en-GB" sz="880" kern="1200" baseline="0" dirty="0">
                          <a:solidFill>
                            <a:schemeClr val="tx1"/>
                          </a:solidFill>
                          <a:effectLst/>
                          <a:latin typeface="+mn-lt"/>
                          <a:ea typeface="+mn-ea"/>
                          <a:cs typeface="Times New Roman" panose="02020603050405020304" pitchFamily="18" charset="0"/>
                        </a:rPr>
                        <a:t> Aided Design (CAD) drawing completed using some advanced tools.</a:t>
                      </a:r>
                      <a:endParaRPr lang="en-GB" sz="880" kern="1200" dirty="0">
                        <a:solidFill>
                          <a:schemeClr val="tx1"/>
                        </a:solidFill>
                        <a:effectLst/>
                        <a:latin typeface="+mn-lt"/>
                        <a:ea typeface="+mn-ea"/>
                        <a:cs typeface="+mn-cs"/>
                      </a:endParaRPr>
                    </a:p>
                    <a:p>
                      <a:pPr algn="l">
                        <a:lnSpc>
                          <a:spcPct val="115000"/>
                        </a:lnSpc>
                        <a:spcAft>
                          <a:spcPts val="0"/>
                        </a:spcAft>
                      </a:pPr>
                      <a:endParaRPr lang="en-GB" sz="88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703" marR="36703" marT="0" marB="0"/>
                </a:tc>
                <a:tc>
                  <a:txBody>
                    <a:bodyPr/>
                    <a:lstStyle/>
                    <a:p>
                      <a:pPr algn="l">
                        <a:lnSpc>
                          <a:spcPct val="115000"/>
                        </a:lnSpc>
                        <a:spcAft>
                          <a:spcPts val="0"/>
                        </a:spcAft>
                      </a:pPr>
                      <a:r>
                        <a:rPr lang="en-GB" sz="880" dirty="0">
                          <a:solidFill>
                            <a:schemeClr val="tx1"/>
                          </a:solidFill>
                          <a:effectLst/>
                        </a:rPr>
                        <a:t>Desk tidy is made using a variety of components including plywood and acrylic. The desk tidy is cut, shaped and finished with precision. Attempts have been made to personalise the desk tidy with decorations.</a:t>
                      </a:r>
                    </a:p>
                    <a:p>
                      <a:pPr algn="l">
                        <a:lnSpc>
                          <a:spcPct val="115000"/>
                        </a:lnSpc>
                        <a:spcAft>
                          <a:spcPts val="0"/>
                        </a:spcAft>
                      </a:pPr>
                      <a:r>
                        <a:rPr lang="en-GB" sz="880" dirty="0">
                          <a:solidFill>
                            <a:schemeClr val="tx1"/>
                          </a:solidFill>
                          <a:effectLst/>
                        </a:rPr>
                        <a:t> </a:t>
                      </a:r>
                    </a:p>
                    <a:p>
                      <a:pPr algn="l">
                        <a:lnSpc>
                          <a:spcPct val="115000"/>
                        </a:lnSpc>
                        <a:spcAft>
                          <a:spcPts val="0"/>
                        </a:spcAft>
                      </a:pPr>
                      <a:r>
                        <a:rPr lang="en-GB" sz="880" dirty="0">
                          <a:solidFill>
                            <a:schemeClr val="tx1"/>
                          </a:solidFill>
                          <a:effectLst/>
                        </a:rPr>
                        <a:t>There is evidence of understanding of the characteristics of the materials, equipment and processes.  </a:t>
                      </a:r>
                      <a:endParaRPr lang="en-GB" sz="88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703" marR="36703" marT="0" marB="0"/>
                </a:tc>
                <a:tc>
                  <a:txBody>
                    <a:bodyPr/>
                    <a:lstStyle/>
                    <a:p>
                      <a:pPr algn="l">
                        <a:lnSpc>
                          <a:spcPct val="115000"/>
                        </a:lnSpc>
                        <a:spcAft>
                          <a:spcPts val="0"/>
                        </a:spcAft>
                      </a:pPr>
                      <a:r>
                        <a:rPr lang="en-GB" sz="880">
                          <a:solidFill>
                            <a:schemeClr val="tx1"/>
                          </a:solidFill>
                          <a:effectLst/>
                        </a:rPr>
                        <a:t>Your evaluation includes improvements to practical skills and the finished design. </a:t>
                      </a:r>
                    </a:p>
                    <a:p>
                      <a:pPr algn="l">
                        <a:lnSpc>
                          <a:spcPct val="115000"/>
                        </a:lnSpc>
                        <a:spcAft>
                          <a:spcPts val="0"/>
                        </a:spcAft>
                      </a:pPr>
                      <a:r>
                        <a:rPr lang="en-GB" sz="880">
                          <a:solidFill>
                            <a:schemeClr val="tx1"/>
                          </a:solidFill>
                          <a:effectLst/>
                        </a:rPr>
                        <a:t> </a:t>
                      </a:r>
                    </a:p>
                    <a:p>
                      <a:pPr algn="l">
                        <a:lnSpc>
                          <a:spcPct val="115000"/>
                        </a:lnSpc>
                        <a:spcAft>
                          <a:spcPts val="0"/>
                        </a:spcAft>
                      </a:pPr>
                      <a:r>
                        <a:rPr lang="en-GB" sz="880">
                          <a:solidFill>
                            <a:schemeClr val="tx1"/>
                          </a:solidFill>
                          <a:effectLst/>
                        </a:rPr>
                        <a:t>Your improvements are suggested and labelled.</a:t>
                      </a:r>
                      <a:endParaRPr lang="en-GB" sz="88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703" marR="36703" marT="0" marB="0"/>
                </a:tc>
                <a:extLst>
                  <a:ext uri="{0D108BD9-81ED-4DB2-BD59-A6C34878D82A}">
                    <a16:rowId xmlns:a16="http://schemas.microsoft.com/office/drawing/2014/main" val="10003"/>
                  </a:ext>
                </a:extLst>
              </a:tr>
              <a:tr h="1397709">
                <a:tc>
                  <a:txBody>
                    <a:bodyPr/>
                    <a:lstStyle/>
                    <a:p>
                      <a:pPr algn="l">
                        <a:lnSpc>
                          <a:spcPct val="115000"/>
                        </a:lnSpc>
                        <a:spcAft>
                          <a:spcPts val="0"/>
                        </a:spcAft>
                      </a:pPr>
                      <a:r>
                        <a:rPr lang="en-GB" sz="880">
                          <a:solidFill>
                            <a:schemeClr val="tx1"/>
                          </a:solidFill>
                          <a:effectLst/>
                        </a:rPr>
                        <a:t>Secure</a:t>
                      </a:r>
                      <a:endParaRPr lang="en-GB" sz="88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703" marR="36703" marT="0" marB="0"/>
                </a:tc>
                <a:tc>
                  <a:txBody>
                    <a:bodyPr/>
                    <a:lstStyle/>
                    <a:p>
                      <a:pPr algn="l">
                        <a:lnSpc>
                          <a:spcPct val="115000"/>
                        </a:lnSpc>
                        <a:spcAft>
                          <a:spcPts val="0"/>
                        </a:spcAft>
                      </a:pPr>
                      <a:r>
                        <a:rPr lang="en-GB" sz="880" dirty="0">
                          <a:solidFill>
                            <a:schemeClr val="tx1"/>
                          </a:solidFill>
                          <a:effectLst/>
                        </a:rPr>
                        <a:t>It is basic with some additional information added.  </a:t>
                      </a:r>
                    </a:p>
                    <a:p>
                      <a:pPr algn="l">
                        <a:lnSpc>
                          <a:spcPct val="115000"/>
                        </a:lnSpc>
                        <a:spcAft>
                          <a:spcPts val="0"/>
                        </a:spcAft>
                      </a:pPr>
                      <a:r>
                        <a:rPr lang="en-GB" sz="880" dirty="0">
                          <a:solidFill>
                            <a:schemeClr val="tx1"/>
                          </a:solidFill>
                          <a:effectLst/>
                        </a:rPr>
                        <a:t> </a:t>
                      </a:r>
                    </a:p>
                    <a:p>
                      <a:pPr algn="l">
                        <a:lnSpc>
                          <a:spcPct val="115000"/>
                        </a:lnSpc>
                        <a:spcAft>
                          <a:spcPts val="0"/>
                        </a:spcAft>
                      </a:pPr>
                      <a:r>
                        <a:rPr lang="en-GB" sz="880" dirty="0">
                          <a:solidFill>
                            <a:schemeClr val="tx1"/>
                          </a:solidFill>
                          <a:effectLst/>
                        </a:rPr>
                        <a:t>You have some work has followed the “things to include” criteria. </a:t>
                      </a:r>
                    </a:p>
                    <a:p>
                      <a:pPr algn="l">
                        <a:lnSpc>
                          <a:spcPct val="115000"/>
                        </a:lnSpc>
                        <a:spcAft>
                          <a:spcPts val="0"/>
                        </a:spcAft>
                      </a:pPr>
                      <a:r>
                        <a:rPr lang="en-GB" sz="880" dirty="0">
                          <a:solidFill>
                            <a:schemeClr val="tx1"/>
                          </a:solidFill>
                          <a:effectLst/>
                        </a:rPr>
                        <a:t> </a:t>
                      </a:r>
                    </a:p>
                    <a:p>
                      <a:pPr algn="l">
                        <a:lnSpc>
                          <a:spcPct val="115000"/>
                        </a:lnSpc>
                        <a:spcAft>
                          <a:spcPts val="0"/>
                        </a:spcAft>
                      </a:pPr>
                      <a:r>
                        <a:rPr lang="en-GB" sz="880" dirty="0">
                          <a:solidFill>
                            <a:schemeClr val="tx1"/>
                          </a:solidFill>
                          <a:effectLst/>
                        </a:rPr>
                        <a:t>Your work is presented well in an appropriate format using titles, sub titles and images or drawings to support written work. </a:t>
                      </a:r>
                    </a:p>
                    <a:p>
                      <a:pPr algn="l">
                        <a:lnSpc>
                          <a:spcPct val="115000"/>
                        </a:lnSpc>
                        <a:spcAft>
                          <a:spcPts val="0"/>
                        </a:spcAft>
                      </a:pPr>
                      <a:r>
                        <a:rPr lang="en-GB" sz="880" dirty="0">
                          <a:solidFill>
                            <a:schemeClr val="tx1"/>
                          </a:solidFill>
                          <a:effectLst/>
                        </a:rPr>
                        <a:t>All work is in your own words.</a:t>
                      </a:r>
                      <a:endParaRPr lang="en-GB" sz="88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703" marR="36703" marT="0" marB="0"/>
                </a:tc>
                <a:tc>
                  <a:txBody>
                    <a:bodyPr/>
                    <a:lstStyle/>
                    <a:p>
                      <a:pPr algn="l">
                        <a:lnSpc>
                          <a:spcPct val="115000"/>
                        </a:lnSpc>
                        <a:spcAft>
                          <a:spcPts val="0"/>
                        </a:spcAft>
                      </a:pPr>
                      <a:r>
                        <a:rPr lang="en-GB" sz="880" dirty="0">
                          <a:solidFill>
                            <a:schemeClr val="tx1"/>
                          </a:solidFill>
                          <a:effectLst/>
                        </a:rPr>
                        <a:t>3 designs drawn in 3D and coloured.  Designs annotated using ACCESS FM headings.</a:t>
                      </a:r>
                    </a:p>
                    <a:p>
                      <a:pPr algn="l">
                        <a:lnSpc>
                          <a:spcPct val="115000"/>
                        </a:lnSpc>
                        <a:spcAft>
                          <a:spcPts val="0"/>
                        </a:spcAft>
                      </a:pPr>
                      <a:endParaRPr lang="en-GB" sz="880" dirty="0">
                        <a:solidFill>
                          <a:schemeClr val="tx1"/>
                        </a:solidFill>
                        <a:effectLst/>
                      </a:endParaRPr>
                    </a:p>
                    <a:p>
                      <a:pPr marL="0" marR="0" lvl="0" indent="0" algn="l" defTabSz="684154" rtl="0" eaLnBrk="1" fontAlgn="auto" latinLnBrk="0" hangingPunct="1">
                        <a:lnSpc>
                          <a:spcPct val="115000"/>
                        </a:lnSpc>
                        <a:spcBef>
                          <a:spcPts val="0"/>
                        </a:spcBef>
                        <a:spcAft>
                          <a:spcPts val="0"/>
                        </a:spcAft>
                        <a:buClrTx/>
                        <a:buSzTx/>
                        <a:buFontTx/>
                        <a:buNone/>
                        <a:tabLst/>
                        <a:defRPr/>
                      </a:pPr>
                      <a:r>
                        <a:rPr lang="en-GB" sz="880" kern="1200" dirty="0">
                          <a:solidFill>
                            <a:schemeClr val="tx1"/>
                          </a:solidFill>
                          <a:effectLst/>
                          <a:latin typeface="+mn-lt"/>
                          <a:ea typeface="+mn-ea"/>
                          <a:cs typeface="Times New Roman" panose="02020603050405020304" pitchFamily="18" charset="0"/>
                        </a:rPr>
                        <a:t>Computer</a:t>
                      </a:r>
                      <a:r>
                        <a:rPr lang="en-GB" sz="880" kern="1200" baseline="0" dirty="0">
                          <a:solidFill>
                            <a:schemeClr val="tx1"/>
                          </a:solidFill>
                          <a:effectLst/>
                          <a:latin typeface="+mn-lt"/>
                          <a:ea typeface="+mn-ea"/>
                          <a:cs typeface="Times New Roman" panose="02020603050405020304" pitchFamily="18" charset="0"/>
                        </a:rPr>
                        <a:t> Aided Design (CAD) drawing completed using most functional tools.</a:t>
                      </a:r>
                      <a:endParaRPr lang="en-GB" sz="880" kern="1200" dirty="0">
                        <a:solidFill>
                          <a:schemeClr val="tx1"/>
                        </a:solidFill>
                        <a:effectLst/>
                        <a:latin typeface="+mn-lt"/>
                        <a:ea typeface="+mn-ea"/>
                        <a:cs typeface="+mn-cs"/>
                      </a:endParaRPr>
                    </a:p>
                    <a:p>
                      <a:pPr algn="l">
                        <a:lnSpc>
                          <a:spcPct val="115000"/>
                        </a:lnSpc>
                        <a:spcAft>
                          <a:spcPts val="0"/>
                        </a:spcAft>
                      </a:pPr>
                      <a:endParaRPr lang="en-GB" sz="88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703" marR="36703" marT="0" marB="0"/>
                </a:tc>
                <a:tc>
                  <a:txBody>
                    <a:bodyPr/>
                    <a:lstStyle/>
                    <a:p>
                      <a:pPr algn="l">
                        <a:lnSpc>
                          <a:spcPct val="115000"/>
                        </a:lnSpc>
                        <a:spcAft>
                          <a:spcPts val="0"/>
                        </a:spcAft>
                      </a:pPr>
                      <a:r>
                        <a:rPr lang="en-GB" sz="880" dirty="0">
                          <a:solidFill>
                            <a:schemeClr val="tx1"/>
                          </a:solidFill>
                          <a:effectLst/>
                        </a:rPr>
                        <a:t>Desk tidy is made using a variety of components including plywood and acrylic. The desk tidy is cut, shaped and finished with some precision.  </a:t>
                      </a:r>
                      <a:br>
                        <a:rPr lang="en-GB" sz="880" dirty="0">
                          <a:solidFill>
                            <a:schemeClr val="tx1"/>
                          </a:solidFill>
                          <a:effectLst/>
                        </a:rPr>
                      </a:br>
                      <a:br>
                        <a:rPr lang="en-GB" sz="880" dirty="0">
                          <a:solidFill>
                            <a:schemeClr val="tx1"/>
                          </a:solidFill>
                          <a:effectLst/>
                        </a:rPr>
                      </a:br>
                      <a:r>
                        <a:rPr lang="en-GB" sz="880" dirty="0">
                          <a:solidFill>
                            <a:schemeClr val="tx1"/>
                          </a:solidFill>
                          <a:effectLst/>
                        </a:rPr>
                        <a:t>During making work is checked and modified in the light of progress. </a:t>
                      </a:r>
                      <a:endParaRPr lang="en-GB" sz="88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703" marR="36703" marT="0" marB="0"/>
                </a:tc>
                <a:tc>
                  <a:txBody>
                    <a:bodyPr/>
                    <a:lstStyle/>
                    <a:p>
                      <a:pPr algn="l">
                        <a:lnSpc>
                          <a:spcPct val="115000"/>
                        </a:lnSpc>
                        <a:spcAft>
                          <a:spcPts val="0"/>
                        </a:spcAft>
                      </a:pPr>
                      <a:r>
                        <a:rPr lang="en-GB" sz="880" dirty="0">
                          <a:solidFill>
                            <a:schemeClr val="tx1"/>
                          </a:solidFill>
                          <a:effectLst/>
                        </a:rPr>
                        <a:t>Your evaluation includes improvements to practical skills and the finished design.</a:t>
                      </a:r>
                      <a:endParaRPr lang="en-GB" sz="88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703" marR="36703" marT="0" marB="0"/>
                </a:tc>
                <a:extLst>
                  <a:ext uri="{0D108BD9-81ED-4DB2-BD59-A6C34878D82A}">
                    <a16:rowId xmlns:a16="http://schemas.microsoft.com/office/drawing/2014/main" val="10004"/>
                  </a:ext>
                </a:extLst>
              </a:tr>
              <a:tr h="1243360">
                <a:tc>
                  <a:txBody>
                    <a:bodyPr/>
                    <a:lstStyle/>
                    <a:p>
                      <a:pPr algn="l">
                        <a:lnSpc>
                          <a:spcPct val="115000"/>
                        </a:lnSpc>
                        <a:spcAft>
                          <a:spcPts val="0"/>
                        </a:spcAft>
                      </a:pPr>
                      <a:r>
                        <a:rPr lang="en-GB" sz="880">
                          <a:solidFill>
                            <a:schemeClr val="tx1"/>
                          </a:solidFill>
                          <a:effectLst/>
                        </a:rPr>
                        <a:t>Foundation</a:t>
                      </a:r>
                      <a:endParaRPr lang="en-GB" sz="88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703" marR="36703" marT="0" marB="0"/>
                </a:tc>
                <a:tc>
                  <a:txBody>
                    <a:bodyPr/>
                    <a:lstStyle/>
                    <a:p>
                      <a:pPr algn="l">
                        <a:lnSpc>
                          <a:spcPct val="115000"/>
                        </a:lnSpc>
                        <a:spcAft>
                          <a:spcPts val="0"/>
                        </a:spcAft>
                      </a:pPr>
                      <a:r>
                        <a:rPr lang="en-GB" sz="880">
                          <a:solidFill>
                            <a:schemeClr val="tx1"/>
                          </a:solidFill>
                          <a:effectLst/>
                        </a:rPr>
                        <a:t>It is basic and neatly presented with no spelling mistakes.</a:t>
                      </a:r>
                    </a:p>
                    <a:p>
                      <a:pPr algn="l">
                        <a:lnSpc>
                          <a:spcPct val="115000"/>
                        </a:lnSpc>
                        <a:spcAft>
                          <a:spcPts val="0"/>
                        </a:spcAft>
                      </a:pPr>
                      <a:r>
                        <a:rPr lang="en-GB" sz="880">
                          <a:solidFill>
                            <a:schemeClr val="tx1"/>
                          </a:solidFill>
                          <a:effectLst/>
                        </a:rPr>
                        <a:t> </a:t>
                      </a:r>
                    </a:p>
                    <a:p>
                      <a:pPr algn="l">
                        <a:lnSpc>
                          <a:spcPct val="115000"/>
                        </a:lnSpc>
                        <a:spcAft>
                          <a:spcPts val="0"/>
                        </a:spcAft>
                      </a:pPr>
                      <a:r>
                        <a:rPr lang="en-GB" sz="880">
                          <a:solidFill>
                            <a:schemeClr val="tx1"/>
                          </a:solidFill>
                          <a:effectLst/>
                        </a:rPr>
                        <a:t>You have little work that has followed the “things to include” criteria. </a:t>
                      </a:r>
                    </a:p>
                    <a:p>
                      <a:pPr algn="l">
                        <a:lnSpc>
                          <a:spcPct val="115000"/>
                        </a:lnSpc>
                        <a:spcAft>
                          <a:spcPts val="0"/>
                        </a:spcAft>
                      </a:pPr>
                      <a:r>
                        <a:rPr lang="en-GB" sz="880">
                          <a:solidFill>
                            <a:schemeClr val="tx1"/>
                          </a:solidFill>
                          <a:effectLst/>
                        </a:rPr>
                        <a:t>Work may be missing titles, sub titles or your name. </a:t>
                      </a:r>
                    </a:p>
                    <a:p>
                      <a:pPr algn="l">
                        <a:lnSpc>
                          <a:spcPct val="115000"/>
                        </a:lnSpc>
                        <a:spcAft>
                          <a:spcPts val="0"/>
                        </a:spcAft>
                      </a:pPr>
                      <a:r>
                        <a:rPr lang="en-GB" sz="880">
                          <a:solidFill>
                            <a:schemeClr val="tx1"/>
                          </a:solidFill>
                          <a:effectLst/>
                        </a:rPr>
                        <a:t>A significant proportion of work will rely on copy and pasted information with no opinions of your own.</a:t>
                      </a:r>
                      <a:endParaRPr lang="en-GB" sz="88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703" marR="36703" marT="0" marB="0"/>
                </a:tc>
                <a:tc>
                  <a:txBody>
                    <a:bodyPr/>
                    <a:lstStyle/>
                    <a:p>
                      <a:pPr algn="l">
                        <a:lnSpc>
                          <a:spcPct val="115000"/>
                        </a:lnSpc>
                        <a:spcAft>
                          <a:spcPts val="0"/>
                        </a:spcAft>
                      </a:pPr>
                      <a:r>
                        <a:rPr lang="en-GB" sz="880" dirty="0">
                          <a:solidFill>
                            <a:schemeClr val="tx1"/>
                          </a:solidFill>
                          <a:effectLst/>
                        </a:rPr>
                        <a:t>2 designs drawn in 3D.  Basic comments made using ACCESS FM headings.</a:t>
                      </a:r>
                      <a:endParaRPr lang="en-GB" sz="880" dirty="0">
                        <a:solidFill>
                          <a:schemeClr val="tx1"/>
                        </a:solidFill>
                        <a:effectLst/>
                        <a:latin typeface="Calibri" panose="020F0502020204030204" pitchFamily="34" charset="0"/>
                        <a:cs typeface="Times New Roman" panose="02020603050405020304" pitchFamily="18" charset="0"/>
                      </a:endParaRPr>
                    </a:p>
                    <a:p>
                      <a:pPr algn="l">
                        <a:lnSpc>
                          <a:spcPct val="115000"/>
                        </a:lnSpc>
                        <a:spcAft>
                          <a:spcPts val="0"/>
                        </a:spcAft>
                      </a:pPr>
                      <a:r>
                        <a:rPr lang="en-GB" sz="880" dirty="0">
                          <a:solidFill>
                            <a:schemeClr val="tx1"/>
                          </a:solidFill>
                          <a:effectLst/>
                          <a:latin typeface="+mj-lt"/>
                          <a:cs typeface="Times New Roman" panose="02020603050405020304" pitchFamily="18" charset="0"/>
                        </a:rPr>
                        <a:t>Computer</a:t>
                      </a:r>
                      <a:r>
                        <a:rPr lang="en-GB" sz="880" baseline="0" dirty="0">
                          <a:solidFill>
                            <a:schemeClr val="tx1"/>
                          </a:solidFill>
                          <a:effectLst/>
                          <a:latin typeface="+mj-lt"/>
                          <a:cs typeface="Times New Roman" panose="02020603050405020304" pitchFamily="18" charset="0"/>
                        </a:rPr>
                        <a:t> Aided Design (CAD) drawing completed using limited number of tools.</a:t>
                      </a:r>
                      <a:endParaRPr lang="en-GB" sz="880" dirty="0">
                        <a:solidFill>
                          <a:schemeClr val="tx1"/>
                        </a:solidFill>
                        <a:effectLst/>
                        <a:latin typeface="+mj-lt"/>
                      </a:endParaRPr>
                    </a:p>
                  </a:txBody>
                  <a:tcPr marL="36703" marR="36703" marT="0" marB="0"/>
                </a:tc>
                <a:tc>
                  <a:txBody>
                    <a:bodyPr/>
                    <a:lstStyle/>
                    <a:p>
                      <a:pPr algn="l">
                        <a:lnSpc>
                          <a:spcPct val="115000"/>
                        </a:lnSpc>
                        <a:spcAft>
                          <a:spcPts val="0"/>
                        </a:spcAft>
                      </a:pPr>
                      <a:r>
                        <a:rPr lang="en-GB" sz="880" dirty="0">
                          <a:solidFill>
                            <a:schemeClr val="tx1"/>
                          </a:solidFill>
                          <a:effectLst/>
                        </a:rPr>
                        <a:t>Final</a:t>
                      </a:r>
                      <a:r>
                        <a:rPr lang="en-GB" sz="880" baseline="0" dirty="0">
                          <a:solidFill>
                            <a:schemeClr val="tx1"/>
                          </a:solidFill>
                          <a:effectLst/>
                        </a:rPr>
                        <a:t> product</a:t>
                      </a:r>
                      <a:r>
                        <a:rPr lang="en-GB" sz="880" dirty="0">
                          <a:solidFill>
                            <a:schemeClr val="tx1"/>
                          </a:solidFill>
                          <a:effectLst/>
                        </a:rPr>
                        <a:t> is made using a variety of components including plywood</a:t>
                      </a:r>
                      <a:r>
                        <a:rPr lang="en-GB" sz="880" baseline="0" dirty="0">
                          <a:solidFill>
                            <a:schemeClr val="tx1"/>
                          </a:solidFill>
                          <a:effectLst/>
                        </a:rPr>
                        <a:t> and</a:t>
                      </a:r>
                      <a:r>
                        <a:rPr lang="en-GB" sz="880" dirty="0">
                          <a:solidFill>
                            <a:schemeClr val="tx1"/>
                          </a:solidFill>
                          <a:effectLst/>
                        </a:rPr>
                        <a:t> acrylic. The product is cut, shaped and finished with some accuracy. Some attention has been made to the quality of the finish and function.  </a:t>
                      </a:r>
                      <a:endParaRPr lang="en-GB" sz="88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703" marR="36703" marT="0" marB="0"/>
                </a:tc>
                <a:tc>
                  <a:txBody>
                    <a:bodyPr/>
                    <a:lstStyle/>
                    <a:p>
                      <a:pPr algn="l">
                        <a:lnSpc>
                          <a:spcPct val="115000"/>
                        </a:lnSpc>
                        <a:spcAft>
                          <a:spcPts val="0"/>
                        </a:spcAft>
                      </a:pPr>
                      <a:r>
                        <a:rPr lang="en-GB" sz="880" dirty="0">
                          <a:solidFill>
                            <a:schemeClr val="tx1"/>
                          </a:solidFill>
                          <a:effectLst/>
                        </a:rPr>
                        <a:t>Your evaluation of completed product includes improvements to practical skills. </a:t>
                      </a:r>
                    </a:p>
                    <a:p>
                      <a:pPr algn="l">
                        <a:lnSpc>
                          <a:spcPct val="115000"/>
                        </a:lnSpc>
                        <a:spcAft>
                          <a:spcPts val="0"/>
                        </a:spcAft>
                      </a:pPr>
                      <a:r>
                        <a:rPr lang="en-GB" sz="880" dirty="0">
                          <a:solidFill>
                            <a:schemeClr val="tx1"/>
                          </a:solidFill>
                          <a:effectLst/>
                        </a:rPr>
                        <a:t> </a:t>
                      </a:r>
                    </a:p>
                    <a:p>
                      <a:pPr algn="l">
                        <a:lnSpc>
                          <a:spcPct val="115000"/>
                        </a:lnSpc>
                        <a:spcAft>
                          <a:spcPts val="0"/>
                        </a:spcAft>
                      </a:pPr>
                      <a:r>
                        <a:rPr lang="en-GB" sz="880" dirty="0">
                          <a:solidFill>
                            <a:schemeClr val="tx1"/>
                          </a:solidFill>
                          <a:effectLst/>
                        </a:rPr>
                        <a:t>Tools &amp; equipment are identified correctly.</a:t>
                      </a:r>
                      <a:endParaRPr lang="en-GB" sz="88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703" marR="36703"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38189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8504" y="836712"/>
            <a:ext cx="3168352" cy="2893100"/>
          </a:xfrm>
          <a:prstGeom prst="rect">
            <a:avLst/>
          </a:prstGeom>
          <a:noFill/>
        </p:spPr>
        <p:txBody>
          <a:bodyPr wrap="square" rtlCol="0">
            <a:spAutoFit/>
          </a:bodyPr>
          <a:lstStyle/>
          <a:p>
            <a:endParaRPr lang="en-GB" dirty="0">
              <a:latin typeface="Adobe Fan Heiti Std B" pitchFamily="34" charset="-128"/>
              <a:ea typeface="Adobe Fan Heiti Std B" pitchFamily="34" charset="-128"/>
            </a:endParaRPr>
          </a:p>
          <a:p>
            <a:r>
              <a:rPr lang="en-GB" b="1" dirty="0">
                <a:latin typeface="Adobe Fan Heiti Std B" pitchFamily="34" charset="-128"/>
                <a:ea typeface="Adobe Fan Heiti Std B" pitchFamily="34" charset="-128"/>
              </a:rPr>
              <a:t>What is CAD?</a:t>
            </a:r>
          </a:p>
          <a:p>
            <a:endParaRPr lang="en-GB" dirty="0">
              <a:latin typeface="Adobe Fan Heiti Std B" pitchFamily="34" charset="-128"/>
              <a:ea typeface="Adobe Fan Heiti Std B" pitchFamily="34" charset="-128"/>
            </a:endParaRPr>
          </a:p>
          <a:p>
            <a:endParaRPr lang="en-GB" dirty="0">
              <a:latin typeface="Adobe Fan Heiti Std B" pitchFamily="34" charset="-128"/>
              <a:ea typeface="Adobe Fan Heiti Std B" pitchFamily="34" charset="-128"/>
            </a:endParaRPr>
          </a:p>
          <a:p>
            <a:endParaRPr lang="en-GB" dirty="0">
              <a:latin typeface="Adobe Fan Heiti Std B" pitchFamily="34" charset="-128"/>
              <a:ea typeface="Adobe Fan Heiti Std B" pitchFamily="34" charset="-128"/>
            </a:endParaRPr>
          </a:p>
          <a:p>
            <a:endParaRPr lang="en-GB" dirty="0">
              <a:latin typeface="Adobe Fan Heiti Std B" pitchFamily="34" charset="-128"/>
              <a:ea typeface="Adobe Fan Heiti Std B" pitchFamily="34" charset="-128"/>
            </a:endParaRPr>
          </a:p>
          <a:p>
            <a:endParaRPr lang="en-GB" dirty="0">
              <a:latin typeface="Adobe Fan Heiti Std B" pitchFamily="34" charset="-128"/>
              <a:ea typeface="Adobe Fan Heiti Std B" pitchFamily="34" charset="-128"/>
            </a:endParaRPr>
          </a:p>
          <a:p>
            <a:endParaRPr lang="en-GB" dirty="0">
              <a:latin typeface="Adobe Fan Heiti Std B" pitchFamily="34" charset="-128"/>
              <a:ea typeface="Adobe Fan Heiti Std B" pitchFamily="34" charset="-128"/>
            </a:endParaRPr>
          </a:p>
          <a:p>
            <a:endParaRPr lang="en-GB" dirty="0">
              <a:latin typeface="Adobe Fan Heiti Std B" pitchFamily="34" charset="-128"/>
              <a:ea typeface="Adobe Fan Heiti Std B" pitchFamily="34" charset="-128"/>
            </a:endParaRPr>
          </a:p>
          <a:p>
            <a:endParaRPr lang="en-GB" dirty="0">
              <a:latin typeface="Adobe Fan Heiti Std B" pitchFamily="34" charset="-128"/>
              <a:ea typeface="Adobe Fan Heiti Std B" pitchFamily="34" charset="-128"/>
            </a:endParaRPr>
          </a:p>
          <a:p>
            <a:endParaRPr lang="en-GB" dirty="0">
              <a:latin typeface="Adobe Fan Heiti Std B" pitchFamily="34" charset="-128"/>
              <a:ea typeface="Adobe Fan Heiti Std B" pitchFamily="34" charset="-128"/>
            </a:endParaRPr>
          </a:p>
          <a:p>
            <a:endParaRPr lang="en-GB" dirty="0">
              <a:latin typeface="Adobe Fan Heiti Std B" pitchFamily="34" charset="-128"/>
              <a:ea typeface="Adobe Fan Heiti Std B" pitchFamily="34" charset="-128"/>
            </a:endParaRPr>
          </a:p>
          <a:p>
            <a:endParaRPr lang="en-GB" dirty="0">
              <a:latin typeface="Adobe Fan Heiti Std B" pitchFamily="34" charset="-128"/>
              <a:ea typeface="Adobe Fan Heiti Std B" pitchFamily="34" charset="-128"/>
            </a:endParaRPr>
          </a:p>
          <a:p>
            <a:r>
              <a:rPr lang="en-GB" dirty="0">
                <a:latin typeface="Adobe Fan Heiti Std B" pitchFamily="34" charset="-128"/>
                <a:ea typeface="Adobe Fan Heiti Std B" pitchFamily="34" charset="-128"/>
              </a:rPr>
              <a:t>What is CAM?</a:t>
            </a:r>
          </a:p>
        </p:txBody>
      </p:sp>
      <p:sp>
        <p:nvSpPr>
          <p:cNvPr id="3" name="TextBox 2"/>
          <p:cNvSpPr txBox="1"/>
          <p:nvPr/>
        </p:nvSpPr>
        <p:spPr>
          <a:xfrm>
            <a:off x="383258" y="310470"/>
            <a:ext cx="8136904" cy="492443"/>
          </a:xfrm>
          <a:prstGeom prst="rect">
            <a:avLst/>
          </a:prstGeom>
          <a:noFill/>
        </p:spPr>
        <p:txBody>
          <a:bodyPr wrap="square" rtlCol="0">
            <a:spAutoFit/>
          </a:bodyPr>
          <a:lstStyle/>
          <a:p>
            <a:r>
              <a:rPr lang="en-GB" dirty="0">
                <a:latin typeface="Adobe Fan Heiti Std B" pitchFamily="34" charset="-128"/>
                <a:ea typeface="Adobe Fan Heiti Std B" pitchFamily="34" charset="-128"/>
              </a:rPr>
              <a:t>Explain what is CAD &amp; CAM in the space below. Use pictures and text and try to give an example of where each is used.</a:t>
            </a:r>
            <a:endParaRPr lang="en-GB" i="1" dirty="0">
              <a:latin typeface="Adobe Fan Heiti Std B" pitchFamily="34" charset="-128"/>
              <a:ea typeface="Adobe Fan Heiti Std B" pitchFamily="34" charset="-128"/>
            </a:endParaRPr>
          </a:p>
        </p:txBody>
      </p:sp>
      <p:sp>
        <p:nvSpPr>
          <p:cNvPr id="4" name="TextBox 3"/>
          <p:cNvSpPr txBox="1"/>
          <p:nvPr/>
        </p:nvSpPr>
        <p:spPr>
          <a:xfrm>
            <a:off x="9057456" y="169678"/>
            <a:ext cx="432048" cy="646331"/>
          </a:xfrm>
          <a:prstGeom prst="rect">
            <a:avLst/>
          </a:prstGeom>
          <a:noFill/>
        </p:spPr>
        <p:txBody>
          <a:bodyPr wrap="square" rtlCol="0">
            <a:spAutoFit/>
          </a:bodyPr>
          <a:lstStyle/>
          <a:p>
            <a:r>
              <a:rPr lang="en-GB" sz="3600" b="1" dirty="0"/>
              <a:t>2</a:t>
            </a:r>
          </a:p>
        </p:txBody>
      </p:sp>
      <p:sp>
        <p:nvSpPr>
          <p:cNvPr id="5" name="Rectangle 4"/>
          <p:cNvSpPr/>
          <p:nvPr/>
        </p:nvSpPr>
        <p:spPr bwMode="auto">
          <a:xfrm>
            <a:off x="272480" y="6237312"/>
            <a:ext cx="3384376" cy="21602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dirty="0">
              <a:ln>
                <a:noFill/>
              </a:ln>
              <a:solidFill>
                <a:schemeClr val="tx1"/>
              </a:solidFill>
              <a:effectLst/>
              <a:latin typeface="Arial" charset="0"/>
            </a:endParaRPr>
          </a:p>
        </p:txBody>
      </p:sp>
      <p:sp>
        <p:nvSpPr>
          <p:cNvPr id="6" name="TextBox 5"/>
          <p:cNvSpPr txBox="1"/>
          <p:nvPr/>
        </p:nvSpPr>
        <p:spPr>
          <a:xfrm>
            <a:off x="272480" y="6237312"/>
            <a:ext cx="3024336" cy="292388"/>
          </a:xfrm>
          <a:prstGeom prst="rect">
            <a:avLst/>
          </a:prstGeom>
          <a:noFill/>
        </p:spPr>
        <p:txBody>
          <a:bodyPr wrap="square" rtlCol="0">
            <a:spAutoFit/>
          </a:bodyPr>
          <a:lstStyle/>
          <a:p>
            <a:r>
              <a:rPr lang="en-GB" dirty="0"/>
              <a:t>Teacher comment:</a:t>
            </a:r>
          </a:p>
        </p:txBody>
      </p:sp>
      <p:sp>
        <p:nvSpPr>
          <p:cNvPr id="9" name="Rounded Rectangle 8"/>
          <p:cNvSpPr/>
          <p:nvPr/>
        </p:nvSpPr>
        <p:spPr bwMode="auto">
          <a:xfrm>
            <a:off x="6033120" y="1196752"/>
            <a:ext cx="2741318" cy="208823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dirty="0">
              <a:ln>
                <a:noFill/>
              </a:ln>
              <a:solidFill>
                <a:schemeClr val="tx1"/>
              </a:solidFill>
              <a:effectLst/>
              <a:latin typeface="Arial" charset="0"/>
            </a:endParaRPr>
          </a:p>
        </p:txBody>
      </p:sp>
      <p:sp>
        <p:nvSpPr>
          <p:cNvPr id="10" name="Rounded Rectangle 9"/>
          <p:cNvSpPr/>
          <p:nvPr/>
        </p:nvSpPr>
        <p:spPr bwMode="auto">
          <a:xfrm>
            <a:off x="6039812" y="3573016"/>
            <a:ext cx="2846564" cy="2009093"/>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dirty="0">
              <a:ln>
                <a:noFill/>
              </a:ln>
              <a:solidFill>
                <a:schemeClr val="tx1"/>
              </a:solidFill>
              <a:effectLst/>
              <a:latin typeface="Arial" charset="0"/>
            </a:endParaRPr>
          </a:p>
        </p:txBody>
      </p:sp>
      <p:sp>
        <p:nvSpPr>
          <p:cNvPr id="13" name="TextBox 12"/>
          <p:cNvSpPr txBox="1"/>
          <p:nvPr/>
        </p:nvSpPr>
        <p:spPr>
          <a:xfrm>
            <a:off x="6465168" y="1700808"/>
            <a:ext cx="1800200" cy="492443"/>
          </a:xfrm>
          <a:prstGeom prst="rect">
            <a:avLst/>
          </a:prstGeom>
          <a:noFill/>
        </p:spPr>
        <p:txBody>
          <a:bodyPr wrap="square" rtlCol="0">
            <a:spAutoFit/>
          </a:bodyPr>
          <a:lstStyle/>
          <a:p>
            <a:r>
              <a:rPr lang="en-GB" dirty="0"/>
              <a:t>Place image or illustration here</a:t>
            </a:r>
          </a:p>
        </p:txBody>
      </p:sp>
      <p:sp>
        <p:nvSpPr>
          <p:cNvPr id="15" name="TextBox 14"/>
          <p:cNvSpPr txBox="1"/>
          <p:nvPr/>
        </p:nvSpPr>
        <p:spPr>
          <a:xfrm>
            <a:off x="6321152" y="3861048"/>
            <a:ext cx="2199010" cy="492443"/>
          </a:xfrm>
          <a:prstGeom prst="rect">
            <a:avLst/>
          </a:prstGeom>
          <a:noFill/>
        </p:spPr>
        <p:txBody>
          <a:bodyPr wrap="square" rtlCol="0">
            <a:spAutoFit/>
          </a:bodyPr>
          <a:lstStyle/>
          <a:p>
            <a:r>
              <a:rPr lang="en-GB" dirty="0"/>
              <a:t>Place image or illustration here</a:t>
            </a:r>
          </a:p>
        </p:txBody>
      </p:sp>
    </p:spTree>
    <p:extLst>
      <p:ext uri="{BB962C8B-B14F-4D97-AF65-F5344CB8AC3E}">
        <p14:creationId xmlns:p14="http://schemas.microsoft.com/office/powerpoint/2010/main" val="3904084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95BAD8-B9C9-4A8E-BFDD-7FB5754A28E8}"/>
              </a:ext>
            </a:extLst>
          </p:cNvPr>
          <p:cNvPicPr>
            <a:picLocks noChangeAspect="1"/>
          </p:cNvPicPr>
          <p:nvPr/>
        </p:nvPicPr>
        <p:blipFill rotWithShape="1">
          <a:blip r:embed="rId2"/>
          <a:srcRect l="19368" t="33103" r="37012" b="35402"/>
          <a:stretch/>
        </p:blipFill>
        <p:spPr>
          <a:xfrm>
            <a:off x="2954113" y="2654025"/>
            <a:ext cx="3997775" cy="2164803"/>
          </a:xfrm>
          <a:prstGeom prst="rect">
            <a:avLst/>
          </a:prstGeom>
        </p:spPr>
      </p:pic>
      <p:pic>
        <p:nvPicPr>
          <p:cNvPr id="5" name="Picture 4">
            <a:extLst>
              <a:ext uri="{FF2B5EF4-FFF2-40B4-BE49-F238E27FC236}">
                <a16:creationId xmlns:a16="http://schemas.microsoft.com/office/drawing/2014/main" id="{61EF2C80-9D6B-46E4-B5FB-869D234FC0FD}"/>
              </a:ext>
            </a:extLst>
          </p:cNvPr>
          <p:cNvPicPr>
            <a:picLocks noChangeAspect="1"/>
          </p:cNvPicPr>
          <p:nvPr/>
        </p:nvPicPr>
        <p:blipFill rotWithShape="1">
          <a:blip r:embed="rId3"/>
          <a:srcRect l="502" t="54713" r="68246" b="20690"/>
          <a:stretch/>
        </p:blipFill>
        <p:spPr>
          <a:xfrm>
            <a:off x="0" y="758222"/>
            <a:ext cx="2318516" cy="1370615"/>
          </a:xfrm>
          <a:prstGeom prst="rect">
            <a:avLst/>
          </a:prstGeom>
        </p:spPr>
      </p:pic>
      <p:pic>
        <p:nvPicPr>
          <p:cNvPr id="6" name="Picture 5">
            <a:extLst>
              <a:ext uri="{FF2B5EF4-FFF2-40B4-BE49-F238E27FC236}">
                <a16:creationId xmlns:a16="http://schemas.microsoft.com/office/drawing/2014/main" id="{E710EF5A-0539-4730-B0CD-2BA2DDEBA63B}"/>
              </a:ext>
            </a:extLst>
          </p:cNvPr>
          <p:cNvPicPr>
            <a:picLocks noChangeAspect="1"/>
          </p:cNvPicPr>
          <p:nvPr/>
        </p:nvPicPr>
        <p:blipFill rotWithShape="1">
          <a:blip r:embed="rId4"/>
          <a:srcRect l="919" t="30575" r="39281" b="26207"/>
          <a:stretch/>
        </p:blipFill>
        <p:spPr>
          <a:xfrm>
            <a:off x="2485040" y="758222"/>
            <a:ext cx="2792467" cy="1513650"/>
          </a:xfrm>
          <a:prstGeom prst="rect">
            <a:avLst/>
          </a:prstGeom>
        </p:spPr>
      </p:pic>
      <p:sp>
        <p:nvSpPr>
          <p:cNvPr id="7" name="Oval 6">
            <a:extLst>
              <a:ext uri="{FF2B5EF4-FFF2-40B4-BE49-F238E27FC236}">
                <a16:creationId xmlns:a16="http://schemas.microsoft.com/office/drawing/2014/main" id="{D33B5546-DC2E-409C-BC7B-BB8B7C70E1EA}"/>
              </a:ext>
            </a:extLst>
          </p:cNvPr>
          <p:cNvSpPr/>
          <p:nvPr/>
        </p:nvSpPr>
        <p:spPr>
          <a:xfrm>
            <a:off x="2318516" y="1206555"/>
            <a:ext cx="499571" cy="3458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6"/>
          </a:p>
        </p:txBody>
      </p:sp>
      <p:pic>
        <p:nvPicPr>
          <p:cNvPr id="8" name="Picture 7">
            <a:extLst>
              <a:ext uri="{FF2B5EF4-FFF2-40B4-BE49-F238E27FC236}">
                <a16:creationId xmlns:a16="http://schemas.microsoft.com/office/drawing/2014/main" id="{DA99DC45-33B2-468F-8CA9-7764C7A10B4F}"/>
              </a:ext>
            </a:extLst>
          </p:cNvPr>
          <p:cNvPicPr>
            <a:picLocks noChangeAspect="1"/>
          </p:cNvPicPr>
          <p:nvPr/>
        </p:nvPicPr>
        <p:blipFill rotWithShape="1">
          <a:blip r:embed="rId5"/>
          <a:srcRect l="230" t="31303" r="37874" b="35862"/>
          <a:stretch/>
        </p:blipFill>
        <p:spPr>
          <a:xfrm>
            <a:off x="5444030" y="758222"/>
            <a:ext cx="3997775" cy="1590578"/>
          </a:xfrm>
          <a:prstGeom prst="rect">
            <a:avLst/>
          </a:prstGeom>
        </p:spPr>
      </p:pic>
      <p:sp>
        <p:nvSpPr>
          <p:cNvPr id="9" name="Arrow: Right 8">
            <a:extLst>
              <a:ext uri="{FF2B5EF4-FFF2-40B4-BE49-F238E27FC236}">
                <a16:creationId xmlns:a16="http://schemas.microsoft.com/office/drawing/2014/main" id="{9E66C8A9-0F35-48D6-8BF2-06C1687A2F97}"/>
              </a:ext>
            </a:extLst>
          </p:cNvPr>
          <p:cNvSpPr/>
          <p:nvPr/>
        </p:nvSpPr>
        <p:spPr>
          <a:xfrm>
            <a:off x="2139183" y="1552412"/>
            <a:ext cx="499571" cy="448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6"/>
          </a:p>
        </p:txBody>
      </p:sp>
      <p:sp>
        <p:nvSpPr>
          <p:cNvPr id="10" name="Arrow: Right 9">
            <a:extLst>
              <a:ext uri="{FF2B5EF4-FFF2-40B4-BE49-F238E27FC236}">
                <a16:creationId xmlns:a16="http://schemas.microsoft.com/office/drawing/2014/main" id="{18E21F95-860B-4497-A808-465977682587}"/>
              </a:ext>
            </a:extLst>
          </p:cNvPr>
          <p:cNvSpPr/>
          <p:nvPr/>
        </p:nvSpPr>
        <p:spPr>
          <a:xfrm>
            <a:off x="5277507" y="1849229"/>
            <a:ext cx="499571" cy="448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6"/>
          </a:p>
        </p:txBody>
      </p:sp>
      <p:pic>
        <p:nvPicPr>
          <p:cNvPr id="11" name="Picture 10">
            <a:extLst>
              <a:ext uri="{FF2B5EF4-FFF2-40B4-BE49-F238E27FC236}">
                <a16:creationId xmlns:a16="http://schemas.microsoft.com/office/drawing/2014/main" id="{EEFAB7D4-64A6-4CE9-8A25-170A277C16BD}"/>
              </a:ext>
            </a:extLst>
          </p:cNvPr>
          <p:cNvPicPr>
            <a:picLocks noChangeAspect="1"/>
          </p:cNvPicPr>
          <p:nvPr/>
        </p:nvPicPr>
        <p:blipFill rotWithShape="1">
          <a:blip r:embed="rId6"/>
          <a:srcRect t="29234" r="28219" b="51187"/>
          <a:stretch/>
        </p:blipFill>
        <p:spPr>
          <a:xfrm>
            <a:off x="815537" y="5008772"/>
            <a:ext cx="5333014" cy="1091006"/>
          </a:xfrm>
          <a:prstGeom prst="rect">
            <a:avLst/>
          </a:prstGeom>
        </p:spPr>
      </p:pic>
      <p:cxnSp>
        <p:nvCxnSpPr>
          <p:cNvPr id="13" name="Straight Arrow Connector 12">
            <a:extLst>
              <a:ext uri="{FF2B5EF4-FFF2-40B4-BE49-F238E27FC236}">
                <a16:creationId xmlns:a16="http://schemas.microsoft.com/office/drawing/2014/main" id="{D7EF2AD2-6936-49CB-8021-F77E2A25D1D3}"/>
              </a:ext>
            </a:extLst>
          </p:cNvPr>
          <p:cNvCxnSpPr>
            <a:cxnSpLocks/>
          </p:cNvCxnSpPr>
          <p:nvPr/>
        </p:nvCxnSpPr>
        <p:spPr>
          <a:xfrm flipV="1">
            <a:off x="2357330" y="3128897"/>
            <a:ext cx="900548" cy="7556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DBB7DEC-19FF-43F9-886E-ACC5FD5CF024}"/>
              </a:ext>
            </a:extLst>
          </p:cNvPr>
          <p:cNvSpPr txBox="1"/>
          <p:nvPr/>
        </p:nvSpPr>
        <p:spPr>
          <a:xfrm>
            <a:off x="397094" y="2654025"/>
            <a:ext cx="2318516" cy="417294"/>
          </a:xfrm>
          <a:prstGeom prst="rect">
            <a:avLst/>
          </a:prstGeom>
          <a:noFill/>
        </p:spPr>
        <p:txBody>
          <a:bodyPr wrap="square" rtlCol="0">
            <a:spAutoFit/>
          </a:bodyPr>
          <a:lstStyle/>
          <a:p>
            <a:r>
              <a:rPr lang="en-GB" sz="1056" dirty="0"/>
              <a:t>I started with an image that I copied and pasted into 2D Design. </a:t>
            </a:r>
          </a:p>
        </p:txBody>
      </p:sp>
      <p:sp>
        <p:nvSpPr>
          <p:cNvPr id="15" name="TextBox 14">
            <a:extLst>
              <a:ext uri="{FF2B5EF4-FFF2-40B4-BE49-F238E27FC236}">
                <a16:creationId xmlns:a16="http://schemas.microsoft.com/office/drawing/2014/main" id="{D5385EC1-99BC-43F9-887D-4900BF385318}"/>
              </a:ext>
            </a:extLst>
          </p:cNvPr>
          <p:cNvSpPr txBox="1"/>
          <p:nvPr/>
        </p:nvSpPr>
        <p:spPr>
          <a:xfrm>
            <a:off x="2992541" y="2201215"/>
            <a:ext cx="2318516" cy="417294"/>
          </a:xfrm>
          <a:prstGeom prst="rect">
            <a:avLst/>
          </a:prstGeom>
          <a:noFill/>
        </p:spPr>
        <p:txBody>
          <a:bodyPr wrap="square" rtlCol="0">
            <a:spAutoFit/>
          </a:bodyPr>
          <a:lstStyle/>
          <a:p>
            <a:r>
              <a:rPr lang="en-GB" sz="1056" dirty="0"/>
              <a:t>I used the crop tool to cut out the images I didn’t need</a:t>
            </a:r>
          </a:p>
        </p:txBody>
      </p:sp>
      <p:sp>
        <p:nvSpPr>
          <p:cNvPr id="16" name="TextBox 15">
            <a:extLst>
              <a:ext uri="{FF2B5EF4-FFF2-40B4-BE49-F238E27FC236}">
                <a16:creationId xmlns:a16="http://schemas.microsoft.com/office/drawing/2014/main" id="{CD9E068C-87D3-4B3A-9250-C38D3CBE96AF}"/>
              </a:ext>
            </a:extLst>
          </p:cNvPr>
          <p:cNvSpPr txBox="1"/>
          <p:nvPr/>
        </p:nvSpPr>
        <p:spPr>
          <a:xfrm>
            <a:off x="7084861" y="2297562"/>
            <a:ext cx="2318516" cy="579774"/>
          </a:xfrm>
          <a:prstGeom prst="rect">
            <a:avLst/>
          </a:prstGeom>
          <a:noFill/>
        </p:spPr>
        <p:txBody>
          <a:bodyPr wrap="square" rtlCol="0">
            <a:spAutoFit/>
          </a:bodyPr>
          <a:lstStyle/>
          <a:p>
            <a:r>
              <a:rPr lang="en-GB" sz="1056" dirty="0"/>
              <a:t>I used the contour bitmap tool to create a line around the outside of my shape .</a:t>
            </a:r>
          </a:p>
        </p:txBody>
      </p:sp>
      <p:sp>
        <p:nvSpPr>
          <p:cNvPr id="17" name="TextBox 16">
            <a:extLst>
              <a:ext uri="{FF2B5EF4-FFF2-40B4-BE49-F238E27FC236}">
                <a16:creationId xmlns:a16="http://schemas.microsoft.com/office/drawing/2014/main" id="{4D0610BC-E8A7-499F-9BB2-8579EBE9B041}"/>
              </a:ext>
            </a:extLst>
          </p:cNvPr>
          <p:cNvSpPr txBox="1"/>
          <p:nvPr/>
        </p:nvSpPr>
        <p:spPr>
          <a:xfrm>
            <a:off x="6951887" y="3758995"/>
            <a:ext cx="2318516" cy="579774"/>
          </a:xfrm>
          <a:prstGeom prst="rect">
            <a:avLst/>
          </a:prstGeom>
          <a:noFill/>
        </p:spPr>
        <p:txBody>
          <a:bodyPr wrap="square" rtlCol="0">
            <a:spAutoFit/>
          </a:bodyPr>
          <a:lstStyle/>
          <a:p>
            <a:r>
              <a:rPr lang="en-GB" sz="1056" dirty="0"/>
              <a:t>The lines are red because I want the shape cut out of my desk tidy front.</a:t>
            </a:r>
          </a:p>
        </p:txBody>
      </p:sp>
      <p:sp>
        <p:nvSpPr>
          <p:cNvPr id="18" name="TextBox 17">
            <a:extLst>
              <a:ext uri="{FF2B5EF4-FFF2-40B4-BE49-F238E27FC236}">
                <a16:creationId xmlns:a16="http://schemas.microsoft.com/office/drawing/2014/main" id="{168F2603-1360-47E1-B61F-9380E221068A}"/>
              </a:ext>
            </a:extLst>
          </p:cNvPr>
          <p:cNvSpPr txBox="1"/>
          <p:nvPr/>
        </p:nvSpPr>
        <p:spPr>
          <a:xfrm>
            <a:off x="635597" y="3786383"/>
            <a:ext cx="2318516" cy="417294"/>
          </a:xfrm>
          <a:prstGeom prst="rect">
            <a:avLst/>
          </a:prstGeom>
          <a:noFill/>
        </p:spPr>
        <p:txBody>
          <a:bodyPr wrap="square" rtlCol="0">
            <a:spAutoFit/>
          </a:bodyPr>
          <a:lstStyle/>
          <a:p>
            <a:r>
              <a:rPr lang="en-GB" sz="1056" dirty="0"/>
              <a:t>This shape is black because I want it engraved.</a:t>
            </a:r>
          </a:p>
        </p:txBody>
      </p:sp>
      <p:sp>
        <p:nvSpPr>
          <p:cNvPr id="19" name="TextBox 18">
            <a:extLst>
              <a:ext uri="{FF2B5EF4-FFF2-40B4-BE49-F238E27FC236}">
                <a16:creationId xmlns:a16="http://schemas.microsoft.com/office/drawing/2014/main" id="{36B1FDE6-6808-40BA-ADE5-DDBC464A79B1}"/>
              </a:ext>
            </a:extLst>
          </p:cNvPr>
          <p:cNvSpPr txBox="1"/>
          <p:nvPr/>
        </p:nvSpPr>
        <p:spPr>
          <a:xfrm>
            <a:off x="6148551" y="5176823"/>
            <a:ext cx="2318516" cy="579774"/>
          </a:xfrm>
          <a:prstGeom prst="rect">
            <a:avLst/>
          </a:prstGeom>
          <a:noFill/>
        </p:spPr>
        <p:txBody>
          <a:bodyPr wrap="square" rtlCol="0">
            <a:spAutoFit/>
          </a:bodyPr>
          <a:lstStyle/>
          <a:p>
            <a:r>
              <a:rPr lang="en-GB" sz="1056" dirty="0"/>
              <a:t>I used the font Bauhaus 93 because it supports the centre of the letter.</a:t>
            </a:r>
          </a:p>
        </p:txBody>
      </p:sp>
      <p:cxnSp>
        <p:nvCxnSpPr>
          <p:cNvPr id="20" name="Straight Arrow Connector 19">
            <a:extLst>
              <a:ext uri="{FF2B5EF4-FFF2-40B4-BE49-F238E27FC236}">
                <a16:creationId xmlns:a16="http://schemas.microsoft.com/office/drawing/2014/main" id="{DDACA3E7-31CA-42D7-9B77-1210C35D0214}"/>
              </a:ext>
            </a:extLst>
          </p:cNvPr>
          <p:cNvCxnSpPr>
            <a:cxnSpLocks/>
          </p:cNvCxnSpPr>
          <p:nvPr/>
        </p:nvCxnSpPr>
        <p:spPr>
          <a:xfrm flipH="1" flipV="1">
            <a:off x="5101836" y="4090702"/>
            <a:ext cx="1217971" cy="11335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C8DF037-277E-421A-83A7-48210EAC5423}"/>
              </a:ext>
            </a:extLst>
          </p:cNvPr>
          <p:cNvCxnSpPr>
            <a:cxnSpLocks/>
          </p:cNvCxnSpPr>
          <p:nvPr/>
        </p:nvCxnSpPr>
        <p:spPr>
          <a:xfrm flipV="1">
            <a:off x="831400" y="1956780"/>
            <a:ext cx="353063" cy="7556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59D9080-A485-43A7-890E-058AAE162D33}"/>
              </a:ext>
            </a:extLst>
          </p:cNvPr>
          <p:cNvSpPr txBox="1"/>
          <p:nvPr/>
        </p:nvSpPr>
        <p:spPr>
          <a:xfrm>
            <a:off x="148575" y="55291"/>
            <a:ext cx="4339882" cy="292388"/>
          </a:xfrm>
          <a:prstGeom prst="rect">
            <a:avLst/>
          </a:prstGeom>
          <a:noFill/>
        </p:spPr>
        <p:txBody>
          <a:bodyPr wrap="square" rtlCol="0">
            <a:spAutoFit/>
          </a:bodyPr>
          <a:lstStyle/>
          <a:p>
            <a:r>
              <a:rPr lang="en-GB" dirty="0"/>
              <a:t>2D Design - Computer Aided Design Evidence </a:t>
            </a:r>
          </a:p>
        </p:txBody>
      </p:sp>
      <p:sp>
        <p:nvSpPr>
          <p:cNvPr id="21" name="TextBox 20">
            <a:extLst>
              <a:ext uri="{FF2B5EF4-FFF2-40B4-BE49-F238E27FC236}">
                <a16:creationId xmlns:a16="http://schemas.microsoft.com/office/drawing/2014/main" id="{57B52FD9-382C-4FDB-AF62-89DDAA407F33}"/>
              </a:ext>
            </a:extLst>
          </p:cNvPr>
          <p:cNvSpPr txBox="1"/>
          <p:nvPr/>
        </p:nvSpPr>
        <p:spPr>
          <a:xfrm>
            <a:off x="148575" y="353156"/>
            <a:ext cx="5999976" cy="292388"/>
          </a:xfrm>
          <a:prstGeom prst="rect">
            <a:avLst/>
          </a:prstGeom>
          <a:noFill/>
        </p:spPr>
        <p:txBody>
          <a:bodyPr wrap="square" rtlCol="0">
            <a:spAutoFit/>
          </a:bodyPr>
          <a:lstStyle/>
          <a:p>
            <a:r>
              <a:rPr lang="en-GB" dirty="0"/>
              <a:t>Example – Stick a copy of your front design over the top when complete</a:t>
            </a:r>
          </a:p>
        </p:txBody>
      </p:sp>
    </p:spTree>
    <p:extLst>
      <p:ext uri="{BB962C8B-B14F-4D97-AF65-F5344CB8AC3E}">
        <p14:creationId xmlns:p14="http://schemas.microsoft.com/office/powerpoint/2010/main" val="2452522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6"/>
          <p:cNvSpPr>
            <a:spLocks noChangeArrowheads="1"/>
          </p:cNvSpPr>
          <p:nvPr/>
        </p:nvSpPr>
        <p:spPr bwMode="auto">
          <a:xfrm>
            <a:off x="200029" y="5661028"/>
            <a:ext cx="9577387" cy="1008063"/>
          </a:xfrm>
          <a:prstGeom prst="rect">
            <a:avLst/>
          </a:prstGeom>
          <a:solidFill>
            <a:schemeClr val="bg1"/>
          </a:solidFill>
          <a:ln w="9525">
            <a:noFill/>
            <a:miter lim="800000"/>
            <a:headEnd/>
            <a:tailEnd/>
          </a:ln>
        </p:spPr>
        <p:txBody>
          <a:bodyPr wrap="none" anchor="ctr"/>
          <a:lstStyle/>
          <a:p>
            <a:endParaRPr lang="en-US"/>
          </a:p>
        </p:txBody>
      </p:sp>
      <p:sp>
        <p:nvSpPr>
          <p:cNvPr id="19460" name="Rectangle 7"/>
          <p:cNvSpPr>
            <a:spLocks noChangeArrowheads="1"/>
          </p:cNvSpPr>
          <p:nvPr/>
        </p:nvSpPr>
        <p:spPr bwMode="auto">
          <a:xfrm>
            <a:off x="128589" y="4941888"/>
            <a:ext cx="9648825" cy="17272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9461" name="Text Box 5"/>
          <p:cNvSpPr txBox="1">
            <a:spLocks noChangeArrowheads="1"/>
          </p:cNvSpPr>
          <p:nvPr/>
        </p:nvSpPr>
        <p:spPr bwMode="auto">
          <a:xfrm>
            <a:off x="200025" y="5065716"/>
            <a:ext cx="9505950" cy="1400383"/>
          </a:xfrm>
          <a:prstGeom prst="rect">
            <a:avLst/>
          </a:prstGeom>
          <a:noFill/>
          <a:ln w="9525">
            <a:noFill/>
            <a:miter lim="800000"/>
            <a:headEnd/>
            <a:tailEnd/>
          </a:ln>
        </p:spPr>
        <p:txBody>
          <a:bodyPr>
            <a:spAutoFit/>
          </a:bodyPr>
          <a:lstStyle/>
          <a:p>
            <a:pPr>
              <a:spcBef>
                <a:spcPct val="50000"/>
              </a:spcBef>
            </a:pPr>
            <a:r>
              <a:rPr lang="en-GB" sz="1000" b="1">
                <a:latin typeface="Comic Sans MS" pitchFamily="66" charset="0"/>
              </a:rPr>
              <a:t>Homework Success Criteria</a:t>
            </a:r>
          </a:p>
          <a:p>
            <a:pPr>
              <a:spcBef>
                <a:spcPct val="50000"/>
              </a:spcBef>
            </a:pPr>
            <a:r>
              <a:rPr lang="en-GB" sz="1000">
                <a:latin typeface="Comic Sans MS" pitchFamily="66" charset="0"/>
              </a:rPr>
              <a:t>A – You have followed and included </a:t>
            </a:r>
            <a:r>
              <a:rPr lang="en-GB" sz="1000" u="sng">
                <a:latin typeface="Comic Sans MS" pitchFamily="66" charset="0"/>
              </a:rPr>
              <a:t>all</a:t>
            </a:r>
            <a:r>
              <a:rPr lang="en-GB" sz="1000">
                <a:latin typeface="Comic Sans MS" pitchFamily="66" charset="0"/>
              </a:rPr>
              <a:t> of the “things to include” and presented your work </a:t>
            </a:r>
            <a:r>
              <a:rPr lang="en-GB" sz="1000" u="sng">
                <a:latin typeface="Comic Sans MS" pitchFamily="66" charset="0"/>
              </a:rPr>
              <a:t>very</a:t>
            </a:r>
            <a:r>
              <a:rPr lang="en-GB" sz="1000">
                <a:latin typeface="Comic Sans MS" pitchFamily="66" charset="0"/>
              </a:rPr>
              <a:t> well by using titles, sub titles and images or drawings to support your written work. All written work </a:t>
            </a:r>
            <a:r>
              <a:rPr lang="en-GB" sz="1000" u="sng">
                <a:latin typeface="Comic Sans MS" pitchFamily="66" charset="0"/>
              </a:rPr>
              <a:t>must</a:t>
            </a:r>
            <a:r>
              <a:rPr lang="en-GB" sz="1000">
                <a:latin typeface="Comic Sans MS" pitchFamily="66" charset="0"/>
              </a:rPr>
              <a:t> be in your own words and include your </a:t>
            </a:r>
            <a:r>
              <a:rPr lang="en-GB" sz="1000" u="sng">
                <a:latin typeface="Comic Sans MS" pitchFamily="66" charset="0"/>
              </a:rPr>
              <a:t>own opinions</a:t>
            </a:r>
            <a:r>
              <a:rPr lang="en-GB" sz="1000">
                <a:latin typeface="Comic Sans MS" pitchFamily="66" charset="0"/>
              </a:rPr>
              <a:t>.</a:t>
            </a:r>
          </a:p>
          <a:p>
            <a:pPr>
              <a:spcBef>
                <a:spcPct val="50000"/>
              </a:spcBef>
            </a:pPr>
            <a:r>
              <a:rPr lang="en-GB" sz="1000">
                <a:latin typeface="Comic Sans MS" pitchFamily="66" charset="0"/>
              </a:rPr>
              <a:t>B- You have followed and included </a:t>
            </a:r>
            <a:r>
              <a:rPr lang="en-GB" sz="1000" u="sng">
                <a:latin typeface="Comic Sans MS" pitchFamily="66" charset="0"/>
              </a:rPr>
              <a:t>some</a:t>
            </a:r>
            <a:r>
              <a:rPr lang="en-GB" sz="1000">
                <a:latin typeface="Comic Sans MS" pitchFamily="66" charset="0"/>
              </a:rPr>
              <a:t> of the “things to include” and presented your work well by using a title and images or drawings to support your written work. All written work must be in your own words.</a:t>
            </a:r>
          </a:p>
          <a:p>
            <a:pPr>
              <a:spcBef>
                <a:spcPct val="50000"/>
              </a:spcBef>
            </a:pPr>
            <a:r>
              <a:rPr lang="en-GB" sz="1000">
                <a:latin typeface="Comic Sans MS" pitchFamily="66" charset="0"/>
              </a:rPr>
              <a:t>C – You have followed and included </a:t>
            </a:r>
            <a:r>
              <a:rPr lang="en-GB" sz="1000" u="sng">
                <a:latin typeface="Comic Sans MS" pitchFamily="66" charset="0"/>
              </a:rPr>
              <a:t>few</a:t>
            </a:r>
            <a:r>
              <a:rPr lang="en-GB" sz="1000">
                <a:latin typeface="Comic Sans MS" pitchFamily="66" charset="0"/>
              </a:rPr>
              <a:t> of the “things to include”. Your work may not be presented appropriately as it will be missing titles, sub titles or your name. There will be lots of information that is copied and pasted from the internet with no opinions of your own</a:t>
            </a:r>
          </a:p>
        </p:txBody>
      </p:sp>
      <p:sp>
        <p:nvSpPr>
          <p:cNvPr id="8" name="Rectangle 3"/>
          <p:cNvSpPr txBox="1">
            <a:spLocks noChangeArrowheads="1"/>
          </p:cNvSpPr>
          <p:nvPr/>
        </p:nvSpPr>
        <p:spPr bwMode="auto">
          <a:xfrm>
            <a:off x="1496618" y="764704"/>
            <a:ext cx="7914084" cy="5218113"/>
          </a:xfrm>
          <a:prstGeom prst="rect">
            <a:avLst/>
          </a:prstGeom>
          <a:noFill/>
          <a:ln w="9525">
            <a:noFill/>
            <a:miter lim="800000"/>
            <a:headEnd/>
            <a:tailEnd/>
          </a:ln>
        </p:spPr>
        <p:txBody>
          <a:bodyPr lIns="95782" tIns="47891" rIns="95782" bIns="47891"/>
          <a:lstStyle/>
          <a:p>
            <a:pPr marL="357188" indent="-357188" defTabSz="957263">
              <a:spcBef>
                <a:spcPct val="20000"/>
              </a:spcBef>
              <a:defRPr/>
            </a:pPr>
            <a:r>
              <a:rPr lang="en-GB" sz="1200" kern="0" dirty="0">
                <a:latin typeface="Comic Sans MS" pitchFamily="66" charset="0"/>
                <a:cs typeface="+mn-cs"/>
              </a:rPr>
              <a:t>In Design and Technology we would like you to understand and appreciate the work of Iconic Designers like Thomas Heatherwick</a:t>
            </a:r>
          </a:p>
          <a:p>
            <a:pPr marL="357188" indent="-357188" defTabSz="957263">
              <a:spcBef>
                <a:spcPct val="20000"/>
              </a:spcBef>
              <a:buFontTx/>
              <a:buChar char="•"/>
              <a:defRPr/>
            </a:pPr>
            <a:endParaRPr lang="en-GB" sz="1200" kern="0" dirty="0">
              <a:latin typeface="Comic Sans MS" pitchFamily="66" charset="0"/>
              <a:cs typeface="+mn-cs"/>
            </a:endParaRPr>
          </a:p>
          <a:p>
            <a:pPr marL="357188" indent="-357188" defTabSz="957263">
              <a:spcBef>
                <a:spcPct val="20000"/>
              </a:spcBef>
              <a:buFontTx/>
              <a:buChar char="•"/>
              <a:defRPr/>
            </a:pPr>
            <a:endParaRPr lang="en-GB" sz="1200" kern="0" dirty="0">
              <a:latin typeface="Comic Sans MS" pitchFamily="66" charset="0"/>
              <a:cs typeface="+mn-cs"/>
            </a:endParaRPr>
          </a:p>
          <a:p>
            <a:pPr marL="357188" indent="-357188" defTabSz="957263">
              <a:spcBef>
                <a:spcPct val="20000"/>
              </a:spcBef>
              <a:defRPr/>
            </a:pPr>
            <a:r>
              <a:rPr lang="en-GB" sz="1200" b="1" kern="0" dirty="0">
                <a:latin typeface="Comic Sans MS" pitchFamily="66" charset="0"/>
                <a:cs typeface="+mn-cs"/>
              </a:rPr>
              <a:t>Task: </a:t>
            </a:r>
            <a:r>
              <a:rPr lang="en-GB" sz="1200" kern="0" dirty="0">
                <a:latin typeface="Comic Sans MS" pitchFamily="66" charset="0"/>
                <a:cs typeface="+mn-cs"/>
              </a:rPr>
              <a:t>You are to complete a profile on </a:t>
            </a:r>
            <a:r>
              <a:rPr lang="en-GB" sz="1200" kern="0" dirty="0">
                <a:latin typeface="Comic Sans MS" pitchFamily="66" charset="0"/>
              </a:rPr>
              <a:t>Thomas Heatherwick and at least 3 examples of his work.</a:t>
            </a:r>
          </a:p>
          <a:p>
            <a:pPr marL="357188" indent="-357188" defTabSz="957263">
              <a:spcBef>
                <a:spcPct val="20000"/>
              </a:spcBef>
              <a:buFontTx/>
              <a:buChar char="•"/>
              <a:defRPr/>
            </a:pPr>
            <a:endParaRPr lang="en-GB" sz="1200" kern="0" dirty="0">
              <a:latin typeface="Comic Sans MS" pitchFamily="66" charset="0"/>
              <a:cs typeface="+mn-cs"/>
            </a:endParaRPr>
          </a:p>
          <a:p>
            <a:pPr marL="357188" indent="-357188" defTabSz="957263">
              <a:spcBef>
                <a:spcPct val="20000"/>
              </a:spcBef>
              <a:buFontTx/>
              <a:buChar char="•"/>
              <a:defRPr/>
            </a:pPr>
            <a:r>
              <a:rPr lang="en-GB" sz="1200" b="1" kern="0" dirty="0">
                <a:latin typeface="Comic Sans MS" pitchFamily="66" charset="0"/>
                <a:cs typeface="+mn-cs"/>
              </a:rPr>
              <a:t>Things to include: </a:t>
            </a:r>
          </a:p>
          <a:p>
            <a:pPr marL="357188" indent="-357188" defTabSz="957263">
              <a:spcBef>
                <a:spcPct val="20000"/>
              </a:spcBef>
              <a:buFontTx/>
              <a:buChar char="•"/>
              <a:defRPr/>
            </a:pPr>
            <a:r>
              <a:rPr lang="en-GB" sz="1200" kern="0" dirty="0">
                <a:latin typeface="Comic Sans MS" pitchFamily="66" charset="0"/>
                <a:cs typeface="+mn-cs"/>
              </a:rPr>
              <a:t>Some information about Thomas Heatherwick</a:t>
            </a:r>
          </a:p>
          <a:p>
            <a:pPr marL="357188" indent="-357188" defTabSz="957263">
              <a:spcBef>
                <a:spcPct val="20000"/>
              </a:spcBef>
              <a:buFontTx/>
              <a:buChar char="•"/>
              <a:defRPr/>
            </a:pPr>
            <a:r>
              <a:rPr lang="en-GB" sz="1200" kern="0" dirty="0">
                <a:latin typeface="Comic Sans MS" pitchFamily="66" charset="0"/>
                <a:cs typeface="+mn-cs"/>
              </a:rPr>
              <a:t>Choose at least 3 examples of his work and either draw or include an image of them. Around each include the following - </a:t>
            </a:r>
          </a:p>
          <a:p>
            <a:pPr marL="357188" indent="-357188" defTabSz="957263">
              <a:spcBef>
                <a:spcPct val="20000"/>
              </a:spcBef>
              <a:buFontTx/>
              <a:buChar char="•"/>
              <a:defRPr/>
            </a:pPr>
            <a:r>
              <a:rPr lang="en-GB" sz="1200" kern="0" dirty="0">
                <a:latin typeface="Comic Sans MS" pitchFamily="66" charset="0"/>
                <a:cs typeface="+mn-cs"/>
              </a:rPr>
              <a:t>What is it?</a:t>
            </a:r>
          </a:p>
          <a:p>
            <a:pPr marL="357188" indent="-357188" defTabSz="957263">
              <a:spcBef>
                <a:spcPct val="20000"/>
              </a:spcBef>
              <a:buFontTx/>
              <a:buChar char="•"/>
              <a:defRPr/>
            </a:pPr>
            <a:r>
              <a:rPr lang="en-GB" sz="1200" kern="0" dirty="0">
                <a:latin typeface="Comic Sans MS" pitchFamily="66" charset="0"/>
                <a:cs typeface="+mn-cs"/>
              </a:rPr>
              <a:t>What do you think about the FORM (the aesthetic, or appearance)?</a:t>
            </a:r>
          </a:p>
          <a:p>
            <a:pPr marL="357188" indent="-357188" defTabSz="957263">
              <a:spcBef>
                <a:spcPct val="20000"/>
              </a:spcBef>
              <a:buFontTx/>
              <a:buChar char="•"/>
              <a:defRPr/>
            </a:pPr>
            <a:r>
              <a:rPr lang="en-GB" sz="1200" kern="0" dirty="0">
                <a:latin typeface="Comic Sans MS" pitchFamily="66" charset="0"/>
                <a:cs typeface="+mn-cs"/>
              </a:rPr>
              <a:t>What do you think about the FUNCTION (what it does and how it works)?</a:t>
            </a:r>
          </a:p>
          <a:p>
            <a:pPr marL="357188" indent="-357188" defTabSz="957263">
              <a:spcBef>
                <a:spcPct val="20000"/>
              </a:spcBef>
              <a:buFontTx/>
              <a:buChar char="•"/>
              <a:defRPr/>
            </a:pPr>
            <a:endParaRPr lang="en-GB" sz="1200" kern="0" dirty="0">
              <a:latin typeface="Comic Sans MS" pitchFamily="66" charset="0"/>
              <a:cs typeface="+mn-cs"/>
            </a:endParaRPr>
          </a:p>
          <a:p>
            <a:pPr marL="357188" indent="-357188" defTabSz="957263">
              <a:spcBef>
                <a:spcPct val="20000"/>
              </a:spcBef>
              <a:buFontTx/>
              <a:buChar char="•"/>
              <a:defRPr/>
            </a:pPr>
            <a:r>
              <a:rPr lang="en-GB" sz="1200" b="1" kern="0" dirty="0">
                <a:latin typeface="Comic Sans MS" pitchFamily="66" charset="0"/>
                <a:cs typeface="+mn-cs"/>
              </a:rPr>
              <a:t>How should I present it?</a:t>
            </a:r>
          </a:p>
          <a:p>
            <a:pPr marL="357188" indent="-357188" defTabSz="957263">
              <a:spcBef>
                <a:spcPct val="20000"/>
              </a:spcBef>
              <a:buFontTx/>
              <a:buChar char="•"/>
              <a:defRPr/>
            </a:pPr>
            <a:r>
              <a:rPr lang="en-GB" sz="1200" kern="0" dirty="0">
                <a:latin typeface="Comic Sans MS" pitchFamily="66" charset="0"/>
                <a:cs typeface="+mn-cs"/>
              </a:rPr>
              <a:t>On A4 paper</a:t>
            </a:r>
          </a:p>
          <a:p>
            <a:pPr marL="357188" indent="-357188" defTabSz="957263">
              <a:spcBef>
                <a:spcPct val="20000"/>
              </a:spcBef>
              <a:buFontTx/>
              <a:buChar char="•"/>
              <a:defRPr/>
            </a:pPr>
            <a:r>
              <a:rPr lang="en-GB" sz="1200" kern="0" dirty="0">
                <a:latin typeface="Comic Sans MS" pitchFamily="66" charset="0"/>
                <a:cs typeface="+mn-cs"/>
              </a:rPr>
              <a:t>Remember a title and any sub-titles</a:t>
            </a:r>
          </a:p>
          <a:p>
            <a:pPr marL="357188" indent="-357188" defTabSz="957263">
              <a:spcBef>
                <a:spcPct val="20000"/>
              </a:spcBef>
              <a:buFontTx/>
              <a:buChar char="•"/>
              <a:defRPr/>
            </a:pPr>
            <a:r>
              <a:rPr lang="en-GB" sz="1200" kern="0" dirty="0">
                <a:latin typeface="Comic Sans MS" pitchFamily="66" charset="0"/>
                <a:cs typeface="+mn-cs"/>
              </a:rPr>
              <a:t>Remember to support your written work with some images</a:t>
            </a:r>
          </a:p>
          <a:p>
            <a:pPr marL="357188" indent="-357188" defTabSz="957263">
              <a:spcBef>
                <a:spcPct val="20000"/>
              </a:spcBef>
              <a:buFontTx/>
              <a:buChar char="•"/>
              <a:defRPr/>
            </a:pPr>
            <a:r>
              <a:rPr lang="en-GB" sz="1200" kern="0" dirty="0">
                <a:latin typeface="Comic Sans MS" pitchFamily="66" charset="0"/>
                <a:cs typeface="+mn-cs"/>
              </a:rPr>
              <a:t>Remember to put your name on your work</a:t>
            </a:r>
          </a:p>
        </p:txBody>
      </p:sp>
      <p:sp>
        <p:nvSpPr>
          <p:cNvPr id="10" name=" 3"/>
          <p:cNvSpPr/>
          <p:nvPr/>
        </p:nvSpPr>
        <p:spPr>
          <a:xfrm>
            <a:off x="416497" y="2338034"/>
            <a:ext cx="1030498" cy="1018958"/>
          </a:xfrm>
          <a:prstGeom prst="gear9">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TextBox 6">
            <a:extLst>
              <a:ext uri="{FF2B5EF4-FFF2-40B4-BE49-F238E27FC236}">
                <a16:creationId xmlns:a16="http://schemas.microsoft.com/office/drawing/2014/main" id="{C401960A-E340-491F-8002-A296A186FC5F}"/>
              </a:ext>
            </a:extLst>
          </p:cNvPr>
          <p:cNvSpPr txBox="1"/>
          <p:nvPr/>
        </p:nvSpPr>
        <p:spPr>
          <a:xfrm>
            <a:off x="403448" y="297151"/>
            <a:ext cx="5999976" cy="292388"/>
          </a:xfrm>
          <a:prstGeom prst="rect">
            <a:avLst/>
          </a:prstGeom>
          <a:noFill/>
        </p:spPr>
        <p:txBody>
          <a:bodyPr wrap="square" rtlCol="0">
            <a:spAutoFit/>
          </a:bodyPr>
          <a:lstStyle/>
          <a:p>
            <a:r>
              <a:rPr lang="en-GB" dirty="0"/>
              <a:t>Homework – Stick a copy of your homework over the top when complete</a:t>
            </a:r>
          </a:p>
        </p:txBody>
      </p:sp>
    </p:spTree>
    <p:extLst>
      <p:ext uri="{BB962C8B-B14F-4D97-AF65-F5344CB8AC3E}">
        <p14:creationId xmlns:p14="http://schemas.microsoft.com/office/powerpoint/2010/main" val="1529030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580572" y="188232"/>
            <a:ext cx="8744857" cy="6481536"/>
          </a:xfrm>
          <a:prstGeom prst="rect">
            <a:avLst/>
          </a:prstGeom>
          <a:noFill/>
          <a:ln w="28575">
            <a:solidFill>
              <a:schemeClr val="tx1"/>
            </a:solidFill>
            <a:miter lim="800000"/>
            <a:headEnd/>
            <a:tailEnd/>
          </a:ln>
        </p:spPr>
        <p:txBody>
          <a:bodyPr wrap="none" anchor="ctr"/>
          <a:lstStyle/>
          <a:p>
            <a:endParaRPr lang="en-US" sz="929"/>
          </a:p>
        </p:txBody>
      </p:sp>
      <p:sp>
        <p:nvSpPr>
          <p:cNvPr id="39951" name="Line 21"/>
          <p:cNvSpPr>
            <a:spLocks noChangeShapeType="1"/>
          </p:cNvSpPr>
          <p:nvPr/>
        </p:nvSpPr>
        <p:spPr bwMode="auto">
          <a:xfrm>
            <a:off x="580572" y="3325813"/>
            <a:ext cx="8744857" cy="0"/>
          </a:xfrm>
          <a:prstGeom prst="line">
            <a:avLst/>
          </a:prstGeom>
          <a:noFill/>
          <a:ln w="9525">
            <a:solidFill>
              <a:schemeClr val="tx1"/>
            </a:solidFill>
            <a:round/>
            <a:headEnd/>
            <a:tailEnd/>
          </a:ln>
        </p:spPr>
        <p:txBody>
          <a:bodyPr/>
          <a:lstStyle/>
          <a:p>
            <a:endParaRPr lang="en-GB" sz="929"/>
          </a:p>
        </p:txBody>
      </p:sp>
      <p:sp>
        <p:nvSpPr>
          <p:cNvPr id="39952" name="Line 22"/>
          <p:cNvSpPr>
            <a:spLocks noChangeShapeType="1"/>
          </p:cNvSpPr>
          <p:nvPr/>
        </p:nvSpPr>
        <p:spPr bwMode="auto">
          <a:xfrm>
            <a:off x="580572" y="3016250"/>
            <a:ext cx="8744857" cy="0"/>
          </a:xfrm>
          <a:prstGeom prst="line">
            <a:avLst/>
          </a:prstGeom>
          <a:noFill/>
          <a:ln w="9525">
            <a:solidFill>
              <a:schemeClr val="tx1"/>
            </a:solidFill>
            <a:round/>
            <a:headEnd/>
            <a:tailEnd/>
          </a:ln>
        </p:spPr>
        <p:txBody>
          <a:bodyPr/>
          <a:lstStyle/>
          <a:p>
            <a:endParaRPr lang="en-GB" sz="929"/>
          </a:p>
        </p:txBody>
      </p:sp>
      <p:sp>
        <p:nvSpPr>
          <p:cNvPr id="39953" name="Line 23"/>
          <p:cNvSpPr>
            <a:spLocks noChangeShapeType="1"/>
          </p:cNvSpPr>
          <p:nvPr/>
        </p:nvSpPr>
        <p:spPr bwMode="auto">
          <a:xfrm>
            <a:off x="580572" y="6205991"/>
            <a:ext cx="8744857" cy="0"/>
          </a:xfrm>
          <a:prstGeom prst="line">
            <a:avLst/>
          </a:prstGeom>
          <a:noFill/>
          <a:ln w="9525">
            <a:solidFill>
              <a:schemeClr val="tx1"/>
            </a:solidFill>
            <a:round/>
            <a:headEnd/>
            <a:tailEnd/>
          </a:ln>
        </p:spPr>
        <p:txBody>
          <a:bodyPr/>
          <a:lstStyle/>
          <a:p>
            <a:endParaRPr lang="en-GB" sz="929"/>
          </a:p>
        </p:txBody>
      </p:sp>
      <p:sp>
        <p:nvSpPr>
          <p:cNvPr id="39954" name="Line 24"/>
          <p:cNvSpPr>
            <a:spLocks noChangeShapeType="1"/>
          </p:cNvSpPr>
          <p:nvPr/>
        </p:nvSpPr>
        <p:spPr bwMode="auto">
          <a:xfrm>
            <a:off x="580572" y="5949724"/>
            <a:ext cx="8744857" cy="0"/>
          </a:xfrm>
          <a:prstGeom prst="line">
            <a:avLst/>
          </a:prstGeom>
          <a:noFill/>
          <a:ln w="9525">
            <a:solidFill>
              <a:schemeClr val="tx1"/>
            </a:solidFill>
            <a:round/>
            <a:headEnd/>
            <a:tailEnd/>
          </a:ln>
        </p:spPr>
        <p:txBody>
          <a:bodyPr/>
          <a:lstStyle/>
          <a:p>
            <a:endParaRPr lang="en-GB" sz="929"/>
          </a:p>
        </p:txBody>
      </p:sp>
      <p:sp>
        <p:nvSpPr>
          <p:cNvPr id="39955" name="Line 25"/>
          <p:cNvSpPr>
            <a:spLocks noChangeShapeType="1"/>
          </p:cNvSpPr>
          <p:nvPr/>
        </p:nvSpPr>
        <p:spPr bwMode="auto">
          <a:xfrm>
            <a:off x="2741839" y="188233"/>
            <a:ext cx="0" cy="6017759"/>
          </a:xfrm>
          <a:prstGeom prst="line">
            <a:avLst/>
          </a:prstGeom>
          <a:noFill/>
          <a:ln w="9525">
            <a:solidFill>
              <a:schemeClr val="tx1"/>
            </a:solidFill>
            <a:round/>
            <a:headEnd/>
            <a:tailEnd/>
          </a:ln>
        </p:spPr>
        <p:txBody>
          <a:bodyPr/>
          <a:lstStyle/>
          <a:p>
            <a:endParaRPr lang="en-GB" sz="929"/>
          </a:p>
        </p:txBody>
      </p:sp>
      <p:sp>
        <p:nvSpPr>
          <p:cNvPr id="39956" name="Line 26"/>
          <p:cNvSpPr>
            <a:spLocks noChangeShapeType="1"/>
          </p:cNvSpPr>
          <p:nvPr/>
        </p:nvSpPr>
        <p:spPr bwMode="auto">
          <a:xfrm>
            <a:off x="4953000" y="188233"/>
            <a:ext cx="0" cy="6017759"/>
          </a:xfrm>
          <a:prstGeom prst="line">
            <a:avLst/>
          </a:prstGeom>
          <a:noFill/>
          <a:ln w="9525">
            <a:solidFill>
              <a:schemeClr val="tx1"/>
            </a:solidFill>
            <a:round/>
            <a:headEnd/>
            <a:tailEnd/>
          </a:ln>
        </p:spPr>
        <p:txBody>
          <a:bodyPr/>
          <a:lstStyle/>
          <a:p>
            <a:endParaRPr lang="en-GB" sz="929"/>
          </a:p>
        </p:txBody>
      </p:sp>
      <p:sp>
        <p:nvSpPr>
          <p:cNvPr id="39957" name="Line 27"/>
          <p:cNvSpPr>
            <a:spLocks noChangeShapeType="1"/>
          </p:cNvSpPr>
          <p:nvPr/>
        </p:nvSpPr>
        <p:spPr bwMode="auto">
          <a:xfrm>
            <a:off x="7164161" y="188233"/>
            <a:ext cx="0" cy="6017759"/>
          </a:xfrm>
          <a:prstGeom prst="line">
            <a:avLst/>
          </a:prstGeom>
          <a:noFill/>
          <a:ln w="9525">
            <a:solidFill>
              <a:schemeClr val="tx1"/>
            </a:solidFill>
            <a:round/>
            <a:headEnd/>
            <a:tailEnd/>
          </a:ln>
        </p:spPr>
        <p:txBody>
          <a:bodyPr/>
          <a:lstStyle/>
          <a:p>
            <a:endParaRPr lang="en-GB" sz="929"/>
          </a:p>
        </p:txBody>
      </p:sp>
      <p:sp>
        <p:nvSpPr>
          <p:cNvPr id="4" name="TextBox 3">
            <a:extLst>
              <a:ext uri="{FF2B5EF4-FFF2-40B4-BE49-F238E27FC236}">
                <a16:creationId xmlns:a16="http://schemas.microsoft.com/office/drawing/2014/main" id="{D71527A0-53C8-493F-BB9A-9D01658A9287}"/>
              </a:ext>
            </a:extLst>
          </p:cNvPr>
          <p:cNvSpPr txBox="1"/>
          <p:nvPr/>
        </p:nvSpPr>
        <p:spPr>
          <a:xfrm>
            <a:off x="3728864" y="6253248"/>
            <a:ext cx="4320475" cy="292388"/>
          </a:xfrm>
          <a:prstGeom prst="rect">
            <a:avLst/>
          </a:prstGeom>
          <a:noFill/>
        </p:spPr>
        <p:txBody>
          <a:bodyPr wrap="square" rtlCol="0">
            <a:spAutoFit/>
          </a:bodyPr>
          <a:lstStyle/>
          <a:p>
            <a:r>
              <a:rPr lang="en-GB" dirty="0"/>
              <a:t>Step by Step to making a Desk Tidy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ChangeArrowheads="1"/>
          </p:cNvSpPr>
          <p:nvPr/>
        </p:nvSpPr>
        <p:spPr bwMode="auto">
          <a:xfrm>
            <a:off x="495300" y="758825"/>
            <a:ext cx="8915400" cy="5340350"/>
          </a:xfrm>
          <a:prstGeom prst="rect">
            <a:avLst/>
          </a:prstGeom>
          <a:noFill/>
          <a:ln w="9525">
            <a:noFill/>
            <a:miter lim="800000"/>
            <a:headEnd/>
            <a:tailEnd/>
          </a:ln>
        </p:spPr>
        <p:txBody>
          <a:bodyPr lIns="95782" tIns="47891" rIns="95782" bIns="47891"/>
          <a:lstStyle/>
          <a:p>
            <a:pPr marL="357188" indent="-357188" defTabSz="957263">
              <a:lnSpc>
                <a:spcPct val="80000"/>
              </a:lnSpc>
              <a:spcBef>
                <a:spcPct val="20000"/>
              </a:spcBef>
            </a:pPr>
            <a:r>
              <a:rPr lang="en-GB" sz="1500" dirty="0">
                <a:latin typeface="Comic Sans MS" pitchFamily="66" charset="0"/>
              </a:rPr>
              <a:t>In Product Design we will be learning about mechanisms and using a mechanism in the back of your desk tidy.</a:t>
            </a:r>
          </a:p>
          <a:p>
            <a:pPr marL="357188" indent="-357188" defTabSz="957263">
              <a:lnSpc>
                <a:spcPct val="80000"/>
              </a:lnSpc>
              <a:spcBef>
                <a:spcPct val="20000"/>
              </a:spcBef>
            </a:pPr>
            <a:endParaRPr lang="en-GB" sz="1500" dirty="0">
              <a:latin typeface="Comic Sans MS" pitchFamily="66" charset="0"/>
            </a:endParaRPr>
          </a:p>
          <a:p>
            <a:pPr marL="357188" indent="-357188" defTabSz="957263">
              <a:lnSpc>
                <a:spcPct val="80000"/>
              </a:lnSpc>
              <a:spcBef>
                <a:spcPct val="20000"/>
              </a:spcBef>
              <a:buFontTx/>
              <a:buChar char="•"/>
            </a:pPr>
            <a:r>
              <a:rPr lang="en-GB" sz="1500" b="1" dirty="0">
                <a:latin typeface="Comic Sans MS" pitchFamily="66" charset="0"/>
              </a:rPr>
              <a:t>Task: </a:t>
            </a:r>
            <a:r>
              <a:rPr lang="en-GB" sz="1500" dirty="0">
                <a:latin typeface="Comic Sans MS" pitchFamily="66" charset="0"/>
              </a:rPr>
              <a:t>You are to investigate and explain what is a Cam.</a:t>
            </a:r>
          </a:p>
          <a:p>
            <a:pPr marL="357188" indent="-357188" defTabSz="957263">
              <a:lnSpc>
                <a:spcPct val="80000"/>
              </a:lnSpc>
              <a:spcBef>
                <a:spcPct val="20000"/>
              </a:spcBef>
              <a:buFontTx/>
              <a:buChar char="•"/>
            </a:pPr>
            <a:endParaRPr lang="en-GB" sz="1500" dirty="0">
              <a:latin typeface="Comic Sans MS" pitchFamily="66" charset="0"/>
            </a:endParaRPr>
          </a:p>
          <a:p>
            <a:pPr marL="357188" indent="-357188" defTabSz="957263">
              <a:lnSpc>
                <a:spcPct val="80000"/>
              </a:lnSpc>
              <a:spcBef>
                <a:spcPct val="20000"/>
              </a:spcBef>
              <a:buFontTx/>
              <a:buChar char="•"/>
            </a:pPr>
            <a:r>
              <a:rPr lang="en-GB" sz="1500" b="1" dirty="0">
                <a:latin typeface="Comic Sans MS" pitchFamily="66" charset="0"/>
              </a:rPr>
              <a:t>Things to include: </a:t>
            </a:r>
          </a:p>
          <a:p>
            <a:pPr marL="357188" indent="-357188" defTabSz="957263">
              <a:lnSpc>
                <a:spcPct val="80000"/>
              </a:lnSpc>
              <a:spcBef>
                <a:spcPct val="20000"/>
              </a:spcBef>
              <a:buFontTx/>
              <a:buChar char="•"/>
            </a:pPr>
            <a:r>
              <a:rPr lang="en-GB" sz="1500" dirty="0">
                <a:latin typeface="Comic Sans MS" pitchFamily="66" charset="0"/>
              </a:rPr>
              <a:t>1. Investigate and explain what is a Cam using the following web pages to help you.</a:t>
            </a:r>
          </a:p>
          <a:p>
            <a:pPr marL="357188" indent="-357188" defTabSz="957263">
              <a:lnSpc>
                <a:spcPct val="80000"/>
              </a:lnSpc>
              <a:spcBef>
                <a:spcPct val="20000"/>
              </a:spcBef>
              <a:buFontTx/>
              <a:buChar char="•"/>
            </a:pPr>
            <a:r>
              <a:rPr lang="en-GB" sz="1500" dirty="0">
                <a:latin typeface="Comic Sans MS" pitchFamily="66" charset="0"/>
              </a:rPr>
              <a:t>2. Give some examples of the different shapes and effects.</a:t>
            </a:r>
          </a:p>
          <a:p>
            <a:pPr marL="357188" indent="-357188" defTabSz="957263">
              <a:spcBef>
                <a:spcPct val="20000"/>
              </a:spcBef>
              <a:buFontTx/>
              <a:buChar char="•"/>
            </a:pPr>
            <a:r>
              <a:rPr lang="en-US" sz="1500" dirty="0">
                <a:latin typeface="Comic Sans MS" pitchFamily="66" charset="0"/>
                <a:hlinkClick r:id="rId2"/>
              </a:rPr>
              <a:t>http://www.technologystudent.com/cams/cam1.htm</a:t>
            </a:r>
            <a:endParaRPr lang="en-US" sz="1500" dirty="0">
              <a:latin typeface="Comic Sans MS" pitchFamily="66" charset="0"/>
            </a:endParaRPr>
          </a:p>
          <a:p>
            <a:pPr marL="357188" indent="-357188" defTabSz="957263">
              <a:spcBef>
                <a:spcPct val="20000"/>
              </a:spcBef>
              <a:buFontTx/>
              <a:buChar char="•"/>
            </a:pPr>
            <a:r>
              <a:rPr lang="en-GB" sz="1500" dirty="0">
                <a:latin typeface="Comic Sans MS" pitchFamily="66" charset="0"/>
                <a:hlinkClick r:id="rId3"/>
              </a:rPr>
              <a:t>http://www.technologystudent.com/cams/cam2.htm</a:t>
            </a:r>
            <a:endParaRPr lang="en-GB" sz="1500" dirty="0">
              <a:latin typeface="Comic Sans MS" pitchFamily="66" charset="0"/>
            </a:endParaRPr>
          </a:p>
          <a:p>
            <a:pPr marL="357188" indent="-357188" defTabSz="957263">
              <a:spcBef>
                <a:spcPct val="20000"/>
              </a:spcBef>
              <a:buFontTx/>
              <a:buChar char="•"/>
            </a:pPr>
            <a:r>
              <a:rPr lang="en-GB" sz="1500" dirty="0">
                <a:latin typeface="Comic Sans MS" pitchFamily="66" charset="0"/>
                <a:hlinkClick r:id="rId4"/>
              </a:rPr>
              <a:t>http://www.technologystudent.com/cams/cam10.htm</a:t>
            </a:r>
            <a:endParaRPr lang="en-GB" sz="1500" dirty="0">
              <a:latin typeface="Comic Sans MS" pitchFamily="66" charset="0"/>
            </a:endParaRPr>
          </a:p>
          <a:p>
            <a:pPr marL="357188" indent="-357188" defTabSz="957263">
              <a:lnSpc>
                <a:spcPct val="80000"/>
              </a:lnSpc>
              <a:spcBef>
                <a:spcPct val="20000"/>
              </a:spcBef>
              <a:buFontTx/>
              <a:buChar char="•"/>
            </a:pPr>
            <a:r>
              <a:rPr lang="en-GB" sz="1500" dirty="0">
                <a:latin typeface="Comic Sans MS" pitchFamily="66" charset="0"/>
              </a:rPr>
              <a:t>2. Give an example of where a Cam in used in an everyday product.</a:t>
            </a:r>
          </a:p>
          <a:p>
            <a:pPr marL="357188" indent="-357188" defTabSz="957263">
              <a:lnSpc>
                <a:spcPct val="80000"/>
              </a:lnSpc>
              <a:spcBef>
                <a:spcPct val="20000"/>
              </a:spcBef>
              <a:buFontTx/>
              <a:buChar char="•"/>
            </a:pPr>
            <a:endParaRPr lang="en-GB" sz="1500" dirty="0">
              <a:latin typeface="Comic Sans MS" pitchFamily="66" charset="0"/>
            </a:endParaRPr>
          </a:p>
          <a:p>
            <a:pPr marL="357188" indent="-357188" defTabSz="957263">
              <a:lnSpc>
                <a:spcPct val="80000"/>
              </a:lnSpc>
              <a:spcBef>
                <a:spcPct val="20000"/>
              </a:spcBef>
              <a:buFontTx/>
              <a:buChar char="•"/>
            </a:pPr>
            <a:endParaRPr lang="en-GB" sz="1500" dirty="0">
              <a:latin typeface="Comic Sans MS" pitchFamily="66" charset="0"/>
            </a:endParaRPr>
          </a:p>
          <a:p>
            <a:pPr marL="357188" indent="-357188" defTabSz="957263">
              <a:lnSpc>
                <a:spcPct val="80000"/>
              </a:lnSpc>
              <a:spcBef>
                <a:spcPct val="20000"/>
              </a:spcBef>
              <a:buFontTx/>
              <a:buChar char="•"/>
            </a:pPr>
            <a:r>
              <a:rPr lang="en-GB" sz="1500" b="1" dirty="0">
                <a:latin typeface="Comic Sans MS" pitchFamily="66" charset="0"/>
              </a:rPr>
              <a:t>How should I present it?</a:t>
            </a:r>
          </a:p>
          <a:p>
            <a:pPr marL="357188" indent="-357188" defTabSz="957263">
              <a:lnSpc>
                <a:spcPct val="80000"/>
              </a:lnSpc>
              <a:spcBef>
                <a:spcPct val="20000"/>
              </a:spcBef>
              <a:buFontTx/>
              <a:buChar char="•"/>
            </a:pPr>
            <a:r>
              <a:rPr lang="en-GB" sz="1500" dirty="0">
                <a:latin typeface="Comic Sans MS" pitchFamily="66" charset="0"/>
              </a:rPr>
              <a:t>On A4 paper in PowerPoint</a:t>
            </a:r>
          </a:p>
          <a:p>
            <a:pPr marL="357188" indent="-357188" defTabSz="957263">
              <a:lnSpc>
                <a:spcPct val="80000"/>
              </a:lnSpc>
              <a:spcBef>
                <a:spcPct val="20000"/>
              </a:spcBef>
              <a:buFontTx/>
              <a:buChar char="•"/>
            </a:pPr>
            <a:r>
              <a:rPr lang="en-GB" sz="1500" dirty="0">
                <a:latin typeface="Comic Sans MS" pitchFamily="66" charset="0"/>
              </a:rPr>
              <a:t>Remember a title and any sub-titles</a:t>
            </a:r>
          </a:p>
          <a:p>
            <a:pPr marL="357188" indent="-357188" defTabSz="957263">
              <a:lnSpc>
                <a:spcPct val="80000"/>
              </a:lnSpc>
              <a:spcBef>
                <a:spcPct val="20000"/>
              </a:spcBef>
              <a:buFontTx/>
              <a:buChar char="•"/>
            </a:pPr>
            <a:r>
              <a:rPr lang="en-GB" sz="1500" dirty="0">
                <a:latin typeface="Comic Sans MS" pitchFamily="66" charset="0"/>
              </a:rPr>
              <a:t>Remember to support your written work with some images</a:t>
            </a:r>
          </a:p>
          <a:p>
            <a:pPr marL="357188" indent="-357188" defTabSz="957263">
              <a:lnSpc>
                <a:spcPct val="80000"/>
              </a:lnSpc>
              <a:spcBef>
                <a:spcPct val="20000"/>
              </a:spcBef>
              <a:buFontTx/>
              <a:buChar char="•"/>
            </a:pPr>
            <a:r>
              <a:rPr lang="en-GB" sz="1500" dirty="0">
                <a:latin typeface="Comic Sans MS" pitchFamily="66" charset="0"/>
              </a:rPr>
              <a:t>Remember to put your name on your work</a:t>
            </a:r>
          </a:p>
        </p:txBody>
      </p:sp>
      <p:sp>
        <p:nvSpPr>
          <p:cNvPr id="4" name="Text Box 5">
            <a:extLst>
              <a:ext uri="{FF2B5EF4-FFF2-40B4-BE49-F238E27FC236}">
                <a16:creationId xmlns:a16="http://schemas.microsoft.com/office/drawing/2014/main" id="{CFBB256F-BE29-4A22-B20C-7B3AF66A5B81}"/>
              </a:ext>
            </a:extLst>
          </p:cNvPr>
          <p:cNvSpPr txBox="1">
            <a:spLocks noChangeArrowheads="1"/>
          </p:cNvSpPr>
          <p:nvPr/>
        </p:nvSpPr>
        <p:spPr bwMode="auto">
          <a:xfrm>
            <a:off x="200025" y="5260870"/>
            <a:ext cx="9505950" cy="1400383"/>
          </a:xfrm>
          <a:prstGeom prst="rect">
            <a:avLst/>
          </a:prstGeom>
          <a:noFill/>
          <a:ln w="9525">
            <a:noFill/>
            <a:miter lim="800000"/>
            <a:headEnd/>
            <a:tailEnd/>
          </a:ln>
        </p:spPr>
        <p:txBody>
          <a:bodyPr>
            <a:spAutoFit/>
          </a:bodyPr>
          <a:lstStyle/>
          <a:p>
            <a:pPr>
              <a:spcBef>
                <a:spcPct val="50000"/>
              </a:spcBef>
            </a:pPr>
            <a:r>
              <a:rPr lang="en-GB" sz="1000" b="1" dirty="0">
                <a:latin typeface="Comic Sans MS" pitchFamily="66" charset="0"/>
              </a:rPr>
              <a:t>Homework Success Criteria</a:t>
            </a:r>
          </a:p>
          <a:p>
            <a:pPr>
              <a:spcBef>
                <a:spcPct val="50000"/>
              </a:spcBef>
            </a:pPr>
            <a:r>
              <a:rPr lang="en-GB" sz="1000" dirty="0">
                <a:latin typeface="Comic Sans MS" pitchFamily="66" charset="0"/>
              </a:rPr>
              <a:t>+ You have followed and included </a:t>
            </a:r>
            <a:r>
              <a:rPr lang="en-GB" sz="1000" u="sng" dirty="0">
                <a:latin typeface="Comic Sans MS" pitchFamily="66" charset="0"/>
              </a:rPr>
              <a:t>all</a:t>
            </a:r>
            <a:r>
              <a:rPr lang="en-GB" sz="1000" dirty="0">
                <a:latin typeface="Comic Sans MS" pitchFamily="66" charset="0"/>
              </a:rPr>
              <a:t> of the “things to include” and presented your work </a:t>
            </a:r>
            <a:r>
              <a:rPr lang="en-GB" sz="1000" u="sng" dirty="0">
                <a:latin typeface="Comic Sans MS" pitchFamily="66" charset="0"/>
              </a:rPr>
              <a:t>very</a:t>
            </a:r>
            <a:r>
              <a:rPr lang="en-GB" sz="1000" dirty="0">
                <a:latin typeface="Comic Sans MS" pitchFamily="66" charset="0"/>
              </a:rPr>
              <a:t> well by using titles, sub titles and images or drawings to support your written work. All written work </a:t>
            </a:r>
            <a:r>
              <a:rPr lang="en-GB" sz="1000" u="sng" dirty="0">
                <a:latin typeface="Comic Sans MS" pitchFamily="66" charset="0"/>
              </a:rPr>
              <a:t>must</a:t>
            </a:r>
            <a:r>
              <a:rPr lang="en-GB" sz="1000" dirty="0">
                <a:latin typeface="Comic Sans MS" pitchFamily="66" charset="0"/>
              </a:rPr>
              <a:t> be in your own words and include your </a:t>
            </a:r>
            <a:r>
              <a:rPr lang="en-GB" sz="1000" u="sng" dirty="0">
                <a:latin typeface="Comic Sans MS" pitchFamily="66" charset="0"/>
              </a:rPr>
              <a:t>own opinions</a:t>
            </a:r>
            <a:r>
              <a:rPr lang="en-GB" sz="1000" dirty="0">
                <a:latin typeface="Comic Sans MS" pitchFamily="66" charset="0"/>
              </a:rPr>
              <a:t>.</a:t>
            </a:r>
          </a:p>
          <a:p>
            <a:pPr>
              <a:spcBef>
                <a:spcPct val="50000"/>
              </a:spcBef>
            </a:pPr>
            <a:r>
              <a:rPr lang="en-GB" sz="1000" dirty="0">
                <a:latin typeface="Comic Sans MS" pitchFamily="66" charset="0"/>
              </a:rPr>
              <a:t>= You have followed and included </a:t>
            </a:r>
            <a:r>
              <a:rPr lang="en-GB" sz="1000" u="sng" dirty="0">
                <a:latin typeface="Comic Sans MS" pitchFamily="66" charset="0"/>
              </a:rPr>
              <a:t>some</a:t>
            </a:r>
            <a:r>
              <a:rPr lang="en-GB" sz="1000" dirty="0">
                <a:latin typeface="Comic Sans MS" pitchFamily="66" charset="0"/>
              </a:rPr>
              <a:t> of the “things to include” and presented your work well by using a title and images or drawings to support your written work. All written work must be in your own words.</a:t>
            </a:r>
          </a:p>
          <a:p>
            <a:pPr>
              <a:spcBef>
                <a:spcPct val="50000"/>
              </a:spcBef>
            </a:pPr>
            <a:r>
              <a:rPr lang="en-GB" sz="1000" dirty="0">
                <a:latin typeface="Comic Sans MS" pitchFamily="66" charset="0"/>
              </a:rPr>
              <a:t>– You have followed and included </a:t>
            </a:r>
            <a:r>
              <a:rPr lang="en-GB" sz="1000" u="sng" dirty="0">
                <a:latin typeface="Comic Sans MS" pitchFamily="66" charset="0"/>
              </a:rPr>
              <a:t>few</a:t>
            </a:r>
            <a:r>
              <a:rPr lang="en-GB" sz="1000" dirty="0">
                <a:latin typeface="Comic Sans MS" pitchFamily="66" charset="0"/>
              </a:rPr>
              <a:t> of the “things to include”. Your work may not be presented appropriately as it will be missing titles, sub titles or your name. There will be lots of information that is copied and pasted from the internet with no opinions of your own</a:t>
            </a:r>
          </a:p>
        </p:txBody>
      </p:sp>
      <p:cxnSp>
        <p:nvCxnSpPr>
          <p:cNvPr id="3" name="Straight Connector 2">
            <a:extLst>
              <a:ext uri="{FF2B5EF4-FFF2-40B4-BE49-F238E27FC236}">
                <a16:creationId xmlns:a16="http://schemas.microsoft.com/office/drawing/2014/main" id="{C5D488DE-EA3B-443A-AAB7-932F910A604E}"/>
              </a:ext>
            </a:extLst>
          </p:cNvPr>
          <p:cNvCxnSpPr/>
          <p:nvPr/>
        </p:nvCxnSpPr>
        <p:spPr bwMode="auto">
          <a:xfrm>
            <a:off x="200025" y="5260870"/>
            <a:ext cx="95059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 name="TextBox 5">
            <a:extLst>
              <a:ext uri="{FF2B5EF4-FFF2-40B4-BE49-F238E27FC236}">
                <a16:creationId xmlns:a16="http://schemas.microsoft.com/office/drawing/2014/main" id="{CFB47F23-26DA-40BF-B940-BDB284141C15}"/>
              </a:ext>
            </a:extLst>
          </p:cNvPr>
          <p:cNvSpPr txBox="1"/>
          <p:nvPr/>
        </p:nvSpPr>
        <p:spPr>
          <a:xfrm>
            <a:off x="403448" y="297151"/>
            <a:ext cx="5999976" cy="292388"/>
          </a:xfrm>
          <a:prstGeom prst="rect">
            <a:avLst/>
          </a:prstGeom>
          <a:noFill/>
        </p:spPr>
        <p:txBody>
          <a:bodyPr wrap="square" rtlCol="0">
            <a:spAutoFit/>
          </a:bodyPr>
          <a:lstStyle/>
          <a:p>
            <a:r>
              <a:rPr lang="en-GB" dirty="0"/>
              <a:t>Homework – Stick a copy of your homework over the top when complete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a:extLst>
              <a:ext uri="{FF2B5EF4-FFF2-40B4-BE49-F238E27FC236}">
                <a16:creationId xmlns:a16="http://schemas.microsoft.com/office/drawing/2014/main" id="{B0C3CDA2-58A8-4A70-9CEE-B6A8B8CC0CEE}"/>
              </a:ext>
            </a:extLst>
          </p:cNvPr>
          <p:cNvPicPr>
            <a:picLocks noChangeAspect="1"/>
          </p:cNvPicPr>
          <p:nvPr/>
        </p:nvPicPr>
        <p:blipFill>
          <a:blip r:embed="rId2">
            <a:extLst>
              <a:ext uri="{28A0092B-C50C-407E-A947-70E740481C1C}">
                <a14:useLocalDpi xmlns:a14="http://schemas.microsoft.com/office/drawing/2010/main" val="0"/>
              </a:ext>
            </a:extLst>
          </a:blip>
          <a:srcRect l="24542" t="20470" r="25648" b="17516"/>
          <a:stretch>
            <a:fillRect/>
          </a:stretch>
        </p:blipFill>
        <p:spPr bwMode="auto">
          <a:xfrm>
            <a:off x="488950" y="476251"/>
            <a:ext cx="8948738" cy="626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a:extLst>
              <a:ext uri="{FF2B5EF4-FFF2-40B4-BE49-F238E27FC236}">
                <a16:creationId xmlns:a16="http://schemas.microsoft.com/office/drawing/2014/main" id="{9093B176-CB6C-47F1-919D-FFF8272ABE87}"/>
              </a:ext>
            </a:extLst>
          </p:cNvPr>
          <p:cNvPicPr>
            <a:picLocks noChangeAspect="1"/>
          </p:cNvPicPr>
          <p:nvPr/>
        </p:nvPicPr>
        <p:blipFill>
          <a:blip r:embed="rId3">
            <a:extLst>
              <a:ext uri="{28A0092B-C50C-407E-A947-70E740481C1C}">
                <a14:useLocalDpi xmlns:a14="http://schemas.microsoft.com/office/drawing/2010/main" val="0"/>
              </a:ext>
            </a:extLst>
          </a:blip>
          <a:srcRect l="12920" t="26375" r="50554" b="24406"/>
          <a:stretch>
            <a:fillRect/>
          </a:stretch>
        </p:blipFill>
        <p:spPr bwMode="auto">
          <a:xfrm>
            <a:off x="488950" y="4122739"/>
            <a:ext cx="3455988"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
            <a:extLst>
              <a:ext uri="{FF2B5EF4-FFF2-40B4-BE49-F238E27FC236}">
                <a16:creationId xmlns:a16="http://schemas.microsoft.com/office/drawing/2014/main" id="{56548DCD-7629-41D9-BC87-FDB780AD2BCE}"/>
              </a:ext>
            </a:extLst>
          </p:cNvPr>
          <p:cNvSpPr txBox="1">
            <a:spLocks noChangeArrowheads="1"/>
          </p:cNvSpPr>
          <p:nvPr/>
        </p:nvSpPr>
        <p:spPr bwMode="auto">
          <a:xfrm>
            <a:off x="488506" y="116632"/>
            <a:ext cx="9036495" cy="1115690"/>
          </a:xfrm>
          <a:prstGeom prst="rect">
            <a:avLst/>
          </a:prstGeom>
          <a:noFill/>
          <a:ln w="9525">
            <a:noFill/>
            <a:miter lim="800000"/>
            <a:headEnd/>
            <a:tailEnd/>
          </a:ln>
        </p:spPr>
        <p:txBody>
          <a:bodyPr>
            <a:spAutoFit/>
          </a:bodyPr>
          <a:lstStyle/>
          <a:p>
            <a:pPr marL="228600" indent="-228600">
              <a:spcBef>
                <a:spcPct val="50000"/>
              </a:spcBef>
              <a:buFont typeface="+mj-lt"/>
              <a:buAutoNum type="arabicPeriod"/>
              <a:defRPr/>
            </a:pPr>
            <a:r>
              <a:rPr lang="en-GB" sz="1100" dirty="0"/>
              <a:t>Draw the example isometric shapes 1-12 using the isometric paper to help</a:t>
            </a:r>
          </a:p>
          <a:p>
            <a:pPr lvl="8">
              <a:spcBef>
                <a:spcPct val="50000"/>
              </a:spcBef>
              <a:defRPr/>
            </a:pPr>
            <a:r>
              <a:rPr lang="en-GB" sz="1100" dirty="0"/>
              <a:t>                    </a:t>
            </a:r>
          </a:p>
          <a:p>
            <a:pPr marL="228600" indent="-228600">
              <a:spcBef>
                <a:spcPct val="50000"/>
              </a:spcBef>
              <a:buFont typeface="+mj-lt"/>
              <a:buAutoNum type="arabicPeriod"/>
              <a:defRPr/>
            </a:pPr>
            <a:endParaRPr lang="en-GB" sz="2600"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79525" rtl="0" eaLnBrk="1" fontAlgn="base" latinLnBrk="0" hangingPunct="1">
          <a:lnSpc>
            <a:spcPct val="100000"/>
          </a:lnSpc>
          <a:spcBef>
            <a:spcPct val="0"/>
          </a:spcBef>
          <a:spcAft>
            <a:spcPct val="0"/>
          </a:spcAft>
          <a:buClrTx/>
          <a:buSzTx/>
          <a:buFontTx/>
          <a:buNone/>
          <a:tabLst/>
          <a:defRPr kumimoji="0" lang="en-GB" sz="2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79525" rtl="0" eaLnBrk="1" fontAlgn="base" latinLnBrk="0" hangingPunct="1">
          <a:lnSpc>
            <a:spcPct val="100000"/>
          </a:lnSpc>
          <a:spcBef>
            <a:spcPct val="0"/>
          </a:spcBef>
          <a:spcAft>
            <a:spcPct val="0"/>
          </a:spcAft>
          <a:buClrTx/>
          <a:buSzTx/>
          <a:buFontTx/>
          <a:buNone/>
          <a:tabLst/>
          <a:defRPr kumimoji="0" lang="en-GB" sz="25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28125</TotalTime>
  <Words>2290</Words>
  <Application>Microsoft Office PowerPoint</Application>
  <PresentationFormat>A4 Paper (210x297 mm)</PresentationFormat>
  <Paragraphs>260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Adrian Jelf</dc:creator>
  <cp:lastModifiedBy>Adrian Jelf</cp:lastModifiedBy>
  <cp:revision>1293</cp:revision>
  <cp:lastPrinted>2022-11-15T13:42:24Z</cp:lastPrinted>
  <dcterms:created xsi:type="dcterms:W3CDTF">2006-09-18T18:16:20Z</dcterms:created>
  <dcterms:modified xsi:type="dcterms:W3CDTF">2023-11-07T12:36:06Z</dcterms:modified>
</cp:coreProperties>
</file>