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8" r:id="rId3"/>
    <p:sldMasterId id="2147483700" r:id="rId4"/>
  </p:sldMasterIdLst>
  <p:sldIdLst>
    <p:sldId id="256" r:id="rId5"/>
    <p:sldId id="298" r:id="rId6"/>
    <p:sldId id="299" r:id="rId7"/>
    <p:sldId id="531" r:id="rId8"/>
    <p:sldId id="588" r:id="rId9"/>
    <p:sldId id="538" r:id="rId10"/>
    <p:sldId id="545" r:id="rId11"/>
    <p:sldId id="558" r:id="rId12"/>
    <p:sldId id="571" r:id="rId13"/>
    <p:sldId id="259" r:id="rId14"/>
    <p:sldId id="567" r:id="rId1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41" autoAdjust="0"/>
    <p:restoredTop sz="94660"/>
  </p:normalViewPr>
  <p:slideViewPr>
    <p:cSldViewPr snapToGrid="0">
      <p:cViewPr varScale="1">
        <p:scale>
          <a:sx n="34" d="100"/>
          <a:sy n="34" d="100"/>
        </p:scale>
        <p:origin x="18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94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16FE-6D71-4C5E-B443-6CBC4A44F113}" type="datetimeFigureOut">
              <a:rPr lang="en-GB" smtClean="0"/>
              <a:t>22/09/2023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2FE5-2AA8-4D52-8F93-FF37D45BA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27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16FE-6D71-4C5E-B443-6CBC4A44F113}" type="datetimeFigureOut">
              <a:rPr lang="en-GB" smtClean="0"/>
              <a:t>22/09/2023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2FE5-2AA8-4D52-8F93-FF37D45BA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591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16FE-6D71-4C5E-B443-6CBC4A44F113}" type="datetimeFigureOut">
              <a:rPr lang="en-GB" smtClean="0"/>
              <a:t>22/09/2023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2FE5-2AA8-4D52-8F93-FF37D45BA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72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16FE-6D71-4C5E-B443-6CBC4A44F113}" type="datetimeFigureOut">
              <a:rPr lang="en-GB" smtClean="0"/>
              <a:t>22/09/2023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2FE5-2AA8-4D52-8F93-FF37D45BA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05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16FE-6D71-4C5E-B443-6CBC4A44F113}" type="datetimeFigureOut">
              <a:rPr lang="en-GB" smtClean="0"/>
              <a:t>22/09/2023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2FE5-2AA8-4D52-8F93-FF37D45BA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780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EA0C-4776-4F84-91C6-EABFE43ECE02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DB7F-483D-4FF3-AA18-8098F50C2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69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EA0C-4776-4F84-91C6-EABFE43ECE02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DB7F-483D-4FF3-AA18-8098F50C2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05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EA0C-4776-4F84-91C6-EABFE43ECE02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DB7F-483D-4FF3-AA18-8098F50C2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EA0C-4776-4F84-91C6-EABFE43ECE02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DB7F-483D-4FF3-AA18-8098F50C2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45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EA0C-4776-4F84-91C6-EABFE43ECE02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DB7F-483D-4FF3-AA18-8098F50C2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7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36" y="78155"/>
            <a:ext cx="6460232" cy="533408"/>
          </a:xfrm>
        </p:spPr>
        <p:txBody>
          <a:bodyPr>
            <a:noAutofit/>
          </a:bodyPr>
          <a:lstStyle>
            <a:lvl1pPr algn="l">
              <a:defRPr sz="591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1" y="683573"/>
            <a:ext cx="6398468" cy="8352927"/>
          </a:xfrm>
        </p:spPr>
        <p:txBody>
          <a:bodyPr/>
          <a:lstStyle>
            <a:lvl1pPr marL="0" indent="0">
              <a:buFontTx/>
              <a:buNone/>
              <a:defRPr sz="591" b="1" u="sng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1358" indent="-113854">
              <a:buFont typeface="+mj-lt"/>
              <a:buAutoNum type="arabicPeriod"/>
              <a:defRPr sz="506"/>
            </a:lvl2pPr>
            <a:lvl3pPr marL="188863" indent="-37505">
              <a:defRPr sz="422"/>
            </a:lvl3pPr>
            <a:lvl4pPr marL="264542" indent="-75680">
              <a:defRPr sz="338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51951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EA0C-4776-4F84-91C6-EABFE43ECE02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DB7F-483D-4FF3-AA18-8098F50C2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50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EA0C-4776-4F84-91C6-EABFE43ECE02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DB7F-483D-4FF3-AA18-8098F50C2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95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4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EA0C-4776-4F84-91C6-EABFE43ECE02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DB7F-483D-4FF3-AA18-8098F50C2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96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4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4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EA0C-4776-4F84-91C6-EABFE43ECE02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DB7F-483D-4FF3-AA18-8098F50C2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43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EA0C-4776-4F84-91C6-EABFE43ECE02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DB7F-483D-4FF3-AA18-8098F50C2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471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EA0C-4776-4F84-91C6-EABFE43ECE02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DB7F-483D-4FF3-AA18-8098F50C2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93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BC93-8CA5-4002-9DCD-9628C785E34A}" type="datetime1">
              <a:rPr lang="en-GB" smtClean="0"/>
              <a:t>22/09/2023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589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AA2F-4573-4457-9555-21D736F66C4E}" type="datetime1">
              <a:rPr lang="en-GB" smtClean="0"/>
              <a:t>22/09/2023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193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96B9-C737-4E24-BB98-1B61E81D4539}" type="datetime1">
              <a:rPr lang="en-GB" smtClean="0"/>
              <a:t>22/09/2023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878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2DE8-DFCD-49D0-A80B-663E4AF6F2B6}" type="datetime1">
              <a:rPr lang="en-GB" smtClean="0"/>
              <a:t>22/09/2023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2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2E787F-3E98-4B1D-8192-167485F8592F}"/>
              </a:ext>
            </a:extLst>
          </p:cNvPr>
          <p:cNvSpPr txBox="1">
            <a:spLocks/>
          </p:cNvSpPr>
          <p:nvPr userDrawn="1"/>
        </p:nvSpPr>
        <p:spPr>
          <a:xfrm>
            <a:off x="3716339" y="1"/>
            <a:ext cx="2952750" cy="6143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591" b="0" dirty="0">
                <a:solidFill>
                  <a:prstClr val="black"/>
                </a:solidFill>
              </a:rPr>
              <a:t>Click to edit Master title style</a:t>
            </a:r>
            <a:endParaRPr lang="en-GB" sz="591" b="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36" y="78152"/>
            <a:ext cx="2643808" cy="461400"/>
          </a:xfrm>
        </p:spPr>
        <p:txBody>
          <a:bodyPr>
            <a:noAutofit/>
          </a:bodyPr>
          <a:lstStyle>
            <a:lvl1pPr algn="l">
              <a:defRPr sz="591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1" y="683573"/>
            <a:ext cx="6398468" cy="8352927"/>
          </a:xfrm>
        </p:spPr>
        <p:txBody>
          <a:bodyPr/>
          <a:lstStyle>
            <a:lvl1pPr marL="0" indent="0">
              <a:buFontTx/>
              <a:buNone/>
              <a:defRPr sz="591" b="1" u="sng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1358" indent="-113854">
              <a:buFont typeface="+mj-lt"/>
              <a:buAutoNum type="arabicPeriod"/>
              <a:defRPr sz="506"/>
            </a:lvl2pPr>
            <a:lvl3pPr marL="188863" indent="-37505">
              <a:defRPr sz="422"/>
            </a:lvl3pPr>
            <a:lvl4pPr marL="264542" indent="-75680">
              <a:defRPr sz="338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08047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161-1E72-4855-976F-75054D4B27D9}" type="datetime1">
              <a:rPr lang="en-GB" smtClean="0"/>
              <a:t>22/09/2023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9004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A2C5-0CBF-4474-BBD5-131CC680606B}" type="datetime1">
              <a:rPr lang="en-GB" smtClean="0"/>
              <a:t>22/09/2023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577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1EE8-470A-4251-9D7D-C04C4ACFA019}" type="datetime1">
              <a:rPr lang="en-GB" smtClean="0"/>
              <a:t>22/09/2023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410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9245-7296-4B92-97A1-4AAB9EC1630B}" type="datetime1">
              <a:rPr lang="en-GB" smtClean="0"/>
              <a:t>22/09/2023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2095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26ED-45C6-4E64-8F22-FF079157B821}" type="datetime1">
              <a:rPr lang="en-GB" smtClean="0"/>
              <a:t>22/09/2023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808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9E47-C8ED-46C5-8E18-486C5F2B6748}" type="datetime1">
              <a:rPr lang="en-GB" smtClean="0"/>
              <a:t>22/09/2023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79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A34F-0153-4D3F-BC48-E765C0967778}" type="datetime1">
              <a:rPr lang="en-GB" smtClean="0"/>
              <a:t>22/09/2023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7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16FE-6D71-4C5E-B443-6CBC4A44F113}" type="datetimeFigureOut">
              <a:rPr lang="en-GB" smtClean="0"/>
              <a:t>22/09/2023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2FE5-2AA8-4D52-8F93-FF37D45BA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4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16FE-6D71-4C5E-B443-6CBC4A44F113}" type="datetimeFigureOut">
              <a:rPr lang="en-GB" smtClean="0"/>
              <a:t>22/09/2023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2FE5-2AA8-4D52-8F93-FF37D45BA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249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16FE-6D71-4C5E-B443-6CBC4A44F113}" type="datetimeFigureOut">
              <a:rPr lang="en-GB" smtClean="0"/>
              <a:t>22/09/2023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2FE5-2AA8-4D52-8F93-FF37D45BA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94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16FE-6D71-4C5E-B443-6CBC4A44F113}" type="datetimeFigureOut">
              <a:rPr lang="en-GB" smtClean="0"/>
              <a:t>22/09/2023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2FE5-2AA8-4D52-8F93-FF37D45BA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4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16FE-6D71-4C5E-B443-6CBC4A44F113}" type="datetimeFigureOut">
              <a:rPr lang="en-GB" smtClean="0"/>
              <a:t>22/09/2023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2FE5-2AA8-4D52-8F93-FF37D45BA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56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16FE-6D71-4C5E-B443-6CBC4A44F113}" type="datetimeFigureOut">
              <a:rPr lang="en-GB" smtClean="0"/>
              <a:t>22/09/2023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2FE5-2AA8-4D52-8F93-FF37D45BA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54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384D8B3B-9AF0-461C-A963-D8C3138F0E4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0D286B86-AAF0-44A8-9761-A6D5615925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1DCFB-7612-4980-B8E2-40943F232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8475666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506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7C239-2009-4923-A64F-8153C5C1F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8475666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506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5809-9565-4D0F-B9D5-C54760C8E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8475666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06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6B5D5EE-B17C-46E2-8838-9CCE92F5F4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554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5pPr>
      <a:lvl6pPr marL="192881"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6pPr>
      <a:lvl7pPr marL="385763"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7pPr>
      <a:lvl8pPr marL="578644"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8pPr>
      <a:lvl9pPr marL="771525"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9pPr>
    </p:titleStyle>
    <p:bodyStyle>
      <a:lvl1pPr marL="144661" indent="-14466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13433" indent="-12055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B5D5EE-B17C-46E2-8838-9CCE92F5F40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183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3EA0C-4776-4F84-91C6-EABFE43ECE02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2DB7F-483D-4FF3-AA18-8098F50C2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7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685784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9" indent="-257169" algn="l" defTabSz="6857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8" indent="-214307" algn="l" defTabSz="68578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4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1" indent="-171446" algn="l" defTabSz="685784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4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0A5BD-792C-4E53-8988-B3FBDEAE65D0}" type="datetime1">
              <a:rPr lang="en-GB" smtClean="0"/>
              <a:t>22/09/2023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B242D-6290-49E5-A6EF-D013109E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26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0ahUKEwjrkNWTo7vKAhVJnBoKHVGIDt4QjRwIBw&amp;url=http://thetolerantvegan.com/2012/09/tomato-cucumber-couscous-salad/&amp;bvm=bv.112064104,d.d2s&amp;psig=AFQjCNGjqGy8Va7xG39N61YDa4nlFy0Mew&amp;ust=1453478390814073" TargetMode="Externa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rct=j&amp;q=&amp;esrc=s&amp;source=images&amp;cd=&amp;cad=rja&amp;uact=8&amp;ved=0ahUKEwj3xuLopLvKAhUMnBoKHfNSBCAQjRwIBw&amp;url=https://sharkyovengloves.wordpress.com/2011/08/25/summer-fruits-crumble/&amp;bvm=bv.112064104,d.d2s&amp;psig=AFQjCNG54ArOU7nCD5-TuR8Dd9lz_JG9Fw&amp;ust=1453478851403516" TargetMode="Externa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DE3B38-15BE-4629-B9FE-B2602A12C1A6}"/>
              </a:ext>
            </a:extLst>
          </p:cNvPr>
          <p:cNvSpPr/>
          <p:nvPr/>
        </p:nvSpPr>
        <p:spPr>
          <a:xfrm>
            <a:off x="759575" y="1521514"/>
            <a:ext cx="533884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Year 7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Food Technology</a:t>
            </a:r>
          </a:p>
          <a:p>
            <a:pPr algn="ctr"/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Recipe Book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19072B-A436-49C3-BE65-8116751AA9A1}"/>
              </a:ext>
            </a:extLst>
          </p:cNvPr>
          <p:cNvSpPr/>
          <p:nvPr/>
        </p:nvSpPr>
        <p:spPr>
          <a:xfrm>
            <a:off x="902079" y="5868160"/>
            <a:ext cx="53388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Name: ………………………….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7FD649-4867-454A-BEE0-9D79BFD98C70}"/>
              </a:ext>
            </a:extLst>
          </p:cNvPr>
          <p:cNvSpPr/>
          <p:nvPr/>
        </p:nvSpPr>
        <p:spPr>
          <a:xfrm>
            <a:off x="2172562" y="8424944"/>
            <a:ext cx="2797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Teacher: Miss McConnachie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5FF90B-59F3-42B6-90AC-AF5C9FF1B49E}"/>
              </a:ext>
            </a:extLst>
          </p:cNvPr>
          <p:cNvSpPr/>
          <p:nvPr/>
        </p:nvSpPr>
        <p:spPr>
          <a:xfrm>
            <a:off x="245660" y="272955"/>
            <a:ext cx="6414447" cy="86936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26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0B242D-6290-49E5-A6EF-D013109EBBA5}" type="slidenum">
              <a:rPr lang="en-GB" sz="825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10</a:t>
            </a:fld>
            <a:endParaRPr lang="en-GB" sz="825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64262"/>
            <a:ext cx="32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b="1" u="sng" dirty="0">
                <a:solidFill>
                  <a:srgbClr val="FF0000"/>
                </a:solidFill>
                <a:latin typeface="Calibri" panose="020F0502020204030204"/>
              </a:rPr>
              <a:t>Chocolate Chip Muffins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AA8446-691E-4E19-81FB-D58FDAD8E6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98" t="23160" r="6875" b="7834"/>
          <a:stretch/>
        </p:blipFill>
        <p:spPr>
          <a:xfrm>
            <a:off x="570014" y="2581861"/>
            <a:ext cx="6019472" cy="46264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4AE3F6-285E-4DDA-8CD7-39D6B797E068}"/>
              </a:ext>
            </a:extLst>
          </p:cNvPr>
          <p:cNvSpPr txBox="1"/>
          <p:nvPr/>
        </p:nvSpPr>
        <p:spPr>
          <a:xfrm>
            <a:off x="570014" y="7350826"/>
            <a:ext cx="5450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Nb. Bicarb is x3/4 times stronger than baking powder, careful not to confuse the two.</a:t>
            </a:r>
          </a:p>
        </p:txBody>
      </p:sp>
    </p:spTree>
    <p:extLst>
      <p:ext uri="{BB962C8B-B14F-4D97-AF65-F5344CB8AC3E}">
        <p14:creationId xmlns:p14="http://schemas.microsoft.com/office/powerpoint/2010/main" val="1131150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4A9630-8817-44B2-98B9-DBD9CA2E3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924016"/>
              </p:ext>
            </p:extLst>
          </p:nvPr>
        </p:nvGraphicFramePr>
        <p:xfrm>
          <a:off x="350659" y="2642788"/>
          <a:ext cx="5867264" cy="3927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264">
                  <a:extLst>
                    <a:ext uri="{9D8B030D-6E8A-4147-A177-3AD203B41FA5}">
                      <a16:colId xmlns:a16="http://schemas.microsoft.com/office/drawing/2014/main" val="4123883099"/>
                    </a:ext>
                  </a:extLst>
                </a:gridCol>
              </a:tblGrid>
              <a:tr h="265901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Ingredients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613467"/>
                  </a:ext>
                </a:extLst>
              </a:tr>
              <a:tr h="2659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125g Plain flour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394758"/>
                  </a:ext>
                </a:extLst>
              </a:tr>
              <a:tr h="262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100g butter / margarine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313240"/>
                  </a:ext>
                </a:extLst>
              </a:tr>
              <a:tr h="3268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50g caster sugar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63474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FLAVOURINGS that could be used: 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25g dried fruit (e.g. sultanas, raisins, cherries, cranberries)                                          </a:t>
                      </a:r>
                      <a:r>
                        <a:rPr lang="en-US" sz="1200" b="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½ tsp vanilla or almond essence,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1tsp ground ginger/cinnamon/mixe4d spice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Zest or orange/lemon</a:t>
                      </a:r>
                      <a:endParaRPr lang="en-GB" sz="1200" b="0" u="non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498033"/>
                  </a:ext>
                </a:extLst>
              </a:tr>
              <a:tr h="28054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Method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901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Pre-heat oven to 180oC / gas 6. Grease a baking tray.</a:t>
                      </a: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283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Cream the butter and sugar with a wooden spoon until light and creamy.</a:t>
                      </a: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9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Add flour and flavourings and mix to a dough.</a:t>
                      </a: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9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Divide mixture into 8 even sized pieces</a:t>
                      </a: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Flatten out on baking tray</a:t>
                      </a: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5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Place in Oven and cook for 10-15 mins. Until golden brown.</a:t>
                      </a: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D0BAA93-D3FE-4BF3-B4D7-28032ED11A82}"/>
              </a:ext>
            </a:extLst>
          </p:cNvPr>
          <p:cNvSpPr/>
          <p:nvPr/>
        </p:nvSpPr>
        <p:spPr>
          <a:xfrm>
            <a:off x="194109" y="2149937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Crunchy Biscuits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BB2F7-E7AD-4F7B-AEE0-C2F234C4C962}"/>
              </a:ext>
            </a:extLst>
          </p:cNvPr>
          <p:cNvSpPr txBox="1"/>
          <p:nvPr/>
        </p:nvSpPr>
        <p:spPr>
          <a:xfrm>
            <a:off x="2456893" y="2196103"/>
            <a:ext cx="2495546" cy="32316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750" dirty="0">
                <a:solidFill>
                  <a:prstClr val="black"/>
                </a:solidFill>
                <a:latin typeface="Calibri"/>
              </a:rPr>
              <a:t>Equipment: Mixing bowl, Sieve, baking tray, Pallett knife, wooden spoon, round bladed knife.</a:t>
            </a:r>
          </a:p>
        </p:txBody>
      </p:sp>
      <p:pic>
        <p:nvPicPr>
          <p:cNvPr id="6" name="Picture 2" descr="\\nsnet.net\data\users\Staff\scameron\My Pictures\biscuit photo\13.jpg">
            <a:extLst>
              <a:ext uri="{FF2B5EF4-FFF2-40B4-BE49-F238E27FC236}">
                <a16:creationId xmlns:a16="http://schemas.microsoft.com/office/drawing/2014/main" id="{81FE6B95-3489-4472-BED2-D991B2965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9832" y="2103996"/>
            <a:ext cx="1896615" cy="1458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888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7D0C56-2602-475F-B93E-5802C7C916FC}"/>
              </a:ext>
            </a:extLst>
          </p:cNvPr>
          <p:cNvSpPr txBox="1"/>
          <p:nvPr/>
        </p:nvSpPr>
        <p:spPr>
          <a:xfrm>
            <a:off x="397968" y="1103723"/>
            <a:ext cx="6066628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When Planning for practical lessons remember the following things: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sz="2400" b="1" dirty="0"/>
              <a:t>*Check the planning record for what you are cooking each lesson as it may be different from the order in this recipe book*</a:t>
            </a:r>
          </a:p>
          <a:p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forget your ingredients you will not cook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Weigh out your ingredients at home carefully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Place high risk foods in the year 7 fridge before the lesson (e.g. milk, butter, cream, meat)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Make sure your name is on your ingredients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Place all finished products in the cool room on the year 7 shelf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Collect all food products after your last lesson finishes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will need an appropriately sized container to take your work home in, an a bag for that to go in (where appropriate)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Your product may be hot, bring a tea towel to wrap it in (where appropriate)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Bring a hairband (where appropriate)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99BD08-D398-4C54-A50C-B1208A9953BF}"/>
              </a:ext>
            </a:extLst>
          </p:cNvPr>
          <p:cNvSpPr/>
          <p:nvPr/>
        </p:nvSpPr>
        <p:spPr>
          <a:xfrm>
            <a:off x="1466080" y="180393"/>
            <a:ext cx="3351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Remember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16BA4E-1819-47D2-BD01-EAA66542784E}"/>
              </a:ext>
            </a:extLst>
          </p:cNvPr>
          <p:cNvSpPr txBox="1"/>
          <p:nvPr/>
        </p:nvSpPr>
        <p:spPr>
          <a:xfrm>
            <a:off x="602236" y="3589362"/>
            <a:ext cx="5298695" cy="1077218"/>
          </a:xfrm>
          <a:prstGeom prst="rect">
            <a:avLst/>
          </a:prstGeom>
          <a:noFill/>
          <a:ln cmpd="thinThick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i="1" u="sng" dirty="0"/>
              <a:t>Stick  a copy of your </a:t>
            </a:r>
          </a:p>
          <a:p>
            <a:pPr algn="ctr"/>
            <a:r>
              <a:rPr lang="en-GB" sz="3200" i="1" u="sng" dirty="0"/>
              <a:t>practical planning record here!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42B784-11E2-4676-BA7F-D1C00E43B0FC}"/>
              </a:ext>
            </a:extLst>
          </p:cNvPr>
          <p:cNvSpPr txBox="1"/>
          <p:nvPr/>
        </p:nvSpPr>
        <p:spPr>
          <a:xfrm>
            <a:off x="1043286" y="1547267"/>
            <a:ext cx="4474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Bradley Hand ITC" panose="03070402050302030203" pitchFamily="66" charset="0"/>
              </a:rPr>
              <a:t>What are we making when??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C6998C-DFAA-45F6-9DB1-8C28754F3C9B}"/>
              </a:ext>
            </a:extLst>
          </p:cNvPr>
          <p:cNvSpPr/>
          <p:nvPr/>
        </p:nvSpPr>
        <p:spPr>
          <a:xfrm>
            <a:off x="259307" y="341194"/>
            <a:ext cx="6359857" cy="855714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4A9630-8817-44B2-98B9-DBD9CA2E33D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4665" y="2572852"/>
          <a:ext cx="5867264" cy="44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264">
                  <a:extLst>
                    <a:ext uri="{9D8B030D-6E8A-4147-A177-3AD203B41FA5}">
                      <a16:colId xmlns:a16="http://schemas.microsoft.com/office/drawing/2014/main" val="4123883099"/>
                    </a:ext>
                  </a:extLst>
                </a:gridCol>
              </a:tblGrid>
              <a:tr h="265901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Ingredients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613467"/>
                  </a:ext>
                </a:extLst>
              </a:tr>
              <a:tr h="2659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tortilla wraps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394758"/>
                  </a:ext>
                </a:extLst>
              </a:tr>
              <a:tr h="262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small or 4 large slices of ham / or vegetarian alternative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313240"/>
                  </a:ext>
                </a:extLst>
              </a:tr>
              <a:tr h="262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¼ cucumber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63474"/>
                  </a:ext>
                </a:extLst>
              </a:tr>
              <a:tr h="2659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small tomatoes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17594"/>
                  </a:ext>
                </a:extLst>
              </a:tr>
              <a:tr h="2659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¼ carrot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498033"/>
                  </a:ext>
                </a:extLst>
              </a:tr>
              <a:tr h="262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40g cheddar cheese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Foil for wrapping each wrap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490643"/>
                  </a:ext>
                </a:extLst>
              </a:tr>
              <a:tr h="28054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Method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901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Chop the cucumber and tomatoes and peel and grate the carrot. </a:t>
                      </a: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283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Grate the cheese and add all chopped vegetables to the bowl  </a:t>
                      </a: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9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Lay out the tortillas on a flat surface 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9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Place 1-2 slices of ham in the middle of each tortilla wrap 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3386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Divide the sliced cucumber, tomato, carrot and grated cheese between each wrap,  leaving a 2cm edge at one end.</a:t>
                      </a: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 Starting at the other end, roll up as tightly as you can.</a:t>
                      </a: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3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 Wrap each tortilla in kitchen foil and twist the ends to seal.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This will keep fresh in the fridge for up to 3 days. </a:t>
                      </a:r>
                      <a:r>
                        <a:rPr lang="en-GB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</a:t>
                      </a:r>
                      <a:endParaRPr lang="en-GB" sz="90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90834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D0BAA93-D3FE-4BF3-B4D7-28032ED11A82}"/>
              </a:ext>
            </a:extLst>
          </p:cNvPr>
          <p:cNvSpPr/>
          <p:nvPr/>
        </p:nvSpPr>
        <p:spPr>
          <a:xfrm>
            <a:off x="194108" y="2149937"/>
            <a:ext cx="227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 to go Wraps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3FF1E4-18ED-4501-8E19-253D13DFF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345" y="2103996"/>
            <a:ext cx="1676781" cy="11178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BB2F7-E7AD-4F7B-AEE0-C2F234C4C962}"/>
              </a:ext>
            </a:extLst>
          </p:cNvPr>
          <p:cNvSpPr txBox="1"/>
          <p:nvPr/>
        </p:nvSpPr>
        <p:spPr>
          <a:xfrm>
            <a:off x="2456893" y="2196103"/>
            <a:ext cx="2495546" cy="32316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defTabSz="685800"/>
            <a:r>
              <a:rPr lang="en-GB" sz="750" dirty="0">
                <a:solidFill>
                  <a:prstClr val="black"/>
                </a:solidFill>
                <a:latin typeface="Calibri"/>
              </a:rPr>
              <a:t>Equipment: Large mixing bowl, Box grater, table spoon, </a:t>
            </a:r>
          </a:p>
          <a:p>
            <a:pPr defTabSz="685800"/>
            <a:r>
              <a:rPr lang="en-GB" sz="750" dirty="0">
                <a:solidFill>
                  <a:prstClr val="black"/>
                </a:solidFill>
                <a:latin typeface="Calibri"/>
              </a:rPr>
              <a:t>metal plate, white chopping board and a small sharp knife.</a:t>
            </a:r>
          </a:p>
        </p:txBody>
      </p:sp>
    </p:spTree>
    <p:extLst>
      <p:ext uri="{BB962C8B-B14F-4D97-AF65-F5344CB8AC3E}">
        <p14:creationId xmlns:p14="http://schemas.microsoft.com/office/powerpoint/2010/main" val="1492002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4A9630-8817-44B2-98B9-DBD9CA2E33D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8122" y="2707460"/>
          <a:ext cx="5867264" cy="2789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264">
                  <a:extLst>
                    <a:ext uri="{9D8B030D-6E8A-4147-A177-3AD203B41FA5}">
                      <a16:colId xmlns:a16="http://schemas.microsoft.com/office/drawing/2014/main" val="4123883099"/>
                    </a:ext>
                  </a:extLst>
                </a:gridCol>
              </a:tblGrid>
              <a:tr h="265901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Ingredients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*do not bring bananas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61346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i="1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Please bring a selection of fruit that will fit in your container.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i="1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Choose one item from each category: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394758"/>
                  </a:ext>
                </a:extLst>
              </a:tr>
              <a:tr h="26225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fruit with a stone: e.g. Plum /  handful of cherries / peach / apricot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313240"/>
                  </a:ext>
                </a:extLst>
              </a:tr>
              <a:tr h="26225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fruit with segments: Tangerine / orange / Pomegranate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63474"/>
                  </a:ext>
                </a:extLst>
              </a:tr>
              <a:tr h="2659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berry fruit: strawberry / blueberry / blackberry / raspberry / grape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17594"/>
                  </a:ext>
                </a:extLst>
              </a:tr>
              <a:tr h="26225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 apple: x1 eating apple (*and 1tbsp Lemon juice)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490643"/>
                  </a:ext>
                </a:extLst>
              </a:tr>
              <a:tr h="28054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Method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901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Chop the fruit carefully following each class demonstration.</a:t>
                      </a: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283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Place waste material on the metal plates</a:t>
                      </a: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9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Place fruit in containers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D0BAA93-D3FE-4BF3-B4D7-28032ED11A82}"/>
              </a:ext>
            </a:extLst>
          </p:cNvPr>
          <p:cNvSpPr/>
          <p:nvPr/>
        </p:nvSpPr>
        <p:spPr>
          <a:xfrm>
            <a:off x="194108" y="2149937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 Salad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BB2F7-E7AD-4F7B-AEE0-C2F234C4C962}"/>
              </a:ext>
            </a:extLst>
          </p:cNvPr>
          <p:cNvSpPr txBox="1"/>
          <p:nvPr/>
        </p:nvSpPr>
        <p:spPr>
          <a:xfrm>
            <a:off x="2456893" y="2196103"/>
            <a:ext cx="2495546" cy="32316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defTabSz="685800"/>
            <a:r>
              <a:rPr lang="en-GB" sz="750" dirty="0">
                <a:solidFill>
                  <a:srgbClr val="FF0000"/>
                </a:solidFill>
                <a:latin typeface="Calibri"/>
              </a:rPr>
              <a:t>Equipment: Large mixing bowl, table spoon, </a:t>
            </a:r>
          </a:p>
          <a:p>
            <a:pPr defTabSz="685800"/>
            <a:r>
              <a:rPr lang="en-GB" sz="750" dirty="0">
                <a:solidFill>
                  <a:srgbClr val="FF0000"/>
                </a:solidFill>
                <a:latin typeface="Calibri"/>
              </a:rPr>
              <a:t>metal plate, white chopping board and a small sharp knife.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38EAD6-5EAC-4AB4-A16D-B147258E1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43" b="13974"/>
          <a:stretch/>
        </p:blipFill>
        <p:spPr>
          <a:xfrm>
            <a:off x="5265204" y="2096232"/>
            <a:ext cx="1476347" cy="156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76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4A9630-8817-44B2-98B9-DBD9CA2E33D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4665" y="2572852"/>
          <a:ext cx="5867264" cy="4617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264">
                  <a:extLst>
                    <a:ext uri="{9D8B030D-6E8A-4147-A177-3AD203B41FA5}">
                      <a16:colId xmlns:a16="http://schemas.microsoft.com/office/drawing/2014/main" val="4123883099"/>
                    </a:ext>
                  </a:extLst>
                </a:gridCol>
              </a:tblGrid>
              <a:tr h="265901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Ingredients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613467"/>
                  </a:ext>
                </a:extLst>
              </a:tr>
              <a:tr h="2659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350mls boiling water (provided at school)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39475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x1 stock cube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31324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200g Cous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404677"/>
                  </a:ext>
                </a:extLst>
              </a:tr>
              <a:tr h="262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spring onions or half a red onion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63474"/>
                  </a:ext>
                </a:extLst>
              </a:tr>
              <a:tr h="2659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½ a yellow pepper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17594"/>
                  </a:ext>
                </a:extLst>
              </a:tr>
              <a:tr h="2659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¼ cucumber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498033"/>
                  </a:ext>
                </a:extLst>
              </a:tr>
              <a:tr h="262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medium tomatoes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tablespoons of fresh parsley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490643"/>
                  </a:ext>
                </a:extLst>
              </a:tr>
              <a:tr h="28054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Method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Boil the kettle carefully and measure out 350mls of water, add the stock cube and mix until blended.</a:t>
                      </a: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283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Place couscous in the large bowl and add the liquid.</a:t>
                      </a: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9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Leave to stand for 5 minutes then fluff with a fork.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9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Chop the tomatoes, onion and cucumber into small chunks.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318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Slice the pepper into small strips.</a:t>
                      </a: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 Chop the fresh parsley</a:t>
                      </a: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3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 Add all the vegetables to the couscous and gently stir everything together.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This will keep fresh in the fridge for up to 3 days. You can re-fresh with a spoon of olive oil </a:t>
                      </a:r>
                      <a:r>
                        <a:rPr lang="en-GB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</a:t>
                      </a:r>
                      <a:endParaRPr lang="en-GB" sz="90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90834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D0BAA93-D3FE-4BF3-B4D7-28032ED11A82}"/>
              </a:ext>
            </a:extLst>
          </p:cNvPr>
          <p:cNvSpPr/>
          <p:nvPr/>
        </p:nvSpPr>
        <p:spPr>
          <a:xfrm>
            <a:off x="194109" y="2149937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Couscous Salad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BB2F7-E7AD-4F7B-AEE0-C2F234C4C962}"/>
              </a:ext>
            </a:extLst>
          </p:cNvPr>
          <p:cNvSpPr txBox="1"/>
          <p:nvPr/>
        </p:nvSpPr>
        <p:spPr>
          <a:xfrm>
            <a:off x="2186863" y="2115312"/>
            <a:ext cx="2680898" cy="438582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defTabSz="685800"/>
            <a:r>
              <a:rPr lang="en-GB" sz="750" dirty="0">
                <a:solidFill>
                  <a:prstClr val="black"/>
                </a:solidFill>
                <a:latin typeface="Calibri"/>
              </a:rPr>
              <a:t>Equipment: Large mixing bowl, table spoon, measuring jug</a:t>
            </a:r>
          </a:p>
          <a:p>
            <a:pPr defTabSz="685800"/>
            <a:r>
              <a:rPr lang="en-GB" sz="750" dirty="0">
                <a:solidFill>
                  <a:prstClr val="black"/>
                </a:solidFill>
                <a:latin typeface="Calibri"/>
              </a:rPr>
              <a:t>metal plate, white chopping board, fork,  and a small sharp knife.</a:t>
            </a:r>
          </a:p>
        </p:txBody>
      </p:sp>
      <p:pic>
        <p:nvPicPr>
          <p:cNvPr id="9" name="Picture 2" descr="http://thetolerantvegan.com/wp-content/uploads/2012/08/DSC_01251.jpg">
            <a:hlinkClick r:id="rId2"/>
            <a:extLst>
              <a:ext uri="{FF2B5EF4-FFF2-40B4-BE49-F238E27FC236}">
                <a16:creationId xmlns:a16="http://schemas.microsoft.com/office/drawing/2014/main" id="{16DA952B-EDBD-4F92-B069-3C31880CD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761" y="2006413"/>
            <a:ext cx="197941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985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4A9630-8817-44B2-98B9-DBD9CA2E3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80521"/>
              </p:ext>
            </p:extLst>
          </p:nvPr>
        </p:nvGraphicFramePr>
        <p:xfrm>
          <a:off x="196286" y="3005826"/>
          <a:ext cx="5994666" cy="3463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4666">
                  <a:extLst>
                    <a:ext uri="{9D8B030D-6E8A-4147-A177-3AD203B41FA5}">
                      <a16:colId xmlns:a16="http://schemas.microsoft.com/office/drawing/2014/main" val="4123883099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Ingredients: Filling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61346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600g cooked fruit (apples / plums / blackberries /or a mixture OR a tin of pie filling.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39475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Ingredients: Crumble topping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31324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150g plain white flour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6347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75g Margarine or butter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1759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50g granulated sugar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498033"/>
                  </a:ext>
                </a:extLst>
              </a:tr>
              <a:tr h="26261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Method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Re-heat oven to 200oC / Gas 6</a:t>
                      </a: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95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Place the cooked fruit into the bottom of the oven proof dish</a:t>
                      </a: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Sieve flour into a bowl. Cut margarine into small pieces and rub the flour using your fingertips until I resembles breadcrumbs.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Stir in the sugar.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Spoon the mixture onto the fruit, taking care NOT to flatten the surface of the crumble.</a:t>
                      </a: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85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 Put the dish in the oven and cook for 20-30 minutes or until golden brown.</a:t>
                      </a: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D0BAA93-D3FE-4BF3-B4D7-28032ED11A82}"/>
              </a:ext>
            </a:extLst>
          </p:cNvPr>
          <p:cNvSpPr/>
          <p:nvPr/>
        </p:nvSpPr>
        <p:spPr>
          <a:xfrm>
            <a:off x="95797" y="2491131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 Crumble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BB2F7-E7AD-4F7B-AEE0-C2F234C4C962}"/>
              </a:ext>
            </a:extLst>
          </p:cNvPr>
          <p:cNvSpPr txBox="1"/>
          <p:nvPr/>
        </p:nvSpPr>
        <p:spPr>
          <a:xfrm>
            <a:off x="2088551" y="2537297"/>
            <a:ext cx="2680898" cy="32316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defTabSz="685800"/>
            <a:r>
              <a:rPr lang="en-GB" sz="750" dirty="0">
                <a:solidFill>
                  <a:prstClr val="black"/>
                </a:solidFill>
                <a:latin typeface="Calibri"/>
              </a:rPr>
              <a:t>Equipment: Ovenproof dish, baking tray, mixing bowl, sieve, tablespoon, round bladed knife, baking tray.</a:t>
            </a:r>
            <a:endParaRPr lang="en-GB" sz="75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6" name="Picture 2" descr="https://sharkyovengloves.files.wordpress.com/2011/08/79-summer-fruits-crumble-3.jpg">
            <a:hlinkClick r:id="rId2"/>
            <a:extLst>
              <a:ext uri="{FF2B5EF4-FFF2-40B4-BE49-F238E27FC236}">
                <a16:creationId xmlns:a16="http://schemas.microsoft.com/office/drawing/2014/main" id="{35F73348-15E8-4A63-8309-F7F816791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95" y="1725954"/>
            <a:ext cx="1704119" cy="127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481074-263A-4B49-8EC8-F0C954815BAA}"/>
              </a:ext>
            </a:extLst>
          </p:cNvPr>
          <p:cNvSpPr txBox="1"/>
          <p:nvPr/>
        </p:nvSpPr>
        <p:spPr>
          <a:xfrm>
            <a:off x="284262" y="1822547"/>
            <a:ext cx="4585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*Please bring a small/medium </a:t>
            </a:r>
            <a:r>
              <a:rPr lang="en-GB" sz="1400" u="sng" dirty="0">
                <a:solidFill>
                  <a:srgbClr val="FF0000"/>
                </a:solidFill>
              </a:rPr>
              <a:t>oven proof dish </a:t>
            </a:r>
            <a:r>
              <a:rPr lang="en-GB" sz="1400" dirty="0">
                <a:solidFill>
                  <a:srgbClr val="FF0000"/>
                </a:solidFill>
              </a:rPr>
              <a:t>and a </a:t>
            </a:r>
          </a:p>
          <a:p>
            <a:r>
              <a:rPr lang="en-GB" sz="1400" u="sng" dirty="0">
                <a:solidFill>
                  <a:srgbClr val="FF0000"/>
                </a:solidFill>
              </a:rPr>
              <a:t>tea towel </a:t>
            </a:r>
            <a:r>
              <a:rPr lang="en-GB" sz="1400" dirty="0">
                <a:solidFill>
                  <a:srgbClr val="FF0000"/>
                </a:solidFill>
              </a:rPr>
              <a:t>to wrap it in if you are leaving with a hot crumble*</a:t>
            </a:r>
          </a:p>
        </p:txBody>
      </p:sp>
    </p:spTree>
    <p:extLst>
      <p:ext uri="{BB962C8B-B14F-4D97-AF65-F5344CB8AC3E}">
        <p14:creationId xmlns:p14="http://schemas.microsoft.com/office/powerpoint/2010/main" val="1391648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4A9630-8817-44B2-98B9-DBD9CA2E3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807111"/>
              </p:ext>
            </p:extLst>
          </p:nvPr>
        </p:nvGraphicFramePr>
        <p:xfrm>
          <a:off x="364306" y="2626663"/>
          <a:ext cx="5867264" cy="420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264">
                  <a:extLst>
                    <a:ext uri="{9D8B030D-6E8A-4147-A177-3AD203B41FA5}">
                      <a16:colId xmlns:a16="http://schemas.microsoft.com/office/drawing/2014/main" val="4123883099"/>
                    </a:ext>
                  </a:extLst>
                </a:gridCol>
              </a:tblGrid>
              <a:tr h="265901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Ingredients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613467"/>
                  </a:ext>
                </a:extLst>
              </a:tr>
              <a:tr h="2659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225g self-raising flour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394758"/>
                  </a:ext>
                </a:extLst>
              </a:tr>
              <a:tr h="262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50g butter / margarine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313240"/>
                  </a:ext>
                </a:extLst>
              </a:tr>
              <a:tr h="262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40g caster sugar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63474"/>
                  </a:ext>
                </a:extLst>
              </a:tr>
              <a:tr h="2659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120ml milk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17594"/>
                  </a:ext>
                </a:extLst>
              </a:tr>
              <a:tr h="6769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FLAVOURINGS: 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50g dried fruit (e.g. sultanas, raisins, cherries, cranberries)                                          </a:t>
                      </a:r>
                      <a:r>
                        <a:rPr lang="en-US" sz="12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50g cheese (do not add the sugar)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498033"/>
                  </a:ext>
                </a:extLst>
              </a:tr>
              <a:tr h="28054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Method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901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Pre-heat oven to 200oC / gas 6. Grease a baking tray.</a:t>
                      </a: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283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Sieve the flour into a bowl and rub in the fat until it resembles breadcrumbs</a:t>
                      </a: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9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Stir in any flavourings e.g. fruit &amp; sugar or cheese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9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Gradually add the milk, stirring with a knife to form a soft dough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473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Place dough onto a floured surface and roll out to a thickness of 2-3 cm</a:t>
                      </a: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492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 Cut out rounds and place on a baking tray.  *You may want to wash the top with a brush and milk. Bake for 8-12 minutes until well risen</a:t>
                      </a: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D0BAA93-D3FE-4BF3-B4D7-28032ED11A82}"/>
              </a:ext>
            </a:extLst>
          </p:cNvPr>
          <p:cNvSpPr/>
          <p:nvPr/>
        </p:nvSpPr>
        <p:spPr>
          <a:xfrm>
            <a:off x="194109" y="2149937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Scones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BB2F7-E7AD-4F7B-AEE0-C2F234C4C962}"/>
              </a:ext>
            </a:extLst>
          </p:cNvPr>
          <p:cNvSpPr txBox="1"/>
          <p:nvPr/>
        </p:nvSpPr>
        <p:spPr>
          <a:xfrm>
            <a:off x="2456893" y="2196103"/>
            <a:ext cx="2495546" cy="32316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750" dirty="0">
                <a:solidFill>
                  <a:prstClr val="black"/>
                </a:solidFill>
                <a:latin typeface="Calibri"/>
              </a:rPr>
              <a:t>Equipment: Mixing bowl, Sieve, baking tray, </a:t>
            </a:r>
            <a:r>
              <a:rPr lang="en-GB" sz="750" dirty="0" err="1">
                <a:solidFill>
                  <a:prstClr val="black"/>
                </a:solidFill>
                <a:latin typeface="Calibri"/>
              </a:rPr>
              <a:t>Palllette</a:t>
            </a:r>
            <a:r>
              <a:rPr lang="en-GB" sz="750" dirty="0">
                <a:solidFill>
                  <a:prstClr val="black"/>
                </a:solidFill>
                <a:latin typeface="Calibri"/>
              </a:rPr>
              <a:t> knife, measuring jug, round bladed knife.</a:t>
            </a:r>
          </a:p>
        </p:txBody>
      </p:sp>
      <p:pic>
        <p:nvPicPr>
          <p:cNvPr id="8" name="Picture 7" descr="http://www.rinkoffbakery.co.uk/prodpics/scones_small.gif">
            <a:extLst>
              <a:ext uri="{FF2B5EF4-FFF2-40B4-BE49-F238E27FC236}">
                <a16:creationId xmlns:a16="http://schemas.microsoft.com/office/drawing/2014/main" id="{1C3F3259-3902-48C8-B342-6D05BF037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9180" y="2080913"/>
            <a:ext cx="1728192" cy="1244139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1608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4A9630-8817-44B2-98B9-DBD9CA2E3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340910"/>
              </p:ext>
            </p:extLst>
          </p:nvPr>
        </p:nvGraphicFramePr>
        <p:xfrm>
          <a:off x="350659" y="2500148"/>
          <a:ext cx="5867264" cy="4568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264">
                  <a:extLst>
                    <a:ext uri="{9D8B030D-6E8A-4147-A177-3AD203B41FA5}">
                      <a16:colId xmlns:a16="http://schemas.microsoft.com/office/drawing/2014/main" val="4123883099"/>
                    </a:ext>
                  </a:extLst>
                </a:gridCol>
              </a:tblGrid>
              <a:tr h="265901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Ingredients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613467"/>
                  </a:ext>
                </a:extLst>
              </a:tr>
              <a:tr h="2659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100g Self-raising flour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39475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75g butter / margarine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313240"/>
                  </a:ext>
                </a:extLst>
              </a:tr>
              <a:tr h="251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75g caster sugar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6347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125g Carrots</a:t>
                      </a:r>
                      <a:endParaRPr lang="en-GB" sz="1200" b="0" u="non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49803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75g Raisins</a:t>
                      </a:r>
                      <a:endParaRPr lang="en-GB" sz="1200" b="0" u="non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211232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medium egg, beaten</a:t>
                      </a:r>
                      <a:endParaRPr lang="en-GB" sz="1200" b="0" u="non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30992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level tsp baking powder</a:t>
                      </a:r>
                      <a:endParaRPr lang="en-GB" sz="1200" b="0" u="non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31427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 paper cake cases or 6 muffin cases</a:t>
                      </a:r>
                      <a:endParaRPr lang="en-GB" sz="1200" b="0" u="non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023323"/>
                  </a:ext>
                </a:extLst>
              </a:tr>
              <a:tr h="28054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Method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144">
                <a:tc>
                  <a:txBody>
                    <a:bodyPr/>
                    <a:lstStyle/>
                    <a:p>
                      <a:pPr algn="l"/>
                      <a:r>
                        <a:rPr kumimoji="0" lang="en-GB" sz="120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Pre-heat oven to 180oC / gas 6. Grease a baking tray.</a:t>
                      </a: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283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Peel and grate carrots on to a plate.</a:t>
                      </a: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2. Cream the butter and sugar with a wooden spoon until light and creamy.</a:t>
                      </a: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3.Add grated carrots</a:t>
                      </a: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 Sieve in flour, cinnamon and Baking powder</a:t>
                      </a: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275">
                <a:tc>
                  <a:txBody>
                    <a:bodyPr/>
                    <a:lstStyle/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 Add egg and mix </a:t>
                      </a:r>
                      <a:r>
                        <a:rPr lang="en-GB" sz="1200" dirty="0">
                          <a:latin typeface="+mn-lt"/>
                        </a:rPr>
                        <a:t> </a:t>
                      </a:r>
                      <a:r>
                        <a:rPr kumimoji="0" lang="en-GB" sz="120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well</a:t>
                      </a: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5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 Mix in dried fruit</a:t>
                      </a: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3286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7. Divide mixture evenly between bun cases. </a:t>
                      </a: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293830"/>
                  </a:ext>
                </a:extLst>
              </a:tr>
              <a:tr h="2715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Bake 15 mins until well risen and golden brown.</a:t>
                      </a:r>
                    </a:p>
                  </a:txBody>
                  <a:tcPr marL="45070" marR="45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93718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D0BAA93-D3FE-4BF3-B4D7-28032ED11A82}"/>
              </a:ext>
            </a:extLst>
          </p:cNvPr>
          <p:cNvSpPr/>
          <p:nvPr/>
        </p:nvSpPr>
        <p:spPr>
          <a:xfrm>
            <a:off x="194109" y="2149937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 Carrot Cakes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BB2F7-E7AD-4F7B-AEE0-C2F234C4C962}"/>
              </a:ext>
            </a:extLst>
          </p:cNvPr>
          <p:cNvSpPr txBox="1"/>
          <p:nvPr/>
        </p:nvSpPr>
        <p:spPr>
          <a:xfrm>
            <a:off x="2456893" y="2196103"/>
            <a:ext cx="2495546" cy="32316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750" dirty="0">
                <a:solidFill>
                  <a:prstClr val="black"/>
                </a:solidFill>
                <a:latin typeface="Calibri"/>
              </a:rPr>
              <a:t>Equipment: Mixing bowl, Sieve, wooden spoon, round teaspoon, table spoon, grater.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31BFEC-8E37-4E97-8FAE-A8EA944EF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168" y="2079421"/>
            <a:ext cx="1836204" cy="166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250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1354</Words>
  <Application>Microsoft Office PowerPoint</Application>
  <PresentationFormat>On-screen Show (4:3)</PresentationFormat>
  <Paragraphs>152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Bradley Hand ITC</vt:lpstr>
      <vt:lpstr>Calibri</vt:lpstr>
      <vt:lpstr>Calibri Light</vt:lpstr>
      <vt:lpstr>Times New Roman</vt:lpstr>
      <vt:lpstr>Wingdings</vt:lpstr>
      <vt:lpstr>1_Office Theme</vt:lpstr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McConnachie</dc:creator>
  <cp:lastModifiedBy>Adrian Jelf</cp:lastModifiedBy>
  <cp:revision>13</cp:revision>
  <dcterms:created xsi:type="dcterms:W3CDTF">2022-07-06T14:12:02Z</dcterms:created>
  <dcterms:modified xsi:type="dcterms:W3CDTF">2023-09-22T10:21:01Z</dcterms:modified>
</cp:coreProperties>
</file>