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542" r:id="rId3"/>
    <p:sldId id="543" r:id="rId4"/>
    <p:sldId id="257" r:id="rId5"/>
    <p:sldId id="259" r:id="rId6"/>
    <p:sldId id="260" r:id="rId7"/>
    <p:sldId id="519" r:id="rId8"/>
    <p:sldId id="520" r:id="rId9"/>
    <p:sldId id="521" r:id="rId10"/>
    <p:sldId id="522" r:id="rId11"/>
    <p:sldId id="531" r:id="rId12"/>
    <p:sldId id="523" r:id="rId13"/>
    <p:sldId id="544" r:id="rId14"/>
    <p:sldId id="526" r:id="rId15"/>
    <p:sldId id="532" r:id="rId16"/>
    <p:sldId id="535" r:id="rId17"/>
    <p:sldId id="536" r:id="rId18"/>
    <p:sldId id="529" r:id="rId19"/>
    <p:sldId id="533" r:id="rId20"/>
    <p:sldId id="527" r:id="rId21"/>
    <p:sldId id="534" r:id="rId22"/>
    <p:sldId id="537" r:id="rId23"/>
    <p:sldId id="524" r:id="rId24"/>
    <p:sldId id="538" r:id="rId25"/>
    <p:sldId id="539" r:id="rId26"/>
    <p:sldId id="540" r:id="rId27"/>
    <p:sldId id="541" r:id="rId28"/>
  </p:sldIdLst>
  <p:sldSz cx="12192000" cy="16256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94660"/>
  </p:normalViewPr>
  <p:slideViewPr>
    <p:cSldViewPr snapToGrid="0">
      <p:cViewPr varScale="1">
        <p:scale>
          <a:sx n="19" d="100"/>
          <a:sy n="19" d="100"/>
        </p:scale>
        <p:origin x="161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16T01:37:38.92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16T01:37:47.73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16T01:38:38.36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1639,'0'0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16T01:38:39.0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1639,'0'0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76AF72-3AA1-4157-BDC5-DCA6FE70C8F4}" type="datetimeFigureOut">
              <a:rPr lang="en-GB" smtClean="0"/>
              <a:t>22/09/2023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235946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76AF72-3AA1-4157-BDC5-DCA6FE70C8F4}" type="datetimeFigureOut">
              <a:rPr lang="en-GB" smtClean="0"/>
              <a:t>22/09/2023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2749549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76AF72-3AA1-4157-BDC5-DCA6FE70C8F4}" type="datetimeFigureOut">
              <a:rPr lang="en-GB" smtClean="0"/>
              <a:t>22/09/2023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2346115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76AF72-3AA1-4157-BDC5-DCA6FE70C8F4}" type="datetimeFigureOut">
              <a:rPr lang="en-GB" smtClean="0"/>
              <a:t>22/09/2023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327269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6AF72-3AA1-4157-BDC5-DCA6FE70C8F4}" type="datetimeFigureOut">
              <a:rPr lang="en-GB" smtClean="0"/>
              <a:t>22/09/2023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3769609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76AF72-3AA1-4157-BDC5-DCA6FE70C8F4}" type="datetimeFigureOut">
              <a:rPr lang="en-GB" smtClean="0"/>
              <a:t>22/09/2023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34759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72201" y="5937956"/>
            <a:ext cx="5183188"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76AF72-3AA1-4157-BDC5-DCA6FE70C8F4}" type="datetimeFigureOut">
              <a:rPr lang="en-GB" smtClean="0"/>
              <a:t>22/09/2023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194857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76AF72-3AA1-4157-BDC5-DCA6FE70C8F4}" type="datetimeFigureOut">
              <a:rPr lang="en-GB" smtClean="0"/>
              <a:t>22/09/2023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1589917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76AF72-3AA1-4157-BDC5-DCA6FE70C8F4}" type="datetimeFigureOut">
              <a:rPr lang="en-GB" smtClean="0"/>
              <a:t>22/09/2023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3014786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fld id="{2676AF72-3AA1-4157-BDC5-DCA6FE70C8F4}" type="datetimeFigureOut">
              <a:rPr lang="en-GB" smtClean="0"/>
              <a:t>22/09/2023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3927111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fld id="{2676AF72-3AA1-4157-BDC5-DCA6FE70C8F4}" type="datetimeFigureOut">
              <a:rPr lang="en-GB" smtClean="0"/>
              <a:t>22/09/2023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26A3F0-DCB8-4B5A-8978-029751EE611F}" type="slidenum">
              <a:rPr lang="en-GB" smtClean="0"/>
              <a:t>‹#›</a:t>
            </a:fld>
            <a:endParaRPr lang="en-GB"/>
          </a:p>
        </p:txBody>
      </p:sp>
    </p:spTree>
    <p:extLst>
      <p:ext uri="{BB962C8B-B14F-4D97-AF65-F5344CB8AC3E}">
        <p14:creationId xmlns:p14="http://schemas.microsoft.com/office/powerpoint/2010/main" val="324509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2676AF72-3AA1-4157-BDC5-DCA6FE70C8F4}" type="datetimeFigureOut">
              <a:rPr lang="en-GB" smtClean="0"/>
              <a:t>22/09/2023</a:t>
            </a:fld>
            <a:endParaRPr lang="en-GB"/>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1726A3F0-DCB8-4B5A-8978-029751EE611F}" type="slidenum">
              <a:rPr lang="en-GB" smtClean="0"/>
              <a:t>‹#›</a:t>
            </a:fld>
            <a:endParaRPr lang="en-GB"/>
          </a:p>
        </p:txBody>
      </p:sp>
    </p:spTree>
    <p:extLst>
      <p:ext uri="{BB962C8B-B14F-4D97-AF65-F5344CB8AC3E}">
        <p14:creationId xmlns:p14="http://schemas.microsoft.com/office/powerpoint/2010/main" val="36136191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6.emf"/><Relationship Id="rId5" Type="http://schemas.openxmlformats.org/officeDocument/2006/relationships/customXml" Target="../ink/ink2.xm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5.pn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2CB33-04E1-3839-848D-EF63E688946C}"/>
              </a:ext>
            </a:extLst>
          </p:cNvPr>
          <p:cNvPicPr>
            <a:picLocks noChangeAspect="1"/>
          </p:cNvPicPr>
          <p:nvPr/>
        </p:nvPicPr>
        <p:blipFill rotWithShape="1">
          <a:blip r:embed="rId2"/>
          <a:srcRect l="6389" t="6509" r="5432" b="20977"/>
          <a:stretch/>
        </p:blipFill>
        <p:spPr>
          <a:xfrm>
            <a:off x="389696" y="353291"/>
            <a:ext cx="11457710" cy="3573879"/>
          </a:xfrm>
          <a:prstGeom prst="rect">
            <a:avLst/>
          </a:prstGeom>
        </p:spPr>
      </p:pic>
      <p:sp>
        <p:nvSpPr>
          <p:cNvPr id="11" name="Rectangle 10">
            <a:extLst>
              <a:ext uri="{FF2B5EF4-FFF2-40B4-BE49-F238E27FC236}">
                <a16:creationId xmlns:a16="http://schemas.microsoft.com/office/drawing/2014/main" id="{3D4CD8DB-C1AA-4410-B948-CC85742F2C12}"/>
              </a:ext>
            </a:extLst>
          </p:cNvPr>
          <p:cNvSpPr/>
          <p:nvPr/>
        </p:nvSpPr>
        <p:spPr>
          <a:xfrm>
            <a:off x="2075453" y="4012747"/>
            <a:ext cx="8208819" cy="4486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02FC69F-FB0E-42C7-9092-29FE2CE41DA0}"/>
              </a:ext>
            </a:extLst>
          </p:cNvPr>
          <p:cNvPicPr>
            <a:picLocks noChangeAspect="1"/>
          </p:cNvPicPr>
          <p:nvPr/>
        </p:nvPicPr>
        <p:blipFill>
          <a:blip r:embed="rId3"/>
          <a:stretch>
            <a:fillRect/>
          </a:stretch>
        </p:blipFill>
        <p:spPr>
          <a:xfrm>
            <a:off x="4937109" y="2250185"/>
            <a:ext cx="2578828" cy="2746681"/>
          </a:xfrm>
          <a:prstGeom prst="rect">
            <a:avLst/>
          </a:prstGeom>
        </p:spPr>
      </p:pic>
      <p:sp>
        <p:nvSpPr>
          <p:cNvPr id="7" name="TextBox 6">
            <a:extLst>
              <a:ext uri="{FF2B5EF4-FFF2-40B4-BE49-F238E27FC236}">
                <a16:creationId xmlns:a16="http://schemas.microsoft.com/office/drawing/2014/main" id="{EE63A993-F889-4B0F-ADE8-FB9960C2B128}"/>
              </a:ext>
            </a:extLst>
          </p:cNvPr>
          <p:cNvSpPr txBox="1"/>
          <p:nvPr/>
        </p:nvSpPr>
        <p:spPr>
          <a:xfrm>
            <a:off x="3228832" y="5081012"/>
            <a:ext cx="6244210" cy="3046988"/>
          </a:xfrm>
          <a:prstGeom prst="rect">
            <a:avLst/>
          </a:prstGeom>
          <a:noFill/>
        </p:spPr>
        <p:txBody>
          <a:bodyPr wrap="none" rtlCol="0">
            <a:spAutoFit/>
          </a:bodyPr>
          <a:lstStyle/>
          <a:p>
            <a:r>
              <a:rPr lang="en-GB" sz="6000" dirty="0">
                <a:latin typeface="Arial" panose="020B0604020202020204" pitchFamily="34" charset="0"/>
                <a:cs typeface="Arial" panose="020B0604020202020204" pitchFamily="34" charset="0"/>
              </a:rPr>
              <a:t>Food Technology </a:t>
            </a:r>
          </a:p>
          <a:p>
            <a:pPr algn="ctr"/>
            <a:endParaRPr lang="en-GB" sz="2400" dirty="0">
              <a:latin typeface="Arial" panose="020B0604020202020204" pitchFamily="34" charset="0"/>
              <a:cs typeface="Arial" panose="020B0604020202020204" pitchFamily="34" charset="0"/>
            </a:endParaRPr>
          </a:p>
          <a:p>
            <a:pPr algn="ctr"/>
            <a:r>
              <a:rPr lang="en-GB" sz="5400" dirty="0">
                <a:latin typeface="Arial" panose="020B0604020202020204" pitchFamily="34" charset="0"/>
                <a:cs typeface="Arial" panose="020B0604020202020204" pitchFamily="34" charset="0"/>
              </a:rPr>
              <a:t>Year 7 </a:t>
            </a:r>
          </a:p>
          <a:p>
            <a:pPr algn="ctr"/>
            <a:r>
              <a:rPr lang="en-GB" sz="5400" dirty="0">
                <a:latin typeface="Arial" panose="020B0604020202020204" pitchFamily="34" charset="0"/>
                <a:cs typeface="Arial" panose="020B0604020202020204" pitchFamily="34" charset="0"/>
              </a:rPr>
              <a:t>Workbook</a:t>
            </a:r>
          </a:p>
        </p:txBody>
      </p:sp>
      <p:sp>
        <p:nvSpPr>
          <p:cNvPr id="8" name="TextBox 7">
            <a:extLst>
              <a:ext uri="{FF2B5EF4-FFF2-40B4-BE49-F238E27FC236}">
                <a16:creationId xmlns:a16="http://schemas.microsoft.com/office/drawing/2014/main" id="{A6024BD3-02DB-48B4-BF22-8C12D2E2765D}"/>
              </a:ext>
            </a:extLst>
          </p:cNvPr>
          <p:cNvSpPr txBox="1"/>
          <p:nvPr/>
        </p:nvSpPr>
        <p:spPr>
          <a:xfrm>
            <a:off x="1299654" y="9173099"/>
            <a:ext cx="9749785" cy="5299079"/>
          </a:xfrm>
          <a:prstGeom prst="rect">
            <a:avLst/>
          </a:prstGeom>
          <a:noFill/>
          <a:ln>
            <a:solidFill>
              <a:schemeClr val="accent1"/>
            </a:solidFill>
          </a:ln>
        </p:spPr>
        <p:txBody>
          <a:bodyPr wrap="none" rtlCol="0">
            <a:spAutoFit/>
          </a:bodyPr>
          <a:lstStyle/>
          <a:p>
            <a:pPr>
              <a:lnSpc>
                <a:spcPct val="200000"/>
              </a:lnSpc>
            </a:pPr>
            <a:r>
              <a:rPr lang="en-GB" sz="4400" dirty="0">
                <a:latin typeface="Arial" panose="020B0604020202020204" pitchFamily="34" charset="0"/>
                <a:cs typeface="Arial" panose="020B0604020202020204" pitchFamily="34" charset="0"/>
              </a:rPr>
              <a:t> Name: …………………………….…..</a:t>
            </a:r>
          </a:p>
          <a:p>
            <a:pPr>
              <a:lnSpc>
                <a:spcPct val="200000"/>
              </a:lnSpc>
            </a:pPr>
            <a:r>
              <a:rPr lang="en-GB" sz="4400" dirty="0">
                <a:latin typeface="Arial" panose="020B0604020202020204" pitchFamily="34" charset="0"/>
                <a:cs typeface="Arial" panose="020B0604020202020204" pitchFamily="34" charset="0"/>
              </a:rPr>
              <a:t> DT Group:…………………………….</a:t>
            </a:r>
          </a:p>
          <a:p>
            <a:pPr>
              <a:lnSpc>
                <a:spcPct val="200000"/>
              </a:lnSpc>
            </a:pPr>
            <a:r>
              <a:rPr lang="en-GB" sz="4400" dirty="0">
                <a:latin typeface="Arial" panose="020B0604020202020204" pitchFamily="34" charset="0"/>
                <a:cs typeface="Arial" panose="020B0604020202020204" pitchFamily="34" charset="0"/>
              </a:rPr>
              <a:t> Pathway: ……………………………….</a:t>
            </a:r>
          </a:p>
          <a:p>
            <a:pPr>
              <a:lnSpc>
                <a:spcPct val="200000"/>
              </a:lnSpc>
            </a:pPr>
            <a:r>
              <a:rPr lang="en-GB" sz="4400" dirty="0">
                <a:latin typeface="Arial" panose="020B0604020202020204" pitchFamily="34" charset="0"/>
                <a:cs typeface="Arial" panose="020B0604020202020204" pitchFamily="34" charset="0"/>
              </a:rPr>
              <a:t> Teacher: Miss McConnachie</a:t>
            </a:r>
          </a:p>
        </p:txBody>
      </p:sp>
      <p:sp>
        <p:nvSpPr>
          <p:cNvPr id="9" name="Rectangle 8">
            <a:extLst>
              <a:ext uri="{FF2B5EF4-FFF2-40B4-BE49-F238E27FC236}">
                <a16:creationId xmlns:a16="http://schemas.microsoft.com/office/drawing/2014/main" id="{55C48640-A929-429F-B44E-7EA2D179D8E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9761CEC-5077-4680-BD10-CEB9B52F65A1}"/>
              </a:ext>
            </a:extLst>
          </p:cNvPr>
          <p:cNvPicPr>
            <a:picLocks noChangeAspect="1"/>
          </p:cNvPicPr>
          <p:nvPr/>
        </p:nvPicPr>
        <p:blipFill rotWithShape="1">
          <a:blip r:embed="rId4"/>
          <a:srcRect l="5284" t="47207" r="47670" b="31273"/>
          <a:stretch/>
        </p:blipFill>
        <p:spPr>
          <a:xfrm>
            <a:off x="5213677" y="14898691"/>
            <a:ext cx="2302260" cy="837763"/>
          </a:xfrm>
          <a:prstGeom prst="rect">
            <a:avLst/>
          </a:prstGeom>
        </p:spPr>
      </p:pic>
    </p:spTree>
    <p:extLst>
      <p:ext uri="{BB962C8B-B14F-4D97-AF65-F5344CB8AC3E}">
        <p14:creationId xmlns:p14="http://schemas.microsoft.com/office/powerpoint/2010/main" val="274450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86768" y="15768372"/>
            <a:ext cx="301686" cy="369332"/>
          </a:xfrm>
          <a:prstGeom prst="rect">
            <a:avLst/>
          </a:prstGeom>
          <a:noFill/>
        </p:spPr>
        <p:txBody>
          <a:bodyPr wrap="none" rtlCol="0">
            <a:spAutoFit/>
          </a:bodyPr>
          <a:lstStyle/>
          <a:p>
            <a:r>
              <a:rPr lang="en-GB" b="1" dirty="0"/>
              <a:t>7</a:t>
            </a:r>
            <a:endParaRPr lang="en-US" b="1" dirty="0"/>
          </a:p>
        </p:txBody>
      </p:sp>
      <p:sp>
        <p:nvSpPr>
          <p:cNvPr id="4" name="TextBox 3">
            <a:extLst>
              <a:ext uri="{FF2B5EF4-FFF2-40B4-BE49-F238E27FC236}">
                <a16:creationId xmlns:a16="http://schemas.microsoft.com/office/drawing/2014/main" id="{6EFBB733-1D40-C0DD-623C-89771F201DDF}"/>
              </a:ext>
            </a:extLst>
          </p:cNvPr>
          <p:cNvSpPr txBox="1"/>
          <p:nvPr/>
        </p:nvSpPr>
        <p:spPr>
          <a:xfrm>
            <a:off x="842373" y="519546"/>
            <a:ext cx="5833841"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Washing up Homework</a:t>
            </a:r>
            <a:endParaRPr lang="en-US" sz="4000" b="1" u="sng"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571EC40-4FE3-7BDB-8C96-6A914E7E1C41}"/>
              </a:ext>
            </a:extLst>
          </p:cNvPr>
          <p:cNvSpPr txBox="1"/>
          <p:nvPr/>
        </p:nvSpPr>
        <p:spPr>
          <a:xfrm>
            <a:off x="666750" y="1600200"/>
            <a:ext cx="7058343"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Please stick in your photo/s on this page and describe what you did</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1B3A2B-E846-CDCC-60B3-04A316AE84E1}"/>
              </a:ext>
            </a:extLst>
          </p:cNvPr>
          <p:cNvSpPr txBox="1"/>
          <p:nvPr/>
        </p:nvSpPr>
        <p:spPr>
          <a:xfrm>
            <a:off x="605397" y="12276461"/>
            <a:ext cx="10627781" cy="2811026"/>
          </a:xfrm>
          <a:prstGeom prst="rect">
            <a:avLst/>
          </a:prstGeom>
          <a:noFill/>
        </p:spPr>
        <p:txBody>
          <a:bodyPr wrap="none" rtlCol="0">
            <a:spAutoFit/>
          </a:bodyPr>
          <a:lstStyle/>
          <a:p>
            <a:endParaRPr lang="en-GB" dirty="0">
              <a:latin typeface="Arial" panose="020B0604020202020204" pitchFamily="34" charset="0"/>
              <a:cs typeface="Arial" panose="020B0604020202020204" pitchFamily="34" charset="0"/>
            </a:endParaRPr>
          </a:p>
          <a:p>
            <a:pPr>
              <a:lnSpc>
                <a:spcPct val="150000"/>
              </a:lnSpc>
            </a:pPr>
            <a:r>
              <a:rPr lang="en-GB" b="1" dirty="0">
                <a:latin typeface="Arial" panose="020B0604020202020204" pitchFamily="34" charset="0"/>
                <a:cs typeface="Arial" panose="020B0604020202020204" pitchFamily="34" charset="0"/>
              </a:rPr>
              <a:t>WWW: </a:t>
            </a:r>
            <a:r>
              <a:rPr lang="en-GB" dirty="0">
                <a:latin typeface="Arial" panose="020B0604020202020204" pitchFamily="34" charset="0"/>
                <a:cs typeface="Arial" panose="020B0604020202020204" pitchFamily="34" charset="0"/>
              </a:rPr>
              <a:t>preparing the area, remembering the steps, independent, using the right equipment, being tidy,</a:t>
            </a:r>
          </a:p>
          <a:p>
            <a:pPr>
              <a:lnSpc>
                <a:spcPct val="150000"/>
              </a:lnSpc>
            </a:pPr>
            <a:r>
              <a:rPr lang="en-GB" dirty="0">
                <a:latin typeface="Arial" panose="020B0604020202020204" pitchFamily="34" charset="0"/>
                <a:cs typeface="Arial" panose="020B0604020202020204" pitchFamily="34" charset="0"/>
              </a:rPr>
              <a:t>Being efficient, using hot water, </a:t>
            </a:r>
          </a:p>
          <a:p>
            <a:pPr>
              <a:lnSpc>
                <a:spcPct val="150000"/>
              </a:lnSpc>
            </a:pPr>
            <a:r>
              <a:rPr lang="en-GB" dirty="0">
                <a:latin typeface="Arial" panose="020B0604020202020204" pitchFamily="34" charset="0"/>
                <a:cs typeface="Arial" panose="020B0604020202020204" pitchFamily="34" charset="0"/>
              </a:rPr>
              <a:t> Other: </a:t>
            </a:r>
          </a:p>
          <a:p>
            <a:pPr>
              <a:lnSpc>
                <a:spcPct val="150000"/>
              </a:lnSpc>
            </a:pPr>
            <a:endParaRPr lang="en-GB" dirty="0">
              <a:latin typeface="Arial" panose="020B0604020202020204" pitchFamily="34" charset="0"/>
              <a:cs typeface="Arial" panose="020B0604020202020204" pitchFamily="34" charset="0"/>
            </a:endParaRPr>
          </a:p>
          <a:p>
            <a:pPr>
              <a:lnSpc>
                <a:spcPct val="150000"/>
              </a:lnSpc>
            </a:pPr>
            <a:endParaRPr lang="en-GB" dirty="0">
              <a:latin typeface="Arial" panose="020B0604020202020204" pitchFamily="34" charset="0"/>
              <a:cs typeface="Arial" panose="020B0604020202020204" pitchFamily="34" charset="0"/>
            </a:endParaRPr>
          </a:p>
          <a:p>
            <a:pPr>
              <a:lnSpc>
                <a:spcPct val="150000"/>
              </a:lnSpc>
            </a:pPr>
            <a:r>
              <a:rPr lang="en-GB" b="1" dirty="0">
                <a:latin typeface="Arial" panose="020B0604020202020204" pitchFamily="34" charset="0"/>
                <a:cs typeface="Arial" panose="020B0604020202020204" pitchFamily="34" charset="0"/>
              </a:rPr>
              <a:t>EBI:</a:t>
            </a:r>
            <a:endParaRPr lang="en-GB"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AC0EF8AF-BA18-00E4-E28B-DA5EA85CB219}"/>
              </a:ext>
            </a:extLst>
          </p:cNvPr>
          <p:cNvCxnSpPr>
            <a:cxnSpLocks/>
          </p:cNvCxnSpPr>
          <p:nvPr/>
        </p:nvCxnSpPr>
        <p:spPr>
          <a:xfrm>
            <a:off x="367145" y="12168021"/>
            <a:ext cx="1144385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2F64EB-DEFB-B040-26D2-DA75D5E79414}"/>
              </a:ext>
            </a:extLst>
          </p:cNvPr>
          <p:cNvSpPr txBox="1"/>
          <p:nvPr/>
        </p:nvSpPr>
        <p:spPr>
          <a:xfrm>
            <a:off x="367145" y="12168021"/>
            <a:ext cx="1716624" cy="369332"/>
          </a:xfrm>
          <a:prstGeom prst="rect">
            <a:avLst/>
          </a:prstGeom>
          <a:noFill/>
        </p:spPr>
        <p:txBody>
          <a:bodyPr wrap="none" rtlCol="0">
            <a:spAutoFit/>
          </a:bodyPr>
          <a:lstStyle/>
          <a:p>
            <a:r>
              <a:rPr lang="en-GB" b="1" u="sng" dirty="0"/>
              <a:t>Self Assessment</a:t>
            </a:r>
            <a:endParaRPr lang="en-US" b="1" u="sng" dirty="0"/>
          </a:p>
        </p:txBody>
      </p:sp>
      <p:cxnSp>
        <p:nvCxnSpPr>
          <p:cNvPr id="10" name="Straight Connector 9">
            <a:extLst>
              <a:ext uri="{FF2B5EF4-FFF2-40B4-BE49-F238E27FC236}">
                <a16:creationId xmlns:a16="http://schemas.microsoft.com/office/drawing/2014/main" id="{25715F47-2CF7-0398-F2D6-814840684511}"/>
              </a:ext>
            </a:extLst>
          </p:cNvPr>
          <p:cNvCxnSpPr>
            <a:cxnSpLocks/>
          </p:cNvCxnSpPr>
          <p:nvPr/>
        </p:nvCxnSpPr>
        <p:spPr>
          <a:xfrm>
            <a:off x="1506309" y="14369412"/>
            <a:ext cx="7963822"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A12608-257D-6BDA-4119-2A0BDA385001}"/>
              </a:ext>
            </a:extLst>
          </p:cNvPr>
          <p:cNvCxnSpPr>
            <a:cxnSpLocks/>
          </p:cNvCxnSpPr>
          <p:nvPr/>
        </p:nvCxnSpPr>
        <p:spPr>
          <a:xfrm>
            <a:off x="1549343" y="13821036"/>
            <a:ext cx="7963822"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0CF518-491A-9900-C634-4A57FC4D6A37}"/>
              </a:ext>
            </a:extLst>
          </p:cNvPr>
          <p:cNvCxnSpPr>
            <a:cxnSpLocks/>
          </p:cNvCxnSpPr>
          <p:nvPr/>
        </p:nvCxnSpPr>
        <p:spPr>
          <a:xfrm>
            <a:off x="1549343" y="15078223"/>
            <a:ext cx="7963822"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711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3292365" y="2489885"/>
            <a:ext cx="5414617" cy="5231728"/>
          </a:xfrm>
          <a:prstGeom prst="rect">
            <a:avLst/>
          </a:prstGeom>
          <a:noFill/>
        </p:spPr>
      </p:pic>
      <p:sp>
        <p:nvSpPr>
          <p:cNvPr id="5" name="TextBox 4"/>
          <p:cNvSpPr txBox="1"/>
          <p:nvPr/>
        </p:nvSpPr>
        <p:spPr>
          <a:xfrm>
            <a:off x="4178394" y="2008193"/>
            <a:ext cx="4358502"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Made safely and hygienically?</a:t>
            </a:r>
          </a:p>
        </p:txBody>
      </p:sp>
      <p:sp>
        <p:nvSpPr>
          <p:cNvPr id="6" name="TextBox 5"/>
          <p:cNvSpPr txBox="1"/>
          <p:nvPr/>
        </p:nvSpPr>
        <p:spPr>
          <a:xfrm>
            <a:off x="7882364" y="2680362"/>
            <a:ext cx="297633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Method completed effectively?</a:t>
            </a:r>
          </a:p>
        </p:txBody>
      </p:sp>
      <p:sp>
        <p:nvSpPr>
          <p:cNvPr id="7" name="TextBox 6"/>
          <p:cNvSpPr txBox="1"/>
          <p:nvPr/>
        </p:nvSpPr>
        <p:spPr>
          <a:xfrm>
            <a:off x="2147984" y="4669286"/>
            <a:ext cx="2688299"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Consistent </a:t>
            </a:r>
          </a:p>
          <a:p>
            <a:r>
              <a:rPr lang="en-GB" sz="2000" dirty="0">
                <a:latin typeface="Arial" panose="020B0604020202020204" pitchFamily="34" charset="0"/>
                <a:cs typeface="Arial" panose="020B0604020202020204" pitchFamily="34" charset="0"/>
              </a:rPr>
              <a:t>shape?</a:t>
            </a:r>
          </a:p>
        </p:txBody>
      </p:sp>
      <p:sp>
        <p:nvSpPr>
          <p:cNvPr id="8" name="TextBox 7"/>
          <p:cNvSpPr txBox="1"/>
          <p:nvPr/>
        </p:nvSpPr>
        <p:spPr>
          <a:xfrm>
            <a:off x="2517218" y="6802412"/>
            <a:ext cx="3840427"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Colour: Light </a:t>
            </a:r>
          </a:p>
          <a:p>
            <a:r>
              <a:rPr lang="en-GB" sz="2000" dirty="0">
                <a:latin typeface="Arial" panose="020B0604020202020204" pitchFamily="34" charset="0"/>
                <a:cs typeface="Arial" panose="020B0604020202020204" pitchFamily="34" charset="0"/>
              </a:rPr>
              <a:t>golden brown? </a:t>
            </a:r>
            <a:endParaRPr lang="en-GB" sz="2000"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3989779" y="7584825"/>
            <a:ext cx="4178699"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Texture:</a:t>
            </a:r>
            <a:r>
              <a:rPr lang="en-GB" sz="2000" dirty="0">
                <a:solidFill>
                  <a:srgbClr val="C00000"/>
                </a:solidFill>
                <a:latin typeface="Arial" panose="020B0604020202020204" pitchFamily="34" charset="0"/>
                <a:cs typeface="Arial" panose="020B0604020202020204" pitchFamily="34" charset="0"/>
              </a:rPr>
              <a:t> </a:t>
            </a:r>
          </a:p>
          <a:p>
            <a:pPr algn="ctr"/>
            <a:r>
              <a:rPr lang="en-GB" sz="2000" dirty="0">
                <a:latin typeface="Arial" panose="020B0604020202020204" pitchFamily="34" charset="0"/>
                <a:cs typeface="Arial" panose="020B0604020202020204" pitchFamily="34" charset="0"/>
              </a:rPr>
              <a:t>crunchy outside/softer inside?</a:t>
            </a:r>
          </a:p>
        </p:txBody>
      </p:sp>
      <p:sp>
        <p:nvSpPr>
          <p:cNvPr id="10" name="TextBox 9"/>
          <p:cNvSpPr txBox="1"/>
          <p:nvPr/>
        </p:nvSpPr>
        <p:spPr>
          <a:xfrm>
            <a:off x="7807100" y="6862821"/>
            <a:ext cx="2592288"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All fit on one tray?</a:t>
            </a:r>
          </a:p>
        </p:txBody>
      </p:sp>
      <p:sp>
        <p:nvSpPr>
          <p:cNvPr id="11" name="TextBox 10"/>
          <p:cNvSpPr txBox="1"/>
          <p:nvPr/>
        </p:nvSpPr>
        <p:spPr>
          <a:xfrm>
            <a:off x="8623042" y="4871764"/>
            <a:ext cx="273698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Appeal to target market?</a:t>
            </a:r>
            <a:endParaRPr lang="en-GB" sz="2000" dirty="0">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2949264" y="2754986"/>
            <a:ext cx="297633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Flavouring</a:t>
            </a:r>
          </a:p>
          <a:p>
            <a:r>
              <a:rPr lang="en-GB" sz="2000" dirty="0">
                <a:latin typeface="Arial" panose="020B0604020202020204" pitchFamily="34" charset="0"/>
                <a:cs typeface="Arial" panose="020B0604020202020204" pitchFamily="34" charset="0"/>
              </a:rPr>
              <a:t> choice?</a:t>
            </a:r>
          </a:p>
        </p:txBody>
      </p:sp>
      <p:sp>
        <p:nvSpPr>
          <p:cNvPr id="14" name="Rectangle 13">
            <a:extLst>
              <a:ext uri="{FF2B5EF4-FFF2-40B4-BE49-F238E27FC236}">
                <a16:creationId xmlns:a16="http://schemas.microsoft.com/office/drawing/2014/main" id="{EEA70D03-D826-2FEE-A12D-74E43F04B279}"/>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F64EB1F-D65E-9C0D-8854-BDF420085CC4}"/>
              </a:ext>
            </a:extLst>
          </p:cNvPr>
          <p:cNvSpPr txBox="1"/>
          <p:nvPr/>
        </p:nvSpPr>
        <p:spPr>
          <a:xfrm>
            <a:off x="5730651" y="15752120"/>
            <a:ext cx="312906"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8</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B88E420-16F1-67A0-F667-8D18E9224325}"/>
              </a:ext>
            </a:extLst>
          </p:cNvPr>
          <p:cNvSpPr txBox="1"/>
          <p:nvPr/>
        </p:nvSpPr>
        <p:spPr>
          <a:xfrm>
            <a:off x="670071" y="488960"/>
            <a:ext cx="8481809"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Evaluation of:</a:t>
            </a:r>
            <a:r>
              <a:rPr lang="en-GB" sz="4000" b="1" dirty="0">
                <a:latin typeface="Arial" panose="020B0604020202020204" pitchFamily="34" charset="0"/>
                <a:cs typeface="Arial" panose="020B0604020202020204" pitchFamily="34" charset="0"/>
              </a:rPr>
              <a:t>  </a:t>
            </a:r>
            <a:r>
              <a:rPr lang="en-GB" sz="1400" u="sng" dirty="0">
                <a:latin typeface="Arial" panose="020B0604020202020204" pitchFamily="34" charset="0"/>
                <a:cs typeface="Arial" panose="020B0604020202020204" pitchFamily="34" charset="0"/>
              </a:rPr>
              <a:t>__________                                                       _________</a:t>
            </a:r>
            <a:endParaRPr lang="en-US" sz="4000" u="sng"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8B27817-3062-7581-0185-6CAC85B8C637}"/>
              </a:ext>
            </a:extLst>
          </p:cNvPr>
          <p:cNvSpPr txBox="1"/>
          <p:nvPr/>
        </p:nvSpPr>
        <p:spPr>
          <a:xfrm>
            <a:off x="709507" y="1872870"/>
            <a:ext cx="1723549" cy="1754326"/>
          </a:xfrm>
          <a:prstGeom prst="rect">
            <a:avLst/>
          </a:prstGeom>
          <a:noFill/>
          <a:ln w="3175">
            <a:noFill/>
          </a:ln>
        </p:spPr>
        <p:txBody>
          <a:bodyPr wrap="none" rtlCol="0">
            <a:spAutoFit/>
          </a:bodyPr>
          <a:lstStyle/>
          <a:p>
            <a:r>
              <a:rPr lang="en-GB" b="1" dirty="0">
                <a:latin typeface="Arial" panose="020B0604020202020204" pitchFamily="34" charset="0"/>
                <a:cs typeface="Arial" panose="020B0604020202020204" pitchFamily="34" charset="0"/>
              </a:rPr>
              <a:t>Key:</a:t>
            </a:r>
          </a:p>
          <a:p>
            <a:r>
              <a:rPr lang="en-GB" dirty="0">
                <a:latin typeface="Arial" panose="020B0604020202020204" pitchFamily="34" charset="0"/>
                <a:cs typeface="Arial" panose="020B0604020202020204" pitchFamily="34" charset="0"/>
              </a:rPr>
              <a:t>5 - best</a:t>
            </a:r>
          </a:p>
          <a:p>
            <a:r>
              <a:rPr lang="en-GB" dirty="0">
                <a:latin typeface="Arial" panose="020B0604020202020204" pitchFamily="34" charset="0"/>
                <a:cs typeface="Arial" panose="020B0604020202020204" pitchFamily="34" charset="0"/>
              </a:rPr>
              <a:t>4 - good</a:t>
            </a:r>
          </a:p>
          <a:p>
            <a:r>
              <a:rPr lang="en-GB" dirty="0">
                <a:latin typeface="Arial" panose="020B0604020202020204" pitchFamily="34" charset="0"/>
                <a:cs typeface="Arial" panose="020B0604020202020204" pitchFamily="34" charset="0"/>
              </a:rPr>
              <a:t>3 - average</a:t>
            </a:r>
          </a:p>
          <a:p>
            <a:r>
              <a:rPr lang="en-GB" dirty="0">
                <a:latin typeface="Arial" panose="020B0604020202020204" pitchFamily="34" charset="0"/>
                <a:cs typeface="Arial" panose="020B0604020202020204" pitchFamily="34" charset="0"/>
              </a:rPr>
              <a:t>2 - not so good</a:t>
            </a:r>
          </a:p>
          <a:p>
            <a:r>
              <a:rPr lang="en-GB" dirty="0">
                <a:latin typeface="Arial" panose="020B0604020202020204" pitchFamily="34" charset="0"/>
                <a:cs typeface="Arial" panose="020B0604020202020204" pitchFamily="34" charset="0"/>
              </a:rPr>
              <a:t>1 – worst</a:t>
            </a:r>
          </a:p>
        </p:txBody>
      </p:sp>
      <p:graphicFrame>
        <p:nvGraphicFramePr>
          <p:cNvPr id="2" name="Table 2">
            <a:extLst>
              <a:ext uri="{FF2B5EF4-FFF2-40B4-BE49-F238E27FC236}">
                <a16:creationId xmlns:a16="http://schemas.microsoft.com/office/drawing/2014/main" id="{35D43F28-E252-70FD-483D-5EA8DADD1093}"/>
              </a:ext>
            </a:extLst>
          </p:cNvPr>
          <p:cNvGraphicFramePr>
            <a:graphicFrameLocks noGrp="1"/>
          </p:cNvGraphicFramePr>
          <p:nvPr>
            <p:extLst>
              <p:ext uri="{D42A27DB-BD31-4B8C-83A1-F6EECF244321}">
                <p14:modId xmlns:p14="http://schemas.microsoft.com/office/powerpoint/2010/main" val="2085427230"/>
              </p:ext>
            </p:extLst>
          </p:nvPr>
        </p:nvGraphicFramePr>
        <p:xfrm>
          <a:off x="524538" y="8817350"/>
          <a:ext cx="9196977" cy="1792286"/>
        </p:xfrm>
        <a:graphic>
          <a:graphicData uri="http://schemas.openxmlformats.org/drawingml/2006/table">
            <a:tbl>
              <a:tblPr firstRow="1" bandRow="1">
                <a:tableStyleId>{5C22544A-7EE6-4342-B048-85BDC9FD1C3A}</a:tableStyleId>
              </a:tblPr>
              <a:tblGrid>
                <a:gridCol w="815302">
                  <a:extLst>
                    <a:ext uri="{9D8B030D-6E8A-4147-A177-3AD203B41FA5}">
                      <a16:colId xmlns:a16="http://schemas.microsoft.com/office/drawing/2014/main" val="2914790838"/>
                    </a:ext>
                  </a:extLst>
                </a:gridCol>
                <a:gridCol w="1470382">
                  <a:extLst>
                    <a:ext uri="{9D8B030D-6E8A-4147-A177-3AD203B41FA5}">
                      <a16:colId xmlns:a16="http://schemas.microsoft.com/office/drawing/2014/main" val="3215466725"/>
                    </a:ext>
                  </a:extLst>
                </a:gridCol>
                <a:gridCol w="1499979">
                  <a:extLst>
                    <a:ext uri="{9D8B030D-6E8A-4147-A177-3AD203B41FA5}">
                      <a16:colId xmlns:a16="http://schemas.microsoft.com/office/drawing/2014/main" val="1246217568"/>
                    </a:ext>
                  </a:extLst>
                </a:gridCol>
                <a:gridCol w="1469752">
                  <a:extLst>
                    <a:ext uri="{9D8B030D-6E8A-4147-A177-3AD203B41FA5}">
                      <a16:colId xmlns:a16="http://schemas.microsoft.com/office/drawing/2014/main" val="2515267659"/>
                    </a:ext>
                  </a:extLst>
                </a:gridCol>
                <a:gridCol w="1313854">
                  <a:extLst>
                    <a:ext uri="{9D8B030D-6E8A-4147-A177-3AD203B41FA5}">
                      <a16:colId xmlns:a16="http://schemas.microsoft.com/office/drawing/2014/main" val="936790458"/>
                    </a:ext>
                  </a:extLst>
                </a:gridCol>
                <a:gridCol w="1469500">
                  <a:extLst>
                    <a:ext uri="{9D8B030D-6E8A-4147-A177-3AD203B41FA5}">
                      <a16:colId xmlns:a16="http://schemas.microsoft.com/office/drawing/2014/main" val="373906575"/>
                    </a:ext>
                  </a:extLst>
                </a:gridCol>
                <a:gridCol w="1158208">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Organisation</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Have all of my ingredients?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Have all my ingredients weighed out ready</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Tidy work area (e.g. no bags)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Recipe to follow</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How much help did I need?</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Container to take the products home in?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sp>
        <p:nvSpPr>
          <p:cNvPr id="20" name="TextBox 19">
            <a:extLst>
              <a:ext uri="{FF2B5EF4-FFF2-40B4-BE49-F238E27FC236}">
                <a16:creationId xmlns:a16="http://schemas.microsoft.com/office/drawing/2014/main" id="{20E926D6-4AC4-1275-0904-B605C14BC230}"/>
              </a:ext>
            </a:extLst>
          </p:cNvPr>
          <p:cNvSpPr txBox="1"/>
          <p:nvPr/>
        </p:nvSpPr>
        <p:spPr>
          <a:xfrm>
            <a:off x="329592" y="1322349"/>
            <a:ext cx="10334157" cy="646331"/>
          </a:xfrm>
          <a:prstGeom prst="rect">
            <a:avLst/>
          </a:prstGeom>
          <a:noFill/>
        </p:spPr>
        <p:txBody>
          <a:bodyPr wrap="square" rtlCol="0">
            <a:spAutoFit/>
          </a:bodyPr>
          <a:lstStyle/>
          <a:p>
            <a:pPr algn="r"/>
            <a:r>
              <a:rPr lang="en-GB" b="1" dirty="0">
                <a:latin typeface="Arial" panose="020B0604020202020204" pitchFamily="34" charset="0"/>
                <a:cs typeface="Arial" panose="020B0604020202020204" pitchFamily="34" charset="0"/>
              </a:rPr>
              <a:t>1. Use the key below to mark your numbers on the Star Diagram; and then join up the points </a:t>
            </a:r>
            <a:r>
              <a:rPr lang="en-GB" b="1" i="1" dirty="0">
                <a:latin typeface="Arial" panose="020B0604020202020204" pitchFamily="34" charset="0"/>
                <a:cs typeface="Arial" panose="020B0604020202020204" pitchFamily="34" charset="0"/>
              </a:rPr>
              <a:t>(like a spider’s web)</a:t>
            </a:r>
          </a:p>
        </p:txBody>
      </p:sp>
      <p:sp>
        <p:nvSpPr>
          <p:cNvPr id="21" name="TextBox 20">
            <a:extLst>
              <a:ext uri="{FF2B5EF4-FFF2-40B4-BE49-F238E27FC236}">
                <a16:creationId xmlns:a16="http://schemas.microsoft.com/office/drawing/2014/main" id="{177C7CCE-137F-9722-72E7-8E331A72AEA8}"/>
              </a:ext>
            </a:extLst>
          </p:cNvPr>
          <p:cNvSpPr txBox="1"/>
          <p:nvPr/>
        </p:nvSpPr>
        <p:spPr>
          <a:xfrm>
            <a:off x="10075626" y="9379706"/>
            <a:ext cx="1861911" cy="2523768"/>
          </a:xfrm>
          <a:prstGeom prst="rect">
            <a:avLst/>
          </a:prstGeom>
          <a:noFill/>
          <a:ln w="3175">
            <a:noFill/>
          </a:ln>
        </p:spPr>
        <p:txBody>
          <a:bodyPr wrap="square" rtlCol="0">
            <a:spAutoFit/>
          </a:bodyPr>
          <a:lstStyle/>
          <a:p>
            <a:r>
              <a:rPr lang="en-GB" b="1" dirty="0">
                <a:latin typeface="Arial" panose="020B0604020202020204" pitchFamily="34" charset="0"/>
                <a:cs typeface="Arial" panose="020B0604020202020204" pitchFamily="34" charset="0"/>
              </a:rPr>
              <a:t>Key:</a:t>
            </a:r>
          </a:p>
          <a:p>
            <a:r>
              <a:rPr lang="en-GB" dirty="0">
                <a:latin typeface="Arial" panose="020B0604020202020204" pitchFamily="34" charset="0"/>
                <a:cs typeface="Arial" panose="020B0604020202020204" pitchFamily="34" charset="0"/>
              </a:rPr>
              <a:t>5 - best</a:t>
            </a:r>
          </a:p>
          <a:p>
            <a:r>
              <a:rPr lang="en-GB" dirty="0">
                <a:latin typeface="Arial" panose="020B0604020202020204" pitchFamily="34" charset="0"/>
                <a:cs typeface="Arial" panose="020B0604020202020204" pitchFamily="34" charset="0"/>
              </a:rPr>
              <a:t>4 - good</a:t>
            </a:r>
          </a:p>
          <a:p>
            <a:r>
              <a:rPr lang="en-GB" dirty="0">
                <a:latin typeface="Arial" panose="020B0604020202020204" pitchFamily="34" charset="0"/>
                <a:cs typeface="Arial" panose="020B0604020202020204" pitchFamily="34" charset="0"/>
              </a:rPr>
              <a:t>3 - average</a:t>
            </a:r>
          </a:p>
          <a:p>
            <a:r>
              <a:rPr lang="en-GB" dirty="0">
                <a:latin typeface="Arial" panose="020B0604020202020204" pitchFamily="34" charset="0"/>
                <a:cs typeface="Arial" panose="020B0604020202020204" pitchFamily="34" charset="0"/>
              </a:rPr>
              <a:t>2 - not so good</a:t>
            </a:r>
          </a:p>
          <a:p>
            <a:r>
              <a:rPr lang="en-GB" dirty="0">
                <a:latin typeface="Arial" panose="020B0604020202020204" pitchFamily="34" charset="0"/>
                <a:cs typeface="Arial" panose="020B0604020202020204" pitchFamily="34" charset="0"/>
              </a:rPr>
              <a:t>1 - worst</a:t>
            </a:r>
          </a:p>
          <a:p>
            <a:r>
              <a:rPr lang="en-GB" sz="1200" b="1" dirty="0">
                <a:latin typeface="Arial" panose="020B0604020202020204" pitchFamily="34" charset="0"/>
                <a:cs typeface="Arial" panose="020B0604020202020204" pitchFamily="34" charset="0"/>
              </a:rPr>
              <a:t>N/A </a:t>
            </a:r>
            <a:r>
              <a:rPr lang="en-GB"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not applicable</a:t>
            </a:r>
            <a:endParaRPr lang="en-GB"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       (doesn’t apply)</a:t>
            </a:r>
            <a:endParaRPr lang="en-US" sz="1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aphicFrame>
        <p:nvGraphicFramePr>
          <p:cNvPr id="22" name="Table 2">
            <a:extLst>
              <a:ext uri="{FF2B5EF4-FFF2-40B4-BE49-F238E27FC236}">
                <a16:creationId xmlns:a16="http://schemas.microsoft.com/office/drawing/2014/main" id="{30271F10-E783-68D3-6664-1EF9901F4B18}"/>
              </a:ext>
            </a:extLst>
          </p:cNvPr>
          <p:cNvGraphicFramePr>
            <a:graphicFrameLocks noGrp="1"/>
          </p:cNvGraphicFramePr>
          <p:nvPr>
            <p:extLst>
              <p:ext uri="{D42A27DB-BD31-4B8C-83A1-F6EECF244321}">
                <p14:modId xmlns:p14="http://schemas.microsoft.com/office/powerpoint/2010/main" val="218935842"/>
              </p:ext>
            </p:extLst>
          </p:nvPr>
        </p:nvGraphicFramePr>
        <p:xfrm>
          <a:off x="524538" y="10722541"/>
          <a:ext cx="9196976" cy="1792286"/>
        </p:xfrm>
        <a:graphic>
          <a:graphicData uri="http://schemas.openxmlformats.org/drawingml/2006/table">
            <a:tbl>
              <a:tblPr firstRow="1" bandRow="1">
                <a:tableStyleId>{5C22544A-7EE6-4342-B048-85BDC9FD1C3A}</a:tableStyleId>
              </a:tblPr>
              <a:tblGrid>
                <a:gridCol w="815302">
                  <a:extLst>
                    <a:ext uri="{9D8B030D-6E8A-4147-A177-3AD203B41FA5}">
                      <a16:colId xmlns:a16="http://schemas.microsoft.com/office/drawing/2014/main" val="2914790838"/>
                    </a:ext>
                  </a:extLst>
                </a:gridCol>
                <a:gridCol w="1470382">
                  <a:extLst>
                    <a:ext uri="{9D8B030D-6E8A-4147-A177-3AD203B41FA5}">
                      <a16:colId xmlns:a16="http://schemas.microsoft.com/office/drawing/2014/main" val="3215466725"/>
                    </a:ext>
                  </a:extLst>
                </a:gridCol>
                <a:gridCol w="1499979">
                  <a:extLst>
                    <a:ext uri="{9D8B030D-6E8A-4147-A177-3AD203B41FA5}">
                      <a16:colId xmlns:a16="http://schemas.microsoft.com/office/drawing/2014/main" val="1246217568"/>
                    </a:ext>
                  </a:extLst>
                </a:gridCol>
                <a:gridCol w="1469752">
                  <a:extLst>
                    <a:ext uri="{9D8B030D-6E8A-4147-A177-3AD203B41FA5}">
                      <a16:colId xmlns:a16="http://schemas.microsoft.com/office/drawing/2014/main" val="2515267659"/>
                    </a:ext>
                  </a:extLst>
                </a:gridCol>
                <a:gridCol w="1313854">
                  <a:extLst>
                    <a:ext uri="{9D8B030D-6E8A-4147-A177-3AD203B41FA5}">
                      <a16:colId xmlns:a16="http://schemas.microsoft.com/office/drawing/2014/main" val="936790458"/>
                    </a:ext>
                  </a:extLst>
                </a:gridCol>
                <a:gridCol w="1469499">
                  <a:extLst>
                    <a:ext uri="{9D8B030D-6E8A-4147-A177-3AD203B41FA5}">
                      <a16:colId xmlns:a16="http://schemas.microsoft.com/office/drawing/2014/main" val="373906575"/>
                    </a:ext>
                  </a:extLst>
                </a:gridCol>
                <a:gridCol w="1158208">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Safety</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Used oven gloves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Pre-heated oven to the correct temperature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Stood to one side of the oven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Hot trays not put on surfaces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Pan handles in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Used equipment safely</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graphicFrame>
        <p:nvGraphicFramePr>
          <p:cNvPr id="23" name="Table 2">
            <a:extLst>
              <a:ext uri="{FF2B5EF4-FFF2-40B4-BE49-F238E27FC236}">
                <a16:creationId xmlns:a16="http://schemas.microsoft.com/office/drawing/2014/main" id="{51C26DAB-2E5F-6B28-F6A6-BE8555715EDC}"/>
              </a:ext>
            </a:extLst>
          </p:cNvPr>
          <p:cNvGraphicFramePr>
            <a:graphicFrameLocks noGrp="1"/>
          </p:cNvGraphicFramePr>
          <p:nvPr>
            <p:extLst>
              <p:ext uri="{D42A27DB-BD31-4B8C-83A1-F6EECF244321}">
                <p14:modId xmlns:p14="http://schemas.microsoft.com/office/powerpoint/2010/main" val="171376079"/>
              </p:ext>
            </p:extLst>
          </p:nvPr>
        </p:nvGraphicFramePr>
        <p:xfrm>
          <a:off x="524538" y="12644883"/>
          <a:ext cx="10302665" cy="1792286"/>
        </p:xfrm>
        <a:graphic>
          <a:graphicData uri="http://schemas.openxmlformats.org/drawingml/2006/table">
            <a:tbl>
              <a:tblPr firstRow="1" bandRow="1">
                <a:tableStyleId>{5C22544A-7EE6-4342-B048-85BDC9FD1C3A}</a:tableStyleId>
              </a:tblPr>
              <a:tblGrid>
                <a:gridCol w="724771">
                  <a:extLst>
                    <a:ext uri="{9D8B030D-6E8A-4147-A177-3AD203B41FA5}">
                      <a16:colId xmlns:a16="http://schemas.microsoft.com/office/drawing/2014/main" val="2914790838"/>
                    </a:ext>
                  </a:extLst>
                </a:gridCol>
                <a:gridCol w="681180">
                  <a:extLst>
                    <a:ext uri="{9D8B030D-6E8A-4147-A177-3AD203B41FA5}">
                      <a16:colId xmlns:a16="http://schemas.microsoft.com/office/drawing/2014/main" val="3215466725"/>
                    </a:ext>
                  </a:extLst>
                </a:gridCol>
                <a:gridCol w="1209944">
                  <a:extLst>
                    <a:ext uri="{9D8B030D-6E8A-4147-A177-3AD203B41FA5}">
                      <a16:colId xmlns:a16="http://schemas.microsoft.com/office/drawing/2014/main" val="1246217568"/>
                    </a:ext>
                  </a:extLst>
                </a:gridCol>
                <a:gridCol w="1309391">
                  <a:extLst>
                    <a:ext uri="{9D8B030D-6E8A-4147-A177-3AD203B41FA5}">
                      <a16:colId xmlns:a16="http://schemas.microsoft.com/office/drawing/2014/main" val="2515267659"/>
                    </a:ext>
                  </a:extLst>
                </a:gridCol>
                <a:gridCol w="1481593">
                  <a:extLst>
                    <a:ext uri="{9D8B030D-6E8A-4147-A177-3AD203B41FA5}">
                      <a16:colId xmlns:a16="http://schemas.microsoft.com/office/drawing/2014/main" val="936790458"/>
                    </a:ext>
                  </a:extLst>
                </a:gridCol>
                <a:gridCol w="1739257">
                  <a:extLst>
                    <a:ext uri="{9D8B030D-6E8A-4147-A177-3AD203B41FA5}">
                      <a16:colId xmlns:a16="http://schemas.microsoft.com/office/drawing/2014/main" val="1254450841"/>
                    </a:ext>
                  </a:extLst>
                </a:gridCol>
                <a:gridCol w="1442093">
                  <a:extLst>
                    <a:ext uri="{9D8B030D-6E8A-4147-A177-3AD203B41FA5}">
                      <a16:colId xmlns:a16="http://schemas.microsoft.com/office/drawing/2014/main" val="373906575"/>
                    </a:ext>
                  </a:extLst>
                </a:gridCol>
                <a:gridCol w="1714436">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Hygiene</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Hair</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Hands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Apron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Surface clean before use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Washing up</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Not wiped on clothing</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Surface clean after use</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sp>
        <p:nvSpPr>
          <p:cNvPr id="24" name="TextBox 23">
            <a:extLst>
              <a:ext uri="{FF2B5EF4-FFF2-40B4-BE49-F238E27FC236}">
                <a16:creationId xmlns:a16="http://schemas.microsoft.com/office/drawing/2014/main" id="{36BE6AB7-9B78-9B87-A692-2162D76FE877}"/>
              </a:ext>
            </a:extLst>
          </p:cNvPr>
          <p:cNvSpPr txBox="1"/>
          <p:nvPr/>
        </p:nvSpPr>
        <p:spPr>
          <a:xfrm>
            <a:off x="329592" y="14176866"/>
            <a:ext cx="6840334" cy="1149033"/>
          </a:xfrm>
          <a:prstGeom prst="rect">
            <a:avLst/>
          </a:prstGeom>
          <a:noFill/>
        </p:spPr>
        <p:txBody>
          <a:bodyPr wrap="none" rtlCol="0">
            <a:spAutoFit/>
          </a:bodyPr>
          <a:lstStyle/>
          <a:p>
            <a:endParaRPr lang="en-GB" dirty="0">
              <a:latin typeface="Arial" panose="020B0604020202020204" pitchFamily="34" charset="0"/>
              <a:cs typeface="Arial" panose="020B0604020202020204" pitchFamily="34" charset="0"/>
            </a:endParaRPr>
          </a:p>
          <a:p>
            <a:pPr>
              <a:lnSpc>
                <a:spcPct val="150000"/>
              </a:lnSpc>
            </a:pPr>
            <a:r>
              <a:rPr lang="en-GB" b="1" dirty="0">
                <a:latin typeface="Arial" panose="020B0604020202020204" pitchFamily="34" charset="0"/>
                <a:cs typeface="Arial" panose="020B0604020202020204" pitchFamily="34" charset="0"/>
              </a:rPr>
              <a:t>3. What do you think was the best thing about your product?</a:t>
            </a:r>
          </a:p>
          <a:p>
            <a:pPr>
              <a:lnSpc>
                <a:spcPct val="150000"/>
              </a:lnSpc>
            </a:pPr>
            <a:endParaRPr lang="en-GB"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1E15A21-0F55-F725-ECFF-9F70B987441F}"/>
              </a:ext>
            </a:extLst>
          </p:cNvPr>
          <p:cNvSpPr txBox="1"/>
          <p:nvPr/>
        </p:nvSpPr>
        <p:spPr>
          <a:xfrm>
            <a:off x="374073" y="8411815"/>
            <a:ext cx="7825785"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2. Grade yourself 1-5 in the blank areas for these categories</a:t>
            </a:r>
          </a:p>
        </p:txBody>
      </p:sp>
      <p:pic>
        <p:nvPicPr>
          <p:cNvPr id="30" name="Picture 2" descr="See the source image">
            <a:extLst>
              <a:ext uri="{FF2B5EF4-FFF2-40B4-BE49-F238E27FC236}">
                <a16:creationId xmlns:a16="http://schemas.microsoft.com/office/drawing/2014/main" id="{94E4467A-06FC-1007-4D8A-5C4786D703A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3202" y="2248834"/>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47A84F20-1C18-873A-5FCC-8E0299F442AA}"/>
              </a:ext>
            </a:extLst>
          </p:cNvPr>
          <p:cNvPicPr>
            <a:picLocks noChangeAspect="1"/>
          </p:cNvPicPr>
          <p:nvPr/>
        </p:nvPicPr>
        <p:blipFill>
          <a:blip r:embed="rId4"/>
          <a:stretch>
            <a:fillRect/>
          </a:stretch>
        </p:blipFill>
        <p:spPr>
          <a:xfrm>
            <a:off x="547889" y="3379016"/>
            <a:ext cx="136379" cy="136379"/>
          </a:xfrm>
          <a:prstGeom prst="rect">
            <a:avLst/>
          </a:prstGeom>
        </p:spPr>
      </p:pic>
      <p:pic>
        <p:nvPicPr>
          <p:cNvPr id="32" name="Picture 2" descr="See the source image">
            <a:extLst>
              <a:ext uri="{FF2B5EF4-FFF2-40B4-BE49-F238E27FC236}">
                <a16:creationId xmlns:a16="http://schemas.microsoft.com/office/drawing/2014/main" id="{C62D86F9-7D15-B7DA-9FF2-D0312E34D43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0242" y="2256667"/>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ee the source image">
            <a:extLst>
              <a:ext uri="{FF2B5EF4-FFF2-40B4-BE49-F238E27FC236}">
                <a16:creationId xmlns:a16="http://schemas.microsoft.com/office/drawing/2014/main" id="{74F04515-0A5F-E2F7-1A05-044C9AE53AC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3935" y="2540187"/>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3DD1855-3CC6-A171-8E07-D573A414267A}"/>
              </a:ext>
            </a:extLst>
          </p:cNvPr>
          <p:cNvPicPr>
            <a:picLocks noChangeAspect="1"/>
          </p:cNvPicPr>
          <p:nvPr/>
        </p:nvPicPr>
        <p:blipFill>
          <a:blip r:embed="rId4"/>
          <a:stretch>
            <a:fillRect/>
          </a:stretch>
        </p:blipFill>
        <p:spPr>
          <a:xfrm>
            <a:off x="662675" y="3386849"/>
            <a:ext cx="136379" cy="136379"/>
          </a:xfrm>
          <a:prstGeom prst="rect">
            <a:avLst/>
          </a:prstGeom>
        </p:spPr>
      </p:pic>
      <p:pic>
        <p:nvPicPr>
          <p:cNvPr id="35" name="Picture 34">
            <a:extLst>
              <a:ext uri="{FF2B5EF4-FFF2-40B4-BE49-F238E27FC236}">
                <a16:creationId xmlns:a16="http://schemas.microsoft.com/office/drawing/2014/main" id="{D8EBD5D7-80BC-ED3B-02BC-27D58B5A6E83}"/>
              </a:ext>
            </a:extLst>
          </p:cNvPr>
          <p:cNvPicPr>
            <a:picLocks noChangeAspect="1"/>
          </p:cNvPicPr>
          <p:nvPr/>
        </p:nvPicPr>
        <p:blipFill>
          <a:blip r:embed="rId4"/>
          <a:stretch>
            <a:fillRect/>
          </a:stretch>
        </p:blipFill>
        <p:spPr>
          <a:xfrm>
            <a:off x="656113" y="3119999"/>
            <a:ext cx="136379" cy="136379"/>
          </a:xfrm>
          <a:prstGeom prst="rect">
            <a:avLst/>
          </a:prstGeom>
        </p:spPr>
      </p:pic>
      <p:sp>
        <p:nvSpPr>
          <p:cNvPr id="36" name="Rectangle 35">
            <a:extLst>
              <a:ext uri="{FF2B5EF4-FFF2-40B4-BE49-F238E27FC236}">
                <a16:creationId xmlns:a16="http://schemas.microsoft.com/office/drawing/2014/main" id="{AF497EF7-70BC-192C-989C-81D58782AB31}"/>
              </a:ext>
            </a:extLst>
          </p:cNvPr>
          <p:cNvSpPr/>
          <p:nvPr/>
        </p:nvSpPr>
        <p:spPr>
          <a:xfrm>
            <a:off x="533803" y="1872870"/>
            <a:ext cx="1899253" cy="185263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See the source image">
            <a:extLst>
              <a:ext uri="{FF2B5EF4-FFF2-40B4-BE49-F238E27FC236}">
                <a16:creationId xmlns:a16="http://schemas.microsoft.com/office/drawing/2014/main" id="{1D0F4D9F-C3ED-DD79-41F8-002FC6775B8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928495" y="9770425"/>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4022EA77-C8CA-6F8C-537D-0D95C8D10CB9}"/>
              </a:ext>
            </a:extLst>
          </p:cNvPr>
          <p:cNvPicPr>
            <a:picLocks noChangeAspect="1"/>
          </p:cNvPicPr>
          <p:nvPr/>
        </p:nvPicPr>
        <p:blipFill>
          <a:blip r:embed="rId4"/>
          <a:stretch>
            <a:fillRect/>
          </a:stretch>
        </p:blipFill>
        <p:spPr>
          <a:xfrm>
            <a:off x="9883182" y="10900607"/>
            <a:ext cx="136379" cy="136379"/>
          </a:xfrm>
          <a:prstGeom prst="rect">
            <a:avLst/>
          </a:prstGeom>
        </p:spPr>
      </p:pic>
      <p:pic>
        <p:nvPicPr>
          <p:cNvPr id="39" name="Picture 2" descr="See the source image">
            <a:extLst>
              <a:ext uri="{FF2B5EF4-FFF2-40B4-BE49-F238E27FC236}">
                <a16:creationId xmlns:a16="http://schemas.microsoft.com/office/drawing/2014/main" id="{F71103C1-BDBC-F4E5-520C-15AC063D35B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35535" y="9778258"/>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ee the source image">
            <a:extLst>
              <a:ext uri="{FF2B5EF4-FFF2-40B4-BE49-F238E27FC236}">
                <a16:creationId xmlns:a16="http://schemas.microsoft.com/office/drawing/2014/main" id="{06F4DABD-E855-9423-3183-ACCE15C9984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09228" y="10061778"/>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FC60447-8B1F-D9CF-65A4-DD953CD3B7AB}"/>
              </a:ext>
            </a:extLst>
          </p:cNvPr>
          <p:cNvPicPr>
            <a:picLocks noChangeAspect="1"/>
          </p:cNvPicPr>
          <p:nvPr/>
        </p:nvPicPr>
        <p:blipFill>
          <a:blip r:embed="rId4"/>
          <a:stretch>
            <a:fillRect/>
          </a:stretch>
        </p:blipFill>
        <p:spPr>
          <a:xfrm>
            <a:off x="9997968" y="10908440"/>
            <a:ext cx="136379" cy="136379"/>
          </a:xfrm>
          <a:prstGeom prst="rect">
            <a:avLst/>
          </a:prstGeom>
        </p:spPr>
      </p:pic>
      <p:pic>
        <p:nvPicPr>
          <p:cNvPr id="42" name="Picture 41">
            <a:extLst>
              <a:ext uri="{FF2B5EF4-FFF2-40B4-BE49-F238E27FC236}">
                <a16:creationId xmlns:a16="http://schemas.microsoft.com/office/drawing/2014/main" id="{6D633661-35FA-ED82-B47A-C265ECEFA59C}"/>
              </a:ext>
            </a:extLst>
          </p:cNvPr>
          <p:cNvPicPr>
            <a:picLocks noChangeAspect="1"/>
          </p:cNvPicPr>
          <p:nvPr/>
        </p:nvPicPr>
        <p:blipFill>
          <a:blip r:embed="rId4"/>
          <a:stretch>
            <a:fillRect/>
          </a:stretch>
        </p:blipFill>
        <p:spPr>
          <a:xfrm>
            <a:off x="9991406" y="10641590"/>
            <a:ext cx="136379" cy="136379"/>
          </a:xfrm>
          <a:prstGeom prst="rect">
            <a:avLst/>
          </a:prstGeom>
        </p:spPr>
      </p:pic>
      <p:sp>
        <p:nvSpPr>
          <p:cNvPr id="43" name="Rectangle 42">
            <a:extLst>
              <a:ext uri="{FF2B5EF4-FFF2-40B4-BE49-F238E27FC236}">
                <a16:creationId xmlns:a16="http://schemas.microsoft.com/office/drawing/2014/main" id="{FE33915D-4216-F1F9-6EBC-D62BAC2DD1D2}"/>
              </a:ext>
            </a:extLst>
          </p:cNvPr>
          <p:cNvSpPr/>
          <p:nvPr/>
        </p:nvSpPr>
        <p:spPr>
          <a:xfrm>
            <a:off x="9860155" y="9278641"/>
            <a:ext cx="1899253" cy="235722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F1FC8B44-D3FB-B1FD-4796-444A6221516C}"/>
              </a:ext>
            </a:extLst>
          </p:cNvPr>
          <p:cNvCxnSpPr>
            <a:cxnSpLocks/>
          </p:cNvCxnSpPr>
          <p:nvPr/>
        </p:nvCxnSpPr>
        <p:spPr>
          <a:xfrm flipV="1">
            <a:off x="675287" y="15600708"/>
            <a:ext cx="9724101" cy="19988"/>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255B10-52FD-3F56-60EE-E03A24362A0B}"/>
              </a:ext>
            </a:extLst>
          </p:cNvPr>
          <p:cNvCxnSpPr>
            <a:cxnSpLocks/>
          </p:cNvCxnSpPr>
          <p:nvPr/>
        </p:nvCxnSpPr>
        <p:spPr>
          <a:xfrm>
            <a:off x="718321" y="15072320"/>
            <a:ext cx="9681067"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0130798-0798-B034-F8F7-70F40C1499C1}"/>
              </a:ext>
            </a:extLst>
          </p:cNvPr>
          <p:cNvSpPr txBox="1"/>
          <p:nvPr/>
        </p:nvSpPr>
        <p:spPr>
          <a:xfrm>
            <a:off x="329592" y="14933651"/>
            <a:ext cx="6096000" cy="456535"/>
          </a:xfrm>
          <a:prstGeom prst="rect">
            <a:avLst/>
          </a:prstGeom>
          <a:noFill/>
        </p:spPr>
        <p:txBody>
          <a:bodyPr wrap="square">
            <a:spAutoFit/>
          </a:bodyPr>
          <a:lstStyle/>
          <a:p>
            <a:pPr>
              <a:lnSpc>
                <a:spcPct val="150000"/>
              </a:lnSpc>
            </a:pPr>
            <a:r>
              <a:rPr lang="en-GB" b="1" dirty="0">
                <a:latin typeface="Arial" panose="020B0604020202020204" pitchFamily="34" charset="0"/>
                <a:cs typeface="Arial" panose="020B0604020202020204" pitchFamily="34" charset="0"/>
              </a:rPr>
              <a:t>4. How could you improve the product:</a:t>
            </a:r>
          </a:p>
        </p:txBody>
      </p:sp>
    </p:spTree>
    <p:extLst>
      <p:ext uri="{BB962C8B-B14F-4D97-AF65-F5344CB8AC3E}">
        <p14:creationId xmlns:p14="http://schemas.microsoft.com/office/powerpoint/2010/main" val="1597398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87AF62D-E305-100F-7330-D29B607B04DB}"/>
              </a:ext>
            </a:extLst>
          </p:cNvPr>
          <p:cNvCxnSpPr>
            <a:cxnSpLocks/>
          </p:cNvCxnSpPr>
          <p:nvPr/>
        </p:nvCxnSpPr>
        <p:spPr>
          <a:xfrm flipH="1" flipV="1">
            <a:off x="1695818" y="10803765"/>
            <a:ext cx="238537" cy="258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E9319A-0C4A-8767-A8A5-971BF25858D9}"/>
              </a:ext>
            </a:extLst>
          </p:cNvPr>
          <p:cNvCxnSpPr>
            <a:cxnSpLocks/>
          </p:cNvCxnSpPr>
          <p:nvPr/>
        </p:nvCxnSpPr>
        <p:spPr>
          <a:xfrm flipH="1">
            <a:off x="2373490" y="12530036"/>
            <a:ext cx="347868" cy="514350"/>
          </a:xfrm>
          <a:prstGeom prst="line">
            <a:avLst/>
          </a:prstGeom>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ABDB6EB9-E27B-8FDD-337B-0D94010F85A8}"/>
              </a:ext>
            </a:extLst>
          </p:cNvPr>
          <p:cNvSpPr/>
          <p:nvPr/>
        </p:nvSpPr>
        <p:spPr>
          <a:xfrm>
            <a:off x="1695818" y="10426512"/>
            <a:ext cx="3343786" cy="225670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301686" cy="369332"/>
          </a:xfrm>
          <a:prstGeom prst="rect">
            <a:avLst/>
          </a:prstGeom>
          <a:noFill/>
        </p:spPr>
        <p:txBody>
          <a:bodyPr wrap="none" rtlCol="0">
            <a:spAutoFit/>
          </a:bodyPr>
          <a:lstStyle/>
          <a:p>
            <a:r>
              <a:rPr lang="en-GB" b="1" dirty="0"/>
              <a:t>9</a:t>
            </a:r>
            <a:endParaRPr lang="en-US" b="1" dirty="0"/>
          </a:p>
        </p:txBody>
      </p:sp>
      <p:sp>
        <p:nvSpPr>
          <p:cNvPr id="4" name="TextBox 3">
            <a:extLst>
              <a:ext uri="{FF2B5EF4-FFF2-40B4-BE49-F238E27FC236}">
                <a16:creationId xmlns:a16="http://schemas.microsoft.com/office/drawing/2014/main" id="{041EDC11-9277-C35C-2B2D-39926F729DAD}"/>
              </a:ext>
            </a:extLst>
          </p:cNvPr>
          <p:cNvSpPr txBox="1"/>
          <p:nvPr/>
        </p:nvSpPr>
        <p:spPr>
          <a:xfrm>
            <a:off x="3565671" y="514552"/>
            <a:ext cx="4485523"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Design Challenge</a:t>
            </a:r>
            <a:endParaRPr lang="en-US" sz="4000" b="1" u="sng"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AE4C309-9051-3429-E057-98D55A8C1359}"/>
              </a:ext>
            </a:extLst>
          </p:cNvPr>
          <p:cNvSpPr txBox="1"/>
          <p:nvPr/>
        </p:nvSpPr>
        <p:spPr>
          <a:xfrm>
            <a:off x="849488" y="1871973"/>
            <a:ext cx="10219573" cy="3045449"/>
          </a:xfrm>
          <a:prstGeom prst="rect">
            <a:avLst/>
          </a:prstGeom>
          <a:noFill/>
        </p:spPr>
        <p:txBody>
          <a:bodyPr wrap="square" rtlCol="0">
            <a:spAutoFit/>
          </a:bodyPr>
          <a:lstStyle/>
          <a:p>
            <a:pPr>
              <a:lnSpc>
                <a:spcPct val="250000"/>
              </a:lnSpc>
            </a:pPr>
            <a:r>
              <a:rPr lang="en-GB" sz="2000" dirty="0"/>
              <a:t>Your class has been asked by a local bakery to design and trial types of healthy scones that will help customers celebrate important times of the year. The design of the scones needs to consider healthy guidelines and </a:t>
            </a:r>
            <a:r>
              <a:rPr lang="en-GB" sz="2000" i="1" u="sng" dirty="0"/>
              <a:t>should</a:t>
            </a:r>
            <a:r>
              <a:rPr lang="en-GB" sz="2000" u="sng" dirty="0"/>
              <a:t> </a:t>
            </a:r>
            <a:r>
              <a:rPr lang="en-GB" sz="2000" dirty="0"/>
              <a:t>include two healthy ingredients/flavourings. You will be expected to use students at school and family members to test your ideas.</a:t>
            </a:r>
            <a:endParaRPr lang="en-US" sz="2000" dirty="0"/>
          </a:p>
        </p:txBody>
      </p:sp>
      <p:sp>
        <p:nvSpPr>
          <p:cNvPr id="7" name="TextBox 6">
            <a:extLst>
              <a:ext uri="{FF2B5EF4-FFF2-40B4-BE49-F238E27FC236}">
                <a16:creationId xmlns:a16="http://schemas.microsoft.com/office/drawing/2014/main" id="{6AC21AA1-9D54-1947-02F2-E4AFF55E642A}"/>
              </a:ext>
            </a:extLst>
          </p:cNvPr>
          <p:cNvSpPr txBox="1"/>
          <p:nvPr/>
        </p:nvSpPr>
        <p:spPr>
          <a:xfrm>
            <a:off x="849489" y="8782546"/>
            <a:ext cx="5246511" cy="646331"/>
          </a:xfrm>
          <a:prstGeom prst="rect">
            <a:avLst/>
          </a:prstGeom>
          <a:noFill/>
        </p:spPr>
        <p:txBody>
          <a:bodyPr wrap="square" rtlCol="0">
            <a:spAutoFit/>
          </a:bodyPr>
          <a:lstStyle/>
          <a:p>
            <a:r>
              <a:rPr lang="en-GB" dirty="0"/>
              <a:t>Add to the following mind map suggesting different types of celebrations:</a:t>
            </a:r>
            <a:endParaRPr lang="en-US" dirty="0"/>
          </a:p>
        </p:txBody>
      </p:sp>
      <p:sp>
        <p:nvSpPr>
          <p:cNvPr id="8" name="TextBox 7">
            <a:extLst>
              <a:ext uri="{FF2B5EF4-FFF2-40B4-BE49-F238E27FC236}">
                <a16:creationId xmlns:a16="http://schemas.microsoft.com/office/drawing/2014/main" id="{A0B7BCD2-3D8F-7773-1181-1E18CD5E3D91}"/>
              </a:ext>
            </a:extLst>
          </p:cNvPr>
          <p:cNvSpPr txBox="1"/>
          <p:nvPr/>
        </p:nvSpPr>
        <p:spPr>
          <a:xfrm>
            <a:off x="803629" y="1521917"/>
            <a:ext cx="1709122" cy="584775"/>
          </a:xfrm>
          <a:prstGeom prst="rect">
            <a:avLst/>
          </a:prstGeom>
          <a:noFill/>
        </p:spPr>
        <p:txBody>
          <a:bodyPr wrap="none" rtlCol="0">
            <a:spAutoFit/>
          </a:bodyPr>
          <a:lstStyle/>
          <a:p>
            <a:r>
              <a:rPr lang="en-GB" sz="3200" b="1" u="sng" dirty="0">
                <a:latin typeface="Arial" panose="020B0604020202020204" pitchFamily="34" charset="0"/>
                <a:cs typeface="Arial" panose="020B0604020202020204" pitchFamily="34" charset="0"/>
              </a:rPr>
              <a:t>Context</a:t>
            </a:r>
            <a:endParaRPr lang="en-US" sz="3200" b="1" u="sng"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698A328-C33A-452D-E0CE-1013A577FEBB}"/>
              </a:ext>
            </a:extLst>
          </p:cNvPr>
          <p:cNvSpPr txBox="1"/>
          <p:nvPr/>
        </p:nvSpPr>
        <p:spPr>
          <a:xfrm>
            <a:off x="849488" y="5703913"/>
            <a:ext cx="10790062" cy="2276008"/>
          </a:xfrm>
          <a:prstGeom prst="rect">
            <a:avLst/>
          </a:prstGeom>
          <a:noFill/>
        </p:spPr>
        <p:txBody>
          <a:bodyPr wrap="square" rtlCol="0">
            <a:spAutoFit/>
          </a:bodyPr>
          <a:lstStyle/>
          <a:p>
            <a:pPr>
              <a:lnSpc>
                <a:spcPct val="250000"/>
              </a:lnSpc>
            </a:pPr>
            <a:r>
              <a:rPr lang="en-GB" sz="2000" dirty="0"/>
              <a:t>To design and make a ____________ scone. The scone will appeal to the ________________ and be suitable to be sold in a ______________. The scone will be used to ________________ important times of the year.</a:t>
            </a:r>
            <a:endParaRPr lang="en-US" sz="2000" dirty="0"/>
          </a:p>
        </p:txBody>
      </p:sp>
      <p:sp>
        <p:nvSpPr>
          <p:cNvPr id="10" name="TextBox 9">
            <a:extLst>
              <a:ext uri="{FF2B5EF4-FFF2-40B4-BE49-F238E27FC236}">
                <a16:creationId xmlns:a16="http://schemas.microsoft.com/office/drawing/2014/main" id="{7D55AC63-FA87-D33F-A04B-0376C25927FB}"/>
              </a:ext>
            </a:extLst>
          </p:cNvPr>
          <p:cNvSpPr txBox="1"/>
          <p:nvPr/>
        </p:nvSpPr>
        <p:spPr>
          <a:xfrm>
            <a:off x="803629" y="5320919"/>
            <a:ext cx="2598788" cy="584775"/>
          </a:xfrm>
          <a:prstGeom prst="rect">
            <a:avLst/>
          </a:prstGeom>
          <a:noFill/>
        </p:spPr>
        <p:txBody>
          <a:bodyPr wrap="none" rtlCol="0">
            <a:spAutoFit/>
          </a:bodyPr>
          <a:lstStyle/>
          <a:p>
            <a:r>
              <a:rPr lang="en-GB" sz="3200" b="1" u="sng" dirty="0">
                <a:latin typeface="Arial" panose="020B0604020202020204" pitchFamily="34" charset="0"/>
                <a:cs typeface="Arial" panose="020B0604020202020204" pitchFamily="34" charset="0"/>
              </a:rPr>
              <a:t>Design Brief</a:t>
            </a:r>
            <a:endParaRPr lang="en-US" sz="3200" b="1" u="sng"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AEEED1F-1692-15C2-E5B0-EB238095BA22}"/>
              </a:ext>
            </a:extLst>
          </p:cNvPr>
          <p:cNvSpPr txBox="1"/>
          <p:nvPr/>
        </p:nvSpPr>
        <p:spPr>
          <a:xfrm>
            <a:off x="2069360" y="11100278"/>
            <a:ext cx="2666114" cy="584775"/>
          </a:xfrm>
          <a:prstGeom prst="rect">
            <a:avLst/>
          </a:prstGeom>
          <a:noFill/>
        </p:spPr>
        <p:txBody>
          <a:bodyPr wrap="none" rtlCol="0">
            <a:spAutoFit/>
          </a:bodyPr>
          <a:lstStyle/>
          <a:p>
            <a:r>
              <a:rPr lang="en-GB" sz="3200" b="1" u="sng" dirty="0">
                <a:latin typeface="Arial" panose="020B0604020202020204" pitchFamily="34" charset="0"/>
                <a:cs typeface="Arial" panose="020B0604020202020204" pitchFamily="34" charset="0"/>
              </a:rPr>
              <a:t>Celebrations</a:t>
            </a:r>
            <a:endParaRPr lang="en-US" sz="3200" b="1" u="sng"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788E74C-8D01-2F93-5736-A75DF5C388FB}"/>
              </a:ext>
            </a:extLst>
          </p:cNvPr>
          <p:cNvCxnSpPr>
            <a:cxnSpLocks/>
            <a:stCxn id="2" idx="7"/>
          </p:cNvCxnSpPr>
          <p:nvPr/>
        </p:nvCxnSpPr>
        <p:spPr>
          <a:xfrm flipV="1">
            <a:off x="4549918" y="10426512"/>
            <a:ext cx="185556" cy="330487"/>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82292AF-7BEF-90AE-0BEB-328D3766E49D}"/>
              </a:ext>
            </a:extLst>
          </p:cNvPr>
          <p:cNvSpPr txBox="1"/>
          <p:nvPr/>
        </p:nvSpPr>
        <p:spPr>
          <a:xfrm>
            <a:off x="779319" y="10434433"/>
            <a:ext cx="1492827" cy="369332"/>
          </a:xfrm>
          <a:prstGeom prst="rect">
            <a:avLst/>
          </a:prstGeom>
          <a:noFill/>
        </p:spPr>
        <p:txBody>
          <a:bodyPr wrap="square" rtlCol="0">
            <a:spAutoFit/>
          </a:bodyPr>
          <a:lstStyle/>
          <a:p>
            <a:r>
              <a:rPr lang="en-GB" i="1" dirty="0"/>
              <a:t>Birthdays</a:t>
            </a:r>
            <a:endParaRPr lang="en-US" i="1" dirty="0"/>
          </a:p>
        </p:txBody>
      </p:sp>
      <p:sp>
        <p:nvSpPr>
          <p:cNvPr id="20" name="TextBox 19">
            <a:extLst>
              <a:ext uri="{FF2B5EF4-FFF2-40B4-BE49-F238E27FC236}">
                <a16:creationId xmlns:a16="http://schemas.microsoft.com/office/drawing/2014/main" id="{C939104C-E1AE-6ACF-66FB-59A0593917CB}"/>
              </a:ext>
            </a:extLst>
          </p:cNvPr>
          <p:cNvSpPr txBox="1"/>
          <p:nvPr/>
        </p:nvSpPr>
        <p:spPr>
          <a:xfrm>
            <a:off x="7601607" y="8430635"/>
            <a:ext cx="3588356" cy="7017306"/>
          </a:xfrm>
          <a:prstGeom prst="rect">
            <a:avLst/>
          </a:prstGeom>
          <a:noFill/>
        </p:spPr>
        <p:txBody>
          <a:bodyPr wrap="square" rtlCol="0">
            <a:spAutoFit/>
          </a:bodyPr>
          <a:lstStyle/>
          <a:p>
            <a:r>
              <a:rPr lang="en-GB" b="1" u="sng" dirty="0"/>
              <a:t>Healthy and not healthy ingredient example suggestions:</a:t>
            </a:r>
          </a:p>
          <a:p>
            <a:endParaRPr lang="en-GB" dirty="0"/>
          </a:p>
          <a:p>
            <a:r>
              <a:rPr lang="en-GB" u="sng" dirty="0"/>
              <a:t>Healthy ingredients:</a:t>
            </a:r>
          </a:p>
          <a:p>
            <a:pPr marL="285750" indent="-285750">
              <a:buFont typeface="Arial" panose="020B0604020202020204" pitchFamily="34" charset="0"/>
              <a:buChar char="•"/>
            </a:pPr>
            <a:r>
              <a:rPr lang="en-GB" dirty="0"/>
              <a:t>Vanilla essence</a:t>
            </a:r>
          </a:p>
          <a:p>
            <a:pPr marL="285750" indent="-285750">
              <a:buFont typeface="Arial" panose="020B0604020202020204" pitchFamily="34" charset="0"/>
              <a:buChar char="•"/>
            </a:pPr>
            <a:r>
              <a:rPr lang="en-GB" dirty="0"/>
              <a:t>Sultans</a:t>
            </a:r>
          </a:p>
          <a:p>
            <a:pPr marL="285750" indent="-285750">
              <a:buFont typeface="Arial" panose="020B0604020202020204" pitchFamily="34" charset="0"/>
              <a:buChar char="•"/>
            </a:pPr>
            <a:r>
              <a:rPr lang="en-GB" dirty="0"/>
              <a:t>Cinnamon</a:t>
            </a:r>
          </a:p>
          <a:p>
            <a:pPr marL="285750" indent="-285750">
              <a:buFont typeface="Arial" panose="020B0604020202020204" pitchFamily="34" charset="0"/>
              <a:buChar char="•"/>
            </a:pPr>
            <a:r>
              <a:rPr lang="en-GB" dirty="0"/>
              <a:t>Mixed spice</a:t>
            </a:r>
          </a:p>
          <a:p>
            <a:pPr marL="285750" indent="-285750">
              <a:buFont typeface="Arial" panose="020B0604020202020204" pitchFamily="34" charset="0"/>
              <a:buChar char="•"/>
            </a:pPr>
            <a:r>
              <a:rPr lang="en-GB" dirty="0"/>
              <a:t>Chives</a:t>
            </a:r>
          </a:p>
          <a:p>
            <a:pPr marL="285750" indent="-285750">
              <a:buFont typeface="Arial" panose="020B0604020202020204" pitchFamily="34" charset="0"/>
              <a:buChar char="•"/>
            </a:pPr>
            <a:r>
              <a:rPr lang="en-GB" dirty="0"/>
              <a:t>Orange</a:t>
            </a:r>
          </a:p>
          <a:p>
            <a:pPr marL="285750" indent="-285750">
              <a:buFont typeface="Arial" panose="020B0604020202020204" pitchFamily="34" charset="0"/>
              <a:buChar char="•"/>
            </a:pPr>
            <a:r>
              <a:rPr lang="en-GB" dirty="0"/>
              <a:t>Chilli</a:t>
            </a:r>
          </a:p>
          <a:p>
            <a:pPr marL="285750" indent="-285750">
              <a:buFont typeface="Arial" panose="020B0604020202020204" pitchFamily="34" charset="0"/>
              <a:buChar char="•"/>
            </a:pPr>
            <a:r>
              <a:rPr lang="en-GB" dirty="0"/>
              <a:t>Rocket</a:t>
            </a:r>
          </a:p>
          <a:p>
            <a:pPr marL="285750" indent="-285750">
              <a:buFont typeface="Arial" panose="020B0604020202020204" pitchFamily="34" charset="0"/>
              <a:buChar char="•"/>
            </a:pPr>
            <a:r>
              <a:rPr lang="en-GB" dirty="0"/>
              <a:t>Blueberry</a:t>
            </a:r>
          </a:p>
          <a:p>
            <a:pPr marL="285750" indent="-285750">
              <a:buFont typeface="Arial" panose="020B0604020202020204" pitchFamily="34" charset="0"/>
              <a:buChar char="•"/>
            </a:pPr>
            <a:r>
              <a:rPr lang="en-GB" dirty="0"/>
              <a:t>Aubergine</a:t>
            </a:r>
          </a:p>
          <a:p>
            <a:endParaRPr lang="en-GB" dirty="0"/>
          </a:p>
          <a:p>
            <a:endParaRPr lang="en-GB" dirty="0"/>
          </a:p>
          <a:p>
            <a:r>
              <a:rPr lang="en-GB" u="sng" dirty="0"/>
              <a:t>Not very healthy ingredients*</a:t>
            </a:r>
          </a:p>
          <a:p>
            <a:pPr marL="285750" indent="-285750">
              <a:buFont typeface="Arial" panose="020B0604020202020204" pitchFamily="34" charset="0"/>
              <a:buChar char="•"/>
            </a:pPr>
            <a:r>
              <a:rPr lang="en-GB" dirty="0"/>
              <a:t>Chocolate chips</a:t>
            </a:r>
          </a:p>
          <a:p>
            <a:pPr marL="285750" indent="-285750">
              <a:buFont typeface="Arial" panose="020B0604020202020204" pitchFamily="34" charset="0"/>
              <a:buChar char="•"/>
            </a:pPr>
            <a:r>
              <a:rPr lang="en-GB" dirty="0"/>
              <a:t>Glace cherries</a:t>
            </a:r>
          </a:p>
          <a:p>
            <a:pPr marL="285750" indent="-285750">
              <a:buFont typeface="Arial" panose="020B0604020202020204" pitchFamily="34" charset="0"/>
              <a:buChar char="•"/>
            </a:pPr>
            <a:r>
              <a:rPr lang="en-GB" dirty="0"/>
              <a:t>Cheese</a:t>
            </a:r>
          </a:p>
          <a:p>
            <a:pPr marL="285750" indent="-285750">
              <a:buFont typeface="Arial" panose="020B0604020202020204" pitchFamily="34" charset="0"/>
              <a:buChar char="•"/>
            </a:pPr>
            <a:r>
              <a:rPr lang="en-GB" dirty="0"/>
              <a:t>Bacon</a:t>
            </a:r>
          </a:p>
          <a:p>
            <a:pPr marL="285750" indent="-285750">
              <a:buFont typeface="Arial" panose="020B0604020202020204" pitchFamily="34" charset="0"/>
              <a:buChar char="•"/>
            </a:pPr>
            <a:endParaRPr lang="en-GB" dirty="0"/>
          </a:p>
          <a:p>
            <a:r>
              <a:rPr lang="en-GB" dirty="0"/>
              <a:t>* some ingredients on this list are higher in fat or sugar which doesn’t always mean they are unhealthy</a:t>
            </a:r>
            <a:endParaRPr lang="en-US" dirty="0"/>
          </a:p>
        </p:txBody>
      </p:sp>
      <p:pic>
        <p:nvPicPr>
          <p:cNvPr id="1026" name="Picture 2" descr="25 Different Types of Scones - Home Stratosphere">
            <a:extLst>
              <a:ext uri="{FF2B5EF4-FFF2-40B4-BE49-F238E27FC236}">
                <a16:creationId xmlns:a16="http://schemas.microsoft.com/office/drawing/2014/main" id="{4F73D843-9FAA-8664-C24B-5C32CC38A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5314" y="510534"/>
            <a:ext cx="2503057" cy="165838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E62314EF-1D12-1D46-DFEE-7B8FD4F0705C}"/>
              </a:ext>
            </a:extLst>
          </p:cNvPr>
          <p:cNvCxnSpPr>
            <a:cxnSpLocks/>
          </p:cNvCxnSpPr>
          <p:nvPr/>
        </p:nvCxnSpPr>
        <p:spPr>
          <a:xfrm>
            <a:off x="374073" y="8142121"/>
            <a:ext cx="11443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56713B-79A8-22A2-452E-0F15DCC8E66E}"/>
              </a:ext>
            </a:extLst>
          </p:cNvPr>
          <p:cNvCxnSpPr>
            <a:cxnSpLocks/>
          </p:cNvCxnSpPr>
          <p:nvPr/>
        </p:nvCxnSpPr>
        <p:spPr>
          <a:xfrm flipV="1">
            <a:off x="7048500" y="8128000"/>
            <a:ext cx="0" cy="76560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44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2875-6762-4FB3-AB41-25A74BC1024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6820076-D734-425F-915C-1053E274381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96841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418704" cy="369332"/>
          </a:xfrm>
          <a:prstGeom prst="rect">
            <a:avLst/>
          </a:prstGeom>
          <a:noFill/>
        </p:spPr>
        <p:txBody>
          <a:bodyPr wrap="none" rtlCol="0">
            <a:spAutoFit/>
          </a:bodyPr>
          <a:lstStyle/>
          <a:p>
            <a:r>
              <a:rPr lang="en-GB" b="1" dirty="0"/>
              <a:t>10</a:t>
            </a:r>
            <a:endParaRPr lang="en-US" b="1" dirty="0"/>
          </a:p>
        </p:txBody>
      </p:sp>
      <p:sp>
        <p:nvSpPr>
          <p:cNvPr id="4" name="TextBox 3">
            <a:extLst>
              <a:ext uri="{FF2B5EF4-FFF2-40B4-BE49-F238E27FC236}">
                <a16:creationId xmlns:a16="http://schemas.microsoft.com/office/drawing/2014/main" id="{ED32ACFE-CD0C-5A4D-E904-99B4C9CFF6D7}"/>
              </a:ext>
            </a:extLst>
          </p:cNvPr>
          <p:cNvSpPr txBox="1"/>
          <p:nvPr/>
        </p:nvSpPr>
        <p:spPr>
          <a:xfrm>
            <a:off x="2155666" y="468936"/>
            <a:ext cx="5484194"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Design Ideas: Scones</a:t>
            </a:r>
            <a:endParaRPr lang="en-US" sz="4000" b="1" u="sng" dirty="0">
              <a:latin typeface="Arial" panose="020B0604020202020204" pitchFamily="34" charset="0"/>
              <a:cs typeface="Arial" panose="020B0604020202020204" pitchFamily="34" charset="0"/>
            </a:endParaRPr>
          </a:p>
        </p:txBody>
      </p:sp>
      <p:graphicFrame>
        <p:nvGraphicFramePr>
          <p:cNvPr id="6" name="Table 39">
            <a:extLst>
              <a:ext uri="{FF2B5EF4-FFF2-40B4-BE49-F238E27FC236}">
                <a16:creationId xmlns:a16="http://schemas.microsoft.com/office/drawing/2014/main" id="{519B885D-98AB-3FB4-3A13-775B5E611253}"/>
              </a:ext>
            </a:extLst>
          </p:cNvPr>
          <p:cNvGraphicFramePr>
            <a:graphicFrameLocks noGrp="1"/>
          </p:cNvGraphicFramePr>
          <p:nvPr>
            <p:extLst>
              <p:ext uri="{D42A27DB-BD31-4B8C-83A1-F6EECF244321}">
                <p14:modId xmlns:p14="http://schemas.microsoft.com/office/powerpoint/2010/main" val="932342896"/>
              </p:ext>
            </p:extLst>
          </p:nvPr>
        </p:nvGraphicFramePr>
        <p:xfrm>
          <a:off x="809207" y="5408679"/>
          <a:ext cx="10446022" cy="7809503"/>
        </p:xfrm>
        <a:graphic>
          <a:graphicData uri="http://schemas.openxmlformats.org/drawingml/2006/table">
            <a:tbl>
              <a:tblPr firstRow="1" bandRow="1">
                <a:tableStyleId>{5C22544A-7EE6-4342-B048-85BDC9FD1C3A}</a:tableStyleId>
              </a:tblPr>
              <a:tblGrid>
                <a:gridCol w="5223011">
                  <a:extLst>
                    <a:ext uri="{9D8B030D-6E8A-4147-A177-3AD203B41FA5}">
                      <a16:colId xmlns:a16="http://schemas.microsoft.com/office/drawing/2014/main" val="3387787333"/>
                    </a:ext>
                  </a:extLst>
                </a:gridCol>
                <a:gridCol w="5223011">
                  <a:extLst>
                    <a:ext uri="{9D8B030D-6E8A-4147-A177-3AD203B41FA5}">
                      <a16:colId xmlns:a16="http://schemas.microsoft.com/office/drawing/2014/main" val="1441785790"/>
                    </a:ext>
                  </a:extLst>
                </a:gridCol>
              </a:tblGrid>
              <a:tr h="3700779">
                <a:tc>
                  <a:txBody>
                    <a:bodyPr/>
                    <a:lstStyle/>
                    <a:p>
                      <a:pPr marL="0" indent="0" algn="ctr">
                        <a:lnSpc>
                          <a:spcPct val="200000"/>
                        </a:lnSpc>
                        <a:buFont typeface="+mj-lt"/>
                        <a:buNone/>
                      </a:pPr>
                      <a:endParaRPr lang="en-GB"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endParaRPr lang="en-GB"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962111"/>
                  </a:ext>
                </a:extLst>
              </a:tr>
              <a:tr h="4108724">
                <a:tc>
                  <a:txBody>
                    <a:bodyPr/>
                    <a:lstStyle/>
                    <a:p>
                      <a:pPr marL="0" indent="0" algn="ctr">
                        <a:lnSpc>
                          <a:spcPct val="200000"/>
                        </a:lnSpc>
                        <a:buFont typeface="+mj-lt"/>
                        <a:buNone/>
                      </a:pP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7153657"/>
                  </a:ext>
                </a:extLst>
              </a:tr>
            </a:tbl>
          </a:graphicData>
        </a:graphic>
      </p:graphicFrame>
      <p:sp>
        <p:nvSpPr>
          <p:cNvPr id="7" name="TextBox 6">
            <a:extLst>
              <a:ext uri="{FF2B5EF4-FFF2-40B4-BE49-F238E27FC236}">
                <a16:creationId xmlns:a16="http://schemas.microsoft.com/office/drawing/2014/main" id="{FD096CC3-4E5E-ABBB-9760-05A7266D16E0}"/>
              </a:ext>
            </a:extLst>
          </p:cNvPr>
          <p:cNvSpPr txBox="1"/>
          <p:nvPr/>
        </p:nvSpPr>
        <p:spPr>
          <a:xfrm>
            <a:off x="635502" y="1759414"/>
            <a:ext cx="11344531" cy="3970318"/>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Draw  four </a:t>
            </a:r>
            <a:r>
              <a:rPr lang="en-GB" b="1" u="sng" dirty="0">
                <a:latin typeface="Arial" panose="020B0604020202020204" pitchFamily="34" charset="0"/>
                <a:cs typeface="Arial" panose="020B0604020202020204" pitchFamily="34" charset="0"/>
              </a:rPr>
              <a:t>different</a:t>
            </a:r>
            <a:r>
              <a:rPr lang="en-GB" b="1" dirty="0">
                <a:latin typeface="Arial" panose="020B0604020202020204" pitchFamily="34" charset="0"/>
                <a:cs typeface="Arial" panose="020B0604020202020204" pitchFamily="34" charset="0"/>
              </a:rPr>
              <a:t> flavour combination ideas for your scones</a:t>
            </a:r>
          </a:p>
          <a:p>
            <a:pPr marL="742950" lvl="1" indent="-285750">
              <a:buFont typeface="Wingdings" panose="05000000000000000000" pitchFamily="2" charset="2"/>
              <a:buChar char="Ø"/>
            </a:pPr>
            <a:r>
              <a:rPr lang="en-GB" dirty="0">
                <a:latin typeface="Arial" panose="020B0604020202020204" pitchFamily="34" charset="0"/>
                <a:cs typeface="Arial" panose="020B0604020202020204" pitchFamily="34" charset="0"/>
              </a:rPr>
              <a:t>Draw in pencil</a:t>
            </a:r>
          </a:p>
          <a:p>
            <a:pPr marL="742950" lvl="1" indent="-285750">
              <a:buFont typeface="Wingdings" panose="05000000000000000000" pitchFamily="2" charset="2"/>
              <a:buChar char="Ø"/>
            </a:pPr>
            <a:r>
              <a:rPr lang="en-GB" dirty="0">
                <a:latin typeface="Arial" panose="020B0604020202020204" pitchFamily="34" charset="0"/>
                <a:cs typeface="Arial" panose="020B0604020202020204" pitchFamily="34" charset="0"/>
              </a:rPr>
              <a:t>Colour in pencil</a:t>
            </a:r>
          </a:p>
          <a:p>
            <a:pPr marL="742950" lvl="1" indent="-285750">
              <a:buFont typeface="Wingdings" panose="05000000000000000000" pitchFamily="2" charset="2"/>
              <a:buChar char="Ø"/>
            </a:pPr>
            <a:r>
              <a:rPr lang="en-GB" dirty="0">
                <a:latin typeface="Arial" panose="020B0604020202020204" pitchFamily="34" charset="0"/>
                <a:cs typeface="Arial" panose="020B0604020202020204" pitchFamily="34" charset="0"/>
              </a:rPr>
              <a:t>Outline in pen</a:t>
            </a:r>
          </a:p>
          <a:p>
            <a:pPr marL="285750" indent="-285750">
              <a:buFont typeface="Wingdings" panose="05000000000000000000" pitchFamily="2" charset="2"/>
              <a:buChar char="Ø"/>
            </a:pPr>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Using the information on the previous page, annotate (label) </a:t>
            </a:r>
          </a:p>
          <a:p>
            <a:r>
              <a:rPr lang="en-GB" b="1" dirty="0">
                <a:latin typeface="Arial" panose="020B0604020202020204" pitchFamily="34" charset="0"/>
                <a:cs typeface="Arial" panose="020B0604020202020204" pitchFamily="34" charset="0"/>
              </a:rPr>
              <a:t>each one, commenting on:</a:t>
            </a:r>
          </a:p>
          <a:p>
            <a:pPr marL="742950" lvl="1" indent="-285750">
              <a:buFont typeface="Wingdings" panose="05000000000000000000" pitchFamily="2" charset="2"/>
              <a:buChar char="ü"/>
            </a:pPr>
            <a:r>
              <a:rPr lang="en-GB" dirty="0">
                <a:latin typeface="Arial" panose="020B0604020202020204" pitchFamily="34" charset="0"/>
                <a:cs typeface="Arial" panose="020B0604020202020204" pitchFamily="34" charset="0"/>
              </a:rPr>
              <a:t>Shape</a:t>
            </a:r>
          </a:p>
          <a:p>
            <a:pPr marL="742950" lvl="1" indent="-285750">
              <a:buFont typeface="Wingdings" panose="05000000000000000000" pitchFamily="2" charset="2"/>
              <a:buChar char="ü"/>
            </a:pPr>
            <a:r>
              <a:rPr lang="en-GB" dirty="0">
                <a:latin typeface="Arial" panose="020B0604020202020204" pitchFamily="34" charset="0"/>
                <a:cs typeface="Arial" panose="020B0604020202020204" pitchFamily="34" charset="0"/>
              </a:rPr>
              <a:t>Texture</a:t>
            </a:r>
          </a:p>
          <a:p>
            <a:pPr marL="742950" lvl="1" indent="-285750">
              <a:buFont typeface="Wingdings" panose="05000000000000000000" pitchFamily="2" charset="2"/>
              <a:buChar char="ü"/>
            </a:pPr>
            <a:r>
              <a:rPr lang="en-GB" dirty="0">
                <a:latin typeface="Arial" panose="020B0604020202020204" pitchFamily="34" charset="0"/>
                <a:cs typeface="Arial" panose="020B0604020202020204" pitchFamily="34" charset="0"/>
              </a:rPr>
              <a:t>Flavour</a:t>
            </a:r>
          </a:p>
          <a:p>
            <a:pPr marL="742950" lvl="1" indent="-285750">
              <a:buFont typeface="Wingdings" panose="05000000000000000000" pitchFamily="2" charset="2"/>
              <a:buChar char="ü"/>
            </a:pPr>
            <a:r>
              <a:rPr lang="en-GB" dirty="0">
                <a:latin typeface="Arial" panose="020B0604020202020204" pitchFamily="34" charset="0"/>
                <a:cs typeface="Arial" panose="020B0604020202020204" pitchFamily="34" charset="0"/>
              </a:rPr>
              <a:t>Target group</a:t>
            </a:r>
          </a:p>
          <a:p>
            <a:pPr marL="742950" lvl="1" indent="-285750">
              <a:buFont typeface="Wingdings" panose="05000000000000000000" pitchFamily="2" charset="2"/>
              <a:buChar char="ü"/>
            </a:pPr>
            <a:r>
              <a:rPr lang="en-GB" dirty="0">
                <a:latin typeface="Arial" panose="020B0604020202020204" pitchFamily="34" charset="0"/>
                <a:cs typeface="Arial" panose="020B0604020202020204" pitchFamily="34" charset="0"/>
              </a:rPr>
              <a:t>Chosen celebration</a:t>
            </a:r>
          </a:p>
          <a:p>
            <a:pPr marL="742950" lvl="1" indent="-285750">
              <a:buFont typeface="Wingdings" panose="05000000000000000000" pitchFamily="2" charset="2"/>
              <a:buChar char="ü"/>
            </a:pPr>
            <a:r>
              <a:rPr lang="en-GB" dirty="0">
                <a:latin typeface="Arial" panose="020B0604020202020204" pitchFamily="34" charset="0"/>
                <a:cs typeface="Arial" panose="020B0604020202020204" pitchFamily="34" charset="0"/>
              </a:rPr>
              <a:t>Method pf making</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3A0C60D-FE83-45A6-E38E-C9567738AF27}"/>
              </a:ext>
            </a:extLst>
          </p:cNvPr>
          <p:cNvPicPr>
            <a:picLocks noChangeAspect="1"/>
          </p:cNvPicPr>
          <p:nvPr/>
        </p:nvPicPr>
        <p:blipFill rotWithShape="1">
          <a:blip r:embed="rId2"/>
          <a:srcRect l="6605" t="8294" r="10212" b="7402"/>
          <a:stretch/>
        </p:blipFill>
        <p:spPr>
          <a:xfrm>
            <a:off x="8801100" y="609479"/>
            <a:ext cx="2454129" cy="1865379"/>
          </a:xfrm>
          <a:prstGeom prst="rect">
            <a:avLst/>
          </a:prstGeom>
        </p:spPr>
      </p:pic>
      <p:sp>
        <p:nvSpPr>
          <p:cNvPr id="9" name="TextBox 8">
            <a:extLst>
              <a:ext uri="{FF2B5EF4-FFF2-40B4-BE49-F238E27FC236}">
                <a16:creationId xmlns:a16="http://schemas.microsoft.com/office/drawing/2014/main" id="{F92A5F06-E938-3E63-7398-F90A8170BBE9}"/>
              </a:ext>
            </a:extLst>
          </p:cNvPr>
          <p:cNvSpPr txBox="1"/>
          <p:nvPr/>
        </p:nvSpPr>
        <p:spPr>
          <a:xfrm>
            <a:off x="8462902" y="2503222"/>
            <a:ext cx="3439542" cy="1200329"/>
          </a:xfrm>
          <a:prstGeom prst="rect">
            <a:avLst/>
          </a:prstGeom>
          <a:noFill/>
        </p:spPr>
        <p:txBody>
          <a:bodyPr wrap="square" rtlCol="0">
            <a:spAutoFit/>
          </a:bodyPr>
          <a:lstStyle/>
          <a:p>
            <a:r>
              <a:rPr lang="en-GB" i="1" dirty="0">
                <a:latin typeface="Arial" panose="020B0604020202020204" pitchFamily="34" charset="0"/>
                <a:cs typeface="Arial" panose="020B0604020202020204" pitchFamily="34" charset="0"/>
              </a:rPr>
              <a:t>Real life example design idea from the British bake off illustrator Tom Hovey showing an annotated bun design</a:t>
            </a:r>
            <a:endParaRPr lang="en-US"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ABF5F8-4D46-57B1-449D-0EBCE22D7C04}"/>
              </a:ext>
            </a:extLst>
          </p:cNvPr>
          <p:cNvSpPr txBox="1"/>
          <p:nvPr/>
        </p:nvSpPr>
        <p:spPr>
          <a:xfrm>
            <a:off x="2668501" y="5374711"/>
            <a:ext cx="1680268" cy="400110"/>
          </a:xfrm>
          <a:prstGeom prst="rect">
            <a:avLst/>
          </a:prstGeom>
          <a:noFill/>
        </p:spPr>
        <p:txBody>
          <a:bodyPr wrap="none" rtlCol="0">
            <a:spAutoFit/>
          </a:bodyPr>
          <a:lstStyle/>
          <a:p>
            <a:r>
              <a:rPr lang="en-GB" sz="2000" b="1" dirty="0"/>
              <a:t>Design Idea 1:</a:t>
            </a:r>
            <a:endParaRPr lang="en-US" sz="2000" b="1" dirty="0"/>
          </a:p>
        </p:txBody>
      </p:sp>
      <p:sp>
        <p:nvSpPr>
          <p:cNvPr id="11" name="TextBox 10">
            <a:extLst>
              <a:ext uri="{FF2B5EF4-FFF2-40B4-BE49-F238E27FC236}">
                <a16:creationId xmlns:a16="http://schemas.microsoft.com/office/drawing/2014/main" id="{AAC8B619-9D59-6D48-E373-0BFDF60D4DAD}"/>
              </a:ext>
            </a:extLst>
          </p:cNvPr>
          <p:cNvSpPr txBox="1"/>
          <p:nvPr/>
        </p:nvSpPr>
        <p:spPr>
          <a:xfrm>
            <a:off x="7996844" y="5399742"/>
            <a:ext cx="2628900" cy="400110"/>
          </a:xfrm>
          <a:prstGeom prst="rect">
            <a:avLst/>
          </a:prstGeom>
          <a:noFill/>
        </p:spPr>
        <p:txBody>
          <a:bodyPr wrap="square" rtlCol="0">
            <a:spAutoFit/>
          </a:bodyPr>
          <a:lstStyle/>
          <a:p>
            <a:r>
              <a:rPr lang="en-GB" sz="2000" b="1" dirty="0"/>
              <a:t>Design Idea 2:</a:t>
            </a:r>
            <a:endParaRPr lang="en-US" sz="2000" b="1" dirty="0"/>
          </a:p>
        </p:txBody>
      </p:sp>
      <p:sp>
        <p:nvSpPr>
          <p:cNvPr id="12" name="TextBox 11">
            <a:extLst>
              <a:ext uri="{FF2B5EF4-FFF2-40B4-BE49-F238E27FC236}">
                <a16:creationId xmlns:a16="http://schemas.microsoft.com/office/drawing/2014/main" id="{5F40C551-3B1C-D8D3-F5DB-71196153C8E0}"/>
              </a:ext>
            </a:extLst>
          </p:cNvPr>
          <p:cNvSpPr txBox="1"/>
          <p:nvPr/>
        </p:nvSpPr>
        <p:spPr>
          <a:xfrm>
            <a:off x="2793987" y="9084771"/>
            <a:ext cx="2628900" cy="400110"/>
          </a:xfrm>
          <a:prstGeom prst="rect">
            <a:avLst/>
          </a:prstGeom>
          <a:noFill/>
        </p:spPr>
        <p:txBody>
          <a:bodyPr wrap="square" rtlCol="0">
            <a:spAutoFit/>
          </a:bodyPr>
          <a:lstStyle/>
          <a:p>
            <a:r>
              <a:rPr lang="en-GB" sz="2000" b="1" dirty="0"/>
              <a:t>Design Idea 3:</a:t>
            </a:r>
            <a:endParaRPr lang="en-US" sz="2000" b="1" dirty="0"/>
          </a:p>
        </p:txBody>
      </p:sp>
      <p:sp>
        <p:nvSpPr>
          <p:cNvPr id="13" name="TextBox 12">
            <a:extLst>
              <a:ext uri="{FF2B5EF4-FFF2-40B4-BE49-F238E27FC236}">
                <a16:creationId xmlns:a16="http://schemas.microsoft.com/office/drawing/2014/main" id="{AD75A758-6E2B-C8E9-860D-C6CD4EC7DF99}"/>
              </a:ext>
            </a:extLst>
          </p:cNvPr>
          <p:cNvSpPr txBox="1"/>
          <p:nvPr/>
        </p:nvSpPr>
        <p:spPr>
          <a:xfrm>
            <a:off x="7996844" y="9084771"/>
            <a:ext cx="2628900" cy="400110"/>
          </a:xfrm>
          <a:prstGeom prst="rect">
            <a:avLst/>
          </a:prstGeom>
          <a:noFill/>
        </p:spPr>
        <p:txBody>
          <a:bodyPr wrap="square" rtlCol="0">
            <a:spAutoFit/>
          </a:bodyPr>
          <a:lstStyle/>
          <a:p>
            <a:r>
              <a:rPr lang="en-GB" sz="2000" b="1" dirty="0"/>
              <a:t>Design Idea 4:</a:t>
            </a:r>
            <a:endParaRPr lang="en-US" sz="2000" b="1" dirty="0"/>
          </a:p>
        </p:txBody>
      </p:sp>
      <p:sp>
        <p:nvSpPr>
          <p:cNvPr id="15" name="TextBox 14">
            <a:extLst>
              <a:ext uri="{FF2B5EF4-FFF2-40B4-BE49-F238E27FC236}">
                <a16:creationId xmlns:a16="http://schemas.microsoft.com/office/drawing/2014/main" id="{22EE674F-5652-2D40-6D05-D21914B7CD76}"/>
              </a:ext>
            </a:extLst>
          </p:cNvPr>
          <p:cNvSpPr txBox="1"/>
          <p:nvPr/>
        </p:nvSpPr>
        <p:spPr>
          <a:xfrm>
            <a:off x="374073" y="7364900"/>
            <a:ext cx="6096000" cy="1754326"/>
          </a:xfrm>
          <a:prstGeom prst="rect">
            <a:avLst/>
          </a:prstGeom>
          <a:noFill/>
        </p:spPr>
        <p:txBody>
          <a:bodyPr wrap="square">
            <a:spAutoFit/>
          </a:bodyPr>
          <a:lstStyle/>
          <a:p>
            <a:pPr lvl="1"/>
            <a:r>
              <a:rPr lang="en-GB" dirty="0">
                <a:latin typeface="Arial" panose="020B0604020202020204" pitchFamily="34" charset="0"/>
                <a:cs typeface="Arial" panose="020B0604020202020204" pitchFamily="34" charset="0"/>
              </a:rPr>
              <a:t>Shape:</a:t>
            </a:r>
          </a:p>
          <a:p>
            <a:pPr lvl="1"/>
            <a:r>
              <a:rPr lang="en-GB" dirty="0">
                <a:latin typeface="Arial" panose="020B0604020202020204" pitchFamily="34" charset="0"/>
                <a:cs typeface="Arial" panose="020B0604020202020204" pitchFamily="34" charset="0"/>
              </a:rPr>
              <a:t>Texture:</a:t>
            </a:r>
          </a:p>
          <a:p>
            <a:pPr lvl="1"/>
            <a:r>
              <a:rPr lang="en-GB" dirty="0">
                <a:latin typeface="Arial" panose="020B0604020202020204" pitchFamily="34" charset="0"/>
                <a:cs typeface="Arial" panose="020B0604020202020204" pitchFamily="34" charset="0"/>
              </a:rPr>
              <a:t>Flavour:</a:t>
            </a:r>
          </a:p>
          <a:p>
            <a:pPr lvl="1"/>
            <a:r>
              <a:rPr lang="en-GB" dirty="0">
                <a:latin typeface="Arial" panose="020B0604020202020204" pitchFamily="34" charset="0"/>
                <a:cs typeface="Arial" panose="020B0604020202020204" pitchFamily="34" charset="0"/>
              </a:rPr>
              <a:t>Target group:</a:t>
            </a:r>
          </a:p>
          <a:p>
            <a:pPr lvl="1"/>
            <a:r>
              <a:rPr lang="en-GB" dirty="0">
                <a:latin typeface="Arial" panose="020B0604020202020204" pitchFamily="34" charset="0"/>
                <a:cs typeface="Arial" panose="020B0604020202020204" pitchFamily="34" charset="0"/>
              </a:rPr>
              <a:t>Chosen celebration:</a:t>
            </a:r>
          </a:p>
          <a:p>
            <a:pPr lvl="1"/>
            <a:r>
              <a:rPr lang="en-GB" dirty="0">
                <a:latin typeface="Arial" panose="020B0604020202020204" pitchFamily="34" charset="0"/>
                <a:cs typeface="Arial" panose="020B0604020202020204" pitchFamily="34" charset="0"/>
              </a:rPr>
              <a:t>Method of making:</a:t>
            </a:r>
          </a:p>
        </p:txBody>
      </p:sp>
      <p:sp>
        <p:nvSpPr>
          <p:cNvPr id="16" name="TextBox 15">
            <a:extLst>
              <a:ext uri="{FF2B5EF4-FFF2-40B4-BE49-F238E27FC236}">
                <a16:creationId xmlns:a16="http://schemas.microsoft.com/office/drawing/2014/main" id="{728880E7-6837-18B8-2341-0D26F47274FE}"/>
              </a:ext>
            </a:extLst>
          </p:cNvPr>
          <p:cNvSpPr txBox="1"/>
          <p:nvPr/>
        </p:nvSpPr>
        <p:spPr>
          <a:xfrm>
            <a:off x="374073" y="11393035"/>
            <a:ext cx="6096000" cy="1754326"/>
          </a:xfrm>
          <a:prstGeom prst="rect">
            <a:avLst/>
          </a:prstGeom>
          <a:noFill/>
        </p:spPr>
        <p:txBody>
          <a:bodyPr wrap="square">
            <a:spAutoFit/>
          </a:bodyPr>
          <a:lstStyle/>
          <a:p>
            <a:pPr lvl="1"/>
            <a:r>
              <a:rPr lang="en-GB" dirty="0">
                <a:latin typeface="Arial" panose="020B0604020202020204" pitchFamily="34" charset="0"/>
                <a:cs typeface="Arial" panose="020B0604020202020204" pitchFamily="34" charset="0"/>
              </a:rPr>
              <a:t>Shape:</a:t>
            </a:r>
          </a:p>
          <a:p>
            <a:pPr lvl="1"/>
            <a:r>
              <a:rPr lang="en-GB" dirty="0">
                <a:latin typeface="Arial" panose="020B0604020202020204" pitchFamily="34" charset="0"/>
                <a:cs typeface="Arial" panose="020B0604020202020204" pitchFamily="34" charset="0"/>
              </a:rPr>
              <a:t>Texture:</a:t>
            </a:r>
          </a:p>
          <a:p>
            <a:pPr lvl="1"/>
            <a:r>
              <a:rPr lang="en-GB" dirty="0">
                <a:latin typeface="Arial" panose="020B0604020202020204" pitchFamily="34" charset="0"/>
                <a:cs typeface="Arial" panose="020B0604020202020204" pitchFamily="34" charset="0"/>
              </a:rPr>
              <a:t>Flavour:</a:t>
            </a:r>
          </a:p>
          <a:p>
            <a:pPr lvl="1"/>
            <a:r>
              <a:rPr lang="en-GB" dirty="0">
                <a:latin typeface="Arial" panose="020B0604020202020204" pitchFamily="34" charset="0"/>
                <a:cs typeface="Arial" panose="020B0604020202020204" pitchFamily="34" charset="0"/>
              </a:rPr>
              <a:t>Target group:</a:t>
            </a:r>
          </a:p>
          <a:p>
            <a:pPr lvl="1"/>
            <a:r>
              <a:rPr lang="en-GB" dirty="0">
                <a:latin typeface="Arial" panose="020B0604020202020204" pitchFamily="34" charset="0"/>
                <a:cs typeface="Arial" panose="020B0604020202020204" pitchFamily="34" charset="0"/>
              </a:rPr>
              <a:t>Chosen celebration:</a:t>
            </a:r>
          </a:p>
          <a:p>
            <a:pPr lvl="1"/>
            <a:r>
              <a:rPr lang="en-GB" dirty="0">
                <a:latin typeface="Arial" panose="020B0604020202020204" pitchFamily="34" charset="0"/>
                <a:cs typeface="Arial" panose="020B0604020202020204" pitchFamily="34" charset="0"/>
              </a:rPr>
              <a:t>Method of making:</a:t>
            </a:r>
          </a:p>
        </p:txBody>
      </p:sp>
      <p:sp>
        <p:nvSpPr>
          <p:cNvPr id="17" name="TextBox 16">
            <a:extLst>
              <a:ext uri="{FF2B5EF4-FFF2-40B4-BE49-F238E27FC236}">
                <a16:creationId xmlns:a16="http://schemas.microsoft.com/office/drawing/2014/main" id="{DA11F0DE-DBDE-651C-C9F2-32C7CF48FBB5}"/>
              </a:ext>
            </a:extLst>
          </p:cNvPr>
          <p:cNvSpPr txBox="1"/>
          <p:nvPr/>
        </p:nvSpPr>
        <p:spPr>
          <a:xfrm>
            <a:off x="5594363" y="7320527"/>
            <a:ext cx="6096000" cy="1754326"/>
          </a:xfrm>
          <a:prstGeom prst="rect">
            <a:avLst/>
          </a:prstGeom>
          <a:noFill/>
        </p:spPr>
        <p:txBody>
          <a:bodyPr wrap="square">
            <a:spAutoFit/>
          </a:bodyPr>
          <a:lstStyle/>
          <a:p>
            <a:pPr lvl="1"/>
            <a:r>
              <a:rPr lang="en-GB" dirty="0">
                <a:latin typeface="Arial" panose="020B0604020202020204" pitchFamily="34" charset="0"/>
                <a:cs typeface="Arial" panose="020B0604020202020204" pitchFamily="34" charset="0"/>
              </a:rPr>
              <a:t>Shape:</a:t>
            </a:r>
          </a:p>
          <a:p>
            <a:pPr lvl="1"/>
            <a:r>
              <a:rPr lang="en-GB" dirty="0">
                <a:latin typeface="Arial" panose="020B0604020202020204" pitchFamily="34" charset="0"/>
                <a:cs typeface="Arial" panose="020B0604020202020204" pitchFamily="34" charset="0"/>
              </a:rPr>
              <a:t>Texture:</a:t>
            </a:r>
          </a:p>
          <a:p>
            <a:pPr lvl="1"/>
            <a:r>
              <a:rPr lang="en-GB" dirty="0">
                <a:latin typeface="Arial" panose="020B0604020202020204" pitchFamily="34" charset="0"/>
                <a:cs typeface="Arial" panose="020B0604020202020204" pitchFamily="34" charset="0"/>
              </a:rPr>
              <a:t>Flavour:</a:t>
            </a:r>
          </a:p>
          <a:p>
            <a:pPr lvl="1"/>
            <a:r>
              <a:rPr lang="en-GB" dirty="0">
                <a:latin typeface="Arial" panose="020B0604020202020204" pitchFamily="34" charset="0"/>
                <a:cs typeface="Arial" panose="020B0604020202020204" pitchFamily="34" charset="0"/>
              </a:rPr>
              <a:t>Target group:</a:t>
            </a:r>
          </a:p>
          <a:p>
            <a:pPr lvl="1"/>
            <a:r>
              <a:rPr lang="en-GB" dirty="0">
                <a:latin typeface="Arial" panose="020B0604020202020204" pitchFamily="34" charset="0"/>
                <a:cs typeface="Arial" panose="020B0604020202020204" pitchFamily="34" charset="0"/>
              </a:rPr>
              <a:t>Chosen celebration:</a:t>
            </a:r>
          </a:p>
          <a:p>
            <a:pPr lvl="1"/>
            <a:r>
              <a:rPr lang="en-GB" dirty="0">
                <a:latin typeface="Arial" panose="020B0604020202020204" pitchFamily="34" charset="0"/>
                <a:cs typeface="Arial" panose="020B0604020202020204" pitchFamily="34" charset="0"/>
              </a:rPr>
              <a:t>Method of making:</a:t>
            </a:r>
          </a:p>
        </p:txBody>
      </p:sp>
      <p:sp>
        <p:nvSpPr>
          <p:cNvPr id="18" name="TextBox 17">
            <a:extLst>
              <a:ext uri="{FF2B5EF4-FFF2-40B4-BE49-F238E27FC236}">
                <a16:creationId xmlns:a16="http://schemas.microsoft.com/office/drawing/2014/main" id="{463A414B-3F1C-3512-A54B-28DC75FF92CF}"/>
              </a:ext>
            </a:extLst>
          </p:cNvPr>
          <p:cNvSpPr txBox="1"/>
          <p:nvPr/>
        </p:nvSpPr>
        <p:spPr>
          <a:xfrm>
            <a:off x="5594363" y="11473394"/>
            <a:ext cx="6096000" cy="1754326"/>
          </a:xfrm>
          <a:prstGeom prst="rect">
            <a:avLst/>
          </a:prstGeom>
          <a:noFill/>
        </p:spPr>
        <p:txBody>
          <a:bodyPr wrap="square">
            <a:spAutoFit/>
          </a:bodyPr>
          <a:lstStyle/>
          <a:p>
            <a:pPr lvl="1"/>
            <a:r>
              <a:rPr lang="en-GB" dirty="0">
                <a:latin typeface="Arial" panose="020B0604020202020204" pitchFamily="34" charset="0"/>
                <a:cs typeface="Arial" panose="020B0604020202020204" pitchFamily="34" charset="0"/>
              </a:rPr>
              <a:t>Shape:</a:t>
            </a:r>
          </a:p>
          <a:p>
            <a:pPr lvl="1"/>
            <a:r>
              <a:rPr lang="en-GB" dirty="0">
                <a:latin typeface="Arial" panose="020B0604020202020204" pitchFamily="34" charset="0"/>
                <a:cs typeface="Arial" panose="020B0604020202020204" pitchFamily="34" charset="0"/>
              </a:rPr>
              <a:t>Texture:</a:t>
            </a:r>
          </a:p>
          <a:p>
            <a:pPr lvl="1"/>
            <a:r>
              <a:rPr lang="en-GB" dirty="0">
                <a:latin typeface="Arial" panose="020B0604020202020204" pitchFamily="34" charset="0"/>
                <a:cs typeface="Arial" panose="020B0604020202020204" pitchFamily="34" charset="0"/>
              </a:rPr>
              <a:t>Flavour:</a:t>
            </a:r>
          </a:p>
          <a:p>
            <a:pPr lvl="1"/>
            <a:r>
              <a:rPr lang="en-GB" dirty="0">
                <a:latin typeface="Arial" panose="020B0604020202020204" pitchFamily="34" charset="0"/>
                <a:cs typeface="Arial" panose="020B0604020202020204" pitchFamily="34" charset="0"/>
              </a:rPr>
              <a:t>Target group:</a:t>
            </a:r>
          </a:p>
          <a:p>
            <a:pPr lvl="1"/>
            <a:r>
              <a:rPr lang="en-GB" dirty="0">
                <a:latin typeface="Arial" panose="020B0604020202020204" pitchFamily="34" charset="0"/>
                <a:cs typeface="Arial" panose="020B0604020202020204" pitchFamily="34" charset="0"/>
              </a:rPr>
              <a:t>Chosen celebration:</a:t>
            </a:r>
          </a:p>
          <a:p>
            <a:pPr lvl="1"/>
            <a:r>
              <a:rPr lang="en-GB" dirty="0">
                <a:latin typeface="Arial" panose="020B0604020202020204" pitchFamily="34" charset="0"/>
                <a:cs typeface="Arial" panose="020B0604020202020204" pitchFamily="34" charset="0"/>
              </a:rPr>
              <a:t>Method of making:</a:t>
            </a:r>
          </a:p>
        </p:txBody>
      </p:sp>
      <p:sp>
        <p:nvSpPr>
          <p:cNvPr id="19" name="TextBox 18">
            <a:extLst>
              <a:ext uri="{FF2B5EF4-FFF2-40B4-BE49-F238E27FC236}">
                <a16:creationId xmlns:a16="http://schemas.microsoft.com/office/drawing/2014/main" id="{447D636A-45AE-C7E6-ADE9-68665E71E6B5}"/>
              </a:ext>
            </a:extLst>
          </p:cNvPr>
          <p:cNvSpPr txBox="1"/>
          <p:nvPr/>
        </p:nvSpPr>
        <p:spPr>
          <a:xfrm>
            <a:off x="590150" y="13778732"/>
            <a:ext cx="9717276" cy="2308324"/>
          </a:xfrm>
          <a:prstGeom prst="rect">
            <a:avLst/>
          </a:prstGeom>
          <a:noFill/>
        </p:spPr>
        <p:txBody>
          <a:bodyPr wrap="none" rtlCol="0">
            <a:spAutoFit/>
          </a:bodyPr>
          <a:lstStyle/>
          <a:p>
            <a:endParaRPr lang="en-GB" dirty="0">
              <a:latin typeface="Arial" panose="020B0604020202020204" pitchFamily="34" charset="0"/>
              <a:cs typeface="Arial" panose="020B0604020202020204" pitchFamily="34" charset="0"/>
            </a:endParaRPr>
          </a:p>
          <a:p>
            <a:pPr>
              <a:lnSpc>
                <a:spcPct val="150000"/>
              </a:lnSpc>
            </a:pPr>
            <a:r>
              <a:rPr lang="en-GB" b="1" dirty="0">
                <a:latin typeface="Arial" panose="020B0604020202020204" pitchFamily="34" charset="0"/>
                <a:cs typeface="Arial" panose="020B0604020202020204" pitchFamily="34" charset="0"/>
              </a:rPr>
              <a:t>WWW: </a:t>
            </a:r>
            <a:r>
              <a:rPr lang="en-GB" dirty="0">
                <a:latin typeface="Arial" panose="020B0604020202020204" pitchFamily="34" charset="0"/>
                <a:cs typeface="Arial" panose="020B0604020202020204" pitchFamily="34" charset="0"/>
              </a:rPr>
              <a:t>Neatness, clear message, use of space, original, drawing skills, creativity, enthusiasm</a:t>
            </a:r>
          </a:p>
          <a:p>
            <a:pPr>
              <a:lnSpc>
                <a:spcPct val="150000"/>
              </a:lnSpc>
            </a:pPr>
            <a:r>
              <a:rPr lang="en-GB" dirty="0">
                <a:latin typeface="Arial" panose="020B0604020202020204" pitchFamily="34" charset="0"/>
                <a:cs typeface="Arial" panose="020B0604020202020204" pitchFamily="34" charset="0"/>
              </a:rPr>
              <a:t>            Other: </a:t>
            </a:r>
          </a:p>
          <a:p>
            <a:pPr>
              <a:lnSpc>
                <a:spcPct val="150000"/>
              </a:lnSpc>
            </a:pPr>
            <a:r>
              <a:rPr lang="en-GB" b="1" dirty="0">
                <a:latin typeface="Arial" panose="020B0604020202020204" pitchFamily="34" charset="0"/>
                <a:cs typeface="Arial" panose="020B0604020202020204" pitchFamily="34" charset="0"/>
              </a:rPr>
              <a:t>EBI: </a:t>
            </a:r>
            <a:r>
              <a:rPr lang="en-GB" dirty="0">
                <a:latin typeface="Arial" panose="020B0604020202020204" pitchFamily="34" charset="0"/>
                <a:cs typeface="Arial" panose="020B0604020202020204" pitchFamily="34" charset="0"/>
              </a:rPr>
              <a:t>Neater, clearer writing, clearer message, better placement or ideas, neater rendering,</a:t>
            </a:r>
          </a:p>
          <a:p>
            <a:pPr>
              <a:lnSpc>
                <a:spcPct val="150000"/>
              </a:lnSpc>
            </a:pPr>
            <a:r>
              <a:rPr lang="en-GB" dirty="0">
                <a:latin typeface="Arial" panose="020B0604020202020204" pitchFamily="34" charset="0"/>
                <a:cs typeface="Arial" panose="020B0604020202020204" pitchFamily="34" charset="0"/>
              </a:rPr>
              <a:t>           Other: </a:t>
            </a:r>
          </a:p>
          <a:p>
            <a:endParaRPr lang="en-GB"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6AAB8F49-9FDA-76F5-827D-AF06227BAA7B}"/>
              </a:ext>
            </a:extLst>
          </p:cNvPr>
          <p:cNvCxnSpPr>
            <a:cxnSpLocks/>
          </p:cNvCxnSpPr>
          <p:nvPr/>
        </p:nvCxnSpPr>
        <p:spPr>
          <a:xfrm>
            <a:off x="381001" y="14015871"/>
            <a:ext cx="11443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D5C51-B5FC-D276-2516-A44853721450}"/>
              </a:ext>
            </a:extLst>
          </p:cNvPr>
          <p:cNvCxnSpPr>
            <a:cxnSpLocks/>
          </p:cNvCxnSpPr>
          <p:nvPr/>
        </p:nvCxnSpPr>
        <p:spPr>
          <a:xfrm>
            <a:off x="2155666" y="14766727"/>
            <a:ext cx="79638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4B47A3B-30C1-ADA1-6759-2D5E26917CA1}"/>
              </a:ext>
            </a:extLst>
          </p:cNvPr>
          <p:cNvCxnSpPr>
            <a:cxnSpLocks/>
          </p:cNvCxnSpPr>
          <p:nvPr/>
        </p:nvCxnSpPr>
        <p:spPr>
          <a:xfrm>
            <a:off x="2059890" y="15349320"/>
            <a:ext cx="79638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09F7ED2-26FE-3BE5-42E1-C03EF007D7F7}"/>
              </a:ext>
            </a:extLst>
          </p:cNvPr>
          <p:cNvSpPr txBox="1"/>
          <p:nvPr/>
        </p:nvSpPr>
        <p:spPr>
          <a:xfrm>
            <a:off x="5509164" y="14731354"/>
            <a:ext cx="6092686" cy="461665"/>
          </a:xfrm>
          <a:prstGeom prst="rect">
            <a:avLst/>
          </a:prstGeom>
          <a:noFill/>
        </p:spPr>
        <p:txBody>
          <a:bodyPr wrap="square">
            <a:spAutoFit/>
          </a:bodyPr>
          <a:lstStyle/>
          <a:p>
            <a:pPr algn="r"/>
            <a:r>
              <a:rPr lang="en-GB" sz="2400" b="1" dirty="0">
                <a:latin typeface="Arial" panose="020B0604020202020204" pitchFamily="34" charset="0"/>
                <a:cs typeface="Arial" panose="020B0604020202020204" pitchFamily="34" charset="0"/>
              </a:rPr>
              <a:t>+   =   -</a:t>
            </a:r>
            <a:endParaRPr lang="en-US" sz="24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172BE6E-D2C0-619D-7F93-78C4790CD2D0}"/>
              </a:ext>
            </a:extLst>
          </p:cNvPr>
          <p:cNvSpPr txBox="1"/>
          <p:nvPr/>
        </p:nvSpPr>
        <p:spPr>
          <a:xfrm>
            <a:off x="5657590" y="14425760"/>
            <a:ext cx="6092686" cy="369332"/>
          </a:xfrm>
          <a:prstGeom prst="rect">
            <a:avLst/>
          </a:prstGeom>
          <a:noFill/>
        </p:spPr>
        <p:txBody>
          <a:bodyPr wrap="square">
            <a:spAutoFit/>
          </a:bodyPr>
          <a:lstStyle/>
          <a:p>
            <a:pPr algn="r"/>
            <a:r>
              <a:rPr lang="en-GB" dirty="0">
                <a:latin typeface="Arial" panose="020B0604020202020204" pitchFamily="34" charset="0"/>
                <a:cs typeface="Arial" panose="020B0604020202020204" pitchFamily="34" charset="0"/>
              </a:rPr>
              <a:t>On target?</a:t>
            </a:r>
            <a:endParaRPr lang="en-US" dirty="0">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170FE07C-0EBC-67BF-BA17-29824FB48DC6}"/>
              </a:ext>
            </a:extLst>
          </p:cNvPr>
          <p:cNvCxnSpPr>
            <a:cxnSpLocks/>
          </p:cNvCxnSpPr>
          <p:nvPr/>
        </p:nvCxnSpPr>
        <p:spPr>
          <a:xfrm flipV="1">
            <a:off x="10337791" y="14015871"/>
            <a:ext cx="0" cy="163065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724F272-85A2-9637-28A9-F61F97FFE74E}"/>
              </a:ext>
            </a:extLst>
          </p:cNvPr>
          <p:cNvSpPr txBox="1"/>
          <p:nvPr/>
        </p:nvSpPr>
        <p:spPr>
          <a:xfrm>
            <a:off x="5657590" y="15784092"/>
            <a:ext cx="301686" cy="369332"/>
          </a:xfrm>
          <a:prstGeom prst="rect">
            <a:avLst/>
          </a:prstGeom>
          <a:noFill/>
        </p:spPr>
        <p:txBody>
          <a:bodyPr wrap="none" rtlCol="0">
            <a:spAutoFit/>
          </a:bodyPr>
          <a:lstStyle/>
          <a:p>
            <a:r>
              <a:rPr lang="en-GB" b="1" dirty="0"/>
              <a:t>1</a:t>
            </a:r>
            <a:endParaRPr lang="en-US" b="1"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9" name="Ink 28">
                <a:extLst>
                  <a:ext uri="{FF2B5EF4-FFF2-40B4-BE49-F238E27FC236}">
                    <a16:creationId xmlns:a16="http://schemas.microsoft.com/office/drawing/2014/main" id="{8077880E-CF52-B83F-1C08-42E11B947674}"/>
                  </a:ext>
                </a:extLst>
              </p14:cNvPr>
              <p14:cNvContentPartPr/>
              <p14:nvPr/>
            </p14:nvContentPartPr>
            <p14:xfrm>
              <a:off x="-4953660" y="685500"/>
              <a:ext cx="360" cy="360"/>
            </p14:xfrm>
          </p:contentPart>
        </mc:Choice>
        <mc:Fallback xmlns="">
          <p:pic>
            <p:nvPicPr>
              <p:cNvPr id="29" name="Ink 28">
                <a:extLst>
                  <a:ext uri="{FF2B5EF4-FFF2-40B4-BE49-F238E27FC236}">
                    <a16:creationId xmlns:a16="http://schemas.microsoft.com/office/drawing/2014/main" id="{8077880E-CF52-B83F-1C08-42E11B947674}"/>
                  </a:ext>
                </a:extLst>
              </p:cNvPr>
              <p:cNvPicPr/>
              <p:nvPr/>
            </p:nvPicPr>
            <p:blipFill>
              <a:blip r:embed="rId4"/>
              <a:stretch>
                <a:fillRect/>
              </a:stretch>
            </p:blipFill>
            <p:spPr>
              <a:xfrm>
                <a:off x="-4971300" y="57786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2" name="Ink 31">
                <a:extLst>
                  <a:ext uri="{FF2B5EF4-FFF2-40B4-BE49-F238E27FC236}">
                    <a16:creationId xmlns:a16="http://schemas.microsoft.com/office/drawing/2014/main" id="{1F8BE708-126B-6C8F-2079-68F8E0AB5D3F}"/>
                  </a:ext>
                </a:extLst>
              </p14:cNvPr>
              <p14:cNvContentPartPr/>
              <p14:nvPr/>
            </p14:nvContentPartPr>
            <p14:xfrm>
              <a:off x="-2953500" y="8667420"/>
              <a:ext cx="360" cy="360"/>
            </p14:xfrm>
          </p:contentPart>
        </mc:Choice>
        <mc:Fallback xmlns="">
          <p:pic>
            <p:nvPicPr>
              <p:cNvPr id="32" name="Ink 31">
                <a:extLst>
                  <a:ext uri="{FF2B5EF4-FFF2-40B4-BE49-F238E27FC236}">
                    <a16:creationId xmlns:a16="http://schemas.microsoft.com/office/drawing/2014/main" id="{1F8BE708-126B-6C8F-2079-68F8E0AB5D3F}"/>
                  </a:ext>
                </a:extLst>
              </p:cNvPr>
              <p:cNvPicPr/>
              <p:nvPr/>
            </p:nvPicPr>
            <p:blipFill>
              <a:blip r:embed="rId6"/>
              <a:stretch>
                <a:fillRect/>
              </a:stretch>
            </p:blipFill>
            <p:spPr>
              <a:xfrm>
                <a:off x="-2971140" y="855978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37" name="Ink 36">
                <a:extLst>
                  <a:ext uri="{FF2B5EF4-FFF2-40B4-BE49-F238E27FC236}">
                    <a16:creationId xmlns:a16="http://schemas.microsoft.com/office/drawing/2014/main" id="{31912266-25CC-87FE-5CFC-628B415BCBC9}"/>
                  </a:ext>
                </a:extLst>
              </p14:cNvPr>
              <p14:cNvContentPartPr/>
              <p14:nvPr/>
            </p14:nvContentPartPr>
            <p14:xfrm>
              <a:off x="-3955439" y="5549427"/>
              <a:ext cx="360" cy="45719"/>
            </p14:xfrm>
          </p:contentPart>
        </mc:Choice>
        <mc:Fallback xmlns="">
          <p:pic>
            <p:nvPicPr>
              <p:cNvPr id="37" name="Ink 36">
                <a:extLst>
                  <a:ext uri="{FF2B5EF4-FFF2-40B4-BE49-F238E27FC236}">
                    <a16:creationId xmlns:a16="http://schemas.microsoft.com/office/drawing/2014/main" id="{31912266-25CC-87FE-5CFC-628B415BCBC9}"/>
                  </a:ext>
                </a:extLst>
              </p:cNvPr>
              <p:cNvPicPr/>
              <p:nvPr/>
            </p:nvPicPr>
            <p:blipFill>
              <a:blip r:embed="rId8"/>
              <a:stretch>
                <a:fillRect/>
              </a:stretch>
            </p:blipFill>
            <p:spPr>
              <a:xfrm>
                <a:off x="-3973439" y="-8166273"/>
                <a:ext cx="36000" cy="2743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38" name="Ink 37">
                <a:extLst>
                  <a:ext uri="{FF2B5EF4-FFF2-40B4-BE49-F238E27FC236}">
                    <a16:creationId xmlns:a16="http://schemas.microsoft.com/office/drawing/2014/main" id="{7D0F0240-5EB1-9210-E336-D45CC5951D4F}"/>
                  </a:ext>
                </a:extLst>
              </p14:cNvPr>
              <p14:cNvContentPartPr/>
              <p14:nvPr/>
            </p14:nvContentPartPr>
            <p14:xfrm>
              <a:off x="-3155519" y="5758947"/>
              <a:ext cx="360" cy="45719"/>
            </p14:xfrm>
          </p:contentPart>
        </mc:Choice>
        <mc:Fallback xmlns="">
          <p:pic>
            <p:nvPicPr>
              <p:cNvPr id="38" name="Ink 37">
                <a:extLst>
                  <a:ext uri="{FF2B5EF4-FFF2-40B4-BE49-F238E27FC236}">
                    <a16:creationId xmlns:a16="http://schemas.microsoft.com/office/drawing/2014/main" id="{7D0F0240-5EB1-9210-E336-D45CC5951D4F}"/>
                  </a:ext>
                </a:extLst>
              </p:cNvPr>
              <p:cNvPicPr/>
              <p:nvPr/>
            </p:nvPicPr>
            <p:blipFill>
              <a:blip r:embed="rId10"/>
              <a:stretch>
                <a:fillRect/>
              </a:stretch>
            </p:blipFill>
            <p:spPr>
              <a:xfrm>
                <a:off x="-3173519" y="-7956753"/>
                <a:ext cx="36000" cy="27431400"/>
              </a:xfrm>
              <a:prstGeom prst="rect">
                <a:avLst/>
              </a:prstGeom>
            </p:spPr>
          </p:pic>
        </mc:Fallback>
      </mc:AlternateContent>
      <p:pic>
        <p:nvPicPr>
          <p:cNvPr id="47" name="Picture 46">
            <a:extLst>
              <a:ext uri="{FF2B5EF4-FFF2-40B4-BE49-F238E27FC236}">
                <a16:creationId xmlns:a16="http://schemas.microsoft.com/office/drawing/2014/main" id="{C060B26B-6C71-A646-3124-5B9BA48672DD}"/>
              </a:ext>
            </a:extLst>
          </p:cNvPr>
          <p:cNvPicPr>
            <a:picLocks noChangeAspect="1"/>
          </p:cNvPicPr>
          <p:nvPr/>
        </p:nvPicPr>
        <p:blipFill>
          <a:blip r:embed="rId11"/>
          <a:stretch>
            <a:fillRect/>
          </a:stretch>
        </p:blipFill>
        <p:spPr>
          <a:xfrm>
            <a:off x="2977317" y="5943628"/>
            <a:ext cx="2187281" cy="2150827"/>
          </a:xfrm>
          <a:prstGeom prst="rect">
            <a:avLst/>
          </a:prstGeom>
        </p:spPr>
      </p:pic>
      <p:sp>
        <p:nvSpPr>
          <p:cNvPr id="30" name="Rectangle 29">
            <a:extLst>
              <a:ext uri="{FF2B5EF4-FFF2-40B4-BE49-F238E27FC236}">
                <a16:creationId xmlns:a16="http://schemas.microsoft.com/office/drawing/2014/main" id="{F3816545-1493-4A1F-ABE4-2C7B54377616}"/>
              </a:ext>
            </a:extLst>
          </p:cNvPr>
          <p:cNvSpPr/>
          <p:nvPr/>
        </p:nvSpPr>
        <p:spPr>
          <a:xfrm>
            <a:off x="6259437" y="4026574"/>
            <a:ext cx="2605200" cy="1200329"/>
          </a:xfrm>
          <a:prstGeom prst="rect">
            <a:avLst/>
          </a:prstGeom>
        </p:spPr>
        <p:txBody>
          <a:bodyPr wrap="none">
            <a:spAutoFit/>
          </a:bodyPr>
          <a:lstStyle/>
          <a:p>
            <a:pPr marL="285750" indent="-285750">
              <a:buFont typeface="Arial" panose="020B0604020202020204" pitchFamily="34" charset="0"/>
              <a:buChar char="•"/>
            </a:pPr>
            <a:r>
              <a:rPr lang="en-GB" sz="1200" i="0" dirty="0">
                <a:effectLst/>
                <a:latin typeface="MV Boli" panose="02000500030200090000" pitchFamily="2" charset="0"/>
                <a:cs typeface="MV Boli" panose="02000500030200090000" pitchFamily="2" charset="0"/>
              </a:rPr>
              <a:t>Peanut Butter and Chocolate</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Chocolate and orange</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Raspberry and chocolate</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Chocolate and mint</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Caramel and vanilla</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Cinnamon &amp; raisin</a:t>
            </a:r>
          </a:p>
        </p:txBody>
      </p:sp>
      <p:sp>
        <p:nvSpPr>
          <p:cNvPr id="31" name="Rectangle 30">
            <a:extLst>
              <a:ext uri="{FF2B5EF4-FFF2-40B4-BE49-F238E27FC236}">
                <a16:creationId xmlns:a16="http://schemas.microsoft.com/office/drawing/2014/main" id="{378D8985-8ADC-478A-B95B-81C190283B28}"/>
              </a:ext>
            </a:extLst>
          </p:cNvPr>
          <p:cNvSpPr/>
          <p:nvPr/>
        </p:nvSpPr>
        <p:spPr>
          <a:xfrm>
            <a:off x="7639860" y="3781047"/>
            <a:ext cx="1539204" cy="253916"/>
          </a:xfrm>
          <a:prstGeom prst="rect">
            <a:avLst/>
          </a:prstGeom>
        </p:spPr>
        <p:txBody>
          <a:bodyPr wrap="none">
            <a:spAutoFit/>
          </a:bodyPr>
          <a:lstStyle/>
          <a:p>
            <a:r>
              <a:rPr lang="en-US" sz="1050" i="0" u="sng" dirty="0">
                <a:effectLst/>
                <a:latin typeface="MV Boli" panose="02000500030200090000" pitchFamily="2" charset="0"/>
                <a:cs typeface="MV Boli" panose="02000500030200090000" pitchFamily="2" charset="0"/>
              </a:rPr>
              <a:t>Possible </a:t>
            </a:r>
            <a:r>
              <a:rPr lang="en-US" sz="1050" i="0" u="sng" dirty="0" err="1">
                <a:effectLst/>
                <a:latin typeface="MV Boli" panose="02000500030200090000" pitchFamily="2" charset="0"/>
                <a:cs typeface="MV Boli" panose="02000500030200090000" pitchFamily="2" charset="0"/>
              </a:rPr>
              <a:t>Flavour</a:t>
            </a:r>
            <a:r>
              <a:rPr lang="en-US" sz="1050" i="0" u="sng" dirty="0">
                <a:effectLst/>
                <a:latin typeface="MV Boli" panose="02000500030200090000" pitchFamily="2" charset="0"/>
                <a:cs typeface="MV Boli" panose="02000500030200090000" pitchFamily="2" charset="0"/>
              </a:rPr>
              <a:t> Ideas</a:t>
            </a:r>
            <a:endParaRPr lang="en-GB" sz="1050" u="sng" dirty="0">
              <a:latin typeface="MV Boli" panose="02000500030200090000" pitchFamily="2" charset="0"/>
              <a:cs typeface="MV Boli" panose="02000500030200090000" pitchFamily="2" charset="0"/>
            </a:endParaRPr>
          </a:p>
        </p:txBody>
      </p:sp>
      <p:sp>
        <p:nvSpPr>
          <p:cNvPr id="2" name="Rectangle 1">
            <a:extLst>
              <a:ext uri="{FF2B5EF4-FFF2-40B4-BE49-F238E27FC236}">
                <a16:creationId xmlns:a16="http://schemas.microsoft.com/office/drawing/2014/main" id="{71CB37A8-BAFA-458A-B5B0-D96CB2A7115E}"/>
              </a:ext>
            </a:extLst>
          </p:cNvPr>
          <p:cNvSpPr/>
          <p:nvPr/>
        </p:nvSpPr>
        <p:spPr>
          <a:xfrm>
            <a:off x="8815650" y="4017641"/>
            <a:ext cx="6096000" cy="1200329"/>
          </a:xfrm>
          <a:prstGeom prst="rect">
            <a:avLst/>
          </a:prstGeom>
        </p:spPr>
        <p:txBody>
          <a:bodyPr>
            <a:spAutoFit/>
          </a:bodyPr>
          <a:lstStyle/>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Cinnamon &amp; apple</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Coconut and lime</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Mango and Chili</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Cheese and bacon</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Cheese and onion</a:t>
            </a:r>
          </a:p>
          <a:p>
            <a:pPr marL="285750" indent="-285750">
              <a:buFont typeface="Arial" panose="020B0604020202020204" pitchFamily="34" charset="0"/>
              <a:buChar char="•"/>
            </a:pPr>
            <a:r>
              <a:rPr lang="en-US" sz="1200" dirty="0">
                <a:latin typeface="MV Boli" panose="02000500030200090000" pitchFamily="2" charset="0"/>
                <a:cs typeface="MV Boli" panose="02000500030200090000" pitchFamily="2" charset="0"/>
              </a:rPr>
              <a:t>Cheese and pineapple</a:t>
            </a:r>
          </a:p>
        </p:txBody>
      </p:sp>
      <p:sp>
        <p:nvSpPr>
          <p:cNvPr id="14" name="Rectangle 13">
            <a:extLst>
              <a:ext uri="{FF2B5EF4-FFF2-40B4-BE49-F238E27FC236}">
                <a16:creationId xmlns:a16="http://schemas.microsoft.com/office/drawing/2014/main" id="{EB96D9F8-9A76-44EC-B618-7CD8C20144DF}"/>
              </a:ext>
            </a:extLst>
          </p:cNvPr>
          <p:cNvSpPr/>
          <p:nvPr/>
        </p:nvSpPr>
        <p:spPr>
          <a:xfrm>
            <a:off x="6044882" y="3747924"/>
            <a:ext cx="4836040" cy="1495517"/>
          </a:xfrm>
          <a:prstGeom prst="rect">
            <a:avLst/>
          </a:prstGeom>
          <a:noFill/>
          <a:ln w="31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6984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3292365" y="2489885"/>
            <a:ext cx="5414617" cy="5231728"/>
          </a:xfrm>
          <a:prstGeom prst="rect">
            <a:avLst/>
          </a:prstGeom>
          <a:noFill/>
        </p:spPr>
      </p:pic>
      <p:sp>
        <p:nvSpPr>
          <p:cNvPr id="5" name="TextBox 4"/>
          <p:cNvSpPr txBox="1"/>
          <p:nvPr/>
        </p:nvSpPr>
        <p:spPr>
          <a:xfrm>
            <a:off x="4178394" y="2008193"/>
            <a:ext cx="4358502"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Made safely and hygienically?</a:t>
            </a:r>
          </a:p>
        </p:txBody>
      </p:sp>
      <p:sp>
        <p:nvSpPr>
          <p:cNvPr id="6" name="TextBox 5"/>
          <p:cNvSpPr txBox="1"/>
          <p:nvPr/>
        </p:nvSpPr>
        <p:spPr>
          <a:xfrm>
            <a:off x="7882364" y="2680362"/>
            <a:ext cx="297633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Method completed effectively?</a:t>
            </a:r>
          </a:p>
        </p:txBody>
      </p:sp>
      <p:sp>
        <p:nvSpPr>
          <p:cNvPr id="7" name="TextBox 6"/>
          <p:cNvSpPr txBox="1"/>
          <p:nvPr/>
        </p:nvSpPr>
        <p:spPr>
          <a:xfrm>
            <a:off x="2147984" y="4669286"/>
            <a:ext cx="2688299"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Consistent </a:t>
            </a:r>
          </a:p>
          <a:p>
            <a:r>
              <a:rPr lang="en-GB" sz="2000" dirty="0">
                <a:latin typeface="Arial" panose="020B0604020202020204" pitchFamily="34" charset="0"/>
                <a:cs typeface="Arial" panose="020B0604020202020204" pitchFamily="34" charset="0"/>
              </a:rPr>
              <a:t>shape?</a:t>
            </a:r>
          </a:p>
        </p:txBody>
      </p:sp>
      <p:sp>
        <p:nvSpPr>
          <p:cNvPr id="8" name="TextBox 7"/>
          <p:cNvSpPr txBox="1"/>
          <p:nvPr/>
        </p:nvSpPr>
        <p:spPr>
          <a:xfrm>
            <a:off x="2517218" y="6802412"/>
            <a:ext cx="3840427"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Colour: Light </a:t>
            </a:r>
          </a:p>
          <a:p>
            <a:r>
              <a:rPr lang="en-GB" sz="2000" dirty="0">
                <a:latin typeface="Arial" panose="020B0604020202020204" pitchFamily="34" charset="0"/>
                <a:cs typeface="Arial" panose="020B0604020202020204" pitchFamily="34" charset="0"/>
              </a:rPr>
              <a:t>golden brown? </a:t>
            </a:r>
            <a:endParaRPr lang="en-GB" sz="2000"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3989779" y="7584825"/>
            <a:ext cx="4178699"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Texture:</a:t>
            </a:r>
            <a:r>
              <a:rPr lang="en-GB" sz="2000" dirty="0">
                <a:solidFill>
                  <a:srgbClr val="C00000"/>
                </a:solidFill>
                <a:latin typeface="Arial" panose="020B0604020202020204" pitchFamily="34" charset="0"/>
                <a:cs typeface="Arial" panose="020B0604020202020204" pitchFamily="34" charset="0"/>
              </a:rPr>
              <a:t> </a:t>
            </a:r>
          </a:p>
          <a:p>
            <a:pPr algn="ctr"/>
            <a:r>
              <a:rPr lang="en-GB" sz="2000" dirty="0">
                <a:latin typeface="Arial" panose="020B0604020202020204" pitchFamily="34" charset="0"/>
                <a:cs typeface="Arial" panose="020B0604020202020204" pitchFamily="34" charset="0"/>
              </a:rPr>
              <a:t>crunchy outside/softer inside?</a:t>
            </a:r>
          </a:p>
        </p:txBody>
      </p:sp>
      <p:sp>
        <p:nvSpPr>
          <p:cNvPr id="10" name="TextBox 9"/>
          <p:cNvSpPr txBox="1"/>
          <p:nvPr/>
        </p:nvSpPr>
        <p:spPr>
          <a:xfrm>
            <a:off x="7807100" y="6862821"/>
            <a:ext cx="2592288"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All fit on one tray?</a:t>
            </a:r>
          </a:p>
        </p:txBody>
      </p:sp>
      <p:sp>
        <p:nvSpPr>
          <p:cNvPr id="11" name="TextBox 10"/>
          <p:cNvSpPr txBox="1"/>
          <p:nvPr/>
        </p:nvSpPr>
        <p:spPr>
          <a:xfrm>
            <a:off x="8623042" y="4871764"/>
            <a:ext cx="273698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Appeal to target market?</a:t>
            </a:r>
            <a:endParaRPr lang="en-GB" sz="2000" dirty="0">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2949264" y="2754986"/>
            <a:ext cx="297633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Flavouring</a:t>
            </a:r>
          </a:p>
          <a:p>
            <a:r>
              <a:rPr lang="en-GB" sz="2000" dirty="0">
                <a:latin typeface="Arial" panose="020B0604020202020204" pitchFamily="34" charset="0"/>
                <a:cs typeface="Arial" panose="020B0604020202020204" pitchFamily="34" charset="0"/>
              </a:rPr>
              <a:t> choice?</a:t>
            </a:r>
          </a:p>
        </p:txBody>
      </p:sp>
      <p:sp>
        <p:nvSpPr>
          <p:cNvPr id="14" name="Rectangle 13">
            <a:extLst>
              <a:ext uri="{FF2B5EF4-FFF2-40B4-BE49-F238E27FC236}">
                <a16:creationId xmlns:a16="http://schemas.microsoft.com/office/drawing/2014/main" id="{EEA70D03-D826-2FEE-A12D-74E43F04B279}"/>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F64EB1F-D65E-9C0D-8854-BDF420085CC4}"/>
              </a:ext>
            </a:extLst>
          </p:cNvPr>
          <p:cNvSpPr txBox="1"/>
          <p:nvPr/>
        </p:nvSpPr>
        <p:spPr>
          <a:xfrm>
            <a:off x="5730650" y="15752120"/>
            <a:ext cx="69494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11</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B88E420-16F1-67A0-F667-8D18E9224325}"/>
              </a:ext>
            </a:extLst>
          </p:cNvPr>
          <p:cNvSpPr txBox="1"/>
          <p:nvPr/>
        </p:nvSpPr>
        <p:spPr>
          <a:xfrm>
            <a:off x="670071" y="488960"/>
            <a:ext cx="8481809"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Evaluation of:</a:t>
            </a:r>
            <a:r>
              <a:rPr lang="en-GB" sz="4000" b="1" dirty="0">
                <a:latin typeface="Arial" panose="020B0604020202020204" pitchFamily="34" charset="0"/>
                <a:cs typeface="Arial" panose="020B0604020202020204" pitchFamily="34" charset="0"/>
              </a:rPr>
              <a:t>  </a:t>
            </a:r>
            <a:r>
              <a:rPr lang="en-GB" sz="1400" u="sng" dirty="0">
                <a:latin typeface="Arial" panose="020B0604020202020204" pitchFamily="34" charset="0"/>
                <a:cs typeface="Arial" panose="020B0604020202020204" pitchFamily="34" charset="0"/>
              </a:rPr>
              <a:t>__________                                                       _________</a:t>
            </a:r>
            <a:endParaRPr lang="en-US" sz="4000" u="sng"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8B27817-3062-7581-0185-6CAC85B8C637}"/>
              </a:ext>
            </a:extLst>
          </p:cNvPr>
          <p:cNvSpPr txBox="1"/>
          <p:nvPr/>
        </p:nvSpPr>
        <p:spPr>
          <a:xfrm>
            <a:off x="709507" y="1872870"/>
            <a:ext cx="1723549" cy="1754326"/>
          </a:xfrm>
          <a:prstGeom prst="rect">
            <a:avLst/>
          </a:prstGeom>
          <a:noFill/>
          <a:ln w="3175">
            <a:noFill/>
          </a:ln>
        </p:spPr>
        <p:txBody>
          <a:bodyPr wrap="none" rtlCol="0">
            <a:spAutoFit/>
          </a:bodyPr>
          <a:lstStyle/>
          <a:p>
            <a:r>
              <a:rPr lang="en-GB" b="1" dirty="0">
                <a:latin typeface="Arial" panose="020B0604020202020204" pitchFamily="34" charset="0"/>
                <a:cs typeface="Arial" panose="020B0604020202020204" pitchFamily="34" charset="0"/>
              </a:rPr>
              <a:t>Key:</a:t>
            </a:r>
          </a:p>
          <a:p>
            <a:r>
              <a:rPr lang="en-GB" dirty="0">
                <a:latin typeface="Arial" panose="020B0604020202020204" pitchFamily="34" charset="0"/>
                <a:cs typeface="Arial" panose="020B0604020202020204" pitchFamily="34" charset="0"/>
              </a:rPr>
              <a:t>5 - best</a:t>
            </a:r>
          </a:p>
          <a:p>
            <a:r>
              <a:rPr lang="en-GB" dirty="0">
                <a:latin typeface="Arial" panose="020B0604020202020204" pitchFamily="34" charset="0"/>
                <a:cs typeface="Arial" panose="020B0604020202020204" pitchFamily="34" charset="0"/>
              </a:rPr>
              <a:t>4 - good</a:t>
            </a:r>
          </a:p>
          <a:p>
            <a:r>
              <a:rPr lang="en-GB" dirty="0">
                <a:latin typeface="Arial" panose="020B0604020202020204" pitchFamily="34" charset="0"/>
                <a:cs typeface="Arial" panose="020B0604020202020204" pitchFamily="34" charset="0"/>
              </a:rPr>
              <a:t>3 - average</a:t>
            </a:r>
          </a:p>
          <a:p>
            <a:r>
              <a:rPr lang="en-GB" dirty="0">
                <a:latin typeface="Arial" panose="020B0604020202020204" pitchFamily="34" charset="0"/>
                <a:cs typeface="Arial" panose="020B0604020202020204" pitchFamily="34" charset="0"/>
              </a:rPr>
              <a:t>2 - not so good</a:t>
            </a:r>
          </a:p>
          <a:p>
            <a:r>
              <a:rPr lang="en-GB" dirty="0">
                <a:latin typeface="Arial" panose="020B0604020202020204" pitchFamily="34" charset="0"/>
                <a:cs typeface="Arial" panose="020B0604020202020204" pitchFamily="34" charset="0"/>
              </a:rPr>
              <a:t>1 – worst</a:t>
            </a:r>
          </a:p>
        </p:txBody>
      </p:sp>
      <p:graphicFrame>
        <p:nvGraphicFramePr>
          <p:cNvPr id="2" name="Table 2">
            <a:extLst>
              <a:ext uri="{FF2B5EF4-FFF2-40B4-BE49-F238E27FC236}">
                <a16:creationId xmlns:a16="http://schemas.microsoft.com/office/drawing/2014/main" id="{35D43F28-E252-70FD-483D-5EA8DADD1093}"/>
              </a:ext>
            </a:extLst>
          </p:cNvPr>
          <p:cNvGraphicFramePr>
            <a:graphicFrameLocks noGrp="1"/>
          </p:cNvGraphicFramePr>
          <p:nvPr/>
        </p:nvGraphicFramePr>
        <p:xfrm>
          <a:off x="524538" y="8817350"/>
          <a:ext cx="9196977" cy="1792286"/>
        </p:xfrm>
        <a:graphic>
          <a:graphicData uri="http://schemas.openxmlformats.org/drawingml/2006/table">
            <a:tbl>
              <a:tblPr firstRow="1" bandRow="1">
                <a:tableStyleId>{5C22544A-7EE6-4342-B048-85BDC9FD1C3A}</a:tableStyleId>
              </a:tblPr>
              <a:tblGrid>
                <a:gridCol w="815302">
                  <a:extLst>
                    <a:ext uri="{9D8B030D-6E8A-4147-A177-3AD203B41FA5}">
                      <a16:colId xmlns:a16="http://schemas.microsoft.com/office/drawing/2014/main" val="2914790838"/>
                    </a:ext>
                  </a:extLst>
                </a:gridCol>
                <a:gridCol w="1470382">
                  <a:extLst>
                    <a:ext uri="{9D8B030D-6E8A-4147-A177-3AD203B41FA5}">
                      <a16:colId xmlns:a16="http://schemas.microsoft.com/office/drawing/2014/main" val="3215466725"/>
                    </a:ext>
                  </a:extLst>
                </a:gridCol>
                <a:gridCol w="1499979">
                  <a:extLst>
                    <a:ext uri="{9D8B030D-6E8A-4147-A177-3AD203B41FA5}">
                      <a16:colId xmlns:a16="http://schemas.microsoft.com/office/drawing/2014/main" val="1246217568"/>
                    </a:ext>
                  </a:extLst>
                </a:gridCol>
                <a:gridCol w="1469752">
                  <a:extLst>
                    <a:ext uri="{9D8B030D-6E8A-4147-A177-3AD203B41FA5}">
                      <a16:colId xmlns:a16="http://schemas.microsoft.com/office/drawing/2014/main" val="2515267659"/>
                    </a:ext>
                  </a:extLst>
                </a:gridCol>
                <a:gridCol w="1313854">
                  <a:extLst>
                    <a:ext uri="{9D8B030D-6E8A-4147-A177-3AD203B41FA5}">
                      <a16:colId xmlns:a16="http://schemas.microsoft.com/office/drawing/2014/main" val="936790458"/>
                    </a:ext>
                  </a:extLst>
                </a:gridCol>
                <a:gridCol w="1469500">
                  <a:extLst>
                    <a:ext uri="{9D8B030D-6E8A-4147-A177-3AD203B41FA5}">
                      <a16:colId xmlns:a16="http://schemas.microsoft.com/office/drawing/2014/main" val="373906575"/>
                    </a:ext>
                  </a:extLst>
                </a:gridCol>
                <a:gridCol w="1158208">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Organisation</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Have all of my ingredients?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Have all my ingredients weighed out ready</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Tidy work area (e.g. no bags)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Recipe to follow</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How much help did I need?</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Container to take the products home in?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sp>
        <p:nvSpPr>
          <p:cNvPr id="20" name="TextBox 19">
            <a:extLst>
              <a:ext uri="{FF2B5EF4-FFF2-40B4-BE49-F238E27FC236}">
                <a16:creationId xmlns:a16="http://schemas.microsoft.com/office/drawing/2014/main" id="{20E926D6-4AC4-1275-0904-B605C14BC230}"/>
              </a:ext>
            </a:extLst>
          </p:cNvPr>
          <p:cNvSpPr txBox="1"/>
          <p:nvPr/>
        </p:nvSpPr>
        <p:spPr>
          <a:xfrm>
            <a:off x="329592" y="1322349"/>
            <a:ext cx="10334157" cy="646331"/>
          </a:xfrm>
          <a:prstGeom prst="rect">
            <a:avLst/>
          </a:prstGeom>
          <a:noFill/>
        </p:spPr>
        <p:txBody>
          <a:bodyPr wrap="square" rtlCol="0">
            <a:spAutoFit/>
          </a:bodyPr>
          <a:lstStyle/>
          <a:p>
            <a:pPr algn="r"/>
            <a:r>
              <a:rPr lang="en-GB" b="1" dirty="0">
                <a:latin typeface="Arial" panose="020B0604020202020204" pitchFamily="34" charset="0"/>
                <a:cs typeface="Arial" panose="020B0604020202020204" pitchFamily="34" charset="0"/>
              </a:rPr>
              <a:t>1. Use the key below to mark your numbers on the Star Diagram; and then join up the points </a:t>
            </a:r>
            <a:r>
              <a:rPr lang="en-GB" b="1" i="1" dirty="0">
                <a:latin typeface="Arial" panose="020B0604020202020204" pitchFamily="34" charset="0"/>
                <a:cs typeface="Arial" panose="020B0604020202020204" pitchFamily="34" charset="0"/>
              </a:rPr>
              <a:t>(like a spider’s web)</a:t>
            </a:r>
          </a:p>
        </p:txBody>
      </p:sp>
      <p:sp>
        <p:nvSpPr>
          <p:cNvPr id="21" name="TextBox 20">
            <a:extLst>
              <a:ext uri="{FF2B5EF4-FFF2-40B4-BE49-F238E27FC236}">
                <a16:creationId xmlns:a16="http://schemas.microsoft.com/office/drawing/2014/main" id="{177C7CCE-137F-9722-72E7-8E331A72AEA8}"/>
              </a:ext>
            </a:extLst>
          </p:cNvPr>
          <p:cNvSpPr txBox="1"/>
          <p:nvPr/>
        </p:nvSpPr>
        <p:spPr>
          <a:xfrm>
            <a:off x="10075626" y="9379706"/>
            <a:ext cx="1861911" cy="2523768"/>
          </a:xfrm>
          <a:prstGeom prst="rect">
            <a:avLst/>
          </a:prstGeom>
          <a:noFill/>
          <a:ln w="3175">
            <a:noFill/>
          </a:ln>
        </p:spPr>
        <p:txBody>
          <a:bodyPr wrap="square" rtlCol="0">
            <a:spAutoFit/>
          </a:bodyPr>
          <a:lstStyle/>
          <a:p>
            <a:r>
              <a:rPr lang="en-GB" b="1" dirty="0">
                <a:latin typeface="Arial" panose="020B0604020202020204" pitchFamily="34" charset="0"/>
                <a:cs typeface="Arial" panose="020B0604020202020204" pitchFamily="34" charset="0"/>
              </a:rPr>
              <a:t>Key:</a:t>
            </a:r>
          </a:p>
          <a:p>
            <a:r>
              <a:rPr lang="en-GB" dirty="0">
                <a:latin typeface="Arial" panose="020B0604020202020204" pitchFamily="34" charset="0"/>
                <a:cs typeface="Arial" panose="020B0604020202020204" pitchFamily="34" charset="0"/>
              </a:rPr>
              <a:t>5 - best</a:t>
            </a:r>
          </a:p>
          <a:p>
            <a:r>
              <a:rPr lang="en-GB" dirty="0">
                <a:latin typeface="Arial" panose="020B0604020202020204" pitchFamily="34" charset="0"/>
                <a:cs typeface="Arial" panose="020B0604020202020204" pitchFamily="34" charset="0"/>
              </a:rPr>
              <a:t>4 - good</a:t>
            </a:r>
          </a:p>
          <a:p>
            <a:r>
              <a:rPr lang="en-GB" dirty="0">
                <a:latin typeface="Arial" panose="020B0604020202020204" pitchFamily="34" charset="0"/>
                <a:cs typeface="Arial" panose="020B0604020202020204" pitchFamily="34" charset="0"/>
              </a:rPr>
              <a:t>3 - average</a:t>
            </a:r>
          </a:p>
          <a:p>
            <a:r>
              <a:rPr lang="en-GB" dirty="0">
                <a:latin typeface="Arial" panose="020B0604020202020204" pitchFamily="34" charset="0"/>
                <a:cs typeface="Arial" panose="020B0604020202020204" pitchFamily="34" charset="0"/>
              </a:rPr>
              <a:t>2 - not so good</a:t>
            </a:r>
          </a:p>
          <a:p>
            <a:r>
              <a:rPr lang="en-GB" dirty="0">
                <a:latin typeface="Arial" panose="020B0604020202020204" pitchFamily="34" charset="0"/>
                <a:cs typeface="Arial" panose="020B0604020202020204" pitchFamily="34" charset="0"/>
              </a:rPr>
              <a:t>1 - worst</a:t>
            </a:r>
          </a:p>
          <a:p>
            <a:r>
              <a:rPr lang="en-GB" sz="1200" b="1" dirty="0">
                <a:latin typeface="Arial" panose="020B0604020202020204" pitchFamily="34" charset="0"/>
                <a:cs typeface="Arial" panose="020B0604020202020204" pitchFamily="34" charset="0"/>
              </a:rPr>
              <a:t>N/A </a:t>
            </a:r>
            <a:r>
              <a:rPr lang="en-GB"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not applicable</a:t>
            </a:r>
            <a:endParaRPr lang="en-GB"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       (doesn’t apply)</a:t>
            </a:r>
            <a:endParaRPr lang="en-US" sz="1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aphicFrame>
        <p:nvGraphicFramePr>
          <p:cNvPr id="22" name="Table 2">
            <a:extLst>
              <a:ext uri="{FF2B5EF4-FFF2-40B4-BE49-F238E27FC236}">
                <a16:creationId xmlns:a16="http://schemas.microsoft.com/office/drawing/2014/main" id="{30271F10-E783-68D3-6664-1EF9901F4B18}"/>
              </a:ext>
            </a:extLst>
          </p:cNvPr>
          <p:cNvGraphicFramePr>
            <a:graphicFrameLocks noGrp="1"/>
          </p:cNvGraphicFramePr>
          <p:nvPr/>
        </p:nvGraphicFramePr>
        <p:xfrm>
          <a:off x="524538" y="10722541"/>
          <a:ext cx="9196976" cy="1792286"/>
        </p:xfrm>
        <a:graphic>
          <a:graphicData uri="http://schemas.openxmlformats.org/drawingml/2006/table">
            <a:tbl>
              <a:tblPr firstRow="1" bandRow="1">
                <a:tableStyleId>{5C22544A-7EE6-4342-B048-85BDC9FD1C3A}</a:tableStyleId>
              </a:tblPr>
              <a:tblGrid>
                <a:gridCol w="815302">
                  <a:extLst>
                    <a:ext uri="{9D8B030D-6E8A-4147-A177-3AD203B41FA5}">
                      <a16:colId xmlns:a16="http://schemas.microsoft.com/office/drawing/2014/main" val="2914790838"/>
                    </a:ext>
                  </a:extLst>
                </a:gridCol>
                <a:gridCol w="1470382">
                  <a:extLst>
                    <a:ext uri="{9D8B030D-6E8A-4147-A177-3AD203B41FA5}">
                      <a16:colId xmlns:a16="http://schemas.microsoft.com/office/drawing/2014/main" val="3215466725"/>
                    </a:ext>
                  </a:extLst>
                </a:gridCol>
                <a:gridCol w="1499979">
                  <a:extLst>
                    <a:ext uri="{9D8B030D-6E8A-4147-A177-3AD203B41FA5}">
                      <a16:colId xmlns:a16="http://schemas.microsoft.com/office/drawing/2014/main" val="1246217568"/>
                    </a:ext>
                  </a:extLst>
                </a:gridCol>
                <a:gridCol w="1469752">
                  <a:extLst>
                    <a:ext uri="{9D8B030D-6E8A-4147-A177-3AD203B41FA5}">
                      <a16:colId xmlns:a16="http://schemas.microsoft.com/office/drawing/2014/main" val="2515267659"/>
                    </a:ext>
                  </a:extLst>
                </a:gridCol>
                <a:gridCol w="1313854">
                  <a:extLst>
                    <a:ext uri="{9D8B030D-6E8A-4147-A177-3AD203B41FA5}">
                      <a16:colId xmlns:a16="http://schemas.microsoft.com/office/drawing/2014/main" val="936790458"/>
                    </a:ext>
                  </a:extLst>
                </a:gridCol>
                <a:gridCol w="1469499">
                  <a:extLst>
                    <a:ext uri="{9D8B030D-6E8A-4147-A177-3AD203B41FA5}">
                      <a16:colId xmlns:a16="http://schemas.microsoft.com/office/drawing/2014/main" val="373906575"/>
                    </a:ext>
                  </a:extLst>
                </a:gridCol>
                <a:gridCol w="1158208">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Safety</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Used oven gloves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Pre-heated oven to the correct temperature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Stood to one side of the oven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Hot trays not put on surfaces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Pan handles in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Used equipment safely</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graphicFrame>
        <p:nvGraphicFramePr>
          <p:cNvPr id="23" name="Table 2">
            <a:extLst>
              <a:ext uri="{FF2B5EF4-FFF2-40B4-BE49-F238E27FC236}">
                <a16:creationId xmlns:a16="http://schemas.microsoft.com/office/drawing/2014/main" id="{51C26DAB-2E5F-6B28-F6A6-BE8555715EDC}"/>
              </a:ext>
            </a:extLst>
          </p:cNvPr>
          <p:cNvGraphicFramePr>
            <a:graphicFrameLocks noGrp="1"/>
          </p:cNvGraphicFramePr>
          <p:nvPr/>
        </p:nvGraphicFramePr>
        <p:xfrm>
          <a:off x="524538" y="12644883"/>
          <a:ext cx="10302665" cy="1792286"/>
        </p:xfrm>
        <a:graphic>
          <a:graphicData uri="http://schemas.openxmlformats.org/drawingml/2006/table">
            <a:tbl>
              <a:tblPr firstRow="1" bandRow="1">
                <a:tableStyleId>{5C22544A-7EE6-4342-B048-85BDC9FD1C3A}</a:tableStyleId>
              </a:tblPr>
              <a:tblGrid>
                <a:gridCol w="724771">
                  <a:extLst>
                    <a:ext uri="{9D8B030D-6E8A-4147-A177-3AD203B41FA5}">
                      <a16:colId xmlns:a16="http://schemas.microsoft.com/office/drawing/2014/main" val="2914790838"/>
                    </a:ext>
                  </a:extLst>
                </a:gridCol>
                <a:gridCol w="681180">
                  <a:extLst>
                    <a:ext uri="{9D8B030D-6E8A-4147-A177-3AD203B41FA5}">
                      <a16:colId xmlns:a16="http://schemas.microsoft.com/office/drawing/2014/main" val="3215466725"/>
                    </a:ext>
                  </a:extLst>
                </a:gridCol>
                <a:gridCol w="1209944">
                  <a:extLst>
                    <a:ext uri="{9D8B030D-6E8A-4147-A177-3AD203B41FA5}">
                      <a16:colId xmlns:a16="http://schemas.microsoft.com/office/drawing/2014/main" val="1246217568"/>
                    </a:ext>
                  </a:extLst>
                </a:gridCol>
                <a:gridCol w="1309391">
                  <a:extLst>
                    <a:ext uri="{9D8B030D-6E8A-4147-A177-3AD203B41FA5}">
                      <a16:colId xmlns:a16="http://schemas.microsoft.com/office/drawing/2014/main" val="2515267659"/>
                    </a:ext>
                  </a:extLst>
                </a:gridCol>
                <a:gridCol w="1481593">
                  <a:extLst>
                    <a:ext uri="{9D8B030D-6E8A-4147-A177-3AD203B41FA5}">
                      <a16:colId xmlns:a16="http://schemas.microsoft.com/office/drawing/2014/main" val="936790458"/>
                    </a:ext>
                  </a:extLst>
                </a:gridCol>
                <a:gridCol w="1739257">
                  <a:extLst>
                    <a:ext uri="{9D8B030D-6E8A-4147-A177-3AD203B41FA5}">
                      <a16:colId xmlns:a16="http://schemas.microsoft.com/office/drawing/2014/main" val="1254450841"/>
                    </a:ext>
                  </a:extLst>
                </a:gridCol>
                <a:gridCol w="1442093">
                  <a:extLst>
                    <a:ext uri="{9D8B030D-6E8A-4147-A177-3AD203B41FA5}">
                      <a16:colId xmlns:a16="http://schemas.microsoft.com/office/drawing/2014/main" val="373906575"/>
                    </a:ext>
                  </a:extLst>
                </a:gridCol>
                <a:gridCol w="1714436">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Hygiene</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Hair</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Hands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Apron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Surface clean before use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Washing up</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Not wiped on clothing</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Surface clean after use</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sp>
        <p:nvSpPr>
          <p:cNvPr id="24" name="TextBox 23">
            <a:extLst>
              <a:ext uri="{FF2B5EF4-FFF2-40B4-BE49-F238E27FC236}">
                <a16:creationId xmlns:a16="http://schemas.microsoft.com/office/drawing/2014/main" id="{36BE6AB7-9B78-9B87-A692-2162D76FE877}"/>
              </a:ext>
            </a:extLst>
          </p:cNvPr>
          <p:cNvSpPr txBox="1"/>
          <p:nvPr/>
        </p:nvSpPr>
        <p:spPr>
          <a:xfrm>
            <a:off x="329592" y="14176866"/>
            <a:ext cx="6840334" cy="1149033"/>
          </a:xfrm>
          <a:prstGeom prst="rect">
            <a:avLst/>
          </a:prstGeom>
          <a:noFill/>
        </p:spPr>
        <p:txBody>
          <a:bodyPr wrap="none" rtlCol="0">
            <a:spAutoFit/>
          </a:bodyPr>
          <a:lstStyle/>
          <a:p>
            <a:endParaRPr lang="en-GB" dirty="0">
              <a:latin typeface="Arial" panose="020B0604020202020204" pitchFamily="34" charset="0"/>
              <a:cs typeface="Arial" panose="020B0604020202020204" pitchFamily="34" charset="0"/>
            </a:endParaRPr>
          </a:p>
          <a:p>
            <a:pPr>
              <a:lnSpc>
                <a:spcPct val="150000"/>
              </a:lnSpc>
            </a:pPr>
            <a:r>
              <a:rPr lang="en-GB" b="1" dirty="0">
                <a:latin typeface="Arial" panose="020B0604020202020204" pitchFamily="34" charset="0"/>
                <a:cs typeface="Arial" panose="020B0604020202020204" pitchFamily="34" charset="0"/>
              </a:rPr>
              <a:t>3. What do you think was the best thing about your product?</a:t>
            </a:r>
          </a:p>
          <a:p>
            <a:pPr>
              <a:lnSpc>
                <a:spcPct val="150000"/>
              </a:lnSpc>
            </a:pPr>
            <a:endParaRPr lang="en-GB"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1E15A21-0F55-F725-ECFF-9F70B987441F}"/>
              </a:ext>
            </a:extLst>
          </p:cNvPr>
          <p:cNvSpPr txBox="1"/>
          <p:nvPr/>
        </p:nvSpPr>
        <p:spPr>
          <a:xfrm>
            <a:off x="374073" y="8411815"/>
            <a:ext cx="7825785"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2. Grade yourself 1-5 in the blank areas for these categories</a:t>
            </a:r>
          </a:p>
        </p:txBody>
      </p:sp>
      <p:pic>
        <p:nvPicPr>
          <p:cNvPr id="30" name="Picture 2" descr="See the source image">
            <a:extLst>
              <a:ext uri="{FF2B5EF4-FFF2-40B4-BE49-F238E27FC236}">
                <a16:creationId xmlns:a16="http://schemas.microsoft.com/office/drawing/2014/main" id="{94E4467A-06FC-1007-4D8A-5C4786D703A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3202" y="2248834"/>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47A84F20-1C18-873A-5FCC-8E0299F442AA}"/>
              </a:ext>
            </a:extLst>
          </p:cNvPr>
          <p:cNvPicPr>
            <a:picLocks noChangeAspect="1"/>
          </p:cNvPicPr>
          <p:nvPr/>
        </p:nvPicPr>
        <p:blipFill>
          <a:blip r:embed="rId4"/>
          <a:stretch>
            <a:fillRect/>
          </a:stretch>
        </p:blipFill>
        <p:spPr>
          <a:xfrm>
            <a:off x="547889" y="3379016"/>
            <a:ext cx="136379" cy="136379"/>
          </a:xfrm>
          <a:prstGeom prst="rect">
            <a:avLst/>
          </a:prstGeom>
        </p:spPr>
      </p:pic>
      <p:pic>
        <p:nvPicPr>
          <p:cNvPr id="32" name="Picture 2" descr="See the source image">
            <a:extLst>
              <a:ext uri="{FF2B5EF4-FFF2-40B4-BE49-F238E27FC236}">
                <a16:creationId xmlns:a16="http://schemas.microsoft.com/office/drawing/2014/main" id="{C62D86F9-7D15-B7DA-9FF2-D0312E34D43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0242" y="2256667"/>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ee the source image">
            <a:extLst>
              <a:ext uri="{FF2B5EF4-FFF2-40B4-BE49-F238E27FC236}">
                <a16:creationId xmlns:a16="http://schemas.microsoft.com/office/drawing/2014/main" id="{74F04515-0A5F-E2F7-1A05-044C9AE53AC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3935" y="2540187"/>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3DD1855-3CC6-A171-8E07-D573A414267A}"/>
              </a:ext>
            </a:extLst>
          </p:cNvPr>
          <p:cNvPicPr>
            <a:picLocks noChangeAspect="1"/>
          </p:cNvPicPr>
          <p:nvPr/>
        </p:nvPicPr>
        <p:blipFill>
          <a:blip r:embed="rId4"/>
          <a:stretch>
            <a:fillRect/>
          </a:stretch>
        </p:blipFill>
        <p:spPr>
          <a:xfrm>
            <a:off x="662675" y="3386849"/>
            <a:ext cx="136379" cy="136379"/>
          </a:xfrm>
          <a:prstGeom prst="rect">
            <a:avLst/>
          </a:prstGeom>
        </p:spPr>
      </p:pic>
      <p:pic>
        <p:nvPicPr>
          <p:cNvPr id="35" name="Picture 34">
            <a:extLst>
              <a:ext uri="{FF2B5EF4-FFF2-40B4-BE49-F238E27FC236}">
                <a16:creationId xmlns:a16="http://schemas.microsoft.com/office/drawing/2014/main" id="{D8EBD5D7-80BC-ED3B-02BC-27D58B5A6E83}"/>
              </a:ext>
            </a:extLst>
          </p:cNvPr>
          <p:cNvPicPr>
            <a:picLocks noChangeAspect="1"/>
          </p:cNvPicPr>
          <p:nvPr/>
        </p:nvPicPr>
        <p:blipFill>
          <a:blip r:embed="rId4"/>
          <a:stretch>
            <a:fillRect/>
          </a:stretch>
        </p:blipFill>
        <p:spPr>
          <a:xfrm>
            <a:off x="656113" y="3119999"/>
            <a:ext cx="136379" cy="136379"/>
          </a:xfrm>
          <a:prstGeom prst="rect">
            <a:avLst/>
          </a:prstGeom>
        </p:spPr>
      </p:pic>
      <p:sp>
        <p:nvSpPr>
          <p:cNvPr id="36" name="Rectangle 35">
            <a:extLst>
              <a:ext uri="{FF2B5EF4-FFF2-40B4-BE49-F238E27FC236}">
                <a16:creationId xmlns:a16="http://schemas.microsoft.com/office/drawing/2014/main" id="{AF497EF7-70BC-192C-989C-81D58782AB31}"/>
              </a:ext>
            </a:extLst>
          </p:cNvPr>
          <p:cNvSpPr/>
          <p:nvPr/>
        </p:nvSpPr>
        <p:spPr>
          <a:xfrm>
            <a:off x="533803" y="1872870"/>
            <a:ext cx="1899253" cy="185263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See the source image">
            <a:extLst>
              <a:ext uri="{FF2B5EF4-FFF2-40B4-BE49-F238E27FC236}">
                <a16:creationId xmlns:a16="http://schemas.microsoft.com/office/drawing/2014/main" id="{1D0F4D9F-C3ED-DD79-41F8-002FC6775B8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928495" y="9770425"/>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4022EA77-C8CA-6F8C-537D-0D95C8D10CB9}"/>
              </a:ext>
            </a:extLst>
          </p:cNvPr>
          <p:cNvPicPr>
            <a:picLocks noChangeAspect="1"/>
          </p:cNvPicPr>
          <p:nvPr/>
        </p:nvPicPr>
        <p:blipFill>
          <a:blip r:embed="rId4"/>
          <a:stretch>
            <a:fillRect/>
          </a:stretch>
        </p:blipFill>
        <p:spPr>
          <a:xfrm>
            <a:off x="9883182" y="10900607"/>
            <a:ext cx="136379" cy="136379"/>
          </a:xfrm>
          <a:prstGeom prst="rect">
            <a:avLst/>
          </a:prstGeom>
        </p:spPr>
      </p:pic>
      <p:pic>
        <p:nvPicPr>
          <p:cNvPr id="39" name="Picture 2" descr="See the source image">
            <a:extLst>
              <a:ext uri="{FF2B5EF4-FFF2-40B4-BE49-F238E27FC236}">
                <a16:creationId xmlns:a16="http://schemas.microsoft.com/office/drawing/2014/main" id="{F71103C1-BDBC-F4E5-520C-15AC063D35B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35535" y="9778258"/>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ee the source image">
            <a:extLst>
              <a:ext uri="{FF2B5EF4-FFF2-40B4-BE49-F238E27FC236}">
                <a16:creationId xmlns:a16="http://schemas.microsoft.com/office/drawing/2014/main" id="{06F4DABD-E855-9423-3183-ACCE15C9984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09228" y="10061778"/>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FC60447-8B1F-D9CF-65A4-DD953CD3B7AB}"/>
              </a:ext>
            </a:extLst>
          </p:cNvPr>
          <p:cNvPicPr>
            <a:picLocks noChangeAspect="1"/>
          </p:cNvPicPr>
          <p:nvPr/>
        </p:nvPicPr>
        <p:blipFill>
          <a:blip r:embed="rId4"/>
          <a:stretch>
            <a:fillRect/>
          </a:stretch>
        </p:blipFill>
        <p:spPr>
          <a:xfrm>
            <a:off x="9997968" y="10908440"/>
            <a:ext cx="136379" cy="136379"/>
          </a:xfrm>
          <a:prstGeom prst="rect">
            <a:avLst/>
          </a:prstGeom>
        </p:spPr>
      </p:pic>
      <p:pic>
        <p:nvPicPr>
          <p:cNvPr id="42" name="Picture 41">
            <a:extLst>
              <a:ext uri="{FF2B5EF4-FFF2-40B4-BE49-F238E27FC236}">
                <a16:creationId xmlns:a16="http://schemas.microsoft.com/office/drawing/2014/main" id="{6D633661-35FA-ED82-B47A-C265ECEFA59C}"/>
              </a:ext>
            </a:extLst>
          </p:cNvPr>
          <p:cNvPicPr>
            <a:picLocks noChangeAspect="1"/>
          </p:cNvPicPr>
          <p:nvPr/>
        </p:nvPicPr>
        <p:blipFill>
          <a:blip r:embed="rId4"/>
          <a:stretch>
            <a:fillRect/>
          </a:stretch>
        </p:blipFill>
        <p:spPr>
          <a:xfrm>
            <a:off x="9991406" y="10641590"/>
            <a:ext cx="136379" cy="136379"/>
          </a:xfrm>
          <a:prstGeom prst="rect">
            <a:avLst/>
          </a:prstGeom>
        </p:spPr>
      </p:pic>
      <p:sp>
        <p:nvSpPr>
          <p:cNvPr id="43" name="Rectangle 42">
            <a:extLst>
              <a:ext uri="{FF2B5EF4-FFF2-40B4-BE49-F238E27FC236}">
                <a16:creationId xmlns:a16="http://schemas.microsoft.com/office/drawing/2014/main" id="{FE33915D-4216-F1F9-6EBC-D62BAC2DD1D2}"/>
              </a:ext>
            </a:extLst>
          </p:cNvPr>
          <p:cNvSpPr/>
          <p:nvPr/>
        </p:nvSpPr>
        <p:spPr>
          <a:xfrm>
            <a:off x="9860155" y="9278641"/>
            <a:ext cx="1899253" cy="235722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F1FC8B44-D3FB-B1FD-4796-444A6221516C}"/>
              </a:ext>
            </a:extLst>
          </p:cNvPr>
          <p:cNvCxnSpPr>
            <a:cxnSpLocks/>
          </p:cNvCxnSpPr>
          <p:nvPr/>
        </p:nvCxnSpPr>
        <p:spPr>
          <a:xfrm flipV="1">
            <a:off x="675287" y="15600708"/>
            <a:ext cx="9724101" cy="19988"/>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255B10-52FD-3F56-60EE-E03A24362A0B}"/>
              </a:ext>
            </a:extLst>
          </p:cNvPr>
          <p:cNvCxnSpPr>
            <a:cxnSpLocks/>
          </p:cNvCxnSpPr>
          <p:nvPr/>
        </p:nvCxnSpPr>
        <p:spPr>
          <a:xfrm>
            <a:off x="718321" y="15072320"/>
            <a:ext cx="9681067"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0130798-0798-B034-F8F7-70F40C1499C1}"/>
              </a:ext>
            </a:extLst>
          </p:cNvPr>
          <p:cNvSpPr txBox="1"/>
          <p:nvPr/>
        </p:nvSpPr>
        <p:spPr>
          <a:xfrm>
            <a:off x="329592" y="14933651"/>
            <a:ext cx="6096000" cy="456535"/>
          </a:xfrm>
          <a:prstGeom prst="rect">
            <a:avLst/>
          </a:prstGeom>
          <a:noFill/>
        </p:spPr>
        <p:txBody>
          <a:bodyPr wrap="square">
            <a:spAutoFit/>
          </a:bodyPr>
          <a:lstStyle/>
          <a:p>
            <a:pPr>
              <a:lnSpc>
                <a:spcPct val="150000"/>
              </a:lnSpc>
            </a:pPr>
            <a:r>
              <a:rPr lang="en-GB" b="1" dirty="0">
                <a:latin typeface="Arial" panose="020B0604020202020204" pitchFamily="34" charset="0"/>
                <a:cs typeface="Arial" panose="020B0604020202020204" pitchFamily="34" charset="0"/>
              </a:rPr>
              <a:t>4. How could you improve the product:</a:t>
            </a:r>
          </a:p>
        </p:txBody>
      </p:sp>
    </p:spTree>
    <p:extLst>
      <p:ext uri="{BB962C8B-B14F-4D97-AF65-F5344CB8AC3E}">
        <p14:creationId xmlns:p14="http://schemas.microsoft.com/office/powerpoint/2010/main" val="247233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3292365" y="2489885"/>
            <a:ext cx="5414617" cy="5231728"/>
          </a:xfrm>
          <a:prstGeom prst="rect">
            <a:avLst/>
          </a:prstGeom>
          <a:noFill/>
        </p:spPr>
      </p:pic>
      <p:sp>
        <p:nvSpPr>
          <p:cNvPr id="5" name="TextBox 4"/>
          <p:cNvSpPr txBox="1"/>
          <p:nvPr/>
        </p:nvSpPr>
        <p:spPr>
          <a:xfrm>
            <a:off x="4178394" y="2008193"/>
            <a:ext cx="4358502"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Made safely and hygienically?</a:t>
            </a:r>
          </a:p>
        </p:txBody>
      </p:sp>
      <p:sp>
        <p:nvSpPr>
          <p:cNvPr id="6" name="TextBox 5"/>
          <p:cNvSpPr txBox="1"/>
          <p:nvPr/>
        </p:nvSpPr>
        <p:spPr>
          <a:xfrm>
            <a:off x="7882364" y="2680362"/>
            <a:ext cx="297633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Method completed effectively?</a:t>
            </a:r>
          </a:p>
        </p:txBody>
      </p:sp>
      <p:sp>
        <p:nvSpPr>
          <p:cNvPr id="7" name="TextBox 6"/>
          <p:cNvSpPr txBox="1"/>
          <p:nvPr/>
        </p:nvSpPr>
        <p:spPr>
          <a:xfrm>
            <a:off x="2147984" y="4669286"/>
            <a:ext cx="2688299"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Consistent </a:t>
            </a:r>
          </a:p>
          <a:p>
            <a:r>
              <a:rPr lang="en-GB" sz="2000" dirty="0">
                <a:latin typeface="Arial" panose="020B0604020202020204" pitchFamily="34" charset="0"/>
                <a:cs typeface="Arial" panose="020B0604020202020204" pitchFamily="34" charset="0"/>
              </a:rPr>
              <a:t>shape?</a:t>
            </a:r>
          </a:p>
        </p:txBody>
      </p:sp>
      <p:sp>
        <p:nvSpPr>
          <p:cNvPr id="8" name="TextBox 7"/>
          <p:cNvSpPr txBox="1"/>
          <p:nvPr/>
        </p:nvSpPr>
        <p:spPr>
          <a:xfrm>
            <a:off x="2517218" y="6802412"/>
            <a:ext cx="3840427"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Colour: Light </a:t>
            </a:r>
          </a:p>
          <a:p>
            <a:r>
              <a:rPr lang="en-GB" sz="2000" dirty="0">
                <a:latin typeface="Arial" panose="020B0604020202020204" pitchFamily="34" charset="0"/>
                <a:cs typeface="Arial" panose="020B0604020202020204" pitchFamily="34" charset="0"/>
              </a:rPr>
              <a:t>golden brown? </a:t>
            </a:r>
            <a:endParaRPr lang="en-GB" sz="2000"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3989779" y="7584825"/>
            <a:ext cx="4178699"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Texture:</a:t>
            </a:r>
            <a:r>
              <a:rPr lang="en-GB" sz="2000" dirty="0">
                <a:solidFill>
                  <a:srgbClr val="C00000"/>
                </a:solidFill>
                <a:latin typeface="Arial" panose="020B0604020202020204" pitchFamily="34" charset="0"/>
                <a:cs typeface="Arial" panose="020B0604020202020204" pitchFamily="34" charset="0"/>
              </a:rPr>
              <a:t> </a:t>
            </a:r>
          </a:p>
          <a:p>
            <a:pPr algn="ctr"/>
            <a:r>
              <a:rPr lang="en-GB" sz="2000" dirty="0">
                <a:latin typeface="Arial" panose="020B0604020202020204" pitchFamily="34" charset="0"/>
                <a:cs typeface="Arial" panose="020B0604020202020204" pitchFamily="34" charset="0"/>
              </a:rPr>
              <a:t>crunchy outside/softer inside?</a:t>
            </a:r>
          </a:p>
        </p:txBody>
      </p:sp>
      <p:sp>
        <p:nvSpPr>
          <p:cNvPr id="10" name="TextBox 9"/>
          <p:cNvSpPr txBox="1"/>
          <p:nvPr/>
        </p:nvSpPr>
        <p:spPr>
          <a:xfrm>
            <a:off x="7807100" y="6862821"/>
            <a:ext cx="2592288"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All fit on one tray?</a:t>
            </a:r>
          </a:p>
        </p:txBody>
      </p:sp>
      <p:sp>
        <p:nvSpPr>
          <p:cNvPr id="11" name="TextBox 10"/>
          <p:cNvSpPr txBox="1"/>
          <p:nvPr/>
        </p:nvSpPr>
        <p:spPr>
          <a:xfrm>
            <a:off x="8623042" y="4871764"/>
            <a:ext cx="273698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Appeal to target market?</a:t>
            </a:r>
            <a:endParaRPr lang="en-GB" sz="2000" dirty="0">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2949264" y="2754986"/>
            <a:ext cx="297633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Flavouring</a:t>
            </a:r>
          </a:p>
          <a:p>
            <a:r>
              <a:rPr lang="en-GB" sz="2000" dirty="0">
                <a:latin typeface="Arial" panose="020B0604020202020204" pitchFamily="34" charset="0"/>
                <a:cs typeface="Arial" panose="020B0604020202020204" pitchFamily="34" charset="0"/>
              </a:rPr>
              <a:t> choice?</a:t>
            </a:r>
          </a:p>
        </p:txBody>
      </p:sp>
      <p:sp>
        <p:nvSpPr>
          <p:cNvPr id="14" name="Rectangle 13">
            <a:extLst>
              <a:ext uri="{FF2B5EF4-FFF2-40B4-BE49-F238E27FC236}">
                <a16:creationId xmlns:a16="http://schemas.microsoft.com/office/drawing/2014/main" id="{EEA70D03-D826-2FEE-A12D-74E43F04B279}"/>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F64EB1F-D65E-9C0D-8854-BDF420085CC4}"/>
              </a:ext>
            </a:extLst>
          </p:cNvPr>
          <p:cNvSpPr txBox="1"/>
          <p:nvPr/>
        </p:nvSpPr>
        <p:spPr>
          <a:xfrm>
            <a:off x="5730650" y="15752120"/>
            <a:ext cx="69494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12</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B88E420-16F1-67A0-F667-8D18E9224325}"/>
              </a:ext>
            </a:extLst>
          </p:cNvPr>
          <p:cNvSpPr txBox="1"/>
          <p:nvPr/>
        </p:nvSpPr>
        <p:spPr>
          <a:xfrm>
            <a:off x="670071" y="488960"/>
            <a:ext cx="8481809"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Evaluation of:</a:t>
            </a:r>
            <a:r>
              <a:rPr lang="en-GB" sz="4000" b="1" dirty="0">
                <a:latin typeface="Arial" panose="020B0604020202020204" pitchFamily="34" charset="0"/>
                <a:cs typeface="Arial" panose="020B0604020202020204" pitchFamily="34" charset="0"/>
              </a:rPr>
              <a:t>  </a:t>
            </a:r>
            <a:r>
              <a:rPr lang="en-GB" sz="1400" u="sng" dirty="0">
                <a:latin typeface="Arial" panose="020B0604020202020204" pitchFamily="34" charset="0"/>
                <a:cs typeface="Arial" panose="020B0604020202020204" pitchFamily="34" charset="0"/>
              </a:rPr>
              <a:t>__________                                                       _________</a:t>
            </a:r>
            <a:endParaRPr lang="en-US" sz="4000" u="sng"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8B27817-3062-7581-0185-6CAC85B8C637}"/>
              </a:ext>
            </a:extLst>
          </p:cNvPr>
          <p:cNvSpPr txBox="1"/>
          <p:nvPr/>
        </p:nvSpPr>
        <p:spPr>
          <a:xfrm>
            <a:off x="709507" y="1872870"/>
            <a:ext cx="1723549" cy="1754326"/>
          </a:xfrm>
          <a:prstGeom prst="rect">
            <a:avLst/>
          </a:prstGeom>
          <a:noFill/>
          <a:ln w="3175">
            <a:noFill/>
          </a:ln>
        </p:spPr>
        <p:txBody>
          <a:bodyPr wrap="none" rtlCol="0">
            <a:spAutoFit/>
          </a:bodyPr>
          <a:lstStyle/>
          <a:p>
            <a:r>
              <a:rPr lang="en-GB" b="1" dirty="0">
                <a:latin typeface="Arial" panose="020B0604020202020204" pitchFamily="34" charset="0"/>
                <a:cs typeface="Arial" panose="020B0604020202020204" pitchFamily="34" charset="0"/>
              </a:rPr>
              <a:t>Key:</a:t>
            </a:r>
          </a:p>
          <a:p>
            <a:r>
              <a:rPr lang="en-GB" dirty="0">
                <a:latin typeface="Arial" panose="020B0604020202020204" pitchFamily="34" charset="0"/>
                <a:cs typeface="Arial" panose="020B0604020202020204" pitchFamily="34" charset="0"/>
              </a:rPr>
              <a:t>5 - best</a:t>
            </a:r>
          </a:p>
          <a:p>
            <a:r>
              <a:rPr lang="en-GB" dirty="0">
                <a:latin typeface="Arial" panose="020B0604020202020204" pitchFamily="34" charset="0"/>
                <a:cs typeface="Arial" panose="020B0604020202020204" pitchFamily="34" charset="0"/>
              </a:rPr>
              <a:t>4 - good</a:t>
            </a:r>
          </a:p>
          <a:p>
            <a:r>
              <a:rPr lang="en-GB" dirty="0">
                <a:latin typeface="Arial" panose="020B0604020202020204" pitchFamily="34" charset="0"/>
                <a:cs typeface="Arial" panose="020B0604020202020204" pitchFamily="34" charset="0"/>
              </a:rPr>
              <a:t>3 - average</a:t>
            </a:r>
          </a:p>
          <a:p>
            <a:r>
              <a:rPr lang="en-GB" dirty="0">
                <a:latin typeface="Arial" panose="020B0604020202020204" pitchFamily="34" charset="0"/>
                <a:cs typeface="Arial" panose="020B0604020202020204" pitchFamily="34" charset="0"/>
              </a:rPr>
              <a:t>2 - not so good</a:t>
            </a:r>
          </a:p>
          <a:p>
            <a:r>
              <a:rPr lang="en-GB" dirty="0">
                <a:latin typeface="Arial" panose="020B0604020202020204" pitchFamily="34" charset="0"/>
                <a:cs typeface="Arial" panose="020B0604020202020204" pitchFamily="34" charset="0"/>
              </a:rPr>
              <a:t>1 – worst</a:t>
            </a:r>
          </a:p>
        </p:txBody>
      </p:sp>
      <p:graphicFrame>
        <p:nvGraphicFramePr>
          <p:cNvPr id="2" name="Table 2">
            <a:extLst>
              <a:ext uri="{FF2B5EF4-FFF2-40B4-BE49-F238E27FC236}">
                <a16:creationId xmlns:a16="http://schemas.microsoft.com/office/drawing/2014/main" id="{35D43F28-E252-70FD-483D-5EA8DADD1093}"/>
              </a:ext>
            </a:extLst>
          </p:cNvPr>
          <p:cNvGraphicFramePr>
            <a:graphicFrameLocks noGrp="1"/>
          </p:cNvGraphicFramePr>
          <p:nvPr/>
        </p:nvGraphicFramePr>
        <p:xfrm>
          <a:off x="524538" y="8817350"/>
          <a:ext cx="9196977" cy="1792286"/>
        </p:xfrm>
        <a:graphic>
          <a:graphicData uri="http://schemas.openxmlformats.org/drawingml/2006/table">
            <a:tbl>
              <a:tblPr firstRow="1" bandRow="1">
                <a:tableStyleId>{5C22544A-7EE6-4342-B048-85BDC9FD1C3A}</a:tableStyleId>
              </a:tblPr>
              <a:tblGrid>
                <a:gridCol w="815302">
                  <a:extLst>
                    <a:ext uri="{9D8B030D-6E8A-4147-A177-3AD203B41FA5}">
                      <a16:colId xmlns:a16="http://schemas.microsoft.com/office/drawing/2014/main" val="2914790838"/>
                    </a:ext>
                  </a:extLst>
                </a:gridCol>
                <a:gridCol w="1470382">
                  <a:extLst>
                    <a:ext uri="{9D8B030D-6E8A-4147-A177-3AD203B41FA5}">
                      <a16:colId xmlns:a16="http://schemas.microsoft.com/office/drawing/2014/main" val="3215466725"/>
                    </a:ext>
                  </a:extLst>
                </a:gridCol>
                <a:gridCol w="1499979">
                  <a:extLst>
                    <a:ext uri="{9D8B030D-6E8A-4147-A177-3AD203B41FA5}">
                      <a16:colId xmlns:a16="http://schemas.microsoft.com/office/drawing/2014/main" val="1246217568"/>
                    </a:ext>
                  </a:extLst>
                </a:gridCol>
                <a:gridCol w="1469752">
                  <a:extLst>
                    <a:ext uri="{9D8B030D-6E8A-4147-A177-3AD203B41FA5}">
                      <a16:colId xmlns:a16="http://schemas.microsoft.com/office/drawing/2014/main" val="2515267659"/>
                    </a:ext>
                  </a:extLst>
                </a:gridCol>
                <a:gridCol w="1313854">
                  <a:extLst>
                    <a:ext uri="{9D8B030D-6E8A-4147-A177-3AD203B41FA5}">
                      <a16:colId xmlns:a16="http://schemas.microsoft.com/office/drawing/2014/main" val="936790458"/>
                    </a:ext>
                  </a:extLst>
                </a:gridCol>
                <a:gridCol w="1469500">
                  <a:extLst>
                    <a:ext uri="{9D8B030D-6E8A-4147-A177-3AD203B41FA5}">
                      <a16:colId xmlns:a16="http://schemas.microsoft.com/office/drawing/2014/main" val="373906575"/>
                    </a:ext>
                  </a:extLst>
                </a:gridCol>
                <a:gridCol w="1158208">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Organisation</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Have all of my ingredients?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Have all my ingredients weighed out ready</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Tidy work area (e.g. no bags)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Recipe to follow</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How much help did I need?</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Container to take the products home in?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sp>
        <p:nvSpPr>
          <p:cNvPr id="20" name="TextBox 19">
            <a:extLst>
              <a:ext uri="{FF2B5EF4-FFF2-40B4-BE49-F238E27FC236}">
                <a16:creationId xmlns:a16="http://schemas.microsoft.com/office/drawing/2014/main" id="{20E926D6-4AC4-1275-0904-B605C14BC230}"/>
              </a:ext>
            </a:extLst>
          </p:cNvPr>
          <p:cNvSpPr txBox="1"/>
          <p:nvPr/>
        </p:nvSpPr>
        <p:spPr>
          <a:xfrm>
            <a:off x="329592" y="1322349"/>
            <a:ext cx="10334157" cy="646331"/>
          </a:xfrm>
          <a:prstGeom prst="rect">
            <a:avLst/>
          </a:prstGeom>
          <a:noFill/>
        </p:spPr>
        <p:txBody>
          <a:bodyPr wrap="square" rtlCol="0">
            <a:spAutoFit/>
          </a:bodyPr>
          <a:lstStyle/>
          <a:p>
            <a:pPr algn="r"/>
            <a:r>
              <a:rPr lang="en-GB" b="1" dirty="0">
                <a:latin typeface="Arial" panose="020B0604020202020204" pitchFamily="34" charset="0"/>
                <a:cs typeface="Arial" panose="020B0604020202020204" pitchFamily="34" charset="0"/>
              </a:rPr>
              <a:t>1. Use the key below to mark your numbers on the Star Diagram; and then join up the points </a:t>
            </a:r>
            <a:r>
              <a:rPr lang="en-GB" b="1" i="1" dirty="0">
                <a:latin typeface="Arial" panose="020B0604020202020204" pitchFamily="34" charset="0"/>
                <a:cs typeface="Arial" panose="020B0604020202020204" pitchFamily="34" charset="0"/>
              </a:rPr>
              <a:t>(like a spider’s web)</a:t>
            </a:r>
          </a:p>
        </p:txBody>
      </p:sp>
      <p:sp>
        <p:nvSpPr>
          <p:cNvPr id="21" name="TextBox 20">
            <a:extLst>
              <a:ext uri="{FF2B5EF4-FFF2-40B4-BE49-F238E27FC236}">
                <a16:creationId xmlns:a16="http://schemas.microsoft.com/office/drawing/2014/main" id="{177C7CCE-137F-9722-72E7-8E331A72AEA8}"/>
              </a:ext>
            </a:extLst>
          </p:cNvPr>
          <p:cNvSpPr txBox="1"/>
          <p:nvPr/>
        </p:nvSpPr>
        <p:spPr>
          <a:xfrm>
            <a:off x="10075626" y="9379706"/>
            <a:ext cx="1861911" cy="2523768"/>
          </a:xfrm>
          <a:prstGeom prst="rect">
            <a:avLst/>
          </a:prstGeom>
          <a:noFill/>
          <a:ln w="3175">
            <a:noFill/>
          </a:ln>
        </p:spPr>
        <p:txBody>
          <a:bodyPr wrap="square" rtlCol="0">
            <a:spAutoFit/>
          </a:bodyPr>
          <a:lstStyle/>
          <a:p>
            <a:r>
              <a:rPr lang="en-GB" b="1" dirty="0">
                <a:latin typeface="Arial" panose="020B0604020202020204" pitchFamily="34" charset="0"/>
                <a:cs typeface="Arial" panose="020B0604020202020204" pitchFamily="34" charset="0"/>
              </a:rPr>
              <a:t>Key:</a:t>
            </a:r>
          </a:p>
          <a:p>
            <a:r>
              <a:rPr lang="en-GB" dirty="0">
                <a:latin typeface="Arial" panose="020B0604020202020204" pitchFamily="34" charset="0"/>
                <a:cs typeface="Arial" panose="020B0604020202020204" pitchFamily="34" charset="0"/>
              </a:rPr>
              <a:t>5 - best</a:t>
            </a:r>
          </a:p>
          <a:p>
            <a:r>
              <a:rPr lang="en-GB" dirty="0">
                <a:latin typeface="Arial" panose="020B0604020202020204" pitchFamily="34" charset="0"/>
                <a:cs typeface="Arial" panose="020B0604020202020204" pitchFamily="34" charset="0"/>
              </a:rPr>
              <a:t>4 - good</a:t>
            </a:r>
          </a:p>
          <a:p>
            <a:r>
              <a:rPr lang="en-GB" dirty="0">
                <a:latin typeface="Arial" panose="020B0604020202020204" pitchFamily="34" charset="0"/>
                <a:cs typeface="Arial" panose="020B0604020202020204" pitchFamily="34" charset="0"/>
              </a:rPr>
              <a:t>3 - average</a:t>
            </a:r>
          </a:p>
          <a:p>
            <a:r>
              <a:rPr lang="en-GB" dirty="0">
                <a:latin typeface="Arial" panose="020B0604020202020204" pitchFamily="34" charset="0"/>
                <a:cs typeface="Arial" panose="020B0604020202020204" pitchFamily="34" charset="0"/>
              </a:rPr>
              <a:t>2 - not so good</a:t>
            </a:r>
          </a:p>
          <a:p>
            <a:r>
              <a:rPr lang="en-GB" dirty="0">
                <a:latin typeface="Arial" panose="020B0604020202020204" pitchFamily="34" charset="0"/>
                <a:cs typeface="Arial" panose="020B0604020202020204" pitchFamily="34" charset="0"/>
              </a:rPr>
              <a:t>1 - worst</a:t>
            </a:r>
          </a:p>
          <a:p>
            <a:r>
              <a:rPr lang="en-GB" sz="1200" b="1" dirty="0">
                <a:latin typeface="Arial" panose="020B0604020202020204" pitchFamily="34" charset="0"/>
                <a:cs typeface="Arial" panose="020B0604020202020204" pitchFamily="34" charset="0"/>
              </a:rPr>
              <a:t>N/A </a:t>
            </a:r>
            <a:r>
              <a:rPr lang="en-GB"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not applicable</a:t>
            </a:r>
            <a:endParaRPr lang="en-GB"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       (doesn’t apply)</a:t>
            </a:r>
            <a:endParaRPr lang="en-US" sz="1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aphicFrame>
        <p:nvGraphicFramePr>
          <p:cNvPr id="22" name="Table 2">
            <a:extLst>
              <a:ext uri="{FF2B5EF4-FFF2-40B4-BE49-F238E27FC236}">
                <a16:creationId xmlns:a16="http://schemas.microsoft.com/office/drawing/2014/main" id="{30271F10-E783-68D3-6664-1EF9901F4B18}"/>
              </a:ext>
            </a:extLst>
          </p:cNvPr>
          <p:cNvGraphicFramePr>
            <a:graphicFrameLocks noGrp="1"/>
          </p:cNvGraphicFramePr>
          <p:nvPr/>
        </p:nvGraphicFramePr>
        <p:xfrm>
          <a:off x="524538" y="10722541"/>
          <a:ext cx="9196976" cy="1792286"/>
        </p:xfrm>
        <a:graphic>
          <a:graphicData uri="http://schemas.openxmlformats.org/drawingml/2006/table">
            <a:tbl>
              <a:tblPr firstRow="1" bandRow="1">
                <a:tableStyleId>{5C22544A-7EE6-4342-B048-85BDC9FD1C3A}</a:tableStyleId>
              </a:tblPr>
              <a:tblGrid>
                <a:gridCol w="815302">
                  <a:extLst>
                    <a:ext uri="{9D8B030D-6E8A-4147-A177-3AD203B41FA5}">
                      <a16:colId xmlns:a16="http://schemas.microsoft.com/office/drawing/2014/main" val="2914790838"/>
                    </a:ext>
                  </a:extLst>
                </a:gridCol>
                <a:gridCol w="1470382">
                  <a:extLst>
                    <a:ext uri="{9D8B030D-6E8A-4147-A177-3AD203B41FA5}">
                      <a16:colId xmlns:a16="http://schemas.microsoft.com/office/drawing/2014/main" val="3215466725"/>
                    </a:ext>
                  </a:extLst>
                </a:gridCol>
                <a:gridCol w="1499979">
                  <a:extLst>
                    <a:ext uri="{9D8B030D-6E8A-4147-A177-3AD203B41FA5}">
                      <a16:colId xmlns:a16="http://schemas.microsoft.com/office/drawing/2014/main" val="1246217568"/>
                    </a:ext>
                  </a:extLst>
                </a:gridCol>
                <a:gridCol w="1469752">
                  <a:extLst>
                    <a:ext uri="{9D8B030D-6E8A-4147-A177-3AD203B41FA5}">
                      <a16:colId xmlns:a16="http://schemas.microsoft.com/office/drawing/2014/main" val="2515267659"/>
                    </a:ext>
                  </a:extLst>
                </a:gridCol>
                <a:gridCol w="1313854">
                  <a:extLst>
                    <a:ext uri="{9D8B030D-6E8A-4147-A177-3AD203B41FA5}">
                      <a16:colId xmlns:a16="http://schemas.microsoft.com/office/drawing/2014/main" val="936790458"/>
                    </a:ext>
                  </a:extLst>
                </a:gridCol>
                <a:gridCol w="1469499">
                  <a:extLst>
                    <a:ext uri="{9D8B030D-6E8A-4147-A177-3AD203B41FA5}">
                      <a16:colId xmlns:a16="http://schemas.microsoft.com/office/drawing/2014/main" val="373906575"/>
                    </a:ext>
                  </a:extLst>
                </a:gridCol>
                <a:gridCol w="1158208">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Safety</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Used oven gloves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Pre-heated oven to the correct temperature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Stood to one side of the oven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Hot trays not put on surfaces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Pan handles in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Used equipment safely</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graphicFrame>
        <p:nvGraphicFramePr>
          <p:cNvPr id="23" name="Table 2">
            <a:extLst>
              <a:ext uri="{FF2B5EF4-FFF2-40B4-BE49-F238E27FC236}">
                <a16:creationId xmlns:a16="http://schemas.microsoft.com/office/drawing/2014/main" id="{51C26DAB-2E5F-6B28-F6A6-BE8555715EDC}"/>
              </a:ext>
            </a:extLst>
          </p:cNvPr>
          <p:cNvGraphicFramePr>
            <a:graphicFrameLocks noGrp="1"/>
          </p:cNvGraphicFramePr>
          <p:nvPr/>
        </p:nvGraphicFramePr>
        <p:xfrm>
          <a:off x="524538" y="12644883"/>
          <a:ext cx="10302665" cy="1792286"/>
        </p:xfrm>
        <a:graphic>
          <a:graphicData uri="http://schemas.openxmlformats.org/drawingml/2006/table">
            <a:tbl>
              <a:tblPr firstRow="1" bandRow="1">
                <a:tableStyleId>{5C22544A-7EE6-4342-B048-85BDC9FD1C3A}</a:tableStyleId>
              </a:tblPr>
              <a:tblGrid>
                <a:gridCol w="724771">
                  <a:extLst>
                    <a:ext uri="{9D8B030D-6E8A-4147-A177-3AD203B41FA5}">
                      <a16:colId xmlns:a16="http://schemas.microsoft.com/office/drawing/2014/main" val="2914790838"/>
                    </a:ext>
                  </a:extLst>
                </a:gridCol>
                <a:gridCol w="681180">
                  <a:extLst>
                    <a:ext uri="{9D8B030D-6E8A-4147-A177-3AD203B41FA5}">
                      <a16:colId xmlns:a16="http://schemas.microsoft.com/office/drawing/2014/main" val="3215466725"/>
                    </a:ext>
                  </a:extLst>
                </a:gridCol>
                <a:gridCol w="1209944">
                  <a:extLst>
                    <a:ext uri="{9D8B030D-6E8A-4147-A177-3AD203B41FA5}">
                      <a16:colId xmlns:a16="http://schemas.microsoft.com/office/drawing/2014/main" val="1246217568"/>
                    </a:ext>
                  </a:extLst>
                </a:gridCol>
                <a:gridCol w="1309391">
                  <a:extLst>
                    <a:ext uri="{9D8B030D-6E8A-4147-A177-3AD203B41FA5}">
                      <a16:colId xmlns:a16="http://schemas.microsoft.com/office/drawing/2014/main" val="2515267659"/>
                    </a:ext>
                  </a:extLst>
                </a:gridCol>
                <a:gridCol w="1481593">
                  <a:extLst>
                    <a:ext uri="{9D8B030D-6E8A-4147-A177-3AD203B41FA5}">
                      <a16:colId xmlns:a16="http://schemas.microsoft.com/office/drawing/2014/main" val="936790458"/>
                    </a:ext>
                  </a:extLst>
                </a:gridCol>
                <a:gridCol w="1739257">
                  <a:extLst>
                    <a:ext uri="{9D8B030D-6E8A-4147-A177-3AD203B41FA5}">
                      <a16:colId xmlns:a16="http://schemas.microsoft.com/office/drawing/2014/main" val="1254450841"/>
                    </a:ext>
                  </a:extLst>
                </a:gridCol>
                <a:gridCol w="1442093">
                  <a:extLst>
                    <a:ext uri="{9D8B030D-6E8A-4147-A177-3AD203B41FA5}">
                      <a16:colId xmlns:a16="http://schemas.microsoft.com/office/drawing/2014/main" val="373906575"/>
                    </a:ext>
                  </a:extLst>
                </a:gridCol>
                <a:gridCol w="1714436">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Hygiene</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Hair</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Hands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Apron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Surface clean before use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Washing up</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Not wiped on clothing</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Surface clean after use</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sp>
        <p:nvSpPr>
          <p:cNvPr id="24" name="TextBox 23">
            <a:extLst>
              <a:ext uri="{FF2B5EF4-FFF2-40B4-BE49-F238E27FC236}">
                <a16:creationId xmlns:a16="http://schemas.microsoft.com/office/drawing/2014/main" id="{36BE6AB7-9B78-9B87-A692-2162D76FE877}"/>
              </a:ext>
            </a:extLst>
          </p:cNvPr>
          <p:cNvSpPr txBox="1"/>
          <p:nvPr/>
        </p:nvSpPr>
        <p:spPr>
          <a:xfrm>
            <a:off x="329592" y="14176866"/>
            <a:ext cx="6840334" cy="1149033"/>
          </a:xfrm>
          <a:prstGeom prst="rect">
            <a:avLst/>
          </a:prstGeom>
          <a:noFill/>
        </p:spPr>
        <p:txBody>
          <a:bodyPr wrap="none" rtlCol="0">
            <a:spAutoFit/>
          </a:bodyPr>
          <a:lstStyle/>
          <a:p>
            <a:endParaRPr lang="en-GB" dirty="0">
              <a:latin typeface="Arial" panose="020B0604020202020204" pitchFamily="34" charset="0"/>
              <a:cs typeface="Arial" panose="020B0604020202020204" pitchFamily="34" charset="0"/>
            </a:endParaRPr>
          </a:p>
          <a:p>
            <a:pPr>
              <a:lnSpc>
                <a:spcPct val="150000"/>
              </a:lnSpc>
            </a:pPr>
            <a:r>
              <a:rPr lang="en-GB" b="1" dirty="0">
                <a:latin typeface="Arial" panose="020B0604020202020204" pitchFamily="34" charset="0"/>
                <a:cs typeface="Arial" panose="020B0604020202020204" pitchFamily="34" charset="0"/>
              </a:rPr>
              <a:t>3. What do you think was the best thing about your product?</a:t>
            </a:r>
          </a:p>
          <a:p>
            <a:pPr>
              <a:lnSpc>
                <a:spcPct val="150000"/>
              </a:lnSpc>
            </a:pPr>
            <a:endParaRPr lang="en-GB"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1E15A21-0F55-F725-ECFF-9F70B987441F}"/>
              </a:ext>
            </a:extLst>
          </p:cNvPr>
          <p:cNvSpPr txBox="1"/>
          <p:nvPr/>
        </p:nvSpPr>
        <p:spPr>
          <a:xfrm>
            <a:off x="374073" y="8411815"/>
            <a:ext cx="7825785"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2. Grade yourself 1-5 in the blank areas for these categories</a:t>
            </a:r>
          </a:p>
        </p:txBody>
      </p:sp>
      <p:pic>
        <p:nvPicPr>
          <p:cNvPr id="30" name="Picture 2" descr="See the source image">
            <a:extLst>
              <a:ext uri="{FF2B5EF4-FFF2-40B4-BE49-F238E27FC236}">
                <a16:creationId xmlns:a16="http://schemas.microsoft.com/office/drawing/2014/main" id="{94E4467A-06FC-1007-4D8A-5C4786D703A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3202" y="2248834"/>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47A84F20-1C18-873A-5FCC-8E0299F442AA}"/>
              </a:ext>
            </a:extLst>
          </p:cNvPr>
          <p:cNvPicPr>
            <a:picLocks noChangeAspect="1"/>
          </p:cNvPicPr>
          <p:nvPr/>
        </p:nvPicPr>
        <p:blipFill>
          <a:blip r:embed="rId4"/>
          <a:stretch>
            <a:fillRect/>
          </a:stretch>
        </p:blipFill>
        <p:spPr>
          <a:xfrm>
            <a:off x="547889" y="3379016"/>
            <a:ext cx="136379" cy="136379"/>
          </a:xfrm>
          <a:prstGeom prst="rect">
            <a:avLst/>
          </a:prstGeom>
        </p:spPr>
      </p:pic>
      <p:pic>
        <p:nvPicPr>
          <p:cNvPr id="32" name="Picture 2" descr="See the source image">
            <a:extLst>
              <a:ext uri="{FF2B5EF4-FFF2-40B4-BE49-F238E27FC236}">
                <a16:creationId xmlns:a16="http://schemas.microsoft.com/office/drawing/2014/main" id="{C62D86F9-7D15-B7DA-9FF2-D0312E34D43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0242" y="2256667"/>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ee the source image">
            <a:extLst>
              <a:ext uri="{FF2B5EF4-FFF2-40B4-BE49-F238E27FC236}">
                <a16:creationId xmlns:a16="http://schemas.microsoft.com/office/drawing/2014/main" id="{74F04515-0A5F-E2F7-1A05-044C9AE53AC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3935" y="2540187"/>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3DD1855-3CC6-A171-8E07-D573A414267A}"/>
              </a:ext>
            </a:extLst>
          </p:cNvPr>
          <p:cNvPicPr>
            <a:picLocks noChangeAspect="1"/>
          </p:cNvPicPr>
          <p:nvPr/>
        </p:nvPicPr>
        <p:blipFill>
          <a:blip r:embed="rId4"/>
          <a:stretch>
            <a:fillRect/>
          </a:stretch>
        </p:blipFill>
        <p:spPr>
          <a:xfrm>
            <a:off x="662675" y="3386849"/>
            <a:ext cx="136379" cy="136379"/>
          </a:xfrm>
          <a:prstGeom prst="rect">
            <a:avLst/>
          </a:prstGeom>
        </p:spPr>
      </p:pic>
      <p:pic>
        <p:nvPicPr>
          <p:cNvPr id="35" name="Picture 34">
            <a:extLst>
              <a:ext uri="{FF2B5EF4-FFF2-40B4-BE49-F238E27FC236}">
                <a16:creationId xmlns:a16="http://schemas.microsoft.com/office/drawing/2014/main" id="{D8EBD5D7-80BC-ED3B-02BC-27D58B5A6E83}"/>
              </a:ext>
            </a:extLst>
          </p:cNvPr>
          <p:cNvPicPr>
            <a:picLocks noChangeAspect="1"/>
          </p:cNvPicPr>
          <p:nvPr/>
        </p:nvPicPr>
        <p:blipFill>
          <a:blip r:embed="rId4"/>
          <a:stretch>
            <a:fillRect/>
          </a:stretch>
        </p:blipFill>
        <p:spPr>
          <a:xfrm>
            <a:off x="656113" y="3119999"/>
            <a:ext cx="136379" cy="136379"/>
          </a:xfrm>
          <a:prstGeom prst="rect">
            <a:avLst/>
          </a:prstGeom>
        </p:spPr>
      </p:pic>
      <p:sp>
        <p:nvSpPr>
          <p:cNvPr id="36" name="Rectangle 35">
            <a:extLst>
              <a:ext uri="{FF2B5EF4-FFF2-40B4-BE49-F238E27FC236}">
                <a16:creationId xmlns:a16="http://schemas.microsoft.com/office/drawing/2014/main" id="{AF497EF7-70BC-192C-989C-81D58782AB31}"/>
              </a:ext>
            </a:extLst>
          </p:cNvPr>
          <p:cNvSpPr/>
          <p:nvPr/>
        </p:nvSpPr>
        <p:spPr>
          <a:xfrm>
            <a:off x="533803" y="1872870"/>
            <a:ext cx="1899253" cy="185263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See the source image">
            <a:extLst>
              <a:ext uri="{FF2B5EF4-FFF2-40B4-BE49-F238E27FC236}">
                <a16:creationId xmlns:a16="http://schemas.microsoft.com/office/drawing/2014/main" id="{1D0F4D9F-C3ED-DD79-41F8-002FC6775B8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928495" y="9770425"/>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4022EA77-C8CA-6F8C-537D-0D95C8D10CB9}"/>
              </a:ext>
            </a:extLst>
          </p:cNvPr>
          <p:cNvPicPr>
            <a:picLocks noChangeAspect="1"/>
          </p:cNvPicPr>
          <p:nvPr/>
        </p:nvPicPr>
        <p:blipFill>
          <a:blip r:embed="rId4"/>
          <a:stretch>
            <a:fillRect/>
          </a:stretch>
        </p:blipFill>
        <p:spPr>
          <a:xfrm>
            <a:off x="9883182" y="10900607"/>
            <a:ext cx="136379" cy="136379"/>
          </a:xfrm>
          <a:prstGeom prst="rect">
            <a:avLst/>
          </a:prstGeom>
        </p:spPr>
      </p:pic>
      <p:pic>
        <p:nvPicPr>
          <p:cNvPr id="39" name="Picture 2" descr="See the source image">
            <a:extLst>
              <a:ext uri="{FF2B5EF4-FFF2-40B4-BE49-F238E27FC236}">
                <a16:creationId xmlns:a16="http://schemas.microsoft.com/office/drawing/2014/main" id="{F71103C1-BDBC-F4E5-520C-15AC063D35B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35535" y="9778258"/>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ee the source image">
            <a:extLst>
              <a:ext uri="{FF2B5EF4-FFF2-40B4-BE49-F238E27FC236}">
                <a16:creationId xmlns:a16="http://schemas.microsoft.com/office/drawing/2014/main" id="{06F4DABD-E855-9423-3183-ACCE15C9984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09228" y="10061778"/>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FC60447-8B1F-D9CF-65A4-DD953CD3B7AB}"/>
              </a:ext>
            </a:extLst>
          </p:cNvPr>
          <p:cNvPicPr>
            <a:picLocks noChangeAspect="1"/>
          </p:cNvPicPr>
          <p:nvPr/>
        </p:nvPicPr>
        <p:blipFill>
          <a:blip r:embed="rId4"/>
          <a:stretch>
            <a:fillRect/>
          </a:stretch>
        </p:blipFill>
        <p:spPr>
          <a:xfrm>
            <a:off x="9997968" y="10908440"/>
            <a:ext cx="136379" cy="136379"/>
          </a:xfrm>
          <a:prstGeom prst="rect">
            <a:avLst/>
          </a:prstGeom>
        </p:spPr>
      </p:pic>
      <p:pic>
        <p:nvPicPr>
          <p:cNvPr id="42" name="Picture 41">
            <a:extLst>
              <a:ext uri="{FF2B5EF4-FFF2-40B4-BE49-F238E27FC236}">
                <a16:creationId xmlns:a16="http://schemas.microsoft.com/office/drawing/2014/main" id="{6D633661-35FA-ED82-B47A-C265ECEFA59C}"/>
              </a:ext>
            </a:extLst>
          </p:cNvPr>
          <p:cNvPicPr>
            <a:picLocks noChangeAspect="1"/>
          </p:cNvPicPr>
          <p:nvPr/>
        </p:nvPicPr>
        <p:blipFill>
          <a:blip r:embed="rId4"/>
          <a:stretch>
            <a:fillRect/>
          </a:stretch>
        </p:blipFill>
        <p:spPr>
          <a:xfrm>
            <a:off x="9991406" y="10641590"/>
            <a:ext cx="136379" cy="136379"/>
          </a:xfrm>
          <a:prstGeom prst="rect">
            <a:avLst/>
          </a:prstGeom>
        </p:spPr>
      </p:pic>
      <p:sp>
        <p:nvSpPr>
          <p:cNvPr id="43" name="Rectangle 42">
            <a:extLst>
              <a:ext uri="{FF2B5EF4-FFF2-40B4-BE49-F238E27FC236}">
                <a16:creationId xmlns:a16="http://schemas.microsoft.com/office/drawing/2014/main" id="{FE33915D-4216-F1F9-6EBC-D62BAC2DD1D2}"/>
              </a:ext>
            </a:extLst>
          </p:cNvPr>
          <p:cNvSpPr/>
          <p:nvPr/>
        </p:nvSpPr>
        <p:spPr>
          <a:xfrm>
            <a:off x="9860155" y="9278641"/>
            <a:ext cx="1899253" cy="235722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F1FC8B44-D3FB-B1FD-4796-444A6221516C}"/>
              </a:ext>
            </a:extLst>
          </p:cNvPr>
          <p:cNvCxnSpPr>
            <a:cxnSpLocks/>
          </p:cNvCxnSpPr>
          <p:nvPr/>
        </p:nvCxnSpPr>
        <p:spPr>
          <a:xfrm flipV="1">
            <a:off x="675287" y="15600708"/>
            <a:ext cx="9724101" cy="19988"/>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255B10-52FD-3F56-60EE-E03A24362A0B}"/>
              </a:ext>
            </a:extLst>
          </p:cNvPr>
          <p:cNvCxnSpPr>
            <a:cxnSpLocks/>
          </p:cNvCxnSpPr>
          <p:nvPr/>
        </p:nvCxnSpPr>
        <p:spPr>
          <a:xfrm>
            <a:off x="718321" y="15072320"/>
            <a:ext cx="9681067"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0130798-0798-B034-F8F7-70F40C1499C1}"/>
              </a:ext>
            </a:extLst>
          </p:cNvPr>
          <p:cNvSpPr txBox="1"/>
          <p:nvPr/>
        </p:nvSpPr>
        <p:spPr>
          <a:xfrm>
            <a:off x="329592" y="14933651"/>
            <a:ext cx="6096000" cy="456535"/>
          </a:xfrm>
          <a:prstGeom prst="rect">
            <a:avLst/>
          </a:prstGeom>
          <a:noFill/>
        </p:spPr>
        <p:txBody>
          <a:bodyPr wrap="square">
            <a:spAutoFit/>
          </a:bodyPr>
          <a:lstStyle/>
          <a:p>
            <a:pPr>
              <a:lnSpc>
                <a:spcPct val="150000"/>
              </a:lnSpc>
            </a:pPr>
            <a:r>
              <a:rPr lang="en-GB" b="1" dirty="0">
                <a:latin typeface="Arial" panose="020B0604020202020204" pitchFamily="34" charset="0"/>
                <a:cs typeface="Arial" panose="020B0604020202020204" pitchFamily="34" charset="0"/>
              </a:rPr>
              <a:t>4. How could you improve the product:</a:t>
            </a:r>
          </a:p>
        </p:txBody>
      </p:sp>
    </p:spTree>
    <p:extLst>
      <p:ext uri="{BB962C8B-B14F-4D97-AF65-F5344CB8AC3E}">
        <p14:creationId xmlns:p14="http://schemas.microsoft.com/office/powerpoint/2010/main" val="205874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3292365" y="2489885"/>
            <a:ext cx="5414617" cy="5231728"/>
          </a:xfrm>
          <a:prstGeom prst="rect">
            <a:avLst/>
          </a:prstGeom>
          <a:noFill/>
        </p:spPr>
      </p:pic>
      <p:sp>
        <p:nvSpPr>
          <p:cNvPr id="5" name="TextBox 4"/>
          <p:cNvSpPr txBox="1"/>
          <p:nvPr/>
        </p:nvSpPr>
        <p:spPr>
          <a:xfrm>
            <a:off x="4178394" y="2008193"/>
            <a:ext cx="4358502"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Made safely and hygienically?</a:t>
            </a:r>
          </a:p>
        </p:txBody>
      </p:sp>
      <p:sp>
        <p:nvSpPr>
          <p:cNvPr id="6" name="TextBox 5"/>
          <p:cNvSpPr txBox="1"/>
          <p:nvPr/>
        </p:nvSpPr>
        <p:spPr>
          <a:xfrm>
            <a:off x="7882364" y="2680362"/>
            <a:ext cx="297633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Method completed effectively?</a:t>
            </a:r>
          </a:p>
        </p:txBody>
      </p:sp>
      <p:sp>
        <p:nvSpPr>
          <p:cNvPr id="7" name="TextBox 6"/>
          <p:cNvSpPr txBox="1"/>
          <p:nvPr/>
        </p:nvSpPr>
        <p:spPr>
          <a:xfrm>
            <a:off x="2147984" y="4669286"/>
            <a:ext cx="2688299"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Consistent </a:t>
            </a:r>
          </a:p>
          <a:p>
            <a:r>
              <a:rPr lang="en-GB" sz="2000" dirty="0">
                <a:latin typeface="Arial" panose="020B0604020202020204" pitchFamily="34" charset="0"/>
                <a:cs typeface="Arial" panose="020B0604020202020204" pitchFamily="34" charset="0"/>
              </a:rPr>
              <a:t>shape?</a:t>
            </a:r>
          </a:p>
        </p:txBody>
      </p:sp>
      <p:sp>
        <p:nvSpPr>
          <p:cNvPr id="8" name="TextBox 7"/>
          <p:cNvSpPr txBox="1"/>
          <p:nvPr/>
        </p:nvSpPr>
        <p:spPr>
          <a:xfrm>
            <a:off x="2517218" y="6802412"/>
            <a:ext cx="3840427"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Colour: Light </a:t>
            </a:r>
          </a:p>
          <a:p>
            <a:r>
              <a:rPr lang="en-GB" sz="2000" dirty="0">
                <a:latin typeface="Arial" panose="020B0604020202020204" pitchFamily="34" charset="0"/>
                <a:cs typeface="Arial" panose="020B0604020202020204" pitchFamily="34" charset="0"/>
              </a:rPr>
              <a:t>golden brown? </a:t>
            </a:r>
            <a:endParaRPr lang="en-GB" sz="2000"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3989779" y="7584825"/>
            <a:ext cx="4178699"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Texture:</a:t>
            </a:r>
            <a:r>
              <a:rPr lang="en-GB" sz="2000" dirty="0">
                <a:solidFill>
                  <a:srgbClr val="C00000"/>
                </a:solidFill>
                <a:latin typeface="Arial" panose="020B0604020202020204" pitchFamily="34" charset="0"/>
                <a:cs typeface="Arial" panose="020B0604020202020204" pitchFamily="34" charset="0"/>
              </a:rPr>
              <a:t> </a:t>
            </a:r>
          </a:p>
          <a:p>
            <a:pPr algn="ctr"/>
            <a:r>
              <a:rPr lang="en-GB" sz="2000" dirty="0">
                <a:latin typeface="Arial" panose="020B0604020202020204" pitchFamily="34" charset="0"/>
                <a:cs typeface="Arial" panose="020B0604020202020204" pitchFamily="34" charset="0"/>
              </a:rPr>
              <a:t>crunchy outside/softer inside?</a:t>
            </a:r>
          </a:p>
        </p:txBody>
      </p:sp>
      <p:sp>
        <p:nvSpPr>
          <p:cNvPr id="10" name="TextBox 9"/>
          <p:cNvSpPr txBox="1"/>
          <p:nvPr/>
        </p:nvSpPr>
        <p:spPr>
          <a:xfrm>
            <a:off x="7807100" y="6862821"/>
            <a:ext cx="2592288"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All fit on one tray?</a:t>
            </a:r>
          </a:p>
        </p:txBody>
      </p:sp>
      <p:sp>
        <p:nvSpPr>
          <p:cNvPr id="11" name="TextBox 10"/>
          <p:cNvSpPr txBox="1"/>
          <p:nvPr/>
        </p:nvSpPr>
        <p:spPr>
          <a:xfrm>
            <a:off x="8623042" y="4871764"/>
            <a:ext cx="273698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Appeal to target market?</a:t>
            </a:r>
            <a:endParaRPr lang="en-GB" sz="2000" dirty="0">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2949264" y="2754986"/>
            <a:ext cx="2976331"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Flavouring</a:t>
            </a:r>
          </a:p>
          <a:p>
            <a:r>
              <a:rPr lang="en-GB" sz="2000" dirty="0">
                <a:latin typeface="Arial" panose="020B0604020202020204" pitchFamily="34" charset="0"/>
                <a:cs typeface="Arial" panose="020B0604020202020204" pitchFamily="34" charset="0"/>
              </a:rPr>
              <a:t> choice?</a:t>
            </a:r>
          </a:p>
        </p:txBody>
      </p:sp>
      <p:sp>
        <p:nvSpPr>
          <p:cNvPr id="14" name="Rectangle 13">
            <a:extLst>
              <a:ext uri="{FF2B5EF4-FFF2-40B4-BE49-F238E27FC236}">
                <a16:creationId xmlns:a16="http://schemas.microsoft.com/office/drawing/2014/main" id="{EEA70D03-D826-2FEE-A12D-74E43F04B279}"/>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F64EB1F-D65E-9C0D-8854-BDF420085CC4}"/>
              </a:ext>
            </a:extLst>
          </p:cNvPr>
          <p:cNvSpPr txBox="1"/>
          <p:nvPr/>
        </p:nvSpPr>
        <p:spPr>
          <a:xfrm>
            <a:off x="5730650" y="15752120"/>
            <a:ext cx="69494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13</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B88E420-16F1-67A0-F667-8D18E9224325}"/>
              </a:ext>
            </a:extLst>
          </p:cNvPr>
          <p:cNvSpPr txBox="1"/>
          <p:nvPr/>
        </p:nvSpPr>
        <p:spPr>
          <a:xfrm>
            <a:off x="670071" y="488960"/>
            <a:ext cx="8481809"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Evaluation of:</a:t>
            </a:r>
            <a:r>
              <a:rPr lang="en-GB" sz="4000" b="1" dirty="0">
                <a:latin typeface="Arial" panose="020B0604020202020204" pitchFamily="34" charset="0"/>
                <a:cs typeface="Arial" panose="020B0604020202020204" pitchFamily="34" charset="0"/>
              </a:rPr>
              <a:t>  </a:t>
            </a:r>
            <a:r>
              <a:rPr lang="en-GB" sz="1400" u="sng" dirty="0">
                <a:latin typeface="Arial" panose="020B0604020202020204" pitchFamily="34" charset="0"/>
                <a:cs typeface="Arial" panose="020B0604020202020204" pitchFamily="34" charset="0"/>
              </a:rPr>
              <a:t>__________                                                       _________</a:t>
            </a:r>
            <a:endParaRPr lang="en-US" sz="4000" u="sng"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8B27817-3062-7581-0185-6CAC85B8C637}"/>
              </a:ext>
            </a:extLst>
          </p:cNvPr>
          <p:cNvSpPr txBox="1"/>
          <p:nvPr/>
        </p:nvSpPr>
        <p:spPr>
          <a:xfrm>
            <a:off x="709507" y="1872870"/>
            <a:ext cx="1723549" cy="1754326"/>
          </a:xfrm>
          <a:prstGeom prst="rect">
            <a:avLst/>
          </a:prstGeom>
          <a:noFill/>
          <a:ln w="3175">
            <a:noFill/>
          </a:ln>
        </p:spPr>
        <p:txBody>
          <a:bodyPr wrap="none" rtlCol="0">
            <a:spAutoFit/>
          </a:bodyPr>
          <a:lstStyle/>
          <a:p>
            <a:r>
              <a:rPr lang="en-GB" b="1" dirty="0">
                <a:latin typeface="Arial" panose="020B0604020202020204" pitchFamily="34" charset="0"/>
                <a:cs typeface="Arial" panose="020B0604020202020204" pitchFamily="34" charset="0"/>
              </a:rPr>
              <a:t>Key:</a:t>
            </a:r>
          </a:p>
          <a:p>
            <a:r>
              <a:rPr lang="en-GB" dirty="0">
                <a:latin typeface="Arial" panose="020B0604020202020204" pitchFamily="34" charset="0"/>
                <a:cs typeface="Arial" panose="020B0604020202020204" pitchFamily="34" charset="0"/>
              </a:rPr>
              <a:t>5 - best</a:t>
            </a:r>
          </a:p>
          <a:p>
            <a:r>
              <a:rPr lang="en-GB" dirty="0">
                <a:latin typeface="Arial" panose="020B0604020202020204" pitchFamily="34" charset="0"/>
                <a:cs typeface="Arial" panose="020B0604020202020204" pitchFamily="34" charset="0"/>
              </a:rPr>
              <a:t>4 - good</a:t>
            </a:r>
          </a:p>
          <a:p>
            <a:r>
              <a:rPr lang="en-GB" dirty="0">
                <a:latin typeface="Arial" panose="020B0604020202020204" pitchFamily="34" charset="0"/>
                <a:cs typeface="Arial" panose="020B0604020202020204" pitchFamily="34" charset="0"/>
              </a:rPr>
              <a:t>3 - average</a:t>
            </a:r>
          </a:p>
          <a:p>
            <a:r>
              <a:rPr lang="en-GB" dirty="0">
                <a:latin typeface="Arial" panose="020B0604020202020204" pitchFamily="34" charset="0"/>
                <a:cs typeface="Arial" panose="020B0604020202020204" pitchFamily="34" charset="0"/>
              </a:rPr>
              <a:t>2 - not so good</a:t>
            </a:r>
          </a:p>
          <a:p>
            <a:r>
              <a:rPr lang="en-GB" dirty="0">
                <a:latin typeface="Arial" panose="020B0604020202020204" pitchFamily="34" charset="0"/>
                <a:cs typeface="Arial" panose="020B0604020202020204" pitchFamily="34" charset="0"/>
              </a:rPr>
              <a:t>1 – worst</a:t>
            </a:r>
          </a:p>
        </p:txBody>
      </p:sp>
      <p:graphicFrame>
        <p:nvGraphicFramePr>
          <p:cNvPr id="2" name="Table 2">
            <a:extLst>
              <a:ext uri="{FF2B5EF4-FFF2-40B4-BE49-F238E27FC236}">
                <a16:creationId xmlns:a16="http://schemas.microsoft.com/office/drawing/2014/main" id="{35D43F28-E252-70FD-483D-5EA8DADD1093}"/>
              </a:ext>
            </a:extLst>
          </p:cNvPr>
          <p:cNvGraphicFramePr>
            <a:graphicFrameLocks noGrp="1"/>
          </p:cNvGraphicFramePr>
          <p:nvPr/>
        </p:nvGraphicFramePr>
        <p:xfrm>
          <a:off x="524538" y="8817350"/>
          <a:ext cx="9196977" cy="1792286"/>
        </p:xfrm>
        <a:graphic>
          <a:graphicData uri="http://schemas.openxmlformats.org/drawingml/2006/table">
            <a:tbl>
              <a:tblPr firstRow="1" bandRow="1">
                <a:tableStyleId>{5C22544A-7EE6-4342-B048-85BDC9FD1C3A}</a:tableStyleId>
              </a:tblPr>
              <a:tblGrid>
                <a:gridCol w="815302">
                  <a:extLst>
                    <a:ext uri="{9D8B030D-6E8A-4147-A177-3AD203B41FA5}">
                      <a16:colId xmlns:a16="http://schemas.microsoft.com/office/drawing/2014/main" val="2914790838"/>
                    </a:ext>
                  </a:extLst>
                </a:gridCol>
                <a:gridCol w="1470382">
                  <a:extLst>
                    <a:ext uri="{9D8B030D-6E8A-4147-A177-3AD203B41FA5}">
                      <a16:colId xmlns:a16="http://schemas.microsoft.com/office/drawing/2014/main" val="3215466725"/>
                    </a:ext>
                  </a:extLst>
                </a:gridCol>
                <a:gridCol w="1499979">
                  <a:extLst>
                    <a:ext uri="{9D8B030D-6E8A-4147-A177-3AD203B41FA5}">
                      <a16:colId xmlns:a16="http://schemas.microsoft.com/office/drawing/2014/main" val="1246217568"/>
                    </a:ext>
                  </a:extLst>
                </a:gridCol>
                <a:gridCol w="1469752">
                  <a:extLst>
                    <a:ext uri="{9D8B030D-6E8A-4147-A177-3AD203B41FA5}">
                      <a16:colId xmlns:a16="http://schemas.microsoft.com/office/drawing/2014/main" val="2515267659"/>
                    </a:ext>
                  </a:extLst>
                </a:gridCol>
                <a:gridCol w="1313854">
                  <a:extLst>
                    <a:ext uri="{9D8B030D-6E8A-4147-A177-3AD203B41FA5}">
                      <a16:colId xmlns:a16="http://schemas.microsoft.com/office/drawing/2014/main" val="936790458"/>
                    </a:ext>
                  </a:extLst>
                </a:gridCol>
                <a:gridCol w="1469500">
                  <a:extLst>
                    <a:ext uri="{9D8B030D-6E8A-4147-A177-3AD203B41FA5}">
                      <a16:colId xmlns:a16="http://schemas.microsoft.com/office/drawing/2014/main" val="373906575"/>
                    </a:ext>
                  </a:extLst>
                </a:gridCol>
                <a:gridCol w="1158208">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Organisation</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Have all of my ingredients?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Have all my ingredients weighed out ready</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Tidy work area (e.g. no bags)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Recipe to follow</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How much help did I need?</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Container to take the products home in?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sp>
        <p:nvSpPr>
          <p:cNvPr id="20" name="TextBox 19">
            <a:extLst>
              <a:ext uri="{FF2B5EF4-FFF2-40B4-BE49-F238E27FC236}">
                <a16:creationId xmlns:a16="http://schemas.microsoft.com/office/drawing/2014/main" id="{20E926D6-4AC4-1275-0904-B605C14BC230}"/>
              </a:ext>
            </a:extLst>
          </p:cNvPr>
          <p:cNvSpPr txBox="1"/>
          <p:nvPr/>
        </p:nvSpPr>
        <p:spPr>
          <a:xfrm>
            <a:off x="329592" y="1322349"/>
            <a:ext cx="10334157" cy="646331"/>
          </a:xfrm>
          <a:prstGeom prst="rect">
            <a:avLst/>
          </a:prstGeom>
          <a:noFill/>
        </p:spPr>
        <p:txBody>
          <a:bodyPr wrap="square" rtlCol="0">
            <a:spAutoFit/>
          </a:bodyPr>
          <a:lstStyle/>
          <a:p>
            <a:pPr algn="r"/>
            <a:r>
              <a:rPr lang="en-GB" b="1" dirty="0">
                <a:latin typeface="Arial" panose="020B0604020202020204" pitchFamily="34" charset="0"/>
                <a:cs typeface="Arial" panose="020B0604020202020204" pitchFamily="34" charset="0"/>
              </a:rPr>
              <a:t>1. Use the key below to mark your numbers on the Star Diagram; and then join up the points </a:t>
            </a:r>
            <a:r>
              <a:rPr lang="en-GB" b="1" i="1" dirty="0">
                <a:latin typeface="Arial" panose="020B0604020202020204" pitchFamily="34" charset="0"/>
                <a:cs typeface="Arial" panose="020B0604020202020204" pitchFamily="34" charset="0"/>
              </a:rPr>
              <a:t>(like a spider’s web)</a:t>
            </a:r>
          </a:p>
        </p:txBody>
      </p:sp>
      <p:sp>
        <p:nvSpPr>
          <p:cNvPr id="21" name="TextBox 20">
            <a:extLst>
              <a:ext uri="{FF2B5EF4-FFF2-40B4-BE49-F238E27FC236}">
                <a16:creationId xmlns:a16="http://schemas.microsoft.com/office/drawing/2014/main" id="{177C7CCE-137F-9722-72E7-8E331A72AEA8}"/>
              </a:ext>
            </a:extLst>
          </p:cNvPr>
          <p:cNvSpPr txBox="1"/>
          <p:nvPr/>
        </p:nvSpPr>
        <p:spPr>
          <a:xfrm>
            <a:off x="10075626" y="9379706"/>
            <a:ext cx="1861911" cy="2523768"/>
          </a:xfrm>
          <a:prstGeom prst="rect">
            <a:avLst/>
          </a:prstGeom>
          <a:noFill/>
          <a:ln w="3175">
            <a:noFill/>
          </a:ln>
        </p:spPr>
        <p:txBody>
          <a:bodyPr wrap="square" rtlCol="0">
            <a:spAutoFit/>
          </a:bodyPr>
          <a:lstStyle/>
          <a:p>
            <a:r>
              <a:rPr lang="en-GB" b="1" dirty="0">
                <a:latin typeface="Arial" panose="020B0604020202020204" pitchFamily="34" charset="0"/>
                <a:cs typeface="Arial" panose="020B0604020202020204" pitchFamily="34" charset="0"/>
              </a:rPr>
              <a:t>Key:</a:t>
            </a:r>
          </a:p>
          <a:p>
            <a:r>
              <a:rPr lang="en-GB" dirty="0">
                <a:latin typeface="Arial" panose="020B0604020202020204" pitchFamily="34" charset="0"/>
                <a:cs typeface="Arial" panose="020B0604020202020204" pitchFamily="34" charset="0"/>
              </a:rPr>
              <a:t>5 - best</a:t>
            </a:r>
          </a:p>
          <a:p>
            <a:r>
              <a:rPr lang="en-GB" dirty="0">
                <a:latin typeface="Arial" panose="020B0604020202020204" pitchFamily="34" charset="0"/>
                <a:cs typeface="Arial" panose="020B0604020202020204" pitchFamily="34" charset="0"/>
              </a:rPr>
              <a:t>4 - good</a:t>
            </a:r>
          </a:p>
          <a:p>
            <a:r>
              <a:rPr lang="en-GB" dirty="0">
                <a:latin typeface="Arial" panose="020B0604020202020204" pitchFamily="34" charset="0"/>
                <a:cs typeface="Arial" panose="020B0604020202020204" pitchFamily="34" charset="0"/>
              </a:rPr>
              <a:t>3 - average</a:t>
            </a:r>
          </a:p>
          <a:p>
            <a:r>
              <a:rPr lang="en-GB" dirty="0">
                <a:latin typeface="Arial" panose="020B0604020202020204" pitchFamily="34" charset="0"/>
                <a:cs typeface="Arial" panose="020B0604020202020204" pitchFamily="34" charset="0"/>
              </a:rPr>
              <a:t>2 - not so good</a:t>
            </a:r>
          </a:p>
          <a:p>
            <a:r>
              <a:rPr lang="en-GB" dirty="0">
                <a:latin typeface="Arial" panose="020B0604020202020204" pitchFamily="34" charset="0"/>
                <a:cs typeface="Arial" panose="020B0604020202020204" pitchFamily="34" charset="0"/>
              </a:rPr>
              <a:t>1 - worst</a:t>
            </a:r>
          </a:p>
          <a:p>
            <a:r>
              <a:rPr lang="en-GB" sz="1200" b="1" dirty="0">
                <a:latin typeface="Arial" panose="020B0604020202020204" pitchFamily="34" charset="0"/>
                <a:cs typeface="Arial" panose="020B0604020202020204" pitchFamily="34" charset="0"/>
              </a:rPr>
              <a:t>N/A </a:t>
            </a:r>
            <a:r>
              <a:rPr lang="en-GB"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not applicable</a:t>
            </a:r>
            <a:endParaRPr lang="en-GB"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       (doesn’t apply)</a:t>
            </a:r>
            <a:endParaRPr lang="en-US" sz="1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aphicFrame>
        <p:nvGraphicFramePr>
          <p:cNvPr id="22" name="Table 2">
            <a:extLst>
              <a:ext uri="{FF2B5EF4-FFF2-40B4-BE49-F238E27FC236}">
                <a16:creationId xmlns:a16="http://schemas.microsoft.com/office/drawing/2014/main" id="{30271F10-E783-68D3-6664-1EF9901F4B18}"/>
              </a:ext>
            </a:extLst>
          </p:cNvPr>
          <p:cNvGraphicFramePr>
            <a:graphicFrameLocks noGrp="1"/>
          </p:cNvGraphicFramePr>
          <p:nvPr/>
        </p:nvGraphicFramePr>
        <p:xfrm>
          <a:off x="524538" y="10722541"/>
          <a:ext cx="9196976" cy="1792286"/>
        </p:xfrm>
        <a:graphic>
          <a:graphicData uri="http://schemas.openxmlformats.org/drawingml/2006/table">
            <a:tbl>
              <a:tblPr firstRow="1" bandRow="1">
                <a:tableStyleId>{5C22544A-7EE6-4342-B048-85BDC9FD1C3A}</a:tableStyleId>
              </a:tblPr>
              <a:tblGrid>
                <a:gridCol w="815302">
                  <a:extLst>
                    <a:ext uri="{9D8B030D-6E8A-4147-A177-3AD203B41FA5}">
                      <a16:colId xmlns:a16="http://schemas.microsoft.com/office/drawing/2014/main" val="2914790838"/>
                    </a:ext>
                  </a:extLst>
                </a:gridCol>
                <a:gridCol w="1470382">
                  <a:extLst>
                    <a:ext uri="{9D8B030D-6E8A-4147-A177-3AD203B41FA5}">
                      <a16:colId xmlns:a16="http://schemas.microsoft.com/office/drawing/2014/main" val="3215466725"/>
                    </a:ext>
                  </a:extLst>
                </a:gridCol>
                <a:gridCol w="1499979">
                  <a:extLst>
                    <a:ext uri="{9D8B030D-6E8A-4147-A177-3AD203B41FA5}">
                      <a16:colId xmlns:a16="http://schemas.microsoft.com/office/drawing/2014/main" val="1246217568"/>
                    </a:ext>
                  </a:extLst>
                </a:gridCol>
                <a:gridCol w="1469752">
                  <a:extLst>
                    <a:ext uri="{9D8B030D-6E8A-4147-A177-3AD203B41FA5}">
                      <a16:colId xmlns:a16="http://schemas.microsoft.com/office/drawing/2014/main" val="2515267659"/>
                    </a:ext>
                  </a:extLst>
                </a:gridCol>
                <a:gridCol w="1313854">
                  <a:extLst>
                    <a:ext uri="{9D8B030D-6E8A-4147-A177-3AD203B41FA5}">
                      <a16:colId xmlns:a16="http://schemas.microsoft.com/office/drawing/2014/main" val="936790458"/>
                    </a:ext>
                  </a:extLst>
                </a:gridCol>
                <a:gridCol w="1469499">
                  <a:extLst>
                    <a:ext uri="{9D8B030D-6E8A-4147-A177-3AD203B41FA5}">
                      <a16:colId xmlns:a16="http://schemas.microsoft.com/office/drawing/2014/main" val="373906575"/>
                    </a:ext>
                  </a:extLst>
                </a:gridCol>
                <a:gridCol w="1158208">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Safety</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Used oven gloves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Pre-heated oven to the correct temperature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Stood to one side of the oven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Hot trays not put on surfaces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Pan handles in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Used equipment safely</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graphicFrame>
        <p:nvGraphicFramePr>
          <p:cNvPr id="23" name="Table 2">
            <a:extLst>
              <a:ext uri="{FF2B5EF4-FFF2-40B4-BE49-F238E27FC236}">
                <a16:creationId xmlns:a16="http://schemas.microsoft.com/office/drawing/2014/main" id="{51C26DAB-2E5F-6B28-F6A6-BE8555715EDC}"/>
              </a:ext>
            </a:extLst>
          </p:cNvPr>
          <p:cNvGraphicFramePr>
            <a:graphicFrameLocks noGrp="1"/>
          </p:cNvGraphicFramePr>
          <p:nvPr/>
        </p:nvGraphicFramePr>
        <p:xfrm>
          <a:off x="524538" y="12644883"/>
          <a:ext cx="10302665" cy="1792286"/>
        </p:xfrm>
        <a:graphic>
          <a:graphicData uri="http://schemas.openxmlformats.org/drawingml/2006/table">
            <a:tbl>
              <a:tblPr firstRow="1" bandRow="1">
                <a:tableStyleId>{5C22544A-7EE6-4342-B048-85BDC9FD1C3A}</a:tableStyleId>
              </a:tblPr>
              <a:tblGrid>
                <a:gridCol w="724771">
                  <a:extLst>
                    <a:ext uri="{9D8B030D-6E8A-4147-A177-3AD203B41FA5}">
                      <a16:colId xmlns:a16="http://schemas.microsoft.com/office/drawing/2014/main" val="2914790838"/>
                    </a:ext>
                  </a:extLst>
                </a:gridCol>
                <a:gridCol w="681180">
                  <a:extLst>
                    <a:ext uri="{9D8B030D-6E8A-4147-A177-3AD203B41FA5}">
                      <a16:colId xmlns:a16="http://schemas.microsoft.com/office/drawing/2014/main" val="3215466725"/>
                    </a:ext>
                  </a:extLst>
                </a:gridCol>
                <a:gridCol w="1209944">
                  <a:extLst>
                    <a:ext uri="{9D8B030D-6E8A-4147-A177-3AD203B41FA5}">
                      <a16:colId xmlns:a16="http://schemas.microsoft.com/office/drawing/2014/main" val="1246217568"/>
                    </a:ext>
                  </a:extLst>
                </a:gridCol>
                <a:gridCol w="1309391">
                  <a:extLst>
                    <a:ext uri="{9D8B030D-6E8A-4147-A177-3AD203B41FA5}">
                      <a16:colId xmlns:a16="http://schemas.microsoft.com/office/drawing/2014/main" val="2515267659"/>
                    </a:ext>
                  </a:extLst>
                </a:gridCol>
                <a:gridCol w="1481593">
                  <a:extLst>
                    <a:ext uri="{9D8B030D-6E8A-4147-A177-3AD203B41FA5}">
                      <a16:colId xmlns:a16="http://schemas.microsoft.com/office/drawing/2014/main" val="936790458"/>
                    </a:ext>
                  </a:extLst>
                </a:gridCol>
                <a:gridCol w="1739257">
                  <a:extLst>
                    <a:ext uri="{9D8B030D-6E8A-4147-A177-3AD203B41FA5}">
                      <a16:colId xmlns:a16="http://schemas.microsoft.com/office/drawing/2014/main" val="1254450841"/>
                    </a:ext>
                  </a:extLst>
                </a:gridCol>
                <a:gridCol w="1442093">
                  <a:extLst>
                    <a:ext uri="{9D8B030D-6E8A-4147-A177-3AD203B41FA5}">
                      <a16:colId xmlns:a16="http://schemas.microsoft.com/office/drawing/2014/main" val="373906575"/>
                    </a:ext>
                  </a:extLst>
                </a:gridCol>
                <a:gridCol w="1714436">
                  <a:extLst>
                    <a:ext uri="{9D8B030D-6E8A-4147-A177-3AD203B41FA5}">
                      <a16:colId xmlns:a16="http://schemas.microsoft.com/office/drawing/2014/main" val="2804724827"/>
                    </a:ext>
                  </a:extLst>
                </a:gridCol>
              </a:tblGrid>
              <a:tr h="1213166">
                <a:tc rowSpan="2">
                  <a:txBody>
                    <a:bodyPr/>
                    <a:lstStyle/>
                    <a:p>
                      <a:pPr algn="ctr"/>
                      <a:r>
                        <a:rPr lang="en-GB" sz="2000" b="1" dirty="0">
                          <a:solidFill>
                            <a:schemeClr val="tx1"/>
                          </a:solidFill>
                        </a:rPr>
                        <a:t>Hygiene</a:t>
                      </a:r>
                      <a:endParaRPr lang="en-US" sz="2000" b="1"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600" b="0" dirty="0">
                          <a:solidFill>
                            <a:schemeClr val="tx1"/>
                          </a:solidFill>
                        </a:rPr>
                        <a:t>Hair</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Hands</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Apron</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Surface clean before use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Washing up</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Not wiped on clothing</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Surface clean after use</a:t>
                      </a:r>
                      <a:endParaRPr lang="en-US" sz="1600" b="0" dirty="0">
                        <a:solidFill>
                          <a:schemeClr val="tx1"/>
                        </a:solidFill>
                      </a:endParaRPr>
                    </a:p>
                    <a:p>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4173618"/>
                  </a:ext>
                </a:extLst>
              </a:tr>
              <a:tr h="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2590384"/>
                  </a:ext>
                </a:extLst>
              </a:tr>
            </a:tbl>
          </a:graphicData>
        </a:graphic>
      </p:graphicFrame>
      <p:sp>
        <p:nvSpPr>
          <p:cNvPr id="24" name="TextBox 23">
            <a:extLst>
              <a:ext uri="{FF2B5EF4-FFF2-40B4-BE49-F238E27FC236}">
                <a16:creationId xmlns:a16="http://schemas.microsoft.com/office/drawing/2014/main" id="{36BE6AB7-9B78-9B87-A692-2162D76FE877}"/>
              </a:ext>
            </a:extLst>
          </p:cNvPr>
          <p:cNvSpPr txBox="1"/>
          <p:nvPr/>
        </p:nvSpPr>
        <p:spPr>
          <a:xfrm>
            <a:off x="329592" y="14176866"/>
            <a:ext cx="6840334" cy="1149033"/>
          </a:xfrm>
          <a:prstGeom prst="rect">
            <a:avLst/>
          </a:prstGeom>
          <a:noFill/>
        </p:spPr>
        <p:txBody>
          <a:bodyPr wrap="none" rtlCol="0">
            <a:spAutoFit/>
          </a:bodyPr>
          <a:lstStyle/>
          <a:p>
            <a:endParaRPr lang="en-GB" dirty="0">
              <a:latin typeface="Arial" panose="020B0604020202020204" pitchFamily="34" charset="0"/>
              <a:cs typeface="Arial" panose="020B0604020202020204" pitchFamily="34" charset="0"/>
            </a:endParaRPr>
          </a:p>
          <a:p>
            <a:pPr>
              <a:lnSpc>
                <a:spcPct val="150000"/>
              </a:lnSpc>
            </a:pPr>
            <a:r>
              <a:rPr lang="en-GB" b="1" dirty="0">
                <a:latin typeface="Arial" panose="020B0604020202020204" pitchFamily="34" charset="0"/>
                <a:cs typeface="Arial" panose="020B0604020202020204" pitchFamily="34" charset="0"/>
              </a:rPr>
              <a:t>3. What do you think was the best thing about your product?</a:t>
            </a:r>
          </a:p>
          <a:p>
            <a:pPr>
              <a:lnSpc>
                <a:spcPct val="150000"/>
              </a:lnSpc>
            </a:pPr>
            <a:endParaRPr lang="en-GB"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1E15A21-0F55-F725-ECFF-9F70B987441F}"/>
              </a:ext>
            </a:extLst>
          </p:cNvPr>
          <p:cNvSpPr txBox="1"/>
          <p:nvPr/>
        </p:nvSpPr>
        <p:spPr>
          <a:xfrm>
            <a:off x="374073" y="8411815"/>
            <a:ext cx="7825785"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2. Grade yourself 1-5 in the blank areas for these categories</a:t>
            </a:r>
          </a:p>
        </p:txBody>
      </p:sp>
      <p:pic>
        <p:nvPicPr>
          <p:cNvPr id="30" name="Picture 2" descr="See the source image">
            <a:extLst>
              <a:ext uri="{FF2B5EF4-FFF2-40B4-BE49-F238E27FC236}">
                <a16:creationId xmlns:a16="http://schemas.microsoft.com/office/drawing/2014/main" id="{94E4467A-06FC-1007-4D8A-5C4786D703A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3202" y="2248834"/>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47A84F20-1C18-873A-5FCC-8E0299F442AA}"/>
              </a:ext>
            </a:extLst>
          </p:cNvPr>
          <p:cNvPicPr>
            <a:picLocks noChangeAspect="1"/>
          </p:cNvPicPr>
          <p:nvPr/>
        </p:nvPicPr>
        <p:blipFill>
          <a:blip r:embed="rId4"/>
          <a:stretch>
            <a:fillRect/>
          </a:stretch>
        </p:blipFill>
        <p:spPr>
          <a:xfrm>
            <a:off x="547889" y="3379016"/>
            <a:ext cx="136379" cy="136379"/>
          </a:xfrm>
          <a:prstGeom prst="rect">
            <a:avLst/>
          </a:prstGeom>
        </p:spPr>
      </p:pic>
      <p:pic>
        <p:nvPicPr>
          <p:cNvPr id="32" name="Picture 2" descr="See the source image">
            <a:extLst>
              <a:ext uri="{FF2B5EF4-FFF2-40B4-BE49-F238E27FC236}">
                <a16:creationId xmlns:a16="http://schemas.microsoft.com/office/drawing/2014/main" id="{C62D86F9-7D15-B7DA-9FF2-D0312E34D43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0242" y="2256667"/>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ee the source image">
            <a:extLst>
              <a:ext uri="{FF2B5EF4-FFF2-40B4-BE49-F238E27FC236}">
                <a16:creationId xmlns:a16="http://schemas.microsoft.com/office/drawing/2014/main" id="{74F04515-0A5F-E2F7-1A05-044C9AE53AC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3935" y="2540187"/>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3DD1855-3CC6-A171-8E07-D573A414267A}"/>
              </a:ext>
            </a:extLst>
          </p:cNvPr>
          <p:cNvPicPr>
            <a:picLocks noChangeAspect="1"/>
          </p:cNvPicPr>
          <p:nvPr/>
        </p:nvPicPr>
        <p:blipFill>
          <a:blip r:embed="rId4"/>
          <a:stretch>
            <a:fillRect/>
          </a:stretch>
        </p:blipFill>
        <p:spPr>
          <a:xfrm>
            <a:off x="662675" y="3386849"/>
            <a:ext cx="136379" cy="136379"/>
          </a:xfrm>
          <a:prstGeom prst="rect">
            <a:avLst/>
          </a:prstGeom>
        </p:spPr>
      </p:pic>
      <p:pic>
        <p:nvPicPr>
          <p:cNvPr id="35" name="Picture 34">
            <a:extLst>
              <a:ext uri="{FF2B5EF4-FFF2-40B4-BE49-F238E27FC236}">
                <a16:creationId xmlns:a16="http://schemas.microsoft.com/office/drawing/2014/main" id="{D8EBD5D7-80BC-ED3B-02BC-27D58B5A6E83}"/>
              </a:ext>
            </a:extLst>
          </p:cNvPr>
          <p:cNvPicPr>
            <a:picLocks noChangeAspect="1"/>
          </p:cNvPicPr>
          <p:nvPr/>
        </p:nvPicPr>
        <p:blipFill>
          <a:blip r:embed="rId4"/>
          <a:stretch>
            <a:fillRect/>
          </a:stretch>
        </p:blipFill>
        <p:spPr>
          <a:xfrm>
            <a:off x="656113" y="3119999"/>
            <a:ext cx="136379" cy="136379"/>
          </a:xfrm>
          <a:prstGeom prst="rect">
            <a:avLst/>
          </a:prstGeom>
        </p:spPr>
      </p:pic>
      <p:sp>
        <p:nvSpPr>
          <p:cNvPr id="36" name="Rectangle 35">
            <a:extLst>
              <a:ext uri="{FF2B5EF4-FFF2-40B4-BE49-F238E27FC236}">
                <a16:creationId xmlns:a16="http://schemas.microsoft.com/office/drawing/2014/main" id="{AF497EF7-70BC-192C-989C-81D58782AB31}"/>
              </a:ext>
            </a:extLst>
          </p:cNvPr>
          <p:cNvSpPr/>
          <p:nvPr/>
        </p:nvSpPr>
        <p:spPr>
          <a:xfrm>
            <a:off x="533803" y="1872870"/>
            <a:ext cx="1899253" cy="185263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See the source image">
            <a:extLst>
              <a:ext uri="{FF2B5EF4-FFF2-40B4-BE49-F238E27FC236}">
                <a16:creationId xmlns:a16="http://schemas.microsoft.com/office/drawing/2014/main" id="{1D0F4D9F-C3ED-DD79-41F8-002FC6775B8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928495" y="9770425"/>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4022EA77-C8CA-6F8C-537D-0D95C8D10CB9}"/>
              </a:ext>
            </a:extLst>
          </p:cNvPr>
          <p:cNvPicPr>
            <a:picLocks noChangeAspect="1"/>
          </p:cNvPicPr>
          <p:nvPr/>
        </p:nvPicPr>
        <p:blipFill>
          <a:blip r:embed="rId4"/>
          <a:stretch>
            <a:fillRect/>
          </a:stretch>
        </p:blipFill>
        <p:spPr>
          <a:xfrm>
            <a:off x="9883182" y="10900607"/>
            <a:ext cx="136379" cy="136379"/>
          </a:xfrm>
          <a:prstGeom prst="rect">
            <a:avLst/>
          </a:prstGeom>
        </p:spPr>
      </p:pic>
      <p:pic>
        <p:nvPicPr>
          <p:cNvPr id="39" name="Picture 2" descr="See the source image">
            <a:extLst>
              <a:ext uri="{FF2B5EF4-FFF2-40B4-BE49-F238E27FC236}">
                <a16:creationId xmlns:a16="http://schemas.microsoft.com/office/drawing/2014/main" id="{F71103C1-BDBC-F4E5-520C-15AC063D35B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35535" y="9778258"/>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ee the source image">
            <a:extLst>
              <a:ext uri="{FF2B5EF4-FFF2-40B4-BE49-F238E27FC236}">
                <a16:creationId xmlns:a16="http://schemas.microsoft.com/office/drawing/2014/main" id="{06F4DABD-E855-9423-3183-ACCE15C9984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09228" y="10061778"/>
            <a:ext cx="125119" cy="1431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BFC60447-8B1F-D9CF-65A4-DD953CD3B7AB}"/>
              </a:ext>
            </a:extLst>
          </p:cNvPr>
          <p:cNvPicPr>
            <a:picLocks noChangeAspect="1"/>
          </p:cNvPicPr>
          <p:nvPr/>
        </p:nvPicPr>
        <p:blipFill>
          <a:blip r:embed="rId4"/>
          <a:stretch>
            <a:fillRect/>
          </a:stretch>
        </p:blipFill>
        <p:spPr>
          <a:xfrm>
            <a:off x="9997968" y="10908440"/>
            <a:ext cx="136379" cy="136379"/>
          </a:xfrm>
          <a:prstGeom prst="rect">
            <a:avLst/>
          </a:prstGeom>
        </p:spPr>
      </p:pic>
      <p:pic>
        <p:nvPicPr>
          <p:cNvPr id="42" name="Picture 41">
            <a:extLst>
              <a:ext uri="{FF2B5EF4-FFF2-40B4-BE49-F238E27FC236}">
                <a16:creationId xmlns:a16="http://schemas.microsoft.com/office/drawing/2014/main" id="{6D633661-35FA-ED82-B47A-C265ECEFA59C}"/>
              </a:ext>
            </a:extLst>
          </p:cNvPr>
          <p:cNvPicPr>
            <a:picLocks noChangeAspect="1"/>
          </p:cNvPicPr>
          <p:nvPr/>
        </p:nvPicPr>
        <p:blipFill>
          <a:blip r:embed="rId4"/>
          <a:stretch>
            <a:fillRect/>
          </a:stretch>
        </p:blipFill>
        <p:spPr>
          <a:xfrm>
            <a:off x="9991406" y="10641590"/>
            <a:ext cx="136379" cy="136379"/>
          </a:xfrm>
          <a:prstGeom prst="rect">
            <a:avLst/>
          </a:prstGeom>
        </p:spPr>
      </p:pic>
      <p:sp>
        <p:nvSpPr>
          <p:cNvPr id="43" name="Rectangle 42">
            <a:extLst>
              <a:ext uri="{FF2B5EF4-FFF2-40B4-BE49-F238E27FC236}">
                <a16:creationId xmlns:a16="http://schemas.microsoft.com/office/drawing/2014/main" id="{FE33915D-4216-F1F9-6EBC-D62BAC2DD1D2}"/>
              </a:ext>
            </a:extLst>
          </p:cNvPr>
          <p:cNvSpPr/>
          <p:nvPr/>
        </p:nvSpPr>
        <p:spPr>
          <a:xfrm>
            <a:off x="9860155" y="9278641"/>
            <a:ext cx="1899253" cy="235722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F1FC8B44-D3FB-B1FD-4796-444A6221516C}"/>
              </a:ext>
            </a:extLst>
          </p:cNvPr>
          <p:cNvCxnSpPr>
            <a:cxnSpLocks/>
          </p:cNvCxnSpPr>
          <p:nvPr/>
        </p:nvCxnSpPr>
        <p:spPr>
          <a:xfrm flipV="1">
            <a:off x="675287" y="15600708"/>
            <a:ext cx="9724101" cy="19988"/>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255B10-52FD-3F56-60EE-E03A24362A0B}"/>
              </a:ext>
            </a:extLst>
          </p:cNvPr>
          <p:cNvCxnSpPr>
            <a:cxnSpLocks/>
          </p:cNvCxnSpPr>
          <p:nvPr/>
        </p:nvCxnSpPr>
        <p:spPr>
          <a:xfrm>
            <a:off x="718321" y="15072320"/>
            <a:ext cx="9681067"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0130798-0798-B034-F8F7-70F40C1499C1}"/>
              </a:ext>
            </a:extLst>
          </p:cNvPr>
          <p:cNvSpPr txBox="1"/>
          <p:nvPr/>
        </p:nvSpPr>
        <p:spPr>
          <a:xfrm>
            <a:off x="329592" y="14933651"/>
            <a:ext cx="6096000" cy="456535"/>
          </a:xfrm>
          <a:prstGeom prst="rect">
            <a:avLst/>
          </a:prstGeom>
          <a:noFill/>
        </p:spPr>
        <p:txBody>
          <a:bodyPr wrap="square">
            <a:spAutoFit/>
          </a:bodyPr>
          <a:lstStyle/>
          <a:p>
            <a:pPr>
              <a:lnSpc>
                <a:spcPct val="150000"/>
              </a:lnSpc>
            </a:pPr>
            <a:r>
              <a:rPr lang="en-GB" b="1" dirty="0">
                <a:latin typeface="Arial" panose="020B0604020202020204" pitchFamily="34" charset="0"/>
                <a:cs typeface="Arial" panose="020B0604020202020204" pitchFamily="34" charset="0"/>
              </a:rPr>
              <a:t>4. How could you improve the product:</a:t>
            </a:r>
          </a:p>
        </p:txBody>
      </p:sp>
    </p:spTree>
    <p:extLst>
      <p:ext uri="{BB962C8B-B14F-4D97-AF65-F5344CB8AC3E}">
        <p14:creationId xmlns:p14="http://schemas.microsoft.com/office/powerpoint/2010/main" val="556328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418704" cy="369332"/>
          </a:xfrm>
          <a:prstGeom prst="rect">
            <a:avLst/>
          </a:prstGeom>
          <a:noFill/>
        </p:spPr>
        <p:txBody>
          <a:bodyPr wrap="none" rtlCol="0">
            <a:spAutoFit/>
          </a:bodyPr>
          <a:lstStyle/>
          <a:p>
            <a:r>
              <a:rPr lang="en-GB" b="1" dirty="0"/>
              <a:t>14</a:t>
            </a:r>
            <a:endParaRPr lang="en-US" b="1" dirty="0"/>
          </a:p>
        </p:txBody>
      </p:sp>
      <p:sp>
        <p:nvSpPr>
          <p:cNvPr id="4" name="TextBox 3">
            <a:extLst>
              <a:ext uri="{FF2B5EF4-FFF2-40B4-BE49-F238E27FC236}">
                <a16:creationId xmlns:a16="http://schemas.microsoft.com/office/drawing/2014/main" id="{7426AE9E-DC67-BCA9-A0B6-7D09B37C366A}"/>
              </a:ext>
            </a:extLst>
          </p:cNvPr>
          <p:cNvSpPr txBox="1"/>
          <p:nvPr/>
        </p:nvSpPr>
        <p:spPr>
          <a:xfrm>
            <a:off x="3171137" y="384156"/>
            <a:ext cx="5199437"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Fruit and Vegetables</a:t>
            </a:r>
            <a:endParaRPr lang="en-US" sz="4000" b="1" u="sng"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954B6A5-B597-84B1-703E-AF80B3090269}"/>
              </a:ext>
            </a:extLst>
          </p:cNvPr>
          <p:cNvSpPr txBox="1"/>
          <p:nvPr/>
        </p:nvSpPr>
        <p:spPr>
          <a:xfrm>
            <a:off x="423734" y="2523819"/>
            <a:ext cx="11344531"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1. List or draw your answers in the boxes below:</a:t>
            </a:r>
            <a:endParaRPr lang="en-US" sz="2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8567951-7F65-0F13-3733-9F2E314E36F2}"/>
              </a:ext>
            </a:extLst>
          </p:cNvPr>
          <p:cNvSpPr txBox="1"/>
          <p:nvPr/>
        </p:nvSpPr>
        <p:spPr>
          <a:xfrm>
            <a:off x="499732" y="9429246"/>
            <a:ext cx="8935459" cy="769441"/>
          </a:xfrm>
          <a:prstGeom prst="rect">
            <a:avLst/>
          </a:prstGeom>
          <a:noFill/>
        </p:spPr>
        <p:txBody>
          <a:bodyPr wrap="none" rtlCol="0">
            <a:spAutoFit/>
          </a:bodyPr>
          <a:lstStyle/>
          <a:p>
            <a:r>
              <a:rPr lang="en-GB" sz="2400" b="1" u="sng" dirty="0">
                <a:latin typeface="Arial" panose="020B0604020202020204" pitchFamily="34" charset="0"/>
                <a:cs typeface="Arial" panose="020B0604020202020204" pitchFamily="34" charset="0"/>
              </a:rPr>
              <a:t>2. Complete research and then answer the questions below. </a:t>
            </a:r>
          </a:p>
          <a:p>
            <a:r>
              <a:rPr lang="en-GB" sz="2000" i="1" dirty="0">
                <a:latin typeface="Arial" panose="020B0604020202020204" pitchFamily="34" charset="0"/>
                <a:cs typeface="Arial" panose="020B0604020202020204" pitchFamily="34" charset="0"/>
              </a:rPr>
              <a:t>(possible sources: internet / books / the teacher power-point)</a:t>
            </a:r>
            <a:endParaRPr lang="en-US" sz="2000" i="1" dirty="0">
              <a:latin typeface="Arial" panose="020B0604020202020204" pitchFamily="34" charset="0"/>
              <a:cs typeface="Arial" panose="020B0604020202020204" pitchFamily="34" charset="0"/>
            </a:endParaRPr>
          </a:p>
        </p:txBody>
      </p:sp>
      <p:graphicFrame>
        <p:nvGraphicFramePr>
          <p:cNvPr id="15" name="Table 39">
            <a:extLst>
              <a:ext uri="{FF2B5EF4-FFF2-40B4-BE49-F238E27FC236}">
                <a16:creationId xmlns:a16="http://schemas.microsoft.com/office/drawing/2014/main" id="{EE7C4F2A-C6CC-A1CB-8912-5665A8E99ED3}"/>
              </a:ext>
            </a:extLst>
          </p:cNvPr>
          <p:cNvGraphicFramePr>
            <a:graphicFrameLocks noGrp="1"/>
          </p:cNvGraphicFramePr>
          <p:nvPr>
            <p:extLst>
              <p:ext uri="{D42A27DB-BD31-4B8C-83A1-F6EECF244321}">
                <p14:modId xmlns:p14="http://schemas.microsoft.com/office/powerpoint/2010/main" val="2415210686"/>
              </p:ext>
            </p:extLst>
          </p:nvPr>
        </p:nvGraphicFramePr>
        <p:xfrm>
          <a:off x="897620" y="2955552"/>
          <a:ext cx="10270242" cy="6276170"/>
        </p:xfrm>
        <a:graphic>
          <a:graphicData uri="http://schemas.openxmlformats.org/drawingml/2006/table">
            <a:tbl>
              <a:tblPr firstRow="1" bandRow="1">
                <a:tableStyleId>{5C22544A-7EE6-4342-B048-85BDC9FD1C3A}</a:tableStyleId>
              </a:tblPr>
              <a:tblGrid>
                <a:gridCol w="3423414">
                  <a:extLst>
                    <a:ext uri="{9D8B030D-6E8A-4147-A177-3AD203B41FA5}">
                      <a16:colId xmlns:a16="http://schemas.microsoft.com/office/drawing/2014/main" val="3387787333"/>
                    </a:ext>
                  </a:extLst>
                </a:gridCol>
                <a:gridCol w="3423414">
                  <a:extLst>
                    <a:ext uri="{9D8B030D-6E8A-4147-A177-3AD203B41FA5}">
                      <a16:colId xmlns:a16="http://schemas.microsoft.com/office/drawing/2014/main" val="1295901864"/>
                    </a:ext>
                  </a:extLst>
                </a:gridCol>
                <a:gridCol w="3423414">
                  <a:extLst>
                    <a:ext uri="{9D8B030D-6E8A-4147-A177-3AD203B41FA5}">
                      <a16:colId xmlns:a16="http://schemas.microsoft.com/office/drawing/2014/main" val="460462213"/>
                    </a:ext>
                  </a:extLst>
                </a:gridCol>
              </a:tblGrid>
              <a:tr h="2992040">
                <a:tc>
                  <a:txBody>
                    <a:bodyPr/>
                    <a:lstStyle/>
                    <a:p>
                      <a:pPr marL="0" indent="0" algn="ctr">
                        <a:lnSpc>
                          <a:spcPct val="200000"/>
                        </a:lnSpc>
                        <a:buFont typeface="+mj-lt"/>
                        <a:buNone/>
                      </a:pPr>
                      <a:endParaRPr lang="en-GB"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endParaRPr lang="en-GB"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endParaRPr lang="en-GB"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962111"/>
                  </a:ext>
                </a:extLst>
              </a:tr>
              <a:tr h="3284130">
                <a:tc>
                  <a:txBody>
                    <a:bodyPr/>
                    <a:lstStyle/>
                    <a:p>
                      <a:pPr marL="0" indent="0" algn="ctr">
                        <a:lnSpc>
                          <a:spcPct val="200000"/>
                        </a:lnSpc>
                        <a:buFont typeface="+mj-lt"/>
                        <a:buNone/>
                      </a:pPr>
                      <a:endParaRPr lang="en-GB"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endParaRPr lang="en-GB"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endParaRPr lang="en-GB"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684323"/>
                  </a:ext>
                </a:extLst>
              </a:tr>
            </a:tbl>
          </a:graphicData>
        </a:graphic>
      </p:graphicFrame>
      <p:sp>
        <p:nvSpPr>
          <p:cNvPr id="24" name="TextBox 23">
            <a:extLst>
              <a:ext uri="{FF2B5EF4-FFF2-40B4-BE49-F238E27FC236}">
                <a16:creationId xmlns:a16="http://schemas.microsoft.com/office/drawing/2014/main" id="{1D7DE6E9-789B-2B9D-AE8F-49F7F8E74ECA}"/>
              </a:ext>
            </a:extLst>
          </p:cNvPr>
          <p:cNvSpPr txBox="1"/>
          <p:nvPr/>
        </p:nvSpPr>
        <p:spPr>
          <a:xfrm>
            <a:off x="1946204" y="2989879"/>
            <a:ext cx="1419996" cy="369332"/>
          </a:xfrm>
          <a:prstGeom prst="rect">
            <a:avLst/>
          </a:prstGeom>
          <a:noFill/>
        </p:spPr>
        <p:txBody>
          <a:bodyPr wrap="square" rtlCol="0">
            <a:spAutoFit/>
          </a:bodyPr>
          <a:lstStyle/>
          <a:p>
            <a:r>
              <a:rPr lang="en-GB" b="1" u="sng" dirty="0">
                <a:latin typeface="Arial" panose="020B0604020202020204" pitchFamily="34" charset="0"/>
                <a:cs typeface="Arial" panose="020B0604020202020204" pitchFamily="34" charset="0"/>
              </a:rPr>
              <a:t>Red fruit</a:t>
            </a:r>
            <a:endParaRPr lang="en-US" b="1" u="sng"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B1848F8-6302-F46B-4148-CF7D080088EB}"/>
              </a:ext>
            </a:extLst>
          </p:cNvPr>
          <p:cNvSpPr txBox="1"/>
          <p:nvPr/>
        </p:nvSpPr>
        <p:spPr>
          <a:xfrm>
            <a:off x="4942852" y="3001336"/>
            <a:ext cx="2434525" cy="369332"/>
          </a:xfrm>
          <a:prstGeom prst="rect">
            <a:avLst/>
          </a:prstGeom>
          <a:noFill/>
        </p:spPr>
        <p:txBody>
          <a:bodyPr wrap="square" rtlCol="0">
            <a:spAutoFit/>
          </a:bodyPr>
          <a:lstStyle/>
          <a:p>
            <a:r>
              <a:rPr lang="en-GB" b="1" u="sng" dirty="0">
                <a:latin typeface="Arial" panose="020B0604020202020204" pitchFamily="34" charset="0"/>
                <a:cs typeface="Arial" panose="020B0604020202020204" pitchFamily="34" charset="0"/>
              </a:rPr>
              <a:t>Yellow/Orange fruit</a:t>
            </a:r>
            <a:endParaRPr lang="en-US" b="1" u="sng"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3FE3D27-4262-0055-8FD2-8917F80405B2}"/>
              </a:ext>
            </a:extLst>
          </p:cNvPr>
          <p:cNvSpPr txBox="1"/>
          <p:nvPr/>
        </p:nvSpPr>
        <p:spPr>
          <a:xfrm>
            <a:off x="8733337" y="2969447"/>
            <a:ext cx="2434525" cy="369332"/>
          </a:xfrm>
          <a:prstGeom prst="rect">
            <a:avLst/>
          </a:prstGeom>
          <a:noFill/>
        </p:spPr>
        <p:txBody>
          <a:bodyPr wrap="square" rtlCol="0">
            <a:spAutoFit/>
          </a:bodyPr>
          <a:lstStyle/>
          <a:p>
            <a:r>
              <a:rPr lang="en-GB" b="1" u="sng" dirty="0">
                <a:latin typeface="Arial" panose="020B0604020202020204" pitchFamily="34" charset="0"/>
                <a:cs typeface="Arial" panose="020B0604020202020204" pitchFamily="34" charset="0"/>
              </a:rPr>
              <a:t>Green fruit</a:t>
            </a:r>
            <a:endParaRPr lang="en-US" b="1" u="sng"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3C5D18D-0DCB-0FF1-FE6E-41BA6C717CA8}"/>
              </a:ext>
            </a:extLst>
          </p:cNvPr>
          <p:cNvSpPr txBox="1"/>
          <p:nvPr/>
        </p:nvSpPr>
        <p:spPr>
          <a:xfrm>
            <a:off x="1813369" y="5990286"/>
            <a:ext cx="2173856" cy="369332"/>
          </a:xfrm>
          <a:prstGeom prst="rect">
            <a:avLst/>
          </a:prstGeom>
          <a:noFill/>
        </p:spPr>
        <p:txBody>
          <a:bodyPr wrap="square" rtlCol="0">
            <a:spAutoFit/>
          </a:bodyPr>
          <a:lstStyle/>
          <a:p>
            <a:r>
              <a:rPr lang="en-GB" b="1" u="sng" dirty="0">
                <a:latin typeface="Arial" panose="020B0604020202020204" pitchFamily="34" charset="0"/>
                <a:cs typeface="Arial" panose="020B0604020202020204" pitchFamily="34" charset="0"/>
              </a:rPr>
              <a:t>Red vegetables</a:t>
            </a:r>
            <a:endParaRPr lang="en-US" b="1" u="sng"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AA2EC70F-6C07-F54B-7097-E5C0587427E2}"/>
              </a:ext>
            </a:extLst>
          </p:cNvPr>
          <p:cNvSpPr txBox="1"/>
          <p:nvPr/>
        </p:nvSpPr>
        <p:spPr>
          <a:xfrm>
            <a:off x="4550129" y="5990286"/>
            <a:ext cx="3423340" cy="369332"/>
          </a:xfrm>
          <a:prstGeom prst="rect">
            <a:avLst/>
          </a:prstGeom>
          <a:noFill/>
        </p:spPr>
        <p:txBody>
          <a:bodyPr wrap="square" rtlCol="0">
            <a:spAutoFit/>
          </a:bodyPr>
          <a:lstStyle/>
          <a:p>
            <a:r>
              <a:rPr lang="en-GB" b="1" u="sng" dirty="0">
                <a:latin typeface="Arial" panose="020B0604020202020204" pitchFamily="34" charset="0"/>
                <a:cs typeface="Arial" panose="020B0604020202020204" pitchFamily="34" charset="0"/>
              </a:rPr>
              <a:t>Yellow/Orange vegetables</a:t>
            </a:r>
            <a:endParaRPr lang="en-US" b="1" u="sng"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1F05510-B4EA-C3EF-C1CD-EF2F800867BB}"/>
              </a:ext>
            </a:extLst>
          </p:cNvPr>
          <p:cNvSpPr txBox="1"/>
          <p:nvPr/>
        </p:nvSpPr>
        <p:spPr>
          <a:xfrm>
            <a:off x="8536373" y="5990286"/>
            <a:ext cx="2434525" cy="369332"/>
          </a:xfrm>
          <a:prstGeom prst="rect">
            <a:avLst/>
          </a:prstGeom>
          <a:noFill/>
        </p:spPr>
        <p:txBody>
          <a:bodyPr wrap="square" rtlCol="0">
            <a:spAutoFit/>
          </a:bodyPr>
          <a:lstStyle/>
          <a:p>
            <a:r>
              <a:rPr lang="en-GB" b="1" u="sng" dirty="0">
                <a:latin typeface="Arial" panose="020B0604020202020204" pitchFamily="34" charset="0"/>
                <a:cs typeface="Arial" panose="020B0604020202020204" pitchFamily="34" charset="0"/>
              </a:rPr>
              <a:t>Green vegetables</a:t>
            </a:r>
            <a:endParaRPr lang="en-US" b="1" u="sng"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92F0DFB6-59F1-1D12-58E7-042059E81306}"/>
              </a:ext>
            </a:extLst>
          </p:cNvPr>
          <p:cNvSpPr txBox="1"/>
          <p:nvPr/>
        </p:nvSpPr>
        <p:spPr>
          <a:xfrm>
            <a:off x="897620" y="1310267"/>
            <a:ext cx="9938643" cy="923330"/>
          </a:xfrm>
          <a:prstGeom prst="rect">
            <a:avLst/>
          </a:prstGeom>
          <a:noFill/>
          <a:ln w="3175">
            <a:solidFill>
              <a:schemeClr val="bg1">
                <a:lumMod val="75000"/>
              </a:schemeClr>
            </a:solidFill>
          </a:ln>
        </p:spPr>
        <p:txBody>
          <a:bodyPr wrap="square">
            <a:spAutoFit/>
          </a:bodyPr>
          <a:lstStyle/>
          <a:p>
            <a:r>
              <a:rPr lang="en-GB" b="1" i="0" dirty="0">
                <a:solidFill>
                  <a:srgbClr val="202124"/>
                </a:solidFill>
                <a:effectLst/>
                <a:latin typeface="arial" panose="020B0604020202020204" pitchFamily="34" charset="0"/>
              </a:rPr>
              <a:t>A fruit develops from the flower of a plant</a:t>
            </a:r>
            <a:r>
              <a:rPr lang="en-GB" b="1" dirty="0">
                <a:solidFill>
                  <a:srgbClr val="202124"/>
                </a:solidFill>
                <a:latin typeface="arial" panose="020B0604020202020204" pitchFamily="34" charset="0"/>
              </a:rPr>
              <a:t>. </a:t>
            </a:r>
            <a:r>
              <a:rPr lang="en-GB" dirty="0">
                <a:solidFill>
                  <a:srgbClr val="202124"/>
                </a:solidFill>
                <a:latin typeface="arial" panose="020B0604020202020204" pitchFamily="34" charset="0"/>
              </a:rPr>
              <a:t>Fruits contain seeds</a:t>
            </a:r>
          </a:p>
          <a:p>
            <a:endParaRPr lang="en-GB" b="1" i="0" dirty="0">
              <a:solidFill>
                <a:srgbClr val="202124"/>
              </a:solidFill>
              <a:effectLst/>
              <a:latin typeface="arial" panose="020B0604020202020204" pitchFamily="34" charset="0"/>
            </a:endParaRPr>
          </a:p>
          <a:p>
            <a:r>
              <a:rPr lang="en-GB" b="1" dirty="0">
                <a:solidFill>
                  <a:srgbClr val="202124"/>
                </a:solidFill>
                <a:latin typeface="arial" panose="020B0604020202020204" pitchFamily="34" charset="0"/>
              </a:rPr>
              <a:t>Vegetables develop from </a:t>
            </a:r>
            <a:r>
              <a:rPr lang="en-GB" b="1" i="0" dirty="0">
                <a:solidFill>
                  <a:srgbClr val="202124"/>
                </a:solidFill>
                <a:effectLst/>
                <a:latin typeface="arial" panose="020B0604020202020204" pitchFamily="34" charset="0"/>
              </a:rPr>
              <a:t>other parts of the plant: </a:t>
            </a:r>
            <a:r>
              <a:rPr lang="en-GB" b="0" i="0" dirty="0">
                <a:solidFill>
                  <a:srgbClr val="202124"/>
                </a:solidFill>
                <a:effectLst/>
                <a:latin typeface="arial" panose="020B0604020202020204" pitchFamily="34" charset="0"/>
              </a:rPr>
              <a:t>can consist of roots, stems and leaves</a:t>
            </a:r>
            <a:endParaRPr lang="en-US" dirty="0"/>
          </a:p>
        </p:txBody>
      </p:sp>
      <p:graphicFrame>
        <p:nvGraphicFramePr>
          <p:cNvPr id="31" name="Table 31">
            <a:extLst>
              <a:ext uri="{FF2B5EF4-FFF2-40B4-BE49-F238E27FC236}">
                <a16:creationId xmlns:a16="http://schemas.microsoft.com/office/drawing/2014/main" id="{1FA5CDB4-5ECF-E63B-A3B7-8B3991BE2264}"/>
              </a:ext>
            </a:extLst>
          </p:cNvPr>
          <p:cNvGraphicFramePr>
            <a:graphicFrameLocks noGrp="1"/>
          </p:cNvGraphicFramePr>
          <p:nvPr>
            <p:extLst>
              <p:ext uri="{D42A27DB-BD31-4B8C-83A1-F6EECF244321}">
                <p14:modId xmlns:p14="http://schemas.microsoft.com/office/powerpoint/2010/main" val="3705948852"/>
              </p:ext>
            </p:extLst>
          </p:nvPr>
        </p:nvGraphicFramePr>
        <p:xfrm>
          <a:off x="508296" y="10396211"/>
          <a:ext cx="11259969" cy="4937760"/>
        </p:xfrm>
        <a:graphic>
          <a:graphicData uri="http://schemas.openxmlformats.org/drawingml/2006/table">
            <a:tbl>
              <a:tblPr firstRow="1" bandRow="1">
                <a:tableStyleId>{5C22544A-7EE6-4342-B048-85BDC9FD1C3A}</a:tableStyleId>
              </a:tblPr>
              <a:tblGrid>
                <a:gridCol w="562660">
                  <a:extLst>
                    <a:ext uri="{9D8B030D-6E8A-4147-A177-3AD203B41FA5}">
                      <a16:colId xmlns:a16="http://schemas.microsoft.com/office/drawing/2014/main" val="3286406892"/>
                    </a:ext>
                  </a:extLst>
                </a:gridCol>
                <a:gridCol w="5292625">
                  <a:extLst>
                    <a:ext uri="{9D8B030D-6E8A-4147-A177-3AD203B41FA5}">
                      <a16:colId xmlns:a16="http://schemas.microsoft.com/office/drawing/2014/main" val="938360340"/>
                    </a:ext>
                  </a:extLst>
                </a:gridCol>
                <a:gridCol w="5404684">
                  <a:extLst>
                    <a:ext uri="{9D8B030D-6E8A-4147-A177-3AD203B41FA5}">
                      <a16:colId xmlns:a16="http://schemas.microsoft.com/office/drawing/2014/main" val="1188922172"/>
                    </a:ext>
                  </a:extLst>
                </a:gridCol>
              </a:tblGrid>
              <a:tr h="370840">
                <a:tc>
                  <a:txBody>
                    <a:bodyPr/>
                    <a:lstStyle/>
                    <a:p>
                      <a:pPr algn="ctr"/>
                      <a:r>
                        <a:rPr lang="en-GB" sz="1400" b="0" dirty="0">
                          <a:solidFill>
                            <a:schemeClr val="tx1"/>
                          </a:solidFill>
                          <a:latin typeface="Arial" panose="020B0604020202020204" pitchFamily="34" charset="0"/>
                          <a:cs typeface="Arial" panose="020B0604020202020204" pitchFamily="34" charset="0"/>
                        </a:rPr>
                        <a:t>1</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How many portions of fruit and vegetables are we recommended eating daily?</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b="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4792965"/>
                  </a:ext>
                </a:extLst>
              </a:tr>
              <a:tr h="370840">
                <a:tc>
                  <a:txBody>
                    <a:bodyPr/>
                    <a:lstStyle/>
                    <a:p>
                      <a:pPr algn="ctr"/>
                      <a:r>
                        <a:rPr lang="en-GB" sz="1400" b="0" dirty="0">
                          <a:solidFill>
                            <a:schemeClr val="tx1"/>
                          </a:solidFill>
                          <a:latin typeface="Arial" panose="020B0604020202020204" pitchFamily="34" charset="0"/>
                          <a:cs typeface="Arial" panose="020B0604020202020204" pitchFamily="34" charset="0"/>
                        </a:rPr>
                        <a:t>2</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Can we count potatoes as one of our daily portions?</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b="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3295050"/>
                  </a:ext>
                </a:extLst>
              </a:tr>
              <a:tr h="370840">
                <a:tc>
                  <a:txBody>
                    <a:bodyPr/>
                    <a:lstStyle/>
                    <a:p>
                      <a:pPr algn="ctr"/>
                      <a:r>
                        <a:rPr lang="en-GB" sz="1400" b="0" dirty="0">
                          <a:solidFill>
                            <a:schemeClr val="tx1"/>
                          </a:solidFill>
                          <a:latin typeface="Arial" panose="020B0604020202020204" pitchFamily="34" charset="0"/>
                          <a:cs typeface="Arial" panose="020B0604020202020204" pitchFamily="34" charset="0"/>
                        </a:rPr>
                        <a:t>3</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How many glasses of fruit juice can we include in our 5 portions?</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b="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4203524"/>
                  </a:ext>
                </a:extLst>
              </a:tr>
              <a:tr h="370840">
                <a:tc>
                  <a:txBody>
                    <a:bodyPr/>
                    <a:lstStyle/>
                    <a:p>
                      <a:pPr algn="ctr"/>
                      <a:r>
                        <a:rPr lang="en-GB" sz="1400" b="0" dirty="0">
                          <a:solidFill>
                            <a:schemeClr val="tx1"/>
                          </a:solidFill>
                          <a:latin typeface="Arial" panose="020B0604020202020204" pitchFamily="34" charset="0"/>
                          <a:cs typeface="Arial" panose="020B0604020202020204" pitchFamily="34" charset="0"/>
                        </a:rPr>
                        <a:t>4</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anose="020B0604020202020204" pitchFamily="34" charset="0"/>
                          <a:cs typeface="Arial" panose="020B0604020202020204" pitchFamily="34" charset="0"/>
                        </a:rPr>
                        <a:t>We are recommended to eat fresh fruits and vegetables. What other varieties of fruits and vegetables can we also include in our 5 a day?</a:t>
                      </a:r>
                      <a:endParaRPr lang="en-US" sz="1400" b="0" dirty="0">
                        <a:solidFill>
                          <a:schemeClr val="tx1"/>
                        </a:solidFill>
                        <a:latin typeface="Arial" panose="020B0604020202020204" pitchFamily="34" charset="0"/>
                        <a:cs typeface="Arial" panose="020B0604020202020204" pitchFamily="34" charset="0"/>
                      </a:endParaRPr>
                    </a:p>
                    <a:p>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0543618"/>
                  </a:ext>
                </a:extLst>
              </a:tr>
              <a:tr h="370840">
                <a:tc>
                  <a:txBody>
                    <a:bodyPr/>
                    <a:lstStyle/>
                    <a:p>
                      <a:pPr algn="ctr"/>
                      <a:r>
                        <a:rPr lang="en-GB" sz="1400" b="0" dirty="0">
                          <a:solidFill>
                            <a:schemeClr val="tx1"/>
                          </a:solidFill>
                          <a:latin typeface="Arial" panose="020B0604020202020204" pitchFamily="34" charset="0"/>
                          <a:cs typeface="Arial" panose="020B0604020202020204" pitchFamily="34" charset="0"/>
                        </a:rPr>
                        <a:t>5</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Why should we eat a ‘Rainbow’ of fruits and vegetables?</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5561583"/>
                  </a:ext>
                </a:extLst>
              </a:tr>
              <a:tr h="370840">
                <a:tc>
                  <a:txBody>
                    <a:bodyPr/>
                    <a:lstStyle/>
                    <a:p>
                      <a:pPr algn="ctr"/>
                      <a:r>
                        <a:rPr lang="en-GB" sz="1400" b="0" dirty="0">
                          <a:solidFill>
                            <a:schemeClr val="tx1"/>
                          </a:solidFill>
                          <a:latin typeface="Arial" panose="020B0604020202020204" pitchFamily="34" charset="0"/>
                          <a:cs typeface="Arial" panose="020B0604020202020204" pitchFamily="34" charset="0"/>
                        </a:rPr>
                        <a:t>6</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Give 3 examples of citrus fruits</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1.</a:t>
                      </a:r>
                    </a:p>
                    <a:p>
                      <a:r>
                        <a:rPr lang="en-GB" sz="1400" b="0" dirty="0">
                          <a:solidFill>
                            <a:schemeClr val="tx1"/>
                          </a:solidFill>
                          <a:latin typeface="Arial" panose="020B0604020202020204" pitchFamily="34" charset="0"/>
                          <a:cs typeface="Arial" panose="020B0604020202020204" pitchFamily="34" charset="0"/>
                        </a:rPr>
                        <a:t>2.</a:t>
                      </a:r>
                    </a:p>
                    <a:p>
                      <a:r>
                        <a:rPr lang="en-GB" sz="1400" b="0" dirty="0">
                          <a:solidFill>
                            <a:schemeClr val="tx1"/>
                          </a:solidFill>
                          <a:latin typeface="Arial" panose="020B0604020202020204" pitchFamily="34" charset="0"/>
                          <a:cs typeface="Arial" panose="020B0604020202020204" pitchFamily="34" charset="0"/>
                        </a:rPr>
                        <a:t>3.</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8539347"/>
                  </a:ext>
                </a:extLst>
              </a:tr>
              <a:tr h="370840">
                <a:tc>
                  <a:txBody>
                    <a:bodyPr/>
                    <a:lstStyle/>
                    <a:p>
                      <a:pPr algn="ctr"/>
                      <a:r>
                        <a:rPr lang="en-GB" sz="1400" b="0" dirty="0">
                          <a:solidFill>
                            <a:schemeClr val="tx1"/>
                          </a:solidFill>
                          <a:latin typeface="Arial" panose="020B0604020202020204" pitchFamily="34" charset="0"/>
                          <a:cs typeface="Arial" panose="020B0604020202020204" pitchFamily="34" charset="0"/>
                        </a:rPr>
                        <a:t>7</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Citrus fruits are important sources of which vitamin?</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Vitamin</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602285"/>
                  </a:ext>
                </a:extLst>
              </a:tr>
              <a:tr h="370840">
                <a:tc>
                  <a:txBody>
                    <a:bodyPr/>
                    <a:lstStyle/>
                    <a:p>
                      <a:pPr algn="ctr"/>
                      <a:r>
                        <a:rPr lang="en-GB" sz="1400" b="0" dirty="0">
                          <a:solidFill>
                            <a:schemeClr val="tx1"/>
                          </a:solidFill>
                          <a:latin typeface="Arial" panose="020B0604020202020204" pitchFamily="34" charset="0"/>
                          <a:cs typeface="Arial" panose="020B0604020202020204" pitchFamily="34" charset="0"/>
                        </a:rPr>
                        <a:t>8</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Why should we eat skins of fruits and vegetables?</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5603248"/>
                  </a:ext>
                </a:extLst>
              </a:tr>
              <a:tr h="370840">
                <a:tc>
                  <a:txBody>
                    <a:bodyPr/>
                    <a:lstStyle/>
                    <a:p>
                      <a:pPr algn="ctr"/>
                      <a:r>
                        <a:rPr lang="en-GB" sz="1400" b="0" dirty="0">
                          <a:solidFill>
                            <a:schemeClr val="tx1"/>
                          </a:solidFill>
                          <a:latin typeface="Arial" panose="020B0604020202020204" pitchFamily="34" charset="0"/>
                          <a:cs typeface="Arial" panose="020B0604020202020204" pitchFamily="34" charset="0"/>
                        </a:rPr>
                        <a:t>9</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Why should we use a peeler to remove any skins rather than a knife?</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2902950"/>
                  </a:ext>
                </a:extLst>
              </a:tr>
              <a:tr h="370840">
                <a:tc>
                  <a:txBody>
                    <a:bodyPr/>
                    <a:lstStyle/>
                    <a:p>
                      <a:pPr algn="ctr"/>
                      <a:r>
                        <a:rPr lang="en-GB" sz="1400" b="0" dirty="0">
                          <a:solidFill>
                            <a:schemeClr val="tx1"/>
                          </a:solidFill>
                          <a:latin typeface="Arial" panose="020B0604020202020204" pitchFamily="34" charset="0"/>
                          <a:cs typeface="Arial" panose="020B0604020202020204" pitchFamily="34" charset="0"/>
                        </a:rPr>
                        <a:t>10</a:t>
                      </a:r>
                      <a:endParaRPr lang="en-US" sz="14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a:solidFill>
                            <a:schemeClr val="tx1"/>
                          </a:solidFill>
                          <a:latin typeface="Arial" panose="020B0604020202020204" pitchFamily="34" charset="0"/>
                          <a:cs typeface="Arial" panose="020B0604020202020204" pitchFamily="34" charset="0"/>
                        </a:rPr>
                        <a:t>Is a tomato a fruit or a vegetable?</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726281"/>
                  </a:ext>
                </a:extLst>
              </a:tr>
            </a:tbl>
          </a:graphicData>
        </a:graphic>
      </p:graphicFrame>
      <p:sp>
        <p:nvSpPr>
          <p:cNvPr id="33" name="TextBox 32">
            <a:extLst>
              <a:ext uri="{FF2B5EF4-FFF2-40B4-BE49-F238E27FC236}">
                <a16:creationId xmlns:a16="http://schemas.microsoft.com/office/drawing/2014/main" id="{0518D5FB-513E-E4CF-41F9-C3215597AAC3}"/>
              </a:ext>
            </a:extLst>
          </p:cNvPr>
          <p:cNvSpPr txBox="1"/>
          <p:nvPr/>
        </p:nvSpPr>
        <p:spPr>
          <a:xfrm>
            <a:off x="7920893" y="10080291"/>
            <a:ext cx="6100010" cy="369332"/>
          </a:xfrm>
          <a:prstGeom prst="rect">
            <a:avLst/>
          </a:prstGeom>
          <a:noFill/>
        </p:spPr>
        <p:txBody>
          <a:bodyPr wrap="square">
            <a:spAutoFit/>
          </a:bodyPr>
          <a:lstStyle/>
          <a:p>
            <a:r>
              <a:rPr lang="en-GB" b="1" dirty="0">
                <a:solidFill>
                  <a:srgbClr val="202124"/>
                </a:solidFill>
                <a:latin typeface="arial" panose="020B0604020202020204" pitchFamily="34" charset="0"/>
              </a:rPr>
              <a:t>Answers:</a:t>
            </a:r>
            <a:endParaRPr lang="en-US" dirty="0"/>
          </a:p>
        </p:txBody>
      </p:sp>
      <p:pic>
        <p:nvPicPr>
          <p:cNvPr id="34" name="Picture 33">
            <a:extLst>
              <a:ext uri="{FF2B5EF4-FFF2-40B4-BE49-F238E27FC236}">
                <a16:creationId xmlns:a16="http://schemas.microsoft.com/office/drawing/2014/main" id="{7CD25C11-182E-379E-BBE2-851A820E7214}"/>
              </a:ext>
            </a:extLst>
          </p:cNvPr>
          <p:cNvPicPr>
            <a:picLocks noChangeAspect="1"/>
          </p:cNvPicPr>
          <p:nvPr/>
        </p:nvPicPr>
        <p:blipFill>
          <a:blip r:embed="rId2"/>
          <a:stretch>
            <a:fillRect/>
          </a:stretch>
        </p:blipFill>
        <p:spPr>
          <a:xfrm>
            <a:off x="9981481" y="290556"/>
            <a:ext cx="1843374" cy="1384694"/>
          </a:xfrm>
          <a:prstGeom prst="rect">
            <a:avLst/>
          </a:prstGeom>
        </p:spPr>
      </p:pic>
    </p:spTree>
    <p:extLst>
      <p:ext uri="{BB962C8B-B14F-4D97-AF65-F5344CB8AC3E}">
        <p14:creationId xmlns:p14="http://schemas.microsoft.com/office/powerpoint/2010/main" val="1081252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418704" cy="369332"/>
          </a:xfrm>
          <a:prstGeom prst="rect">
            <a:avLst/>
          </a:prstGeom>
          <a:noFill/>
        </p:spPr>
        <p:txBody>
          <a:bodyPr wrap="none" rtlCol="0">
            <a:spAutoFit/>
          </a:bodyPr>
          <a:lstStyle/>
          <a:p>
            <a:r>
              <a:rPr lang="en-GB" b="1" dirty="0"/>
              <a:t>15</a:t>
            </a:r>
            <a:endParaRPr lang="en-US" b="1" dirty="0"/>
          </a:p>
        </p:txBody>
      </p:sp>
      <p:pic>
        <p:nvPicPr>
          <p:cNvPr id="4" name="Picture 3">
            <a:extLst>
              <a:ext uri="{FF2B5EF4-FFF2-40B4-BE49-F238E27FC236}">
                <a16:creationId xmlns:a16="http://schemas.microsoft.com/office/drawing/2014/main" id="{4EF3ADEC-E819-26EB-1D07-7AA68CFEBF21}"/>
              </a:ext>
            </a:extLst>
          </p:cNvPr>
          <p:cNvPicPr>
            <a:picLocks noChangeAspect="1"/>
          </p:cNvPicPr>
          <p:nvPr/>
        </p:nvPicPr>
        <p:blipFill rotWithShape="1">
          <a:blip r:embed="rId2"/>
          <a:srcRect l="29649" t="22659" r="44346" b="13892"/>
          <a:stretch/>
        </p:blipFill>
        <p:spPr>
          <a:xfrm>
            <a:off x="586750" y="1362853"/>
            <a:ext cx="5435802" cy="6765147"/>
          </a:xfrm>
          <a:prstGeom prst="rect">
            <a:avLst/>
          </a:prstGeom>
        </p:spPr>
      </p:pic>
      <p:pic>
        <p:nvPicPr>
          <p:cNvPr id="6" name="Picture 5">
            <a:extLst>
              <a:ext uri="{FF2B5EF4-FFF2-40B4-BE49-F238E27FC236}">
                <a16:creationId xmlns:a16="http://schemas.microsoft.com/office/drawing/2014/main" id="{0DFBCE60-CF46-279C-267D-7E0FA5A16D9E}"/>
              </a:ext>
            </a:extLst>
          </p:cNvPr>
          <p:cNvPicPr>
            <a:picLocks noChangeAspect="1"/>
          </p:cNvPicPr>
          <p:nvPr/>
        </p:nvPicPr>
        <p:blipFill rotWithShape="1">
          <a:blip r:embed="rId3"/>
          <a:srcRect l="29159" t="24653" r="43995" b="11898"/>
          <a:stretch/>
        </p:blipFill>
        <p:spPr>
          <a:xfrm>
            <a:off x="5997304" y="1391835"/>
            <a:ext cx="5552669" cy="6142026"/>
          </a:xfrm>
          <a:prstGeom prst="rect">
            <a:avLst/>
          </a:prstGeom>
        </p:spPr>
      </p:pic>
      <p:pic>
        <p:nvPicPr>
          <p:cNvPr id="2" name="Picture 1">
            <a:extLst>
              <a:ext uri="{FF2B5EF4-FFF2-40B4-BE49-F238E27FC236}">
                <a16:creationId xmlns:a16="http://schemas.microsoft.com/office/drawing/2014/main" id="{FB0503A7-7D55-EDF3-D304-3A173C8726CD}"/>
              </a:ext>
            </a:extLst>
          </p:cNvPr>
          <p:cNvPicPr>
            <a:picLocks noChangeAspect="1"/>
          </p:cNvPicPr>
          <p:nvPr/>
        </p:nvPicPr>
        <p:blipFill>
          <a:blip r:embed="rId4"/>
          <a:stretch>
            <a:fillRect/>
          </a:stretch>
        </p:blipFill>
        <p:spPr>
          <a:xfrm>
            <a:off x="612901" y="8274697"/>
            <a:ext cx="5073762" cy="7128042"/>
          </a:xfrm>
          <a:prstGeom prst="rect">
            <a:avLst/>
          </a:prstGeom>
        </p:spPr>
      </p:pic>
      <p:pic>
        <p:nvPicPr>
          <p:cNvPr id="7" name="Picture 6">
            <a:extLst>
              <a:ext uri="{FF2B5EF4-FFF2-40B4-BE49-F238E27FC236}">
                <a16:creationId xmlns:a16="http://schemas.microsoft.com/office/drawing/2014/main" id="{7AA13A0E-FD7B-1A7F-FB2F-36F787A4BEAA}"/>
              </a:ext>
            </a:extLst>
          </p:cNvPr>
          <p:cNvPicPr>
            <a:picLocks noChangeAspect="1"/>
          </p:cNvPicPr>
          <p:nvPr/>
        </p:nvPicPr>
        <p:blipFill rotWithShape="1">
          <a:blip r:embed="rId5"/>
          <a:srcRect l="24922" t="17222" r="44453" b="13056"/>
          <a:stretch/>
        </p:blipFill>
        <p:spPr>
          <a:xfrm>
            <a:off x="5866942" y="8274697"/>
            <a:ext cx="5712157" cy="7315059"/>
          </a:xfrm>
          <a:prstGeom prst="rect">
            <a:avLst/>
          </a:prstGeom>
        </p:spPr>
      </p:pic>
      <p:sp>
        <p:nvSpPr>
          <p:cNvPr id="8" name="TextBox 7">
            <a:extLst>
              <a:ext uri="{FF2B5EF4-FFF2-40B4-BE49-F238E27FC236}">
                <a16:creationId xmlns:a16="http://schemas.microsoft.com/office/drawing/2014/main" id="{9B91A60F-AE92-4C2C-8F8A-D0C4D3CFCBD1}"/>
              </a:ext>
            </a:extLst>
          </p:cNvPr>
          <p:cNvSpPr txBox="1"/>
          <p:nvPr/>
        </p:nvSpPr>
        <p:spPr>
          <a:xfrm>
            <a:off x="4258649" y="353291"/>
            <a:ext cx="2797882"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Quiz Time!</a:t>
            </a:r>
            <a:endParaRPr lang="en-US" sz="40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87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3636817"/>
            <a:ext cx="10515600" cy="1766455"/>
          </a:xfrm>
        </p:spPr>
        <p:txBody>
          <a:bodyPr/>
          <a:lstStyle/>
          <a:p>
            <a:r>
              <a:rPr lang="en-US" dirty="0"/>
              <a:t>What we are cooking and why</a:t>
            </a:r>
            <a:endParaRPr lang="en-GB" dirty="0"/>
          </a:p>
        </p:txBody>
      </p:sp>
      <p:sp>
        <p:nvSpPr>
          <p:cNvPr id="8" name="TextBox 7"/>
          <p:cNvSpPr txBox="1"/>
          <p:nvPr/>
        </p:nvSpPr>
        <p:spPr>
          <a:xfrm>
            <a:off x="524703" y="5174673"/>
            <a:ext cx="10432473" cy="10618291"/>
          </a:xfrm>
          <a:prstGeom prst="rect">
            <a:avLst/>
          </a:prstGeom>
          <a:noFill/>
        </p:spPr>
        <p:txBody>
          <a:bodyPr wrap="square" rtlCol="0">
            <a:spAutoFit/>
          </a:bodyPr>
          <a:lstStyle/>
          <a:p>
            <a:r>
              <a:rPr lang="en-US" sz="3600" dirty="0"/>
              <a:t>Throughout their practical cooking experiences, the students will be working towards GCSE standards when it comes to their practical skills.</a:t>
            </a:r>
          </a:p>
          <a:p>
            <a:r>
              <a:rPr lang="en-US" sz="3600" dirty="0"/>
              <a:t>We think it is important that the students practice these skills from the very start as it will enable them to become more confident and efficient when preparing and cooking food at school and at home.</a:t>
            </a:r>
          </a:p>
          <a:p>
            <a:r>
              <a:rPr lang="en-US" sz="3600" dirty="0"/>
              <a:t>Overleaf there is a table showing the 20 skills, which commodity (food item) the students will be using, the food science that takes place when cooking and the name of the dishes that these skills will be used in. </a:t>
            </a:r>
          </a:p>
          <a:p>
            <a:endParaRPr lang="en-US" sz="3600" dirty="0"/>
          </a:p>
          <a:p>
            <a:r>
              <a:rPr lang="en-US" sz="3600" dirty="0"/>
              <a:t>Below you will find the key to the table:</a:t>
            </a:r>
          </a:p>
          <a:p>
            <a:endParaRPr lang="en-US" sz="3600" dirty="0"/>
          </a:p>
          <a:p>
            <a:r>
              <a:rPr lang="en-US" sz="2400" dirty="0"/>
              <a:t>Commodity – which food group does the main ingredients belong to.</a:t>
            </a:r>
          </a:p>
          <a:p>
            <a:r>
              <a:rPr lang="en-US" sz="2400" dirty="0"/>
              <a:t>Food science – what causes this to happen? Why does it happen?</a:t>
            </a:r>
          </a:p>
          <a:p>
            <a:r>
              <a:rPr lang="en-US" sz="2400" dirty="0" err="1"/>
              <a:t>Practicals</a:t>
            </a:r>
            <a:r>
              <a:rPr lang="en-US" sz="2400" dirty="0"/>
              <a:t> – what dishes are being made.</a:t>
            </a:r>
            <a:endParaRPr lang="en-US" sz="3600" dirty="0"/>
          </a:p>
          <a:p>
            <a:endParaRPr lang="en-US" sz="3600" dirty="0"/>
          </a:p>
          <a:p>
            <a:endParaRPr lang="en-US" sz="3600" dirty="0"/>
          </a:p>
          <a:p>
            <a:endParaRPr lang="en-GB" sz="3600" dirty="0"/>
          </a:p>
        </p:txBody>
      </p:sp>
      <p:pic>
        <p:nvPicPr>
          <p:cNvPr id="9" name="Picture 8">
            <a:extLst>
              <a:ext uri="{FF2B5EF4-FFF2-40B4-BE49-F238E27FC236}">
                <a16:creationId xmlns:a16="http://schemas.microsoft.com/office/drawing/2014/main" id="{A872CB33-04E1-3839-848D-EF63E688946C}"/>
              </a:ext>
            </a:extLst>
          </p:cNvPr>
          <p:cNvPicPr>
            <a:picLocks noChangeAspect="1"/>
          </p:cNvPicPr>
          <p:nvPr/>
        </p:nvPicPr>
        <p:blipFill rotWithShape="1">
          <a:blip r:embed="rId2"/>
          <a:srcRect l="6389" t="6509" r="5432" b="20977"/>
          <a:stretch/>
        </p:blipFill>
        <p:spPr>
          <a:xfrm>
            <a:off x="389696" y="353291"/>
            <a:ext cx="11457710" cy="3573879"/>
          </a:xfrm>
          <a:prstGeom prst="rect">
            <a:avLst/>
          </a:prstGeom>
        </p:spPr>
      </p:pic>
      <p:pic>
        <p:nvPicPr>
          <p:cNvPr id="10" name="Picture 9"/>
          <p:cNvPicPr>
            <a:picLocks noChangeAspect="1"/>
          </p:cNvPicPr>
          <p:nvPr/>
        </p:nvPicPr>
        <p:blipFill>
          <a:blip r:embed="rId3"/>
          <a:stretch>
            <a:fillRect/>
          </a:stretch>
        </p:blipFill>
        <p:spPr>
          <a:xfrm>
            <a:off x="5740939" y="14325190"/>
            <a:ext cx="4052699" cy="1426211"/>
          </a:xfrm>
          <a:prstGeom prst="rect">
            <a:avLst/>
          </a:prstGeom>
        </p:spPr>
      </p:pic>
    </p:spTree>
    <p:extLst>
      <p:ext uri="{BB962C8B-B14F-4D97-AF65-F5344CB8AC3E}">
        <p14:creationId xmlns:p14="http://schemas.microsoft.com/office/powerpoint/2010/main" val="2246960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418704" cy="369332"/>
          </a:xfrm>
          <a:prstGeom prst="rect">
            <a:avLst/>
          </a:prstGeom>
          <a:noFill/>
        </p:spPr>
        <p:txBody>
          <a:bodyPr wrap="none" rtlCol="0">
            <a:spAutoFit/>
          </a:bodyPr>
          <a:lstStyle/>
          <a:p>
            <a:r>
              <a:rPr lang="en-GB" b="1" dirty="0"/>
              <a:t>16</a:t>
            </a:r>
            <a:endParaRPr lang="en-US" b="1" dirty="0"/>
          </a:p>
        </p:txBody>
      </p:sp>
      <p:sp>
        <p:nvSpPr>
          <p:cNvPr id="7" name="TextBox 6">
            <a:extLst>
              <a:ext uri="{FF2B5EF4-FFF2-40B4-BE49-F238E27FC236}">
                <a16:creationId xmlns:a16="http://schemas.microsoft.com/office/drawing/2014/main" id="{9941EAF1-BE3B-CD9C-2490-9B11D8AD1E90}"/>
              </a:ext>
            </a:extLst>
          </p:cNvPr>
          <p:cNvSpPr txBox="1"/>
          <p:nvPr/>
        </p:nvSpPr>
        <p:spPr>
          <a:xfrm>
            <a:off x="3948093" y="11601338"/>
            <a:ext cx="3491661"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Quiz answers</a:t>
            </a:r>
            <a:endParaRPr lang="en-US" sz="4000" b="1" u="sng"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D4BD21C-19B3-C3B9-A9FA-34093E9C1754}"/>
              </a:ext>
            </a:extLst>
          </p:cNvPr>
          <p:cNvSpPr txBox="1"/>
          <p:nvPr/>
        </p:nvSpPr>
        <p:spPr>
          <a:xfrm>
            <a:off x="3948093" y="12380681"/>
            <a:ext cx="6096000" cy="3139321"/>
          </a:xfrm>
          <a:prstGeom prst="rect">
            <a:avLst/>
          </a:prstGeom>
          <a:noFill/>
        </p:spPr>
        <p:txBody>
          <a:bodyPr wrap="square">
            <a:spAutoFit/>
          </a:bodyPr>
          <a:lstStyle/>
          <a:p>
            <a:pPr algn="l"/>
            <a:r>
              <a:rPr lang="en-US" b="1" i="0" dirty="0">
                <a:solidFill>
                  <a:srgbClr val="555555"/>
                </a:solidFill>
                <a:effectLst/>
                <a:latin typeface="Arvo"/>
              </a:rPr>
              <a:t>Vegetable Picture Round Answers </a:t>
            </a:r>
          </a:p>
          <a:p>
            <a:pPr algn="l">
              <a:buFont typeface="+mj-lt"/>
              <a:buAutoNum type="arabicPeriod"/>
            </a:pPr>
            <a:r>
              <a:rPr lang="en-US" b="0" i="0" dirty="0" err="1">
                <a:solidFill>
                  <a:srgbClr val="000000"/>
                </a:solidFill>
                <a:effectLst/>
                <a:latin typeface="Open Sans" panose="020B0606030504020204" pitchFamily="34" charset="0"/>
              </a:rPr>
              <a:t>Aubergine</a:t>
            </a:r>
            <a:r>
              <a:rPr lang="en-US" b="0" i="0" dirty="0">
                <a:solidFill>
                  <a:srgbClr val="000000"/>
                </a:solidFill>
                <a:effectLst/>
                <a:latin typeface="Open Sans" panose="020B0606030504020204" pitchFamily="34" charset="0"/>
              </a:rPr>
              <a:t> (Eggplant)</a:t>
            </a:r>
          </a:p>
          <a:p>
            <a:pPr algn="l">
              <a:buFont typeface="+mj-lt"/>
              <a:buAutoNum type="arabicPeriod"/>
            </a:pPr>
            <a:r>
              <a:rPr lang="en-US" b="0" i="0" dirty="0">
                <a:solidFill>
                  <a:srgbClr val="000000"/>
                </a:solidFill>
                <a:effectLst/>
                <a:latin typeface="Open Sans" panose="020B0606030504020204" pitchFamily="34" charset="0"/>
              </a:rPr>
              <a:t>Pumpkin</a:t>
            </a:r>
          </a:p>
          <a:p>
            <a:pPr algn="l">
              <a:buFont typeface="+mj-lt"/>
              <a:buAutoNum type="arabicPeriod"/>
            </a:pPr>
            <a:r>
              <a:rPr lang="en-US" b="0" i="0" dirty="0">
                <a:solidFill>
                  <a:srgbClr val="000000"/>
                </a:solidFill>
                <a:effectLst/>
                <a:latin typeface="Open Sans" panose="020B0606030504020204" pitchFamily="34" charset="0"/>
              </a:rPr>
              <a:t>Potatoes</a:t>
            </a:r>
          </a:p>
          <a:p>
            <a:pPr algn="l">
              <a:buFont typeface="+mj-lt"/>
              <a:buAutoNum type="arabicPeriod"/>
            </a:pPr>
            <a:r>
              <a:rPr lang="en-US" b="0" i="0" dirty="0">
                <a:solidFill>
                  <a:srgbClr val="000000"/>
                </a:solidFill>
                <a:effectLst/>
                <a:latin typeface="Open Sans" panose="020B0606030504020204" pitchFamily="34" charset="0"/>
              </a:rPr>
              <a:t>Carrot</a:t>
            </a:r>
          </a:p>
          <a:p>
            <a:pPr algn="l">
              <a:buFont typeface="+mj-lt"/>
              <a:buAutoNum type="arabicPeriod"/>
            </a:pPr>
            <a:r>
              <a:rPr lang="en-US" b="0" i="0" dirty="0">
                <a:solidFill>
                  <a:srgbClr val="000000"/>
                </a:solidFill>
                <a:effectLst/>
                <a:latin typeface="Open Sans" panose="020B0606030504020204" pitchFamily="34" charset="0"/>
              </a:rPr>
              <a:t>Broccoli</a:t>
            </a:r>
          </a:p>
          <a:p>
            <a:pPr algn="l">
              <a:buFont typeface="+mj-lt"/>
              <a:buAutoNum type="arabicPeriod"/>
            </a:pPr>
            <a:r>
              <a:rPr lang="en-US" b="0" i="0" dirty="0">
                <a:solidFill>
                  <a:srgbClr val="000000"/>
                </a:solidFill>
                <a:effectLst/>
                <a:latin typeface="Open Sans" panose="020B0606030504020204" pitchFamily="34" charset="0"/>
              </a:rPr>
              <a:t>Asparagus</a:t>
            </a:r>
          </a:p>
          <a:p>
            <a:pPr algn="l">
              <a:buFont typeface="+mj-lt"/>
              <a:buAutoNum type="arabicPeriod"/>
            </a:pPr>
            <a:r>
              <a:rPr lang="en-US" b="0" i="0" dirty="0">
                <a:solidFill>
                  <a:srgbClr val="000000"/>
                </a:solidFill>
                <a:effectLst/>
                <a:latin typeface="Open Sans" panose="020B0606030504020204" pitchFamily="34" charset="0"/>
              </a:rPr>
              <a:t>Corn</a:t>
            </a:r>
          </a:p>
          <a:p>
            <a:pPr algn="l">
              <a:buFont typeface="+mj-lt"/>
              <a:buAutoNum type="arabicPeriod"/>
            </a:pPr>
            <a:r>
              <a:rPr lang="en-US" b="0" i="0" dirty="0">
                <a:solidFill>
                  <a:srgbClr val="000000"/>
                </a:solidFill>
                <a:effectLst/>
                <a:latin typeface="Open Sans" panose="020B0606030504020204" pitchFamily="34" charset="0"/>
              </a:rPr>
              <a:t>Sweet potatoes</a:t>
            </a:r>
          </a:p>
          <a:p>
            <a:pPr algn="l">
              <a:buFont typeface="+mj-lt"/>
              <a:buAutoNum type="arabicPeriod"/>
            </a:pPr>
            <a:r>
              <a:rPr lang="en-US" b="0" i="0" dirty="0">
                <a:solidFill>
                  <a:srgbClr val="000000"/>
                </a:solidFill>
                <a:effectLst/>
                <a:latin typeface="Open Sans" panose="020B0606030504020204" pitchFamily="34" charset="0"/>
              </a:rPr>
              <a:t>Onion</a:t>
            </a:r>
          </a:p>
          <a:p>
            <a:pPr algn="l">
              <a:buFont typeface="+mj-lt"/>
              <a:buAutoNum type="arabicPeriod"/>
            </a:pPr>
            <a:r>
              <a:rPr lang="en-US" b="0" i="0" dirty="0">
                <a:solidFill>
                  <a:srgbClr val="000000"/>
                </a:solidFill>
                <a:effectLst/>
                <a:latin typeface="Open Sans" panose="020B0606030504020204" pitchFamily="34" charset="0"/>
              </a:rPr>
              <a:t>Leek</a:t>
            </a:r>
          </a:p>
        </p:txBody>
      </p:sp>
      <p:sp>
        <p:nvSpPr>
          <p:cNvPr id="10" name="TextBox 9">
            <a:extLst>
              <a:ext uri="{FF2B5EF4-FFF2-40B4-BE49-F238E27FC236}">
                <a16:creationId xmlns:a16="http://schemas.microsoft.com/office/drawing/2014/main" id="{5D637F36-C7E2-9E91-9CC5-885B831A85B2}"/>
              </a:ext>
            </a:extLst>
          </p:cNvPr>
          <p:cNvSpPr txBox="1"/>
          <p:nvPr/>
        </p:nvSpPr>
        <p:spPr>
          <a:xfrm>
            <a:off x="7464917" y="12405232"/>
            <a:ext cx="6162674" cy="3139321"/>
          </a:xfrm>
          <a:prstGeom prst="rect">
            <a:avLst/>
          </a:prstGeom>
          <a:noFill/>
        </p:spPr>
        <p:txBody>
          <a:bodyPr wrap="square">
            <a:spAutoFit/>
          </a:bodyPr>
          <a:lstStyle/>
          <a:p>
            <a:pPr algn="l"/>
            <a:r>
              <a:rPr lang="en-US" b="1" i="0" dirty="0">
                <a:solidFill>
                  <a:srgbClr val="555555"/>
                </a:solidFill>
                <a:effectLst/>
                <a:latin typeface="Arvo"/>
              </a:rPr>
              <a:t>Fruit Picture Quiz Answers</a:t>
            </a:r>
          </a:p>
          <a:p>
            <a:pPr algn="l">
              <a:buFont typeface="+mj-lt"/>
              <a:buAutoNum type="arabicPeriod"/>
            </a:pPr>
            <a:r>
              <a:rPr lang="en-US" b="0" i="0" dirty="0">
                <a:solidFill>
                  <a:srgbClr val="000000"/>
                </a:solidFill>
                <a:effectLst/>
                <a:latin typeface="Open Sans" panose="020B0606030504020204" pitchFamily="34" charset="0"/>
              </a:rPr>
              <a:t>Raspberry</a:t>
            </a:r>
          </a:p>
          <a:p>
            <a:pPr algn="l">
              <a:buFont typeface="+mj-lt"/>
              <a:buAutoNum type="arabicPeriod"/>
            </a:pPr>
            <a:r>
              <a:rPr lang="en-US" b="0" i="0" dirty="0">
                <a:solidFill>
                  <a:srgbClr val="000000"/>
                </a:solidFill>
                <a:effectLst/>
                <a:latin typeface="Open Sans" panose="020B0606030504020204" pitchFamily="34" charset="0"/>
              </a:rPr>
              <a:t>Blackcurrant</a:t>
            </a:r>
          </a:p>
          <a:p>
            <a:pPr algn="l">
              <a:buFont typeface="+mj-lt"/>
              <a:buAutoNum type="arabicPeriod"/>
            </a:pPr>
            <a:r>
              <a:rPr lang="en-US" b="0" i="0" dirty="0">
                <a:solidFill>
                  <a:srgbClr val="000000"/>
                </a:solidFill>
                <a:effectLst/>
                <a:latin typeface="Open Sans" panose="020B0606030504020204" pitchFamily="34" charset="0"/>
              </a:rPr>
              <a:t>Grapefruit</a:t>
            </a:r>
          </a:p>
          <a:p>
            <a:pPr algn="l">
              <a:buFont typeface="+mj-lt"/>
              <a:buAutoNum type="arabicPeriod"/>
            </a:pPr>
            <a:r>
              <a:rPr lang="en-US" b="0" i="0" dirty="0">
                <a:solidFill>
                  <a:srgbClr val="000000"/>
                </a:solidFill>
                <a:effectLst/>
                <a:latin typeface="Open Sans" panose="020B0606030504020204" pitchFamily="34" charset="0"/>
              </a:rPr>
              <a:t>Lychee</a:t>
            </a:r>
          </a:p>
          <a:p>
            <a:pPr algn="l">
              <a:buFont typeface="+mj-lt"/>
              <a:buAutoNum type="arabicPeriod"/>
            </a:pPr>
            <a:r>
              <a:rPr lang="en-US" b="0" i="0" dirty="0">
                <a:solidFill>
                  <a:srgbClr val="000000"/>
                </a:solidFill>
                <a:effectLst/>
                <a:latin typeface="Open Sans" panose="020B0606030504020204" pitchFamily="34" charset="0"/>
              </a:rPr>
              <a:t>Dragon Fruit</a:t>
            </a:r>
          </a:p>
          <a:p>
            <a:pPr algn="l">
              <a:buFont typeface="+mj-lt"/>
              <a:buAutoNum type="arabicPeriod"/>
            </a:pPr>
            <a:r>
              <a:rPr lang="en-US" b="0" i="0" dirty="0">
                <a:solidFill>
                  <a:srgbClr val="000000"/>
                </a:solidFill>
                <a:effectLst/>
                <a:latin typeface="Open Sans" panose="020B0606030504020204" pitchFamily="34" charset="0"/>
              </a:rPr>
              <a:t>Mango</a:t>
            </a:r>
          </a:p>
          <a:p>
            <a:pPr algn="l">
              <a:buFont typeface="+mj-lt"/>
              <a:buAutoNum type="arabicPeriod"/>
            </a:pPr>
            <a:r>
              <a:rPr lang="en-US" b="0" i="0" dirty="0">
                <a:solidFill>
                  <a:srgbClr val="000000"/>
                </a:solidFill>
                <a:effectLst/>
                <a:latin typeface="Open Sans" panose="020B0606030504020204" pitchFamily="34" charset="0"/>
              </a:rPr>
              <a:t>Durian</a:t>
            </a:r>
          </a:p>
          <a:p>
            <a:pPr algn="l">
              <a:buFont typeface="+mj-lt"/>
              <a:buAutoNum type="arabicPeriod"/>
            </a:pPr>
            <a:r>
              <a:rPr lang="en-US" b="0" i="0" dirty="0">
                <a:solidFill>
                  <a:srgbClr val="000000"/>
                </a:solidFill>
                <a:effectLst/>
                <a:latin typeface="Open Sans" panose="020B0606030504020204" pitchFamily="34" charset="0"/>
              </a:rPr>
              <a:t>Passion Fruit</a:t>
            </a:r>
          </a:p>
          <a:p>
            <a:pPr algn="l">
              <a:buFont typeface="+mj-lt"/>
              <a:buAutoNum type="arabicPeriod"/>
            </a:pPr>
            <a:r>
              <a:rPr lang="en-US" b="0" i="0" dirty="0">
                <a:solidFill>
                  <a:srgbClr val="000000"/>
                </a:solidFill>
                <a:effectLst/>
                <a:latin typeface="Open Sans" panose="020B0606030504020204" pitchFamily="34" charset="0"/>
              </a:rPr>
              <a:t>Persimmon</a:t>
            </a:r>
          </a:p>
          <a:p>
            <a:pPr algn="l">
              <a:buFont typeface="+mj-lt"/>
              <a:buAutoNum type="arabicPeriod"/>
            </a:pPr>
            <a:r>
              <a:rPr lang="en-US" b="0" i="0" dirty="0">
                <a:solidFill>
                  <a:srgbClr val="000000"/>
                </a:solidFill>
                <a:effectLst/>
                <a:latin typeface="Open Sans" panose="020B0606030504020204" pitchFamily="34" charset="0"/>
              </a:rPr>
              <a:t>Cherimoya</a:t>
            </a:r>
          </a:p>
        </p:txBody>
      </p:sp>
      <p:sp>
        <p:nvSpPr>
          <p:cNvPr id="11" name="TextBox 10">
            <a:extLst>
              <a:ext uri="{FF2B5EF4-FFF2-40B4-BE49-F238E27FC236}">
                <a16:creationId xmlns:a16="http://schemas.microsoft.com/office/drawing/2014/main" id="{EF97E986-0612-FFAE-D317-DDBFA95283F6}"/>
              </a:ext>
            </a:extLst>
          </p:cNvPr>
          <p:cNvSpPr txBox="1"/>
          <p:nvPr/>
        </p:nvSpPr>
        <p:spPr>
          <a:xfrm>
            <a:off x="603358" y="12356862"/>
            <a:ext cx="6096000" cy="3139321"/>
          </a:xfrm>
          <a:prstGeom prst="rect">
            <a:avLst/>
          </a:prstGeom>
          <a:noFill/>
        </p:spPr>
        <p:txBody>
          <a:bodyPr wrap="square">
            <a:spAutoFit/>
          </a:bodyPr>
          <a:lstStyle/>
          <a:p>
            <a:pPr algn="l"/>
            <a:r>
              <a:rPr lang="en-GB" b="1" i="0" dirty="0">
                <a:solidFill>
                  <a:srgbClr val="555555"/>
                </a:solidFill>
                <a:effectLst/>
                <a:latin typeface="Arvo"/>
              </a:rPr>
              <a:t>British Food Picture Quiz Answers</a:t>
            </a:r>
          </a:p>
          <a:p>
            <a:pPr algn="l">
              <a:buFont typeface="+mj-lt"/>
              <a:buAutoNum type="arabicPeriod"/>
            </a:pPr>
            <a:r>
              <a:rPr lang="en-GB" b="0" i="0" dirty="0">
                <a:solidFill>
                  <a:srgbClr val="000000"/>
                </a:solidFill>
                <a:effectLst/>
                <a:latin typeface="Open Sans" panose="020B0606030504020204" pitchFamily="34" charset="0"/>
              </a:rPr>
              <a:t>Fish and Chips</a:t>
            </a:r>
          </a:p>
          <a:p>
            <a:pPr algn="l">
              <a:buFont typeface="+mj-lt"/>
              <a:buAutoNum type="arabicPeriod"/>
            </a:pPr>
            <a:r>
              <a:rPr lang="en-GB" b="0" i="0" dirty="0">
                <a:solidFill>
                  <a:srgbClr val="000000"/>
                </a:solidFill>
                <a:effectLst/>
                <a:latin typeface="Open Sans" panose="020B0606030504020204" pitchFamily="34" charset="0"/>
              </a:rPr>
              <a:t>Shepherd’s pie</a:t>
            </a:r>
          </a:p>
          <a:p>
            <a:pPr algn="l">
              <a:buFont typeface="+mj-lt"/>
              <a:buAutoNum type="arabicPeriod"/>
            </a:pPr>
            <a:r>
              <a:rPr lang="en-GB" b="0" i="0" dirty="0">
                <a:solidFill>
                  <a:srgbClr val="000000"/>
                </a:solidFill>
                <a:effectLst/>
                <a:latin typeface="Open Sans" panose="020B0606030504020204" pitchFamily="34" charset="0"/>
              </a:rPr>
              <a:t>Steak and kidney pie</a:t>
            </a:r>
          </a:p>
          <a:p>
            <a:pPr algn="l">
              <a:buFont typeface="+mj-lt"/>
              <a:buAutoNum type="arabicPeriod"/>
            </a:pPr>
            <a:r>
              <a:rPr lang="en-GB" b="0" i="0" dirty="0">
                <a:solidFill>
                  <a:srgbClr val="000000"/>
                </a:solidFill>
                <a:effectLst/>
                <a:latin typeface="Open Sans" panose="020B0606030504020204" pitchFamily="34" charset="0"/>
              </a:rPr>
              <a:t>Bangers and Mash</a:t>
            </a:r>
          </a:p>
          <a:p>
            <a:pPr algn="l">
              <a:buFont typeface="+mj-lt"/>
              <a:buAutoNum type="arabicPeriod"/>
            </a:pPr>
            <a:r>
              <a:rPr lang="en-GB" b="0" i="0" dirty="0">
                <a:solidFill>
                  <a:srgbClr val="000000"/>
                </a:solidFill>
                <a:effectLst/>
                <a:latin typeface="Open Sans" panose="020B0606030504020204" pitchFamily="34" charset="0"/>
              </a:rPr>
              <a:t>Haggis</a:t>
            </a:r>
          </a:p>
          <a:p>
            <a:pPr algn="l">
              <a:buFont typeface="+mj-lt"/>
              <a:buAutoNum type="arabicPeriod"/>
            </a:pPr>
            <a:r>
              <a:rPr lang="en-GB" b="0" i="0" dirty="0">
                <a:solidFill>
                  <a:srgbClr val="000000"/>
                </a:solidFill>
                <a:effectLst/>
                <a:latin typeface="Open Sans" panose="020B0606030504020204" pitchFamily="34" charset="0"/>
              </a:rPr>
              <a:t>Yorkshire Pudding</a:t>
            </a:r>
          </a:p>
          <a:p>
            <a:pPr algn="l">
              <a:buFont typeface="+mj-lt"/>
              <a:buAutoNum type="arabicPeriod"/>
            </a:pPr>
            <a:r>
              <a:rPr lang="en-GB" b="0" i="0" dirty="0">
                <a:solidFill>
                  <a:srgbClr val="000000"/>
                </a:solidFill>
                <a:effectLst/>
                <a:latin typeface="Open Sans" panose="020B0606030504020204" pitchFamily="34" charset="0"/>
              </a:rPr>
              <a:t>Sunday Roast</a:t>
            </a:r>
          </a:p>
          <a:p>
            <a:pPr algn="l">
              <a:buFont typeface="+mj-lt"/>
              <a:buAutoNum type="arabicPeriod"/>
            </a:pPr>
            <a:r>
              <a:rPr lang="en-GB" b="0" i="0" dirty="0">
                <a:solidFill>
                  <a:srgbClr val="000000"/>
                </a:solidFill>
                <a:effectLst/>
                <a:latin typeface="Open Sans" panose="020B0606030504020204" pitchFamily="34" charset="0"/>
              </a:rPr>
              <a:t>Full English Breakfast</a:t>
            </a:r>
          </a:p>
          <a:p>
            <a:pPr algn="l">
              <a:buFont typeface="+mj-lt"/>
              <a:buAutoNum type="arabicPeriod"/>
            </a:pPr>
            <a:r>
              <a:rPr lang="en-GB" b="0" i="0" dirty="0">
                <a:solidFill>
                  <a:srgbClr val="000000"/>
                </a:solidFill>
                <a:effectLst/>
                <a:latin typeface="Open Sans" panose="020B0606030504020204" pitchFamily="34" charset="0"/>
              </a:rPr>
              <a:t>Toad in the hole</a:t>
            </a:r>
          </a:p>
          <a:p>
            <a:pPr algn="l">
              <a:buFont typeface="+mj-lt"/>
              <a:buAutoNum type="arabicPeriod"/>
            </a:pPr>
            <a:r>
              <a:rPr lang="en-GB" b="0" i="0" dirty="0">
                <a:solidFill>
                  <a:srgbClr val="000000"/>
                </a:solidFill>
                <a:effectLst/>
                <a:latin typeface="Open Sans" panose="020B0606030504020204" pitchFamily="34" charset="0"/>
              </a:rPr>
              <a:t> Cornish Pasty</a:t>
            </a:r>
          </a:p>
        </p:txBody>
      </p:sp>
      <p:sp>
        <p:nvSpPr>
          <p:cNvPr id="12" name="TextBox 11">
            <a:extLst>
              <a:ext uri="{FF2B5EF4-FFF2-40B4-BE49-F238E27FC236}">
                <a16:creationId xmlns:a16="http://schemas.microsoft.com/office/drawing/2014/main" id="{ED5CED85-AE39-61D0-D871-46A3FAA2C148}"/>
              </a:ext>
            </a:extLst>
          </p:cNvPr>
          <p:cNvSpPr txBox="1"/>
          <p:nvPr/>
        </p:nvSpPr>
        <p:spPr>
          <a:xfrm>
            <a:off x="3760047" y="305653"/>
            <a:ext cx="3937616"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Word Scramble</a:t>
            </a:r>
            <a:endParaRPr lang="en-US" sz="4000" b="1" u="sng"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C1360D40-D858-4254-9C9C-FD32325BCE63}"/>
              </a:ext>
            </a:extLst>
          </p:cNvPr>
          <p:cNvCxnSpPr>
            <a:cxnSpLocks/>
          </p:cNvCxnSpPr>
          <p:nvPr/>
        </p:nvCxnSpPr>
        <p:spPr>
          <a:xfrm>
            <a:off x="374073" y="11649464"/>
            <a:ext cx="1145078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C97C959-F7BF-406F-BC92-D7F4018936A9}"/>
              </a:ext>
            </a:extLst>
          </p:cNvPr>
          <p:cNvGrpSpPr/>
          <p:nvPr/>
        </p:nvGrpSpPr>
        <p:grpSpPr>
          <a:xfrm>
            <a:off x="1485444" y="1332253"/>
            <a:ext cx="8578244" cy="10044915"/>
            <a:chOff x="1485444" y="1332253"/>
            <a:chExt cx="8578244" cy="10044915"/>
          </a:xfrm>
        </p:grpSpPr>
        <p:pic>
          <p:nvPicPr>
            <p:cNvPr id="8" name="Picture 2" descr="Containers ESL Unscramble the Words Worksheet | Worksheets, Kindergarten  learning, Kids worksheets printables">
              <a:extLst>
                <a:ext uri="{FF2B5EF4-FFF2-40B4-BE49-F238E27FC236}">
                  <a16:creationId xmlns:a16="http://schemas.microsoft.com/office/drawing/2014/main" id="{0456CD72-FEAD-4E0D-C51E-07FFD74BA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444" y="1332253"/>
              <a:ext cx="8578244" cy="100449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C302C51-21EC-4F79-B5E2-80FB9801CF89}"/>
                </a:ext>
              </a:extLst>
            </p:cNvPr>
            <p:cNvSpPr/>
            <p:nvPr/>
          </p:nvSpPr>
          <p:spPr>
            <a:xfrm>
              <a:off x="5403273" y="4613564"/>
              <a:ext cx="673021" cy="3514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29036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418704" cy="369332"/>
          </a:xfrm>
          <a:prstGeom prst="rect">
            <a:avLst/>
          </a:prstGeom>
          <a:noFill/>
        </p:spPr>
        <p:txBody>
          <a:bodyPr wrap="none" rtlCol="0">
            <a:spAutoFit/>
          </a:bodyPr>
          <a:lstStyle/>
          <a:p>
            <a:r>
              <a:rPr lang="en-GB" b="1" dirty="0"/>
              <a:t>17</a:t>
            </a:r>
            <a:endParaRPr lang="en-US" b="1" dirty="0"/>
          </a:p>
        </p:txBody>
      </p:sp>
      <p:pic>
        <p:nvPicPr>
          <p:cNvPr id="6" name="Picture 5">
            <a:extLst>
              <a:ext uri="{FF2B5EF4-FFF2-40B4-BE49-F238E27FC236}">
                <a16:creationId xmlns:a16="http://schemas.microsoft.com/office/drawing/2014/main" id="{1EA1F195-5E6D-7C8D-1C7C-2E4C8476E03B}"/>
              </a:ext>
            </a:extLst>
          </p:cNvPr>
          <p:cNvPicPr>
            <a:picLocks noChangeAspect="1"/>
          </p:cNvPicPr>
          <p:nvPr/>
        </p:nvPicPr>
        <p:blipFill>
          <a:blip r:embed="rId2"/>
          <a:stretch>
            <a:fillRect/>
          </a:stretch>
        </p:blipFill>
        <p:spPr>
          <a:xfrm rot="16200000">
            <a:off x="-942788" y="2699179"/>
            <a:ext cx="14038163" cy="10857641"/>
          </a:xfrm>
          <a:prstGeom prst="rect">
            <a:avLst/>
          </a:prstGeom>
        </p:spPr>
      </p:pic>
      <p:sp>
        <p:nvSpPr>
          <p:cNvPr id="7" name="TextBox 6">
            <a:extLst>
              <a:ext uri="{FF2B5EF4-FFF2-40B4-BE49-F238E27FC236}">
                <a16:creationId xmlns:a16="http://schemas.microsoft.com/office/drawing/2014/main" id="{581C22A7-8B84-1824-C688-7BF8C75C5332}"/>
              </a:ext>
            </a:extLst>
          </p:cNvPr>
          <p:cNvSpPr txBox="1"/>
          <p:nvPr/>
        </p:nvSpPr>
        <p:spPr>
          <a:xfrm>
            <a:off x="4258649" y="353291"/>
            <a:ext cx="3518912"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Placemat Fun</a:t>
            </a:r>
            <a:endParaRPr lang="en-US" sz="40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871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418704" cy="369332"/>
          </a:xfrm>
          <a:prstGeom prst="rect">
            <a:avLst/>
          </a:prstGeom>
          <a:noFill/>
        </p:spPr>
        <p:txBody>
          <a:bodyPr wrap="none" rtlCol="0">
            <a:spAutoFit/>
          </a:bodyPr>
          <a:lstStyle/>
          <a:p>
            <a:r>
              <a:rPr lang="en-GB" b="1" dirty="0"/>
              <a:t>18</a:t>
            </a:r>
            <a:endParaRPr lang="en-US" b="1" dirty="0"/>
          </a:p>
        </p:txBody>
      </p:sp>
      <p:pic>
        <p:nvPicPr>
          <p:cNvPr id="2" name="Picture 1">
            <a:extLst>
              <a:ext uri="{FF2B5EF4-FFF2-40B4-BE49-F238E27FC236}">
                <a16:creationId xmlns:a16="http://schemas.microsoft.com/office/drawing/2014/main" id="{DDB6A630-9CA4-BD97-4F31-5FB10143BDDF}"/>
              </a:ext>
            </a:extLst>
          </p:cNvPr>
          <p:cNvPicPr>
            <a:picLocks noChangeAspect="1"/>
          </p:cNvPicPr>
          <p:nvPr/>
        </p:nvPicPr>
        <p:blipFill>
          <a:blip r:embed="rId2"/>
          <a:stretch>
            <a:fillRect/>
          </a:stretch>
        </p:blipFill>
        <p:spPr>
          <a:xfrm>
            <a:off x="697832" y="519546"/>
            <a:ext cx="11120095" cy="15058425"/>
          </a:xfrm>
          <a:prstGeom prst="rect">
            <a:avLst/>
          </a:prstGeom>
        </p:spPr>
      </p:pic>
    </p:spTree>
    <p:extLst>
      <p:ext uri="{BB962C8B-B14F-4D97-AF65-F5344CB8AC3E}">
        <p14:creationId xmlns:p14="http://schemas.microsoft.com/office/powerpoint/2010/main" val="554582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26CF3B-24B3-5A0B-9C4B-18722D1A8C95}"/>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04F5E77-4996-9578-A775-449FE27A3D5A}"/>
              </a:ext>
            </a:extLst>
          </p:cNvPr>
          <p:cNvSpPr txBox="1"/>
          <p:nvPr/>
        </p:nvSpPr>
        <p:spPr>
          <a:xfrm>
            <a:off x="5657590" y="15784092"/>
            <a:ext cx="418704" cy="369332"/>
          </a:xfrm>
          <a:prstGeom prst="rect">
            <a:avLst/>
          </a:prstGeom>
          <a:noFill/>
        </p:spPr>
        <p:txBody>
          <a:bodyPr wrap="none" rtlCol="0">
            <a:spAutoFit/>
          </a:bodyPr>
          <a:lstStyle/>
          <a:p>
            <a:r>
              <a:rPr lang="en-GB" b="1" dirty="0"/>
              <a:t>19</a:t>
            </a:r>
            <a:endParaRPr lang="en-US" b="1" dirty="0"/>
          </a:p>
        </p:txBody>
      </p:sp>
      <p:sp>
        <p:nvSpPr>
          <p:cNvPr id="7" name="TextBox 6">
            <a:extLst>
              <a:ext uri="{FF2B5EF4-FFF2-40B4-BE49-F238E27FC236}">
                <a16:creationId xmlns:a16="http://schemas.microsoft.com/office/drawing/2014/main" id="{BC770483-50AD-DB8D-A02C-E8B122B608BF}"/>
              </a:ext>
            </a:extLst>
          </p:cNvPr>
          <p:cNvSpPr txBox="1"/>
          <p:nvPr/>
        </p:nvSpPr>
        <p:spPr>
          <a:xfrm>
            <a:off x="2049038" y="350543"/>
            <a:ext cx="7122847"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Literacy in Food Technology</a:t>
            </a:r>
            <a:endParaRPr lang="en-US" sz="4000" b="1" u="sng"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FA1D7B0-96E6-6B90-8C20-1415C1E64BF2}"/>
              </a:ext>
            </a:extLst>
          </p:cNvPr>
          <p:cNvSpPr txBox="1"/>
          <p:nvPr/>
        </p:nvSpPr>
        <p:spPr>
          <a:xfrm>
            <a:off x="473396" y="1231347"/>
            <a:ext cx="11344531" cy="707886"/>
          </a:xfrm>
          <a:prstGeom prst="rect">
            <a:avLst/>
          </a:prstGeom>
          <a:noFill/>
        </p:spPr>
        <p:txBody>
          <a:bodyPr wrap="square" rtlCol="0">
            <a:spAutoFit/>
          </a:bodyPr>
          <a:lstStyle/>
          <a:p>
            <a:r>
              <a:rPr lang="en-GB" sz="2000" i="1" dirty="0">
                <a:latin typeface="Arial" panose="020B0604020202020204" pitchFamily="34" charset="0"/>
                <a:cs typeface="Arial" panose="020B0604020202020204" pitchFamily="34" charset="0"/>
              </a:rPr>
              <a:t>Here are some examples of tricky words students tend to find hard to spell. </a:t>
            </a:r>
          </a:p>
          <a:p>
            <a:r>
              <a:rPr lang="en-GB" sz="2000" b="1" dirty="0">
                <a:latin typeface="Arial" panose="020B0604020202020204" pitchFamily="34" charset="0"/>
                <a:cs typeface="Arial" panose="020B0604020202020204" pitchFamily="34" charset="0"/>
              </a:rPr>
              <a:t>Write out the following words correctly:</a:t>
            </a:r>
            <a:endParaRPr lang="en-US" sz="2000" b="1" dirty="0">
              <a:latin typeface="Arial" panose="020B0604020202020204" pitchFamily="34" charset="0"/>
              <a:cs typeface="Arial" panose="020B0604020202020204" pitchFamily="34" charset="0"/>
            </a:endParaRPr>
          </a:p>
        </p:txBody>
      </p:sp>
      <p:graphicFrame>
        <p:nvGraphicFramePr>
          <p:cNvPr id="9" name="Table 9">
            <a:extLst>
              <a:ext uri="{FF2B5EF4-FFF2-40B4-BE49-F238E27FC236}">
                <a16:creationId xmlns:a16="http://schemas.microsoft.com/office/drawing/2014/main" id="{6C1216CA-AC68-0FC4-3ABF-E2FE5965BC9E}"/>
              </a:ext>
            </a:extLst>
          </p:cNvPr>
          <p:cNvGraphicFramePr>
            <a:graphicFrameLocks noGrp="1"/>
          </p:cNvGraphicFramePr>
          <p:nvPr>
            <p:extLst>
              <p:ext uri="{D42A27DB-BD31-4B8C-83A1-F6EECF244321}">
                <p14:modId xmlns:p14="http://schemas.microsoft.com/office/powerpoint/2010/main" val="771487475"/>
              </p:ext>
            </p:extLst>
          </p:nvPr>
        </p:nvGraphicFramePr>
        <p:xfrm>
          <a:off x="577940" y="2024318"/>
          <a:ext cx="10996708" cy="4146145"/>
        </p:xfrm>
        <a:graphic>
          <a:graphicData uri="http://schemas.openxmlformats.org/drawingml/2006/table">
            <a:tbl>
              <a:tblPr firstRow="1" bandRow="1">
                <a:tableStyleId>{5C22544A-7EE6-4342-B048-85BDC9FD1C3A}</a:tableStyleId>
              </a:tblPr>
              <a:tblGrid>
                <a:gridCol w="1708060">
                  <a:extLst>
                    <a:ext uri="{9D8B030D-6E8A-4147-A177-3AD203B41FA5}">
                      <a16:colId xmlns:a16="http://schemas.microsoft.com/office/drawing/2014/main" val="1360061296"/>
                    </a:ext>
                  </a:extLst>
                </a:gridCol>
                <a:gridCol w="3790294">
                  <a:extLst>
                    <a:ext uri="{9D8B030D-6E8A-4147-A177-3AD203B41FA5}">
                      <a16:colId xmlns:a16="http://schemas.microsoft.com/office/drawing/2014/main" val="2054758749"/>
                    </a:ext>
                  </a:extLst>
                </a:gridCol>
                <a:gridCol w="2105180">
                  <a:extLst>
                    <a:ext uri="{9D8B030D-6E8A-4147-A177-3AD203B41FA5}">
                      <a16:colId xmlns:a16="http://schemas.microsoft.com/office/drawing/2014/main" val="3689251033"/>
                    </a:ext>
                  </a:extLst>
                </a:gridCol>
                <a:gridCol w="3393174">
                  <a:extLst>
                    <a:ext uri="{9D8B030D-6E8A-4147-A177-3AD203B41FA5}">
                      <a16:colId xmlns:a16="http://schemas.microsoft.com/office/drawing/2014/main" val="877447648"/>
                    </a:ext>
                  </a:extLst>
                </a:gridCol>
              </a:tblGrid>
              <a:tr h="829229">
                <a:tc>
                  <a:txBody>
                    <a:bodyPr/>
                    <a:lstStyle/>
                    <a:p>
                      <a:r>
                        <a:rPr lang="en-GB" b="0" dirty="0">
                          <a:solidFill>
                            <a:schemeClr val="tx1"/>
                          </a:solidFill>
                        </a:rPr>
                        <a:t>   Sieve</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dirty="0">
                          <a:solidFill>
                            <a:schemeClr val="tx1"/>
                          </a:solidFill>
                        </a:rPr>
                        <a:t>   temperature</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065280"/>
                  </a:ext>
                </a:extLst>
              </a:tr>
              <a:tr h="829229">
                <a:tc>
                  <a:txBody>
                    <a:bodyPr/>
                    <a:lstStyle/>
                    <a:p>
                      <a:r>
                        <a:rPr lang="en-GB" dirty="0"/>
                        <a:t>   safety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   bacteria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1073608"/>
                  </a:ext>
                </a:extLst>
              </a:tr>
              <a:tr h="829229">
                <a:tc>
                  <a:txBody>
                    <a:bodyPr/>
                    <a:lstStyle/>
                    <a:p>
                      <a:r>
                        <a:rPr lang="en-GB" dirty="0"/>
                        <a:t>   texture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   crunchy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037124"/>
                  </a:ext>
                </a:extLst>
              </a:tr>
              <a:tr h="829229">
                <a:tc>
                  <a:txBody>
                    <a:bodyPr/>
                    <a:lstStyle/>
                    <a:p>
                      <a:r>
                        <a:rPr lang="en-GB" dirty="0"/>
                        <a:t>   hygiene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  creaming</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693846"/>
                  </a:ext>
                </a:extLst>
              </a:tr>
              <a:tr h="829229">
                <a:tc>
                  <a:txBody>
                    <a:bodyPr/>
                    <a:lstStyle/>
                    <a:p>
                      <a:r>
                        <a:rPr lang="en-GB" dirty="0"/>
                        <a:t>   vegetable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t>   weight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1765461"/>
                  </a:ext>
                </a:extLst>
              </a:tr>
            </a:tbl>
          </a:graphicData>
        </a:graphic>
      </p:graphicFrame>
      <p:sp>
        <p:nvSpPr>
          <p:cNvPr id="10" name="TextBox 9">
            <a:extLst>
              <a:ext uri="{FF2B5EF4-FFF2-40B4-BE49-F238E27FC236}">
                <a16:creationId xmlns:a16="http://schemas.microsoft.com/office/drawing/2014/main" id="{D6B87621-B479-D064-982E-1A1E5565F9BF}"/>
              </a:ext>
            </a:extLst>
          </p:cNvPr>
          <p:cNvSpPr txBox="1"/>
          <p:nvPr/>
        </p:nvSpPr>
        <p:spPr>
          <a:xfrm>
            <a:off x="2049038" y="6465215"/>
            <a:ext cx="7635808"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Numeracy in Food Technology</a:t>
            </a:r>
            <a:endParaRPr lang="en-US" sz="4000" b="1" u="sng"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0E4FD03-82CF-2237-245B-192F6855BCB5}"/>
              </a:ext>
            </a:extLst>
          </p:cNvPr>
          <p:cNvPicPr>
            <a:picLocks noChangeAspect="1"/>
          </p:cNvPicPr>
          <p:nvPr/>
        </p:nvPicPr>
        <p:blipFill rotWithShape="1">
          <a:blip r:embed="rId2"/>
          <a:srcRect l="6210" t="9177" r="5873" b="6641"/>
          <a:stretch/>
        </p:blipFill>
        <p:spPr>
          <a:xfrm>
            <a:off x="3214093" y="9103124"/>
            <a:ext cx="5305698" cy="6590632"/>
          </a:xfrm>
          <a:prstGeom prst="rect">
            <a:avLst/>
          </a:prstGeom>
        </p:spPr>
      </p:pic>
      <p:sp>
        <p:nvSpPr>
          <p:cNvPr id="12" name="TextBox 11">
            <a:extLst>
              <a:ext uri="{FF2B5EF4-FFF2-40B4-BE49-F238E27FC236}">
                <a16:creationId xmlns:a16="http://schemas.microsoft.com/office/drawing/2014/main" id="{197D084B-7829-89EC-B64D-96C6154A9747}"/>
              </a:ext>
            </a:extLst>
          </p:cNvPr>
          <p:cNvSpPr txBox="1"/>
          <p:nvPr/>
        </p:nvSpPr>
        <p:spPr>
          <a:xfrm>
            <a:off x="423734" y="7429211"/>
            <a:ext cx="11344531" cy="1631216"/>
          </a:xfrm>
          <a:prstGeom prst="rect">
            <a:avLst/>
          </a:prstGeom>
          <a:noFill/>
        </p:spPr>
        <p:txBody>
          <a:bodyPr wrap="square" rtlCol="0">
            <a:spAutoFit/>
          </a:bodyPr>
          <a:lstStyle/>
          <a:p>
            <a:r>
              <a:rPr lang="en-GB" sz="2000" i="1" dirty="0">
                <a:latin typeface="Arial" panose="020B0604020202020204" pitchFamily="34" charset="0"/>
                <a:cs typeface="Arial" panose="020B0604020202020204" pitchFamily="34" charset="0"/>
              </a:rPr>
              <a:t>You practice numeracy in each of your homeworks, measuring out your ingredients. </a:t>
            </a:r>
          </a:p>
          <a:p>
            <a:r>
              <a:rPr lang="en-GB" sz="2000" i="1" dirty="0">
                <a:latin typeface="Arial" panose="020B0604020202020204" pitchFamily="34" charset="0"/>
                <a:cs typeface="Arial" panose="020B0604020202020204" pitchFamily="34" charset="0"/>
              </a:rPr>
              <a:t>It can be very tricky as food can be measured in many different units depending on the type </a:t>
            </a:r>
          </a:p>
          <a:p>
            <a:r>
              <a:rPr lang="en-GB" sz="2000" i="1" dirty="0">
                <a:latin typeface="Arial" panose="020B0604020202020204" pitchFamily="34" charset="0"/>
                <a:cs typeface="Arial" panose="020B0604020202020204" pitchFamily="34" charset="0"/>
              </a:rPr>
              <a:t>(solid/ liquid) and which unit the recipe uses. </a:t>
            </a:r>
          </a:p>
          <a:p>
            <a:endParaRPr lang="en-GB" sz="2000" i="1" dirty="0">
              <a:latin typeface="Arial" panose="020B0604020202020204" pitchFamily="34" charset="0"/>
              <a:cs typeface="Arial" panose="020B0604020202020204" pitchFamily="34" charset="0"/>
            </a:endParaRPr>
          </a:p>
          <a:p>
            <a:r>
              <a:rPr lang="en-GB" sz="2000" i="1" dirty="0">
                <a:latin typeface="Arial" panose="020B0604020202020204" pitchFamily="34" charset="0"/>
                <a:cs typeface="Arial" panose="020B0604020202020204" pitchFamily="34" charset="0"/>
              </a:rPr>
              <a:t>Please use the chart below for your reference when weighing out your ingredients before school. </a:t>
            </a:r>
            <a:r>
              <a:rPr lang="en-GB" sz="2000" i="1" dirty="0">
                <a:latin typeface="Arial" panose="020B0604020202020204" pitchFamily="34" charset="0"/>
                <a:cs typeface="Arial" panose="020B0604020202020204" pitchFamily="34" charset="0"/>
                <a:sym typeface="Wingdings" panose="05000000000000000000" pitchFamily="2" charset="2"/>
              </a:rPr>
              <a:t></a:t>
            </a:r>
            <a:endParaRPr lang="en-US" sz="20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C1711723-CBCF-0285-9A1C-F07CFC0DC2EE}"/>
              </a:ext>
            </a:extLst>
          </p:cNvPr>
          <p:cNvCxnSpPr>
            <a:cxnSpLocks/>
          </p:cNvCxnSpPr>
          <p:nvPr/>
        </p:nvCxnSpPr>
        <p:spPr>
          <a:xfrm>
            <a:off x="374073" y="6465215"/>
            <a:ext cx="114507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024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418704" cy="369332"/>
          </a:xfrm>
          <a:prstGeom prst="rect">
            <a:avLst/>
          </a:prstGeom>
          <a:noFill/>
        </p:spPr>
        <p:txBody>
          <a:bodyPr wrap="none" rtlCol="0">
            <a:spAutoFit/>
          </a:bodyPr>
          <a:lstStyle/>
          <a:p>
            <a:r>
              <a:rPr lang="en-GB" b="1" dirty="0"/>
              <a:t>20</a:t>
            </a:r>
            <a:endParaRPr lang="en-US" b="1" dirty="0"/>
          </a:p>
        </p:txBody>
      </p:sp>
      <p:pic>
        <p:nvPicPr>
          <p:cNvPr id="8" name="Picture 7">
            <a:extLst>
              <a:ext uri="{FF2B5EF4-FFF2-40B4-BE49-F238E27FC236}">
                <a16:creationId xmlns:a16="http://schemas.microsoft.com/office/drawing/2014/main" id="{3DD35080-C972-636E-C74C-07C537257ED4}"/>
              </a:ext>
            </a:extLst>
          </p:cNvPr>
          <p:cNvPicPr>
            <a:picLocks noChangeAspect="1"/>
          </p:cNvPicPr>
          <p:nvPr/>
        </p:nvPicPr>
        <p:blipFill>
          <a:blip r:embed="rId2"/>
          <a:stretch>
            <a:fillRect/>
          </a:stretch>
        </p:blipFill>
        <p:spPr>
          <a:xfrm>
            <a:off x="6297653" y="3133070"/>
            <a:ext cx="2286000" cy="2000250"/>
          </a:xfrm>
          <a:prstGeom prst="rect">
            <a:avLst/>
          </a:prstGeom>
        </p:spPr>
      </p:pic>
      <p:pic>
        <p:nvPicPr>
          <p:cNvPr id="9" name="Picture 8">
            <a:extLst>
              <a:ext uri="{FF2B5EF4-FFF2-40B4-BE49-F238E27FC236}">
                <a16:creationId xmlns:a16="http://schemas.microsoft.com/office/drawing/2014/main" id="{4D80C309-86D7-DC21-57FA-0A7312116054}"/>
              </a:ext>
            </a:extLst>
          </p:cNvPr>
          <p:cNvPicPr>
            <a:picLocks noChangeAspect="1"/>
          </p:cNvPicPr>
          <p:nvPr/>
        </p:nvPicPr>
        <p:blipFill>
          <a:blip r:embed="rId3"/>
          <a:stretch>
            <a:fillRect/>
          </a:stretch>
        </p:blipFill>
        <p:spPr>
          <a:xfrm>
            <a:off x="8527014" y="3126684"/>
            <a:ext cx="3047305" cy="1916679"/>
          </a:xfrm>
          <a:prstGeom prst="rect">
            <a:avLst/>
          </a:prstGeom>
        </p:spPr>
      </p:pic>
      <p:pic>
        <p:nvPicPr>
          <p:cNvPr id="10" name="Picture 9">
            <a:extLst>
              <a:ext uri="{FF2B5EF4-FFF2-40B4-BE49-F238E27FC236}">
                <a16:creationId xmlns:a16="http://schemas.microsoft.com/office/drawing/2014/main" id="{54838E7E-B633-0560-DF87-BA523E48FBB5}"/>
              </a:ext>
            </a:extLst>
          </p:cNvPr>
          <p:cNvPicPr>
            <a:picLocks noChangeAspect="1"/>
          </p:cNvPicPr>
          <p:nvPr/>
        </p:nvPicPr>
        <p:blipFill>
          <a:blip r:embed="rId4"/>
          <a:stretch>
            <a:fillRect/>
          </a:stretch>
        </p:blipFill>
        <p:spPr>
          <a:xfrm>
            <a:off x="655599" y="3128417"/>
            <a:ext cx="2964217" cy="1972552"/>
          </a:xfrm>
          <a:prstGeom prst="rect">
            <a:avLst/>
          </a:prstGeom>
        </p:spPr>
      </p:pic>
      <p:sp>
        <p:nvSpPr>
          <p:cNvPr id="11" name="TextBox 10">
            <a:extLst>
              <a:ext uri="{FF2B5EF4-FFF2-40B4-BE49-F238E27FC236}">
                <a16:creationId xmlns:a16="http://schemas.microsoft.com/office/drawing/2014/main" id="{C53DC8D9-95E3-6902-1855-BFDD7683310D}"/>
              </a:ext>
            </a:extLst>
          </p:cNvPr>
          <p:cNvSpPr txBox="1"/>
          <p:nvPr/>
        </p:nvSpPr>
        <p:spPr>
          <a:xfrm>
            <a:off x="2029640" y="424804"/>
            <a:ext cx="8755923"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Design Challenge: Food Packaging</a:t>
            </a:r>
            <a:endParaRPr lang="en-US" sz="4000" b="1" u="sng"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832A55F-780F-D86B-5D68-0B2D75BCDB9F}"/>
              </a:ext>
            </a:extLst>
          </p:cNvPr>
          <p:cNvSpPr txBox="1"/>
          <p:nvPr/>
        </p:nvSpPr>
        <p:spPr>
          <a:xfrm>
            <a:off x="473396" y="2647118"/>
            <a:ext cx="11344531" cy="400110"/>
          </a:xfrm>
          <a:prstGeom prst="rect">
            <a:avLst/>
          </a:prstGeom>
          <a:noFill/>
        </p:spPr>
        <p:txBody>
          <a:bodyPr wrap="square" rtlCol="0">
            <a:spAutoFit/>
          </a:bodyPr>
          <a:lstStyle/>
          <a:p>
            <a:r>
              <a:rPr lang="en-GB" sz="2000" i="1" dirty="0">
                <a:latin typeface="Arial" panose="020B0604020202020204" pitchFamily="34" charset="0"/>
                <a:cs typeface="Arial" panose="020B0604020202020204" pitchFamily="34" charset="0"/>
              </a:rPr>
              <a:t>Here are some examples of creative food packaging and plain 3D packaging shapes.</a:t>
            </a:r>
            <a:endParaRPr lang="en-US" sz="2000"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6936943-FA96-E26F-51FB-3702A29D16F8}"/>
              </a:ext>
            </a:extLst>
          </p:cNvPr>
          <p:cNvPicPr>
            <a:picLocks noChangeAspect="1"/>
          </p:cNvPicPr>
          <p:nvPr/>
        </p:nvPicPr>
        <p:blipFill>
          <a:blip r:embed="rId5"/>
          <a:stretch>
            <a:fillRect/>
          </a:stretch>
        </p:blipFill>
        <p:spPr>
          <a:xfrm>
            <a:off x="3649047" y="3133070"/>
            <a:ext cx="2619375" cy="1743075"/>
          </a:xfrm>
          <a:prstGeom prst="rect">
            <a:avLst/>
          </a:prstGeom>
        </p:spPr>
      </p:pic>
      <p:sp>
        <p:nvSpPr>
          <p:cNvPr id="18" name="TextBox 17">
            <a:extLst>
              <a:ext uri="{FF2B5EF4-FFF2-40B4-BE49-F238E27FC236}">
                <a16:creationId xmlns:a16="http://schemas.microsoft.com/office/drawing/2014/main" id="{89F25569-4BCB-5241-24FF-10F29F0BE5B8}"/>
              </a:ext>
            </a:extLst>
          </p:cNvPr>
          <p:cNvSpPr txBox="1"/>
          <p:nvPr/>
        </p:nvSpPr>
        <p:spPr>
          <a:xfrm>
            <a:off x="404028" y="7507499"/>
            <a:ext cx="11344531" cy="1200329"/>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Using inspiration from the above designs:</a:t>
            </a:r>
          </a:p>
          <a:p>
            <a:r>
              <a:rPr lang="en-GB" dirty="0">
                <a:latin typeface="Arial" panose="020B0604020202020204" pitchFamily="34" charset="0"/>
                <a:cs typeface="Arial" panose="020B0604020202020204" pitchFamily="34" charset="0"/>
              </a:rPr>
              <a:t>	1. Decide on a product</a:t>
            </a:r>
          </a:p>
          <a:p>
            <a:r>
              <a:rPr lang="en-GB" dirty="0">
                <a:latin typeface="Arial" panose="020B0604020202020204" pitchFamily="34" charset="0"/>
                <a:cs typeface="Arial" panose="020B0604020202020204" pitchFamily="34" charset="0"/>
              </a:rPr>
              <a:t>	2. Choose a packaging shape. </a:t>
            </a:r>
          </a:p>
          <a:p>
            <a:r>
              <a:rPr lang="en-GB" dirty="0">
                <a:latin typeface="Arial" panose="020B0604020202020204" pitchFamily="34" charset="0"/>
                <a:cs typeface="Arial" panose="020B0604020202020204" pitchFamily="34" charset="0"/>
              </a:rPr>
              <a:t>	3. Recreate the shape in the box below and add your own designs.</a:t>
            </a:r>
            <a:endParaRPr lang="en-US"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AA502B68-B78F-C78B-AEB2-1EF1114D7747}"/>
              </a:ext>
            </a:extLst>
          </p:cNvPr>
          <p:cNvSpPr/>
          <p:nvPr/>
        </p:nvSpPr>
        <p:spPr>
          <a:xfrm>
            <a:off x="473396" y="8755466"/>
            <a:ext cx="11275163" cy="68000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4F2C508-DCFF-0DF3-A5C2-3DA3CE7903FA}"/>
              </a:ext>
            </a:extLst>
          </p:cNvPr>
          <p:cNvSpPr txBox="1"/>
          <p:nvPr/>
        </p:nvSpPr>
        <p:spPr>
          <a:xfrm>
            <a:off x="484106" y="13723768"/>
            <a:ext cx="11707894" cy="1831784"/>
          </a:xfrm>
          <a:prstGeom prst="rect">
            <a:avLst/>
          </a:prstGeom>
          <a:noFill/>
        </p:spPr>
        <p:txBody>
          <a:bodyPr wrap="square" rtlCol="0">
            <a:spAutoFit/>
          </a:bodyPr>
          <a:lstStyle/>
          <a:p>
            <a:pPr>
              <a:lnSpc>
                <a:spcPct val="250000"/>
              </a:lnSpc>
            </a:pPr>
            <a:r>
              <a:rPr lang="en-GB" sz="1600" b="1" dirty="0">
                <a:latin typeface="Arial" panose="020B0604020202020204" pitchFamily="34" charset="0"/>
                <a:cs typeface="Arial" panose="020B0604020202020204" pitchFamily="34" charset="0"/>
              </a:rPr>
              <a:t>My product is ______________________</a:t>
            </a:r>
          </a:p>
          <a:p>
            <a:pPr>
              <a:lnSpc>
                <a:spcPct val="250000"/>
              </a:lnSpc>
            </a:pPr>
            <a:r>
              <a:rPr lang="en-GB" sz="1600" b="1" dirty="0">
                <a:latin typeface="Arial" panose="020B0604020202020204" pitchFamily="34" charset="0"/>
                <a:cs typeface="Arial" panose="020B0604020202020204" pitchFamily="34" charset="0"/>
              </a:rPr>
              <a:t>My target market is: __________________</a:t>
            </a:r>
          </a:p>
          <a:p>
            <a:pPr>
              <a:lnSpc>
                <a:spcPct val="250000"/>
              </a:lnSpc>
            </a:pPr>
            <a:r>
              <a:rPr lang="en-GB" sz="1600" b="1" dirty="0">
                <a:latin typeface="Arial" panose="020B0604020202020204" pitchFamily="34" charset="0"/>
                <a:cs typeface="Arial" panose="020B0604020202020204" pitchFamily="34" charset="0"/>
              </a:rPr>
              <a:t>They would buy my design because___________________________________________________________________</a:t>
            </a:r>
            <a:endParaRPr lang="en-US" sz="1600"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D56AA39-FFCC-0E62-661B-FFC56926C885}"/>
              </a:ext>
            </a:extLst>
          </p:cNvPr>
          <p:cNvPicPr>
            <a:picLocks noChangeAspect="1"/>
          </p:cNvPicPr>
          <p:nvPr/>
        </p:nvPicPr>
        <p:blipFill>
          <a:blip r:embed="rId6"/>
          <a:stretch>
            <a:fillRect/>
          </a:stretch>
        </p:blipFill>
        <p:spPr>
          <a:xfrm>
            <a:off x="2029640" y="5272653"/>
            <a:ext cx="7448550" cy="2124075"/>
          </a:xfrm>
          <a:prstGeom prst="rect">
            <a:avLst/>
          </a:prstGeom>
        </p:spPr>
      </p:pic>
      <p:grpSp>
        <p:nvGrpSpPr>
          <p:cNvPr id="24" name="Group 23">
            <a:extLst>
              <a:ext uri="{FF2B5EF4-FFF2-40B4-BE49-F238E27FC236}">
                <a16:creationId xmlns:a16="http://schemas.microsoft.com/office/drawing/2014/main" id="{96DF97D8-D66A-9B0B-0F8B-BC7259EFF684}"/>
              </a:ext>
            </a:extLst>
          </p:cNvPr>
          <p:cNvGrpSpPr/>
          <p:nvPr/>
        </p:nvGrpSpPr>
        <p:grpSpPr>
          <a:xfrm>
            <a:off x="1782935" y="1164428"/>
            <a:ext cx="8267731" cy="1200329"/>
            <a:chOff x="954259" y="1378948"/>
            <a:chExt cx="8267731" cy="1200329"/>
          </a:xfrm>
        </p:grpSpPr>
        <p:sp>
          <p:nvSpPr>
            <p:cNvPr id="16" name="TextBox 15">
              <a:extLst>
                <a:ext uri="{FF2B5EF4-FFF2-40B4-BE49-F238E27FC236}">
                  <a16:creationId xmlns:a16="http://schemas.microsoft.com/office/drawing/2014/main" id="{FCB3A4DB-00EB-A7FE-DD42-1C1E7584AD34}"/>
                </a:ext>
              </a:extLst>
            </p:cNvPr>
            <p:cNvSpPr txBox="1"/>
            <p:nvPr/>
          </p:nvSpPr>
          <p:spPr>
            <a:xfrm>
              <a:off x="954259" y="1378948"/>
              <a:ext cx="7629394" cy="1200329"/>
            </a:xfrm>
            <a:prstGeom prst="rect">
              <a:avLst/>
            </a:prstGeom>
            <a:noFill/>
            <a:ln w="3175">
              <a:solidFill>
                <a:schemeClr val="bg1">
                  <a:lumMod val="75000"/>
                </a:schemeClr>
              </a:solidFill>
            </a:ln>
          </p:spPr>
          <p:txBody>
            <a:bodyPr wrap="square" numCol="2" spcCol="0">
              <a:spAutoFit/>
            </a:bodyPr>
            <a:lstStyle/>
            <a:p>
              <a:r>
                <a:rPr lang="en-GB" b="1" i="0" dirty="0">
                  <a:solidFill>
                    <a:srgbClr val="202124"/>
                  </a:solidFill>
                  <a:effectLst/>
                  <a:latin typeface="arial" panose="020B0604020202020204" pitchFamily="34" charset="0"/>
                </a:rPr>
                <a:t>The function of packaging is to: </a:t>
              </a:r>
            </a:p>
            <a:p>
              <a:pPr marL="285750" indent="-285750">
                <a:buFont typeface="Arial" panose="020B0604020202020204" pitchFamily="34" charset="0"/>
                <a:buChar char="•"/>
              </a:pPr>
              <a:r>
                <a:rPr lang="en-GB" b="1" dirty="0">
                  <a:solidFill>
                    <a:srgbClr val="202124"/>
                  </a:solidFill>
                  <a:latin typeface="arial" panose="020B0604020202020204" pitchFamily="34" charset="0"/>
                </a:rPr>
                <a:t>Contain </a:t>
              </a:r>
              <a:r>
                <a:rPr lang="en-GB" dirty="0">
                  <a:solidFill>
                    <a:srgbClr val="202124"/>
                  </a:solidFill>
                  <a:latin typeface="arial" panose="020B0604020202020204" pitchFamily="34" charset="0"/>
                </a:rPr>
                <a:t>the product</a:t>
              </a:r>
            </a:p>
            <a:p>
              <a:pPr marL="285750" indent="-285750">
                <a:buFont typeface="Arial" panose="020B0604020202020204" pitchFamily="34" charset="0"/>
                <a:buChar char="•"/>
              </a:pPr>
              <a:r>
                <a:rPr lang="en-GB" b="1" dirty="0">
                  <a:solidFill>
                    <a:srgbClr val="202124"/>
                  </a:solidFill>
                  <a:latin typeface="arial" panose="020B0604020202020204" pitchFamily="34" charset="0"/>
                </a:rPr>
                <a:t>Protect </a:t>
              </a:r>
              <a:r>
                <a:rPr lang="en-GB" dirty="0">
                  <a:solidFill>
                    <a:srgbClr val="202124"/>
                  </a:solidFill>
                  <a:latin typeface="arial" panose="020B0604020202020204" pitchFamily="34" charset="0"/>
                </a:rPr>
                <a:t>the product</a:t>
              </a:r>
              <a:endParaRPr lang="en-GB" b="1" dirty="0">
                <a:solidFill>
                  <a:srgbClr val="202124"/>
                </a:solidFill>
                <a:latin typeface="arial" panose="020B0604020202020204" pitchFamily="34" charset="0"/>
              </a:endParaRPr>
            </a:p>
            <a:p>
              <a:pPr marL="285750" indent="-285750">
                <a:buFont typeface="Arial" panose="020B0604020202020204" pitchFamily="34" charset="0"/>
                <a:buChar char="•"/>
              </a:pPr>
              <a:endParaRPr lang="en-GB" b="1" dirty="0">
                <a:solidFill>
                  <a:srgbClr val="202124"/>
                </a:solidFill>
                <a:latin typeface="arial" panose="020B0604020202020204" pitchFamily="34" charset="0"/>
              </a:endParaRPr>
            </a:p>
            <a:p>
              <a:pPr marL="285750" indent="-285750">
                <a:buFont typeface="Arial" panose="020B0604020202020204" pitchFamily="34" charset="0"/>
                <a:buChar char="•"/>
              </a:pPr>
              <a:endParaRPr lang="en-GB" b="1" dirty="0">
                <a:solidFill>
                  <a:srgbClr val="202124"/>
                </a:solidFill>
                <a:latin typeface="arial" panose="020B0604020202020204" pitchFamily="34" charset="0"/>
              </a:endParaRPr>
            </a:p>
            <a:p>
              <a:pPr marL="285750" indent="-285750">
                <a:buFont typeface="Arial" panose="020B0604020202020204" pitchFamily="34" charset="0"/>
                <a:buChar char="•"/>
              </a:pPr>
              <a:endParaRPr lang="en-GB" b="1" dirty="0">
                <a:solidFill>
                  <a:srgbClr val="202124"/>
                </a:solidFill>
                <a:latin typeface="arial" panose="020B0604020202020204" pitchFamily="34" charset="0"/>
              </a:endParaRPr>
            </a:p>
            <a:p>
              <a:endParaRPr lang="en-US" dirty="0"/>
            </a:p>
          </p:txBody>
        </p:sp>
        <p:sp>
          <p:nvSpPr>
            <p:cNvPr id="25" name="TextBox 24">
              <a:extLst>
                <a:ext uri="{FF2B5EF4-FFF2-40B4-BE49-F238E27FC236}">
                  <a16:creationId xmlns:a16="http://schemas.microsoft.com/office/drawing/2014/main" id="{F2C94928-40C3-919C-FA15-24FF2FFD3126}"/>
                </a:ext>
              </a:extLst>
            </p:cNvPr>
            <p:cNvSpPr txBox="1"/>
            <p:nvPr/>
          </p:nvSpPr>
          <p:spPr>
            <a:xfrm>
              <a:off x="3454116" y="1626942"/>
              <a:ext cx="5767874" cy="646331"/>
            </a:xfrm>
            <a:prstGeom prst="rect">
              <a:avLst/>
            </a:prstGeom>
            <a:noFill/>
            <a:ln w="3175">
              <a:noFill/>
            </a:ln>
          </p:spPr>
          <p:txBody>
            <a:bodyPr wrap="square" numCol="1" spcCol="0">
              <a:spAutoFit/>
            </a:bodyPr>
            <a:lstStyle/>
            <a:p>
              <a:pPr marL="285750" indent="-285750">
                <a:buFont typeface="Arial" panose="020B0604020202020204" pitchFamily="34" charset="0"/>
                <a:buChar char="•"/>
              </a:pPr>
              <a:r>
                <a:rPr lang="en-GB" b="1" dirty="0">
                  <a:solidFill>
                    <a:srgbClr val="202124"/>
                  </a:solidFill>
                  <a:latin typeface="arial" panose="020B0604020202020204" pitchFamily="34" charset="0"/>
                </a:rPr>
                <a:t>Inform </a:t>
              </a:r>
              <a:r>
                <a:rPr lang="en-GB" dirty="0">
                  <a:solidFill>
                    <a:srgbClr val="202124"/>
                  </a:solidFill>
                  <a:latin typeface="arial" panose="020B0604020202020204" pitchFamily="34" charset="0"/>
                </a:rPr>
                <a:t>customers of what is and what is in it</a:t>
              </a:r>
              <a:endParaRPr lang="en-GB" b="1" dirty="0">
                <a:solidFill>
                  <a:srgbClr val="202124"/>
                </a:solidFill>
                <a:latin typeface="arial" panose="020B0604020202020204" pitchFamily="34" charset="0"/>
              </a:endParaRPr>
            </a:p>
            <a:p>
              <a:pPr marL="285750" indent="-285750">
                <a:buFont typeface="Arial" panose="020B0604020202020204" pitchFamily="34" charset="0"/>
                <a:buChar char="•"/>
              </a:pPr>
              <a:r>
                <a:rPr lang="en-GB" b="1" dirty="0">
                  <a:solidFill>
                    <a:srgbClr val="202124"/>
                  </a:solidFill>
                  <a:latin typeface="arial" panose="020B0604020202020204" pitchFamily="34" charset="0"/>
                </a:rPr>
                <a:t>Promote</a:t>
              </a:r>
              <a:r>
                <a:rPr lang="en-GB" dirty="0">
                  <a:solidFill>
                    <a:srgbClr val="202124"/>
                  </a:solidFill>
                  <a:latin typeface="arial" panose="020B0604020202020204" pitchFamily="34" charset="0"/>
                </a:rPr>
                <a:t> it so it will sell</a:t>
              </a:r>
            </a:p>
          </p:txBody>
        </p:sp>
      </p:grpSp>
      <p:sp>
        <p:nvSpPr>
          <p:cNvPr id="27" name="TextBox 26">
            <a:extLst>
              <a:ext uri="{FF2B5EF4-FFF2-40B4-BE49-F238E27FC236}">
                <a16:creationId xmlns:a16="http://schemas.microsoft.com/office/drawing/2014/main" id="{77EB1A29-3F32-4B54-6835-8BBFC4F388B2}"/>
              </a:ext>
            </a:extLst>
          </p:cNvPr>
          <p:cNvSpPr txBox="1"/>
          <p:nvPr/>
        </p:nvSpPr>
        <p:spPr>
          <a:xfrm>
            <a:off x="9895216" y="7981734"/>
            <a:ext cx="1853343" cy="738664"/>
          </a:xfrm>
          <a:prstGeom prst="rect">
            <a:avLst/>
          </a:prstGeom>
          <a:noFill/>
        </p:spPr>
        <p:txBody>
          <a:bodyPr wrap="square" rtlCol="0">
            <a:spAutoFit/>
          </a:bodyPr>
          <a:lstStyle/>
          <a:p>
            <a:pPr marL="285750" indent="-285750">
              <a:buFont typeface="Wingdings" panose="05000000000000000000" pitchFamily="2" charset="2"/>
              <a:buChar char="ü"/>
            </a:pPr>
            <a:r>
              <a:rPr lang="en-GB" sz="1400" dirty="0">
                <a:latin typeface="Arial" panose="020B0604020202020204" pitchFamily="34" charset="0"/>
                <a:cs typeface="Arial" panose="020B0604020202020204" pitchFamily="34" charset="0"/>
              </a:rPr>
              <a:t>Draw in pencil</a:t>
            </a:r>
          </a:p>
          <a:p>
            <a:pPr marL="285750" indent="-285750">
              <a:buFont typeface="Wingdings" panose="05000000000000000000" pitchFamily="2" charset="2"/>
              <a:buChar char="ü"/>
            </a:pPr>
            <a:r>
              <a:rPr lang="en-GB" sz="1400" dirty="0">
                <a:latin typeface="Arial" panose="020B0604020202020204" pitchFamily="34" charset="0"/>
                <a:cs typeface="Arial" panose="020B0604020202020204" pitchFamily="34" charset="0"/>
              </a:rPr>
              <a:t>Colour in pencil</a:t>
            </a:r>
          </a:p>
          <a:p>
            <a:pPr marL="285750" indent="-285750">
              <a:buFont typeface="Wingdings" panose="05000000000000000000" pitchFamily="2" charset="2"/>
              <a:buChar char="ü"/>
            </a:pPr>
            <a:r>
              <a:rPr lang="en-GB" sz="1400" dirty="0">
                <a:latin typeface="Arial" panose="020B0604020202020204" pitchFamily="34" charset="0"/>
                <a:cs typeface="Arial" panose="020B0604020202020204" pitchFamily="34" charset="0"/>
              </a:rPr>
              <a:t>Outline in pen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352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418704" cy="369332"/>
          </a:xfrm>
          <a:prstGeom prst="rect">
            <a:avLst/>
          </a:prstGeom>
          <a:noFill/>
        </p:spPr>
        <p:txBody>
          <a:bodyPr wrap="none" rtlCol="0">
            <a:spAutoFit/>
          </a:bodyPr>
          <a:lstStyle/>
          <a:p>
            <a:r>
              <a:rPr lang="en-GB" b="1" dirty="0"/>
              <a:t>21</a:t>
            </a:r>
            <a:endParaRPr lang="en-US" b="1" dirty="0"/>
          </a:p>
        </p:txBody>
      </p:sp>
      <p:sp>
        <p:nvSpPr>
          <p:cNvPr id="8" name="TextBox 7">
            <a:extLst>
              <a:ext uri="{FF2B5EF4-FFF2-40B4-BE49-F238E27FC236}">
                <a16:creationId xmlns:a16="http://schemas.microsoft.com/office/drawing/2014/main" id="{C7925E10-6980-D795-5FE5-F26552C034E4}"/>
              </a:ext>
            </a:extLst>
          </p:cNvPr>
          <p:cNvSpPr txBox="1"/>
          <p:nvPr/>
        </p:nvSpPr>
        <p:spPr>
          <a:xfrm rot="16200000">
            <a:off x="-3602747" y="6921857"/>
            <a:ext cx="8661538"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Scone Design Assessment Criteria</a:t>
            </a:r>
            <a:endParaRPr lang="en-US" sz="4000" b="1" u="sng"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A477F61-B489-3823-0AEB-1FF037A6A0DD}"/>
              </a:ext>
            </a:extLst>
          </p:cNvPr>
          <p:cNvPicPr>
            <a:picLocks noChangeAspect="1"/>
          </p:cNvPicPr>
          <p:nvPr/>
        </p:nvPicPr>
        <p:blipFill rotWithShape="1">
          <a:blip r:embed="rId2"/>
          <a:srcRect l="26842" t="18794" r="40395" b="5361"/>
          <a:stretch/>
        </p:blipFill>
        <p:spPr>
          <a:xfrm>
            <a:off x="1081966" y="1214374"/>
            <a:ext cx="10618775" cy="13827252"/>
          </a:xfrm>
          <a:prstGeom prst="rect">
            <a:avLst/>
          </a:prstGeom>
        </p:spPr>
      </p:pic>
    </p:spTree>
    <p:extLst>
      <p:ext uri="{BB962C8B-B14F-4D97-AF65-F5344CB8AC3E}">
        <p14:creationId xmlns:p14="http://schemas.microsoft.com/office/powerpoint/2010/main" val="402531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5DDD451-F314-A578-94A6-77C0F592F9AD}"/>
              </a:ext>
            </a:extLst>
          </p:cNvPr>
          <p:cNvSpPr txBox="1"/>
          <p:nvPr/>
        </p:nvSpPr>
        <p:spPr>
          <a:xfrm>
            <a:off x="5657590" y="15784092"/>
            <a:ext cx="418704" cy="369332"/>
          </a:xfrm>
          <a:prstGeom prst="rect">
            <a:avLst/>
          </a:prstGeom>
          <a:noFill/>
        </p:spPr>
        <p:txBody>
          <a:bodyPr wrap="none" rtlCol="0">
            <a:spAutoFit/>
          </a:bodyPr>
          <a:lstStyle/>
          <a:p>
            <a:r>
              <a:rPr lang="en-GB" b="1" dirty="0"/>
              <a:t>22</a:t>
            </a:r>
            <a:endParaRPr lang="en-US" b="1" dirty="0"/>
          </a:p>
        </p:txBody>
      </p:sp>
      <p:sp>
        <p:nvSpPr>
          <p:cNvPr id="9" name="TextBox 8">
            <a:extLst>
              <a:ext uri="{FF2B5EF4-FFF2-40B4-BE49-F238E27FC236}">
                <a16:creationId xmlns:a16="http://schemas.microsoft.com/office/drawing/2014/main" id="{FFF7B9DD-A94B-C73F-3E8D-8A43A5BA6EE3}"/>
              </a:ext>
            </a:extLst>
          </p:cNvPr>
          <p:cNvSpPr txBox="1"/>
          <p:nvPr/>
        </p:nvSpPr>
        <p:spPr>
          <a:xfrm rot="16200000">
            <a:off x="-3913632" y="6921857"/>
            <a:ext cx="9283311"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Practical Lesson Assessment Criteria</a:t>
            </a:r>
            <a:endParaRPr lang="en-US" sz="4000" b="1" u="sng"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54CDB80-F052-0A3B-C55E-76258DF6B31F}"/>
              </a:ext>
            </a:extLst>
          </p:cNvPr>
          <p:cNvPicPr>
            <a:picLocks noChangeAspect="1"/>
          </p:cNvPicPr>
          <p:nvPr/>
        </p:nvPicPr>
        <p:blipFill rotWithShape="1">
          <a:blip r:embed="rId2"/>
          <a:srcRect l="28412" t="18933" r="40276" b="8724"/>
          <a:stretch/>
        </p:blipFill>
        <p:spPr>
          <a:xfrm>
            <a:off x="1290408" y="1029368"/>
            <a:ext cx="10326005" cy="14197264"/>
          </a:xfrm>
          <a:prstGeom prst="rect">
            <a:avLst/>
          </a:prstGeom>
        </p:spPr>
      </p:pic>
    </p:spTree>
    <p:extLst>
      <p:ext uri="{BB962C8B-B14F-4D97-AF65-F5344CB8AC3E}">
        <p14:creationId xmlns:p14="http://schemas.microsoft.com/office/powerpoint/2010/main" val="1523021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85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4384964"/>
            <a:ext cx="12192000" cy="1145078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p:cNvGraphicFramePr>
            <a:graphicFrameLocks noGrp="1"/>
          </p:cNvGraphicFramePr>
          <p:nvPr>
            <p:extLst>
              <p:ext uri="{D42A27DB-BD31-4B8C-83A1-F6EECF244321}">
                <p14:modId xmlns:p14="http://schemas.microsoft.com/office/powerpoint/2010/main" val="744295261"/>
              </p:ext>
            </p:extLst>
          </p:nvPr>
        </p:nvGraphicFramePr>
        <p:xfrm>
          <a:off x="389696" y="6059822"/>
          <a:ext cx="6092537" cy="9022084"/>
        </p:xfrm>
        <a:graphic>
          <a:graphicData uri="http://schemas.openxmlformats.org/drawingml/2006/table">
            <a:tbl>
              <a:tblPr/>
              <a:tblGrid>
                <a:gridCol w="2504710">
                  <a:extLst>
                    <a:ext uri="{9D8B030D-6E8A-4147-A177-3AD203B41FA5}">
                      <a16:colId xmlns:a16="http://schemas.microsoft.com/office/drawing/2014/main" val="1095500710"/>
                    </a:ext>
                  </a:extLst>
                </a:gridCol>
                <a:gridCol w="3587827">
                  <a:extLst>
                    <a:ext uri="{9D8B030D-6E8A-4147-A177-3AD203B41FA5}">
                      <a16:colId xmlns:a16="http://schemas.microsoft.com/office/drawing/2014/main" val="2214622038"/>
                    </a:ext>
                  </a:extLst>
                </a:gridCol>
              </a:tblGrid>
              <a:tr h="300740">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800" b="1" i="0" u="none" strike="noStrike" dirty="0">
                          <a:solidFill>
                            <a:srgbClr val="FFFFFF"/>
                          </a:solidFill>
                          <a:effectLst/>
                          <a:latin typeface="Calibri" panose="020F0502020204030204" pitchFamily="34" charset="0"/>
                        </a:rPr>
                        <a:t>Year 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7B0"/>
                    </a:solidFill>
                  </a:tcPr>
                </a:tc>
                <a:extLst>
                  <a:ext uri="{0D108BD9-81ED-4DB2-BD59-A6C34878D82A}">
                    <a16:rowId xmlns:a16="http://schemas.microsoft.com/office/drawing/2014/main" val="1514568106"/>
                  </a:ext>
                </a:extLst>
              </a:tr>
              <a:tr h="300736">
                <a:tc>
                  <a:txBody>
                    <a:bodyPr/>
                    <a:lstStyle/>
                    <a:p>
                      <a:pPr algn="ctr" fontAlgn="b"/>
                      <a:r>
                        <a:rPr lang="en-GB" sz="1800" b="1" i="0" u="none" strike="noStrike">
                          <a:solidFill>
                            <a:srgbClr val="000000"/>
                          </a:solidFill>
                          <a:effectLst/>
                          <a:latin typeface="Calibri" panose="020F0502020204030204" pitchFamily="34" charset="0"/>
                        </a:rPr>
                        <a:t>Knife Skills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Fruit &amp; vegs/cereals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3996688833"/>
                  </a:ext>
                </a:extLst>
              </a:tr>
              <a:tr h="300736">
                <a:tc>
                  <a:txBody>
                    <a:bodyPr/>
                    <a:lstStyle/>
                    <a:p>
                      <a:pPr algn="ctr" fontAlgn="b"/>
                      <a:r>
                        <a:rPr lang="en-GB" sz="1800" b="1" i="0" u="none" strike="noStrike">
                          <a:solidFill>
                            <a:srgbClr val="000000"/>
                          </a:solidFill>
                          <a:effectLst/>
                          <a:latin typeface="Calibri" panose="020F0502020204030204" pitchFamily="34" charset="0"/>
                        </a:rPr>
                        <a:t>1 &amp; 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dirty="0">
                          <a:solidFill>
                            <a:srgbClr val="000000"/>
                          </a:solidFill>
                          <a:effectLst/>
                          <a:latin typeface="Calibri" panose="020F0502020204030204" pitchFamily="34" charset="0"/>
                        </a:rPr>
                        <a:t>Oxidation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2187517761"/>
                  </a:ext>
                </a:extLst>
              </a:tr>
              <a:tr h="300736">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Fresh fruit salad/crumble/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8647703"/>
                  </a:ext>
                </a:extLst>
              </a:tr>
              <a:tr h="300736">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carrot cakes/wraps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35928101"/>
                  </a:ext>
                </a:extLst>
              </a:tr>
              <a:tr h="300736">
                <a:tc>
                  <a:txBody>
                    <a:bodyPr/>
                    <a:lstStyle/>
                    <a:p>
                      <a:pPr algn="ctr" fontAlgn="b"/>
                      <a:r>
                        <a:rPr lang="en-GB" sz="1800" b="1" i="0" u="none" strike="noStrike">
                          <a:solidFill>
                            <a:srgbClr val="000000"/>
                          </a:solidFill>
                          <a:effectLst/>
                          <a:latin typeface="Calibri" panose="020F0502020204030204" pitchFamily="34" charset="0"/>
                        </a:rPr>
                        <a:t>Shaping skills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Cereals/flour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4B084"/>
                    </a:solidFill>
                  </a:tcPr>
                </a:tc>
                <a:extLst>
                  <a:ext uri="{0D108BD9-81ED-4DB2-BD59-A6C34878D82A}">
                    <a16:rowId xmlns:a16="http://schemas.microsoft.com/office/drawing/2014/main" val="4162471193"/>
                  </a:ext>
                </a:extLst>
              </a:tr>
              <a:tr h="300736">
                <a:tc>
                  <a:txBody>
                    <a:bodyPr/>
                    <a:lstStyle/>
                    <a:p>
                      <a:pPr algn="ctr" fontAlgn="b"/>
                      <a:r>
                        <a:rPr lang="en-GB" sz="1800" b="1" i="0" u="none" strike="noStrike">
                          <a:solidFill>
                            <a:srgbClr val="000000"/>
                          </a:solidFill>
                          <a:effectLst/>
                          <a:latin typeface="Calibri" panose="020F0502020204030204" pitchFamily="34" charset="0"/>
                        </a:rPr>
                        <a:t>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Chemical/mechanical aeration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825860548"/>
                  </a:ext>
                </a:extLst>
              </a:tr>
              <a:tr h="300736">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Scones/wraps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478090"/>
                  </a:ext>
                </a:extLst>
              </a:tr>
              <a:tr h="300736">
                <a:tc>
                  <a:txBody>
                    <a:bodyPr/>
                    <a:lstStyle/>
                    <a:p>
                      <a:pPr algn="ctr" fontAlgn="b"/>
                      <a:r>
                        <a:rPr lang="en-GB" sz="1800" b="1" i="0" u="none" strike="noStrike">
                          <a:solidFill>
                            <a:srgbClr val="000000"/>
                          </a:solidFill>
                          <a:effectLst/>
                          <a:latin typeface="Calibri" panose="020F0502020204030204" pitchFamily="34" charset="0"/>
                        </a:rPr>
                        <a:t>Tenderise &amp; marinate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N/A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1959270663"/>
                  </a:ext>
                </a:extLst>
              </a:tr>
              <a:tr h="300736">
                <a:tc>
                  <a:txBody>
                    <a:bodyPr/>
                    <a:lstStyle/>
                    <a:p>
                      <a:pPr algn="ctr" fontAlgn="b"/>
                      <a:r>
                        <a:rPr lang="en-GB" sz="1800" b="1" i="0" u="none" strike="noStrike">
                          <a:solidFill>
                            <a:srgbClr val="000000"/>
                          </a:solidFill>
                          <a:effectLst/>
                          <a:latin typeface="Calibri" panose="020F0502020204030204" pitchFamily="34" charset="0"/>
                        </a:rPr>
                        <a:t>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3266701136"/>
                  </a:ext>
                </a:extLst>
              </a:tr>
              <a:tr h="300736">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7786500"/>
                  </a:ext>
                </a:extLst>
              </a:tr>
              <a:tr h="300736">
                <a:tc>
                  <a:txBody>
                    <a:bodyPr/>
                    <a:lstStyle/>
                    <a:p>
                      <a:pPr algn="ctr" fontAlgn="b"/>
                      <a:r>
                        <a:rPr lang="en-GB" sz="1800" b="1" i="0" u="none" strike="noStrike">
                          <a:solidFill>
                            <a:srgbClr val="000000"/>
                          </a:solidFill>
                          <a:effectLst/>
                          <a:latin typeface="Calibri" panose="020F0502020204030204" pitchFamily="34" charset="0"/>
                        </a:rPr>
                        <a:t>Select &amp; adjust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Fruit/cereal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3303603076"/>
                  </a:ext>
                </a:extLst>
              </a:tr>
              <a:tr h="300736">
                <a:tc>
                  <a:txBody>
                    <a:bodyPr/>
                    <a:lstStyle/>
                    <a:p>
                      <a:pPr algn="ctr" fontAlgn="b"/>
                      <a:r>
                        <a:rPr lang="en-GB" sz="1800" b="1" i="0" u="none" strike="noStrike">
                          <a:solidFill>
                            <a:srgbClr val="000000"/>
                          </a:solidFill>
                          <a:effectLst/>
                          <a:latin typeface="Calibri" panose="020F0502020204030204" pitchFamily="34" charset="0"/>
                        </a:rPr>
                        <a:t>a cooking process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Convection/conduction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1785335062"/>
                  </a:ext>
                </a:extLst>
              </a:tr>
              <a:tr h="300736">
                <a:tc>
                  <a:txBody>
                    <a:bodyPr/>
                    <a:lstStyle/>
                    <a:p>
                      <a:pPr algn="ctr" fontAlgn="b"/>
                      <a:r>
                        <a:rPr lang="en-GB" sz="1800" b="1" i="0" u="none" strike="noStrike">
                          <a:solidFill>
                            <a:srgbClr val="000000"/>
                          </a:solidFill>
                          <a:effectLst/>
                          <a:latin typeface="Calibri" panose="020F0502020204030204" pitchFamily="34" charset="0"/>
                        </a:rPr>
                        <a:t>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Scones/fruit crumble/carrot cakes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390410"/>
                  </a:ext>
                </a:extLst>
              </a:tr>
              <a:tr h="300736">
                <a:tc>
                  <a:txBody>
                    <a:bodyPr/>
                    <a:lstStyle/>
                    <a:p>
                      <a:pPr algn="ctr" fontAlgn="b"/>
                      <a:r>
                        <a:rPr lang="en-GB" sz="1800" b="1" i="0" u="none" strike="noStrike">
                          <a:solidFill>
                            <a:srgbClr val="000000"/>
                          </a:solidFill>
                          <a:effectLst/>
                          <a:latin typeface="Calibri" panose="020F0502020204030204" pitchFamily="34" charset="0"/>
                        </a:rPr>
                        <a:t>Weigh &amp; measure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All commodities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3280712079"/>
                  </a:ext>
                </a:extLst>
              </a:tr>
              <a:tr h="300736">
                <a:tc>
                  <a:txBody>
                    <a:bodyPr/>
                    <a:lstStyle/>
                    <a:p>
                      <a:pPr algn="ctr" fontAlgn="b"/>
                      <a:r>
                        <a:rPr lang="en-GB" sz="1800" b="0"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Accurate weighing &amp; measuring</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636255268"/>
                  </a:ext>
                </a:extLst>
              </a:tr>
              <a:tr h="300736">
                <a:tc>
                  <a:txBody>
                    <a:bodyPr/>
                    <a:lstStyle/>
                    <a:p>
                      <a:pPr algn="ctr" fontAlgn="b"/>
                      <a:r>
                        <a:rPr lang="en-GB" sz="1800" b="0"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All dishes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3449195"/>
                  </a:ext>
                </a:extLst>
              </a:tr>
              <a:tr h="300736">
                <a:tc>
                  <a:txBody>
                    <a:bodyPr/>
                    <a:lstStyle/>
                    <a:p>
                      <a:pPr algn="ctr" fontAlgn="b"/>
                      <a:r>
                        <a:rPr lang="en-GB" sz="1800" b="1" i="0" u="none" strike="noStrike">
                          <a:solidFill>
                            <a:srgbClr val="000000"/>
                          </a:solidFill>
                          <a:effectLst/>
                          <a:latin typeface="Calibri" panose="020F0502020204030204" pitchFamily="34" charset="0"/>
                        </a:rPr>
                        <a:t>Preparation of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All commodities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3677137595"/>
                  </a:ext>
                </a:extLst>
              </a:tr>
              <a:tr h="300736">
                <a:tc>
                  <a:txBody>
                    <a:bodyPr/>
                    <a:lstStyle/>
                    <a:p>
                      <a:pPr algn="ctr" fontAlgn="b"/>
                      <a:r>
                        <a:rPr lang="en-GB" sz="1800" b="1" i="0" u="none" strike="noStrike">
                          <a:solidFill>
                            <a:srgbClr val="000000"/>
                          </a:solidFill>
                          <a:effectLst/>
                          <a:latin typeface="Calibri" panose="020F0502020204030204" pitchFamily="34" charset="0"/>
                        </a:rPr>
                        <a:t>equipment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US" sz="1800" b="1" i="0" u="none" strike="noStrike">
                          <a:solidFill>
                            <a:srgbClr val="000000"/>
                          </a:solidFill>
                          <a:effectLst/>
                          <a:latin typeface="Calibri" panose="020F0502020204030204" pitchFamily="34" charset="0"/>
                        </a:rPr>
                        <a:t> Ensure equipment is safe to use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3763317615"/>
                  </a:ext>
                </a:extLst>
              </a:tr>
              <a:tr h="300736">
                <a:tc>
                  <a:txBody>
                    <a:bodyPr/>
                    <a:lstStyle/>
                    <a:p>
                      <a:pPr algn="ctr" fontAlgn="b"/>
                      <a:r>
                        <a:rPr lang="en-GB" sz="1800" b="1" i="0" u="none" strike="noStrike">
                          <a:solidFill>
                            <a:srgbClr val="000000"/>
                          </a:solidFill>
                          <a:effectLst/>
                          <a:latin typeface="Calibri" panose="020F0502020204030204" pitchFamily="34" charset="0"/>
                        </a:rPr>
                        <a:t>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Scones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193217"/>
                  </a:ext>
                </a:extLst>
              </a:tr>
              <a:tr h="300736">
                <a:tc>
                  <a:txBody>
                    <a:bodyPr/>
                    <a:lstStyle/>
                    <a:p>
                      <a:pPr algn="ctr" fontAlgn="b"/>
                      <a:r>
                        <a:rPr lang="en-GB" sz="1800" b="1" i="0" u="none" strike="noStrike">
                          <a:solidFill>
                            <a:srgbClr val="000000"/>
                          </a:solidFill>
                          <a:effectLst/>
                          <a:latin typeface="Calibri" panose="020F0502020204030204" pitchFamily="34" charset="0"/>
                        </a:rPr>
                        <a:t>Use of equipment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All commodities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1044922548"/>
                  </a:ext>
                </a:extLst>
              </a:tr>
              <a:tr h="300736">
                <a:tc>
                  <a:txBody>
                    <a:bodyPr/>
                    <a:lstStyle/>
                    <a:p>
                      <a:pPr algn="ctr" fontAlgn="b"/>
                      <a:r>
                        <a:rPr lang="en-GB" sz="1800" b="1" i="0" u="none" strike="noStrike">
                          <a:solidFill>
                            <a:srgbClr val="000000"/>
                          </a:solidFill>
                          <a:effectLst/>
                          <a:latin typeface="Calibri" panose="020F0502020204030204" pitchFamily="34" charset="0"/>
                        </a:rPr>
                        <a:t> mixer, and microwave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US" sz="1800" b="1" i="0" u="none" strike="noStrike">
                          <a:solidFill>
                            <a:srgbClr val="000000"/>
                          </a:solidFill>
                          <a:effectLst/>
                          <a:latin typeface="Calibri" panose="020F0502020204030204" pitchFamily="34" charset="0"/>
                        </a:rPr>
                        <a:t>Ensuring safety at all times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2645674444"/>
                  </a:ext>
                </a:extLst>
              </a:tr>
              <a:tr h="300736">
                <a:tc>
                  <a:txBody>
                    <a:bodyPr/>
                    <a:lstStyle/>
                    <a:p>
                      <a:pPr algn="ctr" fontAlgn="b"/>
                      <a:r>
                        <a:rPr lang="en-GB" sz="1800" b="1" i="0" u="none" strike="noStrike">
                          <a:solidFill>
                            <a:srgbClr val="000000"/>
                          </a:solidFill>
                          <a:effectLst/>
                          <a:latin typeface="Calibri" panose="020F0502020204030204" pitchFamily="34" charset="0"/>
                        </a:rPr>
                        <a:t>blender/food processor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24042987"/>
                  </a:ext>
                </a:extLst>
              </a:tr>
              <a:tr h="300736">
                <a:tc>
                  <a:txBody>
                    <a:bodyPr/>
                    <a:lstStyle/>
                    <a:p>
                      <a:pPr algn="ctr" fontAlgn="b"/>
                      <a:r>
                        <a:rPr lang="en-GB" sz="1800" b="1" i="0" u="none" strike="noStrike">
                          <a:solidFill>
                            <a:srgbClr val="000000"/>
                          </a:solidFill>
                          <a:effectLst/>
                          <a:latin typeface="Calibri" panose="020F0502020204030204" pitchFamily="34" charset="0"/>
                        </a:rPr>
                        <a:t>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129300"/>
                  </a:ext>
                </a:extLst>
              </a:tr>
              <a:tr h="300736">
                <a:tc>
                  <a:txBody>
                    <a:bodyPr/>
                    <a:lstStyle/>
                    <a:p>
                      <a:pPr algn="ctr" fontAlgn="b"/>
                      <a:r>
                        <a:rPr lang="en-GB" sz="1800" b="1" i="0" u="none" strike="noStrike">
                          <a:solidFill>
                            <a:srgbClr val="000000"/>
                          </a:solidFill>
                          <a:effectLst/>
                          <a:latin typeface="Calibri" panose="020F0502020204030204" pitchFamily="34" charset="0"/>
                        </a:rPr>
                        <a:t>Water-based methods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N/A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4142910646"/>
                  </a:ext>
                </a:extLst>
              </a:tr>
              <a:tr h="300736">
                <a:tc>
                  <a:txBody>
                    <a:bodyPr/>
                    <a:lstStyle/>
                    <a:p>
                      <a:pPr algn="ctr" fontAlgn="b"/>
                      <a:r>
                        <a:rPr lang="en-GB" sz="1800" b="1" i="0" u="none" strike="noStrike">
                          <a:solidFill>
                            <a:srgbClr val="000000"/>
                          </a:solidFill>
                          <a:effectLst/>
                          <a:latin typeface="Calibri" panose="020F0502020204030204" pitchFamily="34" charset="0"/>
                        </a:rPr>
                        <a:t>using the hob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1999062140"/>
                  </a:ext>
                </a:extLst>
              </a:tr>
              <a:tr h="300736">
                <a:tc>
                  <a:txBody>
                    <a:bodyPr/>
                    <a:lstStyle/>
                    <a:p>
                      <a:pPr algn="ctr" fontAlgn="b"/>
                      <a:r>
                        <a:rPr lang="en-GB" sz="1800" b="1" i="0" u="none" strike="noStrike">
                          <a:solidFill>
                            <a:srgbClr val="000000"/>
                          </a:solidFill>
                          <a:effectLst/>
                          <a:latin typeface="Calibri" panose="020F0502020204030204" pitchFamily="34" charset="0"/>
                        </a:rPr>
                        <a:t>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410920"/>
                  </a:ext>
                </a:extLst>
              </a:tr>
              <a:tr h="300736">
                <a:tc>
                  <a:txBody>
                    <a:bodyPr/>
                    <a:lstStyle/>
                    <a:p>
                      <a:pPr algn="ctr" fontAlgn="b"/>
                      <a:r>
                        <a:rPr lang="en-GB" sz="1800" b="1" i="0" u="none" strike="noStrike">
                          <a:solidFill>
                            <a:srgbClr val="000000"/>
                          </a:solidFill>
                          <a:effectLst/>
                          <a:latin typeface="Calibri" panose="020F0502020204030204" pitchFamily="34" charset="0"/>
                        </a:rPr>
                        <a:t>Dry heat &amp; fat-based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N/A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1521242253"/>
                  </a:ext>
                </a:extLst>
              </a:tr>
              <a:tr h="300736">
                <a:tc>
                  <a:txBody>
                    <a:bodyPr/>
                    <a:lstStyle/>
                    <a:p>
                      <a:pPr algn="ctr" fontAlgn="b"/>
                      <a:r>
                        <a:rPr lang="en-GB" sz="1800" b="1" i="0" u="none" strike="noStrike">
                          <a:solidFill>
                            <a:srgbClr val="000000"/>
                          </a:solidFill>
                          <a:effectLst/>
                          <a:latin typeface="Calibri" panose="020F0502020204030204" pitchFamily="34" charset="0"/>
                        </a:rPr>
                        <a:t>methods using the hob</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3418119768"/>
                  </a:ext>
                </a:extLst>
              </a:tr>
              <a:tr h="300736">
                <a:tc>
                  <a:txBody>
                    <a:bodyPr/>
                    <a:lstStyle/>
                    <a:p>
                      <a:pPr algn="ctr" fontAlgn="b"/>
                      <a:r>
                        <a:rPr lang="en-GB" sz="1800" b="1" i="0" u="none" strike="noStrike" dirty="0">
                          <a:solidFill>
                            <a:srgbClr val="000000"/>
                          </a:solidFill>
                          <a:effectLst/>
                          <a:latin typeface="Calibri" panose="020F0502020204030204" pitchFamily="34" charset="0"/>
                        </a:rPr>
                        <a:t>10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dirty="0">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3909693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799183194"/>
              </p:ext>
            </p:extLst>
          </p:nvPr>
        </p:nvGraphicFramePr>
        <p:xfrm>
          <a:off x="6354079" y="6024882"/>
          <a:ext cx="5493327" cy="9022080"/>
        </p:xfrm>
        <a:graphic>
          <a:graphicData uri="http://schemas.openxmlformats.org/drawingml/2006/table">
            <a:tbl>
              <a:tblPr/>
              <a:tblGrid>
                <a:gridCol w="2258368">
                  <a:extLst>
                    <a:ext uri="{9D8B030D-6E8A-4147-A177-3AD203B41FA5}">
                      <a16:colId xmlns:a16="http://schemas.microsoft.com/office/drawing/2014/main" val="3898003082"/>
                    </a:ext>
                  </a:extLst>
                </a:gridCol>
                <a:gridCol w="3234959">
                  <a:extLst>
                    <a:ext uri="{9D8B030D-6E8A-4147-A177-3AD203B41FA5}">
                      <a16:colId xmlns:a16="http://schemas.microsoft.com/office/drawing/2014/main" val="3455108690"/>
                    </a:ext>
                  </a:extLst>
                </a:gridCol>
              </a:tblGrid>
              <a:tr h="253365">
                <a:tc>
                  <a:txBody>
                    <a:bodyPr/>
                    <a:lstStyle/>
                    <a:p>
                      <a:pPr algn="ctr" fontAlgn="b"/>
                      <a:r>
                        <a:rPr lang="en-GB" sz="1800" b="1" i="0" u="none" strike="noStrike">
                          <a:solidFill>
                            <a:srgbClr val="000000"/>
                          </a:solidFill>
                          <a:effectLst/>
                          <a:latin typeface="Calibri" panose="020F0502020204030204" pitchFamily="34" charset="0"/>
                        </a:rPr>
                        <a:t>Using the grill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N/A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3274280039"/>
                  </a:ext>
                </a:extLst>
              </a:tr>
              <a:tr h="253365">
                <a:tc>
                  <a:txBody>
                    <a:bodyPr/>
                    <a:lstStyle/>
                    <a:p>
                      <a:pPr algn="ctr" fontAlgn="b"/>
                      <a:r>
                        <a:rPr lang="en-GB" sz="1800" b="1" i="0" u="none" strike="noStrike">
                          <a:solidFill>
                            <a:srgbClr val="000000"/>
                          </a:solidFill>
                          <a:effectLst/>
                          <a:latin typeface="Calibri" panose="020F0502020204030204" pitchFamily="34" charset="0"/>
                        </a:rPr>
                        <a:t>11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1530834661"/>
                  </a:ext>
                </a:extLst>
              </a:tr>
              <a:tr h="253365">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192972"/>
                  </a:ext>
                </a:extLst>
              </a:tr>
              <a:tr h="253365">
                <a:tc>
                  <a:txBody>
                    <a:bodyPr/>
                    <a:lstStyle/>
                    <a:p>
                      <a:pPr algn="ctr" fontAlgn="b"/>
                      <a:r>
                        <a:rPr lang="en-GB" sz="1800" b="1" i="0" u="none" strike="noStrike">
                          <a:solidFill>
                            <a:srgbClr val="000000"/>
                          </a:solidFill>
                          <a:effectLst/>
                          <a:latin typeface="Calibri" panose="020F0502020204030204" pitchFamily="34" charset="0"/>
                        </a:rPr>
                        <a:t>Using the oven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Fruit &amp; cereal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519081238"/>
                  </a:ext>
                </a:extLst>
              </a:tr>
              <a:tr h="253365">
                <a:tc>
                  <a:txBody>
                    <a:bodyPr/>
                    <a:lstStyle/>
                    <a:p>
                      <a:pPr algn="ctr" fontAlgn="b"/>
                      <a:r>
                        <a:rPr lang="en-GB" sz="1800" b="1" i="0" u="none" strike="noStrike">
                          <a:solidFill>
                            <a:srgbClr val="000000"/>
                          </a:solidFill>
                          <a:effectLst/>
                          <a:latin typeface="Calibri" panose="020F0502020204030204" pitchFamily="34" charset="0"/>
                        </a:rPr>
                        <a:t>12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Convection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2885792714"/>
                  </a:ext>
                </a:extLst>
              </a:tr>
              <a:tr h="253365">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Crumble/carrot cakes/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47939140"/>
                  </a:ext>
                </a:extLst>
              </a:tr>
              <a:tr h="253365">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biscuits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811088"/>
                  </a:ext>
                </a:extLst>
              </a:tr>
              <a:tr h="253365">
                <a:tc>
                  <a:txBody>
                    <a:bodyPr/>
                    <a:lstStyle/>
                    <a:p>
                      <a:pPr algn="ctr" fontAlgn="b"/>
                      <a:r>
                        <a:rPr lang="en-GB" sz="1800" b="1" i="0" u="none" strike="noStrike">
                          <a:solidFill>
                            <a:srgbClr val="000000"/>
                          </a:solidFill>
                          <a:effectLst/>
                          <a:latin typeface="Calibri" panose="020F0502020204030204" pitchFamily="34" charset="0"/>
                        </a:rPr>
                        <a:t>Make sauces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N/A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2520182061"/>
                  </a:ext>
                </a:extLst>
              </a:tr>
              <a:tr h="253365">
                <a:tc>
                  <a:txBody>
                    <a:bodyPr/>
                    <a:lstStyle/>
                    <a:p>
                      <a:pPr algn="ctr" fontAlgn="b"/>
                      <a:r>
                        <a:rPr lang="en-GB" sz="1800" b="1" i="0" u="none" strike="noStrike">
                          <a:solidFill>
                            <a:srgbClr val="000000"/>
                          </a:solidFill>
                          <a:effectLst/>
                          <a:latin typeface="Calibri" panose="020F0502020204030204" pitchFamily="34" charset="0"/>
                        </a:rPr>
                        <a:t>13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2886651496"/>
                  </a:ext>
                </a:extLst>
              </a:tr>
              <a:tr h="253365">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85209650"/>
                  </a:ext>
                </a:extLst>
              </a:tr>
              <a:tr h="253365">
                <a:tc>
                  <a:txBody>
                    <a:bodyPr/>
                    <a:lstStyle/>
                    <a:p>
                      <a:pPr algn="ctr" fontAlgn="b"/>
                      <a:r>
                        <a:rPr lang="en-GB" sz="1800" b="1" i="0" u="none" strike="noStrike">
                          <a:solidFill>
                            <a:srgbClr val="000000"/>
                          </a:solidFill>
                          <a:effectLst/>
                          <a:latin typeface="Calibri" panose="020F0502020204030204" pitchFamily="34" charset="0"/>
                        </a:rPr>
                        <a:t>Set a mixture- gelation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N/A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4B084"/>
                    </a:solidFill>
                  </a:tcPr>
                </a:tc>
                <a:extLst>
                  <a:ext uri="{0D108BD9-81ED-4DB2-BD59-A6C34878D82A}">
                    <a16:rowId xmlns:a16="http://schemas.microsoft.com/office/drawing/2014/main" val="3905990963"/>
                  </a:ext>
                </a:extLst>
              </a:tr>
              <a:tr h="253365">
                <a:tc>
                  <a:txBody>
                    <a:bodyPr/>
                    <a:lstStyle/>
                    <a:p>
                      <a:pPr algn="ctr" fontAlgn="b"/>
                      <a:r>
                        <a:rPr lang="en-GB" sz="1800" b="1" i="0" u="none" strike="noStrike">
                          <a:solidFill>
                            <a:srgbClr val="000000"/>
                          </a:solidFill>
                          <a:effectLst/>
                          <a:latin typeface="Calibri" panose="020F0502020204030204" pitchFamily="34" charset="0"/>
                        </a:rPr>
                        <a:t>gelation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2432430337"/>
                  </a:ext>
                </a:extLst>
              </a:tr>
              <a:tr h="253365">
                <a:tc>
                  <a:txBody>
                    <a:bodyPr/>
                    <a:lstStyle/>
                    <a:p>
                      <a:pPr algn="ctr" fontAlgn="b"/>
                      <a:r>
                        <a:rPr lang="en-GB" sz="1800" b="1" i="0" u="none" strike="noStrike">
                          <a:solidFill>
                            <a:srgbClr val="000000"/>
                          </a:solidFill>
                          <a:effectLst/>
                          <a:latin typeface="Calibri" panose="020F0502020204030204" pitchFamily="34" charset="0"/>
                        </a:rPr>
                        <a:t>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993730"/>
                  </a:ext>
                </a:extLst>
              </a:tr>
              <a:tr h="253365">
                <a:tc>
                  <a:txBody>
                    <a:bodyPr/>
                    <a:lstStyle/>
                    <a:p>
                      <a:pPr algn="ctr" fontAlgn="b"/>
                      <a:r>
                        <a:rPr lang="en-GB" sz="1800" b="1" i="0" u="none" strike="noStrike">
                          <a:solidFill>
                            <a:srgbClr val="000000"/>
                          </a:solidFill>
                          <a:effectLst/>
                          <a:latin typeface="Calibri" panose="020F0502020204030204" pitchFamily="34" charset="0"/>
                        </a:rPr>
                        <a:t>Set a mixture -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N/A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75100406"/>
                  </a:ext>
                </a:extLst>
              </a:tr>
              <a:tr h="253365">
                <a:tc>
                  <a:txBody>
                    <a:bodyPr/>
                    <a:lstStyle/>
                    <a:p>
                      <a:pPr algn="ctr" fontAlgn="b"/>
                      <a:r>
                        <a:rPr lang="en-GB" sz="1800" b="1" i="0" u="none" strike="noStrike">
                          <a:solidFill>
                            <a:srgbClr val="000000"/>
                          </a:solidFill>
                          <a:effectLst/>
                          <a:latin typeface="Calibri" panose="020F0502020204030204" pitchFamily="34" charset="0"/>
                        </a:rPr>
                        <a:t>coagulation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3092041896"/>
                  </a:ext>
                </a:extLst>
              </a:tr>
              <a:tr h="253365">
                <a:tc>
                  <a:txBody>
                    <a:bodyPr/>
                    <a:lstStyle/>
                    <a:p>
                      <a:pPr algn="ctr" fontAlgn="b"/>
                      <a:r>
                        <a:rPr lang="en-GB" sz="1800" b="1" i="0" u="none" strike="noStrike">
                          <a:solidFill>
                            <a:srgbClr val="000000"/>
                          </a:solidFill>
                          <a:effectLst/>
                          <a:latin typeface="Calibri" panose="020F0502020204030204" pitchFamily="34" charset="0"/>
                        </a:rPr>
                        <a:t>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9171422"/>
                  </a:ext>
                </a:extLst>
              </a:tr>
              <a:tr h="253365">
                <a:tc>
                  <a:txBody>
                    <a:bodyPr/>
                    <a:lstStyle/>
                    <a:p>
                      <a:pPr algn="ctr" fontAlgn="b"/>
                      <a:r>
                        <a:rPr lang="en-GB" sz="1800" b="1" i="0" u="none" strike="noStrike">
                          <a:solidFill>
                            <a:srgbClr val="000000"/>
                          </a:solidFill>
                          <a:effectLst/>
                          <a:latin typeface="Calibri" panose="020F0502020204030204" pitchFamily="34" charset="0"/>
                        </a:rPr>
                        <a:t>Use of raising agents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Cereals/fruit &amp; vegs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2170549016"/>
                  </a:ext>
                </a:extLst>
              </a:tr>
              <a:tr h="253365">
                <a:tc>
                  <a:txBody>
                    <a:bodyPr/>
                    <a:lstStyle/>
                    <a:p>
                      <a:pPr algn="ctr" fontAlgn="b"/>
                      <a:r>
                        <a:rPr lang="en-GB" sz="1800" b="1" i="0" u="none" strike="noStrike">
                          <a:solidFill>
                            <a:srgbClr val="000000"/>
                          </a:solidFill>
                          <a:effectLst/>
                          <a:latin typeface="Calibri" panose="020F0502020204030204" pitchFamily="34" charset="0"/>
                        </a:rPr>
                        <a:t>16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Chemical &amp; mechanical aeration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3524596028"/>
                  </a:ext>
                </a:extLst>
              </a:tr>
              <a:tr h="253365">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Carrot cakes/scones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156198"/>
                  </a:ext>
                </a:extLst>
              </a:tr>
              <a:tr h="253365">
                <a:tc>
                  <a:txBody>
                    <a:bodyPr/>
                    <a:lstStyle/>
                    <a:p>
                      <a:pPr algn="ctr" fontAlgn="b"/>
                      <a:r>
                        <a:rPr lang="en-GB" sz="1800" b="1" i="0" u="none" strike="noStrike">
                          <a:solidFill>
                            <a:srgbClr val="000000"/>
                          </a:solidFill>
                          <a:effectLst/>
                          <a:latin typeface="Calibri" panose="020F0502020204030204" pitchFamily="34" charset="0"/>
                        </a:rPr>
                        <a:t>Make a dough</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Cereal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1789987898"/>
                  </a:ext>
                </a:extLst>
              </a:tr>
              <a:tr h="253365">
                <a:tc>
                  <a:txBody>
                    <a:bodyPr/>
                    <a:lstStyle/>
                    <a:p>
                      <a:pPr algn="ctr" fontAlgn="b"/>
                      <a:r>
                        <a:rPr lang="en-GB" sz="1800" b="1" i="0" u="none" strike="noStrike">
                          <a:solidFill>
                            <a:srgbClr val="000000"/>
                          </a:solidFill>
                          <a:effectLst/>
                          <a:latin typeface="Calibri" panose="020F0502020204030204" pitchFamily="34" charset="0"/>
                        </a:rPr>
                        <a:t>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Chemical &amp; mechanical aeration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2256440527"/>
                  </a:ext>
                </a:extLst>
              </a:tr>
              <a:tr h="253365">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Scones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192400"/>
                  </a:ext>
                </a:extLst>
              </a:tr>
              <a:tr h="253365">
                <a:tc>
                  <a:txBody>
                    <a:bodyPr/>
                    <a:lstStyle/>
                    <a:p>
                      <a:pPr algn="ctr" fontAlgn="b"/>
                      <a:r>
                        <a:rPr lang="en-GB" sz="1800" b="1" i="0" u="none" strike="noStrike">
                          <a:solidFill>
                            <a:srgbClr val="000000"/>
                          </a:solidFill>
                          <a:effectLst/>
                          <a:latin typeface="Calibri" panose="020F0502020204030204" pitchFamily="34" charset="0"/>
                        </a:rPr>
                        <a:t>Shaping &amp;</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Cereal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1293352611"/>
                  </a:ext>
                </a:extLst>
              </a:tr>
              <a:tr h="253365">
                <a:tc>
                  <a:txBody>
                    <a:bodyPr/>
                    <a:lstStyle/>
                    <a:p>
                      <a:pPr algn="ctr" fontAlgn="b"/>
                      <a:r>
                        <a:rPr lang="en-GB" sz="1800" b="1" i="0" u="none" strike="noStrike">
                          <a:solidFill>
                            <a:srgbClr val="000000"/>
                          </a:solidFill>
                          <a:effectLst/>
                          <a:latin typeface="Calibri" panose="020F0502020204030204" pitchFamily="34" charset="0"/>
                        </a:rPr>
                        <a:t>finishing a dough</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Chemical &amp; mechanical aeration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476346167"/>
                  </a:ext>
                </a:extLst>
              </a:tr>
              <a:tr h="253365">
                <a:tc>
                  <a:txBody>
                    <a:bodyPr/>
                    <a:lstStyle/>
                    <a:p>
                      <a:pPr algn="ctr" fontAlgn="b"/>
                      <a:r>
                        <a:rPr lang="en-GB" sz="1800" b="1" i="0" u="none" strike="noStrike">
                          <a:solidFill>
                            <a:srgbClr val="000000"/>
                          </a:solidFill>
                          <a:effectLst/>
                          <a:latin typeface="Calibri" panose="020F0502020204030204" pitchFamily="34" charset="0"/>
                        </a:rPr>
                        <a:t>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Scones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65128"/>
                  </a:ext>
                </a:extLst>
              </a:tr>
              <a:tr h="253365">
                <a:tc>
                  <a:txBody>
                    <a:bodyPr/>
                    <a:lstStyle/>
                    <a:p>
                      <a:pPr algn="ctr" fontAlgn="b"/>
                      <a:r>
                        <a:rPr lang="en-GB" sz="1800" b="1" i="0" u="none" strike="noStrike">
                          <a:solidFill>
                            <a:srgbClr val="000000"/>
                          </a:solidFill>
                          <a:effectLst/>
                          <a:latin typeface="Calibri" panose="020F0502020204030204" pitchFamily="34" charset="0"/>
                        </a:rPr>
                        <a:t>Test for readiness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All commodities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3841696559"/>
                  </a:ext>
                </a:extLst>
              </a:tr>
              <a:tr h="253365">
                <a:tc>
                  <a:txBody>
                    <a:bodyPr/>
                    <a:lstStyle/>
                    <a:p>
                      <a:pPr algn="ctr" fontAlgn="b"/>
                      <a:r>
                        <a:rPr lang="en-GB" sz="1800" b="1" i="0" u="none" strike="noStrike">
                          <a:solidFill>
                            <a:srgbClr val="000000"/>
                          </a:solidFill>
                          <a:effectLst/>
                          <a:latin typeface="Calibri" panose="020F0502020204030204" pitchFamily="34" charset="0"/>
                        </a:rPr>
                        <a:t>19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US" sz="1800" b="1" i="0" u="none" strike="noStrike">
                          <a:solidFill>
                            <a:srgbClr val="000000"/>
                          </a:solidFill>
                          <a:effectLst/>
                          <a:latin typeface="Calibri" panose="020F0502020204030204" pitchFamily="34" charset="0"/>
                        </a:rPr>
                        <a:t>Establish if food is safe to eat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2215768501"/>
                  </a:ext>
                </a:extLst>
              </a:tr>
              <a:tr h="253365">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Crumble/scones/biscuits/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05749787"/>
                  </a:ext>
                </a:extLst>
              </a:tr>
              <a:tr h="253365">
                <a:tc>
                  <a:txBody>
                    <a:bodyPr/>
                    <a:lstStyle/>
                    <a:p>
                      <a:pPr algn="ctr" fontAlgn="b"/>
                      <a:r>
                        <a:rPr lang="en-GB" sz="1800" b="1" i="0" u="none" strike="noStrike">
                          <a:solidFill>
                            <a:srgbClr val="000000"/>
                          </a:solidFill>
                          <a:effectLst/>
                          <a:latin typeface="Calibri" panose="020F0502020204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carrot cakes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8950310"/>
                  </a:ext>
                </a:extLst>
              </a:tr>
              <a:tr h="253365">
                <a:tc>
                  <a:txBody>
                    <a:bodyPr/>
                    <a:lstStyle/>
                    <a:p>
                      <a:pPr algn="ctr" fontAlgn="b"/>
                      <a:r>
                        <a:rPr lang="en-GB" sz="1800" b="1" i="0" u="none" strike="noStrike">
                          <a:solidFill>
                            <a:srgbClr val="000000"/>
                          </a:solidFill>
                          <a:effectLst/>
                          <a:latin typeface="Calibri" panose="020F0502020204030204" pitchFamily="34" charset="0"/>
                        </a:rPr>
                        <a:t>Judge &amp; manipulate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All commodities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4B084"/>
                    </a:solidFill>
                  </a:tcPr>
                </a:tc>
                <a:extLst>
                  <a:ext uri="{0D108BD9-81ED-4DB2-BD59-A6C34878D82A}">
                    <a16:rowId xmlns:a16="http://schemas.microsoft.com/office/drawing/2014/main" val="1113061207"/>
                  </a:ext>
                </a:extLst>
              </a:tr>
              <a:tr h="253365">
                <a:tc>
                  <a:txBody>
                    <a:bodyPr/>
                    <a:lstStyle/>
                    <a:p>
                      <a:pPr algn="ctr" fontAlgn="b"/>
                      <a:r>
                        <a:rPr lang="en-GB" sz="1800" b="1" i="0" u="none" strike="noStrike">
                          <a:solidFill>
                            <a:srgbClr val="000000"/>
                          </a:solidFill>
                          <a:effectLst/>
                          <a:latin typeface="Calibri" panose="020F0502020204030204" pitchFamily="34" charset="0"/>
                        </a:rPr>
                        <a:t>sensory properties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800" b="1" i="0" u="none" strike="noStrike">
                          <a:solidFill>
                            <a:srgbClr val="000000"/>
                          </a:solidFill>
                          <a:effectLst/>
                          <a:latin typeface="Calibri" panose="020F0502020204030204" pitchFamily="34" charset="0"/>
                        </a:rPr>
                        <a:t>Tasting &amp; seasoning</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70C0"/>
                    </a:solidFill>
                  </a:tcPr>
                </a:tc>
                <a:extLst>
                  <a:ext uri="{0D108BD9-81ED-4DB2-BD59-A6C34878D82A}">
                    <a16:rowId xmlns:a16="http://schemas.microsoft.com/office/drawing/2014/main" val="905991789"/>
                  </a:ext>
                </a:extLst>
              </a:tr>
              <a:tr h="253365">
                <a:tc>
                  <a:txBody>
                    <a:bodyPr/>
                    <a:lstStyle/>
                    <a:p>
                      <a:pPr algn="ctr" fontAlgn="b"/>
                      <a:r>
                        <a:rPr lang="en-GB" sz="1800" b="1" i="0" u="none" strike="noStrike">
                          <a:solidFill>
                            <a:srgbClr val="000000"/>
                          </a:solidFill>
                          <a:effectLst/>
                          <a:latin typeface="Calibri" panose="020F0502020204030204" pitchFamily="34" charset="0"/>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800" b="1" i="0" u="none" strike="noStrike" dirty="0">
                          <a:solidFill>
                            <a:srgbClr val="000000"/>
                          </a:solidFill>
                          <a:effectLst/>
                          <a:latin typeface="Calibri" panose="020F0502020204030204" pitchFamily="34" charset="0"/>
                        </a:rPr>
                        <a:t>All dishes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086597"/>
                  </a:ext>
                </a:extLst>
              </a:tr>
            </a:tbl>
          </a:graphicData>
        </a:graphic>
      </p:graphicFrame>
      <p:pic>
        <p:nvPicPr>
          <p:cNvPr id="5" name="Picture 4">
            <a:extLst>
              <a:ext uri="{FF2B5EF4-FFF2-40B4-BE49-F238E27FC236}">
                <a16:creationId xmlns:a16="http://schemas.microsoft.com/office/drawing/2014/main" id="{A872CB33-04E1-3839-848D-EF63E688946C}"/>
              </a:ext>
            </a:extLst>
          </p:cNvPr>
          <p:cNvPicPr>
            <a:picLocks noChangeAspect="1"/>
          </p:cNvPicPr>
          <p:nvPr/>
        </p:nvPicPr>
        <p:blipFill rotWithShape="1">
          <a:blip r:embed="rId2"/>
          <a:srcRect l="6389" t="6509" r="5432" b="20977"/>
          <a:stretch/>
        </p:blipFill>
        <p:spPr>
          <a:xfrm>
            <a:off x="389696" y="353291"/>
            <a:ext cx="11457710" cy="3573879"/>
          </a:xfrm>
          <a:prstGeom prst="rect">
            <a:avLst/>
          </a:prstGeom>
        </p:spPr>
      </p:pic>
      <p:sp>
        <p:nvSpPr>
          <p:cNvPr id="7" name="TextBox 6"/>
          <p:cNvSpPr txBox="1"/>
          <p:nvPr/>
        </p:nvSpPr>
        <p:spPr>
          <a:xfrm>
            <a:off x="1723197" y="4826489"/>
            <a:ext cx="9518072" cy="646331"/>
          </a:xfrm>
          <a:prstGeom prst="rect">
            <a:avLst/>
          </a:prstGeom>
          <a:noFill/>
        </p:spPr>
        <p:txBody>
          <a:bodyPr wrap="square" rtlCol="0">
            <a:spAutoFit/>
          </a:bodyPr>
          <a:lstStyle/>
          <a:p>
            <a:r>
              <a:rPr lang="en-US" sz="3600" dirty="0"/>
              <a:t>The 20 skills of Food preparation and Nutrition</a:t>
            </a:r>
            <a:endParaRPr lang="en-GB" sz="3600" dirty="0"/>
          </a:p>
        </p:txBody>
      </p:sp>
    </p:spTree>
    <p:extLst>
      <p:ext uri="{BB962C8B-B14F-4D97-AF65-F5344CB8AC3E}">
        <p14:creationId xmlns:p14="http://schemas.microsoft.com/office/powerpoint/2010/main" val="247427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203FC0-CAE4-4461-874B-38681914C80D}"/>
              </a:ext>
            </a:extLst>
          </p:cNvPr>
          <p:cNvSpPr txBox="1"/>
          <p:nvPr/>
        </p:nvSpPr>
        <p:spPr>
          <a:xfrm>
            <a:off x="3061844" y="519546"/>
            <a:ext cx="6747938" cy="1015663"/>
          </a:xfrm>
          <a:prstGeom prst="rect">
            <a:avLst/>
          </a:prstGeom>
          <a:noFill/>
        </p:spPr>
        <p:txBody>
          <a:bodyPr wrap="none" rtlCol="0">
            <a:spAutoFit/>
          </a:bodyPr>
          <a:lstStyle/>
          <a:p>
            <a:r>
              <a:rPr lang="en-GB" sz="6000" b="1" dirty="0">
                <a:latin typeface="Arial" panose="020B0604020202020204" pitchFamily="34" charset="0"/>
                <a:cs typeface="Arial" panose="020B0604020202020204" pitchFamily="34" charset="0"/>
              </a:rPr>
              <a:t>Food Technology </a:t>
            </a:r>
          </a:p>
        </p:txBody>
      </p:sp>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987CC1B0-40ED-4F1B-AE21-1B5548847FB5}"/>
              </a:ext>
            </a:extLst>
          </p:cNvPr>
          <p:cNvSpPr txBox="1">
            <a:spLocks/>
          </p:cNvSpPr>
          <p:nvPr/>
        </p:nvSpPr>
        <p:spPr>
          <a:xfrm>
            <a:off x="3230608" y="6480041"/>
            <a:ext cx="8229600" cy="1143000"/>
          </a:xfrm>
          <a:prstGeom prst="rect">
            <a:avLst/>
          </a:prstGeom>
        </p:spPr>
        <p:txBody>
          <a:bodyPr vert="horz" lIns="91440" tIns="45720" rIns="91440" bIns="45720" rtlCol="0" anchor="b">
            <a:normAutofit/>
          </a:bodyPr>
          <a:lstStyle>
            <a:lvl1pPr algn="ctr" defTabSz="1219170" rtl="0" eaLnBrk="1" latinLnBrk="0" hangingPunct="1">
              <a:lnSpc>
                <a:spcPct val="90000"/>
              </a:lnSpc>
              <a:spcBef>
                <a:spcPct val="0"/>
              </a:spcBef>
              <a:buNone/>
              <a:defRPr sz="8000" kern="1200">
                <a:solidFill>
                  <a:schemeClr val="tx1"/>
                </a:solidFill>
                <a:latin typeface="+mj-lt"/>
                <a:ea typeface="+mj-ea"/>
                <a:cs typeface="+mj-cs"/>
              </a:defRPr>
            </a:lvl1pPr>
          </a:lstStyle>
          <a:p>
            <a:pPr algn="l">
              <a:spcBef>
                <a:spcPts val="1333"/>
              </a:spcBef>
            </a:pPr>
            <a:r>
              <a:rPr lang="en-US" sz="2800" b="1" u="sng" dirty="0">
                <a:latin typeface="Arial" panose="020B0604020202020204" pitchFamily="34" charset="0"/>
                <a:ea typeface="+mn-ea"/>
                <a:cs typeface="Arial" panose="020B0604020202020204" pitchFamily="34" charset="0"/>
              </a:rPr>
              <a:t>When you get to school:</a:t>
            </a:r>
          </a:p>
        </p:txBody>
      </p:sp>
      <p:sp>
        <p:nvSpPr>
          <p:cNvPr id="12" name="Content Placeholder 2">
            <a:extLst>
              <a:ext uri="{FF2B5EF4-FFF2-40B4-BE49-F238E27FC236}">
                <a16:creationId xmlns:a16="http://schemas.microsoft.com/office/drawing/2014/main" id="{9E601767-9E40-48FB-867D-AA0825BFFCF7}"/>
              </a:ext>
            </a:extLst>
          </p:cNvPr>
          <p:cNvSpPr txBox="1">
            <a:spLocks/>
          </p:cNvSpPr>
          <p:nvPr/>
        </p:nvSpPr>
        <p:spPr>
          <a:xfrm>
            <a:off x="897213" y="7647766"/>
            <a:ext cx="11219135" cy="2028322"/>
          </a:xfrm>
          <a:prstGeom prst="rect">
            <a:avLst/>
          </a:prstGeom>
        </p:spPr>
        <p:txBody>
          <a:bodyPr vert="horz" lIns="91440" tIns="45720" rIns="91440" bIns="45720" rtlCol="0">
            <a:normAutofit/>
          </a:bodyPr>
          <a:lstStyle>
            <a:lvl1pPr marL="0" indent="0" algn="ctr" defTabSz="1219170" rtl="0" eaLnBrk="1" latinLnBrk="0" hangingPunct="1">
              <a:lnSpc>
                <a:spcPct val="90000"/>
              </a:lnSpc>
              <a:spcBef>
                <a:spcPts val="1333"/>
              </a:spcBef>
              <a:buFont typeface="Arial" panose="020B0604020202020204" pitchFamily="34" charset="0"/>
              <a:buNone/>
              <a:defRPr sz="3200" kern="1200">
                <a:solidFill>
                  <a:schemeClr val="tx1"/>
                </a:solidFill>
                <a:latin typeface="+mn-lt"/>
                <a:ea typeface="+mn-ea"/>
                <a:cs typeface="+mn-cs"/>
              </a:defRPr>
            </a:lvl1pPr>
            <a:lvl2pPr marL="609585" indent="0" algn="ctr"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On days when you have a practical lesson you must take your ingredients to the food room </a:t>
            </a:r>
            <a:r>
              <a:rPr lang="en-GB" sz="2000" b="1" u="sng" dirty="0">
                <a:latin typeface="Arial" panose="020B0604020202020204" pitchFamily="34" charset="0"/>
                <a:cs typeface="Arial" panose="020B0604020202020204" pitchFamily="34" charset="0"/>
              </a:rPr>
              <a:t>before</a:t>
            </a:r>
            <a:r>
              <a:rPr lang="en-GB" sz="2000" dirty="0">
                <a:latin typeface="Arial" panose="020B0604020202020204" pitchFamily="34" charset="0"/>
                <a:cs typeface="Arial" panose="020B0604020202020204" pitchFamily="34" charset="0"/>
              </a:rPr>
              <a:t> registration  </a:t>
            </a: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Place </a:t>
            </a:r>
            <a:r>
              <a:rPr lang="en-GB" sz="2000" b="1" u="sng" dirty="0">
                <a:latin typeface="Arial" panose="020B0604020202020204" pitchFamily="34" charset="0"/>
                <a:cs typeface="Arial" panose="020B0604020202020204" pitchFamily="34" charset="0"/>
              </a:rPr>
              <a:t>high risk food </a:t>
            </a:r>
            <a:r>
              <a:rPr lang="en-GB" sz="2000" dirty="0">
                <a:latin typeface="Arial" panose="020B0604020202020204" pitchFamily="34" charset="0"/>
                <a:cs typeface="Arial" panose="020B0604020202020204" pitchFamily="34" charset="0"/>
              </a:rPr>
              <a:t>in the fridge and dry ingredients in the cool room.</a:t>
            </a: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After your practical lesson you must leave your food product in the food room and collect it </a:t>
            </a:r>
            <a:r>
              <a:rPr lang="en-GB" sz="2000" b="1" u="sng" dirty="0">
                <a:latin typeface="Arial" panose="020B0604020202020204" pitchFamily="34" charset="0"/>
                <a:cs typeface="Arial" panose="020B0604020202020204" pitchFamily="34" charset="0"/>
              </a:rPr>
              <a:t>after afternoon registration.</a:t>
            </a:r>
          </a:p>
          <a:p>
            <a:pPr algn="l"/>
            <a:endParaRPr lang="en-GB" sz="1600" b="1" u="sng"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1699842C-6428-4EBB-8C47-1C5D80F53D13}"/>
              </a:ext>
            </a:extLst>
          </p:cNvPr>
          <p:cNvSpPr txBox="1">
            <a:spLocks/>
          </p:cNvSpPr>
          <p:nvPr/>
        </p:nvSpPr>
        <p:spPr>
          <a:xfrm>
            <a:off x="3702276" y="4329565"/>
            <a:ext cx="9947061" cy="2133149"/>
          </a:xfrm>
          <a:prstGeom prst="rect">
            <a:avLst/>
          </a:prstGeom>
        </p:spPr>
        <p:txBody>
          <a:bodyPr vert="horz" lIns="91440" tIns="45720" rIns="91440" bIns="45720" rtlCol="0">
            <a:normAutofit/>
          </a:bodyPr>
          <a:lstStyle>
            <a:lvl1pPr marL="0" indent="0" algn="ctr" defTabSz="1219170" rtl="0" eaLnBrk="1" latinLnBrk="0" hangingPunct="1">
              <a:lnSpc>
                <a:spcPct val="90000"/>
              </a:lnSpc>
              <a:spcBef>
                <a:spcPts val="1333"/>
              </a:spcBef>
              <a:buFont typeface="Arial" panose="020B0604020202020204" pitchFamily="34" charset="0"/>
              <a:buNone/>
              <a:defRPr sz="3200" kern="1200">
                <a:solidFill>
                  <a:schemeClr val="tx1"/>
                </a:solidFill>
                <a:latin typeface="+mn-lt"/>
                <a:ea typeface="+mn-ea"/>
                <a:cs typeface="+mn-cs"/>
              </a:defRPr>
            </a:lvl1pPr>
            <a:lvl2pPr marL="609585" indent="0" algn="ctr"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Your pencil case</a:t>
            </a: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Your planner (if applicable)</a:t>
            </a: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Your recipe booklet</a:t>
            </a:r>
          </a:p>
        </p:txBody>
      </p:sp>
      <p:pic>
        <p:nvPicPr>
          <p:cNvPr id="8" name="Picture 7">
            <a:extLst>
              <a:ext uri="{FF2B5EF4-FFF2-40B4-BE49-F238E27FC236}">
                <a16:creationId xmlns:a16="http://schemas.microsoft.com/office/drawing/2014/main" id="{CE0A682D-67F0-2034-9680-D20E337FD319}"/>
              </a:ext>
            </a:extLst>
          </p:cNvPr>
          <p:cNvPicPr>
            <a:picLocks noChangeAspect="1"/>
          </p:cNvPicPr>
          <p:nvPr/>
        </p:nvPicPr>
        <p:blipFill>
          <a:blip r:embed="rId2"/>
          <a:stretch>
            <a:fillRect/>
          </a:stretch>
        </p:blipFill>
        <p:spPr>
          <a:xfrm>
            <a:off x="649340" y="13320610"/>
            <a:ext cx="387204" cy="387204"/>
          </a:xfrm>
          <a:prstGeom prst="rect">
            <a:avLst/>
          </a:prstGeom>
        </p:spPr>
      </p:pic>
      <p:cxnSp>
        <p:nvCxnSpPr>
          <p:cNvPr id="10" name="Straight Connector 9">
            <a:extLst>
              <a:ext uri="{FF2B5EF4-FFF2-40B4-BE49-F238E27FC236}">
                <a16:creationId xmlns:a16="http://schemas.microsoft.com/office/drawing/2014/main" id="{ABD8970A-9790-96F0-8990-09FFAB6AF0B4}"/>
              </a:ext>
            </a:extLst>
          </p:cNvPr>
          <p:cNvCxnSpPr>
            <a:cxnSpLocks/>
          </p:cNvCxnSpPr>
          <p:nvPr/>
        </p:nvCxnSpPr>
        <p:spPr>
          <a:xfrm>
            <a:off x="381001" y="9578019"/>
            <a:ext cx="11443854"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11F140-D864-A64B-FE3D-56B7CC706B06}"/>
              </a:ext>
            </a:extLst>
          </p:cNvPr>
          <p:cNvSpPr txBox="1"/>
          <p:nvPr/>
        </p:nvSpPr>
        <p:spPr>
          <a:xfrm>
            <a:off x="722627" y="1802227"/>
            <a:ext cx="10737581" cy="1815882"/>
          </a:xfrm>
          <a:prstGeom prst="rect">
            <a:avLst/>
          </a:prstGeom>
          <a:noFill/>
          <a:ln w="6350" cmpd="dbl">
            <a:solidFill>
              <a:schemeClr val="bg1">
                <a:lumMod val="50000"/>
              </a:schemeClr>
            </a:solidFill>
            <a:prstDash val="sysDash"/>
          </a:ln>
        </p:spPr>
        <p:txBody>
          <a:bodyPr wrap="square" rtlCol="0">
            <a:spAutoFit/>
          </a:bodyPr>
          <a:lstStyle/>
          <a:p>
            <a:pPr marL="457200" indent="-457200">
              <a:buFont typeface="Arial" panose="020B0604020202020204" pitchFamily="34" charset="0"/>
              <a:buChar char="•"/>
            </a:pPr>
            <a:r>
              <a:rPr lang="en-GB" sz="2800" dirty="0"/>
              <a:t>Pupils must communicate what and when they are cooking with the person who completes the food shopping in advance each week.</a:t>
            </a:r>
          </a:p>
          <a:p>
            <a:pPr marL="457200" indent="-457200">
              <a:buFont typeface="Arial" panose="020B0604020202020204" pitchFamily="34" charset="0"/>
              <a:buChar char="•"/>
            </a:pPr>
            <a:r>
              <a:rPr lang="en-GB" sz="2800" dirty="0"/>
              <a:t>The majority of lessons require pupils to weigh out the ingredients prior to lessons as part of </a:t>
            </a:r>
            <a:r>
              <a:rPr lang="en-GB" sz="2800" u="sng" dirty="0"/>
              <a:t>their</a:t>
            </a:r>
            <a:r>
              <a:rPr lang="en-GB" sz="2800" dirty="0"/>
              <a:t> homework</a:t>
            </a:r>
            <a:endParaRPr lang="en-US" sz="2800" dirty="0"/>
          </a:p>
        </p:txBody>
      </p:sp>
      <p:sp>
        <p:nvSpPr>
          <p:cNvPr id="21" name="TextBox 20">
            <a:extLst>
              <a:ext uri="{FF2B5EF4-FFF2-40B4-BE49-F238E27FC236}">
                <a16:creationId xmlns:a16="http://schemas.microsoft.com/office/drawing/2014/main" id="{EDF68347-2F36-4783-4BD9-D55DB8ECB808}"/>
              </a:ext>
            </a:extLst>
          </p:cNvPr>
          <p:cNvSpPr txBox="1"/>
          <p:nvPr/>
        </p:nvSpPr>
        <p:spPr>
          <a:xfrm>
            <a:off x="695317" y="10394736"/>
            <a:ext cx="10977264" cy="4016484"/>
          </a:xfrm>
          <a:prstGeom prst="rect">
            <a:avLst/>
          </a:prstGeom>
          <a:noFill/>
        </p:spPr>
        <p:txBody>
          <a:bodyPr wrap="square" rtlCol="0">
            <a:spAutoFit/>
          </a:bodyPr>
          <a:lstStyle/>
          <a:p>
            <a:r>
              <a:rPr lang="en-GB" sz="1500" b="1" u="sng" dirty="0">
                <a:latin typeface="Arial" panose="020B0604020202020204" pitchFamily="34" charset="0"/>
                <a:cs typeface="Arial" panose="020B0604020202020204" pitchFamily="34" charset="0"/>
              </a:rPr>
              <a:t>Marking criteria:</a:t>
            </a:r>
          </a:p>
          <a:p>
            <a:r>
              <a:rPr lang="en-GB" sz="1500" dirty="0">
                <a:latin typeface="Arial" panose="020B0604020202020204" pitchFamily="34" charset="0"/>
                <a:cs typeface="Arial" panose="020B0604020202020204" pitchFamily="34" charset="0"/>
              </a:rPr>
              <a:t>Pay attention to mark schemes, they will list desirable features for you to consider including to get the best grades. </a:t>
            </a:r>
          </a:p>
          <a:p>
            <a:endParaRPr lang="en-GB" sz="1500" dirty="0">
              <a:latin typeface="Arial" panose="020B0604020202020204" pitchFamily="34" charset="0"/>
              <a:cs typeface="Arial" panose="020B0604020202020204" pitchFamily="34" charset="0"/>
            </a:endParaRPr>
          </a:p>
          <a:p>
            <a:r>
              <a:rPr lang="en-GB" sz="1500" b="1" u="sng" dirty="0">
                <a:latin typeface="Arial" panose="020B0604020202020204" pitchFamily="34" charset="0"/>
                <a:cs typeface="Arial" panose="020B0604020202020204" pitchFamily="34" charset="0"/>
              </a:rPr>
              <a:t>Assessment</a:t>
            </a:r>
          </a:p>
          <a:p>
            <a:r>
              <a:rPr lang="en-GB" sz="1500" u="sng" dirty="0">
                <a:latin typeface="Arial" panose="020B0604020202020204" pitchFamily="34" charset="0"/>
                <a:cs typeface="Arial" panose="020B0604020202020204" pitchFamily="34" charset="0"/>
              </a:rPr>
              <a:t>Self and peer assessments</a:t>
            </a:r>
            <a:r>
              <a:rPr lang="en-GB" sz="1500" dirty="0">
                <a:latin typeface="Arial" panose="020B0604020202020204" pitchFamily="34" charset="0"/>
                <a:cs typeface="Arial" panose="020B0604020202020204" pitchFamily="34" charset="0"/>
              </a:rPr>
              <a:t> via evaluations including rating scales, discussions (e.g. organisation, safety, hygiene)</a:t>
            </a:r>
          </a:p>
          <a:p>
            <a:r>
              <a:rPr lang="en-GB" sz="1500" u="sng" dirty="0">
                <a:latin typeface="Arial" panose="020B0604020202020204" pitchFamily="34" charset="0"/>
                <a:cs typeface="Arial" panose="020B0604020202020204" pitchFamily="34" charset="0"/>
              </a:rPr>
              <a:t>Teacher</a:t>
            </a:r>
            <a:r>
              <a:rPr lang="en-GB" sz="1500" b="1" u="sng" dirty="0">
                <a:latin typeface="Arial" panose="020B0604020202020204" pitchFamily="34" charset="0"/>
                <a:cs typeface="Arial" panose="020B0604020202020204" pitchFamily="34" charset="0"/>
              </a:rPr>
              <a:t>: </a:t>
            </a:r>
            <a:r>
              <a:rPr lang="en-GB" sz="1500" dirty="0">
                <a:latin typeface="Arial" panose="020B0604020202020204" pitchFamily="34" charset="0"/>
                <a:cs typeface="Arial" panose="020B0604020202020204" pitchFamily="34" charset="0"/>
              </a:rPr>
              <a:t>Pupils will be marked according to their DT pupil specific pathway ( Foundation / Secure / Confident / Exceptional; found at the back of this booklet) and whether they are below at or above their expected level of progress (+ =  - )</a:t>
            </a:r>
          </a:p>
          <a:p>
            <a:endParaRPr lang="en-GB" sz="1500" dirty="0">
              <a:latin typeface="Arial" panose="020B0604020202020204" pitchFamily="34" charset="0"/>
              <a:cs typeface="Arial" panose="020B0604020202020204" pitchFamily="34" charset="0"/>
            </a:endParaRPr>
          </a:p>
          <a:p>
            <a:r>
              <a:rPr lang="en-GB" sz="1500" b="1" u="sng" dirty="0">
                <a:latin typeface="Arial" panose="020B0604020202020204" pitchFamily="34" charset="0"/>
                <a:cs typeface="Arial" panose="020B0604020202020204" pitchFamily="34" charset="0"/>
              </a:rPr>
              <a:t>Support</a:t>
            </a:r>
          </a:p>
          <a:p>
            <a:r>
              <a:rPr lang="en-GB" sz="1500" dirty="0">
                <a:latin typeface="Arial" panose="020B0604020202020204" pitchFamily="34" charset="0"/>
                <a:cs typeface="Arial" panose="020B0604020202020204" pitchFamily="34" charset="0"/>
              </a:rPr>
              <a:t>Pupils are supported physically in class with demonstrations and PowerPoint materials. Support with writing can be shown by sentence starters, symbols, images as well as explanations of key words. Numeracy supported through weighing out ingredients.</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      </a:t>
            </a:r>
            <a:r>
              <a:rPr lang="en-GB" sz="1500" b="1" u="sng" dirty="0">
                <a:latin typeface="Arial" panose="020B0604020202020204" pitchFamily="34" charset="0"/>
                <a:cs typeface="Arial" panose="020B0604020202020204" pitchFamily="34" charset="0"/>
              </a:rPr>
              <a:t>Extension work: </a:t>
            </a:r>
          </a:p>
          <a:p>
            <a:r>
              <a:rPr lang="en-GB" sz="1500" dirty="0">
                <a:latin typeface="Arial" panose="020B0604020202020204" pitchFamily="34" charset="0"/>
                <a:cs typeface="Arial" panose="020B0604020202020204" pitchFamily="34" charset="0"/>
              </a:rPr>
              <a:t>These are extra tasks you can choose to do if you want to show you can stretch your knowledge</a:t>
            </a: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EFC6B98-139F-30EF-B04F-3451CE4F10F1}"/>
              </a:ext>
            </a:extLst>
          </p:cNvPr>
          <p:cNvSpPr txBox="1"/>
          <p:nvPr/>
        </p:nvSpPr>
        <p:spPr>
          <a:xfrm>
            <a:off x="493981" y="9741420"/>
            <a:ext cx="6897466" cy="523220"/>
          </a:xfrm>
          <a:prstGeom prst="rect">
            <a:avLst/>
          </a:prstGeom>
          <a:noFill/>
        </p:spPr>
        <p:txBody>
          <a:bodyPr wrap="none" rtlCol="0">
            <a:spAutoFit/>
          </a:bodyPr>
          <a:lstStyle/>
          <a:p>
            <a:r>
              <a:rPr lang="en-GB" sz="2800" b="1" u="sng" dirty="0">
                <a:latin typeface="Arial" panose="020B0604020202020204" pitchFamily="34" charset="0"/>
                <a:cs typeface="Arial" panose="020B0604020202020204" pitchFamily="34" charset="0"/>
              </a:rPr>
              <a:t>Written work and Practical Assessment</a:t>
            </a:r>
            <a:endParaRPr lang="en-US" sz="2800" b="1" u="sng"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E6F65DE-F006-1C82-A017-091DE7A78534}"/>
              </a:ext>
            </a:extLst>
          </p:cNvPr>
          <p:cNvSpPr txBox="1"/>
          <p:nvPr/>
        </p:nvSpPr>
        <p:spPr>
          <a:xfrm>
            <a:off x="3241654" y="5933458"/>
            <a:ext cx="11658600" cy="1718419"/>
          </a:xfrm>
          <a:prstGeom prst="rect">
            <a:avLst/>
          </a:prstGeom>
          <a:noFill/>
        </p:spPr>
        <p:txBody>
          <a:bodyPr wrap="square">
            <a:spAutoFit/>
          </a:bodyPr>
          <a:lstStyle/>
          <a:p>
            <a:pPr marL="800100" lvl="1" indent="-342900" defTabSz="1219170">
              <a:lnSpc>
                <a:spcPct val="90000"/>
              </a:lnSpc>
              <a:spcBef>
                <a:spcPts val="1333"/>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ingredients</a:t>
            </a:r>
          </a:p>
          <a:p>
            <a:pPr marL="800100" lvl="1" indent="-342900" defTabSz="1219170">
              <a:lnSpc>
                <a:spcPct val="90000"/>
              </a:lnSpc>
              <a:spcBef>
                <a:spcPts val="1333"/>
              </a:spcBef>
              <a:buFont typeface="Arial" panose="020B0604020202020204" pitchFamily="34" charset="0"/>
              <a:buChar char="•"/>
            </a:pPr>
            <a:r>
              <a:rPr lang="en-GB" sz="2000" dirty="0">
                <a:latin typeface="Arial" panose="020B0604020202020204" pitchFamily="34" charset="0"/>
                <a:cs typeface="Arial" panose="020B0604020202020204" pitchFamily="34" charset="0"/>
              </a:rPr>
              <a:t>A container to take your food home in</a:t>
            </a:r>
          </a:p>
          <a:p>
            <a:pPr marL="800100" lvl="1" indent="-342900" defTabSz="1219170">
              <a:lnSpc>
                <a:spcPct val="90000"/>
              </a:lnSpc>
              <a:spcBef>
                <a:spcPts val="1333"/>
              </a:spcBef>
              <a:buFont typeface="Arial" panose="020B0604020202020204" pitchFamily="34" charset="0"/>
              <a:buChar char="•"/>
            </a:pPr>
            <a:r>
              <a:rPr lang="en-GB" sz="2000" dirty="0">
                <a:latin typeface="Arial" panose="020B0604020202020204" pitchFamily="34" charset="0"/>
                <a:cs typeface="Arial" panose="020B0604020202020204" pitchFamily="34" charset="0"/>
              </a:rPr>
              <a:t>Maybe a dish or tin to cook your food in</a:t>
            </a:r>
          </a:p>
          <a:p>
            <a:pPr algn="l"/>
            <a:endParaRPr lang="en-GB" b="1" u="sng" dirty="0">
              <a:latin typeface="Arial" panose="020B0604020202020204" pitchFamily="34" charset="0"/>
              <a:cs typeface="Arial" panose="020B0604020202020204" pitchFamily="34" charset="0"/>
            </a:endParaRPr>
          </a:p>
          <a:p>
            <a:pPr algn="l">
              <a:buFont typeface="Wingdings" pitchFamily="2" charset="2"/>
              <a:buChar char="§"/>
            </a:pPr>
            <a:endParaRPr lang="en-GB"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D2990AD-C047-B5CD-FFB5-E6CE47032CD6}"/>
              </a:ext>
            </a:extLst>
          </p:cNvPr>
          <p:cNvSpPr txBox="1"/>
          <p:nvPr/>
        </p:nvSpPr>
        <p:spPr>
          <a:xfrm>
            <a:off x="2774373" y="3788361"/>
            <a:ext cx="11658600" cy="480131"/>
          </a:xfrm>
          <a:prstGeom prst="rect">
            <a:avLst/>
          </a:prstGeom>
          <a:noFill/>
        </p:spPr>
        <p:txBody>
          <a:bodyPr wrap="square">
            <a:spAutoFit/>
          </a:bodyPr>
          <a:lstStyle/>
          <a:p>
            <a:pPr defTabSz="1219170">
              <a:lnSpc>
                <a:spcPct val="90000"/>
              </a:lnSpc>
              <a:spcBef>
                <a:spcPts val="1333"/>
              </a:spcBef>
            </a:pPr>
            <a:r>
              <a:rPr lang="en-GB" sz="2800" b="1" u="sng" dirty="0">
                <a:latin typeface="Arial" panose="020B0604020202020204" pitchFamily="34" charset="0"/>
                <a:cs typeface="Arial" panose="020B0604020202020204" pitchFamily="34" charset="0"/>
              </a:rPr>
              <a:t>What to bring to school (general):</a:t>
            </a:r>
          </a:p>
        </p:txBody>
      </p:sp>
      <p:cxnSp>
        <p:nvCxnSpPr>
          <p:cNvPr id="25" name="Straight Connector 24">
            <a:extLst>
              <a:ext uri="{FF2B5EF4-FFF2-40B4-BE49-F238E27FC236}">
                <a16:creationId xmlns:a16="http://schemas.microsoft.com/office/drawing/2014/main" id="{8D575B74-32D7-9AD9-D958-B1A9E6774E25}"/>
              </a:ext>
            </a:extLst>
          </p:cNvPr>
          <p:cNvCxnSpPr>
            <a:cxnSpLocks/>
          </p:cNvCxnSpPr>
          <p:nvPr/>
        </p:nvCxnSpPr>
        <p:spPr>
          <a:xfrm>
            <a:off x="339803" y="3704668"/>
            <a:ext cx="11443854"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15C772A-6E63-4A00-87C9-DAC2951225FE}"/>
              </a:ext>
            </a:extLst>
          </p:cNvPr>
          <p:cNvSpPr txBox="1"/>
          <p:nvPr/>
        </p:nvSpPr>
        <p:spPr>
          <a:xfrm>
            <a:off x="5657590" y="14797503"/>
            <a:ext cx="301686" cy="369332"/>
          </a:xfrm>
          <a:prstGeom prst="rect">
            <a:avLst/>
          </a:prstGeom>
          <a:noFill/>
        </p:spPr>
        <p:txBody>
          <a:bodyPr wrap="none" rtlCol="0">
            <a:spAutoFit/>
          </a:bodyPr>
          <a:lstStyle/>
          <a:p>
            <a:r>
              <a:rPr lang="en-GB" b="1" dirty="0"/>
              <a:t>1</a:t>
            </a:r>
            <a:endParaRPr lang="en-US" b="1" dirty="0"/>
          </a:p>
        </p:txBody>
      </p:sp>
      <p:sp>
        <p:nvSpPr>
          <p:cNvPr id="27" name="TextBox 26">
            <a:extLst>
              <a:ext uri="{FF2B5EF4-FFF2-40B4-BE49-F238E27FC236}">
                <a16:creationId xmlns:a16="http://schemas.microsoft.com/office/drawing/2014/main" id="{D26FEE68-8BCB-EEAA-782F-4FFB52F6F1EB}"/>
              </a:ext>
            </a:extLst>
          </p:cNvPr>
          <p:cNvSpPr txBox="1"/>
          <p:nvPr/>
        </p:nvSpPr>
        <p:spPr>
          <a:xfrm>
            <a:off x="638359" y="13988446"/>
            <a:ext cx="3902030" cy="523220"/>
          </a:xfrm>
          <a:prstGeom prst="rect">
            <a:avLst/>
          </a:prstGeom>
          <a:noFill/>
        </p:spPr>
        <p:txBody>
          <a:bodyPr wrap="none" rtlCol="0">
            <a:spAutoFit/>
          </a:bodyPr>
          <a:lstStyle/>
          <a:p>
            <a:r>
              <a:rPr lang="en-GB" sz="2800" b="1" u="sng" dirty="0">
                <a:latin typeface="Arial" panose="020B0604020202020204" pitchFamily="34" charset="0"/>
                <a:cs typeface="Arial" panose="020B0604020202020204" pitchFamily="34" charset="0"/>
              </a:rPr>
              <a:t>Recognising Success</a:t>
            </a:r>
            <a:endParaRPr lang="en-US" sz="2800" b="1" u="sng"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53DACB2-8237-3700-4A13-D6CE55350AB8}"/>
              </a:ext>
            </a:extLst>
          </p:cNvPr>
          <p:cNvSpPr txBox="1"/>
          <p:nvPr/>
        </p:nvSpPr>
        <p:spPr>
          <a:xfrm>
            <a:off x="659797" y="14501499"/>
            <a:ext cx="11123860" cy="1477328"/>
          </a:xfrm>
          <a:prstGeom prst="rect">
            <a:avLst/>
          </a:prstGeom>
          <a:noFill/>
        </p:spPr>
        <p:txBody>
          <a:bodyPr wrap="square">
            <a:spAutoFit/>
          </a:bodyPr>
          <a:lstStyle/>
          <a:p>
            <a:r>
              <a:rPr lang="en-GB" sz="1800" b="1" u="sng" dirty="0">
                <a:latin typeface="Arial" panose="020B0604020202020204" pitchFamily="34" charset="0"/>
                <a:cs typeface="Arial" panose="020B0604020202020204" pitchFamily="34" charset="0"/>
              </a:rPr>
              <a:t>Chef of the week:</a:t>
            </a:r>
          </a:p>
          <a:p>
            <a:r>
              <a:rPr lang="en-GB" sz="1800" dirty="0">
                <a:latin typeface="Arial" panose="020B0604020202020204" pitchFamily="34" charset="0"/>
                <a:cs typeface="Arial" panose="020B0604020202020204" pitchFamily="34" charset="0"/>
              </a:rPr>
              <a:t>Each practical either one or two pupils from the whole group will be selected by the teacher or teaching assistant as being exceptional at a part of their practical. They will receive the honour of wearing the chefs hat for the remainder of the lesson.</a:t>
            </a:r>
          </a:p>
          <a:p>
            <a:endParaRPr lang="en-GB" sz="18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D950206-4738-7DA4-03B7-C26277AB40AE}"/>
              </a:ext>
            </a:extLst>
          </p:cNvPr>
          <p:cNvSpPr txBox="1"/>
          <p:nvPr/>
        </p:nvSpPr>
        <p:spPr>
          <a:xfrm>
            <a:off x="2399444" y="5442428"/>
            <a:ext cx="10696072" cy="480131"/>
          </a:xfrm>
          <a:prstGeom prst="rect">
            <a:avLst/>
          </a:prstGeom>
          <a:noFill/>
        </p:spPr>
        <p:txBody>
          <a:bodyPr wrap="square">
            <a:spAutoFit/>
          </a:bodyPr>
          <a:lstStyle/>
          <a:p>
            <a:pPr defTabSz="1219170">
              <a:lnSpc>
                <a:spcPct val="90000"/>
              </a:lnSpc>
              <a:spcBef>
                <a:spcPts val="1333"/>
              </a:spcBef>
            </a:pPr>
            <a:r>
              <a:rPr lang="en-GB" sz="2800" b="1" u="sng" dirty="0">
                <a:latin typeface="Arial" panose="020B0604020202020204" pitchFamily="34" charset="0"/>
                <a:cs typeface="Arial" panose="020B0604020202020204" pitchFamily="34" charset="0"/>
              </a:rPr>
              <a:t>What to for a practical lesson (specific):</a:t>
            </a:r>
          </a:p>
        </p:txBody>
      </p:sp>
    </p:spTree>
    <p:extLst>
      <p:ext uri="{BB962C8B-B14F-4D97-AF65-F5344CB8AC3E}">
        <p14:creationId xmlns:p14="http://schemas.microsoft.com/office/powerpoint/2010/main" val="2239506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8941462-38C1-09CF-E394-4C68CE9BE422}"/>
              </a:ext>
            </a:extLst>
          </p:cNvPr>
          <p:cNvSpPr txBox="1"/>
          <p:nvPr/>
        </p:nvSpPr>
        <p:spPr>
          <a:xfrm>
            <a:off x="1593068" y="560457"/>
            <a:ext cx="9702400"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Working in the Food Technology Room</a:t>
            </a:r>
            <a:endParaRPr lang="en-US" sz="4000" b="1" u="sng"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1A99866-C224-8101-F8D0-D7ED918D956A}"/>
              </a:ext>
            </a:extLst>
          </p:cNvPr>
          <p:cNvSpPr txBox="1"/>
          <p:nvPr/>
        </p:nvSpPr>
        <p:spPr>
          <a:xfrm>
            <a:off x="473396" y="1429103"/>
            <a:ext cx="9631676"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To keep us safe and the food we prepare safe to eat, we must remember the following:</a:t>
            </a:r>
            <a:endParaRPr lang="en-US"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E574D85-0C49-0BD7-B41B-55B0133920D8}"/>
              </a:ext>
            </a:extLst>
          </p:cNvPr>
          <p:cNvSpPr txBox="1"/>
          <p:nvPr/>
        </p:nvSpPr>
        <p:spPr>
          <a:xfrm>
            <a:off x="684992" y="2589136"/>
            <a:ext cx="3300904" cy="369332"/>
          </a:xfrm>
          <a:prstGeom prst="rect">
            <a:avLst/>
          </a:prstGeom>
          <a:noFill/>
          <a:ln w="6350">
            <a:solidFill>
              <a:schemeClr val="tx1"/>
            </a:solidFill>
          </a:ln>
        </p:spPr>
        <p:txBody>
          <a:bodyPr wrap="none" rtlCol="0">
            <a:spAutoFit/>
          </a:bodyPr>
          <a:lstStyle/>
          <a:p>
            <a:r>
              <a:rPr lang="en-GB" dirty="0">
                <a:latin typeface="Arial" panose="020B0604020202020204" pitchFamily="34" charset="0"/>
                <a:cs typeface="Arial" panose="020B0604020202020204" pitchFamily="34" charset="0"/>
              </a:rPr>
              <a:t>Always tie long _  _  _  _  back</a:t>
            </a:r>
          </a:p>
        </p:txBody>
      </p:sp>
      <p:sp>
        <p:nvSpPr>
          <p:cNvPr id="7" name="TextBox 6">
            <a:extLst>
              <a:ext uri="{FF2B5EF4-FFF2-40B4-BE49-F238E27FC236}">
                <a16:creationId xmlns:a16="http://schemas.microsoft.com/office/drawing/2014/main" id="{6C7AF057-1A1C-6BA7-0884-6F8F56D4CC4B}"/>
              </a:ext>
            </a:extLst>
          </p:cNvPr>
          <p:cNvSpPr txBox="1"/>
          <p:nvPr/>
        </p:nvSpPr>
        <p:spPr>
          <a:xfrm>
            <a:off x="791243" y="3659671"/>
            <a:ext cx="2428870" cy="646331"/>
          </a:xfrm>
          <a:prstGeom prst="rect">
            <a:avLst/>
          </a:prstGeom>
          <a:noFill/>
          <a:ln w="6350">
            <a:solidFill>
              <a:schemeClr val="tx1"/>
            </a:solidFill>
          </a:ln>
        </p:spPr>
        <p:txBody>
          <a:bodyPr wrap="none" rtlCol="0">
            <a:spAutoFit/>
          </a:bodyPr>
          <a:lstStyle>
            <a:defPPr>
              <a:defRPr lang="en-US"/>
            </a:defPPr>
            <a:lvl1pPr>
              <a:defRPr>
                <a:latin typeface="Arial" panose="020B0604020202020204" pitchFamily="34" charset="0"/>
                <a:cs typeface="Arial" panose="020B0604020202020204" pitchFamily="34" charset="0"/>
              </a:defRPr>
            </a:lvl1pPr>
          </a:lstStyle>
          <a:p>
            <a:r>
              <a:rPr lang="en-GB" dirty="0"/>
              <a:t>Remove any</a:t>
            </a:r>
          </a:p>
          <a:p>
            <a:r>
              <a:rPr lang="en-GB" dirty="0"/>
              <a:t> _  _  _  _  _  _  _  </a:t>
            </a:r>
            <a:r>
              <a:rPr lang="en-GB"/>
              <a:t>_  _</a:t>
            </a:r>
            <a:endParaRPr lang="en-US" dirty="0"/>
          </a:p>
        </p:txBody>
      </p:sp>
      <p:sp>
        <p:nvSpPr>
          <p:cNvPr id="8" name="TextBox 7">
            <a:extLst>
              <a:ext uri="{FF2B5EF4-FFF2-40B4-BE49-F238E27FC236}">
                <a16:creationId xmlns:a16="http://schemas.microsoft.com/office/drawing/2014/main" id="{02C686C1-C728-A34E-5BCD-1D0330727C80}"/>
              </a:ext>
            </a:extLst>
          </p:cNvPr>
          <p:cNvSpPr txBox="1"/>
          <p:nvPr/>
        </p:nvSpPr>
        <p:spPr>
          <a:xfrm>
            <a:off x="7657479" y="2559953"/>
            <a:ext cx="3672800" cy="369332"/>
          </a:xfrm>
          <a:prstGeom prst="rect">
            <a:avLst/>
          </a:prstGeom>
          <a:noFill/>
          <a:ln w="6350">
            <a:solidFill>
              <a:schemeClr val="tx1"/>
            </a:solidFill>
          </a:ln>
        </p:spPr>
        <p:txBody>
          <a:bodyPr wrap="none" rtlCol="0">
            <a:spAutoFit/>
          </a:bodyPr>
          <a:lstStyle>
            <a:defPPr>
              <a:defRPr lang="en-US"/>
            </a:defPPr>
            <a:lvl1pPr>
              <a:defRPr>
                <a:latin typeface="Arial" panose="020B0604020202020204" pitchFamily="34" charset="0"/>
                <a:cs typeface="Arial" panose="020B0604020202020204" pitchFamily="34" charset="0"/>
              </a:defRPr>
            </a:lvl1pPr>
          </a:lstStyle>
          <a:p>
            <a:r>
              <a:rPr lang="en-GB" dirty="0"/>
              <a:t>Always wear a  _  _  _  _  </a:t>
            </a:r>
            <a:r>
              <a:rPr lang="en-GB"/>
              <a:t>_  apron</a:t>
            </a:r>
            <a:endParaRPr lang="en-US" dirty="0"/>
          </a:p>
        </p:txBody>
      </p:sp>
      <p:sp>
        <p:nvSpPr>
          <p:cNvPr id="9" name="TextBox 8">
            <a:extLst>
              <a:ext uri="{FF2B5EF4-FFF2-40B4-BE49-F238E27FC236}">
                <a16:creationId xmlns:a16="http://schemas.microsoft.com/office/drawing/2014/main" id="{B331F888-6D80-AECF-C8CD-EE8F79DC90EC}"/>
              </a:ext>
            </a:extLst>
          </p:cNvPr>
          <p:cNvSpPr txBox="1"/>
          <p:nvPr/>
        </p:nvSpPr>
        <p:spPr>
          <a:xfrm>
            <a:off x="7657479" y="3844337"/>
            <a:ext cx="3147015" cy="369332"/>
          </a:xfrm>
          <a:prstGeom prst="rect">
            <a:avLst/>
          </a:prstGeom>
          <a:noFill/>
          <a:ln w="6350">
            <a:solidFill>
              <a:schemeClr val="tx1"/>
            </a:solidFill>
          </a:ln>
        </p:spPr>
        <p:txBody>
          <a:bodyPr wrap="none" rtlCol="0">
            <a:spAutoFit/>
          </a:bodyPr>
          <a:lstStyle>
            <a:defPPr>
              <a:defRPr lang="en-US"/>
            </a:defPPr>
            <a:lvl1pPr>
              <a:defRPr>
                <a:latin typeface="Arial" panose="020B0604020202020204" pitchFamily="34" charset="0"/>
                <a:cs typeface="Arial" panose="020B0604020202020204" pitchFamily="34" charset="0"/>
              </a:defRPr>
            </a:lvl1pPr>
          </a:lstStyle>
          <a:p>
            <a:r>
              <a:rPr lang="en-GB" dirty="0"/>
              <a:t>Always _  _  _  _  </a:t>
            </a:r>
            <a:r>
              <a:rPr lang="en-GB"/>
              <a:t>your hands</a:t>
            </a:r>
            <a:endParaRPr lang="en-US" dirty="0"/>
          </a:p>
        </p:txBody>
      </p:sp>
      <p:sp>
        <p:nvSpPr>
          <p:cNvPr id="10" name="TextBox 9">
            <a:extLst>
              <a:ext uri="{FF2B5EF4-FFF2-40B4-BE49-F238E27FC236}">
                <a16:creationId xmlns:a16="http://schemas.microsoft.com/office/drawing/2014/main" id="{2A7F2AA2-9B13-0337-6342-FDDDA5A3200F}"/>
              </a:ext>
            </a:extLst>
          </p:cNvPr>
          <p:cNvSpPr txBox="1"/>
          <p:nvPr/>
        </p:nvSpPr>
        <p:spPr>
          <a:xfrm>
            <a:off x="2335444" y="5201547"/>
            <a:ext cx="6006773" cy="369332"/>
          </a:xfrm>
          <a:prstGeom prst="rect">
            <a:avLst/>
          </a:prstGeom>
          <a:noFill/>
          <a:ln w="6350">
            <a:solidFill>
              <a:schemeClr val="tx1"/>
            </a:solidFill>
          </a:ln>
        </p:spPr>
        <p:txBody>
          <a:bodyPr wrap="none" rtlCol="0">
            <a:spAutoFit/>
          </a:bodyPr>
          <a:lstStyle>
            <a:defPPr>
              <a:defRPr lang="en-US"/>
            </a:defPPr>
            <a:lvl1pPr>
              <a:defRPr>
                <a:latin typeface="Arial" panose="020B0604020202020204" pitchFamily="34" charset="0"/>
                <a:cs typeface="Arial" panose="020B0604020202020204" pitchFamily="34" charset="0"/>
              </a:defRPr>
            </a:lvl1pPr>
          </a:lstStyle>
          <a:p>
            <a:r>
              <a:rPr lang="en-GB" dirty="0"/>
              <a:t>Always cover any cuts or grazes with a  _  _  _  </a:t>
            </a:r>
            <a:r>
              <a:rPr lang="en-GB"/>
              <a:t>_  plaster</a:t>
            </a:r>
            <a:endParaRPr lang="en-US" dirty="0"/>
          </a:p>
        </p:txBody>
      </p:sp>
      <p:sp>
        <p:nvSpPr>
          <p:cNvPr id="11" name="TextBox 10">
            <a:extLst>
              <a:ext uri="{FF2B5EF4-FFF2-40B4-BE49-F238E27FC236}">
                <a16:creationId xmlns:a16="http://schemas.microsoft.com/office/drawing/2014/main" id="{490C714F-83B7-0980-30BD-D589E5081E44}"/>
              </a:ext>
            </a:extLst>
          </p:cNvPr>
          <p:cNvSpPr txBox="1"/>
          <p:nvPr/>
        </p:nvSpPr>
        <p:spPr>
          <a:xfrm>
            <a:off x="496150" y="6415919"/>
            <a:ext cx="9905276" cy="646331"/>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Choose one of the above points to create a poster to remind pupils of the importance of rules in</a:t>
            </a:r>
          </a:p>
          <a:p>
            <a:r>
              <a:rPr lang="en-GB" dirty="0">
                <a:latin typeface="Arial" panose="020B0604020202020204" pitchFamily="34" charset="0"/>
                <a:cs typeface="Arial" panose="020B0604020202020204" pitchFamily="34" charset="0"/>
              </a:rPr>
              <a:t> the technology area. Draw in pencil, colour in pencil, outline in pen. *See mark scheme.</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1AE69E1-F6E0-D020-20E0-63DA024B82CC}"/>
              </a:ext>
            </a:extLst>
          </p:cNvPr>
          <p:cNvSpPr txBox="1"/>
          <p:nvPr/>
        </p:nvSpPr>
        <p:spPr>
          <a:xfrm>
            <a:off x="496150" y="5825182"/>
            <a:ext cx="3495444" cy="523220"/>
          </a:xfrm>
          <a:prstGeom prst="rect">
            <a:avLst/>
          </a:prstGeom>
          <a:noFill/>
        </p:spPr>
        <p:txBody>
          <a:bodyPr wrap="none" rtlCol="0">
            <a:spAutoFit/>
          </a:bodyPr>
          <a:lstStyle/>
          <a:p>
            <a:r>
              <a:rPr lang="en-GB" sz="2800" b="1" u="sng" dirty="0">
                <a:latin typeface="Arial" panose="020B0604020202020204" pitchFamily="34" charset="0"/>
                <a:cs typeface="Arial" panose="020B0604020202020204" pitchFamily="34" charset="0"/>
              </a:rPr>
              <a:t>Poster Design Task</a:t>
            </a:r>
            <a:endParaRPr lang="en-US" sz="2800" b="1" u="sng"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E301A5B-7548-6CFF-D131-288610D899E7}"/>
              </a:ext>
            </a:extLst>
          </p:cNvPr>
          <p:cNvSpPr txBox="1"/>
          <p:nvPr/>
        </p:nvSpPr>
        <p:spPr>
          <a:xfrm>
            <a:off x="590150" y="13778732"/>
            <a:ext cx="9717276" cy="2308324"/>
          </a:xfrm>
          <a:prstGeom prst="rect">
            <a:avLst/>
          </a:prstGeom>
          <a:noFill/>
        </p:spPr>
        <p:txBody>
          <a:bodyPr wrap="none" rtlCol="0">
            <a:spAutoFit/>
          </a:bodyPr>
          <a:lstStyle/>
          <a:p>
            <a:endParaRPr lang="en-GB" dirty="0">
              <a:latin typeface="Arial" panose="020B0604020202020204" pitchFamily="34" charset="0"/>
              <a:cs typeface="Arial" panose="020B0604020202020204" pitchFamily="34" charset="0"/>
            </a:endParaRPr>
          </a:p>
          <a:p>
            <a:pPr>
              <a:lnSpc>
                <a:spcPct val="150000"/>
              </a:lnSpc>
            </a:pPr>
            <a:r>
              <a:rPr lang="en-GB" b="1" dirty="0">
                <a:latin typeface="Arial" panose="020B0604020202020204" pitchFamily="34" charset="0"/>
                <a:cs typeface="Arial" panose="020B0604020202020204" pitchFamily="34" charset="0"/>
              </a:rPr>
              <a:t>WWW: </a:t>
            </a:r>
            <a:r>
              <a:rPr lang="en-GB" dirty="0">
                <a:latin typeface="Arial" panose="020B0604020202020204" pitchFamily="34" charset="0"/>
                <a:cs typeface="Arial" panose="020B0604020202020204" pitchFamily="34" charset="0"/>
              </a:rPr>
              <a:t>Neatness, clear message, use of space, original, drawing skills, creativity, enthusiasm</a:t>
            </a:r>
          </a:p>
          <a:p>
            <a:pPr>
              <a:lnSpc>
                <a:spcPct val="150000"/>
              </a:lnSpc>
            </a:pPr>
            <a:r>
              <a:rPr lang="en-GB" dirty="0">
                <a:latin typeface="Arial" panose="020B0604020202020204" pitchFamily="34" charset="0"/>
                <a:cs typeface="Arial" panose="020B0604020202020204" pitchFamily="34" charset="0"/>
              </a:rPr>
              <a:t>            Other: </a:t>
            </a:r>
          </a:p>
          <a:p>
            <a:pPr>
              <a:lnSpc>
                <a:spcPct val="150000"/>
              </a:lnSpc>
            </a:pPr>
            <a:r>
              <a:rPr lang="en-GB" b="1" dirty="0">
                <a:latin typeface="Arial" panose="020B0604020202020204" pitchFamily="34" charset="0"/>
                <a:cs typeface="Arial" panose="020B0604020202020204" pitchFamily="34" charset="0"/>
              </a:rPr>
              <a:t>EBI: </a:t>
            </a:r>
            <a:r>
              <a:rPr lang="en-GB" dirty="0">
                <a:latin typeface="Arial" panose="020B0604020202020204" pitchFamily="34" charset="0"/>
                <a:cs typeface="Arial" panose="020B0604020202020204" pitchFamily="34" charset="0"/>
              </a:rPr>
              <a:t>Neater, clearer writing, clearer message, better placement or ideas, neater rendering,</a:t>
            </a:r>
          </a:p>
          <a:p>
            <a:pPr>
              <a:lnSpc>
                <a:spcPct val="150000"/>
              </a:lnSpc>
            </a:pPr>
            <a:r>
              <a:rPr lang="en-GB" dirty="0">
                <a:latin typeface="Arial" panose="020B0604020202020204" pitchFamily="34" charset="0"/>
                <a:cs typeface="Arial" panose="020B0604020202020204" pitchFamily="34" charset="0"/>
              </a:rPr>
              <a:t>           Other: </a:t>
            </a:r>
          </a:p>
          <a:p>
            <a:endParaRPr lang="en-GB" dirty="0">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771F0091-9C53-AB94-2306-AA2AD15B52EE}"/>
              </a:ext>
            </a:extLst>
          </p:cNvPr>
          <p:cNvCxnSpPr>
            <a:cxnSpLocks/>
          </p:cNvCxnSpPr>
          <p:nvPr/>
        </p:nvCxnSpPr>
        <p:spPr>
          <a:xfrm>
            <a:off x="381001" y="13806321"/>
            <a:ext cx="1144385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1E20DAF-686A-E03B-D5CA-57ECC2374074}"/>
              </a:ext>
            </a:extLst>
          </p:cNvPr>
          <p:cNvSpPr/>
          <p:nvPr/>
        </p:nvSpPr>
        <p:spPr>
          <a:xfrm>
            <a:off x="529532" y="7172717"/>
            <a:ext cx="11132935" cy="651852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B70186A-469A-D3C7-E4C8-96010E7AAA78}"/>
              </a:ext>
            </a:extLst>
          </p:cNvPr>
          <p:cNvSpPr txBox="1"/>
          <p:nvPr/>
        </p:nvSpPr>
        <p:spPr>
          <a:xfrm>
            <a:off x="381001" y="13806321"/>
            <a:ext cx="2611228" cy="369332"/>
          </a:xfrm>
          <a:prstGeom prst="rect">
            <a:avLst/>
          </a:prstGeom>
          <a:noFill/>
        </p:spPr>
        <p:txBody>
          <a:bodyPr wrap="none" rtlCol="0">
            <a:spAutoFit/>
          </a:bodyPr>
          <a:lstStyle/>
          <a:p>
            <a:r>
              <a:rPr lang="en-GB" b="1" u="sng" dirty="0"/>
              <a:t>*Teacher’s Mark Scheme:</a:t>
            </a:r>
            <a:endParaRPr lang="en-US" b="1" u="sng" dirty="0"/>
          </a:p>
        </p:txBody>
      </p:sp>
      <p:cxnSp>
        <p:nvCxnSpPr>
          <p:cNvPr id="19" name="Straight Connector 18">
            <a:extLst>
              <a:ext uri="{FF2B5EF4-FFF2-40B4-BE49-F238E27FC236}">
                <a16:creationId xmlns:a16="http://schemas.microsoft.com/office/drawing/2014/main" id="{6ECE4575-69B3-8FB5-65F0-E42271E91BE2}"/>
              </a:ext>
            </a:extLst>
          </p:cNvPr>
          <p:cNvCxnSpPr>
            <a:cxnSpLocks/>
          </p:cNvCxnSpPr>
          <p:nvPr/>
        </p:nvCxnSpPr>
        <p:spPr>
          <a:xfrm>
            <a:off x="2155666" y="14766727"/>
            <a:ext cx="79638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3FE57F-A046-2975-B872-E929B3BC0E14}"/>
              </a:ext>
            </a:extLst>
          </p:cNvPr>
          <p:cNvCxnSpPr>
            <a:cxnSpLocks/>
          </p:cNvCxnSpPr>
          <p:nvPr/>
        </p:nvCxnSpPr>
        <p:spPr>
          <a:xfrm>
            <a:off x="2059890" y="15349320"/>
            <a:ext cx="79638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99ADCE3-43AB-E146-35EE-1FA552CBEF3C}"/>
              </a:ext>
            </a:extLst>
          </p:cNvPr>
          <p:cNvSpPr txBox="1"/>
          <p:nvPr/>
        </p:nvSpPr>
        <p:spPr>
          <a:xfrm>
            <a:off x="5509164" y="14731354"/>
            <a:ext cx="6092686" cy="461665"/>
          </a:xfrm>
          <a:prstGeom prst="rect">
            <a:avLst/>
          </a:prstGeom>
          <a:noFill/>
        </p:spPr>
        <p:txBody>
          <a:bodyPr wrap="square">
            <a:spAutoFit/>
          </a:bodyPr>
          <a:lstStyle/>
          <a:p>
            <a:pPr algn="r"/>
            <a:r>
              <a:rPr lang="en-GB" sz="2400" b="1" dirty="0">
                <a:latin typeface="Arial" panose="020B0604020202020204" pitchFamily="34" charset="0"/>
                <a:cs typeface="Arial" panose="020B0604020202020204" pitchFamily="34" charset="0"/>
              </a:rPr>
              <a:t>+   =   -</a:t>
            </a:r>
            <a:endParaRPr lang="en-US" sz="24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9991163-F5E7-0B81-0BC6-7ABE6BD2539C}"/>
              </a:ext>
            </a:extLst>
          </p:cNvPr>
          <p:cNvSpPr txBox="1"/>
          <p:nvPr/>
        </p:nvSpPr>
        <p:spPr>
          <a:xfrm>
            <a:off x="5657590" y="14425760"/>
            <a:ext cx="6092686" cy="369332"/>
          </a:xfrm>
          <a:prstGeom prst="rect">
            <a:avLst/>
          </a:prstGeom>
          <a:noFill/>
        </p:spPr>
        <p:txBody>
          <a:bodyPr wrap="square">
            <a:spAutoFit/>
          </a:bodyPr>
          <a:lstStyle/>
          <a:p>
            <a:pPr algn="r"/>
            <a:r>
              <a:rPr lang="en-GB" dirty="0">
                <a:latin typeface="Arial" panose="020B0604020202020204" pitchFamily="34" charset="0"/>
                <a:cs typeface="Arial" panose="020B0604020202020204" pitchFamily="34" charset="0"/>
              </a:rPr>
              <a:t>On target?</a:t>
            </a:r>
            <a:endParaRPr lang="en-US" dirty="0">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686F7DA5-1EBD-0B03-3C98-7BA7C6FE1C5A}"/>
              </a:ext>
            </a:extLst>
          </p:cNvPr>
          <p:cNvCxnSpPr>
            <a:cxnSpLocks/>
          </p:cNvCxnSpPr>
          <p:nvPr/>
        </p:nvCxnSpPr>
        <p:spPr>
          <a:xfrm flipV="1">
            <a:off x="10337791" y="13831473"/>
            <a:ext cx="0" cy="181504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DE0B261-08DD-EBF7-AB82-40B51E1CAC8B}"/>
              </a:ext>
            </a:extLst>
          </p:cNvPr>
          <p:cNvSpPr txBox="1"/>
          <p:nvPr/>
        </p:nvSpPr>
        <p:spPr>
          <a:xfrm>
            <a:off x="5657590" y="15784092"/>
            <a:ext cx="301686" cy="369332"/>
          </a:xfrm>
          <a:prstGeom prst="rect">
            <a:avLst/>
          </a:prstGeom>
          <a:noFill/>
        </p:spPr>
        <p:txBody>
          <a:bodyPr wrap="none" rtlCol="0">
            <a:spAutoFit/>
          </a:bodyPr>
          <a:lstStyle/>
          <a:p>
            <a:r>
              <a:rPr lang="en-GB" b="1" dirty="0"/>
              <a:t>2</a:t>
            </a:r>
            <a:endParaRPr lang="en-US" b="1" dirty="0"/>
          </a:p>
        </p:txBody>
      </p:sp>
      <p:pic>
        <p:nvPicPr>
          <p:cNvPr id="14" name="Picture 13">
            <a:extLst>
              <a:ext uri="{FF2B5EF4-FFF2-40B4-BE49-F238E27FC236}">
                <a16:creationId xmlns:a16="http://schemas.microsoft.com/office/drawing/2014/main" id="{04A65D05-0746-4B27-93AB-0E0D4536E68A}"/>
              </a:ext>
            </a:extLst>
          </p:cNvPr>
          <p:cNvPicPr>
            <a:picLocks noChangeAspect="1"/>
          </p:cNvPicPr>
          <p:nvPr/>
        </p:nvPicPr>
        <p:blipFill rotWithShape="1">
          <a:blip r:embed="rId2"/>
          <a:srcRect b="12103"/>
          <a:stretch/>
        </p:blipFill>
        <p:spPr>
          <a:xfrm>
            <a:off x="4403066" y="1890096"/>
            <a:ext cx="2741137" cy="3212482"/>
          </a:xfrm>
          <a:prstGeom prst="rect">
            <a:avLst/>
          </a:prstGeom>
        </p:spPr>
      </p:pic>
    </p:spTree>
    <p:extLst>
      <p:ext uri="{BB962C8B-B14F-4D97-AF65-F5344CB8AC3E}">
        <p14:creationId xmlns:p14="http://schemas.microsoft.com/office/powerpoint/2010/main" val="3336447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F961B45-3D1B-EE31-87BA-7076488EAFBA}"/>
              </a:ext>
            </a:extLst>
          </p:cNvPr>
          <p:cNvSpPr txBox="1"/>
          <p:nvPr/>
        </p:nvSpPr>
        <p:spPr>
          <a:xfrm>
            <a:off x="5657590" y="15784092"/>
            <a:ext cx="301686" cy="369332"/>
          </a:xfrm>
          <a:prstGeom prst="rect">
            <a:avLst/>
          </a:prstGeom>
          <a:noFill/>
        </p:spPr>
        <p:txBody>
          <a:bodyPr wrap="none" rtlCol="0">
            <a:spAutoFit/>
          </a:bodyPr>
          <a:lstStyle/>
          <a:p>
            <a:r>
              <a:rPr lang="en-GB" b="1" dirty="0"/>
              <a:t>3</a:t>
            </a:r>
            <a:endParaRPr lang="en-US" b="1" dirty="0"/>
          </a:p>
        </p:txBody>
      </p:sp>
      <p:sp>
        <p:nvSpPr>
          <p:cNvPr id="4" name="TextBox 3">
            <a:extLst>
              <a:ext uri="{FF2B5EF4-FFF2-40B4-BE49-F238E27FC236}">
                <a16:creationId xmlns:a16="http://schemas.microsoft.com/office/drawing/2014/main" id="{061C1E6E-23AF-430A-3624-5A0360CB8A02}"/>
              </a:ext>
            </a:extLst>
          </p:cNvPr>
          <p:cNvSpPr txBox="1"/>
          <p:nvPr/>
        </p:nvSpPr>
        <p:spPr>
          <a:xfrm>
            <a:off x="1593068" y="560457"/>
            <a:ext cx="9201943"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Safety in the Food Technology Room</a:t>
            </a:r>
            <a:endParaRPr lang="en-US" sz="4000" b="1" u="sng"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E12875-01D4-850D-EA9A-A31F6578C9BF}"/>
              </a:ext>
            </a:extLst>
          </p:cNvPr>
          <p:cNvSpPr txBox="1"/>
          <p:nvPr/>
        </p:nvSpPr>
        <p:spPr>
          <a:xfrm>
            <a:off x="473396" y="1429103"/>
            <a:ext cx="11344531" cy="923330"/>
          </a:xfrm>
          <a:prstGeom prst="rect">
            <a:avLst/>
          </a:prstGeom>
          <a:noFill/>
        </p:spPr>
        <p:txBody>
          <a:bodyPr wrap="square" rtlCol="0">
            <a:spAutoFit/>
          </a:bodyPr>
          <a:lstStyle/>
          <a:p>
            <a:r>
              <a:rPr lang="en-GB" i="1" dirty="0">
                <a:latin typeface="Arial" panose="020B0604020202020204" pitchFamily="34" charset="0"/>
                <a:cs typeface="Arial" panose="020B0604020202020204" pitchFamily="34" charset="0"/>
              </a:rPr>
              <a:t>Each year many thousands of people are injured through accidents. Many of these accidents could be prevented. You can help prevent accidents by thinking carefully about how you and your team can work safely in the kitchen.</a:t>
            </a:r>
            <a:endParaRPr lang="en-US" i="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01D6D9E-CA9B-F058-E1B2-A4DA92578B2E}"/>
              </a:ext>
            </a:extLst>
          </p:cNvPr>
          <p:cNvSpPr txBox="1"/>
          <p:nvPr/>
        </p:nvSpPr>
        <p:spPr>
          <a:xfrm>
            <a:off x="480324" y="2482509"/>
            <a:ext cx="1134453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Where are the possible danger areas in the food room?</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7034B1D-A8B1-EDD1-2BFA-BC6520074932}"/>
              </a:ext>
            </a:extLst>
          </p:cNvPr>
          <p:cNvSpPr txBox="1"/>
          <p:nvPr/>
        </p:nvSpPr>
        <p:spPr>
          <a:xfrm>
            <a:off x="423734" y="5147955"/>
            <a:ext cx="1134453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Read through the following rules and explain why you think they are important.</a:t>
            </a:r>
            <a:endParaRPr lang="en-US"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C34CFEA-2303-3515-CFC5-A5A601DE99B1}"/>
              </a:ext>
            </a:extLst>
          </p:cNvPr>
          <p:cNvSpPr txBox="1"/>
          <p:nvPr/>
        </p:nvSpPr>
        <p:spPr>
          <a:xfrm>
            <a:off x="374073" y="5560972"/>
            <a:ext cx="1134453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 Make sure all bags and stools are placed out of the way</a:t>
            </a:r>
            <a:endParaRPr lang="en-US"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13157FA-55BE-1041-9729-F35E23B8328E}"/>
              </a:ext>
            </a:extLst>
          </p:cNvPr>
          <p:cNvSpPr/>
          <p:nvPr/>
        </p:nvSpPr>
        <p:spPr>
          <a:xfrm>
            <a:off x="585669" y="5889344"/>
            <a:ext cx="11132935" cy="1571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C42754D-B7A7-3ECE-EF75-C91264AC6EA4}"/>
              </a:ext>
            </a:extLst>
          </p:cNvPr>
          <p:cNvCxnSpPr>
            <a:cxnSpLocks/>
          </p:cNvCxnSpPr>
          <p:nvPr/>
        </p:nvCxnSpPr>
        <p:spPr>
          <a:xfrm flipH="1">
            <a:off x="847469" y="6447182"/>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5F1474-2D2D-AE81-5CD3-2AC796158D76}"/>
              </a:ext>
            </a:extLst>
          </p:cNvPr>
          <p:cNvCxnSpPr>
            <a:cxnSpLocks/>
          </p:cNvCxnSpPr>
          <p:nvPr/>
        </p:nvCxnSpPr>
        <p:spPr>
          <a:xfrm flipH="1">
            <a:off x="847469" y="7114208"/>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aphicFrame>
        <p:nvGraphicFramePr>
          <p:cNvPr id="39" name="Table 39">
            <a:extLst>
              <a:ext uri="{FF2B5EF4-FFF2-40B4-BE49-F238E27FC236}">
                <a16:creationId xmlns:a16="http://schemas.microsoft.com/office/drawing/2014/main" id="{6B7B613F-146A-0D86-AA8C-A31F379D7F83}"/>
              </a:ext>
            </a:extLst>
          </p:cNvPr>
          <p:cNvGraphicFramePr>
            <a:graphicFrameLocks noGrp="1"/>
          </p:cNvGraphicFramePr>
          <p:nvPr>
            <p:extLst>
              <p:ext uri="{D42A27DB-BD31-4B8C-83A1-F6EECF244321}">
                <p14:modId xmlns:p14="http://schemas.microsoft.com/office/powerpoint/2010/main" val="1990272431"/>
              </p:ext>
            </p:extLst>
          </p:nvPr>
        </p:nvGraphicFramePr>
        <p:xfrm>
          <a:off x="585668" y="2810881"/>
          <a:ext cx="11132936" cy="2161605"/>
        </p:xfrm>
        <a:graphic>
          <a:graphicData uri="http://schemas.openxmlformats.org/drawingml/2006/table">
            <a:tbl>
              <a:tblPr firstRow="1" bandRow="1">
                <a:tableStyleId>{5C22544A-7EE6-4342-B048-85BDC9FD1C3A}</a:tableStyleId>
              </a:tblPr>
              <a:tblGrid>
                <a:gridCol w="5566468">
                  <a:extLst>
                    <a:ext uri="{9D8B030D-6E8A-4147-A177-3AD203B41FA5}">
                      <a16:colId xmlns:a16="http://schemas.microsoft.com/office/drawing/2014/main" val="3387787333"/>
                    </a:ext>
                  </a:extLst>
                </a:gridCol>
                <a:gridCol w="5566468">
                  <a:extLst>
                    <a:ext uri="{9D8B030D-6E8A-4147-A177-3AD203B41FA5}">
                      <a16:colId xmlns:a16="http://schemas.microsoft.com/office/drawing/2014/main" val="4048470169"/>
                    </a:ext>
                  </a:extLst>
                </a:gridCol>
              </a:tblGrid>
              <a:tr h="370840">
                <a:tc>
                  <a:txBody>
                    <a:bodyPr/>
                    <a:lstStyle/>
                    <a:p>
                      <a:pPr marL="457200" indent="-457200">
                        <a:lnSpc>
                          <a:spcPct val="200000"/>
                        </a:lnSpc>
                        <a:buFont typeface="+mj-lt"/>
                        <a:buAutoNum type="arabicPeriod"/>
                      </a:pP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962111"/>
                  </a:ext>
                </a:extLst>
              </a:tr>
              <a:tr h="370840">
                <a:tc>
                  <a:txBody>
                    <a:bodyPr/>
                    <a:lstStyle/>
                    <a:p>
                      <a:pPr marL="0" indent="0">
                        <a:lnSpc>
                          <a:spcPct val="200000"/>
                        </a:lnSpc>
                        <a:buFont typeface="+mj-lt"/>
                        <a:buNone/>
                      </a:pP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7153657"/>
                  </a:ext>
                </a:extLst>
              </a:tr>
              <a:tr h="370840">
                <a:tc>
                  <a:txBody>
                    <a:bodyPr/>
                    <a:lstStyle/>
                    <a:p>
                      <a:pPr marL="0" indent="0">
                        <a:lnSpc>
                          <a:spcPct val="200000"/>
                        </a:lnSpc>
                        <a:buFont typeface="+mj-lt"/>
                        <a:buNone/>
                      </a:pP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0270596"/>
                  </a:ext>
                </a:extLst>
              </a:tr>
            </a:tbl>
          </a:graphicData>
        </a:graphic>
      </p:graphicFrame>
      <p:sp>
        <p:nvSpPr>
          <p:cNvPr id="40" name="TextBox 39">
            <a:extLst>
              <a:ext uri="{FF2B5EF4-FFF2-40B4-BE49-F238E27FC236}">
                <a16:creationId xmlns:a16="http://schemas.microsoft.com/office/drawing/2014/main" id="{D5489149-CA29-ABF9-29A5-FBDA7F05AAF9}"/>
              </a:ext>
            </a:extLst>
          </p:cNvPr>
          <p:cNvSpPr txBox="1"/>
          <p:nvPr/>
        </p:nvSpPr>
        <p:spPr>
          <a:xfrm>
            <a:off x="585668" y="2973223"/>
            <a:ext cx="8421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E2F89A6D-D6BB-0E6B-4C9B-743DCC0FEF0E}"/>
              </a:ext>
            </a:extLst>
          </p:cNvPr>
          <p:cNvSpPr txBox="1"/>
          <p:nvPr/>
        </p:nvSpPr>
        <p:spPr>
          <a:xfrm>
            <a:off x="602162" y="3727364"/>
            <a:ext cx="8421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D1487C8-1459-27B1-66C7-CFC0ECE6D697}"/>
              </a:ext>
            </a:extLst>
          </p:cNvPr>
          <p:cNvSpPr txBox="1"/>
          <p:nvPr/>
        </p:nvSpPr>
        <p:spPr>
          <a:xfrm>
            <a:off x="585668" y="4455511"/>
            <a:ext cx="83850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752D32B0-1F41-7A16-0718-8F60FE18C2A9}"/>
              </a:ext>
            </a:extLst>
          </p:cNvPr>
          <p:cNvSpPr txBox="1"/>
          <p:nvPr/>
        </p:nvSpPr>
        <p:spPr>
          <a:xfrm>
            <a:off x="6135756" y="3047615"/>
            <a:ext cx="8421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AF92A9F7-FA4D-614E-877C-61EE564614AE}"/>
              </a:ext>
            </a:extLst>
          </p:cNvPr>
          <p:cNvSpPr txBox="1"/>
          <p:nvPr/>
        </p:nvSpPr>
        <p:spPr>
          <a:xfrm>
            <a:off x="6152250" y="3801756"/>
            <a:ext cx="8421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D6D09BBC-769C-21E3-1E1C-69C8D0E2F32B}"/>
              </a:ext>
            </a:extLst>
          </p:cNvPr>
          <p:cNvSpPr txBox="1"/>
          <p:nvPr/>
        </p:nvSpPr>
        <p:spPr>
          <a:xfrm>
            <a:off x="6135756" y="4529903"/>
            <a:ext cx="83850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03946DCD-CB7B-AFC3-EC87-AE03008FCE54}"/>
              </a:ext>
            </a:extLst>
          </p:cNvPr>
          <p:cNvCxnSpPr>
            <a:cxnSpLocks/>
          </p:cNvCxnSpPr>
          <p:nvPr/>
        </p:nvCxnSpPr>
        <p:spPr>
          <a:xfrm flipH="1">
            <a:off x="910680" y="3342555"/>
            <a:ext cx="504859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C60292C-11AC-A400-FE9F-AAD1694F71BE}"/>
              </a:ext>
            </a:extLst>
          </p:cNvPr>
          <p:cNvCxnSpPr>
            <a:cxnSpLocks/>
          </p:cNvCxnSpPr>
          <p:nvPr/>
        </p:nvCxnSpPr>
        <p:spPr>
          <a:xfrm flipH="1">
            <a:off x="910680" y="4096696"/>
            <a:ext cx="504859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757DC91-E93F-ACBA-5B92-3F0B59F4C198}"/>
              </a:ext>
            </a:extLst>
          </p:cNvPr>
          <p:cNvCxnSpPr>
            <a:cxnSpLocks/>
          </p:cNvCxnSpPr>
          <p:nvPr/>
        </p:nvCxnSpPr>
        <p:spPr>
          <a:xfrm flipH="1">
            <a:off x="910680" y="4824843"/>
            <a:ext cx="504859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000A08B-066D-3EC0-979B-052EE9FBC738}"/>
              </a:ext>
            </a:extLst>
          </p:cNvPr>
          <p:cNvCxnSpPr>
            <a:cxnSpLocks/>
          </p:cNvCxnSpPr>
          <p:nvPr/>
        </p:nvCxnSpPr>
        <p:spPr>
          <a:xfrm flipH="1">
            <a:off x="6489845" y="3342555"/>
            <a:ext cx="504859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DD551EF-459A-5E6C-ABDF-9AC0747CFAF4}"/>
              </a:ext>
            </a:extLst>
          </p:cNvPr>
          <p:cNvCxnSpPr>
            <a:cxnSpLocks/>
          </p:cNvCxnSpPr>
          <p:nvPr/>
        </p:nvCxnSpPr>
        <p:spPr>
          <a:xfrm flipH="1">
            <a:off x="6489845" y="4096696"/>
            <a:ext cx="504859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C17982E-0D46-91B4-3CBF-2FB412806E7D}"/>
              </a:ext>
            </a:extLst>
          </p:cNvPr>
          <p:cNvCxnSpPr>
            <a:cxnSpLocks/>
          </p:cNvCxnSpPr>
          <p:nvPr/>
        </p:nvCxnSpPr>
        <p:spPr>
          <a:xfrm flipH="1">
            <a:off x="6489845" y="4824843"/>
            <a:ext cx="504859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82CFD66-B0B0-1504-1DA1-915AE92BE849}"/>
              </a:ext>
            </a:extLst>
          </p:cNvPr>
          <p:cNvSpPr txBox="1"/>
          <p:nvPr/>
        </p:nvSpPr>
        <p:spPr>
          <a:xfrm>
            <a:off x="390566" y="7627438"/>
            <a:ext cx="1134453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b) Walk, don’t run</a:t>
            </a:r>
            <a:endParaRPr lang="en-US"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0AF4F00E-8297-8999-C21D-5DD7E59FCB24}"/>
              </a:ext>
            </a:extLst>
          </p:cNvPr>
          <p:cNvSpPr/>
          <p:nvPr/>
        </p:nvSpPr>
        <p:spPr>
          <a:xfrm>
            <a:off x="602162" y="7935932"/>
            <a:ext cx="11132935" cy="1571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2449C375-0BFD-71ED-B1B1-57AF7744C21E}"/>
              </a:ext>
            </a:extLst>
          </p:cNvPr>
          <p:cNvCxnSpPr>
            <a:cxnSpLocks/>
          </p:cNvCxnSpPr>
          <p:nvPr/>
        </p:nvCxnSpPr>
        <p:spPr>
          <a:xfrm flipH="1">
            <a:off x="863962" y="8493770"/>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9B00B53-7BFA-4D7F-7142-1E19E54CAE58}"/>
              </a:ext>
            </a:extLst>
          </p:cNvPr>
          <p:cNvCxnSpPr>
            <a:cxnSpLocks/>
          </p:cNvCxnSpPr>
          <p:nvPr/>
        </p:nvCxnSpPr>
        <p:spPr>
          <a:xfrm flipH="1">
            <a:off x="863962" y="9160796"/>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81BB6B4-555C-025F-7DC4-AB0168F156BE}"/>
              </a:ext>
            </a:extLst>
          </p:cNvPr>
          <p:cNvSpPr txBox="1"/>
          <p:nvPr/>
        </p:nvSpPr>
        <p:spPr>
          <a:xfrm>
            <a:off x="341199" y="9707900"/>
            <a:ext cx="1134453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 Beware of spilt food</a:t>
            </a:r>
            <a:endParaRPr lang="en-US" dirty="0">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41807346-798A-3361-F9F9-299349E1710B}"/>
              </a:ext>
            </a:extLst>
          </p:cNvPr>
          <p:cNvSpPr/>
          <p:nvPr/>
        </p:nvSpPr>
        <p:spPr>
          <a:xfrm>
            <a:off x="552795" y="10036272"/>
            <a:ext cx="11132935" cy="1571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A883017C-49C4-2898-C202-A637A9195495}"/>
              </a:ext>
            </a:extLst>
          </p:cNvPr>
          <p:cNvCxnSpPr>
            <a:cxnSpLocks/>
          </p:cNvCxnSpPr>
          <p:nvPr/>
        </p:nvCxnSpPr>
        <p:spPr>
          <a:xfrm flipH="1">
            <a:off x="814595" y="10594110"/>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A7AD211-E811-EB91-B8F2-6843224D2C9D}"/>
              </a:ext>
            </a:extLst>
          </p:cNvPr>
          <p:cNvCxnSpPr>
            <a:cxnSpLocks/>
          </p:cNvCxnSpPr>
          <p:nvPr/>
        </p:nvCxnSpPr>
        <p:spPr>
          <a:xfrm flipH="1">
            <a:off x="814595" y="11261136"/>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12FC166-9093-4DCE-0C53-DB0FD40ACC99}"/>
              </a:ext>
            </a:extLst>
          </p:cNvPr>
          <p:cNvSpPr txBox="1"/>
          <p:nvPr/>
        </p:nvSpPr>
        <p:spPr>
          <a:xfrm>
            <a:off x="357692" y="11774366"/>
            <a:ext cx="1134453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 Do not leave saucepan handles, knives or glass bowls dangerously over the edge of a surface or cooker</a:t>
            </a:r>
            <a:endParaRPr lang="en-US" dirty="0">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D33F748A-D766-53B5-29C2-E874E5F09810}"/>
              </a:ext>
            </a:extLst>
          </p:cNvPr>
          <p:cNvSpPr/>
          <p:nvPr/>
        </p:nvSpPr>
        <p:spPr>
          <a:xfrm>
            <a:off x="569288" y="12082860"/>
            <a:ext cx="11132935" cy="1571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6CCB57DF-9ABB-F72D-F90A-49F3BA819848}"/>
              </a:ext>
            </a:extLst>
          </p:cNvPr>
          <p:cNvCxnSpPr>
            <a:cxnSpLocks/>
          </p:cNvCxnSpPr>
          <p:nvPr/>
        </p:nvCxnSpPr>
        <p:spPr>
          <a:xfrm flipH="1">
            <a:off x="831088" y="12640698"/>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BD97A5-05FC-03A0-AFC4-8C262D57CFD8}"/>
              </a:ext>
            </a:extLst>
          </p:cNvPr>
          <p:cNvCxnSpPr>
            <a:cxnSpLocks/>
          </p:cNvCxnSpPr>
          <p:nvPr/>
        </p:nvCxnSpPr>
        <p:spPr>
          <a:xfrm flipH="1">
            <a:off x="831088" y="13307724"/>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8EE1824-0385-7E7A-8688-0903A3207536}"/>
              </a:ext>
            </a:extLst>
          </p:cNvPr>
          <p:cNvSpPr txBox="1"/>
          <p:nvPr/>
        </p:nvSpPr>
        <p:spPr>
          <a:xfrm>
            <a:off x="357692" y="13812060"/>
            <a:ext cx="1134453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 Always use dry oven gloves when handling hot dishes</a:t>
            </a:r>
            <a:endParaRPr lang="en-US"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3163A3E3-B54E-2CDE-1C9A-819810983A97}"/>
              </a:ext>
            </a:extLst>
          </p:cNvPr>
          <p:cNvSpPr/>
          <p:nvPr/>
        </p:nvSpPr>
        <p:spPr>
          <a:xfrm>
            <a:off x="569288" y="14140432"/>
            <a:ext cx="11132935" cy="157138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6E88078F-2FCE-2842-68F6-6D4C34B3C8D0}"/>
              </a:ext>
            </a:extLst>
          </p:cNvPr>
          <p:cNvCxnSpPr>
            <a:cxnSpLocks/>
          </p:cNvCxnSpPr>
          <p:nvPr/>
        </p:nvCxnSpPr>
        <p:spPr>
          <a:xfrm flipH="1">
            <a:off x="831088" y="14698270"/>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2959322-9A1D-50BF-B331-5821A5DD663C}"/>
              </a:ext>
            </a:extLst>
          </p:cNvPr>
          <p:cNvCxnSpPr>
            <a:cxnSpLocks/>
          </p:cNvCxnSpPr>
          <p:nvPr/>
        </p:nvCxnSpPr>
        <p:spPr>
          <a:xfrm flipH="1">
            <a:off x="831088" y="15365296"/>
            <a:ext cx="1048314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6763DDA1-CCB1-CCAD-E866-44249361702D}"/>
              </a:ext>
            </a:extLst>
          </p:cNvPr>
          <p:cNvPicPr>
            <a:picLocks noChangeAspect="1"/>
          </p:cNvPicPr>
          <p:nvPr/>
        </p:nvPicPr>
        <p:blipFill>
          <a:blip r:embed="rId2"/>
          <a:stretch>
            <a:fillRect/>
          </a:stretch>
        </p:blipFill>
        <p:spPr>
          <a:xfrm>
            <a:off x="10717689" y="141593"/>
            <a:ext cx="1140040" cy="1140040"/>
          </a:xfrm>
          <a:prstGeom prst="rect">
            <a:avLst/>
          </a:prstGeom>
        </p:spPr>
      </p:pic>
    </p:spTree>
    <p:extLst>
      <p:ext uri="{BB962C8B-B14F-4D97-AF65-F5344CB8AC3E}">
        <p14:creationId xmlns:p14="http://schemas.microsoft.com/office/powerpoint/2010/main" val="927421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3">
            <a:extLst>
              <a:ext uri="{FF2B5EF4-FFF2-40B4-BE49-F238E27FC236}">
                <a16:creationId xmlns:a16="http://schemas.microsoft.com/office/drawing/2014/main" id="{DF127624-7535-9C07-F6D8-3654D10E9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055" y="9530708"/>
            <a:ext cx="2143125" cy="2143125"/>
          </a:xfrm>
          <a:prstGeom prst="rect">
            <a:avLst/>
          </a:prstGeom>
        </p:spPr>
      </p:pic>
      <p:pic>
        <p:nvPicPr>
          <p:cNvPr id="24" name="Picture 23">
            <a:extLst>
              <a:ext uri="{FF2B5EF4-FFF2-40B4-BE49-F238E27FC236}">
                <a16:creationId xmlns:a16="http://schemas.microsoft.com/office/drawing/2014/main" id="{498108E8-24C1-BF4E-CC99-FAF8E6D5E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46667">
            <a:off x="8817244" y="4779657"/>
            <a:ext cx="1694691" cy="1764019"/>
          </a:xfrm>
          <a:prstGeom prst="rect">
            <a:avLst/>
          </a:prstGeom>
        </p:spPr>
      </p:pic>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301686" cy="369332"/>
          </a:xfrm>
          <a:prstGeom prst="rect">
            <a:avLst/>
          </a:prstGeom>
          <a:noFill/>
        </p:spPr>
        <p:txBody>
          <a:bodyPr wrap="none" rtlCol="0">
            <a:spAutoFit/>
          </a:bodyPr>
          <a:lstStyle/>
          <a:p>
            <a:r>
              <a:rPr lang="en-GB" b="1" dirty="0"/>
              <a:t>4</a:t>
            </a:r>
            <a:endParaRPr lang="en-US" b="1" dirty="0"/>
          </a:p>
        </p:txBody>
      </p:sp>
      <p:sp>
        <p:nvSpPr>
          <p:cNvPr id="4" name="TextBox 3">
            <a:extLst>
              <a:ext uri="{FF2B5EF4-FFF2-40B4-BE49-F238E27FC236}">
                <a16:creationId xmlns:a16="http://schemas.microsoft.com/office/drawing/2014/main" id="{28A2E0E6-E4D7-4534-2C43-5754A693E5F5}"/>
              </a:ext>
            </a:extLst>
          </p:cNvPr>
          <p:cNvSpPr txBox="1"/>
          <p:nvPr/>
        </p:nvSpPr>
        <p:spPr>
          <a:xfrm>
            <a:off x="4381486" y="463866"/>
            <a:ext cx="2832827"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Equipment</a:t>
            </a:r>
            <a:endParaRPr lang="en-US" sz="4000" b="1" u="sng"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4BA11DA-3404-C1EF-7292-05342347A6B0}"/>
              </a:ext>
            </a:extLst>
          </p:cNvPr>
          <p:cNvSpPr txBox="1"/>
          <p:nvPr/>
        </p:nvSpPr>
        <p:spPr>
          <a:xfrm>
            <a:off x="473396" y="1429103"/>
            <a:ext cx="11344531" cy="369332"/>
          </a:xfrm>
          <a:prstGeom prst="rect">
            <a:avLst/>
          </a:prstGeom>
          <a:noFill/>
        </p:spPr>
        <p:txBody>
          <a:bodyPr wrap="square" rtlCol="0">
            <a:spAutoFit/>
          </a:bodyPr>
          <a:lstStyle/>
          <a:p>
            <a:r>
              <a:rPr lang="en-GB" i="1" dirty="0">
                <a:latin typeface="Arial" panose="020B0604020202020204" pitchFamily="34" charset="0"/>
                <a:cs typeface="Arial" panose="020B0604020202020204" pitchFamily="34" charset="0"/>
              </a:rPr>
              <a:t>In the food room you will use a range of equipment. </a:t>
            </a:r>
            <a:endParaRPr lang="en-US" i="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A1DC211-5357-9188-7A56-6CB1A80AADF1}"/>
              </a:ext>
            </a:extLst>
          </p:cNvPr>
          <p:cNvSpPr txBox="1"/>
          <p:nvPr/>
        </p:nvSpPr>
        <p:spPr>
          <a:xfrm>
            <a:off x="423734" y="1878972"/>
            <a:ext cx="1134453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Can you identify the following pieces of equipment?</a:t>
            </a:r>
            <a:endParaRPr lang="en-US" b="1" dirty="0">
              <a:latin typeface="Arial" panose="020B0604020202020204" pitchFamily="34" charset="0"/>
              <a:cs typeface="Arial" panose="020B0604020202020204" pitchFamily="34" charset="0"/>
            </a:endParaRPr>
          </a:p>
        </p:txBody>
      </p:sp>
      <p:graphicFrame>
        <p:nvGraphicFramePr>
          <p:cNvPr id="8" name="Table 39">
            <a:extLst>
              <a:ext uri="{FF2B5EF4-FFF2-40B4-BE49-F238E27FC236}">
                <a16:creationId xmlns:a16="http://schemas.microsoft.com/office/drawing/2014/main" id="{337790D8-91B2-8977-32F3-4A34F3EF9A81}"/>
              </a:ext>
            </a:extLst>
          </p:cNvPr>
          <p:cNvGraphicFramePr>
            <a:graphicFrameLocks noGrp="1"/>
          </p:cNvGraphicFramePr>
          <p:nvPr>
            <p:extLst>
              <p:ext uri="{D42A27DB-BD31-4B8C-83A1-F6EECF244321}">
                <p14:modId xmlns:p14="http://schemas.microsoft.com/office/powerpoint/2010/main" val="655893079"/>
              </p:ext>
            </p:extLst>
          </p:nvPr>
        </p:nvGraphicFramePr>
        <p:xfrm>
          <a:off x="585668" y="2329622"/>
          <a:ext cx="11132936" cy="12079890"/>
        </p:xfrm>
        <a:graphic>
          <a:graphicData uri="http://schemas.openxmlformats.org/drawingml/2006/table">
            <a:tbl>
              <a:tblPr firstRow="1" bandRow="1">
                <a:tableStyleId>{5C22544A-7EE6-4342-B048-85BDC9FD1C3A}</a:tableStyleId>
              </a:tblPr>
              <a:tblGrid>
                <a:gridCol w="3688158">
                  <a:extLst>
                    <a:ext uri="{9D8B030D-6E8A-4147-A177-3AD203B41FA5}">
                      <a16:colId xmlns:a16="http://schemas.microsoft.com/office/drawing/2014/main" val="3387787333"/>
                    </a:ext>
                  </a:extLst>
                </a:gridCol>
                <a:gridCol w="3756991">
                  <a:extLst>
                    <a:ext uri="{9D8B030D-6E8A-4147-A177-3AD203B41FA5}">
                      <a16:colId xmlns:a16="http://schemas.microsoft.com/office/drawing/2014/main" val="4048470169"/>
                    </a:ext>
                  </a:extLst>
                </a:gridCol>
                <a:gridCol w="3687787">
                  <a:extLst>
                    <a:ext uri="{9D8B030D-6E8A-4147-A177-3AD203B41FA5}">
                      <a16:colId xmlns:a16="http://schemas.microsoft.com/office/drawing/2014/main" val="18001332"/>
                    </a:ext>
                  </a:extLst>
                </a:gridCol>
              </a:tblGrid>
              <a:tr h="2415978">
                <a:tc>
                  <a:txBody>
                    <a:bodyPr/>
                    <a:lstStyle/>
                    <a:p>
                      <a:pPr marL="457200" indent="-457200">
                        <a:lnSpc>
                          <a:spcPct val="200000"/>
                        </a:lnSpc>
                        <a:buFont typeface="+mj-lt"/>
                        <a:buAutoNum type="arabicPeriod"/>
                      </a:pP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962111"/>
                  </a:ext>
                </a:extLst>
              </a:tr>
              <a:tr h="2415978">
                <a:tc>
                  <a:txBody>
                    <a:bodyPr/>
                    <a:lstStyle/>
                    <a:p>
                      <a:pPr marL="457200" indent="-457200">
                        <a:lnSpc>
                          <a:spcPct val="200000"/>
                        </a:lnSpc>
                        <a:buFont typeface="+mj-lt"/>
                        <a:buAutoNum type="arabicPeriod"/>
                      </a:pP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4045822"/>
                  </a:ext>
                </a:extLst>
              </a:tr>
              <a:tr h="2415978">
                <a:tc>
                  <a:txBody>
                    <a:bodyPr/>
                    <a:lstStyle/>
                    <a:p>
                      <a:pPr marL="457200" indent="-457200">
                        <a:lnSpc>
                          <a:spcPct val="200000"/>
                        </a:lnSpc>
                        <a:buFont typeface="+mj-lt"/>
                        <a:buAutoNum type="arabicPeriod"/>
                      </a:pP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2398495"/>
                  </a:ext>
                </a:extLst>
              </a:tr>
              <a:tr h="2415978">
                <a:tc>
                  <a:txBody>
                    <a:bodyPr/>
                    <a:lstStyle/>
                    <a:p>
                      <a:pPr marL="457200" indent="-457200">
                        <a:lnSpc>
                          <a:spcPct val="200000"/>
                        </a:lnSpc>
                        <a:buFont typeface="+mj-lt"/>
                        <a:buAutoNum type="arabicPeriod"/>
                      </a:pP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3018824"/>
                  </a:ext>
                </a:extLst>
              </a:tr>
              <a:tr h="2415978">
                <a:tc>
                  <a:txBody>
                    <a:bodyPr/>
                    <a:lstStyle/>
                    <a:p>
                      <a:pPr marL="457200" indent="-457200">
                        <a:lnSpc>
                          <a:spcPct val="200000"/>
                        </a:lnSpc>
                        <a:buFont typeface="+mj-lt"/>
                        <a:buAutoNum type="arabicPeriod"/>
                      </a:pPr>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indent="-457200">
                        <a:lnSpc>
                          <a:spcPct val="200000"/>
                        </a:lnSpc>
                        <a:buFont typeface="+mj-lt"/>
                        <a:buAutoNum type="arabicPeriod"/>
                      </a:pP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3783060"/>
                  </a:ext>
                </a:extLst>
              </a:tr>
            </a:tbl>
          </a:graphicData>
        </a:graphic>
      </p:graphicFrame>
      <p:pic>
        <p:nvPicPr>
          <p:cNvPr id="22" name="Picture 21">
            <a:extLst>
              <a:ext uri="{FF2B5EF4-FFF2-40B4-BE49-F238E27FC236}">
                <a16:creationId xmlns:a16="http://schemas.microsoft.com/office/drawing/2014/main" id="{2571A2C6-D9A5-0368-8550-F9E8F8085CAA}"/>
              </a:ext>
            </a:extLst>
          </p:cNvPr>
          <p:cNvPicPr>
            <a:picLocks noChangeAspect="1"/>
          </p:cNvPicPr>
          <p:nvPr/>
        </p:nvPicPr>
        <p:blipFill rotWithShape="1">
          <a:blip r:embed="rId4"/>
          <a:srcRect t="23007"/>
          <a:stretch/>
        </p:blipFill>
        <p:spPr>
          <a:xfrm>
            <a:off x="9031218" y="2597632"/>
            <a:ext cx="1754295" cy="1644929"/>
          </a:xfrm>
          <a:prstGeom prst="rect">
            <a:avLst/>
          </a:prstGeom>
        </p:spPr>
      </p:pic>
      <p:pic>
        <p:nvPicPr>
          <p:cNvPr id="25" name="Picture 24">
            <a:extLst>
              <a:ext uri="{FF2B5EF4-FFF2-40B4-BE49-F238E27FC236}">
                <a16:creationId xmlns:a16="http://schemas.microsoft.com/office/drawing/2014/main" id="{DA04CC68-0D6F-4CE1-4D20-C6E1BE5A55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618" y="12144810"/>
            <a:ext cx="2800000" cy="1638095"/>
          </a:xfrm>
          <a:prstGeom prst="rect">
            <a:avLst/>
          </a:prstGeom>
        </p:spPr>
      </p:pic>
      <p:pic>
        <p:nvPicPr>
          <p:cNvPr id="27" name="Picture 26">
            <a:extLst>
              <a:ext uri="{FF2B5EF4-FFF2-40B4-BE49-F238E27FC236}">
                <a16:creationId xmlns:a16="http://schemas.microsoft.com/office/drawing/2014/main" id="{78608510-6557-E292-6F1B-85B7FA27DCBE}"/>
              </a:ext>
            </a:extLst>
          </p:cNvPr>
          <p:cNvPicPr>
            <a:picLocks noChangeAspect="1"/>
          </p:cNvPicPr>
          <p:nvPr/>
        </p:nvPicPr>
        <p:blipFill>
          <a:blip r:embed="rId6"/>
          <a:stretch>
            <a:fillRect/>
          </a:stretch>
        </p:blipFill>
        <p:spPr>
          <a:xfrm>
            <a:off x="1406487" y="2628289"/>
            <a:ext cx="1754296" cy="1483613"/>
          </a:xfrm>
          <a:prstGeom prst="rect">
            <a:avLst/>
          </a:prstGeom>
        </p:spPr>
      </p:pic>
      <p:pic>
        <p:nvPicPr>
          <p:cNvPr id="28" name="Picture 5" descr="\\nsnet.net\data\users\Staff\scameron\My Pictures\7000-pic-sieve.jpg">
            <a:extLst>
              <a:ext uri="{FF2B5EF4-FFF2-40B4-BE49-F238E27FC236}">
                <a16:creationId xmlns:a16="http://schemas.microsoft.com/office/drawing/2014/main" id="{5A49D2FA-90B0-4FFA-C576-7BA1D3A73CDC}"/>
              </a:ext>
            </a:extLst>
          </p:cNvPr>
          <p:cNvPicPr>
            <a:picLocks noChangeAspect="1" noChangeArrowheads="1"/>
          </p:cNvPicPr>
          <p:nvPr/>
        </p:nvPicPr>
        <p:blipFill>
          <a:blip r:embed="rId7" cstate="print"/>
          <a:srcRect/>
          <a:stretch>
            <a:fillRect/>
          </a:stretch>
        </p:blipFill>
        <p:spPr bwMode="auto">
          <a:xfrm>
            <a:off x="4793762" y="7352615"/>
            <a:ext cx="2032982" cy="1169747"/>
          </a:xfrm>
          <a:prstGeom prst="rect">
            <a:avLst/>
          </a:prstGeom>
          <a:noFill/>
        </p:spPr>
      </p:pic>
      <p:pic>
        <p:nvPicPr>
          <p:cNvPr id="29" name="Picture 28" descr="2.jpg">
            <a:extLst>
              <a:ext uri="{FF2B5EF4-FFF2-40B4-BE49-F238E27FC236}">
                <a16:creationId xmlns:a16="http://schemas.microsoft.com/office/drawing/2014/main" id="{CB0E7820-28D1-0CD2-93A3-FF09E22F82CB}"/>
              </a:ext>
            </a:extLst>
          </p:cNvPr>
          <p:cNvPicPr>
            <a:picLocks noChangeAspect="1"/>
          </p:cNvPicPr>
          <p:nvPr/>
        </p:nvPicPr>
        <p:blipFill>
          <a:blip r:embed="rId8" cstate="print"/>
          <a:stretch>
            <a:fillRect/>
          </a:stretch>
        </p:blipFill>
        <p:spPr>
          <a:xfrm>
            <a:off x="4607962" y="2597632"/>
            <a:ext cx="1144817" cy="1144817"/>
          </a:xfrm>
          <a:prstGeom prst="rect">
            <a:avLst/>
          </a:prstGeom>
        </p:spPr>
      </p:pic>
      <p:pic>
        <p:nvPicPr>
          <p:cNvPr id="30" name="Picture 29">
            <a:extLst>
              <a:ext uri="{FF2B5EF4-FFF2-40B4-BE49-F238E27FC236}">
                <a16:creationId xmlns:a16="http://schemas.microsoft.com/office/drawing/2014/main" id="{9A1D284B-4E8A-A497-7350-DE4D3F2789E0}"/>
              </a:ext>
            </a:extLst>
          </p:cNvPr>
          <p:cNvPicPr>
            <a:picLocks noChangeAspect="1"/>
          </p:cNvPicPr>
          <p:nvPr/>
        </p:nvPicPr>
        <p:blipFill>
          <a:blip r:embed="rId9"/>
          <a:stretch>
            <a:fillRect/>
          </a:stretch>
        </p:blipFill>
        <p:spPr>
          <a:xfrm>
            <a:off x="5180370" y="9623754"/>
            <a:ext cx="1590941" cy="1590941"/>
          </a:xfrm>
          <a:prstGeom prst="rect">
            <a:avLst/>
          </a:prstGeom>
        </p:spPr>
      </p:pic>
      <p:pic>
        <p:nvPicPr>
          <p:cNvPr id="31" name="Picture 3" descr="\\nsnet.net\data\users\Staff\scameron\My Pictures\wooden.jpg">
            <a:extLst>
              <a:ext uri="{FF2B5EF4-FFF2-40B4-BE49-F238E27FC236}">
                <a16:creationId xmlns:a16="http://schemas.microsoft.com/office/drawing/2014/main" id="{A75EADFB-9D91-A3B1-7666-F28BEAA2BC66}"/>
              </a:ext>
            </a:extLst>
          </p:cNvPr>
          <p:cNvPicPr>
            <a:picLocks noChangeAspect="1" noChangeArrowheads="1"/>
          </p:cNvPicPr>
          <p:nvPr/>
        </p:nvPicPr>
        <p:blipFill>
          <a:blip r:embed="rId10" cstate="print"/>
          <a:srcRect/>
          <a:stretch>
            <a:fillRect/>
          </a:stretch>
        </p:blipFill>
        <p:spPr bwMode="auto">
          <a:xfrm>
            <a:off x="9155615" y="12200659"/>
            <a:ext cx="1259548" cy="1259548"/>
          </a:xfrm>
          <a:prstGeom prst="rect">
            <a:avLst/>
          </a:prstGeom>
          <a:noFill/>
        </p:spPr>
      </p:pic>
      <p:pic>
        <p:nvPicPr>
          <p:cNvPr id="32" name="Picture 31">
            <a:extLst>
              <a:ext uri="{FF2B5EF4-FFF2-40B4-BE49-F238E27FC236}">
                <a16:creationId xmlns:a16="http://schemas.microsoft.com/office/drawing/2014/main" id="{FA134338-EB5E-8EB0-E73C-B80832B3CF96}"/>
              </a:ext>
            </a:extLst>
          </p:cNvPr>
          <p:cNvPicPr>
            <a:picLocks noChangeAspect="1"/>
          </p:cNvPicPr>
          <p:nvPr/>
        </p:nvPicPr>
        <p:blipFill rotWithShape="1">
          <a:blip r:embed="rId11"/>
          <a:srcRect t="33777" r="2517" b="28061"/>
          <a:stretch/>
        </p:blipFill>
        <p:spPr>
          <a:xfrm>
            <a:off x="859936" y="7399987"/>
            <a:ext cx="2948041" cy="1154084"/>
          </a:xfrm>
          <a:prstGeom prst="rect">
            <a:avLst/>
          </a:prstGeom>
        </p:spPr>
      </p:pic>
      <p:pic>
        <p:nvPicPr>
          <p:cNvPr id="33" name="Picture 2" descr="The 8 Best Box Graters in 2021">
            <a:extLst>
              <a:ext uri="{FF2B5EF4-FFF2-40B4-BE49-F238E27FC236}">
                <a16:creationId xmlns:a16="http://schemas.microsoft.com/office/drawing/2014/main" id="{60F551E9-1D02-45F4-4B6D-29E9062C3B8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3968" y="4886012"/>
            <a:ext cx="1706815" cy="1684972"/>
          </a:xfrm>
          <a:prstGeom prst="rect">
            <a:avLst/>
          </a:prstGeom>
          <a:noFill/>
          <a:extLst>
            <a:ext uri="{909E8E84-426E-40DD-AFC4-6F175D3DCCD1}">
              <a14:hiddenFill xmlns:a14="http://schemas.microsoft.com/office/drawing/2010/main">
                <a:solidFill>
                  <a:srgbClr val="FFFFFF"/>
                </a:solidFill>
              </a14:hiddenFill>
            </a:ext>
          </a:extLst>
        </p:spPr>
      </p:pic>
      <p:pic>
        <p:nvPicPr>
          <p:cNvPr id="34" name="Content Placeholder 3">
            <a:extLst>
              <a:ext uri="{FF2B5EF4-FFF2-40B4-BE49-F238E27FC236}">
                <a16:creationId xmlns:a16="http://schemas.microsoft.com/office/drawing/2014/main" id="{41E1FE94-C167-3ED6-B42F-C71FCAFA5E27}"/>
              </a:ext>
            </a:extLst>
          </p:cNvPr>
          <p:cNvPicPr>
            <a:picLocks noChangeAspect="1"/>
          </p:cNvPicPr>
          <p:nvPr/>
        </p:nvPicPr>
        <p:blipFill rotWithShape="1">
          <a:blip r:embed="rId13">
            <a:extLst>
              <a:ext uri="{28A0092B-C50C-407E-A947-70E740481C1C}">
                <a14:useLocalDpi xmlns:a14="http://schemas.microsoft.com/office/drawing/2010/main" val="0"/>
              </a:ext>
            </a:extLst>
          </a:blip>
          <a:srcRect r="1578"/>
          <a:stretch/>
        </p:blipFill>
        <p:spPr>
          <a:xfrm>
            <a:off x="5414157" y="4845157"/>
            <a:ext cx="1211870" cy="1609086"/>
          </a:xfrm>
          <a:prstGeom prst="rect">
            <a:avLst/>
          </a:prstGeom>
        </p:spPr>
      </p:pic>
      <p:pic>
        <p:nvPicPr>
          <p:cNvPr id="2" name="Picture 1">
            <a:extLst>
              <a:ext uri="{FF2B5EF4-FFF2-40B4-BE49-F238E27FC236}">
                <a16:creationId xmlns:a16="http://schemas.microsoft.com/office/drawing/2014/main" id="{B9A9E56A-9991-D985-CF09-36FB29A9AAA9}"/>
              </a:ext>
            </a:extLst>
          </p:cNvPr>
          <p:cNvPicPr>
            <a:picLocks noChangeAspect="1"/>
          </p:cNvPicPr>
          <p:nvPr/>
        </p:nvPicPr>
        <p:blipFill>
          <a:blip r:embed="rId14"/>
          <a:stretch>
            <a:fillRect/>
          </a:stretch>
        </p:blipFill>
        <p:spPr>
          <a:xfrm>
            <a:off x="8877037" y="7302573"/>
            <a:ext cx="2032982" cy="1219789"/>
          </a:xfrm>
          <a:prstGeom prst="rect">
            <a:avLst/>
          </a:prstGeom>
        </p:spPr>
      </p:pic>
      <p:pic>
        <p:nvPicPr>
          <p:cNvPr id="36" name="Picture 35">
            <a:extLst>
              <a:ext uri="{FF2B5EF4-FFF2-40B4-BE49-F238E27FC236}">
                <a16:creationId xmlns:a16="http://schemas.microsoft.com/office/drawing/2014/main" id="{8EA3868C-992B-435C-9937-AE793322C639}"/>
              </a:ext>
            </a:extLst>
          </p:cNvPr>
          <p:cNvPicPr>
            <a:picLocks noChangeAspect="1"/>
          </p:cNvPicPr>
          <p:nvPr/>
        </p:nvPicPr>
        <p:blipFill>
          <a:blip r:embed="rId15"/>
          <a:stretch>
            <a:fillRect/>
          </a:stretch>
        </p:blipFill>
        <p:spPr>
          <a:xfrm>
            <a:off x="8658290" y="9808261"/>
            <a:ext cx="2190107" cy="1259547"/>
          </a:xfrm>
          <a:prstGeom prst="rect">
            <a:avLst/>
          </a:prstGeom>
        </p:spPr>
      </p:pic>
      <p:pic>
        <p:nvPicPr>
          <p:cNvPr id="37" name="Picture 36">
            <a:extLst>
              <a:ext uri="{FF2B5EF4-FFF2-40B4-BE49-F238E27FC236}">
                <a16:creationId xmlns:a16="http://schemas.microsoft.com/office/drawing/2014/main" id="{45B06C74-03E4-A1E6-A06A-BD8781ED82B4}"/>
              </a:ext>
            </a:extLst>
          </p:cNvPr>
          <p:cNvPicPr>
            <a:picLocks noChangeAspect="1"/>
          </p:cNvPicPr>
          <p:nvPr/>
        </p:nvPicPr>
        <p:blipFill>
          <a:blip r:embed="rId16"/>
          <a:stretch>
            <a:fillRect/>
          </a:stretch>
        </p:blipFill>
        <p:spPr>
          <a:xfrm>
            <a:off x="5292526" y="12073497"/>
            <a:ext cx="1333500" cy="1333500"/>
          </a:xfrm>
          <a:prstGeom prst="rect">
            <a:avLst/>
          </a:prstGeom>
        </p:spPr>
      </p:pic>
      <p:cxnSp>
        <p:nvCxnSpPr>
          <p:cNvPr id="39" name="Straight Connector 38">
            <a:extLst>
              <a:ext uri="{FF2B5EF4-FFF2-40B4-BE49-F238E27FC236}">
                <a16:creationId xmlns:a16="http://schemas.microsoft.com/office/drawing/2014/main" id="{A7302D3E-C372-F281-15C6-29378DBE4965}"/>
              </a:ext>
            </a:extLst>
          </p:cNvPr>
          <p:cNvCxnSpPr>
            <a:cxnSpLocks/>
          </p:cNvCxnSpPr>
          <p:nvPr/>
        </p:nvCxnSpPr>
        <p:spPr>
          <a:xfrm flipH="1">
            <a:off x="4427399" y="4564010"/>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A3DF47-DF3F-AEAD-C4A2-A2E697CF43B3}"/>
              </a:ext>
            </a:extLst>
          </p:cNvPr>
          <p:cNvCxnSpPr>
            <a:cxnSpLocks/>
          </p:cNvCxnSpPr>
          <p:nvPr/>
        </p:nvCxnSpPr>
        <p:spPr>
          <a:xfrm flipH="1">
            <a:off x="8168238" y="4563071"/>
            <a:ext cx="340124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FC37F9B-4DC6-4E15-CB3F-CBBB7AD8525F}"/>
              </a:ext>
            </a:extLst>
          </p:cNvPr>
          <p:cNvCxnSpPr>
            <a:cxnSpLocks/>
          </p:cNvCxnSpPr>
          <p:nvPr/>
        </p:nvCxnSpPr>
        <p:spPr>
          <a:xfrm flipH="1">
            <a:off x="659199" y="4563071"/>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7529B2B-5A00-D65D-B202-23BD1C35671A}"/>
              </a:ext>
            </a:extLst>
          </p:cNvPr>
          <p:cNvCxnSpPr>
            <a:cxnSpLocks/>
          </p:cNvCxnSpPr>
          <p:nvPr/>
        </p:nvCxnSpPr>
        <p:spPr>
          <a:xfrm flipH="1">
            <a:off x="4381486" y="7002410"/>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74ED6B-30D3-40F6-FDC0-8EB39FB25AD6}"/>
              </a:ext>
            </a:extLst>
          </p:cNvPr>
          <p:cNvCxnSpPr>
            <a:cxnSpLocks/>
          </p:cNvCxnSpPr>
          <p:nvPr/>
        </p:nvCxnSpPr>
        <p:spPr>
          <a:xfrm flipH="1">
            <a:off x="8122325" y="7001471"/>
            <a:ext cx="340124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0CB8E7D-25D2-AC4C-EBE3-605C69A2C860}"/>
              </a:ext>
            </a:extLst>
          </p:cNvPr>
          <p:cNvCxnSpPr>
            <a:cxnSpLocks/>
          </p:cNvCxnSpPr>
          <p:nvPr/>
        </p:nvCxnSpPr>
        <p:spPr>
          <a:xfrm flipH="1">
            <a:off x="613286" y="7001471"/>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D8BF714-39E6-C046-4953-34F1AB36D9EE}"/>
              </a:ext>
            </a:extLst>
          </p:cNvPr>
          <p:cNvCxnSpPr>
            <a:cxnSpLocks/>
          </p:cNvCxnSpPr>
          <p:nvPr/>
        </p:nvCxnSpPr>
        <p:spPr>
          <a:xfrm flipH="1">
            <a:off x="4382400" y="9447437"/>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CA6840-FC5C-50D5-C74E-523E4284C39F}"/>
              </a:ext>
            </a:extLst>
          </p:cNvPr>
          <p:cNvCxnSpPr>
            <a:cxnSpLocks/>
          </p:cNvCxnSpPr>
          <p:nvPr/>
        </p:nvCxnSpPr>
        <p:spPr>
          <a:xfrm flipH="1">
            <a:off x="8123239" y="9446498"/>
            <a:ext cx="340124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3D8D9FE-82A9-552D-8D4F-46897F587918}"/>
              </a:ext>
            </a:extLst>
          </p:cNvPr>
          <p:cNvCxnSpPr>
            <a:cxnSpLocks/>
          </p:cNvCxnSpPr>
          <p:nvPr/>
        </p:nvCxnSpPr>
        <p:spPr>
          <a:xfrm flipH="1">
            <a:off x="614200" y="9446498"/>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1EE44B8-5AEF-75C3-2249-4163D33CC2BF}"/>
              </a:ext>
            </a:extLst>
          </p:cNvPr>
          <p:cNvCxnSpPr>
            <a:cxnSpLocks/>
          </p:cNvCxnSpPr>
          <p:nvPr/>
        </p:nvCxnSpPr>
        <p:spPr>
          <a:xfrm flipH="1">
            <a:off x="4336487" y="11885837"/>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EB36412-ADA2-781C-4B25-1C28D48083D9}"/>
              </a:ext>
            </a:extLst>
          </p:cNvPr>
          <p:cNvCxnSpPr>
            <a:cxnSpLocks/>
          </p:cNvCxnSpPr>
          <p:nvPr/>
        </p:nvCxnSpPr>
        <p:spPr>
          <a:xfrm flipH="1">
            <a:off x="8077326" y="11884898"/>
            <a:ext cx="340124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1B075BE-F94F-4401-1C96-4606D6C24778}"/>
              </a:ext>
            </a:extLst>
          </p:cNvPr>
          <p:cNvCxnSpPr>
            <a:cxnSpLocks/>
          </p:cNvCxnSpPr>
          <p:nvPr/>
        </p:nvCxnSpPr>
        <p:spPr>
          <a:xfrm flipH="1">
            <a:off x="568287" y="11884898"/>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7665BDF-F7CF-AEBF-AA01-8D5D4A94F946}"/>
              </a:ext>
            </a:extLst>
          </p:cNvPr>
          <p:cNvCxnSpPr>
            <a:cxnSpLocks/>
          </p:cNvCxnSpPr>
          <p:nvPr/>
        </p:nvCxnSpPr>
        <p:spPr>
          <a:xfrm flipH="1">
            <a:off x="4372304" y="14204967"/>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48F0B6F-5F8C-2B2D-D806-AD94DCA77E39}"/>
              </a:ext>
            </a:extLst>
          </p:cNvPr>
          <p:cNvCxnSpPr>
            <a:cxnSpLocks/>
          </p:cNvCxnSpPr>
          <p:nvPr/>
        </p:nvCxnSpPr>
        <p:spPr>
          <a:xfrm flipH="1">
            <a:off x="8113143" y="14204028"/>
            <a:ext cx="340124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04D9619-F885-3F61-E697-199E2175E138}"/>
              </a:ext>
            </a:extLst>
          </p:cNvPr>
          <p:cNvCxnSpPr>
            <a:cxnSpLocks/>
          </p:cNvCxnSpPr>
          <p:nvPr/>
        </p:nvCxnSpPr>
        <p:spPr>
          <a:xfrm flipH="1">
            <a:off x="604104" y="14204028"/>
            <a:ext cx="342902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20F35F99-4E21-E12E-1F34-503B767CE1D0}"/>
              </a:ext>
            </a:extLst>
          </p:cNvPr>
          <p:cNvPicPr>
            <a:picLocks noChangeAspect="1"/>
          </p:cNvPicPr>
          <p:nvPr/>
        </p:nvPicPr>
        <p:blipFill>
          <a:blip r:embed="rId17"/>
          <a:stretch>
            <a:fillRect/>
          </a:stretch>
        </p:blipFill>
        <p:spPr>
          <a:xfrm>
            <a:off x="6439222" y="2606627"/>
            <a:ext cx="906380" cy="955431"/>
          </a:xfrm>
          <a:prstGeom prst="rect">
            <a:avLst/>
          </a:prstGeom>
        </p:spPr>
      </p:pic>
      <p:sp>
        <p:nvSpPr>
          <p:cNvPr id="57" name="TextBox 56">
            <a:extLst>
              <a:ext uri="{FF2B5EF4-FFF2-40B4-BE49-F238E27FC236}">
                <a16:creationId xmlns:a16="http://schemas.microsoft.com/office/drawing/2014/main" id="{C4EE7DED-39E5-090A-0817-238351C64D04}"/>
              </a:ext>
            </a:extLst>
          </p:cNvPr>
          <p:cNvSpPr txBox="1"/>
          <p:nvPr/>
        </p:nvSpPr>
        <p:spPr>
          <a:xfrm>
            <a:off x="5841983" y="2910383"/>
            <a:ext cx="803474" cy="369332"/>
          </a:xfrm>
          <a:prstGeom prst="rect">
            <a:avLst/>
          </a:prstGeom>
          <a:noFill/>
        </p:spPr>
        <p:txBody>
          <a:bodyPr wrap="square" rtlCol="0">
            <a:spAutoFit/>
          </a:bodyPr>
          <a:lstStyle/>
          <a:p>
            <a:r>
              <a:rPr lang="en-GB" i="1" u="sng" dirty="0">
                <a:latin typeface="Arial" panose="020B0604020202020204" pitchFamily="34" charset="0"/>
                <a:cs typeface="Arial" panose="020B0604020202020204" pitchFamily="34" charset="0"/>
              </a:rPr>
              <a:t>or</a:t>
            </a:r>
            <a:endParaRPr lang="en-US" i="1" u="sng"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E631E128-DB3B-718C-148A-1DE0723535B4}"/>
              </a:ext>
            </a:extLst>
          </p:cNvPr>
          <p:cNvSpPr txBox="1"/>
          <p:nvPr/>
        </p:nvSpPr>
        <p:spPr>
          <a:xfrm>
            <a:off x="9535731" y="570573"/>
            <a:ext cx="2033752" cy="1477328"/>
          </a:xfrm>
          <a:prstGeom prst="rect">
            <a:avLst/>
          </a:prstGeom>
          <a:noFill/>
          <a:ln w="6350">
            <a:solidFill>
              <a:schemeClr val="tx1"/>
            </a:solidFill>
          </a:ln>
        </p:spPr>
        <p:txBody>
          <a:bodyPr wrap="square" rtlCol="0">
            <a:spAutoFit/>
          </a:bodyPr>
          <a:lstStyle/>
          <a:p>
            <a:r>
              <a:rPr lang="en-GB" i="1" dirty="0">
                <a:latin typeface="Arial" panose="020B0604020202020204" pitchFamily="34" charset="0"/>
                <a:cs typeface="Arial" panose="020B0604020202020204" pitchFamily="34" charset="0"/>
              </a:rPr>
              <a:t>Peer assessed by: </a:t>
            </a:r>
          </a:p>
          <a:p>
            <a:endParaRPr lang="en-GB" i="1" dirty="0">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Score:  </a:t>
            </a:r>
          </a:p>
          <a:p>
            <a:r>
              <a:rPr lang="en-GB" b="1" i="1" dirty="0">
                <a:latin typeface="Arial" panose="020B0604020202020204" pitchFamily="34" charset="0"/>
                <a:cs typeface="Arial" panose="020B0604020202020204" pitchFamily="34" charset="0"/>
              </a:rPr>
              <a:t>                  /15</a:t>
            </a:r>
            <a:endParaRPr lang="en-US" b="1" i="1" dirty="0">
              <a:latin typeface="Arial" panose="020B0604020202020204" pitchFamily="34" charset="0"/>
              <a:cs typeface="Arial" panose="020B0604020202020204" pitchFamily="34" charset="0"/>
            </a:endParaRPr>
          </a:p>
        </p:txBody>
      </p:sp>
      <p:cxnSp>
        <p:nvCxnSpPr>
          <p:cNvPr id="63" name="Straight Connector 62">
            <a:extLst>
              <a:ext uri="{FF2B5EF4-FFF2-40B4-BE49-F238E27FC236}">
                <a16:creationId xmlns:a16="http://schemas.microsoft.com/office/drawing/2014/main" id="{488A227C-46F8-FF9E-44C2-6ECB4C5AC50C}"/>
              </a:ext>
            </a:extLst>
          </p:cNvPr>
          <p:cNvCxnSpPr>
            <a:cxnSpLocks/>
          </p:cNvCxnSpPr>
          <p:nvPr/>
        </p:nvCxnSpPr>
        <p:spPr>
          <a:xfrm flipH="1">
            <a:off x="10004617" y="1248537"/>
            <a:ext cx="137681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1721BF6-6F6E-C1CD-CF9C-FD91C0F8FAEB}"/>
              </a:ext>
            </a:extLst>
          </p:cNvPr>
          <p:cNvCxnSpPr>
            <a:cxnSpLocks/>
          </p:cNvCxnSpPr>
          <p:nvPr/>
        </p:nvCxnSpPr>
        <p:spPr>
          <a:xfrm flipH="1">
            <a:off x="10400084" y="1906268"/>
            <a:ext cx="268529"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14F3818-8345-4575-DAEE-CE452E7162C9}"/>
              </a:ext>
            </a:extLst>
          </p:cNvPr>
          <p:cNvSpPr txBox="1"/>
          <p:nvPr/>
        </p:nvSpPr>
        <p:spPr>
          <a:xfrm>
            <a:off x="766956" y="14437150"/>
            <a:ext cx="11344531" cy="1477328"/>
          </a:xfrm>
          <a:prstGeom prst="rect">
            <a:avLst/>
          </a:prstGeom>
          <a:noFill/>
        </p:spPr>
        <p:txBody>
          <a:bodyPr wrap="square" rtlCol="0">
            <a:spAutoFit/>
          </a:bodyPr>
          <a:lstStyle/>
          <a:p>
            <a:r>
              <a:rPr lang="en-GB" b="1" i="1" dirty="0">
                <a:latin typeface="Arial" panose="020B0604020202020204" pitchFamily="34" charset="0"/>
                <a:cs typeface="Arial" panose="020B0604020202020204" pitchFamily="34" charset="0"/>
              </a:rPr>
              <a:t>Extension: </a:t>
            </a:r>
            <a:r>
              <a:rPr lang="en-GB" sz="1400" i="1" dirty="0">
                <a:latin typeface="Arial" panose="020B0604020202020204" pitchFamily="34" charset="0"/>
                <a:cs typeface="Arial" panose="020B0604020202020204" pitchFamily="34" charset="0"/>
              </a:rPr>
              <a:t>What Where How Why</a:t>
            </a:r>
          </a:p>
          <a:p>
            <a:r>
              <a:rPr lang="en-GB" i="1" dirty="0">
                <a:latin typeface="Arial" panose="020B0604020202020204" pitchFamily="34" charset="0"/>
                <a:cs typeface="Arial" panose="020B0604020202020204" pitchFamily="34" charset="0"/>
              </a:rPr>
              <a:t>a)Mark the items you have uses before with a *</a:t>
            </a:r>
          </a:p>
          <a:p>
            <a:r>
              <a:rPr lang="en-GB" i="1" dirty="0">
                <a:latin typeface="Arial" panose="020B0604020202020204" pitchFamily="34" charset="0"/>
                <a:cs typeface="Arial" panose="020B0604020202020204" pitchFamily="34" charset="0"/>
              </a:rPr>
              <a:t>b) I have also used other equipment found in the kitchen, such as:</a:t>
            </a:r>
          </a:p>
          <a:p>
            <a:endParaRPr lang="en-GB" i="1"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pic>
        <p:nvPicPr>
          <p:cNvPr id="69" name="Picture 68">
            <a:extLst>
              <a:ext uri="{FF2B5EF4-FFF2-40B4-BE49-F238E27FC236}">
                <a16:creationId xmlns:a16="http://schemas.microsoft.com/office/drawing/2014/main" id="{37F18560-24A1-F15C-B7D1-B4CE4416305C}"/>
              </a:ext>
            </a:extLst>
          </p:cNvPr>
          <p:cNvPicPr>
            <a:picLocks noChangeAspect="1"/>
          </p:cNvPicPr>
          <p:nvPr/>
        </p:nvPicPr>
        <p:blipFill>
          <a:blip r:embed="rId18"/>
          <a:stretch>
            <a:fillRect/>
          </a:stretch>
        </p:blipFill>
        <p:spPr>
          <a:xfrm>
            <a:off x="192504" y="14460865"/>
            <a:ext cx="649821" cy="649821"/>
          </a:xfrm>
          <a:prstGeom prst="rect">
            <a:avLst/>
          </a:prstGeom>
        </p:spPr>
      </p:pic>
      <p:cxnSp>
        <p:nvCxnSpPr>
          <p:cNvPr id="70" name="Straight Connector 69">
            <a:extLst>
              <a:ext uri="{FF2B5EF4-FFF2-40B4-BE49-F238E27FC236}">
                <a16:creationId xmlns:a16="http://schemas.microsoft.com/office/drawing/2014/main" id="{ECDA8C1F-4B6C-CABB-AFAC-752E3D9E0D52}"/>
              </a:ext>
            </a:extLst>
          </p:cNvPr>
          <p:cNvCxnSpPr>
            <a:cxnSpLocks/>
          </p:cNvCxnSpPr>
          <p:nvPr/>
        </p:nvCxnSpPr>
        <p:spPr>
          <a:xfrm flipH="1">
            <a:off x="918618" y="15727958"/>
            <a:ext cx="10559953"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31995F3-4034-808C-C8DD-8AA29C00F5E7}"/>
              </a:ext>
            </a:extLst>
          </p:cNvPr>
          <p:cNvCxnSpPr>
            <a:cxnSpLocks/>
          </p:cNvCxnSpPr>
          <p:nvPr/>
        </p:nvCxnSpPr>
        <p:spPr>
          <a:xfrm flipH="1">
            <a:off x="963617" y="15654918"/>
            <a:ext cx="10559953"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621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FA986A0D-AD0A-7833-37FD-0CBA87416108}"/>
              </a:ext>
            </a:extLst>
          </p:cNvPr>
          <p:cNvSpPr txBox="1"/>
          <p:nvPr/>
        </p:nvSpPr>
        <p:spPr>
          <a:xfrm>
            <a:off x="847469" y="13882470"/>
            <a:ext cx="11344531" cy="2031325"/>
          </a:xfrm>
          <a:prstGeom prst="rect">
            <a:avLst/>
          </a:prstGeom>
          <a:noFill/>
        </p:spPr>
        <p:txBody>
          <a:bodyPr wrap="square" rtlCol="0">
            <a:spAutoFit/>
          </a:bodyPr>
          <a:lstStyle/>
          <a:p>
            <a:r>
              <a:rPr lang="en-GB" b="1" i="1" dirty="0">
                <a:latin typeface="Arial" panose="020B0604020202020204" pitchFamily="34" charset="0"/>
                <a:cs typeface="Arial" panose="020B0604020202020204" pitchFamily="34" charset="0"/>
              </a:rPr>
              <a:t>Extension: </a:t>
            </a:r>
            <a:r>
              <a:rPr lang="en-GB" sz="1400" i="1" dirty="0">
                <a:latin typeface="Arial" panose="020B0604020202020204" pitchFamily="34" charset="0"/>
                <a:cs typeface="Arial" panose="020B0604020202020204" pitchFamily="34" charset="0"/>
              </a:rPr>
              <a:t>What Where How Why</a:t>
            </a:r>
          </a:p>
          <a:p>
            <a:r>
              <a:rPr lang="en-GB" i="1" dirty="0">
                <a:latin typeface="Arial" panose="020B0604020202020204" pitchFamily="34" charset="0"/>
                <a:cs typeface="Arial" panose="020B0604020202020204" pitchFamily="34" charset="0"/>
              </a:rPr>
              <a:t>a)Why shouldn’t you put something hot on a wooden or plastic surface?</a:t>
            </a:r>
          </a:p>
          <a:p>
            <a:endParaRPr lang="en-GB" i="1" dirty="0">
              <a:latin typeface="Arial" panose="020B0604020202020204" pitchFamily="34" charset="0"/>
              <a:cs typeface="Arial" panose="020B0604020202020204" pitchFamily="34" charset="0"/>
            </a:endParaRPr>
          </a:p>
          <a:p>
            <a:r>
              <a:rPr lang="en-GB" i="1" dirty="0">
                <a:latin typeface="Arial" panose="020B0604020202020204" pitchFamily="34" charset="0"/>
                <a:cs typeface="Arial" panose="020B0604020202020204" pitchFamily="34" charset="0"/>
              </a:rPr>
              <a:t>b) what is a  ‘ml’?</a:t>
            </a:r>
          </a:p>
          <a:p>
            <a:r>
              <a:rPr lang="en-GB" i="1" dirty="0">
                <a:latin typeface="Arial" panose="020B0604020202020204" pitchFamily="34" charset="0"/>
                <a:cs typeface="Arial" panose="020B0604020202020204" pitchFamily="34" charset="0"/>
              </a:rPr>
              <a:t>c) What is a ‘g’</a:t>
            </a:r>
          </a:p>
          <a:p>
            <a:endParaRPr lang="en-GB" i="1"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301686" cy="369332"/>
          </a:xfrm>
          <a:prstGeom prst="rect">
            <a:avLst/>
          </a:prstGeom>
          <a:noFill/>
        </p:spPr>
        <p:txBody>
          <a:bodyPr wrap="none" rtlCol="0">
            <a:spAutoFit/>
          </a:bodyPr>
          <a:lstStyle/>
          <a:p>
            <a:r>
              <a:rPr lang="en-GB" b="1" dirty="0"/>
              <a:t>5</a:t>
            </a:r>
            <a:endParaRPr lang="en-US" b="1" dirty="0"/>
          </a:p>
        </p:txBody>
      </p:sp>
      <p:sp>
        <p:nvSpPr>
          <p:cNvPr id="4" name="TextBox 3">
            <a:extLst>
              <a:ext uri="{FF2B5EF4-FFF2-40B4-BE49-F238E27FC236}">
                <a16:creationId xmlns:a16="http://schemas.microsoft.com/office/drawing/2014/main" id="{10683D37-2EE7-46D5-56D2-054388EDB332}"/>
              </a:ext>
            </a:extLst>
          </p:cNvPr>
          <p:cNvSpPr txBox="1"/>
          <p:nvPr/>
        </p:nvSpPr>
        <p:spPr>
          <a:xfrm>
            <a:off x="495291" y="458369"/>
            <a:ext cx="5032147" cy="584775"/>
          </a:xfrm>
          <a:prstGeom prst="rect">
            <a:avLst/>
          </a:prstGeom>
          <a:noFill/>
        </p:spPr>
        <p:txBody>
          <a:bodyPr wrap="none" rtlCol="0">
            <a:spAutoFit/>
          </a:bodyPr>
          <a:lstStyle/>
          <a:p>
            <a:r>
              <a:rPr lang="en-GB" sz="3200" b="1" u="sng" dirty="0">
                <a:latin typeface="Arial" panose="020B0604020202020204" pitchFamily="34" charset="0"/>
                <a:cs typeface="Arial" panose="020B0604020202020204" pitchFamily="34" charset="0"/>
              </a:rPr>
              <a:t>Complete the sentences:</a:t>
            </a:r>
            <a:endParaRPr lang="en-US" sz="3200" b="1" u="sng"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4D5EE9C-B433-2F8D-8EBC-2F7F1ED611EC}"/>
              </a:ext>
            </a:extLst>
          </p:cNvPr>
          <p:cNvSpPr txBox="1"/>
          <p:nvPr/>
        </p:nvSpPr>
        <p:spPr>
          <a:xfrm>
            <a:off x="583927" y="3267302"/>
            <a:ext cx="11344531" cy="4438395"/>
          </a:xfrm>
          <a:prstGeom prst="rect">
            <a:avLst/>
          </a:prstGeom>
          <a:noFill/>
        </p:spPr>
        <p:txBody>
          <a:bodyPr wrap="square" rtlCol="0">
            <a:spAutoFit/>
          </a:bodyPr>
          <a:lstStyle/>
          <a:p>
            <a:pPr marL="342900" indent="-342900">
              <a:lnSpc>
                <a:spcPct val="200000"/>
              </a:lnSpc>
              <a:buAutoNum type="arabicPeriod"/>
            </a:pPr>
            <a:r>
              <a:rPr lang="en-GB" i="1" dirty="0">
                <a:latin typeface="Arial" panose="020B0604020202020204" pitchFamily="34" charset="0"/>
                <a:cs typeface="Arial" panose="020B0604020202020204" pitchFamily="34" charset="0"/>
              </a:rPr>
              <a:t>A _____________________ to chop ingredients.</a:t>
            </a:r>
          </a:p>
          <a:p>
            <a:pPr marL="342900" indent="-342900">
              <a:lnSpc>
                <a:spcPct val="200000"/>
              </a:lnSpc>
              <a:buAutoNum type="arabicPeriod"/>
            </a:pPr>
            <a:r>
              <a:rPr lang="en-GB" i="1" dirty="0">
                <a:latin typeface="Arial" panose="020B0604020202020204" pitchFamily="34" charset="0"/>
                <a:cs typeface="Arial" panose="020B0604020202020204" pitchFamily="34" charset="0"/>
              </a:rPr>
              <a:t>Vegetables should be peeled using a _____________________ not a chef’s knife</a:t>
            </a:r>
          </a:p>
          <a:p>
            <a:pPr marL="342900" indent="-342900">
              <a:lnSpc>
                <a:spcPct val="200000"/>
              </a:lnSpc>
              <a:buAutoNum type="arabicPeriod"/>
            </a:pPr>
            <a:r>
              <a:rPr lang="en-GB" i="1" dirty="0">
                <a:latin typeface="Arial" panose="020B0604020202020204" pitchFamily="34" charset="0"/>
                <a:cs typeface="Arial" panose="020B0604020202020204" pitchFamily="34" charset="0"/>
              </a:rPr>
              <a:t>To measure 150ml of milk you would use a __________________________</a:t>
            </a:r>
          </a:p>
          <a:p>
            <a:pPr marL="342900" indent="-342900">
              <a:lnSpc>
                <a:spcPct val="200000"/>
              </a:lnSpc>
              <a:buAutoNum type="arabicPeriod"/>
            </a:pPr>
            <a:r>
              <a:rPr lang="en-GB" i="1" dirty="0">
                <a:latin typeface="Arial" panose="020B0604020202020204" pitchFamily="34" charset="0"/>
                <a:cs typeface="Arial" panose="020B0604020202020204" pitchFamily="34" charset="0"/>
              </a:rPr>
              <a:t>To measure 150g of flour you would use a ___________________________</a:t>
            </a:r>
          </a:p>
          <a:p>
            <a:pPr marL="342900" indent="-342900">
              <a:lnSpc>
                <a:spcPct val="200000"/>
              </a:lnSpc>
              <a:buAutoNum type="arabicPeriod"/>
            </a:pPr>
            <a:r>
              <a:rPr lang="en-GB" i="1" dirty="0">
                <a:latin typeface="Arial" panose="020B0604020202020204" pitchFamily="34" charset="0"/>
                <a:cs typeface="Arial" panose="020B0604020202020204" pitchFamily="34" charset="0"/>
              </a:rPr>
              <a:t>To mix ingredients in a bowl you would use a ________________________</a:t>
            </a:r>
          </a:p>
          <a:p>
            <a:pPr marL="342900" indent="-342900">
              <a:lnSpc>
                <a:spcPct val="200000"/>
              </a:lnSpc>
              <a:buAutoNum type="arabicPeriod"/>
            </a:pPr>
            <a:r>
              <a:rPr lang="en-GB" i="1" dirty="0">
                <a:latin typeface="Arial" panose="020B0604020202020204" pitchFamily="34" charset="0"/>
                <a:cs typeface="Arial" panose="020B0604020202020204" pitchFamily="34" charset="0"/>
              </a:rPr>
              <a:t>To grate cheese or a carrot you would use a ________________________</a:t>
            </a:r>
          </a:p>
          <a:p>
            <a:pPr marL="342900" indent="-342900">
              <a:lnSpc>
                <a:spcPct val="200000"/>
              </a:lnSpc>
              <a:buAutoNum type="arabicPeriod"/>
            </a:pPr>
            <a:r>
              <a:rPr lang="en-US" i="1" dirty="0">
                <a:latin typeface="Arial" panose="020B0604020202020204" pitchFamily="34" charset="0"/>
                <a:cs typeface="Arial" panose="020B0604020202020204" pitchFamily="34" charset="0"/>
              </a:rPr>
              <a:t>To remove lumps from flour to aerate the flour you would use a ________________________</a:t>
            </a:r>
          </a:p>
          <a:p>
            <a:pPr marL="342900" indent="-342900">
              <a:lnSpc>
                <a:spcPct val="200000"/>
              </a:lnSpc>
              <a:buAutoNum type="arabicPeriod"/>
            </a:pPr>
            <a:r>
              <a:rPr lang="en-US" i="1" dirty="0">
                <a:latin typeface="Arial" panose="020B0604020202020204" pitchFamily="34" charset="0"/>
                <a:cs typeface="Arial" panose="020B0604020202020204" pitchFamily="34" charset="0"/>
              </a:rPr>
              <a:t>To cool baked foods such as scones you would put food on a _____________________________</a:t>
            </a:r>
          </a:p>
        </p:txBody>
      </p:sp>
      <p:sp>
        <p:nvSpPr>
          <p:cNvPr id="7" name="TextBox 6">
            <a:extLst>
              <a:ext uri="{FF2B5EF4-FFF2-40B4-BE49-F238E27FC236}">
                <a16:creationId xmlns:a16="http://schemas.microsoft.com/office/drawing/2014/main" id="{03805B10-A616-F1D6-F3B2-60A78B3B5387}"/>
              </a:ext>
            </a:extLst>
          </p:cNvPr>
          <p:cNvSpPr txBox="1"/>
          <p:nvPr/>
        </p:nvSpPr>
        <p:spPr>
          <a:xfrm>
            <a:off x="583928" y="1258210"/>
            <a:ext cx="1134453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Using the words in the table below, complete the following sentences:</a:t>
            </a:r>
            <a:endParaRPr lang="en-US" b="1" dirty="0">
              <a:latin typeface="Arial" panose="020B0604020202020204" pitchFamily="34" charset="0"/>
              <a:cs typeface="Arial" panose="020B0604020202020204" pitchFamily="34" charset="0"/>
            </a:endParaRPr>
          </a:p>
        </p:txBody>
      </p:sp>
      <p:graphicFrame>
        <p:nvGraphicFramePr>
          <p:cNvPr id="8" name="Table 39">
            <a:extLst>
              <a:ext uri="{FF2B5EF4-FFF2-40B4-BE49-F238E27FC236}">
                <a16:creationId xmlns:a16="http://schemas.microsoft.com/office/drawing/2014/main" id="{1F585E35-431C-0EEE-A5BC-553D4C46364D}"/>
              </a:ext>
            </a:extLst>
          </p:cNvPr>
          <p:cNvGraphicFramePr>
            <a:graphicFrameLocks noGrp="1"/>
          </p:cNvGraphicFramePr>
          <p:nvPr>
            <p:extLst>
              <p:ext uri="{D42A27DB-BD31-4B8C-83A1-F6EECF244321}">
                <p14:modId xmlns:p14="http://schemas.microsoft.com/office/powerpoint/2010/main" val="3811292735"/>
              </p:ext>
            </p:extLst>
          </p:nvPr>
        </p:nvGraphicFramePr>
        <p:xfrm>
          <a:off x="583928" y="1694172"/>
          <a:ext cx="10449010" cy="1573130"/>
        </p:xfrm>
        <a:graphic>
          <a:graphicData uri="http://schemas.openxmlformats.org/drawingml/2006/table">
            <a:tbl>
              <a:tblPr firstRow="1" bandRow="1">
                <a:tableStyleId>{5C22544A-7EE6-4342-B048-85BDC9FD1C3A}</a:tableStyleId>
              </a:tblPr>
              <a:tblGrid>
                <a:gridCol w="2089802">
                  <a:extLst>
                    <a:ext uri="{9D8B030D-6E8A-4147-A177-3AD203B41FA5}">
                      <a16:colId xmlns:a16="http://schemas.microsoft.com/office/drawing/2014/main" val="3387787333"/>
                    </a:ext>
                  </a:extLst>
                </a:gridCol>
                <a:gridCol w="2089802">
                  <a:extLst>
                    <a:ext uri="{9D8B030D-6E8A-4147-A177-3AD203B41FA5}">
                      <a16:colId xmlns:a16="http://schemas.microsoft.com/office/drawing/2014/main" val="2433486579"/>
                    </a:ext>
                  </a:extLst>
                </a:gridCol>
                <a:gridCol w="2089802">
                  <a:extLst>
                    <a:ext uri="{9D8B030D-6E8A-4147-A177-3AD203B41FA5}">
                      <a16:colId xmlns:a16="http://schemas.microsoft.com/office/drawing/2014/main" val="2788828745"/>
                    </a:ext>
                  </a:extLst>
                </a:gridCol>
                <a:gridCol w="2089802">
                  <a:extLst>
                    <a:ext uri="{9D8B030D-6E8A-4147-A177-3AD203B41FA5}">
                      <a16:colId xmlns:a16="http://schemas.microsoft.com/office/drawing/2014/main" val="2044413186"/>
                    </a:ext>
                  </a:extLst>
                </a:gridCol>
                <a:gridCol w="2089802">
                  <a:extLst>
                    <a:ext uri="{9D8B030D-6E8A-4147-A177-3AD203B41FA5}">
                      <a16:colId xmlns:a16="http://schemas.microsoft.com/office/drawing/2014/main" val="3989613917"/>
                    </a:ext>
                  </a:extLst>
                </a:gridCol>
              </a:tblGrid>
              <a:tr h="831450">
                <a:tc>
                  <a:txBody>
                    <a:bodyPr/>
                    <a:lstStyle/>
                    <a:p>
                      <a:pPr marL="0" indent="0" algn="ctr">
                        <a:lnSpc>
                          <a:spcPct val="200000"/>
                        </a:lnSpc>
                        <a:buFont typeface="+mj-lt"/>
                        <a:buNone/>
                      </a:pPr>
                      <a:r>
                        <a:rPr lang="en-GB" sz="1600" b="0" dirty="0">
                          <a:solidFill>
                            <a:schemeClr val="tx1"/>
                          </a:solidFill>
                        </a:rPr>
                        <a:t>Measuring jug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Chef’s knife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Wooden spoon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Sieve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Spatula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962111"/>
                  </a:ext>
                </a:extLst>
              </a:tr>
              <a:tr h="741680">
                <a:tc>
                  <a:txBody>
                    <a:bodyPr/>
                    <a:lstStyle/>
                    <a:p>
                      <a:pPr marL="0" indent="0" algn="ctr">
                        <a:lnSpc>
                          <a:spcPct val="200000"/>
                        </a:lnSpc>
                        <a:buFont typeface="+mj-lt"/>
                        <a:buNone/>
                      </a:pPr>
                      <a:r>
                        <a:rPr lang="en-GB" sz="1600" dirty="0">
                          <a:solidFill>
                            <a:schemeClr val="tx1"/>
                          </a:solidFill>
                        </a:rPr>
                        <a:t>Scales</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dirty="0">
                          <a:solidFill>
                            <a:schemeClr val="tx1"/>
                          </a:solidFill>
                        </a:rPr>
                        <a:t>Grater</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dirty="0">
                          <a:solidFill>
                            <a:schemeClr val="tx1"/>
                          </a:solidFill>
                        </a:rPr>
                        <a:t>Chopping board</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dirty="0">
                          <a:solidFill>
                            <a:schemeClr val="tx1"/>
                          </a:solidFill>
                        </a:rPr>
                        <a:t>Vegetable peeler</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dirty="0">
                          <a:solidFill>
                            <a:schemeClr val="tx1"/>
                          </a:solidFill>
                        </a:rPr>
                        <a:t>Cooling rack</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7153657"/>
                  </a:ext>
                </a:extLst>
              </a:tr>
            </a:tbl>
          </a:graphicData>
        </a:graphic>
      </p:graphicFrame>
      <p:cxnSp>
        <p:nvCxnSpPr>
          <p:cNvPr id="23" name="Straight Connector 22">
            <a:extLst>
              <a:ext uri="{FF2B5EF4-FFF2-40B4-BE49-F238E27FC236}">
                <a16:creationId xmlns:a16="http://schemas.microsoft.com/office/drawing/2014/main" id="{2B23131E-8448-1813-13E1-FEDA90DF6208}"/>
              </a:ext>
            </a:extLst>
          </p:cNvPr>
          <p:cNvCxnSpPr>
            <a:cxnSpLocks/>
          </p:cNvCxnSpPr>
          <p:nvPr/>
        </p:nvCxnSpPr>
        <p:spPr>
          <a:xfrm flipH="1">
            <a:off x="7916779" y="14689670"/>
            <a:ext cx="3561792"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B9E7E4D-2DDB-4BCB-3C28-D8A6073BBAEE}"/>
              </a:ext>
            </a:extLst>
          </p:cNvPr>
          <p:cNvPicPr>
            <a:picLocks noChangeAspect="1"/>
          </p:cNvPicPr>
          <p:nvPr/>
        </p:nvPicPr>
        <p:blipFill>
          <a:blip r:embed="rId2"/>
          <a:stretch>
            <a:fillRect/>
          </a:stretch>
        </p:blipFill>
        <p:spPr>
          <a:xfrm>
            <a:off x="192504" y="13883398"/>
            <a:ext cx="649821" cy="649821"/>
          </a:xfrm>
          <a:prstGeom prst="rect">
            <a:avLst/>
          </a:prstGeom>
        </p:spPr>
      </p:pic>
      <p:cxnSp>
        <p:nvCxnSpPr>
          <p:cNvPr id="27" name="Straight Connector 26">
            <a:extLst>
              <a:ext uri="{FF2B5EF4-FFF2-40B4-BE49-F238E27FC236}">
                <a16:creationId xmlns:a16="http://schemas.microsoft.com/office/drawing/2014/main" id="{793EC063-77CA-F7BB-05AC-6606676BE817}"/>
              </a:ext>
            </a:extLst>
          </p:cNvPr>
          <p:cNvCxnSpPr>
            <a:cxnSpLocks/>
          </p:cNvCxnSpPr>
          <p:nvPr/>
        </p:nvCxnSpPr>
        <p:spPr>
          <a:xfrm flipH="1">
            <a:off x="918618" y="15727958"/>
            <a:ext cx="10559953"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1F2C3C-B8DE-35F0-977D-B38D40ED0D59}"/>
              </a:ext>
            </a:extLst>
          </p:cNvPr>
          <p:cNvCxnSpPr>
            <a:cxnSpLocks/>
          </p:cNvCxnSpPr>
          <p:nvPr/>
        </p:nvCxnSpPr>
        <p:spPr>
          <a:xfrm flipH="1">
            <a:off x="2853469" y="14997789"/>
            <a:ext cx="112397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1120A90-39D1-256E-1E1D-0527D3F00366}"/>
              </a:ext>
            </a:extLst>
          </p:cNvPr>
          <p:cNvCxnSpPr>
            <a:cxnSpLocks/>
          </p:cNvCxnSpPr>
          <p:nvPr/>
        </p:nvCxnSpPr>
        <p:spPr>
          <a:xfrm>
            <a:off x="381001" y="13806321"/>
            <a:ext cx="11443854"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7A13B7E-100E-BC8A-6766-25061CC07B0B}"/>
              </a:ext>
            </a:extLst>
          </p:cNvPr>
          <p:cNvSpPr txBox="1"/>
          <p:nvPr/>
        </p:nvSpPr>
        <p:spPr>
          <a:xfrm>
            <a:off x="4602079" y="14674624"/>
            <a:ext cx="6629400" cy="646331"/>
          </a:xfrm>
          <a:prstGeom prst="rect">
            <a:avLst/>
          </a:prstGeom>
          <a:noFill/>
        </p:spPr>
        <p:txBody>
          <a:bodyPr wrap="square">
            <a:spAutoFit/>
          </a:bodyPr>
          <a:lstStyle/>
          <a:p>
            <a:r>
              <a:rPr lang="en-GB" i="1" dirty="0">
                <a:latin typeface="Arial" panose="020B0604020202020204" pitchFamily="34" charset="0"/>
                <a:cs typeface="Arial" panose="020B0604020202020204" pitchFamily="34" charset="0"/>
              </a:rPr>
              <a:t>d) What is a ‘tsp’?</a:t>
            </a:r>
          </a:p>
          <a:p>
            <a:r>
              <a:rPr lang="en-GB" i="1" dirty="0">
                <a:latin typeface="Arial" panose="020B0604020202020204" pitchFamily="34" charset="0"/>
                <a:cs typeface="Arial" panose="020B0604020202020204" pitchFamily="34" charset="0"/>
              </a:rPr>
              <a:t>e) What is a ‘tbsp’?</a:t>
            </a:r>
          </a:p>
        </p:txBody>
      </p:sp>
      <p:cxnSp>
        <p:nvCxnSpPr>
          <p:cNvPr id="35" name="Straight Connector 34">
            <a:extLst>
              <a:ext uri="{FF2B5EF4-FFF2-40B4-BE49-F238E27FC236}">
                <a16:creationId xmlns:a16="http://schemas.microsoft.com/office/drawing/2014/main" id="{90982884-8773-EC90-DAF6-07A48127973F}"/>
              </a:ext>
            </a:extLst>
          </p:cNvPr>
          <p:cNvCxnSpPr>
            <a:cxnSpLocks/>
          </p:cNvCxnSpPr>
          <p:nvPr/>
        </p:nvCxnSpPr>
        <p:spPr>
          <a:xfrm flipH="1">
            <a:off x="2649982" y="15320955"/>
            <a:ext cx="112397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FBA033-8666-F59E-56CC-6532CE8A63B4}"/>
              </a:ext>
            </a:extLst>
          </p:cNvPr>
          <p:cNvCxnSpPr>
            <a:cxnSpLocks/>
          </p:cNvCxnSpPr>
          <p:nvPr/>
        </p:nvCxnSpPr>
        <p:spPr>
          <a:xfrm flipH="1">
            <a:off x="6519734" y="14950407"/>
            <a:ext cx="112397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AB6B209-32B7-3430-39C9-FD48C5DABDD2}"/>
              </a:ext>
            </a:extLst>
          </p:cNvPr>
          <p:cNvCxnSpPr>
            <a:cxnSpLocks/>
          </p:cNvCxnSpPr>
          <p:nvPr/>
        </p:nvCxnSpPr>
        <p:spPr>
          <a:xfrm flipH="1">
            <a:off x="6519734" y="15273573"/>
            <a:ext cx="1123976"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4DB2403-BF95-AE59-2A87-04287B07D330}"/>
              </a:ext>
            </a:extLst>
          </p:cNvPr>
          <p:cNvSpPr txBox="1"/>
          <p:nvPr/>
        </p:nvSpPr>
        <p:spPr>
          <a:xfrm>
            <a:off x="583927" y="8010811"/>
            <a:ext cx="4777846" cy="584775"/>
          </a:xfrm>
          <a:prstGeom prst="rect">
            <a:avLst/>
          </a:prstGeom>
          <a:noFill/>
        </p:spPr>
        <p:txBody>
          <a:bodyPr wrap="none" rtlCol="0">
            <a:spAutoFit/>
          </a:bodyPr>
          <a:lstStyle/>
          <a:p>
            <a:r>
              <a:rPr lang="en-GB" sz="3200" b="1" u="sng" dirty="0">
                <a:latin typeface="Arial" panose="020B0604020202020204" pitchFamily="34" charset="0"/>
                <a:cs typeface="Arial" panose="020B0604020202020204" pitchFamily="34" charset="0"/>
              </a:rPr>
              <a:t>Equipment Wordsearch</a:t>
            </a:r>
            <a:endParaRPr lang="en-US" sz="3200" b="1" u="sng" dirty="0">
              <a:latin typeface="Arial" panose="020B0604020202020204" pitchFamily="34" charset="0"/>
              <a:cs typeface="Arial" panose="020B0604020202020204" pitchFamily="34" charset="0"/>
            </a:endParaRPr>
          </a:p>
        </p:txBody>
      </p:sp>
      <p:graphicFrame>
        <p:nvGraphicFramePr>
          <p:cNvPr id="39" name="Table 39">
            <a:extLst>
              <a:ext uri="{FF2B5EF4-FFF2-40B4-BE49-F238E27FC236}">
                <a16:creationId xmlns:a16="http://schemas.microsoft.com/office/drawing/2014/main" id="{B86C3659-0282-6B82-C040-2F5BB67C7CCF}"/>
              </a:ext>
            </a:extLst>
          </p:cNvPr>
          <p:cNvGraphicFramePr>
            <a:graphicFrameLocks noGrp="1"/>
          </p:cNvGraphicFramePr>
          <p:nvPr>
            <p:extLst>
              <p:ext uri="{D42A27DB-BD31-4B8C-83A1-F6EECF244321}">
                <p14:modId xmlns:p14="http://schemas.microsoft.com/office/powerpoint/2010/main" val="1314604158"/>
              </p:ext>
            </p:extLst>
          </p:nvPr>
        </p:nvGraphicFramePr>
        <p:xfrm>
          <a:off x="1661616" y="8856956"/>
          <a:ext cx="8128000" cy="4572000"/>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val="1551404055"/>
                    </a:ext>
                  </a:extLst>
                </a:gridCol>
                <a:gridCol w="812800">
                  <a:extLst>
                    <a:ext uri="{9D8B030D-6E8A-4147-A177-3AD203B41FA5}">
                      <a16:colId xmlns:a16="http://schemas.microsoft.com/office/drawing/2014/main" val="1098761364"/>
                    </a:ext>
                  </a:extLst>
                </a:gridCol>
                <a:gridCol w="812800">
                  <a:extLst>
                    <a:ext uri="{9D8B030D-6E8A-4147-A177-3AD203B41FA5}">
                      <a16:colId xmlns:a16="http://schemas.microsoft.com/office/drawing/2014/main" val="612243638"/>
                    </a:ext>
                  </a:extLst>
                </a:gridCol>
                <a:gridCol w="812800">
                  <a:extLst>
                    <a:ext uri="{9D8B030D-6E8A-4147-A177-3AD203B41FA5}">
                      <a16:colId xmlns:a16="http://schemas.microsoft.com/office/drawing/2014/main" val="2904641935"/>
                    </a:ext>
                  </a:extLst>
                </a:gridCol>
                <a:gridCol w="812800">
                  <a:extLst>
                    <a:ext uri="{9D8B030D-6E8A-4147-A177-3AD203B41FA5}">
                      <a16:colId xmlns:a16="http://schemas.microsoft.com/office/drawing/2014/main" val="4092881572"/>
                    </a:ext>
                  </a:extLst>
                </a:gridCol>
                <a:gridCol w="812800">
                  <a:extLst>
                    <a:ext uri="{9D8B030D-6E8A-4147-A177-3AD203B41FA5}">
                      <a16:colId xmlns:a16="http://schemas.microsoft.com/office/drawing/2014/main" val="3963567931"/>
                    </a:ext>
                  </a:extLst>
                </a:gridCol>
                <a:gridCol w="812800">
                  <a:extLst>
                    <a:ext uri="{9D8B030D-6E8A-4147-A177-3AD203B41FA5}">
                      <a16:colId xmlns:a16="http://schemas.microsoft.com/office/drawing/2014/main" val="2924960761"/>
                    </a:ext>
                  </a:extLst>
                </a:gridCol>
                <a:gridCol w="812800">
                  <a:extLst>
                    <a:ext uri="{9D8B030D-6E8A-4147-A177-3AD203B41FA5}">
                      <a16:colId xmlns:a16="http://schemas.microsoft.com/office/drawing/2014/main" val="3972184702"/>
                    </a:ext>
                  </a:extLst>
                </a:gridCol>
                <a:gridCol w="812800">
                  <a:extLst>
                    <a:ext uri="{9D8B030D-6E8A-4147-A177-3AD203B41FA5}">
                      <a16:colId xmlns:a16="http://schemas.microsoft.com/office/drawing/2014/main" val="269217593"/>
                    </a:ext>
                  </a:extLst>
                </a:gridCol>
                <a:gridCol w="812800">
                  <a:extLst>
                    <a:ext uri="{9D8B030D-6E8A-4147-A177-3AD203B41FA5}">
                      <a16:colId xmlns:a16="http://schemas.microsoft.com/office/drawing/2014/main" val="1558475872"/>
                    </a:ext>
                  </a:extLst>
                </a:gridCol>
              </a:tblGrid>
              <a:tr h="370840">
                <a:tc>
                  <a:txBody>
                    <a:bodyPr/>
                    <a:lstStyle/>
                    <a:p>
                      <a:pPr algn="ctr"/>
                      <a:r>
                        <a:rPr lang="en-GB" b="0" dirty="0">
                          <a:solidFill>
                            <a:schemeClr val="tx1"/>
                          </a:solidFill>
                        </a:rPr>
                        <a:t>s</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u</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c</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p</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n</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d</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t</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628459"/>
                  </a:ext>
                </a:extLst>
              </a:tr>
              <a:tr h="370840">
                <a:tc>
                  <a:txBody>
                    <a:bodyPr/>
                    <a:lstStyle/>
                    <a:p>
                      <a:pPr algn="ctr"/>
                      <a:r>
                        <a:rPr lang="en-GB" b="0" dirty="0">
                          <a:solidFill>
                            <a:schemeClr val="tx1"/>
                          </a:solidFill>
                        </a:rPr>
                        <a:t>c</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k</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r</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o</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f</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z</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s</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s</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o</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err="1">
                          <a:solidFill>
                            <a:schemeClr val="tx1"/>
                          </a:solidFill>
                        </a:rPr>
                        <a:t>i</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4069132"/>
                  </a:ext>
                </a:extLst>
              </a:tr>
              <a:tr h="370840">
                <a:tc>
                  <a:txBody>
                    <a:bodyPr/>
                    <a:lstStyle/>
                    <a:p>
                      <a:pPr algn="ctr"/>
                      <a:r>
                        <a:rPr lang="en-GB" b="0" dirty="0">
                          <a:solidFill>
                            <a:schemeClr val="tx1"/>
                          </a:solidFill>
                        </a:rPr>
                        <a:t>t</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r</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s</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l</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err="1">
                          <a:solidFill>
                            <a:schemeClr val="tx1"/>
                          </a:solidFill>
                        </a:rPr>
                        <a:t>i</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c</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s</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o</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m</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N</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7256983"/>
                  </a:ext>
                </a:extLst>
              </a:tr>
              <a:tr h="370840">
                <a:tc>
                  <a:txBody>
                    <a:bodyPr/>
                    <a:lstStyle/>
                    <a:p>
                      <a:pPr algn="ctr"/>
                      <a:r>
                        <a:rPr lang="en-GB" b="0" dirty="0">
                          <a:solidFill>
                            <a:schemeClr val="tx1"/>
                          </a:solidFill>
                        </a:rPr>
                        <a:t>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k</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l</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w</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o</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b</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o</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S</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0063756"/>
                  </a:ext>
                </a:extLst>
              </a:tr>
              <a:tr h="370840">
                <a:tc>
                  <a:txBody>
                    <a:bodyPr/>
                    <a:lstStyle/>
                    <a:p>
                      <a:pPr algn="ctr"/>
                      <a:r>
                        <a:rPr lang="en-GB" b="0" dirty="0">
                          <a:solidFill>
                            <a:schemeClr val="tx1"/>
                          </a:solidFill>
                        </a:rPr>
                        <a:t>v</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t</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n</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r</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b</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u</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Y</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6260433"/>
                  </a:ext>
                </a:extLst>
              </a:tr>
              <a:tr h="370840">
                <a:tc>
                  <a:txBody>
                    <a:bodyPr/>
                    <a:lstStyle/>
                    <a:p>
                      <a:pPr algn="ctr"/>
                      <a:r>
                        <a:rPr lang="en-GB" b="0" dirty="0">
                          <a:solidFill>
                            <a:schemeClr val="tx1"/>
                          </a:solidFill>
                        </a:rPr>
                        <a:t>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t</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j</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d</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err="1">
                          <a:solidFill>
                            <a:schemeClr val="tx1"/>
                          </a:solidFill>
                        </a:rPr>
                        <a:t>i</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h</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b</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l</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0600705"/>
                  </a:ext>
                </a:extLst>
              </a:tr>
              <a:tr h="370840">
                <a:tc>
                  <a:txBody>
                    <a:bodyPr/>
                    <a:lstStyle/>
                    <a:p>
                      <a:pPr algn="ctr"/>
                      <a:r>
                        <a:rPr lang="en-GB" b="0" dirty="0" err="1">
                          <a:solidFill>
                            <a:schemeClr val="tx1"/>
                          </a:solidFill>
                        </a:rPr>
                        <a:t>i</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u</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u</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z</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f</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l</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d</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R</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3040188"/>
                  </a:ext>
                </a:extLst>
              </a:tr>
              <a:tr h="370840">
                <a:tc>
                  <a:txBody>
                    <a:bodyPr/>
                    <a:lstStyle/>
                    <a:p>
                      <a:pPr algn="ctr"/>
                      <a:r>
                        <a:rPr lang="en-GB" b="0" dirty="0">
                          <a:solidFill>
                            <a:schemeClr val="tx1"/>
                          </a:solidFill>
                        </a:rPr>
                        <a:t>S</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c</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g</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r</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t</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e</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R</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s</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t</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1948168"/>
                  </a:ext>
                </a:extLst>
              </a:tr>
              <a:tr h="370840">
                <a:tc>
                  <a:txBody>
                    <a:bodyPr/>
                    <a:lstStyle/>
                    <a:p>
                      <a:pPr algn="ctr"/>
                      <a:r>
                        <a:rPr lang="en-GB" b="0" dirty="0">
                          <a:solidFill>
                            <a:schemeClr val="tx1"/>
                          </a:solidFill>
                        </a:rPr>
                        <a:t>n</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err="1">
                          <a:solidFill>
                            <a:schemeClr val="tx1"/>
                          </a:solidFill>
                        </a:rPr>
                        <a:t>i</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p</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g</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n</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err="1">
                          <a:solidFill>
                            <a:schemeClr val="tx1"/>
                          </a:solidFill>
                        </a:rPr>
                        <a:t>i</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l</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l</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o</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R</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387618"/>
                  </a:ext>
                </a:extLst>
              </a:tr>
              <a:tr h="370840">
                <a:tc>
                  <a:txBody>
                    <a:bodyPr/>
                    <a:lstStyle/>
                    <a:p>
                      <a:pPr algn="ctr"/>
                      <a:r>
                        <a:rPr lang="en-GB" b="0" dirty="0">
                          <a:solidFill>
                            <a:schemeClr val="tx1"/>
                          </a:solidFill>
                        </a:rPr>
                        <a:t>j</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b</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s</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p</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t</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u</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l</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dirty="0">
                          <a:solidFill>
                            <a:schemeClr val="tx1"/>
                          </a:solidFill>
                        </a:rPr>
                        <a:t>a</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1940000"/>
                  </a:ext>
                </a:extLst>
              </a:tr>
            </a:tbl>
          </a:graphicData>
        </a:graphic>
      </p:graphicFrame>
    </p:spTree>
    <p:extLst>
      <p:ext uri="{BB962C8B-B14F-4D97-AF65-F5344CB8AC3E}">
        <p14:creationId xmlns:p14="http://schemas.microsoft.com/office/powerpoint/2010/main" val="3760577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280AF8-E621-4A2E-8AF3-0DD9FF556143}"/>
              </a:ext>
            </a:extLst>
          </p:cNvPr>
          <p:cNvSpPr/>
          <p:nvPr/>
        </p:nvSpPr>
        <p:spPr>
          <a:xfrm>
            <a:off x="374073" y="353291"/>
            <a:ext cx="11450782" cy="15383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0F8AB39-BA83-E557-F039-20A0A5AB98E8}"/>
              </a:ext>
            </a:extLst>
          </p:cNvPr>
          <p:cNvSpPr txBox="1"/>
          <p:nvPr/>
        </p:nvSpPr>
        <p:spPr>
          <a:xfrm>
            <a:off x="5657590" y="15784092"/>
            <a:ext cx="301686" cy="369332"/>
          </a:xfrm>
          <a:prstGeom prst="rect">
            <a:avLst/>
          </a:prstGeom>
          <a:noFill/>
        </p:spPr>
        <p:txBody>
          <a:bodyPr wrap="none" rtlCol="0">
            <a:spAutoFit/>
          </a:bodyPr>
          <a:lstStyle/>
          <a:p>
            <a:r>
              <a:rPr lang="en-GB" b="1" dirty="0"/>
              <a:t>6</a:t>
            </a:r>
            <a:endParaRPr lang="en-US" b="1" dirty="0"/>
          </a:p>
        </p:txBody>
      </p:sp>
      <p:sp>
        <p:nvSpPr>
          <p:cNvPr id="4" name="TextBox 3">
            <a:extLst>
              <a:ext uri="{FF2B5EF4-FFF2-40B4-BE49-F238E27FC236}">
                <a16:creationId xmlns:a16="http://schemas.microsoft.com/office/drawing/2014/main" id="{0C900B9A-965B-136B-6BFB-B2F99236882E}"/>
              </a:ext>
            </a:extLst>
          </p:cNvPr>
          <p:cNvSpPr txBox="1"/>
          <p:nvPr/>
        </p:nvSpPr>
        <p:spPr>
          <a:xfrm>
            <a:off x="4176123" y="416352"/>
            <a:ext cx="3068661" cy="707886"/>
          </a:xfrm>
          <a:prstGeom prst="rect">
            <a:avLst/>
          </a:prstGeom>
          <a:noFill/>
        </p:spPr>
        <p:txBody>
          <a:bodyPr wrap="none" rtlCol="0">
            <a:spAutoFit/>
          </a:bodyPr>
          <a:lstStyle/>
          <a:p>
            <a:r>
              <a:rPr lang="en-GB" sz="4000" b="1" u="sng" dirty="0">
                <a:latin typeface="Arial" panose="020B0604020202020204" pitchFamily="34" charset="0"/>
                <a:cs typeface="Arial" panose="020B0604020202020204" pitchFamily="34" charset="0"/>
              </a:rPr>
              <a:t>Washing up</a:t>
            </a:r>
            <a:endParaRPr lang="en-US" sz="4000" b="1" u="sng"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584714B-CEBD-E807-34E7-C2F620247736}"/>
              </a:ext>
            </a:extLst>
          </p:cNvPr>
          <p:cNvSpPr txBox="1"/>
          <p:nvPr/>
        </p:nvSpPr>
        <p:spPr>
          <a:xfrm>
            <a:off x="473396" y="1429103"/>
            <a:ext cx="11344531" cy="369332"/>
          </a:xfrm>
          <a:prstGeom prst="rect">
            <a:avLst/>
          </a:prstGeom>
          <a:noFill/>
        </p:spPr>
        <p:txBody>
          <a:bodyPr wrap="square" rtlCol="0">
            <a:spAutoFit/>
          </a:bodyPr>
          <a:lstStyle/>
          <a:p>
            <a:r>
              <a:rPr lang="en-GB" i="1" dirty="0">
                <a:latin typeface="Arial" panose="020B0604020202020204" pitchFamily="34" charset="0"/>
                <a:cs typeface="Arial" panose="020B0604020202020204" pitchFamily="34" charset="0"/>
              </a:rPr>
              <a:t>A very important part of cooking is washing up, and it is essential that it is done properly.</a:t>
            </a:r>
            <a:endParaRPr lang="en-US"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CE48285-A80A-E010-A83D-5A0F4D954BFF}"/>
              </a:ext>
            </a:extLst>
          </p:cNvPr>
          <p:cNvSpPr txBox="1"/>
          <p:nvPr/>
        </p:nvSpPr>
        <p:spPr>
          <a:xfrm>
            <a:off x="1315841" y="1950917"/>
            <a:ext cx="11612353" cy="92333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Always wash up with HOT soapy water</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The hot water loosens the food particles and the detergent helps emulsify grease</a:t>
            </a:r>
          </a:p>
          <a:p>
            <a:endParaRPr lang="en-US"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51FE32A-8158-E021-0F04-EDCA5879920D}"/>
              </a:ext>
            </a:extLst>
          </p:cNvPr>
          <p:cNvCxnSpPr>
            <a:cxnSpLocks/>
          </p:cNvCxnSpPr>
          <p:nvPr/>
        </p:nvCxnSpPr>
        <p:spPr>
          <a:xfrm flipH="1">
            <a:off x="1150507" y="3612620"/>
            <a:ext cx="989632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50F5D25-7D09-6735-635B-A5AC271BA14D}"/>
              </a:ext>
            </a:extLst>
          </p:cNvPr>
          <p:cNvSpPr txBox="1"/>
          <p:nvPr/>
        </p:nvSpPr>
        <p:spPr>
          <a:xfrm>
            <a:off x="1396144" y="3851969"/>
            <a:ext cx="8240023" cy="1703030"/>
          </a:xfrm>
          <a:prstGeom prst="rect">
            <a:avLst/>
          </a:prstGeom>
          <a:noFill/>
        </p:spPr>
        <p:txBody>
          <a:bodyPr wrap="square">
            <a:spAutoFit/>
          </a:bodyPr>
          <a:lstStyle/>
          <a:p>
            <a:pPr marL="342900" indent="-342900">
              <a:lnSpc>
                <a:spcPct val="150000"/>
              </a:lnSpc>
              <a:buFont typeface="+mj-lt"/>
              <a:buAutoNum type="alphaLcParenR"/>
            </a:pPr>
            <a:r>
              <a:rPr lang="en-GB" dirty="0">
                <a:latin typeface="Arial" panose="020B0604020202020204" pitchFamily="34" charset="0"/>
                <a:cs typeface="Arial" panose="020B0604020202020204" pitchFamily="34" charset="0"/>
              </a:rPr>
              <a:t>A </a:t>
            </a:r>
            <a:r>
              <a:rPr lang="en-GB" b="1" dirty="0">
                <a:latin typeface="Arial" panose="020B0604020202020204" pitchFamily="34" charset="0"/>
                <a:cs typeface="Arial" panose="020B0604020202020204" pitchFamily="34" charset="0"/>
              </a:rPr>
              <a:t>dishcloth</a:t>
            </a:r>
            <a:r>
              <a:rPr lang="en-GB" dirty="0">
                <a:latin typeface="Arial" panose="020B0604020202020204" pitchFamily="34" charset="0"/>
                <a:cs typeface="Arial" panose="020B0604020202020204" pitchFamily="34" charset="0"/>
              </a:rPr>
              <a:t> is used for washing surfaces and dishes</a:t>
            </a:r>
          </a:p>
          <a:p>
            <a:pPr marL="342900" indent="-342900">
              <a:lnSpc>
                <a:spcPct val="150000"/>
              </a:lnSpc>
              <a:buFont typeface="+mj-lt"/>
              <a:buAutoNum type="alphaLcParenR"/>
            </a:pPr>
            <a:r>
              <a:rPr lang="en-GB" dirty="0">
                <a:latin typeface="Arial" panose="020B0604020202020204" pitchFamily="34" charset="0"/>
                <a:cs typeface="Arial" panose="020B0604020202020204" pitchFamily="34" charset="0"/>
              </a:rPr>
              <a:t>A </a:t>
            </a:r>
            <a:r>
              <a:rPr lang="en-GB" b="1" dirty="0">
                <a:latin typeface="Arial" panose="020B0604020202020204" pitchFamily="34" charset="0"/>
                <a:cs typeface="Arial" panose="020B0604020202020204" pitchFamily="34" charset="0"/>
              </a:rPr>
              <a:t>green </a:t>
            </a:r>
            <a:r>
              <a:rPr lang="en-GB" b="1" dirty="0" err="1">
                <a:latin typeface="Arial" panose="020B0604020202020204" pitchFamily="34" charset="0"/>
                <a:cs typeface="Arial" panose="020B0604020202020204" pitchFamily="34" charset="0"/>
              </a:rPr>
              <a:t>scourer</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is for scrubbing pans and baking trays</a:t>
            </a:r>
          </a:p>
          <a:p>
            <a:pPr marL="342900" indent="-342900">
              <a:lnSpc>
                <a:spcPct val="150000"/>
              </a:lnSpc>
              <a:buFont typeface="+mj-lt"/>
              <a:buAutoNum type="alphaLcParenR"/>
            </a:pPr>
            <a:r>
              <a:rPr lang="en-GB" b="1" dirty="0">
                <a:latin typeface="Arial" panose="020B0604020202020204" pitchFamily="34" charset="0"/>
                <a:cs typeface="Arial" panose="020B0604020202020204" pitchFamily="34" charset="0"/>
              </a:rPr>
              <a:t>Tea towels </a:t>
            </a:r>
            <a:r>
              <a:rPr lang="en-GB" dirty="0">
                <a:latin typeface="Arial" panose="020B0604020202020204" pitchFamily="34" charset="0"/>
                <a:cs typeface="Arial" panose="020B0604020202020204" pitchFamily="34" charset="0"/>
              </a:rPr>
              <a:t>are used for drying dishes</a:t>
            </a:r>
          </a:p>
          <a:p>
            <a:pPr marL="342900" indent="-342900">
              <a:lnSpc>
                <a:spcPct val="150000"/>
              </a:lnSpc>
              <a:buFont typeface="+mj-lt"/>
              <a:buAutoNum type="alphaLcParenR"/>
            </a:pPr>
            <a:r>
              <a:rPr lang="en-GB" b="1" dirty="0">
                <a:latin typeface="Arial" panose="020B0604020202020204" pitchFamily="34" charset="0"/>
                <a:cs typeface="Arial" panose="020B0604020202020204" pitchFamily="34" charset="0"/>
              </a:rPr>
              <a:t>Blue paper </a:t>
            </a:r>
            <a:r>
              <a:rPr lang="en-GB" dirty="0">
                <a:latin typeface="Arial" panose="020B0604020202020204" pitchFamily="34" charset="0"/>
                <a:cs typeface="Arial" panose="020B0604020202020204" pitchFamily="34" charset="0"/>
              </a:rPr>
              <a:t>towel is for drying hands or mopping up small floor spillages</a:t>
            </a:r>
            <a:endParaRPr lang="en-US"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13C26E7-848D-D26C-D427-4F475FE3BD06}"/>
              </a:ext>
            </a:extLst>
          </p:cNvPr>
          <p:cNvSpPr/>
          <p:nvPr/>
        </p:nvSpPr>
        <p:spPr>
          <a:xfrm>
            <a:off x="1150838" y="1851272"/>
            <a:ext cx="9013505" cy="86221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EFF0C3A-DA32-0529-BC5A-271B62B12B7E}"/>
              </a:ext>
            </a:extLst>
          </p:cNvPr>
          <p:cNvSpPr/>
          <p:nvPr/>
        </p:nvSpPr>
        <p:spPr>
          <a:xfrm>
            <a:off x="1150838" y="3757922"/>
            <a:ext cx="9013504" cy="192079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0A040F0-439B-F384-F51C-0A0BE78B115A}"/>
              </a:ext>
            </a:extLst>
          </p:cNvPr>
          <p:cNvSpPr txBox="1"/>
          <p:nvPr/>
        </p:nvSpPr>
        <p:spPr>
          <a:xfrm>
            <a:off x="374073" y="2904067"/>
            <a:ext cx="10234493"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 It is important to wash dishes in the correct order, cleanest dishes should be washed first because…..</a:t>
            </a:r>
            <a:endParaRPr lang="en-GB"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FFF5A75-6164-4C70-B735-CB9C175C26ED}"/>
              </a:ext>
            </a:extLst>
          </p:cNvPr>
          <p:cNvSpPr txBox="1"/>
          <p:nvPr/>
        </p:nvSpPr>
        <p:spPr>
          <a:xfrm>
            <a:off x="472052" y="5872590"/>
            <a:ext cx="5032147" cy="584775"/>
          </a:xfrm>
          <a:prstGeom prst="rect">
            <a:avLst/>
          </a:prstGeom>
          <a:noFill/>
        </p:spPr>
        <p:txBody>
          <a:bodyPr wrap="none" rtlCol="0">
            <a:spAutoFit/>
          </a:bodyPr>
          <a:lstStyle/>
          <a:p>
            <a:r>
              <a:rPr lang="en-GB" sz="3200" b="1" u="sng" dirty="0">
                <a:latin typeface="Arial" panose="020B0604020202020204" pitchFamily="34" charset="0"/>
                <a:cs typeface="Arial" panose="020B0604020202020204" pitchFamily="34" charset="0"/>
              </a:rPr>
              <a:t>Complete the sentences:</a:t>
            </a:r>
            <a:endParaRPr lang="en-US" sz="3200" b="1" u="sng"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5166402C-6576-E47F-6CEA-A40684924252}"/>
              </a:ext>
            </a:extLst>
          </p:cNvPr>
          <p:cNvSpPr txBox="1"/>
          <p:nvPr/>
        </p:nvSpPr>
        <p:spPr>
          <a:xfrm>
            <a:off x="847469" y="8614809"/>
            <a:ext cx="11344531" cy="5442516"/>
          </a:xfrm>
          <a:prstGeom prst="rect">
            <a:avLst/>
          </a:prstGeom>
          <a:noFill/>
        </p:spPr>
        <p:txBody>
          <a:bodyPr wrap="square" rtlCol="0">
            <a:spAutoFit/>
          </a:bodyPr>
          <a:lstStyle/>
          <a:p>
            <a:pPr>
              <a:lnSpc>
                <a:spcPct val="150000"/>
              </a:lnSpc>
            </a:pPr>
            <a:r>
              <a:rPr lang="en-GB" i="1" dirty="0">
                <a:latin typeface="Arial" panose="020B0604020202020204" pitchFamily="34" charset="0"/>
                <a:cs typeface="Arial" panose="020B0604020202020204" pitchFamily="34" charset="0"/>
              </a:rPr>
              <a:t>To wash up you will need:</a:t>
            </a:r>
          </a:p>
          <a:p>
            <a:pPr marL="342900" indent="-342900">
              <a:lnSpc>
                <a:spcPct val="150000"/>
              </a:lnSpc>
              <a:buAutoNum type="arabicPeriod"/>
            </a:pPr>
            <a:r>
              <a:rPr lang="en-GB" i="1" dirty="0">
                <a:latin typeface="Arial" panose="020B0604020202020204" pitchFamily="34" charset="0"/>
                <a:cs typeface="Arial" panose="020B0604020202020204" pitchFamily="34" charset="0"/>
              </a:rPr>
              <a:t> _____________________ and a _________ to remove grease and loosen food</a:t>
            </a:r>
          </a:p>
          <a:p>
            <a:pPr marL="342900" indent="-342900">
              <a:lnSpc>
                <a:spcPct val="150000"/>
              </a:lnSpc>
              <a:buAutoNum type="arabicPeriod"/>
            </a:pPr>
            <a:r>
              <a:rPr lang="en-GB" i="1" dirty="0">
                <a:latin typeface="Arial" panose="020B0604020202020204" pitchFamily="34" charset="0"/>
                <a:cs typeface="Arial" panose="020B0604020202020204" pitchFamily="34" charset="0"/>
              </a:rPr>
              <a:t>A _____________________ to remove stubborn foods</a:t>
            </a:r>
          </a:p>
          <a:p>
            <a:pPr marL="342900" indent="-342900">
              <a:lnSpc>
                <a:spcPct val="150000"/>
              </a:lnSpc>
              <a:buAutoNum type="arabicPeriod"/>
            </a:pPr>
            <a:r>
              <a:rPr lang="en-GB" i="1" dirty="0">
                <a:latin typeface="Arial" panose="020B0604020202020204" pitchFamily="34" charset="0"/>
                <a:cs typeface="Arial" panose="020B0604020202020204" pitchFamily="34" charset="0"/>
              </a:rPr>
              <a:t>A ________________to wipe tables</a:t>
            </a:r>
          </a:p>
          <a:p>
            <a:pPr marL="342900" indent="-342900">
              <a:lnSpc>
                <a:spcPct val="150000"/>
              </a:lnSpc>
              <a:buAutoNum type="arabicPeriod"/>
            </a:pPr>
            <a:r>
              <a:rPr lang="en-GB" i="1" dirty="0">
                <a:latin typeface="Arial" panose="020B0604020202020204" pitchFamily="34" charset="0"/>
                <a:cs typeface="Arial" panose="020B0604020202020204" pitchFamily="34" charset="0"/>
              </a:rPr>
              <a:t>A _________ to wipe equipment in the soapy water</a:t>
            </a:r>
          </a:p>
          <a:p>
            <a:pPr marL="342900" indent="-342900">
              <a:lnSpc>
                <a:spcPct val="150000"/>
              </a:lnSpc>
              <a:buAutoNum type="arabicPeriod"/>
            </a:pPr>
            <a:r>
              <a:rPr lang="en-GB" i="1" dirty="0">
                <a:latin typeface="Arial" panose="020B0604020202020204" pitchFamily="34" charset="0"/>
                <a:cs typeface="Arial" panose="020B0604020202020204" pitchFamily="34" charset="0"/>
              </a:rPr>
              <a:t>A ______________ to dry the dishes</a:t>
            </a:r>
          </a:p>
          <a:p>
            <a:pPr marL="342900" indent="-342900">
              <a:lnSpc>
                <a:spcPct val="150000"/>
              </a:lnSpc>
              <a:buAutoNum type="arabicPeriod"/>
            </a:pPr>
            <a:r>
              <a:rPr lang="en-GB" i="1" dirty="0">
                <a:latin typeface="Arial" panose="020B0604020202020204" pitchFamily="34" charset="0"/>
                <a:cs typeface="Arial" panose="020B0604020202020204" pitchFamily="34" charset="0"/>
              </a:rPr>
              <a:t>Stack up all of he dirty equipment at the side of the _____________</a:t>
            </a:r>
          </a:p>
          <a:p>
            <a:pPr marL="342900" indent="-342900">
              <a:lnSpc>
                <a:spcPct val="150000"/>
              </a:lnSpc>
              <a:buAutoNum type="arabicPeriod"/>
            </a:pPr>
            <a:r>
              <a:rPr lang="en-GB" i="1" dirty="0">
                <a:latin typeface="Arial" panose="020B0604020202020204" pitchFamily="34" charset="0"/>
                <a:cs typeface="Arial" panose="020B0604020202020204" pitchFamily="34" charset="0"/>
              </a:rPr>
              <a:t>_____________ to dry your hands</a:t>
            </a:r>
          </a:p>
          <a:p>
            <a:pPr marL="342900" indent="-342900">
              <a:lnSpc>
                <a:spcPct val="150000"/>
              </a:lnSpc>
              <a:buAutoNum type="arabicPeriod"/>
            </a:pPr>
            <a:r>
              <a:rPr lang="en-GB" i="1" dirty="0">
                <a:latin typeface="Arial" panose="020B0604020202020204" pitchFamily="34" charset="0"/>
                <a:cs typeface="Arial" panose="020B0604020202020204" pitchFamily="34" charset="0"/>
              </a:rPr>
              <a:t>Fill saucepans and cooking dishes with water to leave to _____________</a:t>
            </a:r>
          </a:p>
          <a:p>
            <a:pPr marL="342900" indent="-342900">
              <a:lnSpc>
                <a:spcPct val="150000"/>
              </a:lnSpc>
              <a:buAutoNum type="arabicPeriod"/>
            </a:pPr>
            <a:r>
              <a:rPr lang="en-GB" i="1" dirty="0">
                <a:latin typeface="Arial" panose="020B0604020202020204" pitchFamily="34" charset="0"/>
                <a:cs typeface="Arial" panose="020B0604020202020204" pitchFamily="34" charset="0"/>
              </a:rPr>
              <a:t>Wash the _______________and cutlery first so they do not smear</a:t>
            </a:r>
          </a:p>
          <a:p>
            <a:pPr marL="342900" indent="-342900">
              <a:lnSpc>
                <a:spcPct val="150000"/>
              </a:lnSpc>
              <a:buAutoNum type="arabicPeriod"/>
            </a:pPr>
            <a:r>
              <a:rPr lang="en-GB" i="1" dirty="0">
                <a:latin typeface="Arial" panose="020B0604020202020204" pitchFamily="34" charset="0"/>
                <a:cs typeface="Arial" panose="020B0604020202020204" pitchFamily="34" charset="0"/>
              </a:rPr>
              <a:t>Do not put ____________ into the washing up bowl as you cannot see them</a:t>
            </a:r>
          </a:p>
          <a:p>
            <a:pPr marL="342900" indent="-342900">
              <a:lnSpc>
                <a:spcPct val="150000"/>
              </a:lnSpc>
              <a:buAutoNum type="arabicPeriod"/>
            </a:pPr>
            <a:r>
              <a:rPr lang="en-GB" i="1" dirty="0">
                <a:latin typeface="Arial" panose="020B0604020202020204" pitchFamily="34" charset="0"/>
                <a:cs typeface="Arial" panose="020B0604020202020204" pitchFamily="34" charset="0"/>
              </a:rPr>
              <a:t>Drain the dishes _____________________ on the draining board</a:t>
            </a:r>
          </a:p>
          <a:p>
            <a:pPr marL="342900" indent="-342900">
              <a:lnSpc>
                <a:spcPct val="150000"/>
              </a:lnSpc>
              <a:buAutoNum type="arabicPeriod"/>
            </a:pPr>
            <a:r>
              <a:rPr lang="en-GB" i="1" dirty="0">
                <a:latin typeface="Arial" panose="020B0604020202020204" pitchFamily="34" charset="0"/>
                <a:cs typeface="Arial" panose="020B0604020202020204" pitchFamily="34" charset="0"/>
              </a:rPr>
              <a:t>Wipe all work surfaces with a  __________ wrung in hot soapy water</a:t>
            </a:r>
          </a:p>
        </p:txBody>
      </p:sp>
      <p:sp>
        <p:nvSpPr>
          <p:cNvPr id="37" name="TextBox 36">
            <a:extLst>
              <a:ext uri="{FF2B5EF4-FFF2-40B4-BE49-F238E27FC236}">
                <a16:creationId xmlns:a16="http://schemas.microsoft.com/office/drawing/2014/main" id="{3B65C3A9-CD63-7CA1-1952-8514C43432FE}"/>
              </a:ext>
            </a:extLst>
          </p:cNvPr>
          <p:cNvSpPr txBox="1"/>
          <p:nvPr/>
        </p:nvSpPr>
        <p:spPr>
          <a:xfrm>
            <a:off x="560689" y="6672431"/>
            <a:ext cx="1134453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Using the words in the table below, complete the following sentences:</a:t>
            </a:r>
            <a:endParaRPr lang="en-US" b="1" dirty="0">
              <a:latin typeface="Arial" panose="020B0604020202020204" pitchFamily="34" charset="0"/>
              <a:cs typeface="Arial" panose="020B0604020202020204" pitchFamily="34" charset="0"/>
            </a:endParaRPr>
          </a:p>
        </p:txBody>
      </p:sp>
      <p:graphicFrame>
        <p:nvGraphicFramePr>
          <p:cNvPr id="38" name="Table 39">
            <a:extLst>
              <a:ext uri="{FF2B5EF4-FFF2-40B4-BE49-F238E27FC236}">
                <a16:creationId xmlns:a16="http://schemas.microsoft.com/office/drawing/2014/main" id="{7F6CD2D0-B762-C31A-D7D3-5332FC0EFC9C}"/>
              </a:ext>
            </a:extLst>
          </p:cNvPr>
          <p:cNvGraphicFramePr>
            <a:graphicFrameLocks noGrp="1"/>
          </p:cNvGraphicFramePr>
          <p:nvPr>
            <p:extLst>
              <p:ext uri="{D42A27DB-BD31-4B8C-83A1-F6EECF244321}">
                <p14:modId xmlns:p14="http://schemas.microsoft.com/office/powerpoint/2010/main" val="2358052730"/>
              </p:ext>
            </p:extLst>
          </p:nvPr>
        </p:nvGraphicFramePr>
        <p:xfrm>
          <a:off x="560688" y="7108394"/>
          <a:ext cx="10774064" cy="1532382"/>
        </p:xfrm>
        <a:graphic>
          <a:graphicData uri="http://schemas.openxmlformats.org/drawingml/2006/table">
            <a:tbl>
              <a:tblPr firstRow="1" bandRow="1">
                <a:tableStyleId>{5C22544A-7EE6-4342-B048-85BDC9FD1C3A}</a:tableStyleId>
              </a:tblPr>
              <a:tblGrid>
                <a:gridCol w="2693516">
                  <a:extLst>
                    <a:ext uri="{9D8B030D-6E8A-4147-A177-3AD203B41FA5}">
                      <a16:colId xmlns:a16="http://schemas.microsoft.com/office/drawing/2014/main" val="3387787333"/>
                    </a:ext>
                  </a:extLst>
                </a:gridCol>
                <a:gridCol w="2693516">
                  <a:extLst>
                    <a:ext uri="{9D8B030D-6E8A-4147-A177-3AD203B41FA5}">
                      <a16:colId xmlns:a16="http://schemas.microsoft.com/office/drawing/2014/main" val="1144316111"/>
                    </a:ext>
                  </a:extLst>
                </a:gridCol>
                <a:gridCol w="2693516">
                  <a:extLst>
                    <a:ext uri="{9D8B030D-6E8A-4147-A177-3AD203B41FA5}">
                      <a16:colId xmlns:a16="http://schemas.microsoft.com/office/drawing/2014/main" val="2523546939"/>
                    </a:ext>
                  </a:extLst>
                </a:gridCol>
                <a:gridCol w="2693516">
                  <a:extLst>
                    <a:ext uri="{9D8B030D-6E8A-4147-A177-3AD203B41FA5}">
                      <a16:colId xmlns:a16="http://schemas.microsoft.com/office/drawing/2014/main" val="2351107348"/>
                    </a:ext>
                  </a:extLst>
                </a:gridCol>
              </a:tblGrid>
              <a:tr h="466084">
                <a:tc>
                  <a:txBody>
                    <a:bodyPr/>
                    <a:lstStyle/>
                    <a:p>
                      <a:pPr marL="0" indent="0" algn="ctr">
                        <a:lnSpc>
                          <a:spcPct val="200000"/>
                        </a:lnSpc>
                        <a:buFont typeface="+mj-lt"/>
                        <a:buNone/>
                      </a:pPr>
                      <a:r>
                        <a:rPr lang="en-GB" sz="1600" b="0" dirty="0">
                          <a:solidFill>
                            <a:schemeClr val="tx1"/>
                          </a:solidFill>
                        </a:rPr>
                        <a:t>Cloth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Glassware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err="1">
                          <a:solidFill>
                            <a:schemeClr val="tx1"/>
                          </a:solidFill>
                        </a:rPr>
                        <a:t>Scourer</a:t>
                      </a:r>
                      <a:endParaRPr lang="en-GB"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Tea towel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962111"/>
                  </a:ext>
                </a:extLst>
              </a:tr>
              <a:tr h="466084">
                <a:tc>
                  <a:txBody>
                    <a:bodyPr/>
                    <a:lstStyle/>
                    <a:p>
                      <a:pPr marL="0" indent="0" algn="ctr">
                        <a:lnSpc>
                          <a:spcPct val="200000"/>
                        </a:lnSpc>
                        <a:buFont typeface="+mj-lt"/>
                        <a:buNone/>
                      </a:pPr>
                      <a:r>
                        <a:rPr lang="en-GB" sz="1600" b="0" dirty="0">
                          <a:solidFill>
                            <a:schemeClr val="tx1"/>
                          </a:solidFill>
                        </a:rPr>
                        <a:t>Hot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Cloth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Soak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Sink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09392"/>
                  </a:ext>
                </a:extLst>
              </a:tr>
              <a:tr h="466084">
                <a:tc>
                  <a:txBody>
                    <a:bodyPr/>
                    <a:lstStyle/>
                    <a:p>
                      <a:pPr marL="0" indent="0" algn="ctr">
                        <a:lnSpc>
                          <a:spcPct val="200000"/>
                        </a:lnSpc>
                        <a:buFont typeface="+mj-lt"/>
                        <a:buNone/>
                      </a:pPr>
                      <a:r>
                        <a:rPr lang="en-GB" sz="1600" b="0" dirty="0">
                          <a:solidFill>
                            <a:schemeClr val="tx1"/>
                          </a:solidFill>
                        </a:rPr>
                        <a:t>Knives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Upside down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Detergent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buFont typeface="+mj-lt"/>
                        <a:buNone/>
                      </a:pPr>
                      <a:r>
                        <a:rPr lang="en-GB" sz="1600" b="0" dirty="0">
                          <a:solidFill>
                            <a:schemeClr val="tx1"/>
                          </a:solidFill>
                        </a:rPr>
                        <a:t>Blue paper towel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6224"/>
                  </a:ext>
                </a:extLst>
              </a:tr>
            </a:tbl>
          </a:graphicData>
        </a:graphic>
      </p:graphicFrame>
      <p:pic>
        <p:nvPicPr>
          <p:cNvPr id="40" name="Picture 39">
            <a:extLst>
              <a:ext uri="{FF2B5EF4-FFF2-40B4-BE49-F238E27FC236}">
                <a16:creationId xmlns:a16="http://schemas.microsoft.com/office/drawing/2014/main" id="{565FDCD2-6F67-45C9-A256-E6EFCDBCF5E4}"/>
              </a:ext>
            </a:extLst>
          </p:cNvPr>
          <p:cNvPicPr>
            <a:picLocks noChangeAspect="1"/>
          </p:cNvPicPr>
          <p:nvPr/>
        </p:nvPicPr>
        <p:blipFill>
          <a:blip r:embed="rId2"/>
          <a:stretch>
            <a:fillRect/>
          </a:stretch>
        </p:blipFill>
        <p:spPr>
          <a:xfrm>
            <a:off x="2186000" y="14394826"/>
            <a:ext cx="1604250" cy="1203188"/>
          </a:xfrm>
          <a:prstGeom prst="rect">
            <a:avLst/>
          </a:prstGeom>
        </p:spPr>
      </p:pic>
      <p:pic>
        <p:nvPicPr>
          <p:cNvPr id="41" name="Picture 2" descr="See the source image">
            <a:extLst>
              <a:ext uri="{FF2B5EF4-FFF2-40B4-BE49-F238E27FC236}">
                <a16:creationId xmlns:a16="http://schemas.microsoft.com/office/drawing/2014/main" id="{E218EA27-C9FD-40BA-DA6E-695475B5040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97186" y="14404728"/>
            <a:ext cx="649399" cy="74315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5DCA16BA-E5A3-5EEC-D78B-D0843938AAC3}"/>
              </a:ext>
            </a:extLst>
          </p:cNvPr>
          <p:cNvSpPr txBox="1"/>
          <p:nvPr/>
        </p:nvSpPr>
        <p:spPr>
          <a:xfrm>
            <a:off x="3929665" y="14455221"/>
            <a:ext cx="11344531" cy="923330"/>
          </a:xfrm>
          <a:prstGeom prst="rect">
            <a:avLst/>
          </a:prstGeom>
          <a:noFill/>
        </p:spPr>
        <p:txBody>
          <a:bodyPr wrap="square" rtlCol="0">
            <a:spAutoFit/>
          </a:bodyPr>
          <a:lstStyle/>
          <a:p>
            <a:pPr marL="285750" indent="-285750">
              <a:buFont typeface="Wingdings" panose="05000000000000000000" pitchFamily="2" charset="2"/>
              <a:buChar char="ü"/>
            </a:pPr>
            <a:r>
              <a:rPr lang="en-GB" i="1" dirty="0">
                <a:latin typeface="Arial" panose="020B0604020202020204" pitchFamily="34" charset="0"/>
                <a:cs typeface="Arial" panose="020B0604020202020204" pitchFamily="34" charset="0"/>
              </a:rPr>
              <a:t>A sink should be left clean and dry. </a:t>
            </a:r>
          </a:p>
          <a:p>
            <a:pPr marL="285750" indent="-285750">
              <a:buFont typeface="Wingdings" panose="05000000000000000000" pitchFamily="2" charset="2"/>
              <a:buChar char="ü"/>
            </a:pPr>
            <a:r>
              <a:rPr lang="en-GB" i="1" dirty="0">
                <a:latin typeface="Arial" panose="020B0604020202020204" pitchFamily="34" charset="0"/>
                <a:cs typeface="Arial" panose="020B0604020202020204" pitchFamily="34" charset="0"/>
              </a:rPr>
              <a:t>No food scraps at the bottom of the sink or plug hole</a:t>
            </a:r>
          </a:p>
          <a:p>
            <a:pPr marL="285750" indent="-285750">
              <a:buFont typeface="Wingdings" panose="05000000000000000000" pitchFamily="2" charset="2"/>
              <a:buChar char="ü"/>
            </a:pPr>
            <a:r>
              <a:rPr lang="en-GB" i="1" dirty="0">
                <a:latin typeface="Arial" panose="020B0604020202020204" pitchFamily="34" charset="0"/>
                <a:cs typeface="Arial" panose="020B0604020202020204" pitchFamily="34" charset="0"/>
              </a:rPr>
              <a:t>The washing up bowl and detergents put away neatly</a:t>
            </a:r>
            <a:endParaRPr lang="en-US" i="1" dirty="0">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7436AFBF-0284-4DEA-4589-F978408B6B69}"/>
              </a:ext>
            </a:extLst>
          </p:cNvPr>
          <p:cNvPicPr>
            <a:picLocks noChangeAspect="1"/>
          </p:cNvPicPr>
          <p:nvPr/>
        </p:nvPicPr>
        <p:blipFill>
          <a:blip r:embed="rId4"/>
          <a:stretch>
            <a:fillRect/>
          </a:stretch>
        </p:blipFill>
        <p:spPr>
          <a:xfrm>
            <a:off x="10228029" y="3654718"/>
            <a:ext cx="889393" cy="889393"/>
          </a:xfrm>
          <a:prstGeom prst="rect">
            <a:avLst/>
          </a:prstGeom>
        </p:spPr>
      </p:pic>
      <p:pic>
        <p:nvPicPr>
          <p:cNvPr id="45" name="Picture 44">
            <a:extLst>
              <a:ext uri="{FF2B5EF4-FFF2-40B4-BE49-F238E27FC236}">
                <a16:creationId xmlns:a16="http://schemas.microsoft.com/office/drawing/2014/main" id="{FB9A6339-3B5E-3379-17E7-2C34B7771C61}"/>
              </a:ext>
            </a:extLst>
          </p:cNvPr>
          <p:cNvPicPr>
            <a:picLocks noChangeAspect="1"/>
          </p:cNvPicPr>
          <p:nvPr/>
        </p:nvPicPr>
        <p:blipFill rotWithShape="1">
          <a:blip r:embed="rId5"/>
          <a:srcRect l="7426" t="30457" r="7424" b="31680"/>
          <a:stretch/>
        </p:blipFill>
        <p:spPr>
          <a:xfrm>
            <a:off x="10234315" y="4522481"/>
            <a:ext cx="876820" cy="389892"/>
          </a:xfrm>
          <a:prstGeom prst="rect">
            <a:avLst/>
          </a:prstGeom>
        </p:spPr>
      </p:pic>
      <p:pic>
        <p:nvPicPr>
          <p:cNvPr id="46" name="Picture 45">
            <a:extLst>
              <a:ext uri="{FF2B5EF4-FFF2-40B4-BE49-F238E27FC236}">
                <a16:creationId xmlns:a16="http://schemas.microsoft.com/office/drawing/2014/main" id="{CC2D5DEC-CFEC-D0D9-1F43-9946D224686D}"/>
              </a:ext>
            </a:extLst>
          </p:cNvPr>
          <p:cNvPicPr>
            <a:picLocks noChangeAspect="1"/>
          </p:cNvPicPr>
          <p:nvPr/>
        </p:nvPicPr>
        <p:blipFill rotWithShape="1">
          <a:blip r:embed="rId6"/>
          <a:srcRect t="22966" r="-3348" b="17701"/>
          <a:stretch/>
        </p:blipFill>
        <p:spPr>
          <a:xfrm>
            <a:off x="10164342" y="4924471"/>
            <a:ext cx="1183722" cy="679579"/>
          </a:xfrm>
          <a:prstGeom prst="rect">
            <a:avLst/>
          </a:prstGeom>
        </p:spPr>
      </p:pic>
      <p:pic>
        <p:nvPicPr>
          <p:cNvPr id="47" name="Picture 46">
            <a:extLst>
              <a:ext uri="{FF2B5EF4-FFF2-40B4-BE49-F238E27FC236}">
                <a16:creationId xmlns:a16="http://schemas.microsoft.com/office/drawing/2014/main" id="{53D9D241-1D4F-D232-2769-910C245B1E03}"/>
              </a:ext>
            </a:extLst>
          </p:cNvPr>
          <p:cNvPicPr>
            <a:picLocks noChangeAspect="1"/>
          </p:cNvPicPr>
          <p:nvPr/>
        </p:nvPicPr>
        <p:blipFill rotWithShape="1">
          <a:blip r:embed="rId7"/>
          <a:srcRect l="15423" t="16595" r="10064" b="10070"/>
          <a:stretch/>
        </p:blipFill>
        <p:spPr>
          <a:xfrm>
            <a:off x="10430463" y="5692167"/>
            <a:ext cx="819921" cy="1068824"/>
          </a:xfrm>
          <a:prstGeom prst="rect">
            <a:avLst/>
          </a:prstGeom>
        </p:spPr>
      </p:pic>
      <p:sp>
        <p:nvSpPr>
          <p:cNvPr id="48" name="TextBox 47">
            <a:extLst>
              <a:ext uri="{FF2B5EF4-FFF2-40B4-BE49-F238E27FC236}">
                <a16:creationId xmlns:a16="http://schemas.microsoft.com/office/drawing/2014/main" id="{EBAF992C-D524-712F-F7A7-0D2BC781C3BC}"/>
              </a:ext>
            </a:extLst>
          </p:cNvPr>
          <p:cNvSpPr txBox="1"/>
          <p:nvPr/>
        </p:nvSpPr>
        <p:spPr>
          <a:xfrm>
            <a:off x="10313292" y="4078984"/>
            <a:ext cx="295274" cy="369332"/>
          </a:xfrm>
          <a:prstGeom prst="rect">
            <a:avLst/>
          </a:prstGeom>
          <a:noFill/>
        </p:spPr>
        <p:txBody>
          <a:bodyPr wrap="none" rtlCol="0">
            <a:spAutoFit/>
          </a:bodyPr>
          <a:lstStyle/>
          <a:p>
            <a:r>
              <a:rPr lang="en-GB" dirty="0"/>
              <a:t>a</a:t>
            </a:r>
            <a:endParaRPr lang="en-US" dirty="0"/>
          </a:p>
        </p:txBody>
      </p:sp>
      <p:sp>
        <p:nvSpPr>
          <p:cNvPr id="49" name="TextBox 48">
            <a:extLst>
              <a:ext uri="{FF2B5EF4-FFF2-40B4-BE49-F238E27FC236}">
                <a16:creationId xmlns:a16="http://schemas.microsoft.com/office/drawing/2014/main" id="{3E7D2436-C437-AB72-4B1E-053EB1F9F0E4}"/>
              </a:ext>
            </a:extLst>
          </p:cNvPr>
          <p:cNvSpPr txBox="1"/>
          <p:nvPr/>
        </p:nvSpPr>
        <p:spPr>
          <a:xfrm>
            <a:off x="10743209" y="4556209"/>
            <a:ext cx="306494" cy="369332"/>
          </a:xfrm>
          <a:prstGeom prst="rect">
            <a:avLst/>
          </a:prstGeom>
          <a:noFill/>
        </p:spPr>
        <p:txBody>
          <a:bodyPr wrap="none" rtlCol="0">
            <a:spAutoFit/>
          </a:bodyPr>
          <a:lstStyle/>
          <a:p>
            <a:r>
              <a:rPr lang="en-GB" dirty="0"/>
              <a:t>b</a:t>
            </a:r>
            <a:endParaRPr lang="en-US" dirty="0"/>
          </a:p>
        </p:txBody>
      </p:sp>
      <p:sp>
        <p:nvSpPr>
          <p:cNvPr id="50" name="TextBox 49">
            <a:extLst>
              <a:ext uri="{FF2B5EF4-FFF2-40B4-BE49-F238E27FC236}">
                <a16:creationId xmlns:a16="http://schemas.microsoft.com/office/drawing/2014/main" id="{D5B48B05-EFC1-3C40-7392-2FC15E6C62F7}"/>
              </a:ext>
            </a:extLst>
          </p:cNvPr>
          <p:cNvSpPr txBox="1"/>
          <p:nvPr/>
        </p:nvSpPr>
        <p:spPr>
          <a:xfrm>
            <a:off x="10473753" y="5094111"/>
            <a:ext cx="282450" cy="369332"/>
          </a:xfrm>
          <a:prstGeom prst="rect">
            <a:avLst/>
          </a:prstGeom>
          <a:noFill/>
        </p:spPr>
        <p:txBody>
          <a:bodyPr wrap="none" rtlCol="0">
            <a:spAutoFit/>
          </a:bodyPr>
          <a:lstStyle/>
          <a:p>
            <a:r>
              <a:rPr lang="en-GB" dirty="0"/>
              <a:t>c</a:t>
            </a:r>
            <a:endParaRPr lang="en-US" dirty="0"/>
          </a:p>
        </p:txBody>
      </p:sp>
      <p:sp>
        <p:nvSpPr>
          <p:cNvPr id="51" name="TextBox 50">
            <a:extLst>
              <a:ext uri="{FF2B5EF4-FFF2-40B4-BE49-F238E27FC236}">
                <a16:creationId xmlns:a16="http://schemas.microsoft.com/office/drawing/2014/main" id="{F68BFDA1-A0F4-ED14-7FAE-9A769C72BEDA}"/>
              </a:ext>
            </a:extLst>
          </p:cNvPr>
          <p:cNvSpPr txBox="1"/>
          <p:nvPr/>
        </p:nvSpPr>
        <p:spPr>
          <a:xfrm>
            <a:off x="10672725" y="6366877"/>
            <a:ext cx="306494" cy="369332"/>
          </a:xfrm>
          <a:prstGeom prst="rect">
            <a:avLst/>
          </a:prstGeom>
          <a:noFill/>
        </p:spPr>
        <p:txBody>
          <a:bodyPr wrap="none" rtlCol="0">
            <a:spAutoFit/>
          </a:bodyPr>
          <a:lstStyle/>
          <a:p>
            <a:r>
              <a:rPr lang="en-GB" dirty="0"/>
              <a:t>d</a:t>
            </a:r>
            <a:endParaRPr lang="en-US" dirty="0"/>
          </a:p>
        </p:txBody>
      </p:sp>
      <p:pic>
        <p:nvPicPr>
          <p:cNvPr id="52" name="Picture 51">
            <a:extLst>
              <a:ext uri="{FF2B5EF4-FFF2-40B4-BE49-F238E27FC236}">
                <a16:creationId xmlns:a16="http://schemas.microsoft.com/office/drawing/2014/main" id="{5C08D46F-20A8-7A9C-3E10-AFC651F1F98F}"/>
              </a:ext>
            </a:extLst>
          </p:cNvPr>
          <p:cNvPicPr>
            <a:picLocks noChangeAspect="1"/>
          </p:cNvPicPr>
          <p:nvPr/>
        </p:nvPicPr>
        <p:blipFill>
          <a:blip r:embed="rId8"/>
          <a:stretch>
            <a:fillRect/>
          </a:stretch>
        </p:blipFill>
        <p:spPr>
          <a:xfrm>
            <a:off x="7620987" y="91377"/>
            <a:ext cx="1029735" cy="1029735"/>
          </a:xfrm>
          <a:prstGeom prst="rect">
            <a:avLst/>
          </a:prstGeom>
        </p:spPr>
      </p:pic>
    </p:spTree>
    <p:extLst>
      <p:ext uri="{BB962C8B-B14F-4D97-AF65-F5344CB8AC3E}">
        <p14:creationId xmlns:p14="http://schemas.microsoft.com/office/powerpoint/2010/main" val="34861957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1633</TotalTime>
  <Words>3786</Words>
  <Application>Microsoft Office PowerPoint</Application>
  <PresentationFormat>Custom</PresentationFormat>
  <Paragraphs>848</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vt:lpstr>
      <vt:lpstr>Arvo</vt:lpstr>
      <vt:lpstr>Calibri</vt:lpstr>
      <vt:lpstr>Calibri Light</vt:lpstr>
      <vt:lpstr>MV Boli</vt:lpstr>
      <vt:lpstr>Open Sans</vt:lpstr>
      <vt:lpstr>Wingdings</vt:lpstr>
      <vt:lpstr>Office Theme</vt:lpstr>
      <vt:lpstr>PowerPoint Presentation</vt:lpstr>
      <vt:lpstr>What we are cooking and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McConnachie</dc:creator>
  <cp:lastModifiedBy>Adrian Jelf</cp:lastModifiedBy>
  <cp:revision>48</cp:revision>
  <cp:lastPrinted>2022-07-18T13:27:12Z</cp:lastPrinted>
  <dcterms:created xsi:type="dcterms:W3CDTF">2022-07-13T14:15:03Z</dcterms:created>
  <dcterms:modified xsi:type="dcterms:W3CDTF">2023-09-22T10:20:11Z</dcterms:modified>
</cp:coreProperties>
</file>