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8" r:id="rId2"/>
    <p:sldId id="411" r:id="rId3"/>
    <p:sldId id="409" r:id="rId4"/>
    <p:sldId id="266" r:id="rId5"/>
    <p:sldId id="439" r:id="rId6"/>
    <p:sldId id="460" r:id="rId7"/>
    <p:sldId id="427" r:id="rId8"/>
    <p:sldId id="412" r:id="rId9"/>
    <p:sldId id="432" r:id="rId10"/>
    <p:sldId id="429" r:id="rId11"/>
    <p:sldId id="393" r:id="rId12"/>
    <p:sldId id="450" r:id="rId13"/>
    <p:sldId id="451" r:id="rId14"/>
    <p:sldId id="452" r:id="rId15"/>
    <p:sldId id="459" r:id="rId16"/>
    <p:sldId id="455" r:id="rId17"/>
    <p:sldId id="456" r:id="rId18"/>
  </p:sldIdLst>
  <p:sldSz cx="9906000" cy="6858000" type="A4"/>
  <p:notesSz cx="6797675" cy="9926638"/>
  <p:defaultTextStyle>
    <a:defPPr>
      <a:defRPr lang="en-GB"/>
    </a:defPPr>
    <a:lvl1pPr algn="l" rtl="0" fontAlgn="base">
      <a:spcBef>
        <a:spcPct val="0"/>
      </a:spcBef>
      <a:spcAft>
        <a:spcPct val="0"/>
      </a:spcAft>
      <a:defRPr sz="1300" kern="1200">
        <a:solidFill>
          <a:schemeClr val="tx1"/>
        </a:solidFill>
        <a:latin typeface="Arial" charset="0"/>
        <a:ea typeface="+mn-ea"/>
        <a:cs typeface="Arial" charset="0"/>
      </a:defRPr>
    </a:lvl1pPr>
    <a:lvl2pPr marL="341313" indent="115888" algn="l" rtl="0" fontAlgn="base">
      <a:spcBef>
        <a:spcPct val="0"/>
      </a:spcBef>
      <a:spcAft>
        <a:spcPct val="0"/>
      </a:spcAft>
      <a:defRPr sz="1300" kern="1200">
        <a:solidFill>
          <a:schemeClr val="tx1"/>
        </a:solidFill>
        <a:latin typeface="Arial" charset="0"/>
        <a:ea typeface="+mn-ea"/>
        <a:cs typeface="Arial" charset="0"/>
      </a:defRPr>
    </a:lvl2pPr>
    <a:lvl3pPr marL="682625" indent="231775" algn="l" rtl="0" fontAlgn="base">
      <a:spcBef>
        <a:spcPct val="0"/>
      </a:spcBef>
      <a:spcAft>
        <a:spcPct val="0"/>
      </a:spcAft>
      <a:defRPr sz="1300" kern="1200">
        <a:solidFill>
          <a:schemeClr val="tx1"/>
        </a:solidFill>
        <a:latin typeface="Arial" charset="0"/>
        <a:ea typeface="+mn-ea"/>
        <a:cs typeface="Arial" charset="0"/>
      </a:defRPr>
    </a:lvl3pPr>
    <a:lvl4pPr marL="1025525" indent="346075" algn="l" rtl="0" fontAlgn="base">
      <a:spcBef>
        <a:spcPct val="0"/>
      </a:spcBef>
      <a:spcAft>
        <a:spcPct val="0"/>
      </a:spcAft>
      <a:defRPr sz="1300" kern="1200">
        <a:solidFill>
          <a:schemeClr val="tx1"/>
        </a:solidFill>
        <a:latin typeface="Arial" charset="0"/>
        <a:ea typeface="+mn-ea"/>
        <a:cs typeface="Arial" charset="0"/>
      </a:defRPr>
    </a:lvl4pPr>
    <a:lvl5pPr marL="1366838" indent="461963" algn="l" rtl="0" fontAlgn="base">
      <a:spcBef>
        <a:spcPct val="0"/>
      </a:spcBef>
      <a:spcAft>
        <a:spcPct val="0"/>
      </a:spcAft>
      <a:defRPr sz="1300" kern="1200">
        <a:solidFill>
          <a:schemeClr val="tx1"/>
        </a:solidFill>
        <a:latin typeface="Arial" charset="0"/>
        <a:ea typeface="+mn-ea"/>
        <a:cs typeface="Arial" charset="0"/>
      </a:defRPr>
    </a:lvl5pPr>
    <a:lvl6pPr marL="2286000" algn="l" defTabSz="914400" rtl="0" eaLnBrk="1" latinLnBrk="0" hangingPunct="1">
      <a:defRPr sz="1300" kern="1200">
        <a:solidFill>
          <a:schemeClr val="tx1"/>
        </a:solidFill>
        <a:latin typeface="Arial" charset="0"/>
        <a:ea typeface="+mn-ea"/>
        <a:cs typeface="Arial" charset="0"/>
      </a:defRPr>
    </a:lvl6pPr>
    <a:lvl7pPr marL="2743200" algn="l" defTabSz="914400" rtl="0" eaLnBrk="1" latinLnBrk="0" hangingPunct="1">
      <a:defRPr sz="1300" kern="1200">
        <a:solidFill>
          <a:schemeClr val="tx1"/>
        </a:solidFill>
        <a:latin typeface="Arial" charset="0"/>
        <a:ea typeface="+mn-ea"/>
        <a:cs typeface="Arial" charset="0"/>
      </a:defRPr>
    </a:lvl7pPr>
    <a:lvl8pPr marL="3200400" algn="l" defTabSz="914400" rtl="0" eaLnBrk="1" latinLnBrk="0" hangingPunct="1">
      <a:defRPr sz="1300" kern="1200">
        <a:solidFill>
          <a:schemeClr val="tx1"/>
        </a:solidFill>
        <a:latin typeface="Arial" charset="0"/>
        <a:ea typeface="+mn-ea"/>
        <a:cs typeface="Arial" charset="0"/>
      </a:defRPr>
    </a:lvl8pPr>
    <a:lvl9pPr marL="3657600" algn="l" defTabSz="914400" rtl="0" eaLnBrk="1" latinLnBrk="0" hangingPunct="1">
      <a:defRPr sz="13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777777"/>
    <a:srgbClr val="CCCC00"/>
    <a:srgbClr val="FFFF66"/>
    <a:srgbClr val="FF3300"/>
    <a:srgbClr val="CCFF66"/>
    <a:srgbClr val="3399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51" autoAdjust="0"/>
    <p:restoredTop sz="94434" autoAdjust="0"/>
  </p:normalViewPr>
  <p:slideViewPr>
    <p:cSldViewPr>
      <p:cViewPr varScale="1">
        <p:scale>
          <a:sx n="72" d="100"/>
          <a:sy n="72" d="100"/>
        </p:scale>
        <p:origin x="336" y="7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6" tIns="45714" rIns="91426" bIns="45714" rtlCol="0"/>
          <a:lstStyle>
            <a:lvl1pPr algn="l">
              <a:defRPr sz="1200"/>
            </a:lvl1pPr>
          </a:lstStyle>
          <a:p>
            <a:endParaRPr lang="en-GB"/>
          </a:p>
        </p:txBody>
      </p:sp>
      <p:sp>
        <p:nvSpPr>
          <p:cNvPr id="3" name="Date Placeholder 2"/>
          <p:cNvSpPr>
            <a:spLocks noGrp="1"/>
          </p:cNvSpPr>
          <p:nvPr>
            <p:ph type="dt" idx="1"/>
          </p:nvPr>
        </p:nvSpPr>
        <p:spPr>
          <a:xfrm>
            <a:off x="3849689" y="0"/>
            <a:ext cx="2946400" cy="496888"/>
          </a:xfrm>
          <a:prstGeom prst="rect">
            <a:avLst/>
          </a:prstGeom>
        </p:spPr>
        <p:txBody>
          <a:bodyPr vert="horz" lIns="91426" tIns="45714" rIns="91426" bIns="45714" rtlCol="0"/>
          <a:lstStyle>
            <a:lvl1pPr algn="r">
              <a:defRPr sz="1200"/>
            </a:lvl1pPr>
          </a:lstStyle>
          <a:p>
            <a:fld id="{B4102F87-7A46-44FD-A552-3622D6C1553E}" type="datetimeFigureOut">
              <a:rPr lang="en-GB" smtClean="0"/>
              <a:t>22/09/23</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26" tIns="45714" rIns="91426" bIns="45714" rtlCol="0" anchor="ctr"/>
          <a:lstStyle/>
          <a:p>
            <a:endParaRPr lang="en-GB"/>
          </a:p>
        </p:txBody>
      </p:sp>
      <p:sp>
        <p:nvSpPr>
          <p:cNvPr id="5" name="Notes Placeholder 4"/>
          <p:cNvSpPr>
            <a:spLocks noGrp="1"/>
          </p:cNvSpPr>
          <p:nvPr>
            <p:ph type="body" sz="quarter" idx="3"/>
          </p:nvPr>
        </p:nvSpPr>
        <p:spPr>
          <a:xfrm>
            <a:off x="679451" y="4776790"/>
            <a:ext cx="5438775" cy="3908425"/>
          </a:xfrm>
          <a:prstGeom prst="rect">
            <a:avLst/>
          </a:prstGeom>
        </p:spPr>
        <p:txBody>
          <a:bodyPr vert="horz" lIns="91426" tIns="45714" rIns="91426"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26" tIns="45714" rIns="91426"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3849689" y="9429750"/>
            <a:ext cx="2946400" cy="496888"/>
          </a:xfrm>
          <a:prstGeom prst="rect">
            <a:avLst/>
          </a:prstGeom>
        </p:spPr>
        <p:txBody>
          <a:bodyPr vert="horz" lIns="91426" tIns="45714" rIns="91426" bIns="45714" rtlCol="0" anchor="b"/>
          <a:lstStyle>
            <a:lvl1pPr algn="r">
              <a:defRPr sz="1200"/>
            </a:lvl1pPr>
          </a:lstStyle>
          <a:p>
            <a:fld id="{E167EB32-D808-4671-A67F-38B2B20C3FBA}" type="slidenum">
              <a:rPr lang="en-GB" smtClean="0"/>
              <a:t>‹#›</a:t>
            </a:fld>
            <a:endParaRPr lang="en-GB"/>
          </a:p>
        </p:txBody>
      </p:sp>
    </p:spTree>
    <p:extLst>
      <p:ext uri="{BB962C8B-B14F-4D97-AF65-F5344CB8AC3E}">
        <p14:creationId xmlns:p14="http://schemas.microsoft.com/office/powerpoint/2010/main" val="291960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6352DA-A8A2-401D-95B5-788FC6F18E62}" type="slidenum">
              <a:rPr lang="en-GB" smtClean="0"/>
              <a:pPr/>
              <a:t>9</a:t>
            </a:fld>
            <a:endParaRPr lang="en-GB" dirty="0"/>
          </a:p>
        </p:txBody>
      </p:sp>
    </p:spTree>
    <p:extLst>
      <p:ext uri="{BB962C8B-B14F-4D97-AF65-F5344CB8AC3E}">
        <p14:creationId xmlns:p14="http://schemas.microsoft.com/office/powerpoint/2010/main" val="286762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3197" y="2130653"/>
            <a:ext cx="8419609" cy="1469571"/>
          </a:xfrm>
        </p:spPr>
        <p:txBody>
          <a:bodyPr/>
          <a:lstStyle/>
          <a:p>
            <a:r>
              <a:rPr lang="en-US"/>
              <a:t>Click to edit Master title style</a:t>
            </a:r>
            <a:endParaRPr lang="en-GB"/>
          </a:p>
        </p:txBody>
      </p:sp>
      <p:sp>
        <p:nvSpPr>
          <p:cNvPr id="3" name="Subtitle 2"/>
          <p:cNvSpPr>
            <a:spLocks noGrp="1"/>
          </p:cNvSpPr>
          <p:nvPr>
            <p:ph type="subTitle" idx="1"/>
          </p:nvPr>
        </p:nvSpPr>
        <p:spPr>
          <a:xfrm>
            <a:off x="1486393" y="3885975"/>
            <a:ext cx="6933216" cy="1753054"/>
          </a:xfrm>
        </p:spPr>
        <p:txBody>
          <a:bodyPr/>
          <a:lstStyle>
            <a:lvl1pPr marL="0" indent="0" algn="ctr">
              <a:buNone/>
              <a:defRPr/>
            </a:lvl1pPr>
            <a:lvl2pPr marL="342077" indent="0" algn="ctr">
              <a:buNone/>
              <a:defRPr/>
            </a:lvl2pPr>
            <a:lvl3pPr marL="684154" indent="0" algn="ctr">
              <a:buNone/>
              <a:defRPr/>
            </a:lvl3pPr>
            <a:lvl4pPr marL="1026231" indent="0" algn="ctr">
              <a:buNone/>
              <a:defRPr/>
            </a:lvl4pPr>
            <a:lvl5pPr marL="1368308" indent="0" algn="ctr">
              <a:buNone/>
              <a:defRPr/>
            </a:lvl5pPr>
            <a:lvl6pPr marL="1710385" indent="0" algn="ctr">
              <a:buNone/>
              <a:defRPr/>
            </a:lvl6pPr>
            <a:lvl7pPr marL="2052462" indent="0" algn="ctr">
              <a:buNone/>
              <a:defRPr/>
            </a:lvl7pPr>
            <a:lvl8pPr marL="2394539" indent="0" algn="ctr">
              <a:buNone/>
              <a:defRPr/>
            </a:lvl8pPr>
            <a:lvl9pPr marL="2736616"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6EA98-9039-4F44-BCC3-619BD54C39E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8B39B5-8894-4CA0-8563-0369F929FA3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2588" y="274411"/>
            <a:ext cx="2228359" cy="585220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060" y="274411"/>
            <a:ext cx="6569603" cy="5852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4124EE-13B8-4ADD-97D7-2542F89D6A77}"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056" y="274411"/>
            <a:ext cx="8915891" cy="5852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0F26F2-92F4-477A-87F8-FB5F8030FF07}"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EBA871-AA59-4CCE-8B82-6D43839B4B21}" type="datetimeFigureOut">
              <a:rPr lang="en-GB" smtClean="0"/>
              <a:t>22/09/23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AB8F4-8BA7-4FED-AD58-B39CB9545982}" type="slidenum">
              <a:rPr lang="en-GB" smtClean="0"/>
              <a:t>‹#›</a:t>
            </a:fld>
            <a:endParaRPr lang="en-GB"/>
          </a:p>
        </p:txBody>
      </p:sp>
    </p:spTree>
    <p:extLst>
      <p:ext uri="{BB962C8B-B14F-4D97-AF65-F5344CB8AC3E}">
        <p14:creationId xmlns:p14="http://schemas.microsoft.com/office/powerpoint/2010/main" val="365226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447"/>
            <a:ext cx="8419609" cy="1362982"/>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82506" y="2906262"/>
            <a:ext cx="8419609" cy="1500187"/>
          </a:xfrm>
        </p:spPr>
        <p:txBody>
          <a:bodyPr anchor="b"/>
          <a:lstStyle>
            <a:lvl1pPr marL="0" indent="0">
              <a:buNone/>
              <a:defRPr sz="1500"/>
            </a:lvl1pPr>
            <a:lvl2pPr marL="342077" indent="0">
              <a:buNone/>
              <a:defRPr sz="1300"/>
            </a:lvl2pPr>
            <a:lvl3pPr marL="684154" indent="0">
              <a:buNone/>
              <a:defRPr sz="1200"/>
            </a:lvl3pPr>
            <a:lvl4pPr marL="1026231" indent="0">
              <a:buNone/>
              <a:defRPr sz="1000"/>
            </a:lvl4pPr>
            <a:lvl5pPr marL="1368308" indent="0">
              <a:buNone/>
              <a:defRPr sz="1000"/>
            </a:lvl5pPr>
            <a:lvl6pPr marL="1710385" indent="0">
              <a:buNone/>
              <a:defRPr sz="1000"/>
            </a:lvl6pPr>
            <a:lvl7pPr marL="2052462" indent="0">
              <a:buNone/>
              <a:defRPr sz="1000"/>
            </a:lvl7pPr>
            <a:lvl8pPr marL="2394539" indent="0">
              <a:buNone/>
              <a:defRPr sz="1000"/>
            </a:lvl8pPr>
            <a:lvl9pPr marL="2736616" indent="0">
              <a:buNone/>
              <a:defRPr sz="1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6898AA-50D6-4A42-8C62-B27DE314E62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056" y="1599974"/>
            <a:ext cx="4398980" cy="452664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11964" y="1599974"/>
            <a:ext cx="4398982" cy="452664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7FFF31-D7F1-44F3-9F56-EE17AE8B85F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056" y="1535339"/>
            <a:ext cx="4376869" cy="639536"/>
          </a:xfrm>
        </p:spPr>
        <p:txBody>
          <a:bodyPr anchor="b"/>
          <a:lstStyle>
            <a:lvl1pPr marL="0" indent="0">
              <a:buNone/>
              <a:defRPr sz="1800" b="1"/>
            </a:lvl1pPr>
            <a:lvl2pPr marL="342077" indent="0">
              <a:buNone/>
              <a:defRPr sz="1500" b="1"/>
            </a:lvl2pPr>
            <a:lvl3pPr marL="684154" indent="0">
              <a:buNone/>
              <a:defRPr sz="1300" b="1"/>
            </a:lvl3pPr>
            <a:lvl4pPr marL="1026231" indent="0">
              <a:buNone/>
              <a:defRPr sz="1200" b="1"/>
            </a:lvl4pPr>
            <a:lvl5pPr marL="1368308" indent="0">
              <a:buNone/>
              <a:defRPr sz="1200" b="1"/>
            </a:lvl5pPr>
            <a:lvl6pPr marL="1710385" indent="0">
              <a:buNone/>
              <a:defRPr sz="1200" b="1"/>
            </a:lvl6pPr>
            <a:lvl7pPr marL="2052462" indent="0">
              <a:buNone/>
              <a:defRPr sz="1200" b="1"/>
            </a:lvl7pPr>
            <a:lvl8pPr marL="2394539" indent="0">
              <a:buNone/>
              <a:defRPr sz="1200" b="1"/>
            </a:lvl8pPr>
            <a:lvl9pPr marL="2736616" indent="0">
              <a:buNone/>
              <a:defRPr sz="1200" b="1"/>
            </a:lvl9pPr>
          </a:lstStyle>
          <a:p>
            <a:pPr lvl="0"/>
            <a:r>
              <a:rPr lang="en-US"/>
              <a:t>Click to edit Master text styles</a:t>
            </a:r>
          </a:p>
        </p:txBody>
      </p:sp>
      <p:sp>
        <p:nvSpPr>
          <p:cNvPr id="4" name="Content Placeholder 3"/>
          <p:cNvSpPr>
            <a:spLocks noGrp="1"/>
          </p:cNvSpPr>
          <p:nvPr>
            <p:ph sz="half" idx="2"/>
          </p:nvPr>
        </p:nvSpPr>
        <p:spPr>
          <a:xfrm>
            <a:off x="495056" y="2174875"/>
            <a:ext cx="4376869" cy="395174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1620" y="1535339"/>
            <a:ext cx="4379327" cy="639536"/>
          </a:xfrm>
        </p:spPr>
        <p:txBody>
          <a:bodyPr anchor="b"/>
          <a:lstStyle>
            <a:lvl1pPr marL="0" indent="0">
              <a:buNone/>
              <a:defRPr sz="1800" b="1"/>
            </a:lvl1pPr>
            <a:lvl2pPr marL="342077" indent="0">
              <a:buNone/>
              <a:defRPr sz="1500" b="1"/>
            </a:lvl2pPr>
            <a:lvl3pPr marL="684154" indent="0">
              <a:buNone/>
              <a:defRPr sz="1300" b="1"/>
            </a:lvl3pPr>
            <a:lvl4pPr marL="1026231" indent="0">
              <a:buNone/>
              <a:defRPr sz="1200" b="1"/>
            </a:lvl4pPr>
            <a:lvl5pPr marL="1368308" indent="0">
              <a:buNone/>
              <a:defRPr sz="1200" b="1"/>
            </a:lvl5pPr>
            <a:lvl6pPr marL="1710385" indent="0">
              <a:buNone/>
              <a:defRPr sz="1200" b="1"/>
            </a:lvl6pPr>
            <a:lvl7pPr marL="2052462" indent="0">
              <a:buNone/>
              <a:defRPr sz="1200" b="1"/>
            </a:lvl7pPr>
            <a:lvl8pPr marL="2394539" indent="0">
              <a:buNone/>
              <a:defRPr sz="1200" b="1"/>
            </a:lvl8pPr>
            <a:lvl9pPr marL="273661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31620" y="2174875"/>
            <a:ext cx="4379327" cy="395174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67D074-9BC6-41E8-A3CF-8485A646260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058E01-9985-49AF-9073-F5D04875A15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874764A-15BA-492F-A42F-065905782F7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057" y="273278"/>
            <a:ext cx="3259005" cy="1162276"/>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873217" y="273281"/>
            <a:ext cx="5537728" cy="585333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057" y="1435555"/>
            <a:ext cx="3259005" cy="4691063"/>
          </a:xfrm>
        </p:spPr>
        <p:txBody>
          <a:bodyPr/>
          <a:lstStyle>
            <a:lvl1pPr marL="0" indent="0">
              <a:buNone/>
              <a:defRPr sz="1000"/>
            </a:lvl1pPr>
            <a:lvl2pPr marL="342077" indent="0">
              <a:buNone/>
              <a:defRPr sz="900"/>
            </a:lvl2pPr>
            <a:lvl3pPr marL="684154" indent="0">
              <a:buNone/>
              <a:defRPr sz="700"/>
            </a:lvl3pPr>
            <a:lvl4pPr marL="1026231" indent="0">
              <a:buNone/>
              <a:defRPr sz="700"/>
            </a:lvl4pPr>
            <a:lvl5pPr marL="1368308" indent="0">
              <a:buNone/>
              <a:defRPr sz="700"/>
            </a:lvl5pPr>
            <a:lvl6pPr marL="1710385" indent="0">
              <a:buNone/>
              <a:defRPr sz="700"/>
            </a:lvl6pPr>
            <a:lvl7pPr marL="2052462" indent="0">
              <a:buNone/>
              <a:defRPr sz="700"/>
            </a:lvl7pPr>
            <a:lvl8pPr marL="2394539" indent="0">
              <a:buNone/>
              <a:defRPr sz="700"/>
            </a:lvl8pPr>
            <a:lvl9pPr marL="2736616"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E84D2C-DE82-4B9E-B4A7-1878EC429E6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138" y="4801057"/>
            <a:ext cx="5943109" cy="565831"/>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942138" y="612323"/>
            <a:ext cx="5943109" cy="4115027"/>
          </a:xfrm>
        </p:spPr>
        <p:txBody>
          <a:bodyPr/>
          <a:lstStyle>
            <a:lvl1pPr marL="0" indent="0">
              <a:buNone/>
              <a:defRPr sz="2400"/>
            </a:lvl1pPr>
            <a:lvl2pPr marL="342077" indent="0">
              <a:buNone/>
              <a:defRPr sz="2100"/>
            </a:lvl2pPr>
            <a:lvl3pPr marL="684154" indent="0">
              <a:buNone/>
              <a:defRPr sz="1800"/>
            </a:lvl3pPr>
            <a:lvl4pPr marL="1026231" indent="0">
              <a:buNone/>
              <a:defRPr sz="1500"/>
            </a:lvl4pPr>
            <a:lvl5pPr marL="1368308" indent="0">
              <a:buNone/>
              <a:defRPr sz="1500"/>
            </a:lvl5pPr>
            <a:lvl6pPr marL="1710385" indent="0">
              <a:buNone/>
              <a:defRPr sz="1500"/>
            </a:lvl6pPr>
            <a:lvl7pPr marL="2052462" indent="0">
              <a:buNone/>
              <a:defRPr sz="1500"/>
            </a:lvl7pPr>
            <a:lvl8pPr marL="2394539" indent="0">
              <a:buNone/>
              <a:defRPr sz="1500"/>
            </a:lvl8pPr>
            <a:lvl9pPr marL="2736616" indent="0">
              <a:buNone/>
              <a:defRPr sz="1500"/>
            </a:lvl9pPr>
          </a:lstStyle>
          <a:p>
            <a:pPr lvl="0"/>
            <a:endParaRPr lang="en-GB" noProof="0"/>
          </a:p>
        </p:txBody>
      </p:sp>
      <p:sp>
        <p:nvSpPr>
          <p:cNvPr id="4" name="Text Placeholder 3"/>
          <p:cNvSpPr>
            <a:spLocks noGrp="1"/>
          </p:cNvSpPr>
          <p:nvPr>
            <p:ph type="body" sz="half" idx="2"/>
          </p:nvPr>
        </p:nvSpPr>
        <p:spPr>
          <a:xfrm>
            <a:off x="1942138" y="5366885"/>
            <a:ext cx="5943109" cy="805089"/>
          </a:xfrm>
        </p:spPr>
        <p:txBody>
          <a:bodyPr/>
          <a:lstStyle>
            <a:lvl1pPr marL="0" indent="0">
              <a:buNone/>
              <a:defRPr sz="1000"/>
            </a:lvl1pPr>
            <a:lvl2pPr marL="342077" indent="0">
              <a:buNone/>
              <a:defRPr sz="900"/>
            </a:lvl2pPr>
            <a:lvl3pPr marL="684154" indent="0">
              <a:buNone/>
              <a:defRPr sz="700"/>
            </a:lvl3pPr>
            <a:lvl4pPr marL="1026231" indent="0">
              <a:buNone/>
              <a:defRPr sz="700"/>
            </a:lvl4pPr>
            <a:lvl5pPr marL="1368308" indent="0">
              <a:buNone/>
              <a:defRPr sz="700"/>
            </a:lvl5pPr>
            <a:lvl6pPr marL="1710385" indent="0">
              <a:buNone/>
              <a:defRPr sz="700"/>
            </a:lvl6pPr>
            <a:lvl7pPr marL="2052462" indent="0">
              <a:buNone/>
              <a:defRPr sz="700"/>
            </a:lvl7pPr>
            <a:lvl8pPr marL="2394539" indent="0">
              <a:buNone/>
              <a:defRPr sz="700"/>
            </a:lvl8pPr>
            <a:lvl9pPr marL="2736616"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8BA323-BEE3-4787-8FC4-A5C5B1A1D90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5782" tIns="47891" rIns="95782" bIns="47891"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5782" tIns="47891" rIns="95782" bIns="47891"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defRPr sz="1500">
                <a:cs typeface="+mn-cs"/>
              </a:defRPr>
            </a:lvl1pPr>
          </a:lstStyle>
          <a:p>
            <a:pPr>
              <a:defRPr/>
            </a:pPr>
            <a:endParaRPr 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lgn="ctr">
              <a:defRPr sz="1500">
                <a:cs typeface="+mn-cs"/>
              </a:defRPr>
            </a:lvl1pPr>
          </a:lstStyle>
          <a:p>
            <a:pPr>
              <a:defRPr/>
            </a:pPr>
            <a:endParaRPr lang="en-U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lgn="r">
              <a:defRPr sz="1500">
                <a:cs typeface="+mn-cs"/>
              </a:defRPr>
            </a:lvl1pPr>
          </a:lstStyle>
          <a:p>
            <a:pPr>
              <a:defRPr/>
            </a:pPr>
            <a:fld id="{B00394EF-B3B9-462D-9AF9-B963854E5A7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Arial" charset="0"/>
        </a:defRPr>
      </a:lvl2pPr>
      <a:lvl3pPr algn="ctr" defTabSz="957263" rtl="0" eaLnBrk="0" fontAlgn="base" hangingPunct="0">
        <a:spcBef>
          <a:spcPct val="0"/>
        </a:spcBef>
        <a:spcAft>
          <a:spcPct val="0"/>
        </a:spcAft>
        <a:defRPr sz="4600">
          <a:solidFill>
            <a:schemeClr val="tx2"/>
          </a:solidFill>
          <a:latin typeface="Arial" charset="0"/>
        </a:defRPr>
      </a:lvl3pPr>
      <a:lvl4pPr algn="ctr" defTabSz="957263" rtl="0" eaLnBrk="0" fontAlgn="base" hangingPunct="0">
        <a:spcBef>
          <a:spcPct val="0"/>
        </a:spcBef>
        <a:spcAft>
          <a:spcPct val="0"/>
        </a:spcAft>
        <a:defRPr sz="4600">
          <a:solidFill>
            <a:schemeClr val="tx2"/>
          </a:solidFill>
          <a:latin typeface="Arial" charset="0"/>
        </a:defRPr>
      </a:lvl4pPr>
      <a:lvl5pPr algn="ctr" defTabSz="957263" rtl="0" eaLnBrk="0" fontAlgn="base" hangingPunct="0">
        <a:spcBef>
          <a:spcPct val="0"/>
        </a:spcBef>
        <a:spcAft>
          <a:spcPct val="0"/>
        </a:spcAft>
        <a:defRPr sz="4600">
          <a:solidFill>
            <a:schemeClr val="tx2"/>
          </a:solidFill>
          <a:latin typeface="Arial" charset="0"/>
        </a:defRPr>
      </a:lvl5pPr>
      <a:lvl6pPr marL="342077" algn="ctr" defTabSz="957341" rtl="0" fontAlgn="base">
        <a:spcBef>
          <a:spcPct val="0"/>
        </a:spcBef>
        <a:spcAft>
          <a:spcPct val="0"/>
        </a:spcAft>
        <a:defRPr sz="4600">
          <a:solidFill>
            <a:schemeClr val="tx2"/>
          </a:solidFill>
          <a:latin typeface="Arial" charset="0"/>
        </a:defRPr>
      </a:lvl6pPr>
      <a:lvl7pPr marL="684154" algn="ctr" defTabSz="957341" rtl="0" fontAlgn="base">
        <a:spcBef>
          <a:spcPct val="0"/>
        </a:spcBef>
        <a:spcAft>
          <a:spcPct val="0"/>
        </a:spcAft>
        <a:defRPr sz="4600">
          <a:solidFill>
            <a:schemeClr val="tx2"/>
          </a:solidFill>
          <a:latin typeface="Arial" charset="0"/>
        </a:defRPr>
      </a:lvl7pPr>
      <a:lvl8pPr marL="1026231" algn="ctr" defTabSz="957341" rtl="0" fontAlgn="base">
        <a:spcBef>
          <a:spcPct val="0"/>
        </a:spcBef>
        <a:spcAft>
          <a:spcPct val="0"/>
        </a:spcAft>
        <a:defRPr sz="4600">
          <a:solidFill>
            <a:schemeClr val="tx2"/>
          </a:solidFill>
          <a:latin typeface="Arial" charset="0"/>
        </a:defRPr>
      </a:lvl8pPr>
      <a:lvl9pPr marL="1368308" algn="ctr" defTabSz="957341" rtl="0" fontAlgn="base">
        <a:spcBef>
          <a:spcPct val="0"/>
        </a:spcBef>
        <a:spcAft>
          <a:spcPct val="0"/>
        </a:spcAft>
        <a:defRPr sz="4600">
          <a:solidFill>
            <a:schemeClr val="tx2"/>
          </a:solidFill>
          <a:latin typeface="Arial" charset="0"/>
        </a:defRPr>
      </a:lvl9pPr>
    </p:titleStyle>
    <p:bodyStyle>
      <a:lvl1pPr marL="357188" indent="-357188"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defRPr>
      </a:lvl2pPr>
      <a:lvl3pPr marL="1196975" indent="-239713" algn="l" defTabSz="957263" rtl="0" eaLnBrk="0" fontAlgn="base" hangingPunct="0">
        <a:spcBef>
          <a:spcPct val="20000"/>
        </a:spcBef>
        <a:spcAft>
          <a:spcPct val="0"/>
        </a:spcAft>
        <a:buChar char="•"/>
        <a:defRPr sz="2500">
          <a:solidFill>
            <a:schemeClr val="tx1"/>
          </a:solidFill>
          <a:latin typeface="+mn-lt"/>
        </a:defRPr>
      </a:lvl3pPr>
      <a:lvl4pPr marL="1674813" indent="-238125" algn="l" defTabSz="957263" rtl="0" eaLnBrk="0" fontAlgn="base" hangingPunct="0">
        <a:spcBef>
          <a:spcPct val="20000"/>
        </a:spcBef>
        <a:spcAft>
          <a:spcPct val="0"/>
        </a:spcAft>
        <a:buChar char="–"/>
        <a:defRPr sz="2100">
          <a:solidFill>
            <a:schemeClr val="tx1"/>
          </a:solidFill>
          <a:latin typeface="+mn-lt"/>
        </a:defRPr>
      </a:lvl4pPr>
      <a:lvl5pPr marL="2154238" indent="-238125" algn="l" defTabSz="957263" rtl="0" eaLnBrk="0" fontAlgn="base" hangingPunct="0">
        <a:spcBef>
          <a:spcPct val="20000"/>
        </a:spcBef>
        <a:spcAft>
          <a:spcPct val="0"/>
        </a:spcAft>
        <a:buChar char="»"/>
        <a:defRPr sz="2100">
          <a:solidFill>
            <a:schemeClr val="tx1"/>
          </a:solidFill>
          <a:latin typeface="+mn-lt"/>
        </a:defRPr>
      </a:lvl5pPr>
      <a:lvl6pPr marL="2496687" indent="-238742" algn="l" defTabSz="957341" rtl="0" fontAlgn="base">
        <a:spcBef>
          <a:spcPct val="20000"/>
        </a:spcBef>
        <a:spcAft>
          <a:spcPct val="0"/>
        </a:spcAft>
        <a:buChar char="»"/>
        <a:defRPr sz="2100">
          <a:solidFill>
            <a:schemeClr val="tx1"/>
          </a:solidFill>
          <a:latin typeface="+mn-lt"/>
        </a:defRPr>
      </a:lvl6pPr>
      <a:lvl7pPr marL="2838764" indent="-238742" algn="l" defTabSz="957341" rtl="0" fontAlgn="base">
        <a:spcBef>
          <a:spcPct val="20000"/>
        </a:spcBef>
        <a:spcAft>
          <a:spcPct val="0"/>
        </a:spcAft>
        <a:buChar char="»"/>
        <a:defRPr sz="2100">
          <a:solidFill>
            <a:schemeClr val="tx1"/>
          </a:solidFill>
          <a:latin typeface="+mn-lt"/>
        </a:defRPr>
      </a:lvl7pPr>
      <a:lvl8pPr marL="3180841" indent="-238742" algn="l" defTabSz="957341" rtl="0" fontAlgn="base">
        <a:spcBef>
          <a:spcPct val="20000"/>
        </a:spcBef>
        <a:spcAft>
          <a:spcPct val="0"/>
        </a:spcAft>
        <a:buChar char="»"/>
        <a:defRPr sz="2100">
          <a:solidFill>
            <a:schemeClr val="tx1"/>
          </a:solidFill>
          <a:latin typeface="+mn-lt"/>
        </a:defRPr>
      </a:lvl8pPr>
      <a:lvl9pPr marL="3522918" indent="-238742" algn="l" defTabSz="957341" rtl="0" fontAlgn="base">
        <a:spcBef>
          <a:spcPct val="20000"/>
        </a:spcBef>
        <a:spcAft>
          <a:spcPct val="0"/>
        </a:spcAft>
        <a:buChar char="»"/>
        <a:defRPr sz="2100">
          <a:solidFill>
            <a:schemeClr val="tx1"/>
          </a:solidFill>
          <a:latin typeface="+mn-lt"/>
        </a:defRPr>
      </a:lvl9pPr>
    </p:bodyStyle>
    <p:otherStyle>
      <a:defPPr>
        <a:defRPr lang="en-US"/>
      </a:defPPr>
      <a:lvl1pPr marL="0" algn="l" defTabSz="684154" rtl="0" eaLnBrk="1" latinLnBrk="0" hangingPunct="1">
        <a:defRPr sz="1300" kern="1200">
          <a:solidFill>
            <a:schemeClr val="tx1"/>
          </a:solidFill>
          <a:latin typeface="+mn-lt"/>
          <a:ea typeface="+mn-ea"/>
          <a:cs typeface="+mn-cs"/>
        </a:defRPr>
      </a:lvl1pPr>
      <a:lvl2pPr marL="342077" algn="l" defTabSz="684154" rtl="0" eaLnBrk="1" latinLnBrk="0" hangingPunct="1">
        <a:defRPr sz="1300" kern="1200">
          <a:solidFill>
            <a:schemeClr val="tx1"/>
          </a:solidFill>
          <a:latin typeface="+mn-lt"/>
          <a:ea typeface="+mn-ea"/>
          <a:cs typeface="+mn-cs"/>
        </a:defRPr>
      </a:lvl2pPr>
      <a:lvl3pPr marL="684154" algn="l" defTabSz="684154" rtl="0" eaLnBrk="1" latinLnBrk="0" hangingPunct="1">
        <a:defRPr sz="1300" kern="1200">
          <a:solidFill>
            <a:schemeClr val="tx1"/>
          </a:solidFill>
          <a:latin typeface="+mn-lt"/>
          <a:ea typeface="+mn-ea"/>
          <a:cs typeface="+mn-cs"/>
        </a:defRPr>
      </a:lvl3pPr>
      <a:lvl4pPr marL="1026231" algn="l" defTabSz="684154" rtl="0" eaLnBrk="1" latinLnBrk="0" hangingPunct="1">
        <a:defRPr sz="1300" kern="1200">
          <a:solidFill>
            <a:schemeClr val="tx1"/>
          </a:solidFill>
          <a:latin typeface="+mn-lt"/>
          <a:ea typeface="+mn-ea"/>
          <a:cs typeface="+mn-cs"/>
        </a:defRPr>
      </a:lvl4pPr>
      <a:lvl5pPr marL="1368308" algn="l" defTabSz="684154" rtl="0" eaLnBrk="1" latinLnBrk="0" hangingPunct="1">
        <a:defRPr sz="1300" kern="1200">
          <a:solidFill>
            <a:schemeClr val="tx1"/>
          </a:solidFill>
          <a:latin typeface="+mn-lt"/>
          <a:ea typeface="+mn-ea"/>
          <a:cs typeface="+mn-cs"/>
        </a:defRPr>
      </a:lvl5pPr>
      <a:lvl6pPr marL="1710385" algn="l" defTabSz="684154" rtl="0" eaLnBrk="1" latinLnBrk="0" hangingPunct="1">
        <a:defRPr sz="1300" kern="1200">
          <a:solidFill>
            <a:schemeClr val="tx1"/>
          </a:solidFill>
          <a:latin typeface="+mn-lt"/>
          <a:ea typeface="+mn-ea"/>
          <a:cs typeface="+mn-cs"/>
        </a:defRPr>
      </a:lvl6pPr>
      <a:lvl7pPr marL="2052462" algn="l" defTabSz="684154" rtl="0" eaLnBrk="1" latinLnBrk="0" hangingPunct="1">
        <a:defRPr sz="1300" kern="1200">
          <a:solidFill>
            <a:schemeClr val="tx1"/>
          </a:solidFill>
          <a:latin typeface="+mn-lt"/>
          <a:ea typeface="+mn-ea"/>
          <a:cs typeface="+mn-cs"/>
        </a:defRPr>
      </a:lvl7pPr>
      <a:lvl8pPr marL="2394539" algn="l" defTabSz="684154" rtl="0" eaLnBrk="1" latinLnBrk="0" hangingPunct="1">
        <a:defRPr sz="1300" kern="1200">
          <a:solidFill>
            <a:schemeClr val="tx1"/>
          </a:solidFill>
          <a:latin typeface="+mn-lt"/>
          <a:ea typeface="+mn-ea"/>
          <a:cs typeface="+mn-cs"/>
        </a:defRPr>
      </a:lvl8pPr>
      <a:lvl9pPr marL="2736616" algn="l" defTabSz="68415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0"/>
            <a:ext cx="9906000" cy="6858000"/>
          </a:xfrm>
          <a:prstGeom prst="rect">
            <a:avLst/>
          </a:prstGeom>
          <a:solidFill>
            <a:schemeClr val="accent3"/>
          </a:solidFill>
          <a:ln w="9525" cap="flat" cmpd="sng" algn="ctr">
            <a:noFill/>
            <a:prstDash val="solid"/>
            <a:round/>
            <a:headEnd type="none" w="med" len="med"/>
            <a:tailEnd type="none" w="med" len="med"/>
          </a:ln>
          <a:effectLst/>
        </p:spPr>
        <p:txBody>
          <a:bodyPr/>
          <a:lstStyle/>
          <a:p>
            <a:pPr defTabSz="1279525">
              <a:defRPr/>
            </a:pPr>
            <a:endParaRPr lang="en-US" sz="2500" dirty="0">
              <a:cs typeface="+mn-cs"/>
            </a:endParaRPr>
          </a:p>
        </p:txBody>
      </p:sp>
      <p:sp>
        <p:nvSpPr>
          <p:cNvPr id="14338" name="Content Placeholder 2"/>
          <p:cNvSpPr>
            <a:spLocks noGrp="1"/>
          </p:cNvSpPr>
          <p:nvPr>
            <p:ph idx="4294967295"/>
          </p:nvPr>
        </p:nvSpPr>
        <p:spPr>
          <a:xfrm>
            <a:off x="595314" y="5040313"/>
            <a:ext cx="4214812" cy="1268412"/>
          </a:xfrm>
        </p:spPr>
        <p:txBody>
          <a:bodyPr/>
          <a:lstStyle/>
          <a:p>
            <a:pPr>
              <a:buFontTx/>
              <a:buNone/>
            </a:pPr>
            <a:r>
              <a:rPr lang="en-GB" sz="1200" dirty="0">
                <a:latin typeface="Comic Sans MS" pitchFamily="66" charset="0"/>
              </a:rPr>
              <a:t>Name</a:t>
            </a:r>
          </a:p>
          <a:p>
            <a:pPr>
              <a:buFontTx/>
              <a:buNone/>
            </a:pPr>
            <a:r>
              <a:rPr lang="en-GB" sz="1200" dirty="0">
                <a:latin typeface="Comic Sans MS" pitchFamily="66" charset="0"/>
              </a:rPr>
              <a:t>Design &amp; Technology group</a:t>
            </a:r>
          </a:p>
          <a:p>
            <a:pPr>
              <a:buFontTx/>
              <a:buNone/>
            </a:pPr>
            <a:endParaRPr lang="en-GB" sz="1200" dirty="0">
              <a:latin typeface="Comic Sans MS" pitchFamily="66" charset="0"/>
            </a:endParaRPr>
          </a:p>
          <a:p>
            <a:pPr>
              <a:buFontTx/>
              <a:buNone/>
            </a:pPr>
            <a:endParaRPr lang="en-GB" sz="1200" dirty="0">
              <a:latin typeface="Comic Sans MS" pitchFamily="66" charset="0"/>
            </a:endParaRPr>
          </a:p>
          <a:p>
            <a:pPr>
              <a:buFontTx/>
              <a:buNone/>
            </a:pPr>
            <a:r>
              <a:rPr lang="en-GB" sz="1200" dirty="0">
                <a:latin typeface="Comic Sans MS" pitchFamily="66" charset="0"/>
              </a:rPr>
              <a:t>Pathway</a:t>
            </a:r>
          </a:p>
        </p:txBody>
      </p:sp>
      <p:sp>
        <p:nvSpPr>
          <p:cNvPr id="14339" name="Rectangle 3"/>
          <p:cNvSpPr>
            <a:spLocks noChangeArrowheads="1"/>
          </p:cNvSpPr>
          <p:nvPr/>
        </p:nvSpPr>
        <p:spPr bwMode="auto">
          <a:xfrm>
            <a:off x="452441" y="428628"/>
            <a:ext cx="8858251" cy="5929313"/>
          </a:xfrm>
          <a:prstGeom prst="rect">
            <a:avLst/>
          </a:prstGeom>
          <a:noFill/>
          <a:ln w="38100" algn="ctr">
            <a:solidFill>
              <a:schemeClr val="tx1"/>
            </a:solidFill>
            <a:round/>
            <a:headEnd/>
            <a:tailEnd/>
          </a:ln>
        </p:spPr>
        <p:txBody>
          <a:bodyPr/>
          <a:lstStyle/>
          <a:p>
            <a:pPr defTabSz="1279525"/>
            <a:endParaRPr lang="en-US" sz="2500"/>
          </a:p>
        </p:txBody>
      </p:sp>
      <p:sp>
        <p:nvSpPr>
          <p:cNvPr id="14340" name="Rectangle 4"/>
          <p:cNvSpPr>
            <a:spLocks noChangeArrowheads="1"/>
          </p:cNvSpPr>
          <p:nvPr/>
        </p:nvSpPr>
        <p:spPr bwMode="auto">
          <a:xfrm>
            <a:off x="452441" y="4714878"/>
            <a:ext cx="8858251" cy="1643063"/>
          </a:xfrm>
          <a:prstGeom prst="rect">
            <a:avLst/>
          </a:prstGeom>
          <a:noFill/>
          <a:ln w="38100" algn="ctr">
            <a:solidFill>
              <a:schemeClr val="tx1"/>
            </a:solidFill>
            <a:round/>
            <a:headEnd/>
            <a:tailEnd/>
          </a:ln>
        </p:spPr>
        <p:txBody>
          <a:bodyPr/>
          <a:lstStyle/>
          <a:p>
            <a:pPr defTabSz="1279525"/>
            <a:endParaRPr lang="en-US" sz="2500"/>
          </a:p>
        </p:txBody>
      </p:sp>
      <p:cxnSp>
        <p:nvCxnSpPr>
          <p:cNvPr id="14341" name="Straight Connector 6"/>
          <p:cNvCxnSpPr>
            <a:cxnSpLocks noChangeShapeType="1"/>
          </p:cNvCxnSpPr>
          <p:nvPr/>
        </p:nvCxnSpPr>
        <p:spPr bwMode="auto">
          <a:xfrm>
            <a:off x="1136650" y="5229225"/>
            <a:ext cx="2928938" cy="1588"/>
          </a:xfrm>
          <a:prstGeom prst="line">
            <a:avLst/>
          </a:prstGeom>
          <a:noFill/>
          <a:ln w="9525" algn="ctr">
            <a:solidFill>
              <a:schemeClr val="tx1"/>
            </a:solidFill>
            <a:round/>
            <a:headEnd/>
            <a:tailEnd/>
          </a:ln>
        </p:spPr>
      </p:cxnSp>
      <p:cxnSp>
        <p:nvCxnSpPr>
          <p:cNvPr id="14342" name="Straight Connector 7"/>
          <p:cNvCxnSpPr>
            <a:cxnSpLocks noChangeShapeType="1"/>
          </p:cNvCxnSpPr>
          <p:nvPr/>
        </p:nvCxnSpPr>
        <p:spPr bwMode="auto">
          <a:xfrm>
            <a:off x="1136650" y="5713415"/>
            <a:ext cx="2928938" cy="1587"/>
          </a:xfrm>
          <a:prstGeom prst="line">
            <a:avLst/>
          </a:prstGeom>
          <a:noFill/>
          <a:ln w="9525" algn="ctr">
            <a:solidFill>
              <a:schemeClr val="tx1"/>
            </a:solidFill>
            <a:round/>
            <a:headEnd/>
            <a:tailEnd/>
          </a:ln>
        </p:spPr>
      </p:cxnSp>
      <p:cxnSp>
        <p:nvCxnSpPr>
          <p:cNvPr id="14343" name="Straight Connector 8"/>
          <p:cNvCxnSpPr>
            <a:cxnSpLocks noChangeShapeType="1"/>
          </p:cNvCxnSpPr>
          <p:nvPr/>
        </p:nvCxnSpPr>
        <p:spPr bwMode="auto">
          <a:xfrm>
            <a:off x="1136650" y="6213475"/>
            <a:ext cx="2928938" cy="1588"/>
          </a:xfrm>
          <a:prstGeom prst="line">
            <a:avLst/>
          </a:prstGeom>
          <a:noFill/>
          <a:ln w="9525" algn="ctr">
            <a:solidFill>
              <a:schemeClr val="tx1"/>
            </a:solidFill>
            <a:round/>
            <a:headEnd/>
            <a:tailEnd/>
          </a:ln>
        </p:spPr>
      </p:cxnSp>
      <p:sp>
        <p:nvSpPr>
          <p:cNvPr id="15" name="Rectangle 14"/>
          <p:cNvSpPr/>
          <p:nvPr/>
        </p:nvSpPr>
        <p:spPr>
          <a:xfrm>
            <a:off x="1095349" y="1340771"/>
            <a:ext cx="7533088" cy="3416320"/>
          </a:xfrm>
          <a:prstGeom prst="rect">
            <a:avLst/>
          </a:prstGeom>
          <a:noFill/>
        </p:spPr>
        <p:txBody>
          <a:bodyPr>
            <a:spAutoFit/>
          </a:bodyPr>
          <a:lstStyle/>
          <a:p>
            <a:pPr algn="ctr">
              <a:defRPr/>
            </a:pPr>
            <a:r>
              <a:rPr lang="en-GB"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Year 7 Product Design</a:t>
            </a:r>
            <a:br>
              <a:rPr lang="en-GB"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GB"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Project Based Learning</a:t>
            </a:r>
            <a:br>
              <a:rPr lang="en-GB"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Content Placeholder 2"/>
          <p:cNvSpPr txBox="1">
            <a:spLocks/>
          </p:cNvSpPr>
          <p:nvPr/>
        </p:nvSpPr>
        <p:spPr bwMode="auto">
          <a:xfrm>
            <a:off x="4731492" y="5263601"/>
            <a:ext cx="4219377" cy="1214438"/>
          </a:xfrm>
          <a:prstGeom prst="rect">
            <a:avLst/>
          </a:prstGeom>
          <a:noFill/>
          <a:ln w="9525">
            <a:noFill/>
            <a:miter lim="800000"/>
            <a:headEnd/>
            <a:tailEnd/>
          </a:ln>
        </p:spPr>
        <p:txBody>
          <a:bodyPr lIns="95782" tIns="47891" rIns="95782" bIns="47891"/>
          <a:lstStyle/>
          <a:p>
            <a:pPr marL="357188" indent="-357188" defTabSz="957263" eaLnBrk="0" hangingPunct="0">
              <a:spcBef>
                <a:spcPct val="20000"/>
              </a:spcBef>
            </a:pPr>
            <a:endParaRPr lang="en-GB" sz="1200" dirty="0">
              <a:latin typeface="Comic Sans MS" pitchFamily="66" charset="0"/>
            </a:endParaRPr>
          </a:p>
          <a:p>
            <a:pPr marL="357188" indent="-357188" defTabSz="957263" eaLnBrk="0" hangingPunct="0">
              <a:spcBef>
                <a:spcPct val="20000"/>
              </a:spcBef>
            </a:pPr>
            <a:r>
              <a:rPr lang="en-GB" sz="1200" b="1" dirty="0">
                <a:latin typeface="Comic Sans MS" pitchFamily="66" charset="0"/>
              </a:rPr>
              <a:t>Project Assessment :</a:t>
            </a:r>
          </a:p>
          <a:p>
            <a:pPr marL="357188" indent="-357188" defTabSz="957263" eaLnBrk="0" hangingPunct="0">
              <a:spcBef>
                <a:spcPct val="20000"/>
              </a:spcBef>
            </a:pPr>
            <a:endParaRPr lang="en-GB" sz="1200" dirty="0">
              <a:latin typeface="Comic Sans MS" pitchFamily="66" charset="0"/>
            </a:endParaRPr>
          </a:p>
        </p:txBody>
      </p:sp>
      <p:cxnSp>
        <p:nvCxnSpPr>
          <p:cNvPr id="17" name="Straight Connector 11"/>
          <p:cNvCxnSpPr>
            <a:cxnSpLocks noChangeShapeType="1"/>
          </p:cNvCxnSpPr>
          <p:nvPr/>
        </p:nvCxnSpPr>
        <p:spPr bwMode="auto">
          <a:xfrm>
            <a:off x="6549756" y="5667647"/>
            <a:ext cx="2357437" cy="1587"/>
          </a:xfrm>
          <a:prstGeom prst="line">
            <a:avLst/>
          </a:prstGeom>
          <a:noFill/>
          <a:ln w="9525" algn="ctr">
            <a:solidFill>
              <a:schemeClr val="tx1"/>
            </a:solidFill>
            <a:round/>
            <a:headEnd/>
            <a:tailEn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983847" y="5582788"/>
            <a:ext cx="2211869" cy="338554"/>
          </a:xfrm>
          <a:prstGeom prst="rect">
            <a:avLst/>
          </a:prstGeom>
          <a:noFill/>
        </p:spPr>
        <p:txBody>
          <a:bodyPr wrap="square" rtlCol="0">
            <a:spAutoFit/>
          </a:bodyPr>
          <a:lstStyle/>
          <a:p>
            <a:r>
              <a:rPr lang="en-GB" sz="1600" dirty="0"/>
              <a:t>Final design idea</a:t>
            </a:r>
          </a:p>
        </p:txBody>
      </p:sp>
      <p:sp>
        <p:nvSpPr>
          <p:cNvPr id="3" name="TextBox 2">
            <a:extLst>
              <a:ext uri="{FF2B5EF4-FFF2-40B4-BE49-F238E27FC236}">
                <a16:creationId xmlns:a16="http://schemas.microsoft.com/office/drawing/2014/main" id="{D4AF51D1-B1C7-4E1E-B7A5-B486DB2FA302}"/>
              </a:ext>
            </a:extLst>
          </p:cNvPr>
          <p:cNvSpPr txBox="1"/>
          <p:nvPr/>
        </p:nvSpPr>
        <p:spPr>
          <a:xfrm>
            <a:off x="454308" y="5517232"/>
            <a:ext cx="8997383" cy="1446550"/>
          </a:xfrm>
          <a:prstGeom prst="rect">
            <a:avLst/>
          </a:prstGeom>
          <a:noFill/>
        </p:spPr>
        <p:txBody>
          <a:bodyPr wrap="square" rtlCol="0">
            <a:spAutoFit/>
          </a:bodyPr>
          <a:lstStyle/>
          <a:p>
            <a:r>
              <a:rPr lang="en-GB" sz="1100" dirty="0"/>
              <a:t>Success Criteria – have you?</a:t>
            </a:r>
          </a:p>
          <a:p>
            <a:pPr marL="228600" indent="-228600">
              <a:buAutoNum type="arabicPeriod"/>
            </a:pPr>
            <a:r>
              <a:rPr lang="en-GB" sz="1100" dirty="0"/>
              <a:t>Explained why it is your best idea?</a:t>
            </a:r>
          </a:p>
          <a:p>
            <a:pPr marL="228600" indent="-228600">
              <a:buAutoNum type="arabicPeriod"/>
            </a:pPr>
            <a:r>
              <a:rPr lang="en-GB" sz="1100" dirty="0"/>
              <a:t>Explained what inspired it?</a:t>
            </a:r>
          </a:p>
          <a:p>
            <a:pPr marL="228600" indent="-228600">
              <a:buAutoNum type="arabicPeriod"/>
            </a:pPr>
            <a:r>
              <a:rPr lang="en-GB" sz="1100" dirty="0"/>
              <a:t>Explained how your design has improved from your original idea through development and prototyping?</a:t>
            </a:r>
          </a:p>
          <a:p>
            <a:pPr marL="228600" indent="-228600">
              <a:buAutoNum type="arabicPeriod"/>
            </a:pPr>
            <a:r>
              <a:rPr lang="en-GB" sz="1100" dirty="0"/>
              <a:t>Explained what the unique selling points (USPs) of your design are?</a:t>
            </a:r>
          </a:p>
          <a:p>
            <a:pPr marL="228600" indent="-228600">
              <a:buAutoNum type="arabicPeriod"/>
            </a:pPr>
            <a:r>
              <a:rPr lang="en-GB" sz="1100" dirty="0"/>
              <a:t>Explained what it is for and where it will be used?</a:t>
            </a:r>
          </a:p>
          <a:p>
            <a:pPr marL="228600" indent="-228600">
              <a:buAutoNum type="arabicPeriod"/>
            </a:pPr>
            <a:r>
              <a:rPr lang="en-GB" sz="1100" dirty="0"/>
              <a:t>Used colour to show what materials it would be made of? </a:t>
            </a:r>
          </a:p>
          <a:p>
            <a:pPr marL="228600" indent="-228600">
              <a:buAutoNum type="arabicPeriod"/>
            </a:pPr>
            <a:endParaRPr lang="en-GB" sz="1100" dirty="0"/>
          </a:p>
        </p:txBody>
      </p:sp>
    </p:spTree>
    <p:extLst>
      <p:ext uri="{BB962C8B-B14F-4D97-AF65-F5344CB8AC3E}">
        <p14:creationId xmlns:p14="http://schemas.microsoft.com/office/powerpoint/2010/main" val="77287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6"/>
          <p:cNvSpPr>
            <a:spLocks noChangeArrowheads="1"/>
          </p:cNvSpPr>
          <p:nvPr/>
        </p:nvSpPr>
        <p:spPr bwMode="auto">
          <a:xfrm>
            <a:off x="200029" y="5661028"/>
            <a:ext cx="9577387" cy="1008063"/>
          </a:xfrm>
          <a:prstGeom prst="rect">
            <a:avLst/>
          </a:prstGeom>
          <a:solidFill>
            <a:schemeClr val="bg1"/>
          </a:solidFill>
          <a:ln w="9525">
            <a:noFill/>
            <a:miter lim="800000"/>
            <a:headEnd/>
            <a:tailEnd/>
          </a:ln>
        </p:spPr>
        <p:txBody>
          <a:bodyPr wrap="none" anchor="ctr"/>
          <a:lstStyle/>
          <a:p>
            <a:endParaRPr lang="en-US"/>
          </a:p>
        </p:txBody>
      </p:sp>
      <p:sp>
        <p:nvSpPr>
          <p:cNvPr id="19460" name="Rectangle 7"/>
          <p:cNvSpPr>
            <a:spLocks noChangeArrowheads="1"/>
          </p:cNvSpPr>
          <p:nvPr/>
        </p:nvSpPr>
        <p:spPr bwMode="auto">
          <a:xfrm>
            <a:off x="128589" y="4941888"/>
            <a:ext cx="9648825" cy="1727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9461" name="Text Box 5"/>
          <p:cNvSpPr txBox="1">
            <a:spLocks noChangeArrowheads="1"/>
          </p:cNvSpPr>
          <p:nvPr/>
        </p:nvSpPr>
        <p:spPr bwMode="auto">
          <a:xfrm>
            <a:off x="200025" y="5065716"/>
            <a:ext cx="9505950" cy="1400383"/>
          </a:xfrm>
          <a:prstGeom prst="rect">
            <a:avLst/>
          </a:prstGeom>
          <a:noFill/>
          <a:ln w="9525">
            <a:noFill/>
            <a:miter lim="800000"/>
            <a:headEnd/>
            <a:tailEnd/>
          </a:ln>
        </p:spPr>
        <p:txBody>
          <a:bodyPr>
            <a:spAutoFit/>
          </a:bodyPr>
          <a:lstStyle/>
          <a:p>
            <a:pPr>
              <a:spcBef>
                <a:spcPct val="50000"/>
              </a:spcBef>
            </a:pPr>
            <a:r>
              <a:rPr lang="en-GB" sz="1000" b="1" dirty="0">
                <a:latin typeface="Comic Sans MS" pitchFamily="66" charset="0"/>
              </a:rPr>
              <a:t>Homework Success Criteria</a:t>
            </a:r>
          </a:p>
          <a:p>
            <a:pPr>
              <a:spcBef>
                <a:spcPct val="50000"/>
              </a:spcBef>
            </a:pPr>
            <a:r>
              <a:rPr lang="en-GB" sz="1000" dirty="0">
                <a:latin typeface="Comic Sans MS" pitchFamily="66" charset="0"/>
              </a:rPr>
              <a:t>+ You have followed and included </a:t>
            </a:r>
            <a:r>
              <a:rPr lang="en-GB" sz="1000" u="sng" dirty="0">
                <a:latin typeface="Comic Sans MS" pitchFamily="66" charset="0"/>
              </a:rPr>
              <a:t>all</a:t>
            </a:r>
            <a:r>
              <a:rPr lang="en-GB" sz="1000" dirty="0">
                <a:latin typeface="Comic Sans MS" pitchFamily="66" charset="0"/>
              </a:rPr>
              <a:t> of the “things to include” and presented your work </a:t>
            </a:r>
            <a:r>
              <a:rPr lang="en-GB" sz="1000" u="sng" dirty="0">
                <a:latin typeface="Comic Sans MS" pitchFamily="66" charset="0"/>
              </a:rPr>
              <a:t>very</a:t>
            </a:r>
            <a:r>
              <a:rPr lang="en-GB" sz="1000" dirty="0">
                <a:latin typeface="Comic Sans MS" pitchFamily="66" charset="0"/>
              </a:rPr>
              <a:t> well by using titles, sub titles and images or drawings to support your written work. All written work </a:t>
            </a:r>
            <a:r>
              <a:rPr lang="en-GB" sz="1000" u="sng" dirty="0">
                <a:latin typeface="Comic Sans MS" pitchFamily="66" charset="0"/>
              </a:rPr>
              <a:t>must</a:t>
            </a:r>
            <a:r>
              <a:rPr lang="en-GB" sz="1000" dirty="0">
                <a:latin typeface="Comic Sans MS" pitchFamily="66" charset="0"/>
              </a:rPr>
              <a:t> be in your own words and include your </a:t>
            </a:r>
            <a:r>
              <a:rPr lang="en-GB" sz="1000" u="sng" dirty="0">
                <a:latin typeface="Comic Sans MS" pitchFamily="66" charset="0"/>
              </a:rPr>
              <a:t>own opinions</a:t>
            </a:r>
            <a:r>
              <a:rPr lang="en-GB" sz="1000" dirty="0">
                <a:latin typeface="Comic Sans MS" pitchFamily="66" charset="0"/>
              </a:rPr>
              <a:t>.</a:t>
            </a:r>
          </a:p>
          <a:p>
            <a:pPr>
              <a:spcBef>
                <a:spcPct val="50000"/>
              </a:spcBef>
            </a:pPr>
            <a:r>
              <a:rPr lang="en-GB" sz="1000" dirty="0">
                <a:latin typeface="Comic Sans MS" pitchFamily="66" charset="0"/>
              </a:rPr>
              <a:t>= You have followed and included </a:t>
            </a:r>
            <a:r>
              <a:rPr lang="en-GB" sz="1000" u="sng" dirty="0">
                <a:latin typeface="Comic Sans MS" pitchFamily="66" charset="0"/>
              </a:rPr>
              <a:t>some</a:t>
            </a:r>
            <a:r>
              <a:rPr lang="en-GB" sz="1000" dirty="0">
                <a:latin typeface="Comic Sans MS" pitchFamily="66" charset="0"/>
              </a:rPr>
              <a:t> of the “things to include” and presented your work well by using a title and images or drawings to support your written work. All written work must be in your own words.</a:t>
            </a:r>
          </a:p>
          <a:p>
            <a:pPr>
              <a:spcBef>
                <a:spcPct val="50000"/>
              </a:spcBef>
            </a:pPr>
            <a:r>
              <a:rPr lang="en-GB" sz="1000" dirty="0">
                <a:latin typeface="Comic Sans MS" pitchFamily="66" charset="0"/>
              </a:rPr>
              <a:t>- You have followed and included </a:t>
            </a:r>
            <a:r>
              <a:rPr lang="en-GB" sz="1000" u="sng" dirty="0">
                <a:latin typeface="Comic Sans MS" pitchFamily="66" charset="0"/>
              </a:rPr>
              <a:t>few</a:t>
            </a:r>
            <a:r>
              <a:rPr lang="en-GB" sz="1000" dirty="0">
                <a:latin typeface="Comic Sans MS" pitchFamily="66" charset="0"/>
              </a:rPr>
              <a:t> of the “things to include”. Your work may not be presented appropriately as it will be missing titles, sub titles or your name. There will be lots of information that is copied and pasted from the internet with no opinions of your own</a:t>
            </a:r>
          </a:p>
        </p:txBody>
      </p:sp>
      <p:sp>
        <p:nvSpPr>
          <p:cNvPr id="8" name="Rectangle 3"/>
          <p:cNvSpPr txBox="1">
            <a:spLocks noChangeArrowheads="1"/>
          </p:cNvSpPr>
          <p:nvPr/>
        </p:nvSpPr>
        <p:spPr bwMode="auto">
          <a:xfrm>
            <a:off x="1400232" y="946946"/>
            <a:ext cx="7914084" cy="5218113"/>
          </a:xfrm>
          <a:prstGeom prst="rect">
            <a:avLst/>
          </a:prstGeom>
          <a:noFill/>
          <a:ln w="9525">
            <a:noFill/>
            <a:miter lim="800000"/>
            <a:headEnd/>
            <a:tailEnd/>
          </a:ln>
        </p:spPr>
        <p:txBody>
          <a:bodyPr lIns="95782" tIns="47891" rIns="95782" bIns="47891"/>
          <a:lstStyle/>
          <a:p>
            <a:pPr marL="357188" indent="-357188" defTabSz="957263">
              <a:spcBef>
                <a:spcPct val="20000"/>
              </a:spcBef>
              <a:defRPr/>
            </a:pPr>
            <a:r>
              <a:rPr lang="en-GB" sz="1200" kern="0" dirty="0">
                <a:latin typeface="Comic Sans MS" pitchFamily="66" charset="0"/>
                <a:cs typeface="+mn-cs"/>
              </a:rPr>
              <a:t>In Design and Technology we would like you to understand and appreciate the work of different companies</a:t>
            </a:r>
          </a:p>
          <a:p>
            <a:pPr marL="357188" indent="-357188" defTabSz="957263">
              <a:spcBef>
                <a:spcPct val="20000"/>
              </a:spcBef>
              <a:buFontTx/>
              <a:buChar char="•"/>
              <a:defRPr/>
            </a:pPr>
            <a:endParaRPr lang="en-GB" sz="1200" kern="0" dirty="0">
              <a:latin typeface="Comic Sans MS" pitchFamily="66" charset="0"/>
              <a:cs typeface="+mn-cs"/>
            </a:endParaRPr>
          </a:p>
          <a:p>
            <a:pPr marL="357188" indent="-357188" defTabSz="957263">
              <a:spcBef>
                <a:spcPct val="20000"/>
              </a:spcBef>
              <a:buFontTx/>
              <a:buChar char="•"/>
              <a:defRPr/>
            </a:pPr>
            <a:endParaRPr lang="en-GB" sz="1200" kern="0" dirty="0">
              <a:latin typeface="Comic Sans MS" pitchFamily="66" charset="0"/>
              <a:cs typeface="+mn-cs"/>
            </a:endParaRPr>
          </a:p>
          <a:p>
            <a:pPr marL="357188" indent="-357188" defTabSz="957263">
              <a:spcBef>
                <a:spcPct val="20000"/>
              </a:spcBef>
              <a:buFontTx/>
              <a:buChar char="•"/>
              <a:defRPr/>
            </a:pPr>
            <a:r>
              <a:rPr lang="en-GB" sz="1200" b="1" kern="0" dirty="0">
                <a:latin typeface="Comic Sans MS" pitchFamily="66" charset="0"/>
                <a:cs typeface="+mn-cs"/>
              </a:rPr>
              <a:t>Task: </a:t>
            </a:r>
            <a:r>
              <a:rPr lang="en-GB" sz="1200" kern="0" dirty="0">
                <a:latin typeface="Comic Sans MS" pitchFamily="66" charset="0"/>
                <a:cs typeface="+mn-cs"/>
              </a:rPr>
              <a:t>You are to complete a profile on a company</a:t>
            </a:r>
          </a:p>
          <a:p>
            <a:pPr marL="357188" indent="-357188" defTabSz="957263">
              <a:spcBef>
                <a:spcPct val="20000"/>
              </a:spcBef>
              <a:buFontTx/>
              <a:buChar char="•"/>
              <a:defRPr/>
            </a:pPr>
            <a:endParaRPr lang="en-GB" sz="1200" kern="0" dirty="0">
              <a:latin typeface="Comic Sans MS" pitchFamily="66" charset="0"/>
              <a:cs typeface="+mn-cs"/>
            </a:endParaRPr>
          </a:p>
          <a:p>
            <a:pPr marL="357188" indent="-357188" defTabSz="957263">
              <a:spcBef>
                <a:spcPct val="20000"/>
              </a:spcBef>
              <a:buFontTx/>
              <a:buChar char="•"/>
              <a:defRPr/>
            </a:pPr>
            <a:r>
              <a:rPr lang="en-GB" sz="1200" b="1" kern="0" dirty="0">
                <a:latin typeface="Comic Sans MS" pitchFamily="66" charset="0"/>
                <a:cs typeface="+mn-cs"/>
              </a:rPr>
              <a:t>Things to include: </a:t>
            </a:r>
          </a:p>
          <a:p>
            <a:pPr marL="357188" indent="-357188" defTabSz="957263">
              <a:spcBef>
                <a:spcPct val="20000"/>
              </a:spcBef>
              <a:buFontTx/>
              <a:buChar char="•"/>
              <a:defRPr/>
            </a:pPr>
            <a:r>
              <a:rPr lang="en-GB" sz="1200" kern="0" dirty="0">
                <a:latin typeface="Comic Sans MS" pitchFamily="66" charset="0"/>
                <a:cs typeface="+mn-cs"/>
              </a:rPr>
              <a:t>What is the company?</a:t>
            </a:r>
          </a:p>
          <a:p>
            <a:pPr marL="357188" indent="-357188" defTabSz="957263">
              <a:spcBef>
                <a:spcPct val="20000"/>
              </a:spcBef>
              <a:buFontTx/>
              <a:buChar char="•"/>
              <a:defRPr/>
            </a:pPr>
            <a:r>
              <a:rPr lang="en-GB" sz="1200" kern="0" dirty="0">
                <a:latin typeface="Comic Sans MS" pitchFamily="66" charset="0"/>
                <a:cs typeface="+mn-cs"/>
              </a:rPr>
              <a:t>Why have you chosen the company?</a:t>
            </a:r>
          </a:p>
          <a:p>
            <a:pPr marL="357188" indent="-357188" defTabSz="957263">
              <a:spcBef>
                <a:spcPct val="20000"/>
              </a:spcBef>
              <a:buFontTx/>
              <a:buChar char="•"/>
              <a:defRPr/>
            </a:pPr>
            <a:r>
              <a:rPr lang="en-GB" sz="1200" kern="0" dirty="0">
                <a:latin typeface="Comic Sans MS" pitchFamily="66" charset="0"/>
                <a:cs typeface="+mn-cs"/>
              </a:rPr>
              <a:t>What is the company logo?</a:t>
            </a:r>
          </a:p>
          <a:p>
            <a:pPr marL="357188" indent="-357188" defTabSz="957263">
              <a:spcBef>
                <a:spcPct val="20000"/>
              </a:spcBef>
              <a:buFontTx/>
              <a:buChar char="•"/>
              <a:defRPr/>
            </a:pPr>
            <a:r>
              <a:rPr lang="en-GB" sz="1200" kern="0" dirty="0">
                <a:latin typeface="Comic Sans MS" pitchFamily="66" charset="0"/>
                <a:cs typeface="+mn-cs"/>
              </a:rPr>
              <a:t>Is there a hidden meaning/message in the logo?</a:t>
            </a:r>
          </a:p>
          <a:p>
            <a:pPr marL="357188" indent="-357188" defTabSz="957263">
              <a:spcBef>
                <a:spcPct val="20000"/>
              </a:spcBef>
              <a:buFontTx/>
              <a:buChar char="•"/>
              <a:defRPr/>
            </a:pPr>
            <a:endParaRPr lang="en-GB" sz="1200" kern="0" dirty="0">
              <a:latin typeface="Comic Sans MS" pitchFamily="66" charset="0"/>
              <a:cs typeface="+mn-cs"/>
            </a:endParaRPr>
          </a:p>
          <a:p>
            <a:pPr marL="357188" indent="-357188" defTabSz="957263">
              <a:spcBef>
                <a:spcPct val="20000"/>
              </a:spcBef>
              <a:buFontTx/>
              <a:buChar char="•"/>
              <a:defRPr/>
            </a:pPr>
            <a:r>
              <a:rPr lang="en-GB" sz="1200" b="1" kern="0" dirty="0">
                <a:latin typeface="Comic Sans MS" pitchFamily="66" charset="0"/>
                <a:cs typeface="+mn-cs"/>
              </a:rPr>
              <a:t>How should I present it?</a:t>
            </a:r>
          </a:p>
          <a:p>
            <a:pPr marL="357188" indent="-357188" defTabSz="957263">
              <a:spcBef>
                <a:spcPct val="20000"/>
              </a:spcBef>
              <a:buFontTx/>
              <a:buChar char="•"/>
              <a:defRPr/>
            </a:pPr>
            <a:r>
              <a:rPr lang="en-GB" sz="1200" kern="0" dirty="0">
                <a:latin typeface="Comic Sans MS" pitchFamily="66" charset="0"/>
                <a:cs typeface="+mn-cs"/>
              </a:rPr>
              <a:t>On A4 paper</a:t>
            </a:r>
          </a:p>
          <a:p>
            <a:pPr marL="357188" indent="-357188" defTabSz="957263">
              <a:spcBef>
                <a:spcPct val="20000"/>
              </a:spcBef>
              <a:buFontTx/>
              <a:buChar char="•"/>
              <a:defRPr/>
            </a:pPr>
            <a:r>
              <a:rPr lang="en-GB" sz="1200" kern="0" dirty="0">
                <a:latin typeface="Comic Sans MS" pitchFamily="66" charset="0"/>
                <a:cs typeface="+mn-cs"/>
              </a:rPr>
              <a:t>Remember a title and any sub-titles</a:t>
            </a:r>
          </a:p>
          <a:p>
            <a:pPr marL="357188" indent="-357188" defTabSz="957263">
              <a:spcBef>
                <a:spcPct val="20000"/>
              </a:spcBef>
              <a:buFontTx/>
              <a:buChar char="•"/>
              <a:defRPr/>
            </a:pPr>
            <a:r>
              <a:rPr lang="en-GB" sz="1200" kern="0" dirty="0">
                <a:latin typeface="Comic Sans MS" pitchFamily="66" charset="0"/>
                <a:cs typeface="+mn-cs"/>
              </a:rPr>
              <a:t>Remember to support your written work with some images</a:t>
            </a:r>
          </a:p>
          <a:p>
            <a:pPr marL="357188" indent="-357188" defTabSz="957263">
              <a:spcBef>
                <a:spcPct val="20000"/>
              </a:spcBef>
              <a:buFontTx/>
              <a:buChar char="•"/>
              <a:defRPr/>
            </a:pPr>
            <a:r>
              <a:rPr lang="en-GB" sz="1200" kern="0" dirty="0">
                <a:latin typeface="Comic Sans MS" pitchFamily="66" charset="0"/>
                <a:cs typeface="+mn-cs"/>
              </a:rPr>
              <a:t>Remember to put your name on your work</a:t>
            </a:r>
          </a:p>
        </p:txBody>
      </p:sp>
      <p:sp>
        <p:nvSpPr>
          <p:cNvPr id="9" name="Rectangle 2">
            <a:extLst>
              <a:ext uri="{FF2B5EF4-FFF2-40B4-BE49-F238E27FC236}">
                <a16:creationId xmlns:a16="http://schemas.microsoft.com/office/drawing/2014/main" id="{B0A262F5-4F62-4CC2-A284-C5F43319CB51}"/>
              </a:ext>
            </a:extLst>
          </p:cNvPr>
          <p:cNvSpPr txBox="1">
            <a:spLocks noChangeArrowheads="1"/>
          </p:cNvSpPr>
          <p:nvPr/>
        </p:nvSpPr>
        <p:spPr bwMode="auto">
          <a:xfrm>
            <a:off x="385597" y="139115"/>
            <a:ext cx="8915400" cy="582612"/>
          </a:xfrm>
          <a:prstGeom prst="rect">
            <a:avLst/>
          </a:prstGeom>
          <a:noFill/>
          <a:ln w="9525">
            <a:noFill/>
            <a:miter lim="800000"/>
            <a:headEnd/>
            <a:tailEnd/>
          </a:ln>
        </p:spPr>
        <p:txBody>
          <a:bodyPr vert="horz" wrap="square" lIns="95782" tIns="47891" rIns="95782" bIns="47891" numCol="1" anchor="ctr" anchorCtr="0" compatLnSpc="1">
            <a:prstTxWarp prst="textNoShape">
              <a:avLst/>
            </a:prstTxWarp>
          </a:bodyPr>
          <a:lst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Arial" charset="0"/>
              </a:defRPr>
            </a:lvl2pPr>
            <a:lvl3pPr algn="ctr" defTabSz="957263" rtl="0" eaLnBrk="0" fontAlgn="base" hangingPunct="0">
              <a:spcBef>
                <a:spcPct val="0"/>
              </a:spcBef>
              <a:spcAft>
                <a:spcPct val="0"/>
              </a:spcAft>
              <a:defRPr sz="4600">
                <a:solidFill>
                  <a:schemeClr val="tx2"/>
                </a:solidFill>
                <a:latin typeface="Arial" charset="0"/>
              </a:defRPr>
            </a:lvl3pPr>
            <a:lvl4pPr algn="ctr" defTabSz="957263" rtl="0" eaLnBrk="0" fontAlgn="base" hangingPunct="0">
              <a:spcBef>
                <a:spcPct val="0"/>
              </a:spcBef>
              <a:spcAft>
                <a:spcPct val="0"/>
              </a:spcAft>
              <a:defRPr sz="4600">
                <a:solidFill>
                  <a:schemeClr val="tx2"/>
                </a:solidFill>
                <a:latin typeface="Arial" charset="0"/>
              </a:defRPr>
            </a:lvl4pPr>
            <a:lvl5pPr algn="ctr" defTabSz="957263" rtl="0" eaLnBrk="0" fontAlgn="base" hangingPunct="0">
              <a:spcBef>
                <a:spcPct val="0"/>
              </a:spcBef>
              <a:spcAft>
                <a:spcPct val="0"/>
              </a:spcAft>
              <a:defRPr sz="4600">
                <a:solidFill>
                  <a:schemeClr val="tx2"/>
                </a:solidFill>
                <a:latin typeface="Arial" charset="0"/>
              </a:defRPr>
            </a:lvl5pPr>
            <a:lvl6pPr marL="342077" algn="ctr" defTabSz="957341" rtl="0" fontAlgn="base">
              <a:spcBef>
                <a:spcPct val="0"/>
              </a:spcBef>
              <a:spcAft>
                <a:spcPct val="0"/>
              </a:spcAft>
              <a:defRPr sz="4600">
                <a:solidFill>
                  <a:schemeClr val="tx2"/>
                </a:solidFill>
                <a:latin typeface="Arial" charset="0"/>
              </a:defRPr>
            </a:lvl6pPr>
            <a:lvl7pPr marL="684154" algn="ctr" defTabSz="957341" rtl="0" fontAlgn="base">
              <a:spcBef>
                <a:spcPct val="0"/>
              </a:spcBef>
              <a:spcAft>
                <a:spcPct val="0"/>
              </a:spcAft>
              <a:defRPr sz="4600">
                <a:solidFill>
                  <a:schemeClr val="tx2"/>
                </a:solidFill>
                <a:latin typeface="Arial" charset="0"/>
              </a:defRPr>
            </a:lvl7pPr>
            <a:lvl8pPr marL="1026231" algn="ctr" defTabSz="957341" rtl="0" fontAlgn="base">
              <a:spcBef>
                <a:spcPct val="0"/>
              </a:spcBef>
              <a:spcAft>
                <a:spcPct val="0"/>
              </a:spcAft>
              <a:defRPr sz="4600">
                <a:solidFill>
                  <a:schemeClr val="tx2"/>
                </a:solidFill>
                <a:latin typeface="Arial" charset="0"/>
              </a:defRPr>
            </a:lvl8pPr>
            <a:lvl9pPr marL="1368308" algn="ctr" defTabSz="957341" rtl="0" fontAlgn="base">
              <a:spcBef>
                <a:spcPct val="0"/>
              </a:spcBef>
              <a:spcAft>
                <a:spcPct val="0"/>
              </a:spcAft>
              <a:defRPr sz="4600">
                <a:solidFill>
                  <a:schemeClr val="tx2"/>
                </a:solidFill>
                <a:latin typeface="Arial" charset="0"/>
              </a:defRPr>
            </a:lvl9pPr>
          </a:lstStyle>
          <a:p>
            <a:pPr algn="l" eaLnBrk="1" hangingPunct="1"/>
            <a:r>
              <a:rPr lang="en-GB" sz="1600" b="1" kern="0">
                <a:latin typeface="Comic Sans MS" pitchFamily="66" charset="0"/>
              </a:rPr>
              <a:t>Homework – when completed stick over this page</a:t>
            </a:r>
            <a:endParaRPr lang="en-GB" sz="1600" b="1" kern="0" dirty="0">
              <a:latin typeface="Comic Sans MS" pitchFamily="66" charset="0"/>
            </a:endParaRPr>
          </a:p>
        </p:txBody>
      </p:sp>
    </p:spTree>
    <p:extLst>
      <p:ext uri="{BB962C8B-B14F-4D97-AF65-F5344CB8AC3E}">
        <p14:creationId xmlns:p14="http://schemas.microsoft.com/office/powerpoint/2010/main" val="591164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Line 15"/>
          <p:cNvSpPr>
            <a:spLocks noChangeShapeType="1"/>
          </p:cNvSpPr>
          <p:nvPr/>
        </p:nvSpPr>
        <p:spPr bwMode="auto">
          <a:xfrm>
            <a:off x="4953000" y="240393"/>
            <a:ext cx="0" cy="6171974"/>
          </a:xfrm>
          <a:prstGeom prst="line">
            <a:avLst/>
          </a:prstGeom>
          <a:noFill/>
          <a:ln w="9525">
            <a:solidFill>
              <a:schemeClr val="folHlink"/>
            </a:solidFill>
            <a:round/>
            <a:headEnd/>
            <a:tailEnd/>
          </a:ln>
        </p:spPr>
        <p:txBody>
          <a:bodyPr/>
          <a:lstStyle/>
          <a:p>
            <a:endParaRPr lang="en-US" sz="929"/>
          </a:p>
        </p:txBody>
      </p:sp>
      <p:sp>
        <p:nvSpPr>
          <p:cNvPr id="15362" name="Text Box 16"/>
          <p:cNvSpPr txBox="1">
            <a:spLocks noChangeArrowheads="1"/>
          </p:cNvSpPr>
          <p:nvPr/>
        </p:nvSpPr>
        <p:spPr bwMode="auto">
          <a:xfrm>
            <a:off x="786947" y="342447"/>
            <a:ext cx="3703411" cy="312265"/>
          </a:xfrm>
          <a:prstGeom prst="rect">
            <a:avLst/>
          </a:prstGeom>
          <a:noFill/>
          <a:ln w="9525">
            <a:noFill/>
            <a:miter lim="800000"/>
            <a:headEnd/>
            <a:tailEnd/>
          </a:ln>
        </p:spPr>
        <p:txBody>
          <a:bodyPr>
            <a:spAutoFit/>
          </a:bodyPr>
          <a:lstStyle/>
          <a:p>
            <a:pPr>
              <a:spcBef>
                <a:spcPct val="50000"/>
              </a:spcBef>
            </a:pPr>
            <a:r>
              <a:rPr lang="en-GB" sz="1429">
                <a:latin typeface="Forte" pitchFamily="66" charset="0"/>
              </a:rPr>
              <a:t>Research and Mind map page, P3, M3, D3</a:t>
            </a:r>
          </a:p>
        </p:txBody>
      </p:sp>
      <p:sp>
        <p:nvSpPr>
          <p:cNvPr id="15363" name="Text Box 17"/>
          <p:cNvSpPr txBox="1">
            <a:spLocks noChangeArrowheads="1"/>
          </p:cNvSpPr>
          <p:nvPr/>
        </p:nvSpPr>
        <p:spPr bwMode="auto">
          <a:xfrm>
            <a:off x="786947" y="652009"/>
            <a:ext cx="4166054" cy="784830"/>
          </a:xfrm>
          <a:prstGeom prst="rect">
            <a:avLst/>
          </a:prstGeom>
          <a:noFill/>
          <a:ln w="9525">
            <a:noFill/>
            <a:miter lim="800000"/>
            <a:headEnd/>
            <a:tailEnd/>
          </a:ln>
        </p:spPr>
        <p:txBody>
          <a:bodyPr>
            <a:spAutoFit/>
          </a:bodyPr>
          <a:lstStyle/>
          <a:p>
            <a:pPr>
              <a:spcBef>
                <a:spcPct val="50000"/>
              </a:spcBef>
            </a:pPr>
            <a:r>
              <a:rPr lang="en-GB" sz="1000" dirty="0"/>
              <a:t>Objectives:  You will produce varied and imaginative design ideas for a range of commemorative stamps. </a:t>
            </a:r>
          </a:p>
          <a:p>
            <a:pPr>
              <a:spcBef>
                <a:spcPct val="50000"/>
              </a:spcBef>
            </a:pPr>
            <a:r>
              <a:rPr lang="en-GB" sz="1000" dirty="0"/>
              <a:t>Task 1: Write as many possible ideas for your stamps around the themes in the boxes.</a:t>
            </a:r>
          </a:p>
        </p:txBody>
      </p:sp>
      <p:sp>
        <p:nvSpPr>
          <p:cNvPr id="15364" name="AutoShape 18"/>
          <p:cNvSpPr>
            <a:spLocks noChangeArrowheads="1"/>
          </p:cNvSpPr>
          <p:nvPr/>
        </p:nvSpPr>
        <p:spPr bwMode="auto">
          <a:xfrm>
            <a:off x="5673045" y="1628322"/>
            <a:ext cx="1080634" cy="360589"/>
          </a:xfrm>
          <a:prstGeom prst="flowChartAlternateProcess">
            <a:avLst/>
          </a:prstGeom>
          <a:noFill/>
          <a:ln w="9525">
            <a:solidFill>
              <a:schemeClr val="tx1"/>
            </a:solidFill>
            <a:miter lim="800000"/>
            <a:headEnd/>
            <a:tailEnd/>
          </a:ln>
        </p:spPr>
        <p:txBody>
          <a:bodyPr wrap="none" anchor="ctr"/>
          <a:lstStyle/>
          <a:p>
            <a:pPr algn="ctr"/>
            <a:r>
              <a:rPr lang="en-GB" sz="1143"/>
              <a:t>Technology</a:t>
            </a:r>
          </a:p>
        </p:txBody>
      </p:sp>
      <p:sp>
        <p:nvSpPr>
          <p:cNvPr id="15365" name="AutoShape 19"/>
          <p:cNvSpPr>
            <a:spLocks noChangeArrowheads="1"/>
          </p:cNvSpPr>
          <p:nvPr/>
        </p:nvSpPr>
        <p:spPr bwMode="auto">
          <a:xfrm>
            <a:off x="7729992" y="2039938"/>
            <a:ext cx="1080634" cy="360589"/>
          </a:xfrm>
          <a:prstGeom prst="flowChartAlternateProcess">
            <a:avLst/>
          </a:prstGeom>
          <a:noFill/>
          <a:ln w="9525">
            <a:solidFill>
              <a:schemeClr val="tx1"/>
            </a:solidFill>
            <a:miter lim="800000"/>
            <a:headEnd/>
            <a:tailEnd/>
          </a:ln>
        </p:spPr>
        <p:txBody>
          <a:bodyPr wrap="none" anchor="ctr"/>
          <a:lstStyle/>
          <a:p>
            <a:pPr algn="ctr"/>
            <a:r>
              <a:rPr lang="en-GB" sz="1143"/>
              <a:t>Famous places</a:t>
            </a:r>
          </a:p>
        </p:txBody>
      </p:sp>
      <p:sp>
        <p:nvSpPr>
          <p:cNvPr id="15366" name="AutoShape 20"/>
          <p:cNvSpPr>
            <a:spLocks noChangeArrowheads="1"/>
          </p:cNvSpPr>
          <p:nvPr/>
        </p:nvSpPr>
        <p:spPr bwMode="auto">
          <a:xfrm>
            <a:off x="7472589" y="3737429"/>
            <a:ext cx="1389063" cy="513670"/>
          </a:xfrm>
          <a:prstGeom prst="flowChartAlternateProcess">
            <a:avLst/>
          </a:prstGeom>
          <a:noFill/>
          <a:ln w="9525">
            <a:solidFill>
              <a:schemeClr val="tx1"/>
            </a:solidFill>
            <a:miter lim="800000"/>
            <a:headEnd/>
            <a:tailEnd/>
          </a:ln>
        </p:spPr>
        <p:txBody>
          <a:bodyPr wrap="none" anchor="ctr"/>
          <a:lstStyle/>
          <a:p>
            <a:pPr algn="ctr"/>
            <a:r>
              <a:rPr lang="en-GB" sz="1143"/>
              <a:t>Famous people</a:t>
            </a:r>
          </a:p>
        </p:txBody>
      </p:sp>
      <p:sp>
        <p:nvSpPr>
          <p:cNvPr id="15367" name="AutoShape 21"/>
          <p:cNvSpPr>
            <a:spLocks noChangeArrowheads="1"/>
          </p:cNvSpPr>
          <p:nvPr/>
        </p:nvSpPr>
        <p:spPr bwMode="auto">
          <a:xfrm>
            <a:off x="5313589" y="3737429"/>
            <a:ext cx="1389063" cy="513670"/>
          </a:xfrm>
          <a:prstGeom prst="flowChartAlternateProcess">
            <a:avLst/>
          </a:prstGeom>
          <a:noFill/>
          <a:ln w="9525">
            <a:solidFill>
              <a:schemeClr val="tx1"/>
            </a:solidFill>
            <a:miter lim="800000"/>
            <a:headEnd/>
            <a:tailEnd/>
          </a:ln>
        </p:spPr>
        <p:txBody>
          <a:bodyPr wrap="none" anchor="ctr"/>
          <a:lstStyle/>
          <a:p>
            <a:pPr algn="ctr"/>
            <a:r>
              <a:rPr lang="en-GB" sz="1143"/>
              <a:t>Cars / bikes</a:t>
            </a:r>
          </a:p>
        </p:txBody>
      </p:sp>
      <p:sp>
        <p:nvSpPr>
          <p:cNvPr id="15368" name="AutoShape 22"/>
          <p:cNvSpPr>
            <a:spLocks noChangeArrowheads="1"/>
          </p:cNvSpPr>
          <p:nvPr/>
        </p:nvSpPr>
        <p:spPr bwMode="auto">
          <a:xfrm>
            <a:off x="5466670" y="2502581"/>
            <a:ext cx="1491116" cy="616857"/>
          </a:xfrm>
          <a:prstGeom prst="flowChartAlternateProcess">
            <a:avLst/>
          </a:prstGeom>
          <a:noFill/>
          <a:ln w="9525">
            <a:solidFill>
              <a:schemeClr val="tx1"/>
            </a:solidFill>
            <a:miter lim="800000"/>
            <a:headEnd/>
            <a:tailEnd/>
          </a:ln>
        </p:spPr>
        <p:txBody>
          <a:bodyPr wrap="none" anchor="ctr"/>
          <a:lstStyle/>
          <a:p>
            <a:pPr algn="ctr"/>
            <a:r>
              <a:rPr lang="en-GB" sz="1143"/>
              <a:t>Nature</a:t>
            </a:r>
          </a:p>
        </p:txBody>
      </p:sp>
      <p:sp>
        <p:nvSpPr>
          <p:cNvPr id="15370" name="AutoShape 21"/>
          <p:cNvSpPr>
            <a:spLocks noChangeArrowheads="1"/>
          </p:cNvSpPr>
          <p:nvPr/>
        </p:nvSpPr>
        <p:spPr bwMode="auto">
          <a:xfrm>
            <a:off x="5467804" y="4767036"/>
            <a:ext cx="1389063" cy="513670"/>
          </a:xfrm>
          <a:prstGeom prst="flowChartAlternateProcess">
            <a:avLst/>
          </a:prstGeom>
          <a:noFill/>
          <a:ln w="9525">
            <a:solidFill>
              <a:schemeClr val="tx1"/>
            </a:solidFill>
            <a:miter lim="800000"/>
            <a:headEnd/>
            <a:tailEnd/>
          </a:ln>
        </p:spPr>
        <p:txBody>
          <a:bodyPr wrap="none" anchor="ctr"/>
          <a:lstStyle/>
          <a:p>
            <a:pPr algn="ctr"/>
            <a:r>
              <a:rPr lang="en-GB" sz="1143"/>
              <a:t>Cartoons</a:t>
            </a:r>
          </a:p>
        </p:txBody>
      </p:sp>
      <p:sp>
        <p:nvSpPr>
          <p:cNvPr id="15371" name="AutoShape 21"/>
          <p:cNvSpPr>
            <a:spLocks noChangeArrowheads="1"/>
          </p:cNvSpPr>
          <p:nvPr/>
        </p:nvSpPr>
        <p:spPr bwMode="auto">
          <a:xfrm>
            <a:off x="7164161" y="4920117"/>
            <a:ext cx="1389063" cy="513669"/>
          </a:xfrm>
          <a:prstGeom prst="flowChartAlternateProcess">
            <a:avLst/>
          </a:prstGeom>
          <a:noFill/>
          <a:ln w="9525">
            <a:solidFill>
              <a:schemeClr val="tx1"/>
            </a:solidFill>
            <a:miter lim="800000"/>
            <a:headEnd/>
            <a:tailEnd/>
          </a:ln>
        </p:spPr>
        <p:txBody>
          <a:bodyPr wrap="none" anchor="ctr"/>
          <a:lstStyle/>
          <a:p>
            <a:pPr algn="ctr"/>
            <a:r>
              <a:rPr lang="en-GB" sz="1143"/>
              <a:t>Royal family</a:t>
            </a:r>
          </a:p>
        </p:txBody>
      </p:sp>
      <p:sp>
        <p:nvSpPr>
          <p:cNvPr id="15372" name="AutoShape 21"/>
          <p:cNvSpPr>
            <a:spLocks noChangeArrowheads="1"/>
          </p:cNvSpPr>
          <p:nvPr/>
        </p:nvSpPr>
        <p:spPr bwMode="auto">
          <a:xfrm>
            <a:off x="7575778" y="548821"/>
            <a:ext cx="1389062" cy="513670"/>
          </a:xfrm>
          <a:prstGeom prst="flowChartAlternateProcess">
            <a:avLst/>
          </a:prstGeom>
          <a:noFill/>
          <a:ln w="9525">
            <a:solidFill>
              <a:schemeClr val="tx1"/>
            </a:solidFill>
            <a:miter lim="800000"/>
            <a:headEnd/>
            <a:tailEnd/>
          </a:ln>
        </p:spPr>
        <p:txBody>
          <a:bodyPr wrap="none" anchor="ctr"/>
          <a:lstStyle/>
          <a:p>
            <a:pPr algn="ctr"/>
            <a:r>
              <a:rPr lang="en-GB" sz="1143"/>
              <a:t>Films</a:t>
            </a:r>
          </a:p>
        </p:txBody>
      </p:sp>
      <p:sp>
        <p:nvSpPr>
          <p:cNvPr id="15373" name="AutoShape 20"/>
          <p:cNvSpPr>
            <a:spLocks noChangeArrowheads="1"/>
          </p:cNvSpPr>
          <p:nvPr/>
        </p:nvSpPr>
        <p:spPr bwMode="auto">
          <a:xfrm>
            <a:off x="5158242" y="445635"/>
            <a:ext cx="1389062" cy="513669"/>
          </a:xfrm>
          <a:prstGeom prst="flowChartAlternateProcess">
            <a:avLst/>
          </a:prstGeom>
          <a:noFill/>
          <a:ln w="9525">
            <a:solidFill>
              <a:schemeClr val="tx1"/>
            </a:solidFill>
            <a:miter lim="800000"/>
            <a:headEnd/>
            <a:tailEnd/>
          </a:ln>
        </p:spPr>
        <p:txBody>
          <a:bodyPr wrap="none" anchor="ctr"/>
          <a:lstStyle/>
          <a:p>
            <a:pPr algn="ctr"/>
            <a:r>
              <a:rPr lang="en-GB" sz="1143"/>
              <a:t>Science</a:t>
            </a:r>
          </a:p>
        </p:txBody>
      </p:sp>
      <p:sp>
        <p:nvSpPr>
          <p:cNvPr id="15374" name="AutoShape 20"/>
          <p:cNvSpPr>
            <a:spLocks noChangeArrowheads="1"/>
          </p:cNvSpPr>
          <p:nvPr/>
        </p:nvSpPr>
        <p:spPr bwMode="auto">
          <a:xfrm>
            <a:off x="7627938" y="2812143"/>
            <a:ext cx="1389062" cy="513670"/>
          </a:xfrm>
          <a:prstGeom prst="flowChartAlternateProcess">
            <a:avLst/>
          </a:prstGeom>
          <a:noFill/>
          <a:ln w="9525">
            <a:solidFill>
              <a:schemeClr val="tx1"/>
            </a:solidFill>
            <a:miter lim="800000"/>
            <a:headEnd/>
            <a:tailEnd/>
          </a:ln>
        </p:spPr>
        <p:txBody>
          <a:bodyPr wrap="none" anchor="ctr"/>
          <a:lstStyle/>
          <a:p>
            <a:pPr algn="ctr"/>
            <a:r>
              <a:rPr lang="en-GB" sz="1143"/>
              <a:t>Countries</a:t>
            </a:r>
          </a:p>
        </p:txBody>
      </p:sp>
      <p:sp>
        <p:nvSpPr>
          <p:cNvPr id="15375" name="AutoShape 20"/>
          <p:cNvSpPr>
            <a:spLocks noChangeArrowheads="1"/>
          </p:cNvSpPr>
          <p:nvPr/>
        </p:nvSpPr>
        <p:spPr bwMode="auto">
          <a:xfrm>
            <a:off x="5415643" y="5589135"/>
            <a:ext cx="1389063" cy="513669"/>
          </a:xfrm>
          <a:prstGeom prst="flowChartAlternateProcess">
            <a:avLst/>
          </a:prstGeom>
          <a:noFill/>
          <a:ln w="9525">
            <a:solidFill>
              <a:schemeClr val="tx1"/>
            </a:solidFill>
            <a:miter lim="800000"/>
            <a:headEnd/>
            <a:tailEnd/>
          </a:ln>
        </p:spPr>
        <p:txBody>
          <a:bodyPr wrap="none" anchor="ctr"/>
          <a:lstStyle/>
          <a:p>
            <a:pPr algn="ctr"/>
            <a:r>
              <a:rPr lang="en-GB" sz="1143"/>
              <a:t>Planets</a:t>
            </a:r>
          </a:p>
        </p:txBody>
      </p:sp>
      <p:sp>
        <p:nvSpPr>
          <p:cNvPr id="15376" name="AutoShape 20"/>
          <p:cNvSpPr>
            <a:spLocks noChangeArrowheads="1"/>
          </p:cNvSpPr>
          <p:nvPr/>
        </p:nvSpPr>
        <p:spPr bwMode="auto">
          <a:xfrm>
            <a:off x="7319510" y="5795510"/>
            <a:ext cx="1389062" cy="513669"/>
          </a:xfrm>
          <a:prstGeom prst="flowChartAlternateProcess">
            <a:avLst/>
          </a:prstGeom>
          <a:noFill/>
          <a:ln w="9525">
            <a:solidFill>
              <a:schemeClr val="tx1"/>
            </a:solidFill>
            <a:miter lim="800000"/>
            <a:headEnd/>
            <a:tailEnd/>
          </a:ln>
        </p:spPr>
        <p:txBody>
          <a:bodyPr wrap="none" anchor="ctr"/>
          <a:lstStyle/>
          <a:p>
            <a:pPr algn="ctr"/>
            <a:r>
              <a:rPr lang="en-GB" sz="1143"/>
              <a:t>Sports</a:t>
            </a:r>
          </a:p>
        </p:txBody>
      </p:sp>
      <p:pic>
        <p:nvPicPr>
          <p:cNvPr id="15378" name="Picture 18" descr="1135959391_546085b"/>
          <p:cNvPicPr>
            <a:picLocks noChangeAspect="1" noChangeArrowheads="1"/>
          </p:cNvPicPr>
          <p:nvPr/>
        </p:nvPicPr>
        <p:blipFill>
          <a:blip r:embed="rId2"/>
          <a:srcRect/>
          <a:stretch>
            <a:fillRect/>
          </a:stretch>
        </p:blipFill>
        <p:spPr bwMode="auto">
          <a:xfrm>
            <a:off x="768774" y="1387914"/>
            <a:ext cx="1836964" cy="1466170"/>
          </a:xfrm>
          <a:prstGeom prst="rect">
            <a:avLst/>
          </a:prstGeom>
          <a:noFill/>
        </p:spPr>
      </p:pic>
      <p:pic>
        <p:nvPicPr>
          <p:cNvPr id="15380" name="Picture 20" descr="commemorative+stamps"/>
          <p:cNvPicPr>
            <a:picLocks noChangeAspect="1" noChangeArrowheads="1"/>
          </p:cNvPicPr>
          <p:nvPr/>
        </p:nvPicPr>
        <p:blipFill>
          <a:blip r:embed="rId3"/>
          <a:srcRect/>
          <a:stretch>
            <a:fillRect/>
          </a:stretch>
        </p:blipFill>
        <p:spPr bwMode="auto">
          <a:xfrm>
            <a:off x="3269105" y="1387914"/>
            <a:ext cx="1595531" cy="1683883"/>
          </a:xfrm>
          <a:prstGeom prst="rect">
            <a:avLst/>
          </a:prstGeom>
          <a:noFill/>
        </p:spPr>
      </p:pic>
      <p:pic>
        <p:nvPicPr>
          <p:cNvPr id="15382" name="Picture 22" descr="2011_Morris_set"/>
          <p:cNvPicPr>
            <a:picLocks noChangeAspect="1" noChangeArrowheads="1"/>
          </p:cNvPicPr>
          <p:nvPr/>
        </p:nvPicPr>
        <p:blipFill>
          <a:blip r:embed="rId4"/>
          <a:srcRect/>
          <a:stretch>
            <a:fillRect/>
          </a:stretch>
        </p:blipFill>
        <p:spPr bwMode="auto">
          <a:xfrm>
            <a:off x="717747" y="2867702"/>
            <a:ext cx="1954893" cy="1265464"/>
          </a:xfrm>
          <a:prstGeom prst="rect">
            <a:avLst/>
          </a:prstGeom>
          <a:noFill/>
        </p:spPr>
      </p:pic>
      <p:sp>
        <p:nvSpPr>
          <p:cNvPr id="15383" name="AutoShape 20"/>
          <p:cNvSpPr>
            <a:spLocks noChangeArrowheads="1"/>
          </p:cNvSpPr>
          <p:nvPr/>
        </p:nvSpPr>
        <p:spPr bwMode="auto">
          <a:xfrm>
            <a:off x="7113135" y="1268867"/>
            <a:ext cx="1389062" cy="513669"/>
          </a:xfrm>
          <a:prstGeom prst="flowChartAlternateProcess">
            <a:avLst/>
          </a:prstGeom>
          <a:noFill/>
          <a:ln w="9525">
            <a:solidFill>
              <a:schemeClr val="tx1"/>
            </a:solidFill>
            <a:miter lim="800000"/>
            <a:headEnd/>
            <a:tailEnd/>
          </a:ln>
        </p:spPr>
        <p:txBody>
          <a:bodyPr wrap="none" anchor="ctr"/>
          <a:lstStyle/>
          <a:p>
            <a:pPr algn="ctr"/>
            <a:r>
              <a:rPr lang="en-GB" sz="1143"/>
              <a:t>Art / artists</a:t>
            </a:r>
          </a:p>
        </p:txBody>
      </p:sp>
      <p:pic>
        <p:nvPicPr>
          <p:cNvPr id="15385" name="Picture 25" descr="2011_Musicals_set"/>
          <p:cNvPicPr>
            <a:picLocks noChangeAspect="1" noChangeArrowheads="1"/>
          </p:cNvPicPr>
          <p:nvPr/>
        </p:nvPicPr>
        <p:blipFill>
          <a:blip r:embed="rId5"/>
          <a:srcRect/>
          <a:stretch>
            <a:fillRect/>
          </a:stretch>
        </p:blipFill>
        <p:spPr bwMode="auto">
          <a:xfrm>
            <a:off x="2843893" y="3171599"/>
            <a:ext cx="2005920" cy="1377723"/>
          </a:xfrm>
          <a:prstGeom prst="rect">
            <a:avLst/>
          </a:prstGeom>
          <a:noFill/>
        </p:spPr>
      </p:pic>
      <p:pic>
        <p:nvPicPr>
          <p:cNvPr id="15387" name="Picture 27" descr="image"/>
          <p:cNvPicPr>
            <a:picLocks noChangeAspect="1" noChangeArrowheads="1"/>
          </p:cNvPicPr>
          <p:nvPr/>
        </p:nvPicPr>
        <p:blipFill>
          <a:blip r:embed="rId6"/>
          <a:srcRect l="7201" t="18678" r="7201"/>
          <a:stretch>
            <a:fillRect/>
          </a:stretch>
        </p:blipFill>
        <p:spPr bwMode="auto">
          <a:xfrm>
            <a:off x="3358697" y="4611688"/>
            <a:ext cx="1543277" cy="1535339"/>
          </a:xfrm>
          <a:prstGeom prst="rect">
            <a:avLst/>
          </a:prstGeom>
          <a:noFill/>
        </p:spPr>
      </p:pic>
      <p:pic>
        <p:nvPicPr>
          <p:cNvPr id="15389" name="Picture 29" descr="SuperheroStamps"/>
          <p:cNvPicPr>
            <a:picLocks noChangeAspect="1" noChangeArrowheads="1"/>
          </p:cNvPicPr>
          <p:nvPr/>
        </p:nvPicPr>
        <p:blipFill>
          <a:blip r:embed="rId7"/>
          <a:srcRect l="6334" t="12941" r="4630" b="7025"/>
          <a:stretch>
            <a:fillRect/>
          </a:stretch>
        </p:blipFill>
        <p:spPr bwMode="auto">
          <a:xfrm>
            <a:off x="683760" y="4098018"/>
            <a:ext cx="1665741" cy="1696357"/>
          </a:xfrm>
          <a:prstGeom prst="rect">
            <a:avLst/>
          </a:prstGeom>
          <a:noFill/>
        </p:spPr>
      </p:pic>
      <p:pic>
        <p:nvPicPr>
          <p:cNvPr id="15391" name="Picture 31" descr="RowingWomensPairs478"/>
          <p:cNvPicPr>
            <a:picLocks noChangeAspect="1" noChangeArrowheads="1"/>
          </p:cNvPicPr>
          <p:nvPr/>
        </p:nvPicPr>
        <p:blipFill>
          <a:blip r:embed="rId8"/>
          <a:srcRect/>
          <a:stretch>
            <a:fillRect/>
          </a:stretch>
        </p:blipFill>
        <p:spPr bwMode="auto">
          <a:xfrm>
            <a:off x="1506992" y="5280706"/>
            <a:ext cx="1799544" cy="1110116"/>
          </a:xfrm>
          <a:prstGeom prst="rect">
            <a:avLst/>
          </a:prstGeom>
          <a:noFill/>
        </p:spPr>
      </p:pic>
    </p:spTree>
    <p:extLst>
      <p:ext uri="{BB962C8B-B14F-4D97-AF65-F5344CB8AC3E}">
        <p14:creationId xmlns:p14="http://schemas.microsoft.com/office/powerpoint/2010/main" val="2943960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Line 2"/>
          <p:cNvSpPr>
            <a:spLocks noChangeShapeType="1"/>
          </p:cNvSpPr>
          <p:nvPr/>
        </p:nvSpPr>
        <p:spPr bwMode="auto">
          <a:xfrm>
            <a:off x="5961112" y="269688"/>
            <a:ext cx="0" cy="6171974"/>
          </a:xfrm>
          <a:prstGeom prst="line">
            <a:avLst/>
          </a:prstGeom>
          <a:noFill/>
          <a:ln w="9525">
            <a:solidFill>
              <a:schemeClr val="bg2">
                <a:lumMod val="75000"/>
              </a:schemeClr>
            </a:solidFill>
            <a:round/>
            <a:headEnd/>
            <a:tailEnd/>
          </a:ln>
        </p:spPr>
        <p:txBody>
          <a:bodyPr/>
          <a:lstStyle/>
          <a:p>
            <a:endParaRPr lang="en-US" sz="929"/>
          </a:p>
        </p:txBody>
      </p:sp>
      <p:sp>
        <p:nvSpPr>
          <p:cNvPr id="16386" name="Text Box 3"/>
          <p:cNvSpPr txBox="1">
            <a:spLocks noChangeArrowheads="1"/>
          </p:cNvSpPr>
          <p:nvPr/>
        </p:nvSpPr>
        <p:spPr bwMode="auto">
          <a:xfrm>
            <a:off x="66902" y="0"/>
            <a:ext cx="3703411" cy="312265"/>
          </a:xfrm>
          <a:prstGeom prst="rect">
            <a:avLst/>
          </a:prstGeom>
          <a:noFill/>
          <a:ln w="9525">
            <a:noFill/>
            <a:miter lim="800000"/>
            <a:headEnd/>
            <a:tailEnd/>
          </a:ln>
        </p:spPr>
        <p:txBody>
          <a:bodyPr>
            <a:spAutoFit/>
          </a:bodyPr>
          <a:lstStyle/>
          <a:p>
            <a:pPr>
              <a:spcBef>
                <a:spcPct val="50000"/>
              </a:spcBef>
            </a:pPr>
            <a:r>
              <a:rPr lang="en-GB" sz="1429" dirty="0">
                <a:latin typeface="Forte" pitchFamily="66" charset="0"/>
              </a:rPr>
              <a:t>Drawing pages</a:t>
            </a:r>
          </a:p>
        </p:txBody>
      </p:sp>
      <p:sp>
        <p:nvSpPr>
          <p:cNvPr id="16387" name="Text Box 4"/>
          <p:cNvSpPr txBox="1">
            <a:spLocks noChangeArrowheads="1"/>
          </p:cNvSpPr>
          <p:nvPr/>
        </p:nvSpPr>
        <p:spPr bwMode="auto">
          <a:xfrm>
            <a:off x="66902" y="269688"/>
            <a:ext cx="4217081" cy="1295868"/>
          </a:xfrm>
          <a:prstGeom prst="rect">
            <a:avLst/>
          </a:prstGeom>
          <a:noFill/>
          <a:ln w="9525">
            <a:noFill/>
            <a:miter lim="800000"/>
            <a:headEnd/>
            <a:tailEnd/>
          </a:ln>
        </p:spPr>
        <p:txBody>
          <a:bodyPr wrap="square">
            <a:spAutoFit/>
          </a:bodyPr>
          <a:lstStyle/>
          <a:p>
            <a:pPr>
              <a:spcBef>
                <a:spcPct val="50000"/>
              </a:spcBef>
            </a:pPr>
            <a:r>
              <a:rPr lang="en-GB" sz="1071" dirty="0"/>
              <a:t>Task 1 – Choose </a:t>
            </a:r>
            <a:r>
              <a:rPr lang="en-GB" sz="1071" b="1" u="sng" dirty="0"/>
              <a:t>one</a:t>
            </a:r>
            <a:r>
              <a:rPr lang="en-GB" sz="1071" dirty="0"/>
              <a:t> of these stamps to copy</a:t>
            </a:r>
          </a:p>
          <a:p>
            <a:pPr>
              <a:spcBef>
                <a:spcPct val="50000"/>
              </a:spcBef>
            </a:pPr>
            <a:endParaRPr lang="en-GB" sz="1071" dirty="0"/>
          </a:p>
          <a:p>
            <a:pPr>
              <a:spcBef>
                <a:spcPct val="50000"/>
              </a:spcBef>
            </a:pPr>
            <a:endParaRPr lang="en-GB" sz="1143" dirty="0"/>
          </a:p>
          <a:p>
            <a:pPr>
              <a:spcBef>
                <a:spcPct val="50000"/>
              </a:spcBef>
            </a:pPr>
            <a:endParaRPr lang="en-GB" sz="1143" dirty="0"/>
          </a:p>
          <a:p>
            <a:pPr>
              <a:spcBef>
                <a:spcPct val="50000"/>
              </a:spcBef>
            </a:pPr>
            <a:endParaRPr lang="en-GB" sz="1143" dirty="0"/>
          </a:p>
        </p:txBody>
      </p:sp>
      <p:pic>
        <p:nvPicPr>
          <p:cNvPr id="16396" name="Picture 12" descr="Love_jpg"/>
          <p:cNvPicPr>
            <a:picLocks noChangeAspect="1" noChangeArrowheads="1"/>
          </p:cNvPicPr>
          <p:nvPr/>
        </p:nvPicPr>
        <p:blipFill>
          <a:blip r:embed="rId2"/>
          <a:srcRect/>
          <a:stretch>
            <a:fillRect/>
          </a:stretch>
        </p:blipFill>
        <p:spPr bwMode="auto">
          <a:xfrm>
            <a:off x="124108" y="1205096"/>
            <a:ext cx="3068411" cy="1952625"/>
          </a:xfrm>
          <a:prstGeom prst="rect">
            <a:avLst/>
          </a:prstGeom>
          <a:noFill/>
        </p:spPr>
      </p:pic>
      <p:sp>
        <p:nvSpPr>
          <p:cNvPr id="16397" name="Line 13"/>
          <p:cNvSpPr>
            <a:spLocks noChangeShapeType="1"/>
          </p:cNvSpPr>
          <p:nvPr/>
        </p:nvSpPr>
        <p:spPr bwMode="auto">
          <a:xfrm>
            <a:off x="649530" y="3284304"/>
            <a:ext cx="5326785" cy="38180"/>
          </a:xfrm>
          <a:prstGeom prst="line">
            <a:avLst/>
          </a:prstGeom>
          <a:noFill/>
          <a:ln w="9525">
            <a:solidFill>
              <a:schemeClr val="bg2">
                <a:lumMod val="75000"/>
              </a:schemeClr>
            </a:solidFill>
            <a:round/>
            <a:headEnd/>
            <a:tailEnd/>
          </a:ln>
          <a:effectLst/>
        </p:spPr>
        <p:txBody>
          <a:bodyPr/>
          <a:lstStyle/>
          <a:p>
            <a:endParaRPr lang="en-US" sz="929"/>
          </a:p>
        </p:txBody>
      </p:sp>
      <p:sp>
        <p:nvSpPr>
          <p:cNvPr id="10" name="Rectangle 9"/>
          <p:cNvSpPr/>
          <p:nvPr/>
        </p:nvSpPr>
        <p:spPr bwMode="auto">
          <a:xfrm>
            <a:off x="82105" y="4336425"/>
            <a:ext cx="3142810" cy="20682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a:ln>
                <a:noFill/>
              </a:ln>
              <a:solidFill>
                <a:schemeClr val="tx1"/>
              </a:solidFill>
              <a:effectLst/>
              <a:latin typeface="Arial" charset="0"/>
            </a:endParaRPr>
          </a:p>
        </p:txBody>
      </p:sp>
      <p:sp>
        <p:nvSpPr>
          <p:cNvPr id="11" name="Rectangle 10"/>
          <p:cNvSpPr/>
          <p:nvPr/>
        </p:nvSpPr>
        <p:spPr bwMode="auto">
          <a:xfrm>
            <a:off x="3266918" y="3645024"/>
            <a:ext cx="2550178" cy="29697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a:ln>
                <a:noFill/>
              </a:ln>
              <a:solidFill>
                <a:schemeClr val="tx1"/>
              </a:solidFill>
              <a:effectLst/>
              <a:latin typeface="Arial" charset="0"/>
            </a:endParaRPr>
          </a:p>
        </p:txBody>
      </p:sp>
      <p:sp>
        <p:nvSpPr>
          <p:cNvPr id="12" name="Text Box 4"/>
          <p:cNvSpPr txBox="1">
            <a:spLocks noChangeArrowheads="1"/>
          </p:cNvSpPr>
          <p:nvPr/>
        </p:nvSpPr>
        <p:spPr bwMode="auto">
          <a:xfrm>
            <a:off x="82105" y="3437907"/>
            <a:ext cx="4217081" cy="1543051"/>
          </a:xfrm>
          <a:prstGeom prst="rect">
            <a:avLst/>
          </a:prstGeom>
          <a:noFill/>
          <a:ln w="9525">
            <a:noFill/>
            <a:miter lim="800000"/>
            <a:headEnd/>
            <a:tailEnd/>
          </a:ln>
        </p:spPr>
        <p:txBody>
          <a:bodyPr wrap="square">
            <a:spAutoFit/>
          </a:bodyPr>
          <a:lstStyle/>
          <a:p>
            <a:pPr>
              <a:spcBef>
                <a:spcPct val="50000"/>
              </a:spcBef>
            </a:pPr>
            <a:r>
              <a:rPr lang="en-GB" sz="1071" dirty="0"/>
              <a:t>Task 2 – Copy it as accurately as possible in the box</a:t>
            </a:r>
          </a:p>
          <a:p>
            <a:pPr>
              <a:spcBef>
                <a:spcPct val="50000"/>
              </a:spcBef>
            </a:pPr>
            <a:r>
              <a:rPr lang="en-GB" sz="1071" dirty="0"/>
              <a:t>below and colour it in </a:t>
            </a:r>
          </a:p>
          <a:p>
            <a:pPr>
              <a:spcBef>
                <a:spcPct val="50000"/>
              </a:spcBef>
            </a:pPr>
            <a:endParaRPr lang="en-GB" sz="1071" dirty="0"/>
          </a:p>
          <a:p>
            <a:pPr>
              <a:spcBef>
                <a:spcPct val="50000"/>
              </a:spcBef>
            </a:pPr>
            <a:endParaRPr lang="en-GB" sz="1143" dirty="0"/>
          </a:p>
          <a:p>
            <a:pPr>
              <a:spcBef>
                <a:spcPct val="50000"/>
              </a:spcBef>
            </a:pPr>
            <a:endParaRPr lang="en-GB" sz="1143" dirty="0"/>
          </a:p>
          <a:p>
            <a:pPr>
              <a:spcBef>
                <a:spcPct val="50000"/>
              </a:spcBef>
            </a:pPr>
            <a:endParaRPr lang="en-GB" sz="1143" dirty="0"/>
          </a:p>
        </p:txBody>
      </p:sp>
      <p:sp>
        <p:nvSpPr>
          <p:cNvPr id="13" name="Text Box 4"/>
          <p:cNvSpPr txBox="1">
            <a:spLocks noChangeArrowheads="1"/>
          </p:cNvSpPr>
          <p:nvPr/>
        </p:nvSpPr>
        <p:spPr bwMode="auto">
          <a:xfrm>
            <a:off x="6085270" y="104900"/>
            <a:ext cx="3133910" cy="784830"/>
          </a:xfrm>
          <a:prstGeom prst="rect">
            <a:avLst/>
          </a:prstGeom>
          <a:noFill/>
          <a:ln w="9525">
            <a:noFill/>
            <a:miter lim="800000"/>
            <a:headEnd/>
            <a:tailEnd/>
          </a:ln>
        </p:spPr>
        <p:txBody>
          <a:bodyPr wrap="square">
            <a:spAutoFit/>
          </a:bodyPr>
          <a:lstStyle/>
          <a:p>
            <a:pPr>
              <a:spcBef>
                <a:spcPct val="50000"/>
              </a:spcBef>
            </a:pPr>
            <a:r>
              <a:rPr lang="en-GB" sz="1071" dirty="0"/>
              <a:t>Task 3 – Choose a stamp from the examples</a:t>
            </a:r>
            <a:endParaRPr lang="en-GB" sz="1143" dirty="0"/>
          </a:p>
          <a:p>
            <a:pPr>
              <a:spcBef>
                <a:spcPct val="50000"/>
              </a:spcBef>
            </a:pPr>
            <a:endParaRPr lang="en-GB" sz="1143" dirty="0"/>
          </a:p>
          <a:p>
            <a:pPr>
              <a:spcBef>
                <a:spcPct val="50000"/>
              </a:spcBef>
            </a:pPr>
            <a:endParaRPr lang="en-GB" sz="1143" dirty="0"/>
          </a:p>
        </p:txBody>
      </p:sp>
      <p:sp>
        <p:nvSpPr>
          <p:cNvPr id="15" name="Text Box 4"/>
          <p:cNvSpPr txBox="1">
            <a:spLocks noChangeArrowheads="1"/>
          </p:cNvSpPr>
          <p:nvPr/>
        </p:nvSpPr>
        <p:spPr bwMode="auto">
          <a:xfrm>
            <a:off x="5976315" y="3696536"/>
            <a:ext cx="3929685" cy="1460656"/>
          </a:xfrm>
          <a:prstGeom prst="rect">
            <a:avLst/>
          </a:prstGeom>
          <a:noFill/>
          <a:ln w="9525">
            <a:noFill/>
            <a:miter lim="800000"/>
            <a:headEnd/>
            <a:tailEnd/>
          </a:ln>
        </p:spPr>
        <p:txBody>
          <a:bodyPr wrap="square">
            <a:spAutoFit/>
          </a:bodyPr>
          <a:lstStyle/>
          <a:p>
            <a:pPr>
              <a:spcBef>
                <a:spcPct val="50000"/>
              </a:spcBef>
            </a:pPr>
            <a:r>
              <a:rPr lang="en-GB" sz="1071" dirty="0"/>
              <a:t>Task 4 – Copy it as accurately as possible in one of these boxes</a:t>
            </a:r>
          </a:p>
          <a:p>
            <a:pPr>
              <a:spcBef>
                <a:spcPct val="50000"/>
              </a:spcBef>
            </a:pPr>
            <a:endParaRPr lang="en-GB" sz="1071" dirty="0"/>
          </a:p>
          <a:p>
            <a:pPr>
              <a:spcBef>
                <a:spcPct val="50000"/>
              </a:spcBef>
            </a:pPr>
            <a:endParaRPr lang="en-GB" sz="1143" dirty="0"/>
          </a:p>
          <a:p>
            <a:pPr>
              <a:spcBef>
                <a:spcPct val="50000"/>
              </a:spcBef>
            </a:pPr>
            <a:endParaRPr lang="en-GB" sz="1143" dirty="0"/>
          </a:p>
          <a:p>
            <a:pPr>
              <a:spcBef>
                <a:spcPct val="50000"/>
              </a:spcBef>
            </a:pPr>
            <a:endParaRPr lang="en-GB" sz="1143"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483901" y="3130767"/>
            <a:ext cx="2916178" cy="4533216"/>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974031" y="452020"/>
            <a:ext cx="3684141" cy="313391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51853" b="21192"/>
          <a:stretch/>
        </p:blipFill>
        <p:spPr>
          <a:xfrm>
            <a:off x="3266450" y="146641"/>
            <a:ext cx="2600075" cy="3011080"/>
          </a:xfrm>
          <a:prstGeom prst="rect">
            <a:avLst/>
          </a:prstGeom>
        </p:spPr>
      </p:pic>
    </p:spTree>
    <p:extLst>
      <p:ext uri="{BB962C8B-B14F-4D97-AF65-F5344CB8AC3E}">
        <p14:creationId xmlns:p14="http://schemas.microsoft.com/office/powerpoint/2010/main" val="594082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2"/>
          <p:cNvSpPr>
            <a:spLocks noChangeShapeType="1"/>
          </p:cNvSpPr>
          <p:nvPr/>
        </p:nvSpPr>
        <p:spPr bwMode="auto">
          <a:xfrm>
            <a:off x="4636109" y="233753"/>
            <a:ext cx="0" cy="6171974"/>
          </a:xfrm>
          <a:prstGeom prst="line">
            <a:avLst/>
          </a:prstGeom>
          <a:noFill/>
          <a:ln w="9525">
            <a:solidFill>
              <a:schemeClr val="folHlink"/>
            </a:solidFill>
            <a:round/>
            <a:headEnd/>
            <a:tailEnd/>
          </a:ln>
        </p:spPr>
        <p:txBody>
          <a:bodyPr/>
          <a:lstStyle/>
          <a:p>
            <a:endParaRPr lang="en-US" sz="929"/>
          </a:p>
        </p:txBody>
      </p:sp>
      <p:sp>
        <p:nvSpPr>
          <p:cNvPr id="29700" name="Text Box 4"/>
          <p:cNvSpPr txBox="1">
            <a:spLocks noChangeArrowheads="1"/>
          </p:cNvSpPr>
          <p:nvPr/>
        </p:nvSpPr>
        <p:spPr bwMode="auto">
          <a:xfrm>
            <a:off x="102894" y="125895"/>
            <a:ext cx="5426170" cy="1499449"/>
          </a:xfrm>
          <a:prstGeom prst="rect">
            <a:avLst/>
          </a:prstGeom>
          <a:noFill/>
          <a:ln w="9525">
            <a:noFill/>
            <a:miter lim="800000"/>
            <a:headEnd/>
            <a:tailEnd/>
          </a:ln>
        </p:spPr>
        <p:txBody>
          <a:bodyPr wrap="square">
            <a:spAutoFit/>
          </a:bodyPr>
          <a:lstStyle/>
          <a:p>
            <a:pPr>
              <a:spcBef>
                <a:spcPct val="50000"/>
              </a:spcBef>
            </a:pPr>
            <a:r>
              <a:rPr lang="en-GB" sz="1000" dirty="0"/>
              <a:t>Design Development  - Choose 4 of your favourite stamp designs from the examples.</a:t>
            </a:r>
          </a:p>
          <a:p>
            <a:pPr>
              <a:spcBef>
                <a:spcPct val="50000"/>
              </a:spcBef>
            </a:pPr>
            <a:r>
              <a:rPr lang="en-GB" sz="1000" dirty="0"/>
              <a:t>Develop each one using some of the development opportunities from Scamper</a:t>
            </a:r>
          </a:p>
          <a:p>
            <a:pPr>
              <a:spcBef>
                <a:spcPct val="50000"/>
              </a:spcBef>
            </a:pPr>
            <a:endParaRPr lang="en-GB" sz="1000" dirty="0"/>
          </a:p>
          <a:p>
            <a:pPr>
              <a:spcBef>
                <a:spcPct val="50000"/>
              </a:spcBef>
            </a:pPr>
            <a:endParaRPr lang="en-GB" sz="1143" dirty="0"/>
          </a:p>
          <a:p>
            <a:pPr>
              <a:spcBef>
                <a:spcPct val="50000"/>
              </a:spcBef>
            </a:pPr>
            <a:endParaRPr lang="en-GB" sz="1143" dirty="0"/>
          </a:p>
          <a:p>
            <a:pPr>
              <a:spcBef>
                <a:spcPct val="50000"/>
              </a:spcBef>
            </a:pPr>
            <a:endParaRPr lang="en-GB" sz="1143" dirty="0"/>
          </a:p>
        </p:txBody>
      </p:sp>
      <p:sp>
        <p:nvSpPr>
          <p:cNvPr id="29702" name="Line 6"/>
          <p:cNvSpPr>
            <a:spLocks noChangeShapeType="1"/>
          </p:cNvSpPr>
          <p:nvPr/>
        </p:nvSpPr>
        <p:spPr bwMode="auto">
          <a:xfrm>
            <a:off x="632733" y="3325813"/>
            <a:ext cx="8589509" cy="0"/>
          </a:xfrm>
          <a:prstGeom prst="line">
            <a:avLst/>
          </a:prstGeom>
          <a:noFill/>
          <a:ln w="9525">
            <a:solidFill>
              <a:schemeClr val="tx1"/>
            </a:solidFill>
            <a:round/>
            <a:headEnd/>
            <a:tailEnd/>
          </a:ln>
          <a:effectLst/>
        </p:spPr>
        <p:txBody>
          <a:bodyPr/>
          <a:lstStyle/>
          <a:p>
            <a:endParaRPr lang="en-US" sz="929"/>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11412" y="-247633"/>
            <a:ext cx="2916178" cy="4533216"/>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27429" y="3594855"/>
            <a:ext cx="3684141" cy="3133911"/>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893860" y="3564255"/>
            <a:ext cx="3684141" cy="3133911"/>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497545" y="-281914"/>
            <a:ext cx="2916178" cy="4533216"/>
          </a:xfrm>
          <a:prstGeom prst="rect">
            <a:avLst/>
          </a:prstGeom>
        </p:spPr>
      </p:pic>
      <p:grpSp>
        <p:nvGrpSpPr>
          <p:cNvPr id="2" name="Group 1"/>
          <p:cNvGrpSpPr/>
          <p:nvPr/>
        </p:nvGrpSpPr>
        <p:grpSpPr>
          <a:xfrm>
            <a:off x="8302886" y="4077072"/>
            <a:ext cx="1492994" cy="2683688"/>
            <a:chOff x="4692526" y="1192734"/>
            <a:chExt cx="2305050" cy="4143375"/>
          </a:xfrm>
        </p:grpSpPr>
        <p:sp>
          <p:nvSpPr>
            <p:cNvPr id="12" name="Rounded Rectangle 11"/>
            <p:cNvSpPr/>
            <p:nvPr/>
          </p:nvSpPr>
          <p:spPr>
            <a:xfrm>
              <a:off x="4692526" y="1192734"/>
              <a:ext cx="2255837" cy="522287"/>
            </a:xfrm>
            <a:prstGeom prst="roundRect">
              <a:avLst/>
            </a:prstGeom>
            <a:solidFill>
              <a:schemeClr val="bg2">
                <a:lumMod val="75000"/>
              </a:schemeClr>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schemeClr val="bg1"/>
                  </a:solidFill>
                </a:rPr>
                <a:t>DEVELOPING A DESIGN</a:t>
              </a:r>
              <a:endParaRPr lang="en-US" sz="1200" b="1" dirty="0">
                <a:solidFill>
                  <a:schemeClr val="bg1"/>
                </a:solidFill>
              </a:endParaRPr>
            </a:p>
          </p:txBody>
        </p:sp>
        <p:sp>
          <p:nvSpPr>
            <p:cNvPr id="13" name="Rounded Rectangle 12"/>
            <p:cNvSpPr/>
            <p:nvPr/>
          </p:nvSpPr>
          <p:spPr>
            <a:xfrm>
              <a:off x="4697288" y="1851546"/>
              <a:ext cx="2255838" cy="520700"/>
            </a:xfrm>
            <a:prstGeom prst="roundRect">
              <a:avLst/>
            </a:prstGeom>
            <a:solidFill>
              <a:schemeClr val="bg1"/>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rPr>
                <a:t>ADD – </a:t>
              </a:r>
              <a:r>
                <a:rPr lang="en-GB" sz="1200" dirty="0" err="1">
                  <a:solidFill>
                    <a:schemeClr val="tx1"/>
                  </a:solidFill>
                </a:rPr>
                <a:t>add</a:t>
              </a:r>
              <a:r>
                <a:rPr lang="en-GB" sz="1200" dirty="0">
                  <a:solidFill>
                    <a:schemeClr val="tx1"/>
                  </a:solidFill>
                </a:rPr>
                <a:t> bits to the design</a:t>
              </a:r>
              <a:endParaRPr lang="en-US" sz="1200" dirty="0">
                <a:solidFill>
                  <a:schemeClr val="tx1"/>
                </a:solidFill>
              </a:endParaRPr>
            </a:p>
          </p:txBody>
        </p:sp>
        <p:sp>
          <p:nvSpPr>
            <p:cNvPr id="14" name="Rounded Rectangle 13"/>
            <p:cNvSpPr/>
            <p:nvPr/>
          </p:nvSpPr>
          <p:spPr>
            <a:xfrm>
              <a:off x="4736976" y="2492896"/>
              <a:ext cx="2255837" cy="889000"/>
            </a:xfrm>
            <a:prstGeom prst="roundRect">
              <a:avLst/>
            </a:prstGeom>
            <a:solidFill>
              <a:schemeClr val="bg1"/>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rPr>
                <a:t>SUBTRACT – take bits away from the design</a:t>
              </a:r>
              <a:endParaRPr lang="en-US" sz="1200" dirty="0">
                <a:solidFill>
                  <a:schemeClr val="tx1"/>
                </a:solidFill>
              </a:endParaRPr>
            </a:p>
          </p:txBody>
        </p:sp>
        <p:sp>
          <p:nvSpPr>
            <p:cNvPr id="15" name="Rounded Rectangle 14"/>
            <p:cNvSpPr/>
            <p:nvPr/>
          </p:nvSpPr>
          <p:spPr>
            <a:xfrm>
              <a:off x="4741738" y="3469209"/>
              <a:ext cx="2255838" cy="892175"/>
            </a:xfrm>
            <a:prstGeom prst="roundRect">
              <a:avLst/>
            </a:prstGeom>
            <a:solidFill>
              <a:schemeClr val="bg1"/>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rPr>
                <a:t>SQUASH – make bits smaller in the design</a:t>
              </a:r>
              <a:endParaRPr lang="en-US" sz="1200" dirty="0">
                <a:solidFill>
                  <a:schemeClr val="tx1"/>
                </a:solidFill>
              </a:endParaRPr>
            </a:p>
          </p:txBody>
        </p:sp>
        <p:sp>
          <p:nvSpPr>
            <p:cNvPr id="16" name="Rounded Rectangle 15"/>
            <p:cNvSpPr/>
            <p:nvPr/>
          </p:nvSpPr>
          <p:spPr>
            <a:xfrm>
              <a:off x="4721101" y="4443934"/>
              <a:ext cx="2255837" cy="892175"/>
            </a:xfrm>
            <a:prstGeom prst="roundRect">
              <a:avLst/>
            </a:prstGeom>
            <a:solidFill>
              <a:schemeClr val="bg1"/>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rPr>
                <a:t>STRETCH – make bits bigger in the design</a:t>
              </a:r>
              <a:endParaRPr lang="en-US" sz="1200" dirty="0">
                <a:solidFill>
                  <a:schemeClr val="tx1"/>
                </a:solidFill>
              </a:endParaRPr>
            </a:p>
          </p:txBody>
        </p:sp>
      </p:grpSp>
    </p:spTree>
    <p:extLst>
      <p:ext uri="{BB962C8B-B14F-4D97-AF65-F5344CB8AC3E}">
        <p14:creationId xmlns:p14="http://schemas.microsoft.com/office/powerpoint/2010/main" val="2448173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2"/>
          <p:cNvSpPr>
            <a:spLocks noChangeShapeType="1"/>
          </p:cNvSpPr>
          <p:nvPr/>
        </p:nvSpPr>
        <p:spPr bwMode="auto">
          <a:xfrm>
            <a:off x="4636109" y="233753"/>
            <a:ext cx="0" cy="6171974"/>
          </a:xfrm>
          <a:prstGeom prst="line">
            <a:avLst/>
          </a:prstGeom>
          <a:noFill/>
          <a:ln w="9525">
            <a:solidFill>
              <a:schemeClr val="folHlink"/>
            </a:solidFill>
            <a:round/>
            <a:headEnd/>
            <a:tailEnd/>
          </a:ln>
        </p:spPr>
        <p:txBody>
          <a:bodyPr/>
          <a:lstStyle/>
          <a:p>
            <a:endParaRPr lang="en-US" sz="929"/>
          </a:p>
        </p:txBody>
      </p:sp>
      <p:sp>
        <p:nvSpPr>
          <p:cNvPr id="29700" name="Text Box 4"/>
          <p:cNvSpPr txBox="1">
            <a:spLocks noChangeArrowheads="1"/>
          </p:cNvSpPr>
          <p:nvPr/>
        </p:nvSpPr>
        <p:spPr bwMode="auto">
          <a:xfrm>
            <a:off x="102894" y="125895"/>
            <a:ext cx="5426170" cy="1499449"/>
          </a:xfrm>
          <a:prstGeom prst="rect">
            <a:avLst/>
          </a:prstGeom>
          <a:noFill/>
          <a:ln w="9525">
            <a:noFill/>
            <a:miter lim="800000"/>
            <a:headEnd/>
            <a:tailEnd/>
          </a:ln>
        </p:spPr>
        <p:txBody>
          <a:bodyPr wrap="square">
            <a:spAutoFit/>
          </a:bodyPr>
          <a:lstStyle/>
          <a:p>
            <a:pPr>
              <a:spcBef>
                <a:spcPct val="50000"/>
              </a:spcBef>
            </a:pPr>
            <a:r>
              <a:rPr lang="en-GB" sz="1000" dirty="0"/>
              <a:t>Design Ideas - Draw 4 of your own designs for a postage stamp.</a:t>
            </a:r>
          </a:p>
          <a:p>
            <a:pPr>
              <a:spcBef>
                <a:spcPct val="50000"/>
              </a:spcBef>
            </a:pPr>
            <a:r>
              <a:rPr lang="en-GB" sz="1000" dirty="0"/>
              <a:t>Think about what theme(s) to could use from your mind map page</a:t>
            </a:r>
          </a:p>
          <a:p>
            <a:pPr>
              <a:spcBef>
                <a:spcPct val="50000"/>
              </a:spcBef>
            </a:pPr>
            <a:endParaRPr lang="en-GB" sz="1000" dirty="0"/>
          </a:p>
          <a:p>
            <a:pPr>
              <a:spcBef>
                <a:spcPct val="50000"/>
              </a:spcBef>
            </a:pPr>
            <a:endParaRPr lang="en-GB" sz="1143" dirty="0"/>
          </a:p>
          <a:p>
            <a:pPr>
              <a:spcBef>
                <a:spcPct val="50000"/>
              </a:spcBef>
            </a:pPr>
            <a:endParaRPr lang="en-GB" sz="1143" dirty="0"/>
          </a:p>
          <a:p>
            <a:pPr>
              <a:spcBef>
                <a:spcPct val="50000"/>
              </a:spcBef>
            </a:pPr>
            <a:endParaRPr lang="en-GB" sz="1143" dirty="0"/>
          </a:p>
        </p:txBody>
      </p:sp>
      <p:sp>
        <p:nvSpPr>
          <p:cNvPr id="29702" name="Line 6"/>
          <p:cNvSpPr>
            <a:spLocks noChangeShapeType="1"/>
          </p:cNvSpPr>
          <p:nvPr/>
        </p:nvSpPr>
        <p:spPr bwMode="auto">
          <a:xfrm>
            <a:off x="632733" y="3325813"/>
            <a:ext cx="8589509" cy="0"/>
          </a:xfrm>
          <a:prstGeom prst="line">
            <a:avLst/>
          </a:prstGeom>
          <a:noFill/>
          <a:ln w="9525">
            <a:solidFill>
              <a:schemeClr val="tx1"/>
            </a:solidFill>
            <a:round/>
            <a:headEnd/>
            <a:tailEnd/>
          </a:ln>
          <a:effectLst/>
        </p:spPr>
        <p:txBody>
          <a:bodyPr/>
          <a:lstStyle/>
          <a:p>
            <a:endParaRPr lang="en-US" sz="929"/>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11412" y="-247633"/>
            <a:ext cx="2916178" cy="4533216"/>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27429" y="3594855"/>
            <a:ext cx="3684141" cy="3133911"/>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893860" y="3564255"/>
            <a:ext cx="3684141" cy="3133911"/>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497545" y="-281914"/>
            <a:ext cx="2916178" cy="4533216"/>
          </a:xfrm>
          <a:prstGeom prst="rect">
            <a:avLst/>
          </a:prstGeom>
        </p:spPr>
      </p:pic>
    </p:spTree>
    <p:extLst>
      <p:ext uri="{BB962C8B-B14F-4D97-AF65-F5344CB8AC3E}">
        <p14:creationId xmlns:p14="http://schemas.microsoft.com/office/powerpoint/2010/main" val="4092224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4"/>
          <p:cNvSpPr txBox="1">
            <a:spLocks noChangeArrowheads="1"/>
          </p:cNvSpPr>
          <p:nvPr/>
        </p:nvSpPr>
        <p:spPr bwMode="auto">
          <a:xfrm>
            <a:off x="128464" y="116632"/>
            <a:ext cx="4680520" cy="1730282"/>
          </a:xfrm>
          <a:prstGeom prst="rect">
            <a:avLst/>
          </a:prstGeom>
          <a:noFill/>
          <a:ln w="9525">
            <a:noFill/>
            <a:miter lim="800000"/>
            <a:headEnd/>
            <a:tailEnd/>
          </a:ln>
        </p:spPr>
        <p:txBody>
          <a:bodyPr wrap="square">
            <a:spAutoFit/>
          </a:bodyPr>
          <a:lstStyle/>
          <a:p>
            <a:pPr>
              <a:spcBef>
                <a:spcPct val="50000"/>
              </a:spcBef>
            </a:pPr>
            <a:r>
              <a:rPr lang="en-GB" sz="1000" dirty="0"/>
              <a:t>Final design – Draw your best design and colour it in. </a:t>
            </a:r>
          </a:p>
          <a:p>
            <a:pPr>
              <a:spcBef>
                <a:spcPct val="50000"/>
              </a:spcBef>
            </a:pPr>
            <a:r>
              <a:rPr lang="en-GB" sz="1000" dirty="0"/>
              <a:t>It could be one of your design developments or a different design of your own.</a:t>
            </a:r>
          </a:p>
          <a:p>
            <a:pPr>
              <a:spcBef>
                <a:spcPct val="50000"/>
              </a:spcBef>
            </a:pPr>
            <a:endParaRPr lang="en-GB" sz="1000" dirty="0"/>
          </a:p>
          <a:p>
            <a:pPr>
              <a:spcBef>
                <a:spcPct val="50000"/>
              </a:spcBef>
            </a:pPr>
            <a:endParaRPr lang="en-GB" sz="1000" dirty="0"/>
          </a:p>
          <a:p>
            <a:pPr>
              <a:spcBef>
                <a:spcPct val="50000"/>
              </a:spcBef>
            </a:pPr>
            <a:endParaRPr lang="en-GB" sz="1143" dirty="0"/>
          </a:p>
          <a:p>
            <a:pPr>
              <a:spcBef>
                <a:spcPct val="50000"/>
              </a:spcBef>
            </a:pPr>
            <a:endParaRPr lang="en-GB" sz="1143" dirty="0"/>
          </a:p>
          <a:p>
            <a:pPr>
              <a:spcBef>
                <a:spcPct val="50000"/>
              </a:spcBef>
            </a:pPr>
            <a:endParaRPr lang="en-GB" sz="1143" dirty="0"/>
          </a:p>
        </p:txBody>
      </p:sp>
      <p:sp>
        <p:nvSpPr>
          <p:cNvPr id="33803" name="Line 2"/>
          <p:cNvSpPr>
            <a:spLocks noChangeShapeType="1"/>
          </p:cNvSpPr>
          <p:nvPr/>
        </p:nvSpPr>
        <p:spPr bwMode="auto">
          <a:xfrm>
            <a:off x="4808984" y="545109"/>
            <a:ext cx="0" cy="6171974"/>
          </a:xfrm>
          <a:prstGeom prst="line">
            <a:avLst/>
          </a:prstGeom>
          <a:noFill/>
          <a:ln w="9525">
            <a:solidFill>
              <a:schemeClr val="folHlink"/>
            </a:solidFill>
            <a:round/>
            <a:headEnd/>
            <a:tailEnd/>
          </a:ln>
        </p:spPr>
        <p:txBody>
          <a:bodyPr/>
          <a:lstStyle/>
          <a:p>
            <a:endParaRPr lang="en-US" sz="929"/>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487806" y="952068"/>
            <a:ext cx="3754924" cy="5544616"/>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1558" y="1575636"/>
            <a:ext cx="5410592" cy="4602515"/>
          </a:xfrm>
          <a:prstGeom prst="rect">
            <a:avLst/>
          </a:prstGeom>
        </p:spPr>
      </p:pic>
    </p:spTree>
    <p:extLst>
      <p:ext uri="{BB962C8B-B14F-4D97-AF65-F5344CB8AC3E}">
        <p14:creationId xmlns:p14="http://schemas.microsoft.com/office/powerpoint/2010/main" val="1124829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786947" y="342447"/>
            <a:ext cx="3703411" cy="312265"/>
          </a:xfrm>
          <a:prstGeom prst="rect">
            <a:avLst/>
          </a:prstGeom>
          <a:noFill/>
          <a:ln w="9525">
            <a:noFill/>
            <a:miter lim="800000"/>
            <a:headEnd/>
            <a:tailEnd/>
          </a:ln>
        </p:spPr>
        <p:txBody>
          <a:bodyPr>
            <a:spAutoFit/>
          </a:bodyPr>
          <a:lstStyle/>
          <a:p>
            <a:pPr>
              <a:spcBef>
                <a:spcPct val="50000"/>
              </a:spcBef>
            </a:pPr>
            <a:r>
              <a:rPr lang="en-GB" sz="1429" dirty="0">
                <a:latin typeface="Forte" pitchFamily="66" charset="0"/>
              </a:rPr>
              <a:t>Explanation pages</a:t>
            </a:r>
          </a:p>
        </p:txBody>
      </p:sp>
      <p:sp>
        <p:nvSpPr>
          <p:cNvPr id="34819" name="Text Box 4"/>
          <p:cNvSpPr txBox="1">
            <a:spLocks noChangeArrowheads="1"/>
          </p:cNvSpPr>
          <p:nvPr/>
        </p:nvSpPr>
        <p:spPr bwMode="auto">
          <a:xfrm>
            <a:off x="786946" y="652010"/>
            <a:ext cx="8177893" cy="5577489"/>
          </a:xfrm>
          <a:prstGeom prst="rect">
            <a:avLst/>
          </a:prstGeom>
          <a:noFill/>
          <a:ln w="9525">
            <a:noFill/>
            <a:miter lim="800000"/>
            <a:headEnd/>
            <a:tailEnd/>
          </a:ln>
        </p:spPr>
        <p:txBody>
          <a:bodyPr>
            <a:spAutoFit/>
          </a:bodyPr>
          <a:lstStyle/>
          <a:p>
            <a:pPr>
              <a:spcBef>
                <a:spcPct val="50000"/>
              </a:spcBef>
            </a:pPr>
            <a:r>
              <a:rPr lang="en-GB" sz="1000" dirty="0"/>
              <a:t>You need to explain and evaluate what you did, how you did it and what you think of the outcomes. Here’s a few questions to get you started</a:t>
            </a:r>
          </a:p>
          <a:p>
            <a:pPr marL="244933" indent="-244933">
              <a:spcBef>
                <a:spcPct val="50000"/>
              </a:spcBef>
              <a:buAutoNum type="arabicPeriod"/>
            </a:pPr>
            <a:r>
              <a:rPr lang="en-GB" sz="1000" dirty="0"/>
              <a:t>Where did you get your inspiration for your design ideas?</a:t>
            </a:r>
          </a:p>
          <a:p>
            <a:pPr marL="244933" indent="-244933">
              <a:spcBef>
                <a:spcPct val="50000"/>
              </a:spcBef>
              <a:buAutoNum type="arabicPeriod"/>
            </a:pPr>
            <a:endParaRPr lang="en-GB" sz="1000" dirty="0"/>
          </a:p>
          <a:p>
            <a:pPr marL="244933" indent="-244933">
              <a:spcBef>
                <a:spcPct val="50000"/>
              </a:spcBef>
              <a:buAutoNum type="arabicPeriod"/>
            </a:pPr>
            <a:endParaRPr lang="en-GB" sz="1000" dirty="0"/>
          </a:p>
          <a:p>
            <a:pPr marL="244933" indent="-244933">
              <a:spcBef>
                <a:spcPct val="50000"/>
              </a:spcBef>
              <a:buAutoNum type="arabicPeriod"/>
            </a:pPr>
            <a:endParaRPr lang="en-GB" sz="1000" dirty="0"/>
          </a:p>
          <a:p>
            <a:pPr marL="244933" indent="-244933">
              <a:spcBef>
                <a:spcPct val="50000"/>
              </a:spcBef>
              <a:buAutoNum type="arabicPeriod"/>
            </a:pPr>
            <a:r>
              <a:rPr lang="en-GB" sz="1000" dirty="0"/>
              <a:t>What tools, techniques and materials did you use to produce your design ideas and your final piece?</a:t>
            </a:r>
          </a:p>
          <a:p>
            <a:pPr marL="244933" indent="-244933">
              <a:spcBef>
                <a:spcPct val="50000"/>
              </a:spcBef>
              <a:buAutoNum type="arabicPeriod"/>
            </a:pPr>
            <a:endParaRPr lang="en-GB" sz="1000" dirty="0"/>
          </a:p>
          <a:p>
            <a:pPr marL="244933" indent="-244933">
              <a:spcBef>
                <a:spcPct val="50000"/>
              </a:spcBef>
              <a:buAutoNum type="arabicPeriod"/>
            </a:pPr>
            <a:endParaRPr lang="en-GB" sz="1000" dirty="0"/>
          </a:p>
          <a:p>
            <a:pPr marL="244933" indent="-244933">
              <a:spcBef>
                <a:spcPct val="50000"/>
              </a:spcBef>
              <a:buAutoNum type="arabicPeriod"/>
            </a:pPr>
            <a:endParaRPr lang="en-GB" sz="1000" dirty="0"/>
          </a:p>
          <a:p>
            <a:pPr marL="244933" indent="-244933">
              <a:spcBef>
                <a:spcPct val="50000"/>
              </a:spcBef>
              <a:buAutoNum type="arabicPeriod"/>
            </a:pPr>
            <a:r>
              <a:rPr lang="en-GB" sz="1000" dirty="0"/>
              <a:t>What do you think of the range of design ideas that you drew?</a:t>
            </a:r>
          </a:p>
          <a:p>
            <a:pPr marL="244933" indent="-244933">
              <a:spcBef>
                <a:spcPct val="50000"/>
              </a:spcBef>
              <a:buAutoNum type="arabicPeriod"/>
            </a:pPr>
            <a:endParaRPr lang="en-GB" sz="1000" dirty="0"/>
          </a:p>
          <a:p>
            <a:pPr marL="244933" indent="-244933">
              <a:spcBef>
                <a:spcPct val="50000"/>
              </a:spcBef>
              <a:buAutoNum type="arabicPeriod"/>
            </a:pPr>
            <a:endParaRPr lang="en-GB" sz="1000" dirty="0"/>
          </a:p>
          <a:p>
            <a:pPr marL="244933" indent="-244933">
              <a:spcBef>
                <a:spcPct val="50000"/>
              </a:spcBef>
              <a:buAutoNum type="arabicPeriod"/>
            </a:pPr>
            <a:endParaRPr lang="en-GB" sz="1000" dirty="0"/>
          </a:p>
          <a:p>
            <a:pPr marL="244933" indent="-244933">
              <a:spcBef>
                <a:spcPct val="50000"/>
              </a:spcBef>
              <a:buAutoNum type="arabicPeriod"/>
            </a:pPr>
            <a:r>
              <a:rPr lang="en-GB" sz="1000" dirty="0"/>
              <a:t>How does your final piece compare with the designs you first drew. Are they different and if so explain why. </a:t>
            </a:r>
          </a:p>
          <a:p>
            <a:pPr marL="244933" indent="-244933">
              <a:spcBef>
                <a:spcPct val="50000"/>
              </a:spcBef>
              <a:buAutoNum type="arabicPeriod"/>
            </a:pPr>
            <a:endParaRPr lang="en-GB" sz="1000" dirty="0"/>
          </a:p>
          <a:p>
            <a:pPr marL="244933" indent="-244933">
              <a:spcBef>
                <a:spcPct val="50000"/>
              </a:spcBef>
              <a:buAutoNum type="arabicPeriod"/>
            </a:pPr>
            <a:endParaRPr lang="en-GB" sz="1000" dirty="0"/>
          </a:p>
          <a:p>
            <a:pPr marL="244933" indent="-244933">
              <a:spcBef>
                <a:spcPct val="50000"/>
              </a:spcBef>
              <a:buAutoNum type="arabicPeriod"/>
            </a:pPr>
            <a:endParaRPr lang="en-GB" sz="1000" dirty="0"/>
          </a:p>
          <a:p>
            <a:pPr marL="244933" indent="-244933">
              <a:spcBef>
                <a:spcPct val="50000"/>
              </a:spcBef>
              <a:buAutoNum type="arabicPeriod"/>
            </a:pPr>
            <a:r>
              <a:rPr lang="en-GB" sz="1000" dirty="0"/>
              <a:t>How does your final piece compare with existing commemorative stamps on the market. Are you pleased with the outcome.  How could you improve it further?</a:t>
            </a:r>
          </a:p>
          <a:p>
            <a:pPr marL="244933" indent="-244933">
              <a:spcBef>
                <a:spcPct val="50000"/>
              </a:spcBef>
              <a:buAutoNum type="arabicPeriod"/>
            </a:pPr>
            <a:endParaRPr lang="en-GB" sz="1000" dirty="0"/>
          </a:p>
          <a:p>
            <a:pPr>
              <a:spcBef>
                <a:spcPct val="50000"/>
              </a:spcBef>
            </a:pPr>
            <a:endParaRPr lang="en-GB" sz="1000" dirty="0"/>
          </a:p>
          <a:p>
            <a:pPr>
              <a:spcBef>
                <a:spcPct val="50000"/>
              </a:spcBef>
            </a:pPr>
            <a:endParaRPr lang="en-GB" sz="1143" dirty="0"/>
          </a:p>
          <a:p>
            <a:pPr>
              <a:spcBef>
                <a:spcPct val="50000"/>
              </a:spcBef>
            </a:pPr>
            <a:endParaRPr lang="en-GB" sz="1143" dirty="0"/>
          </a:p>
          <a:p>
            <a:pPr>
              <a:spcBef>
                <a:spcPct val="50000"/>
              </a:spcBef>
            </a:pPr>
            <a:endParaRPr lang="en-GB" sz="1143" dirty="0"/>
          </a:p>
        </p:txBody>
      </p:sp>
    </p:spTree>
    <p:extLst>
      <p:ext uri="{BB962C8B-B14F-4D97-AF65-F5344CB8AC3E}">
        <p14:creationId xmlns:p14="http://schemas.microsoft.com/office/powerpoint/2010/main" val="97755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185" y="886664"/>
            <a:ext cx="4235823" cy="369332"/>
          </a:xfrm>
          <a:prstGeom prst="rect">
            <a:avLst/>
          </a:prstGeom>
          <a:noFill/>
        </p:spPr>
        <p:txBody>
          <a:bodyPr wrap="square" rtlCol="0">
            <a:spAutoFit/>
          </a:bodyPr>
          <a:lstStyle/>
          <a:p>
            <a:r>
              <a:rPr lang="en-GB" dirty="0"/>
              <a:t>Year 7 Design and Technology Rotations </a:t>
            </a:r>
          </a:p>
        </p:txBody>
      </p:sp>
      <p:sp>
        <p:nvSpPr>
          <p:cNvPr id="5" name="TextBox 4"/>
          <p:cNvSpPr txBox="1"/>
          <p:nvPr/>
        </p:nvSpPr>
        <p:spPr>
          <a:xfrm>
            <a:off x="5976592" y="171845"/>
            <a:ext cx="3705757" cy="209288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Food Technology</a:t>
            </a:r>
          </a:p>
          <a:p>
            <a:r>
              <a:rPr lang="en-US" sz="1000" dirty="0">
                <a:latin typeface="Calibri" panose="020F0502020204030204" pitchFamily="34" charset="0"/>
                <a:cs typeface="Calibri" panose="020F0502020204030204" pitchFamily="34" charset="0"/>
              </a:rPr>
              <a:t>Design Process Focus: </a:t>
            </a:r>
            <a:r>
              <a:rPr lang="en-GB" sz="1000" dirty="0">
                <a:latin typeface="Calibri" panose="020F0502020204030204" pitchFamily="34" charset="0"/>
                <a:cs typeface="Calibri" panose="020F0502020204030204" pitchFamily="34" charset="0"/>
              </a:rPr>
              <a:t>Task analysis, Specification, Research, Testing and Evaluation</a:t>
            </a:r>
          </a:p>
          <a:p>
            <a:r>
              <a:rPr lang="en-GB" sz="1000" b="1" i="1" dirty="0">
                <a:latin typeface="Calibri" panose="020F0502020204030204" pitchFamily="34" charset="0"/>
                <a:cs typeface="Calibri" panose="020F0502020204030204" pitchFamily="34" charset="0"/>
              </a:rPr>
              <a:t>Introduction to Food and Nutrition</a:t>
            </a:r>
            <a:endParaRPr lang="en-US" sz="1000" b="1" i="1"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 To learn about weighing and measuring ingredients</a:t>
            </a:r>
          </a:p>
          <a:p>
            <a:r>
              <a:rPr lang="en-US" sz="1000" dirty="0">
                <a:latin typeface="Calibri" panose="020F0502020204030204" pitchFamily="34" charset="0"/>
                <a:cs typeface="Calibri" panose="020F0502020204030204" pitchFamily="34" charset="0"/>
              </a:rPr>
              <a:t>- To learn how to use the oven</a:t>
            </a:r>
          </a:p>
          <a:p>
            <a:r>
              <a:rPr lang="en-US" sz="1000" dirty="0">
                <a:latin typeface="Calibri" panose="020F0502020204030204" pitchFamily="34" charset="0"/>
                <a:cs typeface="Calibri" panose="020F0502020204030204" pitchFamily="34" charset="0"/>
              </a:rPr>
              <a:t>- To learn about ingredients – </a:t>
            </a:r>
            <a:r>
              <a:rPr lang="en-US" sz="1000" dirty="0" err="1">
                <a:latin typeface="Calibri" panose="020F0502020204030204" pitchFamily="34" charset="0"/>
                <a:cs typeface="Calibri" panose="020F0502020204030204" pitchFamily="34" charset="0"/>
              </a:rPr>
              <a:t>recognising</a:t>
            </a:r>
            <a:r>
              <a:rPr lang="en-US" sz="1000" dirty="0">
                <a:latin typeface="Calibri" panose="020F0502020204030204" pitchFamily="34" charset="0"/>
                <a:cs typeface="Calibri" panose="020F0502020204030204" pitchFamily="34" charset="0"/>
              </a:rPr>
              <a:t> them, using them</a:t>
            </a:r>
          </a:p>
          <a:p>
            <a:r>
              <a:rPr lang="en-US" sz="1000" dirty="0">
                <a:latin typeface="Calibri" panose="020F0502020204030204" pitchFamily="34" charset="0"/>
                <a:cs typeface="Calibri" panose="020F0502020204030204" pitchFamily="34" charset="0"/>
              </a:rPr>
              <a:t>- To learn basic cooking/baking skills</a:t>
            </a:r>
          </a:p>
          <a:p>
            <a:r>
              <a:rPr lang="en-US" sz="1000" dirty="0">
                <a:latin typeface="Calibri" panose="020F0502020204030204" pitchFamily="34" charset="0"/>
                <a:cs typeface="Calibri" panose="020F0502020204030204" pitchFamily="34" charset="0"/>
              </a:rPr>
              <a:t>- To learn about safety </a:t>
            </a:r>
            <a:r>
              <a:rPr lang="en-US" sz="1000">
                <a:latin typeface="Calibri" panose="020F0502020204030204" pitchFamily="34" charset="0"/>
                <a:cs typeface="Calibri" panose="020F0502020204030204" pitchFamily="34" charset="0"/>
              </a:rPr>
              <a:t>and hygiene </a:t>
            </a:r>
            <a:r>
              <a:rPr lang="en-US" sz="1000" dirty="0">
                <a:latin typeface="Calibri" panose="020F0502020204030204" pitchFamily="34" charset="0"/>
                <a:cs typeface="Calibri" panose="020F0502020204030204" pitchFamily="34" charset="0"/>
              </a:rPr>
              <a:t>– work in a safe way, how to </a:t>
            </a:r>
          </a:p>
          <a:p>
            <a:r>
              <a:rPr lang="en-US" sz="1000" dirty="0">
                <a:latin typeface="Calibri" panose="020F0502020204030204" pitchFamily="34" charset="0"/>
                <a:cs typeface="Calibri" panose="020F0502020204030204" pitchFamily="34" charset="0"/>
              </a:rPr>
              <a:t>   wash up, personal hygiene</a:t>
            </a:r>
          </a:p>
          <a:p>
            <a:r>
              <a:rPr lang="en-US" sz="1000" dirty="0">
                <a:latin typeface="Calibri" panose="020F0502020204030204" pitchFamily="34" charset="0"/>
                <a:cs typeface="Calibri" panose="020F0502020204030204" pitchFamily="34" charset="0"/>
              </a:rPr>
              <a:t>- To learn how to use equipment safely and correctly.</a:t>
            </a:r>
          </a:p>
          <a:p>
            <a:r>
              <a:rPr lang="en-US" sz="1000" dirty="0">
                <a:latin typeface="Calibri" panose="020F0502020204030204" pitchFamily="34" charset="0"/>
                <a:cs typeface="Calibri" panose="020F0502020204030204" pitchFamily="34" charset="0"/>
              </a:rPr>
              <a:t>- To learn how to generate ideas from basic recipes.</a:t>
            </a:r>
          </a:p>
          <a:p>
            <a:endParaRPr lang="en-GB" sz="1000" dirty="0">
              <a:latin typeface="Calibri" panose="020F0502020204030204" pitchFamily="34" charset="0"/>
              <a:cs typeface="Calibri" panose="020F0502020204030204" pitchFamily="34" charset="0"/>
            </a:endParaRPr>
          </a:p>
        </p:txBody>
      </p:sp>
      <p:sp>
        <p:nvSpPr>
          <p:cNvPr id="6" name="TextBox 5"/>
          <p:cNvSpPr txBox="1"/>
          <p:nvPr/>
        </p:nvSpPr>
        <p:spPr>
          <a:xfrm>
            <a:off x="95588" y="3507645"/>
            <a:ext cx="2931459" cy="3016210"/>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Textiles Technology </a:t>
            </a:r>
          </a:p>
          <a:p>
            <a:r>
              <a:rPr lang="en-US" sz="1000" dirty="0">
                <a:latin typeface="Calibri" panose="020F0502020204030204" pitchFamily="34" charset="0"/>
                <a:cs typeface="Calibri" panose="020F0502020204030204" pitchFamily="34" charset="0"/>
              </a:rPr>
              <a:t>Design Process Focus: Task Analysis, Specification, Research, Development</a:t>
            </a:r>
          </a:p>
          <a:p>
            <a:r>
              <a:rPr lang="en-US" sz="1000" b="1" i="1" dirty="0">
                <a:latin typeface="Calibri" panose="020F0502020204030204" pitchFamily="34" charset="0"/>
                <a:cs typeface="Calibri" panose="020F0502020204030204" pitchFamily="34" charset="0"/>
              </a:rPr>
              <a:t>Doorstop Project</a:t>
            </a:r>
          </a:p>
          <a:p>
            <a:pPr lvl="0"/>
            <a:r>
              <a:rPr lang="en-GB" sz="1000" dirty="0">
                <a:latin typeface="Calibri" panose="020F0502020204030204" pitchFamily="34" charset="0"/>
                <a:cs typeface="Calibri" panose="020F0502020204030204" pitchFamily="34" charset="0"/>
              </a:rPr>
              <a:t>- Learn how to use basic Textiles equipment such as </a:t>
            </a:r>
          </a:p>
          <a:p>
            <a:pPr lvl="0"/>
            <a:r>
              <a:rPr lang="en-GB" sz="1000" dirty="0">
                <a:latin typeface="Calibri" panose="020F0502020204030204" pitchFamily="34" charset="0"/>
                <a:cs typeface="Calibri" panose="020F0502020204030204" pitchFamily="34" charset="0"/>
              </a:rPr>
              <a:t>  scissors and the sewing machine</a:t>
            </a:r>
          </a:p>
          <a:p>
            <a:pPr lvl="0"/>
            <a:r>
              <a:rPr lang="en-GB" sz="1000" dirty="0">
                <a:latin typeface="Calibri" panose="020F0502020204030204" pitchFamily="34" charset="0"/>
                <a:cs typeface="Calibri" panose="020F0502020204030204" pitchFamily="34" charset="0"/>
              </a:rPr>
              <a:t>- Learn how to design products which meet a brief </a:t>
            </a:r>
          </a:p>
          <a:p>
            <a:pPr lvl="0"/>
            <a:r>
              <a:rPr lang="en-GB" sz="1000" dirty="0">
                <a:latin typeface="Calibri" panose="020F0502020204030204" pitchFamily="34" charset="0"/>
                <a:cs typeface="Calibri" panose="020F0502020204030204" pitchFamily="34" charset="0"/>
              </a:rPr>
              <a:t>   and be able to annotate work effectively to be able </a:t>
            </a:r>
          </a:p>
          <a:p>
            <a:pPr lvl="0"/>
            <a:r>
              <a:rPr lang="en-GB" sz="1000" dirty="0">
                <a:latin typeface="Calibri" panose="020F0502020204030204" pitchFamily="34" charset="0"/>
                <a:cs typeface="Calibri" panose="020F0502020204030204" pitchFamily="34" charset="0"/>
              </a:rPr>
              <a:t>  to communicate ideas.</a:t>
            </a:r>
          </a:p>
          <a:p>
            <a:pPr lvl="0"/>
            <a:r>
              <a:rPr lang="en-GB" sz="1000" dirty="0">
                <a:latin typeface="Calibri" panose="020F0502020204030204" pitchFamily="34" charset="0"/>
                <a:cs typeface="Calibri" panose="020F0502020204030204" pitchFamily="34" charset="0"/>
              </a:rPr>
              <a:t>- Learn how to mark a basic pattern out onto a piece </a:t>
            </a:r>
          </a:p>
          <a:p>
            <a:pPr lvl="0"/>
            <a:r>
              <a:rPr lang="en-GB" sz="1000" dirty="0">
                <a:latin typeface="Calibri" panose="020F0502020204030204" pitchFamily="34" charset="0"/>
                <a:cs typeface="Calibri" panose="020F0502020204030204" pitchFamily="34" charset="0"/>
              </a:rPr>
              <a:t>  of fabric and cut it out accurately.</a:t>
            </a:r>
          </a:p>
          <a:p>
            <a:pPr lvl="0"/>
            <a:r>
              <a:rPr lang="en-GB" sz="1000" dirty="0">
                <a:latin typeface="Calibri" panose="020F0502020204030204" pitchFamily="34" charset="0"/>
                <a:cs typeface="Calibri" panose="020F0502020204030204" pitchFamily="34" charset="0"/>
              </a:rPr>
              <a:t>- Learn how to tie dye fabric.</a:t>
            </a:r>
          </a:p>
          <a:p>
            <a:pPr lvl="0"/>
            <a:r>
              <a:rPr lang="en-GB" sz="1000" dirty="0">
                <a:latin typeface="Calibri" panose="020F0502020204030204" pitchFamily="34" charset="0"/>
                <a:cs typeface="Calibri" panose="020F0502020204030204" pitchFamily="34" charset="0"/>
              </a:rPr>
              <a:t>- Learn how to make an appliqué</a:t>
            </a:r>
          </a:p>
          <a:p>
            <a:pPr lvl="0"/>
            <a:r>
              <a:rPr lang="en-GB" sz="1000" dirty="0">
                <a:latin typeface="Calibri" panose="020F0502020204030204" pitchFamily="34" charset="0"/>
                <a:cs typeface="Calibri" panose="020F0502020204030204" pitchFamily="34" charset="0"/>
              </a:rPr>
              <a:t>- Learn a variety of embroidery stitches to attach </a:t>
            </a:r>
          </a:p>
          <a:p>
            <a:pPr lvl="0"/>
            <a:r>
              <a:rPr lang="en-GB" sz="1000" dirty="0">
                <a:latin typeface="Calibri" panose="020F0502020204030204" pitchFamily="34" charset="0"/>
                <a:cs typeface="Calibri" panose="020F0502020204030204" pitchFamily="34" charset="0"/>
              </a:rPr>
              <a:t>  appliqué onto work and add pattern and texture to </a:t>
            </a:r>
          </a:p>
          <a:p>
            <a:pPr lvl="0"/>
            <a:r>
              <a:rPr lang="en-GB" sz="1000" dirty="0">
                <a:latin typeface="Calibri" panose="020F0502020204030204" pitchFamily="34" charset="0"/>
                <a:cs typeface="Calibri" panose="020F0502020204030204" pitchFamily="34" charset="0"/>
              </a:rPr>
              <a:t>  work.</a:t>
            </a:r>
          </a:p>
          <a:p>
            <a:pPr lvl="0"/>
            <a:r>
              <a:rPr lang="en-GB" sz="1000" dirty="0">
                <a:latin typeface="Calibri" panose="020F0502020204030204" pitchFamily="34" charset="0"/>
                <a:cs typeface="Calibri" panose="020F0502020204030204" pitchFamily="34" charset="0"/>
              </a:rPr>
              <a:t>- Learn how to create a basic straight seam on the </a:t>
            </a:r>
          </a:p>
          <a:p>
            <a:pPr lvl="0"/>
            <a:r>
              <a:rPr lang="en-GB" sz="1000" dirty="0">
                <a:latin typeface="Calibri" panose="020F0502020204030204" pitchFamily="34" charset="0"/>
                <a:cs typeface="Calibri" panose="020F0502020204030204" pitchFamily="34" charset="0"/>
              </a:rPr>
              <a:t>   sewing machine.</a:t>
            </a:r>
          </a:p>
          <a:p>
            <a:endParaRPr lang="en-GB" sz="1000" dirty="0">
              <a:latin typeface="Calibri" panose="020F0502020204030204" pitchFamily="34" charset="0"/>
              <a:cs typeface="Calibri" panose="020F0502020204030204" pitchFamily="34" charset="0"/>
            </a:endParaRPr>
          </a:p>
        </p:txBody>
      </p:sp>
      <p:sp>
        <p:nvSpPr>
          <p:cNvPr id="8" name="TextBox 7"/>
          <p:cNvSpPr txBox="1"/>
          <p:nvPr/>
        </p:nvSpPr>
        <p:spPr>
          <a:xfrm>
            <a:off x="6687595" y="2613735"/>
            <a:ext cx="3177405" cy="4093428"/>
          </a:xfrm>
          <a:prstGeom prst="rect">
            <a:avLst/>
          </a:prstGeom>
          <a:noFill/>
          <a:ln>
            <a:noFill/>
          </a:ln>
        </p:spPr>
        <p:txBody>
          <a:bodyPr wrap="square" rtlCol="0">
            <a:spAutoFit/>
          </a:bodyPr>
          <a:lstStyle/>
          <a:p>
            <a:r>
              <a:rPr lang="en-US" sz="1000" b="1" dirty="0">
                <a:latin typeface="Calibri" panose="020F0502020204030204" pitchFamily="34" charset="0"/>
                <a:cs typeface="Calibri" panose="020F0502020204030204" pitchFamily="34" charset="0"/>
              </a:rPr>
              <a:t>Systems and Control</a:t>
            </a:r>
          </a:p>
          <a:p>
            <a:r>
              <a:rPr lang="en-US" sz="1000" dirty="0">
                <a:latin typeface="Calibri" panose="020F0502020204030204" pitchFamily="34" charset="0"/>
                <a:cs typeface="Calibri" panose="020F0502020204030204" pitchFamily="34" charset="0"/>
              </a:rPr>
              <a:t>Design Process Focus: Development, Modelling, Final Idea</a:t>
            </a:r>
          </a:p>
          <a:p>
            <a:r>
              <a:rPr lang="en-US" sz="1000" b="1" i="1" dirty="0">
                <a:latin typeface="Calibri" panose="020F0502020204030204" pitchFamily="34" charset="0"/>
                <a:cs typeface="Calibri" panose="020F0502020204030204" pitchFamily="34" charset="0"/>
              </a:rPr>
              <a:t>Electronic Sign Project</a:t>
            </a:r>
          </a:p>
          <a:p>
            <a:r>
              <a:rPr lang="en-US" sz="1000" dirty="0">
                <a:latin typeface="Calibri" panose="020F0502020204030204" pitchFamily="34" charset="0"/>
                <a:cs typeface="Calibri" panose="020F0502020204030204" pitchFamily="34" charset="0"/>
              </a:rPr>
              <a:t>- Learn about health and safety in the workshop</a:t>
            </a:r>
          </a:p>
          <a:p>
            <a:r>
              <a:rPr lang="en-US" sz="1000" dirty="0">
                <a:latin typeface="Calibri" panose="020F0502020204030204" pitchFamily="34" charset="0"/>
                <a:cs typeface="Calibri" panose="020F0502020204030204" pitchFamily="34" charset="0"/>
              </a:rPr>
              <a:t>- Learn how to read a brief</a:t>
            </a:r>
          </a:p>
          <a:p>
            <a:r>
              <a:rPr lang="en-US" sz="1000" dirty="0">
                <a:latin typeface="Calibri" panose="020F0502020204030204" pitchFamily="34" charset="0"/>
                <a:cs typeface="Calibri" panose="020F0502020204030204" pitchFamily="34" charset="0"/>
              </a:rPr>
              <a:t>- Learn how to use Publisher and how to copy &amp; </a:t>
            </a:r>
          </a:p>
          <a:p>
            <a:r>
              <a:rPr lang="en-US" sz="1000" dirty="0">
                <a:latin typeface="Calibri" panose="020F0502020204030204" pitchFamily="34" charset="0"/>
                <a:cs typeface="Calibri" panose="020F0502020204030204" pitchFamily="34" charset="0"/>
              </a:rPr>
              <a:t>   paste &amp; size and format images</a:t>
            </a:r>
          </a:p>
          <a:p>
            <a:r>
              <a:rPr lang="en-US" sz="1000" dirty="0">
                <a:latin typeface="Calibri" panose="020F0502020204030204" pitchFamily="34" charset="0"/>
                <a:cs typeface="Calibri" panose="020F0502020204030204" pitchFamily="34" charset="0"/>
              </a:rPr>
              <a:t>- Learn how to </a:t>
            </a:r>
            <a:r>
              <a:rPr lang="en-US" sz="1000" dirty="0" err="1">
                <a:latin typeface="Calibri" panose="020F0502020204030204" pitchFamily="34" charset="0"/>
                <a:cs typeface="Calibri" panose="020F0502020204030204" pitchFamily="34" charset="0"/>
              </a:rPr>
              <a:t>recognise</a:t>
            </a:r>
            <a:r>
              <a:rPr lang="en-US" sz="1000" dirty="0">
                <a:latin typeface="Calibri" panose="020F0502020204030204" pitchFamily="34" charset="0"/>
                <a:cs typeface="Calibri" panose="020F0502020204030204" pitchFamily="34" charset="0"/>
              </a:rPr>
              <a:t> tools</a:t>
            </a:r>
          </a:p>
          <a:p>
            <a:r>
              <a:rPr lang="en-US" sz="1000" dirty="0">
                <a:latin typeface="Calibri" panose="020F0502020204030204" pitchFamily="34" charset="0"/>
                <a:cs typeface="Calibri" panose="020F0502020204030204" pitchFamily="34" charset="0"/>
              </a:rPr>
              <a:t>- Learn the importance of accuracy</a:t>
            </a:r>
          </a:p>
          <a:p>
            <a:r>
              <a:rPr lang="en-US" sz="1000" dirty="0">
                <a:latin typeface="Calibri" panose="020F0502020204030204" pitchFamily="34" charset="0"/>
                <a:cs typeface="Calibri" panose="020F0502020204030204" pitchFamily="34" charset="0"/>
              </a:rPr>
              <a:t>- Learn how to mark out use correct tools-Try-</a:t>
            </a:r>
          </a:p>
          <a:p>
            <a:r>
              <a:rPr lang="en-US" sz="1000" dirty="0">
                <a:latin typeface="Calibri" panose="020F0502020204030204" pitchFamily="34" charset="0"/>
                <a:cs typeface="Calibri" panose="020F0502020204030204" pitchFamily="34" charset="0"/>
              </a:rPr>
              <a:t>   square/steel rule/compass/pencil/bench hook/saw</a:t>
            </a:r>
          </a:p>
          <a:p>
            <a:r>
              <a:rPr lang="en-US" sz="1000" dirty="0">
                <a:latin typeface="Calibri" panose="020F0502020204030204" pitchFamily="34" charset="0"/>
                <a:cs typeface="Calibri" panose="020F0502020204030204" pitchFamily="34" charset="0"/>
              </a:rPr>
              <a:t>- Learn how to use machine power tools-</a:t>
            </a:r>
          </a:p>
          <a:p>
            <a:r>
              <a:rPr lang="en-US" sz="1000" dirty="0">
                <a:latin typeface="Calibri" panose="020F0502020204030204" pitchFamily="34" charset="0"/>
                <a:cs typeface="Calibri" panose="020F0502020204030204" pitchFamily="34" charset="0"/>
              </a:rPr>
              <a:t>   sander/pillar drill/scroll saw</a:t>
            </a:r>
          </a:p>
          <a:p>
            <a:r>
              <a:rPr lang="en-US" sz="1000" dirty="0">
                <a:latin typeface="Calibri" panose="020F0502020204030204" pitchFamily="34" charset="0"/>
                <a:cs typeface="Calibri" panose="020F0502020204030204" pitchFamily="34" charset="0"/>
              </a:rPr>
              <a:t>- Learn about materials and their properties</a:t>
            </a:r>
          </a:p>
          <a:p>
            <a:r>
              <a:rPr lang="en-US" sz="1000" dirty="0">
                <a:latin typeface="Calibri" panose="020F0502020204030204" pitchFamily="34" charset="0"/>
                <a:cs typeface="Calibri" panose="020F0502020204030204" pitchFamily="34" charset="0"/>
              </a:rPr>
              <a:t>- Learn how to use a scalpel safely</a:t>
            </a:r>
          </a:p>
          <a:p>
            <a:r>
              <a:rPr lang="en-US" sz="1000" dirty="0">
                <a:latin typeface="Calibri" panose="020F0502020204030204" pitchFamily="34" charset="0"/>
                <a:cs typeface="Calibri" panose="020F0502020204030204" pitchFamily="34" charset="0"/>
              </a:rPr>
              <a:t>- Learn how to use glue</a:t>
            </a:r>
          </a:p>
          <a:p>
            <a:r>
              <a:rPr lang="en-US" sz="1000" dirty="0">
                <a:latin typeface="Calibri" panose="020F0502020204030204" pitchFamily="34" charset="0"/>
                <a:cs typeface="Calibri" panose="020F0502020204030204" pitchFamily="34" charset="0"/>
              </a:rPr>
              <a:t>- Learn how to build a simple electrical circuit and </a:t>
            </a:r>
          </a:p>
          <a:p>
            <a:r>
              <a:rPr lang="en-US" sz="1000" dirty="0">
                <a:latin typeface="Calibri" panose="020F0502020204030204" pitchFamily="34" charset="0"/>
                <a:cs typeface="Calibri" panose="020F0502020204030204" pitchFamily="34" charset="0"/>
              </a:rPr>
              <a:t>   the function of the different components within </a:t>
            </a:r>
          </a:p>
          <a:p>
            <a:r>
              <a:rPr lang="en-US" sz="1000" dirty="0">
                <a:latin typeface="Calibri" panose="020F0502020204030204" pitchFamily="34" charset="0"/>
                <a:cs typeface="Calibri" panose="020F0502020204030204" pitchFamily="34" charset="0"/>
              </a:rPr>
              <a:t>   the circuit</a:t>
            </a:r>
          </a:p>
          <a:p>
            <a:r>
              <a:rPr lang="en-US" sz="1000" dirty="0">
                <a:latin typeface="Calibri" panose="020F0502020204030204" pitchFamily="34" charset="0"/>
                <a:cs typeface="Calibri" panose="020F0502020204030204" pitchFamily="34" charset="0"/>
              </a:rPr>
              <a:t>- Learn how to solder safely</a:t>
            </a:r>
          </a:p>
          <a:p>
            <a:r>
              <a:rPr lang="en-US" sz="1000" dirty="0">
                <a:latin typeface="Calibri" panose="020F0502020204030204" pitchFamily="34" charset="0"/>
                <a:cs typeface="Calibri" panose="020F0502020204030204" pitchFamily="34" charset="0"/>
              </a:rPr>
              <a:t>- Learn to how to assess progress</a:t>
            </a:r>
          </a:p>
          <a:p>
            <a:r>
              <a:rPr lang="en-US" sz="1000" dirty="0">
                <a:latin typeface="Calibri" panose="020F0502020204030204" pitchFamily="34" charset="0"/>
                <a:cs typeface="Calibri" panose="020F0502020204030204" pitchFamily="34" charset="0"/>
              </a:rPr>
              <a:t>- Learn how to problem solve</a:t>
            </a:r>
          </a:p>
          <a:p>
            <a:r>
              <a:rPr lang="en-US" sz="1000" dirty="0">
                <a:latin typeface="Calibri" panose="020F0502020204030204" pitchFamily="34" charset="0"/>
                <a:cs typeface="Calibri" panose="020F0502020204030204" pitchFamily="34" charset="0"/>
              </a:rPr>
              <a:t>- Learn how to help others</a:t>
            </a:r>
          </a:p>
          <a:p>
            <a:r>
              <a:rPr lang="en-US" sz="1000" dirty="0">
                <a:latin typeface="Calibri" panose="020F0502020204030204" pitchFamily="34" charset="0"/>
                <a:cs typeface="Calibri" panose="020F0502020204030204" pitchFamily="34" charset="0"/>
              </a:rPr>
              <a:t>- Learn the importance of finishing to a high standard</a:t>
            </a:r>
          </a:p>
          <a:p>
            <a:endParaRPr lang="en-GB" sz="1000" dirty="0">
              <a:latin typeface="Calibri" panose="020F0502020204030204" pitchFamily="34" charset="0"/>
              <a:cs typeface="Calibri" panose="020F0502020204030204" pitchFamily="34" charset="0"/>
            </a:endParaRPr>
          </a:p>
        </p:txBody>
      </p:sp>
      <p:sp>
        <p:nvSpPr>
          <p:cNvPr id="10" name="TextBox 9"/>
          <p:cNvSpPr txBox="1"/>
          <p:nvPr/>
        </p:nvSpPr>
        <p:spPr>
          <a:xfrm>
            <a:off x="3151266" y="5395149"/>
            <a:ext cx="3628662" cy="1477328"/>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Product Design</a:t>
            </a:r>
          </a:p>
          <a:p>
            <a:r>
              <a:rPr lang="en-US" sz="1000" dirty="0">
                <a:latin typeface="Calibri" panose="020F0502020204030204" pitchFamily="34" charset="0"/>
                <a:cs typeface="Calibri" panose="020F0502020204030204" pitchFamily="34" charset="0"/>
              </a:rPr>
              <a:t>Design Process Focus: Development, Modelling, Final Idea</a:t>
            </a:r>
          </a:p>
          <a:p>
            <a:r>
              <a:rPr lang="en-US" sz="1000" b="1" i="1" dirty="0">
                <a:latin typeface="Calibri" panose="020F0502020204030204" pitchFamily="34" charset="0"/>
                <a:cs typeface="Calibri" panose="020F0502020204030204" pitchFamily="34" charset="0"/>
              </a:rPr>
              <a:t>Technical Drawing Project</a:t>
            </a:r>
          </a:p>
          <a:p>
            <a:r>
              <a:rPr lang="en-US" sz="1000" dirty="0">
                <a:latin typeface="Calibri" panose="020F0502020204030204" pitchFamily="34" charset="0"/>
                <a:cs typeface="Calibri" panose="020F0502020204030204" pitchFamily="34" charset="0"/>
              </a:rPr>
              <a:t>- To learn about drawing in Oblique, Isometric and Orthographic</a:t>
            </a:r>
          </a:p>
          <a:p>
            <a:r>
              <a:rPr lang="en-US" sz="1000" dirty="0">
                <a:latin typeface="Calibri" panose="020F0502020204030204" pitchFamily="34" charset="0"/>
                <a:cs typeface="Calibri" panose="020F0502020204030204" pitchFamily="34" charset="0"/>
              </a:rPr>
              <a:t>- To learn how to effectively communicate design ideas</a:t>
            </a:r>
          </a:p>
          <a:p>
            <a:r>
              <a:rPr lang="en-US" sz="1000" dirty="0">
                <a:latin typeface="Calibri" panose="020F0502020204030204" pitchFamily="34" charset="0"/>
                <a:cs typeface="Calibri" panose="020F0502020204030204" pitchFamily="34" charset="0"/>
              </a:rPr>
              <a:t>- To learn how to use 3D Computer Aided Design</a:t>
            </a:r>
          </a:p>
          <a:p>
            <a:r>
              <a:rPr lang="en-US" sz="1000" dirty="0">
                <a:latin typeface="Calibri" panose="020F0502020204030204" pitchFamily="34" charset="0"/>
                <a:cs typeface="Calibri" panose="020F0502020204030204" pitchFamily="34" charset="0"/>
              </a:rPr>
              <a:t>- To learn how to draw in Perspective</a:t>
            </a:r>
          </a:p>
          <a:p>
            <a:r>
              <a:rPr lang="en-US" sz="1000" dirty="0">
                <a:latin typeface="Calibri" panose="020F0502020204030204" pitchFamily="34" charset="0"/>
                <a:cs typeface="Calibri" panose="020F0502020204030204" pitchFamily="34" charset="0"/>
              </a:rPr>
              <a:t>- To learn how to present design ideas creatively</a:t>
            </a:r>
          </a:p>
          <a:p>
            <a:endParaRPr lang="en-GB" sz="1000" dirty="0">
              <a:latin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630" y="121121"/>
            <a:ext cx="2923469" cy="774988"/>
          </a:xfrm>
          <a:prstGeom prst="rect">
            <a:avLst/>
          </a:prstGeom>
        </p:spPr>
      </p:pic>
      <p:sp>
        <p:nvSpPr>
          <p:cNvPr id="16" name="Rectangle 15"/>
          <p:cNvSpPr/>
          <p:nvPr/>
        </p:nvSpPr>
        <p:spPr>
          <a:xfrm>
            <a:off x="5809129" y="3563471"/>
            <a:ext cx="147918" cy="295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899647" y="1004095"/>
            <a:ext cx="184666" cy="1846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p:nvCxnSpPr>
        <p:spPr>
          <a:xfrm>
            <a:off x="4018874" y="1175314"/>
            <a:ext cx="317667" cy="7307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181047" y="1721359"/>
            <a:ext cx="184666" cy="1846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a:off x="2348351" y="1866929"/>
            <a:ext cx="1254658" cy="6174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468984" y="3442749"/>
            <a:ext cx="184666" cy="1846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a:stCxn id="25" idx="6"/>
          </p:cNvCxnSpPr>
          <p:nvPr/>
        </p:nvCxnSpPr>
        <p:spPr>
          <a:xfrm>
            <a:off x="1653650" y="3535082"/>
            <a:ext cx="1841081" cy="279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310065" y="5264483"/>
            <a:ext cx="184666" cy="1846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p:cNvCxnSpPr>
            <a:stCxn id="28" idx="7"/>
          </p:cNvCxnSpPr>
          <p:nvPr/>
        </p:nvCxnSpPr>
        <p:spPr>
          <a:xfrm flipV="1">
            <a:off x="3467687" y="4708478"/>
            <a:ext cx="506217" cy="5830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459682" y="458751"/>
            <a:ext cx="377762" cy="14081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791926" y="279137"/>
            <a:ext cx="184666" cy="1846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6458993" y="4698735"/>
            <a:ext cx="184666" cy="1846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p:cNvCxnSpPr>
            <a:stCxn id="37" idx="1"/>
          </p:cNvCxnSpPr>
          <p:nvPr/>
        </p:nvCxnSpPr>
        <p:spPr>
          <a:xfrm flipH="1" flipV="1">
            <a:off x="6190832" y="4489393"/>
            <a:ext cx="295205" cy="2363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a:stretch>
            <a:fillRect/>
          </a:stretch>
        </p:blipFill>
        <p:spPr>
          <a:xfrm>
            <a:off x="3295208" y="1792756"/>
            <a:ext cx="3304051" cy="3299987"/>
          </a:xfrm>
          <a:prstGeom prst="rect">
            <a:avLst/>
          </a:prstGeom>
        </p:spPr>
      </p:pic>
      <p:sp>
        <p:nvSpPr>
          <p:cNvPr id="23" name="TextBox 22"/>
          <p:cNvSpPr txBox="1"/>
          <p:nvPr/>
        </p:nvSpPr>
        <p:spPr>
          <a:xfrm>
            <a:off x="115635" y="1610086"/>
            <a:ext cx="2999748" cy="1938992"/>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Graphic Design</a:t>
            </a:r>
          </a:p>
          <a:p>
            <a:r>
              <a:rPr lang="en-US" sz="1000" dirty="0">
                <a:latin typeface="Calibri" panose="020F0502020204030204" pitchFamily="34" charset="0"/>
                <a:cs typeface="Calibri" panose="020F0502020204030204" pitchFamily="34" charset="0"/>
              </a:rPr>
              <a:t>Design Process Focus: Design Ideas</a:t>
            </a:r>
          </a:p>
          <a:p>
            <a:r>
              <a:rPr lang="en-US" sz="1000" b="1" i="1" dirty="0">
                <a:latin typeface="Calibri" panose="020F0502020204030204" pitchFamily="34" charset="0"/>
                <a:cs typeface="Calibri" panose="020F0502020204030204" pitchFamily="34" charset="0"/>
              </a:rPr>
              <a:t>2D Design and Mechanisms</a:t>
            </a:r>
          </a:p>
          <a:p>
            <a:r>
              <a:rPr lang="en-US" sz="1000" dirty="0">
                <a:latin typeface="Calibri" panose="020F0502020204030204" pitchFamily="34" charset="0"/>
                <a:cs typeface="Calibri" panose="020F0502020204030204" pitchFamily="34" charset="0"/>
              </a:rPr>
              <a:t>- </a:t>
            </a:r>
            <a:r>
              <a:rPr lang="en-GB" sz="1000" dirty="0">
                <a:latin typeface="Calibri" panose="020F0502020204030204" pitchFamily="34" charset="0"/>
                <a:cs typeface="Calibri" panose="020F0502020204030204" pitchFamily="34" charset="0"/>
              </a:rPr>
              <a:t>Understand the terms CAD/CAM</a:t>
            </a:r>
            <a:endParaRPr lang="en-US" sz="1000"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 Be able to identify the advantages and disadvantages of CAD/CAM</a:t>
            </a:r>
          </a:p>
          <a:p>
            <a:r>
              <a:rPr lang="en-US" sz="1000" dirty="0">
                <a:latin typeface="Calibri" panose="020F0502020204030204" pitchFamily="34" charset="0"/>
                <a:cs typeface="Calibri" panose="020F0502020204030204" pitchFamily="34" charset="0"/>
              </a:rPr>
              <a:t>- Introduction to 2D design tools this is achieved through a series of focus tasks aimed at introducing the different tools/ skills. </a:t>
            </a:r>
          </a:p>
          <a:p>
            <a:r>
              <a:rPr lang="en-US" sz="1000" dirty="0">
                <a:latin typeface="Calibri" panose="020F0502020204030204" pitchFamily="34" charset="0"/>
                <a:cs typeface="Calibri" panose="020F0502020204030204" pitchFamily="34" charset="0"/>
              </a:rPr>
              <a:t>- Final outcome is a moving picture with a linear mechanism.</a:t>
            </a:r>
          </a:p>
          <a:p>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5705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76742460"/>
              </p:ext>
            </p:extLst>
          </p:nvPr>
        </p:nvGraphicFramePr>
        <p:xfrm>
          <a:off x="-11705" y="0"/>
          <a:ext cx="9906000" cy="7049037"/>
        </p:xfrm>
        <a:graphic>
          <a:graphicData uri="http://schemas.openxmlformats.org/drawingml/2006/table">
            <a:tbl>
              <a:tblPr firstRow="1" bandRow="1">
                <a:tableStyleId>{5C22544A-7EE6-4342-B048-85BDC9FD1C3A}</a:tableStyleId>
              </a:tblPr>
              <a:tblGrid>
                <a:gridCol w="1097067">
                  <a:extLst>
                    <a:ext uri="{9D8B030D-6E8A-4147-A177-3AD203B41FA5}">
                      <a16:colId xmlns:a16="http://schemas.microsoft.com/office/drawing/2014/main" val="20000"/>
                    </a:ext>
                  </a:extLst>
                </a:gridCol>
                <a:gridCol w="2865333">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209277">
                <a:tc>
                  <a:txBody>
                    <a:bodyPr/>
                    <a:lstStyle/>
                    <a:p>
                      <a:r>
                        <a:rPr lang="en-GB" sz="900" dirty="0"/>
                        <a:t>Pathway</a:t>
                      </a:r>
                    </a:p>
                  </a:txBody>
                  <a:tcPr marL="74295" marR="74295" marT="37148" marB="37148"/>
                </a:tc>
                <a:tc>
                  <a:txBody>
                    <a:bodyPr/>
                    <a:lstStyle/>
                    <a:p>
                      <a:r>
                        <a:rPr lang="en-GB" sz="900" dirty="0"/>
                        <a:t>Problem Solving</a:t>
                      </a:r>
                    </a:p>
                  </a:txBody>
                  <a:tcPr marL="74295" marR="74295" marT="37148" marB="37148"/>
                </a:tc>
                <a:tc>
                  <a:txBody>
                    <a:bodyPr/>
                    <a:lstStyle/>
                    <a:p>
                      <a:r>
                        <a:rPr lang="en-GB" sz="900" dirty="0"/>
                        <a:t>Development</a:t>
                      </a:r>
                    </a:p>
                  </a:txBody>
                  <a:tcPr marL="74295" marR="74295" marT="37148" marB="37148"/>
                </a:tc>
                <a:tc>
                  <a:txBody>
                    <a:bodyPr/>
                    <a:lstStyle/>
                    <a:p>
                      <a:r>
                        <a:rPr lang="en-GB" sz="900" dirty="0"/>
                        <a:t>Realisation</a:t>
                      </a:r>
                    </a:p>
                  </a:txBody>
                  <a:tcPr marL="74295" marR="74295" marT="37148" marB="37148"/>
                </a:tc>
                <a:tc>
                  <a:txBody>
                    <a:bodyPr/>
                    <a:lstStyle/>
                    <a:p>
                      <a:r>
                        <a:rPr lang="en-GB" sz="900" dirty="0"/>
                        <a:t>Presentation</a:t>
                      </a:r>
                    </a:p>
                  </a:txBody>
                  <a:tcPr marL="74295" marR="74295" marT="37148" marB="37148"/>
                </a:tc>
                <a:extLst>
                  <a:ext uri="{0D108BD9-81ED-4DB2-BD59-A6C34878D82A}">
                    <a16:rowId xmlns:a16="http://schemas.microsoft.com/office/drawing/2014/main" val="10000"/>
                  </a:ext>
                </a:extLst>
              </a:tr>
              <a:tr h="2516975">
                <a:tc>
                  <a:txBody>
                    <a:bodyPr/>
                    <a:lstStyle/>
                    <a:p>
                      <a:r>
                        <a:rPr lang="en-GB" sz="900" dirty="0"/>
                        <a:t>Exceptional</a:t>
                      </a:r>
                    </a:p>
                  </a:txBody>
                  <a:tcPr marL="74295" marR="74295" marT="37148" marB="37148"/>
                </a:tc>
                <a:tc>
                  <a:txBody>
                    <a:bodyPr/>
                    <a:lstStyle/>
                    <a:p>
                      <a:r>
                        <a:rPr lang="en-US" sz="900" dirty="0"/>
                        <a:t>Use research from a range  of appropriate sources to develop  innovative design decisions. </a:t>
                      </a:r>
                    </a:p>
                    <a:p>
                      <a:endParaRPr lang="en-GB" sz="900" dirty="0"/>
                    </a:p>
                    <a:p>
                      <a:r>
                        <a:rPr lang="en-GB" sz="900" dirty="0"/>
                        <a:t>You have identified many different opportunities in the brief chosen.</a:t>
                      </a:r>
                    </a:p>
                    <a:p>
                      <a:endParaRPr lang="en-GB" sz="900" dirty="0"/>
                    </a:p>
                    <a:p>
                      <a:r>
                        <a:rPr lang="en-GB" sz="900" dirty="0"/>
                        <a:t>You</a:t>
                      </a:r>
                      <a:r>
                        <a:rPr lang="en-GB" sz="900" baseline="0" dirty="0"/>
                        <a:t> have o</a:t>
                      </a:r>
                      <a:r>
                        <a:rPr lang="en-GB" sz="900" dirty="0"/>
                        <a:t>riginal creative</a:t>
                      </a:r>
                      <a:r>
                        <a:rPr lang="en-GB" sz="900" baseline="0" dirty="0"/>
                        <a:t> ideas developed in response to the brief.</a:t>
                      </a:r>
                    </a:p>
                    <a:p>
                      <a:endParaRPr lang="en-GB" sz="900" baseline="0" dirty="0"/>
                    </a:p>
                    <a:p>
                      <a:r>
                        <a:rPr lang="en-GB" sz="900" baseline="0" dirty="0"/>
                        <a:t>You have a creative use of materials, technologies, systems.</a:t>
                      </a:r>
                    </a:p>
                    <a:p>
                      <a:endParaRPr lang="en-GB" sz="900" baseline="0" dirty="0"/>
                    </a:p>
                    <a:p>
                      <a:r>
                        <a:rPr lang="en-GB" sz="900" baseline="0" dirty="0"/>
                        <a:t>You have demonstrated an ability to take design solutions from different places and develop them into a new context.</a:t>
                      </a:r>
                    </a:p>
                    <a:p>
                      <a:endParaRPr lang="en-GB" sz="900" baseline="0" dirty="0"/>
                    </a:p>
                    <a:p>
                      <a:endParaRPr lang="en-GB" sz="900" dirty="0"/>
                    </a:p>
                  </a:txBody>
                  <a:tcPr marL="74295" marR="74295" marT="37148" marB="37148"/>
                </a:tc>
                <a:tc>
                  <a:txBody>
                    <a:bodyPr/>
                    <a:lstStyle/>
                    <a:p>
                      <a:r>
                        <a:rPr lang="en-GB" sz="900" dirty="0"/>
                        <a:t>Use consistent design iteration to combine, synthesise and extend ideas into new concepts</a:t>
                      </a:r>
                    </a:p>
                    <a:p>
                      <a:endParaRPr lang="en-GB"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Design process is cyclic</a:t>
                      </a:r>
                      <a:r>
                        <a:rPr lang="en-US" sz="900" baseline="0" dirty="0"/>
                        <a:t> and many different ideas have been developed, tested, refined and clear improvement seen in the quality and function of the design.</a:t>
                      </a:r>
                      <a:endParaRPr lang="en-GB" sz="900" dirty="0"/>
                    </a:p>
                    <a:p>
                      <a:endParaRPr lang="en-GB" sz="900" dirty="0"/>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Identify, apply and explain how technical  skills have been used to enhance functions and outcomes.</a:t>
                      </a:r>
                    </a:p>
                    <a:p>
                      <a:endParaRPr lang="en-GB" sz="900" dirty="0"/>
                    </a:p>
                    <a:p>
                      <a:r>
                        <a:rPr lang="en-US" sz="900" dirty="0"/>
                        <a:t>Make an effective contribution  to a team and understand the needs  of other team members.</a:t>
                      </a:r>
                    </a:p>
                    <a:p>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Understand roles and strengths in working  as a team and make a key contribution  to achieving outcomes in a given time  frame, taking account of the needs of all team members.</a:t>
                      </a:r>
                    </a:p>
                    <a:p>
                      <a:endParaRPr lang="en-GB" sz="900" dirty="0"/>
                    </a:p>
                    <a:p>
                      <a:r>
                        <a:rPr lang="en-GB" sz="900" dirty="0"/>
                        <a:t>Tools, equipment</a:t>
                      </a:r>
                      <a:r>
                        <a:rPr lang="en-GB" sz="900" baseline="0" dirty="0"/>
                        <a:t> and machinery used safely and with a high level of skill and accuracy</a:t>
                      </a:r>
                      <a:endParaRPr lang="en-GB" sz="900" dirty="0"/>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Excellent</a:t>
                      </a:r>
                      <a:r>
                        <a:rPr lang="en-GB" sz="900" baseline="0" dirty="0"/>
                        <a:t> contribution in your team role with some leadership demonstrated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Make a relevant contribution to a presentation which effectively explains, analyses and justifies the project process  and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a:t>Clear and well delivered. All aspects of the design explained with successes and failures encountered.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a:t>Explanation about the strengths and weaknesses of the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a:t>Questions answered well with  detail, reasoning and justification</a:t>
                      </a:r>
                      <a:endParaRPr lang="en-GB" sz="900" dirty="0"/>
                    </a:p>
                  </a:txBody>
                  <a:tcPr marL="74295" marR="74295" marT="37148" marB="37148"/>
                </a:tc>
                <a:extLst>
                  <a:ext uri="{0D108BD9-81ED-4DB2-BD59-A6C34878D82A}">
                    <a16:rowId xmlns:a16="http://schemas.microsoft.com/office/drawing/2014/main" val="10001"/>
                  </a:ext>
                </a:extLst>
              </a:tr>
              <a:tr h="1430999">
                <a:tc>
                  <a:txBody>
                    <a:bodyPr/>
                    <a:lstStyle/>
                    <a:p>
                      <a:r>
                        <a:rPr lang="en-GB" sz="900" dirty="0"/>
                        <a:t>Confident</a:t>
                      </a:r>
                    </a:p>
                  </a:txBody>
                  <a:tcPr marL="74295" marR="74295" marT="37148" marB="37148"/>
                </a:tc>
                <a:tc>
                  <a:txBody>
                    <a:bodyPr/>
                    <a:lstStyle/>
                    <a:p>
                      <a:r>
                        <a:rPr lang="en-US" sz="900" dirty="0"/>
                        <a:t>Use research to inform design decisions.</a:t>
                      </a:r>
                    </a:p>
                    <a:p>
                      <a:endParaRPr lang="en-US" sz="900" dirty="0"/>
                    </a:p>
                    <a:p>
                      <a:r>
                        <a:rPr lang="en-US" sz="900" dirty="0"/>
                        <a:t>You have identified different opportunities in the brief chosen.</a:t>
                      </a:r>
                    </a:p>
                    <a:p>
                      <a:endParaRPr lang="en-US" sz="900" dirty="0"/>
                    </a:p>
                    <a:p>
                      <a:r>
                        <a:rPr lang="en-US" sz="900" dirty="0"/>
                        <a:t>You have some creative ideas developed in response to the brief.</a:t>
                      </a:r>
                    </a:p>
                    <a:p>
                      <a:endParaRPr lang="en-US" sz="900" dirty="0"/>
                    </a:p>
                    <a:p>
                      <a:r>
                        <a:rPr lang="en-GB" sz="900" dirty="0"/>
                        <a:t>You have been inspired by</a:t>
                      </a:r>
                      <a:r>
                        <a:rPr lang="en-GB" sz="900" baseline="0" dirty="0"/>
                        <a:t> the research undertaken</a:t>
                      </a:r>
                      <a:endParaRPr lang="en-GB" sz="900" dirty="0"/>
                    </a:p>
                  </a:txBody>
                  <a:tcPr marL="74295" marR="74295" marT="37148" marB="37148"/>
                </a:tc>
                <a:tc>
                  <a:txBody>
                    <a:bodyPr/>
                    <a:lstStyle/>
                    <a:p>
                      <a:r>
                        <a:rPr lang="en-US" sz="900" dirty="0"/>
                        <a:t>Understand how ideas can improve through iteration.</a:t>
                      </a:r>
                    </a:p>
                    <a:p>
                      <a:endParaRPr lang="en-US" sz="900" dirty="0"/>
                    </a:p>
                    <a:p>
                      <a:r>
                        <a:rPr lang="en-US" sz="900" dirty="0"/>
                        <a:t>Design process is cyclic</a:t>
                      </a:r>
                      <a:r>
                        <a:rPr lang="en-US" sz="900" baseline="0" dirty="0"/>
                        <a:t> and different ideas have been developed, tested, refined and improvement seen in the quality and function of the design.</a:t>
                      </a:r>
                      <a:endParaRPr lang="en-GB" sz="900" dirty="0"/>
                    </a:p>
                  </a:txBody>
                  <a:tcPr marL="74295" marR="74295" marT="37148" marB="37148"/>
                </a:tc>
                <a:tc>
                  <a:txBody>
                    <a:bodyPr/>
                    <a:lstStyle/>
                    <a:p>
                      <a:r>
                        <a:rPr lang="en-US" sz="900" dirty="0"/>
                        <a:t>Identify and apply the technical skills  required to complete the project.</a:t>
                      </a:r>
                    </a:p>
                    <a:p>
                      <a:endParaRPr lang="en-US" sz="900" dirty="0"/>
                    </a:p>
                    <a:p>
                      <a:r>
                        <a:rPr lang="en-US" sz="900" dirty="0"/>
                        <a:t>Make an effective contribution  to a team and understand the needs  of other team members.</a:t>
                      </a:r>
                    </a:p>
                    <a:p>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Tools, equipment</a:t>
                      </a:r>
                      <a:r>
                        <a:rPr lang="en-GB" sz="900" baseline="0" dirty="0"/>
                        <a:t> and machinery used safely and with a good level of skill and accuracy</a:t>
                      </a:r>
                      <a:endParaRPr lang="en-US" sz="900" dirty="0"/>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Excellent</a:t>
                      </a:r>
                      <a:r>
                        <a:rPr lang="en-GB" sz="900" baseline="0" dirty="0"/>
                        <a:t> contribution in your team role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Make a relevant contribution to a presentation which effectively explains  the project process and outcomes</a:t>
                      </a:r>
                      <a:endParaRPr lang="en-GB" sz="900" dirty="0"/>
                    </a:p>
                  </a:txBody>
                  <a:tcPr marL="74295" marR="74295" marT="37148" marB="37148"/>
                </a:tc>
                <a:extLst>
                  <a:ext uri="{0D108BD9-81ED-4DB2-BD59-A6C34878D82A}">
                    <a16:rowId xmlns:a16="http://schemas.microsoft.com/office/drawing/2014/main" val="10002"/>
                  </a:ext>
                </a:extLst>
              </a:tr>
              <a:tr h="1295253">
                <a:tc>
                  <a:txBody>
                    <a:bodyPr/>
                    <a:lstStyle/>
                    <a:p>
                      <a:r>
                        <a:rPr lang="en-GB" sz="900" dirty="0"/>
                        <a:t>Secure</a:t>
                      </a:r>
                    </a:p>
                  </a:txBody>
                  <a:tcPr marL="74295" marR="74295" marT="37148" marB="37148"/>
                </a:tc>
                <a:tc>
                  <a:txBody>
                    <a:bodyPr/>
                    <a:lstStyle/>
                    <a:p>
                      <a:r>
                        <a:rPr lang="en-US" sz="900" dirty="0"/>
                        <a:t>Carry out primary and secondary research.</a:t>
                      </a:r>
                    </a:p>
                    <a:p>
                      <a:endParaRPr lang="en-US" sz="900" dirty="0"/>
                    </a:p>
                    <a:p>
                      <a:r>
                        <a:rPr lang="en-US" sz="900" dirty="0"/>
                        <a:t>You</a:t>
                      </a:r>
                      <a:r>
                        <a:rPr lang="en-US" sz="900" baseline="0" dirty="0"/>
                        <a:t> have some opportunities in the brief chosen.</a:t>
                      </a:r>
                    </a:p>
                    <a:p>
                      <a:endParaRPr lang="en-US" sz="900" baseline="0" dirty="0"/>
                    </a:p>
                    <a:p>
                      <a:r>
                        <a:rPr lang="en-US" sz="900" baseline="0" dirty="0"/>
                        <a:t>You have an idea developed in response to the brief.</a:t>
                      </a:r>
                    </a:p>
                    <a:p>
                      <a:endParaRPr lang="en-US" sz="900" baseline="0" dirty="0"/>
                    </a:p>
                    <a:p>
                      <a:r>
                        <a:rPr lang="en-US" sz="900" baseline="0" dirty="0"/>
                        <a:t>You have used your research to begin your ideas.</a:t>
                      </a:r>
                      <a:endParaRPr lang="en-GB" sz="900" dirty="0"/>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rPr>
                        <a:t>List design ideas and know how to develop them through experimental prototyping</a:t>
                      </a:r>
                    </a:p>
                    <a:p>
                      <a:endParaRPr lang="en-GB" sz="900" dirty="0"/>
                    </a:p>
                    <a:p>
                      <a:r>
                        <a:rPr lang="en-GB" sz="900" dirty="0"/>
                        <a:t>Design</a:t>
                      </a:r>
                      <a:r>
                        <a:rPr lang="en-GB" sz="900" baseline="0" dirty="0"/>
                        <a:t> process has some cyclic testing, refinements</a:t>
                      </a:r>
                      <a:endParaRPr lang="en-GB" sz="900" dirty="0"/>
                    </a:p>
                  </a:txBody>
                  <a:tcPr marL="74295" marR="74295" marT="37148" marB="37148"/>
                </a:tc>
                <a:tc>
                  <a:txBody>
                    <a:bodyPr/>
                    <a:lstStyle/>
                    <a:p>
                      <a:r>
                        <a:rPr lang="en-US" sz="900" dirty="0"/>
                        <a:t>Identify, justify and understand  the technical skills required to  carry out the project.</a:t>
                      </a:r>
                    </a:p>
                    <a:p>
                      <a:endParaRPr lang="en-US" sz="900" dirty="0"/>
                    </a:p>
                    <a:p>
                      <a:r>
                        <a:rPr lang="en-US" sz="900" dirty="0"/>
                        <a:t>Act as part of a team.</a:t>
                      </a:r>
                    </a:p>
                    <a:p>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Tools, equipment</a:t>
                      </a:r>
                      <a:r>
                        <a:rPr lang="en-GB" sz="900" baseline="0" dirty="0"/>
                        <a:t> and machinery used safely and with some skill and accuracy</a:t>
                      </a:r>
                      <a:endParaRPr lang="en-US" sz="900" dirty="0"/>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Good</a:t>
                      </a:r>
                      <a:r>
                        <a:rPr lang="en-GB" sz="900" baseline="0" dirty="0"/>
                        <a:t> contribution in your team role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Make a relevant contribution to a presentation </a:t>
                      </a:r>
                      <a:endParaRPr lang="en-GB" sz="900" baseline="0" dirty="0"/>
                    </a:p>
                  </a:txBody>
                  <a:tcPr marL="74295" marR="74295" marT="37148" marB="37148"/>
                </a:tc>
                <a:extLst>
                  <a:ext uri="{0D108BD9-81ED-4DB2-BD59-A6C34878D82A}">
                    <a16:rowId xmlns:a16="http://schemas.microsoft.com/office/drawing/2014/main" val="10003"/>
                  </a:ext>
                </a:extLst>
              </a:tr>
              <a:tr h="1265453">
                <a:tc>
                  <a:txBody>
                    <a:bodyPr/>
                    <a:lstStyle/>
                    <a:p>
                      <a:r>
                        <a:rPr lang="en-GB" sz="900" dirty="0"/>
                        <a:t>Foundation</a:t>
                      </a:r>
                    </a:p>
                  </a:txBody>
                  <a:tcPr marL="74295" marR="74295" marT="37148" marB="37148"/>
                </a:tc>
                <a:tc>
                  <a:txBody>
                    <a:bodyPr/>
                    <a:lstStyle/>
                    <a:p>
                      <a:pPr algn="l">
                        <a:lnSpc>
                          <a:spcPct val="115000"/>
                        </a:lnSpc>
                        <a:spcAft>
                          <a:spcPts val="0"/>
                        </a:spcAft>
                      </a:pPr>
                      <a:r>
                        <a:rPr lang="en-US" sz="900" dirty="0">
                          <a:solidFill>
                            <a:schemeClr val="tx1"/>
                          </a:solidFill>
                          <a:effectLst/>
                        </a:rPr>
                        <a:t>Carry out primary and secondary research.</a:t>
                      </a:r>
                      <a:endParaRPr lang="en-GB" sz="900" dirty="0">
                        <a:solidFill>
                          <a:schemeClr val="tx1"/>
                        </a:solidFill>
                        <a:effectLst/>
                      </a:endParaRPr>
                    </a:p>
                    <a:p>
                      <a:pPr algn="l">
                        <a:lnSpc>
                          <a:spcPct val="115000"/>
                        </a:lnSpc>
                        <a:spcAft>
                          <a:spcPts val="0"/>
                        </a:spcAft>
                      </a:pPr>
                      <a:endParaRPr lang="en-GB" sz="900" dirty="0">
                        <a:solidFill>
                          <a:schemeClr val="tx1"/>
                        </a:solidFill>
                        <a:effectLst/>
                      </a:endParaRPr>
                    </a:p>
                    <a:p>
                      <a:pPr algn="l">
                        <a:lnSpc>
                          <a:spcPct val="115000"/>
                        </a:lnSpc>
                        <a:spcAft>
                          <a:spcPts val="0"/>
                        </a:spcAft>
                      </a:pPr>
                      <a:r>
                        <a:rPr lang="en-GB" sz="900" dirty="0">
                          <a:solidFill>
                            <a:schemeClr val="tx1"/>
                          </a:solidFill>
                          <a:effectLst/>
                        </a:rPr>
                        <a:t>You have used</a:t>
                      </a:r>
                      <a:r>
                        <a:rPr lang="en-GB" sz="900" baseline="0" dirty="0">
                          <a:solidFill>
                            <a:schemeClr val="tx1"/>
                          </a:solidFill>
                          <a:effectLst/>
                        </a:rPr>
                        <a:t> the ideas of others along with some of your own in the brief chosen.</a:t>
                      </a:r>
                    </a:p>
                    <a:p>
                      <a:pPr algn="l">
                        <a:lnSpc>
                          <a:spcPct val="115000"/>
                        </a:lnSpc>
                        <a:spcAft>
                          <a:spcPts val="0"/>
                        </a:spcAft>
                      </a:pPr>
                      <a:r>
                        <a:rPr lang="en-GB" sz="900" baseline="0" dirty="0">
                          <a:solidFill>
                            <a:schemeClr val="tx1"/>
                          </a:solidFill>
                          <a:effectLst/>
                        </a:rPr>
                        <a:t>You have an idea to meet the brief.</a:t>
                      </a:r>
                    </a:p>
                    <a:p>
                      <a:pPr algn="l">
                        <a:lnSpc>
                          <a:spcPct val="115000"/>
                        </a:lnSpc>
                        <a:spcAft>
                          <a:spcPts val="0"/>
                        </a:spcAft>
                      </a:pPr>
                      <a:r>
                        <a:rPr lang="en-GB" sz="900" baseline="0" dirty="0">
                          <a:solidFill>
                            <a:schemeClr val="tx1"/>
                          </a:solidFill>
                          <a:effectLst/>
                        </a:rPr>
                        <a:t>Your idea may be taken from your research</a:t>
                      </a:r>
                      <a:endParaRPr lang="en-GB" sz="900" dirty="0">
                        <a:solidFill>
                          <a:schemeClr val="tx1"/>
                        </a:solidFill>
                        <a:effectLst/>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rPr>
                        <a:t>List design ideas and know how to develop them through experimental prototyping.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rPr>
                        <a:t>Design process is linear</a:t>
                      </a:r>
                    </a:p>
                  </a:txBody>
                  <a:tcPr marL="74295" marR="74295" marT="37148" marB="37148"/>
                </a:tc>
                <a:tc>
                  <a:txBody>
                    <a:bodyPr/>
                    <a:lstStyle/>
                    <a:p>
                      <a:r>
                        <a:rPr lang="en-US" sz="900" dirty="0"/>
                        <a:t>Identify, justify and understand  the technical skills required to  carry out the project.</a:t>
                      </a:r>
                    </a:p>
                    <a:p>
                      <a:endParaRPr lang="en-US" sz="900" dirty="0"/>
                    </a:p>
                    <a:p>
                      <a:r>
                        <a:rPr lang="en-US" sz="900" dirty="0"/>
                        <a:t>Act as part of a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Tools, equipment</a:t>
                      </a:r>
                      <a:r>
                        <a:rPr lang="en-GB" sz="900" baseline="0" dirty="0"/>
                        <a:t> and machinery used safely</a:t>
                      </a:r>
                      <a:endParaRPr lang="en-GB" sz="900" dirty="0"/>
                    </a:p>
                  </a:txBody>
                  <a:tcPr marL="74295" marR="74295" marT="37148" marB="37148"/>
                </a:tc>
                <a:tc>
                  <a:txBody>
                    <a:bodyPr/>
                    <a:lstStyle/>
                    <a:p>
                      <a:r>
                        <a:rPr lang="en-GB" sz="900" baseline="0" dirty="0"/>
                        <a:t>Make a contribution in your team role</a:t>
                      </a:r>
                    </a:p>
                    <a:p>
                      <a:endParaRPr lang="en-GB" sz="900" baseline="0" dirty="0"/>
                    </a:p>
                    <a:p>
                      <a:r>
                        <a:rPr lang="en-GB" sz="900" baseline="0" dirty="0"/>
                        <a:t>Make a contribution in the presentation</a:t>
                      </a:r>
                      <a:endParaRPr lang="en-GB" sz="900" dirty="0"/>
                    </a:p>
                  </a:txBody>
                  <a:tcPr marL="74295" marR="74295" marT="37148" marB="37148"/>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2855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200025" y="87101"/>
            <a:ext cx="8915400" cy="582612"/>
          </a:xfrm>
        </p:spPr>
        <p:txBody>
          <a:bodyPr/>
          <a:lstStyle/>
          <a:p>
            <a:pPr algn="l" eaLnBrk="1" hangingPunct="1"/>
            <a:r>
              <a:rPr lang="en-GB" sz="1600" b="1" dirty="0">
                <a:latin typeface="Comic Sans MS" pitchFamily="66" charset="0"/>
              </a:rPr>
              <a:t>Homework – when completed stick over this page</a:t>
            </a:r>
          </a:p>
        </p:txBody>
      </p:sp>
      <p:sp>
        <p:nvSpPr>
          <p:cNvPr id="19459" name="Rectangle 6"/>
          <p:cNvSpPr>
            <a:spLocks noChangeArrowheads="1"/>
          </p:cNvSpPr>
          <p:nvPr/>
        </p:nvSpPr>
        <p:spPr bwMode="auto">
          <a:xfrm>
            <a:off x="200029" y="5661028"/>
            <a:ext cx="9577387" cy="1008063"/>
          </a:xfrm>
          <a:prstGeom prst="rect">
            <a:avLst/>
          </a:prstGeom>
          <a:solidFill>
            <a:schemeClr val="bg1"/>
          </a:solidFill>
          <a:ln w="9525">
            <a:noFill/>
            <a:miter lim="800000"/>
            <a:headEnd/>
            <a:tailEnd/>
          </a:ln>
        </p:spPr>
        <p:txBody>
          <a:bodyPr wrap="none" anchor="ctr"/>
          <a:lstStyle/>
          <a:p>
            <a:endParaRPr lang="en-US"/>
          </a:p>
        </p:txBody>
      </p:sp>
      <p:sp>
        <p:nvSpPr>
          <p:cNvPr id="19460" name="Rectangle 7"/>
          <p:cNvSpPr>
            <a:spLocks noChangeArrowheads="1"/>
          </p:cNvSpPr>
          <p:nvPr/>
        </p:nvSpPr>
        <p:spPr bwMode="auto">
          <a:xfrm>
            <a:off x="128589" y="4941888"/>
            <a:ext cx="9648825" cy="1727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9461" name="Text Box 5"/>
          <p:cNvSpPr txBox="1">
            <a:spLocks noChangeArrowheads="1"/>
          </p:cNvSpPr>
          <p:nvPr/>
        </p:nvSpPr>
        <p:spPr bwMode="auto">
          <a:xfrm>
            <a:off x="200025" y="5065716"/>
            <a:ext cx="9505950" cy="1400383"/>
          </a:xfrm>
          <a:prstGeom prst="rect">
            <a:avLst/>
          </a:prstGeom>
          <a:noFill/>
          <a:ln w="9525">
            <a:noFill/>
            <a:miter lim="800000"/>
            <a:headEnd/>
            <a:tailEnd/>
          </a:ln>
        </p:spPr>
        <p:txBody>
          <a:bodyPr>
            <a:spAutoFit/>
          </a:bodyPr>
          <a:lstStyle/>
          <a:p>
            <a:pPr>
              <a:spcBef>
                <a:spcPct val="50000"/>
              </a:spcBef>
            </a:pPr>
            <a:r>
              <a:rPr lang="en-GB" sz="1000" b="1" dirty="0">
                <a:latin typeface="Comic Sans MS" pitchFamily="66" charset="0"/>
              </a:rPr>
              <a:t>Homework Success Criteria</a:t>
            </a:r>
          </a:p>
          <a:p>
            <a:pPr>
              <a:spcBef>
                <a:spcPct val="50000"/>
              </a:spcBef>
            </a:pPr>
            <a:r>
              <a:rPr lang="en-GB" sz="1000" dirty="0">
                <a:latin typeface="Comic Sans MS" pitchFamily="66" charset="0"/>
              </a:rPr>
              <a:t>+ You have followed and included </a:t>
            </a:r>
            <a:r>
              <a:rPr lang="en-GB" sz="1000" u="sng" dirty="0">
                <a:latin typeface="Comic Sans MS" pitchFamily="66" charset="0"/>
              </a:rPr>
              <a:t>all</a:t>
            </a:r>
            <a:r>
              <a:rPr lang="en-GB" sz="1000" dirty="0">
                <a:latin typeface="Comic Sans MS" pitchFamily="66" charset="0"/>
              </a:rPr>
              <a:t> of the “things to include” and presented your work </a:t>
            </a:r>
            <a:r>
              <a:rPr lang="en-GB" sz="1000" u="sng" dirty="0">
                <a:latin typeface="Comic Sans MS" pitchFamily="66" charset="0"/>
              </a:rPr>
              <a:t>very</a:t>
            </a:r>
            <a:r>
              <a:rPr lang="en-GB" sz="1000" dirty="0">
                <a:latin typeface="Comic Sans MS" pitchFamily="66" charset="0"/>
              </a:rPr>
              <a:t> well by using titles, sub titles and images or drawings to support your written work. All written work </a:t>
            </a:r>
            <a:r>
              <a:rPr lang="en-GB" sz="1000" u="sng" dirty="0">
                <a:latin typeface="Comic Sans MS" pitchFamily="66" charset="0"/>
              </a:rPr>
              <a:t>must</a:t>
            </a:r>
            <a:r>
              <a:rPr lang="en-GB" sz="1000" dirty="0">
                <a:latin typeface="Comic Sans MS" pitchFamily="66" charset="0"/>
              </a:rPr>
              <a:t> be in your own words and include your </a:t>
            </a:r>
            <a:r>
              <a:rPr lang="en-GB" sz="1000" u="sng" dirty="0">
                <a:latin typeface="Comic Sans MS" pitchFamily="66" charset="0"/>
              </a:rPr>
              <a:t>own opinions</a:t>
            </a:r>
            <a:r>
              <a:rPr lang="en-GB" sz="1000" dirty="0">
                <a:latin typeface="Comic Sans MS" pitchFamily="66" charset="0"/>
              </a:rPr>
              <a:t>.</a:t>
            </a:r>
          </a:p>
          <a:p>
            <a:pPr>
              <a:spcBef>
                <a:spcPct val="50000"/>
              </a:spcBef>
            </a:pPr>
            <a:r>
              <a:rPr lang="en-GB" sz="1000" dirty="0">
                <a:latin typeface="Comic Sans MS" pitchFamily="66" charset="0"/>
              </a:rPr>
              <a:t>= You have followed and included </a:t>
            </a:r>
            <a:r>
              <a:rPr lang="en-GB" sz="1000" u="sng" dirty="0">
                <a:latin typeface="Comic Sans MS" pitchFamily="66" charset="0"/>
              </a:rPr>
              <a:t>some</a:t>
            </a:r>
            <a:r>
              <a:rPr lang="en-GB" sz="1000" dirty="0">
                <a:latin typeface="Comic Sans MS" pitchFamily="66" charset="0"/>
              </a:rPr>
              <a:t> of the “things to include” and presented your work well by using a title and images or drawings to support your written work. All written work must be in your own words.</a:t>
            </a:r>
          </a:p>
          <a:p>
            <a:pPr>
              <a:spcBef>
                <a:spcPct val="50000"/>
              </a:spcBef>
            </a:pPr>
            <a:r>
              <a:rPr lang="en-GB" sz="1000" dirty="0">
                <a:latin typeface="Comic Sans MS" pitchFamily="66" charset="0"/>
              </a:rPr>
              <a:t>- You have followed and included </a:t>
            </a:r>
            <a:r>
              <a:rPr lang="en-GB" sz="1000" u="sng" dirty="0">
                <a:latin typeface="Comic Sans MS" pitchFamily="66" charset="0"/>
              </a:rPr>
              <a:t>few</a:t>
            </a:r>
            <a:r>
              <a:rPr lang="en-GB" sz="1000" dirty="0">
                <a:latin typeface="Comic Sans MS" pitchFamily="66" charset="0"/>
              </a:rPr>
              <a:t> of the “things to include”. Your work may not be presented appropriately as it will be missing titles, sub titles or your name. There will be lots of information that is copied and pasted from the internet with no opinions of your own</a:t>
            </a:r>
          </a:p>
        </p:txBody>
      </p:sp>
      <p:sp>
        <p:nvSpPr>
          <p:cNvPr id="8" name="Rectangle 3"/>
          <p:cNvSpPr txBox="1">
            <a:spLocks noChangeArrowheads="1"/>
          </p:cNvSpPr>
          <p:nvPr/>
        </p:nvSpPr>
        <p:spPr bwMode="auto">
          <a:xfrm>
            <a:off x="1496618" y="764704"/>
            <a:ext cx="7914084" cy="5218113"/>
          </a:xfrm>
          <a:prstGeom prst="rect">
            <a:avLst/>
          </a:prstGeom>
          <a:noFill/>
          <a:ln w="9525">
            <a:noFill/>
            <a:miter lim="800000"/>
            <a:headEnd/>
            <a:tailEnd/>
          </a:ln>
        </p:spPr>
        <p:txBody>
          <a:bodyPr lIns="95782" tIns="47891" rIns="95782" bIns="47891"/>
          <a:lstStyle/>
          <a:p>
            <a:pPr marL="357188" indent="-357188" defTabSz="957263">
              <a:spcBef>
                <a:spcPct val="20000"/>
              </a:spcBef>
              <a:defRPr/>
            </a:pPr>
            <a:r>
              <a:rPr lang="en-GB" sz="1200" kern="0" dirty="0">
                <a:latin typeface="Comic Sans MS" pitchFamily="66" charset="0"/>
                <a:cs typeface="+mn-cs"/>
              </a:rPr>
              <a:t>In Design and Technology we would like you to understand and appreciate the work of product designers, fashion designers, engineers, chefs.</a:t>
            </a:r>
          </a:p>
          <a:p>
            <a:pPr marL="357188" indent="-357188" defTabSz="957263">
              <a:spcBef>
                <a:spcPct val="20000"/>
              </a:spcBef>
              <a:buFontTx/>
              <a:buChar char="•"/>
              <a:defRPr/>
            </a:pPr>
            <a:endParaRPr lang="en-GB" sz="1200" kern="0" dirty="0">
              <a:latin typeface="Comic Sans MS" pitchFamily="66" charset="0"/>
              <a:cs typeface="+mn-cs"/>
            </a:endParaRPr>
          </a:p>
          <a:p>
            <a:pPr marL="357188" indent="-357188" defTabSz="957263">
              <a:spcBef>
                <a:spcPct val="20000"/>
              </a:spcBef>
              <a:buFontTx/>
              <a:buChar char="•"/>
              <a:defRPr/>
            </a:pPr>
            <a:endParaRPr lang="en-GB" sz="1200" kern="0" dirty="0">
              <a:latin typeface="Comic Sans MS" pitchFamily="66" charset="0"/>
              <a:cs typeface="+mn-cs"/>
            </a:endParaRPr>
          </a:p>
          <a:p>
            <a:pPr marL="357188" indent="-357188" defTabSz="957263">
              <a:spcBef>
                <a:spcPct val="20000"/>
              </a:spcBef>
              <a:buFontTx/>
              <a:buChar char="•"/>
              <a:defRPr/>
            </a:pPr>
            <a:r>
              <a:rPr lang="en-GB" sz="1200" b="1" kern="0" dirty="0">
                <a:latin typeface="Comic Sans MS" pitchFamily="66" charset="0"/>
                <a:cs typeface="+mn-cs"/>
              </a:rPr>
              <a:t>Task: </a:t>
            </a:r>
            <a:r>
              <a:rPr lang="en-GB" sz="1200" kern="0" dirty="0">
                <a:latin typeface="Comic Sans MS" pitchFamily="66" charset="0"/>
                <a:cs typeface="+mn-cs"/>
              </a:rPr>
              <a:t>You are to complete a profile on a designer and 1 example of their work </a:t>
            </a:r>
          </a:p>
          <a:p>
            <a:pPr marL="357188" indent="-357188" defTabSz="957263">
              <a:spcBef>
                <a:spcPct val="20000"/>
              </a:spcBef>
              <a:buFontTx/>
              <a:buChar char="•"/>
              <a:defRPr/>
            </a:pPr>
            <a:endParaRPr lang="en-GB" sz="1200" kern="0" dirty="0">
              <a:latin typeface="Comic Sans MS" pitchFamily="66" charset="0"/>
              <a:cs typeface="+mn-cs"/>
            </a:endParaRPr>
          </a:p>
          <a:p>
            <a:pPr marL="357188" indent="-357188" defTabSz="957263">
              <a:spcBef>
                <a:spcPct val="20000"/>
              </a:spcBef>
              <a:buFontTx/>
              <a:buChar char="•"/>
              <a:defRPr/>
            </a:pPr>
            <a:r>
              <a:rPr lang="en-GB" sz="1200" b="1" kern="0" dirty="0">
                <a:latin typeface="Comic Sans MS" pitchFamily="66" charset="0"/>
                <a:cs typeface="+mn-cs"/>
              </a:rPr>
              <a:t>Things to include: </a:t>
            </a:r>
          </a:p>
          <a:p>
            <a:pPr marL="357188" indent="-357188" defTabSz="957263">
              <a:spcBef>
                <a:spcPct val="20000"/>
              </a:spcBef>
              <a:buFontTx/>
              <a:buChar char="•"/>
              <a:defRPr/>
            </a:pPr>
            <a:r>
              <a:rPr lang="en-GB" sz="1200" kern="0" dirty="0">
                <a:latin typeface="Comic Sans MS" pitchFamily="66" charset="0"/>
                <a:cs typeface="+mn-cs"/>
              </a:rPr>
              <a:t>Who is she / he?</a:t>
            </a:r>
          </a:p>
          <a:p>
            <a:pPr marL="357188" indent="-357188" defTabSz="957263">
              <a:spcBef>
                <a:spcPct val="20000"/>
              </a:spcBef>
              <a:buFontTx/>
              <a:buChar char="•"/>
              <a:defRPr/>
            </a:pPr>
            <a:r>
              <a:rPr lang="en-GB" sz="1200" kern="0" dirty="0">
                <a:latin typeface="Comic Sans MS" pitchFamily="66" charset="0"/>
                <a:cs typeface="+mn-cs"/>
              </a:rPr>
              <a:t>What is she / he famous for?</a:t>
            </a:r>
          </a:p>
          <a:p>
            <a:pPr marL="357188" indent="-357188" defTabSz="957263">
              <a:spcBef>
                <a:spcPct val="20000"/>
              </a:spcBef>
              <a:buFontTx/>
              <a:buChar char="•"/>
              <a:defRPr/>
            </a:pPr>
            <a:r>
              <a:rPr lang="en-GB" sz="1200" kern="0" dirty="0">
                <a:latin typeface="Comic Sans MS" pitchFamily="66" charset="0"/>
                <a:cs typeface="+mn-cs"/>
              </a:rPr>
              <a:t>Examine in detail one example of their work and explain why you have chosen it</a:t>
            </a:r>
          </a:p>
          <a:p>
            <a:pPr marL="357188" indent="-357188" defTabSz="957263">
              <a:spcBef>
                <a:spcPct val="20000"/>
              </a:spcBef>
              <a:buFontTx/>
              <a:buChar char="•"/>
              <a:defRPr/>
            </a:pPr>
            <a:r>
              <a:rPr lang="en-GB" sz="1200" kern="0" dirty="0">
                <a:latin typeface="Comic Sans MS" pitchFamily="66" charset="0"/>
                <a:cs typeface="+mn-cs"/>
              </a:rPr>
              <a:t>What do you think about her / his design style?</a:t>
            </a:r>
          </a:p>
          <a:p>
            <a:pPr marL="357188" indent="-357188" defTabSz="957263">
              <a:spcBef>
                <a:spcPct val="20000"/>
              </a:spcBef>
              <a:buFontTx/>
              <a:buChar char="•"/>
              <a:defRPr/>
            </a:pPr>
            <a:r>
              <a:rPr lang="en-GB" sz="1200" kern="0" dirty="0">
                <a:latin typeface="Comic Sans MS" pitchFamily="66" charset="0"/>
                <a:cs typeface="+mn-cs"/>
              </a:rPr>
              <a:t>Explain how you could further develop the design to enhance the aesthetics / function / ergonomics</a:t>
            </a:r>
          </a:p>
          <a:p>
            <a:pPr marL="357188" indent="-357188" defTabSz="957263">
              <a:spcBef>
                <a:spcPct val="20000"/>
              </a:spcBef>
              <a:buFontTx/>
              <a:buChar char="•"/>
              <a:defRPr/>
            </a:pPr>
            <a:endParaRPr lang="en-GB" sz="1200" kern="0" dirty="0">
              <a:latin typeface="Comic Sans MS" pitchFamily="66" charset="0"/>
              <a:cs typeface="+mn-cs"/>
            </a:endParaRPr>
          </a:p>
          <a:p>
            <a:pPr marL="357188" indent="-357188" defTabSz="957263">
              <a:spcBef>
                <a:spcPct val="20000"/>
              </a:spcBef>
              <a:buFontTx/>
              <a:buChar char="•"/>
              <a:defRPr/>
            </a:pPr>
            <a:r>
              <a:rPr lang="en-GB" sz="1200" b="1" kern="0" dirty="0">
                <a:latin typeface="Comic Sans MS" pitchFamily="66" charset="0"/>
                <a:cs typeface="+mn-cs"/>
              </a:rPr>
              <a:t>How should I present it?</a:t>
            </a:r>
          </a:p>
          <a:p>
            <a:pPr marL="357188" indent="-357188" defTabSz="957263">
              <a:spcBef>
                <a:spcPct val="20000"/>
              </a:spcBef>
              <a:buFontTx/>
              <a:buChar char="•"/>
              <a:defRPr/>
            </a:pPr>
            <a:r>
              <a:rPr lang="en-GB" sz="1200" kern="0" dirty="0">
                <a:latin typeface="Comic Sans MS" pitchFamily="66" charset="0"/>
                <a:cs typeface="+mn-cs"/>
              </a:rPr>
              <a:t>On A4 paper</a:t>
            </a:r>
          </a:p>
          <a:p>
            <a:pPr marL="357188" indent="-357188" defTabSz="957263">
              <a:spcBef>
                <a:spcPct val="20000"/>
              </a:spcBef>
              <a:buFontTx/>
              <a:buChar char="•"/>
              <a:defRPr/>
            </a:pPr>
            <a:r>
              <a:rPr lang="en-GB" sz="1200" kern="0" dirty="0">
                <a:latin typeface="Comic Sans MS" pitchFamily="66" charset="0"/>
                <a:cs typeface="+mn-cs"/>
              </a:rPr>
              <a:t>Remember a title and any sub-titles</a:t>
            </a:r>
          </a:p>
          <a:p>
            <a:pPr marL="357188" indent="-357188" defTabSz="957263">
              <a:spcBef>
                <a:spcPct val="20000"/>
              </a:spcBef>
              <a:buFontTx/>
              <a:buChar char="•"/>
              <a:defRPr/>
            </a:pPr>
            <a:r>
              <a:rPr lang="en-GB" sz="1200" kern="0" dirty="0">
                <a:latin typeface="Comic Sans MS" pitchFamily="66" charset="0"/>
                <a:cs typeface="+mn-cs"/>
              </a:rPr>
              <a:t>Remember to support your written work with some images</a:t>
            </a:r>
          </a:p>
          <a:p>
            <a:pPr marL="357188" indent="-357188" defTabSz="957263">
              <a:spcBef>
                <a:spcPct val="20000"/>
              </a:spcBef>
              <a:buFontTx/>
              <a:buChar char="•"/>
              <a:defRPr/>
            </a:pPr>
            <a:r>
              <a:rPr lang="en-GB" sz="1200" kern="0" dirty="0">
                <a:latin typeface="Comic Sans MS" pitchFamily="66" charset="0"/>
                <a:cs typeface="+mn-cs"/>
              </a:rPr>
              <a:t>Remember to put your name on your work</a:t>
            </a:r>
          </a:p>
        </p:txBody>
      </p:sp>
      <p:sp>
        <p:nvSpPr>
          <p:cNvPr id="10" name=" 3"/>
          <p:cNvSpPr/>
          <p:nvPr/>
        </p:nvSpPr>
        <p:spPr>
          <a:xfrm>
            <a:off x="416497" y="2338034"/>
            <a:ext cx="1030498" cy="1018958"/>
          </a:xfrm>
          <a:prstGeom prst="gear9">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bwMode="auto">
          <a:xfrm>
            <a:off x="1005189" y="796233"/>
            <a:ext cx="1080120" cy="360040"/>
          </a:xfrm>
          <a:prstGeom prst="clou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r>
              <a:rPr lang="en-GB" sz="1400" dirty="0"/>
              <a:t>Sports</a:t>
            </a:r>
            <a:endParaRPr kumimoji="0" lang="en-GB" sz="1400" b="0" i="0" u="none" strike="noStrike" cap="none" normalizeH="0" baseline="0" dirty="0">
              <a:ln>
                <a:noFill/>
              </a:ln>
              <a:solidFill>
                <a:schemeClr val="tx1"/>
              </a:solidFill>
              <a:effectLst/>
            </a:endParaRPr>
          </a:p>
        </p:txBody>
      </p:sp>
      <p:sp>
        <p:nvSpPr>
          <p:cNvPr id="3" name="Cloud 2"/>
          <p:cNvSpPr/>
          <p:nvPr/>
        </p:nvSpPr>
        <p:spPr bwMode="auto">
          <a:xfrm>
            <a:off x="3233192" y="2894699"/>
            <a:ext cx="2223864" cy="815516"/>
          </a:xfrm>
          <a:prstGeom prst="clou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r>
              <a:rPr lang="en-GB" sz="1400" dirty="0"/>
              <a:t>Your Invention Design Ideas</a:t>
            </a:r>
            <a:endParaRPr kumimoji="0" lang="en-GB" sz="1400" b="0" i="0" u="none" strike="noStrike" cap="none" normalizeH="0" baseline="0" dirty="0">
              <a:ln>
                <a:noFill/>
              </a:ln>
              <a:solidFill>
                <a:schemeClr val="tx1"/>
              </a:solidFill>
              <a:effectLst/>
            </a:endParaRPr>
          </a:p>
        </p:txBody>
      </p:sp>
      <p:sp>
        <p:nvSpPr>
          <p:cNvPr id="4" name="Cloud 3"/>
          <p:cNvSpPr/>
          <p:nvPr/>
        </p:nvSpPr>
        <p:spPr bwMode="auto">
          <a:xfrm>
            <a:off x="560512" y="4077072"/>
            <a:ext cx="1296144" cy="360040"/>
          </a:xfrm>
          <a:prstGeom prst="clou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r>
              <a:rPr lang="en-GB" sz="1400" dirty="0"/>
              <a:t>Hobbies</a:t>
            </a:r>
            <a:endParaRPr kumimoji="0" lang="en-GB" sz="1400" b="0" i="0" u="none" strike="noStrike" cap="none" normalizeH="0" baseline="0" dirty="0">
              <a:ln>
                <a:noFill/>
              </a:ln>
              <a:solidFill>
                <a:schemeClr val="tx1"/>
              </a:solidFill>
              <a:effectLst/>
            </a:endParaRPr>
          </a:p>
        </p:txBody>
      </p:sp>
      <p:sp>
        <p:nvSpPr>
          <p:cNvPr id="8" name="Cloud 7"/>
          <p:cNvSpPr/>
          <p:nvPr/>
        </p:nvSpPr>
        <p:spPr bwMode="auto">
          <a:xfrm>
            <a:off x="3814157" y="5592657"/>
            <a:ext cx="1111932" cy="432048"/>
          </a:xfrm>
          <a:prstGeom prst="clou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r>
              <a:rPr lang="en-GB" sz="1400" dirty="0"/>
              <a:t>Travel</a:t>
            </a:r>
            <a:endParaRPr kumimoji="0" lang="en-GB" sz="1400" b="0" i="0" u="none" strike="noStrike" cap="none" normalizeH="0" baseline="0" dirty="0">
              <a:ln>
                <a:noFill/>
              </a:ln>
              <a:solidFill>
                <a:schemeClr val="tx1"/>
              </a:solidFill>
              <a:effectLst/>
            </a:endParaRPr>
          </a:p>
        </p:txBody>
      </p:sp>
      <p:sp>
        <p:nvSpPr>
          <p:cNvPr id="9" name="Cloud 8"/>
          <p:cNvSpPr/>
          <p:nvPr/>
        </p:nvSpPr>
        <p:spPr bwMode="auto">
          <a:xfrm>
            <a:off x="4345124" y="580209"/>
            <a:ext cx="2984140" cy="432048"/>
          </a:xfrm>
          <a:prstGeom prst="clou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r>
              <a:rPr lang="en-GB" sz="1400" dirty="0"/>
              <a:t>Home or school help</a:t>
            </a:r>
            <a:endParaRPr kumimoji="0" lang="en-GB" sz="1400" b="0" i="0" u="none" strike="noStrike" cap="none" normalizeH="0" baseline="0" dirty="0">
              <a:ln>
                <a:noFill/>
              </a:ln>
              <a:solidFill>
                <a:schemeClr val="tx1"/>
              </a:solidFill>
              <a:effectLst/>
            </a:endParaRPr>
          </a:p>
        </p:txBody>
      </p:sp>
      <p:sp>
        <p:nvSpPr>
          <p:cNvPr id="10" name="Cloud 9"/>
          <p:cNvSpPr/>
          <p:nvPr/>
        </p:nvSpPr>
        <p:spPr bwMode="auto">
          <a:xfrm>
            <a:off x="7329264" y="4797152"/>
            <a:ext cx="1111932" cy="648072"/>
          </a:xfrm>
          <a:prstGeom prst="clou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r>
              <a:rPr lang="en-GB" sz="1400" dirty="0"/>
              <a:t>Your ideas!</a:t>
            </a:r>
            <a:endParaRPr kumimoji="0" lang="en-GB" sz="1400" b="0" i="0" u="none" strike="noStrike" cap="none" normalizeH="0" baseline="0" dirty="0">
              <a:ln>
                <a:noFill/>
              </a:ln>
              <a:solidFill>
                <a:schemeClr val="tx1"/>
              </a:solidFill>
              <a:effectLst/>
            </a:endParaRPr>
          </a:p>
        </p:txBody>
      </p:sp>
      <p:sp>
        <p:nvSpPr>
          <p:cNvPr id="11" name="Cloud 10">
            <a:extLst>
              <a:ext uri="{FF2B5EF4-FFF2-40B4-BE49-F238E27FC236}">
                <a16:creationId xmlns:a16="http://schemas.microsoft.com/office/drawing/2014/main" id="{48C4CE10-ADE4-4F5A-89CE-0D767162B98F}"/>
              </a:ext>
            </a:extLst>
          </p:cNvPr>
          <p:cNvSpPr/>
          <p:nvPr/>
        </p:nvSpPr>
        <p:spPr bwMode="auto">
          <a:xfrm>
            <a:off x="6393160" y="2684630"/>
            <a:ext cx="2984140" cy="432048"/>
          </a:xfrm>
          <a:prstGeom prst="clou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rPr>
              <a:t>Re-design fu</a:t>
            </a:r>
            <a:r>
              <a:rPr lang="en-GB" sz="1400" dirty="0"/>
              <a:t>rniture</a:t>
            </a:r>
            <a:endParaRPr kumimoji="0" lang="en-GB" sz="1400" b="0" i="0" u="none" strike="noStrike" cap="none" normalizeH="0" baseline="0" dirty="0">
              <a:ln>
                <a:noFill/>
              </a:ln>
              <a:solidFill>
                <a:schemeClr val="tx1"/>
              </a:solidFill>
              <a:effectLst/>
            </a:endParaRPr>
          </a:p>
        </p:txBody>
      </p:sp>
      <p:sp>
        <p:nvSpPr>
          <p:cNvPr id="5" name="TextBox 4">
            <a:extLst>
              <a:ext uri="{FF2B5EF4-FFF2-40B4-BE49-F238E27FC236}">
                <a16:creationId xmlns:a16="http://schemas.microsoft.com/office/drawing/2014/main" id="{646C3F8C-60B6-4453-858B-370839F3B31F}"/>
              </a:ext>
            </a:extLst>
          </p:cNvPr>
          <p:cNvSpPr txBox="1"/>
          <p:nvPr/>
        </p:nvSpPr>
        <p:spPr>
          <a:xfrm>
            <a:off x="6393160" y="3461121"/>
            <a:ext cx="1224136" cy="292388"/>
          </a:xfrm>
          <a:prstGeom prst="rect">
            <a:avLst/>
          </a:prstGeom>
          <a:noFill/>
        </p:spPr>
        <p:txBody>
          <a:bodyPr wrap="square" rtlCol="0">
            <a:spAutoFit/>
          </a:bodyPr>
          <a:lstStyle/>
          <a:p>
            <a:r>
              <a:rPr lang="en-GB" dirty="0"/>
              <a:t>Desk</a:t>
            </a:r>
          </a:p>
        </p:txBody>
      </p:sp>
      <p:sp>
        <p:nvSpPr>
          <p:cNvPr id="13" name="TextBox 12">
            <a:extLst>
              <a:ext uri="{FF2B5EF4-FFF2-40B4-BE49-F238E27FC236}">
                <a16:creationId xmlns:a16="http://schemas.microsoft.com/office/drawing/2014/main" id="{DE4CBE63-CB78-46B7-8E1C-080EF0DAB1E4}"/>
              </a:ext>
            </a:extLst>
          </p:cNvPr>
          <p:cNvSpPr txBox="1"/>
          <p:nvPr/>
        </p:nvSpPr>
        <p:spPr>
          <a:xfrm>
            <a:off x="6423519" y="1908709"/>
            <a:ext cx="1224136" cy="292388"/>
          </a:xfrm>
          <a:prstGeom prst="rect">
            <a:avLst/>
          </a:prstGeom>
          <a:noFill/>
        </p:spPr>
        <p:txBody>
          <a:bodyPr wrap="square" rtlCol="0">
            <a:spAutoFit/>
          </a:bodyPr>
          <a:lstStyle/>
          <a:p>
            <a:r>
              <a:rPr lang="en-GB" dirty="0"/>
              <a:t>Table</a:t>
            </a:r>
          </a:p>
        </p:txBody>
      </p:sp>
      <p:sp>
        <p:nvSpPr>
          <p:cNvPr id="14" name="TextBox 13">
            <a:extLst>
              <a:ext uri="{FF2B5EF4-FFF2-40B4-BE49-F238E27FC236}">
                <a16:creationId xmlns:a16="http://schemas.microsoft.com/office/drawing/2014/main" id="{76F96312-64DB-4333-BD80-3CEE9DD674E4}"/>
              </a:ext>
            </a:extLst>
          </p:cNvPr>
          <p:cNvSpPr txBox="1"/>
          <p:nvPr/>
        </p:nvSpPr>
        <p:spPr>
          <a:xfrm>
            <a:off x="8441196" y="1906424"/>
            <a:ext cx="1224136" cy="292388"/>
          </a:xfrm>
          <a:prstGeom prst="rect">
            <a:avLst/>
          </a:prstGeom>
          <a:noFill/>
        </p:spPr>
        <p:txBody>
          <a:bodyPr wrap="square" rtlCol="0">
            <a:spAutoFit/>
          </a:bodyPr>
          <a:lstStyle/>
          <a:p>
            <a:r>
              <a:rPr lang="en-GB" dirty="0"/>
              <a:t>Chair</a:t>
            </a:r>
          </a:p>
        </p:txBody>
      </p:sp>
      <p:sp>
        <p:nvSpPr>
          <p:cNvPr id="15" name="TextBox 14">
            <a:extLst>
              <a:ext uri="{FF2B5EF4-FFF2-40B4-BE49-F238E27FC236}">
                <a16:creationId xmlns:a16="http://schemas.microsoft.com/office/drawing/2014/main" id="{F49D2E29-BDC4-43F9-8DA5-ABDF6FAC500A}"/>
              </a:ext>
            </a:extLst>
          </p:cNvPr>
          <p:cNvSpPr txBox="1"/>
          <p:nvPr/>
        </p:nvSpPr>
        <p:spPr>
          <a:xfrm>
            <a:off x="8708842" y="3436106"/>
            <a:ext cx="1224136" cy="292388"/>
          </a:xfrm>
          <a:prstGeom prst="rect">
            <a:avLst/>
          </a:prstGeom>
          <a:noFill/>
        </p:spPr>
        <p:txBody>
          <a:bodyPr wrap="square" rtlCol="0">
            <a:spAutoFit/>
          </a:bodyPr>
          <a:lstStyle/>
          <a:p>
            <a:r>
              <a:rPr lang="en-GB" dirty="0"/>
              <a:t>Sofa</a:t>
            </a:r>
          </a:p>
        </p:txBody>
      </p:sp>
      <p:sp>
        <p:nvSpPr>
          <p:cNvPr id="16" name="TextBox 15">
            <a:extLst>
              <a:ext uri="{FF2B5EF4-FFF2-40B4-BE49-F238E27FC236}">
                <a16:creationId xmlns:a16="http://schemas.microsoft.com/office/drawing/2014/main" id="{D62C0A85-8C1B-4549-8A2E-36768F68FF38}"/>
              </a:ext>
            </a:extLst>
          </p:cNvPr>
          <p:cNvSpPr txBox="1"/>
          <p:nvPr/>
        </p:nvSpPr>
        <p:spPr>
          <a:xfrm rot="16200000">
            <a:off x="-1964597" y="4602038"/>
            <a:ext cx="4173370" cy="338554"/>
          </a:xfrm>
          <a:prstGeom prst="rect">
            <a:avLst/>
          </a:prstGeom>
          <a:noFill/>
        </p:spPr>
        <p:txBody>
          <a:bodyPr wrap="square" rtlCol="0">
            <a:spAutoFit/>
          </a:bodyPr>
          <a:lstStyle/>
          <a:p>
            <a:r>
              <a:rPr lang="en-GB" sz="1600" dirty="0"/>
              <a:t>Mind Map Design Opportunities</a:t>
            </a:r>
          </a:p>
        </p:txBody>
      </p:sp>
    </p:spTree>
    <p:extLst>
      <p:ext uri="{BB962C8B-B14F-4D97-AF65-F5344CB8AC3E}">
        <p14:creationId xmlns:p14="http://schemas.microsoft.com/office/powerpoint/2010/main" val="670932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328613" y="5516563"/>
            <a:ext cx="9359900" cy="1008062"/>
          </a:xfrm>
          <a:prstGeom prst="rect">
            <a:avLst/>
          </a:prstGeom>
          <a:solidFill>
            <a:schemeClr val="bg1"/>
          </a:solidFill>
          <a:ln w="9525">
            <a:noFill/>
            <a:miter lim="800000"/>
            <a:headEnd/>
            <a:tailEnd/>
          </a:ln>
        </p:spPr>
        <p:txBody>
          <a:bodyPr wrap="none" anchor="ctr"/>
          <a:lstStyle/>
          <a:p>
            <a:endParaRPr lang="en-US"/>
          </a:p>
        </p:txBody>
      </p:sp>
      <p:sp>
        <p:nvSpPr>
          <p:cNvPr id="26626" name="Line 33"/>
          <p:cNvSpPr>
            <a:spLocks noChangeShapeType="1"/>
          </p:cNvSpPr>
          <p:nvPr/>
        </p:nvSpPr>
        <p:spPr bwMode="auto">
          <a:xfrm>
            <a:off x="328613" y="3357563"/>
            <a:ext cx="9248775" cy="0"/>
          </a:xfrm>
          <a:prstGeom prst="line">
            <a:avLst/>
          </a:prstGeom>
          <a:noFill/>
          <a:ln w="9525">
            <a:solidFill>
              <a:schemeClr val="tx1"/>
            </a:solidFill>
            <a:round/>
            <a:headEnd/>
            <a:tailEnd/>
          </a:ln>
        </p:spPr>
        <p:txBody>
          <a:bodyPr lIns="68415" tIns="34208" rIns="68415" bIns="34208"/>
          <a:lstStyle/>
          <a:p>
            <a:endParaRPr lang="en-US"/>
          </a:p>
        </p:txBody>
      </p:sp>
      <p:sp>
        <p:nvSpPr>
          <p:cNvPr id="26627" name="Line 34"/>
          <p:cNvSpPr>
            <a:spLocks noChangeShapeType="1"/>
          </p:cNvSpPr>
          <p:nvPr/>
        </p:nvSpPr>
        <p:spPr bwMode="auto">
          <a:xfrm>
            <a:off x="4881563" y="188913"/>
            <a:ext cx="0" cy="6408737"/>
          </a:xfrm>
          <a:prstGeom prst="line">
            <a:avLst/>
          </a:prstGeom>
          <a:noFill/>
          <a:ln w="9525">
            <a:solidFill>
              <a:schemeClr val="tx1"/>
            </a:solidFill>
            <a:round/>
            <a:headEnd/>
            <a:tailEnd/>
          </a:ln>
        </p:spPr>
        <p:txBody>
          <a:bodyPr lIns="68415" tIns="34208" rIns="68415" bIns="34208"/>
          <a:lstStyle/>
          <a:p>
            <a:endParaRPr lang="en-US"/>
          </a:p>
        </p:txBody>
      </p:sp>
      <p:sp>
        <p:nvSpPr>
          <p:cNvPr id="26628" name="WordArt 35"/>
          <p:cNvSpPr>
            <a:spLocks noChangeArrowheads="1" noChangeShapeType="1" noTextEdit="1"/>
          </p:cNvSpPr>
          <p:nvPr/>
        </p:nvSpPr>
        <p:spPr bwMode="auto">
          <a:xfrm>
            <a:off x="287338" y="44450"/>
            <a:ext cx="633412" cy="476250"/>
          </a:xfrm>
          <a:prstGeom prst="rect">
            <a:avLst/>
          </a:prstGeom>
        </p:spPr>
        <p:txBody>
          <a:bodyPr wrap="none" fromWordArt="1">
            <a:prstTxWarp prst="textSlantUp">
              <a:avLst>
                <a:gd name="adj" fmla="val 55556"/>
              </a:avLst>
            </a:prstTxWarp>
          </a:bodyPr>
          <a:lstStyle/>
          <a:p>
            <a:pPr algn="ctr"/>
            <a:r>
              <a:rPr lang="en-US" sz="2700" kern="10">
                <a:ln w="9525">
                  <a:solidFill>
                    <a:srgbClr val="000000"/>
                  </a:solidFill>
                  <a:round/>
                  <a:headEnd/>
                  <a:tailEnd/>
                </a:ln>
                <a:solidFill>
                  <a:srgbClr val="000000"/>
                </a:solidFill>
                <a:latin typeface="Arial Black"/>
              </a:rPr>
              <a:t>idea 1</a:t>
            </a:r>
          </a:p>
        </p:txBody>
      </p:sp>
      <p:sp>
        <p:nvSpPr>
          <p:cNvPr id="26629" name="WordArt 36"/>
          <p:cNvSpPr>
            <a:spLocks noChangeArrowheads="1" noChangeShapeType="1" noTextEdit="1"/>
          </p:cNvSpPr>
          <p:nvPr/>
        </p:nvSpPr>
        <p:spPr bwMode="auto">
          <a:xfrm>
            <a:off x="4978400" y="115888"/>
            <a:ext cx="622300" cy="549275"/>
          </a:xfrm>
          <a:prstGeom prst="rect">
            <a:avLst/>
          </a:prstGeom>
        </p:spPr>
        <p:txBody>
          <a:bodyPr wrap="none" fromWordArt="1">
            <a:prstTxWarp prst="textSlantUp">
              <a:avLst>
                <a:gd name="adj" fmla="val 55556"/>
              </a:avLst>
            </a:prstTxWarp>
          </a:bodyPr>
          <a:lstStyle/>
          <a:p>
            <a:pPr algn="ctr"/>
            <a:r>
              <a:rPr lang="en-US" sz="2700" kern="10">
                <a:ln w="9525">
                  <a:solidFill>
                    <a:srgbClr val="000000"/>
                  </a:solidFill>
                  <a:round/>
                  <a:headEnd/>
                  <a:tailEnd/>
                </a:ln>
                <a:solidFill>
                  <a:srgbClr val="000000"/>
                </a:solidFill>
                <a:latin typeface="Arial Black"/>
              </a:rPr>
              <a:t>idea 2</a:t>
            </a:r>
          </a:p>
        </p:txBody>
      </p:sp>
      <p:sp>
        <p:nvSpPr>
          <p:cNvPr id="26630" name="WordArt 37"/>
          <p:cNvSpPr>
            <a:spLocks noChangeArrowheads="1" noChangeShapeType="1" noTextEdit="1"/>
          </p:cNvSpPr>
          <p:nvPr/>
        </p:nvSpPr>
        <p:spPr bwMode="auto">
          <a:xfrm>
            <a:off x="287338" y="3340100"/>
            <a:ext cx="633412" cy="593725"/>
          </a:xfrm>
          <a:prstGeom prst="rect">
            <a:avLst/>
          </a:prstGeom>
        </p:spPr>
        <p:txBody>
          <a:bodyPr wrap="none" fromWordArt="1">
            <a:prstTxWarp prst="textSlantUp">
              <a:avLst>
                <a:gd name="adj" fmla="val 55556"/>
              </a:avLst>
            </a:prstTxWarp>
          </a:bodyPr>
          <a:lstStyle/>
          <a:p>
            <a:pPr algn="ctr"/>
            <a:r>
              <a:rPr lang="en-US" sz="2700" kern="10">
                <a:ln w="9525">
                  <a:solidFill>
                    <a:srgbClr val="000000"/>
                  </a:solidFill>
                  <a:round/>
                  <a:headEnd/>
                  <a:tailEnd/>
                </a:ln>
                <a:solidFill>
                  <a:srgbClr val="000000"/>
                </a:solidFill>
                <a:latin typeface="Arial Black"/>
              </a:rPr>
              <a:t>idea 3</a:t>
            </a:r>
          </a:p>
        </p:txBody>
      </p:sp>
      <p:sp>
        <p:nvSpPr>
          <p:cNvPr id="26631" name="WordArt 38"/>
          <p:cNvSpPr>
            <a:spLocks noChangeArrowheads="1" noChangeShapeType="1" noTextEdit="1"/>
          </p:cNvSpPr>
          <p:nvPr/>
        </p:nvSpPr>
        <p:spPr bwMode="auto">
          <a:xfrm>
            <a:off x="4953000" y="3357563"/>
            <a:ext cx="644525" cy="576262"/>
          </a:xfrm>
          <a:prstGeom prst="rect">
            <a:avLst/>
          </a:prstGeom>
        </p:spPr>
        <p:txBody>
          <a:bodyPr wrap="none" fromWordArt="1">
            <a:prstTxWarp prst="textSlantUp">
              <a:avLst>
                <a:gd name="adj" fmla="val 55556"/>
              </a:avLst>
            </a:prstTxWarp>
          </a:bodyPr>
          <a:lstStyle/>
          <a:p>
            <a:pPr algn="ctr"/>
            <a:r>
              <a:rPr lang="en-US" sz="2700" kern="10">
                <a:ln w="9525">
                  <a:solidFill>
                    <a:srgbClr val="000000"/>
                  </a:solidFill>
                  <a:round/>
                  <a:headEnd/>
                  <a:tailEnd/>
                </a:ln>
                <a:solidFill>
                  <a:srgbClr val="000000"/>
                </a:solidFill>
                <a:latin typeface="Arial Black"/>
              </a:rPr>
              <a:t>idea 4</a:t>
            </a:r>
          </a:p>
        </p:txBody>
      </p:sp>
      <p:sp>
        <p:nvSpPr>
          <p:cNvPr id="26637" name="Text Box 17"/>
          <p:cNvSpPr txBox="1">
            <a:spLocks noChangeArrowheads="1"/>
          </p:cNvSpPr>
          <p:nvPr/>
        </p:nvSpPr>
        <p:spPr bwMode="auto">
          <a:xfrm>
            <a:off x="201613" y="2998788"/>
            <a:ext cx="4464050" cy="184150"/>
          </a:xfrm>
          <a:prstGeom prst="rect">
            <a:avLst/>
          </a:prstGeom>
          <a:noFill/>
          <a:ln w="9525">
            <a:noFill/>
            <a:miter lim="800000"/>
            <a:headEnd/>
            <a:tailEnd/>
          </a:ln>
        </p:spPr>
        <p:txBody>
          <a:bodyPr>
            <a:spAutoFit/>
          </a:bodyPr>
          <a:lstStyle/>
          <a:p>
            <a:pPr>
              <a:spcBef>
                <a:spcPct val="50000"/>
              </a:spcBef>
            </a:pPr>
            <a:r>
              <a:rPr lang="en-GB" sz="600">
                <a:latin typeface="Comic Sans MS" pitchFamily="66" charset="0"/>
              </a:rPr>
              <a:t>The best / worst bits of my design are ….and because…to make them better I will…</a:t>
            </a:r>
          </a:p>
        </p:txBody>
      </p:sp>
      <p:sp>
        <p:nvSpPr>
          <p:cNvPr id="26641" name="Text Box 21"/>
          <p:cNvSpPr txBox="1">
            <a:spLocks noChangeArrowheads="1"/>
          </p:cNvSpPr>
          <p:nvPr/>
        </p:nvSpPr>
        <p:spPr bwMode="auto">
          <a:xfrm>
            <a:off x="201613" y="6340475"/>
            <a:ext cx="4464050" cy="184150"/>
          </a:xfrm>
          <a:prstGeom prst="rect">
            <a:avLst/>
          </a:prstGeom>
          <a:noFill/>
          <a:ln w="9525">
            <a:noFill/>
            <a:miter lim="800000"/>
            <a:headEnd/>
            <a:tailEnd/>
          </a:ln>
        </p:spPr>
        <p:txBody>
          <a:bodyPr>
            <a:spAutoFit/>
          </a:bodyPr>
          <a:lstStyle/>
          <a:p>
            <a:pPr>
              <a:spcBef>
                <a:spcPct val="50000"/>
              </a:spcBef>
            </a:pPr>
            <a:r>
              <a:rPr lang="en-GB" sz="600">
                <a:latin typeface="Comic Sans MS" pitchFamily="66" charset="0"/>
              </a:rPr>
              <a:t>The best / worst bits of my design are ….and because…to make them better I will…</a:t>
            </a:r>
          </a:p>
        </p:txBody>
      </p:sp>
      <p:sp>
        <p:nvSpPr>
          <p:cNvPr id="26643" name="Text Box 23"/>
          <p:cNvSpPr txBox="1">
            <a:spLocks noChangeArrowheads="1"/>
          </p:cNvSpPr>
          <p:nvPr/>
        </p:nvSpPr>
        <p:spPr bwMode="auto">
          <a:xfrm>
            <a:off x="4883150" y="2998788"/>
            <a:ext cx="4464050" cy="184150"/>
          </a:xfrm>
          <a:prstGeom prst="rect">
            <a:avLst/>
          </a:prstGeom>
          <a:noFill/>
          <a:ln w="9525">
            <a:noFill/>
            <a:miter lim="800000"/>
            <a:headEnd/>
            <a:tailEnd/>
          </a:ln>
        </p:spPr>
        <p:txBody>
          <a:bodyPr>
            <a:spAutoFit/>
          </a:bodyPr>
          <a:lstStyle/>
          <a:p>
            <a:pPr>
              <a:spcBef>
                <a:spcPct val="50000"/>
              </a:spcBef>
            </a:pPr>
            <a:r>
              <a:rPr lang="en-GB" sz="600">
                <a:latin typeface="Comic Sans MS" pitchFamily="66" charset="0"/>
              </a:rPr>
              <a:t>The best / worst bits of my design are ….and because…to make them better I will…</a:t>
            </a:r>
          </a:p>
        </p:txBody>
      </p:sp>
      <p:sp>
        <p:nvSpPr>
          <p:cNvPr id="26645" name="Text Box 25"/>
          <p:cNvSpPr txBox="1">
            <a:spLocks noChangeArrowheads="1"/>
          </p:cNvSpPr>
          <p:nvPr/>
        </p:nvSpPr>
        <p:spPr bwMode="auto">
          <a:xfrm>
            <a:off x="4883150" y="6311900"/>
            <a:ext cx="4464050" cy="184150"/>
          </a:xfrm>
          <a:prstGeom prst="rect">
            <a:avLst/>
          </a:prstGeom>
          <a:noFill/>
          <a:ln w="9525">
            <a:noFill/>
            <a:miter lim="800000"/>
            <a:headEnd/>
            <a:tailEnd/>
          </a:ln>
        </p:spPr>
        <p:txBody>
          <a:bodyPr>
            <a:spAutoFit/>
          </a:bodyPr>
          <a:lstStyle/>
          <a:p>
            <a:pPr>
              <a:spcBef>
                <a:spcPct val="50000"/>
              </a:spcBef>
            </a:pPr>
            <a:r>
              <a:rPr lang="en-GB" sz="600">
                <a:latin typeface="Comic Sans MS" pitchFamily="66" charset="0"/>
              </a:rPr>
              <a:t>The best / worst bits of my design are ….and because…to make them better I will…</a:t>
            </a:r>
          </a:p>
        </p:txBody>
      </p:sp>
      <p:sp>
        <p:nvSpPr>
          <p:cNvPr id="13" name="Rectangle 6">
            <a:extLst>
              <a:ext uri="{FF2B5EF4-FFF2-40B4-BE49-F238E27FC236}">
                <a16:creationId xmlns:a16="http://schemas.microsoft.com/office/drawing/2014/main" id="{51B724B3-6770-448C-B660-62D7D6FA3129}"/>
              </a:ext>
            </a:extLst>
          </p:cNvPr>
          <p:cNvSpPr/>
          <p:nvPr/>
        </p:nvSpPr>
        <p:spPr bwMode="auto">
          <a:xfrm>
            <a:off x="214312" y="142878"/>
            <a:ext cx="9453562" cy="6500813"/>
          </a:xfrm>
          <a:prstGeom prst="rect">
            <a:avLst/>
          </a:prstGeom>
          <a:noFill/>
          <a:ln w="9525" cap="flat" cmpd="sng" algn="ctr">
            <a:solidFill>
              <a:schemeClr val="tx1"/>
            </a:solidFill>
            <a:prstDash val="solid"/>
            <a:round/>
            <a:headEnd type="none" w="med" len="med"/>
            <a:tailEnd type="none" w="med" len="med"/>
          </a:ln>
          <a:effectLst/>
        </p:spPr>
        <p:txBody>
          <a:bodyPr/>
          <a:lstStyle/>
          <a:p>
            <a:pPr defTabSz="1279525">
              <a:defRPr/>
            </a:pPr>
            <a:endParaRPr lang="en-US" sz="2500">
              <a:cs typeface="+mn-cs"/>
            </a:endParaRPr>
          </a:p>
        </p:txBody>
      </p:sp>
      <p:sp>
        <p:nvSpPr>
          <p:cNvPr id="14" name="TextBox 13">
            <a:extLst>
              <a:ext uri="{FF2B5EF4-FFF2-40B4-BE49-F238E27FC236}">
                <a16:creationId xmlns:a16="http://schemas.microsoft.com/office/drawing/2014/main" id="{B33CD739-685C-4589-9CE3-A93E724A79B7}"/>
              </a:ext>
            </a:extLst>
          </p:cNvPr>
          <p:cNvSpPr txBox="1"/>
          <p:nvPr/>
        </p:nvSpPr>
        <p:spPr>
          <a:xfrm rot="16200000">
            <a:off x="-1964597" y="4602038"/>
            <a:ext cx="4173370" cy="338554"/>
          </a:xfrm>
          <a:prstGeom prst="rect">
            <a:avLst/>
          </a:prstGeom>
          <a:noFill/>
        </p:spPr>
        <p:txBody>
          <a:bodyPr wrap="square" rtlCol="0">
            <a:spAutoFit/>
          </a:bodyPr>
          <a:lstStyle/>
          <a:p>
            <a:r>
              <a:rPr lang="en-GB" sz="1600" dirty="0"/>
              <a:t>Design Ideas</a:t>
            </a:r>
          </a:p>
        </p:txBody>
      </p:sp>
    </p:spTree>
    <p:extLst>
      <p:ext uri="{BB962C8B-B14F-4D97-AF65-F5344CB8AC3E}">
        <p14:creationId xmlns:p14="http://schemas.microsoft.com/office/powerpoint/2010/main" val="1208198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086" y="342943"/>
            <a:ext cx="6274983" cy="268215"/>
          </a:xfrm>
          <a:prstGeom prst="rect">
            <a:avLst/>
          </a:prstGeom>
          <a:noFill/>
        </p:spPr>
        <p:txBody>
          <a:bodyPr wrap="square" rtlCol="0">
            <a:spAutoFit/>
          </a:bodyPr>
          <a:lstStyle/>
          <a:p>
            <a:r>
              <a:rPr lang="en-GB" sz="1143" dirty="0"/>
              <a:t>Design Development of Initial Idea number </a:t>
            </a:r>
          </a:p>
        </p:txBody>
      </p:sp>
      <p:sp>
        <p:nvSpPr>
          <p:cNvPr id="3" name="Rectangle 2"/>
          <p:cNvSpPr/>
          <p:nvPr/>
        </p:nvSpPr>
        <p:spPr bwMode="auto">
          <a:xfrm>
            <a:off x="3461406" y="283835"/>
            <a:ext cx="360040" cy="360040"/>
          </a:xfrm>
          <a:prstGeom prst="rect">
            <a:avLst/>
          </a:prstGeom>
          <a:noFill/>
          <a:ln w="9525" cap="flat" cmpd="sng" algn="ctr">
            <a:solidFill>
              <a:schemeClr val="tx1"/>
            </a:solidFill>
            <a:prstDash val="solid"/>
            <a:round/>
            <a:headEnd type="none" w="med" len="med"/>
            <a:tailEnd type="none" w="med" len="med"/>
          </a:ln>
          <a:effectLst/>
        </p:spPr>
        <p:txBody>
          <a:bodyPr vert="horz" wrap="square" lIns="65314" tIns="32657" rIns="65314" bIns="32657" numCol="1" rtlCol="0" anchor="t" anchorCtr="0" compatLnSpc="1">
            <a:prstTxWarp prst="textNoShape">
              <a:avLst/>
            </a:prstTxWarp>
          </a:bodyPr>
          <a:lstStyle/>
          <a:p>
            <a:pPr defTabSz="913965"/>
            <a:endParaRPr lang="en-GB" sz="1786"/>
          </a:p>
        </p:txBody>
      </p:sp>
      <p:sp>
        <p:nvSpPr>
          <p:cNvPr id="4" name="Rectangle 3"/>
          <p:cNvSpPr/>
          <p:nvPr/>
        </p:nvSpPr>
        <p:spPr bwMode="auto">
          <a:xfrm>
            <a:off x="4232920" y="2246012"/>
            <a:ext cx="1645897" cy="1645897"/>
          </a:xfrm>
          <a:prstGeom prst="rect">
            <a:avLst/>
          </a:prstGeom>
          <a:noFill/>
          <a:ln w="9525" cap="flat" cmpd="sng" algn="ctr">
            <a:solidFill>
              <a:schemeClr val="tx1"/>
            </a:solidFill>
            <a:prstDash val="solid"/>
            <a:round/>
            <a:headEnd type="none" w="med" len="med"/>
            <a:tailEnd type="none" w="med" len="med"/>
          </a:ln>
          <a:effectLst/>
        </p:spPr>
        <p:txBody>
          <a:bodyPr vert="horz" wrap="square" lIns="65314" tIns="32657" rIns="65314" bIns="32657" numCol="1" rtlCol="0" anchor="t" anchorCtr="0" compatLnSpc="1">
            <a:prstTxWarp prst="textNoShape">
              <a:avLst/>
            </a:prstTxWarp>
          </a:bodyPr>
          <a:lstStyle/>
          <a:p>
            <a:pPr defTabSz="913965"/>
            <a:endParaRPr lang="en-GB" sz="1786"/>
          </a:p>
        </p:txBody>
      </p:sp>
      <p:sp>
        <p:nvSpPr>
          <p:cNvPr id="5" name="Rectangle 4"/>
          <p:cNvSpPr/>
          <p:nvPr/>
        </p:nvSpPr>
        <p:spPr bwMode="auto">
          <a:xfrm>
            <a:off x="344488" y="827203"/>
            <a:ext cx="2602575" cy="1645897"/>
          </a:xfrm>
          <a:prstGeom prst="rect">
            <a:avLst/>
          </a:prstGeom>
          <a:noFill/>
          <a:ln w="9525" cap="flat" cmpd="sng" algn="ctr">
            <a:solidFill>
              <a:schemeClr val="tx1"/>
            </a:solidFill>
            <a:prstDash val="solid"/>
            <a:round/>
            <a:headEnd type="none" w="med" len="med"/>
            <a:tailEnd type="none" w="med" len="med"/>
          </a:ln>
          <a:effectLst/>
        </p:spPr>
        <p:txBody>
          <a:bodyPr vert="horz" wrap="square" lIns="65314" tIns="32657" rIns="65314" bIns="32657" numCol="1" rtlCol="0" anchor="t" anchorCtr="0" compatLnSpc="1">
            <a:prstTxWarp prst="textNoShape">
              <a:avLst/>
            </a:prstTxWarp>
          </a:bodyPr>
          <a:lstStyle/>
          <a:p>
            <a:pPr defTabSz="913965"/>
            <a:endParaRPr lang="en-GB" sz="1786"/>
          </a:p>
        </p:txBody>
      </p:sp>
      <p:sp>
        <p:nvSpPr>
          <p:cNvPr id="6" name="Rectangle 5"/>
          <p:cNvSpPr/>
          <p:nvPr/>
        </p:nvSpPr>
        <p:spPr bwMode="auto">
          <a:xfrm>
            <a:off x="401118" y="3686172"/>
            <a:ext cx="2545946" cy="1645897"/>
          </a:xfrm>
          <a:prstGeom prst="rect">
            <a:avLst/>
          </a:prstGeom>
          <a:noFill/>
          <a:ln w="9525" cap="flat" cmpd="sng" algn="ctr">
            <a:solidFill>
              <a:schemeClr val="tx1"/>
            </a:solidFill>
            <a:prstDash val="solid"/>
            <a:round/>
            <a:headEnd type="none" w="med" len="med"/>
            <a:tailEnd type="none" w="med" len="med"/>
          </a:ln>
          <a:effectLst/>
        </p:spPr>
        <p:txBody>
          <a:bodyPr vert="horz" wrap="square" lIns="65314" tIns="32657" rIns="65314" bIns="32657" numCol="1" rtlCol="0" anchor="t" anchorCtr="0" compatLnSpc="1">
            <a:prstTxWarp prst="textNoShape">
              <a:avLst/>
            </a:prstTxWarp>
          </a:bodyPr>
          <a:lstStyle/>
          <a:p>
            <a:pPr defTabSz="913965"/>
            <a:endParaRPr lang="en-GB" sz="1786"/>
          </a:p>
        </p:txBody>
      </p:sp>
      <p:sp>
        <p:nvSpPr>
          <p:cNvPr id="7" name="Rectangle 6"/>
          <p:cNvSpPr/>
          <p:nvPr/>
        </p:nvSpPr>
        <p:spPr bwMode="auto">
          <a:xfrm>
            <a:off x="4829001" y="294701"/>
            <a:ext cx="3033311" cy="1645897"/>
          </a:xfrm>
          <a:prstGeom prst="rect">
            <a:avLst/>
          </a:prstGeom>
          <a:noFill/>
          <a:ln w="9525" cap="flat" cmpd="sng" algn="ctr">
            <a:solidFill>
              <a:schemeClr val="tx1"/>
            </a:solidFill>
            <a:prstDash val="solid"/>
            <a:round/>
            <a:headEnd type="none" w="med" len="med"/>
            <a:tailEnd type="none" w="med" len="med"/>
          </a:ln>
          <a:effectLst/>
        </p:spPr>
        <p:txBody>
          <a:bodyPr vert="horz" wrap="square" lIns="65314" tIns="32657" rIns="65314" bIns="32657" numCol="1" rtlCol="0" anchor="t" anchorCtr="0" compatLnSpc="1">
            <a:prstTxWarp prst="textNoShape">
              <a:avLst/>
            </a:prstTxWarp>
          </a:bodyPr>
          <a:lstStyle/>
          <a:p>
            <a:pPr defTabSz="913965"/>
            <a:endParaRPr lang="en-GB" sz="1786"/>
          </a:p>
        </p:txBody>
      </p:sp>
      <p:sp>
        <p:nvSpPr>
          <p:cNvPr id="8" name="Rectangle 7"/>
          <p:cNvSpPr/>
          <p:nvPr/>
        </p:nvSpPr>
        <p:spPr bwMode="auto">
          <a:xfrm>
            <a:off x="7194593" y="2292498"/>
            <a:ext cx="2654642" cy="1645897"/>
          </a:xfrm>
          <a:prstGeom prst="rect">
            <a:avLst/>
          </a:prstGeom>
          <a:noFill/>
          <a:ln w="9525" cap="flat" cmpd="sng" algn="ctr">
            <a:solidFill>
              <a:schemeClr val="tx1"/>
            </a:solidFill>
            <a:prstDash val="solid"/>
            <a:round/>
            <a:headEnd type="none" w="med" len="med"/>
            <a:tailEnd type="none" w="med" len="med"/>
          </a:ln>
          <a:effectLst/>
        </p:spPr>
        <p:txBody>
          <a:bodyPr vert="horz" wrap="square" lIns="65314" tIns="32657" rIns="65314" bIns="32657" numCol="1" rtlCol="0" anchor="t" anchorCtr="0" compatLnSpc="1">
            <a:prstTxWarp prst="textNoShape">
              <a:avLst/>
            </a:prstTxWarp>
          </a:bodyPr>
          <a:lstStyle/>
          <a:p>
            <a:pPr defTabSz="913965"/>
            <a:endParaRPr lang="en-GB" sz="1786"/>
          </a:p>
        </p:txBody>
      </p:sp>
      <p:sp>
        <p:nvSpPr>
          <p:cNvPr id="9" name="Rectangle 8"/>
          <p:cNvSpPr/>
          <p:nvPr/>
        </p:nvSpPr>
        <p:spPr bwMode="auto">
          <a:xfrm>
            <a:off x="3504633" y="4917248"/>
            <a:ext cx="3557173" cy="1645897"/>
          </a:xfrm>
          <a:prstGeom prst="rect">
            <a:avLst/>
          </a:prstGeom>
          <a:noFill/>
          <a:ln w="9525" cap="flat" cmpd="sng" algn="ctr">
            <a:solidFill>
              <a:schemeClr val="tx1"/>
            </a:solidFill>
            <a:prstDash val="solid"/>
            <a:round/>
            <a:headEnd type="none" w="med" len="med"/>
            <a:tailEnd type="none" w="med" len="med"/>
          </a:ln>
          <a:effectLst/>
        </p:spPr>
        <p:txBody>
          <a:bodyPr vert="horz" wrap="square" lIns="65314" tIns="32657" rIns="65314" bIns="32657" numCol="1" rtlCol="0" anchor="t" anchorCtr="0" compatLnSpc="1">
            <a:prstTxWarp prst="textNoShape">
              <a:avLst/>
            </a:prstTxWarp>
          </a:bodyPr>
          <a:lstStyle/>
          <a:p>
            <a:pPr defTabSz="913965"/>
            <a:endParaRPr lang="en-GB" sz="1786"/>
          </a:p>
        </p:txBody>
      </p:sp>
      <p:sp>
        <p:nvSpPr>
          <p:cNvPr id="10" name="TextBox 9"/>
          <p:cNvSpPr txBox="1"/>
          <p:nvPr/>
        </p:nvSpPr>
        <p:spPr>
          <a:xfrm>
            <a:off x="4232920" y="2040274"/>
            <a:ext cx="1285857" cy="224229"/>
          </a:xfrm>
          <a:prstGeom prst="rect">
            <a:avLst/>
          </a:prstGeom>
          <a:noFill/>
        </p:spPr>
        <p:txBody>
          <a:bodyPr wrap="square" rtlCol="0">
            <a:spAutoFit/>
          </a:bodyPr>
          <a:lstStyle/>
          <a:p>
            <a:r>
              <a:rPr lang="en-GB" sz="857" dirty="0"/>
              <a:t>My original initial idea</a:t>
            </a:r>
          </a:p>
        </p:txBody>
      </p:sp>
      <p:sp>
        <p:nvSpPr>
          <p:cNvPr id="11" name="TextBox 10"/>
          <p:cNvSpPr txBox="1"/>
          <p:nvPr/>
        </p:nvSpPr>
        <p:spPr>
          <a:xfrm>
            <a:off x="1279126" y="600114"/>
            <a:ext cx="1285857" cy="224229"/>
          </a:xfrm>
          <a:prstGeom prst="rect">
            <a:avLst/>
          </a:prstGeom>
          <a:noFill/>
        </p:spPr>
        <p:txBody>
          <a:bodyPr wrap="square" rtlCol="0">
            <a:spAutoFit/>
          </a:bodyPr>
          <a:lstStyle/>
          <a:p>
            <a:r>
              <a:rPr lang="en-GB" sz="857" dirty="0"/>
              <a:t>Design development 1</a:t>
            </a:r>
          </a:p>
        </p:txBody>
      </p:sp>
      <p:cxnSp>
        <p:nvCxnSpPr>
          <p:cNvPr id="13" name="Straight Arrow Connector 12"/>
          <p:cNvCxnSpPr/>
          <p:nvPr/>
        </p:nvCxnSpPr>
        <p:spPr bwMode="auto">
          <a:xfrm flipH="1" flipV="1">
            <a:off x="3049931" y="1701586"/>
            <a:ext cx="1082486" cy="6686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 name="TextBox 13"/>
          <p:cNvSpPr txBox="1"/>
          <p:nvPr/>
        </p:nvSpPr>
        <p:spPr>
          <a:xfrm>
            <a:off x="3004274" y="2105065"/>
            <a:ext cx="1187866" cy="619978"/>
          </a:xfrm>
          <a:prstGeom prst="rect">
            <a:avLst/>
          </a:prstGeom>
          <a:noFill/>
        </p:spPr>
        <p:txBody>
          <a:bodyPr wrap="square" rtlCol="0">
            <a:spAutoFit/>
          </a:bodyPr>
          <a:lstStyle/>
          <a:p>
            <a:r>
              <a:rPr lang="en-GB" sz="1143" b="1" dirty="0"/>
              <a:t>Add </a:t>
            </a:r>
            <a:r>
              <a:rPr lang="en-GB" sz="1143" dirty="0"/>
              <a:t>something(s) to your initial idea</a:t>
            </a:r>
          </a:p>
        </p:txBody>
      </p:sp>
      <p:cxnSp>
        <p:nvCxnSpPr>
          <p:cNvPr id="15" name="Straight Arrow Connector 14"/>
          <p:cNvCxnSpPr/>
          <p:nvPr/>
        </p:nvCxnSpPr>
        <p:spPr bwMode="auto">
          <a:xfrm flipH="1">
            <a:off x="3049931" y="3171828"/>
            <a:ext cx="1082486" cy="57312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 name="TextBox 17"/>
          <p:cNvSpPr txBox="1"/>
          <p:nvPr/>
        </p:nvSpPr>
        <p:spPr>
          <a:xfrm>
            <a:off x="3049932" y="3686172"/>
            <a:ext cx="1491594" cy="795859"/>
          </a:xfrm>
          <a:prstGeom prst="rect">
            <a:avLst/>
          </a:prstGeom>
          <a:noFill/>
        </p:spPr>
        <p:txBody>
          <a:bodyPr wrap="square" rtlCol="0">
            <a:spAutoFit/>
          </a:bodyPr>
          <a:lstStyle/>
          <a:p>
            <a:r>
              <a:rPr lang="en-GB" sz="1143" b="1" dirty="0"/>
              <a:t>Subtract </a:t>
            </a:r>
          </a:p>
          <a:p>
            <a:r>
              <a:rPr lang="en-GB" sz="1143" dirty="0"/>
              <a:t>take</a:t>
            </a:r>
            <a:r>
              <a:rPr lang="en-GB" sz="1143" b="1" dirty="0"/>
              <a:t> </a:t>
            </a:r>
            <a:r>
              <a:rPr lang="en-GB" sz="1143" dirty="0"/>
              <a:t>away something(s) from your initial idea</a:t>
            </a:r>
          </a:p>
        </p:txBody>
      </p:sp>
      <p:sp>
        <p:nvSpPr>
          <p:cNvPr id="19" name="TextBox 18"/>
          <p:cNvSpPr txBox="1"/>
          <p:nvPr/>
        </p:nvSpPr>
        <p:spPr>
          <a:xfrm>
            <a:off x="786823" y="2473100"/>
            <a:ext cx="2011714" cy="696986"/>
          </a:xfrm>
          <a:prstGeom prst="rect">
            <a:avLst/>
          </a:prstGeom>
          <a:noFill/>
        </p:spPr>
        <p:txBody>
          <a:bodyPr wrap="square" rtlCol="0">
            <a:spAutoFit/>
          </a:bodyPr>
          <a:lstStyle/>
          <a:p>
            <a:pPr>
              <a:spcBef>
                <a:spcPct val="50000"/>
              </a:spcBef>
            </a:pPr>
            <a:r>
              <a:rPr lang="en-GB" sz="786" dirty="0"/>
              <a:t>What has changed? </a:t>
            </a:r>
          </a:p>
          <a:p>
            <a:pPr>
              <a:spcBef>
                <a:spcPct val="50000"/>
              </a:spcBef>
            </a:pPr>
            <a:endParaRPr lang="en-GB" sz="786" dirty="0"/>
          </a:p>
          <a:p>
            <a:pPr>
              <a:spcBef>
                <a:spcPct val="50000"/>
              </a:spcBef>
            </a:pPr>
            <a:r>
              <a:rPr lang="en-GB" sz="786" dirty="0"/>
              <a:t>Has it improved the design? </a:t>
            </a:r>
          </a:p>
          <a:p>
            <a:endParaRPr lang="en-GB" sz="786" dirty="0"/>
          </a:p>
        </p:txBody>
      </p:sp>
      <p:sp>
        <p:nvSpPr>
          <p:cNvPr id="20" name="TextBox 19"/>
          <p:cNvSpPr txBox="1"/>
          <p:nvPr/>
        </p:nvSpPr>
        <p:spPr>
          <a:xfrm>
            <a:off x="773498" y="5394683"/>
            <a:ext cx="2011714" cy="878382"/>
          </a:xfrm>
          <a:prstGeom prst="rect">
            <a:avLst/>
          </a:prstGeom>
          <a:noFill/>
        </p:spPr>
        <p:txBody>
          <a:bodyPr wrap="square" rtlCol="0">
            <a:spAutoFit/>
          </a:bodyPr>
          <a:lstStyle/>
          <a:p>
            <a:pPr>
              <a:spcBef>
                <a:spcPct val="50000"/>
              </a:spcBef>
            </a:pPr>
            <a:r>
              <a:rPr lang="en-GB" sz="786" dirty="0"/>
              <a:t>What has changed? </a:t>
            </a:r>
          </a:p>
          <a:p>
            <a:pPr>
              <a:spcBef>
                <a:spcPct val="50000"/>
              </a:spcBef>
            </a:pPr>
            <a:endParaRPr lang="en-GB" sz="786" dirty="0"/>
          </a:p>
          <a:p>
            <a:pPr>
              <a:spcBef>
                <a:spcPct val="50000"/>
              </a:spcBef>
            </a:pPr>
            <a:r>
              <a:rPr lang="en-GB" sz="786" dirty="0"/>
              <a:t>Has it improved the design? </a:t>
            </a:r>
          </a:p>
          <a:p>
            <a:pPr>
              <a:spcBef>
                <a:spcPct val="50000"/>
              </a:spcBef>
            </a:pPr>
            <a:endParaRPr lang="en-GB" sz="786" dirty="0"/>
          </a:p>
          <a:p>
            <a:endParaRPr lang="en-GB" sz="786" dirty="0"/>
          </a:p>
        </p:txBody>
      </p:sp>
      <p:sp>
        <p:nvSpPr>
          <p:cNvPr id="21" name="TextBox 20"/>
          <p:cNvSpPr txBox="1"/>
          <p:nvPr/>
        </p:nvSpPr>
        <p:spPr>
          <a:xfrm>
            <a:off x="1279126" y="3458393"/>
            <a:ext cx="1285857" cy="224229"/>
          </a:xfrm>
          <a:prstGeom prst="rect">
            <a:avLst/>
          </a:prstGeom>
          <a:noFill/>
        </p:spPr>
        <p:txBody>
          <a:bodyPr wrap="square" rtlCol="0">
            <a:spAutoFit/>
          </a:bodyPr>
          <a:lstStyle/>
          <a:p>
            <a:r>
              <a:rPr lang="en-GB" sz="857" dirty="0"/>
              <a:t>Design development 2</a:t>
            </a:r>
          </a:p>
        </p:txBody>
      </p:sp>
      <p:cxnSp>
        <p:nvCxnSpPr>
          <p:cNvPr id="22" name="Straight Arrow Connector 21"/>
          <p:cNvCxnSpPr/>
          <p:nvPr/>
        </p:nvCxnSpPr>
        <p:spPr bwMode="auto">
          <a:xfrm>
            <a:off x="5055869" y="4024493"/>
            <a:ext cx="0" cy="5587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TextBox 24"/>
          <p:cNvSpPr txBox="1"/>
          <p:nvPr/>
        </p:nvSpPr>
        <p:spPr>
          <a:xfrm>
            <a:off x="5060509" y="3960763"/>
            <a:ext cx="1491594" cy="795859"/>
          </a:xfrm>
          <a:prstGeom prst="rect">
            <a:avLst/>
          </a:prstGeom>
          <a:noFill/>
        </p:spPr>
        <p:txBody>
          <a:bodyPr wrap="square" rtlCol="0">
            <a:spAutoFit/>
          </a:bodyPr>
          <a:lstStyle/>
          <a:p>
            <a:r>
              <a:rPr lang="en-GB" sz="1143" b="1" dirty="0"/>
              <a:t>Mirror</a:t>
            </a:r>
          </a:p>
          <a:p>
            <a:r>
              <a:rPr lang="en-GB" sz="1143" dirty="0"/>
              <a:t>Repeat something(s) from your initial idea</a:t>
            </a:r>
          </a:p>
        </p:txBody>
      </p:sp>
      <p:sp>
        <p:nvSpPr>
          <p:cNvPr id="26" name="TextBox 25"/>
          <p:cNvSpPr txBox="1"/>
          <p:nvPr/>
        </p:nvSpPr>
        <p:spPr>
          <a:xfrm>
            <a:off x="3898597" y="4575040"/>
            <a:ext cx="1285857" cy="224229"/>
          </a:xfrm>
          <a:prstGeom prst="rect">
            <a:avLst/>
          </a:prstGeom>
          <a:noFill/>
        </p:spPr>
        <p:txBody>
          <a:bodyPr wrap="square" rtlCol="0">
            <a:spAutoFit/>
          </a:bodyPr>
          <a:lstStyle/>
          <a:p>
            <a:r>
              <a:rPr lang="en-GB" sz="857" dirty="0"/>
              <a:t>Design development 3</a:t>
            </a:r>
          </a:p>
        </p:txBody>
      </p:sp>
      <p:sp>
        <p:nvSpPr>
          <p:cNvPr id="27" name="TextBox 26"/>
          <p:cNvSpPr txBox="1"/>
          <p:nvPr/>
        </p:nvSpPr>
        <p:spPr>
          <a:xfrm>
            <a:off x="7194592" y="5245248"/>
            <a:ext cx="2011714" cy="696986"/>
          </a:xfrm>
          <a:prstGeom prst="rect">
            <a:avLst/>
          </a:prstGeom>
          <a:noFill/>
        </p:spPr>
        <p:txBody>
          <a:bodyPr wrap="square" rtlCol="0">
            <a:spAutoFit/>
          </a:bodyPr>
          <a:lstStyle/>
          <a:p>
            <a:pPr>
              <a:spcBef>
                <a:spcPct val="50000"/>
              </a:spcBef>
            </a:pPr>
            <a:r>
              <a:rPr lang="en-GB" sz="786" dirty="0"/>
              <a:t>What has changed? </a:t>
            </a:r>
          </a:p>
          <a:p>
            <a:pPr>
              <a:spcBef>
                <a:spcPct val="50000"/>
              </a:spcBef>
            </a:pPr>
            <a:endParaRPr lang="en-GB" sz="786" dirty="0"/>
          </a:p>
          <a:p>
            <a:pPr>
              <a:spcBef>
                <a:spcPct val="50000"/>
              </a:spcBef>
            </a:pPr>
            <a:r>
              <a:rPr lang="en-GB" sz="786" dirty="0"/>
              <a:t>Has it improved the design? </a:t>
            </a:r>
          </a:p>
          <a:p>
            <a:endParaRPr lang="en-GB" sz="786" dirty="0"/>
          </a:p>
        </p:txBody>
      </p:sp>
      <p:sp>
        <p:nvSpPr>
          <p:cNvPr id="28" name="TextBox 27"/>
          <p:cNvSpPr txBox="1"/>
          <p:nvPr/>
        </p:nvSpPr>
        <p:spPr>
          <a:xfrm>
            <a:off x="7194592" y="2105065"/>
            <a:ext cx="1285857" cy="224229"/>
          </a:xfrm>
          <a:prstGeom prst="rect">
            <a:avLst/>
          </a:prstGeom>
          <a:noFill/>
        </p:spPr>
        <p:txBody>
          <a:bodyPr wrap="square" rtlCol="0">
            <a:spAutoFit/>
          </a:bodyPr>
          <a:lstStyle/>
          <a:p>
            <a:r>
              <a:rPr lang="en-GB" sz="857" dirty="0"/>
              <a:t>Design development 4</a:t>
            </a:r>
          </a:p>
        </p:txBody>
      </p:sp>
      <p:sp>
        <p:nvSpPr>
          <p:cNvPr id="30" name="TextBox 29"/>
          <p:cNvSpPr txBox="1"/>
          <p:nvPr/>
        </p:nvSpPr>
        <p:spPr>
          <a:xfrm>
            <a:off x="7228546" y="3984515"/>
            <a:ext cx="2011714" cy="696986"/>
          </a:xfrm>
          <a:prstGeom prst="rect">
            <a:avLst/>
          </a:prstGeom>
          <a:noFill/>
        </p:spPr>
        <p:txBody>
          <a:bodyPr wrap="square" rtlCol="0">
            <a:spAutoFit/>
          </a:bodyPr>
          <a:lstStyle/>
          <a:p>
            <a:pPr>
              <a:spcBef>
                <a:spcPct val="50000"/>
              </a:spcBef>
            </a:pPr>
            <a:r>
              <a:rPr lang="en-GB" sz="786" dirty="0"/>
              <a:t>What has changed? </a:t>
            </a:r>
          </a:p>
          <a:p>
            <a:pPr>
              <a:spcBef>
                <a:spcPct val="50000"/>
              </a:spcBef>
            </a:pPr>
            <a:endParaRPr lang="en-GB" sz="786" dirty="0"/>
          </a:p>
          <a:p>
            <a:pPr>
              <a:spcBef>
                <a:spcPct val="50000"/>
              </a:spcBef>
            </a:pPr>
            <a:r>
              <a:rPr lang="en-GB" sz="786" dirty="0"/>
              <a:t>Has it improved the design? </a:t>
            </a:r>
          </a:p>
          <a:p>
            <a:endParaRPr lang="en-GB" sz="786" dirty="0"/>
          </a:p>
        </p:txBody>
      </p:sp>
      <p:cxnSp>
        <p:nvCxnSpPr>
          <p:cNvPr id="31" name="Straight Arrow Connector 30"/>
          <p:cNvCxnSpPr/>
          <p:nvPr/>
        </p:nvCxnSpPr>
        <p:spPr bwMode="auto">
          <a:xfrm flipV="1">
            <a:off x="5979320" y="2798103"/>
            <a:ext cx="1082486" cy="2350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4" name="TextBox 33"/>
          <p:cNvSpPr txBox="1"/>
          <p:nvPr/>
        </p:nvSpPr>
        <p:spPr>
          <a:xfrm>
            <a:off x="3746694" y="702237"/>
            <a:ext cx="1274458" cy="971741"/>
          </a:xfrm>
          <a:prstGeom prst="rect">
            <a:avLst/>
          </a:prstGeom>
          <a:noFill/>
        </p:spPr>
        <p:txBody>
          <a:bodyPr wrap="square" rtlCol="0">
            <a:spAutoFit/>
          </a:bodyPr>
          <a:lstStyle/>
          <a:p>
            <a:r>
              <a:rPr lang="en-GB" sz="1143" b="1" dirty="0"/>
              <a:t>Stretch</a:t>
            </a:r>
          </a:p>
          <a:p>
            <a:r>
              <a:rPr lang="en-GB" sz="1143" dirty="0"/>
              <a:t>Make something(s) bigger in your initial idea</a:t>
            </a:r>
          </a:p>
        </p:txBody>
      </p:sp>
      <p:sp>
        <p:nvSpPr>
          <p:cNvPr id="35" name="TextBox 34"/>
          <p:cNvSpPr txBox="1"/>
          <p:nvPr/>
        </p:nvSpPr>
        <p:spPr>
          <a:xfrm>
            <a:off x="8049344" y="640373"/>
            <a:ext cx="2011714" cy="696986"/>
          </a:xfrm>
          <a:prstGeom prst="rect">
            <a:avLst/>
          </a:prstGeom>
          <a:noFill/>
        </p:spPr>
        <p:txBody>
          <a:bodyPr wrap="square" rtlCol="0">
            <a:spAutoFit/>
          </a:bodyPr>
          <a:lstStyle/>
          <a:p>
            <a:pPr>
              <a:spcBef>
                <a:spcPct val="50000"/>
              </a:spcBef>
            </a:pPr>
            <a:r>
              <a:rPr lang="en-GB" sz="786" dirty="0"/>
              <a:t>What has changed? </a:t>
            </a:r>
          </a:p>
          <a:p>
            <a:pPr>
              <a:spcBef>
                <a:spcPct val="50000"/>
              </a:spcBef>
            </a:pPr>
            <a:endParaRPr lang="en-GB" sz="786" dirty="0"/>
          </a:p>
          <a:p>
            <a:pPr>
              <a:spcBef>
                <a:spcPct val="50000"/>
              </a:spcBef>
            </a:pPr>
            <a:r>
              <a:rPr lang="en-GB" sz="786" dirty="0"/>
              <a:t>Has it improved the design? </a:t>
            </a:r>
          </a:p>
          <a:p>
            <a:endParaRPr lang="en-GB" sz="786" dirty="0"/>
          </a:p>
        </p:txBody>
      </p:sp>
      <p:sp>
        <p:nvSpPr>
          <p:cNvPr id="36" name="TextBox 35"/>
          <p:cNvSpPr txBox="1"/>
          <p:nvPr/>
        </p:nvSpPr>
        <p:spPr>
          <a:xfrm>
            <a:off x="4780867" y="91341"/>
            <a:ext cx="1285857" cy="224229"/>
          </a:xfrm>
          <a:prstGeom prst="rect">
            <a:avLst/>
          </a:prstGeom>
          <a:noFill/>
        </p:spPr>
        <p:txBody>
          <a:bodyPr wrap="square" rtlCol="0">
            <a:spAutoFit/>
          </a:bodyPr>
          <a:lstStyle/>
          <a:p>
            <a:r>
              <a:rPr lang="en-GB" sz="857" dirty="0"/>
              <a:t>Design development 5</a:t>
            </a:r>
          </a:p>
        </p:txBody>
      </p:sp>
      <p:cxnSp>
        <p:nvCxnSpPr>
          <p:cNvPr id="37" name="Straight Arrow Connector 36"/>
          <p:cNvCxnSpPr/>
          <p:nvPr/>
        </p:nvCxnSpPr>
        <p:spPr bwMode="auto">
          <a:xfrm flipV="1">
            <a:off x="4541527" y="1507899"/>
            <a:ext cx="123974" cy="46220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0" name="TextBox 39"/>
          <p:cNvSpPr txBox="1"/>
          <p:nvPr/>
        </p:nvSpPr>
        <p:spPr>
          <a:xfrm>
            <a:off x="6050508" y="2941547"/>
            <a:ext cx="1274458" cy="971741"/>
          </a:xfrm>
          <a:prstGeom prst="rect">
            <a:avLst/>
          </a:prstGeom>
          <a:noFill/>
        </p:spPr>
        <p:txBody>
          <a:bodyPr wrap="square" rtlCol="0">
            <a:spAutoFit/>
          </a:bodyPr>
          <a:lstStyle/>
          <a:p>
            <a:r>
              <a:rPr lang="en-GB" sz="1143" b="1" dirty="0"/>
              <a:t>Squash </a:t>
            </a:r>
          </a:p>
          <a:p>
            <a:r>
              <a:rPr lang="en-GB" sz="1143" dirty="0"/>
              <a:t>Make something(s) smaller in your initial idea</a:t>
            </a:r>
          </a:p>
        </p:txBody>
      </p:sp>
      <p:sp>
        <p:nvSpPr>
          <p:cNvPr id="32" name="TextBox 31">
            <a:extLst>
              <a:ext uri="{FF2B5EF4-FFF2-40B4-BE49-F238E27FC236}">
                <a16:creationId xmlns:a16="http://schemas.microsoft.com/office/drawing/2014/main" id="{91502332-D4E4-434E-B636-F421DECD1ED0}"/>
              </a:ext>
            </a:extLst>
          </p:cNvPr>
          <p:cNvSpPr txBox="1"/>
          <p:nvPr/>
        </p:nvSpPr>
        <p:spPr>
          <a:xfrm rot="16200000">
            <a:off x="-1964597" y="4602038"/>
            <a:ext cx="4173370" cy="338554"/>
          </a:xfrm>
          <a:prstGeom prst="rect">
            <a:avLst/>
          </a:prstGeom>
          <a:noFill/>
        </p:spPr>
        <p:txBody>
          <a:bodyPr wrap="square" rtlCol="0">
            <a:spAutoFit/>
          </a:bodyPr>
          <a:lstStyle/>
          <a:p>
            <a:r>
              <a:rPr lang="en-GB" sz="1600" dirty="0"/>
              <a:t>Design Development</a:t>
            </a:r>
          </a:p>
        </p:txBody>
      </p:sp>
    </p:spTree>
    <p:extLst>
      <p:ext uri="{BB962C8B-B14F-4D97-AF65-F5344CB8AC3E}">
        <p14:creationId xmlns:p14="http://schemas.microsoft.com/office/powerpoint/2010/main" val="3045846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6"/>
          <p:cNvSpPr>
            <a:spLocks noChangeArrowheads="1"/>
          </p:cNvSpPr>
          <p:nvPr/>
        </p:nvSpPr>
        <p:spPr bwMode="auto">
          <a:xfrm>
            <a:off x="200029" y="5661028"/>
            <a:ext cx="9577387" cy="1008063"/>
          </a:xfrm>
          <a:prstGeom prst="rect">
            <a:avLst/>
          </a:prstGeom>
          <a:solidFill>
            <a:schemeClr val="bg1"/>
          </a:solidFill>
          <a:ln w="9525">
            <a:noFill/>
            <a:miter lim="800000"/>
            <a:headEnd/>
            <a:tailEnd/>
          </a:ln>
        </p:spPr>
        <p:txBody>
          <a:bodyPr wrap="none" anchor="ctr"/>
          <a:lstStyle/>
          <a:p>
            <a:endParaRPr lang="en-US"/>
          </a:p>
        </p:txBody>
      </p:sp>
      <p:sp>
        <p:nvSpPr>
          <p:cNvPr id="19460" name="Rectangle 7"/>
          <p:cNvSpPr>
            <a:spLocks noChangeArrowheads="1"/>
          </p:cNvSpPr>
          <p:nvPr/>
        </p:nvSpPr>
        <p:spPr bwMode="auto">
          <a:xfrm>
            <a:off x="128589" y="4941888"/>
            <a:ext cx="9648825" cy="1727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9461" name="Text Box 5"/>
          <p:cNvSpPr txBox="1">
            <a:spLocks noChangeArrowheads="1"/>
          </p:cNvSpPr>
          <p:nvPr/>
        </p:nvSpPr>
        <p:spPr bwMode="auto">
          <a:xfrm>
            <a:off x="200025" y="5065716"/>
            <a:ext cx="9505950" cy="1400383"/>
          </a:xfrm>
          <a:prstGeom prst="rect">
            <a:avLst/>
          </a:prstGeom>
          <a:noFill/>
          <a:ln w="9525">
            <a:noFill/>
            <a:miter lim="800000"/>
            <a:headEnd/>
            <a:tailEnd/>
          </a:ln>
        </p:spPr>
        <p:txBody>
          <a:bodyPr>
            <a:spAutoFit/>
          </a:bodyPr>
          <a:lstStyle/>
          <a:p>
            <a:pPr>
              <a:spcBef>
                <a:spcPct val="50000"/>
              </a:spcBef>
            </a:pPr>
            <a:r>
              <a:rPr lang="en-GB" sz="1000" b="1">
                <a:latin typeface="Comic Sans MS" pitchFamily="66" charset="0"/>
              </a:rPr>
              <a:t>Homework Success Criteria</a:t>
            </a:r>
          </a:p>
          <a:p>
            <a:pPr>
              <a:spcBef>
                <a:spcPct val="50000"/>
              </a:spcBef>
            </a:pPr>
            <a:r>
              <a:rPr lang="en-GB" sz="1000">
                <a:latin typeface="Comic Sans MS" pitchFamily="66" charset="0"/>
              </a:rPr>
              <a:t>A – You have followed and included </a:t>
            </a:r>
            <a:r>
              <a:rPr lang="en-GB" sz="1000" u="sng">
                <a:latin typeface="Comic Sans MS" pitchFamily="66" charset="0"/>
              </a:rPr>
              <a:t>all</a:t>
            </a:r>
            <a:r>
              <a:rPr lang="en-GB" sz="1000">
                <a:latin typeface="Comic Sans MS" pitchFamily="66" charset="0"/>
              </a:rPr>
              <a:t> of the “things to include” and presented your work </a:t>
            </a:r>
            <a:r>
              <a:rPr lang="en-GB" sz="1000" u="sng">
                <a:latin typeface="Comic Sans MS" pitchFamily="66" charset="0"/>
              </a:rPr>
              <a:t>very</a:t>
            </a:r>
            <a:r>
              <a:rPr lang="en-GB" sz="1000">
                <a:latin typeface="Comic Sans MS" pitchFamily="66" charset="0"/>
              </a:rPr>
              <a:t> well by using titles, sub titles and images or drawings to support your written work. All written work </a:t>
            </a:r>
            <a:r>
              <a:rPr lang="en-GB" sz="1000" u="sng">
                <a:latin typeface="Comic Sans MS" pitchFamily="66" charset="0"/>
              </a:rPr>
              <a:t>must</a:t>
            </a:r>
            <a:r>
              <a:rPr lang="en-GB" sz="1000">
                <a:latin typeface="Comic Sans MS" pitchFamily="66" charset="0"/>
              </a:rPr>
              <a:t> be in your own words and include your </a:t>
            </a:r>
            <a:r>
              <a:rPr lang="en-GB" sz="1000" u="sng">
                <a:latin typeface="Comic Sans MS" pitchFamily="66" charset="0"/>
              </a:rPr>
              <a:t>own opinions</a:t>
            </a:r>
            <a:r>
              <a:rPr lang="en-GB" sz="1000">
                <a:latin typeface="Comic Sans MS" pitchFamily="66" charset="0"/>
              </a:rPr>
              <a:t>.</a:t>
            </a:r>
          </a:p>
          <a:p>
            <a:pPr>
              <a:spcBef>
                <a:spcPct val="50000"/>
              </a:spcBef>
            </a:pPr>
            <a:r>
              <a:rPr lang="en-GB" sz="1000">
                <a:latin typeface="Comic Sans MS" pitchFamily="66" charset="0"/>
              </a:rPr>
              <a:t>B- You have followed and included </a:t>
            </a:r>
            <a:r>
              <a:rPr lang="en-GB" sz="1000" u="sng">
                <a:latin typeface="Comic Sans MS" pitchFamily="66" charset="0"/>
              </a:rPr>
              <a:t>some</a:t>
            </a:r>
            <a:r>
              <a:rPr lang="en-GB" sz="1000">
                <a:latin typeface="Comic Sans MS" pitchFamily="66" charset="0"/>
              </a:rPr>
              <a:t> of the “things to include” and presented your work well by using a title and images or drawings to support your written work. All written work must be in your own words.</a:t>
            </a:r>
          </a:p>
          <a:p>
            <a:pPr>
              <a:spcBef>
                <a:spcPct val="50000"/>
              </a:spcBef>
            </a:pPr>
            <a:r>
              <a:rPr lang="en-GB" sz="1000">
                <a:latin typeface="Comic Sans MS" pitchFamily="66" charset="0"/>
              </a:rPr>
              <a:t>C – You have followed and included </a:t>
            </a:r>
            <a:r>
              <a:rPr lang="en-GB" sz="1000" u="sng">
                <a:latin typeface="Comic Sans MS" pitchFamily="66" charset="0"/>
              </a:rPr>
              <a:t>few</a:t>
            </a:r>
            <a:r>
              <a:rPr lang="en-GB" sz="1000">
                <a:latin typeface="Comic Sans MS" pitchFamily="66" charset="0"/>
              </a:rPr>
              <a:t> of the “things to include”. Your work may not be presented appropriately as it will be missing titles, sub titles or your name. There will be lots of information that is copied and pasted from the internet with no opinions of your own</a:t>
            </a:r>
          </a:p>
        </p:txBody>
      </p:sp>
      <p:sp>
        <p:nvSpPr>
          <p:cNvPr id="8" name="Rectangle 3"/>
          <p:cNvSpPr txBox="1">
            <a:spLocks noChangeArrowheads="1"/>
          </p:cNvSpPr>
          <p:nvPr/>
        </p:nvSpPr>
        <p:spPr bwMode="auto">
          <a:xfrm>
            <a:off x="1496618" y="764704"/>
            <a:ext cx="7914084" cy="5218113"/>
          </a:xfrm>
          <a:prstGeom prst="rect">
            <a:avLst/>
          </a:prstGeom>
          <a:noFill/>
          <a:ln w="9525">
            <a:noFill/>
            <a:miter lim="800000"/>
            <a:headEnd/>
            <a:tailEnd/>
          </a:ln>
        </p:spPr>
        <p:txBody>
          <a:bodyPr lIns="95782" tIns="47891" rIns="95782" bIns="47891"/>
          <a:lstStyle/>
          <a:p>
            <a:pPr marL="357188" indent="-357188" defTabSz="957263">
              <a:spcBef>
                <a:spcPct val="20000"/>
              </a:spcBef>
              <a:defRPr/>
            </a:pPr>
            <a:r>
              <a:rPr lang="en-GB" sz="1200" kern="0" dirty="0">
                <a:latin typeface="Comic Sans MS" pitchFamily="66" charset="0"/>
                <a:cs typeface="+mn-cs"/>
              </a:rPr>
              <a:t>In Design and Technology we would like you to understand and appreciate Iconic Product Designs</a:t>
            </a:r>
          </a:p>
          <a:p>
            <a:pPr marL="357188" indent="-357188" defTabSz="957263">
              <a:spcBef>
                <a:spcPct val="20000"/>
              </a:spcBef>
              <a:buFontTx/>
              <a:buChar char="•"/>
              <a:defRPr/>
            </a:pPr>
            <a:endParaRPr lang="en-GB" sz="1200" kern="0" dirty="0">
              <a:latin typeface="Comic Sans MS" pitchFamily="66" charset="0"/>
              <a:cs typeface="+mn-cs"/>
            </a:endParaRPr>
          </a:p>
          <a:p>
            <a:pPr marL="357188" indent="-357188" defTabSz="957263">
              <a:spcBef>
                <a:spcPct val="20000"/>
              </a:spcBef>
              <a:buFontTx/>
              <a:buChar char="•"/>
              <a:defRPr/>
            </a:pPr>
            <a:endParaRPr lang="en-GB" sz="1200" kern="0" dirty="0">
              <a:latin typeface="Comic Sans MS" pitchFamily="66" charset="0"/>
              <a:cs typeface="+mn-cs"/>
            </a:endParaRPr>
          </a:p>
          <a:p>
            <a:pPr marL="357188" indent="-357188" defTabSz="957263">
              <a:spcBef>
                <a:spcPct val="20000"/>
              </a:spcBef>
              <a:buFontTx/>
              <a:buChar char="•"/>
              <a:defRPr/>
            </a:pPr>
            <a:r>
              <a:rPr lang="en-GB" sz="1200" b="1" kern="0" dirty="0">
                <a:latin typeface="Comic Sans MS" pitchFamily="66" charset="0"/>
                <a:cs typeface="+mn-cs"/>
              </a:rPr>
              <a:t>Task: </a:t>
            </a:r>
            <a:r>
              <a:rPr lang="en-GB" sz="1200" kern="0" dirty="0">
                <a:latin typeface="Comic Sans MS" pitchFamily="66" charset="0"/>
                <a:cs typeface="+mn-cs"/>
              </a:rPr>
              <a:t>You are to complete a profile on your chosen Iconic Design</a:t>
            </a:r>
          </a:p>
          <a:p>
            <a:pPr marL="357188" indent="-357188" defTabSz="957263">
              <a:spcBef>
                <a:spcPct val="20000"/>
              </a:spcBef>
              <a:buFontTx/>
              <a:buChar char="•"/>
              <a:defRPr/>
            </a:pPr>
            <a:endParaRPr lang="en-GB" sz="1200" kern="0" dirty="0">
              <a:latin typeface="Comic Sans MS" pitchFamily="66" charset="0"/>
              <a:cs typeface="+mn-cs"/>
            </a:endParaRPr>
          </a:p>
          <a:p>
            <a:pPr marL="357188" indent="-357188" defTabSz="957263">
              <a:spcBef>
                <a:spcPct val="20000"/>
              </a:spcBef>
              <a:buFontTx/>
              <a:buChar char="•"/>
              <a:defRPr/>
            </a:pPr>
            <a:r>
              <a:rPr lang="en-GB" sz="1200" b="1" kern="0" dirty="0">
                <a:latin typeface="Comic Sans MS" pitchFamily="66" charset="0"/>
                <a:cs typeface="+mn-cs"/>
              </a:rPr>
              <a:t>Things to include: </a:t>
            </a:r>
          </a:p>
          <a:p>
            <a:pPr marL="357188" indent="-357188" defTabSz="957263">
              <a:spcBef>
                <a:spcPct val="20000"/>
              </a:spcBef>
              <a:buFontTx/>
              <a:buChar char="•"/>
              <a:defRPr/>
            </a:pPr>
            <a:r>
              <a:rPr lang="en-GB" sz="1200" kern="0" dirty="0">
                <a:latin typeface="Comic Sans MS" pitchFamily="66" charset="0"/>
                <a:cs typeface="+mn-cs"/>
              </a:rPr>
              <a:t>What is the product?</a:t>
            </a:r>
          </a:p>
          <a:p>
            <a:pPr marL="357188" indent="-357188" defTabSz="957263">
              <a:spcBef>
                <a:spcPct val="20000"/>
              </a:spcBef>
              <a:buFontTx/>
              <a:buChar char="•"/>
              <a:defRPr/>
            </a:pPr>
            <a:r>
              <a:rPr lang="en-GB" sz="1200" kern="0" dirty="0">
                <a:latin typeface="Comic Sans MS" pitchFamily="66" charset="0"/>
                <a:cs typeface="+mn-cs"/>
              </a:rPr>
              <a:t>Why did you choose the product?</a:t>
            </a:r>
          </a:p>
          <a:p>
            <a:pPr marL="357188" indent="-357188" defTabSz="957263">
              <a:spcBef>
                <a:spcPct val="20000"/>
              </a:spcBef>
              <a:buFontTx/>
              <a:buChar char="•"/>
              <a:defRPr/>
            </a:pPr>
            <a:r>
              <a:rPr lang="en-GB" sz="1200" kern="0" dirty="0">
                <a:latin typeface="Comic Sans MS" pitchFamily="66" charset="0"/>
                <a:cs typeface="+mn-cs"/>
              </a:rPr>
              <a:t>Why do you think it is a DESIGN ICON?</a:t>
            </a:r>
          </a:p>
          <a:p>
            <a:pPr marL="357188" indent="-357188" defTabSz="957263">
              <a:spcBef>
                <a:spcPct val="20000"/>
              </a:spcBef>
              <a:buFontTx/>
              <a:buChar char="•"/>
              <a:defRPr/>
            </a:pPr>
            <a:r>
              <a:rPr lang="en-GB" sz="1200" kern="0" dirty="0">
                <a:latin typeface="Comic Sans MS" pitchFamily="66" charset="0"/>
                <a:cs typeface="+mn-cs"/>
              </a:rPr>
              <a:t>Who is the designer or company that designed it?</a:t>
            </a:r>
          </a:p>
          <a:p>
            <a:pPr marL="357188" indent="-357188" defTabSz="957263">
              <a:spcBef>
                <a:spcPct val="20000"/>
              </a:spcBef>
              <a:buFontTx/>
              <a:buChar char="•"/>
              <a:defRPr/>
            </a:pPr>
            <a:r>
              <a:rPr lang="en-GB" sz="1200" kern="0" dirty="0">
                <a:latin typeface="Comic Sans MS" pitchFamily="66" charset="0"/>
                <a:cs typeface="+mn-cs"/>
              </a:rPr>
              <a:t>What do you think about the FORM of the product?</a:t>
            </a:r>
          </a:p>
          <a:p>
            <a:pPr marL="357188" indent="-357188" defTabSz="957263">
              <a:spcBef>
                <a:spcPct val="20000"/>
              </a:spcBef>
              <a:buFontTx/>
              <a:buChar char="•"/>
              <a:defRPr/>
            </a:pPr>
            <a:r>
              <a:rPr lang="en-GB" sz="1200" kern="0" dirty="0">
                <a:latin typeface="Comic Sans MS" pitchFamily="66" charset="0"/>
                <a:cs typeface="+mn-cs"/>
              </a:rPr>
              <a:t>What do you think about the FUNCTION of the product?</a:t>
            </a:r>
          </a:p>
          <a:p>
            <a:pPr marL="357188" indent="-357188" defTabSz="957263">
              <a:spcBef>
                <a:spcPct val="20000"/>
              </a:spcBef>
              <a:buFontTx/>
              <a:buChar char="•"/>
              <a:defRPr/>
            </a:pPr>
            <a:endParaRPr lang="en-GB" sz="1200" kern="0" dirty="0">
              <a:latin typeface="Comic Sans MS" pitchFamily="66" charset="0"/>
              <a:cs typeface="+mn-cs"/>
            </a:endParaRPr>
          </a:p>
          <a:p>
            <a:pPr marL="357188" indent="-357188" defTabSz="957263">
              <a:spcBef>
                <a:spcPct val="20000"/>
              </a:spcBef>
              <a:buFontTx/>
              <a:buChar char="•"/>
              <a:defRPr/>
            </a:pPr>
            <a:r>
              <a:rPr lang="en-GB" sz="1200" b="1" kern="0" dirty="0">
                <a:latin typeface="Comic Sans MS" pitchFamily="66" charset="0"/>
                <a:cs typeface="+mn-cs"/>
              </a:rPr>
              <a:t>How should I present it?</a:t>
            </a:r>
          </a:p>
          <a:p>
            <a:pPr marL="357188" indent="-357188" defTabSz="957263">
              <a:spcBef>
                <a:spcPct val="20000"/>
              </a:spcBef>
              <a:buFontTx/>
              <a:buChar char="•"/>
              <a:defRPr/>
            </a:pPr>
            <a:r>
              <a:rPr lang="en-GB" sz="1200" kern="0" dirty="0">
                <a:latin typeface="Comic Sans MS" pitchFamily="66" charset="0"/>
                <a:cs typeface="+mn-cs"/>
              </a:rPr>
              <a:t>On A4 paper</a:t>
            </a:r>
          </a:p>
          <a:p>
            <a:pPr marL="357188" indent="-357188" defTabSz="957263">
              <a:spcBef>
                <a:spcPct val="20000"/>
              </a:spcBef>
              <a:buFontTx/>
              <a:buChar char="•"/>
              <a:defRPr/>
            </a:pPr>
            <a:r>
              <a:rPr lang="en-GB" sz="1200" kern="0" dirty="0">
                <a:latin typeface="Comic Sans MS" pitchFamily="66" charset="0"/>
                <a:cs typeface="+mn-cs"/>
              </a:rPr>
              <a:t>Remember a title and any sub-titles</a:t>
            </a:r>
          </a:p>
          <a:p>
            <a:pPr marL="357188" indent="-357188" defTabSz="957263">
              <a:spcBef>
                <a:spcPct val="20000"/>
              </a:spcBef>
              <a:buFontTx/>
              <a:buChar char="•"/>
              <a:defRPr/>
            </a:pPr>
            <a:r>
              <a:rPr lang="en-GB" sz="1200" kern="0" dirty="0">
                <a:latin typeface="Comic Sans MS" pitchFamily="66" charset="0"/>
                <a:cs typeface="+mn-cs"/>
              </a:rPr>
              <a:t>Remember to support your written work with some images</a:t>
            </a:r>
          </a:p>
          <a:p>
            <a:pPr marL="357188" indent="-357188" defTabSz="957263">
              <a:spcBef>
                <a:spcPct val="20000"/>
              </a:spcBef>
              <a:buFontTx/>
              <a:buChar char="•"/>
              <a:defRPr/>
            </a:pPr>
            <a:r>
              <a:rPr lang="en-GB" sz="1200" kern="0" dirty="0">
                <a:latin typeface="Comic Sans MS" pitchFamily="66" charset="0"/>
                <a:cs typeface="+mn-cs"/>
              </a:rPr>
              <a:t>Remember to put your name on your work</a:t>
            </a:r>
          </a:p>
        </p:txBody>
      </p:sp>
      <p:sp>
        <p:nvSpPr>
          <p:cNvPr id="10" name=" 3"/>
          <p:cNvSpPr/>
          <p:nvPr/>
        </p:nvSpPr>
        <p:spPr>
          <a:xfrm>
            <a:off x="416497" y="2338034"/>
            <a:ext cx="1030498" cy="1018958"/>
          </a:xfrm>
          <a:prstGeom prst="gear9">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Rectangle 2">
            <a:extLst>
              <a:ext uri="{FF2B5EF4-FFF2-40B4-BE49-F238E27FC236}">
                <a16:creationId xmlns:a16="http://schemas.microsoft.com/office/drawing/2014/main" id="{C3B91E30-E1FA-43B9-8ED5-EC8E341BC826}"/>
              </a:ext>
            </a:extLst>
          </p:cNvPr>
          <p:cNvSpPr txBox="1">
            <a:spLocks noChangeArrowheads="1"/>
          </p:cNvSpPr>
          <p:nvPr/>
        </p:nvSpPr>
        <p:spPr bwMode="auto">
          <a:xfrm>
            <a:off x="200025" y="87101"/>
            <a:ext cx="8915400" cy="582612"/>
          </a:xfrm>
          <a:prstGeom prst="rect">
            <a:avLst/>
          </a:prstGeom>
          <a:noFill/>
          <a:ln w="9525">
            <a:noFill/>
            <a:miter lim="800000"/>
            <a:headEnd/>
            <a:tailEnd/>
          </a:ln>
        </p:spPr>
        <p:txBody>
          <a:bodyPr vert="horz" wrap="square" lIns="95782" tIns="47891" rIns="95782" bIns="47891" numCol="1" anchor="ctr" anchorCtr="0" compatLnSpc="1">
            <a:prstTxWarp prst="textNoShape">
              <a:avLst/>
            </a:prstTxWarp>
          </a:bodyPr>
          <a:lst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Arial" charset="0"/>
              </a:defRPr>
            </a:lvl2pPr>
            <a:lvl3pPr algn="ctr" defTabSz="957263" rtl="0" eaLnBrk="0" fontAlgn="base" hangingPunct="0">
              <a:spcBef>
                <a:spcPct val="0"/>
              </a:spcBef>
              <a:spcAft>
                <a:spcPct val="0"/>
              </a:spcAft>
              <a:defRPr sz="4600">
                <a:solidFill>
                  <a:schemeClr val="tx2"/>
                </a:solidFill>
                <a:latin typeface="Arial" charset="0"/>
              </a:defRPr>
            </a:lvl3pPr>
            <a:lvl4pPr algn="ctr" defTabSz="957263" rtl="0" eaLnBrk="0" fontAlgn="base" hangingPunct="0">
              <a:spcBef>
                <a:spcPct val="0"/>
              </a:spcBef>
              <a:spcAft>
                <a:spcPct val="0"/>
              </a:spcAft>
              <a:defRPr sz="4600">
                <a:solidFill>
                  <a:schemeClr val="tx2"/>
                </a:solidFill>
                <a:latin typeface="Arial" charset="0"/>
              </a:defRPr>
            </a:lvl4pPr>
            <a:lvl5pPr algn="ctr" defTabSz="957263" rtl="0" eaLnBrk="0" fontAlgn="base" hangingPunct="0">
              <a:spcBef>
                <a:spcPct val="0"/>
              </a:spcBef>
              <a:spcAft>
                <a:spcPct val="0"/>
              </a:spcAft>
              <a:defRPr sz="4600">
                <a:solidFill>
                  <a:schemeClr val="tx2"/>
                </a:solidFill>
                <a:latin typeface="Arial" charset="0"/>
              </a:defRPr>
            </a:lvl5pPr>
            <a:lvl6pPr marL="342077" algn="ctr" defTabSz="957341" rtl="0" fontAlgn="base">
              <a:spcBef>
                <a:spcPct val="0"/>
              </a:spcBef>
              <a:spcAft>
                <a:spcPct val="0"/>
              </a:spcAft>
              <a:defRPr sz="4600">
                <a:solidFill>
                  <a:schemeClr val="tx2"/>
                </a:solidFill>
                <a:latin typeface="Arial" charset="0"/>
              </a:defRPr>
            </a:lvl6pPr>
            <a:lvl7pPr marL="684154" algn="ctr" defTabSz="957341" rtl="0" fontAlgn="base">
              <a:spcBef>
                <a:spcPct val="0"/>
              </a:spcBef>
              <a:spcAft>
                <a:spcPct val="0"/>
              </a:spcAft>
              <a:defRPr sz="4600">
                <a:solidFill>
                  <a:schemeClr val="tx2"/>
                </a:solidFill>
                <a:latin typeface="Arial" charset="0"/>
              </a:defRPr>
            </a:lvl7pPr>
            <a:lvl8pPr marL="1026231" algn="ctr" defTabSz="957341" rtl="0" fontAlgn="base">
              <a:spcBef>
                <a:spcPct val="0"/>
              </a:spcBef>
              <a:spcAft>
                <a:spcPct val="0"/>
              </a:spcAft>
              <a:defRPr sz="4600">
                <a:solidFill>
                  <a:schemeClr val="tx2"/>
                </a:solidFill>
                <a:latin typeface="Arial" charset="0"/>
              </a:defRPr>
            </a:lvl8pPr>
            <a:lvl9pPr marL="1368308" algn="ctr" defTabSz="957341" rtl="0" fontAlgn="base">
              <a:spcBef>
                <a:spcPct val="0"/>
              </a:spcBef>
              <a:spcAft>
                <a:spcPct val="0"/>
              </a:spcAft>
              <a:defRPr sz="4600">
                <a:solidFill>
                  <a:schemeClr val="tx2"/>
                </a:solidFill>
                <a:latin typeface="Arial" charset="0"/>
              </a:defRPr>
            </a:lvl9pPr>
          </a:lstStyle>
          <a:p>
            <a:pPr algn="l" eaLnBrk="1" hangingPunct="1"/>
            <a:r>
              <a:rPr lang="en-GB" sz="1600" b="1" kern="0">
                <a:latin typeface="Comic Sans MS" pitchFamily="66" charset="0"/>
              </a:rPr>
              <a:t>Homework – when completed stick over this page</a:t>
            </a:r>
            <a:endParaRPr lang="en-GB" sz="1600" b="1" kern="0" dirty="0">
              <a:latin typeface="Comic Sans MS" pitchFamily="66" charset="0"/>
            </a:endParaRPr>
          </a:p>
        </p:txBody>
      </p:sp>
    </p:spTree>
    <p:extLst>
      <p:ext uri="{BB962C8B-B14F-4D97-AF65-F5344CB8AC3E}">
        <p14:creationId xmlns:p14="http://schemas.microsoft.com/office/powerpoint/2010/main" val="1529030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4125" y="4725143"/>
            <a:ext cx="1815169" cy="1933407"/>
          </a:xfrm>
          <a:prstGeom prst="rect">
            <a:avLst/>
          </a:prstGeom>
          <a:noFill/>
          <a:ln>
            <a:noFill/>
          </a:ln>
        </p:spPr>
      </p:pic>
      <p:pic>
        <p:nvPicPr>
          <p:cNvPr id="97" name="Picture 9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8682" y="4739358"/>
            <a:ext cx="1815169" cy="1933407"/>
          </a:xfrm>
          <a:prstGeom prst="rect">
            <a:avLst/>
          </a:prstGeom>
          <a:noFill/>
          <a:ln>
            <a:noFill/>
          </a:ln>
        </p:spPr>
      </p:pic>
      <p:sp>
        <p:nvSpPr>
          <p:cNvPr id="96" name="Rectangle 95"/>
          <p:cNvSpPr/>
          <p:nvPr/>
        </p:nvSpPr>
        <p:spPr>
          <a:xfrm>
            <a:off x="272480" y="4909417"/>
            <a:ext cx="4644000" cy="17633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Rectangle 94"/>
          <p:cNvSpPr/>
          <p:nvPr/>
        </p:nvSpPr>
        <p:spPr>
          <a:xfrm>
            <a:off x="269212" y="4252838"/>
            <a:ext cx="4644000" cy="61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5" name="Group 20"/>
          <p:cNvGrpSpPr>
            <a:grpSpLocks/>
          </p:cNvGrpSpPr>
          <p:nvPr/>
        </p:nvGrpSpPr>
        <p:grpSpPr bwMode="auto">
          <a:xfrm>
            <a:off x="307178" y="6094347"/>
            <a:ext cx="1227686" cy="548490"/>
            <a:chOff x="1292" y="2523"/>
            <a:chExt cx="1749" cy="1358"/>
          </a:xfrm>
        </p:grpSpPr>
        <p:sp>
          <p:nvSpPr>
            <p:cNvPr id="58" name="WordArt 15"/>
            <p:cNvSpPr>
              <a:spLocks noChangeArrowheads="1" noChangeShapeType="1" noTextEdit="1"/>
            </p:cNvSpPr>
            <p:nvPr/>
          </p:nvSpPr>
          <p:spPr bwMode="auto">
            <a:xfrm>
              <a:off x="1746" y="2795"/>
              <a:ext cx="796" cy="1086"/>
            </a:xfrm>
            <a:prstGeom prst="rect">
              <a:avLst/>
            </a:prstGeom>
          </p:spPr>
          <p:txBody>
            <a:bodyPr wrap="none" fromWordArt="1">
              <a:prstTxWarp prst="textPlain">
                <a:avLst>
                  <a:gd name="adj" fmla="val 50000"/>
                </a:avLst>
              </a:prstTxWarp>
            </a:bodyPr>
            <a:lstStyle/>
            <a:p>
              <a:pPr algn="ctr"/>
              <a:r>
                <a:rPr lang="en-GB" sz="9600" kern="10" dirty="0">
                  <a:ln w="9525">
                    <a:solidFill>
                      <a:srgbClr val="000000"/>
                    </a:solidFill>
                    <a:round/>
                    <a:headEnd/>
                    <a:tailEnd/>
                  </a:ln>
                  <a:gradFill rotWithShape="1">
                    <a:gsLst>
                      <a:gs pos="0">
                        <a:srgbClr val="00FF00"/>
                      </a:gs>
                      <a:gs pos="50000">
                        <a:srgbClr val="00FF00">
                          <a:gamma/>
                          <a:tint val="9412"/>
                          <a:invGamma/>
                        </a:srgbClr>
                      </a:gs>
                      <a:gs pos="100000">
                        <a:srgbClr val="00FF00"/>
                      </a:gs>
                    </a:gsLst>
                    <a:lin ang="5400000" scaled="1"/>
                  </a:gradFill>
                  <a:latin typeface="Arial Black"/>
                </a:rPr>
                <a:t>P</a:t>
              </a:r>
            </a:p>
          </p:txBody>
        </p:sp>
        <p:sp>
          <p:nvSpPr>
            <p:cNvPr id="56" name="WordArt 16"/>
            <p:cNvSpPr>
              <a:spLocks noChangeArrowheads="1" noChangeShapeType="1" noTextEdit="1"/>
            </p:cNvSpPr>
            <p:nvPr/>
          </p:nvSpPr>
          <p:spPr bwMode="auto">
            <a:xfrm rot="834586">
              <a:off x="2336" y="2614"/>
              <a:ext cx="705" cy="1086"/>
            </a:xfrm>
            <a:prstGeom prst="rect">
              <a:avLst/>
            </a:prstGeom>
          </p:spPr>
          <p:txBody>
            <a:bodyPr wrap="none" fromWordArt="1">
              <a:prstTxWarp prst="textPlain">
                <a:avLst>
                  <a:gd name="adj" fmla="val 50000"/>
                </a:avLst>
              </a:prstTxWarp>
            </a:bodyPr>
            <a:lstStyle/>
            <a:p>
              <a:pPr algn="ctr"/>
              <a:endParaRPr lang="en-GB" sz="9600" kern="10" dirty="0">
                <a:ln w="9525">
                  <a:solidFill>
                    <a:srgbClr val="000000"/>
                  </a:solidFill>
                  <a:round/>
                  <a:headEnd/>
                  <a:tailEnd/>
                </a:ln>
                <a:gradFill rotWithShape="1">
                  <a:gsLst>
                    <a:gs pos="0">
                      <a:srgbClr val="FF0000"/>
                    </a:gs>
                    <a:gs pos="100000">
                      <a:srgbClr val="FFFF00"/>
                    </a:gs>
                  </a:gsLst>
                  <a:path path="rect">
                    <a:fillToRect l="50000" t="50000" r="50000" b="50000"/>
                  </a:path>
                </a:gradFill>
                <a:latin typeface="Arial Black"/>
              </a:endParaRPr>
            </a:p>
          </p:txBody>
        </p:sp>
        <p:sp>
          <p:nvSpPr>
            <p:cNvPr id="57" name="WordArt 14"/>
            <p:cNvSpPr>
              <a:spLocks noChangeArrowheads="1" noChangeShapeType="1" noTextEdit="1"/>
            </p:cNvSpPr>
            <p:nvPr/>
          </p:nvSpPr>
          <p:spPr bwMode="auto">
            <a:xfrm>
              <a:off x="1292" y="2523"/>
              <a:ext cx="772" cy="1086"/>
            </a:xfrm>
            <a:prstGeom prst="rect">
              <a:avLst/>
            </a:prstGeom>
          </p:spPr>
          <p:txBody>
            <a:bodyPr wrap="none" fromWordArt="1">
              <a:prstTxWarp prst="textPlain">
                <a:avLst>
                  <a:gd name="adj" fmla="val 50000"/>
                </a:avLst>
              </a:prstTxWarp>
            </a:bodyPr>
            <a:lstStyle/>
            <a:p>
              <a:pPr algn="ctr"/>
              <a:r>
                <a:rPr lang="en-GB" sz="9600" kern="10" dirty="0">
                  <a:ln w="9525">
                    <a:solidFill>
                      <a:srgbClr val="777777"/>
                    </a:solidFill>
                    <a:round/>
                    <a:headEnd/>
                    <a:tailEnd/>
                  </a:ln>
                  <a:gradFill rotWithShape="1">
                    <a:gsLst>
                      <a:gs pos="0">
                        <a:srgbClr val="FF9900"/>
                      </a:gs>
                      <a:gs pos="100000">
                        <a:srgbClr val="FF9900">
                          <a:gamma/>
                          <a:tint val="22353"/>
                          <a:invGamma/>
                        </a:srgbClr>
                      </a:gs>
                    </a:gsLst>
                    <a:lin ang="2700000" scaled="1"/>
                  </a:gradFill>
                  <a:latin typeface="Arial Black"/>
                </a:rPr>
                <a:t>M</a:t>
              </a:r>
            </a:p>
          </p:txBody>
        </p:sp>
      </p:grpSp>
      <p:sp>
        <p:nvSpPr>
          <p:cNvPr id="2" name="Title 1"/>
          <p:cNvSpPr>
            <a:spLocks noGrp="1"/>
          </p:cNvSpPr>
          <p:nvPr>
            <p:ph type="title"/>
          </p:nvPr>
        </p:nvSpPr>
        <p:spPr>
          <a:xfrm>
            <a:off x="4304928" y="71414"/>
            <a:ext cx="5527604" cy="526286"/>
          </a:xfrm>
        </p:spPr>
        <p:txBody>
          <a:bodyPr>
            <a:noAutofit/>
          </a:bodyPr>
          <a:lstStyle/>
          <a:p>
            <a:r>
              <a:rPr lang="en-GB" sz="2000" dirty="0"/>
              <a:t>Shading, Rendering and Texture</a:t>
            </a:r>
          </a:p>
        </p:txBody>
      </p:sp>
      <p:sp>
        <p:nvSpPr>
          <p:cNvPr id="7" name="Rectangle 6"/>
          <p:cNvSpPr/>
          <p:nvPr/>
        </p:nvSpPr>
        <p:spPr>
          <a:xfrm>
            <a:off x="200472" y="188640"/>
            <a:ext cx="9520214" cy="65527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9" name="TextBox 18"/>
          <p:cNvSpPr txBox="1"/>
          <p:nvPr/>
        </p:nvSpPr>
        <p:spPr>
          <a:xfrm>
            <a:off x="263852" y="2276872"/>
            <a:ext cx="4668441" cy="615553"/>
          </a:xfrm>
          <a:prstGeom prst="rect">
            <a:avLst/>
          </a:prstGeom>
          <a:noFill/>
          <a:ln w="9525">
            <a:noFill/>
            <a:prstDash val="dash"/>
          </a:ln>
        </p:spPr>
        <p:txBody>
          <a:bodyPr wrap="square" rtlCol="0">
            <a:spAutoFit/>
          </a:bodyPr>
          <a:lstStyle/>
          <a:p>
            <a:r>
              <a:rPr lang="en-GB" sz="900" u="sng" dirty="0"/>
              <a:t>Rendering – Colour Pencil Only</a:t>
            </a:r>
          </a:p>
          <a:p>
            <a:pPr marL="228600" indent="-228600">
              <a:buFont typeface="+mj-lt"/>
              <a:buAutoNum type="arabicPeriod"/>
            </a:pPr>
            <a:r>
              <a:rPr lang="en-GB" sz="500" dirty="0"/>
              <a:t>As before use your shading technique to render with one colour from light to dark</a:t>
            </a:r>
          </a:p>
          <a:p>
            <a:pPr marL="228600" indent="-228600">
              <a:buFont typeface="+mj-lt"/>
              <a:buAutoNum type="arabicPeriod"/>
            </a:pPr>
            <a:r>
              <a:rPr lang="en-GB" sz="500" dirty="0"/>
              <a:t>Select 2 colours and blend those 2 colours from 1 to another  (E.G. Blue from the left, shading 4 squares right. Green from the left, shading 4 squares left)</a:t>
            </a:r>
          </a:p>
          <a:p>
            <a:pPr marL="228600" indent="-228600">
              <a:buFont typeface="+mj-lt"/>
              <a:buAutoNum type="arabicPeriod"/>
            </a:pPr>
            <a:r>
              <a:rPr lang="en-GB" sz="500" dirty="0"/>
              <a:t>Blend 2 or more colours smoothly</a:t>
            </a:r>
          </a:p>
          <a:p>
            <a:pPr marL="228600" indent="-228600">
              <a:buFont typeface="+mj-lt"/>
              <a:buAutoNum type="arabicPeriod"/>
            </a:pPr>
            <a:r>
              <a:rPr lang="en-GB" sz="500" dirty="0"/>
              <a:t>Sketch your initials as block capital letters and show off your new rendering and shading skills</a:t>
            </a:r>
          </a:p>
        </p:txBody>
      </p:sp>
      <p:grpSp>
        <p:nvGrpSpPr>
          <p:cNvPr id="32" name="Group 31"/>
          <p:cNvGrpSpPr/>
          <p:nvPr/>
        </p:nvGrpSpPr>
        <p:grpSpPr>
          <a:xfrm>
            <a:off x="269475" y="3568254"/>
            <a:ext cx="4644000" cy="612000"/>
            <a:chOff x="316420" y="3592370"/>
            <a:chExt cx="3383293" cy="403938"/>
          </a:xfrm>
        </p:grpSpPr>
        <p:sp>
          <p:nvSpPr>
            <p:cNvPr id="20" name="Rectangle 19"/>
            <p:cNvSpPr/>
            <p:nvPr/>
          </p:nvSpPr>
          <p:spPr>
            <a:xfrm>
              <a:off x="316420"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692964"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1067274"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1441584"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p:cNvSpPr/>
            <p:nvPr/>
          </p:nvSpPr>
          <p:spPr>
            <a:xfrm>
              <a:off x="1815894"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p:cNvSpPr/>
            <p:nvPr/>
          </p:nvSpPr>
          <p:spPr>
            <a:xfrm>
              <a:off x="2192648"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2570394"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2945906"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p:nvSpPr>
          <p:spPr>
            <a:xfrm>
              <a:off x="3323711"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 name="Rectangle 29"/>
          <p:cNvSpPr/>
          <p:nvPr/>
        </p:nvSpPr>
        <p:spPr>
          <a:xfrm>
            <a:off x="267555" y="2887908"/>
            <a:ext cx="4644000" cy="61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p:cNvSpPr txBox="1"/>
          <p:nvPr/>
        </p:nvSpPr>
        <p:spPr>
          <a:xfrm>
            <a:off x="1314500" y="4854352"/>
            <a:ext cx="214314" cy="230832"/>
          </a:xfrm>
          <a:prstGeom prst="rect">
            <a:avLst/>
          </a:prstGeom>
          <a:noFill/>
        </p:spPr>
        <p:txBody>
          <a:bodyPr wrap="square" rtlCol="0">
            <a:spAutoFit/>
          </a:bodyPr>
          <a:lstStyle/>
          <a:p>
            <a:r>
              <a:rPr lang="en-GB" sz="900" dirty="0"/>
              <a:t>4</a:t>
            </a:r>
          </a:p>
        </p:txBody>
      </p:sp>
      <p:sp>
        <p:nvSpPr>
          <p:cNvPr id="45" name="Rectangle 44"/>
          <p:cNvSpPr/>
          <p:nvPr/>
        </p:nvSpPr>
        <p:spPr>
          <a:xfrm>
            <a:off x="236792" y="2284925"/>
            <a:ext cx="4735140" cy="44195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8" name="Group 20"/>
          <p:cNvGrpSpPr>
            <a:grpSpLocks/>
          </p:cNvGrpSpPr>
          <p:nvPr/>
        </p:nvGrpSpPr>
        <p:grpSpPr bwMode="auto">
          <a:xfrm>
            <a:off x="320417" y="4957783"/>
            <a:ext cx="1090187" cy="578695"/>
            <a:chOff x="1292" y="2523"/>
            <a:chExt cx="1769" cy="1469"/>
          </a:xfrm>
        </p:grpSpPr>
        <p:sp>
          <p:nvSpPr>
            <p:cNvPr id="49" name="WordArt 16"/>
            <p:cNvSpPr>
              <a:spLocks noChangeArrowheads="1" noChangeShapeType="1" noTextEdit="1"/>
            </p:cNvSpPr>
            <p:nvPr/>
          </p:nvSpPr>
          <p:spPr bwMode="auto">
            <a:xfrm rot="834586">
              <a:off x="2318" y="2614"/>
              <a:ext cx="705" cy="1086"/>
            </a:xfrm>
            <a:prstGeom prst="rect">
              <a:avLst/>
            </a:prstGeom>
          </p:spPr>
          <p:txBody>
            <a:bodyPr wrap="none" fromWordArt="1">
              <a:prstTxWarp prst="textPlain">
                <a:avLst>
                  <a:gd name="adj" fmla="val 50000"/>
                </a:avLst>
              </a:prstTxWarp>
            </a:bodyPr>
            <a:lstStyle/>
            <a:p>
              <a:pPr algn="ctr"/>
              <a:r>
                <a:rPr lang="en-GB" sz="9600" kern="10" dirty="0">
                  <a:ln w="9525">
                    <a:solidFill>
                      <a:srgbClr val="000000"/>
                    </a:solidFill>
                    <a:round/>
                    <a:headEnd/>
                    <a:tailEnd/>
                  </a:ln>
                  <a:gradFill rotWithShape="1">
                    <a:gsLst>
                      <a:gs pos="0">
                        <a:srgbClr val="FF0000"/>
                      </a:gs>
                      <a:gs pos="100000">
                        <a:srgbClr val="FFFF00"/>
                      </a:gs>
                    </a:gsLst>
                    <a:path path="rect">
                      <a:fillToRect l="50000" t="50000" r="50000" b="50000"/>
                    </a:path>
                  </a:gradFill>
                  <a:latin typeface="Arial Black"/>
                </a:rPr>
                <a:t>R</a:t>
              </a:r>
            </a:p>
          </p:txBody>
        </p:sp>
        <p:sp>
          <p:nvSpPr>
            <p:cNvPr id="50" name="WordArt 14"/>
            <p:cNvSpPr>
              <a:spLocks noChangeArrowheads="1" noChangeShapeType="1" noTextEdit="1"/>
            </p:cNvSpPr>
            <p:nvPr/>
          </p:nvSpPr>
          <p:spPr bwMode="auto">
            <a:xfrm>
              <a:off x="1292" y="2523"/>
              <a:ext cx="772" cy="1086"/>
            </a:xfrm>
            <a:prstGeom prst="rect">
              <a:avLst/>
            </a:prstGeom>
          </p:spPr>
          <p:txBody>
            <a:bodyPr wrap="none" fromWordArt="1">
              <a:prstTxWarp prst="textPlain">
                <a:avLst>
                  <a:gd name="adj" fmla="val 50000"/>
                </a:avLst>
              </a:prstTxWarp>
            </a:bodyPr>
            <a:lstStyle/>
            <a:p>
              <a:pPr algn="ctr"/>
              <a:r>
                <a:rPr lang="en-GB" sz="9600" kern="10" dirty="0">
                  <a:ln w="9525">
                    <a:solidFill>
                      <a:srgbClr val="777777"/>
                    </a:solidFill>
                    <a:round/>
                    <a:headEnd/>
                    <a:tailEnd/>
                  </a:ln>
                  <a:gradFill rotWithShape="1">
                    <a:gsLst>
                      <a:gs pos="0">
                        <a:srgbClr val="FF9900"/>
                      </a:gs>
                      <a:gs pos="100000">
                        <a:srgbClr val="FF9900">
                          <a:gamma/>
                          <a:tint val="22353"/>
                          <a:invGamma/>
                        </a:srgbClr>
                      </a:gs>
                    </a:gsLst>
                    <a:lin ang="2700000" scaled="1"/>
                  </a:gradFill>
                  <a:latin typeface="Arial Black"/>
                </a:rPr>
                <a:t>A</a:t>
              </a:r>
            </a:p>
          </p:txBody>
        </p:sp>
        <p:sp>
          <p:nvSpPr>
            <p:cNvPr id="51" name="WordArt 15"/>
            <p:cNvSpPr>
              <a:spLocks noChangeArrowheads="1" noChangeShapeType="1" noTextEdit="1"/>
            </p:cNvSpPr>
            <p:nvPr/>
          </p:nvSpPr>
          <p:spPr bwMode="auto">
            <a:xfrm>
              <a:off x="1768" y="2906"/>
              <a:ext cx="796" cy="1086"/>
            </a:xfrm>
            <a:prstGeom prst="rect">
              <a:avLst/>
            </a:prstGeom>
          </p:spPr>
          <p:txBody>
            <a:bodyPr wrap="none" fromWordArt="1">
              <a:prstTxWarp prst="textPlain">
                <a:avLst>
                  <a:gd name="adj" fmla="val 50000"/>
                </a:avLst>
              </a:prstTxWarp>
            </a:bodyPr>
            <a:lstStyle/>
            <a:p>
              <a:pPr algn="ctr"/>
              <a:r>
                <a:rPr lang="en-GB" sz="9600" kern="10" dirty="0">
                  <a:ln w="9525">
                    <a:solidFill>
                      <a:srgbClr val="000000"/>
                    </a:solidFill>
                    <a:round/>
                    <a:headEnd/>
                    <a:tailEnd/>
                  </a:ln>
                  <a:gradFill rotWithShape="1">
                    <a:gsLst>
                      <a:gs pos="0">
                        <a:srgbClr val="00FF00"/>
                      </a:gs>
                      <a:gs pos="50000">
                        <a:srgbClr val="00FF00">
                          <a:gamma/>
                          <a:tint val="9412"/>
                          <a:invGamma/>
                        </a:srgbClr>
                      </a:gs>
                      <a:gs pos="100000">
                        <a:srgbClr val="00FF00"/>
                      </a:gs>
                    </a:gsLst>
                    <a:lin ang="5400000" scaled="1"/>
                  </a:gradFill>
                  <a:latin typeface="Arial Black"/>
                </a:rPr>
                <a:t>V</a:t>
              </a:r>
            </a:p>
          </p:txBody>
        </p:sp>
        <p:sp>
          <p:nvSpPr>
            <p:cNvPr id="52" name="Line 17"/>
            <p:cNvSpPr>
              <a:spLocks noChangeShapeType="1"/>
            </p:cNvSpPr>
            <p:nvPr/>
          </p:nvSpPr>
          <p:spPr bwMode="auto">
            <a:xfrm>
              <a:off x="2336" y="3612"/>
              <a:ext cx="90" cy="0"/>
            </a:xfrm>
            <a:prstGeom prst="line">
              <a:avLst/>
            </a:prstGeom>
            <a:noFill/>
            <a:ln w="9525">
              <a:solidFill>
                <a:schemeClr val="tx1"/>
              </a:solidFill>
              <a:round/>
              <a:headEnd/>
              <a:tailEnd/>
            </a:ln>
            <a:effectLst/>
          </p:spPr>
          <p:txBody>
            <a:bodyPr/>
            <a:lstStyle/>
            <a:p>
              <a:endParaRPr lang="en-GB" dirty="0"/>
            </a:p>
          </p:txBody>
        </p:sp>
        <p:sp>
          <p:nvSpPr>
            <p:cNvPr id="53" name="Line 18"/>
            <p:cNvSpPr>
              <a:spLocks noChangeShapeType="1"/>
            </p:cNvSpPr>
            <p:nvPr/>
          </p:nvSpPr>
          <p:spPr bwMode="auto">
            <a:xfrm>
              <a:off x="2653" y="3612"/>
              <a:ext cx="227" cy="0"/>
            </a:xfrm>
            <a:prstGeom prst="line">
              <a:avLst/>
            </a:prstGeom>
            <a:noFill/>
            <a:ln w="9525">
              <a:solidFill>
                <a:schemeClr val="tx1"/>
              </a:solidFill>
              <a:round/>
              <a:headEnd/>
              <a:tailEnd/>
            </a:ln>
            <a:effectLst/>
          </p:spPr>
          <p:txBody>
            <a:bodyPr/>
            <a:lstStyle/>
            <a:p>
              <a:endParaRPr lang="en-GB" dirty="0"/>
            </a:p>
          </p:txBody>
        </p:sp>
        <p:sp>
          <p:nvSpPr>
            <p:cNvPr id="54" name="Rectangle 19"/>
            <p:cNvSpPr>
              <a:spLocks noChangeArrowheads="1"/>
            </p:cNvSpPr>
            <p:nvPr/>
          </p:nvSpPr>
          <p:spPr bwMode="auto">
            <a:xfrm>
              <a:off x="2336" y="3612"/>
              <a:ext cx="725" cy="272"/>
            </a:xfrm>
            <a:prstGeom prst="rect">
              <a:avLst/>
            </a:prstGeom>
            <a:solidFill>
              <a:srgbClr val="FFFFFF"/>
            </a:solidFill>
            <a:ln w="9525">
              <a:noFill/>
              <a:miter lim="800000"/>
              <a:headEnd/>
              <a:tailEnd/>
            </a:ln>
            <a:effectLst/>
          </p:spPr>
          <p:txBody>
            <a:bodyPr wrap="none" anchor="ctr"/>
            <a:lstStyle/>
            <a:p>
              <a:endParaRPr lang="en-GB" dirty="0"/>
            </a:p>
          </p:txBody>
        </p:sp>
      </p:grpSp>
      <p:grpSp>
        <p:nvGrpSpPr>
          <p:cNvPr id="69" name="Group 20"/>
          <p:cNvGrpSpPr>
            <a:grpSpLocks/>
          </p:cNvGrpSpPr>
          <p:nvPr/>
        </p:nvGrpSpPr>
        <p:grpSpPr bwMode="auto">
          <a:xfrm>
            <a:off x="215482" y="5517232"/>
            <a:ext cx="1288573" cy="515585"/>
            <a:chOff x="1292" y="2523"/>
            <a:chExt cx="1749" cy="1358"/>
          </a:xfrm>
        </p:grpSpPr>
        <p:sp>
          <p:nvSpPr>
            <p:cNvPr id="70" name="WordArt 14"/>
            <p:cNvSpPr>
              <a:spLocks noChangeArrowheads="1" noChangeShapeType="1" noTextEdit="1"/>
            </p:cNvSpPr>
            <p:nvPr/>
          </p:nvSpPr>
          <p:spPr bwMode="auto">
            <a:xfrm>
              <a:off x="1292" y="2523"/>
              <a:ext cx="772" cy="1086"/>
            </a:xfrm>
            <a:prstGeom prst="rect">
              <a:avLst/>
            </a:prstGeom>
          </p:spPr>
          <p:txBody>
            <a:bodyPr wrap="none" fromWordArt="1">
              <a:prstTxWarp prst="textPlain">
                <a:avLst>
                  <a:gd name="adj" fmla="val 50000"/>
                </a:avLst>
              </a:prstTxWarp>
            </a:bodyPr>
            <a:lstStyle/>
            <a:p>
              <a:pPr algn="ctr"/>
              <a:endParaRPr lang="en-GB" sz="9600" kern="10" dirty="0">
                <a:ln w="9525">
                  <a:solidFill>
                    <a:srgbClr val="777777"/>
                  </a:solidFill>
                  <a:round/>
                  <a:headEnd/>
                  <a:tailEnd/>
                </a:ln>
                <a:gradFill rotWithShape="1">
                  <a:gsLst>
                    <a:gs pos="0">
                      <a:srgbClr val="FF9900"/>
                    </a:gs>
                    <a:gs pos="100000">
                      <a:srgbClr val="FF9900">
                        <a:gamma/>
                        <a:tint val="22353"/>
                        <a:invGamma/>
                      </a:srgbClr>
                    </a:gs>
                  </a:gsLst>
                  <a:lin ang="2700000" scaled="1"/>
                </a:gradFill>
                <a:latin typeface="Arial Black"/>
              </a:endParaRPr>
            </a:p>
          </p:txBody>
        </p:sp>
        <p:sp>
          <p:nvSpPr>
            <p:cNvPr id="71" name="WordArt 15"/>
            <p:cNvSpPr>
              <a:spLocks noChangeArrowheads="1" noChangeShapeType="1" noTextEdit="1"/>
            </p:cNvSpPr>
            <p:nvPr/>
          </p:nvSpPr>
          <p:spPr bwMode="auto">
            <a:xfrm>
              <a:off x="1746" y="2795"/>
              <a:ext cx="796" cy="1086"/>
            </a:xfrm>
            <a:prstGeom prst="rect">
              <a:avLst/>
            </a:prstGeom>
          </p:spPr>
          <p:txBody>
            <a:bodyPr wrap="none" fromWordArt="1">
              <a:prstTxWarp prst="textPlain">
                <a:avLst>
                  <a:gd name="adj" fmla="val 50000"/>
                </a:avLst>
              </a:prstTxWarp>
            </a:bodyPr>
            <a:lstStyle/>
            <a:p>
              <a:pPr algn="ctr"/>
              <a:r>
                <a:rPr lang="en-GB" sz="9600" kern="10" dirty="0">
                  <a:ln w="9525">
                    <a:solidFill>
                      <a:srgbClr val="000000"/>
                    </a:solidFill>
                    <a:round/>
                    <a:headEnd/>
                    <a:tailEnd/>
                  </a:ln>
                  <a:gradFill rotWithShape="1">
                    <a:gsLst>
                      <a:gs pos="0">
                        <a:srgbClr val="00FF00"/>
                      </a:gs>
                      <a:gs pos="50000">
                        <a:srgbClr val="00FF00">
                          <a:gamma/>
                          <a:tint val="9412"/>
                          <a:invGamma/>
                        </a:srgbClr>
                      </a:gs>
                      <a:gs pos="100000">
                        <a:srgbClr val="00FF00"/>
                      </a:gs>
                    </a:gsLst>
                    <a:lin ang="5400000" scaled="1"/>
                  </a:gradFill>
                  <a:latin typeface="Arial Black"/>
                </a:rPr>
                <a:t>S</a:t>
              </a:r>
            </a:p>
          </p:txBody>
        </p:sp>
        <p:sp>
          <p:nvSpPr>
            <p:cNvPr id="72" name="Line 17"/>
            <p:cNvSpPr>
              <a:spLocks noChangeShapeType="1"/>
            </p:cNvSpPr>
            <p:nvPr/>
          </p:nvSpPr>
          <p:spPr bwMode="auto">
            <a:xfrm>
              <a:off x="2336" y="3612"/>
              <a:ext cx="90" cy="0"/>
            </a:xfrm>
            <a:prstGeom prst="line">
              <a:avLst/>
            </a:prstGeom>
            <a:noFill/>
            <a:ln w="9525">
              <a:solidFill>
                <a:schemeClr val="tx1"/>
              </a:solidFill>
              <a:round/>
              <a:headEnd/>
              <a:tailEnd/>
            </a:ln>
            <a:effectLst/>
          </p:spPr>
          <p:txBody>
            <a:bodyPr/>
            <a:lstStyle/>
            <a:p>
              <a:endParaRPr lang="en-GB" dirty="0"/>
            </a:p>
          </p:txBody>
        </p:sp>
        <p:sp>
          <p:nvSpPr>
            <p:cNvPr id="73" name="Line 18"/>
            <p:cNvSpPr>
              <a:spLocks noChangeShapeType="1"/>
            </p:cNvSpPr>
            <p:nvPr/>
          </p:nvSpPr>
          <p:spPr bwMode="auto">
            <a:xfrm>
              <a:off x="2653" y="3612"/>
              <a:ext cx="227" cy="0"/>
            </a:xfrm>
            <a:prstGeom prst="line">
              <a:avLst/>
            </a:prstGeom>
            <a:noFill/>
            <a:ln w="9525">
              <a:solidFill>
                <a:schemeClr val="tx1"/>
              </a:solidFill>
              <a:round/>
              <a:headEnd/>
              <a:tailEnd/>
            </a:ln>
            <a:effectLst/>
          </p:spPr>
          <p:txBody>
            <a:bodyPr/>
            <a:lstStyle/>
            <a:p>
              <a:endParaRPr lang="en-GB" dirty="0"/>
            </a:p>
          </p:txBody>
        </p:sp>
        <p:sp>
          <p:nvSpPr>
            <p:cNvPr id="74" name="WordArt 16"/>
            <p:cNvSpPr>
              <a:spLocks noChangeArrowheads="1" noChangeShapeType="1" noTextEdit="1"/>
            </p:cNvSpPr>
            <p:nvPr/>
          </p:nvSpPr>
          <p:spPr bwMode="auto">
            <a:xfrm rot="834586">
              <a:off x="2336" y="2614"/>
              <a:ext cx="705" cy="1086"/>
            </a:xfrm>
            <a:prstGeom prst="rect">
              <a:avLst/>
            </a:prstGeom>
          </p:spPr>
          <p:txBody>
            <a:bodyPr wrap="none" fromWordArt="1">
              <a:prstTxWarp prst="textPlain">
                <a:avLst>
                  <a:gd name="adj" fmla="val 50000"/>
                </a:avLst>
              </a:prstTxWarp>
            </a:bodyPr>
            <a:lstStyle/>
            <a:p>
              <a:pPr algn="ctr"/>
              <a:r>
                <a:rPr lang="en-GB" sz="9600" kern="10" dirty="0">
                  <a:ln w="9525">
                    <a:solidFill>
                      <a:srgbClr val="000000"/>
                    </a:solidFill>
                    <a:round/>
                    <a:headEnd/>
                    <a:tailEnd/>
                  </a:ln>
                  <a:gradFill rotWithShape="1">
                    <a:gsLst>
                      <a:gs pos="0">
                        <a:srgbClr val="FF0000"/>
                      </a:gs>
                      <a:gs pos="100000">
                        <a:srgbClr val="FFFF00"/>
                      </a:gs>
                    </a:gsLst>
                    <a:path path="rect">
                      <a:fillToRect l="50000" t="50000" r="50000" b="50000"/>
                    </a:path>
                  </a:gradFill>
                  <a:latin typeface="Arial Black"/>
                </a:rPr>
                <a:t>D</a:t>
              </a:r>
            </a:p>
          </p:txBody>
        </p:sp>
      </p:grpSp>
      <p:sp>
        <p:nvSpPr>
          <p:cNvPr id="75" name="TextBox 74"/>
          <p:cNvSpPr txBox="1"/>
          <p:nvPr/>
        </p:nvSpPr>
        <p:spPr>
          <a:xfrm>
            <a:off x="5024437" y="483214"/>
            <a:ext cx="4023257" cy="638636"/>
          </a:xfrm>
          <a:prstGeom prst="rect">
            <a:avLst/>
          </a:prstGeom>
          <a:noFill/>
          <a:ln w="12700">
            <a:solidFill>
              <a:schemeClr val="tx1"/>
            </a:solidFill>
            <a:prstDash val="dash"/>
          </a:ln>
        </p:spPr>
        <p:txBody>
          <a:bodyPr wrap="square" rtlCol="0">
            <a:spAutoFit/>
          </a:bodyPr>
          <a:lstStyle/>
          <a:p>
            <a:r>
              <a:rPr lang="en-GB" sz="1050" u="sng" dirty="0"/>
              <a:t>Texture – Pencils and Colour Only</a:t>
            </a:r>
          </a:p>
          <a:p>
            <a:r>
              <a:rPr lang="en-GB" sz="500" dirty="0"/>
              <a:t>A texture is how an object feels. How can we translate something we feel into something we see? </a:t>
            </a:r>
          </a:p>
          <a:p>
            <a:r>
              <a:rPr lang="en-GB" sz="500" dirty="0"/>
              <a:t>The material and surface dictate how much light is reflected. </a:t>
            </a:r>
          </a:p>
          <a:p>
            <a:r>
              <a:rPr lang="en-GB" sz="500" b="1" dirty="0"/>
              <a:t>Hard Surfaces </a:t>
            </a:r>
            <a:r>
              <a:rPr lang="en-GB" sz="500" dirty="0"/>
              <a:t>like metal and glass are reflective so use sharp crisp edges with strong contrast. </a:t>
            </a:r>
          </a:p>
          <a:p>
            <a:r>
              <a:rPr lang="en-GB" sz="500" b="1" dirty="0"/>
              <a:t>Soft Surfaces </a:t>
            </a:r>
            <a:r>
              <a:rPr lang="en-GB" sz="500" dirty="0"/>
              <a:t>like woods do not reflect much light so use soft shading and blending.</a:t>
            </a:r>
          </a:p>
          <a:p>
            <a:r>
              <a:rPr lang="en-GB" sz="500" b="1" dirty="0"/>
              <a:t>Rough Surfaces </a:t>
            </a:r>
            <a:r>
              <a:rPr lang="en-GB" sz="500" dirty="0"/>
              <a:t>like fabrics will have mixed light reflection and so a mixture of sharp contrast with soft blending should be used.</a:t>
            </a:r>
          </a:p>
        </p:txBody>
      </p:sp>
      <p:pic>
        <p:nvPicPr>
          <p:cNvPr id="8194" name="Picture 2" descr="http://i1.ytimg.com/vi/_huNcZc4X0U/maxresdefault.jpg"/>
          <p:cNvPicPr>
            <a:picLocks noChangeAspect="1" noChangeArrowheads="1"/>
          </p:cNvPicPr>
          <p:nvPr/>
        </p:nvPicPr>
        <p:blipFill>
          <a:blip r:embed="rId4" cstate="print"/>
          <a:srcRect/>
          <a:stretch>
            <a:fillRect/>
          </a:stretch>
        </p:blipFill>
        <p:spPr bwMode="auto">
          <a:xfrm>
            <a:off x="8751370" y="1969419"/>
            <a:ext cx="928694" cy="918489"/>
          </a:xfrm>
          <a:prstGeom prst="rect">
            <a:avLst/>
          </a:prstGeom>
          <a:noFill/>
        </p:spPr>
      </p:pic>
      <p:pic>
        <p:nvPicPr>
          <p:cNvPr id="8196" name="Picture 4" descr="http://www.danielsmith.com/images/learn/articles/id061/Shiny-Metal-Main.jpg"/>
          <p:cNvPicPr>
            <a:picLocks noChangeAspect="1" noChangeArrowheads="1"/>
          </p:cNvPicPr>
          <p:nvPr/>
        </p:nvPicPr>
        <p:blipFill>
          <a:blip r:embed="rId5"/>
          <a:srcRect b="24815"/>
          <a:stretch>
            <a:fillRect/>
          </a:stretch>
        </p:blipFill>
        <p:spPr bwMode="auto">
          <a:xfrm>
            <a:off x="8766826" y="463802"/>
            <a:ext cx="785818" cy="803507"/>
          </a:xfrm>
          <a:prstGeom prst="rect">
            <a:avLst/>
          </a:prstGeom>
          <a:noFill/>
        </p:spPr>
      </p:pic>
      <p:pic>
        <p:nvPicPr>
          <p:cNvPr id="8198" name="Picture 6" descr="http://i37.tinypic.com/2nsou1w.jpg"/>
          <p:cNvPicPr>
            <a:picLocks noChangeAspect="1" noChangeArrowheads="1"/>
          </p:cNvPicPr>
          <p:nvPr/>
        </p:nvPicPr>
        <p:blipFill>
          <a:blip r:embed="rId6" cstate="print"/>
          <a:srcRect/>
          <a:stretch>
            <a:fillRect/>
          </a:stretch>
        </p:blipFill>
        <p:spPr bwMode="auto">
          <a:xfrm>
            <a:off x="8623818" y="1249056"/>
            <a:ext cx="1041152" cy="680475"/>
          </a:xfrm>
          <a:prstGeom prst="rect">
            <a:avLst/>
          </a:prstGeom>
          <a:noFill/>
        </p:spPr>
      </p:pic>
      <p:sp>
        <p:nvSpPr>
          <p:cNvPr id="88" name="TextBox 87"/>
          <p:cNvSpPr txBox="1"/>
          <p:nvPr/>
        </p:nvSpPr>
        <p:spPr>
          <a:xfrm>
            <a:off x="5130735" y="1249057"/>
            <a:ext cx="822397" cy="246220"/>
          </a:xfrm>
          <a:prstGeom prst="rect">
            <a:avLst/>
          </a:prstGeom>
          <a:noFill/>
        </p:spPr>
        <p:txBody>
          <a:bodyPr wrap="square" rtlCol="0">
            <a:spAutoFit/>
          </a:bodyPr>
          <a:lstStyle/>
          <a:p>
            <a:r>
              <a:rPr lang="en-GB" sz="1000" dirty="0"/>
              <a:t>Shading</a:t>
            </a:r>
          </a:p>
        </p:txBody>
      </p:sp>
      <p:sp>
        <p:nvSpPr>
          <p:cNvPr id="89" name="TextBox 88"/>
          <p:cNvSpPr txBox="1"/>
          <p:nvPr/>
        </p:nvSpPr>
        <p:spPr>
          <a:xfrm>
            <a:off x="5091956" y="4786306"/>
            <a:ext cx="642942" cy="246221"/>
          </a:xfrm>
          <a:prstGeom prst="rect">
            <a:avLst/>
          </a:prstGeom>
          <a:noFill/>
        </p:spPr>
        <p:txBody>
          <a:bodyPr wrap="square" rtlCol="0">
            <a:spAutoFit/>
          </a:bodyPr>
          <a:lstStyle/>
          <a:p>
            <a:r>
              <a:rPr lang="en-GB" sz="1000" dirty="0"/>
              <a:t>Metal</a:t>
            </a:r>
          </a:p>
        </p:txBody>
      </p:sp>
      <p:sp>
        <p:nvSpPr>
          <p:cNvPr id="90" name="TextBox 89"/>
          <p:cNvSpPr txBox="1"/>
          <p:nvPr/>
        </p:nvSpPr>
        <p:spPr>
          <a:xfrm>
            <a:off x="7381892" y="2764797"/>
            <a:ext cx="642942" cy="246221"/>
          </a:xfrm>
          <a:prstGeom prst="rect">
            <a:avLst/>
          </a:prstGeom>
          <a:noFill/>
        </p:spPr>
        <p:txBody>
          <a:bodyPr wrap="square" rtlCol="0">
            <a:spAutoFit/>
          </a:bodyPr>
          <a:lstStyle/>
          <a:p>
            <a:r>
              <a:rPr lang="en-GB" sz="1000" dirty="0"/>
              <a:t>Glass</a:t>
            </a:r>
          </a:p>
        </p:txBody>
      </p:sp>
      <p:sp>
        <p:nvSpPr>
          <p:cNvPr id="91" name="TextBox 90"/>
          <p:cNvSpPr txBox="1"/>
          <p:nvPr/>
        </p:nvSpPr>
        <p:spPr>
          <a:xfrm>
            <a:off x="7062654" y="1249055"/>
            <a:ext cx="642942" cy="246221"/>
          </a:xfrm>
          <a:prstGeom prst="rect">
            <a:avLst/>
          </a:prstGeom>
          <a:noFill/>
        </p:spPr>
        <p:txBody>
          <a:bodyPr wrap="square" rtlCol="0">
            <a:spAutoFit/>
          </a:bodyPr>
          <a:lstStyle/>
          <a:p>
            <a:r>
              <a:rPr lang="en-GB" sz="1000" dirty="0"/>
              <a:t>Fabric</a:t>
            </a:r>
          </a:p>
        </p:txBody>
      </p:sp>
      <p:sp>
        <p:nvSpPr>
          <p:cNvPr id="92" name="TextBox 91"/>
          <p:cNvSpPr txBox="1"/>
          <p:nvPr/>
        </p:nvSpPr>
        <p:spPr>
          <a:xfrm>
            <a:off x="5091956" y="2734330"/>
            <a:ext cx="642942" cy="246221"/>
          </a:xfrm>
          <a:prstGeom prst="rect">
            <a:avLst/>
          </a:prstGeom>
          <a:noFill/>
        </p:spPr>
        <p:txBody>
          <a:bodyPr wrap="square" rtlCol="0">
            <a:spAutoFit/>
          </a:bodyPr>
          <a:lstStyle/>
          <a:p>
            <a:r>
              <a:rPr lang="en-GB" sz="1000" dirty="0"/>
              <a:t>Wood</a:t>
            </a:r>
          </a:p>
        </p:txBody>
      </p:sp>
      <p:sp>
        <p:nvSpPr>
          <p:cNvPr id="93" name="TextBox 92"/>
          <p:cNvSpPr txBox="1"/>
          <p:nvPr/>
        </p:nvSpPr>
        <p:spPr>
          <a:xfrm>
            <a:off x="7346173" y="4787043"/>
            <a:ext cx="642942" cy="246221"/>
          </a:xfrm>
          <a:prstGeom prst="rect">
            <a:avLst/>
          </a:prstGeom>
          <a:noFill/>
        </p:spPr>
        <p:txBody>
          <a:bodyPr wrap="square" rtlCol="0">
            <a:spAutoFit/>
          </a:bodyPr>
          <a:lstStyle/>
          <a:p>
            <a:r>
              <a:rPr lang="en-GB" sz="1000" dirty="0"/>
              <a:t>Plastic</a:t>
            </a:r>
          </a:p>
        </p:txBody>
      </p:sp>
      <p:grpSp>
        <p:nvGrpSpPr>
          <p:cNvPr id="29" name="Group 28"/>
          <p:cNvGrpSpPr/>
          <p:nvPr/>
        </p:nvGrpSpPr>
        <p:grpSpPr>
          <a:xfrm>
            <a:off x="217310" y="214290"/>
            <a:ext cx="4447117" cy="422813"/>
            <a:chOff x="217310" y="214290"/>
            <a:chExt cx="4447117" cy="422813"/>
          </a:xfrm>
        </p:grpSpPr>
        <p:sp>
          <p:nvSpPr>
            <p:cNvPr id="5" name="TextBox 4"/>
            <p:cNvSpPr txBox="1"/>
            <p:nvPr/>
          </p:nvSpPr>
          <p:spPr>
            <a:xfrm>
              <a:off x="217310" y="214290"/>
              <a:ext cx="2981445" cy="415498"/>
            </a:xfrm>
            <a:prstGeom prst="rect">
              <a:avLst/>
            </a:prstGeom>
            <a:noFill/>
            <a:ln>
              <a:solidFill>
                <a:schemeClr val="bg1"/>
              </a:solidFill>
            </a:ln>
          </p:spPr>
          <p:txBody>
            <a:bodyPr wrap="square" rtlCol="0">
              <a:spAutoFit/>
            </a:bodyPr>
            <a:lstStyle/>
            <a:p>
              <a:r>
                <a:rPr lang="en-GB" sz="700" dirty="0"/>
                <a:t>	</a:t>
              </a:r>
              <a:r>
                <a:rPr lang="en-GB" sz="700" u="sng" dirty="0"/>
                <a:t>Equipment list</a:t>
              </a:r>
            </a:p>
            <a:p>
              <a:pPr>
                <a:buFont typeface="Arial" pitchFamily="34" charset="0"/>
                <a:buChar char="•"/>
              </a:pPr>
              <a:r>
                <a:rPr lang="en-GB" sz="700" dirty="0"/>
                <a:t>Sharp pencil(s) HB, 2-4B and 2-4H</a:t>
              </a:r>
            </a:p>
            <a:p>
              <a:pPr>
                <a:buFont typeface="Arial" pitchFamily="34" charset="0"/>
                <a:buChar char="•"/>
              </a:pPr>
              <a:r>
                <a:rPr lang="en-GB" sz="700" dirty="0"/>
                <a:t>Sharpener</a:t>
              </a:r>
            </a:p>
          </p:txBody>
        </p:sp>
        <p:sp>
          <p:nvSpPr>
            <p:cNvPr id="94" name="TextBox 93"/>
            <p:cNvSpPr txBox="1"/>
            <p:nvPr/>
          </p:nvSpPr>
          <p:spPr>
            <a:xfrm>
              <a:off x="1592593" y="329326"/>
              <a:ext cx="3071834" cy="307777"/>
            </a:xfrm>
            <a:prstGeom prst="rect">
              <a:avLst/>
            </a:prstGeom>
            <a:noFill/>
          </p:spPr>
          <p:txBody>
            <a:bodyPr wrap="square" rtlCol="0">
              <a:spAutoFit/>
            </a:bodyPr>
            <a:lstStyle/>
            <a:p>
              <a:pPr>
                <a:buFont typeface="Arial" pitchFamily="34" charset="0"/>
                <a:buChar char="•"/>
              </a:pPr>
              <a:r>
                <a:rPr lang="en-GB" sz="700" dirty="0"/>
                <a:t>Rubber</a:t>
              </a:r>
            </a:p>
            <a:p>
              <a:pPr>
                <a:buFont typeface="Arial" pitchFamily="34" charset="0"/>
                <a:buChar char="•"/>
              </a:pPr>
              <a:r>
                <a:rPr lang="en-GB" sz="700" dirty="0"/>
                <a:t>Sharp coloured pencils</a:t>
              </a:r>
            </a:p>
          </p:txBody>
        </p:sp>
      </p:grpSp>
      <p:grpSp>
        <p:nvGrpSpPr>
          <p:cNvPr id="10" name="Group 9"/>
          <p:cNvGrpSpPr/>
          <p:nvPr/>
        </p:nvGrpSpPr>
        <p:grpSpPr>
          <a:xfrm>
            <a:off x="236792" y="597341"/>
            <a:ext cx="4735140" cy="1657586"/>
            <a:chOff x="236792" y="979326"/>
            <a:chExt cx="4735140" cy="1657586"/>
          </a:xfrm>
        </p:grpSpPr>
        <p:sp>
          <p:nvSpPr>
            <p:cNvPr id="6" name="TextBox 5"/>
            <p:cNvSpPr txBox="1"/>
            <p:nvPr/>
          </p:nvSpPr>
          <p:spPr>
            <a:xfrm>
              <a:off x="263147" y="982928"/>
              <a:ext cx="2071561" cy="307777"/>
            </a:xfrm>
            <a:prstGeom prst="rect">
              <a:avLst/>
            </a:prstGeom>
            <a:noFill/>
            <a:ln w="9525">
              <a:noFill/>
              <a:prstDash val="dash"/>
            </a:ln>
          </p:spPr>
          <p:txBody>
            <a:bodyPr wrap="square" rtlCol="0">
              <a:spAutoFit/>
            </a:bodyPr>
            <a:lstStyle/>
            <a:p>
              <a:r>
                <a:rPr lang="en-GB" sz="900" u="sng" dirty="0"/>
                <a:t>Shading – Pencil Only</a:t>
              </a:r>
            </a:p>
            <a:p>
              <a:r>
                <a:rPr lang="en-GB" sz="500" dirty="0"/>
                <a:t>Shade the box from dark to light using the flat edge of your sharp pencil</a:t>
              </a:r>
            </a:p>
          </p:txBody>
        </p:sp>
        <p:sp>
          <p:nvSpPr>
            <p:cNvPr id="12" name="Rectangle 11"/>
            <p:cNvSpPr/>
            <p:nvPr/>
          </p:nvSpPr>
          <p:spPr>
            <a:xfrm>
              <a:off x="2407963" y="1823154"/>
              <a:ext cx="2524331" cy="324718"/>
            </a:xfrm>
            <a:prstGeom prst="rect">
              <a:avLst/>
            </a:prstGeom>
            <a:gradFill flip="none" rotWithShape="1">
              <a:gsLst>
                <a:gs pos="0">
                  <a:schemeClr val="tx1"/>
                </a:gs>
                <a:gs pos="100000">
                  <a:schemeClr val="tx1"/>
                </a:gs>
                <a:gs pos="50000">
                  <a:schemeClr val="bg1"/>
                </a:gs>
                <a:gs pos="100000">
                  <a:srgbClr val="156B13"/>
                </a:gs>
              </a:gsLst>
              <a:lin ang="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2382587" y="1004779"/>
              <a:ext cx="2562709" cy="324718"/>
            </a:xfrm>
            <a:prstGeom prst="rect">
              <a:avLst/>
            </a:prstGeom>
            <a:gradFill flip="none" rotWithShape="1">
              <a:gsLst>
                <a:gs pos="0">
                  <a:schemeClr val="tx1"/>
                </a:gs>
                <a:gs pos="100000">
                  <a:srgbClr val="EAEAEA"/>
                </a:gs>
              </a:gsLst>
              <a:lin ang="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263853" y="2171862"/>
              <a:ext cx="4680000" cy="43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236792" y="979326"/>
              <a:ext cx="4735140" cy="16575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TextBox 84"/>
            <p:cNvSpPr txBox="1"/>
            <p:nvPr/>
          </p:nvSpPr>
          <p:spPr>
            <a:xfrm>
              <a:off x="267825" y="1794761"/>
              <a:ext cx="2071561" cy="307777"/>
            </a:xfrm>
            <a:prstGeom prst="rect">
              <a:avLst/>
            </a:prstGeom>
            <a:noFill/>
            <a:ln w="9525">
              <a:noFill/>
              <a:prstDash val="dash"/>
            </a:ln>
          </p:spPr>
          <p:txBody>
            <a:bodyPr wrap="square" rtlCol="0">
              <a:spAutoFit/>
            </a:bodyPr>
            <a:lstStyle/>
            <a:p>
              <a:r>
                <a:rPr lang="en-GB" sz="900" u="sng" dirty="0"/>
                <a:t>Shading – Pencil Only</a:t>
              </a:r>
            </a:p>
            <a:p>
              <a:r>
                <a:rPr lang="en-GB" sz="500" dirty="0"/>
                <a:t>Shade the box dark, light to dark using the flat edge of your sharp pencil</a:t>
              </a:r>
            </a:p>
          </p:txBody>
        </p:sp>
        <p:sp>
          <p:nvSpPr>
            <p:cNvPr id="86" name="Rectangle 85"/>
            <p:cNvSpPr/>
            <p:nvPr/>
          </p:nvSpPr>
          <p:spPr>
            <a:xfrm>
              <a:off x="277631" y="1347749"/>
              <a:ext cx="4680000" cy="46037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TextBox 32"/>
          <p:cNvSpPr txBox="1"/>
          <p:nvPr/>
        </p:nvSpPr>
        <p:spPr>
          <a:xfrm>
            <a:off x="185275" y="2835856"/>
            <a:ext cx="436703" cy="1554272"/>
          </a:xfrm>
          <a:prstGeom prst="rect">
            <a:avLst/>
          </a:prstGeom>
          <a:noFill/>
        </p:spPr>
        <p:txBody>
          <a:bodyPr wrap="square" rtlCol="0">
            <a:spAutoFit/>
          </a:bodyPr>
          <a:lstStyle/>
          <a:p>
            <a:r>
              <a:rPr lang="en-GB" sz="500" dirty="0"/>
              <a:t>1</a:t>
            </a:r>
          </a:p>
          <a:p>
            <a:endParaRPr lang="en-GB" sz="500" dirty="0"/>
          </a:p>
          <a:p>
            <a:endParaRPr lang="en-GB" sz="500" dirty="0"/>
          </a:p>
          <a:p>
            <a:endParaRPr lang="en-GB" sz="500" dirty="0"/>
          </a:p>
          <a:p>
            <a:endParaRPr lang="en-GB" sz="500" dirty="0"/>
          </a:p>
          <a:p>
            <a:endParaRPr lang="en-GB" sz="500" dirty="0"/>
          </a:p>
          <a:p>
            <a:endParaRPr lang="en-GB" sz="500" dirty="0"/>
          </a:p>
          <a:p>
            <a:endParaRPr lang="en-GB" sz="500" dirty="0"/>
          </a:p>
          <a:p>
            <a:endParaRPr lang="en-GB" sz="500" dirty="0"/>
          </a:p>
          <a:p>
            <a:r>
              <a:rPr lang="en-GB" sz="500" dirty="0"/>
              <a:t>2</a:t>
            </a:r>
          </a:p>
          <a:p>
            <a:endParaRPr lang="en-GB" sz="500" dirty="0"/>
          </a:p>
          <a:p>
            <a:endParaRPr lang="en-GB" sz="500" dirty="0"/>
          </a:p>
          <a:p>
            <a:endParaRPr lang="en-GB" sz="500" dirty="0"/>
          </a:p>
          <a:p>
            <a:endParaRPr lang="en-GB" sz="500" dirty="0"/>
          </a:p>
          <a:p>
            <a:endParaRPr lang="en-GB" sz="500" dirty="0"/>
          </a:p>
          <a:p>
            <a:endParaRPr lang="en-GB" sz="500" dirty="0"/>
          </a:p>
          <a:p>
            <a:endParaRPr lang="en-GB" sz="500" dirty="0"/>
          </a:p>
          <a:p>
            <a:endParaRPr lang="en-GB" sz="500" dirty="0"/>
          </a:p>
          <a:p>
            <a:r>
              <a:rPr lang="en-GB" sz="500" dirty="0"/>
              <a:t>3</a:t>
            </a:r>
          </a:p>
        </p:txBody>
      </p:sp>
      <p:pic>
        <p:nvPicPr>
          <p:cNvPr id="105" name="Picture 10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6453" y="1262813"/>
            <a:ext cx="1287398" cy="1371257"/>
          </a:xfrm>
          <a:prstGeom prst="rect">
            <a:avLst/>
          </a:prstGeom>
          <a:noFill/>
          <a:ln>
            <a:noFill/>
          </a:ln>
        </p:spPr>
      </p:pic>
      <p:pic>
        <p:nvPicPr>
          <p:cNvPr id="107" name="Picture 10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373" y="1267309"/>
            <a:ext cx="1287398" cy="1371257"/>
          </a:xfrm>
          <a:prstGeom prst="rect">
            <a:avLst/>
          </a:prstGeom>
          <a:noFill/>
          <a:ln>
            <a:noFill/>
          </a:ln>
        </p:spPr>
      </p:pic>
      <p:pic>
        <p:nvPicPr>
          <p:cNvPr id="108" name="Picture 10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8682" y="2708920"/>
            <a:ext cx="1815169" cy="1933407"/>
          </a:xfrm>
          <a:prstGeom prst="rect">
            <a:avLst/>
          </a:prstGeom>
          <a:noFill/>
          <a:ln>
            <a:noFill/>
          </a:ln>
        </p:spPr>
      </p:pic>
      <p:pic>
        <p:nvPicPr>
          <p:cNvPr id="109" name="Picture 10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4125" y="2694705"/>
            <a:ext cx="1815169" cy="1933407"/>
          </a:xfrm>
          <a:prstGeom prst="rect">
            <a:avLst/>
          </a:prstGeom>
          <a:noFill/>
          <a:ln>
            <a:noFill/>
          </a:ln>
        </p:spPr>
      </p:pic>
    </p:spTree>
    <p:extLst>
      <p:ext uri="{BB962C8B-B14F-4D97-AF65-F5344CB8AC3E}">
        <p14:creationId xmlns:p14="http://schemas.microsoft.com/office/powerpoint/2010/main" val="42524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dissolv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dissolve">
                                      <p:cBhvr>
                                        <p:cTn id="1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GB" sz="2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GB" sz="25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33979</TotalTime>
  <Words>2929</Words>
  <Application>Microsoft Office PowerPoint</Application>
  <PresentationFormat>A4 Paper (210x297 mm)</PresentationFormat>
  <Paragraphs>414</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Comic Sans MS</vt:lpstr>
      <vt:lpstr>Forte</vt:lpstr>
      <vt:lpstr>Default Design</vt:lpstr>
      <vt:lpstr>PowerPoint Presentation</vt:lpstr>
      <vt:lpstr>PowerPoint Presentation</vt:lpstr>
      <vt:lpstr>PowerPoint Presentation</vt:lpstr>
      <vt:lpstr>Homework – when completed stick over this page</vt:lpstr>
      <vt:lpstr>PowerPoint Presentation</vt:lpstr>
      <vt:lpstr>PowerPoint Presentation</vt:lpstr>
      <vt:lpstr>PowerPoint Presentation</vt:lpstr>
      <vt:lpstr>PowerPoint Presentation</vt:lpstr>
      <vt:lpstr>Shading, Rendering and Texture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Adrian Jelf</dc:creator>
  <cp:lastModifiedBy>Adrian Jelf</cp:lastModifiedBy>
  <cp:revision>1362</cp:revision>
  <cp:lastPrinted>2022-10-21T11:33:56Z</cp:lastPrinted>
  <dcterms:created xsi:type="dcterms:W3CDTF">2006-09-18T18:16:20Z</dcterms:created>
  <dcterms:modified xsi:type="dcterms:W3CDTF">2023-09-22T08:50:37Z</dcterms:modified>
</cp:coreProperties>
</file>