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243389974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n-lt"/>
        <a:ea typeface="+mn-ea"/>
        <a:cs typeface="+mn-cs"/>
        <a:sym typeface="Arial"/>
      </a:defRPr>
    </a:lvl1pPr>
    <a:lvl2pPr indent="228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2pPr>
    <a:lvl3pPr indent="457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3pPr>
    <a:lvl4pPr indent="685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4pPr>
    <a:lvl5pPr indent="9144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5pPr>
    <a:lvl6pPr indent="11430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6pPr>
    <a:lvl7pPr indent="13716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7pPr>
    <a:lvl8pPr indent="16002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8pPr>
    <a:lvl9pPr indent="1828800" latinLnBrk="0">
      <a:spcBef>
        <a:spcPts val="400"/>
      </a:spcBef>
      <a:defRPr sz="1200">
        <a:latin typeface="+mn-lt"/>
        <a:ea typeface="+mn-ea"/>
        <a:cs typeface="+mn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300" dirty="0"/>
              <a:t>This presentation could be used as a starter activity to aid recall of the main components of a flow chart and how to interpret flow charts.</a:t>
            </a:r>
          </a:p>
          <a:p>
            <a:r>
              <a:rPr lang="en-GB" sz="1200" b="0" i="0" u="none" strike="noStrike" baseline="0">
                <a:latin typeface="+mn-lt"/>
                <a:ea typeface="+mn-ea"/>
                <a:cs typeface="+mn-cs"/>
                <a:sym typeface="Arial"/>
              </a:rPr>
              <a:t>There </a:t>
            </a:r>
            <a:r>
              <a:rPr lang="en-GB" sz="1200" b="0" i="0" u="none" strike="noStrike" baseline="0" dirty="0">
                <a:latin typeface="+mn-lt"/>
                <a:ea typeface="+mn-ea"/>
                <a:cs typeface="+mn-cs"/>
                <a:sym typeface="Arial"/>
              </a:rPr>
              <a:t>are transitions in the presentation when viewed in Slide Show mode.</a:t>
            </a:r>
            <a:endParaRPr sz="1300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83566124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60224034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28376920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82281304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1" name="Shape 311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12" name="Shape 312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Strictly speaking, a condition is a statement that is either TRUE or FALSE. Example: ‘The password matches the one in the system’ – this statement is either TRUE (it does match) or FALSE (it doesn’t match).</a:t>
            </a:r>
          </a:p>
          <a:p>
            <a:endParaRPr dirty="0"/>
          </a:p>
          <a:p>
            <a:r>
              <a:rPr dirty="0"/>
              <a:t>Flow charts instead show this as a question, to which the answer is either YES or NO. Example: ‘Does the password match the one stored?’ In this example, the answer YES equates to the TRUE outcome of the above condition.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D1A68C3-0E71-2C97-E9AD-BF5243DED1F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F77E0D3-0FE3-0808-CE16-C3F2E583EFA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9DEBD65-9776-5D09-859B-30EBF743640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2422490-0652-4F78-EF7C-026B8513D4C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55414A5-985E-6937-0F63-5175E51AFDAF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D64823C-8F02-61E9-EF2A-0A4F60ED3114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F37584B-4BAB-261E-02D1-92F26E68BFB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8ED8BEE-F090-CC16-D94D-563477612A9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6BF174A-756A-61F5-18A6-0481C73A3A0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4B18669-A3E4-60C7-B0A7-38D2B1B4F286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3850BCF-4A42-9F37-7781-7CE314801C1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C84C0C5-00E4-B556-CEE1-DF6C4A1DBE51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77F64F4-9344-926A-B4C3-C85330B3A94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5B3631A-C6D0-0B60-E11E-22A9E75207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64D2D15-E94D-EAFB-D321-0F23D6CC9E9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EAD4F9-A337-ECA9-8648-815F2D11DA0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E934888-3365-24C6-19FD-6AAB3343109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7B1429A-EC91-24C5-664E-3B374927A3D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95F7CDF-C1FD-CB01-77A5-22710869596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DDE9454-96C5-696C-5F39-ACE7BA1F94D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85E75A18-73B7-8D5F-2860-028E0F4588CD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E7D05A-B419-3215-675E-BF4A36D3EEE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n-lt"/>
                <a:ea typeface="+mn-ea"/>
                <a:cs typeface="+mn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8B88C978-6B91-0DBD-CC22-939594766AC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D8D01E8-AD80-7298-2BFA-FA6C1070732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n-lt"/>
          <a:ea typeface="+mn-ea"/>
          <a:cs typeface="+mn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Flow chart symbols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48537E8-0B29-3F22-D2C8-BC08DC30171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Content Placeholder 2"/>
          <p:cNvSpPr txBox="1">
            <a:spLocks noGrp="1"/>
          </p:cNvSpPr>
          <p:nvPr>
            <p:ph type="body" sz="quarter" idx="1"/>
          </p:nvPr>
        </p:nvSpPr>
        <p:spPr>
          <a:xfrm>
            <a:off x="755576" y="2996974"/>
            <a:ext cx="8207376" cy="864001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What are they?</a:t>
            </a:r>
          </a:p>
        </p:txBody>
      </p:sp>
      <p:sp>
        <p:nvSpPr>
          <p:cNvPr id="5" name="Title 1">
            <a:extLst>
              <a:ext uri="{FF2B5EF4-FFF2-40B4-BE49-F238E27FC236}">
                <a16:creationId xmlns:a16="http://schemas.microsoft.com/office/drawing/2014/main" id="{05D8DFD4-8730-6C7D-D59A-C3A51594DA5D}"/>
              </a:ext>
            </a:extLst>
          </p:cNvPr>
          <p:cNvSpPr txBox="1">
            <a:spLocks/>
          </p:cNvSpPr>
          <p:nvPr/>
        </p:nvSpPr>
        <p:spPr>
          <a:xfrm>
            <a:off x="514032" y="1314348"/>
            <a:ext cx="7772400" cy="1470025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>
            <a:lvl1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1pPr>
            <a:lvl2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2pPr>
            <a:lvl3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3pPr>
            <a:lvl4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4pPr>
            <a:lvl5pPr marL="0" marR="0" indent="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5pPr>
            <a:lvl6pPr marL="0" marR="0" indent="4572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6pPr>
            <a:lvl7pPr marL="0" marR="0" indent="9144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7pPr>
            <a:lvl8pPr marL="0" marR="0" indent="13716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8pPr>
            <a:lvl9pPr marL="0" marR="0" indent="1828800" algn="ctr" defTabSz="914400" rtl="0" latinLnBrk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4400" b="1" i="0" u="none" strike="noStrike" cap="none" spc="0" baseline="0">
                <a:solidFill>
                  <a:srgbClr val="000000"/>
                </a:solidFill>
                <a:uFillTx/>
                <a:latin typeface="+mn-lt"/>
                <a:ea typeface="+mn-ea"/>
                <a:cs typeface="+mn-cs"/>
                <a:sym typeface="Arial"/>
              </a:defRPr>
            </a:lvl9pPr>
          </a:lstStyle>
          <a:p>
            <a:pPr hangingPunct="1"/>
            <a:r>
              <a:rPr lang="en-US" dirty="0"/>
              <a:t>Flow charts use</a:t>
            </a:r>
            <a:br>
              <a:rPr lang="en-US" dirty="0"/>
            </a:br>
            <a:r>
              <a:rPr lang="en-US" dirty="0"/>
              <a:t> four main symbols</a:t>
            </a:r>
            <a:endParaRPr lang="en-IN" dirty="0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656CCDF-60C5-7FCE-1787-484DFAB5969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40" name="Speech Bubble: Rectangle with Corners Rounded 15"/>
          <p:cNvGrpSpPr/>
          <p:nvPr/>
        </p:nvGrpSpPr>
        <p:grpSpPr>
          <a:xfrm>
            <a:off x="3075891" y="3140967"/>
            <a:ext cx="3606484" cy="576065"/>
            <a:chOff x="0" y="0"/>
            <a:chExt cx="3606482" cy="576064"/>
          </a:xfrm>
        </p:grpSpPr>
        <p:sp>
          <p:nvSpPr>
            <p:cNvPr id="238" name="Shape"/>
            <p:cNvSpPr/>
            <p:nvPr/>
          </p:nvSpPr>
          <p:spPr>
            <a:xfrm>
              <a:off x="0" y="0"/>
              <a:ext cx="3606484" cy="57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799" y="3600"/>
                  </a:moveTo>
                  <a:cubicBezTo>
                    <a:pt x="7799" y="1612"/>
                    <a:pt x="8057" y="0"/>
                    <a:pt x="8374" y="0"/>
                  </a:cubicBezTo>
                  <a:lnTo>
                    <a:pt x="10099" y="0"/>
                  </a:lnTo>
                  <a:lnTo>
                    <a:pt x="21025" y="0"/>
                  </a:lnTo>
                  <a:cubicBezTo>
                    <a:pt x="21343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343" y="21600"/>
                    <a:pt x="21025" y="21600"/>
                  </a:cubicBezTo>
                  <a:lnTo>
                    <a:pt x="8374" y="21600"/>
                  </a:lnTo>
                  <a:cubicBezTo>
                    <a:pt x="8057" y="21600"/>
                    <a:pt x="7799" y="19988"/>
                    <a:pt x="7799" y="18000"/>
                  </a:cubicBezTo>
                  <a:lnTo>
                    <a:pt x="7799" y="9000"/>
                  </a:lnTo>
                  <a:lnTo>
                    <a:pt x="0" y="4987"/>
                  </a:lnTo>
                  <a:lnTo>
                    <a:pt x="7799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39" name="Terminator"/>
            <p:cNvSpPr txBox="1"/>
            <p:nvPr/>
          </p:nvSpPr>
          <p:spPr>
            <a:xfrm>
              <a:off x="1388768" y="26412"/>
              <a:ext cx="2131174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Terminator</a:t>
              </a:r>
            </a:p>
          </p:txBody>
        </p:sp>
      </p:grpSp>
      <p:grpSp>
        <p:nvGrpSpPr>
          <p:cNvPr id="243" name="Speech Bubble: Rectangle with Corners Rounded 16"/>
          <p:cNvGrpSpPr/>
          <p:nvPr/>
        </p:nvGrpSpPr>
        <p:grpSpPr>
          <a:xfrm>
            <a:off x="3043839" y="4077072"/>
            <a:ext cx="4264093" cy="1189929"/>
            <a:chOff x="0" y="0"/>
            <a:chExt cx="4264092" cy="1189928"/>
          </a:xfrm>
        </p:grpSpPr>
        <p:sp>
          <p:nvSpPr>
            <p:cNvPr id="241" name="Shape"/>
            <p:cNvSpPr/>
            <p:nvPr/>
          </p:nvSpPr>
          <p:spPr>
            <a:xfrm>
              <a:off x="0" y="0"/>
              <a:ext cx="4264093" cy="11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82" y="3600"/>
                  </a:moveTo>
                  <a:cubicBezTo>
                    <a:pt x="6282" y="1612"/>
                    <a:pt x="6732" y="0"/>
                    <a:pt x="7287" y="0"/>
                  </a:cubicBezTo>
                  <a:lnTo>
                    <a:pt x="8835" y="0"/>
                  </a:lnTo>
                  <a:lnTo>
                    <a:pt x="20595" y="0"/>
                  </a:lnTo>
                  <a:cubicBezTo>
                    <a:pt x="21150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50" y="21600"/>
                    <a:pt x="20595" y="21600"/>
                  </a:cubicBezTo>
                  <a:lnTo>
                    <a:pt x="7287" y="21600"/>
                  </a:lnTo>
                  <a:cubicBezTo>
                    <a:pt x="6732" y="21600"/>
                    <a:pt x="6282" y="19988"/>
                    <a:pt x="6282" y="18000"/>
                  </a:cubicBezTo>
                  <a:lnTo>
                    <a:pt x="6282" y="9000"/>
                  </a:lnTo>
                  <a:lnTo>
                    <a:pt x="0" y="3953"/>
                  </a:lnTo>
                  <a:lnTo>
                    <a:pt x="6282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2" name="Shows where a process starts or ends"/>
            <p:cNvSpPr txBox="1"/>
            <p:nvPr/>
          </p:nvSpPr>
          <p:spPr>
            <a:xfrm>
              <a:off x="1356635" y="92044"/>
              <a:ext cx="2790951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Shows where a process starts or ends</a:t>
              </a:r>
            </a:p>
          </p:txBody>
        </p:sp>
      </p:grpSp>
      <p:sp>
        <p:nvSpPr>
          <p:cNvPr id="244" name="Flowchart: Terminator 6"/>
          <p:cNvSpPr/>
          <p:nvPr/>
        </p:nvSpPr>
        <p:spPr>
          <a:xfrm>
            <a:off x="1209765" y="2779634"/>
            <a:ext cx="1800202" cy="864002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3600" y="0"/>
                </a:moveTo>
                <a:lnTo>
                  <a:pt x="18000" y="0"/>
                </a:lnTo>
                <a:cubicBezTo>
                  <a:pt x="19988" y="0"/>
                  <a:pt x="21600" y="4835"/>
                  <a:pt x="21600" y="10800"/>
                </a:cubicBezTo>
                <a:cubicBezTo>
                  <a:pt x="21600" y="16765"/>
                  <a:pt x="19988" y="21600"/>
                  <a:pt x="18000" y="21600"/>
                </a:cubicBezTo>
                <a:lnTo>
                  <a:pt x="3600" y="21600"/>
                </a:lnTo>
                <a:cubicBezTo>
                  <a:pt x="1612" y="21600"/>
                  <a:pt x="0" y="16765"/>
                  <a:pt x="0" y="10800"/>
                </a:cubicBezTo>
                <a:cubicBezTo>
                  <a:pt x="0" y="4835"/>
                  <a:pt x="1612" y="0"/>
                  <a:pt x="3600" y="0"/>
                </a:cubicBezTo>
                <a:close/>
              </a:path>
            </a:pathLst>
          </a:custGeom>
          <a:solidFill>
            <a:schemeClr val="accent3">
              <a:lumOff val="44000"/>
            </a:schemeClr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/>
            <a:endParaRPr/>
          </a:p>
        </p:txBody>
      </p:sp>
      <p:grpSp>
        <p:nvGrpSpPr>
          <p:cNvPr id="247" name="Flowchart: Terminator 8"/>
          <p:cNvGrpSpPr/>
          <p:nvPr/>
        </p:nvGrpSpPr>
        <p:grpSpPr>
          <a:xfrm>
            <a:off x="1209765" y="3895182"/>
            <a:ext cx="1800201" cy="864001"/>
            <a:chOff x="0" y="0"/>
            <a:chExt cx="1800200" cy="863999"/>
          </a:xfrm>
        </p:grpSpPr>
        <p:sp>
          <p:nvSpPr>
            <p:cNvPr id="245" name="Shape"/>
            <p:cNvSpPr/>
            <p:nvPr/>
          </p:nvSpPr>
          <p:spPr>
            <a:xfrm>
              <a:off x="-1" y="0"/>
              <a:ext cx="1800202" cy="86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6" name="START"/>
            <p:cNvSpPr txBox="1"/>
            <p:nvPr/>
          </p:nvSpPr>
          <p:spPr>
            <a:xfrm>
              <a:off x="358452" y="246579"/>
              <a:ext cx="1083296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START</a:t>
              </a:r>
            </a:p>
          </p:txBody>
        </p:sp>
      </p:grpSp>
      <p:grpSp>
        <p:nvGrpSpPr>
          <p:cNvPr id="250" name="Flowchart: Terminator 9"/>
          <p:cNvGrpSpPr/>
          <p:nvPr/>
        </p:nvGrpSpPr>
        <p:grpSpPr>
          <a:xfrm>
            <a:off x="1209765" y="5044237"/>
            <a:ext cx="1800201" cy="864001"/>
            <a:chOff x="0" y="0"/>
            <a:chExt cx="1800200" cy="863999"/>
          </a:xfrm>
        </p:grpSpPr>
        <p:sp>
          <p:nvSpPr>
            <p:cNvPr id="248" name="Shape"/>
            <p:cNvSpPr/>
            <p:nvPr/>
          </p:nvSpPr>
          <p:spPr>
            <a:xfrm>
              <a:off x="-1" y="0"/>
              <a:ext cx="1800202" cy="86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600" y="0"/>
                  </a:moveTo>
                  <a:lnTo>
                    <a:pt x="18000" y="0"/>
                  </a:lnTo>
                  <a:cubicBezTo>
                    <a:pt x="19988" y="0"/>
                    <a:pt x="21600" y="4835"/>
                    <a:pt x="21600" y="10800"/>
                  </a:cubicBezTo>
                  <a:cubicBezTo>
                    <a:pt x="21600" y="16765"/>
                    <a:pt x="19988" y="21600"/>
                    <a:pt x="18000" y="21600"/>
                  </a:cubicBezTo>
                  <a:lnTo>
                    <a:pt x="3600" y="21600"/>
                  </a:lnTo>
                  <a:cubicBezTo>
                    <a:pt x="1612" y="21600"/>
                    <a:pt x="0" y="16765"/>
                    <a:pt x="0" y="10800"/>
                  </a:cubicBezTo>
                  <a:cubicBezTo>
                    <a:pt x="0" y="4835"/>
                    <a:pt x="1612" y="0"/>
                    <a:pt x="3600" y="0"/>
                  </a:cubicBez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9" name="END"/>
            <p:cNvSpPr txBox="1"/>
            <p:nvPr/>
          </p:nvSpPr>
          <p:spPr>
            <a:xfrm>
              <a:off x="358452" y="246579"/>
              <a:ext cx="1083296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END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1BD59FE-1C1A-226A-FB1C-68AF55DD31A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2" animBg="1" advAuto="0"/>
      <p:bldP spid="243" grpId="3" animBg="1" advAuto="0"/>
      <p:bldP spid="244" grpId="1" animBg="1" advAuto="0"/>
      <p:bldP spid="247" grpId="4" animBg="1" advAuto="0"/>
      <p:bldP spid="250" grpId="5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56" name="Speech Bubble: Rectangle with Corners Rounded 15"/>
          <p:cNvGrpSpPr/>
          <p:nvPr/>
        </p:nvGrpSpPr>
        <p:grpSpPr>
          <a:xfrm>
            <a:off x="3202105" y="2391944"/>
            <a:ext cx="4538248" cy="955040"/>
            <a:chOff x="0" y="0"/>
            <a:chExt cx="4538246" cy="955039"/>
          </a:xfrm>
        </p:grpSpPr>
        <p:sp>
          <p:nvSpPr>
            <p:cNvPr id="254" name="Shape"/>
            <p:cNvSpPr/>
            <p:nvPr/>
          </p:nvSpPr>
          <p:spPr>
            <a:xfrm>
              <a:off x="0" y="45520"/>
              <a:ext cx="4538247" cy="86400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606" y="3600"/>
                  </a:moveTo>
                  <a:cubicBezTo>
                    <a:pt x="9606" y="1612"/>
                    <a:pt x="9913" y="0"/>
                    <a:pt x="10292" y="0"/>
                  </a:cubicBezTo>
                  <a:lnTo>
                    <a:pt x="11605" y="0"/>
                  </a:lnTo>
                  <a:lnTo>
                    <a:pt x="20915" y="0"/>
                  </a:lnTo>
                  <a:cubicBezTo>
                    <a:pt x="21293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1293" y="21600"/>
                    <a:pt x="20915" y="21600"/>
                  </a:cubicBezTo>
                  <a:lnTo>
                    <a:pt x="10292" y="21600"/>
                  </a:lnTo>
                  <a:cubicBezTo>
                    <a:pt x="9913" y="21600"/>
                    <a:pt x="9606" y="19988"/>
                    <a:pt x="9606" y="18000"/>
                  </a:cubicBezTo>
                  <a:lnTo>
                    <a:pt x="9606" y="18000"/>
                  </a:lnTo>
                  <a:lnTo>
                    <a:pt x="0" y="14291"/>
                  </a:lnTo>
                  <a:lnTo>
                    <a:pt x="9606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5" name="Data input or output"/>
            <p:cNvSpPr txBox="1"/>
            <p:nvPr/>
          </p:nvSpPr>
          <p:spPr>
            <a:xfrm>
              <a:off x="2118911" y="0"/>
              <a:ext cx="2318739" cy="9550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Data input or output</a:t>
              </a:r>
            </a:p>
          </p:txBody>
        </p:sp>
      </p:grpSp>
      <p:grpSp>
        <p:nvGrpSpPr>
          <p:cNvPr id="259" name="Speech Bubble: Rectangle with Corners Rounded 16"/>
          <p:cNvGrpSpPr/>
          <p:nvPr/>
        </p:nvGrpSpPr>
        <p:grpSpPr>
          <a:xfrm>
            <a:off x="3276860" y="3240625"/>
            <a:ext cx="4436611" cy="1610534"/>
            <a:chOff x="0" y="0"/>
            <a:chExt cx="4436609" cy="1610532"/>
          </a:xfrm>
        </p:grpSpPr>
        <p:sp>
          <p:nvSpPr>
            <p:cNvPr id="257" name="Shape"/>
            <p:cNvSpPr/>
            <p:nvPr/>
          </p:nvSpPr>
          <p:spPr>
            <a:xfrm>
              <a:off x="0" y="0"/>
              <a:ext cx="4436610" cy="1610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78" y="8301"/>
                  </a:moveTo>
                  <a:cubicBezTo>
                    <a:pt x="6878" y="6832"/>
                    <a:pt x="7310" y="5641"/>
                    <a:pt x="7843" y="5641"/>
                  </a:cubicBezTo>
                  <a:lnTo>
                    <a:pt x="9331" y="5641"/>
                  </a:lnTo>
                  <a:lnTo>
                    <a:pt x="20634" y="5641"/>
                  </a:lnTo>
                  <a:cubicBezTo>
                    <a:pt x="21168" y="5641"/>
                    <a:pt x="21600" y="6832"/>
                    <a:pt x="21600" y="8301"/>
                  </a:cubicBezTo>
                  <a:lnTo>
                    <a:pt x="21600" y="8301"/>
                  </a:lnTo>
                  <a:lnTo>
                    <a:pt x="21600" y="18940"/>
                  </a:lnTo>
                  <a:cubicBezTo>
                    <a:pt x="21600" y="20409"/>
                    <a:pt x="21168" y="21600"/>
                    <a:pt x="20634" y="21600"/>
                  </a:cubicBezTo>
                  <a:lnTo>
                    <a:pt x="7843" y="21600"/>
                  </a:lnTo>
                  <a:cubicBezTo>
                    <a:pt x="7310" y="21600"/>
                    <a:pt x="6878" y="20409"/>
                    <a:pt x="6878" y="18940"/>
                  </a:cubicBezTo>
                  <a:lnTo>
                    <a:pt x="6878" y="12291"/>
                  </a:lnTo>
                  <a:lnTo>
                    <a:pt x="0" y="0"/>
                  </a:lnTo>
                  <a:lnTo>
                    <a:pt x="6878" y="830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8" name="Shows that data is entering or leaving the system"/>
            <p:cNvSpPr txBox="1"/>
            <p:nvPr/>
          </p:nvSpPr>
          <p:spPr>
            <a:xfrm>
              <a:off x="1529152" y="512648"/>
              <a:ext cx="2790951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Shows that data is entering or leaving the system</a:t>
              </a:r>
            </a:p>
          </p:txBody>
        </p:sp>
      </p:grpSp>
      <p:sp>
        <p:nvSpPr>
          <p:cNvPr id="260" name="Flowchart: Data 10"/>
          <p:cNvSpPr/>
          <p:nvPr/>
        </p:nvSpPr>
        <p:spPr>
          <a:xfrm>
            <a:off x="1161113" y="2420888"/>
            <a:ext cx="2159472" cy="1080540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21600"/>
                </a:moveTo>
                <a:lnTo>
                  <a:pt x="4320" y="0"/>
                </a:lnTo>
                <a:lnTo>
                  <a:pt x="21600" y="0"/>
                </a:lnTo>
                <a:lnTo>
                  <a:pt x="1728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1200"/>
            </a:pPr>
            <a:endParaRPr/>
          </a:p>
        </p:txBody>
      </p:sp>
      <p:grpSp>
        <p:nvGrpSpPr>
          <p:cNvPr id="263" name="Speech Bubble: Rectangle with Corners Rounded 11"/>
          <p:cNvGrpSpPr/>
          <p:nvPr/>
        </p:nvGrpSpPr>
        <p:grpSpPr>
          <a:xfrm>
            <a:off x="3200233" y="5033933"/>
            <a:ext cx="4540120" cy="1189929"/>
            <a:chOff x="0" y="0"/>
            <a:chExt cx="4540119" cy="1189928"/>
          </a:xfrm>
        </p:grpSpPr>
        <p:sp>
          <p:nvSpPr>
            <p:cNvPr id="261" name="Shape"/>
            <p:cNvSpPr/>
            <p:nvPr/>
          </p:nvSpPr>
          <p:spPr>
            <a:xfrm>
              <a:off x="0" y="0"/>
              <a:ext cx="4540120" cy="11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13" y="3600"/>
                  </a:moveTo>
                  <a:cubicBezTo>
                    <a:pt x="7213" y="1612"/>
                    <a:pt x="7636" y="0"/>
                    <a:pt x="8157" y="0"/>
                  </a:cubicBezTo>
                  <a:lnTo>
                    <a:pt x="9611" y="0"/>
                  </a:lnTo>
                  <a:lnTo>
                    <a:pt x="20656" y="0"/>
                  </a:lnTo>
                  <a:cubicBezTo>
                    <a:pt x="21178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78" y="21600"/>
                    <a:pt x="20656" y="21600"/>
                  </a:cubicBezTo>
                  <a:lnTo>
                    <a:pt x="8157" y="21600"/>
                  </a:lnTo>
                  <a:cubicBezTo>
                    <a:pt x="7636" y="21600"/>
                    <a:pt x="7213" y="19988"/>
                    <a:pt x="7213" y="18000"/>
                  </a:cubicBezTo>
                  <a:lnTo>
                    <a:pt x="7213" y="9000"/>
                  </a:lnTo>
                  <a:lnTo>
                    <a:pt x="0" y="6145"/>
                  </a:lnTo>
                  <a:lnTo>
                    <a:pt x="7213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62" name="e.g. keying in data or giving  feedback to user"/>
            <p:cNvSpPr txBox="1"/>
            <p:nvPr/>
          </p:nvSpPr>
          <p:spPr>
            <a:xfrm>
              <a:off x="1632662" y="92044"/>
              <a:ext cx="2790950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>
                <a:defRPr sz="2000"/>
              </a:pPr>
              <a:r>
                <a:t>e.g. keying in data or giving </a:t>
              </a:r>
              <a:br/>
              <a:r>
                <a:t>feedback to user</a:t>
              </a:r>
            </a:p>
          </p:txBody>
        </p:sp>
      </p:grpSp>
      <p:grpSp>
        <p:nvGrpSpPr>
          <p:cNvPr id="266" name="Flowchart: Data 12"/>
          <p:cNvGrpSpPr/>
          <p:nvPr/>
        </p:nvGrpSpPr>
        <p:grpSpPr>
          <a:xfrm>
            <a:off x="945089" y="3789040"/>
            <a:ext cx="2159473" cy="1080540"/>
            <a:chOff x="0" y="0"/>
            <a:chExt cx="2159471" cy="1080538"/>
          </a:xfrm>
        </p:grpSpPr>
        <p:sp>
          <p:nvSpPr>
            <p:cNvPr id="264" name="Shape"/>
            <p:cNvSpPr/>
            <p:nvPr/>
          </p:nvSpPr>
          <p:spPr>
            <a:xfrm>
              <a:off x="-1" y="0"/>
              <a:ext cx="2159472" cy="108054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0"/>
                  </a:lnTo>
                  <a:lnTo>
                    <a:pt x="21600" y="0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65" name="Input password"/>
            <p:cNvSpPr txBox="1"/>
            <p:nvPr/>
          </p:nvSpPr>
          <p:spPr>
            <a:xfrm>
              <a:off x="490313" y="215149"/>
              <a:ext cx="1178845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Input password</a:t>
              </a:r>
            </a:p>
          </p:txBody>
        </p:sp>
      </p:grpSp>
      <p:grpSp>
        <p:nvGrpSpPr>
          <p:cNvPr id="269" name="Flowchart: Data 13"/>
          <p:cNvGrpSpPr/>
          <p:nvPr/>
        </p:nvGrpSpPr>
        <p:grpSpPr>
          <a:xfrm>
            <a:off x="729066" y="5013176"/>
            <a:ext cx="2379132" cy="1301112"/>
            <a:chOff x="0" y="0"/>
            <a:chExt cx="2379130" cy="1301110"/>
          </a:xfrm>
        </p:grpSpPr>
        <p:sp>
          <p:nvSpPr>
            <p:cNvPr id="267" name="Shape"/>
            <p:cNvSpPr/>
            <p:nvPr/>
          </p:nvSpPr>
          <p:spPr>
            <a:xfrm>
              <a:off x="0" y="0"/>
              <a:ext cx="2379132" cy="130111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4320" y="0"/>
                  </a:lnTo>
                  <a:lnTo>
                    <a:pt x="21600" y="0"/>
                  </a:lnTo>
                  <a:lnTo>
                    <a:pt x="1728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68" name="‘Incorrect password.…"/>
            <p:cNvSpPr txBox="1"/>
            <p:nvPr/>
          </p:nvSpPr>
          <p:spPr>
            <a:xfrm>
              <a:off x="534245" y="46035"/>
              <a:ext cx="1310641" cy="1209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/>
            <a:p>
              <a:pPr algn="ctr"/>
              <a:r>
                <a:rPr dirty="0"/>
                <a:t>‘Incorrect password.</a:t>
              </a:r>
            </a:p>
            <a:p>
              <a:pPr algn="ctr"/>
              <a:r>
                <a:rPr dirty="0"/>
                <a:t>Please </a:t>
              </a:r>
            </a:p>
            <a:p>
              <a:pPr algn="ctr"/>
              <a:r>
                <a:t>retry’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F38F48E4-0C18-BD12-8B57-CFA8582740C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fill="hold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2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" grpId="2" animBg="1" advAuto="0"/>
      <p:bldP spid="256" grpId="4" animBg="1" advAuto="0"/>
      <p:bldP spid="259" grpId="3" animBg="1" advAuto="0"/>
      <p:bldP spid="259" grpId="6" animBg="1" advAuto="0"/>
      <p:bldP spid="260" grpId="1" animBg="1" advAuto="0"/>
      <p:bldP spid="263" grpId="5" animBg="1" advAuto="0"/>
      <p:bldP spid="266" grpId="7" animBg="1" advAuto="0"/>
      <p:bldP spid="269" grpId="8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75" name="Speech Bubble: Rectangle with Corners Rounded 15"/>
          <p:cNvGrpSpPr/>
          <p:nvPr/>
        </p:nvGrpSpPr>
        <p:grpSpPr>
          <a:xfrm>
            <a:off x="3190413" y="2840416"/>
            <a:ext cx="4333916" cy="576065"/>
            <a:chOff x="0" y="0"/>
            <a:chExt cx="4333914" cy="576064"/>
          </a:xfrm>
        </p:grpSpPr>
        <p:sp>
          <p:nvSpPr>
            <p:cNvPr id="273" name="Shape"/>
            <p:cNvSpPr/>
            <p:nvPr/>
          </p:nvSpPr>
          <p:spPr>
            <a:xfrm>
              <a:off x="0" y="0"/>
              <a:ext cx="4333915" cy="57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116" y="3600"/>
                  </a:moveTo>
                  <a:cubicBezTo>
                    <a:pt x="10116" y="1612"/>
                    <a:pt x="10330" y="0"/>
                    <a:pt x="10594" y="0"/>
                  </a:cubicBezTo>
                  <a:lnTo>
                    <a:pt x="12030" y="0"/>
                  </a:lnTo>
                  <a:lnTo>
                    <a:pt x="21121" y="0"/>
                  </a:lnTo>
                  <a:cubicBezTo>
                    <a:pt x="21386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386" y="21600"/>
                    <a:pt x="21121" y="21600"/>
                  </a:cubicBezTo>
                  <a:lnTo>
                    <a:pt x="10594" y="21600"/>
                  </a:lnTo>
                  <a:cubicBezTo>
                    <a:pt x="10330" y="21600"/>
                    <a:pt x="10116" y="19988"/>
                    <a:pt x="10116" y="18000"/>
                  </a:cubicBezTo>
                  <a:lnTo>
                    <a:pt x="10116" y="9000"/>
                  </a:lnTo>
                  <a:lnTo>
                    <a:pt x="0" y="6183"/>
                  </a:lnTo>
                  <a:lnTo>
                    <a:pt x="10116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4" name="Process"/>
            <p:cNvSpPr txBox="1"/>
            <p:nvPr/>
          </p:nvSpPr>
          <p:spPr>
            <a:xfrm>
              <a:off x="2116199" y="26412"/>
              <a:ext cx="2131175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Process</a:t>
              </a:r>
            </a:p>
          </p:txBody>
        </p:sp>
      </p:grpSp>
      <p:grpSp>
        <p:nvGrpSpPr>
          <p:cNvPr id="278" name="Speech Bubble: Rectangle with Corners Rounded 16"/>
          <p:cNvGrpSpPr/>
          <p:nvPr/>
        </p:nvGrpSpPr>
        <p:grpSpPr>
          <a:xfrm>
            <a:off x="3286475" y="3723412"/>
            <a:ext cx="4453878" cy="1189930"/>
            <a:chOff x="0" y="0"/>
            <a:chExt cx="4453876" cy="1189928"/>
          </a:xfrm>
        </p:grpSpPr>
        <p:sp>
          <p:nvSpPr>
            <p:cNvPr id="276" name="Shape"/>
            <p:cNvSpPr/>
            <p:nvPr/>
          </p:nvSpPr>
          <p:spPr>
            <a:xfrm>
              <a:off x="0" y="0"/>
              <a:ext cx="4453877" cy="11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935" y="3600"/>
                  </a:moveTo>
                  <a:cubicBezTo>
                    <a:pt x="6935" y="1612"/>
                    <a:pt x="7365" y="0"/>
                    <a:pt x="7896" y="0"/>
                  </a:cubicBezTo>
                  <a:lnTo>
                    <a:pt x="9379" y="0"/>
                  </a:lnTo>
                  <a:lnTo>
                    <a:pt x="20638" y="0"/>
                  </a:lnTo>
                  <a:cubicBezTo>
                    <a:pt x="21169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69" y="21600"/>
                    <a:pt x="20638" y="21600"/>
                  </a:cubicBezTo>
                  <a:lnTo>
                    <a:pt x="7896" y="21600"/>
                  </a:lnTo>
                  <a:cubicBezTo>
                    <a:pt x="7365" y="21600"/>
                    <a:pt x="6935" y="19988"/>
                    <a:pt x="6935" y="18000"/>
                  </a:cubicBezTo>
                  <a:lnTo>
                    <a:pt x="6935" y="9000"/>
                  </a:lnTo>
                  <a:lnTo>
                    <a:pt x="0" y="195"/>
                  </a:lnTo>
                  <a:lnTo>
                    <a:pt x="6935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7" name="Shows that data is being manipulated"/>
            <p:cNvSpPr txBox="1"/>
            <p:nvPr/>
          </p:nvSpPr>
          <p:spPr>
            <a:xfrm>
              <a:off x="1546419" y="244444"/>
              <a:ext cx="2790951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Shows that data is being manipulated</a:t>
              </a:r>
            </a:p>
          </p:txBody>
        </p:sp>
      </p:grpSp>
      <p:grpSp>
        <p:nvGrpSpPr>
          <p:cNvPr id="281" name="Speech Bubble: Rectangle with Corners Rounded 11"/>
          <p:cNvGrpSpPr/>
          <p:nvPr/>
        </p:nvGrpSpPr>
        <p:grpSpPr>
          <a:xfrm>
            <a:off x="3215618" y="4931503"/>
            <a:ext cx="4549737" cy="1315835"/>
            <a:chOff x="0" y="0"/>
            <a:chExt cx="4549735" cy="1315834"/>
          </a:xfrm>
        </p:grpSpPr>
        <p:sp>
          <p:nvSpPr>
            <p:cNvPr id="279" name="Shape"/>
            <p:cNvSpPr/>
            <p:nvPr/>
          </p:nvSpPr>
          <p:spPr>
            <a:xfrm>
              <a:off x="0" y="0"/>
              <a:ext cx="4549736" cy="131583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244" y="5322"/>
                  </a:moveTo>
                  <a:cubicBezTo>
                    <a:pt x="7244" y="3524"/>
                    <a:pt x="7665" y="2067"/>
                    <a:pt x="8185" y="2067"/>
                  </a:cubicBezTo>
                  <a:lnTo>
                    <a:pt x="9636" y="2067"/>
                  </a:lnTo>
                  <a:lnTo>
                    <a:pt x="20658" y="2067"/>
                  </a:lnTo>
                  <a:cubicBezTo>
                    <a:pt x="21178" y="2067"/>
                    <a:pt x="21600" y="3524"/>
                    <a:pt x="21600" y="5322"/>
                  </a:cubicBezTo>
                  <a:lnTo>
                    <a:pt x="21600" y="5322"/>
                  </a:lnTo>
                  <a:lnTo>
                    <a:pt x="21600" y="18344"/>
                  </a:lnTo>
                  <a:cubicBezTo>
                    <a:pt x="21600" y="20142"/>
                    <a:pt x="21178" y="21600"/>
                    <a:pt x="20658" y="21600"/>
                  </a:cubicBezTo>
                  <a:lnTo>
                    <a:pt x="8185" y="21600"/>
                  </a:lnTo>
                  <a:cubicBezTo>
                    <a:pt x="7665" y="21600"/>
                    <a:pt x="7244" y="20142"/>
                    <a:pt x="7244" y="18344"/>
                  </a:cubicBezTo>
                  <a:lnTo>
                    <a:pt x="7244" y="10206"/>
                  </a:lnTo>
                  <a:lnTo>
                    <a:pt x="0" y="0"/>
                  </a:lnTo>
                  <a:lnTo>
                    <a:pt x="7244" y="5322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80" name="e.g. a calculation"/>
            <p:cNvSpPr txBox="1"/>
            <p:nvPr/>
          </p:nvSpPr>
          <p:spPr>
            <a:xfrm>
              <a:off x="1642278" y="522750"/>
              <a:ext cx="2790951" cy="396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e.g. a calculation</a:t>
              </a:r>
            </a:p>
          </p:txBody>
        </p:sp>
      </p:grpSp>
      <p:grpSp>
        <p:nvGrpSpPr>
          <p:cNvPr id="284" name="Flowchart: Process 8"/>
          <p:cNvGrpSpPr/>
          <p:nvPr/>
        </p:nvGrpSpPr>
        <p:grpSpPr>
          <a:xfrm>
            <a:off x="1043979" y="4318377"/>
            <a:ext cx="2088233" cy="1189928"/>
            <a:chOff x="0" y="0"/>
            <a:chExt cx="2088232" cy="1189926"/>
          </a:xfrm>
        </p:grpSpPr>
        <p:sp>
          <p:nvSpPr>
            <p:cNvPr id="282" name="Rectangle"/>
            <p:cNvSpPr/>
            <p:nvPr/>
          </p:nvSpPr>
          <p:spPr>
            <a:xfrm>
              <a:off x="-1" y="0"/>
              <a:ext cx="2088234" cy="1189927"/>
            </a:xfrm>
            <a:prstGeom prst="rect">
              <a:avLst/>
            </a:pr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83" name="Convert to percentage"/>
            <p:cNvSpPr txBox="1"/>
            <p:nvPr/>
          </p:nvSpPr>
          <p:spPr>
            <a:xfrm>
              <a:off x="58419" y="269843"/>
              <a:ext cx="1971394" cy="650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/>
            </a:lstStyle>
            <a:p>
              <a:r>
                <a:t>Convert to percentage</a:t>
              </a:r>
            </a:p>
          </p:txBody>
        </p:sp>
      </p:grpSp>
      <p:sp>
        <p:nvSpPr>
          <p:cNvPr id="285" name="Flowchart: Process 9"/>
          <p:cNvSpPr/>
          <p:nvPr/>
        </p:nvSpPr>
        <p:spPr>
          <a:xfrm>
            <a:off x="1043979" y="2533486"/>
            <a:ext cx="2088233" cy="1189928"/>
          </a:xfrm>
          <a:prstGeom prst="rect">
            <a:avLst/>
          </a:prstGeom>
          <a:solidFill>
            <a:schemeClr val="accent3">
              <a:lumOff val="44000"/>
            </a:schemeClr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1200"/>
            </a:pPr>
            <a:endParaRPr/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505E625-FD42-6A8C-F15D-E7299663B47D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fill="hold"/>
                                        <p:tgtEl>
                                          <p:spTgt spid="2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5" grpId="2" animBg="1" advAuto="0"/>
      <p:bldP spid="275" grpId="4" animBg="1" advAuto="0"/>
      <p:bldP spid="278" grpId="3" animBg="1" advAuto="0"/>
      <p:bldP spid="278" grpId="6" animBg="1" advAuto="0"/>
      <p:bldP spid="281" grpId="5" animBg="1" advAuto="0"/>
      <p:bldP spid="284" grpId="7" animBg="1" advAuto="0"/>
      <p:bldP spid="285" grpId="1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91" name="Speech Bubble: Rectangle with Corners Rounded 15"/>
          <p:cNvGrpSpPr/>
          <p:nvPr/>
        </p:nvGrpSpPr>
        <p:grpSpPr>
          <a:xfrm>
            <a:off x="2986188" y="2563108"/>
            <a:ext cx="4538141" cy="576065"/>
            <a:chOff x="0" y="0"/>
            <a:chExt cx="4538140" cy="576064"/>
          </a:xfrm>
        </p:grpSpPr>
        <p:sp>
          <p:nvSpPr>
            <p:cNvPr id="289" name="Shape"/>
            <p:cNvSpPr/>
            <p:nvPr/>
          </p:nvSpPr>
          <p:spPr>
            <a:xfrm>
              <a:off x="0" y="0"/>
              <a:ext cx="4538141" cy="57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0633" y="3600"/>
                  </a:moveTo>
                  <a:cubicBezTo>
                    <a:pt x="10633" y="1612"/>
                    <a:pt x="10837" y="0"/>
                    <a:pt x="11090" y="0"/>
                  </a:cubicBezTo>
                  <a:lnTo>
                    <a:pt x="12460" y="0"/>
                  </a:lnTo>
                  <a:lnTo>
                    <a:pt x="21143" y="0"/>
                  </a:lnTo>
                  <a:cubicBezTo>
                    <a:pt x="2139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1395" y="21600"/>
                    <a:pt x="21143" y="21600"/>
                  </a:cubicBezTo>
                  <a:lnTo>
                    <a:pt x="11090" y="21600"/>
                  </a:lnTo>
                  <a:cubicBezTo>
                    <a:pt x="10837" y="21600"/>
                    <a:pt x="10633" y="19988"/>
                    <a:pt x="10633" y="18000"/>
                  </a:cubicBezTo>
                  <a:lnTo>
                    <a:pt x="10633" y="18000"/>
                  </a:lnTo>
                  <a:lnTo>
                    <a:pt x="0" y="15984"/>
                  </a:lnTo>
                  <a:lnTo>
                    <a:pt x="10633" y="12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90" name="Decision"/>
            <p:cNvSpPr txBox="1"/>
            <p:nvPr/>
          </p:nvSpPr>
          <p:spPr>
            <a:xfrm>
              <a:off x="2320425" y="26412"/>
              <a:ext cx="2131175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Decision</a:t>
              </a:r>
            </a:p>
          </p:txBody>
        </p:sp>
      </p:grpSp>
      <p:grpSp>
        <p:nvGrpSpPr>
          <p:cNvPr id="294" name="Speech Bubble: Rectangle with Corners Rounded 16"/>
          <p:cNvGrpSpPr/>
          <p:nvPr/>
        </p:nvGrpSpPr>
        <p:grpSpPr>
          <a:xfrm>
            <a:off x="3057093" y="2687876"/>
            <a:ext cx="4755396" cy="1189930"/>
            <a:chOff x="0" y="0"/>
            <a:chExt cx="4755395" cy="1189928"/>
          </a:xfrm>
        </p:grpSpPr>
        <p:sp>
          <p:nvSpPr>
            <p:cNvPr id="292" name="Shape"/>
            <p:cNvSpPr/>
            <p:nvPr/>
          </p:nvSpPr>
          <p:spPr>
            <a:xfrm>
              <a:off x="0" y="0"/>
              <a:ext cx="4755396" cy="11899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865" y="3600"/>
                  </a:moveTo>
                  <a:cubicBezTo>
                    <a:pt x="7865" y="1612"/>
                    <a:pt x="8268" y="0"/>
                    <a:pt x="8765" y="0"/>
                  </a:cubicBezTo>
                  <a:lnTo>
                    <a:pt x="10154" y="0"/>
                  </a:lnTo>
                  <a:lnTo>
                    <a:pt x="20699" y="0"/>
                  </a:lnTo>
                  <a:cubicBezTo>
                    <a:pt x="21197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97" y="21600"/>
                    <a:pt x="20699" y="21600"/>
                  </a:cubicBezTo>
                  <a:lnTo>
                    <a:pt x="8765" y="21600"/>
                  </a:lnTo>
                  <a:cubicBezTo>
                    <a:pt x="8268" y="21600"/>
                    <a:pt x="7865" y="19988"/>
                    <a:pt x="7865" y="18000"/>
                  </a:cubicBezTo>
                  <a:lnTo>
                    <a:pt x="7865" y="9000"/>
                  </a:lnTo>
                  <a:lnTo>
                    <a:pt x="0" y="6345"/>
                  </a:lnTo>
                  <a:lnTo>
                    <a:pt x="7865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93" name="The decision is based on a condition"/>
            <p:cNvSpPr txBox="1"/>
            <p:nvPr/>
          </p:nvSpPr>
          <p:spPr>
            <a:xfrm>
              <a:off x="1847938" y="244444"/>
              <a:ext cx="2790950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The decision is based on a condition</a:t>
              </a:r>
            </a:p>
          </p:txBody>
        </p:sp>
      </p:grpSp>
      <p:grpSp>
        <p:nvGrpSpPr>
          <p:cNvPr id="297" name="Speech Bubble: Rectangle with Corners Rounded 11"/>
          <p:cNvGrpSpPr/>
          <p:nvPr/>
        </p:nvGrpSpPr>
        <p:grpSpPr>
          <a:xfrm>
            <a:off x="2641012" y="3619248"/>
            <a:ext cx="5231086" cy="1338529"/>
            <a:chOff x="0" y="0"/>
            <a:chExt cx="5231084" cy="1338527"/>
          </a:xfrm>
        </p:grpSpPr>
        <p:sp>
          <p:nvSpPr>
            <p:cNvPr id="295" name="Shape"/>
            <p:cNvSpPr/>
            <p:nvPr/>
          </p:nvSpPr>
          <p:spPr>
            <a:xfrm>
              <a:off x="0" y="0"/>
              <a:ext cx="5231086" cy="133852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8109" y="3600"/>
                  </a:moveTo>
                  <a:cubicBezTo>
                    <a:pt x="8109" y="1612"/>
                    <a:pt x="8522" y="0"/>
                    <a:pt x="9030" y="0"/>
                  </a:cubicBezTo>
                  <a:lnTo>
                    <a:pt x="10358" y="0"/>
                  </a:lnTo>
                  <a:lnTo>
                    <a:pt x="20679" y="0"/>
                  </a:lnTo>
                  <a:cubicBezTo>
                    <a:pt x="21188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88" y="21600"/>
                    <a:pt x="20679" y="21600"/>
                  </a:cubicBezTo>
                  <a:lnTo>
                    <a:pt x="9030" y="21600"/>
                  </a:lnTo>
                  <a:cubicBezTo>
                    <a:pt x="8522" y="21600"/>
                    <a:pt x="8109" y="19988"/>
                    <a:pt x="8109" y="18000"/>
                  </a:cubicBezTo>
                  <a:lnTo>
                    <a:pt x="8109" y="9000"/>
                  </a:lnTo>
                  <a:lnTo>
                    <a:pt x="0" y="9705"/>
                  </a:lnTo>
                  <a:lnTo>
                    <a:pt x="8109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96" name="e.g. Does the password that was input match the one stored on the system?"/>
            <p:cNvSpPr txBox="1"/>
            <p:nvPr/>
          </p:nvSpPr>
          <p:spPr>
            <a:xfrm>
              <a:off x="2087664" y="13944"/>
              <a:ext cx="3019660" cy="13106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t>e.g. Does the password that was input match the one stored on the system?</a:t>
              </a:r>
            </a:p>
          </p:txBody>
        </p:sp>
      </p:grpSp>
      <p:sp>
        <p:nvSpPr>
          <p:cNvPr id="298" name="Flowchart: Decision 10"/>
          <p:cNvSpPr/>
          <p:nvPr/>
        </p:nvSpPr>
        <p:spPr>
          <a:xfrm>
            <a:off x="811351" y="2415570"/>
            <a:ext cx="2160243" cy="1142634"/>
          </a:xfrm>
          <a:custGeom>
            <a:avLst/>
            <a:gdLst/>
            <a:ahLst/>
            <a:cxnLst>
              <a:cxn ang="0">
                <a:pos x="wd2" y="hd2"/>
              </a:cxn>
              <a:cxn ang="5400000">
                <a:pos x="wd2" y="hd2"/>
              </a:cxn>
              <a:cxn ang="10800000">
                <a:pos x="wd2" y="hd2"/>
              </a:cxn>
              <a:cxn ang="16200000">
                <a:pos x="wd2" y="hd2"/>
              </a:cxn>
            </a:cxnLst>
            <a:rect l="0" t="0" r="r" b="b"/>
            <a:pathLst>
              <a:path w="21600" h="21600" extrusionOk="0">
                <a:moveTo>
                  <a:pt x="0" y="10800"/>
                </a:moveTo>
                <a:lnTo>
                  <a:pt x="10800" y="0"/>
                </a:lnTo>
                <a:lnTo>
                  <a:pt x="21600" y="10800"/>
                </a:lnTo>
                <a:lnTo>
                  <a:pt x="10800" y="21600"/>
                </a:lnTo>
                <a:close/>
              </a:path>
            </a:pathLst>
          </a:custGeom>
          <a:solidFill>
            <a:schemeClr val="accent3">
              <a:lumOff val="44000"/>
            </a:schemeClr>
          </a:solidFill>
          <a:ln w="25400">
            <a:solidFill>
              <a:srgbClr val="000000"/>
            </a:solidFill>
          </a:ln>
        </p:spPr>
        <p:txBody>
          <a:bodyPr lIns="45719" rIns="45719" anchor="ctr"/>
          <a:lstStyle/>
          <a:p>
            <a:pPr algn="ctr">
              <a:defRPr sz="1400"/>
            </a:pPr>
            <a:endParaRPr/>
          </a:p>
        </p:txBody>
      </p:sp>
      <p:grpSp>
        <p:nvGrpSpPr>
          <p:cNvPr id="301" name="Speech Bubble: Rectangle with Corners Rounded 12"/>
          <p:cNvGrpSpPr/>
          <p:nvPr/>
        </p:nvGrpSpPr>
        <p:grpSpPr>
          <a:xfrm>
            <a:off x="2720678" y="4512669"/>
            <a:ext cx="5889728" cy="1724643"/>
            <a:chOff x="0" y="0"/>
            <a:chExt cx="5889726" cy="1724642"/>
          </a:xfrm>
        </p:grpSpPr>
        <p:sp>
          <p:nvSpPr>
            <p:cNvPr id="299" name="Shape"/>
            <p:cNvSpPr/>
            <p:nvPr/>
          </p:nvSpPr>
          <p:spPr>
            <a:xfrm>
              <a:off x="0" y="0"/>
              <a:ext cx="5889728" cy="17246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261" y="3600"/>
                  </a:moveTo>
                  <a:cubicBezTo>
                    <a:pt x="6261" y="1612"/>
                    <a:pt x="6733" y="0"/>
                    <a:pt x="7316" y="0"/>
                  </a:cubicBezTo>
                  <a:lnTo>
                    <a:pt x="8818" y="0"/>
                  </a:lnTo>
                  <a:lnTo>
                    <a:pt x="20546" y="0"/>
                  </a:lnTo>
                  <a:cubicBezTo>
                    <a:pt x="21128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28" y="21600"/>
                    <a:pt x="20546" y="21600"/>
                  </a:cubicBezTo>
                  <a:lnTo>
                    <a:pt x="7316" y="21600"/>
                  </a:lnTo>
                  <a:cubicBezTo>
                    <a:pt x="6733" y="21600"/>
                    <a:pt x="6261" y="19988"/>
                    <a:pt x="6261" y="18000"/>
                  </a:cubicBezTo>
                  <a:lnTo>
                    <a:pt x="6261" y="9000"/>
                  </a:lnTo>
                  <a:lnTo>
                    <a:pt x="0" y="6075"/>
                  </a:lnTo>
                  <a:lnTo>
                    <a:pt x="6261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00" name="If the answer is Yes (TRUE) then the process follows a different path to the one followed if the answer is No (FALSE)"/>
            <p:cNvSpPr txBox="1"/>
            <p:nvPr/>
          </p:nvSpPr>
          <p:spPr>
            <a:xfrm>
              <a:off x="1849915" y="54601"/>
              <a:ext cx="3897202" cy="16154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If the answer is Yes (TRUE) then the process follows a different path </a:t>
              </a:r>
              <a:r>
                <a:rPr lang="en-GB" dirty="0"/>
                <a:t>from</a:t>
              </a:r>
              <a:r>
                <a:rPr dirty="0"/>
                <a:t> the one followed if the answer is </a:t>
              </a:r>
              <a:br>
                <a:rPr lang="en-GB" dirty="0"/>
              </a:br>
              <a:r>
                <a:rPr dirty="0"/>
                <a:t>No (FALSE)</a:t>
              </a:r>
            </a:p>
          </p:txBody>
        </p:sp>
      </p:grpSp>
      <p:grpSp>
        <p:nvGrpSpPr>
          <p:cNvPr id="304" name="Flowchart: Decision 13"/>
          <p:cNvGrpSpPr/>
          <p:nvPr/>
        </p:nvGrpSpPr>
        <p:grpSpPr>
          <a:xfrm>
            <a:off x="944662" y="4227483"/>
            <a:ext cx="2160242" cy="1142634"/>
            <a:chOff x="0" y="0"/>
            <a:chExt cx="2160241" cy="1142633"/>
          </a:xfrm>
        </p:grpSpPr>
        <p:sp>
          <p:nvSpPr>
            <p:cNvPr id="302" name="Shape"/>
            <p:cNvSpPr/>
            <p:nvPr/>
          </p:nvSpPr>
          <p:spPr>
            <a:xfrm>
              <a:off x="-1" y="-1"/>
              <a:ext cx="2160243" cy="11426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10800"/>
                  </a:moveTo>
                  <a:lnTo>
                    <a:pt x="10800" y="0"/>
                  </a:lnTo>
                  <a:lnTo>
                    <a:pt x="21600" y="10800"/>
                  </a:lnTo>
                  <a:lnTo>
                    <a:pt x="10800" y="21600"/>
                  </a:lnTo>
                  <a:close/>
                </a:path>
              </a:pathLst>
            </a:custGeom>
            <a:solidFill>
              <a:schemeClr val="accent3">
                <a:lumOff val="44000"/>
              </a:schemeClr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03" name="Password correct?"/>
            <p:cNvSpPr txBox="1"/>
            <p:nvPr/>
          </p:nvSpPr>
          <p:spPr>
            <a:xfrm>
              <a:off x="598480" y="309696"/>
              <a:ext cx="963281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1400"/>
              </a:lvl1pPr>
            </a:lstStyle>
            <a:p>
              <a:r>
                <a:t>Password correct?</a:t>
              </a:r>
            </a:p>
          </p:txBody>
        </p:sp>
      </p:grpSp>
      <p:grpSp>
        <p:nvGrpSpPr>
          <p:cNvPr id="307" name="Group 14"/>
          <p:cNvGrpSpPr/>
          <p:nvPr/>
        </p:nvGrpSpPr>
        <p:grpSpPr>
          <a:xfrm>
            <a:off x="434032" y="4487216"/>
            <a:ext cx="526800" cy="886001"/>
            <a:chOff x="0" y="0"/>
            <a:chExt cx="526799" cy="886000"/>
          </a:xfrm>
        </p:grpSpPr>
        <p:sp>
          <p:nvSpPr>
            <p:cNvPr id="305" name="Connector: Elbow 17"/>
            <p:cNvSpPr/>
            <p:nvPr/>
          </p:nvSpPr>
          <p:spPr>
            <a:xfrm flipH="1">
              <a:off x="0" y="323892"/>
              <a:ext cx="521314" cy="56210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  <a:lnTo>
                    <a:pt x="21491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306" name="TextBox 18"/>
            <p:cNvSpPr txBox="1"/>
            <p:nvPr/>
          </p:nvSpPr>
          <p:spPr>
            <a:xfrm>
              <a:off x="49733" y="0"/>
              <a:ext cx="477067" cy="350662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Yes</a:t>
              </a:r>
            </a:p>
          </p:txBody>
        </p:sp>
      </p:grpSp>
      <p:grpSp>
        <p:nvGrpSpPr>
          <p:cNvPr id="310" name="Group 19"/>
          <p:cNvGrpSpPr/>
          <p:nvPr/>
        </p:nvGrpSpPr>
        <p:grpSpPr>
          <a:xfrm>
            <a:off x="3115571" y="4432596"/>
            <a:ext cx="567758" cy="996336"/>
            <a:chOff x="0" y="0"/>
            <a:chExt cx="567757" cy="996335"/>
          </a:xfrm>
        </p:grpSpPr>
        <p:sp>
          <p:nvSpPr>
            <p:cNvPr id="308" name="Connector: Elbow 20"/>
            <p:cNvSpPr/>
            <p:nvPr/>
          </p:nvSpPr>
          <p:spPr>
            <a:xfrm>
              <a:off x="-1" y="367028"/>
              <a:ext cx="567759" cy="6293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0"/>
                  </a:lnTo>
                  <a:lnTo>
                    <a:pt x="21600" y="21600"/>
                  </a:lnTo>
                </a:path>
              </a:pathLst>
            </a:custGeom>
            <a:noFill/>
            <a:ln w="38100" cap="flat">
              <a:solidFill>
                <a:srgbClr val="000000"/>
              </a:solidFill>
              <a:prstDash val="solid"/>
              <a:round/>
              <a:tailEnd type="triangle" w="med" len="med"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endParaRPr/>
            </a:p>
          </p:txBody>
        </p:sp>
        <p:sp>
          <p:nvSpPr>
            <p:cNvPr id="309" name="TextBox 21"/>
            <p:cNvSpPr txBox="1"/>
            <p:nvPr/>
          </p:nvSpPr>
          <p:spPr>
            <a:xfrm>
              <a:off x="52425" y="-1"/>
              <a:ext cx="396366" cy="350663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:ma14="http://schemas.microsoft.com/office/mac/drawingml/2011/main" xmlns:a14="http://schemas.microsoft.com/office/drawing/2010/main" xmlns:m="http://schemas.openxmlformats.org/officeDocument/2006/math" xmlns="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latin typeface="+mn-lt"/>
                  <a:ea typeface="+mn-ea"/>
                  <a:cs typeface="+mn-cs"/>
                  <a:sym typeface="Arial"/>
                </a:defRPr>
              </a:lvl1pPr>
            </a:lstStyle>
            <a:p>
              <a:r>
                <a:t>No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C0DF37DE-F747-9CB0-2174-C5A2974D5EA4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xit" fill="hold" grpId="4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0" dur="500" fill="hold"/>
                                        <p:tgtEl>
                                          <p:spTgt spid="29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500"/>
                            </p:stCondLst>
                            <p:childTnLst>
                              <p:par>
                                <p:cTn id="28" presetID="10" presetClass="exit" fill="hold" grpId="6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29" dur="500" fill="hold"/>
                                        <p:tgtEl>
                                          <p:spTgt spid="29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fill="hold" grpId="7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4" fill="hold"/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fill="hold" grpId="8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39" fill="hold"/>
                                        <p:tgtEl>
                                          <p:spTgt spid="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xit" fill="hold" grpId="9" nodeType="after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43" dur="500" fill="hold"/>
                                        <p:tgtEl>
                                          <p:spTgt spid="29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4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fill="hold" grpId="10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48" fill="hold"/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fill="hold" grpId="1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53" fill="hold"/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1" grpId="2" animBg="1" advAuto="0"/>
      <p:bldP spid="291" grpId="4" animBg="1" advAuto="0"/>
      <p:bldP spid="294" grpId="3" animBg="1" advAuto="0"/>
      <p:bldP spid="294" grpId="6" animBg="1" advAuto="0"/>
      <p:bldP spid="297" grpId="5" animBg="1" advAuto="0"/>
      <p:bldP spid="297" grpId="9" animBg="1" advAuto="0"/>
      <p:bldP spid="298" grpId="1" animBg="1" advAuto="0"/>
      <p:bldP spid="301" grpId="8" animBg="1" advAuto="0"/>
      <p:bldP spid="304" grpId="7" animBg="1" advAuto="0"/>
      <p:bldP spid="307" grpId="10" animBg="1" advAuto="0"/>
      <p:bldP spid="310" grpId="11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Helvetica"/>
        <a:ea typeface="Helvetica"/>
        <a:cs typeface="Helvetica"/>
      </a:majorFont>
      <a:minorFont>
        <a:latin typeface="Arial"/>
        <a:ea typeface="Arial"/>
        <a:cs typeface="Arial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417</Words>
  <Application>Microsoft Office PowerPoint</Application>
  <PresentationFormat>On-screen Show (4:3)</PresentationFormat>
  <Paragraphs>40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0" baseType="lpstr">
      <vt:lpstr>Arial</vt:lpstr>
      <vt:lpstr>Verdana</vt:lpstr>
      <vt:lpstr>Wingdings</vt:lpstr>
      <vt:lpstr>1_TitleSlide</vt:lpstr>
      <vt:lpstr>Flow chart symbols</vt:lpstr>
      <vt:lpstr>PowerPoint Presentation</vt:lpstr>
      <vt:lpstr>What does this symbol represent?</vt:lpstr>
      <vt:lpstr>What does this symbol represent?</vt:lpstr>
      <vt:lpstr>What does this symbol represent?</vt:lpstr>
      <vt:lpstr>What does this symbol represent?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Flow chart symbols</dc:title>
  <dc:creator>Antonio Perola</dc:creator>
  <cp:lastModifiedBy>Mukesh  Bisht</cp:lastModifiedBy>
  <cp:revision>6</cp:revision>
  <cp:lastPrinted>2022-10-21T08:48:37Z</cp:lastPrinted>
  <dcterms:modified xsi:type="dcterms:W3CDTF">2022-12-27T23:14:00Z</dcterms:modified>
</cp:coreProperties>
</file>