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200" dirty="0"/>
              <a:t>This slide presentation could be used during a lesson when developing understanding of net neutrality.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Net neutrality relates to the relationship between the ISP and its customers.</a:t>
            </a:r>
          </a:p>
          <a:p>
            <a:r>
              <a:rPr dirty="0"/>
              <a:t>The ISP is potentially in a very powerful position as it is technically able to vary the speed at which different customers can download data on the internet.</a:t>
            </a:r>
          </a:p>
          <a:p>
            <a:r>
              <a:rPr dirty="0"/>
              <a:t>Net neutrality means that ISPs should not </a:t>
            </a:r>
            <a:r>
              <a:rPr dirty="0" err="1"/>
              <a:t>favour</a:t>
            </a:r>
            <a:r>
              <a:rPr dirty="0"/>
              <a:t> one customer or supplier over another – for example, by providing faster download speeds for customers who use a specific supplier rather than one of its competitors.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1" name="Shape 26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first does not violate net neutrality because it is the source website that is treating people differently – some people pay to become its customers and some don’t.</a:t>
            </a:r>
          </a:p>
          <a:p>
            <a:r>
              <a:rPr dirty="0"/>
              <a:t>The second does not violate net neutrality because it isn’t the internet that is different – it is the device used that provides the difference.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381AAEB-278F-1661-1CF7-085D3DBCD6E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FE91EC-93FF-C048-42F0-E6601ECA3B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6A38682-0422-572E-E1B9-FBDD7DE9BC6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CC5BC6-6718-A6AE-08A9-2F4C55028C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371C8FF-C71B-4BDA-0888-D74CCE6C1FC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0B996D-12B4-7C58-9CF6-33F4323446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1D1F967-C0B4-71B8-553D-6C2B13F00EC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808268-38EF-9B6E-5B8D-CD33BBCD8A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7F7E77A-FFF0-07E6-9425-C94E2B3A7DC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FD8F58-0AAC-A34B-2D74-376B2C5D59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469337A-CFBC-168F-621D-975ED22ECC3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E72AB4-A8A9-1D98-1F6E-82D2BF2A21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C553E2C-6336-E490-9341-3DD8D98867B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0E644FC-FA48-D5AB-A792-456A8C385F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2C4C83F-2A73-8901-645F-EC76B497573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B8BCF5-67A4-228A-FB70-1E0C40510D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AE9FCCB-8568-222B-79B8-0EFA379F7CD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D4B87E-8913-3A31-2912-298D96AE10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BE40395-1F3A-A229-1AE0-70C1C3AFAD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9D7A86-3AC3-8758-29B9-86D0D168C9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CAF4890-745A-464A-7031-7E3915EEA73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D339AA-64B7-636F-9734-72CA202EDA3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AD4C6E1-BAD2-DBFA-668F-9F038FC1622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4C6C85F-21AF-14A6-CF4F-B764DEDEAA8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Net neutrality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ECE5718-ED99-5D76-BF97-A6467E19397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Context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060848"/>
            <a:ext cx="8207376" cy="4176465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All internet users connect to the internet through an </a:t>
            </a:r>
            <a:r>
              <a:rPr b="1" dirty="0"/>
              <a:t>Internet Service Provider </a:t>
            </a:r>
            <a:r>
              <a:rPr dirty="0"/>
              <a:t>(ISP).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ISP stands between the end user (customer) and the service being accessed (e.g. website).</a:t>
            </a:r>
          </a:p>
          <a:p>
            <a:pPr>
              <a:buFont typeface="Arial" panose="020B0604020202020204" pitchFamily="34" charset="0"/>
              <a:buChar char="•"/>
            </a:pPr>
            <a:endParaRPr dirty="0"/>
          </a:p>
          <a:p>
            <a:pPr>
              <a:buFont typeface="Arial" panose="020B0604020202020204" pitchFamily="34" charset="0"/>
              <a:buChar char="•"/>
            </a:pPr>
            <a:endParaRPr dirty="0"/>
          </a:p>
          <a:p>
            <a:pPr>
              <a:buFont typeface="Arial" panose="020B0604020202020204" pitchFamily="34" charset="0"/>
              <a:buChar char="•"/>
            </a:pPr>
            <a:endParaRPr dirty="0"/>
          </a:p>
          <a:p>
            <a:pPr>
              <a:buFont typeface="Arial" panose="020B0604020202020204" pitchFamily="34" charset="0"/>
              <a:buChar char="•"/>
            </a:pP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This makes it possible for the ISP to choose how to make content available to its different customers.</a:t>
            </a:r>
          </a:p>
        </p:txBody>
      </p:sp>
      <p:grpSp>
        <p:nvGrpSpPr>
          <p:cNvPr id="245" name="Group 2"/>
          <p:cNvGrpSpPr/>
          <p:nvPr/>
        </p:nvGrpSpPr>
        <p:grpSpPr>
          <a:xfrm>
            <a:off x="1521375" y="3789040"/>
            <a:ext cx="5442388" cy="1393262"/>
            <a:chOff x="0" y="0"/>
            <a:chExt cx="5442385" cy="1393261"/>
          </a:xfrm>
        </p:grpSpPr>
        <p:pic>
          <p:nvPicPr>
            <p:cNvPr id="235" name="Graphic 5" descr="Graphic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0845" y="0"/>
              <a:ext cx="914401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6" name="Graphic 6" descr="Graphic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337027" y="0"/>
              <a:ext cx="914401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7" name="TextBox 7"/>
            <p:cNvSpPr txBox="1"/>
            <p:nvPr/>
          </p:nvSpPr>
          <p:spPr>
            <a:xfrm>
              <a:off x="0" y="775900"/>
              <a:ext cx="1196465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End user</a:t>
              </a:r>
            </a:p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(customer)</a:t>
              </a:r>
            </a:p>
          </p:txBody>
        </p:sp>
        <p:sp>
          <p:nvSpPr>
            <p:cNvPr id="238" name="TextBox 8"/>
            <p:cNvSpPr txBox="1"/>
            <p:nvPr/>
          </p:nvSpPr>
          <p:spPr>
            <a:xfrm>
              <a:off x="2061679" y="765978"/>
              <a:ext cx="1768635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Internet Service </a:t>
              </a:r>
              <a:br/>
              <a:r>
                <a:t>Provider (ISP)</a:t>
              </a:r>
            </a:p>
          </p:txBody>
        </p:sp>
        <p:pic>
          <p:nvPicPr>
            <p:cNvPr id="239" name="Graphic 9" descr="Graphic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82788" y="5789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0" name="TextBox 10"/>
            <p:cNvSpPr txBox="1"/>
            <p:nvPr/>
          </p:nvSpPr>
          <p:spPr>
            <a:xfrm>
              <a:off x="4516603" y="914399"/>
              <a:ext cx="925783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Website</a:t>
              </a:r>
            </a:p>
          </p:txBody>
        </p:sp>
        <p:sp>
          <p:nvSpPr>
            <p:cNvPr id="241" name="Arrow: Right 1"/>
            <p:cNvSpPr/>
            <p:nvPr/>
          </p:nvSpPr>
          <p:spPr>
            <a:xfrm>
              <a:off x="1184961" y="364791"/>
              <a:ext cx="1140955" cy="7201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2" name="Arrow: Right 12"/>
            <p:cNvSpPr/>
            <p:nvPr/>
          </p:nvSpPr>
          <p:spPr>
            <a:xfrm rot="10800000">
              <a:off x="1167915" y="534834"/>
              <a:ext cx="1140955" cy="7200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3" name="Arrow: Right 13"/>
            <p:cNvSpPr/>
            <p:nvPr/>
          </p:nvSpPr>
          <p:spPr>
            <a:xfrm>
              <a:off x="3296631" y="364791"/>
              <a:ext cx="1140954" cy="72010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4" name="Arrow: Right 14"/>
            <p:cNvSpPr/>
            <p:nvPr/>
          </p:nvSpPr>
          <p:spPr>
            <a:xfrm rot="10800000">
              <a:off x="3279585" y="534834"/>
              <a:ext cx="1140954" cy="72009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000000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84866A8-ED31-FD81-08A7-88040AC2423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  <p:bldP spid="245" grpId="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How can net neutrality help?</a:t>
            </a:r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79425" y="2204864"/>
            <a:ext cx="8207375" cy="3474328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  <a:defRPr b="1"/>
            </a:pPr>
            <a:r>
              <a:rPr dirty="0"/>
              <a:t>Net neutrality </a:t>
            </a:r>
            <a:r>
              <a:rPr b="0" dirty="0"/>
              <a:t>means that all ISP customers are treated the same, e.g.: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different users have access to the same content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mobile device users have the same access as desktop PC users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mobile data users (e.g. 3G or 4G) can access the same data as home broadband customers.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2064289-786F-30F8-3FCE-0DC7B1F3048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549716"/>
            <a:ext cx="7799529" cy="38784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sz="2200" dirty="0"/>
              <a:t>An ISP that owns and operates a movie-streaming service: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sz="2200" dirty="0"/>
              <a:t>ensures that its customers who also subscribe to the movie-streaming service get faster download speeds than its customers who do not pay extra to use the movie-streaming service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sz="2200" dirty="0"/>
              <a:t>slows the speed at which its internet customers can access a rival movie-streaming service.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sz="2200" dirty="0"/>
              <a:t>An ISP slows the speed at which its customers can download files from a site that it believes supports </a:t>
            </a:r>
            <a:br>
              <a:rPr lang="en-IN" sz="2200" dirty="0"/>
            </a:br>
            <a:r>
              <a:rPr sz="2200" dirty="0"/>
              <a:t>illegal file-sharing.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B1D634D-B8BF-84EB-AE62-8722C81E210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D245508-D08A-E4BB-6CA8-DA67E53601F8}"/>
              </a:ext>
            </a:extLst>
          </p:cNvPr>
          <p:cNvSpPr txBox="1">
            <a:spLocks/>
          </p:cNvSpPr>
          <p:nvPr/>
        </p:nvSpPr>
        <p:spPr>
          <a:xfrm>
            <a:off x="457199" y="1340051"/>
            <a:ext cx="8306555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4572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9144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3716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hangingPunct="1"/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How can net neutrality 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be broken? Examples…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Net neutrality is not broken…</a:t>
            </a:r>
          </a:p>
        </p:txBody>
      </p:sp>
      <p:sp>
        <p:nvSpPr>
          <p:cNvPr id="25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66688" y="2310442"/>
            <a:ext cx="7920112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…if the ISP is not responsible for customers being treated differently. For instance, if: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a website decides to charge people to access its services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different devices have different maximum download speeds.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36CE2A2-3E90-46DE-D9FE-C99EA51763D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533</Words>
  <Application>Microsoft Office PowerPoint</Application>
  <PresentationFormat>On-screen Show (4:3)</PresentationFormat>
  <Paragraphs>38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</vt:lpstr>
      <vt:lpstr>Verdana</vt:lpstr>
      <vt:lpstr>Wingdings</vt:lpstr>
      <vt:lpstr>1_TitleSlide</vt:lpstr>
      <vt:lpstr>Net neutrality</vt:lpstr>
      <vt:lpstr>Context</vt:lpstr>
      <vt:lpstr>How can net neutrality help?</vt:lpstr>
      <vt:lpstr>PowerPoint Presentation</vt:lpstr>
      <vt:lpstr>Net neutrality is not broken…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Net neutrality</dc:title>
  <cp:lastModifiedBy>Mukesh  Bisht</cp:lastModifiedBy>
  <cp:revision>7</cp:revision>
  <dcterms:modified xsi:type="dcterms:W3CDTF">2022-12-27T23:13:49Z</dcterms:modified>
</cp:coreProperties>
</file>