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97424476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A2: Impact of modern technologies. </a:t>
            </a:r>
            <a:r>
              <a:rPr sz="1200" dirty="0"/>
              <a:t>This slide presentation could be used during a lesson when introducing distributed and dispersed software. There are transitions and animations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Shape 27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6" name="Shape 27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Bits are sometimes referred to as binary code (e.g. 01101110 is an </a:t>
            </a:r>
            <a:br>
              <a:rPr lang="en-GB"/>
            </a:br>
            <a:r>
              <a:t>8-character binary string).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1" name="Shape 30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In the first case, distributed data should be used as the hacker would need to access all the servers in order to obtain the full code.</a:t>
            </a:r>
          </a:p>
          <a:p>
            <a:r>
              <a:rPr dirty="0"/>
              <a:t>In the second case, dispersed data means another server has a full data set</a:t>
            </a:r>
            <a:r>
              <a:rPr lang="en-GB" dirty="0"/>
              <a:t>,</a:t>
            </a:r>
            <a:r>
              <a:rPr dirty="0"/>
              <a:t> which can act as a back-up data source.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BEEE1D0-CBCE-CBB5-9E71-EC3DDF50F01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CD288B-0E91-EC7F-398E-384B6056EC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22CD876-AFA9-2595-8D71-85DF3502708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48EEC2B-95CA-5616-685C-1DCBFF684B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19F2E47-3D0B-B46E-F666-0DF2FB0D17E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74591E8-3D74-52C3-B0F3-FAF58F8346C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B78EC09-C56C-5C0C-4D28-02D78A88AD5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AE27D3-A347-4404-7352-2FFDE0B97E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76E2735-4031-73F1-6706-5CE572343A7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4476E4-740C-7E49-545A-2C5D6AAAAFF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2B3D978-6F4C-4E1F-BE2B-A2EC6484B29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7227A0-85F7-039F-E89F-025FB569B41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2BE5485-D209-EB29-87E7-78B5D482F34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063D54-263C-AD52-C252-BE0CC5BAEC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64AE607-32A5-BA8E-4ABC-514A7F1BD8F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472758-5D8F-BC81-3432-ED884B2D49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7EDA526-8E4F-31F5-7253-B50F5AA39C1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A1E8938-5A25-A42D-7BF4-DE6CBEF265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325F8DB-AE45-ED91-E36F-9E29C1917D2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EB49FEC-CF13-5248-D373-E9010350631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8DED14C-1A17-4F62-D87C-D7EEA72AF08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8996A5-F08D-DA8A-57E8-97C00477D39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0AE8F27C-F1DC-85D5-F3D6-181ABEDC505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E33F38A-A04A-AFF2-4886-0C90ACD00D2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476189-1C38-6DF9-0D52-ED5F368341DA}"/>
              </a:ext>
            </a:extLst>
          </p:cNvPr>
          <p:cNvSpPr txBox="1">
            <a:spLocks/>
          </p:cNvSpPr>
          <p:nvPr/>
        </p:nvSpPr>
        <p:spPr>
          <a:xfrm>
            <a:off x="457200" y="1814632"/>
            <a:ext cx="8229600" cy="238374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45720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91440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137160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182880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hangingPunct="1"/>
            <a:r>
              <a:rPr lang="en-IN" dirty="0"/>
              <a:t>Distributed and </a:t>
            </a:r>
            <a:br>
              <a:rPr lang="en-IN" dirty="0"/>
            </a:br>
            <a:r>
              <a:rPr lang="en-IN" dirty="0"/>
              <a:t>dispersed data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BDA3AB6-F3DA-FA65-287F-E0B5C00C9BEE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Dispersed data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Multiple copies of the same data are stored in different locations.</a:t>
            </a:r>
          </a:p>
        </p:txBody>
      </p:sp>
      <p:pic>
        <p:nvPicPr>
          <p:cNvPr id="235" name="Graphic 2" descr="Graphic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2105" y="3282277"/>
            <a:ext cx="3146649" cy="314664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2" name="Group 12"/>
          <p:cNvGrpSpPr/>
          <p:nvPr/>
        </p:nvGrpSpPr>
        <p:grpSpPr>
          <a:xfrm>
            <a:off x="1820252" y="4032525"/>
            <a:ext cx="1152638" cy="892241"/>
            <a:chOff x="0" y="0"/>
            <a:chExt cx="1152637" cy="892240"/>
          </a:xfrm>
        </p:grpSpPr>
        <p:pic>
          <p:nvPicPr>
            <p:cNvPr id="236" name="Graphic 5" descr="Graphic 5"/>
            <p:cNvPicPr>
              <a:picLocks noChangeAspect="1"/>
            </p:cNvPicPr>
            <p:nvPr/>
          </p:nvPicPr>
          <p:blipFill>
            <a:blip r:embed="rId3"/>
            <a:srcRect l="67742" t="16967" b="14030"/>
            <a:stretch>
              <a:fillRect/>
            </a:stretch>
          </p:blipFill>
          <p:spPr>
            <a:xfrm>
              <a:off x="735523" y="-1"/>
              <a:ext cx="417114" cy="8922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41" name="Flowchart: Magnetic Disk 7"/>
            <p:cNvGrpSpPr/>
            <p:nvPr/>
          </p:nvGrpSpPr>
          <p:grpSpPr>
            <a:xfrm>
              <a:off x="-1" y="111154"/>
              <a:ext cx="710236" cy="731742"/>
              <a:chOff x="0" y="0"/>
              <a:chExt cx="710234" cy="731740"/>
            </a:xfrm>
          </p:grpSpPr>
          <p:grpSp>
            <p:nvGrpSpPr>
              <p:cNvPr id="239" name="Group"/>
              <p:cNvGrpSpPr/>
              <p:nvPr/>
            </p:nvGrpSpPr>
            <p:grpSpPr>
              <a:xfrm>
                <a:off x="-1" y="-1"/>
                <a:ext cx="710236" cy="731742"/>
                <a:chOff x="0" y="0"/>
                <a:chExt cx="710234" cy="731740"/>
              </a:xfrm>
            </p:grpSpPr>
            <p:sp>
              <p:nvSpPr>
                <p:cNvPr id="237" name="Shape"/>
                <p:cNvSpPr/>
                <p:nvPr/>
              </p:nvSpPr>
              <p:spPr>
                <a:xfrm>
                  <a:off x="-1" y="-1"/>
                  <a:ext cx="710236" cy="7317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3600"/>
                      </a:moveTo>
                      <a:cubicBezTo>
                        <a:pt x="0" y="1612"/>
                        <a:pt x="4835" y="0"/>
                        <a:pt x="10800" y="0"/>
                      </a:cubicBezTo>
                      <a:cubicBezTo>
                        <a:pt x="16765" y="0"/>
                        <a:pt x="21600" y="1612"/>
                        <a:pt x="21600" y="3600"/>
                      </a:cubicBezTo>
                      <a:lnTo>
                        <a:pt x="21600" y="18000"/>
                      </a:lnTo>
                      <a:cubicBezTo>
                        <a:pt x="21600" y="19988"/>
                        <a:pt x="16765" y="21600"/>
                        <a:pt x="10800" y="21600"/>
                      </a:cubicBezTo>
                      <a:cubicBezTo>
                        <a:pt x="4835" y="21600"/>
                        <a:pt x="0" y="19988"/>
                        <a:pt x="0" y="180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  <a:endParaRPr/>
                </a:p>
              </p:txBody>
            </p:sp>
            <p:sp>
              <p:nvSpPr>
                <p:cNvPr id="238" name="Shape"/>
                <p:cNvSpPr/>
                <p:nvPr/>
              </p:nvSpPr>
              <p:spPr>
                <a:xfrm>
                  <a:off x="-1" y="-1"/>
                  <a:ext cx="710236" cy="7317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3600"/>
                      </a:moveTo>
                      <a:cubicBezTo>
                        <a:pt x="21600" y="5588"/>
                        <a:pt x="16765" y="7200"/>
                        <a:pt x="10800" y="7200"/>
                      </a:cubicBezTo>
                      <a:cubicBezTo>
                        <a:pt x="4835" y="7200"/>
                        <a:pt x="0" y="5588"/>
                        <a:pt x="0" y="3600"/>
                      </a:cubicBezTo>
                      <a:moveTo>
                        <a:pt x="0" y="3600"/>
                      </a:moveTo>
                      <a:cubicBezTo>
                        <a:pt x="0" y="1612"/>
                        <a:pt x="4835" y="0"/>
                        <a:pt x="10800" y="0"/>
                      </a:cubicBezTo>
                      <a:cubicBezTo>
                        <a:pt x="16765" y="0"/>
                        <a:pt x="21600" y="1612"/>
                        <a:pt x="21600" y="3600"/>
                      </a:cubicBezTo>
                      <a:lnTo>
                        <a:pt x="21600" y="18000"/>
                      </a:lnTo>
                      <a:cubicBezTo>
                        <a:pt x="21600" y="19988"/>
                        <a:pt x="16765" y="21600"/>
                        <a:pt x="10800" y="21600"/>
                      </a:cubicBezTo>
                      <a:cubicBezTo>
                        <a:pt x="4835" y="21600"/>
                        <a:pt x="0" y="19988"/>
                        <a:pt x="0" y="18000"/>
                      </a:cubicBezTo>
                      <a:close/>
                    </a:path>
                  </a:pathLst>
                </a:custGeom>
                <a:noFill/>
                <a:ln w="25400" cap="flat">
                  <a:solidFill>
                    <a:srgbClr val="A1A1A1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240" name="DB1"/>
              <p:cNvSpPr txBox="1"/>
              <p:nvPr/>
            </p:nvSpPr>
            <p:spPr>
              <a:xfrm>
                <a:off x="58419" y="241428"/>
                <a:ext cx="593395" cy="3708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r>
                  <a:t>DB1</a:t>
                </a:r>
              </a:p>
            </p:txBody>
          </p:sp>
        </p:grpSp>
      </p:grpSp>
      <p:grpSp>
        <p:nvGrpSpPr>
          <p:cNvPr id="249" name="Group 16"/>
          <p:cNvGrpSpPr/>
          <p:nvPr/>
        </p:nvGrpSpPr>
        <p:grpSpPr>
          <a:xfrm>
            <a:off x="3386684" y="2869452"/>
            <a:ext cx="1152638" cy="892241"/>
            <a:chOff x="0" y="0"/>
            <a:chExt cx="1152637" cy="892240"/>
          </a:xfrm>
        </p:grpSpPr>
        <p:pic>
          <p:nvPicPr>
            <p:cNvPr id="243" name="Graphic 17" descr="Graphic 17"/>
            <p:cNvPicPr>
              <a:picLocks noChangeAspect="1"/>
            </p:cNvPicPr>
            <p:nvPr/>
          </p:nvPicPr>
          <p:blipFill>
            <a:blip r:embed="rId3"/>
            <a:srcRect l="67742" t="16967" b="14030"/>
            <a:stretch>
              <a:fillRect/>
            </a:stretch>
          </p:blipFill>
          <p:spPr>
            <a:xfrm>
              <a:off x="735523" y="-1"/>
              <a:ext cx="417114" cy="8922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48" name="Flowchart: Magnetic Disk 18"/>
            <p:cNvGrpSpPr/>
            <p:nvPr/>
          </p:nvGrpSpPr>
          <p:grpSpPr>
            <a:xfrm>
              <a:off x="-1" y="111154"/>
              <a:ext cx="710236" cy="731742"/>
              <a:chOff x="0" y="0"/>
              <a:chExt cx="710234" cy="731740"/>
            </a:xfrm>
          </p:grpSpPr>
          <p:grpSp>
            <p:nvGrpSpPr>
              <p:cNvPr id="246" name="Group"/>
              <p:cNvGrpSpPr/>
              <p:nvPr/>
            </p:nvGrpSpPr>
            <p:grpSpPr>
              <a:xfrm>
                <a:off x="-1" y="-1"/>
                <a:ext cx="710236" cy="731742"/>
                <a:chOff x="0" y="0"/>
                <a:chExt cx="710234" cy="731740"/>
              </a:xfrm>
            </p:grpSpPr>
            <p:sp>
              <p:nvSpPr>
                <p:cNvPr id="244" name="Shape"/>
                <p:cNvSpPr/>
                <p:nvPr/>
              </p:nvSpPr>
              <p:spPr>
                <a:xfrm>
                  <a:off x="-1" y="-1"/>
                  <a:ext cx="710236" cy="7317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3600"/>
                      </a:moveTo>
                      <a:cubicBezTo>
                        <a:pt x="0" y="1612"/>
                        <a:pt x="4835" y="0"/>
                        <a:pt x="10800" y="0"/>
                      </a:cubicBezTo>
                      <a:cubicBezTo>
                        <a:pt x="16765" y="0"/>
                        <a:pt x="21600" y="1612"/>
                        <a:pt x="21600" y="3600"/>
                      </a:cubicBezTo>
                      <a:lnTo>
                        <a:pt x="21600" y="18000"/>
                      </a:lnTo>
                      <a:cubicBezTo>
                        <a:pt x="21600" y="19988"/>
                        <a:pt x="16765" y="21600"/>
                        <a:pt x="10800" y="21600"/>
                      </a:cubicBezTo>
                      <a:cubicBezTo>
                        <a:pt x="4835" y="21600"/>
                        <a:pt x="0" y="19988"/>
                        <a:pt x="0" y="180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  <a:endParaRPr/>
                </a:p>
              </p:txBody>
            </p:sp>
            <p:sp>
              <p:nvSpPr>
                <p:cNvPr id="245" name="Shape"/>
                <p:cNvSpPr/>
                <p:nvPr/>
              </p:nvSpPr>
              <p:spPr>
                <a:xfrm>
                  <a:off x="-1" y="-1"/>
                  <a:ext cx="710236" cy="7317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3600"/>
                      </a:moveTo>
                      <a:cubicBezTo>
                        <a:pt x="21600" y="5588"/>
                        <a:pt x="16765" y="7200"/>
                        <a:pt x="10800" y="7200"/>
                      </a:cubicBezTo>
                      <a:cubicBezTo>
                        <a:pt x="4835" y="7200"/>
                        <a:pt x="0" y="5588"/>
                        <a:pt x="0" y="3600"/>
                      </a:cubicBezTo>
                      <a:moveTo>
                        <a:pt x="0" y="3600"/>
                      </a:moveTo>
                      <a:cubicBezTo>
                        <a:pt x="0" y="1612"/>
                        <a:pt x="4835" y="0"/>
                        <a:pt x="10800" y="0"/>
                      </a:cubicBezTo>
                      <a:cubicBezTo>
                        <a:pt x="16765" y="0"/>
                        <a:pt x="21600" y="1612"/>
                        <a:pt x="21600" y="3600"/>
                      </a:cubicBezTo>
                      <a:lnTo>
                        <a:pt x="21600" y="18000"/>
                      </a:lnTo>
                      <a:cubicBezTo>
                        <a:pt x="21600" y="19988"/>
                        <a:pt x="16765" y="21600"/>
                        <a:pt x="10800" y="21600"/>
                      </a:cubicBezTo>
                      <a:cubicBezTo>
                        <a:pt x="4835" y="21600"/>
                        <a:pt x="0" y="19988"/>
                        <a:pt x="0" y="18000"/>
                      </a:cubicBezTo>
                      <a:close/>
                    </a:path>
                  </a:pathLst>
                </a:custGeom>
                <a:noFill/>
                <a:ln w="25400" cap="flat">
                  <a:solidFill>
                    <a:srgbClr val="A1A1A1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247" name="DB1"/>
              <p:cNvSpPr txBox="1"/>
              <p:nvPr/>
            </p:nvSpPr>
            <p:spPr>
              <a:xfrm>
                <a:off x="58419" y="241428"/>
                <a:ext cx="593395" cy="3708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r>
                  <a:t>DB1</a:t>
                </a:r>
              </a:p>
            </p:txBody>
          </p:sp>
        </p:grpSp>
      </p:grpSp>
      <p:grpSp>
        <p:nvGrpSpPr>
          <p:cNvPr id="256" name="Group 22"/>
          <p:cNvGrpSpPr/>
          <p:nvPr/>
        </p:nvGrpSpPr>
        <p:grpSpPr>
          <a:xfrm>
            <a:off x="5569215" y="4012031"/>
            <a:ext cx="1203796" cy="892241"/>
            <a:chOff x="0" y="0"/>
            <a:chExt cx="1203795" cy="892240"/>
          </a:xfrm>
        </p:grpSpPr>
        <p:pic>
          <p:nvPicPr>
            <p:cNvPr id="250" name="Graphic 23" descr="Graphic 23"/>
            <p:cNvPicPr>
              <a:picLocks noChangeAspect="1"/>
            </p:cNvPicPr>
            <p:nvPr/>
          </p:nvPicPr>
          <p:blipFill>
            <a:blip r:embed="rId3"/>
            <a:srcRect l="67742" t="16967" b="14030"/>
            <a:stretch>
              <a:fillRect/>
            </a:stretch>
          </p:blipFill>
          <p:spPr>
            <a:xfrm>
              <a:off x="-1" y="-1"/>
              <a:ext cx="417114" cy="8922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55" name="Flowchart: Magnetic Disk 24"/>
            <p:cNvGrpSpPr/>
            <p:nvPr/>
          </p:nvGrpSpPr>
          <p:grpSpPr>
            <a:xfrm>
              <a:off x="493559" y="126075"/>
              <a:ext cx="710236" cy="731742"/>
              <a:chOff x="0" y="0"/>
              <a:chExt cx="710234" cy="731740"/>
            </a:xfrm>
          </p:grpSpPr>
          <p:grpSp>
            <p:nvGrpSpPr>
              <p:cNvPr id="253" name="Group"/>
              <p:cNvGrpSpPr/>
              <p:nvPr/>
            </p:nvGrpSpPr>
            <p:grpSpPr>
              <a:xfrm>
                <a:off x="-1" y="-1"/>
                <a:ext cx="710236" cy="731742"/>
                <a:chOff x="0" y="0"/>
                <a:chExt cx="710234" cy="731740"/>
              </a:xfrm>
            </p:grpSpPr>
            <p:sp>
              <p:nvSpPr>
                <p:cNvPr id="251" name="Shape"/>
                <p:cNvSpPr/>
                <p:nvPr/>
              </p:nvSpPr>
              <p:spPr>
                <a:xfrm>
                  <a:off x="-1" y="-1"/>
                  <a:ext cx="710236" cy="7317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3600"/>
                      </a:moveTo>
                      <a:cubicBezTo>
                        <a:pt x="0" y="1612"/>
                        <a:pt x="4835" y="0"/>
                        <a:pt x="10800" y="0"/>
                      </a:cubicBezTo>
                      <a:cubicBezTo>
                        <a:pt x="16765" y="0"/>
                        <a:pt x="21600" y="1612"/>
                        <a:pt x="21600" y="3600"/>
                      </a:cubicBezTo>
                      <a:lnTo>
                        <a:pt x="21600" y="18000"/>
                      </a:lnTo>
                      <a:cubicBezTo>
                        <a:pt x="21600" y="19988"/>
                        <a:pt x="16765" y="21600"/>
                        <a:pt x="10800" y="21600"/>
                      </a:cubicBezTo>
                      <a:cubicBezTo>
                        <a:pt x="4835" y="21600"/>
                        <a:pt x="0" y="19988"/>
                        <a:pt x="0" y="180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  <a:endParaRPr/>
                </a:p>
              </p:txBody>
            </p:sp>
            <p:sp>
              <p:nvSpPr>
                <p:cNvPr id="252" name="Shape"/>
                <p:cNvSpPr/>
                <p:nvPr/>
              </p:nvSpPr>
              <p:spPr>
                <a:xfrm>
                  <a:off x="-1" y="-1"/>
                  <a:ext cx="710236" cy="7317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3600"/>
                      </a:moveTo>
                      <a:cubicBezTo>
                        <a:pt x="21600" y="5588"/>
                        <a:pt x="16765" y="7200"/>
                        <a:pt x="10800" y="7200"/>
                      </a:cubicBezTo>
                      <a:cubicBezTo>
                        <a:pt x="4835" y="7200"/>
                        <a:pt x="0" y="5588"/>
                        <a:pt x="0" y="3600"/>
                      </a:cubicBezTo>
                      <a:moveTo>
                        <a:pt x="0" y="3600"/>
                      </a:moveTo>
                      <a:cubicBezTo>
                        <a:pt x="0" y="1612"/>
                        <a:pt x="4835" y="0"/>
                        <a:pt x="10800" y="0"/>
                      </a:cubicBezTo>
                      <a:cubicBezTo>
                        <a:pt x="16765" y="0"/>
                        <a:pt x="21600" y="1612"/>
                        <a:pt x="21600" y="3600"/>
                      </a:cubicBezTo>
                      <a:lnTo>
                        <a:pt x="21600" y="18000"/>
                      </a:lnTo>
                      <a:cubicBezTo>
                        <a:pt x="21600" y="19988"/>
                        <a:pt x="16765" y="21600"/>
                        <a:pt x="10800" y="21600"/>
                      </a:cubicBezTo>
                      <a:cubicBezTo>
                        <a:pt x="4835" y="21600"/>
                        <a:pt x="0" y="19988"/>
                        <a:pt x="0" y="18000"/>
                      </a:cubicBezTo>
                      <a:close/>
                    </a:path>
                  </a:pathLst>
                </a:custGeom>
                <a:noFill/>
                <a:ln w="25400" cap="flat">
                  <a:solidFill>
                    <a:srgbClr val="A1A1A1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254" name="DB1"/>
              <p:cNvSpPr txBox="1"/>
              <p:nvPr/>
            </p:nvSpPr>
            <p:spPr>
              <a:xfrm>
                <a:off x="58419" y="241428"/>
                <a:ext cx="593395" cy="3708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r>
                  <a:t>DB1</a:t>
                </a:r>
              </a:p>
            </p:txBody>
          </p:sp>
        </p:grpSp>
      </p:grpSp>
      <p:grpSp>
        <p:nvGrpSpPr>
          <p:cNvPr id="263" name="Group 25"/>
          <p:cNvGrpSpPr/>
          <p:nvPr/>
        </p:nvGrpSpPr>
        <p:grpSpPr>
          <a:xfrm>
            <a:off x="5340644" y="5243205"/>
            <a:ext cx="1203796" cy="892241"/>
            <a:chOff x="0" y="0"/>
            <a:chExt cx="1203795" cy="892240"/>
          </a:xfrm>
        </p:grpSpPr>
        <p:pic>
          <p:nvPicPr>
            <p:cNvPr id="257" name="Graphic 26" descr="Graphic 26"/>
            <p:cNvPicPr>
              <a:picLocks noChangeAspect="1"/>
            </p:cNvPicPr>
            <p:nvPr/>
          </p:nvPicPr>
          <p:blipFill>
            <a:blip r:embed="rId3"/>
            <a:srcRect l="67742" t="16967" b="14030"/>
            <a:stretch>
              <a:fillRect/>
            </a:stretch>
          </p:blipFill>
          <p:spPr>
            <a:xfrm>
              <a:off x="-1" y="-1"/>
              <a:ext cx="417114" cy="8922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62" name="Flowchart: Magnetic Disk 27"/>
            <p:cNvGrpSpPr/>
            <p:nvPr/>
          </p:nvGrpSpPr>
          <p:grpSpPr>
            <a:xfrm>
              <a:off x="493559" y="126075"/>
              <a:ext cx="710236" cy="731742"/>
              <a:chOff x="0" y="0"/>
              <a:chExt cx="710234" cy="731740"/>
            </a:xfrm>
          </p:grpSpPr>
          <p:grpSp>
            <p:nvGrpSpPr>
              <p:cNvPr id="260" name="Group"/>
              <p:cNvGrpSpPr/>
              <p:nvPr/>
            </p:nvGrpSpPr>
            <p:grpSpPr>
              <a:xfrm>
                <a:off x="-1" y="-1"/>
                <a:ext cx="710236" cy="731742"/>
                <a:chOff x="0" y="0"/>
                <a:chExt cx="710234" cy="731740"/>
              </a:xfrm>
            </p:grpSpPr>
            <p:sp>
              <p:nvSpPr>
                <p:cNvPr id="258" name="Shape"/>
                <p:cNvSpPr/>
                <p:nvPr/>
              </p:nvSpPr>
              <p:spPr>
                <a:xfrm>
                  <a:off x="-1" y="-1"/>
                  <a:ext cx="710236" cy="7317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3600"/>
                      </a:moveTo>
                      <a:cubicBezTo>
                        <a:pt x="0" y="1612"/>
                        <a:pt x="4835" y="0"/>
                        <a:pt x="10800" y="0"/>
                      </a:cubicBezTo>
                      <a:cubicBezTo>
                        <a:pt x="16765" y="0"/>
                        <a:pt x="21600" y="1612"/>
                        <a:pt x="21600" y="3600"/>
                      </a:cubicBezTo>
                      <a:lnTo>
                        <a:pt x="21600" y="18000"/>
                      </a:lnTo>
                      <a:cubicBezTo>
                        <a:pt x="21600" y="19988"/>
                        <a:pt x="16765" y="21600"/>
                        <a:pt x="10800" y="21600"/>
                      </a:cubicBezTo>
                      <a:cubicBezTo>
                        <a:pt x="4835" y="21600"/>
                        <a:pt x="0" y="19988"/>
                        <a:pt x="0" y="180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  <a:endParaRPr/>
                </a:p>
              </p:txBody>
            </p:sp>
            <p:sp>
              <p:nvSpPr>
                <p:cNvPr id="259" name="Shape"/>
                <p:cNvSpPr/>
                <p:nvPr/>
              </p:nvSpPr>
              <p:spPr>
                <a:xfrm>
                  <a:off x="-1" y="-1"/>
                  <a:ext cx="710236" cy="7317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3600"/>
                      </a:moveTo>
                      <a:cubicBezTo>
                        <a:pt x="21600" y="5588"/>
                        <a:pt x="16765" y="7200"/>
                        <a:pt x="10800" y="7200"/>
                      </a:cubicBezTo>
                      <a:cubicBezTo>
                        <a:pt x="4835" y="7200"/>
                        <a:pt x="0" y="5588"/>
                        <a:pt x="0" y="3600"/>
                      </a:cubicBezTo>
                      <a:moveTo>
                        <a:pt x="0" y="3600"/>
                      </a:moveTo>
                      <a:cubicBezTo>
                        <a:pt x="0" y="1612"/>
                        <a:pt x="4835" y="0"/>
                        <a:pt x="10800" y="0"/>
                      </a:cubicBezTo>
                      <a:cubicBezTo>
                        <a:pt x="16765" y="0"/>
                        <a:pt x="21600" y="1612"/>
                        <a:pt x="21600" y="3600"/>
                      </a:cubicBezTo>
                      <a:lnTo>
                        <a:pt x="21600" y="18000"/>
                      </a:lnTo>
                      <a:cubicBezTo>
                        <a:pt x="21600" y="19988"/>
                        <a:pt x="16765" y="21600"/>
                        <a:pt x="10800" y="21600"/>
                      </a:cubicBezTo>
                      <a:cubicBezTo>
                        <a:pt x="4835" y="21600"/>
                        <a:pt x="0" y="19988"/>
                        <a:pt x="0" y="18000"/>
                      </a:cubicBezTo>
                      <a:close/>
                    </a:path>
                  </a:pathLst>
                </a:custGeom>
                <a:noFill/>
                <a:ln w="25400" cap="flat">
                  <a:solidFill>
                    <a:srgbClr val="A1A1A1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261" name="DB1"/>
              <p:cNvSpPr txBox="1"/>
              <p:nvPr/>
            </p:nvSpPr>
            <p:spPr>
              <a:xfrm>
                <a:off x="58419" y="241428"/>
                <a:ext cx="593395" cy="3708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r>
                  <a:t>DB1</a:t>
                </a:r>
              </a:p>
            </p:txBody>
          </p:sp>
        </p:grpSp>
      </p:grpSp>
      <p:grpSp>
        <p:nvGrpSpPr>
          <p:cNvPr id="270" name="Group 28"/>
          <p:cNvGrpSpPr/>
          <p:nvPr/>
        </p:nvGrpSpPr>
        <p:grpSpPr>
          <a:xfrm>
            <a:off x="2165905" y="5359441"/>
            <a:ext cx="1152638" cy="892241"/>
            <a:chOff x="0" y="0"/>
            <a:chExt cx="1152637" cy="892240"/>
          </a:xfrm>
        </p:grpSpPr>
        <p:pic>
          <p:nvPicPr>
            <p:cNvPr id="264" name="Graphic 29" descr="Graphic 29"/>
            <p:cNvPicPr>
              <a:picLocks noChangeAspect="1"/>
            </p:cNvPicPr>
            <p:nvPr/>
          </p:nvPicPr>
          <p:blipFill>
            <a:blip r:embed="rId3"/>
            <a:srcRect l="67742" t="16967" b="14030"/>
            <a:stretch>
              <a:fillRect/>
            </a:stretch>
          </p:blipFill>
          <p:spPr>
            <a:xfrm>
              <a:off x="735523" y="-1"/>
              <a:ext cx="417114" cy="892242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269" name="Flowchart: Magnetic Disk 30"/>
            <p:cNvGrpSpPr/>
            <p:nvPr/>
          </p:nvGrpSpPr>
          <p:grpSpPr>
            <a:xfrm>
              <a:off x="-1" y="111154"/>
              <a:ext cx="710236" cy="731742"/>
              <a:chOff x="0" y="0"/>
              <a:chExt cx="710234" cy="731740"/>
            </a:xfrm>
          </p:grpSpPr>
          <p:grpSp>
            <p:nvGrpSpPr>
              <p:cNvPr id="267" name="Group"/>
              <p:cNvGrpSpPr/>
              <p:nvPr/>
            </p:nvGrpSpPr>
            <p:grpSpPr>
              <a:xfrm>
                <a:off x="-1" y="-1"/>
                <a:ext cx="710236" cy="731742"/>
                <a:chOff x="0" y="0"/>
                <a:chExt cx="710234" cy="731740"/>
              </a:xfrm>
            </p:grpSpPr>
            <p:sp>
              <p:nvSpPr>
                <p:cNvPr id="265" name="Shape"/>
                <p:cNvSpPr/>
                <p:nvPr/>
              </p:nvSpPr>
              <p:spPr>
                <a:xfrm>
                  <a:off x="-1" y="-1"/>
                  <a:ext cx="710236" cy="7317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0" y="3600"/>
                      </a:moveTo>
                      <a:cubicBezTo>
                        <a:pt x="0" y="1612"/>
                        <a:pt x="4835" y="0"/>
                        <a:pt x="10800" y="0"/>
                      </a:cubicBezTo>
                      <a:cubicBezTo>
                        <a:pt x="16765" y="0"/>
                        <a:pt x="21600" y="1612"/>
                        <a:pt x="21600" y="3600"/>
                      </a:cubicBezTo>
                      <a:lnTo>
                        <a:pt x="21600" y="18000"/>
                      </a:lnTo>
                      <a:cubicBezTo>
                        <a:pt x="21600" y="19988"/>
                        <a:pt x="16765" y="21600"/>
                        <a:pt x="10800" y="21600"/>
                      </a:cubicBezTo>
                      <a:cubicBezTo>
                        <a:pt x="4835" y="21600"/>
                        <a:pt x="0" y="19988"/>
                        <a:pt x="0" y="18000"/>
                      </a:cubicBezTo>
                      <a:close/>
                    </a:path>
                  </a:pathLst>
                </a:custGeom>
                <a:solidFill>
                  <a:srgbClr val="000000"/>
                </a:solidFill>
                <a:ln w="12700" cap="flat">
                  <a:noFill/>
                  <a:miter lim="4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  <a:endParaRPr/>
                </a:p>
              </p:txBody>
            </p:sp>
            <p:sp>
              <p:nvSpPr>
                <p:cNvPr id="266" name="Shape"/>
                <p:cNvSpPr/>
                <p:nvPr/>
              </p:nvSpPr>
              <p:spPr>
                <a:xfrm>
                  <a:off x="-1" y="-1"/>
                  <a:ext cx="710236" cy="731741"/>
                </a:xfrm>
                <a:custGeom>
                  <a:avLst/>
                  <a:gdLst/>
                  <a:ahLst/>
                  <a:cxnLst>
                    <a:cxn ang="0">
                      <a:pos x="wd2" y="hd2"/>
                    </a:cxn>
                    <a:cxn ang="5400000">
                      <a:pos x="wd2" y="hd2"/>
                    </a:cxn>
                    <a:cxn ang="10800000">
                      <a:pos x="wd2" y="hd2"/>
                    </a:cxn>
                    <a:cxn ang="16200000">
                      <a:pos x="wd2" y="hd2"/>
                    </a:cxn>
                  </a:cxnLst>
                  <a:rect l="0" t="0" r="r" b="b"/>
                  <a:pathLst>
                    <a:path w="21600" h="21600" extrusionOk="0">
                      <a:moveTo>
                        <a:pt x="21600" y="3600"/>
                      </a:moveTo>
                      <a:cubicBezTo>
                        <a:pt x="21600" y="5588"/>
                        <a:pt x="16765" y="7200"/>
                        <a:pt x="10800" y="7200"/>
                      </a:cubicBezTo>
                      <a:cubicBezTo>
                        <a:pt x="4835" y="7200"/>
                        <a:pt x="0" y="5588"/>
                        <a:pt x="0" y="3600"/>
                      </a:cubicBezTo>
                      <a:moveTo>
                        <a:pt x="0" y="3600"/>
                      </a:moveTo>
                      <a:cubicBezTo>
                        <a:pt x="0" y="1612"/>
                        <a:pt x="4835" y="0"/>
                        <a:pt x="10800" y="0"/>
                      </a:cubicBezTo>
                      <a:cubicBezTo>
                        <a:pt x="16765" y="0"/>
                        <a:pt x="21600" y="1612"/>
                        <a:pt x="21600" y="3600"/>
                      </a:cubicBezTo>
                      <a:lnTo>
                        <a:pt x="21600" y="18000"/>
                      </a:lnTo>
                      <a:cubicBezTo>
                        <a:pt x="21600" y="19988"/>
                        <a:pt x="16765" y="21600"/>
                        <a:pt x="10800" y="21600"/>
                      </a:cubicBezTo>
                      <a:cubicBezTo>
                        <a:pt x="4835" y="21600"/>
                        <a:pt x="0" y="19988"/>
                        <a:pt x="0" y="18000"/>
                      </a:cubicBezTo>
                      <a:close/>
                    </a:path>
                  </a:pathLst>
                </a:custGeom>
                <a:noFill/>
                <a:ln w="25400" cap="flat">
                  <a:solidFill>
                    <a:srgbClr val="A1A1A1"/>
                  </a:solidFill>
                  <a:prstDash val="solid"/>
                  <a:round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chemeClr val="accent3">
                          <a:lumOff val="44000"/>
                        </a:schemeClr>
                      </a:solidFill>
                    </a:defRPr>
                  </a:pPr>
                  <a:endParaRPr/>
                </a:p>
              </p:txBody>
            </p:sp>
          </p:grpSp>
          <p:sp>
            <p:nvSpPr>
              <p:cNvPr id="268" name="DB1"/>
              <p:cNvSpPr txBox="1"/>
              <p:nvPr/>
            </p:nvSpPr>
            <p:spPr>
              <a:xfrm>
                <a:off x="58419" y="241428"/>
                <a:ext cx="593395" cy="37084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45719" tIns="45719" rIns="45719" bIns="45719" numCol="1" anchor="ctr">
                <a:spAutoFit/>
              </a:bodyPr>
              <a:lstStyle>
                <a:lvl1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lvl1pPr>
              </a:lstStyle>
              <a:p>
                <a:r>
                  <a:t>DB1</a:t>
                </a:r>
              </a:p>
            </p:txBody>
          </p:sp>
        </p:grp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CF6CBB5-113E-64CA-AA23-51E13F144720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fill="hold" grpId="3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0" presetClass="entr" fill="hold" grpId="4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fill="hold" grpId="5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0" presetClass="entr" fill="hold" grpId="6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10" presetClass="entr" fill="hold" grpId="7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  <p:bldP spid="235" grpId="2" animBg="1" advAuto="0"/>
      <p:bldP spid="242" grpId="7" animBg="1" advAuto="0"/>
      <p:bldP spid="249" grpId="3" animBg="1" advAuto="0"/>
      <p:bldP spid="256" grpId="4" animBg="1" advAuto="0"/>
      <p:bldP spid="263" grpId="5" animBg="1" advAuto="0"/>
      <p:bldP spid="270" grpId="6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Distributed data</a:t>
            </a:r>
          </a:p>
        </p:txBody>
      </p:sp>
      <p:sp>
        <p:nvSpPr>
          <p:cNvPr id="27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14032" y="2215665"/>
            <a:ext cx="7776096" cy="387843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Data consists of bits.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Strings of code, e.g. 01101110, are divided into separate bits.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Each string is stored in a separate location.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544E9C3-8B0B-423C-745A-CAAB40CCC947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4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Distributed data</a:t>
            </a:r>
          </a:p>
        </p:txBody>
      </p:sp>
      <p:pic>
        <p:nvPicPr>
          <p:cNvPr id="280" name="Graphic 2" descr="Graphic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2105" y="3282277"/>
            <a:ext cx="3146649" cy="3146649"/>
          </a:xfrm>
          <a:prstGeom prst="rect">
            <a:avLst/>
          </a:prstGeom>
          <a:ln w="12700">
            <a:miter lim="400000"/>
          </a:ln>
        </p:spPr>
      </p:pic>
      <p:pic>
        <p:nvPicPr>
          <p:cNvPr id="281" name="Graphic 5" descr="Graphic 5"/>
          <p:cNvPicPr>
            <a:picLocks noChangeAspect="1"/>
          </p:cNvPicPr>
          <p:nvPr/>
        </p:nvPicPr>
        <p:blipFill>
          <a:blip r:embed="rId3"/>
          <a:srcRect l="67742" t="16967" b="14030"/>
          <a:stretch>
            <a:fillRect/>
          </a:stretch>
        </p:blipFill>
        <p:spPr>
          <a:xfrm>
            <a:off x="2627783" y="4032525"/>
            <a:ext cx="417114" cy="8922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2" name="Graphic 17" descr="Graphic 17"/>
          <p:cNvPicPr>
            <a:picLocks noChangeAspect="1"/>
          </p:cNvPicPr>
          <p:nvPr/>
        </p:nvPicPr>
        <p:blipFill>
          <a:blip r:embed="rId3"/>
          <a:srcRect l="67742" t="16967" b="14030"/>
          <a:stretch>
            <a:fillRect/>
          </a:stretch>
        </p:blipFill>
        <p:spPr>
          <a:xfrm>
            <a:off x="4122208" y="2869452"/>
            <a:ext cx="417114" cy="8922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3" name="Graphic 23" descr="Graphic 23"/>
          <p:cNvPicPr>
            <a:picLocks noChangeAspect="1"/>
          </p:cNvPicPr>
          <p:nvPr/>
        </p:nvPicPr>
        <p:blipFill>
          <a:blip r:embed="rId3"/>
          <a:srcRect l="67742" t="16967" b="14030"/>
          <a:stretch>
            <a:fillRect/>
          </a:stretch>
        </p:blipFill>
        <p:spPr>
          <a:xfrm>
            <a:off x="5569215" y="4012031"/>
            <a:ext cx="417114" cy="8922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4" name="Graphic 26" descr="Graphic 26"/>
          <p:cNvPicPr>
            <a:picLocks noChangeAspect="1"/>
          </p:cNvPicPr>
          <p:nvPr/>
        </p:nvPicPr>
        <p:blipFill>
          <a:blip r:embed="rId3"/>
          <a:srcRect l="67742" t="16967" b="14030"/>
          <a:stretch>
            <a:fillRect/>
          </a:stretch>
        </p:blipFill>
        <p:spPr>
          <a:xfrm>
            <a:off x="5340644" y="5243205"/>
            <a:ext cx="417114" cy="8922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Graphic 29" descr="Graphic 29"/>
          <p:cNvPicPr>
            <a:picLocks noChangeAspect="1"/>
          </p:cNvPicPr>
          <p:nvPr/>
        </p:nvPicPr>
        <p:blipFill>
          <a:blip r:embed="rId3"/>
          <a:srcRect l="67742" t="16967" b="14030"/>
          <a:stretch>
            <a:fillRect/>
          </a:stretch>
        </p:blipFill>
        <p:spPr>
          <a:xfrm>
            <a:off x="2901430" y="5359441"/>
            <a:ext cx="417114" cy="892241"/>
          </a:xfrm>
          <a:prstGeom prst="rect">
            <a:avLst/>
          </a:prstGeom>
          <a:ln w="12700">
            <a:miter lim="400000"/>
          </a:ln>
        </p:spPr>
      </p:pic>
      <p:sp>
        <p:nvSpPr>
          <p:cNvPr id="286" name="TextBox 30719"/>
          <p:cNvSpPr txBox="1"/>
          <p:nvPr/>
        </p:nvSpPr>
        <p:spPr>
          <a:xfrm>
            <a:off x="514032" y="2054305"/>
            <a:ext cx="8257616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100111010010010001001111010101010011100011011000110110001110001100</a:t>
            </a:r>
          </a:p>
        </p:txBody>
      </p:sp>
      <p:sp>
        <p:nvSpPr>
          <p:cNvPr id="287" name="Rectangle 30723"/>
          <p:cNvSpPr txBox="1"/>
          <p:nvPr/>
        </p:nvSpPr>
        <p:spPr>
          <a:xfrm>
            <a:off x="514032" y="2060848"/>
            <a:ext cx="1595846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100111010010</a:t>
            </a:r>
          </a:p>
        </p:txBody>
      </p:sp>
      <p:sp>
        <p:nvSpPr>
          <p:cNvPr id="288" name="Rectangle 30724"/>
          <p:cNvSpPr txBox="1"/>
          <p:nvPr/>
        </p:nvSpPr>
        <p:spPr>
          <a:xfrm>
            <a:off x="2009427" y="2051555"/>
            <a:ext cx="1578878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010001001111</a:t>
            </a:r>
          </a:p>
        </p:txBody>
      </p:sp>
      <p:sp>
        <p:nvSpPr>
          <p:cNvPr id="289" name="Rectangle 30725"/>
          <p:cNvSpPr txBox="1"/>
          <p:nvPr/>
        </p:nvSpPr>
        <p:spPr>
          <a:xfrm>
            <a:off x="3465591" y="2051555"/>
            <a:ext cx="1850119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01010101001110</a:t>
            </a:r>
          </a:p>
        </p:txBody>
      </p:sp>
      <p:sp>
        <p:nvSpPr>
          <p:cNvPr id="290" name="Rectangle 30726"/>
          <p:cNvSpPr txBox="1"/>
          <p:nvPr/>
        </p:nvSpPr>
        <p:spPr>
          <a:xfrm>
            <a:off x="5232670" y="2060848"/>
            <a:ext cx="1943322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001101100011011</a:t>
            </a:r>
          </a:p>
        </p:txBody>
      </p:sp>
      <p:sp>
        <p:nvSpPr>
          <p:cNvPr id="291" name="Rectangle 30727"/>
          <p:cNvSpPr txBox="1"/>
          <p:nvPr/>
        </p:nvSpPr>
        <p:spPr>
          <a:xfrm>
            <a:off x="7065992" y="2051555"/>
            <a:ext cx="1706015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0001110001100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E6C9524-E505-CCB1-5E31-4F656A60A37A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xit" presetSubtype="0" fill="hold" grpId="2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" presetClass="entr" presetSubtype="0" fill="hold" grpId="3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" presetClass="entr" presetSubtype="0" fill="hold" grpId="4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" presetClass="entr" presetSubtype="0" fill="hold" grpId="5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1" presetClass="entr" presetSubtype="0" fill="hold" grpId="6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1" presetClass="entr" presetSubtype="0" fill="hold" grpId="7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-1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000 0.000000 L 0.056066 0.361585" pathEditMode="relative">
                                      <p:cBhvr>
                                        <p:cTn id="28" dur="2000" fill="hold"/>
                                        <p:tgtEl>
                                          <p:spTgt spid="2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-1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000 0.000000 L -0.068934 0.560876" pathEditMode="relative">
                                      <p:cBhvr>
                                        <p:cTn id="31" dur="2000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-1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000 0.000000 L 0.003822 0.087256" pathEditMode="relative">
                                      <p:cBhvr>
                                        <p:cTn id="34" dur="20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-1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000 0.000000 L 0.077766 0.351165" pathEditMode="relative">
                                      <p:cBhvr>
                                        <p:cTn id="37" dur="2000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-1" presetClass="path" presetSubtype="0" accel="50000" decel="5000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0.000000 0.000000 L -0.148624 0.541656" pathEditMode="relative">
                                      <p:cBhvr>
                                        <p:cTn id="40" dur="2000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" grpId="1" animBg="1" advAuto="0"/>
      <p:bldP spid="286" grpId="2" animBg="1" advAuto="0"/>
      <p:bldP spid="287" grpId="3" animBg="1" advAuto="0"/>
      <p:bldP spid="288" grpId="4" animBg="1" advAuto="0"/>
      <p:bldP spid="289" grpId="5" animBg="1" advAuto="0"/>
      <p:bldP spid="290" grpId="6" animBg="1" advAuto="0"/>
      <p:bldP spid="291" grpId="7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Distributed data</a:t>
            </a:r>
          </a:p>
        </p:txBody>
      </p:sp>
      <p:sp>
        <p:nvSpPr>
          <p:cNvPr id="29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14032" y="2205832"/>
            <a:ext cx="7416826" cy="3878437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Example: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The code used to encrypt a database is stored on five different data servers across three continents.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A user calls on the data from a sixth server where the strings are re</a:t>
            </a:r>
            <a:r>
              <a:rPr lang="en-GB" dirty="0"/>
              <a:t>-</a:t>
            </a:r>
            <a:r>
              <a:rPr dirty="0"/>
              <a:t>assembled to run the program.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BE58F13-2BF6-C17F-7281-515A382B5DEB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5" grpId="1" build="p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Title 1"/>
          <p:cNvSpPr txBox="1">
            <a:spLocks noGrp="1"/>
          </p:cNvSpPr>
          <p:nvPr>
            <p:ph type="title"/>
          </p:nvPr>
        </p:nvSpPr>
        <p:spPr>
          <a:xfrm>
            <a:off x="446087" y="1340767"/>
            <a:ext cx="8229601" cy="864001"/>
          </a:xfrm>
          <a:prstGeom prst="rect">
            <a:avLst/>
          </a:prstGeom>
        </p:spPr>
        <p:txBody>
          <a:bodyPr/>
          <a:lstStyle/>
          <a:p>
            <a:r>
              <a:t>Dispersed or distributed data?</a:t>
            </a:r>
          </a:p>
        </p:txBody>
      </p:sp>
      <p:sp>
        <p:nvSpPr>
          <p:cNvPr id="299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514032" y="2649761"/>
            <a:ext cx="7560841" cy="2749484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 typeface="Wingdings"/>
              <a:buNone/>
            </a:pPr>
            <a:r>
              <a:rPr dirty="0"/>
              <a:t>Which method should be used if the aim is:</a:t>
            </a:r>
          </a:p>
          <a:p>
            <a:endParaRPr dirty="0"/>
          </a:p>
          <a:p>
            <a:pPr marL="457200" indent="-457200">
              <a:buAutoNum type="arabicPeriod"/>
            </a:pPr>
            <a:r>
              <a:rPr dirty="0"/>
              <a:t>to reduce the chances of an </a:t>
            </a:r>
            <a:r>
              <a:rPr dirty="0" err="1"/>
              <a:t>unauthorised</a:t>
            </a:r>
            <a:r>
              <a:rPr dirty="0"/>
              <a:t> user hacking into a server to steal data</a:t>
            </a:r>
            <a:r>
              <a:rPr lang="en-GB"/>
              <a:t>?</a:t>
            </a:r>
            <a:endParaRPr dirty="0"/>
          </a:p>
          <a:p>
            <a:pPr marL="457200" indent="-457200">
              <a:buAutoNum type="arabicPeriod"/>
            </a:pPr>
            <a:r>
              <a:rPr dirty="0"/>
              <a:t>to enable an </a:t>
            </a:r>
            <a:r>
              <a:rPr dirty="0" err="1"/>
              <a:t>organisation</a:t>
            </a:r>
            <a:r>
              <a:rPr dirty="0"/>
              <a:t> to recover quickly from a disaster affecting operations in one location?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41E0FA6-97CC-BE06-A63D-6B3B63205B83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387</Words>
  <Application>Microsoft Office PowerPoint</Application>
  <PresentationFormat>On-screen Show (4:3)</PresentationFormat>
  <Paragraphs>38</Paragraphs>
  <Slides>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Verdana</vt:lpstr>
      <vt:lpstr>Wingdings</vt:lpstr>
      <vt:lpstr>1_TitleSlide</vt:lpstr>
      <vt:lpstr>PowerPoint Presentation</vt:lpstr>
      <vt:lpstr>Dispersed data</vt:lpstr>
      <vt:lpstr>Distributed data</vt:lpstr>
      <vt:lpstr>Distributed data</vt:lpstr>
      <vt:lpstr>Distributed data</vt:lpstr>
      <vt:lpstr>Dispersed or distributed data?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Distributed and  dispersed data</dc:title>
  <cp:lastModifiedBy>Mukesh  Bisht</cp:lastModifiedBy>
  <cp:revision>9</cp:revision>
  <dcterms:modified xsi:type="dcterms:W3CDTF">2022-12-27T22:48:27Z</dcterms:modified>
</cp:coreProperties>
</file>