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3293" autoAdjust="0"/>
  </p:normalViewPr>
  <p:slideViewPr>
    <p:cSldViewPr snapToGrid="0">
      <p:cViewPr varScale="1">
        <p:scale>
          <a:sx n="89" d="100"/>
          <a:sy n="89" d="100"/>
        </p:scale>
        <p:origin x="1356" y="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451803020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300" dirty="0"/>
              <a:t>This slide presentation could be used during a lesson when developing understanding of the criminal use of computer systems.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8558629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Shape 24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1" name="Shape 24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Note: the offence is the attempt to gain access, KNOWING that the act is </a:t>
            </a:r>
            <a:r>
              <a:rPr dirty="0" err="1"/>
              <a:t>unauthorised</a:t>
            </a:r>
            <a:r>
              <a:rPr dirty="0"/>
              <a:t>.</a:t>
            </a:r>
          </a:p>
          <a:p>
            <a:r>
              <a:rPr dirty="0"/>
              <a:t>Password cracking software generates a number of different passwords, usually starting with the most commonly used (e.g. password123) before moving on to more complex ones.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Shape 24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7" name="Shape 24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 example of blackmail: hacking into a private account, stealing photos, and then asking for money in return for not publishing the photos.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Unauthorised modification includes pretty much any motive other than copying material (which is covered by Offence 2 on the previous slide). Further examples include modifying system settings, e.g. planting of spyware, or changing settings so that anti-virus software does not detect/report the spyware.</a:t>
            </a: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8621056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DA31821-5CAE-3149-C36B-EE08B96C528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EC20BB9-A669-28B8-ADB0-927469DCF33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17EE3CB-9F20-B575-CEFF-C0CC9E4C34A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B1DD5FF-6FF2-2857-551A-0185D80966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3A57A7E-92B4-AE6C-7DFE-033DD7896C7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94AC029-2588-8F5A-24B0-BBA7EC0F445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A310893-355B-9221-C173-96550F47D83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99331E4-859E-A19F-7700-746F9DC5BC7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9F88FFC-AAFA-9827-692E-C32F9323E5D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CC13BC4-784C-C696-D56D-3FC02AF8170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3D9FA76-BCA4-B898-2F7D-272EB8D6B63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D44BADC-32C6-5D19-0C0A-39BBA19FC11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55C6531-82E2-7A6F-358E-A35F83A9A24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7C5A9A1-C658-7870-3709-3B513B0CC2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4510C3C-364E-E728-DF26-5281B452C83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19225E4-1750-931B-0CB6-C457B02CB7E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45E8B97-A9D7-EDAD-65BB-90CEE69D4B0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ADB582-D60E-482E-8755-E0C2FD901F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7984D2B-DC79-E98D-C324-7A8FB6FF649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844E9C6-1D88-CF9D-A286-C5F656CC1B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37C9B9B-B870-116B-A4B1-548CD68F2C5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FE01186-6399-A425-86B5-EA42CB65E6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765755A0-5306-B351-4D3C-9A73DC5832A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8C9B01BA-B7C4-FFBD-4770-30EAB6EFE83E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criminal use of computer systems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What the law says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6254232-75D6-5F11-5DB7-1805B722EB0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423388"/>
            <a:ext cx="8229600" cy="864001"/>
          </a:xfrm>
          <a:prstGeom prst="rect">
            <a:avLst/>
          </a:prstGeom>
        </p:spPr>
        <p:txBody>
          <a:bodyPr/>
          <a:lstStyle>
            <a:lvl1pPr defTabSz="896111">
              <a:defRPr sz="4312"/>
            </a:lvl1pPr>
          </a:lstStyle>
          <a:p>
            <a:r>
              <a:t>The Computer Misuse Act 1990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766688" y="2822115"/>
            <a:ext cx="7920112" cy="3096345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Introduced to prevent </a:t>
            </a:r>
            <a:r>
              <a:rPr dirty="0" err="1"/>
              <a:t>unauthorised</a:t>
            </a:r>
            <a:r>
              <a:rPr dirty="0"/>
              <a:t> access to computer systems.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Three main offences:</a:t>
            </a:r>
          </a:p>
          <a:p>
            <a:pPr marL="857250" lvl="1" indent="-457200">
              <a:buAutoNum type="arabicPeriod"/>
            </a:pPr>
            <a:r>
              <a:rPr dirty="0" err="1"/>
              <a:t>Unauthorised</a:t>
            </a:r>
            <a:r>
              <a:rPr dirty="0"/>
              <a:t> access to computer material</a:t>
            </a:r>
            <a:r>
              <a:rPr lang="en-GB" dirty="0"/>
              <a:t>.</a:t>
            </a:r>
            <a:endParaRPr dirty="0"/>
          </a:p>
          <a:p>
            <a:pPr marL="857250" lvl="1" indent="-457200">
              <a:spcBef>
                <a:spcPts val="800"/>
              </a:spcBef>
              <a:buAutoNum type="arabicPeriod"/>
            </a:pPr>
            <a:r>
              <a:rPr dirty="0" err="1"/>
              <a:t>Unauthorised</a:t>
            </a:r>
            <a:r>
              <a:rPr dirty="0"/>
              <a:t> access with the intent to commit further offences</a:t>
            </a:r>
            <a:r>
              <a:rPr lang="en-GB" dirty="0"/>
              <a:t>.</a:t>
            </a:r>
            <a:endParaRPr dirty="0"/>
          </a:p>
          <a:p>
            <a:pPr marL="857250" lvl="1" indent="-457200">
              <a:spcBef>
                <a:spcPts val="800"/>
              </a:spcBef>
              <a:buAutoNum type="arabicPeriod"/>
            </a:pPr>
            <a:r>
              <a:rPr dirty="0" err="1"/>
              <a:t>Unauthorised</a:t>
            </a:r>
            <a:r>
              <a:rPr dirty="0"/>
              <a:t> modification of computer material.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DEEF000-0BF9-3699-CDCD-7B34E9C34BE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defRPr sz="1760"/>
            </a:pPr>
            <a:br>
              <a:rPr sz="4000" dirty="0"/>
            </a:br>
            <a:r>
              <a:rPr sz="4000" dirty="0"/>
              <a:t>Offence 1</a:t>
            </a:r>
            <a:br>
              <a:rPr sz="4000" dirty="0"/>
            </a:br>
            <a:endParaRPr sz="4000" dirty="0"/>
          </a:p>
        </p:txBody>
      </p:sp>
      <p:sp>
        <p:nvSpPr>
          <p:cNvPr id="2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131208"/>
            <a:ext cx="7848104" cy="417811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0" indent="0">
              <a:buSzTx/>
              <a:buFont typeface="Wingdings"/>
              <a:buNone/>
              <a:defRPr b="1"/>
            </a:pPr>
            <a:r>
              <a:rPr dirty="0" err="1"/>
              <a:t>Unauthorised</a:t>
            </a:r>
            <a:r>
              <a:rPr dirty="0"/>
              <a:t> access to computer material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I</a:t>
            </a:r>
            <a:r>
              <a:rPr lang="en-GB" dirty="0"/>
              <a:t>t is </a:t>
            </a:r>
            <a:r>
              <a:rPr lang="en-GB" dirty="0" err="1"/>
              <a:t>i</a:t>
            </a:r>
            <a:r>
              <a:rPr lang="en-US" dirty="0" err="1"/>
              <a:t>llegal</a:t>
            </a:r>
            <a:r>
              <a:rPr lang="en-US" dirty="0"/>
              <a:t> to try to gain access (i.e. to hack into a system).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en-US" dirty="0"/>
              <a:t>Examples: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using the username and password of another account holder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using password cracking software.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lang="en-US" dirty="0"/>
              <a:t>Punishment: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12 months imprisonment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lang="en-US" dirty="0"/>
              <a:t>… and/or a</a:t>
            </a:r>
            <a:r>
              <a:rPr dirty="0"/>
              <a:t>n</a:t>
            </a:r>
            <a:r>
              <a:rPr lang="en-GB" dirty="0"/>
              <a:t> un</a:t>
            </a:r>
            <a:r>
              <a:rPr dirty="0"/>
              <a:t>limited fine.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E23BB72-5838-8790-6D92-BEE257C91B7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1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Title 1"/>
          <p:cNvSpPr txBox="1">
            <a:spLocks noGrp="1"/>
          </p:cNvSpPr>
          <p:nvPr>
            <p:ph type="title"/>
          </p:nvPr>
        </p:nvSpPr>
        <p:spPr>
          <a:xfrm>
            <a:off x="446856" y="980728"/>
            <a:ext cx="8229601" cy="720081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defRPr sz="1600"/>
            </a:pPr>
            <a:br>
              <a:rPr lang="en-IN" sz="4000" dirty="0"/>
            </a:br>
            <a:br>
              <a:rPr lang="en-IN" sz="4000" dirty="0"/>
            </a:br>
            <a:r>
              <a:rPr lang="en-IN" sz="4000" dirty="0"/>
              <a:t>Offence 2</a:t>
            </a:r>
            <a:br>
              <a:rPr lang="en-IN" sz="4000" dirty="0"/>
            </a:br>
            <a:endParaRPr sz="4000" dirty="0"/>
          </a:p>
        </p:txBody>
      </p:sp>
      <p:sp>
        <p:nvSpPr>
          <p:cNvPr id="24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251772"/>
            <a:ext cx="7764982" cy="3553492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  <a:defRPr b="1"/>
            </a:pPr>
            <a:r>
              <a:rPr dirty="0" err="1"/>
              <a:t>Unauthorised</a:t>
            </a:r>
            <a:r>
              <a:rPr dirty="0"/>
              <a:t> access with the intent to commit further offences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‘Further offences’ include: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fraud, e.g. identity theft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blackmail.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Punishment: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5 years’ imprisonment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… and/or an unlimited fine.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8A4A5D2-103E-C876-15F9-15D66B9D88F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4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4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5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>
            <a:noAutofit/>
          </a:bodyPr>
          <a:lstStyle/>
          <a:p>
            <a:pPr defTabSz="365760">
              <a:defRPr sz="1600"/>
            </a:pPr>
            <a:br>
              <a:rPr sz="4000" dirty="0"/>
            </a:br>
            <a:br>
              <a:rPr sz="4000" dirty="0"/>
            </a:br>
            <a:r>
              <a:rPr sz="4000" dirty="0"/>
              <a:t>Offence 3</a:t>
            </a:r>
            <a:br>
              <a:rPr sz="4000" dirty="0"/>
            </a:br>
            <a:br>
              <a:rPr sz="4000" dirty="0"/>
            </a:br>
            <a:endParaRPr sz="4000" dirty="0"/>
          </a:p>
        </p:txBody>
      </p:sp>
      <p:sp>
        <p:nvSpPr>
          <p:cNvPr id="25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910704" y="2420888"/>
            <a:ext cx="7776096" cy="3878437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  <a:defRPr b="1"/>
            </a:pPr>
            <a:r>
              <a:rPr dirty="0" err="1"/>
              <a:t>Unauthorised</a:t>
            </a:r>
            <a:r>
              <a:rPr dirty="0"/>
              <a:t> modification of computer material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‘</a:t>
            </a:r>
            <a:r>
              <a:rPr dirty="0" err="1"/>
              <a:t>Unauthorised</a:t>
            </a:r>
            <a:r>
              <a:rPr dirty="0"/>
              <a:t> modification’ includes: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installing worms, trojan horses, etc.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Punishment: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5 years’ imprisonment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… and/or an unlimited fine.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68C7B89-F447-2E42-C151-AD387B55B24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Recent laws</a:t>
            </a:r>
          </a:p>
        </p:txBody>
      </p:sp>
      <p:sp>
        <p:nvSpPr>
          <p:cNvPr id="25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196000"/>
            <a:ext cx="7920112" cy="4113320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Some recent laws have included computer misuse provision.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Aim is to reflect current threats to systems.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Examples: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Police and Justice Act 2006: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making, supplying or obtaining articles for computer misuse – up to 2 years’ imprisonment.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Serious Crime Act 2015: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offences affecting human life or welfare – up to 14 years in prison.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C84E92C-1E6A-736D-67F5-2E6E913306B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5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1" fill="hold"/>
                                        <p:tgtEl>
                                          <p:spTgt spid="2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5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7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547</Words>
  <Application>Microsoft Office PowerPoint</Application>
  <PresentationFormat>On-screen Show (4:3)</PresentationFormat>
  <Paragraphs>51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Helvetica</vt:lpstr>
      <vt:lpstr>Verdana</vt:lpstr>
      <vt:lpstr>Wingdings</vt:lpstr>
      <vt:lpstr>1_TitleSlide</vt:lpstr>
      <vt:lpstr>The criminal use of computer systems</vt:lpstr>
      <vt:lpstr>The Computer Misuse Act 1990</vt:lpstr>
      <vt:lpstr> Offence 1 </vt:lpstr>
      <vt:lpstr>  Offence 2 </vt:lpstr>
      <vt:lpstr>  Offence 3  </vt:lpstr>
      <vt:lpstr>Recent laws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criminal use of computer systems</dc:title>
  <dc:creator>Antonio Perola</dc:creator>
  <cp:lastModifiedBy>Mukesh  Bisht</cp:lastModifiedBy>
  <cp:revision>9</cp:revision>
  <cp:lastPrinted>2022-10-21T07:52:57Z</cp:lastPrinted>
  <dcterms:modified xsi:type="dcterms:W3CDTF">2022-12-27T23:14:58Z</dcterms:modified>
</cp:coreProperties>
</file>