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ara Smith" initials="CS" lastIdx="1" clrIdx="0"/>
  <p:cmAuthor id="1" name="Mukesh  Bisht" initials="MB" lastIdx="1" clrIdx="1">
    <p:extLst>
      <p:ext uri="{19B8F6BF-5375-455C-9EA6-DF929625EA0E}">
        <p15:presenceInfo xmlns:p15="http://schemas.microsoft.com/office/powerpoint/2012/main" userId="S::mukesh.bisht@qbslearning.com::cd4f1942-6bb1-4af4-893b-99966fefaa9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1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9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79207026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C2: Legal and ethical. </a:t>
            </a:r>
            <a:r>
              <a:rPr sz="1300" dirty="0"/>
              <a:t>This slide presentation could be used during a lesson when developing understanding of equal access to information and services.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6" name="Shape 23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Before you reveal the different speeds, ask </a:t>
            </a:r>
            <a:r>
              <a:rPr lang="en-GB"/>
              <a:t>learners</a:t>
            </a:r>
            <a:r>
              <a:rPr lang="en-GB" baseline="0"/>
              <a:t> </a:t>
            </a:r>
            <a:r>
              <a:t>which </a:t>
            </a:r>
            <a:r>
              <a:rPr dirty="0"/>
              <a:t>countries they think have the fastest/slowest speeds.</a:t>
            </a:r>
          </a:p>
          <a:p>
            <a:r>
              <a:rPr dirty="0" err="1"/>
              <a:t>Mbits</a:t>
            </a:r>
            <a:r>
              <a:rPr dirty="0"/>
              <a:t>/s = Megabits per second.</a:t>
            </a:r>
          </a:p>
          <a:p>
            <a:r>
              <a:rPr dirty="0"/>
              <a:t>Many apps will measure internet download and upload times. An App Store search will reveal some. These could be used to conduct a class survey of domestic download speeds on a broadband network.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2" name="Shape 2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3G is the 3rd Generation mobile data network.</a:t>
            </a:r>
          </a:p>
          <a:p>
            <a:r>
              <a:rPr dirty="0"/>
              <a:t>4G is the 4th Generation mobile data network.</a:t>
            </a:r>
          </a:p>
          <a:p>
            <a:r>
              <a:rPr dirty="0"/>
              <a:t>Most smartphones today can run either but will use the fastest available.</a:t>
            </a:r>
          </a:p>
          <a:p>
            <a:r>
              <a:rPr dirty="0"/>
              <a:t>3G coverage across the UK is more widespread than 4G, which is mainly confined to larger cities and towns and main routes between them.</a:t>
            </a:r>
          </a:p>
          <a:p>
            <a:r>
              <a:rPr dirty="0"/>
              <a:t>You may wish to share with </a:t>
            </a:r>
            <a:r>
              <a:rPr lang="en-GB"/>
              <a:t>learners</a:t>
            </a:r>
            <a:r>
              <a:t> </a:t>
            </a:r>
            <a:r>
              <a:rPr dirty="0"/>
              <a:t>the download time for such a movie file on an old 56 kilobit/s modem as used in the 1990s: 85 hours!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5ECA2BB-B2C2-4F21-9F5F-68628E8470F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D1045C-F153-2D18-E00B-440FC11E14C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F260317-5E93-F03B-2465-4DCC1B6F7E3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B41675-E2CF-B7B7-256E-8A2F922FC3E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B67D248-60C9-AFFD-40FA-B59E625076D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644D71-A42B-E932-FFA5-0E07B8557B1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1C7C3FC-B9EA-6F4B-2C82-DE32F6AD624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1542D77-60BE-4AEF-8FE1-F00456A0F8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7A4A1C0-0C16-0E39-3BAE-7CFB91A099D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4A2638-157B-70E6-015C-E1BAF5584DC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6EEAF87-A47F-CF59-F40C-F149A1DA3D1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212598-F86A-981D-18EA-8A364A450BC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FA10F0B-C404-F019-A5F0-75AB24371A7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F7DB7B-D931-42D8-4D7D-53E52CC377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ED6E002-EBD2-BC16-A738-821D5C9DFBD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BFFE2A-2764-33FE-0F19-24FBDDC12D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B9065EB-4AE0-C1C2-1D12-FB904C48AAE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75F2BEE-5841-CCEF-187B-6657B860096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584F7C7-D2D2-BAA8-12A8-DC09A1BD5CD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062225-6E6B-1718-2B2B-42D10C68B3E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4265CB1-308A-20F2-3EB3-9A484CB83EE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095E1C-6C18-FA56-7339-8FC0E234D69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713263F0-41F1-A810-14A8-845EF232DCE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5D51FC3-5213-B320-C29C-1EFB0BA24D51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Equal access to information and services?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FAD4D2C-07AC-B2E4-A809-B218E1971A8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4220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rPr dirty="0"/>
              <a:t>How fast is your connection?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049295"/>
            <a:ext cx="8280153" cy="52245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SzTx/>
              <a:buFont typeface="Wingdings"/>
              <a:buNone/>
            </a:pPr>
            <a:r>
              <a:rPr dirty="0"/>
              <a:t>World’s fastest average internet connection speeds in 2018.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0654502-A49A-EE08-9FAB-2349C43127F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05552B80-3502-E5B1-C5BB-9C255294A7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032894"/>
              </p:ext>
            </p:extLst>
          </p:nvPr>
        </p:nvGraphicFramePr>
        <p:xfrm>
          <a:off x="1044388" y="2321085"/>
          <a:ext cx="7128000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000">
                  <a:extLst>
                    <a:ext uri="{9D8B030D-6E8A-4147-A177-3AD203B41FA5}">
                      <a16:colId xmlns:a16="http://schemas.microsoft.com/office/drawing/2014/main" val="1849649926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2378149223"/>
                    </a:ext>
                  </a:extLst>
                </a:gridCol>
                <a:gridCol w="2376000">
                  <a:extLst>
                    <a:ext uri="{9D8B030D-6E8A-4147-A177-3AD203B41FA5}">
                      <a16:colId xmlns:a16="http://schemas.microsoft.com/office/drawing/2014/main" val="31646336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indent="0" algn="l">
                        <a:spcBef>
                          <a:spcPts val="1200"/>
                        </a:spcBef>
                        <a:buFont typeface="Arial" panose="020B0604020202020204" pitchFamily="34" charset="0"/>
                        <a:buNone/>
                      </a:pPr>
                      <a:endParaRPr lang="en-IN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endParaRPr lang="en-IN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94387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r>
                        <a:rPr lang="en-IN" sz="2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Singapore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61 </a:t>
                      </a:r>
                      <a:r>
                        <a:rPr lang="en-IN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Mbits</a:t>
                      </a: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48122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IN" sz="2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Sweden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 </a:t>
                      </a:r>
                      <a:r>
                        <a:rPr lang="en-IN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Mbits</a:t>
                      </a: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83589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  <a:r>
                        <a:rPr lang="en-IN" sz="2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Denmark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44 </a:t>
                      </a:r>
                      <a:r>
                        <a:rPr lang="en-IN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Mbits</a:t>
                      </a: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11345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en-IN" sz="2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Norway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 </a:t>
                      </a:r>
                      <a:r>
                        <a:rPr lang="en-IN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Mbits</a:t>
                      </a: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415390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r>
                        <a:rPr lang="en-IN" sz="2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USA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 </a:t>
                      </a:r>
                      <a:r>
                        <a:rPr lang="en-IN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Mbits</a:t>
                      </a: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8470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r>
                        <a:rPr lang="en-IN" sz="2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UK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 </a:t>
                      </a:r>
                      <a:r>
                        <a:rPr lang="en-IN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Mbits</a:t>
                      </a: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61034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</a:t>
                      </a:r>
                      <a:r>
                        <a:rPr lang="en-IN" sz="2000" b="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Turkmenistan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1 Mbit/s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44895647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Global average:</a:t>
                      </a:r>
                      <a:endParaRPr lang="en-IN" sz="2000" b="0" baseline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endParaRPr lang="en-IN" sz="2000" b="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</a:pP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9 </a:t>
                      </a:r>
                      <a:r>
                        <a:rPr lang="en-IN" sz="2000" b="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Mbits</a:t>
                      </a:r>
                      <a:r>
                        <a:rPr lang="en-IN" sz="2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/s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94111980"/>
                  </a:ext>
                </a:extLst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>
            <a:lvl1pPr defTabSz="676655">
              <a:defRPr sz="3256"/>
            </a:lvl1pPr>
          </a:lstStyle>
          <a:p>
            <a:r>
              <a:t>Typical download times for a 2 GB movie</a:t>
            </a:r>
          </a:p>
        </p:txBody>
      </p:sp>
      <p:graphicFrame>
        <p:nvGraphicFramePr>
          <p:cNvPr id="240" name="Table titleTable Placeholder 6"/>
          <p:cNvGraphicFramePr/>
          <p:nvPr>
            <p:extLst>
              <p:ext uri="{D42A27DB-BD31-4B8C-83A1-F6EECF244321}">
                <p14:modId xmlns:p14="http://schemas.microsoft.com/office/powerpoint/2010/main" val="3401782931"/>
              </p:ext>
            </p:extLst>
          </p:nvPr>
        </p:nvGraphicFramePr>
        <p:xfrm>
          <a:off x="1691680" y="2368965"/>
          <a:ext cx="5688608" cy="3704489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28443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443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83971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Download speed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Download time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D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907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latin typeface="+mn-lt"/>
                          <a:ea typeface="+mn-ea"/>
                          <a:cs typeface="+mn-cs"/>
                        </a:rPr>
                        <a:t>512 kbit/s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n-lt"/>
                          <a:ea typeface="+mn-ea"/>
                          <a:cs typeface="+mn-cs"/>
                        </a:rPr>
                        <a:t>9 hours 19 minutes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87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1 Mbit/s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n-lt"/>
                          <a:ea typeface="+mn-ea"/>
                          <a:cs typeface="+mn-cs"/>
                        </a:rPr>
                        <a:t>4 hours 46 minutes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87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3G (7.2 </a:t>
                      </a:r>
                      <a:r>
                        <a:rPr sz="2000" dirty="0" err="1">
                          <a:latin typeface="+mn-lt"/>
                          <a:ea typeface="+mn-ea"/>
                          <a:cs typeface="+mn-cs"/>
                        </a:rPr>
                        <a:t>Mbits</a:t>
                      </a:r>
                      <a:r>
                        <a:rPr sz="2000" dirty="0">
                          <a:latin typeface="+mn-lt"/>
                          <a:ea typeface="+mn-ea"/>
                          <a:cs typeface="+mn-cs"/>
                        </a:rPr>
                        <a:t>/s)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n-lt"/>
                          <a:ea typeface="+mn-ea"/>
                          <a:cs typeface="+mn-cs"/>
                        </a:rPr>
                        <a:t>40 mins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87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19 Mbits/s (UK average in 2018)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n-lt"/>
                          <a:ea typeface="+mn-ea"/>
                          <a:cs typeface="+mn-cs"/>
                        </a:rPr>
                        <a:t>15 minutes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685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latin typeface="+mn-lt"/>
                          <a:ea typeface="+mn-ea"/>
                          <a:cs typeface="+mn-cs"/>
                        </a:rPr>
                        <a:t>4G (80 Mbits/s)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n-lt"/>
                          <a:ea typeface="+mn-ea"/>
                          <a:cs typeface="+mn-cs"/>
                        </a:rPr>
                        <a:t>3 minutes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733161E-CF3C-5E92-47A7-938A828B8A6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383</Words>
  <Application>Microsoft Office PowerPoint</Application>
  <PresentationFormat>On-screen Show (4:3)</PresentationFormat>
  <Paragraphs>51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Verdana</vt:lpstr>
      <vt:lpstr>Wingdings</vt:lpstr>
      <vt:lpstr>1_TitleSlide</vt:lpstr>
      <vt:lpstr>Equal access to information and services?</vt:lpstr>
      <vt:lpstr>How fast is your connection?</vt:lpstr>
      <vt:lpstr>Typical download times for a 2 GB movie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Equal access to information and services?</dc:title>
  <dc:creator>Antonio Perola</dc:creator>
  <cp:lastModifiedBy>Mukesh  Bisht</cp:lastModifiedBy>
  <cp:revision>14</cp:revision>
  <cp:lastPrinted>2022-10-21T07:42:51Z</cp:lastPrinted>
  <dcterms:modified xsi:type="dcterms:W3CDTF">2023-01-12T22:27:37Z</dcterms:modified>
</cp:coreProperties>
</file>