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82204651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200" dirty="0"/>
              <a:t>This slide presentation could be used during a lesson when developing understanding of legal requirements and professional guidelines.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Version 1 was replaced by version 2.0. </a:t>
            </a:r>
          </a:p>
          <a:p>
            <a:r>
              <a:rPr dirty="0"/>
              <a:t>Version 2.0 is being replaced by 2.1 but 2.1 adds to 2.0 (i.e. 2.1 is backwards-compatible with 2.0).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These are the four principles of Version 2.0. They are unchanged in 2.1.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Each principle is broken down into guidelines, shown here.</a:t>
            </a:r>
          </a:p>
          <a:p>
            <a:r>
              <a:rPr dirty="0"/>
              <a:t>Each guideline contains a number of success criteria. These are not shown here but can be found at: http://intopia.digital/pdf/WCAG2_1Map.pdf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Shape 25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9" name="Shape 25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Version 2.1 adds a fifth guideline – see Slide 9.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7EC66F0-81B7-D16D-51B0-BA3746C01B1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C877C7-066D-132B-7335-4E077E6D866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CC21F0F-DC83-3D59-7BB3-5A00FF09ADF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574446-7150-C4E1-FEA7-165F58C064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15293E9-9C91-35B6-7E78-AC68CDA3B8B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57974D-08F2-DE96-AC6C-C5B88052BFA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7B45F1E-5946-F430-4C3F-5AE35CF85D7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24CE60-6045-7E22-8A35-F8316E41A8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A0ADF71-9E08-2C7B-0083-07E6A435FDC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A492D9-2902-64B7-9186-04191284AC5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366CB6B-B341-0684-D361-A65959EC915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2D76CE-EAB1-BE47-9690-8F8A32E141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52802F0-E1C3-8FC7-4333-4381451523C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018C07-FBB0-E8CE-2D3F-1686F1073E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B9F0C30-7AB4-E680-A682-4F320C8334F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3F6B8C-990D-8AC1-FFAE-92C0803842B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B6C4F28-9DBE-74F7-07CA-65D3D1625B5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0252A4-9D07-4732-D980-97678A4E57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0A9B961-437C-0CAC-EA07-603795ED9D5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BCEB75-5AE5-4B88-549F-155D4A1E6E9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E7D7FD2-F10C-DE2A-C230-7A9468C0606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8ED970-D9DC-F19B-238A-D61B4B5331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9B356DB-E542-0221-B75B-1DFC6B08911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BA7D72-ECE1-9433-311A-37C56B15CCFE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Web Content Accessibility Guidelines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(WCAG)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C009454-C3D3-7792-7B5B-752EB3B80D8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2.1</a:t>
            </a:r>
          </a:p>
        </p:txBody>
      </p:sp>
      <p:sp>
        <p:nvSpPr>
          <p:cNvPr id="27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316975"/>
            <a:ext cx="7907402" cy="3878438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New guideline for the Operable principle:</a:t>
            </a:r>
          </a:p>
          <a:p>
            <a:pPr lvl="1" indent="-342000"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Guideline 2.5</a:t>
            </a:r>
            <a:r>
              <a:rPr b="0" dirty="0"/>
              <a:t>: Input Modalities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Aims to ensure that users with assistive technologies have an equivalent experience to users who control touchscreen devices with hand gestures.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40411D0-1A38-285A-D1EA-473B11F7200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1" build="p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Purpose of WCAG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420888"/>
            <a:ext cx="7776866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Recommendations for making web content more accessible to users.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Designed for users with disabilities using assistive technologies.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If followed, will improve experiences for all users on all devices.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D791A1F-6076-9BC3-CE5F-2A1B6C12623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Two versions</a:t>
            </a:r>
          </a:p>
        </p:txBody>
      </p:sp>
      <p:sp>
        <p:nvSpPr>
          <p:cNvPr id="2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3" y="2420888"/>
            <a:ext cx="7632850" cy="3653549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  <a:defRPr b="1"/>
            </a:pPr>
            <a:r>
              <a:rPr dirty="0"/>
              <a:t>Version 2.0</a:t>
            </a:r>
            <a:r>
              <a:rPr b="0" dirty="0"/>
              <a:t>: Published December 2008</a:t>
            </a:r>
            <a:r>
              <a:rPr lang="en-GB" b="0" dirty="0"/>
              <a:t>.</a:t>
            </a:r>
            <a:endParaRPr b="0" dirty="0"/>
          </a:p>
          <a:p>
            <a:pPr indent="-342000">
              <a:buFont typeface="Arial" panose="020B0604020202020204" pitchFamily="34" charset="0"/>
              <a:buChar char="•"/>
              <a:defRPr b="1"/>
            </a:pPr>
            <a:r>
              <a:rPr dirty="0"/>
              <a:t>Version 2.1</a:t>
            </a:r>
            <a:r>
              <a:rPr b="0" dirty="0"/>
              <a:t>: Published June 2018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Version 2.1 includes all the content of 2.0 but adds to it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00C8527-E1C3-A7DC-D418-6889F833173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2.0</a:t>
            </a:r>
          </a:p>
        </p:txBody>
      </p:sp>
      <p:sp>
        <p:nvSpPr>
          <p:cNvPr id="24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11560" y="2059200"/>
            <a:ext cx="8064128" cy="4250121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400"/>
              </a:spcBef>
              <a:buSzTx/>
              <a:buFont typeface="Wingdings"/>
              <a:buNone/>
              <a:defRPr sz="2000" b="1"/>
            </a:pPr>
            <a:r>
              <a:rPr dirty="0"/>
              <a:t>Four key principles</a:t>
            </a:r>
          </a:p>
          <a:p>
            <a:pPr marL="457200" indent="-457200">
              <a:spcBef>
                <a:spcPts val="600"/>
              </a:spcBef>
              <a:buAutoNum type="arabicPeriod"/>
              <a:defRPr sz="2000"/>
            </a:pPr>
            <a:r>
              <a:rPr dirty="0"/>
              <a:t>Perceivable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Users must be able to receive information from the interface.</a:t>
            </a:r>
          </a:p>
          <a:p>
            <a:pPr marL="457200" indent="-457200">
              <a:spcBef>
                <a:spcPts val="400"/>
              </a:spcBef>
              <a:buAutoNum type="arabicPeriod"/>
              <a:defRPr sz="2000"/>
            </a:pPr>
            <a:r>
              <a:rPr dirty="0"/>
              <a:t>Operable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Users must be able to interact with an interface in a meaningful way.</a:t>
            </a:r>
          </a:p>
          <a:p>
            <a:pPr marL="457200" indent="-457200">
              <a:spcBef>
                <a:spcPts val="400"/>
              </a:spcBef>
              <a:buAutoNum type="arabicPeriod"/>
              <a:defRPr sz="2000"/>
            </a:pPr>
            <a:r>
              <a:rPr dirty="0"/>
              <a:t>Understandable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Information and the operation of user interface must be understandable.</a:t>
            </a:r>
          </a:p>
          <a:p>
            <a:pPr marL="457200" indent="-457200">
              <a:spcBef>
                <a:spcPts val="400"/>
              </a:spcBef>
              <a:buAutoNum type="arabicPeriod"/>
              <a:defRPr sz="2000"/>
            </a:pPr>
            <a:r>
              <a:rPr dirty="0"/>
              <a:t>Robust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Must work on different devices using different assistive technologies.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B0081C12-73F9-87F1-824F-50D9CC755B0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2.0: Perceivable</a:t>
            </a:r>
          </a:p>
        </p:txBody>
      </p:sp>
      <p:sp>
        <p:nvSpPr>
          <p:cNvPr id="25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316975"/>
            <a:ext cx="7981006" cy="38784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 b="1"/>
            </a:pPr>
            <a:r>
              <a:rPr dirty="0"/>
              <a:t>Guideline 1.1</a:t>
            </a:r>
            <a:r>
              <a:rPr b="0" dirty="0"/>
              <a:t>: Provide text alternatives for any non-text content so that it can be changed into other forms people need, such as large print, braille, speech, symbols or simpler language.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sz="2000" b="1"/>
            </a:pPr>
            <a:r>
              <a:rPr dirty="0"/>
              <a:t>Guideline 1.2</a:t>
            </a:r>
            <a:r>
              <a:rPr b="0" dirty="0"/>
              <a:t>: Time-based media: Provide alternatives for </a:t>
            </a:r>
            <a:br>
              <a:rPr b="0" dirty="0"/>
            </a:br>
            <a:r>
              <a:rPr b="0" dirty="0"/>
              <a:t>time-based media.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sz="2000" b="1"/>
            </a:pPr>
            <a:r>
              <a:rPr dirty="0"/>
              <a:t>Guideline 1.3</a:t>
            </a:r>
            <a:r>
              <a:rPr b="0" dirty="0"/>
              <a:t>: Create content that can be presented in different ways (for example, simpler layout) without losing information or structure.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sz="2000" b="1"/>
            </a:pPr>
            <a:r>
              <a:rPr dirty="0"/>
              <a:t>Guideline 1.4</a:t>
            </a:r>
            <a:r>
              <a:rPr b="0" dirty="0"/>
              <a:t>: Make it easier for users to see and hear content including separating foreground from background.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68AAD2F-A787-D122-507B-EAFF5676D34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2.0: Operable</a:t>
            </a:r>
          </a:p>
        </p:txBody>
      </p:sp>
      <p:sp>
        <p:nvSpPr>
          <p:cNvPr id="2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3" y="2196000"/>
            <a:ext cx="7632850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Guideline 2.1</a:t>
            </a:r>
            <a:r>
              <a:rPr b="0" dirty="0"/>
              <a:t>: Make all functionality available from a keyboard.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Guideline 2.2</a:t>
            </a:r>
            <a:r>
              <a:rPr b="0" dirty="0"/>
              <a:t>: Give users sufficient time to read and use content.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Guideline 2.3</a:t>
            </a:r>
            <a:r>
              <a:rPr b="0" dirty="0"/>
              <a:t>: Do not design content in a way that is known to cause seizures.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Guideline 2.4</a:t>
            </a:r>
            <a:r>
              <a:rPr b="0" dirty="0"/>
              <a:t>: Provide ways to help users navigate, find content, and determine where they are.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5BBF450-490B-208D-57E6-D74A26E31DF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1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2.0: Understandable</a:t>
            </a:r>
          </a:p>
        </p:txBody>
      </p:sp>
      <p:sp>
        <p:nvSpPr>
          <p:cNvPr id="2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1" y="2420888"/>
            <a:ext cx="7632850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Guideline 3.1</a:t>
            </a:r>
            <a:r>
              <a:rPr b="0" dirty="0"/>
              <a:t>: Make text content readable and understandable.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Guideline 3.2</a:t>
            </a:r>
            <a:r>
              <a:rPr b="0" dirty="0"/>
              <a:t>: Make web pages appear and operate in predictable ways.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Guideline 3.3</a:t>
            </a:r>
            <a:r>
              <a:rPr b="0" dirty="0"/>
              <a:t>: Help users avoid and correct mistakes.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78D155C-15F6-7FFC-3C47-5A92853B567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1" build="p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2.0: Robust</a:t>
            </a:r>
          </a:p>
        </p:txBody>
      </p:sp>
      <p:sp>
        <p:nvSpPr>
          <p:cNvPr id="2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341347"/>
            <a:ext cx="7764982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Guideline 4.1</a:t>
            </a:r>
            <a:r>
              <a:rPr b="0" dirty="0"/>
              <a:t>:</a:t>
            </a:r>
            <a:r>
              <a:rPr b="0" dirty="0">
                <a:solidFill>
                  <a:srgbClr val="5057A7"/>
                </a:solidFill>
              </a:rPr>
              <a:t> </a:t>
            </a:r>
            <a:r>
              <a:rPr b="0" dirty="0" err="1"/>
              <a:t>Maximise</a:t>
            </a:r>
            <a:r>
              <a:rPr b="0" dirty="0"/>
              <a:t> compatibility with current and future user agents, including assistive technologies.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E0A809A-C822-D51D-4E38-E3CAB9D5592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1" build="p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Version 2.1: what’s new?</a:t>
            </a:r>
          </a:p>
        </p:txBody>
      </p:sp>
      <p:sp>
        <p:nvSpPr>
          <p:cNvPr id="27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3" y="2316975"/>
            <a:ext cx="7776866" cy="3878438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Aims to improve experiences for: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users of ‘mobile’ devices 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people with low vision who may be using screen magnification or large text/zoom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people with cognitive and learning disabilities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users of speech input/dictation software.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One new guideline. 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A98C63B-8F66-01C1-7691-84483716B1B1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1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767</Words>
  <Application>Microsoft Office PowerPoint</Application>
  <PresentationFormat>On-screen Show (4:3)</PresentationFormat>
  <Paragraphs>64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Verdana</vt:lpstr>
      <vt:lpstr>Wingdings</vt:lpstr>
      <vt:lpstr>1_TitleSlide</vt:lpstr>
      <vt:lpstr>Web Content Accessibility Guidelines</vt:lpstr>
      <vt:lpstr>Purpose of WCAG</vt:lpstr>
      <vt:lpstr>Two versions</vt:lpstr>
      <vt:lpstr>Version 2.0</vt:lpstr>
      <vt:lpstr>Version 2.0: Perceivable</vt:lpstr>
      <vt:lpstr>Version 2.0: Operable</vt:lpstr>
      <vt:lpstr>Version 2.0: Understandable</vt:lpstr>
      <vt:lpstr>Version 2.0: Robust</vt:lpstr>
      <vt:lpstr>Version 2.1: what’s new?</vt:lpstr>
      <vt:lpstr>Version 2.1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Content Accessibility Guidelines</dc:title>
  <dc:creator>Antonio Perola</dc:creator>
  <cp:lastModifiedBy>Mukesh  Bisht</cp:lastModifiedBy>
  <cp:revision>8</cp:revision>
  <dcterms:modified xsi:type="dcterms:W3CDTF">2022-12-27T22:50:21Z</dcterms:modified>
</cp:coreProperties>
</file>