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9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56981196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B1: Threats to data. </a:t>
            </a:r>
            <a:r>
              <a:rPr sz="1200" dirty="0"/>
              <a:t>This slide presentation could be used during a lesson when developing understanding of threats to computer systems. There are transitions and animations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8" name="Shape 26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Files can also be manually copied onto a USB device and the USB device then taken to another organisation.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Shape 27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4" name="Shape 27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Methods include the following: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Ban USB devices from work premises.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Disable USB drives on all network computers.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Scan all USB devices when being inserted into network computers.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Scan staff on arrival and exit to detect </a:t>
            </a:r>
            <a:r>
              <a:rPr dirty="0" err="1"/>
              <a:t>unauthorised</a:t>
            </a:r>
            <a:r>
              <a:rPr dirty="0"/>
              <a:t> USB devices.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BE700E8-445A-35FE-5CEA-D7852C70286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48F5577-4965-EEA1-7F84-A869368C800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84155F1-3D0E-B0B4-A409-3C34730A63D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21075D-8EE5-0A50-A2ED-8770A7A616B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CAB4244-E92F-A20B-7A8F-954B2DB4F628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A0A3E2-769C-5090-86D3-6562041CC5D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8EFE286-66CB-24AD-0191-1337F796D84F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77DC9A-D705-18EF-FE63-0305886DFA3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70329A6-C5DB-4CC9-F115-9A43B1394C8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64FB99-3F7D-1E3C-A524-4596219BC12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7A7F82A-0D3A-6DD1-0331-EFAFD73CA928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AAC4FC1-85E0-1C54-51A0-C5AA751E2B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8394508C-4188-961E-7978-294AD5721A73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7F6D48-764F-BB46-2A21-FF92C956075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17997616-8DB1-C891-02FB-DC7753D6330B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438180-AE6E-3588-C858-09277F80998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B026103D-5FD2-79A4-A236-00B4ACC47E48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060C5C-CF72-6CE7-E418-C25B7797DDF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C15C75B-3B00-8554-8EC6-CDF0DD18599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61CF4C8-D25F-5534-897E-345DD6798F8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4DCE889-9935-789E-339B-4C4288A2480D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E2EA4A-B673-5D0B-EB48-EC1865AA849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E8C3B865-876E-2D11-503C-5D05D3471E5F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94F5B15-E73D-28B2-3435-CF7179EE5404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threat from USB drives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91F00D8-FA88-76E8-CB6A-CF2C09081544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8" name="Group 16"/>
          <p:cNvGrpSpPr/>
          <p:nvPr/>
        </p:nvGrpSpPr>
        <p:grpSpPr>
          <a:xfrm>
            <a:off x="6817383" y="3398811"/>
            <a:ext cx="421954" cy="175661"/>
            <a:chOff x="0" y="0"/>
            <a:chExt cx="421953" cy="175660"/>
          </a:xfrm>
        </p:grpSpPr>
        <p:sp>
          <p:nvSpPr>
            <p:cNvPr id="233" name="Rectangle: Rounded Corners 17"/>
            <p:cNvSpPr/>
            <p:nvPr/>
          </p:nvSpPr>
          <p:spPr>
            <a:xfrm>
              <a:off x="99283" y="11748"/>
              <a:ext cx="322671" cy="152164"/>
            </a:xfrm>
            <a:prstGeom prst="roundRect">
              <a:avLst>
                <a:gd name="adj" fmla="val 16667"/>
              </a:avLst>
            </a:prstGeom>
            <a:solidFill>
              <a:srgbClr val="F8F8F8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34" name="Rectangle 18"/>
            <p:cNvSpPr/>
            <p:nvPr/>
          </p:nvSpPr>
          <p:spPr>
            <a:xfrm>
              <a:off x="-1" y="46330"/>
              <a:ext cx="99284" cy="82999"/>
            </a:xfrm>
            <a:prstGeom prst="rect">
              <a:avLst/>
            </a:prstGeom>
            <a:solidFill>
              <a:srgbClr val="DDDDDD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35" name="Rectangle 19"/>
            <p:cNvSpPr/>
            <p:nvPr/>
          </p:nvSpPr>
          <p:spPr>
            <a:xfrm>
              <a:off x="37231" y="60163"/>
              <a:ext cx="24821" cy="13834"/>
            </a:xfrm>
            <a:prstGeom prst="rect">
              <a:avLst/>
            </a:prstGeom>
            <a:solidFill>
              <a:srgbClr val="DDDDDD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36" name="Rectangle 20"/>
            <p:cNvSpPr/>
            <p:nvPr/>
          </p:nvSpPr>
          <p:spPr>
            <a:xfrm>
              <a:off x="37477" y="101663"/>
              <a:ext cx="24821" cy="13834"/>
            </a:xfrm>
            <a:prstGeom prst="rect">
              <a:avLst/>
            </a:prstGeom>
            <a:solidFill>
              <a:srgbClr val="DDDDDD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pic>
          <p:nvPicPr>
            <p:cNvPr id="237" name="Graphic 22" descr="Graphic 2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 rot="5400000">
              <a:off x="121404" y="9032"/>
              <a:ext cx="175661" cy="15759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45" name="Group 11"/>
          <p:cNvGrpSpPr/>
          <p:nvPr/>
        </p:nvGrpSpPr>
        <p:grpSpPr>
          <a:xfrm>
            <a:off x="5940152" y="3131827"/>
            <a:ext cx="1767647" cy="673225"/>
            <a:chOff x="0" y="0"/>
            <a:chExt cx="1767646" cy="673224"/>
          </a:xfrm>
        </p:grpSpPr>
        <p:sp>
          <p:nvSpPr>
            <p:cNvPr id="239" name="Rectangle: Rounded Corners 3"/>
            <p:cNvSpPr/>
            <p:nvPr/>
          </p:nvSpPr>
          <p:spPr>
            <a:xfrm>
              <a:off x="406633" y="45025"/>
              <a:ext cx="1321560" cy="583174"/>
            </a:xfrm>
            <a:prstGeom prst="roundRect">
              <a:avLst>
                <a:gd name="adj" fmla="val 16667"/>
              </a:avLst>
            </a:prstGeom>
            <a:solidFill>
              <a:srgbClr val="F8F8F8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40" name="Rectangle 5"/>
            <p:cNvSpPr/>
            <p:nvPr/>
          </p:nvSpPr>
          <p:spPr>
            <a:xfrm>
              <a:off x="0" y="177565"/>
              <a:ext cx="406634" cy="318094"/>
            </a:xfrm>
            <a:prstGeom prst="rect">
              <a:avLst/>
            </a:prstGeom>
            <a:solidFill>
              <a:srgbClr val="DDDDDD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41" name="Rectangle 6"/>
            <p:cNvSpPr/>
            <p:nvPr/>
          </p:nvSpPr>
          <p:spPr>
            <a:xfrm>
              <a:off x="152487" y="230580"/>
              <a:ext cx="101659" cy="53016"/>
            </a:xfrm>
            <a:prstGeom prst="rect">
              <a:avLst/>
            </a:prstGeom>
            <a:solidFill>
              <a:srgbClr val="DDDDDD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42" name="Rectangle 9"/>
            <p:cNvSpPr/>
            <p:nvPr/>
          </p:nvSpPr>
          <p:spPr>
            <a:xfrm>
              <a:off x="153496" y="389627"/>
              <a:ext cx="101659" cy="53016"/>
            </a:xfrm>
            <a:prstGeom prst="rect">
              <a:avLst/>
            </a:prstGeom>
            <a:solidFill>
              <a:srgbClr val="DDDDDD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43" name="TextBox 7"/>
            <p:cNvSpPr txBox="1"/>
            <p:nvPr/>
          </p:nvSpPr>
          <p:spPr>
            <a:xfrm>
              <a:off x="1053832" y="113273"/>
              <a:ext cx="713815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>
                  <a:latin typeface="+mj-lt"/>
                  <a:ea typeface="+mj-ea"/>
                  <a:cs typeface="+mj-cs"/>
                  <a:sym typeface="Arial"/>
                </a:defRPr>
              </a:lvl1pPr>
            </a:lstStyle>
            <a:p>
              <a:r>
                <a:t>U S B</a:t>
              </a:r>
            </a:p>
          </p:txBody>
        </p:sp>
        <p:pic>
          <p:nvPicPr>
            <p:cNvPr id="244" name="Graphic 10" descr="Graphic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5400000">
              <a:off x="408071" y="13882"/>
              <a:ext cx="673225" cy="64546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46" name="Graphic 13" descr="Graphic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0974" y="2196000"/>
            <a:ext cx="2433410" cy="243341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49" name="Speech Bubble: Rectangle with Corners Rounded 14"/>
          <p:cNvGrpSpPr/>
          <p:nvPr/>
        </p:nvGrpSpPr>
        <p:grpSpPr>
          <a:xfrm>
            <a:off x="6387148" y="3896576"/>
            <a:ext cx="2168341" cy="2147447"/>
            <a:chOff x="0" y="0"/>
            <a:chExt cx="2168340" cy="2147445"/>
          </a:xfrm>
        </p:grpSpPr>
        <p:sp>
          <p:nvSpPr>
            <p:cNvPr id="247" name="Shape"/>
            <p:cNvSpPr/>
            <p:nvPr/>
          </p:nvSpPr>
          <p:spPr>
            <a:xfrm>
              <a:off x="0" y="0"/>
              <a:ext cx="2168341" cy="21474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94"/>
                  </a:moveTo>
                  <a:cubicBezTo>
                    <a:pt x="0" y="9711"/>
                    <a:pt x="949" y="8752"/>
                    <a:pt x="2121" y="8752"/>
                  </a:cubicBezTo>
                  <a:lnTo>
                    <a:pt x="3600" y="8752"/>
                  </a:lnTo>
                  <a:lnTo>
                    <a:pt x="6580" y="0"/>
                  </a:lnTo>
                  <a:lnTo>
                    <a:pt x="9000" y="8752"/>
                  </a:lnTo>
                  <a:lnTo>
                    <a:pt x="19479" y="8752"/>
                  </a:lnTo>
                  <a:cubicBezTo>
                    <a:pt x="20651" y="8752"/>
                    <a:pt x="21600" y="9711"/>
                    <a:pt x="21600" y="10894"/>
                  </a:cubicBezTo>
                  <a:lnTo>
                    <a:pt x="21600" y="10894"/>
                  </a:lnTo>
                  <a:lnTo>
                    <a:pt x="21600" y="19459"/>
                  </a:lnTo>
                  <a:cubicBezTo>
                    <a:pt x="21600" y="20641"/>
                    <a:pt x="20651" y="21600"/>
                    <a:pt x="19479" y="21600"/>
                  </a:cubicBezTo>
                  <a:lnTo>
                    <a:pt x="2121" y="21600"/>
                  </a:lnTo>
                  <a:cubicBezTo>
                    <a:pt x="949" y="21600"/>
                    <a:pt x="0" y="20641"/>
                    <a:pt x="0" y="19459"/>
                  </a:cubicBezTo>
                  <a:lnTo>
                    <a:pt x="0" y="10894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48" name="An employee brings a USB device to work"/>
            <p:cNvSpPr txBox="1"/>
            <p:nvPr/>
          </p:nvSpPr>
          <p:spPr>
            <a:xfrm>
              <a:off x="120772" y="1043983"/>
              <a:ext cx="1926797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An employee brings a USB device to work</a:t>
              </a:r>
            </a:p>
          </p:txBody>
        </p:sp>
      </p:grpSp>
      <p:grpSp>
        <p:nvGrpSpPr>
          <p:cNvPr id="252" name="Speech Bubble: Rectangle with Corners Rounded 24"/>
          <p:cNvGrpSpPr/>
          <p:nvPr/>
        </p:nvGrpSpPr>
        <p:grpSpPr>
          <a:xfrm>
            <a:off x="4076700" y="3935792"/>
            <a:ext cx="1863453" cy="1903342"/>
            <a:chOff x="0" y="0"/>
            <a:chExt cx="1863451" cy="1903340"/>
          </a:xfrm>
        </p:grpSpPr>
        <p:sp>
          <p:nvSpPr>
            <p:cNvPr id="250" name="Shape"/>
            <p:cNvSpPr/>
            <p:nvPr/>
          </p:nvSpPr>
          <p:spPr>
            <a:xfrm>
              <a:off x="0" y="0"/>
              <a:ext cx="1863453" cy="18632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3393"/>
                  </a:moveTo>
                  <a:cubicBezTo>
                    <a:pt x="0" y="12487"/>
                    <a:pt x="735" y="11752"/>
                    <a:pt x="1641" y="11752"/>
                  </a:cubicBezTo>
                  <a:lnTo>
                    <a:pt x="12600" y="11752"/>
                  </a:lnTo>
                  <a:lnTo>
                    <a:pt x="20813" y="0"/>
                  </a:lnTo>
                  <a:lnTo>
                    <a:pt x="18000" y="11752"/>
                  </a:lnTo>
                  <a:lnTo>
                    <a:pt x="19959" y="11752"/>
                  </a:lnTo>
                  <a:cubicBezTo>
                    <a:pt x="20865" y="11752"/>
                    <a:pt x="21600" y="12487"/>
                    <a:pt x="21600" y="13393"/>
                  </a:cubicBezTo>
                  <a:lnTo>
                    <a:pt x="21600" y="13393"/>
                  </a:lnTo>
                  <a:lnTo>
                    <a:pt x="21600" y="19959"/>
                  </a:lnTo>
                  <a:cubicBezTo>
                    <a:pt x="21600" y="20865"/>
                    <a:pt x="20865" y="21600"/>
                    <a:pt x="19959" y="21600"/>
                  </a:cubicBezTo>
                  <a:lnTo>
                    <a:pt x="1641" y="21600"/>
                  </a:lnTo>
                  <a:cubicBezTo>
                    <a:pt x="735" y="21600"/>
                    <a:pt x="0" y="20865"/>
                    <a:pt x="0" y="19959"/>
                  </a:cubicBezTo>
                  <a:lnTo>
                    <a:pt x="0" y="13393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51" name="The USB contains a virus"/>
            <p:cNvSpPr txBox="1"/>
            <p:nvPr/>
          </p:nvSpPr>
          <p:spPr>
            <a:xfrm>
              <a:off x="99889" y="973701"/>
              <a:ext cx="1663674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The USB contains a virus</a:t>
              </a:r>
            </a:p>
          </p:txBody>
        </p:sp>
      </p:grpSp>
      <p:grpSp>
        <p:nvGrpSpPr>
          <p:cNvPr id="255" name="Speech Bubble: Rectangle with Corners Rounded 25"/>
          <p:cNvGrpSpPr/>
          <p:nvPr/>
        </p:nvGrpSpPr>
        <p:grpSpPr>
          <a:xfrm>
            <a:off x="4649996" y="1700501"/>
            <a:ext cx="3829941" cy="1500899"/>
            <a:chOff x="0" y="0"/>
            <a:chExt cx="3829939" cy="1500897"/>
          </a:xfrm>
        </p:grpSpPr>
        <p:sp>
          <p:nvSpPr>
            <p:cNvPr id="253" name="Shape"/>
            <p:cNvSpPr/>
            <p:nvPr/>
          </p:nvSpPr>
          <p:spPr>
            <a:xfrm>
              <a:off x="0" y="0"/>
              <a:ext cx="3829940" cy="15008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91" y="3110"/>
                  </a:moveTo>
                  <a:cubicBezTo>
                    <a:pt x="8691" y="1392"/>
                    <a:pt x="9237" y="0"/>
                    <a:pt x="9910" y="0"/>
                  </a:cubicBezTo>
                  <a:lnTo>
                    <a:pt x="10842" y="0"/>
                  </a:lnTo>
                  <a:lnTo>
                    <a:pt x="20381" y="0"/>
                  </a:lnTo>
                  <a:cubicBezTo>
                    <a:pt x="21054" y="0"/>
                    <a:pt x="21600" y="1392"/>
                    <a:pt x="21600" y="3110"/>
                  </a:cubicBezTo>
                  <a:lnTo>
                    <a:pt x="21600" y="15550"/>
                  </a:lnTo>
                  <a:cubicBezTo>
                    <a:pt x="21600" y="17268"/>
                    <a:pt x="21054" y="18660"/>
                    <a:pt x="20381" y="18660"/>
                  </a:cubicBezTo>
                  <a:lnTo>
                    <a:pt x="9910" y="18660"/>
                  </a:lnTo>
                  <a:cubicBezTo>
                    <a:pt x="9237" y="18660"/>
                    <a:pt x="8691" y="17268"/>
                    <a:pt x="8691" y="15550"/>
                  </a:cubicBezTo>
                  <a:lnTo>
                    <a:pt x="8691" y="15550"/>
                  </a:lnTo>
                  <a:lnTo>
                    <a:pt x="0" y="21600"/>
                  </a:lnTo>
                  <a:lnTo>
                    <a:pt x="8691" y="10885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54" name="The USB device is inserted into a network computer"/>
            <p:cNvSpPr txBox="1"/>
            <p:nvPr/>
          </p:nvSpPr>
          <p:spPr>
            <a:xfrm>
              <a:off x="1662732" y="43787"/>
              <a:ext cx="2045492" cy="1209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The USB device is inserted into a network computer</a:t>
              </a:r>
            </a:p>
          </p:txBody>
        </p:sp>
      </p:grpSp>
      <p:grpSp>
        <p:nvGrpSpPr>
          <p:cNvPr id="258" name="Speech Bubble: Rectangle with Corners Rounded 26"/>
          <p:cNvGrpSpPr/>
          <p:nvPr/>
        </p:nvGrpSpPr>
        <p:grpSpPr>
          <a:xfrm>
            <a:off x="1706020" y="4212478"/>
            <a:ext cx="2136524" cy="1877874"/>
            <a:chOff x="0" y="0"/>
            <a:chExt cx="2136523" cy="1877872"/>
          </a:xfrm>
        </p:grpSpPr>
        <p:sp>
          <p:nvSpPr>
            <p:cNvPr id="256" name="Shape"/>
            <p:cNvSpPr/>
            <p:nvPr/>
          </p:nvSpPr>
          <p:spPr>
            <a:xfrm>
              <a:off x="0" y="0"/>
              <a:ext cx="2136524" cy="18302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646"/>
                  </a:moveTo>
                  <a:cubicBezTo>
                    <a:pt x="0" y="9436"/>
                    <a:pt x="840" y="8455"/>
                    <a:pt x="1877" y="8455"/>
                  </a:cubicBezTo>
                  <a:lnTo>
                    <a:pt x="12600" y="8455"/>
                  </a:lnTo>
                  <a:lnTo>
                    <a:pt x="20807" y="0"/>
                  </a:lnTo>
                  <a:lnTo>
                    <a:pt x="18000" y="8455"/>
                  </a:lnTo>
                  <a:lnTo>
                    <a:pt x="19723" y="8455"/>
                  </a:lnTo>
                  <a:cubicBezTo>
                    <a:pt x="20760" y="8455"/>
                    <a:pt x="21600" y="9436"/>
                    <a:pt x="21600" y="10646"/>
                  </a:cubicBezTo>
                  <a:lnTo>
                    <a:pt x="21600" y="10646"/>
                  </a:lnTo>
                  <a:lnTo>
                    <a:pt x="21600" y="19409"/>
                  </a:lnTo>
                  <a:cubicBezTo>
                    <a:pt x="21600" y="20619"/>
                    <a:pt x="20760" y="21600"/>
                    <a:pt x="19723" y="21600"/>
                  </a:cubicBezTo>
                  <a:lnTo>
                    <a:pt x="1877" y="21600"/>
                  </a:lnTo>
                  <a:cubicBezTo>
                    <a:pt x="840" y="21600"/>
                    <a:pt x="0" y="20619"/>
                    <a:pt x="0" y="19409"/>
                  </a:cubicBezTo>
                  <a:lnTo>
                    <a:pt x="0" y="10646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57" name="The virus infects the network with spyware"/>
            <p:cNvSpPr txBox="1"/>
            <p:nvPr/>
          </p:nvSpPr>
          <p:spPr>
            <a:xfrm>
              <a:off x="112791" y="668832"/>
              <a:ext cx="1910942" cy="1209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The virus infects the network with spyware</a:t>
              </a:r>
            </a:p>
          </p:txBody>
        </p:sp>
      </p:grpSp>
      <p:grpSp>
        <p:nvGrpSpPr>
          <p:cNvPr id="261" name="Speech Bubble: Rectangle with Corners Rounded 27"/>
          <p:cNvGrpSpPr/>
          <p:nvPr/>
        </p:nvGrpSpPr>
        <p:grpSpPr>
          <a:xfrm>
            <a:off x="83148" y="3852530"/>
            <a:ext cx="2627785" cy="2061706"/>
            <a:chOff x="0" y="0"/>
            <a:chExt cx="2627783" cy="2061704"/>
          </a:xfrm>
        </p:grpSpPr>
        <p:sp>
          <p:nvSpPr>
            <p:cNvPr id="259" name="Shape"/>
            <p:cNvSpPr/>
            <p:nvPr/>
          </p:nvSpPr>
          <p:spPr>
            <a:xfrm>
              <a:off x="0" y="0"/>
              <a:ext cx="2627785" cy="2047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6309"/>
                  </a:moveTo>
                  <a:cubicBezTo>
                    <a:pt x="0" y="4620"/>
                    <a:pt x="1067" y="3250"/>
                    <a:pt x="2383" y="3250"/>
                  </a:cubicBezTo>
                  <a:lnTo>
                    <a:pt x="12600" y="3250"/>
                  </a:lnTo>
                  <a:lnTo>
                    <a:pt x="17748" y="0"/>
                  </a:lnTo>
                  <a:lnTo>
                    <a:pt x="18000" y="3250"/>
                  </a:lnTo>
                  <a:lnTo>
                    <a:pt x="19217" y="3250"/>
                  </a:lnTo>
                  <a:cubicBezTo>
                    <a:pt x="20533" y="3250"/>
                    <a:pt x="21600" y="4620"/>
                    <a:pt x="21600" y="6309"/>
                  </a:cubicBezTo>
                  <a:lnTo>
                    <a:pt x="21600" y="6309"/>
                  </a:lnTo>
                  <a:lnTo>
                    <a:pt x="21600" y="18542"/>
                  </a:lnTo>
                  <a:cubicBezTo>
                    <a:pt x="21600" y="20231"/>
                    <a:pt x="20533" y="21600"/>
                    <a:pt x="19217" y="21600"/>
                  </a:cubicBezTo>
                  <a:lnTo>
                    <a:pt x="2383" y="21600"/>
                  </a:lnTo>
                  <a:cubicBezTo>
                    <a:pt x="1067" y="21600"/>
                    <a:pt x="0" y="20231"/>
                    <a:pt x="0" y="18542"/>
                  </a:cubicBezTo>
                  <a:lnTo>
                    <a:pt x="0" y="6309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60" name="The spyware collects confidential information and sends it to a rival organisation"/>
            <p:cNvSpPr txBox="1"/>
            <p:nvPr/>
          </p:nvSpPr>
          <p:spPr>
            <a:xfrm>
              <a:off x="143328" y="293864"/>
              <a:ext cx="2341128" cy="1767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The spyware collects confidential information and sends it to a rival organisation</a:t>
              </a:r>
            </a:p>
          </p:txBody>
        </p:sp>
      </p:grpSp>
      <p:pic>
        <p:nvPicPr>
          <p:cNvPr id="262" name="Graphic 23" descr="Graphic 2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16797" y="2894216"/>
            <a:ext cx="701766" cy="701766"/>
          </a:xfrm>
          <a:prstGeom prst="rect">
            <a:avLst/>
          </a:prstGeom>
          <a:ln w="12700">
            <a:miter lim="400000"/>
          </a:ln>
        </p:spPr>
      </p:pic>
      <p:pic>
        <p:nvPicPr>
          <p:cNvPr id="263" name="Graphic 30720" descr="Graphic 307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765531" y="2803751"/>
            <a:ext cx="914401" cy="9144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66" name="Graphic 30724"/>
          <p:cNvGrpSpPr/>
          <p:nvPr/>
        </p:nvGrpSpPr>
        <p:grpSpPr>
          <a:xfrm>
            <a:off x="6817383" y="2583950"/>
            <a:ext cx="2069187" cy="2069186"/>
            <a:chOff x="0" y="0"/>
            <a:chExt cx="2069185" cy="2069185"/>
          </a:xfrm>
        </p:grpSpPr>
        <p:sp>
          <p:nvSpPr>
            <p:cNvPr id="264" name="Square"/>
            <p:cNvSpPr/>
            <p:nvPr/>
          </p:nvSpPr>
          <p:spPr>
            <a:xfrm>
              <a:off x="0" y="0"/>
              <a:ext cx="2069186" cy="2069186"/>
            </a:xfrm>
            <a:prstGeom prst="rect">
              <a:avLst/>
            </a:prstGeom>
            <a:solidFill>
              <a:srgbClr val="B2B2B2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pic>
          <p:nvPicPr>
            <p:cNvPr id="265" name="image7.png" descr="image7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2069186" cy="2069186"/>
            </a:xfrm>
            <a:prstGeom prst="rect">
              <a:avLst/>
            </a:prstGeom>
            <a:ln w="9525" cap="flat">
              <a:solidFill>
                <a:srgbClr val="DDDDDD"/>
              </a:solidFill>
              <a:prstDash val="solid"/>
              <a:round/>
            </a:ln>
            <a:effectLst/>
          </p:spPr>
        </p:pic>
      </p:grp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68000B42-2697-DFF4-34A8-46B059DB4D76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xit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fill="hold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0" presetClass="exit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2" dur="500" fill="hold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7" dur="500" fill="hold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10" presetClass="entr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257474 0.044683" pathEditMode="relative">
                                      <p:cBhvr>
                                        <p:cTn id="46" dur="2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10" presetClass="entr" fill="hold" grpId="1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0" presetClass="exit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8" dur="500" fill="hold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fill="hold" grpId="1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0" presetClass="exit" fill="hold" grpId="1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7" dur="500" fill="hold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00"/>
                            </p:stCondLst>
                            <p:childTnLst>
                              <p:par>
                                <p:cTn id="70" presetID="10" presetClass="entr" fill="hold" grpId="1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500"/>
                            </p:stCondLst>
                            <p:childTnLst>
                              <p:par>
                                <p:cTn id="74" presetID="10" presetClass="entr" fill="hold" grpId="1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5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469271 0.038893" pathEditMode="relative">
                                      <p:cBhvr>
                                        <p:cTn id="80" dur="20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" grpId="9" animBg="1" advAuto="0"/>
      <p:bldP spid="245" grpId="2" animBg="1" advAuto="0"/>
      <p:bldP spid="245" grpId="8" animBg="1" advAuto="0"/>
      <p:bldP spid="246" grpId="6" animBg="1" advAuto="0"/>
      <p:bldP spid="249" grpId="1" animBg="1" advAuto="0"/>
      <p:bldP spid="249" grpId="4" animBg="1" advAuto="0"/>
      <p:bldP spid="252" grpId="3" animBg="1" advAuto="0"/>
      <p:bldP spid="252" grpId="7" animBg="1" advAuto="0"/>
      <p:bldP spid="255" grpId="5" animBg="1" advAuto="0"/>
      <p:bldP spid="255" grpId="13" animBg="1" advAuto="0"/>
      <p:bldP spid="258" grpId="11" animBg="1" advAuto="0"/>
      <p:bldP spid="258" grpId="15" animBg="1" advAuto="0"/>
      <p:bldP spid="261" grpId="14" animBg="1" advAuto="0"/>
      <p:bldP spid="262" grpId="12" animBg="1" advAuto="0"/>
      <p:bldP spid="263" grpId="16" animBg="1" advAuto="0"/>
      <p:bldP spid="266" grpId="17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rPr dirty="0"/>
              <a:t>Ask yourself…</a:t>
            </a:r>
          </a:p>
        </p:txBody>
      </p:sp>
      <p:sp>
        <p:nvSpPr>
          <p:cNvPr id="272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How could an </a:t>
            </a:r>
            <a:r>
              <a:rPr dirty="0" err="1"/>
              <a:t>organisation</a:t>
            </a:r>
            <a:r>
              <a:rPr dirty="0"/>
              <a:t> protect itself from the threats caused by USB drives?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96A7B03-B6A1-E24A-90C7-BA7B88C59913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228</Words>
  <Application>Microsoft Office PowerPoint</Application>
  <PresentationFormat>On-screen Show (4:3)</PresentationFormat>
  <Paragraphs>19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Helvetica</vt:lpstr>
      <vt:lpstr>Verdana</vt:lpstr>
      <vt:lpstr>Wingdings</vt:lpstr>
      <vt:lpstr>1_TitleSlide</vt:lpstr>
      <vt:lpstr>The threat from USB drives</vt:lpstr>
      <vt:lpstr>PowerPoint Presentation</vt:lpstr>
      <vt:lpstr>Ask yourself…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threat from USB drives</dc:title>
  <cp:lastModifiedBy>Mukesh  Bisht</cp:lastModifiedBy>
  <cp:revision>6</cp:revision>
  <dcterms:modified xsi:type="dcterms:W3CDTF">2022-12-27T22:48:57Z</dcterms:modified>
</cp:coreProperties>
</file>