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4302106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B2: Prevention and management of threats to data. </a:t>
            </a:r>
            <a:r>
              <a:rPr sz="1200" dirty="0"/>
              <a:t>This slide presentation could be used during a lesson when developing understanding of how to reduce the risk of external threats. There are transitions in the presentation when viewed in Slide Show mode.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6BE9FFD-681B-B0F8-750A-43BB7040CB4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E3030E-58BC-295D-8BEB-F10DC15A5C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3F3A0BB-B776-8C98-F263-606C950F6D7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04D364-767D-D03C-416A-E728E5F710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1DC0821-DF3D-EDA0-78E1-E714D87A42A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6E627C-01E2-BA94-2B8B-C1A5D50AA56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D9FACAA-5D5D-8616-7EE1-3742CE223FF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E693BC-7F96-B6D1-31B7-2DF11E02F3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F5F9CF8-792C-EB89-6D9A-C2E018BE4D2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FC6918-9527-12FA-9A07-77DAD31671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A098B03-1C34-5B9C-4DE6-5ECF11DB18B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E4AB4B-0CF0-575A-F31E-B85395ABCC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D05A0E5-B072-FBF1-0FED-1ED6C3BC62D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E752B2-CE71-3754-896B-5F9CCD7305E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674B56B-8371-3374-294F-42390A8A13F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9250DE-91FC-F5DA-8D00-F4322665B8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FE214DF-62CF-691B-D71B-55BF9FDE75D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4F4990-A1E9-8FB1-4C86-E38C7FEE83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D414B63-A4B8-ABE1-5EA9-F4B193E70B5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3E200C-B09A-0062-9A81-B6BBAE3CC5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84F4F1A-74D5-29EE-A91E-449EC66BC71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674D60-9325-BC8F-796B-85AB4A717F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56FB0F85-3666-D5E5-FFD0-F074BAA57C0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626D389-8B86-2319-D0EE-B1A60AC3662D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a firewall works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4C6F614-ED4D-20CC-3704-65653519C89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How a firewall works 1</a:t>
            </a:r>
          </a:p>
        </p:txBody>
      </p:sp>
      <p:grpSp>
        <p:nvGrpSpPr>
          <p:cNvPr id="279" name="Group 30727"/>
          <p:cNvGrpSpPr/>
          <p:nvPr/>
        </p:nvGrpSpPr>
        <p:grpSpPr>
          <a:xfrm>
            <a:off x="323527" y="2019367"/>
            <a:ext cx="2630707" cy="2129714"/>
            <a:chOff x="0" y="0"/>
            <a:chExt cx="2630705" cy="2129713"/>
          </a:xfrm>
        </p:grpSpPr>
        <p:pic>
          <p:nvPicPr>
            <p:cNvPr id="234" name="Graphic 5" descr="Graphic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562" y="522931"/>
              <a:ext cx="989238" cy="9892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48" name="Group 7"/>
            <p:cNvGrpSpPr/>
            <p:nvPr/>
          </p:nvGrpSpPr>
          <p:grpSpPr>
            <a:xfrm>
              <a:off x="1875" y="1671556"/>
              <a:ext cx="2627894" cy="458158"/>
              <a:chOff x="0" y="0"/>
              <a:chExt cx="2627892" cy="458157"/>
            </a:xfrm>
          </p:grpSpPr>
          <p:sp>
            <p:nvSpPr>
              <p:cNvPr id="235" name="Rectangle 11"/>
              <p:cNvSpPr/>
              <p:nvPr/>
            </p:nvSpPr>
            <p:spPr>
              <a:xfrm>
                <a:off x="0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36" name="Rectangle 12"/>
              <p:cNvSpPr/>
              <p:nvPr/>
            </p:nvSpPr>
            <p:spPr>
              <a:xfrm>
                <a:off x="437982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37" name="Rectangle 13"/>
              <p:cNvSpPr/>
              <p:nvPr/>
            </p:nvSpPr>
            <p:spPr>
              <a:xfrm>
                <a:off x="875964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38" name="Rectangle 14"/>
              <p:cNvSpPr/>
              <p:nvPr/>
            </p:nvSpPr>
            <p:spPr>
              <a:xfrm>
                <a:off x="1313946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39" name="Rectangle 19"/>
              <p:cNvSpPr/>
              <p:nvPr/>
            </p:nvSpPr>
            <p:spPr>
              <a:xfrm>
                <a:off x="1751928" y="0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0" name="Rectangle 20"/>
              <p:cNvSpPr/>
              <p:nvPr/>
            </p:nvSpPr>
            <p:spPr>
              <a:xfrm>
                <a:off x="2189910" y="-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1" name="Rectangle 21"/>
              <p:cNvSpPr/>
              <p:nvPr/>
            </p:nvSpPr>
            <p:spPr>
              <a:xfrm>
                <a:off x="218991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2" name="Rectangle 22"/>
              <p:cNvSpPr/>
              <p:nvPr/>
            </p:nvSpPr>
            <p:spPr>
              <a:xfrm>
                <a:off x="656973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3" name="Rectangle 23"/>
              <p:cNvSpPr/>
              <p:nvPr/>
            </p:nvSpPr>
            <p:spPr>
              <a:xfrm>
                <a:off x="1094955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4" name="Rectangle 24"/>
              <p:cNvSpPr/>
              <p:nvPr/>
            </p:nvSpPr>
            <p:spPr>
              <a:xfrm>
                <a:off x="1532937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5" name="Rectangle 25"/>
              <p:cNvSpPr/>
              <p:nvPr/>
            </p:nvSpPr>
            <p:spPr>
              <a:xfrm>
                <a:off x="1970919" y="242827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6" name="Rectangle 26"/>
              <p:cNvSpPr/>
              <p:nvPr/>
            </p:nvSpPr>
            <p:spPr>
              <a:xfrm>
                <a:off x="2408901" y="242826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7" name="Rectangle 27"/>
              <p:cNvSpPr/>
              <p:nvPr/>
            </p:nvSpPr>
            <p:spPr>
              <a:xfrm>
                <a:off x="0" y="242825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grpSp>
          <p:nvGrpSpPr>
            <p:cNvPr id="262" name="Group 29"/>
            <p:cNvGrpSpPr/>
            <p:nvPr/>
          </p:nvGrpSpPr>
          <p:grpSpPr>
            <a:xfrm>
              <a:off x="2812" y="-1"/>
              <a:ext cx="2627894" cy="458159"/>
              <a:chOff x="0" y="0"/>
              <a:chExt cx="2627892" cy="458157"/>
            </a:xfrm>
          </p:grpSpPr>
          <p:sp>
            <p:nvSpPr>
              <p:cNvPr id="249" name="Rectangle 30"/>
              <p:cNvSpPr/>
              <p:nvPr/>
            </p:nvSpPr>
            <p:spPr>
              <a:xfrm>
                <a:off x="0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0" name="Rectangle 31"/>
              <p:cNvSpPr/>
              <p:nvPr/>
            </p:nvSpPr>
            <p:spPr>
              <a:xfrm>
                <a:off x="437982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1" name="Rectangle 32"/>
              <p:cNvSpPr/>
              <p:nvPr/>
            </p:nvSpPr>
            <p:spPr>
              <a:xfrm>
                <a:off x="875964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2" name="Rectangle 33"/>
              <p:cNvSpPr/>
              <p:nvPr/>
            </p:nvSpPr>
            <p:spPr>
              <a:xfrm>
                <a:off x="1313946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3" name="Rectangle 34"/>
              <p:cNvSpPr/>
              <p:nvPr/>
            </p:nvSpPr>
            <p:spPr>
              <a:xfrm>
                <a:off x="1751928" y="0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4" name="Rectangle 35"/>
              <p:cNvSpPr/>
              <p:nvPr/>
            </p:nvSpPr>
            <p:spPr>
              <a:xfrm>
                <a:off x="2189910" y="-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5" name="Rectangle 36"/>
              <p:cNvSpPr/>
              <p:nvPr/>
            </p:nvSpPr>
            <p:spPr>
              <a:xfrm>
                <a:off x="218991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6" name="Rectangle 37"/>
              <p:cNvSpPr/>
              <p:nvPr/>
            </p:nvSpPr>
            <p:spPr>
              <a:xfrm>
                <a:off x="656973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7" name="Rectangle 38"/>
              <p:cNvSpPr/>
              <p:nvPr/>
            </p:nvSpPr>
            <p:spPr>
              <a:xfrm>
                <a:off x="1094955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8" name="Rectangle 39"/>
              <p:cNvSpPr/>
              <p:nvPr/>
            </p:nvSpPr>
            <p:spPr>
              <a:xfrm>
                <a:off x="1532937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9" name="Rectangle 40"/>
              <p:cNvSpPr/>
              <p:nvPr/>
            </p:nvSpPr>
            <p:spPr>
              <a:xfrm>
                <a:off x="1970919" y="242827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0" name="Rectangle 41"/>
              <p:cNvSpPr/>
              <p:nvPr/>
            </p:nvSpPr>
            <p:spPr>
              <a:xfrm>
                <a:off x="2408901" y="242826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1" name="Rectangle 42"/>
              <p:cNvSpPr/>
              <p:nvPr/>
            </p:nvSpPr>
            <p:spPr>
              <a:xfrm>
                <a:off x="0" y="242825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grpSp>
          <p:nvGrpSpPr>
            <p:cNvPr id="270" name="Group 28"/>
            <p:cNvGrpSpPr/>
            <p:nvPr/>
          </p:nvGrpSpPr>
          <p:grpSpPr>
            <a:xfrm>
              <a:off x="2191784" y="458153"/>
              <a:ext cx="438921" cy="1214782"/>
              <a:chOff x="0" y="0"/>
              <a:chExt cx="438919" cy="1214780"/>
            </a:xfrm>
          </p:grpSpPr>
          <p:sp>
            <p:nvSpPr>
              <p:cNvPr id="263" name="Rectangle 8"/>
              <p:cNvSpPr/>
              <p:nvPr/>
            </p:nvSpPr>
            <p:spPr>
              <a:xfrm>
                <a:off x="219929" y="-1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4" name="Rectangle 59"/>
              <p:cNvSpPr/>
              <p:nvPr/>
            </p:nvSpPr>
            <p:spPr>
              <a:xfrm>
                <a:off x="219929" y="404467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5" name="Rectangle 60"/>
              <p:cNvSpPr/>
              <p:nvPr/>
            </p:nvSpPr>
            <p:spPr>
              <a:xfrm>
                <a:off x="219929" y="808934"/>
                <a:ext cx="218992" cy="405847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6" name="Rectangle 61"/>
              <p:cNvSpPr/>
              <p:nvPr/>
            </p:nvSpPr>
            <p:spPr>
              <a:xfrm>
                <a:off x="1" y="201543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7" name="Rectangle 62"/>
              <p:cNvSpPr/>
              <p:nvPr/>
            </p:nvSpPr>
            <p:spPr>
              <a:xfrm>
                <a:off x="1" y="616544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8" name="Rectangle 63"/>
              <p:cNvSpPr/>
              <p:nvPr/>
            </p:nvSpPr>
            <p:spPr>
              <a:xfrm>
                <a:off x="0" y="1017328"/>
                <a:ext cx="218992" cy="170741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69" name="Rectangle 64"/>
              <p:cNvSpPr/>
              <p:nvPr/>
            </p:nvSpPr>
            <p:spPr>
              <a:xfrm>
                <a:off x="0" y="15862"/>
                <a:ext cx="218992" cy="170742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grpSp>
          <p:nvGrpSpPr>
            <p:cNvPr id="278" name="Group 66"/>
            <p:cNvGrpSpPr/>
            <p:nvPr/>
          </p:nvGrpSpPr>
          <p:grpSpPr>
            <a:xfrm>
              <a:off x="-1" y="457464"/>
              <a:ext cx="438921" cy="1214782"/>
              <a:chOff x="0" y="0"/>
              <a:chExt cx="438919" cy="1214780"/>
            </a:xfrm>
          </p:grpSpPr>
          <p:sp>
            <p:nvSpPr>
              <p:cNvPr id="271" name="Rectangle 67"/>
              <p:cNvSpPr/>
              <p:nvPr/>
            </p:nvSpPr>
            <p:spPr>
              <a:xfrm>
                <a:off x="219929" y="-1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2" name="Rectangle 68"/>
              <p:cNvSpPr/>
              <p:nvPr/>
            </p:nvSpPr>
            <p:spPr>
              <a:xfrm>
                <a:off x="219929" y="404467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3" name="Rectangle 69"/>
              <p:cNvSpPr/>
              <p:nvPr/>
            </p:nvSpPr>
            <p:spPr>
              <a:xfrm>
                <a:off x="219929" y="808934"/>
                <a:ext cx="218992" cy="405847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4" name="Rectangle 70"/>
              <p:cNvSpPr/>
              <p:nvPr/>
            </p:nvSpPr>
            <p:spPr>
              <a:xfrm>
                <a:off x="1" y="201543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5" name="Rectangle 71"/>
              <p:cNvSpPr/>
              <p:nvPr/>
            </p:nvSpPr>
            <p:spPr>
              <a:xfrm>
                <a:off x="1" y="616544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6" name="Rectangle 72"/>
              <p:cNvSpPr/>
              <p:nvPr/>
            </p:nvSpPr>
            <p:spPr>
              <a:xfrm>
                <a:off x="0" y="1017328"/>
                <a:ext cx="218992" cy="170741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77" name="Rectangle 73"/>
              <p:cNvSpPr/>
              <p:nvPr/>
            </p:nvSpPr>
            <p:spPr>
              <a:xfrm>
                <a:off x="0" y="15862"/>
                <a:ext cx="218992" cy="170742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282" name="Group 30724"/>
          <p:cNvGrpSpPr/>
          <p:nvPr/>
        </p:nvGrpSpPr>
        <p:grpSpPr>
          <a:xfrm>
            <a:off x="4166391" y="2905336"/>
            <a:ext cx="914401" cy="1081058"/>
            <a:chOff x="0" y="0"/>
            <a:chExt cx="914400" cy="1081057"/>
          </a:xfrm>
        </p:grpSpPr>
        <p:pic>
          <p:nvPicPr>
            <p:cNvPr id="280" name="Graphic 30720" descr="Graphic 307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81" name="TextBox 30723"/>
            <p:cNvSpPr txBox="1"/>
            <p:nvPr/>
          </p:nvSpPr>
          <p:spPr>
            <a:xfrm>
              <a:off x="83573" y="730395"/>
              <a:ext cx="751432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WWW</a:t>
              </a:r>
            </a:p>
          </p:txBody>
        </p:sp>
      </p:grpSp>
      <p:pic>
        <p:nvPicPr>
          <p:cNvPr id="283" name="Graphic 30726" descr="Graphic 30726"/>
          <p:cNvPicPr>
            <a:picLocks noChangeAspect="1"/>
          </p:cNvPicPr>
          <p:nvPr/>
        </p:nvPicPr>
        <p:blipFill>
          <a:blip r:embed="rId4"/>
          <a:srcRect l="67114" t="16265" b="17893"/>
          <a:stretch>
            <a:fillRect/>
          </a:stretch>
        </p:blipFill>
        <p:spPr>
          <a:xfrm>
            <a:off x="7264310" y="2851756"/>
            <a:ext cx="576030" cy="115330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86" name="Speech Bubble: Rectangle with Corners Rounded 30728"/>
          <p:cNvGrpSpPr/>
          <p:nvPr/>
        </p:nvGrpSpPr>
        <p:grpSpPr>
          <a:xfrm>
            <a:off x="480711" y="4858363"/>
            <a:ext cx="2090891" cy="953817"/>
            <a:chOff x="0" y="0"/>
            <a:chExt cx="2090889" cy="953816"/>
          </a:xfrm>
        </p:grpSpPr>
        <p:sp>
          <p:nvSpPr>
            <p:cNvPr id="284" name="Shape"/>
            <p:cNvSpPr/>
            <p:nvPr/>
          </p:nvSpPr>
          <p:spPr>
            <a:xfrm>
              <a:off x="-1" y="-1"/>
              <a:ext cx="2090891" cy="9538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735" y="0"/>
                    <a:pt x="1642" y="0"/>
                  </a:cubicBezTo>
                  <a:lnTo>
                    <a:pt x="3600" y="0"/>
                  </a:lnTo>
                  <a:lnTo>
                    <a:pt x="19958" y="0"/>
                  </a:lnTo>
                  <a:cubicBezTo>
                    <a:pt x="208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865" y="21600"/>
                    <a:pt x="19958" y="21600"/>
                  </a:cubicBezTo>
                  <a:lnTo>
                    <a:pt x="9000" y="21600"/>
                  </a:lnTo>
                  <a:lnTo>
                    <a:pt x="6300" y="21433"/>
                  </a:lnTo>
                  <a:lnTo>
                    <a:pt x="3600" y="21600"/>
                  </a:lnTo>
                  <a:lnTo>
                    <a:pt x="1642" y="21600"/>
                  </a:lnTo>
                  <a:cubicBezTo>
                    <a:pt x="735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5" name="A user wishes to view a website"/>
            <p:cNvSpPr txBox="1"/>
            <p:nvPr/>
          </p:nvSpPr>
          <p:spPr>
            <a:xfrm>
              <a:off x="104980" y="12087"/>
              <a:ext cx="1880929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 user wishes to view a website</a:t>
              </a:r>
            </a:p>
          </p:txBody>
        </p:sp>
      </p:grpSp>
      <p:grpSp>
        <p:nvGrpSpPr>
          <p:cNvPr id="289" name="Speech Bubble: Rectangle with Corners Rounded 82"/>
          <p:cNvGrpSpPr/>
          <p:nvPr/>
        </p:nvGrpSpPr>
        <p:grpSpPr>
          <a:xfrm>
            <a:off x="1911954" y="4580878"/>
            <a:ext cx="2090890" cy="1488441"/>
            <a:chOff x="0" y="0"/>
            <a:chExt cx="2090889" cy="1488439"/>
          </a:xfrm>
        </p:grpSpPr>
        <p:sp>
          <p:nvSpPr>
            <p:cNvPr id="287" name="Shape"/>
            <p:cNvSpPr/>
            <p:nvPr/>
          </p:nvSpPr>
          <p:spPr>
            <a:xfrm>
              <a:off x="0" y="72905"/>
              <a:ext cx="2090890" cy="1342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35" y="0"/>
                    <a:pt x="2312" y="0"/>
                  </a:cubicBezTo>
                  <a:lnTo>
                    <a:pt x="3600" y="0"/>
                  </a:lnTo>
                  <a:lnTo>
                    <a:pt x="19288" y="0"/>
                  </a:lnTo>
                  <a:cubicBezTo>
                    <a:pt x="205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565" y="21600"/>
                    <a:pt x="19288" y="21600"/>
                  </a:cubicBezTo>
                  <a:lnTo>
                    <a:pt x="9000" y="21600"/>
                  </a:lnTo>
                  <a:lnTo>
                    <a:pt x="6300" y="21584"/>
                  </a:lnTo>
                  <a:lnTo>
                    <a:pt x="3600" y="21600"/>
                  </a:lnTo>
                  <a:lnTo>
                    <a:pt x="2312" y="21600"/>
                  </a:lnTo>
                  <a:cubicBezTo>
                    <a:pt x="1035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8" name="The user’s computer sends a request via the internet"/>
            <p:cNvSpPr txBox="1"/>
            <p:nvPr/>
          </p:nvSpPr>
          <p:spPr>
            <a:xfrm>
              <a:off x="123962" y="0"/>
              <a:ext cx="1842966" cy="148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user’s computer sends a request via the internet</a:t>
              </a:r>
            </a:p>
          </p:txBody>
        </p:sp>
      </p:grpSp>
      <p:grpSp>
        <p:nvGrpSpPr>
          <p:cNvPr id="292" name="Speech Bubble: Rectangle with Corners Rounded 83"/>
          <p:cNvGrpSpPr/>
          <p:nvPr/>
        </p:nvGrpSpPr>
        <p:grpSpPr>
          <a:xfrm>
            <a:off x="3387487" y="4559680"/>
            <a:ext cx="2090890" cy="1342629"/>
            <a:chOff x="0" y="0"/>
            <a:chExt cx="2090889" cy="1342628"/>
          </a:xfrm>
        </p:grpSpPr>
        <p:sp>
          <p:nvSpPr>
            <p:cNvPr id="290" name="Shape"/>
            <p:cNvSpPr/>
            <p:nvPr/>
          </p:nvSpPr>
          <p:spPr>
            <a:xfrm>
              <a:off x="-1" y="-1"/>
              <a:ext cx="2090891" cy="1342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35" y="0"/>
                    <a:pt x="2312" y="0"/>
                  </a:cubicBezTo>
                  <a:lnTo>
                    <a:pt x="3600" y="0"/>
                  </a:lnTo>
                  <a:lnTo>
                    <a:pt x="19288" y="0"/>
                  </a:lnTo>
                  <a:cubicBezTo>
                    <a:pt x="205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565" y="21600"/>
                    <a:pt x="19288" y="21600"/>
                  </a:cubicBezTo>
                  <a:lnTo>
                    <a:pt x="9000" y="21600"/>
                  </a:lnTo>
                  <a:lnTo>
                    <a:pt x="6300" y="21584"/>
                  </a:lnTo>
                  <a:lnTo>
                    <a:pt x="3600" y="21600"/>
                  </a:lnTo>
                  <a:lnTo>
                    <a:pt x="2312" y="21600"/>
                  </a:lnTo>
                  <a:cubicBezTo>
                    <a:pt x="1035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1" name="The firewall logs the outgoing request"/>
            <p:cNvSpPr txBox="1"/>
            <p:nvPr/>
          </p:nvSpPr>
          <p:spPr>
            <a:xfrm>
              <a:off x="123962" y="66794"/>
              <a:ext cx="1842965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firewall logs the outgoing request</a:t>
              </a:r>
            </a:p>
          </p:txBody>
        </p:sp>
      </p:grpSp>
      <p:grpSp>
        <p:nvGrpSpPr>
          <p:cNvPr id="295" name="Speech Bubble: Rectangle with Corners Rounded 85"/>
          <p:cNvGrpSpPr/>
          <p:nvPr/>
        </p:nvGrpSpPr>
        <p:grpSpPr>
          <a:xfrm>
            <a:off x="5299195" y="4005065"/>
            <a:ext cx="2410957" cy="2249552"/>
            <a:chOff x="0" y="0"/>
            <a:chExt cx="2410955" cy="2047239"/>
          </a:xfrm>
        </p:grpSpPr>
        <p:sp>
          <p:nvSpPr>
            <p:cNvPr id="293" name="Shape"/>
            <p:cNvSpPr/>
            <p:nvPr/>
          </p:nvSpPr>
          <p:spPr>
            <a:xfrm>
              <a:off x="0" y="111896"/>
              <a:ext cx="2410957" cy="18234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219" y="0"/>
                    <a:pt x="2723" y="0"/>
                  </a:cubicBezTo>
                  <a:lnTo>
                    <a:pt x="3600" y="0"/>
                  </a:lnTo>
                  <a:lnTo>
                    <a:pt x="18877" y="0"/>
                  </a:lnTo>
                  <a:cubicBezTo>
                    <a:pt x="20381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381" y="21600"/>
                    <a:pt x="18877" y="21600"/>
                  </a:cubicBezTo>
                  <a:lnTo>
                    <a:pt x="9000" y="21600"/>
                  </a:lnTo>
                  <a:lnTo>
                    <a:pt x="6678" y="21467"/>
                  </a:lnTo>
                  <a:lnTo>
                    <a:pt x="3600" y="21600"/>
                  </a:lnTo>
                  <a:lnTo>
                    <a:pt x="2723" y="21600"/>
                  </a:lnTo>
                  <a:cubicBezTo>
                    <a:pt x="1219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4" name="The user’s firewall recognises that the incoming files were requested by the user"/>
            <p:cNvSpPr txBox="1"/>
            <p:nvPr/>
          </p:nvSpPr>
          <p:spPr>
            <a:xfrm>
              <a:off x="147432" y="0"/>
              <a:ext cx="2116091" cy="2047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The user’s firewall </a:t>
              </a:r>
              <a:r>
                <a:rPr dirty="0" err="1"/>
                <a:t>recognises</a:t>
              </a:r>
              <a:r>
                <a:rPr dirty="0"/>
                <a:t> that the incoming files were requested by the user</a:t>
              </a:r>
            </a:p>
          </p:txBody>
        </p:sp>
      </p:grpSp>
      <p:grpSp>
        <p:nvGrpSpPr>
          <p:cNvPr id="298" name="Speech Bubble: Rectangle with Corners Rounded 86"/>
          <p:cNvGrpSpPr/>
          <p:nvPr/>
        </p:nvGrpSpPr>
        <p:grpSpPr>
          <a:xfrm>
            <a:off x="6441213" y="4041418"/>
            <a:ext cx="2090890" cy="2213199"/>
            <a:chOff x="0" y="0"/>
            <a:chExt cx="2090889" cy="1767839"/>
          </a:xfrm>
        </p:grpSpPr>
        <p:sp>
          <p:nvSpPr>
            <p:cNvPr id="296" name="Shape"/>
            <p:cNvSpPr/>
            <p:nvPr/>
          </p:nvSpPr>
          <p:spPr>
            <a:xfrm>
              <a:off x="0" y="183207"/>
              <a:ext cx="2090890" cy="14077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584"/>
                  </a:moveTo>
                  <a:cubicBezTo>
                    <a:pt x="0" y="1605"/>
                    <a:pt x="1080" y="0"/>
                    <a:pt x="2413" y="0"/>
                  </a:cubicBezTo>
                  <a:lnTo>
                    <a:pt x="3600" y="0"/>
                  </a:lnTo>
                  <a:lnTo>
                    <a:pt x="19187" y="0"/>
                  </a:lnTo>
                  <a:cubicBezTo>
                    <a:pt x="20520" y="0"/>
                    <a:pt x="21600" y="1605"/>
                    <a:pt x="21600" y="3584"/>
                  </a:cubicBezTo>
                  <a:lnTo>
                    <a:pt x="21600" y="17919"/>
                  </a:lnTo>
                  <a:cubicBezTo>
                    <a:pt x="21600" y="19898"/>
                    <a:pt x="20520" y="21502"/>
                    <a:pt x="19187" y="21502"/>
                  </a:cubicBezTo>
                  <a:lnTo>
                    <a:pt x="9000" y="21502"/>
                  </a:lnTo>
                  <a:lnTo>
                    <a:pt x="6300" y="21600"/>
                  </a:lnTo>
                  <a:lnTo>
                    <a:pt x="3600" y="21502"/>
                  </a:lnTo>
                  <a:lnTo>
                    <a:pt x="2413" y="21502"/>
                  </a:lnTo>
                  <a:cubicBezTo>
                    <a:pt x="1080" y="21502"/>
                    <a:pt x="0" y="19898"/>
                    <a:pt x="0" y="17919"/>
                  </a:cubicBezTo>
                  <a:lnTo>
                    <a:pt x="0" y="17919"/>
                  </a:lnTo>
                  <a:lnTo>
                    <a:pt x="0" y="1254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7" name="The remote server sends the files needed to view the webpage"/>
            <p:cNvSpPr txBox="1"/>
            <p:nvPr/>
          </p:nvSpPr>
          <p:spPr>
            <a:xfrm>
              <a:off x="126832" y="0"/>
              <a:ext cx="1837226" cy="1767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The remote server sends the files needed to view the webpage</a:t>
              </a:r>
            </a:p>
          </p:txBody>
        </p:sp>
      </p:grpSp>
      <p:grpSp>
        <p:nvGrpSpPr>
          <p:cNvPr id="301" name="Speech Bubble: Rectangle with Corners Rounded 89"/>
          <p:cNvGrpSpPr/>
          <p:nvPr/>
        </p:nvGrpSpPr>
        <p:grpSpPr>
          <a:xfrm>
            <a:off x="2790256" y="4401768"/>
            <a:ext cx="2268088" cy="1642728"/>
            <a:chOff x="0" y="0"/>
            <a:chExt cx="2268087" cy="1642727"/>
          </a:xfrm>
        </p:grpSpPr>
        <p:sp>
          <p:nvSpPr>
            <p:cNvPr id="299" name="Shape"/>
            <p:cNvSpPr/>
            <p:nvPr/>
          </p:nvSpPr>
          <p:spPr>
            <a:xfrm>
              <a:off x="0" y="-1"/>
              <a:ext cx="2268088" cy="1642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167" y="0"/>
                    <a:pt x="2607" y="0"/>
                  </a:cubicBezTo>
                  <a:lnTo>
                    <a:pt x="3600" y="0"/>
                  </a:lnTo>
                  <a:lnTo>
                    <a:pt x="18993" y="0"/>
                  </a:lnTo>
                  <a:cubicBezTo>
                    <a:pt x="20433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433" y="21600"/>
                    <a:pt x="18993" y="21600"/>
                  </a:cubicBezTo>
                  <a:lnTo>
                    <a:pt x="9000" y="21600"/>
                  </a:lnTo>
                  <a:lnTo>
                    <a:pt x="6300" y="21525"/>
                  </a:lnTo>
                  <a:lnTo>
                    <a:pt x="3600" y="21600"/>
                  </a:lnTo>
                  <a:lnTo>
                    <a:pt x="2607" y="21600"/>
                  </a:lnTo>
                  <a:cubicBezTo>
                    <a:pt x="1167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00" name="The incoming files are allowed in through the firewall"/>
            <p:cNvSpPr txBox="1"/>
            <p:nvPr/>
          </p:nvSpPr>
          <p:spPr>
            <a:xfrm>
              <a:off x="138611" y="216843"/>
              <a:ext cx="1990866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incoming files are allowed in through the firewall</a:t>
              </a:r>
            </a:p>
          </p:txBody>
        </p:sp>
      </p:grpSp>
      <p:grpSp>
        <p:nvGrpSpPr>
          <p:cNvPr id="304" name="Speech Bubble: Rectangle with Corners Rounded 90"/>
          <p:cNvGrpSpPr/>
          <p:nvPr/>
        </p:nvGrpSpPr>
        <p:grpSpPr>
          <a:xfrm>
            <a:off x="797798" y="4675804"/>
            <a:ext cx="2115688" cy="1057671"/>
            <a:chOff x="0" y="0"/>
            <a:chExt cx="2115687" cy="1057670"/>
          </a:xfrm>
        </p:grpSpPr>
        <p:sp>
          <p:nvSpPr>
            <p:cNvPr id="302" name="Shape"/>
            <p:cNvSpPr/>
            <p:nvPr/>
          </p:nvSpPr>
          <p:spPr>
            <a:xfrm>
              <a:off x="0" y="0"/>
              <a:ext cx="2115688" cy="10576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583"/>
                  </a:moveTo>
                  <a:cubicBezTo>
                    <a:pt x="0" y="1604"/>
                    <a:pt x="802" y="0"/>
                    <a:pt x="1791" y="0"/>
                  </a:cubicBezTo>
                  <a:lnTo>
                    <a:pt x="3600" y="0"/>
                  </a:lnTo>
                  <a:lnTo>
                    <a:pt x="19809" y="0"/>
                  </a:lnTo>
                  <a:cubicBezTo>
                    <a:pt x="20798" y="0"/>
                    <a:pt x="21600" y="1604"/>
                    <a:pt x="21600" y="3583"/>
                  </a:cubicBezTo>
                  <a:lnTo>
                    <a:pt x="21600" y="17915"/>
                  </a:lnTo>
                  <a:cubicBezTo>
                    <a:pt x="21600" y="19894"/>
                    <a:pt x="20798" y="21498"/>
                    <a:pt x="19809" y="21498"/>
                  </a:cubicBezTo>
                  <a:lnTo>
                    <a:pt x="9000" y="21498"/>
                  </a:lnTo>
                  <a:lnTo>
                    <a:pt x="6300" y="21600"/>
                  </a:lnTo>
                  <a:lnTo>
                    <a:pt x="3600" y="21498"/>
                  </a:lnTo>
                  <a:lnTo>
                    <a:pt x="1791" y="21498"/>
                  </a:lnTo>
                  <a:cubicBezTo>
                    <a:pt x="802" y="21498"/>
                    <a:pt x="0" y="19894"/>
                    <a:pt x="0" y="17915"/>
                  </a:cubicBezTo>
                  <a:lnTo>
                    <a:pt x="0" y="17915"/>
                  </a:lnTo>
                  <a:lnTo>
                    <a:pt x="0" y="1254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03" name="The user can view the webpage"/>
            <p:cNvSpPr txBox="1"/>
            <p:nvPr/>
          </p:nvSpPr>
          <p:spPr>
            <a:xfrm>
              <a:off x="109808" y="61525"/>
              <a:ext cx="1896072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user can view the webpage</a:t>
              </a:r>
            </a:p>
          </p:txBody>
        </p:sp>
      </p:grpSp>
      <p:sp>
        <p:nvSpPr>
          <p:cNvPr id="305" name="Arrow: Right 30729"/>
          <p:cNvSpPr/>
          <p:nvPr/>
        </p:nvSpPr>
        <p:spPr>
          <a:xfrm>
            <a:off x="1824148" y="3433488"/>
            <a:ext cx="656036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6" name="Arrow: Right 92"/>
          <p:cNvSpPr/>
          <p:nvPr/>
        </p:nvSpPr>
        <p:spPr>
          <a:xfrm>
            <a:off x="3012366" y="3433488"/>
            <a:ext cx="1154026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7" name="Arrow: Right 93"/>
          <p:cNvSpPr/>
          <p:nvPr/>
        </p:nvSpPr>
        <p:spPr>
          <a:xfrm>
            <a:off x="5132559" y="3433488"/>
            <a:ext cx="2131751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8" name="Arrow: Right 94"/>
          <p:cNvSpPr/>
          <p:nvPr/>
        </p:nvSpPr>
        <p:spPr>
          <a:xfrm rot="10800000">
            <a:off x="5087749" y="3175347"/>
            <a:ext cx="2131751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9" name="Arrow: Right 95"/>
          <p:cNvSpPr/>
          <p:nvPr/>
        </p:nvSpPr>
        <p:spPr>
          <a:xfrm rot="10800000">
            <a:off x="3008888" y="3162891"/>
            <a:ext cx="1154026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10" name="Arrow: Right 96"/>
          <p:cNvSpPr/>
          <p:nvPr/>
        </p:nvSpPr>
        <p:spPr>
          <a:xfrm rot="10800000">
            <a:off x="1821284" y="3187498"/>
            <a:ext cx="656036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grpSp>
        <p:nvGrpSpPr>
          <p:cNvPr id="313" name="Speech Bubble: Rectangle with Corners Rounded 97"/>
          <p:cNvGrpSpPr/>
          <p:nvPr/>
        </p:nvGrpSpPr>
        <p:grpSpPr>
          <a:xfrm>
            <a:off x="4350325" y="4591532"/>
            <a:ext cx="2090890" cy="1342629"/>
            <a:chOff x="0" y="0"/>
            <a:chExt cx="2090889" cy="1342628"/>
          </a:xfrm>
        </p:grpSpPr>
        <p:sp>
          <p:nvSpPr>
            <p:cNvPr id="311" name="Shape"/>
            <p:cNvSpPr/>
            <p:nvPr/>
          </p:nvSpPr>
          <p:spPr>
            <a:xfrm>
              <a:off x="-1" y="-1"/>
              <a:ext cx="2090891" cy="13426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35" y="0"/>
                    <a:pt x="2312" y="0"/>
                  </a:cubicBezTo>
                  <a:lnTo>
                    <a:pt x="3600" y="0"/>
                  </a:lnTo>
                  <a:lnTo>
                    <a:pt x="19288" y="0"/>
                  </a:lnTo>
                  <a:cubicBezTo>
                    <a:pt x="2056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565" y="21600"/>
                    <a:pt x="19288" y="21600"/>
                  </a:cubicBezTo>
                  <a:lnTo>
                    <a:pt x="9000" y="21600"/>
                  </a:lnTo>
                  <a:lnTo>
                    <a:pt x="6300" y="21358"/>
                  </a:lnTo>
                  <a:lnTo>
                    <a:pt x="3600" y="21600"/>
                  </a:lnTo>
                  <a:lnTo>
                    <a:pt x="2312" y="21600"/>
                  </a:lnTo>
                  <a:cubicBezTo>
                    <a:pt x="1035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12" name="Then allows the request to pass out to the remote server"/>
            <p:cNvSpPr txBox="1"/>
            <p:nvPr/>
          </p:nvSpPr>
          <p:spPr>
            <a:xfrm>
              <a:off x="123962" y="66794"/>
              <a:ext cx="1842965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Then allows the request to pass out to the remote server</a:t>
              </a:r>
            </a:p>
          </p:txBody>
        </p:sp>
      </p:grpSp>
      <p:pic>
        <p:nvPicPr>
          <p:cNvPr id="314" name="Graphic 30731" descr="Graphic 307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22931" y="2791488"/>
            <a:ext cx="320770" cy="3207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18" name="Group 30735"/>
          <p:cNvGrpSpPr/>
          <p:nvPr/>
        </p:nvGrpSpPr>
        <p:grpSpPr>
          <a:xfrm>
            <a:off x="1738272" y="2348880"/>
            <a:ext cx="914401" cy="914401"/>
            <a:chOff x="0" y="0"/>
            <a:chExt cx="914400" cy="914400"/>
          </a:xfrm>
        </p:grpSpPr>
        <p:pic>
          <p:nvPicPr>
            <p:cNvPr id="315" name="Graphic 98" descr="Graphic 9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0" y="0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16" name="Graphic 30733" descr="Graphic 3073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38685" y="251173"/>
              <a:ext cx="154348" cy="15434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17" name="TextBox 30734"/>
            <p:cNvSpPr txBox="1"/>
            <p:nvPr/>
          </p:nvSpPr>
          <p:spPr>
            <a:xfrm>
              <a:off x="354127" y="164429"/>
              <a:ext cx="370841" cy="28882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1400"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xxx</a:t>
              </a:r>
            </a:p>
          </p:txBody>
        </p:sp>
      </p:grpSp>
      <p:sp>
        <p:nvSpPr>
          <p:cNvPr id="319" name="TextBox 30736"/>
          <p:cNvSpPr txBox="1"/>
          <p:nvPr/>
        </p:nvSpPr>
        <p:spPr>
          <a:xfrm>
            <a:off x="2487967" y="2984239"/>
            <a:ext cx="412280" cy="85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5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7E41AA3-6154-A9E1-8154-D9155521AC5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fill="hold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10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10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5" dur="500" fill="hold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0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10" presetClass="exit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5" dur="500" fill="hold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xit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9" dur="500" fill="hold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0" presetClass="entr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4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"/>
                            </p:stCondLst>
                            <p:childTnLst>
                              <p:par>
                                <p:cTn id="77" presetID="10" presetClass="exit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8" dur="500" fill="hold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10" presetClass="entr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10" presetClass="entr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0" presetClass="entr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1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"/>
                            </p:stCondLst>
                            <p:childTnLst>
                              <p:par>
                                <p:cTn id="94" presetID="10" presetClass="entr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5" fill="hold"/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10" presetClass="exit" fill="hold" grpId="2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9" dur="500" fill="hold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fill="hold" grpId="2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500"/>
                            </p:stCondLst>
                            <p:childTnLst>
                              <p:par>
                                <p:cTn id="107" presetID="10" presetClass="exit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8" dur="500" fill="hold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1" presetID="10" presetClass="entr" fill="hold" grpId="2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2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10" presetClass="entr" fill="hold" grpId="2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7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0" presetClass="exit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21" dur="500" fill="hold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1" animBg="1" advAuto="0"/>
      <p:bldP spid="282" grpId="6" animBg="1" advAuto="0"/>
      <p:bldP spid="283" grpId="7" animBg="1" advAuto="0"/>
      <p:bldP spid="286" grpId="2" animBg="1" advAuto="0"/>
      <p:bldP spid="286" grpId="4" animBg="1" advAuto="0"/>
      <p:bldP spid="289" grpId="3" animBg="1" advAuto="0"/>
      <p:bldP spid="289" grpId="10" animBg="1" advAuto="0"/>
      <p:bldP spid="292" grpId="8" animBg="1" advAuto="0"/>
      <p:bldP spid="292" grpId="15" animBg="1" advAuto="0"/>
      <p:bldP spid="295" grpId="21" animBg="1" advAuto="0"/>
      <p:bldP spid="295" grpId="25" animBg="1" advAuto="0"/>
      <p:bldP spid="298" grpId="17" animBg="1" advAuto="0"/>
      <p:bldP spid="298" grpId="23" animBg="1" advAuto="0"/>
      <p:bldP spid="301" grpId="24" animBg="1" advAuto="0"/>
      <p:bldP spid="301" grpId="28" animBg="1" advAuto="0"/>
      <p:bldP spid="304" grpId="27" animBg="1" advAuto="0"/>
      <p:bldP spid="305" grpId="5" animBg="1" advAuto="0"/>
      <p:bldP spid="306" grpId="13" animBg="1" advAuto="0"/>
      <p:bldP spid="307" grpId="14" animBg="1" advAuto="0"/>
      <p:bldP spid="308" grpId="19" animBg="1" advAuto="0"/>
      <p:bldP spid="309" grpId="20" animBg="1" advAuto="0"/>
      <p:bldP spid="310" grpId="26" animBg="1" advAuto="0"/>
      <p:bldP spid="313" grpId="12" animBg="1" advAuto="0"/>
      <p:bldP spid="313" grpId="18" animBg="1" advAuto="0"/>
      <p:bldP spid="314" grpId="22" animBg="1" advAuto="0"/>
      <p:bldP spid="318" grpId="9" animBg="1" advAuto="0"/>
      <p:bldP spid="319" grpId="11" animBg="1" advAuto="0"/>
      <p:bldP spid="319" grpId="16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How a firewall works 2</a:t>
            </a:r>
          </a:p>
        </p:txBody>
      </p:sp>
      <p:grpSp>
        <p:nvGrpSpPr>
          <p:cNvPr id="368" name="Group 30727"/>
          <p:cNvGrpSpPr/>
          <p:nvPr/>
        </p:nvGrpSpPr>
        <p:grpSpPr>
          <a:xfrm>
            <a:off x="323527" y="2204864"/>
            <a:ext cx="2630707" cy="2129714"/>
            <a:chOff x="0" y="0"/>
            <a:chExt cx="2630705" cy="2129713"/>
          </a:xfrm>
        </p:grpSpPr>
        <p:pic>
          <p:nvPicPr>
            <p:cNvPr id="323" name="Graphic 5" descr="Graphic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1562" y="522931"/>
              <a:ext cx="989238" cy="98923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337" name="Group 7"/>
            <p:cNvGrpSpPr/>
            <p:nvPr/>
          </p:nvGrpSpPr>
          <p:grpSpPr>
            <a:xfrm>
              <a:off x="1875" y="1671556"/>
              <a:ext cx="2627894" cy="458158"/>
              <a:chOff x="0" y="0"/>
              <a:chExt cx="2627892" cy="458157"/>
            </a:xfrm>
          </p:grpSpPr>
          <p:sp>
            <p:nvSpPr>
              <p:cNvPr id="324" name="Rectangle 11"/>
              <p:cNvSpPr/>
              <p:nvPr/>
            </p:nvSpPr>
            <p:spPr>
              <a:xfrm>
                <a:off x="0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25" name="Rectangle 12"/>
              <p:cNvSpPr/>
              <p:nvPr/>
            </p:nvSpPr>
            <p:spPr>
              <a:xfrm>
                <a:off x="437982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26" name="Rectangle 13"/>
              <p:cNvSpPr/>
              <p:nvPr/>
            </p:nvSpPr>
            <p:spPr>
              <a:xfrm>
                <a:off x="875964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27" name="Rectangle 14"/>
              <p:cNvSpPr/>
              <p:nvPr/>
            </p:nvSpPr>
            <p:spPr>
              <a:xfrm>
                <a:off x="1313946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28" name="Rectangle 19"/>
              <p:cNvSpPr/>
              <p:nvPr/>
            </p:nvSpPr>
            <p:spPr>
              <a:xfrm>
                <a:off x="1751928" y="0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29" name="Rectangle 20"/>
              <p:cNvSpPr/>
              <p:nvPr/>
            </p:nvSpPr>
            <p:spPr>
              <a:xfrm>
                <a:off x="2189910" y="-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0" name="Rectangle 21"/>
              <p:cNvSpPr/>
              <p:nvPr/>
            </p:nvSpPr>
            <p:spPr>
              <a:xfrm>
                <a:off x="218991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1" name="Rectangle 22"/>
              <p:cNvSpPr/>
              <p:nvPr/>
            </p:nvSpPr>
            <p:spPr>
              <a:xfrm>
                <a:off x="656973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2" name="Rectangle 23"/>
              <p:cNvSpPr/>
              <p:nvPr/>
            </p:nvSpPr>
            <p:spPr>
              <a:xfrm>
                <a:off x="1094955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3" name="Rectangle 24"/>
              <p:cNvSpPr/>
              <p:nvPr/>
            </p:nvSpPr>
            <p:spPr>
              <a:xfrm>
                <a:off x="1532937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4" name="Rectangle 25"/>
              <p:cNvSpPr/>
              <p:nvPr/>
            </p:nvSpPr>
            <p:spPr>
              <a:xfrm>
                <a:off x="1970919" y="242827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5" name="Rectangle 26"/>
              <p:cNvSpPr/>
              <p:nvPr/>
            </p:nvSpPr>
            <p:spPr>
              <a:xfrm>
                <a:off x="2408901" y="242826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6" name="Rectangle 27"/>
              <p:cNvSpPr/>
              <p:nvPr/>
            </p:nvSpPr>
            <p:spPr>
              <a:xfrm>
                <a:off x="0" y="242825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grpSp>
          <p:nvGrpSpPr>
            <p:cNvPr id="351" name="Group 29"/>
            <p:cNvGrpSpPr/>
            <p:nvPr/>
          </p:nvGrpSpPr>
          <p:grpSpPr>
            <a:xfrm>
              <a:off x="2812" y="-1"/>
              <a:ext cx="2627894" cy="458159"/>
              <a:chOff x="0" y="0"/>
              <a:chExt cx="2627892" cy="458157"/>
            </a:xfrm>
          </p:grpSpPr>
          <p:sp>
            <p:nvSpPr>
              <p:cNvPr id="338" name="Rectangle 30"/>
              <p:cNvSpPr/>
              <p:nvPr/>
            </p:nvSpPr>
            <p:spPr>
              <a:xfrm>
                <a:off x="0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39" name="Rectangle 31"/>
              <p:cNvSpPr/>
              <p:nvPr/>
            </p:nvSpPr>
            <p:spPr>
              <a:xfrm>
                <a:off x="437982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0" name="Rectangle 32"/>
              <p:cNvSpPr/>
              <p:nvPr/>
            </p:nvSpPr>
            <p:spPr>
              <a:xfrm>
                <a:off x="875964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1" name="Rectangle 33"/>
              <p:cNvSpPr/>
              <p:nvPr/>
            </p:nvSpPr>
            <p:spPr>
              <a:xfrm>
                <a:off x="1313946" y="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2" name="Rectangle 34"/>
              <p:cNvSpPr/>
              <p:nvPr/>
            </p:nvSpPr>
            <p:spPr>
              <a:xfrm>
                <a:off x="1751928" y="0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3" name="Rectangle 35"/>
              <p:cNvSpPr/>
              <p:nvPr/>
            </p:nvSpPr>
            <p:spPr>
              <a:xfrm>
                <a:off x="2189910" y="-1"/>
                <a:ext cx="437983" cy="215331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4" name="Rectangle 36"/>
              <p:cNvSpPr/>
              <p:nvPr/>
            </p:nvSpPr>
            <p:spPr>
              <a:xfrm>
                <a:off x="218991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5" name="Rectangle 37"/>
              <p:cNvSpPr/>
              <p:nvPr/>
            </p:nvSpPr>
            <p:spPr>
              <a:xfrm>
                <a:off x="656973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6" name="Rectangle 38"/>
              <p:cNvSpPr/>
              <p:nvPr/>
            </p:nvSpPr>
            <p:spPr>
              <a:xfrm>
                <a:off x="1094955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7" name="Rectangle 39"/>
              <p:cNvSpPr/>
              <p:nvPr/>
            </p:nvSpPr>
            <p:spPr>
              <a:xfrm>
                <a:off x="1532937" y="242828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8" name="Rectangle 40"/>
              <p:cNvSpPr/>
              <p:nvPr/>
            </p:nvSpPr>
            <p:spPr>
              <a:xfrm>
                <a:off x="1970919" y="242827"/>
                <a:ext cx="437983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49" name="Rectangle 41"/>
              <p:cNvSpPr/>
              <p:nvPr/>
            </p:nvSpPr>
            <p:spPr>
              <a:xfrm>
                <a:off x="2408901" y="242826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0" name="Rectangle 42"/>
              <p:cNvSpPr/>
              <p:nvPr/>
            </p:nvSpPr>
            <p:spPr>
              <a:xfrm>
                <a:off x="0" y="242825"/>
                <a:ext cx="218992" cy="215330"/>
              </a:xfrm>
              <a:prstGeom prst="rect">
                <a:avLst/>
              </a:prstGeom>
              <a:solidFill>
                <a:srgbClr val="D9111B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grpSp>
          <p:nvGrpSpPr>
            <p:cNvPr id="359" name="Group 28"/>
            <p:cNvGrpSpPr/>
            <p:nvPr/>
          </p:nvGrpSpPr>
          <p:grpSpPr>
            <a:xfrm>
              <a:off x="2191784" y="458153"/>
              <a:ext cx="438921" cy="1214782"/>
              <a:chOff x="0" y="0"/>
              <a:chExt cx="438919" cy="1214780"/>
            </a:xfrm>
          </p:grpSpPr>
          <p:sp>
            <p:nvSpPr>
              <p:cNvPr id="352" name="Rectangle 8"/>
              <p:cNvSpPr/>
              <p:nvPr/>
            </p:nvSpPr>
            <p:spPr>
              <a:xfrm>
                <a:off x="219929" y="-1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3" name="Rectangle 59"/>
              <p:cNvSpPr/>
              <p:nvPr/>
            </p:nvSpPr>
            <p:spPr>
              <a:xfrm>
                <a:off x="219929" y="404467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4" name="Rectangle 60"/>
              <p:cNvSpPr/>
              <p:nvPr/>
            </p:nvSpPr>
            <p:spPr>
              <a:xfrm>
                <a:off x="219929" y="808934"/>
                <a:ext cx="218992" cy="405847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5" name="Rectangle 61"/>
              <p:cNvSpPr/>
              <p:nvPr/>
            </p:nvSpPr>
            <p:spPr>
              <a:xfrm>
                <a:off x="1" y="201543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6" name="Rectangle 62"/>
              <p:cNvSpPr/>
              <p:nvPr/>
            </p:nvSpPr>
            <p:spPr>
              <a:xfrm>
                <a:off x="1" y="616544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7" name="Rectangle 63"/>
              <p:cNvSpPr/>
              <p:nvPr/>
            </p:nvSpPr>
            <p:spPr>
              <a:xfrm>
                <a:off x="0" y="1017328"/>
                <a:ext cx="218992" cy="170741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58" name="Rectangle 64"/>
              <p:cNvSpPr/>
              <p:nvPr/>
            </p:nvSpPr>
            <p:spPr>
              <a:xfrm>
                <a:off x="0" y="15862"/>
                <a:ext cx="218992" cy="170742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grpSp>
          <p:nvGrpSpPr>
            <p:cNvPr id="367" name="Group 66"/>
            <p:cNvGrpSpPr/>
            <p:nvPr/>
          </p:nvGrpSpPr>
          <p:grpSpPr>
            <a:xfrm>
              <a:off x="-1" y="457464"/>
              <a:ext cx="438921" cy="1214782"/>
              <a:chOff x="0" y="0"/>
              <a:chExt cx="438919" cy="1214780"/>
            </a:xfrm>
          </p:grpSpPr>
          <p:sp>
            <p:nvSpPr>
              <p:cNvPr id="360" name="Rectangle 67"/>
              <p:cNvSpPr/>
              <p:nvPr/>
            </p:nvSpPr>
            <p:spPr>
              <a:xfrm>
                <a:off x="219929" y="-1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61" name="Rectangle 68"/>
              <p:cNvSpPr/>
              <p:nvPr/>
            </p:nvSpPr>
            <p:spPr>
              <a:xfrm>
                <a:off x="219929" y="404467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62" name="Rectangle 69"/>
              <p:cNvSpPr/>
              <p:nvPr/>
            </p:nvSpPr>
            <p:spPr>
              <a:xfrm>
                <a:off x="219929" y="808934"/>
                <a:ext cx="218992" cy="405847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63" name="Rectangle 70"/>
              <p:cNvSpPr/>
              <p:nvPr/>
            </p:nvSpPr>
            <p:spPr>
              <a:xfrm>
                <a:off x="1" y="201543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64" name="Rectangle 71"/>
              <p:cNvSpPr/>
              <p:nvPr/>
            </p:nvSpPr>
            <p:spPr>
              <a:xfrm>
                <a:off x="1" y="616544"/>
                <a:ext cx="218992" cy="405848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65" name="Rectangle 72"/>
              <p:cNvSpPr/>
              <p:nvPr/>
            </p:nvSpPr>
            <p:spPr>
              <a:xfrm>
                <a:off x="0" y="1017328"/>
                <a:ext cx="218992" cy="170741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366" name="Rectangle 73"/>
              <p:cNvSpPr/>
              <p:nvPr/>
            </p:nvSpPr>
            <p:spPr>
              <a:xfrm>
                <a:off x="0" y="15862"/>
                <a:ext cx="218992" cy="170742"/>
              </a:xfrm>
              <a:prstGeom prst="rect">
                <a:avLst/>
              </a:prstGeom>
              <a:solidFill>
                <a:srgbClr val="C00000"/>
              </a:solidFill>
              <a:ln w="28575" cap="flat">
                <a:solidFill>
                  <a:srgbClr val="FF99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</p:grpSp>
      <p:grpSp>
        <p:nvGrpSpPr>
          <p:cNvPr id="371" name="Group 30724"/>
          <p:cNvGrpSpPr/>
          <p:nvPr/>
        </p:nvGrpSpPr>
        <p:grpSpPr>
          <a:xfrm>
            <a:off x="4166391" y="2786489"/>
            <a:ext cx="914401" cy="1081058"/>
            <a:chOff x="0" y="0"/>
            <a:chExt cx="914400" cy="1081057"/>
          </a:xfrm>
        </p:grpSpPr>
        <p:pic>
          <p:nvPicPr>
            <p:cNvPr id="369" name="Graphic 30720" descr="Graphic 30720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70" name="TextBox 30723"/>
            <p:cNvSpPr txBox="1"/>
            <p:nvPr/>
          </p:nvSpPr>
          <p:spPr>
            <a:xfrm>
              <a:off x="83573" y="730395"/>
              <a:ext cx="751432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WWW</a:t>
              </a:r>
            </a:p>
          </p:txBody>
        </p:sp>
      </p:grpSp>
      <p:pic>
        <p:nvPicPr>
          <p:cNvPr id="372" name="Graphic 30726" descr="Graphic 30726"/>
          <p:cNvPicPr>
            <a:picLocks noChangeAspect="1"/>
          </p:cNvPicPr>
          <p:nvPr/>
        </p:nvPicPr>
        <p:blipFill>
          <a:blip r:embed="rId4"/>
          <a:srcRect l="67114" t="16265" b="17893"/>
          <a:stretch>
            <a:fillRect/>
          </a:stretch>
        </p:blipFill>
        <p:spPr>
          <a:xfrm>
            <a:off x="7264310" y="2671948"/>
            <a:ext cx="576030" cy="1153308"/>
          </a:xfrm>
          <a:prstGeom prst="rect">
            <a:avLst/>
          </a:prstGeom>
          <a:ln w="12700">
            <a:miter lim="400000"/>
          </a:ln>
        </p:spPr>
      </p:pic>
      <p:sp>
        <p:nvSpPr>
          <p:cNvPr id="373" name="Arrow: Right 94"/>
          <p:cNvSpPr/>
          <p:nvPr/>
        </p:nvSpPr>
        <p:spPr>
          <a:xfrm rot="10800000">
            <a:off x="5087749" y="3014458"/>
            <a:ext cx="2131751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74" name="Arrow: Right 95"/>
          <p:cNvSpPr/>
          <p:nvPr/>
        </p:nvSpPr>
        <p:spPr>
          <a:xfrm rot="10800000">
            <a:off x="3008888" y="3002002"/>
            <a:ext cx="1154026" cy="186367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pic>
        <p:nvPicPr>
          <p:cNvPr id="375" name="Graphic 2" descr="Graphic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66667" y="3705438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76" name="Graphic 6" descr="Graphic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55483" y="2697372"/>
            <a:ext cx="515019" cy="515019"/>
          </a:xfrm>
          <a:prstGeom prst="rect">
            <a:avLst/>
          </a:prstGeom>
          <a:ln w="12700">
            <a:miter lim="400000"/>
          </a:ln>
        </p:spPr>
      </p:pic>
      <p:sp>
        <p:nvSpPr>
          <p:cNvPr id="377" name="TextBox 74"/>
          <p:cNvSpPr txBox="1"/>
          <p:nvPr/>
        </p:nvSpPr>
        <p:spPr>
          <a:xfrm>
            <a:off x="2487967" y="2673151"/>
            <a:ext cx="412280" cy="8564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5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?</a:t>
            </a:r>
          </a:p>
        </p:txBody>
      </p:sp>
      <p:pic>
        <p:nvPicPr>
          <p:cNvPr id="378" name="Graphic 10" descr="Graphic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62634" y="2491071"/>
            <a:ext cx="914401" cy="914401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TextBox 15"/>
          <p:cNvSpPr txBox="1"/>
          <p:nvPr/>
        </p:nvSpPr>
        <p:spPr>
          <a:xfrm>
            <a:off x="2053167" y="2727794"/>
            <a:ext cx="307440" cy="43707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400" b="1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X</a:t>
            </a:r>
          </a:p>
        </p:txBody>
      </p:sp>
      <p:sp>
        <p:nvSpPr>
          <p:cNvPr id="380" name="Straight Connector 17"/>
          <p:cNvSpPr/>
          <p:nvPr/>
        </p:nvSpPr>
        <p:spPr>
          <a:xfrm flipH="1">
            <a:off x="2961942" y="2239400"/>
            <a:ext cx="938" cy="2022046"/>
          </a:xfrm>
          <a:prstGeom prst="line">
            <a:avLst/>
          </a:prstGeom>
          <a:ln w="76200">
            <a:solidFill>
              <a:srgbClr val="FF0000"/>
            </a:solidFill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383" name="Speech Bubble: Rectangle with Corners Rounded 78"/>
          <p:cNvGrpSpPr/>
          <p:nvPr/>
        </p:nvGrpSpPr>
        <p:grpSpPr>
          <a:xfrm>
            <a:off x="6318534" y="4579027"/>
            <a:ext cx="2368267" cy="1629709"/>
            <a:chOff x="0" y="0"/>
            <a:chExt cx="2368266" cy="1629707"/>
          </a:xfrm>
        </p:grpSpPr>
        <p:sp>
          <p:nvSpPr>
            <p:cNvPr id="381" name="Shape"/>
            <p:cNvSpPr/>
            <p:nvPr/>
          </p:nvSpPr>
          <p:spPr>
            <a:xfrm>
              <a:off x="0" y="0"/>
              <a:ext cx="2368266" cy="1629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109" y="0"/>
                    <a:pt x="2477" y="0"/>
                  </a:cubicBezTo>
                  <a:lnTo>
                    <a:pt x="3600" y="0"/>
                  </a:lnTo>
                  <a:lnTo>
                    <a:pt x="19123" y="0"/>
                  </a:lnTo>
                  <a:cubicBezTo>
                    <a:pt x="20491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491" y="21600"/>
                    <a:pt x="19123" y="21600"/>
                  </a:cubicBezTo>
                  <a:lnTo>
                    <a:pt x="9000" y="21600"/>
                  </a:lnTo>
                  <a:lnTo>
                    <a:pt x="6685" y="21503"/>
                  </a:lnTo>
                  <a:lnTo>
                    <a:pt x="3600" y="21600"/>
                  </a:lnTo>
                  <a:lnTo>
                    <a:pt x="2477" y="21600"/>
                  </a:lnTo>
                  <a:cubicBezTo>
                    <a:pt x="1109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82" name="A malicious user sends files containing malware to a remote computer"/>
            <p:cNvSpPr txBox="1"/>
            <p:nvPr/>
          </p:nvSpPr>
          <p:spPr>
            <a:xfrm>
              <a:off x="137976" y="153136"/>
              <a:ext cx="2092314" cy="132343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sz="1600" dirty="0"/>
                <a:t>A malicious user sends files containing malware to a remote computer</a:t>
              </a:r>
            </a:p>
          </p:txBody>
        </p:sp>
      </p:grpSp>
      <p:grpSp>
        <p:nvGrpSpPr>
          <p:cNvPr id="389" name="Speech Bubble: Rectangle with Corners Rounded 80"/>
          <p:cNvGrpSpPr/>
          <p:nvPr/>
        </p:nvGrpSpPr>
        <p:grpSpPr>
          <a:xfrm>
            <a:off x="472123" y="4579027"/>
            <a:ext cx="2368268" cy="1629709"/>
            <a:chOff x="0" y="0"/>
            <a:chExt cx="2368266" cy="1629707"/>
          </a:xfrm>
        </p:grpSpPr>
        <p:sp>
          <p:nvSpPr>
            <p:cNvPr id="387" name="Shape"/>
            <p:cNvSpPr/>
            <p:nvPr/>
          </p:nvSpPr>
          <p:spPr>
            <a:xfrm>
              <a:off x="0" y="0"/>
              <a:ext cx="2368266" cy="1629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109" y="0"/>
                    <a:pt x="2477" y="0"/>
                  </a:cubicBezTo>
                  <a:lnTo>
                    <a:pt x="3600" y="0"/>
                  </a:lnTo>
                  <a:lnTo>
                    <a:pt x="19123" y="0"/>
                  </a:lnTo>
                  <a:cubicBezTo>
                    <a:pt x="20491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491" y="21600"/>
                    <a:pt x="19123" y="21600"/>
                  </a:cubicBezTo>
                  <a:lnTo>
                    <a:pt x="9000" y="21600"/>
                  </a:lnTo>
                  <a:lnTo>
                    <a:pt x="6428" y="21503"/>
                  </a:lnTo>
                  <a:lnTo>
                    <a:pt x="3600" y="21600"/>
                  </a:lnTo>
                  <a:lnTo>
                    <a:pt x="2477" y="21600"/>
                  </a:lnTo>
                  <a:cubicBezTo>
                    <a:pt x="1109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88" name="The firewall blocks the incoming files so they are not downloaded"/>
            <p:cNvSpPr txBox="1"/>
            <p:nvPr/>
          </p:nvSpPr>
          <p:spPr>
            <a:xfrm>
              <a:off x="137976" y="276246"/>
              <a:ext cx="2092314" cy="107721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sz="1600" dirty="0"/>
                <a:t>The firewall blocks the incoming files so they are not downloaded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BB874D5-8867-69E7-A0F8-DBA250E72FE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  <p:grpSp>
        <p:nvGrpSpPr>
          <p:cNvPr id="3" name="Speech Bubble: Rectangle with Corners Rounded 80">
            <a:extLst>
              <a:ext uri="{FF2B5EF4-FFF2-40B4-BE49-F238E27FC236}">
                <a16:creationId xmlns:a16="http://schemas.microsoft.com/office/drawing/2014/main" id="{EEFED55F-4F38-2386-277B-CC6DF6121060}"/>
              </a:ext>
            </a:extLst>
          </p:cNvPr>
          <p:cNvGrpSpPr/>
          <p:nvPr/>
        </p:nvGrpSpPr>
        <p:grpSpPr>
          <a:xfrm>
            <a:off x="3382510" y="4579027"/>
            <a:ext cx="2368268" cy="1722794"/>
            <a:chOff x="0" y="0"/>
            <a:chExt cx="2368266" cy="1722792"/>
          </a:xfrm>
        </p:grpSpPr>
        <p:sp>
          <p:nvSpPr>
            <p:cNvPr id="4" name="Shape">
              <a:extLst>
                <a:ext uri="{FF2B5EF4-FFF2-40B4-BE49-F238E27FC236}">
                  <a16:creationId xmlns:a16="http://schemas.microsoft.com/office/drawing/2014/main" id="{B323283A-D6EF-35ED-0D6A-02C682C39FE9}"/>
                </a:ext>
              </a:extLst>
            </p:cNvPr>
            <p:cNvSpPr/>
            <p:nvPr/>
          </p:nvSpPr>
          <p:spPr>
            <a:xfrm>
              <a:off x="0" y="0"/>
              <a:ext cx="2368266" cy="1629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109" y="0"/>
                    <a:pt x="2477" y="0"/>
                  </a:cubicBezTo>
                  <a:lnTo>
                    <a:pt x="3600" y="0"/>
                  </a:lnTo>
                  <a:lnTo>
                    <a:pt x="19123" y="0"/>
                  </a:lnTo>
                  <a:cubicBezTo>
                    <a:pt x="20491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491" y="21600"/>
                    <a:pt x="19123" y="21600"/>
                  </a:cubicBezTo>
                  <a:lnTo>
                    <a:pt x="9000" y="21600"/>
                  </a:lnTo>
                  <a:lnTo>
                    <a:pt x="6428" y="21503"/>
                  </a:lnTo>
                  <a:lnTo>
                    <a:pt x="3600" y="21600"/>
                  </a:lnTo>
                  <a:lnTo>
                    <a:pt x="2477" y="21600"/>
                  </a:lnTo>
                  <a:cubicBezTo>
                    <a:pt x="1109" y="21600"/>
                    <a:pt x="0" y="19988"/>
                    <a:pt x="0" y="18000"/>
                  </a:cubicBezTo>
                  <a:lnTo>
                    <a:pt x="0" y="18000"/>
                  </a:lnTo>
                  <a:lnTo>
                    <a:pt x="0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5" name="The firewall blocks the incoming files so they are not downloaded">
              <a:extLst>
                <a:ext uri="{FF2B5EF4-FFF2-40B4-BE49-F238E27FC236}">
                  <a16:creationId xmlns:a16="http://schemas.microsoft.com/office/drawing/2014/main" id="{A0039250-1382-4E54-5CAA-1F62171D46EB}"/>
                </a:ext>
              </a:extLst>
            </p:cNvPr>
            <p:cNvSpPr txBox="1"/>
            <p:nvPr/>
          </p:nvSpPr>
          <p:spPr>
            <a:xfrm>
              <a:off x="137976" y="153136"/>
              <a:ext cx="2092314" cy="15696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lang="en-US" sz="1600" dirty="0"/>
                <a:t>The firewall inspects the incoming traffic and decides it was not requested</a:t>
              </a:r>
            </a:p>
            <a:p>
              <a:endParaRPr sz="1600" dirty="0"/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xit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7" dur="500" fill="hold"/>
                                        <p:tgtEl>
                                          <p:spTgt spid="3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1" dur="500" fill="hold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500"/>
                            </p:stCondLst>
                            <p:childTnLst>
                              <p:par>
                                <p:cTn id="52" presetID="1" presetClass="entr" presetSubtype="0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6" presetClass="emph" presetSubtype="0" fill="hold" grpId="1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 fill="hold" tmFilter="0, 0; .2, .5; .8, .5; 1, 0"/>
                                        <p:tgtEl>
                                          <p:spTgt spid="3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fill="hold"/>
                                        <p:tgtEl>
                                          <p:spTgt spid="38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xit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0" dur="500" fill="hold"/>
                                        <p:tgtEl>
                                          <p:spTgt spid="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0" presetClass="entr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3" grpId="3" animBg="1" advAuto="0"/>
      <p:bldP spid="374" grpId="4" animBg="1" advAuto="0"/>
      <p:bldP spid="375" grpId="2" animBg="1" advAuto="0"/>
      <p:bldP spid="376" grpId="12" animBg="1" advAuto="0"/>
      <p:bldP spid="377" grpId="5" animBg="1" advAuto="0"/>
      <p:bldP spid="377" grpId="15" animBg="1" advAuto="0"/>
      <p:bldP spid="378" grpId="8" animBg="1" advAuto="0"/>
      <p:bldP spid="379" grpId="9" animBg="1" advAuto="0"/>
      <p:bldP spid="379" grpId="10" animBg="1" advAuto="0"/>
      <p:bldP spid="380" grpId="13" animBg="1" advAuto="0"/>
      <p:bldP spid="380" grpId="14" animBg="1" advAuto="0"/>
      <p:bldP spid="383" grpId="1" animBg="1" advAuto="0"/>
      <p:bldP spid="383" grpId="7" animBg="1" advAuto="0"/>
      <p:bldP spid="389" grpId="11" animBg="1" advAuto="0"/>
      <p:bldP spid="3" grpId="0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231</Words>
  <Application>Microsoft Office PowerPoint</Application>
  <PresentationFormat>On-screen Show (4:3)</PresentationFormat>
  <Paragraphs>24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How a firewall works</vt:lpstr>
      <vt:lpstr>How a firewall works 1</vt:lpstr>
      <vt:lpstr>How a firewall works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 firewall works</dc:title>
  <dc:creator>Antonio Perola</dc:creator>
  <cp:lastModifiedBy>Mukesh  Bisht</cp:lastModifiedBy>
  <cp:revision>7</cp:revision>
  <dcterms:modified xsi:type="dcterms:W3CDTF">2022-12-27T22:48:46Z</dcterms:modified>
</cp:coreProperties>
</file>