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6627" autoAdjust="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069641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US" sz="1300" dirty="0">
                <a:latin typeface="Arial" panose="020B0604020202020204" pitchFamily="34" charset="0"/>
                <a:ea typeface="Times New Roman" panose="02020603050405020304" pitchFamily="18" charset="0"/>
              </a:rPr>
              <a:t>A1: Modern technologies. </a:t>
            </a:r>
            <a:r>
              <a:rPr lang="en-US" sz="1300" dirty="0"/>
              <a:t>This slide presentation could be used during a lesson when introducing the factors affecting the choice of computing platform. There are transitions in the presentation when viewed in Slide Show mode.</a:t>
            </a:r>
            <a:endParaRPr sz="1300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GPRS = General Packet Radio Service. It is a 2G technology network and supports a download speed of 114Kbps. 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EDGE = Enhanced Data GSM Evolution. It is another type of 2G technology network with a download speed of 384Kbps.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3G = Third generation. Both video calling and video streaming are possible. It has a download speed of approximately 3.1Mbps.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HSPA = High Speed Packet Access. It is based on the 3G network. It has a download speed of about 14Mbps.</a:t>
            </a:r>
          </a:p>
          <a:p>
            <a:r>
              <a:rPr lang="en-GB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4G LTE = (Long Term Evolution) is our current communication standard. It has a download speed of up to 299.6Mbps. It supports HD video streaming.</a:t>
            </a:r>
          </a:p>
          <a:p>
            <a:endParaRPr lang="en-IN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87533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Shape 30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1" name="Shape 3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s: How many of you use an Android phone? How many Android phone users use a Microsoft Windows operating system on their desktop or laptop?</a:t>
            </a:r>
          </a:p>
          <a:p>
            <a:r>
              <a:rPr dirty="0"/>
              <a:t>Do </a:t>
            </a:r>
            <a:r>
              <a:rPr lang="en-GB" dirty="0"/>
              <a:t>learner</a:t>
            </a:r>
            <a:r>
              <a:rPr dirty="0"/>
              <a:t>s prefer to use the same operating system across all their devices or are they happy to switch operating systems depending on the device?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9" name="Shape 2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Smaller devices have a much smaller screen size than larger devices – this is largely because the surface area is a multiple of height and width, so a device twice as tall and large will have four times the surface area.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Shape 25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7" name="Shape 25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which devices on the left are portable – some might think laptops are but others won’t.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Shape 26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3" name="Shape 26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As a rule of thumb, larger or more expensive devices have greater processing power.</a:t>
            </a:r>
          </a:p>
          <a:p>
            <a:r>
              <a:t>Processing power largely affects the ability to operate more than one program simultaneously, before the performance of the device ‘slows down’.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Devices with more RAM can perform more tasks simultaneously, e.g. having multiple programs or windows operating at the same time.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 a rule, larger/more expensive devices have greater storage capacity. Internet access is beginning to make the lack of storage capacity less of a problem for smaller devices.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99989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Shape 28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5" name="Shape 28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2G = 2</a:t>
            </a:r>
            <a:r>
              <a:rPr baseline="30000" dirty="0"/>
              <a:t>nd</a:t>
            </a:r>
            <a:r>
              <a:rPr dirty="0"/>
              <a:t> generation mobile networks, 4G = mobile data at broadband speeds. See slide 10 for how this affects download times.</a:t>
            </a:r>
          </a:p>
          <a:p>
            <a:endParaRPr dirty="0"/>
          </a:p>
          <a:p>
            <a:endParaRPr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Shape 29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1" name="Shape 29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speed of a router is generally faster than data can download from the internet.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71FA358-B913-9464-67F8-341C6106249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6A5A5B6-CFDF-CB68-E66A-C14C7DB31C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CDDAF8A-78BE-A413-3690-FB99373DE96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33BA1B-BEC2-D57D-EDA6-F5BBD1510DB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4774EE8-4265-7C41-EA1E-E435CCF5633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FC57A22-6CE0-DB2A-DF14-142C621015E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86120BD-01E2-50A5-1DAB-9046B59ECF5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AF99F1-0763-80D8-E1D6-DD4071FB9FF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7322E92-7160-3874-8CB4-3CBDA618FFC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5F95E00-E89D-6CF3-0BD3-769B4FEE862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BE845D8-58CB-C65B-C557-F65E859EF53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EFEACB-8236-8619-D2D9-8FE64FDABD9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36F78A0-373E-1217-14E0-8AE20F86C62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39C099-105C-99A8-7653-17EBF794E5B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2C4D910-72CE-CA7C-2DA7-4B9B65E9672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1B077F-4621-F579-0641-390D42C6F4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A5C596E-C6ED-EDA5-B702-3185DE028F9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41D9E6D-382E-ECB0-F13F-95C2704BFA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4AAF1B4-1041-F244-5798-EB258A1448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28D6936-72D4-6EED-D275-949E39C952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FF6DAE2-1A0C-E3D9-7A42-E81A6543862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ECFD740-F0B8-7CA4-D460-375DC54517C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332F094-65CA-6776-2C42-5ABED46683E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A52E1CD-324E-09FE-8990-4BB0235EDF76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Factors affecting the choice of computing platform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Common platforms: Desktop client, </a:t>
            </a:r>
            <a:r>
              <a:rPr lang="en-GB" dirty="0"/>
              <a:t>n</a:t>
            </a:r>
            <a:r>
              <a:rPr dirty="0" err="1"/>
              <a:t>otebook</a:t>
            </a:r>
            <a:r>
              <a:rPr dirty="0"/>
              <a:t>, </a:t>
            </a:r>
            <a:r>
              <a:rPr lang="en-GB" dirty="0"/>
              <a:t>t</a:t>
            </a:r>
            <a:r>
              <a:rPr dirty="0" err="1"/>
              <a:t>ablet</a:t>
            </a:r>
            <a:r>
              <a:rPr dirty="0"/>
              <a:t>, </a:t>
            </a:r>
            <a:r>
              <a:rPr lang="en-GB" dirty="0"/>
              <a:t>s</a:t>
            </a:r>
            <a:r>
              <a:rPr dirty="0" err="1"/>
              <a:t>martphone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396B0A9-954F-37CD-C37B-436DD60F5E6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2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9" grpId="1" build="p" animBg="1" advAuto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5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Mobile network speeds</a:t>
            </a:r>
          </a:p>
        </p:txBody>
      </p:sp>
      <p:graphicFrame>
        <p:nvGraphicFramePr>
          <p:cNvPr id="295" name="Table titleTable Placeholder 6"/>
          <p:cNvGraphicFramePr/>
          <p:nvPr>
            <p:extLst>
              <p:ext uri="{D42A27DB-BD31-4B8C-83A1-F6EECF244321}">
                <p14:modId xmlns:p14="http://schemas.microsoft.com/office/powerpoint/2010/main" val="4022028053"/>
              </p:ext>
            </p:extLst>
          </p:nvPr>
        </p:nvGraphicFramePr>
        <p:xfrm>
          <a:off x="285320" y="2564903"/>
          <a:ext cx="8374381" cy="2373731"/>
        </p:xfrm>
        <a:graphic>
          <a:graphicData uri="http://schemas.openxmlformats.org/drawingml/2006/table">
            <a:tbl>
              <a:tblPr firstRow="1" firstCol="1">
                <a:tableStyleId>{4C3C2611-4C71-4FC5-86AE-919BDF0F9419}</a:tableStyleId>
              </a:tblPr>
              <a:tblGrid>
                <a:gridCol w="144015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04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845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19634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>
                        <a:defRPr sz="2000" b="0">
                          <a:latin typeface="+mj-lt"/>
                          <a:ea typeface="+mj-ea"/>
                          <a:cs typeface="+mj-cs"/>
                        </a:defRPr>
                      </a:pPr>
                      <a:endParaRPr/>
                    </a:p>
                  </a:txBody>
                  <a:tcPr marL="45706" marR="45706" marT="45706" marB="45706" horzOverflow="overflow"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miter lim="400000"/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2G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0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3G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FFC0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defRPr sz="1800" b="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chemeClr val="accent3">
                              <a:lumOff val="44000"/>
                            </a:schemeClr>
                          </a:solidFill>
                          <a:latin typeface="+mj-lt"/>
                          <a:ea typeface="+mj-ea"/>
                          <a:cs typeface="+mj-cs"/>
                        </a:rPr>
                        <a:t>4G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rgbClr val="00B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66907">
                <a:tc>
                  <a:txBody>
                    <a:bodyPr/>
                    <a:lstStyle/>
                    <a:p>
                      <a:pPr algn="ctr">
                        <a:defRPr sz="2000" b="0">
                          <a:latin typeface="+mj-lt"/>
                          <a:ea typeface="+mj-ea"/>
                          <a:cs typeface="+mj-cs"/>
                        </a:defRPr>
                      </a:pPr>
                      <a:endParaRPr/>
                    </a:p>
                  </a:txBody>
                  <a:tcPr marL="45706" marR="45706" marT="45706" marB="45706" horzOverflow="overflow">
                    <a:lnR w="12700">
                      <a:solidFill>
                        <a:srgbClr val="000000"/>
                      </a:solidFill>
                    </a:lnR>
                    <a:lnT w="12700">
                      <a:miter lim="400000"/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GPRS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Edge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3G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HSPA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HSPA+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LTE</a:t>
                      </a:r>
                    </a:p>
                  </a:txBody>
                  <a:tcPr marL="45706" marR="45706" marT="45706" marB="45706" anchor="ctr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56853">
                <a:tc>
                  <a:txBody>
                    <a:bodyPr/>
                    <a:lstStyle/>
                    <a:p>
                      <a:pPr algn="ctr">
                        <a:defRPr sz="2000">
                          <a:solidFill>
                            <a:srgbClr val="000000"/>
                          </a:solidFill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Typical download speed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j-lt"/>
                          <a:ea typeface="+mj-ea"/>
                          <a:cs typeface="+mj-cs"/>
                        </a:rPr>
                        <a:t>Less than 0.05 Mbits/s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j-lt"/>
                          <a:ea typeface="+mj-ea"/>
                          <a:cs typeface="+mj-cs"/>
                        </a:rPr>
                        <a:t>0.1 Mbits/s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2000">
                          <a:latin typeface="+mj-lt"/>
                          <a:ea typeface="+mj-ea"/>
                          <a:cs typeface="+mj-cs"/>
                        </a:defRPr>
                      </a:pPr>
                      <a:r>
                        <a:t>0.1 Mbits/s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j-lt"/>
                          <a:ea typeface="+mj-ea"/>
                          <a:cs typeface="+mj-cs"/>
                        </a:rPr>
                        <a:t>1.5 Mbits/s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>
                          <a:latin typeface="+mj-lt"/>
                          <a:ea typeface="+mj-ea"/>
                          <a:cs typeface="+mj-cs"/>
                        </a:rPr>
                        <a:t>4 Mbits/s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defRPr sz="1800"/>
                      </a:pP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10 </a:t>
                      </a:r>
                      <a:r>
                        <a:rPr sz="2000" dirty="0" err="1">
                          <a:latin typeface="+mj-lt"/>
                          <a:ea typeface="+mj-ea"/>
                          <a:cs typeface="+mj-cs"/>
                        </a:rPr>
                        <a:t>Mbits</a:t>
                      </a:r>
                      <a:r>
                        <a:rPr sz="2000" dirty="0">
                          <a:latin typeface="+mj-lt"/>
                          <a:ea typeface="+mj-ea"/>
                          <a:cs typeface="+mj-cs"/>
                        </a:rPr>
                        <a:t>/s</a:t>
                      </a:r>
                    </a:p>
                  </a:txBody>
                  <a:tcPr marL="45706" marR="45706" marT="45706" marB="45706" horzOverflow="overflow">
                    <a:lnL w="12700">
                      <a:solidFill>
                        <a:srgbClr val="000000"/>
                      </a:solidFill>
                    </a:lnL>
                    <a:lnR w="12700">
                      <a:solidFill>
                        <a:srgbClr val="000000"/>
                      </a:solidFill>
                    </a:lnR>
                    <a:lnT w="12700">
                      <a:solidFill>
                        <a:srgbClr val="000000"/>
                      </a:solidFill>
                    </a:lnT>
                    <a:lnB w="12700">
                      <a:solidFill>
                        <a:srgbClr val="000000"/>
                      </a:solidFill>
                    </a:lnB>
                    <a:solidFill>
                      <a:schemeClr val="accent3">
                        <a:lumOff val="44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C3862A6-6AA5-1464-CA2A-D4478B776D1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8: Operating system</a:t>
            </a:r>
          </a:p>
        </p:txBody>
      </p:sp>
      <p:sp>
        <p:nvSpPr>
          <p:cNvPr id="29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275115"/>
            <a:ext cx="8003231" cy="3878438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  <a:defRPr sz="2300"/>
            </a:pPr>
            <a:r>
              <a:rPr dirty="0"/>
              <a:t>Key considerations:</a:t>
            </a:r>
          </a:p>
          <a:p>
            <a:pPr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Ease of use</a:t>
            </a:r>
            <a:r>
              <a:rPr lang="en-GB"/>
              <a:t>.</a:t>
            </a:r>
            <a:endParaRPr dirty="0"/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  <a:defRPr sz="2300"/>
            </a:pPr>
            <a:r>
              <a:rPr dirty="0"/>
              <a:t>Consistency across devices</a:t>
            </a:r>
          </a:p>
          <a:p>
            <a:pPr marL="720000"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e.g. can I use the same OS on my desktop and tablet?</a:t>
            </a:r>
          </a:p>
          <a:p>
            <a:pPr marL="400050" indent="-342000">
              <a:spcBef>
                <a:spcPts val="1200"/>
              </a:spcBef>
              <a:buFont typeface="Arial" panose="020B0604020202020204" pitchFamily="34" charset="0"/>
              <a:buChar char="•"/>
              <a:defRPr sz="2300"/>
            </a:pPr>
            <a:r>
              <a:rPr dirty="0"/>
              <a:t>Flexibility of data transfer</a:t>
            </a:r>
          </a:p>
          <a:p>
            <a:pPr marL="720000"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e.g. can data from an Apple tablet be transferred to an Android smartphone?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F44CEB1-1C9C-86EB-5923-9E62FE118D3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9" grpId="1" build="p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1: Screen size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391721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The available space to view output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Measured from corner to corner</a:t>
            </a:r>
            <a:r>
              <a:rPr lang="en-GB" dirty="0"/>
              <a:t>.</a:t>
            </a:r>
            <a:endParaRPr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Increases in diagonal size greatly increase the surface area</a:t>
            </a:r>
            <a:r>
              <a:rPr lang="en-GB" dirty="0"/>
              <a:t>.</a:t>
            </a:r>
            <a:endParaRPr dirty="0"/>
          </a:p>
        </p:txBody>
      </p:sp>
      <p:grpSp>
        <p:nvGrpSpPr>
          <p:cNvPr id="240" name="Group 11"/>
          <p:cNvGrpSpPr/>
          <p:nvPr/>
        </p:nvGrpSpPr>
        <p:grpSpPr>
          <a:xfrm>
            <a:off x="4249551" y="2557461"/>
            <a:ext cx="3155513" cy="3155513"/>
            <a:chOff x="0" y="0"/>
            <a:chExt cx="3155512" cy="3155512"/>
          </a:xfrm>
        </p:grpSpPr>
        <p:grpSp>
          <p:nvGrpSpPr>
            <p:cNvPr id="238" name="Group 5"/>
            <p:cNvGrpSpPr/>
            <p:nvPr/>
          </p:nvGrpSpPr>
          <p:grpSpPr>
            <a:xfrm>
              <a:off x="0" y="0"/>
              <a:ext cx="3155513" cy="3155513"/>
              <a:chOff x="0" y="0"/>
              <a:chExt cx="3155512" cy="3155512"/>
            </a:xfrm>
          </p:grpSpPr>
          <p:pic>
            <p:nvPicPr>
              <p:cNvPr id="236" name="Graphic 2" descr="Graphic 2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3155513" cy="3155513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37" name="Arrow: Up-Down 3"/>
              <p:cNvSpPr/>
              <p:nvPr/>
            </p:nvSpPr>
            <p:spPr>
              <a:xfrm rot="1661638">
                <a:off x="1505798" y="427292"/>
                <a:ext cx="143916" cy="2300929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76"/>
                    </a:moveTo>
                    <a:lnTo>
                      <a:pt x="10800" y="0"/>
                    </a:lnTo>
                    <a:lnTo>
                      <a:pt x="21600" y="676"/>
                    </a:lnTo>
                    <a:lnTo>
                      <a:pt x="16200" y="676"/>
                    </a:lnTo>
                    <a:lnTo>
                      <a:pt x="16200" y="20925"/>
                    </a:lnTo>
                    <a:lnTo>
                      <a:pt x="21600" y="20925"/>
                    </a:lnTo>
                    <a:lnTo>
                      <a:pt x="10800" y="21600"/>
                    </a:lnTo>
                    <a:lnTo>
                      <a:pt x="0" y="20925"/>
                    </a:lnTo>
                    <a:lnTo>
                      <a:pt x="5400" y="20925"/>
                    </a:lnTo>
                    <a:lnTo>
                      <a:pt x="5400" y="676"/>
                    </a:lnTo>
                    <a:close/>
                  </a:path>
                </a:pathLst>
              </a:custGeom>
              <a:solidFill>
                <a:srgbClr val="DDDDDD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39" name="TextBox 6"/>
            <p:cNvSpPr txBox="1"/>
            <p:nvPr/>
          </p:nvSpPr>
          <p:spPr>
            <a:xfrm rot="17837148">
              <a:off x="985327" y="1163226"/>
              <a:ext cx="955587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5 inches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1" name="TextBox 7"/>
              <p:cNvSpPr txBox="1"/>
              <p:nvPr/>
            </p:nvSpPr>
            <p:spPr>
              <a:xfrm>
                <a:off x="4940168" y="5662800"/>
                <a:ext cx="1724727" cy="6463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>
                <a:sp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Arial"/>
                  </a:defRPr>
                </a:pPr>
                <a:r>
                  <a:rPr dirty="0">
                    <a:latin typeface="+mj-lt"/>
                  </a:rPr>
                  <a:t>Surface area </a:t>
                </a:r>
                <a:br>
                  <a:rPr lang="en-IN" i="1" dirty="0">
                    <a:solidFill>
                      <a:srgbClr val="000000"/>
                    </a:solidFill>
                    <a:latin typeface="+mj-lt"/>
                  </a:rPr>
                </a:br>
                <a14:m>
                  <m:oMath xmlns:m="http://schemas.openxmlformats.org/officeDocument/2006/math">
                    <m:r>
                      <a:rPr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 </m:t>
                    </m:r>
                  </m:oMath>
                </a14:m>
                <a:r>
                  <a:rPr dirty="0">
                    <a:latin typeface="+mj-lt"/>
                  </a:rPr>
                  <a:t>69 cm</a:t>
                </a:r>
                <a:r>
                  <a:rPr baseline="30000" dirty="0">
                    <a:latin typeface="+mj-lt"/>
                  </a:rPr>
                  <a:t>2</a:t>
                </a:r>
              </a:p>
            </p:txBody>
          </p:sp>
        </mc:Choice>
        <mc:Fallback xmlns="">
          <p:sp>
            <p:nvSpPr>
              <p:cNvPr id="241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40168" y="5662800"/>
                <a:ext cx="1724727" cy="646331"/>
              </a:xfrm>
              <a:prstGeom prst="rect">
                <a:avLst/>
              </a:prstGeom>
              <a:blipFill>
                <a:blip r:embed="rId4"/>
                <a:stretch>
                  <a:fillRect l="-5654" t="-5660" b="-1415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46" name="Group 12"/>
          <p:cNvGrpSpPr/>
          <p:nvPr/>
        </p:nvGrpSpPr>
        <p:grpSpPr>
          <a:xfrm>
            <a:off x="5988487" y="2059200"/>
            <a:ext cx="3624073" cy="3653774"/>
            <a:chOff x="0" y="0"/>
            <a:chExt cx="3624071" cy="3653773"/>
          </a:xfrm>
        </p:grpSpPr>
        <p:grpSp>
          <p:nvGrpSpPr>
            <p:cNvPr id="244" name="Group 8"/>
            <p:cNvGrpSpPr/>
            <p:nvPr/>
          </p:nvGrpSpPr>
          <p:grpSpPr>
            <a:xfrm>
              <a:off x="0" y="0"/>
              <a:ext cx="3624072" cy="3653774"/>
              <a:chOff x="0" y="0"/>
              <a:chExt cx="3624071" cy="3653773"/>
            </a:xfrm>
          </p:grpSpPr>
          <p:pic>
            <p:nvPicPr>
              <p:cNvPr id="242" name="Graphic 9" descr="Graphic 9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0" y="0"/>
                <a:ext cx="3624072" cy="3653774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sp>
            <p:nvSpPr>
              <p:cNvPr id="243" name="Arrow: Up-Down 10"/>
              <p:cNvSpPr/>
              <p:nvPr/>
            </p:nvSpPr>
            <p:spPr>
              <a:xfrm rot="1661638">
                <a:off x="1729394" y="494762"/>
                <a:ext cx="165285" cy="266425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670"/>
                    </a:moveTo>
                    <a:lnTo>
                      <a:pt x="10800" y="0"/>
                    </a:lnTo>
                    <a:lnTo>
                      <a:pt x="21600" y="670"/>
                    </a:lnTo>
                    <a:lnTo>
                      <a:pt x="16200" y="670"/>
                    </a:lnTo>
                    <a:lnTo>
                      <a:pt x="16200" y="20930"/>
                    </a:lnTo>
                    <a:lnTo>
                      <a:pt x="21600" y="20930"/>
                    </a:lnTo>
                    <a:lnTo>
                      <a:pt x="10800" y="21600"/>
                    </a:lnTo>
                    <a:lnTo>
                      <a:pt x="0" y="20930"/>
                    </a:lnTo>
                    <a:lnTo>
                      <a:pt x="5400" y="20930"/>
                    </a:lnTo>
                    <a:lnTo>
                      <a:pt x="5400" y="670"/>
                    </a:lnTo>
                    <a:close/>
                  </a:path>
                </a:pathLst>
              </a:custGeom>
              <a:solidFill>
                <a:srgbClr val="DDDDDD"/>
              </a:solidFill>
              <a:ln w="25400" cap="flat">
                <a:solidFill>
                  <a:srgbClr val="A1A1A1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</p:grpSp>
        <p:sp>
          <p:nvSpPr>
            <p:cNvPr id="245" name="TextBox 13"/>
            <p:cNvSpPr txBox="1"/>
            <p:nvPr/>
          </p:nvSpPr>
          <p:spPr>
            <a:xfrm rot="17837148">
              <a:off x="1090554" y="1392174"/>
              <a:ext cx="1146236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5.8 inches</a:t>
              </a:r>
            </a:p>
          </p:txBody>
        </p:sp>
      </p:grpSp>
      <mc:AlternateContent xmlns:mc="http://schemas.openxmlformats.org/markup-compatibility/2006" xmlns:a14="http://schemas.microsoft.com/office/drawing/2010/main">
        <mc:Choice Requires="a14">
          <p:sp>
            <p:nvSpPr>
              <p:cNvPr id="247" name="TextBox 14"/>
              <p:cNvSpPr txBox="1"/>
              <p:nvPr/>
            </p:nvSpPr>
            <p:spPr>
              <a:xfrm>
                <a:off x="6976707" y="5617481"/>
                <a:ext cx="1724727" cy="64633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="http://schemas.openxmlformats.org/officeDocument/2006/math" xmlns:ma14="http://schemas.microsoft.com/office/mac/drawingml/2011/main" val="1"/>
                </a:ext>
              </a:extLst>
            </p:spPr>
            <p:txBody>
              <a:bodyPr lIns="45719" rIns="45719">
                <a:spAutoFit/>
              </a:bodyPr>
              <a:lstStyle/>
              <a:p>
                <a:pPr>
                  <a:defRPr>
                    <a:latin typeface="+mj-lt"/>
                    <a:ea typeface="+mj-ea"/>
                    <a:cs typeface="+mj-cs"/>
                    <a:sym typeface="Arial"/>
                  </a:defRPr>
                </a:pPr>
                <a:r>
                  <a:rPr dirty="0">
                    <a:latin typeface="+mj-lt"/>
                  </a:rPr>
                  <a:t>Surface area </a:t>
                </a:r>
                <a:br>
                  <a:rPr lang="en-IN" i="1" dirty="0">
                    <a:solidFill>
                      <a:srgbClr val="000000"/>
                    </a:solidFill>
                    <a:latin typeface="+mj-lt"/>
                  </a:rPr>
                </a:br>
                <a14:m>
                  <m:oMath xmlns:m="http://schemas.openxmlformats.org/officeDocument/2006/math">
                    <m:r>
                      <a:rPr i="1">
                        <a:solidFill>
                          <a:srgbClr val="000000"/>
                        </a:solidFill>
                        <a:latin typeface="Cambria Math" panose="02040503050406030204" pitchFamily="18" charset="0"/>
                      </a:rPr>
                      <m:t>≈</m:t>
                    </m:r>
                  </m:oMath>
                </a14:m>
                <a:r>
                  <a:rPr dirty="0">
                    <a:latin typeface="+mj-lt"/>
                  </a:rPr>
                  <a:t> 92 cm</a:t>
                </a:r>
                <a:r>
                  <a:rPr baseline="30000" dirty="0">
                    <a:latin typeface="+mj-lt"/>
                  </a:rPr>
                  <a:t>2</a:t>
                </a:r>
              </a:p>
            </p:txBody>
          </p:sp>
        </mc:Choice>
        <mc:Fallback xmlns="">
          <p:sp>
            <p:nvSpPr>
              <p:cNvPr id="247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76707" y="5617481"/>
                <a:ext cx="1724727" cy="646331"/>
              </a:xfrm>
              <a:prstGeom prst="rect">
                <a:avLst/>
              </a:prstGeom>
              <a:blipFill>
                <a:blip r:embed="rId5"/>
                <a:stretch>
                  <a:fillRect l="-5654" t="-5660" b="-14151"/>
                </a:stretch>
              </a:blipFill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:m="http://schemas.openxmlformats.org/officeDocument/2006/math" xmlns="" xmlns:a14="http://schemas.microsoft.com/office/drawing/2010/main" val="1"/>
                </a:ext>
              </a:extLst>
            </p:spPr>
            <p:txBody>
              <a:bodyPr/>
              <a:lstStyle/>
              <a:p>
                <a:r>
                  <a:rPr lang="en-IN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CE10DFE-17EC-4ECA-F276-46FDCD527AE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  <p:bldP spid="240" grpId="2" animBg="1" advAuto="0"/>
      <p:bldP spid="241" grpId="3" animBg="1" advAuto="0"/>
      <p:bldP spid="246" grpId="4" animBg="1" advAuto="0"/>
      <p:bldP spid="247" grpId="5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Factor 2: Portability</a:t>
            </a:r>
          </a:p>
        </p:txBody>
      </p:sp>
      <p:sp>
        <p:nvSpPr>
          <p:cNvPr id="25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807298"/>
            <a:ext cx="8207376" cy="3374059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Typical weights: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Smartphone: 100–200 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Tablet: 400–600 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Laptop: 1.5–3.5 kg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Desktop PC: up to 30 kg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54" name="Content Placeholder 3"/>
          <p:cNvSpPr txBox="1"/>
          <p:nvPr/>
        </p:nvSpPr>
        <p:spPr>
          <a:xfrm>
            <a:off x="4905752" y="2797127"/>
            <a:ext cx="4192529" cy="337405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pPr marL="342900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Weight is most affected by:</a:t>
            </a:r>
          </a:p>
          <a:p>
            <a:pPr marL="800100" lvl="1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components and peripherals (PC)</a:t>
            </a:r>
          </a:p>
          <a:p>
            <a:pPr marL="800100" lvl="1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screen size</a:t>
            </a:r>
          </a:p>
          <a:p>
            <a:pPr marL="800100" lvl="1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battery size/capacity</a:t>
            </a:r>
          </a:p>
          <a:p>
            <a:pPr marL="800100" lvl="1" indent="-342900">
              <a:spcBef>
                <a:spcPts val="500"/>
              </a:spcBef>
              <a:buSzPct val="100000"/>
              <a:buFont typeface="Arial" panose="020B0604020202020204" pitchFamily="34" charset="0"/>
              <a:buChar char="•"/>
              <a:defRPr sz="2400">
                <a:latin typeface="+mj-lt"/>
                <a:ea typeface="+mj-ea"/>
                <a:cs typeface="+mj-cs"/>
                <a:sym typeface="Arial"/>
              </a:defRPr>
            </a:pPr>
            <a:r>
              <a:rPr dirty="0"/>
              <a:t>robustness of casing.</a:t>
            </a:r>
          </a:p>
        </p:txBody>
      </p:sp>
      <p:sp>
        <p:nvSpPr>
          <p:cNvPr id="255" name="Content Placeholder 2"/>
          <p:cNvSpPr txBox="1"/>
          <p:nvPr/>
        </p:nvSpPr>
        <p:spPr>
          <a:xfrm>
            <a:off x="468312" y="2130996"/>
            <a:ext cx="8091497" cy="46166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marL="342900" indent="-342900">
              <a:spcBef>
                <a:spcPts val="500"/>
              </a:spcBef>
              <a:buSzPct val="100000"/>
              <a:buChar char="▪"/>
              <a:defRPr sz="24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>
              <a:buFont typeface="Arial" panose="020B0604020202020204" pitchFamily="34" charset="0"/>
              <a:buChar char="•"/>
            </a:pPr>
            <a:r>
              <a:rPr dirty="0"/>
              <a:t>Portability is affected by size and weight.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CD2B2AC-CDE9-AEB7-9E83-EAC7E40F9C0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7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3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3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2" build="p" animBg="1" advAuto="0"/>
      <p:bldP spid="254" grpId="3" build="p" animBg="1" advAuto="0"/>
      <p:bldP spid="255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3: Processing power</a:t>
            </a:r>
          </a:p>
        </p:txBody>
      </p:sp>
      <p:sp>
        <p:nvSpPr>
          <p:cNvPr id="26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275115"/>
            <a:ext cx="7931223" cy="38784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Central Processing Unit (CPU) performance</a:t>
            </a:r>
            <a:r>
              <a:rPr lang="en-GB" dirty="0"/>
              <a:t>.</a:t>
            </a:r>
            <a:endParaRPr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Measured by: </a:t>
            </a:r>
          </a:p>
          <a:p>
            <a:pPr marL="648000" lvl="1">
              <a:buFont typeface="Arial" panose="020B0604020202020204" pitchFamily="34" charset="0"/>
              <a:buChar char="•"/>
            </a:pPr>
            <a:r>
              <a:rPr dirty="0"/>
              <a:t>speed of communication between CPU and other components: Megahertz (MHz) or Gigahertz (GHz)</a:t>
            </a:r>
          </a:p>
          <a:p>
            <a:pPr marL="648000" lvl="1">
              <a:buFont typeface="Arial" panose="020B0604020202020204" pitchFamily="34" charset="0"/>
              <a:buChar char="•"/>
            </a:pPr>
            <a:r>
              <a:rPr dirty="0"/>
              <a:t>number of CPUs operating in parallel.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436410-0991-0779-34DF-C99E63DA62C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4: RAM</a:t>
            </a:r>
          </a:p>
        </p:txBody>
      </p:sp>
      <p:sp>
        <p:nvSpPr>
          <p:cNvPr id="2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275115"/>
            <a:ext cx="7859215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Random Access Memory (RAM)</a:t>
            </a:r>
          </a:p>
          <a:p>
            <a:pPr marL="612000" lvl="1">
              <a:buFont typeface="Arial" panose="020B0604020202020204" pitchFamily="34" charset="0"/>
              <a:buChar char="•"/>
            </a:pPr>
            <a:r>
              <a:rPr dirty="0"/>
              <a:t>Stores data currently being used</a:t>
            </a:r>
            <a:r>
              <a:rPr lang="en-GB" dirty="0"/>
              <a:t>.</a:t>
            </a:r>
            <a:endParaRPr dirty="0"/>
          </a:p>
          <a:p>
            <a:pPr marL="612000" lvl="1">
              <a:buFont typeface="Arial" panose="020B0604020202020204" pitchFamily="34" charset="0"/>
              <a:buChar char="•"/>
            </a:pPr>
            <a:r>
              <a:rPr dirty="0"/>
              <a:t>Equivalent to ‘working memory’</a:t>
            </a:r>
            <a:r>
              <a:rPr lang="en-GB" dirty="0"/>
              <a:t>.</a:t>
            </a:r>
            <a:r>
              <a:rPr dirty="0"/>
              <a:t> </a:t>
            </a:r>
          </a:p>
          <a:p>
            <a:pPr marL="612000" lvl="1">
              <a:buFont typeface="Arial" panose="020B0604020202020204" pitchFamily="34" charset="0"/>
              <a:buChar char="•"/>
            </a:pPr>
            <a:r>
              <a:rPr dirty="0"/>
              <a:t>No permanent storage</a:t>
            </a:r>
            <a:r>
              <a:rPr lang="en-GB" dirty="0"/>
              <a:t>.</a:t>
            </a:r>
            <a:endParaRPr dirty="0"/>
          </a:p>
          <a:p>
            <a:pPr marL="972000" lvl="2" indent="-342000">
              <a:buFont typeface="Arial" panose="020B0604020202020204" pitchFamily="34" charset="0"/>
              <a:buChar char="•"/>
            </a:pPr>
            <a:r>
              <a:rPr dirty="0"/>
              <a:t>Data is lost unless saved to permanent storage </a:t>
            </a:r>
          </a:p>
          <a:p>
            <a:pPr marL="1332000" lvl="3" indent="-342000">
              <a:buFont typeface="Arial" panose="020B0604020202020204" pitchFamily="34" charset="0"/>
              <a:buChar char="•"/>
            </a:pPr>
            <a:r>
              <a:rPr dirty="0"/>
              <a:t>e.g. hard disk drive (HDD), </a:t>
            </a:r>
            <a:br>
              <a:rPr lang="en-GB" dirty="0"/>
            </a:br>
            <a:r>
              <a:rPr dirty="0"/>
              <a:t>solid state disk (SSD)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ABACF5D-9087-94CD-6A61-0C426E2C1A2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6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5: Storage capacity</a:t>
            </a:r>
          </a:p>
        </p:txBody>
      </p:sp>
      <p:sp>
        <p:nvSpPr>
          <p:cNvPr id="27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275115"/>
            <a:ext cx="7859215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Permanent memory capacity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e.g. hard disk drive (HDD), solid state disk (SSD)</a:t>
            </a:r>
            <a:r>
              <a:rPr lang="en-GB" dirty="0"/>
              <a:t>.</a:t>
            </a:r>
            <a:endParaRPr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Typical smartphone: 32–64 gigabytes (GB)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Key consideration: slots for additional memory?</a:t>
            </a:r>
          </a:p>
          <a:p>
            <a:pPr marL="1008000" lvl="2" indent="-342000">
              <a:buFont typeface="Arial" panose="020B0604020202020204" pitchFamily="34" charset="0"/>
              <a:buChar char="•"/>
            </a:pPr>
            <a:r>
              <a:rPr dirty="0"/>
              <a:t>e.g. Micro-SD</a:t>
            </a:r>
            <a:r>
              <a:rPr lang="en-GB" dirty="0"/>
              <a:t>.</a:t>
            </a:r>
            <a:endParaRPr dirty="0"/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Typical laptop: 500 GB–1 Terabyte (TB)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Key consideration: robustness of memory device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F4CDDE9-6CF1-847B-A72C-CC26942BF27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Factor 6: User interface</a:t>
            </a:r>
          </a:p>
        </p:txBody>
      </p:sp>
      <p:sp>
        <p:nvSpPr>
          <p:cNvPr id="27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275115"/>
            <a:ext cx="7859215" cy="3878438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Keyboard/mouse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Ergonomically designed?</a:t>
            </a:r>
          </a:p>
          <a:p>
            <a:pPr marL="1080000" lvl="2" indent="-342000">
              <a:buFont typeface="Arial" panose="020B0604020202020204" pitchFamily="34" charset="0"/>
              <a:buChar char="•"/>
            </a:pPr>
            <a:r>
              <a:rPr dirty="0"/>
              <a:t>Key consideration: impact of prolonged use on user’s physical health; e.g. Repetitive Strain Injury (RSI)</a:t>
            </a:r>
            <a:r>
              <a:rPr lang="en-GB" dirty="0"/>
              <a:t>.</a:t>
            </a:r>
            <a:endParaRPr dirty="0"/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Voice input</a:t>
            </a:r>
          </a:p>
          <a:p>
            <a:pPr marL="720000" lvl="1" indent="-342000">
              <a:buFont typeface="Arial" panose="020B0604020202020204" pitchFamily="34" charset="0"/>
              <a:buChar char="•"/>
            </a:pPr>
            <a:r>
              <a:rPr dirty="0"/>
              <a:t>Key considerations:</a:t>
            </a:r>
          </a:p>
          <a:p>
            <a:pPr marL="1080000" lvl="2" indent="-342000">
              <a:buFont typeface="Arial" panose="020B0604020202020204" pitchFamily="34" charset="0"/>
              <a:buChar char="•"/>
            </a:pPr>
            <a:r>
              <a:rPr dirty="0"/>
              <a:t>Speed and accuracy of recognition software</a:t>
            </a:r>
          </a:p>
          <a:p>
            <a:pPr marL="1080000" lvl="2" indent="-342000">
              <a:buFont typeface="Arial" panose="020B0604020202020204" pitchFamily="34" charset="0"/>
              <a:buChar char="•"/>
            </a:pPr>
            <a:r>
              <a:rPr dirty="0"/>
              <a:t>Is an internet connection required?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86687B0-B8D2-6EE1-3215-C301C56F466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1" build="p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" name="Title 1"/>
          <p:cNvSpPr txBox="1">
            <a:spLocks noGrp="1"/>
          </p:cNvSpPr>
          <p:nvPr>
            <p:ph type="title"/>
          </p:nvPr>
        </p:nvSpPr>
        <p:spPr>
          <a:xfrm>
            <a:off x="513526" y="1484783"/>
            <a:ext cx="8229601" cy="864001"/>
          </a:xfrm>
          <a:prstGeom prst="rect">
            <a:avLst/>
          </a:prstGeom>
        </p:spPr>
        <p:txBody>
          <a:bodyPr/>
          <a:lstStyle>
            <a:lvl1pPr defTabSz="749808">
              <a:defRPr sz="3607"/>
            </a:lvl1pPr>
          </a:lstStyle>
          <a:p>
            <a:r>
              <a:t>Factor 7: Network connectivity speed</a:t>
            </a:r>
          </a:p>
        </p:txBody>
      </p:sp>
      <p:sp>
        <p:nvSpPr>
          <p:cNvPr id="28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57882" y="2690184"/>
            <a:ext cx="7940890" cy="3628709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Mobile network</a:t>
            </a:r>
          </a:p>
          <a:p>
            <a:pPr marL="720000"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e.g. 2G, 3G, 4G</a:t>
            </a:r>
            <a:r>
              <a:rPr lang="en-GB" dirty="0"/>
              <a:t>.</a:t>
            </a:r>
            <a:endParaRPr dirty="0"/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  <a:defRPr sz="2300"/>
            </a:pPr>
            <a:r>
              <a:rPr dirty="0"/>
              <a:t>Local internet infrastructure</a:t>
            </a:r>
          </a:p>
          <a:p>
            <a:pPr marL="720000"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ADSL</a:t>
            </a:r>
          </a:p>
          <a:p>
            <a:pPr marL="1080000" lvl="2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uses telephone wires – up to 25 </a:t>
            </a:r>
            <a:r>
              <a:rPr dirty="0" err="1"/>
              <a:t>Mbits</a:t>
            </a:r>
            <a:r>
              <a:rPr dirty="0"/>
              <a:t>/s</a:t>
            </a:r>
            <a:r>
              <a:rPr lang="en-GB" dirty="0"/>
              <a:t>.</a:t>
            </a:r>
            <a:endParaRPr dirty="0"/>
          </a:p>
          <a:p>
            <a:pPr marL="720000" lvl="1" indent="-342000">
              <a:buFont typeface="Arial" panose="020B0604020202020204" pitchFamily="34" charset="0"/>
              <a:buChar char="•"/>
              <a:defRPr sz="2300"/>
            </a:pPr>
            <a:r>
              <a:rPr dirty="0" err="1"/>
              <a:t>Fibre</a:t>
            </a:r>
            <a:endParaRPr dirty="0"/>
          </a:p>
          <a:p>
            <a:pPr marL="1080000" lvl="2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uses </a:t>
            </a:r>
            <a:r>
              <a:rPr dirty="0" err="1"/>
              <a:t>fibre</a:t>
            </a:r>
            <a:r>
              <a:rPr dirty="0"/>
              <a:t> optic cable – up to 350 </a:t>
            </a:r>
            <a:r>
              <a:rPr dirty="0" err="1"/>
              <a:t>Mbits</a:t>
            </a:r>
            <a:r>
              <a:rPr dirty="0"/>
              <a:t>/s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EEF5599-16E6-EFE9-0893-2E6E50E5FB7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8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8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" grpId="1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itle 1"/>
          <p:cNvSpPr txBox="1">
            <a:spLocks noGrp="1"/>
          </p:cNvSpPr>
          <p:nvPr>
            <p:ph type="title"/>
          </p:nvPr>
        </p:nvSpPr>
        <p:spPr>
          <a:xfrm>
            <a:off x="468312" y="1484783"/>
            <a:ext cx="8229601" cy="864001"/>
          </a:xfrm>
          <a:prstGeom prst="rect">
            <a:avLst/>
          </a:prstGeom>
        </p:spPr>
        <p:txBody>
          <a:bodyPr/>
          <a:lstStyle>
            <a:lvl1pPr defTabSz="749808">
              <a:defRPr sz="3607"/>
            </a:lvl1pPr>
          </a:lstStyle>
          <a:p>
            <a:r>
              <a:t>Factor 7: Network connectivity speed</a:t>
            </a:r>
          </a:p>
        </p:txBody>
      </p:sp>
      <p:sp>
        <p:nvSpPr>
          <p:cNvPr id="28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14299" y="2718419"/>
            <a:ext cx="8182937" cy="3158853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Router/hub/switch</a:t>
            </a:r>
          </a:p>
          <a:p>
            <a:pPr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Connects local devices to each other and/or internet</a:t>
            </a:r>
          </a:p>
          <a:p>
            <a:pPr lvl="1"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Wired (ethernet) connection is faster than wireless</a:t>
            </a:r>
          </a:p>
          <a:p>
            <a:pPr lvl="2" indent="-342000">
              <a:spcAft>
                <a:spcPts val="600"/>
              </a:spcAft>
              <a:buFont typeface="Arial" panose="020B0604020202020204" pitchFamily="34" charset="0"/>
              <a:buChar char="•"/>
              <a:defRPr sz="2300"/>
            </a:pPr>
            <a:r>
              <a:rPr dirty="0"/>
              <a:t>e.g. ethernet: 1 Gbps, wireless router: 150 Mbps</a:t>
            </a:r>
          </a:p>
          <a:p>
            <a:pPr indent="-342000">
              <a:buFont typeface="Arial" panose="020B0604020202020204" pitchFamily="34" charset="0"/>
              <a:buChar char="•"/>
              <a:defRPr sz="2300"/>
            </a:pPr>
            <a:r>
              <a:rPr dirty="0"/>
              <a:t>Remember: data can only transfer at the speed of the slowest connection on a network.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E907D4A-7036-95B4-3A4F-FB8F737B813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9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1171</Words>
  <Application>Microsoft Office PowerPoint</Application>
  <PresentationFormat>On-screen Show (4:3)</PresentationFormat>
  <Paragraphs>115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Cambria Math</vt:lpstr>
      <vt:lpstr>Helvetica</vt:lpstr>
      <vt:lpstr>Verdana</vt:lpstr>
      <vt:lpstr>Wingdings</vt:lpstr>
      <vt:lpstr>1_TitleSlide</vt:lpstr>
      <vt:lpstr>Factors affecting the choice of computing platform</vt:lpstr>
      <vt:lpstr>Factor 1: Screen size</vt:lpstr>
      <vt:lpstr>Factor 2: Portability</vt:lpstr>
      <vt:lpstr>Factor 3: Processing power</vt:lpstr>
      <vt:lpstr>Factor 4: RAM</vt:lpstr>
      <vt:lpstr>Factor 5: Storage capacity</vt:lpstr>
      <vt:lpstr>Factor 6: User interface</vt:lpstr>
      <vt:lpstr>Factor 7: Network connectivity speed</vt:lpstr>
      <vt:lpstr>Factor 7: Network connectivity speed</vt:lpstr>
      <vt:lpstr>Mobile network speeds</vt:lpstr>
      <vt:lpstr>Factor 8: Operating system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Factors affecting the choice of computing platform</dc:title>
  <dc:creator>Antonio Perola</dc:creator>
  <cp:lastModifiedBy>Mukesh  Bisht</cp:lastModifiedBy>
  <cp:revision>16</cp:revision>
  <cp:lastPrinted>2022-10-21T06:49:17Z</cp:lastPrinted>
  <dcterms:modified xsi:type="dcterms:W3CDTF">2022-12-27T22:18:47Z</dcterms:modified>
</cp:coreProperties>
</file>