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8"/>
  </p:notes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7315200" cy="96012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257300" y="720725"/>
            <a:ext cx="4800600" cy="360045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6661" tIns="48331" rIns="96661" bIns="48331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75360" y="4560570"/>
            <a:ext cx="5364480" cy="4320540"/>
          </a:xfrm>
          <a:prstGeom prst="rect">
            <a:avLst/>
          </a:prstGeom>
        </p:spPr>
        <p:txBody>
          <a:bodyPr lIns="96661" tIns="48331" rIns="96661" bIns="48331"/>
          <a:lstStyle/>
          <a:p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0" name="Shape 230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1" name="Shape 231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66612">
              <a:spcBef>
                <a:spcPts val="423"/>
              </a:spcBef>
              <a:defRPr/>
            </a:pPr>
            <a:r>
              <a:rPr lang="en-GB" sz="1300" dirty="0">
                <a:latin typeface="Arial" panose="020B0604020202020204" pitchFamily="34" charset="0"/>
                <a:ea typeface="Times New Roman" panose="02020603050405020304" pitchFamily="18" charset="0"/>
              </a:rPr>
              <a:t>D1: Forms of notation. </a:t>
            </a:r>
            <a:r>
              <a:rPr sz="1300" dirty="0"/>
              <a:t>This slide presentation could be used during a lesson when discussing how data can be presented in tables or charts. There are transitions in the presentation when viewed in Slide Show mode.</a:t>
            </a: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4525694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9778564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132331601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65436067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2" name="Shape 252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53" name="Shape 253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Answers: </a:t>
            </a:r>
          </a:p>
          <a:p>
            <a:pPr marL="241653" indent="-241653">
              <a:buSzPct val="100000"/>
              <a:buAutoNum type="arabicPeriod"/>
            </a:pPr>
            <a:r>
              <a:rPr dirty="0"/>
              <a:t>Yes. The six people are a complete set so the contribution of each can be shown.</a:t>
            </a:r>
          </a:p>
          <a:p>
            <a:pPr marL="241653" indent="-241653">
              <a:buSzPct val="100000"/>
              <a:buAutoNum type="arabicPeriod"/>
            </a:pPr>
            <a:r>
              <a:rPr dirty="0"/>
              <a:t>No – this is not a complete set; there are thousands of other authors. A pie chart could be used to illustrate the books sold by the top five as a share of the total books sold, provided there was also a sixth slice called ‘All other authors’.</a:t>
            </a:r>
          </a:p>
          <a:p>
            <a:pPr marL="241653" indent="-241653">
              <a:buSzPct val="100000"/>
              <a:buAutoNum type="arabicPeriod"/>
            </a:pPr>
            <a:r>
              <a:rPr dirty="0"/>
              <a:t>Yes – the four countries together comprise the UK, so the share of each in the total UK population can be shown.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FF082EA-3904-108F-F0AF-FA488F371E9C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6FE596-4039-CEDB-C14C-22DBD220228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25EC0DC-96A0-4042-130C-47CD4BA1AD8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7B7DBB3-D16A-22BA-982E-065DF49D417F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F7C3B21-6B2F-F4A4-1A96-4AED7736B8C9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55F9DA7-DA42-5C20-C4E4-63DF063B7693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D964A064-F6F2-042A-CBDD-833CBB3F515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47DE977-8AAE-256F-804D-4C59A936A26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996000B6-E913-17BC-145B-1D0D5991006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C741239-DDCF-2273-3873-D1CBD1E2B018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EF136FC-56E5-E9CE-7235-F517018B1C8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2C8DC5B-4230-A37C-A20D-4E467FDB0052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E728700A-7580-4EC1-EF35-61397CFEB1C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8487F83-05E0-2234-477E-F015EFD6BD7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2EFBA3D8-4DCB-3B7D-262E-2383A71E928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CC3619C1-EFF9-7E49-6C30-435F0694AE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0D7DD56-07AC-20B7-8519-E8B3568CA50E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353681D-E1A3-3E39-E323-2699669FD54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3BF33B30-1978-F9D8-8484-FA1B16193E35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2B9FB386-5D37-0FB0-E9AE-452487AA6A28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7514604-F02B-0D79-F133-95D15EE4EE3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8D93BDE-D282-FC54-9B5A-8962ECA4819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9" name="TextBox 4">
            <a:extLst>
              <a:ext uri="{FF2B5EF4-FFF2-40B4-BE49-F238E27FC236}">
                <a16:creationId xmlns:a16="http://schemas.microsoft.com/office/drawing/2014/main" id="{019859D5-A102-3696-CE97-D23CF1AFC4E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DC4ED7DD-35F0-D81F-63C9-DA9C373ED4A1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Creating charts</a:t>
            </a:r>
          </a:p>
        </p:txBody>
      </p:sp>
      <p:sp>
        <p:nvSpPr>
          <p:cNvPr id="229" name="Subtitle 2"/>
          <p:cNvSpPr txBox="1">
            <a:spLocks noGrp="1"/>
          </p:cNvSpPr>
          <p:nvPr>
            <p:ph type="subTitle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t>Column charts and pie charts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75CB81E-D2BB-E8FD-001A-51BFAA899339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4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Benefits of charts</a:t>
            </a:r>
          </a:p>
        </p:txBody>
      </p:sp>
      <p:sp>
        <p:nvSpPr>
          <p:cNvPr id="235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55576" y="2316975"/>
            <a:ext cx="7931223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Show a visual summary of information.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Show patterns and trends.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Enable key points of data to be understood quickly.</a:t>
            </a:r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2A3F7E36-0D8D-37FB-CFE0-E49C94401CE7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5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8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Drawbacks of charts</a:t>
            </a:r>
          </a:p>
        </p:txBody>
      </p:sp>
      <p:sp>
        <p:nvSpPr>
          <p:cNvPr id="239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745447" y="2420888"/>
            <a:ext cx="7931223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Can contain less information than the same data </a:t>
            </a:r>
            <a:br>
              <a:rPr lang="en-IN" dirty="0"/>
            </a:br>
            <a:r>
              <a:rPr dirty="0"/>
              <a:t>in a table.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Data can be presented in misleading ways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e.g. by changing the scale on an axis.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00334D0-3CCC-F5EB-4810-AAEE56B4A0FA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9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9" grpId="1" build="p" animBg="1" advAuto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Column charts</a:t>
            </a:r>
          </a:p>
        </p:txBody>
      </p:sp>
      <p:sp>
        <p:nvSpPr>
          <p:cNvPr id="243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8" y="2196000"/>
            <a:ext cx="7992120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Each item of data is presented as a single line or bar.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The height of the bar reflects the size of the data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e.g. the taller the bar, the larger the number being represented.</a:t>
            </a:r>
          </a:p>
          <a:p>
            <a:pPr indent="-342000"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Used for discrete data – i.e. where each item is not connected to the next.</a:t>
            </a:r>
          </a:p>
          <a:p>
            <a:pPr marL="741600" lvl="2" indent="-342000">
              <a:buFont typeface="Arial" panose="020B0604020202020204" pitchFamily="34" charset="0"/>
              <a:buChar char="•"/>
              <a:defRPr b="1"/>
            </a:pPr>
            <a:r>
              <a:rPr dirty="0"/>
              <a:t>Example: </a:t>
            </a:r>
            <a:r>
              <a:rPr b="0" dirty="0"/>
              <a:t>Monthly rainfall: January is separate </a:t>
            </a:r>
            <a:br>
              <a:rPr lang="en-IN" b="0" dirty="0"/>
            </a:br>
            <a:r>
              <a:rPr b="0" dirty="0"/>
              <a:t>from February. There is no category called </a:t>
            </a:r>
            <a:br>
              <a:rPr lang="en-IN" b="0" dirty="0"/>
            </a:br>
            <a:r>
              <a:rPr b="0" dirty="0"/>
              <a:t>‘halfway between January and February’.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AA35A13E-50BB-BBDE-1FFF-6580D5121283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4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3" grpId="1" build="p" animBg="1" advAuto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6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Pie charts</a:t>
            </a:r>
          </a:p>
        </p:txBody>
      </p:sp>
      <p:sp>
        <p:nvSpPr>
          <p:cNvPr id="247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7" y="2196000"/>
            <a:ext cx="7848874" cy="3878437"/>
          </a:xfrm>
          <a:prstGeom prst="rect">
            <a:avLst/>
          </a:prstGeom>
        </p:spPr>
        <p:txBody>
          <a:bodyPr/>
          <a:lstStyle/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Used to represent the proportion of a total amount that an item makes up.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Each item of data is represented by a segment of a circle (a slice of  pie).</a:t>
            </a:r>
          </a:p>
          <a:p>
            <a:pPr indent="-342000">
              <a:buFont typeface="Arial" panose="020B0604020202020204" pitchFamily="34" charset="0"/>
              <a:buChar char="•"/>
            </a:pPr>
            <a:r>
              <a:rPr dirty="0"/>
              <a:t>The size of each slice reflects the proportion each item makes up of the whole amount. For example:</a:t>
            </a:r>
          </a:p>
          <a:p>
            <a:pPr lvl="1" indent="-342000">
              <a:buFont typeface="Arial" panose="020B0604020202020204" pitchFamily="34" charset="0"/>
              <a:buChar char="•"/>
            </a:pPr>
            <a:r>
              <a:rPr dirty="0"/>
              <a:t>A shop sells six products for a total price of £1000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Product X sales generate £500</a:t>
            </a:r>
          </a:p>
          <a:p>
            <a:pPr lvl="2" indent="-342000">
              <a:buFont typeface="Arial" panose="020B0604020202020204" pitchFamily="34" charset="0"/>
              <a:buChar char="•"/>
            </a:pPr>
            <a:r>
              <a:rPr dirty="0"/>
              <a:t>Product X will take up half of the pie chart.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E6EA1EF8-AC6E-022C-7D28-7BF5B1F1140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47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5" fill="hold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4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8" fill="hold"/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4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7" grpId="1" build="p" animBg="1" advAuto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Could a pie chart be used?</a:t>
            </a:r>
          </a:p>
        </p:txBody>
      </p:sp>
      <p:sp>
        <p:nvSpPr>
          <p:cNvPr id="251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827584" y="2276871"/>
            <a:ext cx="7836990" cy="3609266"/>
          </a:xfrm>
          <a:prstGeom prst="rect">
            <a:avLst/>
          </a:prstGeom>
        </p:spPr>
        <p:txBody>
          <a:bodyPr/>
          <a:lstStyle/>
          <a:p>
            <a:pPr marL="0" indent="0">
              <a:buSzTx/>
              <a:buFont typeface="Wingdings"/>
              <a:buNone/>
            </a:pPr>
            <a:r>
              <a:rPr dirty="0"/>
              <a:t>Look at these examples. Could you use a pie chart to:</a:t>
            </a:r>
          </a:p>
          <a:p>
            <a:pPr>
              <a:spcBef>
                <a:spcPts val="1200"/>
              </a:spcBef>
              <a:buFont typeface="Arial"/>
              <a:buChar char="•"/>
            </a:pPr>
            <a:r>
              <a:rPr dirty="0"/>
              <a:t>show the income earned by each of the six members of a sales team?</a:t>
            </a:r>
          </a:p>
          <a:p>
            <a:pPr>
              <a:spcBef>
                <a:spcPts val="1200"/>
              </a:spcBef>
              <a:buFont typeface="Arial"/>
              <a:buChar char="•"/>
            </a:pPr>
            <a:r>
              <a:rPr dirty="0"/>
              <a:t>show the number of books sold by each of the five bestselling authors in 2018?</a:t>
            </a:r>
          </a:p>
          <a:p>
            <a:pPr>
              <a:spcBef>
                <a:spcPts val="1200"/>
              </a:spcBef>
              <a:buFont typeface="Arial"/>
              <a:buChar char="•"/>
            </a:pPr>
            <a:r>
              <a:rPr dirty="0"/>
              <a:t>show the share of the population of the United Kingdom belonging to England, Scotland, Wales and Northern Ireland?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D29515E6-3872-A693-33AC-87DFF7719F05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51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5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5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4" fill="hold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25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1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</TotalTime>
  <Words>566</Words>
  <Application>Microsoft Office PowerPoint</Application>
  <PresentationFormat>On-screen Show (4:3)</PresentationFormat>
  <Paragraphs>39</Paragraphs>
  <Slides>6</Slides>
  <Notes>6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11" baseType="lpstr">
      <vt:lpstr>Arial</vt:lpstr>
      <vt:lpstr>Helvetica</vt:lpstr>
      <vt:lpstr>Verdana</vt:lpstr>
      <vt:lpstr>Wingdings</vt:lpstr>
      <vt:lpstr>1_TitleSlide</vt:lpstr>
      <vt:lpstr>Creating charts</vt:lpstr>
      <vt:lpstr>Benefits of charts</vt:lpstr>
      <vt:lpstr>Drawbacks of charts</vt:lpstr>
      <vt:lpstr>Column charts</vt:lpstr>
      <vt:lpstr>Pie charts</vt:lpstr>
      <vt:lpstr>Could a pie chart be used?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Creating charts</dc:title>
  <cp:lastModifiedBy>Mukesh  Bisht</cp:lastModifiedBy>
  <cp:revision>6</cp:revision>
  <cp:lastPrinted>2022-10-21T07:56:22Z</cp:lastPrinted>
  <dcterms:modified xsi:type="dcterms:W3CDTF">2022-12-27T23:14:26Z</dcterms:modified>
</cp:coreProperties>
</file>