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2901" autoAdjust="0"/>
  </p:normalViewPr>
  <p:slideViewPr>
    <p:cSldViewPr snapToGrid="0">
      <p:cViewPr varScale="1">
        <p:scale>
          <a:sx n="89" d="100"/>
          <a:sy n="89" d="100"/>
        </p:scale>
        <p:origin x="135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21971808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dirty="0">
                <a:ea typeface="Times New Roman" panose="02020603050405020304" pitchFamily="18" charset="0"/>
              </a:rPr>
              <a:t>A2: Impact of modern technologies. </a:t>
            </a:r>
            <a:r>
              <a:rPr dirty="0"/>
              <a:t>This slide presentation could be used during a lesson when introducing communication methods. There are transitions and animations in the presentation when viewed in Slide Show mode.</a:t>
            </a:r>
          </a:p>
          <a:p>
            <a:endParaRPr dirty="0"/>
          </a:p>
          <a:p>
            <a:endParaRPr dirty="0"/>
          </a:p>
          <a:p>
            <a:r>
              <a:rPr dirty="0"/>
              <a:t>This presentation introduces how communication can be either one-way or two-way, depending on whether a conversation takes place, or information is simply transmitted by person A to person B.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5" name="Shape 24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what some of the drawbacks of one-way communication might be. These are covered on the next slide.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Shape 2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1" name="Shape 2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Pause on the title to enable </a:t>
            </a:r>
            <a:r>
              <a:rPr lang="en-GB" dirty="0"/>
              <a:t>learner</a:t>
            </a:r>
            <a:r>
              <a:rPr dirty="0"/>
              <a:t>s to think and share responses.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8" name="Shape 27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to think of some benefits of two-way communication. These should include overcoming the drawbacks on slide 3. </a:t>
            </a:r>
          </a:p>
          <a:p>
            <a:r>
              <a:rPr dirty="0"/>
              <a:t>Also</a:t>
            </a:r>
            <a:r>
              <a:rPr lang="en-GB"/>
              <a:t>,</a:t>
            </a:r>
            <a:r>
              <a:rPr lang="en-GB" baseline="0"/>
              <a:t> </a:t>
            </a:r>
            <a:r>
              <a:t>more </a:t>
            </a:r>
            <a:r>
              <a:rPr dirty="0"/>
              <a:t>complex information can be given, once the recipient has confirmed their understanding.</a:t>
            </a:r>
          </a:p>
          <a:p>
            <a:r>
              <a:rPr dirty="0"/>
              <a:t>The recipient can ask the sender questions, which can be answered to deepen their understanding of the message.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C672005-6872-6FE6-ACD1-E4436A5AF37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71B0A1B-C66E-CA25-BC99-A2D3487CE30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1469B65-B8BF-D120-4198-28143D51141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35E7C8-A250-B6F1-E0B5-4AFFE3607D0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9B26F8B-6A22-6993-FDAF-F63D4F683BF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B3007B-A30D-E1C8-3927-5FCEFB640C0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5699EE6-90EA-5C62-F692-F1DC14761DB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55ADEF-E073-F8F5-C702-9DB0E103C7A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B8726DB-E53B-F47F-8A36-F94BFBC8AB7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2E95AD-4FCD-2E9B-E03D-836231FCB68E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76C074F-8F61-9E63-F537-74418112543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3C9E85-2169-9D97-E06E-41061153898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3F0751E-2CCA-F823-1F5C-A4956E12BE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6350C2-9E8B-DB07-4192-BB60582F3B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43AA8A0-3ACC-D4B9-A4A7-D190D4C9236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778F15-0F14-2DB3-2D4E-DB1A6B2FF02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86F9F14-ABD2-0ACE-73BF-46BFD6A2F19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0C69238-35CE-CF57-BD9D-34E69999340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BAFDE6F-F142-C292-3F50-389C5537456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3145A5C-29FC-9DC7-17CD-B6A5E1C57DB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3036752-A390-7475-0E01-C1A6D18C133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7A4043-2414-B772-7A92-1869718CC51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6C607B5-1ADF-D000-41A4-EFEA8965308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E0B0897-8BF5-46E4-D018-903E0046B9D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Communication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4572A0B-68D2-BA06-29F4-A5B082C4E87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514032" y="1089277"/>
            <a:ext cx="8229601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One-way communication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1861178"/>
            <a:ext cx="7816965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Person A has a message to send.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Person A constructs the message.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message is transmitted to Person B.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Person B receives the message.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Person B reads the message.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Does person B understand what was communicated?</a:t>
            </a:r>
          </a:p>
        </p:txBody>
      </p:sp>
      <p:pic>
        <p:nvPicPr>
          <p:cNvPr id="235" name="Graphic 2" descr="Graphic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9599" y="5072552"/>
            <a:ext cx="1253799" cy="12537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6" name="Graphic 5" descr="Graphic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2280" y="5091452"/>
            <a:ext cx="1253798" cy="1253798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Graphic 7" descr="Graphic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0321" y="4983514"/>
            <a:ext cx="1253799" cy="125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Graphic 9" descr="Graphic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80738" y="5080344"/>
            <a:ext cx="1253798" cy="125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Graphic 11" descr="Graphic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86467" y="5126023"/>
            <a:ext cx="1253799" cy="125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raphic 13" descr="Graphic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47610" y="4386876"/>
            <a:ext cx="914401" cy="91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3" name="Group 15"/>
          <p:cNvGrpSpPr/>
          <p:nvPr/>
        </p:nvGrpSpPr>
        <p:grpSpPr>
          <a:xfrm>
            <a:off x="7089533" y="4373958"/>
            <a:ext cx="932308" cy="1080773"/>
            <a:chOff x="0" y="0"/>
            <a:chExt cx="932306" cy="1080771"/>
          </a:xfrm>
        </p:grpSpPr>
        <p:pic>
          <p:nvPicPr>
            <p:cNvPr id="241" name="Graphic 16" descr="Graphic 1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 flipH="1">
              <a:off x="0" y="36218"/>
              <a:ext cx="920134" cy="10445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2" name="TextBox 14"/>
            <p:cNvSpPr txBox="1"/>
            <p:nvPr/>
          </p:nvSpPr>
          <p:spPr>
            <a:xfrm>
              <a:off x="641982" y="0"/>
              <a:ext cx="290325" cy="43706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?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AD2368-9983-E406-F142-56F3025A508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fill="hold" grpId="2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6" dur="500" fill="hold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9" dur="500" fill="hold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fill="hold" grpId="7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fill="hold" grpId="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7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-1" presetClass="path" presetSubtype="0" accel="50000" decel="5000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00000 0.000000 L 0.605729 0.004174" pathEditMode="relative">
                                      <p:cBhvr>
                                        <p:cTn id="51" dur="20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5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0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4" dur="500" fill="hold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000"/>
                            </p:stCondLst>
                            <p:childTnLst>
                              <p:par>
                                <p:cTn id="67" presetID="10" presetClass="entr" fill="hold" grpId="1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fill="hold" grpId="1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7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  <p:bldP spid="235" grpId="7" animBg="1" advAuto="0"/>
      <p:bldP spid="236" grpId="3" animBg="1" advAuto="0"/>
      <p:bldP spid="237" grpId="5" animBg="1" advAuto="0"/>
      <p:bldP spid="237" grpId="6" animBg="1" advAuto="0"/>
      <p:bldP spid="238" grpId="8" animBg="1" advAuto="0"/>
      <p:bldP spid="238" grpId="10" animBg="1" advAuto="0"/>
      <p:bldP spid="239" grpId="11" animBg="1" advAuto="0"/>
      <p:bldP spid="240" grpId="2" animBg="1" advAuto="0"/>
      <p:bldP spid="240" grpId="4" animBg="1" advAuto="0"/>
      <p:bldP spid="243" grpId="12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Title 1"/>
          <p:cNvSpPr txBox="1">
            <a:spLocks noGrp="1"/>
          </p:cNvSpPr>
          <p:nvPr>
            <p:ph type="title"/>
          </p:nvPr>
        </p:nvSpPr>
        <p:spPr>
          <a:xfrm>
            <a:off x="457200" y="1423414"/>
            <a:ext cx="8229600" cy="864001"/>
          </a:xfrm>
          <a:prstGeom prst="rect">
            <a:avLst/>
          </a:prstGeom>
        </p:spPr>
        <p:txBody>
          <a:bodyPr/>
          <a:lstStyle>
            <a:lvl1pPr defTabSz="713231">
              <a:defRPr sz="3432"/>
            </a:lvl1pPr>
          </a:lstStyle>
          <a:p>
            <a:r>
              <a:t>Drawbacks of one-way communication</a:t>
            </a:r>
          </a:p>
        </p:txBody>
      </p:sp>
      <p:sp>
        <p:nvSpPr>
          <p:cNvPr id="24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032" y="2431082"/>
            <a:ext cx="7488834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No feedback from receiver to sender.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Sender cannot be sure the receiver has understood the message.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Errors in the message do not get corrected.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359D836-2ED1-336F-DBA6-56B6DAF180F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Two-way communication</a:t>
            </a:r>
          </a:p>
        </p:txBody>
      </p:sp>
      <p:pic>
        <p:nvPicPr>
          <p:cNvPr id="255" name="Graphic 4" descr="Graphic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1166" y="3792247"/>
            <a:ext cx="1253799" cy="1253799"/>
          </a:xfrm>
          <a:prstGeom prst="rect">
            <a:avLst/>
          </a:prstGeom>
          <a:ln w="12700">
            <a:miter lim="400000"/>
          </a:ln>
        </p:spPr>
      </p:pic>
      <p:pic>
        <p:nvPicPr>
          <p:cNvPr id="256" name="Graphic 5" descr="Graphic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671" y="3861844"/>
            <a:ext cx="1253799" cy="1253799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9" name="Speech Bubble: Oval 7"/>
          <p:cNvGrpSpPr/>
          <p:nvPr/>
        </p:nvGrpSpPr>
        <p:grpSpPr>
          <a:xfrm>
            <a:off x="3242178" y="4661410"/>
            <a:ext cx="1893382" cy="1009123"/>
            <a:chOff x="0" y="0"/>
            <a:chExt cx="1893380" cy="1009122"/>
          </a:xfrm>
        </p:grpSpPr>
        <p:sp>
          <p:nvSpPr>
            <p:cNvPr id="257" name="Quote Bubble"/>
            <p:cNvSpPr/>
            <p:nvPr/>
          </p:nvSpPr>
          <p:spPr>
            <a:xfrm>
              <a:off x="0" y="0"/>
              <a:ext cx="1893381" cy="1009123"/>
            </a:xfrm>
            <a:prstGeom prst="wedgeEllipseCallout">
              <a:avLst>
                <a:gd name="adj1" fmla="val -93492"/>
                <a:gd name="adj2" fmla="val -104149"/>
              </a:avLst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8" name="Message"/>
            <p:cNvSpPr txBox="1"/>
            <p:nvPr/>
          </p:nvSpPr>
          <p:spPr>
            <a:xfrm>
              <a:off x="335698" y="319141"/>
              <a:ext cx="1221985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Message</a:t>
              </a:r>
            </a:p>
          </p:txBody>
        </p:sp>
      </p:grpSp>
      <p:grpSp>
        <p:nvGrpSpPr>
          <p:cNvPr id="262" name="Speech Bubble: Oval 9"/>
          <p:cNvGrpSpPr/>
          <p:nvPr/>
        </p:nvGrpSpPr>
        <p:grpSpPr>
          <a:xfrm>
            <a:off x="3620437" y="3177842"/>
            <a:ext cx="2065903" cy="1452580"/>
            <a:chOff x="0" y="0"/>
            <a:chExt cx="2065902" cy="1452578"/>
          </a:xfrm>
        </p:grpSpPr>
        <p:sp>
          <p:nvSpPr>
            <p:cNvPr id="260" name="Quote Bubble"/>
            <p:cNvSpPr/>
            <p:nvPr/>
          </p:nvSpPr>
          <p:spPr>
            <a:xfrm>
              <a:off x="0" y="0"/>
              <a:ext cx="2065903" cy="1452579"/>
            </a:xfrm>
            <a:prstGeom prst="wedgeEllipseCallout">
              <a:avLst>
                <a:gd name="adj1" fmla="val 91372"/>
                <a:gd name="adj2" fmla="val 2624"/>
              </a:avLst>
            </a:prstGeom>
            <a:solidFill>
              <a:srgbClr val="DDDDDD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1" name="Reply confirming message received"/>
            <p:cNvSpPr txBox="1"/>
            <p:nvPr/>
          </p:nvSpPr>
          <p:spPr>
            <a:xfrm>
              <a:off x="360963" y="197969"/>
              <a:ext cx="1343976" cy="1056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/>
              </a:lvl1pPr>
            </a:lstStyle>
            <a:p>
              <a:r>
                <a:t>Reply confirming message received</a:t>
              </a:r>
            </a:p>
          </p:txBody>
        </p:sp>
      </p:grpSp>
      <p:grpSp>
        <p:nvGrpSpPr>
          <p:cNvPr id="265" name="Group 15"/>
          <p:cNvGrpSpPr/>
          <p:nvPr/>
        </p:nvGrpSpPr>
        <p:grpSpPr>
          <a:xfrm>
            <a:off x="723408" y="2482771"/>
            <a:ext cx="1523164" cy="1523163"/>
            <a:chOff x="0" y="0"/>
            <a:chExt cx="1523162" cy="1523162"/>
          </a:xfrm>
        </p:grpSpPr>
        <p:pic>
          <p:nvPicPr>
            <p:cNvPr id="263" name="Graphic 6" descr="Graphic 6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flipH="1">
              <a:off x="-1" y="-1"/>
              <a:ext cx="1523164" cy="152316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4" name="TextBox 10"/>
            <p:cNvSpPr txBox="1"/>
            <p:nvPr/>
          </p:nvSpPr>
          <p:spPr>
            <a:xfrm>
              <a:off x="490546" y="408988"/>
              <a:ext cx="549063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Idea</a:t>
              </a:r>
            </a:p>
          </p:txBody>
        </p:sp>
      </p:grpSp>
      <p:grpSp>
        <p:nvGrpSpPr>
          <p:cNvPr id="268" name="Group 14"/>
          <p:cNvGrpSpPr/>
          <p:nvPr/>
        </p:nvGrpSpPr>
        <p:grpSpPr>
          <a:xfrm>
            <a:off x="6828095" y="2348880"/>
            <a:ext cx="1893382" cy="1893382"/>
            <a:chOff x="0" y="0"/>
            <a:chExt cx="1893380" cy="1893380"/>
          </a:xfrm>
        </p:grpSpPr>
        <p:pic>
          <p:nvPicPr>
            <p:cNvPr id="266" name="Graphic 8" descr="Graphic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0" y="0"/>
              <a:ext cx="1893381" cy="189338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7" name="TextBox 11"/>
            <p:cNvSpPr txBox="1"/>
            <p:nvPr/>
          </p:nvSpPr>
          <p:spPr>
            <a:xfrm>
              <a:off x="432000" y="433683"/>
              <a:ext cx="1031713" cy="6173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pPr>
              <a:r>
                <a:t>Message</a:t>
              </a:r>
              <a:br/>
              <a:r>
                <a:t>received</a:t>
              </a:r>
            </a:p>
          </p:txBody>
        </p:sp>
      </p:grpSp>
      <p:grpSp>
        <p:nvGrpSpPr>
          <p:cNvPr id="272" name="Arrow: Curved Up 12"/>
          <p:cNvGrpSpPr/>
          <p:nvPr/>
        </p:nvGrpSpPr>
        <p:grpSpPr>
          <a:xfrm>
            <a:off x="2246571" y="5137315"/>
            <a:ext cx="4560800" cy="624889"/>
            <a:chOff x="0" y="0"/>
            <a:chExt cx="4560799" cy="624888"/>
          </a:xfrm>
        </p:grpSpPr>
        <p:sp>
          <p:nvSpPr>
            <p:cNvPr id="269" name="Shape"/>
            <p:cNvSpPr/>
            <p:nvPr/>
          </p:nvSpPr>
          <p:spPr>
            <a:xfrm>
              <a:off x="0" y="0"/>
              <a:ext cx="4560800" cy="62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5" extrusionOk="0">
                  <a:moveTo>
                    <a:pt x="20918" y="0"/>
                  </a:moveTo>
                  <a:lnTo>
                    <a:pt x="21600" y="5314"/>
                  </a:lnTo>
                  <a:lnTo>
                    <a:pt x="20961" y="5314"/>
                  </a:lnTo>
                  <a:cubicBezTo>
                    <a:pt x="19756" y="14975"/>
                    <a:pt x="15464" y="21600"/>
                    <a:pt x="10644" y="21241"/>
                  </a:cubicBezTo>
                  <a:lnTo>
                    <a:pt x="10644" y="21241"/>
                  </a:lnTo>
                  <a:cubicBezTo>
                    <a:pt x="15188" y="20902"/>
                    <a:pt x="19085" y="14423"/>
                    <a:pt x="20222" y="5314"/>
                  </a:cubicBezTo>
                  <a:lnTo>
                    <a:pt x="19583" y="5314"/>
                  </a:lnTo>
                  <a:close/>
                  <a:moveTo>
                    <a:pt x="10274" y="21255"/>
                  </a:moveTo>
                  <a:cubicBezTo>
                    <a:pt x="4600" y="21255"/>
                    <a:pt x="0" y="11739"/>
                    <a:pt x="0" y="0"/>
                  </a:cubicBezTo>
                  <a:lnTo>
                    <a:pt x="740" y="0"/>
                  </a:lnTo>
                  <a:cubicBezTo>
                    <a:pt x="740" y="11739"/>
                    <a:pt x="5340" y="21255"/>
                    <a:pt x="11014" y="2125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0" name="Shape"/>
            <p:cNvSpPr/>
            <p:nvPr/>
          </p:nvSpPr>
          <p:spPr>
            <a:xfrm>
              <a:off x="0" y="0"/>
              <a:ext cx="2325537" cy="624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9" y="21600"/>
                  </a:moveTo>
                  <a:cubicBezTo>
                    <a:pt x="9021" y="21600"/>
                    <a:pt x="0" y="11929"/>
                    <a:pt x="0" y="0"/>
                  </a:cubicBezTo>
                  <a:lnTo>
                    <a:pt x="1451" y="0"/>
                  </a:lnTo>
                  <a:cubicBezTo>
                    <a:pt x="1451" y="11929"/>
                    <a:pt x="10472" y="21600"/>
                    <a:pt x="21600" y="2160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1" name="Line"/>
            <p:cNvSpPr/>
            <p:nvPr/>
          </p:nvSpPr>
          <p:spPr>
            <a:xfrm>
              <a:off x="0" y="0"/>
              <a:ext cx="4560800" cy="624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44" y="21586"/>
                  </a:moveTo>
                  <a:lnTo>
                    <a:pt x="10644" y="21586"/>
                  </a:lnTo>
                  <a:cubicBezTo>
                    <a:pt x="15188" y="21242"/>
                    <a:pt x="19085" y="14657"/>
                    <a:pt x="20222" y="5400"/>
                  </a:cubicBezTo>
                  <a:lnTo>
                    <a:pt x="19583" y="5400"/>
                  </a:lnTo>
                  <a:lnTo>
                    <a:pt x="20918" y="0"/>
                  </a:lnTo>
                  <a:lnTo>
                    <a:pt x="21600" y="5400"/>
                  </a:lnTo>
                  <a:lnTo>
                    <a:pt x="20961" y="5400"/>
                  </a:lnTo>
                  <a:cubicBezTo>
                    <a:pt x="19790" y="14937"/>
                    <a:pt x="15699" y="21600"/>
                    <a:pt x="11014" y="21600"/>
                  </a:cubicBezTo>
                  <a:lnTo>
                    <a:pt x="10274" y="21600"/>
                  </a:lnTo>
                  <a:cubicBezTo>
                    <a:pt x="4600" y="21600"/>
                    <a:pt x="0" y="11929"/>
                    <a:pt x="0" y="0"/>
                  </a:cubicBezTo>
                  <a:lnTo>
                    <a:pt x="740" y="0"/>
                  </a:lnTo>
                  <a:cubicBezTo>
                    <a:pt x="740" y="11929"/>
                    <a:pt x="5340" y="21600"/>
                    <a:pt x="11014" y="21600"/>
                  </a:cubicBezTo>
                </a:path>
              </a:pathLst>
            </a:custGeom>
            <a:noFill/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</p:grpSp>
      <p:grpSp>
        <p:nvGrpSpPr>
          <p:cNvPr id="276" name="Arrow: Curved Up 13"/>
          <p:cNvGrpSpPr/>
          <p:nvPr/>
        </p:nvGrpSpPr>
        <p:grpSpPr>
          <a:xfrm>
            <a:off x="2166160" y="3122322"/>
            <a:ext cx="4560800" cy="624890"/>
            <a:chOff x="0" y="0"/>
            <a:chExt cx="4560799" cy="624888"/>
          </a:xfrm>
        </p:grpSpPr>
        <p:sp>
          <p:nvSpPr>
            <p:cNvPr id="273" name="Shape"/>
            <p:cNvSpPr/>
            <p:nvPr/>
          </p:nvSpPr>
          <p:spPr>
            <a:xfrm rot="10800000">
              <a:off x="0" y="0"/>
              <a:ext cx="4560800" cy="6248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255" extrusionOk="0">
                  <a:moveTo>
                    <a:pt x="20918" y="0"/>
                  </a:moveTo>
                  <a:lnTo>
                    <a:pt x="21600" y="5314"/>
                  </a:lnTo>
                  <a:lnTo>
                    <a:pt x="20961" y="5314"/>
                  </a:lnTo>
                  <a:cubicBezTo>
                    <a:pt x="19756" y="14975"/>
                    <a:pt x="15464" y="21600"/>
                    <a:pt x="10644" y="21241"/>
                  </a:cubicBezTo>
                  <a:lnTo>
                    <a:pt x="10644" y="21241"/>
                  </a:lnTo>
                  <a:cubicBezTo>
                    <a:pt x="15188" y="20902"/>
                    <a:pt x="19085" y="14423"/>
                    <a:pt x="20222" y="5314"/>
                  </a:cubicBezTo>
                  <a:lnTo>
                    <a:pt x="19583" y="5314"/>
                  </a:lnTo>
                  <a:close/>
                  <a:moveTo>
                    <a:pt x="10274" y="21255"/>
                  </a:moveTo>
                  <a:cubicBezTo>
                    <a:pt x="4600" y="21255"/>
                    <a:pt x="0" y="11739"/>
                    <a:pt x="0" y="0"/>
                  </a:cubicBezTo>
                  <a:lnTo>
                    <a:pt x="740" y="0"/>
                  </a:lnTo>
                  <a:cubicBezTo>
                    <a:pt x="740" y="11739"/>
                    <a:pt x="5340" y="21255"/>
                    <a:pt x="11014" y="21255"/>
                  </a:cubicBezTo>
                  <a:close/>
                </a:path>
              </a:pathLst>
            </a:cu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4" name="Shape"/>
            <p:cNvSpPr/>
            <p:nvPr/>
          </p:nvSpPr>
          <p:spPr>
            <a:xfrm rot="10800000">
              <a:off x="2235262" y="3"/>
              <a:ext cx="2325538" cy="624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149" y="21600"/>
                  </a:moveTo>
                  <a:cubicBezTo>
                    <a:pt x="9021" y="21600"/>
                    <a:pt x="0" y="11929"/>
                    <a:pt x="0" y="0"/>
                  </a:cubicBezTo>
                  <a:lnTo>
                    <a:pt x="1451" y="0"/>
                  </a:lnTo>
                  <a:cubicBezTo>
                    <a:pt x="1451" y="11929"/>
                    <a:pt x="10472" y="21600"/>
                    <a:pt x="21600" y="21600"/>
                  </a:cubicBez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5" name="Line"/>
            <p:cNvSpPr/>
            <p:nvPr/>
          </p:nvSpPr>
          <p:spPr>
            <a:xfrm rot="10800000">
              <a:off x="0" y="3"/>
              <a:ext cx="4560800" cy="624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44" y="21586"/>
                  </a:moveTo>
                  <a:lnTo>
                    <a:pt x="10644" y="21586"/>
                  </a:lnTo>
                  <a:cubicBezTo>
                    <a:pt x="15188" y="21242"/>
                    <a:pt x="19085" y="14657"/>
                    <a:pt x="20222" y="5400"/>
                  </a:cubicBezTo>
                  <a:lnTo>
                    <a:pt x="19583" y="5400"/>
                  </a:lnTo>
                  <a:lnTo>
                    <a:pt x="20918" y="0"/>
                  </a:lnTo>
                  <a:lnTo>
                    <a:pt x="21600" y="5400"/>
                  </a:lnTo>
                  <a:lnTo>
                    <a:pt x="20961" y="5400"/>
                  </a:lnTo>
                  <a:cubicBezTo>
                    <a:pt x="19790" y="14937"/>
                    <a:pt x="15699" y="21600"/>
                    <a:pt x="11014" y="21600"/>
                  </a:cubicBezTo>
                  <a:lnTo>
                    <a:pt x="10274" y="21600"/>
                  </a:lnTo>
                  <a:cubicBezTo>
                    <a:pt x="4600" y="21600"/>
                    <a:pt x="0" y="11929"/>
                    <a:pt x="0" y="0"/>
                  </a:cubicBezTo>
                  <a:lnTo>
                    <a:pt x="740" y="0"/>
                  </a:lnTo>
                  <a:cubicBezTo>
                    <a:pt x="740" y="11929"/>
                    <a:pt x="5340" y="21600"/>
                    <a:pt x="11014" y="21600"/>
                  </a:cubicBezTo>
                </a:path>
              </a:pathLst>
            </a:custGeom>
            <a:noFill/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D86E4EE-5D89-4A90-E09A-EFA153301D6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2" animBg="1" advAuto="0"/>
      <p:bldP spid="256" grpId="1" animBg="1" advAuto="0"/>
      <p:bldP spid="259" grpId="4" animBg="1" advAuto="0"/>
      <p:bldP spid="262" grpId="7" animBg="1" advAuto="0"/>
      <p:bldP spid="265" grpId="3" animBg="1" advAuto="0"/>
      <p:bldP spid="268" grpId="6" animBg="1" advAuto="0"/>
      <p:bldP spid="272" grpId="5" animBg="1" advAuto="0"/>
      <p:bldP spid="276" grpId="8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331</Words>
  <Application>Microsoft Office PowerPoint</Application>
  <PresentationFormat>On-screen Show (4:3)</PresentationFormat>
  <Paragraphs>31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Verdana</vt:lpstr>
      <vt:lpstr>Wingdings</vt:lpstr>
      <vt:lpstr>1_TitleSlide</vt:lpstr>
      <vt:lpstr>Communication</vt:lpstr>
      <vt:lpstr>One-way communication</vt:lpstr>
      <vt:lpstr>Drawbacks of one-way communication</vt:lpstr>
      <vt:lpstr>Two-way communication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</dc:title>
  <cp:lastModifiedBy>Mukesh  Bisht</cp:lastModifiedBy>
  <cp:revision>7</cp:revision>
  <cp:lastPrinted>2022-10-21T06:56:37Z</cp:lastPrinted>
  <dcterms:modified xsi:type="dcterms:W3CDTF">2022-12-27T22:48:39Z</dcterms:modified>
</cp:coreProperties>
</file>