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7315200" cy="96012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99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9" d="100"/>
          <a:sy n="79" d="100"/>
        </p:scale>
        <p:origin x="394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lIns="96661" tIns="48331" rIns="96661" bIns="48331"/>
          <a:lstStyle/>
          <a:p>
            <a:endParaRPr/>
          </a:p>
        </p:txBody>
      </p:sp>
      <p:sp>
        <p:nvSpPr>
          <p:cNvPr id="226" name="Shape 226"/>
          <p:cNvSpPr>
            <a:spLocks noGrp="1"/>
          </p:cNvSpPr>
          <p:nvPr>
            <p:ph type="body" sz="quarter" idx="1"/>
          </p:nvPr>
        </p:nvSpPr>
        <p:spPr>
          <a:xfrm>
            <a:off x="975360" y="4560570"/>
            <a:ext cx="5364480" cy="4320540"/>
          </a:xfrm>
          <a:prstGeom prst="rect">
            <a:avLst/>
          </a:prstGeom>
        </p:spPr>
        <p:txBody>
          <a:bodyPr lIns="96661" tIns="48331" rIns="96661" bIns="48331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23888979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n-lt"/>
        <a:ea typeface="+mn-ea"/>
        <a:cs typeface="+mn-cs"/>
        <a:sym typeface="Arial"/>
      </a:defRPr>
    </a:lvl1pPr>
    <a:lvl2pPr indent="2286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2pPr>
    <a:lvl3pPr indent="4572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3pPr>
    <a:lvl4pPr indent="6858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4pPr>
    <a:lvl5pPr indent="9144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5pPr>
    <a:lvl6pPr indent="11430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6pPr>
    <a:lvl7pPr indent="13716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7pPr>
    <a:lvl8pPr indent="16002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8pPr>
    <a:lvl9pPr indent="18288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1" name="Shape 23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66612">
              <a:spcBef>
                <a:spcPts val="423"/>
              </a:spcBef>
              <a:defRPr/>
            </a:pPr>
            <a:r>
              <a:rPr lang="en-GB" sz="1300" dirty="0">
                <a:latin typeface="Arial" panose="020B0604020202020204" pitchFamily="34" charset="0"/>
                <a:ea typeface="Times New Roman" panose="02020603050405020304" pitchFamily="18" charset="0"/>
              </a:rPr>
              <a:t>C2: Legal and ethical. </a:t>
            </a:r>
            <a:r>
              <a:rPr sz="1300" dirty="0"/>
              <a:t>This slide presentation could be used during a lesson when developing understanding of data protection principles. There are transitions in the presentation when viewed in Slide Show mode.</a:t>
            </a:r>
          </a:p>
          <a:p>
            <a:endParaRPr sz="1300" dirty="0"/>
          </a:p>
          <a:p>
            <a:r>
              <a:rPr sz="1300" dirty="0"/>
              <a:t>More information on the content of this presentation can be found at: https://ico.org.uk/for-organisations/guide-to-the-general-data-protection-regulation-gdpr/individual-rights/ </a:t>
            </a: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4" name="Shape 274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75" name="Shape 275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0" marR="0" indent="0" defTabSz="91440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dirty="0"/>
              <a:t>This right connects with the discussion on ‘sharing data’ on pages 1</a:t>
            </a:r>
            <a:r>
              <a:rPr lang="en-GB" dirty="0"/>
              <a:t>84</a:t>
            </a:r>
            <a:r>
              <a:rPr lang="en-GB" sz="1200" dirty="0">
                <a:effectLst/>
                <a:latin typeface="+mn-lt"/>
                <a:ea typeface="+mn-ea"/>
                <a:cs typeface="+mn-cs"/>
                <a:sym typeface="Arial"/>
              </a:rPr>
              <a:t>–</a:t>
            </a:r>
            <a:r>
              <a:rPr dirty="0"/>
              <a:t>1</a:t>
            </a:r>
            <a:r>
              <a:rPr lang="en-GB"/>
              <a:t>85</a:t>
            </a:r>
            <a:r>
              <a:t> </a:t>
            </a:r>
            <a:r>
              <a:rPr dirty="0"/>
              <a:t>of the Student Book.</a:t>
            </a:r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74483504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Shape 236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7" name="Shape 237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Each item listed, from name to NHS number, is an example of personal data.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Shape 242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43" name="Shape 24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The rest of this presentation looks at each right in a bit more detail.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90535483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250923263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5772371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62525801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22637473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8" name="Shape 268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69" name="Shape 269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This right connects with the discussion on ‘sharing data’ on pages 1</a:t>
            </a:r>
            <a:r>
              <a:rPr lang="en-GB" dirty="0"/>
              <a:t>84</a:t>
            </a:r>
            <a:r>
              <a:rPr dirty="0">
                <a:latin typeface="Calibri"/>
                <a:ea typeface="Calibri"/>
                <a:cs typeface="Calibri"/>
                <a:sym typeface="Calibri"/>
              </a:rPr>
              <a:t>−</a:t>
            </a:r>
            <a:r>
              <a:rPr dirty="0"/>
              <a:t>1</a:t>
            </a:r>
            <a:r>
              <a:rPr lang="en-GB" dirty="0"/>
              <a:t>85</a:t>
            </a:r>
            <a:r>
              <a:rPr dirty="0"/>
              <a:t> of the Student Book.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1308C34C-2C6C-C69D-C206-28651020FFA5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4A30596-0C73-4F5D-9014-EBDBD546AA4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09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6FA0490D-CA02-24EB-35BC-CABD38F1A264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6B41AE8-9950-B889-E009-45BD8D5AC0C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2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23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D67034DB-633F-BC0B-2991-4431D1944615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52FB002-59D5-803D-9E89-F0760EA5CFC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34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1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A9E57F90-29B5-1591-0CB0-CCCC9C9CBEA4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DAB16C5-DABA-BADD-9557-B27165FF5FC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48" name="Picture 6" descr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618A9D06-53CF-9677-5D8D-C18AA1A7F750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8991176-1E8D-402A-F091-C403ED23C52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70885D05-5405-6C87-D1F6-A7885F3F90FF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9F3C343-C8FF-04C0-6620-CE54E958492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706634CF-4D71-3071-48AC-692F92C57708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CE2C460-9CFC-BBAA-A0C5-F87065F319BC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E7B9C5E7-BC4A-CD0B-D78D-9D7E9349F9B4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F273666-6A7C-5AA9-7B5F-C78C83921A9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93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9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16FE622B-0572-F1D2-5652-6233513CD141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BB6E426-E192-87ED-D199-C16075D3E44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06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19E182CA-8C00-60C6-718F-C1F6034256FE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FFA5EC0-7280-9B90-CB15-83F81EEBD16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AF452619-DD43-6CD3-DA0B-05DCF72A6C5E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C60C7ED-1B0D-E8E5-57AE-4DB8FB8CA3B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89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Picture 9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9C0FF813-C820-4F58-9A66-DF4F17580616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A4BD13A8-D33F-D909-DAF5-6B2025159F56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  <p:sp>
        <p:nvSpPr>
          <p:cNvPr id="10" name="Footer Placeholder 4">
            <a:extLst>
              <a:ext uri="{FF2B5EF4-FFF2-40B4-BE49-F238E27FC236}">
                <a16:creationId xmlns:a16="http://schemas.microsoft.com/office/drawing/2014/main" id="{C8C4B91B-4AD4-6AC6-0643-0963FB07BA1D}"/>
              </a:ext>
            </a:extLst>
          </p:cNvPr>
          <p:cNvSpPr txBox="1"/>
          <p:nvPr userDrawn="1"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742950" marR="0" indent="-28575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11430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16002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20574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»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The General Data Protection Regulations (GDPR)</a:t>
            </a:r>
          </a:p>
        </p:txBody>
      </p:sp>
      <p:sp>
        <p:nvSpPr>
          <p:cNvPr id="229" name="Subtitle 2"/>
          <p:cNvSpPr txBox="1"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The rights of data subjects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ED482CDA-B36D-D530-EC13-9523F033F898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Title 1"/>
          <p:cNvSpPr txBox="1">
            <a:spLocks noGrp="1"/>
          </p:cNvSpPr>
          <p:nvPr>
            <p:ph type="title"/>
          </p:nvPr>
        </p:nvSpPr>
        <p:spPr>
          <a:xfrm>
            <a:off x="457200" y="1195387"/>
            <a:ext cx="8229600" cy="863601"/>
          </a:xfrm>
          <a:prstGeom prst="rect">
            <a:avLst/>
          </a:prstGeom>
        </p:spPr>
        <p:txBody>
          <a:bodyPr/>
          <a:lstStyle/>
          <a:p>
            <a:r>
              <a:t>The right to object</a:t>
            </a:r>
          </a:p>
        </p:txBody>
      </p:sp>
      <p:sp>
        <p:nvSpPr>
          <p:cNvPr id="273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755576" y="2195513"/>
            <a:ext cx="7920112" cy="3878263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dirty="0"/>
              <a:t>Individuals can </a:t>
            </a:r>
            <a:r>
              <a:rPr b="1" dirty="0"/>
              <a:t>object to their data being processed </a:t>
            </a:r>
            <a:r>
              <a:rPr dirty="0"/>
              <a:t>in </a:t>
            </a:r>
            <a:r>
              <a:rPr b="1" dirty="0"/>
              <a:t>specific circumstances only</a:t>
            </a:r>
            <a:r>
              <a:rPr dirty="0"/>
              <a:t>.</a:t>
            </a:r>
          </a:p>
          <a:p>
            <a:pPr lvl="1"/>
            <a:r>
              <a:rPr dirty="0"/>
              <a:t>Can object to it being used for direct marketing</a:t>
            </a:r>
          </a:p>
          <a:p>
            <a:pPr lvl="2"/>
            <a:r>
              <a:rPr dirty="0"/>
              <a:t>e.g. an email address is used to receive an </a:t>
            </a:r>
            <a:br>
              <a:rPr lang="en-GB" dirty="0"/>
            </a:br>
            <a:r>
              <a:rPr dirty="0"/>
              <a:t>e-ticket. The email address then receives publicity emails that the user does not wish to receive.</a:t>
            </a:r>
          </a:p>
          <a:p>
            <a:pPr>
              <a:spcBef>
                <a:spcPts val="1200"/>
              </a:spcBef>
            </a:pPr>
            <a:r>
              <a:rPr dirty="0"/>
              <a:t>Can be requested verbally or in writing.</a:t>
            </a:r>
          </a:p>
          <a:p>
            <a:pPr>
              <a:spcBef>
                <a:spcPts val="1200"/>
              </a:spcBef>
            </a:pPr>
            <a:r>
              <a:rPr dirty="0" err="1"/>
              <a:t>Organisations</a:t>
            </a:r>
            <a:r>
              <a:rPr dirty="0"/>
              <a:t> have </a:t>
            </a:r>
            <a:r>
              <a:rPr b="1" dirty="0"/>
              <a:t>one month to respond </a:t>
            </a:r>
            <a:r>
              <a:rPr dirty="0"/>
              <a:t>to a request.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6A51D81B-E60A-B3AD-CBB8-19BDECEE887E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2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3" grpId="1" build="p" animBg="1" advAuto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8" name="Title 1"/>
          <p:cNvSpPr txBox="1">
            <a:spLocks noGrp="1"/>
          </p:cNvSpPr>
          <p:nvPr>
            <p:ph type="title"/>
          </p:nvPr>
        </p:nvSpPr>
        <p:spPr>
          <a:xfrm>
            <a:off x="457200" y="1195387"/>
            <a:ext cx="8229600" cy="1009477"/>
          </a:xfrm>
          <a:prstGeom prst="rect">
            <a:avLst/>
          </a:prstGeom>
        </p:spPr>
        <p:txBody>
          <a:bodyPr>
            <a:noAutofit/>
          </a:bodyPr>
          <a:lstStyle>
            <a:lvl1pPr defTabSz="649223">
              <a:defRPr sz="3124"/>
            </a:lvl1pPr>
          </a:lstStyle>
          <a:p>
            <a:r>
              <a:rPr sz="4400" dirty="0"/>
              <a:t>Rights in relation to automated decision</a:t>
            </a:r>
            <a:r>
              <a:rPr lang="en-GB" sz="4400" dirty="0"/>
              <a:t> </a:t>
            </a:r>
            <a:r>
              <a:rPr sz="4400" dirty="0"/>
              <a:t>making</a:t>
            </a:r>
          </a:p>
        </p:txBody>
      </p:sp>
      <p:sp>
        <p:nvSpPr>
          <p:cNvPr id="279" name="Content Placeholder 2"/>
          <p:cNvSpPr txBox="1">
            <a:spLocks noGrp="1"/>
          </p:cNvSpPr>
          <p:nvPr>
            <p:ph type="body" sz="half" idx="1"/>
          </p:nvPr>
        </p:nvSpPr>
        <p:spPr>
          <a:xfrm>
            <a:off x="689323" y="2776389"/>
            <a:ext cx="7963142" cy="3033689"/>
          </a:xfrm>
          <a:prstGeom prst="rect">
            <a:avLst/>
          </a:prstGeom>
        </p:spPr>
        <p:txBody>
          <a:bodyPr/>
          <a:lstStyle/>
          <a:p>
            <a:r>
              <a:rPr dirty="0"/>
              <a:t>Individuals can </a:t>
            </a:r>
            <a:r>
              <a:rPr b="1" dirty="0"/>
              <a:t>object to their data being processed in order to make a decision</a:t>
            </a:r>
            <a:r>
              <a:rPr dirty="0"/>
              <a:t>.</a:t>
            </a:r>
          </a:p>
          <a:p>
            <a:pPr lvl="1">
              <a:spcBef>
                <a:spcPts val="1200"/>
              </a:spcBef>
            </a:pPr>
            <a:r>
              <a:rPr lang="en-GB"/>
              <a:t>E</a:t>
            </a:r>
            <a:r>
              <a:t>.g. </a:t>
            </a:r>
            <a:r>
              <a:rPr dirty="0"/>
              <a:t>a bank uses an automated ‘credit rating’ to decide whether to give a loan to a customer.</a:t>
            </a:r>
          </a:p>
          <a:p>
            <a:pPr lvl="1"/>
            <a:r>
              <a:rPr dirty="0"/>
              <a:t>Customers can request that a human reviews the decision.</a:t>
            </a:r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39B3F734-4362-8E61-A8B1-EB4BC34C8860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7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9" grpId="1" build="p" animBg="1" advAuto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What is a data subject?</a:t>
            </a:r>
          </a:p>
        </p:txBody>
      </p:sp>
      <p:sp>
        <p:nvSpPr>
          <p:cNvPr id="235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755576" y="2196000"/>
            <a:ext cx="7920112" cy="4041312"/>
          </a:xfrm>
          <a:prstGeom prst="rect">
            <a:avLst/>
          </a:prstGeom>
        </p:spPr>
        <p:txBody>
          <a:bodyPr/>
          <a:lstStyle/>
          <a:p>
            <a:pPr indent="-342000">
              <a:spcBef>
                <a:spcPts val="400"/>
              </a:spcBef>
              <a:buFont typeface="Arial" panose="020B0604020202020204" pitchFamily="34" charset="0"/>
              <a:buChar char="•"/>
              <a:defRPr sz="2000"/>
            </a:pPr>
            <a:r>
              <a:rPr dirty="0"/>
              <a:t>A data subject is:</a:t>
            </a:r>
          </a:p>
          <a:p>
            <a:pPr lvl="1" indent="-342000">
              <a:spcBef>
                <a:spcPts val="400"/>
              </a:spcBef>
              <a:buFont typeface="Arial" panose="020B0604020202020204" pitchFamily="34" charset="0"/>
              <a:buChar char="•"/>
              <a:defRPr sz="2000"/>
            </a:pPr>
            <a:r>
              <a:rPr dirty="0"/>
              <a:t>a person (named individual)</a:t>
            </a:r>
          </a:p>
          <a:p>
            <a:pPr lvl="1" indent="-342000">
              <a:spcBef>
                <a:spcPts val="400"/>
              </a:spcBef>
              <a:buFont typeface="Arial" panose="020B0604020202020204" pitchFamily="34" charset="0"/>
              <a:buChar char="•"/>
              <a:defRPr sz="2000"/>
            </a:pPr>
            <a:r>
              <a:rPr dirty="0"/>
              <a:t>who has personal data</a:t>
            </a:r>
          </a:p>
          <a:p>
            <a:pPr lvl="1" indent="-342000">
              <a:spcBef>
                <a:spcPts val="400"/>
              </a:spcBef>
              <a:buFont typeface="Arial" panose="020B0604020202020204" pitchFamily="34" charset="0"/>
              <a:buChar char="•"/>
              <a:defRPr sz="2000"/>
            </a:pPr>
            <a:r>
              <a:rPr dirty="0"/>
              <a:t>and can be identified from their personal data.</a:t>
            </a:r>
          </a:p>
          <a:p>
            <a:pPr marL="399150" lvl="1" indent="-342000">
              <a:spcBef>
                <a:spcPts val="400"/>
              </a:spcBef>
              <a:buFont typeface="Arial" panose="020B0604020202020204" pitchFamily="34" charset="0"/>
              <a:buChar char="•"/>
              <a:defRPr sz="2000"/>
            </a:pPr>
            <a:r>
              <a:rPr dirty="0"/>
              <a:t>For example, Joe Bloggs can be identified from:</a:t>
            </a:r>
          </a:p>
          <a:p>
            <a:pPr lvl="1" indent="-342000">
              <a:spcBef>
                <a:spcPts val="400"/>
              </a:spcBef>
              <a:buFont typeface="Arial" panose="020B0604020202020204" pitchFamily="34" charset="0"/>
              <a:buChar char="•"/>
              <a:defRPr sz="2000"/>
            </a:pPr>
            <a:r>
              <a:rPr dirty="0"/>
              <a:t>their name</a:t>
            </a:r>
          </a:p>
          <a:p>
            <a:pPr lvl="1" indent="-342000">
              <a:spcBef>
                <a:spcPts val="400"/>
              </a:spcBef>
              <a:buFont typeface="Arial" panose="020B0604020202020204" pitchFamily="34" charset="0"/>
              <a:buChar char="•"/>
              <a:defRPr sz="2000"/>
            </a:pPr>
            <a:r>
              <a:rPr dirty="0"/>
              <a:t>where they live</a:t>
            </a:r>
          </a:p>
          <a:p>
            <a:pPr lvl="1" indent="-342000">
              <a:spcBef>
                <a:spcPts val="400"/>
              </a:spcBef>
              <a:buFont typeface="Arial" panose="020B0604020202020204" pitchFamily="34" charset="0"/>
              <a:buChar char="•"/>
              <a:defRPr sz="2000"/>
            </a:pPr>
            <a:r>
              <a:rPr dirty="0"/>
              <a:t>a photograph with their name tagged on it</a:t>
            </a:r>
          </a:p>
          <a:p>
            <a:pPr lvl="1" indent="-342000">
              <a:spcBef>
                <a:spcPts val="400"/>
              </a:spcBef>
              <a:buFont typeface="Arial" panose="020B0604020202020204" pitchFamily="34" charset="0"/>
              <a:buChar char="•"/>
              <a:defRPr sz="2000"/>
            </a:pPr>
            <a:r>
              <a:rPr dirty="0"/>
              <a:t>their date of birth</a:t>
            </a:r>
          </a:p>
          <a:p>
            <a:pPr lvl="1" indent="-342000">
              <a:spcBef>
                <a:spcPts val="400"/>
              </a:spcBef>
              <a:buFont typeface="Arial" panose="020B0604020202020204" pitchFamily="34" charset="0"/>
              <a:buChar char="•"/>
              <a:defRPr sz="2000"/>
            </a:pPr>
            <a:r>
              <a:rPr dirty="0"/>
              <a:t>passport number</a:t>
            </a:r>
          </a:p>
          <a:p>
            <a:pPr lvl="1" indent="-342000">
              <a:spcBef>
                <a:spcPts val="400"/>
              </a:spcBef>
              <a:buFont typeface="Arial" panose="020B0604020202020204" pitchFamily="34" charset="0"/>
              <a:buChar char="•"/>
              <a:defRPr sz="2000"/>
            </a:pPr>
            <a:r>
              <a:rPr dirty="0"/>
              <a:t>NHS number.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3C2401DD-A3E2-F99C-C3AE-D730D1825859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8" fill="hold"/>
                                        <p:tgtEl>
                                          <p:spTgt spid="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3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3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3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3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3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2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3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6" fill="hold"/>
                                        <p:tgtEl>
                                          <p:spTgt spid="2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3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2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3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" grpId="1" build="p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Title 1"/>
          <p:cNvSpPr txBox="1">
            <a:spLocks noGrp="1"/>
          </p:cNvSpPr>
          <p:nvPr>
            <p:ph type="title"/>
          </p:nvPr>
        </p:nvSpPr>
        <p:spPr>
          <a:xfrm>
            <a:off x="457200" y="1195387"/>
            <a:ext cx="8229600" cy="863601"/>
          </a:xfrm>
          <a:prstGeom prst="rect">
            <a:avLst/>
          </a:prstGeom>
        </p:spPr>
        <p:txBody>
          <a:bodyPr/>
          <a:lstStyle/>
          <a:p>
            <a:r>
              <a:t>The rights of data subjects</a:t>
            </a:r>
          </a:p>
        </p:txBody>
      </p:sp>
      <p:sp>
        <p:nvSpPr>
          <p:cNvPr id="241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755576" y="2195513"/>
            <a:ext cx="7920112" cy="3878263"/>
          </a:xfrm>
          <a:prstGeom prst="rect">
            <a:avLst/>
          </a:prstGeo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dirty="0"/>
              <a:t>The right to be informed.</a:t>
            </a:r>
          </a:p>
          <a:p>
            <a:pPr>
              <a:buFont typeface="Arial" panose="020B0604020202020204" pitchFamily="34" charset="0"/>
              <a:buChar char="•"/>
            </a:pPr>
            <a:r>
              <a:rPr dirty="0"/>
              <a:t>The right of access.</a:t>
            </a:r>
          </a:p>
          <a:p>
            <a:pPr>
              <a:buFont typeface="Arial" panose="020B0604020202020204" pitchFamily="34" charset="0"/>
              <a:buChar char="•"/>
            </a:pPr>
            <a:r>
              <a:rPr dirty="0"/>
              <a:t>The right to rectification.</a:t>
            </a:r>
          </a:p>
          <a:p>
            <a:pPr>
              <a:buFont typeface="Arial" panose="020B0604020202020204" pitchFamily="34" charset="0"/>
              <a:buChar char="•"/>
            </a:pPr>
            <a:r>
              <a:rPr dirty="0"/>
              <a:t>The right to erasure.</a:t>
            </a:r>
          </a:p>
          <a:p>
            <a:pPr>
              <a:buFont typeface="Arial" panose="020B0604020202020204" pitchFamily="34" charset="0"/>
              <a:buChar char="•"/>
            </a:pPr>
            <a:r>
              <a:rPr dirty="0"/>
              <a:t>The right to restrict processing.</a:t>
            </a:r>
          </a:p>
          <a:p>
            <a:pPr>
              <a:buFont typeface="Arial" panose="020B0604020202020204" pitchFamily="34" charset="0"/>
              <a:buChar char="•"/>
            </a:pPr>
            <a:r>
              <a:rPr dirty="0"/>
              <a:t>The right to data portability.</a:t>
            </a:r>
          </a:p>
          <a:p>
            <a:pPr>
              <a:buFont typeface="Arial" panose="020B0604020202020204" pitchFamily="34" charset="0"/>
              <a:buChar char="•"/>
            </a:pPr>
            <a:r>
              <a:rPr dirty="0"/>
              <a:t>The right to object.</a:t>
            </a:r>
          </a:p>
          <a:p>
            <a:pPr>
              <a:buFont typeface="Arial" panose="020B0604020202020204" pitchFamily="34" charset="0"/>
              <a:buChar char="•"/>
            </a:pPr>
            <a:r>
              <a:rPr dirty="0"/>
              <a:t>Rights in relation to automated decision</a:t>
            </a:r>
            <a:r>
              <a:rPr lang="en-GB" dirty="0"/>
              <a:t> </a:t>
            </a:r>
            <a:r>
              <a:rPr dirty="0"/>
              <a:t>making and profiling.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CF61A504-E1C2-BF0D-CBF2-8EF9A9CA1913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2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2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4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2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4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4" fill="hold"/>
                                        <p:tgtEl>
                                          <p:spTgt spid="2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4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1" grpId="1" build="p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Title 1"/>
          <p:cNvSpPr txBox="1">
            <a:spLocks noGrp="1"/>
          </p:cNvSpPr>
          <p:nvPr>
            <p:ph type="title"/>
          </p:nvPr>
        </p:nvSpPr>
        <p:spPr>
          <a:xfrm>
            <a:off x="457200" y="1195387"/>
            <a:ext cx="8229600" cy="863601"/>
          </a:xfrm>
          <a:prstGeom prst="rect">
            <a:avLst/>
          </a:prstGeom>
        </p:spPr>
        <p:txBody>
          <a:bodyPr/>
          <a:lstStyle/>
          <a:p>
            <a:r>
              <a:t>The right to be informed</a:t>
            </a:r>
          </a:p>
        </p:txBody>
      </p:sp>
      <p:sp>
        <p:nvSpPr>
          <p:cNvPr id="247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827584" y="2420888"/>
            <a:ext cx="7776096" cy="3878263"/>
          </a:xfrm>
          <a:prstGeom prst="rect">
            <a:avLst/>
          </a:prstGeo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dirty="0"/>
              <a:t>How their personal data is </a:t>
            </a:r>
            <a:r>
              <a:rPr b="1" dirty="0"/>
              <a:t>being collected</a:t>
            </a:r>
            <a:r>
              <a:rPr dirty="0"/>
              <a:t>.</a:t>
            </a:r>
          </a:p>
          <a:p>
            <a:pPr>
              <a:buFont typeface="Arial" panose="020B0604020202020204" pitchFamily="34" charset="0"/>
              <a:buChar char="•"/>
            </a:pPr>
            <a:r>
              <a:rPr dirty="0"/>
              <a:t>How their personal data is </a:t>
            </a:r>
            <a:r>
              <a:rPr b="1" dirty="0"/>
              <a:t>being used</a:t>
            </a:r>
            <a:r>
              <a:rPr dirty="0"/>
              <a:t>.</a:t>
            </a:r>
          </a:p>
          <a:p>
            <a:pPr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dirty="0"/>
              <a:t>This information must be communicated </a:t>
            </a:r>
            <a:r>
              <a:rPr b="1" dirty="0"/>
              <a:t>clearly and concisely</a:t>
            </a:r>
            <a:r>
              <a:rPr dirty="0"/>
              <a:t> so people can understand it.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9342D360-4414-BFC7-5D3D-43D84FF05DA1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7" grpId="1" build="p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Title 1"/>
          <p:cNvSpPr txBox="1">
            <a:spLocks noGrp="1"/>
          </p:cNvSpPr>
          <p:nvPr>
            <p:ph type="title"/>
          </p:nvPr>
        </p:nvSpPr>
        <p:spPr>
          <a:xfrm>
            <a:off x="457200" y="1195387"/>
            <a:ext cx="8229600" cy="863601"/>
          </a:xfrm>
          <a:prstGeom prst="rect">
            <a:avLst/>
          </a:prstGeom>
        </p:spPr>
        <p:txBody>
          <a:bodyPr/>
          <a:lstStyle/>
          <a:p>
            <a:r>
              <a:t>The right of access</a:t>
            </a:r>
          </a:p>
        </p:txBody>
      </p:sp>
      <p:sp>
        <p:nvSpPr>
          <p:cNvPr id="251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597529" y="2316956"/>
            <a:ext cx="8365401" cy="3878264"/>
          </a:xfrm>
          <a:prstGeom prst="rect">
            <a:avLst/>
          </a:prstGeo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dirty="0"/>
              <a:t>Individuals have the right to </a:t>
            </a:r>
            <a:r>
              <a:rPr b="1" dirty="0"/>
              <a:t>access their personal data</a:t>
            </a:r>
            <a:r>
              <a:rPr dirty="0"/>
              <a:t>.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dirty="0"/>
              <a:t>This is known as a </a:t>
            </a:r>
            <a:r>
              <a:rPr b="1" dirty="0"/>
              <a:t>subject access request</a:t>
            </a:r>
            <a:r>
              <a:rPr lang="en-GB" dirty="0"/>
              <a:t>.</a:t>
            </a:r>
            <a:endParaRPr dirty="0"/>
          </a:p>
          <a:p>
            <a:pPr lvl="1">
              <a:buFont typeface="Arial" panose="020B0604020202020204" pitchFamily="34" charset="0"/>
              <a:buChar char="•"/>
            </a:pPr>
            <a:r>
              <a:rPr dirty="0"/>
              <a:t>Can be requested verbally or in writing.</a:t>
            </a:r>
          </a:p>
          <a:p>
            <a:pPr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dirty="0" err="1"/>
              <a:t>Organisations</a:t>
            </a:r>
            <a:r>
              <a:rPr dirty="0"/>
              <a:t> have </a:t>
            </a:r>
            <a:r>
              <a:rPr b="1" dirty="0"/>
              <a:t>one month to respond </a:t>
            </a:r>
            <a:r>
              <a:rPr dirty="0"/>
              <a:t>to a request.</a:t>
            </a:r>
          </a:p>
          <a:p>
            <a:pPr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dirty="0"/>
              <a:t>Fees should not be charged.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6FA4064D-7D07-D93F-9E43-11E14FF67ED7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1" grpId="1" build="p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Title 1"/>
          <p:cNvSpPr txBox="1">
            <a:spLocks noGrp="1"/>
          </p:cNvSpPr>
          <p:nvPr>
            <p:ph type="title"/>
          </p:nvPr>
        </p:nvSpPr>
        <p:spPr>
          <a:xfrm>
            <a:off x="457200" y="1195387"/>
            <a:ext cx="8229600" cy="863601"/>
          </a:xfrm>
          <a:prstGeom prst="rect">
            <a:avLst/>
          </a:prstGeom>
        </p:spPr>
        <p:txBody>
          <a:bodyPr/>
          <a:lstStyle/>
          <a:p>
            <a:r>
              <a:t>The right to rectification</a:t>
            </a:r>
          </a:p>
        </p:txBody>
      </p:sp>
      <p:sp>
        <p:nvSpPr>
          <p:cNvPr id="255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838696" y="2606606"/>
            <a:ext cx="7848104" cy="3558698"/>
          </a:xfrm>
          <a:prstGeom prst="rect">
            <a:avLst/>
          </a:prstGeom>
        </p:spPr>
        <p:txBody>
          <a:bodyPr/>
          <a:lstStyle/>
          <a:p>
            <a:r>
              <a:t>Individuals can have </a:t>
            </a:r>
            <a:r>
              <a:rPr b="1"/>
              <a:t>inaccurate personal data rectified</a:t>
            </a:r>
            <a:r>
              <a:t> (changed if incorrect) or </a:t>
            </a:r>
            <a:r>
              <a:rPr b="1"/>
              <a:t>completed</a:t>
            </a:r>
            <a:r>
              <a:t> if it is incomplete.</a:t>
            </a:r>
          </a:p>
          <a:p>
            <a:pPr>
              <a:spcBef>
                <a:spcPts val="1200"/>
              </a:spcBef>
            </a:pPr>
            <a:r>
              <a:t>Can be requested verbally or in writing.</a:t>
            </a:r>
          </a:p>
          <a:p>
            <a:pPr>
              <a:spcBef>
                <a:spcPts val="1200"/>
              </a:spcBef>
            </a:pPr>
            <a:r>
              <a:t>Organisations have </a:t>
            </a:r>
            <a:r>
              <a:rPr b="1"/>
              <a:t>one month to respond </a:t>
            </a:r>
            <a:r>
              <a:t>to a request.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B01DEF84-523B-BBAF-604C-E11873127E16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5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5" grpId="1" build="p" animBg="1" advAuto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" name="Title 1"/>
          <p:cNvSpPr txBox="1">
            <a:spLocks noGrp="1"/>
          </p:cNvSpPr>
          <p:nvPr>
            <p:ph type="title"/>
          </p:nvPr>
        </p:nvSpPr>
        <p:spPr>
          <a:xfrm>
            <a:off x="457200" y="1195387"/>
            <a:ext cx="8229600" cy="863601"/>
          </a:xfrm>
          <a:prstGeom prst="rect">
            <a:avLst/>
          </a:prstGeom>
        </p:spPr>
        <p:txBody>
          <a:bodyPr/>
          <a:lstStyle/>
          <a:p>
            <a:r>
              <a:t>The right to erasure</a:t>
            </a:r>
          </a:p>
        </p:txBody>
      </p:sp>
      <p:sp>
        <p:nvSpPr>
          <p:cNvPr id="259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827584" y="2195513"/>
            <a:ext cx="7848104" cy="3878263"/>
          </a:xfrm>
          <a:prstGeom prst="rect">
            <a:avLst/>
          </a:prstGeom>
        </p:spPr>
        <p:txBody>
          <a:bodyPr/>
          <a:lstStyle/>
          <a:p>
            <a:r>
              <a:t>Also known as ‘</a:t>
            </a:r>
            <a:r>
              <a:rPr b="1"/>
              <a:t>the right to be forgotten</a:t>
            </a:r>
            <a:r>
              <a:t>’.</a:t>
            </a:r>
          </a:p>
          <a:p>
            <a:pPr>
              <a:spcBef>
                <a:spcPts val="1200"/>
              </a:spcBef>
            </a:pPr>
            <a:r>
              <a:t>Individuals can have personal data erased in </a:t>
            </a:r>
            <a:r>
              <a:rPr b="1"/>
              <a:t>specific circumstances only</a:t>
            </a:r>
          </a:p>
          <a:p>
            <a:pPr lvl="1"/>
            <a:r>
              <a:t>e.g. where publication of the information can cause them harm.</a:t>
            </a:r>
          </a:p>
          <a:p>
            <a:pPr>
              <a:spcBef>
                <a:spcPts val="1200"/>
              </a:spcBef>
            </a:pPr>
            <a:r>
              <a:t>Can be requested verbally or in writing.</a:t>
            </a:r>
          </a:p>
          <a:p>
            <a:pPr>
              <a:spcBef>
                <a:spcPts val="1200"/>
              </a:spcBef>
            </a:pPr>
            <a:r>
              <a:t>Organisations have </a:t>
            </a:r>
            <a:r>
              <a:rPr b="1"/>
              <a:t>one month to respond </a:t>
            </a:r>
            <a:r>
              <a:t>to a request.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82C17D3-FA9A-D6CF-1C5B-FFB18589DE32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5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7" fill="hold"/>
                                        <p:tgtEl>
                                          <p:spTgt spid="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5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9" grpId="1" build="p" animBg="1" advAuto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2" name="Title 1"/>
          <p:cNvSpPr txBox="1">
            <a:spLocks noGrp="1"/>
          </p:cNvSpPr>
          <p:nvPr>
            <p:ph type="title"/>
          </p:nvPr>
        </p:nvSpPr>
        <p:spPr>
          <a:xfrm>
            <a:off x="457200" y="1195387"/>
            <a:ext cx="8229600" cy="863601"/>
          </a:xfrm>
          <a:prstGeom prst="rect">
            <a:avLst/>
          </a:prstGeom>
        </p:spPr>
        <p:txBody>
          <a:bodyPr/>
          <a:lstStyle>
            <a:lvl1pPr defTabSz="896111">
              <a:defRPr sz="4312"/>
            </a:lvl1pPr>
          </a:lstStyle>
          <a:p>
            <a:r>
              <a:t>The right to restrict processing</a:t>
            </a:r>
          </a:p>
        </p:txBody>
      </p:sp>
      <p:sp>
        <p:nvSpPr>
          <p:cNvPr id="263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899592" y="2492896"/>
            <a:ext cx="7764982" cy="3312369"/>
          </a:xfrm>
          <a:prstGeom prst="rect">
            <a:avLst/>
          </a:prstGeom>
        </p:spPr>
        <p:txBody>
          <a:bodyPr/>
          <a:lstStyle/>
          <a:p>
            <a:r>
              <a:t>Individuals can </a:t>
            </a:r>
            <a:r>
              <a:rPr b="1"/>
              <a:t>prevent data being processed in specific circumstances only</a:t>
            </a:r>
          </a:p>
          <a:p>
            <a:pPr lvl="1"/>
            <a:r>
              <a:t>e.g. while the accuracy of the data is being reviewed by a third party (e.g. a court of law).</a:t>
            </a:r>
          </a:p>
          <a:p>
            <a:pPr>
              <a:spcBef>
                <a:spcPts val="1200"/>
              </a:spcBef>
            </a:pPr>
            <a:r>
              <a:t>Can be requested verbally or in writing.</a:t>
            </a:r>
          </a:p>
          <a:p>
            <a:pPr>
              <a:spcBef>
                <a:spcPts val="1200"/>
              </a:spcBef>
            </a:pPr>
            <a:r>
              <a:t>Organisations have </a:t>
            </a:r>
            <a:r>
              <a:rPr b="1"/>
              <a:t>one month to respond </a:t>
            </a:r>
            <a:r>
              <a:t>to a request.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4437F505-AC78-D239-DA31-527636722A84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6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6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6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3" grpId="1" build="p" animBg="1" advAuto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Title 1"/>
          <p:cNvSpPr txBox="1">
            <a:spLocks noGrp="1"/>
          </p:cNvSpPr>
          <p:nvPr>
            <p:ph type="title"/>
          </p:nvPr>
        </p:nvSpPr>
        <p:spPr>
          <a:xfrm>
            <a:off x="457200" y="1195387"/>
            <a:ext cx="8229600" cy="863601"/>
          </a:xfrm>
          <a:prstGeom prst="rect">
            <a:avLst/>
          </a:prstGeom>
        </p:spPr>
        <p:txBody>
          <a:bodyPr/>
          <a:lstStyle/>
          <a:p>
            <a:r>
              <a:t>The right to data portability</a:t>
            </a:r>
          </a:p>
        </p:txBody>
      </p:sp>
      <p:sp>
        <p:nvSpPr>
          <p:cNvPr id="267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894514" y="2420888"/>
            <a:ext cx="7776096" cy="3878263"/>
          </a:xfrm>
          <a:prstGeom prst="rect">
            <a:avLst/>
          </a:prstGeom>
        </p:spPr>
        <p:txBody>
          <a:bodyPr/>
          <a:lstStyle/>
          <a:p>
            <a:r>
              <a:t>Individuals have access to their personal data and </a:t>
            </a:r>
            <a:r>
              <a:rPr b="1"/>
              <a:t>can request that it be reused across different services</a:t>
            </a:r>
            <a:r>
              <a:t>.</a:t>
            </a:r>
          </a:p>
          <a:p>
            <a:pPr lvl="1"/>
            <a:r>
              <a:t>Example: data on domestic energy use can be shared with a comparison website to enable price comparisons to be made.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394F932E-5453-121D-9276-6D377FFDD1FA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6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7" grpId="1" build="p" animBg="1" advAuto="0"/>
    </p:bldLst>
  </p:timing>
</p:sld>
</file>

<file path=ppt/theme/theme1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</TotalTime>
  <Words>903</Words>
  <Application>Microsoft Office PowerPoint</Application>
  <PresentationFormat>On-screen Show (4:3)</PresentationFormat>
  <Paragraphs>79</Paragraphs>
  <Slides>11</Slides>
  <Notes>11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Verdana</vt:lpstr>
      <vt:lpstr>Wingdings</vt:lpstr>
      <vt:lpstr>1_TitleSlide</vt:lpstr>
      <vt:lpstr>The General Data Protection Regulations (GDPR)</vt:lpstr>
      <vt:lpstr>What is a data subject?</vt:lpstr>
      <vt:lpstr>The rights of data subjects</vt:lpstr>
      <vt:lpstr>The right to be informed</vt:lpstr>
      <vt:lpstr>The right of access</vt:lpstr>
      <vt:lpstr>The right to rectification</vt:lpstr>
      <vt:lpstr>The right to erasure</vt:lpstr>
      <vt:lpstr>The right to restrict processing</vt:lpstr>
      <vt:lpstr>The right to data portability</vt:lpstr>
      <vt:lpstr>The right to object</vt:lpstr>
      <vt:lpstr>Rights in relation to automated decision making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General Data Protection Regulations (GDPR)</dc:title>
  <dc:creator>Antonio Perola</dc:creator>
  <cp:lastModifiedBy>Mukesh  Bisht</cp:lastModifiedBy>
  <cp:revision>14</cp:revision>
  <cp:lastPrinted>2022-10-21T07:51:13Z</cp:lastPrinted>
  <dcterms:modified xsi:type="dcterms:W3CDTF">2022-12-27T23:15:15Z</dcterms:modified>
</cp:coreProperties>
</file>