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D1F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056214736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GB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sz="1200" dirty="0"/>
              <a:t>This could be used as a starter activity to refresh the key points about the main components of a DFD covered previously.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Shape 24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8" name="Shape 24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Tell </a:t>
            </a:r>
            <a:r>
              <a:rPr lang="en-GB" dirty="0"/>
              <a:t>learners</a:t>
            </a:r>
            <a:r>
              <a:rPr lang="en-GB" baseline="0" dirty="0"/>
              <a:t> </a:t>
            </a:r>
            <a:r>
              <a:rPr dirty="0"/>
              <a:t>that DFDs must obey certain rules. The most important of these rules are: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All data flows must flow to or from a process. Example: external entities must flow into a system, not into another external entity.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 process must have at least one input to it and one output from it – otherwise what is being transformed by the process?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The input elements to a process must be capable of producing the output: output cannot contain more data than the input data contained!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Data must be transformed by the process: Output data cannot be the same as input data!</a:t>
            </a:r>
          </a:p>
          <a:p>
            <a:r>
              <a:rPr dirty="0"/>
              <a:t>More details can be found at: https://eternalsunshineoftheismind.wordpress.com/2013/02/25/rules-for-creating-data-flow-diagrams/ </a:t>
            </a: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Shape 263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64" name="Shape 264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Tell </a:t>
            </a:r>
            <a:r>
              <a:rPr lang="en-GB" dirty="0"/>
              <a:t>learners </a:t>
            </a:r>
            <a:r>
              <a:rPr dirty="0"/>
              <a:t>that DFDs must obey certain rules. The most important of these rules are: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All data flows must flow to or from a process. Example: external entities must flow into a system, not into another external entity.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 process must have at least one input to it and one output from it – otherwise what is being transformed by the process?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The input elements to a process must be capable of producing the output: output cannot contain more data than the input data contained!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Data must be transformed by the process: Output data cannot be the same as input data!</a:t>
            </a:r>
          </a:p>
          <a:p>
            <a:r>
              <a:rPr dirty="0"/>
              <a:t>More details can be found at: https://eternalsunshineoftheismind.wordpress.com/2013/02/25/rules-for-creating-data-flow-diagrams/ </a:t>
            </a: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5" name="Shape 285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86" name="Shape 286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Tell </a:t>
            </a:r>
            <a:r>
              <a:rPr lang="en-GB" dirty="0"/>
              <a:t>learners </a:t>
            </a:r>
            <a:r>
              <a:rPr dirty="0"/>
              <a:t>that DFDs must obey certain rules. The most important of these rules are: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All data flows must flow to or from a process. Example: external entities must flow into a system, not into another external entity.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 process must have at least one input to it and one output from it – otherwise what is being transformed by the process?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The input elements to a process must be capable of producing the output: output cannot contain more data than the input data contained!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Data must be transformed by the process: Output data cannot be the same as input data!</a:t>
            </a:r>
          </a:p>
          <a:p>
            <a:r>
              <a:rPr dirty="0"/>
              <a:t>More details can be found at: https://eternalsunshineoftheismind.wordpress.com/2013/02/25/rules-for-creating-data-flow-diagrams/ </a:t>
            </a: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" name="Shape 307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308" name="Shape 308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Tell </a:t>
            </a:r>
            <a:r>
              <a:rPr lang="en-GB"/>
              <a:t>learners </a:t>
            </a:r>
            <a:r>
              <a:t>that </a:t>
            </a:r>
            <a:r>
              <a:rPr dirty="0"/>
              <a:t>DFDs must obey certain rules. The most important of these rules are: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All data flows must flow to or from a process. Example: external entities must flow into a system, not into another external entity.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A process must have at least one input to it and one output from it – otherwise what is being transformed by the process?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The input elements to a process must be capable of producing the output: output cannot contain more data than the input data contained!</a:t>
            </a:r>
          </a:p>
          <a:p>
            <a:pPr marL="228600" indent="-228600">
              <a:buSzPct val="100000"/>
              <a:buAutoNum type="arabicPeriod"/>
            </a:pPr>
            <a:r>
              <a:rPr dirty="0"/>
              <a:t>Data must be transformed by the process: Output data cannot be the same as input data!</a:t>
            </a:r>
          </a:p>
          <a:p>
            <a:r>
              <a:rPr dirty="0"/>
              <a:t>More details can be found at: https://eternalsunshineoftheismind.wordpress.com/2013/02/25/rules-for-creating-data-flow-diagrams/ 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66B4120-BE32-9E70-9B3C-F5810DCDE81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6BCDD15-64E2-B850-AF06-98816C1E178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6039D6C-7ECD-D27F-6957-91881C37BD4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3B2FAE5-FF44-CE15-C46A-B48B861752E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C3094AC-CDD4-4E28-DE79-54B286EB935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DEAF47-FF1B-F5BF-AECC-62DE960E5655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DA3FF83-ECEC-213F-4AA2-904F59B60DF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DBCC81-752C-AFAC-17AF-7C185F19A17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F677A45-B3DD-7EBC-0980-618606ECC34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DACAF4B-57FB-C96B-0F04-34AAED2B8A7A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609DBF1-9766-B4E5-13CB-A8D529733E0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1F1D26A-49A7-4DA5-1783-F52EBE58980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EE44F69-A7A4-B431-3AF2-7536A6E9FAF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22AD5C1-F950-CA56-3914-CD084BF7D8B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1ACCBDD-2DFF-CBF1-933D-6B6886924C36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9253BDD-48FC-0C17-6A3F-859153863A43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E86B8C2-1A71-780C-57BC-C8BEEF4599D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54AAD705-DD77-7C6C-DB43-43AD69C377A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BE1DD540-F08B-CDF2-6713-0CEC6941F9B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4B1A38C-3249-9B03-EF3A-DAC6D0D4C2F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910299D-C08B-F93C-A6ED-793BED54B77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1C1D032-C486-ACE9-D1DE-71FBE55F727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DA6297F3-97DA-FEF9-41AE-FDBF0DA0D15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2A68F0F-C6AA-EE02-9E55-190E5BC170F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Creating a data flow diagram (DFD)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BC0F445-6483-23A2-849E-D7FEC16B137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46087" y="1332000"/>
            <a:ext cx="8229601" cy="864000"/>
          </a:xfrm>
          <a:prstGeom prst="rect">
            <a:avLst/>
          </a:prstGeom>
        </p:spPr>
        <p:txBody>
          <a:bodyPr/>
          <a:lstStyle/>
          <a:p>
            <a:r>
              <a:t>DFD uses three main symbols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sz="half" idx="1"/>
          </p:nvPr>
        </p:nvSpPr>
        <p:spPr>
          <a:xfrm>
            <a:off x="636834" y="2875782"/>
            <a:ext cx="7848105" cy="1953081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What are they?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03B5340B-BA20-65F7-3898-BB410C2E2492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340985"/>
            <a:ext cx="8229600" cy="864001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40" name="Oval 4"/>
          <p:cNvGrpSpPr/>
          <p:nvPr/>
        </p:nvGrpSpPr>
        <p:grpSpPr>
          <a:xfrm>
            <a:off x="1500264" y="2995155"/>
            <a:ext cx="1944217" cy="1080121"/>
            <a:chOff x="0" y="0"/>
            <a:chExt cx="1944216" cy="1080120"/>
          </a:xfrm>
        </p:grpSpPr>
        <p:sp>
          <p:nvSpPr>
            <p:cNvPr id="238" name="Oval"/>
            <p:cNvSpPr/>
            <p:nvPr/>
          </p:nvSpPr>
          <p:spPr>
            <a:xfrm>
              <a:off x="-1" y="-1"/>
              <a:ext cx="1944218" cy="1080122"/>
            </a:xfrm>
            <a:prstGeom prst="ellipse">
              <a:avLst/>
            </a:pr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39" name="???????"/>
            <p:cNvSpPr txBox="1"/>
            <p:nvPr/>
          </p:nvSpPr>
          <p:spPr>
            <a:xfrm>
              <a:off x="343143" y="354639"/>
              <a:ext cx="1257930" cy="370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lvl1pPr>
            </a:lstStyle>
            <a:p>
              <a:r>
                <a:rPr dirty="0"/>
                <a:t>???????</a:t>
              </a:r>
            </a:p>
          </p:txBody>
        </p:sp>
      </p:grpSp>
      <p:grpSp>
        <p:nvGrpSpPr>
          <p:cNvPr id="243" name="Speech Bubble: Rectangle with Corners Rounded 15"/>
          <p:cNvGrpSpPr/>
          <p:nvPr/>
        </p:nvGrpSpPr>
        <p:grpSpPr>
          <a:xfrm>
            <a:off x="3406423" y="3247183"/>
            <a:ext cx="2774362" cy="576066"/>
            <a:chOff x="0" y="0"/>
            <a:chExt cx="2774361" cy="576065"/>
          </a:xfrm>
        </p:grpSpPr>
        <p:sp>
          <p:nvSpPr>
            <p:cNvPr id="241" name="Shape"/>
            <p:cNvSpPr/>
            <p:nvPr/>
          </p:nvSpPr>
          <p:spPr>
            <a:xfrm>
              <a:off x="0" y="0"/>
              <a:ext cx="2774361" cy="576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27" y="3600"/>
                  </a:moveTo>
                  <a:cubicBezTo>
                    <a:pt x="9827" y="1612"/>
                    <a:pt x="10162" y="0"/>
                    <a:pt x="10574" y="0"/>
                  </a:cubicBezTo>
                  <a:lnTo>
                    <a:pt x="11789" y="0"/>
                  </a:lnTo>
                  <a:lnTo>
                    <a:pt x="20852" y="0"/>
                  </a:lnTo>
                  <a:cubicBezTo>
                    <a:pt x="21265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265" y="21600"/>
                    <a:pt x="20852" y="21600"/>
                  </a:cubicBezTo>
                  <a:lnTo>
                    <a:pt x="10574" y="21600"/>
                  </a:lnTo>
                  <a:cubicBezTo>
                    <a:pt x="10162" y="21600"/>
                    <a:pt x="9827" y="19988"/>
                    <a:pt x="9827" y="18000"/>
                  </a:cubicBezTo>
                  <a:lnTo>
                    <a:pt x="9827" y="9000"/>
                  </a:lnTo>
                  <a:lnTo>
                    <a:pt x="0" y="4987"/>
                  </a:lnTo>
                  <a:lnTo>
                    <a:pt x="9827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2" name="Entity"/>
            <p:cNvSpPr txBox="1"/>
            <p:nvPr/>
          </p:nvSpPr>
          <p:spPr>
            <a:xfrm>
              <a:off x="1348733" y="26424"/>
              <a:ext cx="1339087" cy="523217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rPr dirty="0"/>
                <a:t>Entity</a:t>
              </a:r>
            </a:p>
          </p:txBody>
        </p:sp>
      </p:grpSp>
      <p:grpSp>
        <p:nvGrpSpPr>
          <p:cNvPr id="246" name="Speech Bubble: Rectangle with Corners Rounded 16"/>
          <p:cNvGrpSpPr/>
          <p:nvPr/>
        </p:nvGrpSpPr>
        <p:grpSpPr>
          <a:xfrm>
            <a:off x="2871695" y="4050716"/>
            <a:ext cx="4685243" cy="1750994"/>
            <a:chOff x="0" y="0"/>
            <a:chExt cx="4525932" cy="1610533"/>
          </a:xfrm>
        </p:grpSpPr>
        <p:sp>
          <p:nvSpPr>
            <p:cNvPr id="244" name="Shape"/>
            <p:cNvSpPr/>
            <p:nvPr/>
          </p:nvSpPr>
          <p:spPr>
            <a:xfrm>
              <a:off x="0" y="0"/>
              <a:ext cx="4436610" cy="161053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878" y="8301"/>
                  </a:moveTo>
                  <a:cubicBezTo>
                    <a:pt x="6878" y="6832"/>
                    <a:pt x="7310" y="5641"/>
                    <a:pt x="7843" y="5641"/>
                  </a:cubicBezTo>
                  <a:lnTo>
                    <a:pt x="9331" y="5641"/>
                  </a:lnTo>
                  <a:lnTo>
                    <a:pt x="20634" y="5641"/>
                  </a:lnTo>
                  <a:cubicBezTo>
                    <a:pt x="21168" y="5641"/>
                    <a:pt x="21600" y="6832"/>
                    <a:pt x="21600" y="8301"/>
                  </a:cubicBezTo>
                  <a:lnTo>
                    <a:pt x="21600" y="8301"/>
                  </a:lnTo>
                  <a:lnTo>
                    <a:pt x="21600" y="18940"/>
                  </a:lnTo>
                  <a:cubicBezTo>
                    <a:pt x="21600" y="20409"/>
                    <a:pt x="21168" y="21600"/>
                    <a:pt x="20634" y="21600"/>
                  </a:cubicBezTo>
                  <a:lnTo>
                    <a:pt x="7843" y="21600"/>
                  </a:lnTo>
                  <a:cubicBezTo>
                    <a:pt x="7310" y="21600"/>
                    <a:pt x="6878" y="20409"/>
                    <a:pt x="6878" y="18940"/>
                  </a:cubicBezTo>
                  <a:lnTo>
                    <a:pt x="6878" y="12291"/>
                  </a:lnTo>
                  <a:lnTo>
                    <a:pt x="0" y="0"/>
                  </a:lnTo>
                  <a:lnTo>
                    <a:pt x="6878" y="8301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45" name="Someone or something that is interacting with the system"/>
            <p:cNvSpPr txBox="1"/>
            <p:nvPr/>
          </p:nvSpPr>
          <p:spPr>
            <a:xfrm>
              <a:off x="1353463" y="507739"/>
              <a:ext cx="3172469" cy="101566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Someone or something that is interacting with the system</a:t>
              </a:r>
            </a:p>
          </p:txBody>
        </p:sp>
      </p:grp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41E2E5D6-883F-CC00-0441-040C066234F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0" grpId="1" animBg="1" advAuto="0"/>
      <p:bldP spid="243" grpId="2" animBg="1" advAuto="0"/>
      <p:bldP spid="246" grpId="3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1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54" name="Speech Bubble: Rectangle with Corners Rounded 15"/>
          <p:cNvGrpSpPr/>
          <p:nvPr/>
        </p:nvGrpSpPr>
        <p:grpSpPr>
          <a:xfrm>
            <a:off x="3405623" y="3445366"/>
            <a:ext cx="3038586" cy="576065"/>
            <a:chOff x="0" y="0"/>
            <a:chExt cx="3038584" cy="576064"/>
          </a:xfrm>
        </p:grpSpPr>
        <p:sp>
          <p:nvSpPr>
            <p:cNvPr id="252" name="Shape"/>
            <p:cNvSpPr/>
            <p:nvPr/>
          </p:nvSpPr>
          <p:spPr>
            <a:xfrm>
              <a:off x="0" y="0"/>
              <a:ext cx="3038585" cy="57606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9827" y="3600"/>
                  </a:moveTo>
                  <a:cubicBezTo>
                    <a:pt x="9827" y="1612"/>
                    <a:pt x="10132" y="0"/>
                    <a:pt x="10509" y="0"/>
                  </a:cubicBezTo>
                  <a:lnTo>
                    <a:pt x="11789" y="0"/>
                  </a:lnTo>
                  <a:lnTo>
                    <a:pt x="20917" y="0"/>
                  </a:lnTo>
                  <a:cubicBezTo>
                    <a:pt x="21294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294" y="21600"/>
                    <a:pt x="20917" y="21600"/>
                  </a:cubicBezTo>
                  <a:lnTo>
                    <a:pt x="10509" y="21600"/>
                  </a:lnTo>
                  <a:cubicBezTo>
                    <a:pt x="10132" y="21600"/>
                    <a:pt x="9827" y="19988"/>
                    <a:pt x="9827" y="18000"/>
                  </a:cubicBezTo>
                  <a:lnTo>
                    <a:pt x="9827" y="9000"/>
                  </a:lnTo>
                  <a:lnTo>
                    <a:pt x="0" y="4987"/>
                  </a:lnTo>
                  <a:lnTo>
                    <a:pt x="9827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53" name="Process"/>
            <p:cNvSpPr txBox="1"/>
            <p:nvPr/>
          </p:nvSpPr>
          <p:spPr>
            <a:xfrm>
              <a:off x="1468941" y="26412"/>
              <a:ext cx="1483103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Process</a:t>
              </a:r>
            </a:p>
          </p:txBody>
        </p:sp>
      </p:grpSp>
      <p:grpSp>
        <p:nvGrpSpPr>
          <p:cNvPr id="257" name="Speech Bubble: Rectangle with Corners Rounded 16"/>
          <p:cNvGrpSpPr/>
          <p:nvPr/>
        </p:nvGrpSpPr>
        <p:grpSpPr>
          <a:xfrm>
            <a:off x="3476949" y="4373299"/>
            <a:ext cx="4119388" cy="1071925"/>
            <a:chOff x="0" y="0"/>
            <a:chExt cx="4119386" cy="1071924"/>
          </a:xfrm>
        </p:grpSpPr>
        <p:sp>
          <p:nvSpPr>
            <p:cNvPr id="255" name="Shape"/>
            <p:cNvSpPr/>
            <p:nvPr/>
          </p:nvSpPr>
          <p:spPr>
            <a:xfrm>
              <a:off x="0" y="0"/>
              <a:ext cx="4119387" cy="107192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7632" y="6730"/>
                  </a:moveTo>
                  <a:cubicBezTo>
                    <a:pt x="7632" y="5088"/>
                    <a:pt x="7978" y="3756"/>
                    <a:pt x="8406" y="3756"/>
                  </a:cubicBezTo>
                  <a:lnTo>
                    <a:pt x="9960" y="3756"/>
                  </a:lnTo>
                  <a:lnTo>
                    <a:pt x="20826" y="3756"/>
                  </a:lnTo>
                  <a:cubicBezTo>
                    <a:pt x="21254" y="3756"/>
                    <a:pt x="21600" y="5088"/>
                    <a:pt x="21600" y="6730"/>
                  </a:cubicBezTo>
                  <a:lnTo>
                    <a:pt x="21600" y="6730"/>
                  </a:lnTo>
                  <a:lnTo>
                    <a:pt x="21600" y="18626"/>
                  </a:lnTo>
                  <a:cubicBezTo>
                    <a:pt x="21600" y="20268"/>
                    <a:pt x="21254" y="21600"/>
                    <a:pt x="20826" y="21600"/>
                  </a:cubicBezTo>
                  <a:lnTo>
                    <a:pt x="8406" y="21600"/>
                  </a:lnTo>
                  <a:cubicBezTo>
                    <a:pt x="7978" y="21600"/>
                    <a:pt x="7632" y="20268"/>
                    <a:pt x="7632" y="18626"/>
                  </a:cubicBezTo>
                  <a:lnTo>
                    <a:pt x="7632" y="11191"/>
                  </a:lnTo>
                  <a:lnTo>
                    <a:pt x="0" y="0"/>
                  </a:lnTo>
                  <a:lnTo>
                    <a:pt x="7632" y="673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56" name="Something that happens to data"/>
            <p:cNvSpPr txBox="1"/>
            <p:nvPr/>
          </p:nvSpPr>
          <p:spPr>
            <a:xfrm>
              <a:off x="1557110" y="278639"/>
              <a:ext cx="2460629" cy="7010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Something that happens to data</a:t>
              </a:r>
            </a:p>
          </p:txBody>
        </p:sp>
      </p:grpSp>
      <p:grpSp>
        <p:nvGrpSpPr>
          <p:cNvPr id="262" name="Group 6"/>
          <p:cNvGrpSpPr/>
          <p:nvPr/>
        </p:nvGrpSpPr>
        <p:grpSpPr>
          <a:xfrm>
            <a:off x="1476424" y="3254419"/>
            <a:ext cx="1944217" cy="1305276"/>
            <a:chOff x="0" y="0"/>
            <a:chExt cx="1944215" cy="1305275"/>
          </a:xfrm>
        </p:grpSpPr>
        <p:sp>
          <p:nvSpPr>
            <p:cNvPr id="258" name="Flowchart: Alternate Process 7"/>
            <p:cNvSpPr/>
            <p:nvPr/>
          </p:nvSpPr>
          <p:spPr>
            <a:xfrm>
              <a:off x="-1" y="9131"/>
              <a:ext cx="1944217" cy="129614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3600"/>
                  </a:moveTo>
                  <a:cubicBezTo>
                    <a:pt x="0" y="1612"/>
                    <a:pt x="1075" y="0"/>
                    <a:pt x="2400" y="0"/>
                  </a:cubicBezTo>
                  <a:lnTo>
                    <a:pt x="19200" y="0"/>
                  </a:lnTo>
                  <a:cubicBezTo>
                    <a:pt x="20525" y="0"/>
                    <a:pt x="21600" y="1612"/>
                    <a:pt x="21600" y="3600"/>
                  </a:cubicBezTo>
                  <a:lnTo>
                    <a:pt x="21600" y="18000"/>
                  </a:lnTo>
                  <a:cubicBezTo>
                    <a:pt x="21600" y="19988"/>
                    <a:pt x="20525" y="21600"/>
                    <a:pt x="19200" y="21600"/>
                  </a:cubicBezTo>
                  <a:lnTo>
                    <a:pt x="2400" y="21600"/>
                  </a:lnTo>
                  <a:cubicBezTo>
                    <a:pt x="1075" y="21600"/>
                    <a:pt x="0" y="19988"/>
                    <a:pt x="0" y="18000"/>
                  </a:cubicBezTo>
                  <a:close/>
                </a:path>
              </a:pathLst>
            </a:custGeom>
            <a:solidFill>
              <a:srgbClr val="3D1F66"/>
            </a:solidFill>
            <a:ln w="25400" cap="flat">
              <a:solidFill>
                <a:srgbClr val="00000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59" name="Straight Connector 8"/>
            <p:cNvSpPr/>
            <p:nvPr/>
          </p:nvSpPr>
          <p:spPr>
            <a:xfrm>
              <a:off x="-1" y="421541"/>
              <a:ext cx="1944217" cy="1"/>
            </a:xfrm>
            <a:prstGeom prst="line">
              <a:avLst/>
            </a:prstGeom>
            <a:solidFill>
              <a:srgbClr val="933E56"/>
            </a:solidFill>
            <a:ln w="28575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60" name="TextBox 9"/>
            <p:cNvSpPr txBox="1"/>
            <p:nvPr/>
          </p:nvSpPr>
          <p:spPr>
            <a:xfrm>
              <a:off x="647303" y="-1"/>
              <a:ext cx="527854" cy="43707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400" b="1"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rPr dirty="0"/>
                <a:t>1.0</a:t>
              </a:r>
            </a:p>
          </p:txBody>
        </p:sp>
        <p:sp>
          <p:nvSpPr>
            <p:cNvPr id="261" name="TextBox 10"/>
            <p:cNvSpPr txBox="1"/>
            <p:nvPr/>
          </p:nvSpPr>
          <p:spPr>
            <a:xfrm>
              <a:off x="168352" y="509465"/>
              <a:ext cx="1501141" cy="37523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 sz="2000"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rPr dirty="0" err="1"/>
                <a:t>xxxxxxxxxxx</a:t>
              </a:r>
              <a:endParaRPr dirty="0"/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446ECA6-67B6-C377-BF8F-825D8E6D854C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4" grpId="2" animBg="1" advAuto="0"/>
      <p:bldP spid="257" grpId="3" animBg="1" advAuto="0"/>
      <p:bldP spid="262" grpId="1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70" name="Speech Bubble: Rectangle with Corners Rounded 15"/>
          <p:cNvGrpSpPr/>
          <p:nvPr/>
        </p:nvGrpSpPr>
        <p:grpSpPr>
          <a:xfrm>
            <a:off x="4254982" y="2564079"/>
            <a:ext cx="3095437" cy="906726"/>
            <a:chOff x="0" y="0"/>
            <a:chExt cx="3095436" cy="906724"/>
          </a:xfrm>
        </p:grpSpPr>
        <p:sp>
          <p:nvSpPr>
            <p:cNvPr id="268" name="Shape"/>
            <p:cNvSpPr/>
            <p:nvPr/>
          </p:nvSpPr>
          <p:spPr>
            <a:xfrm>
              <a:off x="0" y="0"/>
              <a:ext cx="3095437" cy="90672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023" y="2287"/>
                  </a:moveTo>
                  <a:cubicBezTo>
                    <a:pt x="6023" y="1024"/>
                    <a:pt x="6323" y="0"/>
                    <a:pt x="6693" y="0"/>
                  </a:cubicBezTo>
                  <a:lnTo>
                    <a:pt x="8619" y="0"/>
                  </a:lnTo>
                  <a:lnTo>
                    <a:pt x="20930" y="0"/>
                  </a:lnTo>
                  <a:cubicBezTo>
                    <a:pt x="21300" y="0"/>
                    <a:pt x="21600" y="1024"/>
                    <a:pt x="21600" y="2287"/>
                  </a:cubicBezTo>
                  <a:lnTo>
                    <a:pt x="21600" y="11436"/>
                  </a:lnTo>
                  <a:cubicBezTo>
                    <a:pt x="21600" y="12699"/>
                    <a:pt x="21300" y="13723"/>
                    <a:pt x="20930" y="13723"/>
                  </a:cubicBezTo>
                  <a:lnTo>
                    <a:pt x="12514" y="13723"/>
                  </a:lnTo>
                  <a:lnTo>
                    <a:pt x="0" y="21600"/>
                  </a:lnTo>
                  <a:lnTo>
                    <a:pt x="8619" y="13723"/>
                  </a:lnTo>
                  <a:lnTo>
                    <a:pt x="6693" y="13723"/>
                  </a:lnTo>
                  <a:cubicBezTo>
                    <a:pt x="6323" y="13723"/>
                    <a:pt x="6023" y="12699"/>
                    <a:pt x="6023" y="11436"/>
                  </a:cubicBezTo>
                  <a:lnTo>
                    <a:pt x="6023" y="11436"/>
                  </a:lnTo>
                  <a:lnTo>
                    <a:pt x="6023" y="8005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69" name="Data store"/>
            <p:cNvSpPr txBox="1"/>
            <p:nvPr/>
          </p:nvSpPr>
          <p:spPr>
            <a:xfrm>
              <a:off x="949729" y="26412"/>
              <a:ext cx="2059167" cy="5232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Data store</a:t>
              </a:r>
            </a:p>
          </p:txBody>
        </p:sp>
      </p:grpSp>
      <p:grpSp>
        <p:nvGrpSpPr>
          <p:cNvPr id="273" name="Speech Bubble: Rectangle with Corners Rounded 16"/>
          <p:cNvGrpSpPr/>
          <p:nvPr/>
        </p:nvGrpSpPr>
        <p:grpSpPr>
          <a:xfrm>
            <a:off x="4366213" y="3467016"/>
            <a:ext cx="3805816" cy="1005841"/>
            <a:chOff x="0" y="0"/>
            <a:chExt cx="3805814" cy="1005839"/>
          </a:xfrm>
        </p:grpSpPr>
        <p:sp>
          <p:nvSpPr>
            <p:cNvPr id="271" name="Shape"/>
            <p:cNvSpPr/>
            <p:nvPr/>
          </p:nvSpPr>
          <p:spPr>
            <a:xfrm>
              <a:off x="0" y="1353"/>
              <a:ext cx="3805816" cy="10031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481" y="3600"/>
                  </a:moveTo>
                  <a:cubicBezTo>
                    <a:pt x="6481" y="1612"/>
                    <a:pt x="6906" y="0"/>
                    <a:pt x="7430" y="0"/>
                  </a:cubicBezTo>
                  <a:lnTo>
                    <a:pt x="9001" y="0"/>
                  </a:lnTo>
                  <a:lnTo>
                    <a:pt x="20651" y="0"/>
                  </a:lnTo>
                  <a:cubicBezTo>
                    <a:pt x="21175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75" y="21600"/>
                    <a:pt x="20651" y="21600"/>
                  </a:cubicBezTo>
                  <a:lnTo>
                    <a:pt x="7430" y="21600"/>
                  </a:lnTo>
                  <a:cubicBezTo>
                    <a:pt x="6906" y="21600"/>
                    <a:pt x="6481" y="19988"/>
                    <a:pt x="6481" y="18000"/>
                  </a:cubicBezTo>
                  <a:lnTo>
                    <a:pt x="6481" y="9000"/>
                  </a:lnTo>
                  <a:lnTo>
                    <a:pt x="0" y="6687"/>
                  </a:lnTo>
                  <a:lnTo>
                    <a:pt x="6481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72" name="Where data is kept after it has been processed"/>
            <p:cNvSpPr txBox="1"/>
            <p:nvPr/>
          </p:nvSpPr>
          <p:spPr>
            <a:xfrm>
              <a:off x="1249279" y="0"/>
              <a:ext cx="2449148" cy="1005840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Where data is kept after it has been processed</a:t>
              </a:r>
            </a:p>
          </p:txBody>
        </p:sp>
      </p:grpSp>
      <p:grpSp>
        <p:nvGrpSpPr>
          <p:cNvPr id="278" name="Group 11"/>
          <p:cNvGrpSpPr/>
          <p:nvPr/>
        </p:nvGrpSpPr>
        <p:grpSpPr>
          <a:xfrm>
            <a:off x="1490690" y="3392811"/>
            <a:ext cx="2871936" cy="648073"/>
            <a:chOff x="0" y="0"/>
            <a:chExt cx="2871936" cy="648072"/>
          </a:xfrm>
          <a:solidFill>
            <a:srgbClr val="3D1F66"/>
          </a:solidFill>
        </p:grpSpPr>
        <p:sp>
          <p:nvSpPr>
            <p:cNvPr id="274" name="Rectangle 12"/>
            <p:cNvSpPr/>
            <p:nvPr/>
          </p:nvSpPr>
          <p:spPr>
            <a:xfrm>
              <a:off x="639687" y="-1"/>
              <a:ext cx="2232249" cy="648074"/>
            </a:xfrm>
            <a:prstGeom prst="rect">
              <a:avLst/>
            </a:prstGeom>
            <a:grpFill/>
            <a:ln w="254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5" name="Rectangle 13"/>
            <p:cNvSpPr/>
            <p:nvPr/>
          </p:nvSpPr>
          <p:spPr>
            <a:xfrm>
              <a:off x="-1" y="4721"/>
              <a:ext cx="639689" cy="643352"/>
            </a:xfrm>
            <a:prstGeom prst="rect">
              <a:avLst/>
            </a:prstGeom>
            <a:grpFill/>
            <a:ln w="254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76" name="TextBox 14"/>
            <p:cNvSpPr txBox="1"/>
            <p:nvPr/>
          </p:nvSpPr>
          <p:spPr>
            <a:xfrm>
              <a:off x="80034" y="139370"/>
              <a:ext cx="396365" cy="35066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D1</a:t>
              </a:r>
            </a:p>
          </p:txBody>
        </p:sp>
        <p:sp>
          <p:nvSpPr>
            <p:cNvPr id="277" name="TextBox 17"/>
            <p:cNvSpPr txBox="1"/>
            <p:nvPr/>
          </p:nvSpPr>
          <p:spPr>
            <a:xfrm>
              <a:off x="936443" y="134724"/>
              <a:ext cx="1247141" cy="350662"/>
            </a:xfrm>
            <a:prstGeom prst="rect">
              <a:avLst/>
            </a:prstGeom>
            <a:grp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xxxxxxxxxx</a:t>
              </a:r>
            </a:p>
          </p:txBody>
        </p:sp>
      </p:grpSp>
      <p:grpSp>
        <p:nvGrpSpPr>
          <p:cNvPr id="281" name="Speech Bubble: Rectangle with Corners Rounded 18"/>
          <p:cNvGrpSpPr/>
          <p:nvPr/>
        </p:nvGrpSpPr>
        <p:grpSpPr>
          <a:xfrm>
            <a:off x="1735470" y="4058606"/>
            <a:ext cx="2627156" cy="1713043"/>
            <a:chOff x="0" y="0"/>
            <a:chExt cx="2627154" cy="1713041"/>
          </a:xfrm>
        </p:grpSpPr>
        <p:sp>
          <p:nvSpPr>
            <p:cNvPr id="279" name="Shape"/>
            <p:cNvSpPr/>
            <p:nvPr/>
          </p:nvSpPr>
          <p:spPr>
            <a:xfrm>
              <a:off x="0" y="0"/>
              <a:ext cx="2627156" cy="171304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3247" y="15547"/>
                  </a:moveTo>
                  <a:cubicBezTo>
                    <a:pt x="3247" y="14878"/>
                    <a:pt x="3600" y="14336"/>
                    <a:pt x="4036" y="14336"/>
                  </a:cubicBezTo>
                  <a:lnTo>
                    <a:pt x="6306" y="14336"/>
                  </a:lnTo>
                  <a:lnTo>
                    <a:pt x="0" y="0"/>
                  </a:lnTo>
                  <a:lnTo>
                    <a:pt x="10894" y="14336"/>
                  </a:lnTo>
                  <a:lnTo>
                    <a:pt x="20811" y="14336"/>
                  </a:lnTo>
                  <a:cubicBezTo>
                    <a:pt x="21247" y="14336"/>
                    <a:pt x="21600" y="14878"/>
                    <a:pt x="21600" y="15547"/>
                  </a:cubicBezTo>
                  <a:lnTo>
                    <a:pt x="21600" y="15547"/>
                  </a:lnTo>
                  <a:lnTo>
                    <a:pt x="21600" y="20389"/>
                  </a:lnTo>
                  <a:cubicBezTo>
                    <a:pt x="21600" y="21058"/>
                    <a:pt x="21247" y="21600"/>
                    <a:pt x="20811" y="21600"/>
                  </a:cubicBezTo>
                  <a:lnTo>
                    <a:pt x="4036" y="21600"/>
                  </a:lnTo>
                  <a:cubicBezTo>
                    <a:pt x="3600" y="21600"/>
                    <a:pt x="3247" y="21058"/>
                    <a:pt x="3247" y="20389"/>
                  </a:cubicBezTo>
                  <a:lnTo>
                    <a:pt x="3247" y="15547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80" name="D = Digital"/>
            <p:cNvSpPr txBox="1"/>
            <p:nvPr/>
          </p:nvSpPr>
          <p:spPr>
            <a:xfrm>
              <a:off x="481448" y="1163389"/>
              <a:ext cx="2059166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t>D = Digital</a:t>
              </a:r>
            </a:p>
          </p:txBody>
        </p:sp>
      </p:grpSp>
      <p:grpSp>
        <p:nvGrpSpPr>
          <p:cNvPr id="284" name="Speech Bubble: Rectangle with Corners Rounded 19"/>
          <p:cNvGrpSpPr/>
          <p:nvPr/>
        </p:nvGrpSpPr>
        <p:grpSpPr>
          <a:xfrm>
            <a:off x="2174238" y="4019241"/>
            <a:ext cx="6285823" cy="1768080"/>
            <a:chOff x="0" y="0"/>
            <a:chExt cx="6285822" cy="1768078"/>
          </a:xfrm>
        </p:grpSpPr>
        <p:sp>
          <p:nvSpPr>
            <p:cNvPr id="282" name="Shape"/>
            <p:cNvSpPr/>
            <p:nvPr/>
          </p:nvSpPr>
          <p:spPr>
            <a:xfrm>
              <a:off x="0" y="0"/>
              <a:ext cx="6285823" cy="1752408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46" y="11590"/>
                  </a:moveTo>
                  <a:cubicBezTo>
                    <a:pt x="12446" y="10485"/>
                    <a:pt x="12696" y="9588"/>
                    <a:pt x="13004" y="9588"/>
                  </a:cubicBezTo>
                  <a:lnTo>
                    <a:pt x="13972" y="9588"/>
                  </a:lnTo>
                  <a:lnTo>
                    <a:pt x="21042" y="9588"/>
                  </a:lnTo>
                  <a:cubicBezTo>
                    <a:pt x="21350" y="9588"/>
                    <a:pt x="21600" y="10485"/>
                    <a:pt x="21600" y="11590"/>
                  </a:cubicBezTo>
                  <a:lnTo>
                    <a:pt x="21600" y="11590"/>
                  </a:lnTo>
                  <a:lnTo>
                    <a:pt x="21600" y="19598"/>
                  </a:lnTo>
                  <a:cubicBezTo>
                    <a:pt x="21600" y="20704"/>
                    <a:pt x="21350" y="21600"/>
                    <a:pt x="21042" y="21600"/>
                  </a:cubicBezTo>
                  <a:lnTo>
                    <a:pt x="13004" y="21600"/>
                  </a:lnTo>
                  <a:cubicBezTo>
                    <a:pt x="12696" y="21600"/>
                    <a:pt x="12446" y="20704"/>
                    <a:pt x="12446" y="19598"/>
                  </a:cubicBezTo>
                  <a:lnTo>
                    <a:pt x="12446" y="14593"/>
                  </a:lnTo>
                  <a:lnTo>
                    <a:pt x="0" y="0"/>
                  </a:lnTo>
                  <a:lnTo>
                    <a:pt x="12446" y="1159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83" name="The data store is electronic, e.g. hard disk"/>
            <p:cNvSpPr txBox="1"/>
            <p:nvPr/>
          </p:nvSpPr>
          <p:spPr>
            <a:xfrm>
              <a:off x="3727889" y="762239"/>
              <a:ext cx="2451943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The data store is electronic, e.g. hard disk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B1BC474-80BB-0C38-0023-18983F3D22BF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0" grpId="2" animBg="1" advAuto="0"/>
      <p:bldP spid="273" grpId="3" animBg="1" advAuto="0"/>
      <p:bldP spid="278" grpId="1" animBg="1" advAuto="0"/>
      <p:bldP spid="281" grpId="4" animBg="1" advAuto="0"/>
      <p:bldP spid="284" grpId="5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>
            <a:lvl1pPr defTabSz="813816">
              <a:defRPr sz="3916"/>
            </a:lvl1pPr>
          </a:lstStyle>
          <a:p>
            <a:r>
              <a:t>What does this symbol represent?</a:t>
            </a:r>
          </a:p>
        </p:txBody>
      </p:sp>
      <p:grpSp>
        <p:nvGrpSpPr>
          <p:cNvPr id="292" name="Speech Bubble: Rectangle with Corners Rounded 15"/>
          <p:cNvGrpSpPr/>
          <p:nvPr/>
        </p:nvGrpSpPr>
        <p:grpSpPr>
          <a:xfrm>
            <a:off x="4393138" y="2475759"/>
            <a:ext cx="2987151" cy="1051105"/>
            <a:chOff x="0" y="0"/>
            <a:chExt cx="2987150" cy="1051104"/>
          </a:xfrm>
        </p:grpSpPr>
        <p:sp>
          <p:nvSpPr>
            <p:cNvPr id="290" name="Shape"/>
            <p:cNvSpPr/>
            <p:nvPr/>
          </p:nvSpPr>
          <p:spPr>
            <a:xfrm>
              <a:off x="0" y="0"/>
              <a:ext cx="2987151" cy="1051105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459" y="1973"/>
                  </a:moveTo>
                  <a:cubicBezTo>
                    <a:pt x="5459" y="883"/>
                    <a:pt x="5770" y="0"/>
                    <a:pt x="6153" y="0"/>
                  </a:cubicBezTo>
                  <a:lnTo>
                    <a:pt x="8149" y="0"/>
                  </a:lnTo>
                  <a:lnTo>
                    <a:pt x="20906" y="0"/>
                  </a:lnTo>
                  <a:cubicBezTo>
                    <a:pt x="21289" y="0"/>
                    <a:pt x="21600" y="883"/>
                    <a:pt x="21600" y="1973"/>
                  </a:cubicBezTo>
                  <a:lnTo>
                    <a:pt x="21600" y="9865"/>
                  </a:lnTo>
                  <a:cubicBezTo>
                    <a:pt x="21600" y="10955"/>
                    <a:pt x="21289" y="11838"/>
                    <a:pt x="20906" y="11838"/>
                  </a:cubicBezTo>
                  <a:lnTo>
                    <a:pt x="12184" y="11838"/>
                  </a:lnTo>
                  <a:lnTo>
                    <a:pt x="0" y="21600"/>
                  </a:lnTo>
                  <a:lnTo>
                    <a:pt x="8149" y="11838"/>
                  </a:lnTo>
                  <a:lnTo>
                    <a:pt x="6153" y="11838"/>
                  </a:lnTo>
                  <a:cubicBezTo>
                    <a:pt x="5770" y="11838"/>
                    <a:pt x="5459" y="10955"/>
                    <a:pt x="5459" y="9865"/>
                  </a:cubicBezTo>
                  <a:lnTo>
                    <a:pt x="5459" y="9865"/>
                  </a:lnTo>
                  <a:lnTo>
                    <a:pt x="5459" y="6906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91" name="Data store"/>
            <p:cNvSpPr txBox="1"/>
            <p:nvPr/>
          </p:nvSpPr>
          <p:spPr>
            <a:xfrm>
              <a:off x="841443" y="26412"/>
              <a:ext cx="2059166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rPr dirty="0"/>
                <a:t>Data store</a:t>
              </a:r>
            </a:p>
          </p:txBody>
        </p:sp>
      </p:grpSp>
      <p:grpSp>
        <p:nvGrpSpPr>
          <p:cNvPr id="295" name="Speech Bubble: Rectangle with Corners Rounded 16"/>
          <p:cNvGrpSpPr/>
          <p:nvPr/>
        </p:nvGrpSpPr>
        <p:grpSpPr>
          <a:xfrm>
            <a:off x="4376689" y="3411716"/>
            <a:ext cx="3781760" cy="1033176"/>
            <a:chOff x="0" y="0"/>
            <a:chExt cx="3781759" cy="1033175"/>
          </a:xfrm>
        </p:grpSpPr>
        <p:sp>
          <p:nvSpPr>
            <p:cNvPr id="293" name="Shape"/>
            <p:cNvSpPr/>
            <p:nvPr/>
          </p:nvSpPr>
          <p:spPr>
            <a:xfrm>
              <a:off x="0" y="0"/>
              <a:ext cx="3781760" cy="103317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6385" y="3600"/>
                  </a:moveTo>
                  <a:cubicBezTo>
                    <a:pt x="6385" y="1612"/>
                    <a:pt x="6825" y="0"/>
                    <a:pt x="7368" y="0"/>
                  </a:cubicBezTo>
                  <a:lnTo>
                    <a:pt x="8921" y="0"/>
                  </a:lnTo>
                  <a:lnTo>
                    <a:pt x="20616" y="0"/>
                  </a:lnTo>
                  <a:cubicBezTo>
                    <a:pt x="21160" y="0"/>
                    <a:pt x="21600" y="1612"/>
                    <a:pt x="21600" y="3600"/>
                  </a:cubicBezTo>
                  <a:lnTo>
                    <a:pt x="21600" y="3600"/>
                  </a:lnTo>
                  <a:lnTo>
                    <a:pt x="21600" y="18000"/>
                  </a:lnTo>
                  <a:cubicBezTo>
                    <a:pt x="21600" y="19988"/>
                    <a:pt x="21160" y="21600"/>
                    <a:pt x="20616" y="21600"/>
                  </a:cubicBezTo>
                  <a:lnTo>
                    <a:pt x="7368" y="21600"/>
                  </a:lnTo>
                  <a:cubicBezTo>
                    <a:pt x="6825" y="21600"/>
                    <a:pt x="6385" y="19988"/>
                    <a:pt x="6385" y="18000"/>
                  </a:cubicBezTo>
                  <a:lnTo>
                    <a:pt x="6385" y="9000"/>
                  </a:lnTo>
                  <a:lnTo>
                    <a:pt x="0" y="10209"/>
                  </a:lnTo>
                  <a:lnTo>
                    <a:pt x="6385" y="360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294" name="Where data is kept after it has been processed"/>
            <p:cNvSpPr txBox="1"/>
            <p:nvPr/>
          </p:nvSpPr>
          <p:spPr>
            <a:xfrm>
              <a:off x="1226690" y="13667"/>
              <a:ext cx="2446215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Where data is kept after it has been processed</a:t>
              </a:r>
            </a:p>
          </p:txBody>
        </p:sp>
      </p:grpSp>
      <p:grpSp>
        <p:nvGrpSpPr>
          <p:cNvPr id="300" name="Group 11"/>
          <p:cNvGrpSpPr/>
          <p:nvPr/>
        </p:nvGrpSpPr>
        <p:grpSpPr>
          <a:xfrm>
            <a:off x="1491061" y="3419423"/>
            <a:ext cx="2871937" cy="648073"/>
            <a:chOff x="0" y="0"/>
            <a:chExt cx="2871936" cy="648072"/>
          </a:xfrm>
        </p:grpSpPr>
        <p:sp>
          <p:nvSpPr>
            <p:cNvPr id="296" name="Rectangle 12"/>
            <p:cNvSpPr/>
            <p:nvPr/>
          </p:nvSpPr>
          <p:spPr>
            <a:xfrm>
              <a:off x="639687" y="-1"/>
              <a:ext cx="2232249" cy="648074"/>
            </a:xfrm>
            <a:prstGeom prst="rect">
              <a:avLst/>
            </a:prstGeom>
            <a:solidFill>
              <a:srgbClr val="3D1F66"/>
            </a:solidFill>
            <a:ln w="254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7" name="Rectangle 13"/>
            <p:cNvSpPr/>
            <p:nvPr/>
          </p:nvSpPr>
          <p:spPr>
            <a:xfrm>
              <a:off x="-1" y="4721"/>
              <a:ext cx="639689" cy="643352"/>
            </a:xfrm>
            <a:prstGeom prst="rect">
              <a:avLst/>
            </a:prstGeom>
            <a:solidFill>
              <a:srgbClr val="3D1F66"/>
            </a:solidFill>
            <a:ln w="254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>
                <a:defRPr>
                  <a:solidFill>
                    <a:schemeClr val="accent3">
                      <a:lumOff val="44000"/>
                    </a:schemeClr>
                  </a:solidFill>
                </a:defRPr>
              </a:pPr>
              <a:endParaRPr/>
            </a:p>
          </p:txBody>
        </p:sp>
        <p:sp>
          <p:nvSpPr>
            <p:cNvPr id="298" name="TextBox 14"/>
            <p:cNvSpPr txBox="1"/>
            <p:nvPr/>
          </p:nvSpPr>
          <p:spPr>
            <a:xfrm>
              <a:off x="80034" y="139370"/>
              <a:ext cx="421703" cy="350662"/>
            </a:xfrm>
            <a:prstGeom prst="rect">
              <a:avLst/>
            </a:prstGeom>
            <a:solidFill>
              <a:srgbClr val="3D1F6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t>M1</a:t>
              </a:r>
            </a:p>
          </p:txBody>
        </p:sp>
        <p:sp>
          <p:nvSpPr>
            <p:cNvPr id="299" name="TextBox 17"/>
            <p:cNvSpPr txBox="1"/>
            <p:nvPr/>
          </p:nvSpPr>
          <p:spPr>
            <a:xfrm>
              <a:off x="936443" y="134724"/>
              <a:ext cx="1247141" cy="350662"/>
            </a:xfrm>
            <a:prstGeom prst="rect">
              <a:avLst/>
            </a:prstGeom>
            <a:solidFill>
              <a:srgbClr val="3D1F66"/>
            </a:solidFill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none" lIns="45719" tIns="45719" rIns="45719" bIns="45719" numCol="1" anchor="t">
              <a:spAutoFit/>
            </a:bodyPr>
            <a:lstStyle>
              <a:lvl1pPr>
                <a:defRPr>
                  <a:solidFill>
                    <a:schemeClr val="accent3">
                      <a:lumOff val="44000"/>
                    </a:schemeClr>
                  </a:solidFill>
                  <a:latin typeface="+mj-lt"/>
                  <a:ea typeface="+mj-ea"/>
                  <a:cs typeface="+mj-cs"/>
                  <a:sym typeface="Arial"/>
                </a:defRPr>
              </a:lvl1pPr>
            </a:lstStyle>
            <a:p>
              <a:r>
                <a:rPr dirty="0" err="1"/>
                <a:t>xxxxxxxxxx</a:t>
              </a:r>
              <a:endParaRPr dirty="0"/>
            </a:p>
          </p:txBody>
        </p:sp>
      </p:grpSp>
      <p:grpSp>
        <p:nvGrpSpPr>
          <p:cNvPr id="303" name="Speech Bubble: Rectangle with Corners Rounded 18"/>
          <p:cNvGrpSpPr/>
          <p:nvPr/>
        </p:nvGrpSpPr>
        <p:grpSpPr>
          <a:xfrm>
            <a:off x="1761046" y="4095894"/>
            <a:ext cx="2810955" cy="1777089"/>
            <a:chOff x="0" y="0"/>
            <a:chExt cx="2810954" cy="1777088"/>
          </a:xfrm>
        </p:grpSpPr>
        <p:sp>
          <p:nvSpPr>
            <p:cNvPr id="301" name="Shape"/>
            <p:cNvSpPr/>
            <p:nvPr/>
          </p:nvSpPr>
          <p:spPr>
            <a:xfrm>
              <a:off x="0" y="0"/>
              <a:ext cx="2810955" cy="1777089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293" y="15765"/>
                  </a:moveTo>
                  <a:cubicBezTo>
                    <a:pt x="2293" y="15121"/>
                    <a:pt x="2624" y="14598"/>
                    <a:pt x="3031" y="14598"/>
                  </a:cubicBezTo>
                  <a:lnTo>
                    <a:pt x="5511" y="14598"/>
                  </a:lnTo>
                  <a:lnTo>
                    <a:pt x="0" y="0"/>
                  </a:lnTo>
                  <a:lnTo>
                    <a:pt x="10338" y="14598"/>
                  </a:lnTo>
                  <a:lnTo>
                    <a:pt x="20862" y="14598"/>
                  </a:lnTo>
                  <a:cubicBezTo>
                    <a:pt x="21270" y="14598"/>
                    <a:pt x="21600" y="15121"/>
                    <a:pt x="21600" y="15765"/>
                  </a:cubicBezTo>
                  <a:lnTo>
                    <a:pt x="21600" y="15765"/>
                  </a:lnTo>
                  <a:lnTo>
                    <a:pt x="21600" y="20433"/>
                  </a:lnTo>
                  <a:cubicBezTo>
                    <a:pt x="21600" y="21078"/>
                    <a:pt x="21270" y="21600"/>
                    <a:pt x="20862" y="21600"/>
                  </a:cubicBezTo>
                  <a:lnTo>
                    <a:pt x="3031" y="21600"/>
                  </a:lnTo>
                  <a:cubicBezTo>
                    <a:pt x="2624" y="21600"/>
                    <a:pt x="2293" y="21078"/>
                    <a:pt x="2293" y="20433"/>
                  </a:cubicBezTo>
                  <a:lnTo>
                    <a:pt x="2293" y="15765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02" name="M = Manual"/>
            <p:cNvSpPr txBox="1"/>
            <p:nvPr/>
          </p:nvSpPr>
          <p:spPr>
            <a:xfrm>
              <a:off x="384977" y="1227436"/>
              <a:ext cx="2339437" cy="5232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800"/>
              </a:lvl1pPr>
            </a:lstStyle>
            <a:p>
              <a:r>
                <a:rPr dirty="0"/>
                <a:t>M = Manual</a:t>
              </a:r>
            </a:p>
          </p:txBody>
        </p:sp>
      </p:grpSp>
      <p:grpSp>
        <p:nvGrpSpPr>
          <p:cNvPr id="306" name="Speech Bubble: Rectangle with Corners Rounded 19"/>
          <p:cNvGrpSpPr/>
          <p:nvPr/>
        </p:nvGrpSpPr>
        <p:grpSpPr>
          <a:xfrm>
            <a:off x="2174609" y="4040262"/>
            <a:ext cx="6285823" cy="1777173"/>
            <a:chOff x="0" y="0"/>
            <a:chExt cx="6285822" cy="1777171"/>
          </a:xfrm>
        </p:grpSpPr>
        <p:sp>
          <p:nvSpPr>
            <p:cNvPr id="304" name="Shape"/>
            <p:cNvSpPr/>
            <p:nvPr/>
          </p:nvSpPr>
          <p:spPr>
            <a:xfrm>
              <a:off x="0" y="0"/>
              <a:ext cx="6285823" cy="176500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2446" y="11590"/>
                  </a:moveTo>
                  <a:cubicBezTo>
                    <a:pt x="12446" y="10485"/>
                    <a:pt x="12698" y="9588"/>
                    <a:pt x="13008" y="9588"/>
                  </a:cubicBezTo>
                  <a:lnTo>
                    <a:pt x="13972" y="9588"/>
                  </a:lnTo>
                  <a:lnTo>
                    <a:pt x="21038" y="9588"/>
                  </a:lnTo>
                  <a:cubicBezTo>
                    <a:pt x="21348" y="9588"/>
                    <a:pt x="21600" y="10485"/>
                    <a:pt x="21600" y="11590"/>
                  </a:cubicBezTo>
                  <a:lnTo>
                    <a:pt x="21600" y="11590"/>
                  </a:lnTo>
                  <a:lnTo>
                    <a:pt x="21600" y="19598"/>
                  </a:lnTo>
                  <a:cubicBezTo>
                    <a:pt x="21600" y="20704"/>
                    <a:pt x="21348" y="21600"/>
                    <a:pt x="21038" y="21600"/>
                  </a:cubicBezTo>
                  <a:lnTo>
                    <a:pt x="13008" y="21600"/>
                  </a:lnTo>
                  <a:cubicBezTo>
                    <a:pt x="12698" y="21600"/>
                    <a:pt x="12446" y="20704"/>
                    <a:pt x="12446" y="19598"/>
                  </a:cubicBezTo>
                  <a:lnTo>
                    <a:pt x="12446" y="14593"/>
                  </a:lnTo>
                  <a:lnTo>
                    <a:pt x="0" y="0"/>
                  </a:lnTo>
                  <a:lnTo>
                    <a:pt x="12446" y="11590"/>
                  </a:lnTo>
                  <a:close/>
                </a:path>
              </a:pathLst>
            </a:custGeom>
            <a:solidFill>
              <a:srgbClr val="DDDDDD"/>
            </a:solidFill>
            <a:ln w="25400" cap="flat">
              <a:solidFill>
                <a:srgbClr val="A6A6A6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ctr">
              <a:noAutofit/>
            </a:bodyPr>
            <a:lstStyle/>
            <a:p>
              <a:pPr algn="ctr"/>
              <a:endParaRPr/>
            </a:p>
          </p:txBody>
        </p:sp>
        <p:sp>
          <p:nvSpPr>
            <p:cNvPr id="305" name="The data store is non-electronic, e.g. paper"/>
            <p:cNvSpPr txBox="1"/>
            <p:nvPr/>
          </p:nvSpPr>
          <p:spPr>
            <a:xfrm>
              <a:off x="3728231" y="771332"/>
              <a:ext cx="2451259" cy="1005841"/>
            </a:xfrm>
            <a:prstGeom prst="rect">
              <a:avLst/>
            </a:prstGeom>
            <a:noFill/>
            <a:ln w="12700" cap="flat">
              <a:noFill/>
              <a:miter lim="400000"/>
            </a:ln>
            <a:effectLst/>
            <a:extLst>
              <a:ext uri="{C572A759-6A51-4108-AA02-DFA0A04FC94B}">
                <ma14:wrappingTextBoxFlag xmlns="" xmlns:m="http://schemas.openxmlformats.org/officeDocument/2006/math" xmlns:a14="http://schemas.microsoft.com/office/drawing/2010/main" xmlns:ma14="http://schemas.microsoft.com/office/mac/drawingml/2011/main" val="1"/>
              </a:ext>
            </a:extLst>
          </p:spPr>
          <p:txBody>
            <a:bodyPr wrap="square" lIns="45719" tIns="45719" rIns="45719" bIns="45719" numCol="1" anchor="ctr">
              <a:spAutoFit/>
            </a:bodyPr>
            <a:lstStyle>
              <a:lvl1pPr algn="ctr">
                <a:defRPr sz="2000"/>
              </a:lvl1pPr>
            </a:lstStyle>
            <a:p>
              <a:r>
                <a:rPr dirty="0"/>
                <a:t>The data store is non-electronic, e.g. paper</a:t>
              </a:r>
            </a:p>
          </p:txBody>
        </p:sp>
      </p:grp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00B5E5F7-97A9-7C70-C179-BD735D2673A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="" xmlns:m="http://schemas.openxmlformats.org/officeDocument/2006/math" xmlns:a14="http://schemas.microsoft.com/office/drawing/2010/main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fill="hold" grpId="2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1" fill="hold"/>
                                        <p:tgtEl>
                                          <p:spTgt spid="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fill="hold" grpId="3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6" fill="hold"/>
                                        <p:tgtEl>
                                          <p:spTgt spid="2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fill="hold" grpId="4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1" fill="hold"/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fill="hold" grpId="5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6" fill="hold"/>
                                        <p:tgtEl>
                                          <p:spTgt spid="3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3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2" grpId="2" animBg="1" advAuto="0"/>
      <p:bldP spid="295" grpId="3" animBg="1" advAuto="0"/>
      <p:bldP spid="300" grpId="1" animBg="1" advAuto="0"/>
      <p:bldP spid="303" grpId="4" animBg="1" advAuto="0"/>
      <p:bldP spid="306" grpId="5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801</Words>
  <Application>Microsoft Office PowerPoint</Application>
  <PresentationFormat>On-screen Show (4:3)</PresentationFormat>
  <Paragraphs>57</Paragraphs>
  <Slides>6</Slides>
  <Notes>5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Helvetica</vt:lpstr>
      <vt:lpstr>Verdana</vt:lpstr>
      <vt:lpstr>Wingdings</vt:lpstr>
      <vt:lpstr>1_TitleSlide</vt:lpstr>
      <vt:lpstr>Creating a data flow diagram (DFD)</vt:lpstr>
      <vt:lpstr>DFD uses three main symbols</vt:lpstr>
      <vt:lpstr>What does this symbol represent?</vt:lpstr>
      <vt:lpstr>What does this symbol represent?</vt:lpstr>
      <vt:lpstr>What does this symbol represent?</vt:lpstr>
      <vt:lpstr>What does this symbol represent?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a data flow diagram (DFD)</dc:title>
  <dc:creator>Antonio Perola</dc:creator>
  <cp:lastModifiedBy>Mukesh  Bisht</cp:lastModifiedBy>
  <cp:revision>8</cp:revision>
  <dcterms:modified xsi:type="dcterms:W3CDTF">2022-12-27T23:14:19Z</dcterms:modified>
</cp:coreProperties>
</file>