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7315200" cy="96012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1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68764" autoAdjust="0"/>
  </p:normalViewPr>
  <p:slideViewPr>
    <p:cSldViewPr snapToGrid="0">
      <p:cViewPr varScale="1">
        <p:scale>
          <a:sx n="73" d="100"/>
          <a:sy n="73" d="100"/>
        </p:scale>
        <p:origin x="1806" y="6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lIns="96661" tIns="48331" rIns="96661" bIns="48331"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75360" y="4560570"/>
            <a:ext cx="536448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31530345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66612">
              <a:spcBef>
                <a:spcPts val="423"/>
              </a:spcBef>
              <a:defRPr/>
            </a:pPr>
            <a:r>
              <a:rPr lang="en-GB" sz="1300" dirty="0">
                <a:latin typeface="Arial" panose="020B0604020202020204" pitchFamily="34" charset="0"/>
                <a:ea typeface="Times New Roman" panose="02020603050405020304" pitchFamily="18" charset="0"/>
              </a:rPr>
              <a:t>D1: Forms of notation. </a:t>
            </a:r>
            <a:r>
              <a:rPr sz="1300" dirty="0"/>
              <a:t>This slide presentation could be used during a lesson when introducing the concept of information flow diagrams.</a:t>
            </a:r>
          </a:p>
          <a:p>
            <a:r>
              <a:rPr sz="1300" dirty="0"/>
              <a:t>There are animations in this presentation</a:t>
            </a:r>
            <a:r>
              <a:rPr lang="en-GB" sz="1300" dirty="0"/>
              <a:t> when viewed in Slide Show</a:t>
            </a:r>
            <a:r>
              <a:rPr lang="en-GB" sz="1300" baseline="0" dirty="0"/>
              <a:t> mode</a:t>
            </a:r>
            <a:r>
              <a:rPr sz="1300" dirty="0"/>
              <a:t>; it would be worth rehearsing slide 5.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6916844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1" name="Shape 24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The creation of an IFD is step 1. </a:t>
            </a:r>
          </a:p>
          <a:p>
            <a:r>
              <a:rPr dirty="0"/>
              <a:t>Steps 2 and 3 and how to document them in diagrams will be covered in later lessons.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7" name="Shape 24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This slide outlines the diagram that is illustrated on the next slide. Ask </a:t>
            </a:r>
            <a:r>
              <a:rPr lang="en-GB" dirty="0"/>
              <a:t>learners</a:t>
            </a:r>
            <a:r>
              <a:rPr lang="en-GB" baseline="0" dirty="0"/>
              <a:t> </a:t>
            </a:r>
            <a:r>
              <a:rPr dirty="0"/>
              <a:t>to sketch the IFD before showing it to them.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0" name="Shape 28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1" name="Shape 28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A customer places an order for a product.</a:t>
            </a:r>
          </a:p>
          <a:p>
            <a:r>
              <a:rPr dirty="0"/>
              <a:t>The order is received by the sales department.</a:t>
            </a:r>
          </a:p>
          <a:p>
            <a:r>
              <a:rPr dirty="0"/>
              <a:t>The sales department issue a request to the warehouse to release the product from stock and deliver it to the customer, along with a delivery note.</a:t>
            </a:r>
          </a:p>
          <a:p>
            <a:r>
              <a:rPr dirty="0"/>
              <a:t>The sales department tell the Finance Department to send the customer a demand for payment (invoice) when they are instructed by the warehouse that the product has been dispatched (Invoice request 1).</a:t>
            </a:r>
          </a:p>
          <a:p>
            <a:r>
              <a:rPr dirty="0"/>
              <a:t>The warehouse send a request to the Finance Department to generate an invoice for the customer (Invoice request 2).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8D896AA7-39D0-80FD-9F5D-9A97F57EED13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CF0F9FD-C43D-4A9C-3BDD-F58F51A7ADD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BB8614C-3B4A-C74F-0745-3C9864CFB9D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B8EBE85-B84D-CA96-9A13-EE6A2EC131A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B20A479C-14A0-49BC-95C2-60150DBEAD2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2509D32-6F7B-AC9E-FFF6-4C45CB2BC96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C914C65-B344-5699-F955-C062DF0F59FA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05CD065-EE42-94EE-42C9-74E5A74F8C1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DAC1279-F6CA-7711-172A-5BA0D3698653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73C2B46-8218-E0D1-003C-EB65B0D65E79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8056503-3EFD-C215-8027-A64BA2CE220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27FE34E-5805-F66E-2D0B-3C0BC769D00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E612BDF0-8655-0622-BA77-51DF85196DE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2384360-D0E1-72B3-5316-CECD6F08714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E86930E1-9152-469D-64EE-4344B4FB30BA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3D00DC3-080D-0B47-6619-9369E237348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7398E7D-22AF-1C4E-9958-7305516898D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B9A1DFF-9138-5256-C8AD-25AA78F5E21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E39FD49B-25B3-BBDF-6796-1DB3BE8B498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B772040-AB1C-8349-5A47-4CD87C529A0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6510A5C-E0A6-A526-4DDF-8066388FF24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B8EE7E-8FA0-2147-5304-0FBF0E9ED66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F1B9D6C7-B20E-BB66-1AD3-29D63BE719F3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631DEEA2-6841-A9C9-B73D-CD94E7D441A9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Information flow diagrams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(IFDs)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B429FBB-4E35-9C56-90CC-6F5B3EEC7EFB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Purpose of an IFD</a:t>
            </a:r>
          </a:p>
        </p:txBody>
      </p:sp>
      <p:sp>
        <p:nvSpPr>
          <p:cNvPr id="23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755576" y="2196000"/>
            <a:ext cx="7920112" cy="3878437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Shows how information is communicated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from source to destination.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Shows the information that is sent.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Shows who sends and receives it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can show one-way communication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dirty="0"/>
              <a:t>e.g. from A to B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can show two-way communication</a:t>
            </a:r>
          </a:p>
          <a:p>
            <a:pPr lvl="2">
              <a:buFont typeface="Arial" panose="020B0604020202020204" pitchFamily="34" charset="0"/>
              <a:buChar char="•"/>
            </a:pPr>
            <a:r>
              <a:rPr dirty="0"/>
              <a:t>e.g. A to B then B to A.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A5D92A7-40E0-0AF7-6111-6F550D82D53B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Why produce an IFD?</a:t>
            </a:r>
          </a:p>
        </p:txBody>
      </p:sp>
      <p:sp>
        <p:nvSpPr>
          <p:cNvPr id="23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38696" y="2420888"/>
            <a:ext cx="7848104" cy="3878437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Should be easier to read than a text description.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The first steps in designing a system:</a:t>
            </a:r>
          </a:p>
          <a:p>
            <a:pPr marL="914400" lvl="1" indent="-457200">
              <a:buAutoNum type="arabicPeriod"/>
            </a:pPr>
            <a:r>
              <a:rPr dirty="0"/>
              <a:t>Identify information flows</a:t>
            </a:r>
            <a:r>
              <a:rPr lang="en-GB" dirty="0"/>
              <a:t>.</a:t>
            </a:r>
            <a:endParaRPr dirty="0"/>
          </a:p>
          <a:p>
            <a:pPr marL="914400" lvl="1" indent="-457200">
              <a:buAutoNum type="arabicPeriod"/>
            </a:pPr>
            <a:r>
              <a:rPr dirty="0"/>
              <a:t>Identify the data needed – inputs, processing, outputs</a:t>
            </a:r>
            <a:r>
              <a:rPr lang="en-GB"/>
              <a:t>.</a:t>
            </a:r>
            <a:endParaRPr dirty="0"/>
          </a:p>
          <a:p>
            <a:pPr marL="914400" lvl="1" indent="-457200">
              <a:buAutoNum type="arabicPeriod"/>
            </a:pPr>
            <a:r>
              <a:rPr dirty="0"/>
              <a:t>Identify the technologies needed.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590A8674-2F3F-53C4-5AFA-C81EFB7A1BEE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" grpId="1" build="p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An example IFD</a:t>
            </a:r>
          </a:p>
        </p:txBody>
      </p:sp>
      <p:sp>
        <p:nvSpPr>
          <p:cNvPr id="24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22063" y="2316975"/>
            <a:ext cx="7848104" cy="3878438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dirty="0"/>
              <a:t>A customer places an order for a product.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dirty="0"/>
              <a:t>The order is received by the sales department.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dirty="0"/>
              <a:t>The sales department issue a request to the warehouse to release the product from stock and deliver it to the customer, along with a delivery note.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dirty="0"/>
              <a:t>The warehouse send a request to the finance department to generate an invoice for the customer.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dirty="0"/>
              <a:t>The sales department tell the finance department to send the customer a demand for payment (invoice) when they are instructed by the warehouse that the product has been dispatched.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8EAAFD5-7099-F3C3-EFCF-DD94D760132F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" grpId="1" build="p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2" name="Star: 12 Points 4"/>
          <p:cNvGrpSpPr/>
          <p:nvPr/>
        </p:nvGrpSpPr>
        <p:grpSpPr>
          <a:xfrm>
            <a:off x="-21951" y="3861048"/>
            <a:ext cx="2587614" cy="2379954"/>
            <a:chOff x="0" y="0"/>
            <a:chExt cx="2448272" cy="2232248"/>
          </a:xfrm>
        </p:grpSpPr>
        <p:sp>
          <p:nvSpPr>
            <p:cNvPr id="250" name="Star"/>
            <p:cNvSpPr/>
            <p:nvPr/>
          </p:nvSpPr>
          <p:spPr>
            <a:xfrm>
              <a:off x="0" y="0"/>
              <a:ext cx="2448273" cy="2232249"/>
            </a:xfrm>
            <a:prstGeom prst="star12">
              <a:avLst>
                <a:gd name="adj" fmla="val 37500"/>
              </a:avLst>
            </a:prstGeom>
            <a:solidFill>
              <a:srgbClr val="3D1F66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51" name="Customer"/>
            <p:cNvSpPr txBox="1"/>
            <p:nvPr/>
          </p:nvSpPr>
          <p:spPr>
            <a:xfrm>
              <a:off x="633359" y="791004"/>
              <a:ext cx="1181554" cy="650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rPr dirty="0"/>
                <a:t>Customer</a:t>
              </a:r>
            </a:p>
          </p:txBody>
        </p:sp>
      </p:grpSp>
      <p:grpSp>
        <p:nvGrpSpPr>
          <p:cNvPr id="255" name="Rectangle 5"/>
          <p:cNvGrpSpPr/>
          <p:nvPr/>
        </p:nvGrpSpPr>
        <p:grpSpPr>
          <a:xfrm>
            <a:off x="2426321" y="1412098"/>
            <a:ext cx="2289696" cy="864774"/>
            <a:chOff x="0" y="0"/>
            <a:chExt cx="2289695" cy="864772"/>
          </a:xfrm>
        </p:grpSpPr>
        <p:sp>
          <p:nvSpPr>
            <p:cNvPr id="253" name="Rectangle"/>
            <p:cNvSpPr/>
            <p:nvPr/>
          </p:nvSpPr>
          <p:spPr>
            <a:xfrm>
              <a:off x="-1" y="0"/>
              <a:ext cx="2289697" cy="864773"/>
            </a:xfrm>
            <a:prstGeom prst="rect">
              <a:avLst/>
            </a:prstGeom>
            <a:solidFill>
              <a:srgbClr val="3D1F66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54" name="Sales Department"/>
            <p:cNvSpPr txBox="1"/>
            <p:nvPr/>
          </p:nvSpPr>
          <p:spPr>
            <a:xfrm>
              <a:off x="58419" y="246966"/>
              <a:ext cx="2172857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rPr dirty="0"/>
                <a:t>Sales Department</a:t>
              </a:r>
            </a:p>
          </p:txBody>
        </p:sp>
      </p:grpSp>
      <p:grpSp>
        <p:nvGrpSpPr>
          <p:cNvPr id="258" name="Rectangle 9"/>
          <p:cNvGrpSpPr/>
          <p:nvPr/>
        </p:nvGrpSpPr>
        <p:grpSpPr>
          <a:xfrm>
            <a:off x="6538551" y="4107731"/>
            <a:ext cx="2289696" cy="876902"/>
            <a:chOff x="0" y="0"/>
            <a:chExt cx="2289695" cy="876901"/>
          </a:xfrm>
          <a:solidFill>
            <a:srgbClr val="3D1F66"/>
          </a:solidFill>
        </p:grpSpPr>
        <p:sp>
          <p:nvSpPr>
            <p:cNvPr id="256" name="Rectangle"/>
            <p:cNvSpPr/>
            <p:nvPr/>
          </p:nvSpPr>
          <p:spPr>
            <a:xfrm>
              <a:off x="-1" y="-1"/>
              <a:ext cx="2289697" cy="876903"/>
            </a:xfrm>
            <a:prstGeom prst="rect">
              <a:avLst/>
            </a:prstGeom>
            <a:grp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57" name="Warehouse"/>
            <p:cNvSpPr txBox="1"/>
            <p:nvPr/>
          </p:nvSpPr>
          <p:spPr>
            <a:xfrm>
              <a:off x="58419" y="253030"/>
              <a:ext cx="2172857" cy="37084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Warehouse</a:t>
              </a:r>
            </a:p>
          </p:txBody>
        </p:sp>
      </p:grpSp>
      <p:grpSp>
        <p:nvGrpSpPr>
          <p:cNvPr id="261" name="Rectangle 10"/>
          <p:cNvGrpSpPr/>
          <p:nvPr/>
        </p:nvGrpSpPr>
        <p:grpSpPr>
          <a:xfrm>
            <a:off x="3585481" y="3226116"/>
            <a:ext cx="2289696" cy="720081"/>
            <a:chOff x="0" y="0"/>
            <a:chExt cx="2289695" cy="720080"/>
          </a:xfrm>
          <a:solidFill>
            <a:srgbClr val="3D1F66"/>
          </a:solidFill>
        </p:grpSpPr>
        <p:sp>
          <p:nvSpPr>
            <p:cNvPr id="259" name="Rectangle"/>
            <p:cNvSpPr/>
            <p:nvPr/>
          </p:nvSpPr>
          <p:spPr>
            <a:xfrm>
              <a:off x="-1" y="-1"/>
              <a:ext cx="2289697" cy="720082"/>
            </a:xfrm>
            <a:prstGeom prst="rect">
              <a:avLst/>
            </a:prstGeom>
            <a:grpFill/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60" name="Finance Department"/>
            <p:cNvSpPr txBox="1"/>
            <p:nvPr/>
          </p:nvSpPr>
          <p:spPr>
            <a:xfrm>
              <a:off x="58419" y="34919"/>
              <a:ext cx="2172857" cy="650241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t>Finance Department</a:t>
              </a:r>
            </a:p>
          </p:txBody>
        </p:sp>
      </p:grpSp>
      <p:grpSp>
        <p:nvGrpSpPr>
          <p:cNvPr id="264" name="Group 29"/>
          <p:cNvGrpSpPr/>
          <p:nvPr/>
        </p:nvGrpSpPr>
        <p:grpSpPr>
          <a:xfrm>
            <a:off x="1148040" y="2334735"/>
            <a:ext cx="1263967" cy="1702186"/>
            <a:chOff x="0" y="0"/>
            <a:chExt cx="1263966" cy="1702185"/>
          </a:xfrm>
        </p:grpSpPr>
        <p:sp>
          <p:nvSpPr>
            <p:cNvPr id="262" name="Straight Arrow Connector 7"/>
            <p:cNvSpPr/>
            <p:nvPr/>
          </p:nvSpPr>
          <p:spPr>
            <a:xfrm flipV="1">
              <a:off x="313301" y="0"/>
              <a:ext cx="950666" cy="1702186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3" name="TextBox 25"/>
            <p:cNvSpPr txBox="1"/>
            <p:nvPr/>
          </p:nvSpPr>
          <p:spPr>
            <a:xfrm rot="17906407">
              <a:off x="-282399" y="657816"/>
              <a:ext cx="1667060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  <a:sym typeface="Arial"/>
                </a:defRPr>
              </a:lvl1pPr>
            </a:lstStyle>
            <a:p>
              <a:r>
                <a:t>Purchase order</a:t>
              </a:r>
            </a:p>
          </p:txBody>
        </p:sp>
      </p:grpSp>
      <p:grpSp>
        <p:nvGrpSpPr>
          <p:cNvPr id="267" name="Group 35"/>
          <p:cNvGrpSpPr/>
          <p:nvPr/>
        </p:nvGrpSpPr>
        <p:grpSpPr>
          <a:xfrm>
            <a:off x="4730329" y="1772815"/>
            <a:ext cx="2953070" cy="2334917"/>
            <a:chOff x="0" y="0"/>
            <a:chExt cx="2953069" cy="2334915"/>
          </a:xfrm>
        </p:grpSpPr>
        <p:sp>
          <p:nvSpPr>
            <p:cNvPr id="265" name="Straight Arrow Connector 18"/>
            <p:cNvSpPr/>
            <p:nvPr/>
          </p:nvSpPr>
          <p:spPr>
            <a:xfrm>
              <a:off x="0" y="-1"/>
              <a:ext cx="2953070" cy="2334917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6" name="TextBox 30"/>
            <p:cNvSpPr txBox="1"/>
            <p:nvPr/>
          </p:nvSpPr>
          <p:spPr>
            <a:xfrm rot="2309943">
              <a:off x="575386" y="828040"/>
              <a:ext cx="2099368" cy="350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  <a:sym typeface="Arial"/>
                </a:defRPr>
              </a:lvl1pPr>
            </a:lstStyle>
            <a:p>
              <a:r>
                <a:t>Goods release note</a:t>
              </a:r>
            </a:p>
          </p:txBody>
        </p:sp>
      </p:grpSp>
      <p:grpSp>
        <p:nvGrpSpPr>
          <p:cNvPr id="270" name="Group 38"/>
          <p:cNvGrpSpPr/>
          <p:nvPr/>
        </p:nvGrpSpPr>
        <p:grpSpPr>
          <a:xfrm>
            <a:off x="2304484" y="4952824"/>
            <a:ext cx="4232132" cy="613060"/>
            <a:chOff x="0" y="0"/>
            <a:chExt cx="4232130" cy="613058"/>
          </a:xfrm>
        </p:grpSpPr>
        <p:sp>
          <p:nvSpPr>
            <p:cNvPr id="268" name="Straight Arrow Connector 24"/>
            <p:cNvSpPr/>
            <p:nvPr/>
          </p:nvSpPr>
          <p:spPr>
            <a:xfrm flipH="1">
              <a:off x="0" y="0"/>
              <a:ext cx="4232131" cy="325749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9" name="TextBox 31"/>
            <p:cNvSpPr txBox="1"/>
            <p:nvPr/>
          </p:nvSpPr>
          <p:spPr>
            <a:xfrm rot="21349105">
              <a:off x="1119614" y="164552"/>
              <a:ext cx="2696541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  <a:sym typeface="Arial"/>
                </a:defRPr>
              </a:lvl1pPr>
            </a:lstStyle>
            <a:p>
              <a:r>
                <a:t>Product and delivery note</a:t>
              </a:r>
            </a:p>
          </p:txBody>
        </p:sp>
      </p:grpSp>
      <p:grpSp>
        <p:nvGrpSpPr>
          <p:cNvPr id="273" name="Group 39"/>
          <p:cNvGrpSpPr/>
          <p:nvPr/>
        </p:nvGrpSpPr>
        <p:grpSpPr>
          <a:xfrm>
            <a:off x="2333113" y="3507604"/>
            <a:ext cx="1223742" cy="1073525"/>
            <a:chOff x="0" y="0"/>
            <a:chExt cx="1223741" cy="1073524"/>
          </a:xfrm>
        </p:grpSpPr>
        <p:sp>
          <p:nvSpPr>
            <p:cNvPr id="271" name="Straight Arrow Connector 26"/>
            <p:cNvSpPr/>
            <p:nvPr/>
          </p:nvSpPr>
          <p:spPr>
            <a:xfrm flipH="1">
              <a:off x="0" y="214183"/>
              <a:ext cx="1223742" cy="859342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2" name="TextBox 32"/>
            <p:cNvSpPr txBox="1"/>
            <p:nvPr/>
          </p:nvSpPr>
          <p:spPr>
            <a:xfrm rot="19475328">
              <a:off x="259452" y="207584"/>
              <a:ext cx="828450" cy="350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latin typeface="+mj-lt"/>
                  <a:ea typeface="+mj-ea"/>
                  <a:cs typeface="+mj-cs"/>
                  <a:sym typeface="Arial"/>
                </a:defRPr>
              </a:lvl1pPr>
            </a:lstStyle>
            <a:p>
              <a:r>
                <a:t>Invoice</a:t>
              </a:r>
            </a:p>
          </p:txBody>
        </p:sp>
      </p:grpSp>
      <p:grpSp>
        <p:nvGrpSpPr>
          <p:cNvPr id="276" name="Group 36"/>
          <p:cNvGrpSpPr/>
          <p:nvPr/>
        </p:nvGrpSpPr>
        <p:grpSpPr>
          <a:xfrm>
            <a:off x="3491879" y="2171140"/>
            <a:ext cx="1810824" cy="1126341"/>
            <a:chOff x="0" y="0"/>
            <a:chExt cx="1810822" cy="1126339"/>
          </a:xfrm>
        </p:grpSpPr>
        <p:sp>
          <p:nvSpPr>
            <p:cNvPr id="274" name="Straight Arrow Connector 14"/>
            <p:cNvSpPr/>
            <p:nvPr/>
          </p:nvSpPr>
          <p:spPr>
            <a:xfrm>
              <a:off x="0" y="177739"/>
              <a:ext cx="1080121" cy="779086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5" name="TextBox 33"/>
            <p:cNvSpPr txBox="1"/>
            <p:nvPr/>
          </p:nvSpPr>
          <p:spPr>
            <a:xfrm rot="2198426">
              <a:off x="673792" y="254489"/>
              <a:ext cx="1057274" cy="6173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r>
                <a:t>Invoice</a:t>
              </a:r>
              <a:br/>
              <a:r>
                <a:t>request 1</a:t>
              </a:r>
            </a:p>
          </p:txBody>
        </p:sp>
      </p:grpSp>
      <p:grpSp>
        <p:nvGrpSpPr>
          <p:cNvPr id="279" name="Group 37"/>
          <p:cNvGrpSpPr/>
          <p:nvPr/>
        </p:nvGrpSpPr>
        <p:grpSpPr>
          <a:xfrm>
            <a:off x="5101974" y="3975548"/>
            <a:ext cx="1421277" cy="1026189"/>
            <a:chOff x="0" y="0"/>
            <a:chExt cx="1421275" cy="1026187"/>
          </a:xfrm>
        </p:grpSpPr>
        <p:sp>
          <p:nvSpPr>
            <p:cNvPr id="277" name="Straight Arrow Connector 20"/>
            <p:cNvSpPr/>
            <p:nvPr/>
          </p:nvSpPr>
          <p:spPr>
            <a:xfrm flipH="1" flipV="1">
              <a:off x="264438" y="0"/>
              <a:ext cx="1156838" cy="520170"/>
            </a:xfrm>
            <a:prstGeom prst="line">
              <a:avLst/>
            </a:prstGeom>
            <a:noFill/>
            <a:ln w="762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8" name="TextBox 34"/>
            <p:cNvSpPr txBox="1"/>
            <p:nvPr/>
          </p:nvSpPr>
          <p:spPr>
            <a:xfrm rot="1403235">
              <a:off x="79097" y="224347"/>
              <a:ext cx="1057274" cy="6173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/>
            <a:p>
              <a:pPr>
                <a:defRPr>
                  <a:latin typeface="+mj-lt"/>
                  <a:ea typeface="+mj-ea"/>
                  <a:cs typeface="+mj-cs"/>
                  <a:sym typeface="Arial"/>
                </a:defRPr>
              </a:pPr>
              <a:r>
                <a:t>Invoice</a:t>
              </a:r>
              <a:br/>
              <a:r>
                <a:t>request 2</a:t>
              </a:r>
            </a:p>
          </p:txBody>
        </p:sp>
      </p:grp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B8C70C6-94D8-9E87-6554-DA7A0A141586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fill="hold" grpId="6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1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fill="hold" grpId="9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6" fill="hold"/>
                                        <p:tgtEl>
                                          <p:spTgt spid="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1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2" grpId="1" animBg="1" advAuto="0"/>
      <p:bldP spid="255" grpId="3" animBg="1" advAuto="0"/>
      <p:bldP spid="258" grpId="7" animBg="1" advAuto="0"/>
      <p:bldP spid="261" grpId="5" animBg="1" advAuto="0"/>
      <p:bldP spid="264" grpId="2" animBg="1" advAuto="0"/>
      <p:bldP spid="267" grpId="4" animBg="1" advAuto="0"/>
      <p:bldP spid="270" grpId="8" animBg="1" advAuto="0"/>
      <p:bldP spid="273" grpId="10" animBg="1" advAuto="0"/>
      <p:bldP spid="276" grpId="6" animBg="1" advAuto="0"/>
      <p:bldP spid="279" grpId="9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526</Words>
  <Application>Microsoft Office PowerPoint</Application>
  <PresentationFormat>On-screen Show (4:3)</PresentationFormat>
  <Paragraphs>48</Paragraphs>
  <Slides>5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Helvetica</vt:lpstr>
      <vt:lpstr>Verdana</vt:lpstr>
      <vt:lpstr>Wingdings</vt:lpstr>
      <vt:lpstr>1_TitleSlide</vt:lpstr>
      <vt:lpstr>Information flow diagrams</vt:lpstr>
      <vt:lpstr>Purpose of an IFD</vt:lpstr>
      <vt:lpstr>Why produce an IFD?</vt:lpstr>
      <vt:lpstr>An example IFD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Information flow diagrams</dc:title>
  <dc:creator>Antonio Perola</dc:creator>
  <cp:lastModifiedBy>Mukesh  Bisht</cp:lastModifiedBy>
  <cp:revision>9</cp:revision>
  <cp:lastPrinted>2022-10-21T07:53:30Z</cp:lastPrinted>
  <dcterms:modified xsi:type="dcterms:W3CDTF">2022-12-27T23:14:51Z</dcterms:modified>
</cp:coreProperties>
</file>