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293" autoAdjust="0"/>
  </p:normalViewPr>
  <p:slideViewPr>
    <p:cSldViewPr snapToGrid="0">
      <p:cViewPr varScale="1">
        <p:scale>
          <a:sx n="89" d="100"/>
          <a:sy n="89" d="100"/>
        </p:scale>
        <p:origin x="135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8" d="100"/>
          <a:sy n="78" d="100"/>
        </p:scale>
        <p:origin x="3852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237501757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sz="1300" dirty="0"/>
              <a:t>This slide presentation could be used during a lesson when introducing the concept of flow charts. There are transitions in the presentation when viewed in Slide Show mode. You may want to rehearse using slide 4.</a:t>
            </a:r>
          </a:p>
          <a:p>
            <a:endParaRPr sz="13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" name="Shape 23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6" name="Shape 23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Many </a:t>
            </a:r>
            <a:r>
              <a:rPr lang="en-GB" dirty="0"/>
              <a:t>learners</a:t>
            </a:r>
            <a:r>
              <a:rPr lang="en-GB" baseline="0" dirty="0"/>
              <a:t> </a:t>
            </a:r>
            <a:r>
              <a:rPr dirty="0"/>
              <a:t>may struggle to see the difference between an IFD, a DFD and a flow chart.</a:t>
            </a:r>
          </a:p>
          <a:p>
            <a:endParaRPr dirty="0"/>
          </a:p>
          <a:p>
            <a:r>
              <a:rPr dirty="0"/>
              <a:t>In brief:</a:t>
            </a:r>
          </a:p>
          <a:p>
            <a:endParaRPr dirty="0"/>
          </a:p>
          <a:p>
            <a:pPr marL="181240" indent="-181240">
              <a:buSzPct val="100000"/>
              <a:buFont typeface="Arial"/>
              <a:buChar char="•"/>
            </a:pPr>
            <a:r>
              <a:rPr dirty="0"/>
              <a:t>An IFD focuses on the information that flows through a system – i.e. what information the system uses at any point.</a:t>
            </a:r>
          </a:p>
          <a:p>
            <a:pPr marL="181240" indent="-181240">
              <a:buSzPct val="100000"/>
              <a:buFont typeface="Arial"/>
              <a:buChar char="•"/>
            </a:pPr>
            <a:r>
              <a:rPr dirty="0"/>
              <a:t>A DFD focuses on the processes and storage that the data passes through as it goes through the system – i.e. where the data goes as it flows through the system</a:t>
            </a:r>
            <a:r>
              <a:rPr lang="en-GB" dirty="0"/>
              <a:t>.</a:t>
            </a:r>
            <a:endParaRPr dirty="0"/>
          </a:p>
          <a:p>
            <a:pPr marL="181240" indent="-181240">
              <a:buSzPct val="100000"/>
              <a:buFont typeface="Arial"/>
              <a:buChar char="•"/>
            </a:pPr>
            <a:r>
              <a:rPr dirty="0"/>
              <a:t>A flow chart shows the sequence of actions (input, process, output) that happen to data as it enters, flows through and leaves a system – i.e. what the system does as data flows through it.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Shape 24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2" name="Shape 24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set of processes is illustrated on the flow chart on the next slide.</a:t>
            </a:r>
          </a:p>
          <a:p>
            <a:r>
              <a:rPr dirty="0"/>
              <a:t>Ask  </a:t>
            </a:r>
            <a:r>
              <a:rPr lang="en-GB" dirty="0"/>
              <a:t>learners</a:t>
            </a:r>
            <a:r>
              <a:rPr lang="en-GB" baseline="0" dirty="0"/>
              <a:t> </a:t>
            </a:r>
            <a:r>
              <a:rPr dirty="0"/>
              <a:t>to draw the chart before showing it to them.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8" name="Shape 30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70000" indent="-270000">
              <a:buSzPct val="100000"/>
              <a:buAutoNum type="arabicPeriod"/>
            </a:pPr>
            <a:r>
              <a:rPr dirty="0"/>
              <a:t>A teacher enters a </a:t>
            </a:r>
            <a:r>
              <a:rPr lang="en-GB" dirty="0"/>
              <a:t>learner</a:t>
            </a:r>
            <a:r>
              <a:rPr dirty="0"/>
              <a:t>’s examination mark (a score out of 30).</a:t>
            </a:r>
          </a:p>
          <a:p>
            <a:pPr marL="270000" indent="-270000">
              <a:buSzPct val="100000"/>
              <a:buAutoNum type="arabicPeriod"/>
            </a:pPr>
            <a:r>
              <a:rPr dirty="0"/>
              <a:t>The system converts the raw mark into a percentage.</a:t>
            </a:r>
          </a:p>
          <a:p>
            <a:pPr marL="270000" indent="-270000">
              <a:buSzPct val="100000"/>
              <a:buAutoNum type="arabicPeriod"/>
            </a:pPr>
            <a:r>
              <a:rPr dirty="0"/>
              <a:t>The system compares the </a:t>
            </a:r>
            <a:r>
              <a:rPr lang="en-GB" dirty="0"/>
              <a:t>learner</a:t>
            </a:r>
            <a:r>
              <a:rPr dirty="0"/>
              <a:t>’s percentage score with the pass mark (40%).</a:t>
            </a:r>
          </a:p>
          <a:p>
            <a:pPr marL="270000" indent="-270000">
              <a:buSzPct val="100000"/>
              <a:buAutoNum type="arabicPeriod"/>
            </a:pPr>
            <a:r>
              <a:rPr dirty="0"/>
              <a:t>If the </a:t>
            </a:r>
            <a:r>
              <a:rPr lang="en-GB" dirty="0"/>
              <a:t>learner</a:t>
            </a:r>
            <a:r>
              <a:rPr dirty="0"/>
              <a:t>’s score is 40% or greater, a message ‘You passed’ is produced.</a:t>
            </a:r>
          </a:p>
          <a:p>
            <a:pPr marL="270000" indent="-270000">
              <a:buSzPct val="100000"/>
              <a:buAutoNum type="arabicPeriod"/>
            </a:pPr>
            <a:r>
              <a:rPr dirty="0"/>
              <a:t>If the </a:t>
            </a:r>
            <a:r>
              <a:rPr lang="en-GB" dirty="0"/>
              <a:t>learner</a:t>
            </a:r>
            <a:r>
              <a:rPr dirty="0"/>
              <a:t>’s score is less than 40%, a message ‘You did not pass’ is produced.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D3807DE-66FB-8318-E59E-586850F2B7C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6B16399-9FDF-28C4-5823-DDC6738F82A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58B9717-4834-4C8B-281C-27BA374B4BC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1CFAE3-C243-A847-54A2-B47AD3CF246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4AA40CD-F688-EDAD-DBFB-319B3716FD2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6A11E42-3C4B-4558-CCCB-5CEEFC2FA00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EF82E35-5D26-ECD7-9C0B-C0A5C0C1A7F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2F556D-67BA-DC1B-2A4B-D9238F8F59A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07475F0-AC9E-564B-E1E7-5DE22C4FB4F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EBEC331-19F2-39A3-7F8A-ED723ADE083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C4A1110-A2EB-173B-A261-D82871B06BD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4EE0128-37BB-9E8B-B04E-AC17F2D3ACF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1347D1C-5C75-E66D-E128-41408680F61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6F1892C-D510-750D-A040-5629FDBC93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5D432D7-ABF4-D629-0428-1771E9DBDE8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5508DCF-3363-6F04-75E0-A68361DA46B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2AA1495-E547-867E-9403-3B658681F18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8E15C0D-A7CE-FC84-2DD2-FB6F406E215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A1D5E20-F1C5-0C62-7750-22E06A7D271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1834AFA-3A00-1626-638B-897AAC7D2F1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8088C7F-AED0-CDCB-F9A4-A0E99403794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DF766E-C7F6-1990-00A4-437FDEAD17F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687DC61B-489E-711D-6196-52AAEB4B62A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A19CBC80-D4F1-CB15-3FFF-92042949483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Flow charts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5BB7E9F-D1C2-3C9E-21CD-73CA20F70BE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What is a flow chart?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196000"/>
            <a:ext cx="7920112" cy="3878437"/>
          </a:xfrm>
          <a:prstGeom prst="rect">
            <a:avLst/>
          </a:prstGeom>
        </p:spPr>
        <p:txBody>
          <a:bodyPr/>
          <a:lstStyle/>
          <a:p>
            <a:r>
              <a:t>Shows what happens to information as it flows through a system:</a:t>
            </a:r>
          </a:p>
          <a:p>
            <a:pPr lvl="1">
              <a:defRPr>
                <a:solidFill>
                  <a:srgbClr val="0070C0"/>
                </a:solidFill>
              </a:defRPr>
            </a:pPr>
            <a:r>
              <a:t>Start: </a:t>
            </a:r>
            <a:r>
              <a:rPr>
                <a:solidFill>
                  <a:srgbClr val="000000"/>
                </a:solidFill>
              </a:rPr>
              <a:t>how the system starts.</a:t>
            </a:r>
          </a:p>
          <a:p>
            <a:pPr lvl="1">
              <a:defRPr>
                <a:solidFill>
                  <a:srgbClr val="0070C0"/>
                </a:solidFill>
              </a:defRPr>
            </a:pPr>
            <a:r>
              <a:t>Inputs: </a:t>
            </a:r>
            <a:r>
              <a:rPr>
                <a:solidFill>
                  <a:srgbClr val="000000"/>
                </a:solidFill>
              </a:rPr>
              <a:t>how the data enters the system.</a:t>
            </a:r>
          </a:p>
          <a:p>
            <a:pPr lvl="1">
              <a:defRPr>
                <a:solidFill>
                  <a:srgbClr val="0070C0"/>
                </a:solidFill>
              </a:defRPr>
            </a:pPr>
            <a:r>
              <a:t>Processes: </a:t>
            </a:r>
            <a:r>
              <a:rPr>
                <a:solidFill>
                  <a:srgbClr val="000000"/>
                </a:solidFill>
              </a:rPr>
              <a:t>what actions are performed on the data as it flows through the system.</a:t>
            </a:r>
          </a:p>
          <a:p>
            <a:pPr lvl="1">
              <a:defRPr>
                <a:solidFill>
                  <a:srgbClr val="0070C0"/>
                </a:solidFill>
              </a:defRPr>
            </a:pPr>
            <a:r>
              <a:t>Outputs: </a:t>
            </a:r>
            <a:r>
              <a:rPr>
                <a:solidFill>
                  <a:srgbClr val="000000"/>
                </a:solidFill>
              </a:rPr>
              <a:t>what information is communicated back to users.</a:t>
            </a:r>
          </a:p>
          <a:p>
            <a:pPr lvl="1">
              <a:defRPr>
                <a:solidFill>
                  <a:srgbClr val="0070C0"/>
                </a:solidFill>
              </a:defRPr>
            </a:pPr>
            <a:r>
              <a:t>End: </a:t>
            </a:r>
            <a:r>
              <a:rPr>
                <a:solidFill>
                  <a:srgbClr val="000000"/>
                </a:solidFill>
              </a:rPr>
              <a:t>what causes the system to stop operating.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5242954-C70E-BD25-B56D-6A5C98BFE15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Example flow chart</a:t>
            </a:r>
          </a:p>
        </p:txBody>
      </p:sp>
      <p:sp>
        <p:nvSpPr>
          <p:cNvPr id="240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6405" y="2316975"/>
            <a:ext cx="7848104" cy="3878438"/>
          </a:xfrm>
          <a:prstGeom prst="rect">
            <a:avLst/>
          </a:prstGeom>
        </p:spPr>
        <p:txBody>
          <a:bodyPr/>
          <a:lstStyle/>
          <a:p>
            <a:pPr marL="448055" indent="-448055" defTabSz="896111">
              <a:buAutoNum type="arabicPeriod"/>
              <a:defRPr sz="2352"/>
            </a:pPr>
            <a:r>
              <a:rPr dirty="0"/>
              <a:t>A teacher enters a </a:t>
            </a:r>
            <a:r>
              <a:rPr lang="en-GB" dirty="0"/>
              <a:t>learner</a:t>
            </a:r>
            <a:r>
              <a:rPr dirty="0"/>
              <a:t>’s examination mark </a:t>
            </a:r>
            <a:br>
              <a:rPr dirty="0"/>
            </a:br>
            <a:r>
              <a:rPr dirty="0"/>
              <a:t>(a score out of 30).</a:t>
            </a:r>
          </a:p>
          <a:p>
            <a:pPr marL="448055" indent="-448055" defTabSz="896111">
              <a:spcBef>
                <a:spcPts val="1100"/>
              </a:spcBef>
              <a:buAutoNum type="arabicPeriod"/>
              <a:defRPr sz="2352"/>
            </a:pPr>
            <a:r>
              <a:rPr dirty="0"/>
              <a:t>The system converts the raw mark into a percentage.</a:t>
            </a:r>
          </a:p>
          <a:p>
            <a:pPr marL="448055" indent="-448055" defTabSz="896111">
              <a:spcBef>
                <a:spcPts val="1100"/>
              </a:spcBef>
              <a:buAutoNum type="arabicPeriod"/>
              <a:defRPr sz="2352"/>
            </a:pPr>
            <a:r>
              <a:rPr dirty="0"/>
              <a:t>The system compares the </a:t>
            </a:r>
            <a:r>
              <a:rPr lang="en-GB" dirty="0"/>
              <a:t>learner</a:t>
            </a:r>
            <a:r>
              <a:rPr dirty="0"/>
              <a:t>’s percentage score with the pass mark (40%).</a:t>
            </a:r>
          </a:p>
          <a:p>
            <a:pPr marL="448055" indent="-448055" defTabSz="896111">
              <a:spcBef>
                <a:spcPts val="1100"/>
              </a:spcBef>
              <a:buAutoNum type="arabicPeriod"/>
              <a:defRPr sz="2352"/>
            </a:pPr>
            <a:r>
              <a:rPr dirty="0"/>
              <a:t>If the </a:t>
            </a:r>
            <a:r>
              <a:rPr lang="en-GB" dirty="0"/>
              <a:t>learner</a:t>
            </a:r>
            <a:r>
              <a:rPr dirty="0"/>
              <a:t>’s score is 40% or greater, a message ‘You passed’ is produced.</a:t>
            </a:r>
          </a:p>
          <a:p>
            <a:pPr marL="448055" indent="-448055" defTabSz="896111">
              <a:spcBef>
                <a:spcPts val="1100"/>
              </a:spcBef>
              <a:buAutoNum type="arabicPeriod"/>
              <a:defRPr sz="2352"/>
            </a:pPr>
            <a:r>
              <a:rPr dirty="0"/>
              <a:t>If the </a:t>
            </a:r>
            <a:r>
              <a:rPr lang="en-GB" dirty="0"/>
              <a:t>learner</a:t>
            </a:r>
            <a:r>
              <a:rPr dirty="0"/>
              <a:t>’s score is less than 40%, a message ‘You did not pass’ is produced.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3A47B55-7A2E-C599-99E9-8943D86E091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" name="Straight Arrow Connector 20"/>
          <p:cNvSpPr/>
          <p:nvPr/>
        </p:nvSpPr>
        <p:spPr>
          <a:xfrm flipH="1">
            <a:off x="4211959" y="3309082"/>
            <a:ext cx="2" cy="479959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6" name="Straight Arrow Connector 19"/>
          <p:cNvSpPr/>
          <p:nvPr/>
        </p:nvSpPr>
        <p:spPr>
          <a:xfrm flipH="1">
            <a:off x="4211959" y="1340767"/>
            <a:ext cx="2" cy="479959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sp>
        <p:nvSpPr>
          <p:cNvPr id="247" name="Straight Arrow Connector 14"/>
          <p:cNvSpPr/>
          <p:nvPr/>
        </p:nvSpPr>
        <p:spPr>
          <a:xfrm flipH="1">
            <a:off x="4211959" y="2276872"/>
            <a:ext cx="2" cy="479959"/>
          </a:xfrm>
          <a:prstGeom prst="line">
            <a:avLst/>
          </a:prstGeom>
          <a:ln w="38100">
            <a:solidFill>
              <a:srgbClr val="000000"/>
            </a:solidFill>
            <a:tailEnd type="triangle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250" name="Flowchart: Terminator 4"/>
          <p:cNvGrpSpPr/>
          <p:nvPr/>
        </p:nvGrpSpPr>
        <p:grpSpPr>
          <a:xfrm>
            <a:off x="3417245" y="938822"/>
            <a:ext cx="1370780" cy="650241"/>
            <a:chOff x="0" y="0"/>
            <a:chExt cx="1152128" cy="650240"/>
          </a:xfrm>
        </p:grpSpPr>
        <p:sp>
          <p:nvSpPr>
            <p:cNvPr id="248" name="Shape"/>
            <p:cNvSpPr/>
            <p:nvPr/>
          </p:nvSpPr>
          <p:spPr>
            <a:xfrm>
              <a:off x="0" y="160575"/>
              <a:ext cx="1152129" cy="329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 dirty="0"/>
            </a:p>
          </p:txBody>
        </p:sp>
        <p:sp>
          <p:nvSpPr>
            <p:cNvPr id="249" name="Start"/>
            <p:cNvSpPr txBox="1"/>
            <p:nvPr/>
          </p:nvSpPr>
          <p:spPr>
            <a:xfrm>
              <a:off x="250441" y="0"/>
              <a:ext cx="651247" cy="650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Start</a:t>
              </a:r>
            </a:p>
          </p:txBody>
        </p:sp>
      </p:grpSp>
      <p:grpSp>
        <p:nvGrpSpPr>
          <p:cNvPr id="253" name="Flowchart: Terminator 5"/>
          <p:cNvGrpSpPr/>
          <p:nvPr/>
        </p:nvGrpSpPr>
        <p:grpSpPr>
          <a:xfrm>
            <a:off x="3600996" y="6052239"/>
            <a:ext cx="1115021" cy="370841"/>
            <a:chOff x="0" y="0"/>
            <a:chExt cx="1115019" cy="370840"/>
          </a:xfrm>
        </p:grpSpPr>
        <p:sp>
          <p:nvSpPr>
            <p:cNvPr id="251" name="Shape"/>
            <p:cNvSpPr/>
            <p:nvPr/>
          </p:nvSpPr>
          <p:spPr>
            <a:xfrm>
              <a:off x="0" y="41750"/>
              <a:ext cx="1115020" cy="2873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2" name="End"/>
            <p:cNvSpPr txBox="1"/>
            <p:nvPr/>
          </p:nvSpPr>
          <p:spPr>
            <a:xfrm>
              <a:off x="244256" y="0"/>
              <a:ext cx="626507" cy="370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End</a:t>
              </a:r>
            </a:p>
          </p:txBody>
        </p:sp>
      </p:grpSp>
      <p:grpSp>
        <p:nvGrpSpPr>
          <p:cNvPr id="256" name="Flowchart: Data 6"/>
          <p:cNvGrpSpPr/>
          <p:nvPr/>
        </p:nvGrpSpPr>
        <p:grpSpPr>
          <a:xfrm>
            <a:off x="3131838" y="1808488"/>
            <a:ext cx="2016227" cy="662941"/>
            <a:chOff x="0" y="0"/>
            <a:chExt cx="1907107" cy="662940"/>
          </a:xfrm>
        </p:grpSpPr>
        <p:sp>
          <p:nvSpPr>
            <p:cNvPr id="254" name="Shape"/>
            <p:cNvSpPr/>
            <p:nvPr/>
          </p:nvSpPr>
          <p:spPr>
            <a:xfrm>
              <a:off x="0" y="36336"/>
              <a:ext cx="1907108" cy="59026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0"/>
                  </a:lnTo>
                  <a:lnTo>
                    <a:pt x="21600" y="0"/>
                  </a:lnTo>
                  <a:lnTo>
                    <a:pt x="17280" y="21600"/>
                  </a:ln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5" name="Examination mark  (max 30)"/>
            <p:cNvSpPr txBox="1"/>
            <p:nvPr/>
          </p:nvSpPr>
          <p:spPr>
            <a:xfrm>
              <a:off x="439841" y="0"/>
              <a:ext cx="1027426" cy="6629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1200"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Examination mark </a:t>
              </a:r>
              <a:br/>
              <a:r>
                <a:t>(max 30)</a:t>
              </a:r>
            </a:p>
          </p:txBody>
        </p:sp>
      </p:grpSp>
      <p:grpSp>
        <p:nvGrpSpPr>
          <p:cNvPr id="259" name="Flowchart: Process 7"/>
          <p:cNvGrpSpPr/>
          <p:nvPr/>
        </p:nvGrpSpPr>
        <p:grpSpPr>
          <a:xfrm>
            <a:off x="3419157" y="2798810"/>
            <a:ext cx="1331044" cy="590269"/>
            <a:chOff x="0" y="0"/>
            <a:chExt cx="1331042" cy="590267"/>
          </a:xfrm>
        </p:grpSpPr>
        <p:sp>
          <p:nvSpPr>
            <p:cNvPr id="257" name="Rectangle"/>
            <p:cNvSpPr/>
            <p:nvPr/>
          </p:nvSpPr>
          <p:spPr>
            <a:xfrm>
              <a:off x="0" y="0"/>
              <a:ext cx="1331043" cy="590268"/>
            </a:xfrm>
            <a:prstGeom prst="rect">
              <a:avLst/>
            </a:pr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8" name="Convert to percentage"/>
            <p:cNvSpPr txBox="1"/>
            <p:nvPr/>
          </p:nvSpPr>
          <p:spPr>
            <a:xfrm>
              <a:off x="58420" y="58914"/>
              <a:ext cx="1214203" cy="472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2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Convert to percentage</a:t>
              </a:r>
            </a:p>
          </p:txBody>
        </p:sp>
      </p:grpSp>
      <p:grpSp>
        <p:nvGrpSpPr>
          <p:cNvPr id="262" name="Flowchart: Decision 8"/>
          <p:cNvGrpSpPr/>
          <p:nvPr/>
        </p:nvGrpSpPr>
        <p:grpSpPr>
          <a:xfrm>
            <a:off x="3131839" y="3798534"/>
            <a:ext cx="2160242" cy="1142634"/>
            <a:chOff x="0" y="0"/>
            <a:chExt cx="2160241" cy="1142633"/>
          </a:xfrm>
        </p:grpSpPr>
        <p:sp>
          <p:nvSpPr>
            <p:cNvPr id="260" name="Shape"/>
            <p:cNvSpPr/>
            <p:nvPr/>
          </p:nvSpPr>
          <p:spPr>
            <a:xfrm>
              <a:off x="-1" y="-1"/>
              <a:ext cx="2160243" cy="1142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A1A1A1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 dirty="0"/>
            </a:p>
          </p:txBody>
        </p:sp>
        <p:sp>
          <p:nvSpPr>
            <p:cNvPr id="261" name="Score is 40% or greater?"/>
            <p:cNvSpPr txBox="1"/>
            <p:nvPr/>
          </p:nvSpPr>
          <p:spPr>
            <a:xfrm>
              <a:off x="598480" y="201746"/>
              <a:ext cx="963281" cy="7391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Score is 40% or greater?</a:t>
              </a:r>
            </a:p>
          </p:txBody>
        </p:sp>
      </p:grpSp>
      <p:grpSp>
        <p:nvGrpSpPr>
          <p:cNvPr id="265" name="Flowchart: Data 9"/>
          <p:cNvGrpSpPr/>
          <p:nvPr/>
        </p:nvGrpSpPr>
        <p:grpSpPr>
          <a:xfrm>
            <a:off x="1689051" y="4999158"/>
            <a:ext cx="1728192" cy="662091"/>
            <a:chOff x="0" y="0"/>
            <a:chExt cx="1728191" cy="662090"/>
          </a:xfrm>
        </p:grpSpPr>
        <p:sp>
          <p:nvSpPr>
            <p:cNvPr id="263" name="Shape"/>
            <p:cNvSpPr/>
            <p:nvPr/>
          </p:nvSpPr>
          <p:spPr>
            <a:xfrm>
              <a:off x="-1" y="-1"/>
              <a:ext cx="1728193" cy="662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0"/>
                  </a:lnTo>
                  <a:lnTo>
                    <a:pt x="21600" y="0"/>
                  </a:lnTo>
                  <a:lnTo>
                    <a:pt x="17280" y="21600"/>
                  </a:ln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4" name="‘You passed’"/>
            <p:cNvSpPr txBox="1"/>
            <p:nvPr/>
          </p:nvSpPr>
          <p:spPr>
            <a:xfrm>
              <a:off x="404057" y="69424"/>
              <a:ext cx="920077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rPr dirty="0"/>
                <a:t>‘You passed’</a:t>
              </a:r>
            </a:p>
          </p:txBody>
        </p:sp>
      </p:grpSp>
      <p:grpSp>
        <p:nvGrpSpPr>
          <p:cNvPr id="268" name="Flowchart: Data 11"/>
          <p:cNvGrpSpPr/>
          <p:nvPr/>
        </p:nvGrpSpPr>
        <p:grpSpPr>
          <a:xfrm>
            <a:off x="4822921" y="4999158"/>
            <a:ext cx="1728192" cy="662091"/>
            <a:chOff x="0" y="0"/>
            <a:chExt cx="1728191" cy="662090"/>
          </a:xfrm>
        </p:grpSpPr>
        <p:sp>
          <p:nvSpPr>
            <p:cNvPr id="266" name="Shape"/>
            <p:cNvSpPr/>
            <p:nvPr/>
          </p:nvSpPr>
          <p:spPr>
            <a:xfrm>
              <a:off x="-1" y="-1"/>
              <a:ext cx="1728193" cy="6620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0"/>
                  </a:lnTo>
                  <a:lnTo>
                    <a:pt x="21600" y="0"/>
                  </a:lnTo>
                  <a:lnTo>
                    <a:pt x="17280" y="21600"/>
                  </a:ln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7" name="‘You did not pass’"/>
            <p:cNvSpPr txBox="1"/>
            <p:nvPr/>
          </p:nvSpPr>
          <p:spPr>
            <a:xfrm>
              <a:off x="404057" y="69424"/>
              <a:ext cx="920077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‘You did not pass’</a:t>
              </a:r>
            </a:p>
          </p:txBody>
        </p:sp>
      </p:grpSp>
      <p:grpSp>
        <p:nvGrpSpPr>
          <p:cNvPr id="271" name="Group 45"/>
          <p:cNvGrpSpPr/>
          <p:nvPr/>
        </p:nvGrpSpPr>
        <p:grpSpPr>
          <a:xfrm>
            <a:off x="2335744" y="4064663"/>
            <a:ext cx="796098" cy="886001"/>
            <a:chOff x="0" y="0"/>
            <a:chExt cx="796096" cy="886000"/>
          </a:xfrm>
        </p:grpSpPr>
        <p:sp>
          <p:nvSpPr>
            <p:cNvPr id="269" name="Connector: Elbow 22"/>
            <p:cNvSpPr/>
            <p:nvPr/>
          </p:nvSpPr>
          <p:spPr>
            <a:xfrm flipH="1">
              <a:off x="0" y="323892"/>
              <a:ext cx="796098" cy="56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21491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270" name="TextBox 32"/>
            <p:cNvSpPr txBox="1"/>
            <p:nvPr/>
          </p:nvSpPr>
          <p:spPr>
            <a:xfrm>
              <a:off x="51848" y="0"/>
              <a:ext cx="477068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Yes</a:t>
              </a:r>
            </a:p>
          </p:txBody>
        </p:sp>
      </p:grpSp>
      <p:grpSp>
        <p:nvGrpSpPr>
          <p:cNvPr id="274" name="Group 46"/>
          <p:cNvGrpSpPr/>
          <p:nvPr/>
        </p:nvGrpSpPr>
        <p:grpSpPr>
          <a:xfrm>
            <a:off x="5292080" y="4002823"/>
            <a:ext cx="567758" cy="996336"/>
            <a:chOff x="0" y="0"/>
            <a:chExt cx="567757" cy="996335"/>
          </a:xfrm>
        </p:grpSpPr>
        <p:sp>
          <p:nvSpPr>
            <p:cNvPr id="272" name="Connector: Elbow 26"/>
            <p:cNvSpPr/>
            <p:nvPr/>
          </p:nvSpPr>
          <p:spPr>
            <a:xfrm>
              <a:off x="-1" y="367028"/>
              <a:ext cx="567759" cy="629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273" name="TextBox 33"/>
            <p:cNvSpPr txBox="1"/>
            <p:nvPr/>
          </p:nvSpPr>
          <p:spPr>
            <a:xfrm>
              <a:off x="52425" y="-1"/>
              <a:ext cx="396366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No</a:t>
              </a:r>
            </a:p>
          </p:txBody>
        </p:sp>
      </p:grpSp>
      <p:grpSp>
        <p:nvGrpSpPr>
          <p:cNvPr id="279" name="Group 48"/>
          <p:cNvGrpSpPr/>
          <p:nvPr/>
        </p:nvGrpSpPr>
        <p:grpSpPr>
          <a:xfrm>
            <a:off x="2553148" y="5659299"/>
            <a:ext cx="3054681" cy="433997"/>
            <a:chOff x="0" y="0"/>
            <a:chExt cx="3054679" cy="433995"/>
          </a:xfrm>
        </p:grpSpPr>
        <p:sp>
          <p:nvSpPr>
            <p:cNvPr id="275" name="Connector: Elbow 37"/>
            <p:cNvSpPr/>
            <p:nvPr/>
          </p:nvSpPr>
          <p:spPr>
            <a:xfrm flipH="1">
              <a:off x="1531530" y="-1"/>
              <a:ext cx="1523151" cy="1215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82" y="0"/>
                  </a:moveTo>
                  <a:lnTo>
                    <a:pt x="0" y="0"/>
                  </a:lnTo>
                  <a:lnTo>
                    <a:pt x="0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grpSp>
          <p:nvGrpSpPr>
            <p:cNvPr id="278" name="Group 47"/>
            <p:cNvGrpSpPr/>
            <p:nvPr/>
          </p:nvGrpSpPr>
          <p:grpSpPr>
            <a:xfrm>
              <a:off x="0" y="1947"/>
              <a:ext cx="1658813" cy="432050"/>
              <a:chOff x="0" y="0"/>
              <a:chExt cx="1658812" cy="432048"/>
            </a:xfrm>
          </p:grpSpPr>
          <p:sp>
            <p:nvSpPr>
              <p:cNvPr id="276" name="Connector: Elbow 35"/>
              <p:cNvSpPr/>
              <p:nvPr/>
            </p:nvSpPr>
            <p:spPr>
              <a:xfrm rot="16200000" flipH="1">
                <a:off x="705975" y="-705975"/>
                <a:ext cx="119581" cy="1531530"/>
              </a:xfrm>
              <a:custGeom>
                <a:avLst/>
                <a:gdLst/>
                <a:ahLst/>
                <a:cxnLst>
                  <a:cxn ang="0">
                    <a:pos x="wd2" y="hd2"/>
                  </a:cxn>
                  <a:cxn ang="5400000">
                    <a:pos x="wd2" y="hd2"/>
                  </a:cxn>
                  <a:cxn ang="10800000">
                    <a:pos x="wd2" y="hd2"/>
                  </a:cxn>
                  <a:cxn ang="16200000">
                    <a:pos x="wd2" y="hd2"/>
                  </a:cxn>
                </a:cxnLst>
                <a:rect l="0" t="0" r="r" b="b"/>
                <a:pathLst>
                  <a:path w="21600" h="21600" extrusionOk="0">
                    <a:moveTo>
                      <a:pt x="0" y="0"/>
                    </a:moveTo>
                    <a:lnTo>
                      <a:pt x="21600" y="0"/>
                    </a:lnTo>
                    <a:lnTo>
                      <a:pt x="21600" y="21600"/>
                    </a:lnTo>
                  </a:path>
                </a:pathLst>
              </a:custGeom>
              <a:noFill/>
              <a:ln w="38100" cap="flat">
                <a:solidFill>
                  <a:srgbClr val="000000"/>
                </a:solidFill>
                <a:prstDash val="solid"/>
                <a:round/>
              </a:ln>
              <a:effectLst/>
            </p:spPr>
            <p:txBody>
              <a:bodyPr wrap="square" lIns="45719" tIns="45719" rIns="45719" bIns="45719" numCol="1" anchor="ctr">
                <a:noAutofit/>
              </a:bodyPr>
              <a:lstStyle/>
              <a:p>
                <a:endParaRPr/>
              </a:p>
            </p:txBody>
          </p:sp>
          <p:sp>
            <p:nvSpPr>
              <p:cNvPr id="277" name="Straight Arrow Connector 43"/>
              <p:cNvSpPr/>
              <p:nvPr/>
            </p:nvSpPr>
            <p:spPr>
              <a:xfrm>
                <a:off x="1658812" y="119579"/>
                <a:ext cx="2" cy="312469"/>
              </a:xfrm>
              <a:prstGeom prst="line">
                <a:avLst/>
              </a:prstGeom>
              <a:noFill/>
              <a:ln w="38100" cap="flat">
                <a:solidFill>
                  <a:srgbClr val="000000"/>
                </a:solidFill>
                <a:prstDash val="solid"/>
                <a:round/>
                <a:tailEnd type="triangle" w="med" len="med"/>
              </a:ln>
              <a:effectLst/>
            </p:spPr>
            <p:txBody>
              <a:bodyPr wrap="square" lIns="45719" tIns="45719" rIns="45719" bIns="45719" numCol="1" anchor="t">
                <a:noAutofit/>
              </a:bodyPr>
              <a:lstStyle/>
              <a:p>
                <a:endParaRPr/>
              </a:p>
            </p:txBody>
          </p:sp>
        </p:grpSp>
      </p:grpSp>
      <p:grpSp>
        <p:nvGrpSpPr>
          <p:cNvPr id="282" name="Speech Bubble: Rectangle 49"/>
          <p:cNvGrpSpPr/>
          <p:nvPr/>
        </p:nvGrpSpPr>
        <p:grpSpPr>
          <a:xfrm>
            <a:off x="4897671" y="1099397"/>
            <a:ext cx="2914688" cy="961452"/>
            <a:chOff x="0" y="0"/>
            <a:chExt cx="2914687" cy="961450"/>
          </a:xfrm>
        </p:grpSpPr>
        <p:sp>
          <p:nvSpPr>
            <p:cNvPr id="280" name="Shape"/>
            <p:cNvSpPr/>
            <p:nvPr/>
          </p:nvSpPr>
          <p:spPr>
            <a:xfrm>
              <a:off x="0" y="0"/>
              <a:ext cx="2914688" cy="96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5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2253" y="21600"/>
                  </a:lnTo>
                  <a:lnTo>
                    <a:pt x="12253" y="9000"/>
                  </a:lnTo>
                  <a:lnTo>
                    <a:pt x="0" y="5137"/>
                  </a:lnTo>
                  <a:lnTo>
                    <a:pt x="12253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1" name="Start of the system"/>
            <p:cNvSpPr txBox="1"/>
            <p:nvPr/>
          </p:nvSpPr>
          <p:spPr>
            <a:xfrm>
              <a:off x="1711862" y="15905"/>
              <a:ext cx="1144406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Start of the system</a:t>
              </a:r>
            </a:p>
          </p:txBody>
        </p:sp>
      </p:grpSp>
      <p:grpSp>
        <p:nvGrpSpPr>
          <p:cNvPr id="285" name="Speech Bubble: Rectangle 50"/>
          <p:cNvGrpSpPr/>
          <p:nvPr/>
        </p:nvGrpSpPr>
        <p:grpSpPr>
          <a:xfrm>
            <a:off x="5096222" y="1922315"/>
            <a:ext cx="2914688" cy="961451"/>
            <a:chOff x="0" y="0"/>
            <a:chExt cx="2914687" cy="961450"/>
          </a:xfrm>
        </p:grpSpPr>
        <p:sp>
          <p:nvSpPr>
            <p:cNvPr id="283" name="Shape"/>
            <p:cNvSpPr/>
            <p:nvPr/>
          </p:nvSpPr>
          <p:spPr>
            <a:xfrm>
              <a:off x="0" y="0"/>
              <a:ext cx="2914688" cy="96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25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2253" y="21600"/>
                  </a:lnTo>
                  <a:lnTo>
                    <a:pt x="12253" y="9000"/>
                  </a:lnTo>
                  <a:lnTo>
                    <a:pt x="0" y="5137"/>
                  </a:lnTo>
                  <a:lnTo>
                    <a:pt x="12253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84" name="Data input"/>
            <p:cNvSpPr txBox="1"/>
            <p:nvPr/>
          </p:nvSpPr>
          <p:spPr>
            <a:xfrm>
              <a:off x="1711862" y="155605"/>
              <a:ext cx="1144406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Data input</a:t>
              </a:r>
            </a:p>
          </p:txBody>
        </p:sp>
      </p:grpSp>
      <p:grpSp>
        <p:nvGrpSpPr>
          <p:cNvPr id="288" name="Speech Bubble: Rectangle 51"/>
          <p:cNvGrpSpPr/>
          <p:nvPr/>
        </p:nvGrpSpPr>
        <p:grpSpPr>
          <a:xfrm>
            <a:off x="4839396" y="2613219"/>
            <a:ext cx="3219494" cy="961451"/>
            <a:chOff x="0" y="0"/>
            <a:chExt cx="3219492" cy="961450"/>
          </a:xfrm>
        </p:grpSpPr>
        <p:sp>
          <p:nvSpPr>
            <p:cNvPr id="286" name="Shape"/>
            <p:cNvSpPr/>
            <p:nvPr/>
          </p:nvSpPr>
          <p:spPr>
            <a:xfrm>
              <a:off x="0" y="0"/>
              <a:ext cx="3219493" cy="96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3138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3138" y="21600"/>
                  </a:lnTo>
                  <a:lnTo>
                    <a:pt x="13138" y="9000"/>
                  </a:lnTo>
                  <a:lnTo>
                    <a:pt x="0" y="7660"/>
                  </a:lnTo>
                  <a:lnTo>
                    <a:pt x="13138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7" name="Process"/>
            <p:cNvSpPr txBox="1"/>
            <p:nvPr/>
          </p:nvSpPr>
          <p:spPr>
            <a:xfrm>
              <a:off x="2016667" y="295305"/>
              <a:ext cx="1144406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Process</a:t>
              </a:r>
            </a:p>
          </p:txBody>
        </p:sp>
      </p:grpSp>
      <p:grpSp>
        <p:nvGrpSpPr>
          <p:cNvPr id="291" name="Speech Bubble: Rectangle 52"/>
          <p:cNvGrpSpPr/>
          <p:nvPr/>
        </p:nvGrpSpPr>
        <p:grpSpPr>
          <a:xfrm>
            <a:off x="4985938" y="3289039"/>
            <a:ext cx="3141710" cy="961451"/>
            <a:chOff x="0" y="0"/>
            <a:chExt cx="3141709" cy="961450"/>
          </a:xfrm>
        </p:grpSpPr>
        <p:sp>
          <p:nvSpPr>
            <p:cNvPr id="289" name="Shape"/>
            <p:cNvSpPr/>
            <p:nvPr/>
          </p:nvSpPr>
          <p:spPr>
            <a:xfrm>
              <a:off x="0" y="0"/>
              <a:ext cx="3141710" cy="9614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323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1323" y="21600"/>
                  </a:lnTo>
                  <a:lnTo>
                    <a:pt x="11323" y="18000"/>
                  </a:lnTo>
                  <a:lnTo>
                    <a:pt x="0" y="18111"/>
                  </a:lnTo>
                  <a:lnTo>
                    <a:pt x="11323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0" name="Decision box"/>
            <p:cNvSpPr txBox="1"/>
            <p:nvPr/>
          </p:nvSpPr>
          <p:spPr>
            <a:xfrm>
              <a:off x="1705407" y="155605"/>
              <a:ext cx="1377883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Decision box</a:t>
              </a:r>
            </a:p>
          </p:txBody>
        </p:sp>
      </p:grpSp>
      <p:grpSp>
        <p:nvGrpSpPr>
          <p:cNvPr id="294" name="Speech Bubble: Rectangle 53"/>
          <p:cNvGrpSpPr/>
          <p:nvPr/>
        </p:nvGrpSpPr>
        <p:grpSpPr>
          <a:xfrm>
            <a:off x="1133091" y="2613219"/>
            <a:ext cx="1643653" cy="1407181"/>
            <a:chOff x="0" y="0"/>
            <a:chExt cx="1643651" cy="1407179"/>
          </a:xfrm>
        </p:grpSpPr>
        <p:sp>
          <p:nvSpPr>
            <p:cNvPr id="292" name="Shape"/>
            <p:cNvSpPr/>
            <p:nvPr/>
          </p:nvSpPr>
          <p:spPr>
            <a:xfrm>
              <a:off x="0" y="0"/>
              <a:ext cx="1643653" cy="140718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6510"/>
                  </a:lnTo>
                  <a:lnTo>
                    <a:pt x="18000" y="16510"/>
                  </a:lnTo>
                  <a:lnTo>
                    <a:pt x="17045" y="21600"/>
                  </a:lnTo>
                  <a:lnTo>
                    <a:pt x="12600" y="16510"/>
                  </a:lnTo>
                  <a:lnTo>
                    <a:pt x="0" y="16510"/>
                  </a:lnTo>
                  <a:lnTo>
                    <a:pt x="0" y="963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3" name="Path taken if decision is YES"/>
            <p:cNvSpPr txBox="1"/>
            <p:nvPr/>
          </p:nvSpPr>
          <p:spPr>
            <a:xfrm>
              <a:off x="58419" y="72981"/>
              <a:ext cx="1526814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Path taken if decision is YES</a:t>
              </a:r>
            </a:p>
          </p:txBody>
        </p:sp>
      </p:grpSp>
      <p:grpSp>
        <p:nvGrpSpPr>
          <p:cNvPr id="297" name="Speech Bubble: Rectangle 54"/>
          <p:cNvGrpSpPr/>
          <p:nvPr/>
        </p:nvGrpSpPr>
        <p:grpSpPr>
          <a:xfrm>
            <a:off x="5915890" y="4146703"/>
            <a:ext cx="2640610" cy="1075605"/>
            <a:chOff x="0" y="0"/>
            <a:chExt cx="2640608" cy="1075604"/>
          </a:xfrm>
        </p:grpSpPr>
        <p:sp>
          <p:nvSpPr>
            <p:cNvPr id="295" name="Shape"/>
            <p:cNvSpPr/>
            <p:nvPr/>
          </p:nvSpPr>
          <p:spPr>
            <a:xfrm>
              <a:off x="0" y="0"/>
              <a:ext cx="2640610" cy="1075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55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8155" y="21600"/>
                  </a:lnTo>
                  <a:lnTo>
                    <a:pt x="8155" y="9000"/>
                  </a:lnTo>
                  <a:lnTo>
                    <a:pt x="0" y="7319"/>
                  </a:lnTo>
                  <a:lnTo>
                    <a:pt x="8155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6" name="Path taken if decision is NO"/>
            <p:cNvSpPr txBox="1"/>
            <p:nvPr/>
          </p:nvSpPr>
          <p:spPr>
            <a:xfrm>
              <a:off x="1055376" y="72982"/>
              <a:ext cx="1526813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Path taken if decision is NO</a:t>
              </a:r>
            </a:p>
          </p:txBody>
        </p:sp>
      </p:grpSp>
      <p:grpSp>
        <p:nvGrpSpPr>
          <p:cNvPr id="300" name="Speech Bubble: Rectangle 55"/>
          <p:cNvGrpSpPr/>
          <p:nvPr/>
        </p:nvGrpSpPr>
        <p:grpSpPr>
          <a:xfrm>
            <a:off x="408067" y="3349821"/>
            <a:ext cx="1643653" cy="1615730"/>
            <a:chOff x="0" y="0"/>
            <a:chExt cx="1643651" cy="1615728"/>
          </a:xfrm>
        </p:grpSpPr>
        <p:sp>
          <p:nvSpPr>
            <p:cNvPr id="298" name="Shape"/>
            <p:cNvSpPr/>
            <p:nvPr/>
          </p:nvSpPr>
          <p:spPr>
            <a:xfrm>
              <a:off x="0" y="0"/>
              <a:ext cx="1643653" cy="161573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14379"/>
                  </a:lnTo>
                  <a:lnTo>
                    <a:pt x="18000" y="14379"/>
                  </a:lnTo>
                  <a:lnTo>
                    <a:pt x="19575" y="21600"/>
                  </a:lnTo>
                  <a:lnTo>
                    <a:pt x="12600" y="14379"/>
                  </a:lnTo>
                  <a:lnTo>
                    <a:pt x="0" y="14379"/>
                  </a:lnTo>
                  <a:lnTo>
                    <a:pt x="0" y="8388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9" name="Output if decision is YES"/>
            <p:cNvSpPr txBox="1"/>
            <p:nvPr/>
          </p:nvSpPr>
          <p:spPr>
            <a:xfrm>
              <a:off x="58419" y="72981"/>
              <a:ext cx="1526814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Output if decision is YES</a:t>
              </a:r>
            </a:p>
          </p:txBody>
        </p:sp>
      </p:grpSp>
      <p:grpSp>
        <p:nvGrpSpPr>
          <p:cNvPr id="303" name="Speech Bubble: Rectangle 56"/>
          <p:cNvGrpSpPr/>
          <p:nvPr/>
        </p:nvGrpSpPr>
        <p:grpSpPr>
          <a:xfrm>
            <a:off x="6413865" y="4621693"/>
            <a:ext cx="2287685" cy="1075605"/>
            <a:chOff x="0" y="0"/>
            <a:chExt cx="2287684" cy="1075604"/>
          </a:xfrm>
        </p:grpSpPr>
        <p:sp>
          <p:nvSpPr>
            <p:cNvPr id="301" name="Shape"/>
            <p:cNvSpPr/>
            <p:nvPr/>
          </p:nvSpPr>
          <p:spPr>
            <a:xfrm>
              <a:off x="0" y="0"/>
              <a:ext cx="2287685" cy="1075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81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6081" y="21600"/>
                  </a:lnTo>
                  <a:lnTo>
                    <a:pt x="6081" y="18000"/>
                  </a:lnTo>
                  <a:lnTo>
                    <a:pt x="0" y="14728"/>
                  </a:lnTo>
                  <a:lnTo>
                    <a:pt x="6081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02" name="Output if decision is NO"/>
            <p:cNvSpPr txBox="1"/>
            <p:nvPr/>
          </p:nvSpPr>
          <p:spPr>
            <a:xfrm>
              <a:off x="702452" y="72982"/>
              <a:ext cx="1526813" cy="929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Output if decision is NO</a:t>
              </a:r>
            </a:p>
          </p:txBody>
        </p:sp>
      </p:grpSp>
      <p:grpSp>
        <p:nvGrpSpPr>
          <p:cNvPr id="306" name="Speech Bubble: Rectangle 57"/>
          <p:cNvGrpSpPr/>
          <p:nvPr/>
        </p:nvGrpSpPr>
        <p:grpSpPr>
          <a:xfrm>
            <a:off x="4800180" y="5229199"/>
            <a:ext cx="3394586" cy="1075605"/>
            <a:chOff x="0" y="0"/>
            <a:chExt cx="3394585" cy="1075604"/>
          </a:xfrm>
        </p:grpSpPr>
        <p:sp>
          <p:nvSpPr>
            <p:cNvPr id="304" name="Shape"/>
            <p:cNvSpPr/>
            <p:nvPr/>
          </p:nvSpPr>
          <p:spPr>
            <a:xfrm>
              <a:off x="0" y="0"/>
              <a:ext cx="3394586" cy="10756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1141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11141" y="21600"/>
                  </a:lnTo>
                  <a:lnTo>
                    <a:pt x="11141" y="18000"/>
                  </a:lnTo>
                  <a:lnTo>
                    <a:pt x="0" y="18594"/>
                  </a:lnTo>
                  <a:lnTo>
                    <a:pt x="11141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305" name="System stops"/>
            <p:cNvSpPr txBox="1"/>
            <p:nvPr/>
          </p:nvSpPr>
          <p:spPr>
            <a:xfrm>
              <a:off x="1809353" y="212682"/>
              <a:ext cx="1526813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System stops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809B718-F85A-6269-31A4-00FC3F96983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0" presetClass="exit" fill="hold" grpId="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5" dur="500" fill="hold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500"/>
                            </p:stCondLst>
                            <p:childTnLst>
                              <p:par>
                                <p:cTn id="43" presetID="10" presetClass="exit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4" dur="500" fill="hold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9" fill="hold"/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4" fill="hold"/>
                                        <p:tgtEl>
                                          <p:spTgt spid="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9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500"/>
                            </p:stCondLst>
                            <p:childTnLst>
                              <p:par>
                                <p:cTn id="62" presetID="10" presetClass="exit" fill="hold" grpId="13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3" dur="500" fill="hold"/>
                                        <p:tgtEl>
                                          <p:spTgt spid="28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fill="hold" grpId="1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8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3" fill="hold"/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xit" fill="hold" grpId="1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77" dur="500" fill="hold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fill="hold" grpId="1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2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10" presetClass="entr" fill="hold" grpId="1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87" fill="hold"/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500"/>
                            </p:stCondLst>
                            <p:childTnLst>
                              <p:par>
                                <p:cTn id="90" presetID="10" presetClass="exit" fill="hold" grpId="1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91" dur="500" fill="hold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2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ntr" fill="hold" grpId="2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6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10" presetClass="entr" fill="hold" grpId="2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01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500"/>
                            </p:stCondLst>
                            <p:childTnLst>
                              <p:par>
                                <p:cTn id="104" presetID="10" presetClass="exit" fill="hold" grpId="22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05" dur="500" fill="hold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7" fill="hold">
                      <p:stCondLst>
                        <p:cond delay="indefinite"/>
                      </p:stCondLst>
                      <p:childTnLst>
                        <p:par>
                          <p:cTn id="108" fill="hold">
                            <p:stCondLst>
                              <p:cond delay="0"/>
                            </p:stCondLst>
                            <p:childTnLst>
                              <p:par>
                                <p:cTn id="109" presetID="10" presetClass="entr" fill="hold" grpId="2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0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2" fill="hold">
                      <p:stCondLst>
                        <p:cond delay="indefinite"/>
                      </p:stCondLst>
                      <p:childTnLst>
                        <p:par>
                          <p:cTn id="113" fill="hold">
                            <p:stCondLst>
                              <p:cond delay="0"/>
                            </p:stCondLst>
                            <p:childTnLst>
                              <p:par>
                                <p:cTn id="114" presetID="10" presetClass="entr" fill="hold" grpId="2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5" fill="hold"/>
                                        <p:tgtEl>
                                          <p:spTgt spid="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6" dur="500"/>
                                        <p:tgtEl>
                                          <p:spTgt spid="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7" fill="hold">
                            <p:stCondLst>
                              <p:cond delay="500"/>
                            </p:stCondLst>
                            <p:childTnLst>
                              <p:par>
                                <p:cTn id="118" presetID="10" presetClass="exit" fill="hold" grpId="25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19" dur="500" fill="hold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1" fill="hold">
                      <p:stCondLst>
                        <p:cond delay="indefinite"/>
                      </p:stCondLst>
                      <p:childTnLst>
                        <p:par>
                          <p:cTn id="122" fill="hold">
                            <p:stCondLst>
                              <p:cond delay="0"/>
                            </p:stCondLst>
                            <p:childTnLst>
                              <p:par>
                                <p:cTn id="123" presetID="10" presetClass="entr" fill="hold" grpId="2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4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6" fill="hold">
                      <p:stCondLst>
                        <p:cond delay="indefinite"/>
                      </p:stCondLst>
                      <p:childTnLst>
                        <p:par>
                          <p:cTn id="127" fill="hold">
                            <p:stCondLst>
                              <p:cond delay="0"/>
                            </p:stCondLst>
                            <p:childTnLst>
                              <p:par>
                                <p:cTn id="128" presetID="10" presetClass="entr" fill="hold" grpId="2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9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500"/>
                            </p:stCondLst>
                            <p:childTnLst>
                              <p:par>
                                <p:cTn id="132" presetID="10" presetClass="exit" fill="hold" grpId="28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33" dur="500" fill="hold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10" presetClass="entr" fill="hold" grpId="2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38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0" fill="hold">
                      <p:stCondLst>
                        <p:cond delay="indefinite"/>
                      </p:stCondLst>
                      <p:childTnLst>
                        <p:par>
                          <p:cTn id="141" fill="hold">
                            <p:stCondLst>
                              <p:cond delay="0"/>
                            </p:stCondLst>
                            <p:childTnLst>
                              <p:par>
                                <p:cTn id="142" presetID="10" presetClass="entr" fill="hold" grpId="3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3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4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1" animBg="1" advAuto="0"/>
      <p:bldP spid="246" grpId="3" animBg="1" advAuto="0"/>
      <p:bldP spid="247" grpId="7" animBg="1" advAuto="0"/>
      <p:bldP spid="250" grpId="1" animBg="1" advAuto="0"/>
      <p:bldP spid="253" grpId="29" animBg="1" advAuto="0"/>
      <p:bldP spid="256" grpId="4" animBg="1" advAuto="0"/>
      <p:bldP spid="259" grpId="8" animBg="1" advAuto="0"/>
      <p:bldP spid="262" grpId="12" animBg="1" advAuto="0"/>
      <p:bldP spid="265" grpId="18" animBg="1" advAuto="0"/>
      <p:bldP spid="268" grpId="24" animBg="1" advAuto="0"/>
      <p:bldP spid="271" grpId="15" animBg="1" advAuto="0"/>
      <p:bldP spid="274" grpId="21" animBg="1" advAuto="0"/>
      <p:bldP spid="279" grpId="27" animBg="1" advAuto="0"/>
      <p:bldP spid="282" grpId="2" animBg="1" advAuto="0"/>
      <p:bldP spid="282" grpId="5" animBg="1" advAuto="0"/>
      <p:bldP spid="285" grpId="6" animBg="1" advAuto="0"/>
      <p:bldP spid="285" grpId="9" animBg="1" advAuto="0"/>
      <p:bldP spid="288" grpId="10" animBg="1" advAuto="0"/>
      <p:bldP spid="288" grpId="13" animBg="1" advAuto="0"/>
      <p:bldP spid="291" grpId="14" animBg="1" advAuto="0"/>
      <p:bldP spid="291" grpId="16" animBg="1" advAuto="0"/>
      <p:bldP spid="294" grpId="17" animBg="1" advAuto="0"/>
      <p:bldP spid="294" grpId="19" animBg="1" advAuto="0"/>
      <p:bldP spid="297" grpId="23" animBg="1" advAuto="0"/>
      <p:bldP spid="297" grpId="25" animBg="1" advAuto="0"/>
      <p:bldP spid="300" grpId="20" animBg="1" advAuto="0"/>
      <p:bldP spid="300" grpId="22" animBg="1" advAuto="0"/>
      <p:bldP spid="303" grpId="26" animBg="1" advAuto="0"/>
      <p:bldP spid="303" grpId="28" animBg="1" advAuto="0"/>
      <p:bldP spid="306" grpId="30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580</Words>
  <Application>Microsoft Office PowerPoint</Application>
  <PresentationFormat>On-screen Show (4:3)</PresentationFormat>
  <Paragraphs>51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Verdana</vt:lpstr>
      <vt:lpstr>Wingdings</vt:lpstr>
      <vt:lpstr>1_TitleSlide</vt:lpstr>
      <vt:lpstr>Flow charts</vt:lpstr>
      <vt:lpstr>What is a flow chart?</vt:lpstr>
      <vt:lpstr>Example flow chart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charts</dc:title>
  <dc:creator>Antonio Perola</dc:creator>
  <cp:lastModifiedBy>Mukesh  Bisht</cp:lastModifiedBy>
  <cp:revision>10</cp:revision>
  <cp:lastPrinted>2022-10-21T07:54:30Z</cp:lastPrinted>
  <dcterms:modified xsi:type="dcterms:W3CDTF">2022-12-27T23:14:37Z</dcterms:modified>
</cp:coreProperties>
</file>