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3" d="100"/>
          <a:sy n="73" d="100"/>
        </p:scale>
        <p:origin x="408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Shape 228"/>
          <p:cNvSpPr>
            <a:spLocks noGrp="1" noRot="1" noChangeAspect="1"/>
          </p:cNvSpPr>
          <p:nvPr>
            <p:ph type="sldImg"/>
          </p:nvPr>
        </p:nvSpPr>
        <p:spPr>
          <a:xfrm>
            <a:off x="1255713" y="719138"/>
            <a:ext cx="4803775" cy="360203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9" name="Shape 229"/>
          <p:cNvSpPr>
            <a:spLocks noGrp="1"/>
          </p:cNvSpPr>
          <p:nvPr>
            <p:ph type="body" sz="quarter" idx="1"/>
          </p:nvPr>
        </p:nvSpPr>
        <p:spPr>
          <a:xfrm>
            <a:off x="975360" y="4560571"/>
            <a:ext cx="5364481" cy="432054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072129975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Shape 23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4" name="Shape 23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C2: Legal and ethical. </a:t>
            </a:r>
            <a:r>
              <a:rPr sz="1200" dirty="0"/>
              <a:t>This slide presentation could be used during a lesson when developing understanding of acceptable use policies. There are transitions in the presentation when viewed in Slide Show mode.</a:t>
            </a:r>
          </a:p>
          <a:p>
            <a:endParaRPr sz="1200" dirty="0"/>
          </a:p>
          <a:p>
            <a:r>
              <a:rPr sz="1200" dirty="0"/>
              <a:t>The presentation outlines the methods used by Facebook in 2018 to enable </a:t>
            </a:r>
            <a:r>
              <a:rPr sz="1200" dirty="0" err="1"/>
              <a:t>organisations</a:t>
            </a:r>
            <a:r>
              <a:rPr sz="1200" dirty="0"/>
              <a:t> (e.g. businesses, pressure groups) to purchase advertising space on Facebook pages.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Targeted ad</a:t>
            </a:r>
            <a:r>
              <a:rPr lang="en-GB" dirty="0"/>
              <a:t>vert</a:t>
            </a:r>
            <a:r>
              <a:rPr dirty="0"/>
              <a:t>s can be very subtly different. For example, a business could create a number of adverts that are identical apart from the </a:t>
            </a:r>
            <a:r>
              <a:rPr dirty="0" err="1"/>
              <a:t>colour</a:t>
            </a:r>
            <a:r>
              <a:rPr dirty="0"/>
              <a:t> schemes used – different </a:t>
            </a:r>
            <a:r>
              <a:rPr dirty="0" err="1"/>
              <a:t>colour</a:t>
            </a:r>
            <a:r>
              <a:rPr dirty="0"/>
              <a:t> schemes could be designed to appeal to different types of social media user.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7625256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Shape 24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0" name="Shape 25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Facebook asks an advertiser to declare the purpose of an advert. This slide and the next list the 11 purposes available to select.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38986302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14106658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6FB4FB4-8769-DA71-BA62-6665E4B4D83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75A2D1-1652-436F-2E3C-40CE7F00540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0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12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FBE05C2-9E9A-E009-882E-0C542CD1134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BFF8244-40AF-99E2-484B-6C80A61C2567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5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6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989788A-2CE5-8BA5-B529-142B2E2AD4F4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650205-2BDC-13E1-CA32-304DDAC945EB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5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7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380DF70-74FD-D2B0-F9F7-488CC0C14AA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F24A96-A70E-31C1-FB99-35DE4EC23C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50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51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5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BB8AB4A-AA14-0AD3-D84A-E3B3E5F8998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0C334F88-CD3A-65CA-F5E3-9B5D46F0490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6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4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68D7009-712C-484C-F834-6541EE1D539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A5C843F-E401-9920-F078-5613A9881D1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5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BEDA231-0824-09A2-6A62-AFD92A694AA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3068B0F-2237-539D-1BDE-CAC6C7D6C84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3E5AB60-9896-6280-5E32-A10BB67B0D0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FCA015-B4B6-4248-3216-3B295BB6B4D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6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6C8DAE1-6644-6764-24EE-822C0A0168DA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3DCD4F3-9B63-5650-CA26-29C3456AC33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306978E-7C78-3D7E-499E-6DA5C60E40A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CCAC125-80B1-8C5A-3D1E-E080AC7AB04E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2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30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49A7C32-76E3-A52D-520A-B207B46D5E6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7B5CC0-47DD-756A-CC24-72C161CE456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2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BA1FC28-98A3-55E8-B3CB-1C8FCA95032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85432C7-AD32-8760-DCFB-A047245B510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9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8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9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6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92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40460B28-3890-77E8-31A3-2E815F73B50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1730883D-76CA-3E08-C97E-B6183CEA2F6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1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Advertising on social media</a:t>
            </a:r>
          </a:p>
        </p:txBody>
      </p:sp>
      <p:sp>
        <p:nvSpPr>
          <p:cNvPr id="232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Case study: Advertising on Facebook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136DCBF-2132-FB0D-BF5A-BCBE50190C3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Facebook adverts…</a:t>
            </a:r>
          </a:p>
        </p:txBody>
      </p:sp>
      <p:sp>
        <p:nvSpPr>
          <p:cNvPr id="23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196000"/>
            <a:ext cx="7992120" cy="3878437"/>
          </a:xfrm>
          <a:prstGeom prst="rect">
            <a:avLst/>
          </a:prstGeom>
        </p:spPr>
        <p:txBody>
          <a:bodyPr/>
          <a:lstStyle/>
          <a:p>
            <a:pPr lvl="1"/>
            <a:r>
              <a:rPr dirty="0"/>
              <a:t>are paid for by the advertiser</a:t>
            </a:r>
          </a:p>
          <a:p>
            <a:pPr lvl="1"/>
            <a:r>
              <a:rPr dirty="0"/>
              <a:t>are created by the advertiser</a:t>
            </a:r>
          </a:p>
          <a:p>
            <a:pPr lvl="1"/>
            <a:r>
              <a:rPr dirty="0"/>
              <a:t>are placed directly onto the Facebook page being viewed by the user.</a:t>
            </a:r>
          </a:p>
          <a:p>
            <a:pPr>
              <a:spcBef>
                <a:spcPts val="1200"/>
              </a:spcBef>
            </a:pPr>
            <a:r>
              <a:rPr dirty="0"/>
              <a:t>Facebook decides which users get to see the adverts:</a:t>
            </a:r>
          </a:p>
          <a:p>
            <a:pPr lvl="1"/>
            <a:r>
              <a:rPr dirty="0"/>
              <a:t>based on preferences set by the advertiser.</a:t>
            </a:r>
          </a:p>
          <a:p>
            <a:pPr>
              <a:spcBef>
                <a:spcPts val="1200"/>
              </a:spcBef>
            </a:pPr>
            <a:r>
              <a:rPr dirty="0"/>
              <a:t>Each user receives targeted adverts:</a:t>
            </a:r>
          </a:p>
          <a:p>
            <a:pPr lvl="1"/>
            <a:r>
              <a:rPr dirty="0"/>
              <a:t>different users will receive different adverts.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BE8F4AC-DA0C-6281-A920-5153709CDF6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5" fill="hold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0" fill="hold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3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3" fill="hold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3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3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3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7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 Advert choices…</a:t>
            </a:r>
          </a:p>
        </p:txBody>
      </p:sp>
      <p:sp>
        <p:nvSpPr>
          <p:cNvPr id="24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196000"/>
            <a:ext cx="7848104" cy="4113320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The advertiser can choose:</a:t>
            </a:r>
          </a:p>
          <a:p>
            <a:r>
              <a:rPr dirty="0"/>
              <a:t>the type of advert</a:t>
            </a:r>
          </a:p>
          <a:p>
            <a:pPr lvl="1"/>
            <a:r>
              <a:rPr dirty="0"/>
              <a:t>e.g. image, video, sound/no</a:t>
            </a:r>
            <a:r>
              <a:rPr lang="en-GB" dirty="0"/>
              <a:t> </a:t>
            </a:r>
            <a:r>
              <a:rPr dirty="0"/>
              <a:t>sound</a:t>
            </a:r>
          </a:p>
          <a:p>
            <a:pPr>
              <a:spcBef>
                <a:spcPts val="1200"/>
              </a:spcBef>
            </a:pPr>
            <a:r>
              <a:rPr dirty="0"/>
              <a:t>the type of Facebook user being targeted</a:t>
            </a:r>
          </a:p>
          <a:p>
            <a:pPr lvl="1"/>
            <a:r>
              <a:rPr dirty="0"/>
              <a:t>e.g. based on location, age, interests</a:t>
            </a:r>
          </a:p>
          <a:p>
            <a:pPr>
              <a:spcBef>
                <a:spcPts val="1200"/>
              </a:spcBef>
            </a:pPr>
            <a:r>
              <a:rPr dirty="0"/>
              <a:t>how much to spend</a:t>
            </a:r>
          </a:p>
          <a:p>
            <a:pPr lvl="1"/>
            <a:r>
              <a:rPr dirty="0"/>
              <a:t>this affects the number of times the advert is displayed</a:t>
            </a:r>
          </a:p>
          <a:p>
            <a:pPr>
              <a:spcBef>
                <a:spcPts val="1200"/>
              </a:spcBef>
            </a:pPr>
            <a:r>
              <a:rPr dirty="0"/>
              <a:t>the duration of the advertising campaign.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52BC351-D2B0-58D5-D0D3-F71AAD4F64A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4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4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8" fill="hold"/>
                                        <p:tgtEl>
                                          <p:spTgt spid="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4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Advertising purposes</a:t>
            </a:r>
          </a:p>
        </p:txBody>
      </p:sp>
      <p:sp>
        <p:nvSpPr>
          <p:cNvPr id="24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11560" y="2196000"/>
            <a:ext cx="8064128" cy="38784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>
              <a:spcBef>
                <a:spcPts val="1200"/>
              </a:spcBef>
              <a:defRPr b="1"/>
            </a:pPr>
            <a:r>
              <a:rPr dirty="0"/>
              <a:t>Brand awareness</a:t>
            </a:r>
            <a:r>
              <a:rPr b="0" dirty="0"/>
              <a:t>: Make people aware of you and your products.</a:t>
            </a:r>
          </a:p>
          <a:p>
            <a:pPr>
              <a:spcBef>
                <a:spcPts val="1200"/>
              </a:spcBef>
              <a:defRPr b="1"/>
            </a:pPr>
            <a:r>
              <a:rPr dirty="0"/>
              <a:t>Reach</a:t>
            </a:r>
            <a:r>
              <a:rPr b="0" dirty="0"/>
              <a:t>: Get as many people as possible to see your ad</a:t>
            </a:r>
            <a:r>
              <a:rPr lang="en-GB" b="0"/>
              <a:t>vert</a:t>
            </a:r>
            <a:r>
              <a:rPr b="0"/>
              <a:t>.</a:t>
            </a:r>
          </a:p>
          <a:p>
            <a:pPr>
              <a:spcBef>
                <a:spcPts val="1200"/>
              </a:spcBef>
              <a:defRPr b="1"/>
            </a:pPr>
            <a:r>
              <a:rPr dirty="0"/>
              <a:t>Traffic</a:t>
            </a:r>
            <a:r>
              <a:rPr b="0" dirty="0"/>
              <a:t>: Encourage users to visit your website.</a:t>
            </a:r>
          </a:p>
          <a:p>
            <a:pPr>
              <a:spcBef>
                <a:spcPts val="1200"/>
              </a:spcBef>
              <a:defRPr b="1"/>
            </a:pPr>
            <a:r>
              <a:rPr dirty="0"/>
              <a:t>Engagement</a:t>
            </a:r>
            <a:r>
              <a:rPr b="0" dirty="0"/>
              <a:t>: Make people interested in your products, e.g. by taking advantage of a special offer.</a:t>
            </a:r>
          </a:p>
          <a:p>
            <a:pPr>
              <a:spcBef>
                <a:spcPts val="1200"/>
              </a:spcBef>
              <a:defRPr b="1"/>
            </a:pPr>
            <a:r>
              <a:rPr dirty="0"/>
              <a:t>App installs</a:t>
            </a:r>
            <a:r>
              <a:rPr b="0" dirty="0"/>
              <a:t>: Persuade users to install your app.</a:t>
            </a:r>
          </a:p>
          <a:p>
            <a:pPr>
              <a:spcBef>
                <a:spcPts val="1200"/>
              </a:spcBef>
              <a:defRPr b="1"/>
            </a:pPr>
            <a:r>
              <a:rPr dirty="0"/>
              <a:t>Video views</a:t>
            </a:r>
            <a:r>
              <a:rPr b="0" dirty="0"/>
              <a:t>: Get more users watching your videos.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B42B815-12AC-C376-89F4-2A90F75A3AC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4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4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4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8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Advertising purposes</a:t>
            </a:r>
          </a:p>
        </p:txBody>
      </p:sp>
      <p:sp>
        <p:nvSpPr>
          <p:cNvPr id="25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11559" y="2196000"/>
            <a:ext cx="8208914" cy="4113320"/>
          </a:xfrm>
          <a:prstGeom prst="rect">
            <a:avLst/>
          </a:prstGeom>
        </p:spPr>
        <p:txBody>
          <a:bodyPr/>
          <a:lstStyle/>
          <a:p>
            <a:pPr>
              <a:spcBef>
                <a:spcPts val="1200"/>
              </a:spcBef>
              <a:defRPr b="1"/>
            </a:pPr>
            <a:r>
              <a:t>Messages</a:t>
            </a:r>
            <a:r>
              <a:rPr b="0"/>
              <a:t>: Encourage people to contact your business using Facebook Messenger.</a:t>
            </a:r>
          </a:p>
          <a:p>
            <a:pPr>
              <a:spcBef>
                <a:spcPts val="1200"/>
              </a:spcBef>
              <a:defRPr b="1"/>
            </a:pPr>
            <a:r>
              <a:t>Conversions</a:t>
            </a:r>
            <a:r>
              <a:rPr b="0"/>
              <a:t>: Persuade people to do something on your website, e.g. buy something.</a:t>
            </a:r>
          </a:p>
          <a:p>
            <a:pPr>
              <a:spcBef>
                <a:spcPts val="1200"/>
              </a:spcBef>
              <a:defRPr b="1"/>
            </a:pPr>
            <a:r>
              <a:t>Catalogue sales</a:t>
            </a:r>
            <a:r>
              <a:rPr b="0"/>
              <a:t>: Encourage users to visit your product catalogue to hopefully buy something.</a:t>
            </a:r>
          </a:p>
          <a:p>
            <a:pPr>
              <a:spcBef>
                <a:spcPts val="1200"/>
              </a:spcBef>
              <a:defRPr b="1"/>
            </a:pPr>
            <a:r>
              <a:t>Store visits</a:t>
            </a:r>
            <a:r>
              <a:rPr b="0"/>
              <a:t>: Persuade people to visit one of your shops.</a:t>
            </a:r>
          </a:p>
          <a:p>
            <a:pPr>
              <a:spcBef>
                <a:spcPts val="1200"/>
              </a:spcBef>
              <a:defRPr b="1"/>
            </a:pPr>
            <a:r>
              <a:t>Lead generation</a:t>
            </a:r>
            <a:r>
              <a:rPr b="0"/>
              <a:t>: Find people who might be interested in buying your products.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867229B7-AEF4-72B3-B5F5-AAD60A82975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9" fill="hold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25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Advert activity</a:t>
            </a:r>
          </a:p>
        </p:txBody>
      </p:sp>
      <p:sp>
        <p:nvSpPr>
          <p:cNvPr id="25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11560" y="2196000"/>
            <a:ext cx="8064128" cy="3878437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pPr marL="336042" indent="-336042" defTabSz="896111">
              <a:defRPr sz="2352"/>
            </a:pPr>
            <a:r>
              <a:t>Visit a social media page. Use the social media site for five minutes, e.g. to visit other pages.</a:t>
            </a:r>
          </a:p>
          <a:p>
            <a:pPr marL="336042" indent="-336042" defTabSz="896111">
              <a:spcBef>
                <a:spcPts val="1100"/>
              </a:spcBef>
              <a:defRPr sz="2352"/>
            </a:pPr>
            <a:r>
              <a:t>Focus on the adverts being displayed on each page.</a:t>
            </a:r>
          </a:p>
          <a:p>
            <a:pPr marL="336042" indent="-336042" defTabSz="896111">
              <a:spcBef>
                <a:spcPts val="1100"/>
              </a:spcBef>
              <a:defRPr sz="2352"/>
            </a:pPr>
            <a:r>
              <a:t>Make a note of the details of each advert. For example:</a:t>
            </a:r>
          </a:p>
          <a:p>
            <a:pPr marL="728091" lvl="1" indent="-280035" defTabSz="896111">
              <a:defRPr sz="2352"/>
            </a:pPr>
            <a:r>
              <a:t>what is being advertised</a:t>
            </a:r>
          </a:p>
          <a:p>
            <a:pPr marL="728091" lvl="1" indent="-280035" defTabSz="896111">
              <a:defRPr sz="2352"/>
            </a:pPr>
            <a:r>
              <a:t>the method used (e.g. video, still images).</a:t>
            </a:r>
          </a:p>
          <a:p>
            <a:pPr marL="336042" indent="-336042" defTabSz="896111">
              <a:spcBef>
                <a:spcPts val="1100"/>
              </a:spcBef>
              <a:defRPr sz="2352"/>
            </a:pPr>
            <a:r>
              <a:t>Compare your findings with others.</a:t>
            </a:r>
          </a:p>
          <a:p>
            <a:pPr marL="728091" lvl="1" indent="-280035" defTabSz="896111">
              <a:defRPr sz="2352"/>
            </a:pPr>
            <a:r>
              <a:t>To what extent are you each receiving targeted adverts?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BD656F4F-3CE2-C3B1-065E-8D5684E7E89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5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5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0" fill="hold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5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3" fill="hold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5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8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624</Words>
  <Application>Microsoft Office PowerPoint</Application>
  <PresentationFormat>On-screen Show (4:3)</PresentationFormat>
  <Paragraphs>51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Advertising on social media</vt:lpstr>
      <vt:lpstr>Facebook adverts…</vt:lpstr>
      <vt:lpstr> Advert choices…</vt:lpstr>
      <vt:lpstr>Advertising purposes</vt:lpstr>
      <vt:lpstr>Advertising purposes</vt:lpstr>
      <vt:lpstr>Advert activity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Advertising on social media</dc:title>
  <dc:creator>Antonio Perola</dc:creator>
  <cp:lastModifiedBy>Mukesh  Bisht</cp:lastModifiedBy>
  <cp:revision>6</cp:revision>
  <cp:lastPrinted>2022-10-21T07:50:13Z</cp:lastPrinted>
  <dcterms:modified xsi:type="dcterms:W3CDTF">2022-12-27T23:15:22Z</dcterms:modified>
</cp:coreProperties>
</file>