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1730860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C1: Responsible use. </a:t>
            </a:r>
            <a:r>
              <a:rPr sz="1200" dirty="0"/>
              <a:t>This slide presentation could be used during a lesson when developing understanding of data exchange between services.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5" name="Shape 23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If data needs to be shared between different services, it may have to be transformed into a different format or configuration. This presentation shows an example of how this can be done.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Database 1 is the original source of the data.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Database 2 is a destination file for the data. The data structure in Database 2 is different </a:t>
            </a:r>
            <a:r>
              <a:rPr lang="en-GB" dirty="0"/>
              <a:t>from</a:t>
            </a:r>
            <a:r>
              <a:rPr dirty="0"/>
              <a:t> Database 1. Data needs to be converted for use in Database 2.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5" name="Shape 2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shows how the fields from Database 1 are different </a:t>
            </a:r>
            <a:r>
              <a:rPr lang="en-GB" dirty="0"/>
              <a:t>from</a:t>
            </a:r>
            <a:r>
              <a:rPr dirty="0"/>
              <a:t> those in Database 2. The call-outs </a:t>
            </a:r>
            <a:r>
              <a:rPr dirty="0" err="1"/>
              <a:t>summarise</a:t>
            </a:r>
            <a:r>
              <a:rPr dirty="0"/>
              <a:t> the differences.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shows how the fields from Database 1 are different </a:t>
            </a:r>
            <a:r>
              <a:rPr lang="en-GB" dirty="0"/>
              <a:t>from</a:t>
            </a:r>
            <a:r>
              <a:rPr dirty="0"/>
              <a:t> those in Database 2. The </a:t>
            </a:r>
            <a:r>
              <a:rPr lang="en-GB"/>
              <a:t>c</a:t>
            </a:r>
            <a:r>
              <a:t>all-outs </a:t>
            </a:r>
            <a:r>
              <a:rPr dirty="0" err="1"/>
              <a:t>summarise</a:t>
            </a:r>
            <a:r>
              <a:rPr dirty="0"/>
              <a:t> the differences.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5295527-9CDB-1D0B-DCC9-F787C229C71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3CE9D0-B354-FA7E-A899-4114A844A7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A924B6B-3D43-51D8-ADC7-3EC481F701D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E22230-27DC-AFB1-BDDD-1D639CDDF58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C499EF7-2A64-5519-8C1D-3D25D4B3FB9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6D8649-EC33-C6B8-A9B4-6022B469921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235E3B5-84CC-27B8-EBDC-4C22DB61291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30F884-5206-E1E6-C7A9-A691E2C48B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9F0A0B3-9786-782E-2366-FA84028C460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66E7AE-F6D5-5400-772B-22DFC22B1BC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7C5955F-F1E3-A9D6-9F6A-45063CD745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978F335-6A60-0336-6BCB-35F440C593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5E3721F-1382-0C41-EC9B-50EEB0BB9FB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50EA0A-91D7-A5B7-4220-363C94E66E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70B7095-ACE2-D3CD-4978-9B99EF9C932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0FC788-190C-751D-4555-5CC6C4E956A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A942F00-79D0-D7AB-BFA0-CC22A38798F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4BA916-D8E9-DC4E-998F-2456BBB1983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6BF2555-ED01-5557-4731-6EEC8BB8674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F4C8B0-54A6-3326-9660-D4DA2CD20D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B1E26EF-FDC4-F27C-FFC2-0AA4F9F770B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EDE1C5-ED71-8CE0-DCE9-F80D4AAAE3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48126E2D-523B-4FC5-95A5-470AF1B972B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072A65B-6F85-370A-525F-86BB7F50069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 exchange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037E5AE-597C-79B1-0B01-BA8A266C0C3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68312" y="1484783"/>
            <a:ext cx="8229601" cy="864001"/>
          </a:xfrm>
          <a:prstGeom prst="rect">
            <a:avLst/>
          </a:prstGeom>
        </p:spPr>
        <p:txBody>
          <a:bodyPr>
            <a:noAutofit/>
          </a:bodyPr>
          <a:lstStyle>
            <a:lvl1pPr defTabSz="585215">
              <a:defRPr sz="2816"/>
            </a:lvl1pPr>
          </a:lstStyle>
          <a:p>
            <a:r>
              <a:rPr sz="4400" dirty="0"/>
              <a:t>How can data be exchanged between services?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B0EEEA-3335-07A4-FFE1-46891EF16A3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5"/>
          <p:cNvSpPr txBox="1">
            <a:spLocks noGrp="1"/>
          </p:cNvSpPr>
          <p:nvPr>
            <p:ph type="title"/>
          </p:nvPr>
        </p:nvSpPr>
        <p:spPr>
          <a:xfrm>
            <a:off x="468312" y="1136543"/>
            <a:ext cx="8229601" cy="863601"/>
          </a:xfrm>
          <a:prstGeom prst="rect">
            <a:avLst/>
          </a:prstGeom>
        </p:spPr>
        <p:txBody>
          <a:bodyPr/>
          <a:lstStyle/>
          <a:p>
            <a:r>
              <a:t>Database 1</a:t>
            </a:r>
          </a:p>
        </p:txBody>
      </p:sp>
      <p:graphicFrame>
        <p:nvGraphicFramePr>
          <p:cNvPr id="239" name="Table titleTable Placeholder 6"/>
          <p:cNvGraphicFramePr/>
          <p:nvPr>
            <p:extLst>
              <p:ext uri="{D42A27DB-BD31-4B8C-83A1-F6EECF244321}">
                <p14:modId xmlns:p14="http://schemas.microsoft.com/office/powerpoint/2010/main" val="3481514627"/>
              </p:ext>
            </p:extLst>
          </p:nvPr>
        </p:nvGraphicFramePr>
        <p:xfrm>
          <a:off x="748127" y="1936774"/>
          <a:ext cx="7064232" cy="3959224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1766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Date of birth
(dd/mm/yy)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Country
(Code)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Telephone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907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Bob Shaw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26/09/65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01999256256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Trevor Ancow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15/10/02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07999245635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Sheila Bey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24/12/98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UK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08468235174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Xavier Gonzales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15/05/87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Fra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0366959999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685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Phillip Cheung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02/08/95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Fra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0599995566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37DB560-7292-6B4A-4A14-DE9467ACF11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5"/>
          <p:cNvSpPr txBox="1">
            <a:spLocks noGrp="1"/>
          </p:cNvSpPr>
          <p:nvPr>
            <p:ph type="title"/>
          </p:nvPr>
        </p:nvSpPr>
        <p:spPr>
          <a:xfrm>
            <a:off x="457200" y="981224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Database 2</a:t>
            </a:r>
          </a:p>
        </p:txBody>
      </p:sp>
      <p:graphicFrame>
        <p:nvGraphicFramePr>
          <p:cNvPr id="245" name="Table titleTable Placeholder 6"/>
          <p:cNvGraphicFramePr/>
          <p:nvPr>
            <p:extLst>
              <p:ext uri="{D42A27DB-BD31-4B8C-83A1-F6EECF244321}">
                <p14:modId xmlns:p14="http://schemas.microsoft.com/office/powerpoint/2010/main" val="628496962"/>
              </p:ext>
            </p:extLst>
          </p:nvPr>
        </p:nvGraphicFramePr>
        <p:xfrm>
          <a:off x="251519" y="1798447"/>
          <a:ext cx="8640960" cy="3959224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5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First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Telephone
(Country 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Date of birth
(</a:t>
                      </a:r>
                      <a:r>
                        <a:rPr sz="2000" dirty="0" err="1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yyyy</a:t>
                      </a: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/mm/dd)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907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Bob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Shaw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United Kingdom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(0044)1999256256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1965/09/26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Trevor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Ancow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United Kingdom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(0044)7999245635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2002/10/15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Sheila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Bey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United Kingdom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(0044)8468235174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1998/12/24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787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Xavier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Gonzales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France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(0033)366959999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1987/05/15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56853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Phillip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Cheung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>
                          <a:latin typeface="+mn-lt"/>
                          <a:ea typeface="+mn-ea"/>
                          <a:cs typeface="+mn-cs"/>
                        </a:rPr>
                        <a:t>France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(0033)599995566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1600" dirty="0">
                          <a:latin typeface="+mn-lt"/>
                          <a:ea typeface="+mn-ea"/>
                          <a:cs typeface="+mn-cs"/>
                        </a:rPr>
                        <a:t>1995/08/02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18C75AB-740E-8757-A349-BFE22B280A1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0" name="Content Placeholder 4"/>
          <p:cNvGraphicFramePr/>
          <p:nvPr>
            <p:extLst>
              <p:ext uri="{D42A27DB-BD31-4B8C-83A1-F6EECF244321}">
                <p14:modId xmlns:p14="http://schemas.microsoft.com/office/powerpoint/2010/main" val="1071821727"/>
              </p:ext>
            </p:extLst>
          </p:nvPr>
        </p:nvGraphicFramePr>
        <p:xfrm>
          <a:off x="468312" y="2195513"/>
          <a:ext cx="7064232" cy="791845"/>
        </p:xfrm>
        <a:graphic>
          <a:graphicData uri="http://schemas.openxmlformats.org/drawingml/2006/table">
            <a:tbl>
              <a:tblPr firstCol="1">
                <a:tableStyleId>{4C3C2611-4C71-4FC5-86AE-919BDF0F9419}</a:tableStyleId>
              </a:tblPr>
              <a:tblGrid>
                <a:gridCol w="1766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 of birth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(dd/mm/yy)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Country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Telephone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1" name="Table 5"/>
          <p:cNvGraphicFramePr/>
          <p:nvPr>
            <p:extLst>
              <p:ext uri="{D42A27DB-BD31-4B8C-83A1-F6EECF244321}">
                <p14:modId xmlns:p14="http://schemas.microsoft.com/office/powerpoint/2010/main" val="4255682500"/>
              </p:ext>
            </p:extLst>
          </p:nvPr>
        </p:nvGraphicFramePr>
        <p:xfrm>
          <a:off x="461388" y="3870642"/>
          <a:ext cx="8640960" cy="791845"/>
        </p:xfrm>
        <a:graphic>
          <a:graphicData uri="http://schemas.openxmlformats.org/drawingml/2006/table">
            <a:tbl>
              <a:tblPr firstCol="1">
                <a:tableStyleId>{4C3C2611-4C71-4FC5-86AE-919BDF0F9419}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5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First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Telephone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(Country 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/>
                        <a:t>Date of birth</a:t>
                      </a:r>
                      <a:endParaRPr b="1" dirty="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/>
                        <a:t>(</a:t>
                      </a:r>
                      <a:r>
                        <a:rPr dirty="0" err="1"/>
                        <a:t>yyyy</a:t>
                      </a:r>
                      <a:r>
                        <a:rPr dirty="0"/>
                        <a:t>/mm/dd)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52" name="Straight Arrow Connector 7"/>
          <p:cNvSpPr/>
          <p:nvPr/>
        </p:nvSpPr>
        <p:spPr>
          <a:xfrm flipH="1">
            <a:off x="1331640" y="2987357"/>
            <a:ext cx="1" cy="883286"/>
          </a:xfrm>
          <a:prstGeom prst="line">
            <a:avLst/>
          </a:prstGeom>
          <a:ln w="571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3" name="Straight Arrow Connector 10"/>
          <p:cNvSpPr/>
          <p:nvPr/>
        </p:nvSpPr>
        <p:spPr>
          <a:xfrm>
            <a:off x="1331640" y="2987356"/>
            <a:ext cx="1512169" cy="883288"/>
          </a:xfrm>
          <a:prstGeom prst="line">
            <a:avLst/>
          </a:prstGeom>
          <a:ln w="571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4" name="Straight Arrow Connector 12"/>
          <p:cNvSpPr/>
          <p:nvPr/>
        </p:nvSpPr>
        <p:spPr>
          <a:xfrm>
            <a:off x="3168215" y="2987356"/>
            <a:ext cx="5076193" cy="883288"/>
          </a:xfrm>
          <a:prstGeom prst="line">
            <a:avLst/>
          </a:prstGeom>
          <a:ln w="571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57" name="Speech Bubble: Rectangle with Corners Rounded 17"/>
          <p:cNvGrpSpPr/>
          <p:nvPr/>
        </p:nvGrpSpPr>
        <p:grpSpPr>
          <a:xfrm>
            <a:off x="2704284" y="1440939"/>
            <a:ext cx="2592289" cy="650241"/>
            <a:chOff x="0" y="0"/>
            <a:chExt cx="2592288" cy="650240"/>
          </a:xfrm>
        </p:grpSpPr>
        <p:sp>
          <p:nvSpPr>
            <p:cNvPr id="255" name="Shape"/>
            <p:cNvSpPr/>
            <p:nvPr/>
          </p:nvSpPr>
          <p:spPr>
            <a:xfrm>
              <a:off x="0" y="18395"/>
              <a:ext cx="2592289" cy="6134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381" y="0"/>
                    <a:pt x="852" y="0"/>
                  </a:cubicBezTo>
                  <a:lnTo>
                    <a:pt x="3600" y="0"/>
                  </a:lnTo>
                  <a:lnTo>
                    <a:pt x="6540" y="3371"/>
                  </a:lnTo>
                  <a:lnTo>
                    <a:pt x="9000" y="0"/>
                  </a:lnTo>
                  <a:lnTo>
                    <a:pt x="20748" y="0"/>
                  </a:lnTo>
                  <a:cubicBezTo>
                    <a:pt x="21219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219" y="21600"/>
                    <a:pt x="20748" y="21600"/>
                  </a:cubicBezTo>
                  <a:lnTo>
                    <a:pt x="852" y="21600"/>
                  </a:lnTo>
                  <a:cubicBezTo>
                    <a:pt x="381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6" name="Sequence of field names is different"/>
            <p:cNvSpPr txBox="1"/>
            <p:nvPr/>
          </p:nvSpPr>
          <p:spPr>
            <a:xfrm>
              <a:off x="88366" y="0"/>
              <a:ext cx="2415557" cy="650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Sequence of field names is different</a:t>
              </a:r>
            </a:p>
          </p:txBody>
        </p:sp>
      </p:grpSp>
      <p:grpSp>
        <p:nvGrpSpPr>
          <p:cNvPr id="260" name="Speech Bubble: Rectangle with Corners Rounded 18"/>
          <p:cNvGrpSpPr/>
          <p:nvPr/>
        </p:nvGrpSpPr>
        <p:grpSpPr>
          <a:xfrm>
            <a:off x="6232634" y="4765749"/>
            <a:ext cx="2291255" cy="1405732"/>
            <a:chOff x="-103538" y="0"/>
            <a:chExt cx="2291254" cy="1405730"/>
          </a:xfrm>
        </p:grpSpPr>
        <p:sp>
          <p:nvSpPr>
            <p:cNvPr id="258" name="Shape"/>
            <p:cNvSpPr/>
            <p:nvPr/>
          </p:nvSpPr>
          <p:spPr>
            <a:xfrm>
              <a:off x="0" y="0"/>
              <a:ext cx="2088233" cy="1405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9613"/>
                  </a:moveTo>
                  <a:cubicBezTo>
                    <a:pt x="0" y="8289"/>
                    <a:pt x="723" y="7216"/>
                    <a:pt x="1614" y="7216"/>
                  </a:cubicBezTo>
                  <a:lnTo>
                    <a:pt x="12600" y="7216"/>
                  </a:lnTo>
                  <a:lnTo>
                    <a:pt x="19121" y="0"/>
                  </a:lnTo>
                  <a:lnTo>
                    <a:pt x="18000" y="7216"/>
                  </a:lnTo>
                  <a:lnTo>
                    <a:pt x="19986" y="7216"/>
                  </a:lnTo>
                  <a:cubicBezTo>
                    <a:pt x="20877" y="7216"/>
                    <a:pt x="21600" y="8289"/>
                    <a:pt x="21600" y="9613"/>
                  </a:cubicBezTo>
                  <a:lnTo>
                    <a:pt x="21600" y="9613"/>
                  </a:lnTo>
                  <a:lnTo>
                    <a:pt x="21600" y="19203"/>
                  </a:lnTo>
                  <a:cubicBezTo>
                    <a:pt x="21600" y="20527"/>
                    <a:pt x="20877" y="21600"/>
                    <a:pt x="19986" y="21600"/>
                  </a:cubicBezTo>
                  <a:lnTo>
                    <a:pt x="1614" y="21600"/>
                  </a:lnTo>
                  <a:cubicBezTo>
                    <a:pt x="723" y="21600"/>
                    <a:pt x="0" y="20527"/>
                    <a:pt x="0" y="19203"/>
                  </a:cubicBezTo>
                  <a:lnTo>
                    <a:pt x="0" y="961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9" name="E.g. Date of birth was 2nd; it is now last"/>
            <p:cNvSpPr txBox="1"/>
            <p:nvPr/>
          </p:nvSpPr>
          <p:spPr>
            <a:xfrm>
              <a:off x="-103538" y="476014"/>
              <a:ext cx="2291254" cy="92332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E.g. Date of birth was </a:t>
              </a:r>
              <a:r>
                <a:rPr lang="en-GB" dirty="0" err="1"/>
                <a:t>seco</a:t>
              </a:r>
              <a:r>
                <a:rPr dirty="0" err="1"/>
                <a:t>nd</a:t>
              </a:r>
              <a:r>
                <a:rPr dirty="0"/>
                <a:t>; it is now last</a:t>
              </a:r>
            </a:p>
          </p:txBody>
        </p:sp>
      </p:grpSp>
      <p:grpSp>
        <p:nvGrpSpPr>
          <p:cNvPr id="263" name="Speech Bubble: Rectangle with Corners Rounded 19"/>
          <p:cNvGrpSpPr/>
          <p:nvPr/>
        </p:nvGrpSpPr>
        <p:grpSpPr>
          <a:xfrm>
            <a:off x="179511" y="4432202"/>
            <a:ext cx="2088234" cy="1650193"/>
            <a:chOff x="0" y="0"/>
            <a:chExt cx="2088232" cy="1650192"/>
          </a:xfrm>
        </p:grpSpPr>
        <p:sp>
          <p:nvSpPr>
            <p:cNvPr id="261" name="Shape"/>
            <p:cNvSpPr/>
            <p:nvPr/>
          </p:nvSpPr>
          <p:spPr>
            <a:xfrm>
              <a:off x="0" y="0"/>
              <a:ext cx="2088233" cy="16501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89"/>
                  </a:moveTo>
                  <a:cubicBezTo>
                    <a:pt x="0" y="10261"/>
                    <a:pt x="723" y="9347"/>
                    <a:pt x="1614" y="9347"/>
                  </a:cubicBezTo>
                  <a:lnTo>
                    <a:pt x="3600" y="9347"/>
                  </a:lnTo>
                  <a:lnTo>
                    <a:pt x="8536" y="0"/>
                  </a:lnTo>
                  <a:lnTo>
                    <a:pt x="9000" y="9347"/>
                  </a:lnTo>
                  <a:lnTo>
                    <a:pt x="19986" y="9347"/>
                  </a:lnTo>
                  <a:cubicBezTo>
                    <a:pt x="20877" y="9347"/>
                    <a:pt x="21600" y="10261"/>
                    <a:pt x="21600" y="11389"/>
                  </a:cubicBezTo>
                  <a:lnTo>
                    <a:pt x="21600" y="11389"/>
                  </a:lnTo>
                  <a:lnTo>
                    <a:pt x="21600" y="19558"/>
                  </a:lnTo>
                  <a:cubicBezTo>
                    <a:pt x="21600" y="20686"/>
                    <a:pt x="20877" y="21600"/>
                    <a:pt x="19986" y="21600"/>
                  </a:cubicBezTo>
                  <a:lnTo>
                    <a:pt x="1614" y="21600"/>
                  </a:lnTo>
                  <a:cubicBezTo>
                    <a:pt x="723" y="21600"/>
                    <a:pt x="0" y="20686"/>
                    <a:pt x="0" y="19558"/>
                  </a:cubicBezTo>
                  <a:lnTo>
                    <a:pt x="0" y="11389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2" name="Name is split into First and Last"/>
            <p:cNvSpPr txBox="1"/>
            <p:nvPr/>
          </p:nvSpPr>
          <p:spPr>
            <a:xfrm>
              <a:off x="104117" y="717320"/>
              <a:ext cx="1879999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Name is split into First and Last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CDF7AB7-7D5E-0F5A-3686-B797074C006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2" animBg="1" advAuto="0"/>
      <p:bldP spid="253" grpId="3" animBg="1" advAuto="0"/>
      <p:bldP spid="254" grpId="6" animBg="1" advAuto="0"/>
      <p:bldP spid="257" grpId="4" animBg="1" advAuto="0"/>
      <p:bldP spid="260" grpId="5" animBg="1" advAuto="0"/>
      <p:bldP spid="263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8" name="Content Placeholder 4"/>
          <p:cNvGraphicFramePr/>
          <p:nvPr>
            <p:extLst>
              <p:ext uri="{D42A27DB-BD31-4B8C-83A1-F6EECF244321}">
                <p14:modId xmlns:p14="http://schemas.microsoft.com/office/powerpoint/2010/main" val="4208480736"/>
              </p:ext>
            </p:extLst>
          </p:nvPr>
        </p:nvGraphicFramePr>
        <p:xfrm>
          <a:off x="468312" y="2195513"/>
          <a:ext cx="7064232" cy="791845"/>
        </p:xfrm>
        <a:graphic>
          <a:graphicData uri="http://schemas.openxmlformats.org/drawingml/2006/table">
            <a:tbl>
              <a:tblPr firstCol="1">
                <a:tableStyleId>{4C3C2611-4C71-4FC5-86AE-919BDF0F9419}</a:tableStyleId>
              </a:tblPr>
              <a:tblGrid>
                <a:gridCol w="17660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660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Date of birth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(dd/mm/yy)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Country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Telephone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69" name="Table 5"/>
          <p:cNvGraphicFramePr/>
          <p:nvPr>
            <p:extLst>
              <p:ext uri="{D42A27DB-BD31-4B8C-83A1-F6EECF244321}">
                <p14:modId xmlns:p14="http://schemas.microsoft.com/office/powerpoint/2010/main" val="41117352"/>
              </p:ext>
            </p:extLst>
          </p:nvPr>
        </p:nvGraphicFramePr>
        <p:xfrm>
          <a:off x="461388" y="3870642"/>
          <a:ext cx="8640960" cy="791845"/>
        </p:xfrm>
        <a:graphic>
          <a:graphicData uri="http://schemas.openxmlformats.org/drawingml/2006/table">
            <a:tbl>
              <a:tblPr firstCol="1">
                <a:tableStyleId>{4C3C2611-4C71-4FC5-86AE-919BDF0F9419}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1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252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791845"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 dirty="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First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Last name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Telephone</a:t>
                      </a:r>
                      <a:endParaRPr b="1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t>(Country code)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/>
                        <a:t>Date of birth</a:t>
                      </a:r>
                      <a:endParaRPr b="1" dirty="0">
                        <a:latin typeface="Verdana"/>
                        <a:ea typeface="Verdana"/>
                        <a:cs typeface="Verdana"/>
                        <a:sym typeface="Verdana"/>
                      </a:endParaRPr>
                    </a:p>
                    <a:p>
                      <a:pPr algn="ctr">
                        <a:def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r>
                        <a:rPr dirty="0"/>
                        <a:t>(</a:t>
                      </a:r>
                      <a:r>
                        <a:rPr dirty="0" err="1"/>
                        <a:t>yyyy</a:t>
                      </a:r>
                      <a:r>
                        <a:rPr dirty="0"/>
                        <a:t>/mm/dd)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3E1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pSp>
        <p:nvGrpSpPr>
          <p:cNvPr id="272" name="Speech Bubble: Rectangle with Corners Rounded 1"/>
          <p:cNvGrpSpPr/>
          <p:nvPr/>
        </p:nvGrpSpPr>
        <p:grpSpPr>
          <a:xfrm>
            <a:off x="609665" y="1137251"/>
            <a:ext cx="2088233" cy="1498479"/>
            <a:chOff x="0" y="0"/>
            <a:chExt cx="2088232" cy="1498478"/>
          </a:xfrm>
        </p:grpSpPr>
        <p:sp>
          <p:nvSpPr>
            <p:cNvPr id="270" name="Shape"/>
            <p:cNvSpPr/>
            <p:nvPr/>
          </p:nvSpPr>
          <p:spPr>
            <a:xfrm>
              <a:off x="0" y="0"/>
              <a:ext cx="2088233" cy="14984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249"/>
                  </a:moveTo>
                  <a:cubicBezTo>
                    <a:pt x="0" y="1007"/>
                    <a:pt x="723" y="0"/>
                    <a:pt x="1614" y="0"/>
                  </a:cubicBezTo>
                  <a:lnTo>
                    <a:pt x="12600" y="0"/>
                  </a:lnTo>
                  <a:lnTo>
                    <a:pt x="19986" y="0"/>
                  </a:lnTo>
                  <a:cubicBezTo>
                    <a:pt x="20877" y="0"/>
                    <a:pt x="21600" y="1007"/>
                    <a:pt x="21600" y="2249"/>
                  </a:cubicBezTo>
                  <a:lnTo>
                    <a:pt x="21600" y="11245"/>
                  </a:lnTo>
                  <a:cubicBezTo>
                    <a:pt x="21600" y="12487"/>
                    <a:pt x="20877" y="13494"/>
                    <a:pt x="19986" y="13494"/>
                  </a:cubicBezTo>
                  <a:lnTo>
                    <a:pt x="18000" y="13494"/>
                  </a:lnTo>
                  <a:lnTo>
                    <a:pt x="18085" y="21600"/>
                  </a:lnTo>
                  <a:lnTo>
                    <a:pt x="12600" y="13494"/>
                  </a:lnTo>
                  <a:lnTo>
                    <a:pt x="1614" y="13494"/>
                  </a:lnTo>
                  <a:cubicBezTo>
                    <a:pt x="723" y="13494"/>
                    <a:pt x="0" y="12487"/>
                    <a:pt x="0" y="11245"/>
                  </a:cubicBezTo>
                  <a:lnTo>
                    <a:pt x="0" y="11245"/>
                  </a:lnTo>
                  <a:lnTo>
                    <a:pt x="0" y="787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1" name="Date of birth format changed"/>
            <p:cNvSpPr txBox="1"/>
            <p:nvPr/>
          </p:nvSpPr>
          <p:spPr>
            <a:xfrm>
              <a:off x="104117" y="3231"/>
              <a:ext cx="1879999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Date of birth format changed</a:t>
              </a:r>
            </a:p>
          </p:txBody>
        </p:sp>
      </p:grpSp>
      <p:grpSp>
        <p:nvGrpSpPr>
          <p:cNvPr id="275" name="Speech Bubble: Rectangle with Corners Rounded 8"/>
          <p:cNvGrpSpPr/>
          <p:nvPr/>
        </p:nvGrpSpPr>
        <p:grpSpPr>
          <a:xfrm>
            <a:off x="3897122" y="4844829"/>
            <a:ext cx="3584557" cy="1245843"/>
            <a:chOff x="0" y="0"/>
            <a:chExt cx="3584555" cy="1245841"/>
          </a:xfrm>
        </p:grpSpPr>
        <p:sp>
          <p:nvSpPr>
            <p:cNvPr id="273" name="Shape"/>
            <p:cNvSpPr/>
            <p:nvPr/>
          </p:nvSpPr>
          <p:spPr>
            <a:xfrm>
              <a:off x="0" y="0"/>
              <a:ext cx="3584556" cy="12458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075"/>
                  </a:moveTo>
                  <a:cubicBezTo>
                    <a:pt x="0" y="6581"/>
                    <a:pt x="421" y="5370"/>
                    <a:pt x="940" y="5370"/>
                  </a:cubicBezTo>
                  <a:lnTo>
                    <a:pt x="7340" y="5370"/>
                  </a:lnTo>
                  <a:lnTo>
                    <a:pt x="11643" y="5370"/>
                  </a:lnTo>
                  <a:cubicBezTo>
                    <a:pt x="12162" y="5370"/>
                    <a:pt x="12583" y="6581"/>
                    <a:pt x="12583" y="8075"/>
                  </a:cubicBezTo>
                  <a:lnTo>
                    <a:pt x="12583" y="8075"/>
                  </a:lnTo>
                  <a:lnTo>
                    <a:pt x="21600" y="0"/>
                  </a:lnTo>
                  <a:lnTo>
                    <a:pt x="12583" y="12133"/>
                  </a:lnTo>
                  <a:lnTo>
                    <a:pt x="12583" y="18895"/>
                  </a:lnTo>
                  <a:cubicBezTo>
                    <a:pt x="12583" y="20389"/>
                    <a:pt x="12162" y="21600"/>
                    <a:pt x="11643" y="21600"/>
                  </a:cubicBezTo>
                  <a:lnTo>
                    <a:pt x="940" y="21600"/>
                  </a:lnTo>
                  <a:cubicBezTo>
                    <a:pt x="421" y="21600"/>
                    <a:pt x="0" y="20389"/>
                    <a:pt x="0" y="18895"/>
                  </a:cubicBezTo>
                  <a:lnTo>
                    <a:pt x="0" y="8075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4" name="Sequence is reversed"/>
            <p:cNvSpPr txBox="1"/>
            <p:nvPr/>
          </p:nvSpPr>
          <p:spPr>
            <a:xfrm>
              <a:off x="104117" y="452669"/>
              <a:ext cx="1879999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Sequence is reversed</a:t>
              </a:r>
            </a:p>
          </p:txBody>
        </p:sp>
      </p:grpSp>
      <p:grpSp>
        <p:nvGrpSpPr>
          <p:cNvPr id="278" name="Speech Bubble: Rectangle with Corners Rounded 9"/>
          <p:cNvGrpSpPr/>
          <p:nvPr/>
        </p:nvGrpSpPr>
        <p:grpSpPr>
          <a:xfrm>
            <a:off x="7504048" y="4705224"/>
            <a:ext cx="1548197" cy="1136924"/>
            <a:chOff x="0" y="0"/>
            <a:chExt cx="1548196" cy="1136923"/>
          </a:xfrm>
        </p:grpSpPr>
        <p:sp>
          <p:nvSpPr>
            <p:cNvPr id="276" name="Shape"/>
            <p:cNvSpPr/>
            <p:nvPr/>
          </p:nvSpPr>
          <p:spPr>
            <a:xfrm>
              <a:off x="0" y="0"/>
              <a:ext cx="1548197" cy="11369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58"/>
                  </a:moveTo>
                  <a:cubicBezTo>
                    <a:pt x="0" y="8894"/>
                    <a:pt x="752" y="7870"/>
                    <a:pt x="1681" y="7870"/>
                  </a:cubicBezTo>
                  <a:lnTo>
                    <a:pt x="12600" y="7870"/>
                  </a:lnTo>
                  <a:lnTo>
                    <a:pt x="13264" y="0"/>
                  </a:lnTo>
                  <a:lnTo>
                    <a:pt x="18000" y="7870"/>
                  </a:lnTo>
                  <a:lnTo>
                    <a:pt x="19919" y="7870"/>
                  </a:lnTo>
                  <a:cubicBezTo>
                    <a:pt x="20848" y="7870"/>
                    <a:pt x="21600" y="8894"/>
                    <a:pt x="21600" y="10158"/>
                  </a:cubicBezTo>
                  <a:lnTo>
                    <a:pt x="21600" y="10158"/>
                  </a:lnTo>
                  <a:lnTo>
                    <a:pt x="21600" y="19312"/>
                  </a:lnTo>
                  <a:cubicBezTo>
                    <a:pt x="21600" y="20575"/>
                    <a:pt x="20848" y="21600"/>
                    <a:pt x="19919" y="21600"/>
                  </a:cubicBezTo>
                  <a:lnTo>
                    <a:pt x="1681" y="21600"/>
                  </a:lnTo>
                  <a:cubicBezTo>
                    <a:pt x="752" y="21600"/>
                    <a:pt x="0" y="20575"/>
                    <a:pt x="0" y="19312"/>
                  </a:cubicBezTo>
                  <a:lnTo>
                    <a:pt x="0" y="13591"/>
                  </a:lnTo>
                  <a:lnTo>
                    <a:pt x="0" y="1015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7" name="Year 08 now 2008"/>
            <p:cNvSpPr txBox="1"/>
            <p:nvPr/>
          </p:nvSpPr>
          <p:spPr>
            <a:xfrm>
              <a:off x="93699" y="450450"/>
              <a:ext cx="1360798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Year 08 now 2008</a:t>
              </a:r>
            </a:p>
          </p:txBody>
        </p:sp>
      </p:grpSp>
      <p:grpSp>
        <p:nvGrpSpPr>
          <p:cNvPr id="281" name="Speech Bubble: Rectangle with Corners Rounded 11"/>
          <p:cNvGrpSpPr/>
          <p:nvPr/>
        </p:nvGrpSpPr>
        <p:grpSpPr>
          <a:xfrm>
            <a:off x="3195613" y="1259408"/>
            <a:ext cx="2916301" cy="1150672"/>
            <a:chOff x="0" y="0"/>
            <a:chExt cx="2916299" cy="1150671"/>
          </a:xfrm>
        </p:grpSpPr>
        <p:sp>
          <p:nvSpPr>
            <p:cNvPr id="279" name="Shape"/>
            <p:cNvSpPr/>
            <p:nvPr/>
          </p:nvSpPr>
          <p:spPr>
            <a:xfrm>
              <a:off x="0" y="0"/>
              <a:ext cx="2916300" cy="11506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362"/>
                  </a:moveTo>
                  <a:cubicBezTo>
                    <a:pt x="0" y="1057"/>
                    <a:pt x="417" y="0"/>
                    <a:pt x="932" y="0"/>
                  </a:cubicBezTo>
                  <a:lnTo>
                    <a:pt x="12600" y="0"/>
                  </a:lnTo>
                  <a:lnTo>
                    <a:pt x="20668" y="0"/>
                  </a:lnTo>
                  <a:cubicBezTo>
                    <a:pt x="21183" y="0"/>
                    <a:pt x="21600" y="1057"/>
                    <a:pt x="21600" y="2362"/>
                  </a:cubicBezTo>
                  <a:lnTo>
                    <a:pt x="21600" y="11808"/>
                  </a:lnTo>
                  <a:cubicBezTo>
                    <a:pt x="21600" y="13112"/>
                    <a:pt x="21183" y="14170"/>
                    <a:pt x="20668" y="14170"/>
                  </a:cubicBezTo>
                  <a:lnTo>
                    <a:pt x="18000" y="14170"/>
                  </a:lnTo>
                  <a:lnTo>
                    <a:pt x="17135" y="21600"/>
                  </a:lnTo>
                  <a:lnTo>
                    <a:pt x="12600" y="14170"/>
                  </a:lnTo>
                  <a:lnTo>
                    <a:pt x="932" y="14170"/>
                  </a:lnTo>
                  <a:cubicBezTo>
                    <a:pt x="417" y="14170"/>
                    <a:pt x="0" y="13112"/>
                    <a:pt x="0" y="11808"/>
                  </a:cubicBezTo>
                  <a:lnTo>
                    <a:pt x="0" y="11808"/>
                  </a:lnTo>
                  <a:lnTo>
                    <a:pt x="0" y="826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0" name="Country code now replaced by long name"/>
            <p:cNvSpPr txBox="1"/>
            <p:nvPr/>
          </p:nvSpPr>
          <p:spPr>
            <a:xfrm>
              <a:off x="95268" y="52302"/>
              <a:ext cx="2725764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Country code now replaced by long name</a:t>
              </a:r>
            </a:p>
          </p:txBody>
        </p:sp>
      </p:grpSp>
      <p:grpSp>
        <p:nvGrpSpPr>
          <p:cNvPr id="284" name="Speech Bubble: Rectangle with Corners Rounded 13"/>
          <p:cNvGrpSpPr/>
          <p:nvPr/>
        </p:nvGrpSpPr>
        <p:grpSpPr>
          <a:xfrm>
            <a:off x="5044545" y="3089113"/>
            <a:ext cx="2077329" cy="874697"/>
            <a:chOff x="0" y="0"/>
            <a:chExt cx="2077328" cy="874696"/>
          </a:xfrm>
        </p:grpSpPr>
        <p:sp>
          <p:nvSpPr>
            <p:cNvPr id="282" name="Shape"/>
            <p:cNvSpPr/>
            <p:nvPr/>
          </p:nvSpPr>
          <p:spPr>
            <a:xfrm>
              <a:off x="0" y="5635"/>
              <a:ext cx="2077329" cy="8690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647"/>
                  </a:moveTo>
                  <a:cubicBezTo>
                    <a:pt x="0" y="1185"/>
                    <a:pt x="496" y="0"/>
                    <a:pt x="1107" y="0"/>
                  </a:cubicBezTo>
                  <a:lnTo>
                    <a:pt x="3600" y="0"/>
                  </a:lnTo>
                  <a:lnTo>
                    <a:pt x="20493" y="0"/>
                  </a:lnTo>
                  <a:cubicBezTo>
                    <a:pt x="21104" y="0"/>
                    <a:pt x="21600" y="1185"/>
                    <a:pt x="21600" y="2647"/>
                  </a:cubicBezTo>
                  <a:lnTo>
                    <a:pt x="21600" y="13234"/>
                  </a:lnTo>
                  <a:cubicBezTo>
                    <a:pt x="21600" y="14696"/>
                    <a:pt x="21104" y="15881"/>
                    <a:pt x="20493" y="15881"/>
                  </a:cubicBezTo>
                  <a:lnTo>
                    <a:pt x="9000" y="15881"/>
                  </a:lnTo>
                  <a:lnTo>
                    <a:pt x="3335" y="21600"/>
                  </a:lnTo>
                  <a:lnTo>
                    <a:pt x="3600" y="15881"/>
                  </a:lnTo>
                  <a:lnTo>
                    <a:pt x="1107" y="15881"/>
                  </a:lnTo>
                  <a:cubicBezTo>
                    <a:pt x="496" y="15881"/>
                    <a:pt x="0" y="14696"/>
                    <a:pt x="0" y="13234"/>
                  </a:cubicBezTo>
                  <a:lnTo>
                    <a:pt x="0" y="13234"/>
                  </a:lnTo>
                  <a:lnTo>
                    <a:pt x="0" y="926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3" name="FRA is now France"/>
            <p:cNvSpPr txBox="1"/>
            <p:nvPr/>
          </p:nvSpPr>
          <p:spPr>
            <a:xfrm>
              <a:off x="89611" y="0"/>
              <a:ext cx="1898106" cy="650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FRA is now France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7E81CCE-BB78-BA85-4B0E-E7D8CC91C6F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fill="hold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fill="hold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2" grpId="3" animBg="1" advAuto="0"/>
      <p:bldP spid="275" grpId="6" animBg="1" advAuto="0"/>
      <p:bldP spid="278" grpId="7" animBg="1" advAuto="0"/>
      <p:bldP spid="281" grpId="1" animBg="1" advAuto="0"/>
      <p:bldP spid="281" grpId="4" animBg="1" advAuto="0"/>
      <p:bldP spid="284" grpId="2" animBg="1" advAuto="0"/>
      <p:bldP spid="284" grpId="5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516</Words>
  <Application>Microsoft Office PowerPoint</Application>
  <PresentationFormat>On-screen Show (4:3)</PresentationFormat>
  <Paragraphs>104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Data exchange</vt:lpstr>
      <vt:lpstr>How can data be exchanged between services?</vt:lpstr>
      <vt:lpstr>Database 1</vt:lpstr>
      <vt:lpstr>Database 2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exchange</dc:title>
  <dc:creator>Antonio Perola</dc:creator>
  <cp:lastModifiedBy>Mukesh  Bisht</cp:lastModifiedBy>
  <cp:revision>9</cp:revision>
  <dcterms:modified xsi:type="dcterms:W3CDTF">2022-12-27T23:08:55Z</dcterms:modified>
</cp:coreProperties>
</file>