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6951" autoAdjust="0"/>
  </p:normalViewPr>
  <p:slideViewPr>
    <p:cSldViewPr snapToGrid="0">
      <p:cViewPr varScale="1">
        <p:scale>
          <a:sx n="93" d="100"/>
          <a:sy n="93" d="100"/>
        </p:scale>
        <p:origin x="123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50" d="100"/>
          <a:sy n="150" d="100"/>
        </p:scale>
        <p:origin x="2472" y="-18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18352979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B1: Threats to data. </a:t>
            </a:r>
            <a:r>
              <a:rPr sz="1200" dirty="0"/>
              <a:t>This slide presentation could be used during a lesson when discussing ways to reduce external threats to computer systems. There are transitions in the presentation when viewed in Slide Show mode.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421202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5" name="Shape 24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Ask </a:t>
            </a:r>
            <a:r>
              <a:rPr lang="en-GB" dirty="0"/>
              <a:t>learners</a:t>
            </a:r>
            <a:r>
              <a:rPr lang="en-GB" baseline="0" dirty="0"/>
              <a:t> </a:t>
            </a:r>
            <a:r>
              <a:rPr dirty="0"/>
              <a:t>to think of examples where two-factor authentication is used.</a:t>
            </a:r>
          </a:p>
          <a:p>
            <a:endParaRPr dirty="0"/>
          </a:p>
          <a:p>
            <a:r>
              <a:rPr dirty="0"/>
              <a:t>Examples include: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logging onto an email account on a computer, code/verification request sent to user’s smartphone via the email app.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making payments from a bank account – user logs onto account on PC but to make a payment request user also has to enter a security token (code generated on a small hand-held device sent to the user by the bank).</a:t>
            </a:r>
          </a:p>
          <a:p>
            <a:pPr marL="171450" indent="-171450">
              <a:buSzPct val="100000"/>
              <a:buFont typeface="Arial"/>
              <a:buChar char="•"/>
            </a:pPr>
            <a:endParaRPr dirty="0"/>
          </a:p>
          <a:p>
            <a:r>
              <a:rPr dirty="0"/>
              <a:t>You may have to explain that simply having two passwords, or a password and PIN, is not two-factor as they both come from the same category – something you know.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1" name="Shape 2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28600" indent="-228600">
              <a:buSzPct val="100000"/>
              <a:buAutoNum type="arabicPeriod"/>
            </a:pPr>
            <a:r>
              <a:rPr dirty="0"/>
              <a:t>One-factor verification</a:t>
            </a:r>
            <a:r>
              <a:rPr lang="en-GB" dirty="0"/>
              <a:t>.</a:t>
            </a:r>
            <a:endParaRPr dirty="0"/>
          </a:p>
          <a:p>
            <a:pPr marL="228600" indent="-228600">
              <a:buSzPct val="100000"/>
              <a:buAutoNum type="arabicPeriod"/>
            </a:pPr>
            <a:r>
              <a:rPr dirty="0"/>
              <a:t>Two-factor (the card – what you have, the PIN – what you know)</a:t>
            </a:r>
            <a:r>
              <a:rPr lang="en-GB" dirty="0"/>
              <a:t>.</a:t>
            </a:r>
            <a:endParaRPr dirty="0"/>
          </a:p>
          <a:p>
            <a:pPr marL="228600" indent="-228600">
              <a:buSzPct val="100000"/>
              <a:buAutoNum type="arabicPeriod"/>
            </a:pPr>
            <a:r>
              <a:rPr dirty="0"/>
              <a:t>Arguably this is two-factor, but each part of the system on its own is one-factor:</a:t>
            </a:r>
          </a:p>
          <a:p>
            <a:pPr marL="360000" lvl="1" indent="-171450">
              <a:buSzPct val="100000"/>
              <a:buFont typeface="Arial"/>
              <a:buChar char="•"/>
            </a:pPr>
            <a:r>
              <a:rPr dirty="0"/>
              <a:t>to unlock the phone only one factor is needed (facial recognition – what the user is)</a:t>
            </a:r>
          </a:p>
          <a:p>
            <a:pPr marL="360000" lvl="1" indent="-171450">
              <a:buSzPct val="100000"/>
              <a:buFont typeface="Arial"/>
              <a:buChar char="•"/>
            </a:pPr>
            <a:r>
              <a:rPr dirty="0"/>
              <a:t>to unlock the email account only a password is needed (what the user knows)</a:t>
            </a:r>
          </a:p>
          <a:p>
            <a:pPr marL="360000" lvl="1" indent="-171450">
              <a:buSzPct val="100000"/>
              <a:buFont typeface="Arial"/>
              <a:buChar char="•"/>
            </a:pPr>
            <a:r>
              <a:rPr dirty="0"/>
              <a:t>but to do both together, two types of authentication (what the user is and what the user knows) are needed.</a:t>
            </a:r>
          </a:p>
          <a:p>
            <a:pPr marL="228600" indent="-228600">
              <a:buSzPct val="100000"/>
              <a:buAutoNum type="arabicPeriod"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7" name="Shape 25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An example: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User presents a lanyard (name badge) that contains a barcode/RFID (radio frequency identification) tag.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The user’s face is scanned by a facial recognition system.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The user enters a PIN code.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The user responds to a security question (e.g. ‘What is today’s codeword?’ or ‘On what date did you start to work for the bank?’).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93C81E1D-5DEA-BAAC-6121-E6C455CF0499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79A2B1-34ED-BFE7-B92B-03D8A66D0AF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15CEC72-36FF-7E7B-371B-BE52408F1F55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0BC2DA9-7636-D54D-7B1D-756F3F77B66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CE24FEC2-153C-DB81-C8C8-7EB4B528310D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A374DA3-9728-7BF5-01A6-4D405C945FC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26C5451C-529E-01AA-D396-30C4065C140D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6E16EF-B3A7-319A-A647-3693E841FD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59EF5929-8DD2-C4E5-E149-4C4F0969BA49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96E0925-35E3-1732-EF64-DD8647F58CE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C44610E9-7092-6D7C-FA0E-D6759D4115D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A03616A-A1D5-961B-1049-0BCD5E5E3BA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051C3A3F-7832-F5E9-7104-4F7A8562404C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66151A7-864B-C768-862A-007010B928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3AA5F668-3FFA-3211-9D4D-FD64F3D8B328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C71BF5-EBA7-8F9E-6C78-6804212A4F7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11AB1D61-9E34-32EC-1F73-016A91062F39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5CA2E0-802D-7F87-6C77-5252E701DAB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DAF38B07-5899-0037-270B-7A3FD8BD2F2B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B98F341-FB87-229A-894D-BE0BD56821D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B9683136-8F24-B26B-D2DA-27F531F2509D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1963F27-0488-6964-9787-52413987045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71FB9517-9CB8-E9D8-B505-70D13E4E3B83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2B48EE-D49E-0FF6-04EF-E2EE5DE00361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Two-factor authentication</a:t>
            </a:r>
          </a:p>
        </p:txBody>
      </p:sp>
      <p:sp>
        <p:nvSpPr>
          <p:cNvPr id="229" name="Subtitle 2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How it works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F4CD562-E7FB-D694-9BCA-88842500665B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One-factor authentication</a:t>
            </a:r>
          </a:p>
        </p:txBody>
      </p:sp>
      <p:sp>
        <p:nvSpPr>
          <p:cNvPr id="23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352161" cy="3878437"/>
          </a:xfrm>
          <a:prstGeom prst="rect">
            <a:avLst/>
          </a:prstGeom>
        </p:spPr>
        <p:txBody>
          <a:bodyPr/>
          <a:lstStyle/>
          <a:p>
            <a:pPr indent="-342000">
              <a:buFont typeface="Arial" panose="020B0604020202020204" pitchFamily="34" charset="0"/>
              <a:buChar char="•"/>
            </a:pPr>
            <a:r>
              <a:rPr dirty="0"/>
              <a:t>A computer asks a user to supply </a:t>
            </a:r>
            <a:r>
              <a:rPr b="1" dirty="0"/>
              <a:t>one</a:t>
            </a:r>
            <a:r>
              <a:rPr dirty="0"/>
              <a:t> security credential.</a:t>
            </a:r>
          </a:p>
          <a:p>
            <a:pPr lvl="1" indent="-342000">
              <a:buFont typeface="Arial" panose="020B0604020202020204" pitchFamily="34" charset="0"/>
              <a:buChar char="•"/>
              <a:defRPr b="1"/>
            </a:pPr>
            <a:r>
              <a:rPr dirty="0"/>
              <a:t>Example</a:t>
            </a:r>
            <a:r>
              <a:rPr b="0" dirty="0"/>
              <a:t>: something that the user knows</a:t>
            </a:r>
          </a:p>
          <a:p>
            <a:pPr lvl="2" indent="-342000">
              <a:buFont typeface="Arial" panose="020B0604020202020204" pitchFamily="34" charset="0"/>
              <a:buChar char="•"/>
            </a:pPr>
            <a:r>
              <a:rPr dirty="0"/>
              <a:t>e.g. a password</a:t>
            </a:r>
            <a:r>
              <a:rPr lang="en-GB" dirty="0"/>
              <a:t>.</a:t>
            </a:r>
            <a:endParaRPr dirty="0"/>
          </a:p>
          <a:p>
            <a:pPr lvl="1" indent="-342000">
              <a:spcBef>
                <a:spcPts val="1200"/>
              </a:spcBef>
              <a:buFont typeface="Arial" panose="020B0604020202020204" pitchFamily="34" charset="0"/>
              <a:buChar char="•"/>
              <a:defRPr b="1"/>
            </a:pPr>
            <a:r>
              <a:rPr dirty="0"/>
              <a:t>Purpose</a:t>
            </a:r>
            <a:r>
              <a:rPr b="0" dirty="0"/>
              <a:t>: to confirm the identity of the user</a:t>
            </a:r>
            <a:r>
              <a:rPr lang="en-GB" b="0" dirty="0"/>
              <a:t>.</a:t>
            </a:r>
            <a:endParaRPr b="0" dirty="0"/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If the supplied password matches the one stored by the system</a:t>
            </a:r>
          </a:p>
          <a:p>
            <a:pPr lvl="2" indent="-342000">
              <a:buFont typeface="Arial" panose="020B0604020202020204" pitchFamily="34" charset="0"/>
              <a:buChar char="•"/>
            </a:pPr>
            <a:r>
              <a:rPr dirty="0"/>
              <a:t>the user’s identity is confirmed</a:t>
            </a:r>
          </a:p>
          <a:p>
            <a:pPr lvl="2" indent="-342000">
              <a:buFont typeface="Arial" panose="020B0604020202020204" pitchFamily="34" charset="0"/>
              <a:buChar char="•"/>
            </a:pPr>
            <a:r>
              <a:rPr dirty="0"/>
              <a:t>the user is granted access to the system.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7AA9829-0D50-BD55-3F1A-35ED91F73B70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" grpId="1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Two-factor authentication</a:t>
            </a:r>
          </a:p>
        </p:txBody>
      </p:sp>
      <p:sp>
        <p:nvSpPr>
          <p:cNvPr id="23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352161" cy="3878437"/>
          </a:xfrm>
          <a:prstGeom prst="rect">
            <a:avLst/>
          </a:prstGeom>
        </p:spPr>
        <p:txBody>
          <a:bodyPr/>
          <a:lstStyle/>
          <a:p>
            <a:pPr indent="-342000">
              <a:buFont typeface="Arial" panose="020B0604020202020204" pitchFamily="34" charset="0"/>
              <a:buChar char="•"/>
              <a:defRPr spc="-100"/>
            </a:pPr>
            <a:r>
              <a:rPr dirty="0"/>
              <a:t>A computer asks a user to supply </a:t>
            </a:r>
            <a:r>
              <a:rPr b="1" dirty="0"/>
              <a:t>two</a:t>
            </a:r>
            <a:r>
              <a:rPr dirty="0"/>
              <a:t> security credentials.</a:t>
            </a:r>
          </a:p>
          <a:p>
            <a:pPr indent="-342000">
              <a:buFont typeface="Arial" panose="020B0604020202020204" pitchFamily="34" charset="0"/>
              <a:buChar char="•"/>
            </a:pPr>
            <a:r>
              <a:rPr dirty="0"/>
              <a:t>Two items from: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something that the user </a:t>
            </a:r>
            <a:r>
              <a:rPr b="1" dirty="0"/>
              <a:t>knows</a:t>
            </a:r>
          </a:p>
          <a:p>
            <a:pPr lvl="2" indent="-342000">
              <a:buFont typeface="Arial" panose="020B0604020202020204" pitchFamily="34" charset="0"/>
              <a:buChar char="•"/>
            </a:pPr>
            <a:r>
              <a:rPr dirty="0"/>
              <a:t>e.g. a password</a:t>
            </a:r>
          </a:p>
          <a:p>
            <a:pPr lvl="1" indent="-3420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something the user </a:t>
            </a:r>
            <a:r>
              <a:rPr b="1" dirty="0"/>
              <a:t>has</a:t>
            </a:r>
          </a:p>
          <a:p>
            <a:pPr lvl="2" indent="-342000">
              <a:buFont typeface="Arial" panose="020B0604020202020204" pitchFamily="34" charset="0"/>
              <a:buChar char="•"/>
            </a:pPr>
            <a:r>
              <a:rPr dirty="0"/>
              <a:t>e.g. possession of a smartphone</a:t>
            </a:r>
          </a:p>
          <a:p>
            <a:pPr lvl="1" indent="-3420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something the user </a:t>
            </a:r>
            <a:r>
              <a:rPr b="1" dirty="0"/>
              <a:t>is</a:t>
            </a:r>
          </a:p>
          <a:p>
            <a:pPr lvl="2" indent="-342000">
              <a:buFont typeface="Arial" panose="020B0604020202020204" pitchFamily="34" charset="0"/>
              <a:buChar char="•"/>
            </a:pPr>
            <a:r>
              <a:rPr dirty="0"/>
              <a:t>e.g. biometric data; retina scan</a:t>
            </a:r>
            <a:r>
              <a:rPr lang="en-GB" dirty="0"/>
              <a:t>.</a:t>
            </a:r>
            <a:endParaRPr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5A56A55-63BA-C436-41F4-BC80D29D0309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" grpId="1" build="p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Two-factor authentication</a:t>
            </a:r>
          </a:p>
        </p:txBody>
      </p:sp>
      <p:sp>
        <p:nvSpPr>
          <p:cNvPr id="243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4041312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 typeface="Wingdings"/>
              <a:buNone/>
              <a:defRPr b="1"/>
            </a:pPr>
            <a:r>
              <a:rPr dirty="0"/>
              <a:t>Example</a:t>
            </a:r>
            <a:r>
              <a:rPr b="0" dirty="0"/>
              <a:t>: </a:t>
            </a:r>
            <a:r>
              <a:rPr dirty="0"/>
              <a:t>logging into an email account on a web browser</a:t>
            </a:r>
          </a:p>
          <a:p>
            <a:pPr>
              <a:buFont typeface="Arial" panose="020B0604020202020204" pitchFamily="34" charset="0"/>
              <a:buChar char="•"/>
              <a:defRPr b="1"/>
            </a:pPr>
            <a:r>
              <a:rPr dirty="0"/>
              <a:t>Step 1</a:t>
            </a:r>
            <a:r>
              <a:rPr b="0" dirty="0"/>
              <a:t>: User enters username and password on log-in screen</a:t>
            </a:r>
            <a:r>
              <a:rPr lang="en-GB" b="0" dirty="0"/>
              <a:t>.</a:t>
            </a:r>
            <a:endParaRPr b="0" dirty="0"/>
          </a:p>
          <a:p>
            <a:pPr>
              <a:buFont typeface="Arial" panose="020B0604020202020204" pitchFamily="34" charset="0"/>
              <a:buChar char="•"/>
              <a:defRPr b="1"/>
            </a:pPr>
            <a:r>
              <a:rPr dirty="0"/>
              <a:t>Step 2</a:t>
            </a:r>
            <a:r>
              <a:rPr b="0" dirty="0"/>
              <a:t>: System sends an authentication request to the user’s registered smartphone</a:t>
            </a:r>
            <a:r>
              <a:rPr lang="en-GB" b="0" dirty="0"/>
              <a:t>.</a:t>
            </a:r>
            <a:endParaRPr b="0" dirty="0"/>
          </a:p>
          <a:p>
            <a:pPr>
              <a:buFont typeface="Arial" panose="020B0604020202020204" pitchFamily="34" charset="0"/>
              <a:buChar char="•"/>
              <a:defRPr b="1"/>
            </a:pPr>
            <a:r>
              <a:rPr dirty="0"/>
              <a:t>Step 3</a:t>
            </a:r>
            <a:r>
              <a:rPr b="0" dirty="0"/>
              <a:t>: User confirms their possession of smartphone</a:t>
            </a:r>
            <a:r>
              <a:rPr lang="en-GB" b="0" dirty="0"/>
              <a:t>.</a:t>
            </a:r>
            <a:endParaRPr b="0" dirty="0"/>
          </a:p>
          <a:p>
            <a:pPr>
              <a:buFont typeface="Arial" panose="020B0604020202020204" pitchFamily="34" charset="0"/>
              <a:buChar char="•"/>
              <a:defRPr b="1"/>
            </a:pPr>
            <a:r>
              <a:rPr dirty="0"/>
              <a:t>Step 4</a:t>
            </a:r>
            <a:r>
              <a:rPr b="0" dirty="0"/>
              <a:t>: If username and password match details saved AND smartphone confirmation received THEN system grants access to the user’s email account</a:t>
            </a:r>
            <a:r>
              <a:rPr lang="en-GB" b="0" dirty="0"/>
              <a:t>.</a:t>
            </a:r>
            <a:endParaRPr b="0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18BE0F-366F-A8AC-A054-547479565293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" grpId="1" build="p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Two-factor authentication</a:t>
            </a:r>
          </a:p>
        </p:txBody>
      </p:sp>
      <p:sp>
        <p:nvSpPr>
          <p:cNvPr id="24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 typeface="Wingdings"/>
              <a:buNone/>
            </a:pPr>
            <a:r>
              <a:rPr dirty="0"/>
              <a:t>In the following examples, is one-factor or two-factor authentication used?</a:t>
            </a:r>
            <a:r>
              <a:rPr lang="en-IN" dirty="0"/>
              <a:t> </a:t>
            </a:r>
            <a:endParaRPr dirty="0"/>
          </a:p>
          <a:p>
            <a:pPr marL="457200" indent="-457200">
              <a:buAutoNum type="arabicPeriod"/>
            </a:pPr>
            <a:r>
              <a:rPr dirty="0"/>
              <a:t>A user can unlock their laptop computer by entering a PIN code.</a:t>
            </a:r>
          </a:p>
          <a:p>
            <a:pPr marL="457200" indent="-457200">
              <a:buAutoNum type="arabicPeriod"/>
            </a:pPr>
            <a:r>
              <a:rPr dirty="0"/>
              <a:t>To withdraw funds from a bank machine, a user inserts their bank card and enters their PIN code.</a:t>
            </a:r>
          </a:p>
          <a:p>
            <a:pPr marL="457200" indent="-457200">
              <a:buAutoNum type="arabicPeriod"/>
            </a:pPr>
            <a:r>
              <a:rPr dirty="0"/>
              <a:t>To access an email account on a smartphone, the user first unlocks the phone using facial recognition then enters their password into the email app.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B2D6A851-11E9-E994-0972-83602A6A0B78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" grpId="1" build="p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rPr dirty="0"/>
              <a:t>Multi-factor authentication</a:t>
            </a:r>
          </a:p>
        </p:txBody>
      </p:sp>
      <p:sp>
        <p:nvSpPr>
          <p:cNvPr id="25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694680" y="2316975"/>
            <a:ext cx="7992120" cy="387843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 typeface="Wingdings"/>
              <a:buNone/>
            </a:pPr>
            <a:r>
              <a:rPr dirty="0"/>
              <a:t>A bank wishes to use at least four different security measures to limit access to a high-security vault.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Design a four-factor authentication system to limit access to the vault to </a:t>
            </a:r>
            <a:r>
              <a:rPr dirty="0" err="1"/>
              <a:t>authorised</a:t>
            </a:r>
            <a:r>
              <a:rPr dirty="0"/>
              <a:t> employees only.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955A496-D9B3-ADAB-A68D-47F9401C95A3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1" build="p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746</Words>
  <Application>Microsoft Office PowerPoint</Application>
  <PresentationFormat>On-screen Show (4:3)</PresentationFormat>
  <Paragraphs>58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Helvetica</vt:lpstr>
      <vt:lpstr>Verdana</vt:lpstr>
      <vt:lpstr>Wingdings</vt:lpstr>
      <vt:lpstr>1_TitleSlide</vt:lpstr>
      <vt:lpstr>Two-factor authentication</vt:lpstr>
      <vt:lpstr>One-factor authentication</vt:lpstr>
      <vt:lpstr>Two-factor authentication</vt:lpstr>
      <vt:lpstr>Two-factor authentication</vt:lpstr>
      <vt:lpstr>Two-factor authentication</vt:lpstr>
      <vt:lpstr>Multi-factor authentication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Two-factor authentication</dc:title>
  <dc:creator>Antonio Perola</dc:creator>
  <cp:lastModifiedBy>Mukesh  Bisht</cp:lastModifiedBy>
  <cp:revision>9</cp:revision>
  <dcterms:modified xsi:type="dcterms:W3CDTF">2022-12-27T22:48:52Z</dcterms:modified>
</cp:coreProperties>
</file>