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7315200" cy="96012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1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99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1" d="100"/>
          <a:sy n="81" d="100"/>
        </p:scale>
        <p:origin x="386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lIns="96661" tIns="48331" rIns="96661" bIns="48331"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75360" y="4560570"/>
            <a:ext cx="5364480" cy="432054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798166109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66612">
              <a:spcBef>
                <a:spcPts val="423"/>
              </a:spcBef>
              <a:defRPr/>
            </a:pPr>
            <a:r>
              <a:rPr lang="en-GB" sz="1300" dirty="0">
                <a:latin typeface="Arial" panose="020B0604020202020204" pitchFamily="34" charset="0"/>
                <a:ea typeface="Times New Roman" panose="02020603050405020304" pitchFamily="18" charset="0"/>
              </a:rPr>
              <a:t>D1: Forms of notation. </a:t>
            </a:r>
            <a:r>
              <a:rPr sz="1300" dirty="0"/>
              <a:t>This slide presentation could be used during a lesson when introducing the concept of data flow diagrams.</a:t>
            </a:r>
          </a:p>
          <a:p>
            <a:r>
              <a:rPr sz="1300" dirty="0"/>
              <a:t>There are animations in this presentation; it would be worth rehearsing slide 4.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7" name="Shape 23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 data flow diagram, as the name suggests, focuses on the flow of data though a system – how it enters, the processes carried out on it, and where it is stored.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3" name="Shape 24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This slide outlines the system that is illustrated on the next slide. Ask </a:t>
            </a:r>
            <a:r>
              <a:rPr lang="en-GB" dirty="0"/>
              <a:t>learners </a:t>
            </a:r>
            <a:r>
              <a:rPr dirty="0"/>
              <a:t>to sketch the DFD before showing it to them.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Shape 28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4" name="Shape 28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241200" indent="-241200">
              <a:buSzPct val="100000"/>
              <a:buAutoNum type="arabicPeriod"/>
            </a:pPr>
            <a:r>
              <a:rPr dirty="0"/>
              <a:t>A customer asks a supermarket search engine to check the availability of an item.</a:t>
            </a:r>
          </a:p>
          <a:p>
            <a:pPr marL="241200" indent="-241200">
              <a:buSzPct val="100000"/>
              <a:buAutoNum type="arabicPeriod"/>
            </a:pPr>
            <a:r>
              <a:rPr dirty="0"/>
              <a:t>The search engine checks whether the item is in stock using the warehouse inventory data file.</a:t>
            </a:r>
          </a:p>
          <a:p>
            <a:pPr marL="241200" indent="-241200">
              <a:buSzPct val="100000"/>
              <a:buAutoNum type="arabicPeriod"/>
            </a:pPr>
            <a:r>
              <a:rPr dirty="0"/>
              <a:t>The search engine informs the customer whether the item is in stock.</a:t>
            </a:r>
          </a:p>
          <a:p>
            <a:pPr marL="483306" indent="-483306">
              <a:buSzPct val="100000"/>
              <a:buAutoNum type="arabicPeriod"/>
            </a:pPr>
            <a:endParaRPr dirty="0"/>
          </a:p>
          <a:p>
            <a:r>
              <a:rPr dirty="0"/>
              <a:t>Tell </a:t>
            </a:r>
            <a:r>
              <a:rPr lang="en-GB"/>
              <a:t>learners </a:t>
            </a:r>
            <a:r>
              <a:t>that </a:t>
            </a:r>
            <a:r>
              <a:rPr dirty="0"/>
              <a:t>DFDs must obey certain rules. The most important of these rules are:</a:t>
            </a:r>
          </a:p>
          <a:p>
            <a:pPr marL="241653" indent="-241653">
              <a:buSzPct val="100000"/>
              <a:buAutoNum type="arabicPeriod"/>
            </a:pPr>
            <a:r>
              <a:rPr dirty="0"/>
              <a:t>All data flows must flow to or from a process. Example: external entities must flow into a system, not into another external entity.</a:t>
            </a:r>
          </a:p>
          <a:p>
            <a:pPr marL="241653" indent="-241653">
              <a:buSzPct val="100000"/>
              <a:buAutoNum type="arabicPeriod"/>
            </a:pPr>
            <a:r>
              <a:rPr dirty="0"/>
              <a:t>A process must have at least one input to it and one output from it – otherwise what is being transformed by the process?</a:t>
            </a:r>
          </a:p>
          <a:p>
            <a:pPr marL="241653" indent="-241653">
              <a:buSzPct val="100000"/>
              <a:buAutoNum type="arabicPeriod"/>
            </a:pPr>
            <a:r>
              <a:rPr dirty="0"/>
              <a:t>The elements that are input to a process must be capable of producing the output: output cannot contain more data than the input data contained!</a:t>
            </a:r>
          </a:p>
          <a:p>
            <a:pPr marL="241653" indent="-241653">
              <a:buSzPct val="100000"/>
              <a:buAutoNum type="arabicPeriod"/>
            </a:pPr>
            <a:r>
              <a:rPr dirty="0"/>
              <a:t>Data must be transformed by the process: Output data cannot be the same as input data!</a:t>
            </a:r>
          </a:p>
          <a:p>
            <a:r>
              <a:rPr dirty="0"/>
              <a:t>More details can be found at: https://eternalsunshineoftheismind.wordpress.com/2013/02/25/rules-for-creating-data-flow-diagrams/ </a:t>
            </a:r>
          </a:p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0BBE340-E13B-13CA-883A-2500E142648A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34C004B-AAF8-FE9F-11CA-6794D72086A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BF7B786-D132-24F3-6A98-2C08AB892BFA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251AEE1-2D1E-6CD1-1D59-DCC5A2F0295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100AA0A4-4BC7-4F6C-78F7-A46647E2239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2FAEBF8-CD45-B8E7-AB6D-5C11F133853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FC6A09A-AFBB-0EC3-1390-CEA3F9EB16D9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5BC8ADD-CA47-4CC5-9528-49BB26226D6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240293B1-0B25-8C18-566A-895D60E194E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2BD6583-84D8-F31E-F922-4BB0A5BF32B7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1218C39F-0FED-F221-9B93-8E3282D7F43C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18EFA81-BAE3-EFB8-F689-E653EB28FA6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4E71175-61DE-5686-5E08-D513D82EB0F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011C512-FEF2-62CC-22FD-2EA25FDB799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51A24031-21D9-5AD2-68AF-AD7AEB5265D6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AE7E007-0B62-2B26-E619-E1D9F811CAE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2D8E3799-FCF9-13AB-67F5-6A6BFEDFD7E6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DE58D4-BD37-7E40-9764-7A0AD31EE4F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2C6756B3-A457-C9BD-5B89-37BDC53BB235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066E19C-3AD6-2284-0A1D-AA769C20905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3326399A-5819-6A36-0CBE-920F91230223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F08D31B-9B91-9B7A-7452-7FA2A87EFA3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6C7AC343-79D7-A3AE-027C-34E9C144BBFC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7947C435-5A95-9330-F3C3-115905C057BC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Data flow diagrams</a:t>
            </a:r>
          </a:p>
        </p:txBody>
      </p:sp>
      <p:sp>
        <p:nvSpPr>
          <p:cNvPr id="229" name="Subtitle 2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(DFDs)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3B55BB34-EFE6-554F-1D18-1C6369F22F71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What is a DFD?</a:t>
            </a:r>
          </a:p>
        </p:txBody>
      </p:sp>
      <p:sp>
        <p:nvSpPr>
          <p:cNvPr id="23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99592" y="2196000"/>
            <a:ext cx="7776096" cy="3878437"/>
          </a:xfrm>
          <a:prstGeom prst="rect">
            <a:avLst/>
          </a:prstGeom>
        </p:spPr>
        <p:txBody>
          <a:bodyPr/>
          <a:lstStyle/>
          <a:p>
            <a:pPr marL="343800">
              <a:buFont typeface="Arial" panose="020B0604020202020204" pitchFamily="34" charset="0"/>
              <a:buChar char="•"/>
            </a:pPr>
            <a:r>
              <a:rPr dirty="0"/>
              <a:t>A diagram of how data moves through a system.</a:t>
            </a:r>
          </a:p>
          <a:p>
            <a:pPr marL="3438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DFDs show:</a:t>
            </a:r>
          </a:p>
          <a:p>
            <a:pPr marL="743850" lvl="1" indent="-342900">
              <a:buFont typeface="Arial" panose="020B0604020202020204" pitchFamily="34" charset="0"/>
              <a:buChar char="•"/>
            </a:pPr>
            <a:r>
              <a:rPr dirty="0"/>
              <a:t>where data comes from</a:t>
            </a:r>
          </a:p>
          <a:p>
            <a:pPr marL="743850" lvl="1" indent="-342900">
              <a:buFont typeface="Arial" panose="020B0604020202020204" pitchFamily="34" charset="0"/>
              <a:buChar char="•"/>
            </a:pPr>
            <a:r>
              <a:rPr dirty="0"/>
              <a:t>where it is stored</a:t>
            </a:r>
          </a:p>
          <a:p>
            <a:pPr marL="743850" lvl="1" indent="-342900">
              <a:buFont typeface="Arial" panose="020B0604020202020204" pitchFamily="34" charset="0"/>
              <a:buChar char="•"/>
            </a:pPr>
            <a:r>
              <a:rPr dirty="0"/>
              <a:t>how it is processed</a:t>
            </a:r>
          </a:p>
          <a:p>
            <a:pPr marL="743850" lvl="1" indent="-342900">
              <a:buFont typeface="Arial" panose="020B0604020202020204" pitchFamily="34" charset="0"/>
              <a:buChar char="•"/>
            </a:pPr>
            <a:r>
              <a:rPr dirty="0"/>
              <a:t>where it goes.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6F4E42FD-887A-40D8-9F7E-AEA115CE1A42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Example DFD</a:t>
            </a:r>
          </a:p>
        </p:txBody>
      </p:sp>
      <p:sp>
        <p:nvSpPr>
          <p:cNvPr id="241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99591" y="2316975"/>
            <a:ext cx="7632850" cy="3878438"/>
          </a:xfrm>
          <a:prstGeom prst="rect">
            <a:avLst/>
          </a:prstGeom>
        </p:spPr>
        <p:txBody>
          <a:bodyPr/>
          <a:lstStyle/>
          <a:p>
            <a:pPr marL="457200" indent="-457200">
              <a:buAutoNum type="arabicPeriod"/>
            </a:pPr>
            <a:r>
              <a:rPr dirty="0"/>
              <a:t>A customer asks a supermarket search engine to check the availability of an item.</a:t>
            </a:r>
          </a:p>
          <a:p>
            <a:pPr marL="457200" indent="-457200">
              <a:spcBef>
                <a:spcPts val="1200"/>
              </a:spcBef>
              <a:buAutoNum type="arabicPeriod"/>
            </a:pPr>
            <a:r>
              <a:rPr dirty="0"/>
              <a:t>The search engine checks whether the item is in stock using the warehouse inventory data file.</a:t>
            </a:r>
          </a:p>
          <a:p>
            <a:pPr marL="457200" indent="-457200">
              <a:spcBef>
                <a:spcPts val="1200"/>
              </a:spcBef>
              <a:buAutoNum type="arabicPeriod"/>
            </a:pPr>
            <a:r>
              <a:rPr dirty="0"/>
              <a:t>The search engine informs the customer whether the item is in stock.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8A076B8D-5220-9B55-51D1-BF0A7A39AE69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8" name="Oval 4"/>
          <p:cNvGrpSpPr/>
          <p:nvPr/>
        </p:nvGrpSpPr>
        <p:grpSpPr>
          <a:xfrm>
            <a:off x="251519" y="3140967"/>
            <a:ext cx="1944218" cy="1080121"/>
            <a:chOff x="0" y="0"/>
            <a:chExt cx="1944216" cy="1080120"/>
          </a:xfrm>
          <a:solidFill>
            <a:srgbClr val="3D1F66"/>
          </a:solidFill>
        </p:grpSpPr>
        <p:sp>
          <p:nvSpPr>
            <p:cNvPr id="246" name="Oval"/>
            <p:cNvSpPr/>
            <p:nvPr/>
          </p:nvSpPr>
          <p:spPr>
            <a:xfrm>
              <a:off x="-1" y="-1"/>
              <a:ext cx="1944218" cy="1080122"/>
            </a:xfrm>
            <a:prstGeom prst="ellipse">
              <a:avLst/>
            </a:prstGeom>
            <a:grp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47" name="Customer"/>
            <p:cNvSpPr txBox="1"/>
            <p:nvPr/>
          </p:nvSpPr>
          <p:spPr>
            <a:xfrm>
              <a:off x="343143" y="354639"/>
              <a:ext cx="1257930" cy="370841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t>Customer</a:t>
              </a:r>
            </a:p>
          </p:txBody>
        </p:sp>
      </p:grpSp>
      <p:grpSp>
        <p:nvGrpSpPr>
          <p:cNvPr id="253" name="Group 11"/>
          <p:cNvGrpSpPr/>
          <p:nvPr/>
        </p:nvGrpSpPr>
        <p:grpSpPr>
          <a:xfrm>
            <a:off x="3572273" y="3140967"/>
            <a:ext cx="1944216" cy="1296145"/>
            <a:chOff x="0" y="0"/>
            <a:chExt cx="1944215" cy="1296144"/>
          </a:xfrm>
          <a:solidFill>
            <a:srgbClr val="3D1F66"/>
          </a:solidFill>
        </p:grpSpPr>
        <p:sp>
          <p:nvSpPr>
            <p:cNvPr id="249" name="Flowchart: Alternate Process 5"/>
            <p:cNvSpPr/>
            <p:nvPr/>
          </p:nvSpPr>
          <p:spPr>
            <a:xfrm>
              <a:off x="-1" y="-1"/>
              <a:ext cx="1944217" cy="12961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600"/>
                  </a:moveTo>
                  <a:cubicBezTo>
                    <a:pt x="0" y="1612"/>
                    <a:pt x="1075" y="0"/>
                    <a:pt x="2400" y="0"/>
                  </a:cubicBezTo>
                  <a:lnTo>
                    <a:pt x="19200" y="0"/>
                  </a:lnTo>
                  <a:cubicBezTo>
                    <a:pt x="20525" y="0"/>
                    <a:pt x="21600" y="1612"/>
                    <a:pt x="21600" y="3600"/>
                  </a:cubicBezTo>
                  <a:lnTo>
                    <a:pt x="21600" y="18000"/>
                  </a:lnTo>
                  <a:cubicBezTo>
                    <a:pt x="21600" y="19988"/>
                    <a:pt x="20525" y="21600"/>
                    <a:pt x="19200" y="21600"/>
                  </a:cubicBezTo>
                  <a:lnTo>
                    <a:pt x="2400" y="21600"/>
                  </a:lnTo>
                  <a:cubicBezTo>
                    <a:pt x="1075" y="21600"/>
                    <a:pt x="0" y="19988"/>
                    <a:pt x="0" y="18000"/>
                  </a:cubicBezTo>
                  <a:close/>
                </a:path>
              </a:pathLst>
            </a:custGeom>
            <a:grp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50" name="Straight Connector 8"/>
            <p:cNvSpPr/>
            <p:nvPr/>
          </p:nvSpPr>
          <p:spPr>
            <a:xfrm>
              <a:off x="-1" y="412409"/>
              <a:ext cx="1944217" cy="1"/>
            </a:xfrm>
            <a:prstGeom prst="line">
              <a:avLst/>
            </a:prstGeom>
            <a:grpFill/>
            <a:ln w="28575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51" name="TextBox 9"/>
            <p:cNvSpPr txBox="1"/>
            <p:nvPr/>
          </p:nvSpPr>
          <p:spPr>
            <a:xfrm>
              <a:off x="831299" y="0"/>
              <a:ext cx="273657" cy="437069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2400" b="1">
                  <a:solidFill>
                    <a:schemeClr val="accent3">
                      <a:lumOff val="44000"/>
                    </a:schemeClr>
                  </a:solidFill>
                  <a:latin typeface="+mj-lt"/>
                  <a:ea typeface="+mj-ea"/>
                  <a:cs typeface="+mj-cs"/>
                  <a:sym typeface="Arial"/>
                </a:defRPr>
              </a:lvl1pPr>
            </a:lstStyle>
            <a:p>
              <a:r>
                <a:t>1</a:t>
              </a:r>
            </a:p>
          </p:txBody>
        </p:sp>
        <p:sp>
          <p:nvSpPr>
            <p:cNvPr id="252" name="TextBox 10"/>
            <p:cNvSpPr txBox="1"/>
            <p:nvPr/>
          </p:nvSpPr>
          <p:spPr>
            <a:xfrm>
              <a:off x="168352" y="500333"/>
              <a:ext cx="1586717" cy="66733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 sz="2000">
                  <a:solidFill>
                    <a:schemeClr val="accent3">
                      <a:lumOff val="44000"/>
                    </a:schemeClr>
                  </a:solidFill>
                  <a:latin typeface="+mj-lt"/>
                  <a:ea typeface="+mj-ea"/>
                  <a:cs typeface="+mj-cs"/>
                  <a:sym typeface="Arial"/>
                </a:defRPr>
              </a:pPr>
              <a:r>
                <a:t>Search</a:t>
              </a:r>
              <a:br/>
              <a:r>
                <a:t>Management</a:t>
              </a:r>
            </a:p>
          </p:txBody>
        </p:sp>
      </p:grpSp>
      <p:grpSp>
        <p:nvGrpSpPr>
          <p:cNvPr id="258" name="Group 16"/>
          <p:cNvGrpSpPr/>
          <p:nvPr/>
        </p:nvGrpSpPr>
        <p:grpSpPr>
          <a:xfrm>
            <a:off x="5516488" y="1556791"/>
            <a:ext cx="3159969" cy="648074"/>
            <a:chOff x="0" y="0"/>
            <a:chExt cx="3159968" cy="648072"/>
          </a:xfrm>
          <a:solidFill>
            <a:srgbClr val="3D1F66"/>
          </a:solidFill>
        </p:grpSpPr>
        <p:sp>
          <p:nvSpPr>
            <p:cNvPr id="254" name="Rectangle 12"/>
            <p:cNvSpPr/>
            <p:nvPr/>
          </p:nvSpPr>
          <p:spPr>
            <a:xfrm>
              <a:off x="639687" y="-1"/>
              <a:ext cx="2520281" cy="648074"/>
            </a:xfrm>
            <a:prstGeom prst="rect">
              <a:avLst/>
            </a:prstGeom>
            <a:grpFill/>
            <a:ln w="254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55" name="Rectangle 13"/>
            <p:cNvSpPr/>
            <p:nvPr/>
          </p:nvSpPr>
          <p:spPr>
            <a:xfrm>
              <a:off x="-1" y="4721"/>
              <a:ext cx="639689" cy="643352"/>
            </a:xfrm>
            <a:prstGeom prst="rect">
              <a:avLst/>
            </a:prstGeom>
            <a:grpFill/>
            <a:ln w="254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56" name="TextBox 14"/>
            <p:cNvSpPr txBox="1"/>
            <p:nvPr/>
          </p:nvSpPr>
          <p:spPr>
            <a:xfrm>
              <a:off x="80034" y="139370"/>
              <a:ext cx="396365" cy="35066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solidFill>
                    <a:schemeClr val="accent3">
                      <a:lumOff val="44000"/>
                    </a:schemeClr>
                  </a:solidFill>
                  <a:latin typeface="+mj-lt"/>
                  <a:ea typeface="+mj-ea"/>
                  <a:cs typeface="+mj-cs"/>
                  <a:sym typeface="Arial"/>
                </a:defRPr>
              </a:lvl1pPr>
            </a:lstStyle>
            <a:p>
              <a:r>
                <a:t>D1</a:t>
              </a:r>
            </a:p>
          </p:txBody>
        </p:sp>
        <p:sp>
          <p:nvSpPr>
            <p:cNvPr id="257" name="TextBox 15"/>
            <p:cNvSpPr txBox="1"/>
            <p:nvPr/>
          </p:nvSpPr>
          <p:spPr>
            <a:xfrm>
              <a:off x="679309" y="118959"/>
              <a:ext cx="2268474" cy="350663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solidFill>
                    <a:schemeClr val="accent3">
                      <a:lumOff val="44000"/>
                    </a:schemeClr>
                  </a:solidFill>
                  <a:latin typeface="+mj-lt"/>
                  <a:ea typeface="+mj-ea"/>
                  <a:cs typeface="+mj-cs"/>
                  <a:sym typeface="Arial"/>
                </a:defRPr>
              </a:lvl1pPr>
            </a:lstStyle>
            <a:p>
              <a:r>
                <a:t>Warehouse Inventory</a:t>
              </a:r>
            </a:p>
          </p:txBody>
        </p:sp>
      </p:grpSp>
      <p:grpSp>
        <p:nvGrpSpPr>
          <p:cNvPr id="261" name="Group 56"/>
          <p:cNvGrpSpPr/>
          <p:nvPr/>
        </p:nvGrpSpPr>
        <p:grpSpPr>
          <a:xfrm>
            <a:off x="1989529" y="3016406"/>
            <a:ext cx="1641609" cy="412594"/>
            <a:chOff x="0" y="0"/>
            <a:chExt cx="1641608" cy="412592"/>
          </a:xfrm>
        </p:grpSpPr>
        <p:sp>
          <p:nvSpPr>
            <p:cNvPr id="259" name="Straight Arrow Connector 18"/>
            <p:cNvSpPr/>
            <p:nvPr/>
          </p:nvSpPr>
          <p:spPr>
            <a:xfrm>
              <a:off x="62191" y="412592"/>
              <a:ext cx="1520554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0" name="TextBox 19"/>
            <p:cNvSpPr txBox="1"/>
            <p:nvPr/>
          </p:nvSpPr>
          <p:spPr>
            <a:xfrm>
              <a:off x="0" y="0"/>
              <a:ext cx="1641609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  <a:sym typeface="Arial"/>
                </a:defRPr>
              </a:lvl1pPr>
            </a:lstStyle>
            <a:p>
              <a:r>
                <a:t>Product search</a:t>
              </a:r>
            </a:p>
          </p:txBody>
        </p:sp>
      </p:grpSp>
      <p:grpSp>
        <p:nvGrpSpPr>
          <p:cNvPr id="264" name="Group 57"/>
          <p:cNvGrpSpPr/>
          <p:nvPr/>
        </p:nvGrpSpPr>
        <p:grpSpPr>
          <a:xfrm>
            <a:off x="3460847" y="1675751"/>
            <a:ext cx="2023465" cy="1402937"/>
            <a:chOff x="0" y="0"/>
            <a:chExt cx="2023463" cy="1402935"/>
          </a:xfrm>
        </p:grpSpPr>
        <p:sp>
          <p:nvSpPr>
            <p:cNvPr id="262" name="Connector: Elbow 35"/>
            <p:cNvSpPr/>
            <p:nvPr/>
          </p:nvSpPr>
          <p:spPr>
            <a:xfrm rot="10800000" flipH="1">
              <a:off x="949456" y="348853"/>
              <a:ext cx="1074008" cy="10540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332" y="0"/>
                  </a:lnTo>
                  <a:lnTo>
                    <a:pt x="332" y="21600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263" name="TextBox 50"/>
            <p:cNvSpPr txBox="1"/>
            <p:nvPr/>
          </p:nvSpPr>
          <p:spPr>
            <a:xfrm>
              <a:off x="0" y="0"/>
              <a:ext cx="1933722" cy="6173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r>
                <a:rPr dirty="0"/>
                <a:t>Stock information </a:t>
              </a:r>
              <a:br>
                <a:rPr dirty="0"/>
              </a:br>
              <a:r>
                <a:rPr dirty="0"/>
                <a:t>request</a:t>
              </a:r>
            </a:p>
          </p:txBody>
        </p:sp>
      </p:grpSp>
      <p:grpSp>
        <p:nvGrpSpPr>
          <p:cNvPr id="267" name="Group 58"/>
          <p:cNvGrpSpPr/>
          <p:nvPr/>
        </p:nvGrpSpPr>
        <p:grpSpPr>
          <a:xfrm>
            <a:off x="5566183" y="2217849"/>
            <a:ext cx="1933545" cy="2290727"/>
            <a:chOff x="0" y="0"/>
            <a:chExt cx="1933543" cy="2290726"/>
          </a:xfrm>
        </p:grpSpPr>
        <p:sp>
          <p:nvSpPr>
            <p:cNvPr id="265" name="Connector: Elbow 40"/>
            <p:cNvSpPr/>
            <p:nvPr/>
          </p:nvSpPr>
          <p:spPr>
            <a:xfrm rot="5400000">
              <a:off x="-181940" y="181939"/>
              <a:ext cx="1660381" cy="129650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597" y="0"/>
                  </a:lnTo>
                  <a:lnTo>
                    <a:pt x="21597" y="21600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266" name="TextBox 51"/>
            <p:cNvSpPr txBox="1"/>
            <p:nvPr/>
          </p:nvSpPr>
          <p:spPr>
            <a:xfrm>
              <a:off x="76059" y="1673364"/>
              <a:ext cx="1857485" cy="6173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r>
                <a:t>Stock availability </a:t>
              </a:r>
              <a:br/>
              <a:r>
                <a:t>response</a:t>
              </a:r>
            </a:p>
          </p:txBody>
        </p:sp>
      </p:grpSp>
      <p:grpSp>
        <p:nvGrpSpPr>
          <p:cNvPr id="270" name="Group 59"/>
          <p:cNvGrpSpPr/>
          <p:nvPr/>
        </p:nvGrpSpPr>
        <p:grpSpPr>
          <a:xfrm>
            <a:off x="2051719" y="4000322"/>
            <a:ext cx="1456867" cy="653462"/>
            <a:chOff x="0" y="0"/>
            <a:chExt cx="1456865" cy="653460"/>
          </a:xfrm>
        </p:grpSpPr>
        <p:sp>
          <p:nvSpPr>
            <p:cNvPr id="268" name="Straight Arrow Connector 52"/>
            <p:cNvSpPr/>
            <p:nvPr/>
          </p:nvSpPr>
          <p:spPr>
            <a:xfrm flipH="1" flipV="1">
              <a:off x="0" y="0"/>
              <a:ext cx="1456866" cy="1"/>
            </a:xfrm>
            <a:prstGeom prst="line">
              <a:avLst/>
            </a:prstGeom>
            <a:noFill/>
            <a:ln w="381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9" name="TextBox 55"/>
            <p:cNvSpPr txBox="1"/>
            <p:nvPr/>
          </p:nvSpPr>
          <p:spPr>
            <a:xfrm>
              <a:off x="154675" y="36099"/>
              <a:ext cx="1158738" cy="6173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r>
                <a:t>Product</a:t>
              </a:r>
              <a:br/>
              <a:r>
                <a:t>availability</a:t>
              </a:r>
            </a:p>
          </p:txBody>
        </p:sp>
      </p:grpSp>
      <p:grpSp>
        <p:nvGrpSpPr>
          <p:cNvPr id="273" name="Speech Bubble: Rectangle 60"/>
          <p:cNvGrpSpPr/>
          <p:nvPr/>
        </p:nvGrpSpPr>
        <p:grpSpPr>
          <a:xfrm>
            <a:off x="1319264" y="4274092"/>
            <a:ext cx="2100610" cy="1742308"/>
            <a:chOff x="0" y="0"/>
            <a:chExt cx="2100608" cy="1742307"/>
          </a:xfrm>
        </p:grpSpPr>
        <p:sp>
          <p:nvSpPr>
            <p:cNvPr id="271" name="Shape"/>
            <p:cNvSpPr/>
            <p:nvPr/>
          </p:nvSpPr>
          <p:spPr>
            <a:xfrm>
              <a:off x="0" y="0"/>
              <a:ext cx="2100610" cy="17423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608" y="9163"/>
                  </a:moveTo>
                  <a:lnTo>
                    <a:pt x="4940" y="9163"/>
                  </a:lnTo>
                  <a:lnTo>
                    <a:pt x="0" y="0"/>
                  </a:lnTo>
                  <a:lnTo>
                    <a:pt x="9938" y="9163"/>
                  </a:lnTo>
                  <a:lnTo>
                    <a:pt x="21600" y="9163"/>
                  </a:lnTo>
                  <a:lnTo>
                    <a:pt x="21600" y="21600"/>
                  </a:lnTo>
                  <a:lnTo>
                    <a:pt x="1608" y="21600"/>
                  </a:lnTo>
                  <a:lnTo>
                    <a:pt x="1608" y="11236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72" name="This is a Data Entity"/>
            <p:cNvSpPr txBox="1"/>
            <p:nvPr/>
          </p:nvSpPr>
          <p:spPr>
            <a:xfrm>
              <a:off x="214812" y="915575"/>
              <a:ext cx="1827378" cy="650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/>
              <a:r>
                <a:t>This is a</a:t>
              </a:r>
              <a:br/>
              <a:r>
                <a:t>Data Entity</a:t>
              </a:r>
            </a:p>
          </p:txBody>
        </p:sp>
      </p:grpSp>
      <p:grpSp>
        <p:nvGrpSpPr>
          <p:cNvPr id="276" name="Speech Bubble: Rectangle 61"/>
          <p:cNvGrpSpPr/>
          <p:nvPr/>
        </p:nvGrpSpPr>
        <p:grpSpPr>
          <a:xfrm>
            <a:off x="1836961" y="4101683"/>
            <a:ext cx="2158974" cy="2078551"/>
            <a:chOff x="0" y="0"/>
            <a:chExt cx="2158973" cy="2078549"/>
          </a:xfrm>
        </p:grpSpPr>
        <p:sp>
          <p:nvSpPr>
            <p:cNvPr id="274" name="Shape"/>
            <p:cNvSpPr/>
            <p:nvPr/>
          </p:nvSpPr>
          <p:spPr>
            <a:xfrm>
              <a:off x="0" y="0"/>
              <a:ext cx="2158974" cy="202665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49" y="9820"/>
                  </a:moveTo>
                  <a:lnTo>
                    <a:pt x="5391" y="9820"/>
                  </a:lnTo>
                  <a:lnTo>
                    <a:pt x="0" y="0"/>
                  </a:lnTo>
                  <a:lnTo>
                    <a:pt x="10253" y="9820"/>
                  </a:lnTo>
                  <a:lnTo>
                    <a:pt x="21600" y="9820"/>
                  </a:lnTo>
                  <a:lnTo>
                    <a:pt x="21600" y="21600"/>
                  </a:lnTo>
                  <a:lnTo>
                    <a:pt x="2149" y="21600"/>
                  </a:lnTo>
                  <a:lnTo>
                    <a:pt x="2149" y="11784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75" name="A person who interacts with the data process"/>
            <p:cNvSpPr txBox="1"/>
            <p:nvPr/>
          </p:nvSpPr>
          <p:spPr>
            <a:xfrm>
              <a:off x="273178" y="869509"/>
              <a:ext cx="1827376" cy="1209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A person who interacts with the data process</a:t>
              </a:r>
            </a:p>
          </p:txBody>
        </p:sp>
      </p:grpSp>
      <p:grpSp>
        <p:nvGrpSpPr>
          <p:cNvPr id="279" name="Speech Bubble: Rectangle 62"/>
          <p:cNvGrpSpPr/>
          <p:nvPr/>
        </p:nvGrpSpPr>
        <p:grpSpPr>
          <a:xfrm>
            <a:off x="4709633" y="4451450"/>
            <a:ext cx="2670656" cy="1826364"/>
            <a:chOff x="0" y="0"/>
            <a:chExt cx="2670655" cy="1826362"/>
          </a:xfrm>
        </p:grpSpPr>
        <p:sp>
          <p:nvSpPr>
            <p:cNvPr id="277" name="Shape"/>
            <p:cNvSpPr/>
            <p:nvPr/>
          </p:nvSpPr>
          <p:spPr>
            <a:xfrm>
              <a:off x="0" y="0"/>
              <a:ext cx="2670656" cy="18263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546" y="6643"/>
                  </a:moveTo>
                  <a:lnTo>
                    <a:pt x="6555" y="6643"/>
                  </a:lnTo>
                  <a:lnTo>
                    <a:pt x="0" y="0"/>
                  </a:lnTo>
                  <a:lnTo>
                    <a:pt x="11068" y="6643"/>
                  </a:lnTo>
                  <a:lnTo>
                    <a:pt x="21600" y="6643"/>
                  </a:lnTo>
                  <a:lnTo>
                    <a:pt x="21600" y="21600"/>
                  </a:lnTo>
                  <a:lnTo>
                    <a:pt x="3546" y="21600"/>
                  </a:lnTo>
                  <a:lnTo>
                    <a:pt x="3546" y="9136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78" name="A process box, shows this is a process applied to data"/>
            <p:cNvSpPr txBox="1"/>
            <p:nvPr/>
          </p:nvSpPr>
          <p:spPr>
            <a:xfrm>
              <a:off x="496850" y="589524"/>
              <a:ext cx="2115386" cy="1209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A process box, shows this is a process applied to data</a:t>
              </a:r>
            </a:p>
          </p:txBody>
        </p:sp>
      </p:grpSp>
      <p:grpSp>
        <p:nvGrpSpPr>
          <p:cNvPr id="282" name="Speech Bubble: Rectangle 63"/>
          <p:cNvGrpSpPr/>
          <p:nvPr/>
        </p:nvGrpSpPr>
        <p:grpSpPr>
          <a:xfrm>
            <a:off x="7155854" y="2338190"/>
            <a:ext cx="1835429" cy="2485714"/>
            <a:chOff x="0" y="0"/>
            <a:chExt cx="1835428" cy="2485712"/>
          </a:xfrm>
          <a:solidFill>
            <a:srgbClr val="3D1F66"/>
          </a:solidFill>
        </p:grpSpPr>
        <p:sp>
          <p:nvSpPr>
            <p:cNvPr id="280" name="Shape"/>
            <p:cNvSpPr/>
            <p:nvPr/>
          </p:nvSpPr>
          <p:spPr>
            <a:xfrm>
              <a:off x="0" y="0"/>
              <a:ext cx="1835429" cy="245896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214" y="6541"/>
                  </a:moveTo>
                  <a:lnTo>
                    <a:pt x="6278" y="6541"/>
                  </a:lnTo>
                  <a:lnTo>
                    <a:pt x="0" y="0"/>
                  </a:lnTo>
                  <a:lnTo>
                    <a:pt x="10875" y="6541"/>
                  </a:lnTo>
                  <a:lnTo>
                    <a:pt x="21600" y="6541"/>
                  </a:lnTo>
                  <a:lnTo>
                    <a:pt x="21600" y="21600"/>
                  </a:lnTo>
                  <a:lnTo>
                    <a:pt x="3214" y="21600"/>
                  </a:lnTo>
                  <a:lnTo>
                    <a:pt x="3214" y="9051"/>
                  </a:lnTo>
                  <a:close/>
                </a:path>
              </a:pathLst>
            </a:custGeom>
            <a:grp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81" name="A data store. D indicates it is a digital store"/>
            <p:cNvSpPr txBox="1"/>
            <p:nvPr/>
          </p:nvSpPr>
          <p:spPr>
            <a:xfrm>
              <a:off x="331489" y="717872"/>
              <a:ext cx="1445520" cy="1767841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r>
                <a:t>A data store.</a:t>
              </a:r>
              <a:br/>
              <a:r>
                <a:t>D indicates it is a digital store</a:t>
              </a:r>
            </a:p>
          </p:txBody>
        </p:sp>
      </p:grp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B20E2E03-BB64-D1F8-647A-9B0711C433A7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xit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fill="hold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xit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9" dur="500" fill="hold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10" presetClass="exit" fill="hold" grpId="10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8" dur="500" fill="hold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3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fill="hold" grpId="1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8" fill="hold"/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fill="hold" grpId="1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3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"/>
                            </p:stCondLst>
                            <p:childTnLst>
                              <p:par>
                                <p:cTn id="66" presetID="10" presetClass="exit" fill="hold" grpId="1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67" dur="500" fill="hold"/>
                                        <p:tgtEl>
                                          <p:spTgt spid="28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8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ntr" fill="hold" grpId="1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72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" grpId="1" animBg="1" advAuto="0"/>
      <p:bldP spid="253" grpId="7" animBg="1" advAuto="0"/>
      <p:bldP spid="258" grpId="11" animBg="1" advAuto="0"/>
      <p:bldP spid="261" grpId="5" animBg="1" advAuto="0"/>
      <p:bldP spid="264" grpId="9" animBg="1" advAuto="0"/>
      <p:bldP spid="267" grpId="13" animBg="1" advAuto="0"/>
      <p:bldP spid="270" grpId="15" animBg="1" advAuto="0"/>
      <p:bldP spid="273" grpId="2" animBg="1" advAuto="0"/>
      <p:bldP spid="273" grpId="4" animBg="1" advAuto="0"/>
      <p:bldP spid="276" grpId="3" animBg="1" advAuto="0"/>
      <p:bldP spid="276" grpId="6" animBg="1" advAuto="0"/>
      <p:bldP spid="279" grpId="8" animBg="1" advAuto="0"/>
      <p:bldP spid="279" grpId="10" animBg="1" advAuto="0"/>
      <p:bldP spid="282" grpId="12" animBg="1" advAuto="0"/>
      <p:bldP spid="282" grpId="14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505</Words>
  <Application>Microsoft Office PowerPoint</Application>
  <PresentationFormat>On-screen Show (4:3)</PresentationFormat>
  <Paragraphs>44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Helvetica</vt:lpstr>
      <vt:lpstr>Verdana</vt:lpstr>
      <vt:lpstr>Wingdings</vt:lpstr>
      <vt:lpstr>1_TitleSlide</vt:lpstr>
      <vt:lpstr>Data flow diagrams</vt:lpstr>
      <vt:lpstr>What is a DFD?</vt:lpstr>
      <vt:lpstr>Example DFD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Data flow diagrams</dc:title>
  <cp:lastModifiedBy>Mukesh  Bisht</cp:lastModifiedBy>
  <cp:revision>10</cp:revision>
  <cp:lastPrinted>2022-10-21T07:54:01Z</cp:lastPrinted>
  <dcterms:modified xsi:type="dcterms:W3CDTF">2022-12-27T23:14:44Z</dcterms:modified>
</cp:coreProperties>
</file>