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26247475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A2: Impact of modern technologies. </a:t>
            </a:r>
            <a:r>
              <a:rPr sz="1200" dirty="0"/>
              <a:t>This slide presentation could be used during a lesson when introducing ALT text. There are transitions in the presentation when viewed in Slide Show mode.</a:t>
            </a:r>
          </a:p>
          <a:p>
            <a:endParaRPr sz="1200" dirty="0"/>
          </a:p>
          <a:p>
            <a:r>
              <a:rPr sz="1200" dirty="0"/>
              <a:t>ALT text is a description of an image – the ALT text is designed to be read by a screen reader so that users with visual impairment can listen to a description of the image. It is therefore important that the description of the image (the ALT text) is accurate and will enable the listener to understand what the image contains.</a:t>
            </a:r>
          </a:p>
          <a:p>
            <a:endParaRPr sz="1200" dirty="0"/>
          </a:p>
          <a:p>
            <a:r>
              <a:rPr sz="1200" dirty="0"/>
              <a:t>This presentation contains a game. The purpose of the game is for </a:t>
            </a:r>
            <a:r>
              <a:rPr lang="en-GB" sz="1200" dirty="0"/>
              <a:t>learner</a:t>
            </a:r>
            <a:r>
              <a:rPr sz="1200" dirty="0"/>
              <a:t>s to appreciate the importance of accuracy when creating ALT text, and how this can be difficult to achieve.</a:t>
            </a:r>
          </a:p>
          <a:p>
            <a:endParaRPr sz="1200" dirty="0"/>
          </a:p>
          <a:p>
            <a:r>
              <a:rPr lang="en-GB" sz="1200" dirty="0"/>
              <a:t>Learner</a:t>
            </a:r>
            <a:r>
              <a:rPr sz="1200" dirty="0"/>
              <a:t>s should work in pairs, with only one person being able to view the screen. Instructions for the game are on Slide 2.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ADC8949-3002-427F-6731-18980C548AF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FB1D25-4FDD-A6E6-0B08-34D9E62BDD8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923933A-D293-DC7C-9CB7-55E0E5C6886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07D451A-6D72-6675-A02C-980BC5FA71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6C22184-87CD-0263-B763-EB30E759319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B443190-E3D0-3A3E-98A9-B50062CDE2D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40C9105-20C6-7729-484B-074A1F99C52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8DE3DA6-0B35-6599-72D3-8CA06216C8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86C0D3A-03BA-6050-41CB-8520888C692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6D5986-04DE-FF62-E8B2-41F8A5C0899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DAD14D4-51B1-D791-9631-AAC246AAAC3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CBDC6F-F07F-35E9-760D-A6EE5DDCC7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6939EE4-B1AD-A896-61EB-ACB940D8C36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03EEFBB-2AFF-09CB-2495-FE07AE8775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D8DB6A62-479E-4930-AF87-D29A1E0D4E7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D7758B9-9F00-9DB1-C569-46B6CFE1FB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814D5AC4-A434-32A3-1B13-0D17C49F953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1CC0850-0EEC-4034-8934-40CA6B94A18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F8FD383-AD57-D252-674E-EAD43BA98AF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195D3A1-1108-A496-DF2F-8D94DB6DE96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898AEB2-66C4-BB52-5BB2-A2B2627446E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C021C8-DF17-F6AD-C01E-164163B156E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18333DB-5468-6EC7-750D-93DA5F5234F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463C3FA-DB65-2082-7681-9330CEE5679C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How good is your ALT text?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6E8B08D4-A506-3E22-34FE-63A541F6FF94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rPr dirty="0"/>
              <a:t>Work in pairs</a:t>
            </a:r>
          </a:p>
        </p:txBody>
      </p:sp>
      <p:sp>
        <p:nvSpPr>
          <p:cNvPr id="23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683568" y="2196000"/>
            <a:ext cx="7992120" cy="3878437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Person A looks at an image while Person B looks away.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Person A thinks of ALT text to describe the image.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Person A tells Person B the ALT text.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Person B looks at four images and tries to identify which one was seen by Person A.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614AF24-622D-7146-17BA-545D20DDBB57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rPr dirty="0"/>
              <a:t>Image 1</a:t>
            </a:r>
          </a:p>
        </p:txBody>
      </p:sp>
      <p:pic>
        <p:nvPicPr>
          <p:cNvPr id="238" name="Picture 4" descr="Picture 4"/>
          <p:cNvPicPr>
            <a:picLocks noChangeAspect="1"/>
          </p:cNvPicPr>
          <p:nvPr/>
        </p:nvPicPr>
        <p:blipFill>
          <a:blip r:embed="rId2"/>
          <a:srcRect l="22372" t="24713" r="13054" b="16487"/>
          <a:stretch>
            <a:fillRect/>
          </a:stretch>
        </p:blipFill>
        <p:spPr>
          <a:xfrm>
            <a:off x="1868840" y="2348880"/>
            <a:ext cx="5727497" cy="3600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6B5F2B2C-6839-D291-1B98-85C61D8DFAFB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rPr dirty="0"/>
              <a:t>Which image was it?</a:t>
            </a:r>
          </a:p>
        </p:txBody>
      </p:sp>
      <p:sp>
        <p:nvSpPr>
          <p:cNvPr id="242" name="TextBox 11"/>
          <p:cNvSpPr txBox="1"/>
          <p:nvPr/>
        </p:nvSpPr>
        <p:spPr>
          <a:xfrm>
            <a:off x="2320942" y="2085271"/>
            <a:ext cx="1254067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>
              <a:defRPr b="1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rPr sz="2000" dirty="0"/>
              <a:t>Image A</a:t>
            </a:r>
          </a:p>
        </p:txBody>
      </p:sp>
      <p:sp>
        <p:nvSpPr>
          <p:cNvPr id="243" name="TextBox 12"/>
          <p:cNvSpPr txBox="1"/>
          <p:nvPr/>
        </p:nvSpPr>
        <p:spPr>
          <a:xfrm>
            <a:off x="5850919" y="2068536"/>
            <a:ext cx="1089399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rPr sz="2000" dirty="0"/>
              <a:t>Image B</a:t>
            </a:r>
          </a:p>
        </p:txBody>
      </p:sp>
      <p:sp>
        <p:nvSpPr>
          <p:cNvPr id="244" name="TextBox 13"/>
          <p:cNvSpPr txBox="1"/>
          <p:nvPr/>
        </p:nvSpPr>
        <p:spPr>
          <a:xfrm>
            <a:off x="2403275" y="4307242"/>
            <a:ext cx="1089399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rPr sz="2000" dirty="0"/>
              <a:t>Image C</a:t>
            </a:r>
          </a:p>
        </p:txBody>
      </p:sp>
      <p:sp>
        <p:nvSpPr>
          <p:cNvPr id="245" name="TextBox 14"/>
          <p:cNvSpPr txBox="1"/>
          <p:nvPr/>
        </p:nvSpPr>
        <p:spPr>
          <a:xfrm>
            <a:off x="5908817" y="4293096"/>
            <a:ext cx="1089399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rPr sz="2000" dirty="0"/>
              <a:t>Image D</a:t>
            </a:r>
          </a:p>
        </p:txBody>
      </p:sp>
      <p:pic>
        <p:nvPicPr>
          <p:cNvPr id="246" name="Picture 15" descr="Picture 15"/>
          <p:cNvPicPr>
            <a:picLocks noChangeAspect="1"/>
          </p:cNvPicPr>
          <p:nvPr/>
        </p:nvPicPr>
        <p:blipFill>
          <a:blip r:embed="rId2"/>
          <a:srcRect l="22372" t="24713" r="13054" b="16487"/>
          <a:stretch>
            <a:fillRect/>
          </a:stretch>
        </p:blipFill>
        <p:spPr>
          <a:xfrm>
            <a:off x="1827246" y="4734435"/>
            <a:ext cx="2444955" cy="1623127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Picture 16" descr="Picture 16"/>
          <p:cNvPicPr>
            <a:picLocks noChangeAspect="1"/>
          </p:cNvPicPr>
          <p:nvPr/>
        </p:nvPicPr>
        <p:blipFill>
          <a:blip r:embed="rId3"/>
          <a:srcRect l="20075" t="24801" r="18500" b="22701"/>
          <a:stretch>
            <a:fillRect/>
          </a:stretch>
        </p:blipFill>
        <p:spPr>
          <a:xfrm>
            <a:off x="1808774" y="2564903"/>
            <a:ext cx="2454075" cy="1701008"/>
          </a:xfrm>
          <a:prstGeom prst="rect">
            <a:avLst/>
          </a:prstGeom>
          <a:ln w="12700">
            <a:miter lim="400000"/>
          </a:ln>
        </p:spPr>
      </p:pic>
      <p:pic>
        <p:nvPicPr>
          <p:cNvPr id="248" name="Picture 17" descr="Picture 17"/>
          <p:cNvPicPr>
            <a:picLocks noChangeAspect="1"/>
          </p:cNvPicPr>
          <p:nvPr/>
        </p:nvPicPr>
        <p:blipFill>
          <a:blip r:embed="rId4"/>
          <a:srcRect l="16729" t="16137" r="14759" b="23990"/>
          <a:stretch>
            <a:fillRect/>
          </a:stretch>
        </p:blipFill>
        <p:spPr>
          <a:xfrm>
            <a:off x="5168970" y="2564903"/>
            <a:ext cx="2444955" cy="1706246"/>
          </a:xfrm>
          <a:prstGeom prst="rect">
            <a:avLst/>
          </a:prstGeom>
          <a:ln w="12700">
            <a:miter lim="400000"/>
          </a:ln>
        </p:spPr>
      </p:pic>
      <p:pic>
        <p:nvPicPr>
          <p:cNvPr id="249" name="Picture 18" descr="Picture 18"/>
          <p:cNvPicPr>
            <a:picLocks noChangeAspect="1"/>
          </p:cNvPicPr>
          <p:nvPr/>
        </p:nvPicPr>
        <p:blipFill>
          <a:blip r:embed="rId5"/>
          <a:srcRect l="20732" t="17276" r="14693" b="23925"/>
          <a:stretch>
            <a:fillRect/>
          </a:stretch>
        </p:blipFill>
        <p:spPr>
          <a:xfrm>
            <a:off x="5132447" y="4707352"/>
            <a:ext cx="2402206" cy="1640206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713CAC9-02CD-2BE0-A988-DF3D8F59C6AB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Image 2</a:t>
            </a:r>
          </a:p>
        </p:txBody>
      </p:sp>
      <p:pic>
        <p:nvPicPr>
          <p:cNvPr id="253" name="Content Placeholder 5" descr="Content Placeholder 5"/>
          <p:cNvPicPr>
            <a:picLocks noChangeAspect="1"/>
          </p:cNvPicPr>
          <p:nvPr/>
        </p:nvPicPr>
        <p:blipFill>
          <a:blip r:embed="rId2"/>
          <a:srcRect t="7667" r="9617" b="18063"/>
          <a:stretch>
            <a:fillRect/>
          </a:stretch>
        </p:blipFill>
        <p:spPr>
          <a:xfrm>
            <a:off x="2555776" y="2492896"/>
            <a:ext cx="4392487" cy="3090452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BA07B4E-2284-8B5C-4628-0E741FB69700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Which image was it?</a:t>
            </a:r>
          </a:p>
        </p:txBody>
      </p:sp>
      <p:sp>
        <p:nvSpPr>
          <p:cNvPr id="257" name="TextBox 11"/>
          <p:cNvSpPr txBox="1"/>
          <p:nvPr/>
        </p:nvSpPr>
        <p:spPr>
          <a:xfrm>
            <a:off x="2138062" y="2110939"/>
            <a:ext cx="1089399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rPr sz="2000" dirty="0"/>
              <a:t>Image A</a:t>
            </a:r>
          </a:p>
        </p:txBody>
      </p:sp>
      <p:sp>
        <p:nvSpPr>
          <p:cNvPr id="258" name="TextBox 12"/>
          <p:cNvSpPr txBox="1"/>
          <p:nvPr/>
        </p:nvSpPr>
        <p:spPr>
          <a:xfrm>
            <a:off x="5850919" y="2068536"/>
            <a:ext cx="1089399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rPr sz="2000" dirty="0"/>
              <a:t>Image B</a:t>
            </a:r>
          </a:p>
        </p:txBody>
      </p:sp>
      <p:sp>
        <p:nvSpPr>
          <p:cNvPr id="259" name="TextBox 13"/>
          <p:cNvSpPr txBox="1"/>
          <p:nvPr/>
        </p:nvSpPr>
        <p:spPr>
          <a:xfrm>
            <a:off x="2138062" y="4365104"/>
            <a:ext cx="1089399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rPr sz="2000" dirty="0"/>
              <a:t>Image C</a:t>
            </a:r>
          </a:p>
        </p:txBody>
      </p:sp>
      <p:sp>
        <p:nvSpPr>
          <p:cNvPr id="260" name="TextBox 14"/>
          <p:cNvSpPr txBox="1"/>
          <p:nvPr/>
        </p:nvSpPr>
        <p:spPr>
          <a:xfrm>
            <a:off x="5908817" y="4365104"/>
            <a:ext cx="1089399" cy="4001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rPr sz="2000" dirty="0"/>
              <a:t>Image D</a:t>
            </a:r>
          </a:p>
        </p:txBody>
      </p:sp>
      <p:pic>
        <p:nvPicPr>
          <p:cNvPr id="261" name="Content Placeholder 5" descr="Content Placeholder 5"/>
          <p:cNvPicPr>
            <a:picLocks noChangeAspect="1"/>
          </p:cNvPicPr>
          <p:nvPr/>
        </p:nvPicPr>
        <p:blipFill>
          <a:blip r:embed="rId2"/>
          <a:srcRect t="7667" r="9617" b="18063"/>
          <a:stretch>
            <a:fillRect/>
          </a:stretch>
        </p:blipFill>
        <p:spPr>
          <a:xfrm>
            <a:off x="1272536" y="2564903"/>
            <a:ext cx="3130551" cy="1662089"/>
          </a:xfrm>
          <a:prstGeom prst="rect">
            <a:avLst/>
          </a:prstGeom>
          <a:ln w="12700">
            <a:miter lim="400000"/>
          </a:ln>
        </p:spPr>
      </p:pic>
      <p:pic>
        <p:nvPicPr>
          <p:cNvPr id="262" name="Picture 16" descr="Picture 16"/>
          <p:cNvPicPr>
            <a:picLocks noChangeAspect="1"/>
          </p:cNvPicPr>
          <p:nvPr/>
        </p:nvPicPr>
        <p:blipFill>
          <a:blip r:embed="rId3"/>
          <a:srcRect r="14596" b="39078"/>
          <a:stretch>
            <a:fillRect/>
          </a:stretch>
        </p:blipFill>
        <p:spPr>
          <a:xfrm>
            <a:off x="4800772" y="2492896"/>
            <a:ext cx="3181351" cy="1701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3" name="Picture 21" descr="Picture 21"/>
          <p:cNvPicPr>
            <a:picLocks noChangeAspect="1"/>
          </p:cNvPicPr>
          <p:nvPr/>
        </p:nvPicPr>
        <p:blipFill>
          <a:blip r:embed="rId4"/>
          <a:srcRect t="11638" r="16461" b="33763"/>
          <a:stretch>
            <a:fillRect/>
          </a:stretch>
        </p:blipFill>
        <p:spPr>
          <a:xfrm>
            <a:off x="1272536" y="4806550"/>
            <a:ext cx="3130552" cy="153416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4" name="Picture 22" descr="Picture 22"/>
          <p:cNvPicPr>
            <a:picLocks noChangeAspect="1"/>
          </p:cNvPicPr>
          <p:nvPr/>
        </p:nvPicPr>
        <p:blipFill>
          <a:blip r:embed="rId5"/>
          <a:srcRect l="4069" t="21150" r="17857" b="28426"/>
          <a:stretch>
            <a:fillRect/>
          </a:stretch>
        </p:blipFill>
        <p:spPr>
          <a:xfrm>
            <a:off x="4860032" y="4775160"/>
            <a:ext cx="3168015" cy="153416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084957D-3FB4-14F6-CE87-0FC38D3A5AB8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371</Words>
  <Application>Microsoft Office PowerPoint</Application>
  <PresentationFormat>On-screen Show (4:3)</PresentationFormat>
  <Paragraphs>31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Helvetica</vt:lpstr>
      <vt:lpstr>Verdana</vt:lpstr>
      <vt:lpstr>Wingdings</vt:lpstr>
      <vt:lpstr>1_TitleSlide</vt:lpstr>
      <vt:lpstr>How good is your ALT text?</vt:lpstr>
      <vt:lpstr>Work in pairs</vt:lpstr>
      <vt:lpstr>Image 1</vt:lpstr>
      <vt:lpstr>Which image was it?</vt:lpstr>
      <vt:lpstr>Image 2</vt:lpstr>
      <vt:lpstr>Which image was it?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good is your ALT text?</dc:title>
  <cp:lastModifiedBy>Mukesh  Bisht</cp:lastModifiedBy>
  <cp:revision>6</cp:revision>
  <dcterms:modified xsi:type="dcterms:W3CDTF">2022-12-27T22:48:33Z</dcterms:modified>
</cp:coreProperties>
</file>