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63346862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B1: Threats to data. </a:t>
            </a:r>
            <a:r>
              <a:rPr sz="1200" dirty="0"/>
              <a:t>This slide presentation could be used during a lesson when developing understanding of external threats. There are transitions in the presentation when viewed in Slide Show mode.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D1C8F64-2FB4-E203-D64A-E0FF1CD5E3F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8A0FA2-6040-4ADD-6CEC-4D1BBBD020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95F824A-61A6-9917-F7FD-47E6B6F4322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B63A35-74A7-F4E7-2EED-5C065ECE12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08EBB63-B683-7235-F345-D9A473B6479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95549E3-EA90-72FF-6B1C-59A4F0C4AD9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D81148E-593A-B529-CAA2-7FD19EA985E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81E3EB-8B4F-FB3D-2D90-0D83C319176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D71570C-9FD9-2EF6-3C2F-B3F887AA851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71F0E6-CBCF-374D-A950-80871298589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4E34B0A-FDFD-2459-F6A1-E33C072F60F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3A046C-6E1C-F419-C0BC-168B3DAC73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5AC621A-25B0-B5BE-1062-CB94A0E1FFF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EE91DE-C44D-D199-34E4-B4625947AB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430C2BC-2A1D-6179-E82B-49A624EC8DA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C7C8EB-EFBD-5BD8-2440-3B1BE4F457B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25C38E0-1016-93C2-7EAC-7A978897670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AB15F3-20C9-44F6-DD8E-1521F35020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A5671E-3409-996F-9FBD-CA960B92F54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47264B-5F7B-7C23-2BA7-3F31EB780C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04B3548-5950-AD71-01C6-F55D0126C75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95A1EA-E5CC-B0BE-C768-515A0EE64A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B41EF07-FF17-8071-7AF5-2DB7DD47B77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788627F-062C-E082-0A77-CFE472F01B9A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Man-in-the-middle attacks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do they work?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3C27F1-459D-ED9A-2C08-DA9582EE112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rPr dirty="0"/>
              <a:t>What should happen</a:t>
            </a:r>
          </a:p>
        </p:txBody>
      </p:sp>
      <p:grpSp>
        <p:nvGrpSpPr>
          <p:cNvPr id="238" name="Group 27"/>
          <p:cNvGrpSpPr/>
          <p:nvPr/>
        </p:nvGrpSpPr>
        <p:grpSpPr>
          <a:xfrm>
            <a:off x="1163525" y="3436201"/>
            <a:ext cx="1365535" cy="1606155"/>
            <a:chOff x="0" y="0"/>
            <a:chExt cx="1631008" cy="1945902"/>
          </a:xfrm>
        </p:grpSpPr>
        <p:pic>
          <p:nvPicPr>
            <p:cNvPr id="235" name="Graphic 9" descr="Graphic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905211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6" name="Graphic 11" descr="Graphic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6608" y="1031502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37" name="Graphic 15" descr="Graphic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0"/>
              <a:ext cx="914401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43" name="Group 30720"/>
          <p:cNvGrpSpPr/>
          <p:nvPr/>
        </p:nvGrpSpPr>
        <p:grpSpPr>
          <a:xfrm>
            <a:off x="5602985" y="3590025"/>
            <a:ext cx="1521629" cy="1653045"/>
            <a:chOff x="0" y="0"/>
            <a:chExt cx="1664151" cy="1807876"/>
          </a:xfrm>
        </p:grpSpPr>
        <p:pic>
          <p:nvPicPr>
            <p:cNvPr id="239" name="Graphic 7" descr="Graphic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9751" y="797274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42" name="Group 30719"/>
            <p:cNvGrpSpPr/>
            <p:nvPr/>
          </p:nvGrpSpPr>
          <p:grpSpPr>
            <a:xfrm>
              <a:off x="0" y="0"/>
              <a:ext cx="1404744" cy="1807877"/>
              <a:chOff x="0" y="0"/>
              <a:chExt cx="1404743" cy="1807876"/>
            </a:xfrm>
          </p:grpSpPr>
          <p:pic>
            <p:nvPicPr>
              <p:cNvPr id="240" name="Graphic 17" descr="Graphic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0343" y="0"/>
                <a:ext cx="914401" cy="914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41" name="Graphic 19" descr="Graphic 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893476"/>
                <a:ext cx="914400" cy="914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251" name="Group 30724"/>
          <p:cNvGrpSpPr/>
          <p:nvPr/>
        </p:nvGrpSpPr>
        <p:grpSpPr>
          <a:xfrm>
            <a:off x="1837572" y="2696292"/>
            <a:ext cx="4578035" cy="1125717"/>
            <a:chOff x="0" y="0"/>
            <a:chExt cx="4578034" cy="1125716"/>
          </a:xfrm>
        </p:grpSpPr>
        <p:grpSp>
          <p:nvGrpSpPr>
            <p:cNvPr id="247" name="Arrow: Curved Up 23"/>
            <p:cNvGrpSpPr/>
            <p:nvPr/>
          </p:nvGrpSpPr>
          <p:grpSpPr>
            <a:xfrm>
              <a:off x="-1" y="28393"/>
              <a:ext cx="4578036" cy="989697"/>
              <a:chOff x="0" y="0"/>
              <a:chExt cx="4578034" cy="989695"/>
            </a:xfrm>
          </p:grpSpPr>
          <p:sp>
            <p:nvSpPr>
              <p:cNvPr id="244" name="Shape"/>
              <p:cNvSpPr/>
              <p:nvPr/>
            </p:nvSpPr>
            <p:spPr>
              <a:xfrm rot="10800000">
                <a:off x="0" y="0"/>
                <a:ext cx="4578035" cy="989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54" extrusionOk="0">
                    <a:moveTo>
                      <a:pt x="20753" y="0"/>
                    </a:moveTo>
                    <a:lnTo>
                      <a:pt x="21600" y="5263"/>
                    </a:lnTo>
                    <a:lnTo>
                      <a:pt x="21016" y="5263"/>
                    </a:lnTo>
                    <a:cubicBezTo>
                      <a:pt x="19812" y="15000"/>
                      <a:pt x="15477" y="21600"/>
                      <a:pt x="10668" y="21018"/>
                    </a:cubicBezTo>
                    <a:lnTo>
                      <a:pt x="10668" y="21018"/>
                    </a:lnTo>
                    <a:cubicBezTo>
                      <a:pt x="15043" y="20488"/>
                      <a:pt x="18753" y="14121"/>
                      <a:pt x="19849" y="5263"/>
                    </a:cubicBezTo>
                    <a:lnTo>
                      <a:pt x="19265" y="5263"/>
                    </a:lnTo>
                    <a:close/>
                    <a:moveTo>
                      <a:pt x="10085" y="21053"/>
                    </a:moveTo>
                    <a:cubicBezTo>
                      <a:pt x="4515" y="21053"/>
                      <a:pt x="0" y="11627"/>
                      <a:pt x="0" y="0"/>
                    </a:cubicBezTo>
                    <a:lnTo>
                      <a:pt x="1167" y="0"/>
                    </a:lnTo>
                    <a:cubicBezTo>
                      <a:pt x="1167" y="11627"/>
                      <a:pt x="5682" y="21053"/>
                      <a:pt x="11252" y="210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5" name="Shape"/>
              <p:cNvSpPr/>
              <p:nvPr/>
            </p:nvSpPr>
            <p:spPr>
              <a:xfrm rot="10800000">
                <a:off x="2193226" y="17"/>
                <a:ext cx="2384809" cy="989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59" y="21600"/>
                    </a:moveTo>
                    <a:cubicBezTo>
                      <a:pt x="8667" y="21600"/>
                      <a:pt x="0" y="11929"/>
                      <a:pt x="0" y="0"/>
                    </a:cubicBezTo>
                    <a:lnTo>
                      <a:pt x="2241" y="0"/>
                    </a:lnTo>
                    <a:cubicBezTo>
                      <a:pt x="2241" y="11929"/>
                      <a:pt x="10908" y="21600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46" name="Line"/>
              <p:cNvSpPr/>
              <p:nvPr/>
            </p:nvSpPr>
            <p:spPr>
              <a:xfrm rot="10800000">
                <a:off x="0" y="16"/>
                <a:ext cx="4578035" cy="98968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68" y="21564"/>
                    </a:moveTo>
                    <a:lnTo>
                      <a:pt x="10668" y="21564"/>
                    </a:lnTo>
                    <a:cubicBezTo>
                      <a:pt x="15043" y="21021"/>
                      <a:pt x="18753" y="14488"/>
                      <a:pt x="19849" y="5400"/>
                    </a:cubicBezTo>
                    <a:lnTo>
                      <a:pt x="19265" y="5400"/>
                    </a:lnTo>
                    <a:lnTo>
                      <a:pt x="20753" y="0"/>
                    </a:lnTo>
                    <a:lnTo>
                      <a:pt x="21600" y="5400"/>
                    </a:lnTo>
                    <a:lnTo>
                      <a:pt x="21016" y="5400"/>
                    </a:lnTo>
                    <a:cubicBezTo>
                      <a:pt x="19867" y="14937"/>
                      <a:pt x="15851" y="21600"/>
                      <a:pt x="11252" y="21600"/>
                    </a:cubicBezTo>
                    <a:lnTo>
                      <a:pt x="10085" y="21600"/>
                    </a:lnTo>
                    <a:cubicBezTo>
                      <a:pt x="4515" y="21600"/>
                      <a:pt x="0" y="11929"/>
                      <a:pt x="0" y="0"/>
                    </a:cubicBezTo>
                    <a:lnTo>
                      <a:pt x="1167" y="0"/>
                    </a:lnTo>
                    <a:cubicBezTo>
                      <a:pt x="1167" y="11929"/>
                      <a:pt x="5682" y="21600"/>
                      <a:pt x="11252" y="21600"/>
                    </a:cubicBez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50" name="Group 25"/>
            <p:cNvGrpSpPr/>
            <p:nvPr/>
          </p:nvGrpSpPr>
          <p:grpSpPr>
            <a:xfrm>
              <a:off x="1859037" y="0"/>
              <a:ext cx="914401" cy="1125717"/>
              <a:chOff x="0" y="0"/>
              <a:chExt cx="914400" cy="1125716"/>
            </a:xfrm>
          </p:grpSpPr>
          <p:pic>
            <p:nvPicPr>
              <p:cNvPr id="248" name="Graphic 22" descr="Graphic 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914400" cy="914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9" name="TextBox 24"/>
              <p:cNvSpPr txBox="1"/>
              <p:nvPr/>
            </p:nvSpPr>
            <p:spPr>
              <a:xfrm>
                <a:off x="100567" y="775054"/>
                <a:ext cx="751432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>
                    <a:latin typeface="+mj-lt"/>
                    <a:ea typeface="+mj-ea"/>
                    <a:cs typeface="+mj-cs"/>
                    <a:sym typeface="Arial"/>
                  </a:defRPr>
                </a:lvl1pPr>
              </a:lstStyle>
              <a:p>
                <a:r>
                  <a:rPr dirty="0"/>
                  <a:t>WWW</a:t>
                </a:r>
              </a:p>
            </p:txBody>
          </p:sp>
        </p:grpSp>
      </p:grpSp>
      <p:grpSp>
        <p:nvGrpSpPr>
          <p:cNvPr id="259" name="Group 30723"/>
          <p:cNvGrpSpPr/>
          <p:nvPr/>
        </p:nvGrpSpPr>
        <p:grpSpPr>
          <a:xfrm>
            <a:off x="1892014" y="4898040"/>
            <a:ext cx="4578035" cy="1195274"/>
            <a:chOff x="0" y="0"/>
            <a:chExt cx="4578034" cy="1195273"/>
          </a:xfrm>
        </p:grpSpPr>
        <p:grpSp>
          <p:nvGrpSpPr>
            <p:cNvPr id="255" name="Arrow: Curved Up 20"/>
            <p:cNvGrpSpPr/>
            <p:nvPr/>
          </p:nvGrpSpPr>
          <p:grpSpPr>
            <a:xfrm>
              <a:off x="-1" y="205577"/>
              <a:ext cx="4578036" cy="989697"/>
              <a:chOff x="0" y="0"/>
              <a:chExt cx="4578034" cy="989695"/>
            </a:xfrm>
          </p:grpSpPr>
          <p:sp>
            <p:nvSpPr>
              <p:cNvPr id="252" name="Shape"/>
              <p:cNvSpPr/>
              <p:nvPr/>
            </p:nvSpPr>
            <p:spPr>
              <a:xfrm>
                <a:off x="0" y="0"/>
                <a:ext cx="4578035" cy="98969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054" extrusionOk="0">
                    <a:moveTo>
                      <a:pt x="20753" y="0"/>
                    </a:moveTo>
                    <a:lnTo>
                      <a:pt x="21600" y="5263"/>
                    </a:lnTo>
                    <a:lnTo>
                      <a:pt x="21016" y="5263"/>
                    </a:lnTo>
                    <a:cubicBezTo>
                      <a:pt x="19812" y="15000"/>
                      <a:pt x="15477" y="21600"/>
                      <a:pt x="10668" y="21018"/>
                    </a:cubicBezTo>
                    <a:lnTo>
                      <a:pt x="10668" y="21018"/>
                    </a:lnTo>
                    <a:cubicBezTo>
                      <a:pt x="15043" y="20488"/>
                      <a:pt x="18753" y="14121"/>
                      <a:pt x="19849" y="5263"/>
                    </a:cubicBezTo>
                    <a:lnTo>
                      <a:pt x="19265" y="5263"/>
                    </a:lnTo>
                    <a:close/>
                    <a:moveTo>
                      <a:pt x="10085" y="21053"/>
                    </a:moveTo>
                    <a:cubicBezTo>
                      <a:pt x="4515" y="21053"/>
                      <a:pt x="0" y="11627"/>
                      <a:pt x="0" y="0"/>
                    </a:cubicBezTo>
                    <a:lnTo>
                      <a:pt x="1167" y="0"/>
                    </a:lnTo>
                    <a:cubicBezTo>
                      <a:pt x="1167" y="11627"/>
                      <a:pt x="5682" y="21053"/>
                      <a:pt x="11252" y="21053"/>
                    </a:cubicBezTo>
                    <a:close/>
                  </a:path>
                </a:pathLst>
              </a:custGeom>
              <a:solidFill>
                <a:srgbClr val="0000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3" name="Shape"/>
              <p:cNvSpPr/>
              <p:nvPr/>
            </p:nvSpPr>
            <p:spPr>
              <a:xfrm>
                <a:off x="0" y="0"/>
                <a:ext cx="2384809" cy="989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359" y="21600"/>
                    </a:moveTo>
                    <a:cubicBezTo>
                      <a:pt x="8667" y="21600"/>
                      <a:pt x="0" y="11929"/>
                      <a:pt x="0" y="0"/>
                    </a:cubicBezTo>
                    <a:lnTo>
                      <a:pt x="2241" y="0"/>
                    </a:lnTo>
                    <a:cubicBezTo>
                      <a:pt x="2241" y="11929"/>
                      <a:pt x="10908" y="21600"/>
                      <a:pt x="21600" y="21600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254" name="Line"/>
              <p:cNvSpPr/>
              <p:nvPr/>
            </p:nvSpPr>
            <p:spPr>
              <a:xfrm>
                <a:off x="0" y="0"/>
                <a:ext cx="4578035" cy="9896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0668" y="21564"/>
                    </a:moveTo>
                    <a:lnTo>
                      <a:pt x="10668" y="21564"/>
                    </a:lnTo>
                    <a:cubicBezTo>
                      <a:pt x="15043" y="21021"/>
                      <a:pt x="18753" y="14488"/>
                      <a:pt x="19849" y="5400"/>
                    </a:cubicBezTo>
                    <a:lnTo>
                      <a:pt x="19265" y="5400"/>
                    </a:lnTo>
                    <a:lnTo>
                      <a:pt x="20753" y="0"/>
                    </a:lnTo>
                    <a:lnTo>
                      <a:pt x="21600" y="5400"/>
                    </a:lnTo>
                    <a:lnTo>
                      <a:pt x="21016" y="5400"/>
                    </a:lnTo>
                    <a:cubicBezTo>
                      <a:pt x="19867" y="14937"/>
                      <a:pt x="15851" y="21600"/>
                      <a:pt x="11252" y="21600"/>
                    </a:cubicBezTo>
                    <a:lnTo>
                      <a:pt x="10085" y="21600"/>
                    </a:lnTo>
                    <a:cubicBezTo>
                      <a:pt x="4515" y="21600"/>
                      <a:pt x="0" y="11929"/>
                      <a:pt x="0" y="0"/>
                    </a:cubicBezTo>
                    <a:lnTo>
                      <a:pt x="1167" y="0"/>
                    </a:lnTo>
                    <a:cubicBezTo>
                      <a:pt x="1167" y="11929"/>
                      <a:pt x="5682" y="21600"/>
                      <a:pt x="11252" y="21600"/>
                    </a:cubicBezTo>
                  </a:path>
                </a:pathLst>
              </a:custGeom>
              <a:noFill/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/>
                <a:endParaRPr/>
              </a:p>
            </p:txBody>
          </p:sp>
        </p:grpSp>
        <p:grpSp>
          <p:nvGrpSpPr>
            <p:cNvPr id="258" name="Group 28"/>
            <p:cNvGrpSpPr/>
            <p:nvPr/>
          </p:nvGrpSpPr>
          <p:grpSpPr>
            <a:xfrm>
              <a:off x="1782043" y="0"/>
              <a:ext cx="914401" cy="1125717"/>
              <a:chOff x="0" y="0"/>
              <a:chExt cx="914400" cy="1125716"/>
            </a:xfrm>
          </p:grpSpPr>
          <p:pic>
            <p:nvPicPr>
              <p:cNvPr id="256" name="Graphic 29" descr="Graphic 29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914400" cy="914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57" name="TextBox 30"/>
              <p:cNvSpPr txBox="1"/>
              <p:nvPr/>
            </p:nvSpPr>
            <p:spPr>
              <a:xfrm>
                <a:off x="100567" y="775054"/>
                <a:ext cx="751432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>
                    <a:latin typeface="+mj-lt"/>
                    <a:ea typeface="+mj-ea"/>
                    <a:cs typeface="+mj-cs"/>
                    <a:sym typeface="Arial"/>
                  </a:defRPr>
                </a:lvl1pPr>
              </a:lstStyle>
              <a:p>
                <a:r>
                  <a:t>WWW</a:t>
                </a:r>
              </a:p>
            </p:txBody>
          </p:sp>
        </p:grpSp>
      </p:grpSp>
      <p:grpSp>
        <p:nvGrpSpPr>
          <p:cNvPr id="262" name="Speech Bubble: Rectangle with Corners Rounded 26"/>
          <p:cNvGrpSpPr/>
          <p:nvPr/>
        </p:nvGrpSpPr>
        <p:grpSpPr>
          <a:xfrm>
            <a:off x="97491" y="1836782"/>
            <a:ext cx="2140313" cy="2011445"/>
            <a:chOff x="0" y="0"/>
            <a:chExt cx="2140311" cy="2011443"/>
          </a:xfrm>
        </p:grpSpPr>
        <p:sp>
          <p:nvSpPr>
            <p:cNvPr id="260" name="Shape"/>
            <p:cNvSpPr/>
            <p:nvPr/>
          </p:nvSpPr>
          <p:spPr>
            <a:xfrm>
              <a:off x="0" y="34306"/>
              <a:ext cx="2140311" cy="1977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85"/>
                  </a:moveTo>
                  <a:cubicBezTo>
                    <a:pt x="0" y="1157"/>
                    <a:pt x="1069" y="0"/>
                    <a:pt x="2388" y="0"/>
                  </a:cubicBezTo>
                  <a:lnTo>
                    <a:pt x="3600" y="0"/>
                  </a:lnTo>
                  <a:lnTo>
                    <a:pt x="19212" y="0"/>
                  </a:lnTo>
                  <a:cubicBezTo>
                    <a:pt x="20531" y="0"/>
                    <a:pt x="21600" y="1157"/>
                    <a:pt x="21600" y="2585"/>
                  </a:cubicBezTo>
                  <a:lnTo>
                    <a:pt x="21600" y="12926"/>
                  </a:lnTo>
                  <a:cubicBezTo>
                    <a:pt x="21600" y="14354"/>
                    <a:pt x="20531" y="15511"/>
                    <a:pt x="19212" y="15511"/>
                  </a:cubicBezTo>
                  <a:lnTo>
                    <a:pt x="9000" y="15511"/>
                  </a:lnTo>
                  <a:lnTo>
                    <a:pt x="9282" y="21600"/>
                  </a:lnTo>
                  <a:lnTo>
                    <a:pt x="3600" y="15511"/>
                  </a:lnTo>
                  <a:lnTo>
                    <a:pt x="2388" y="15511"/>
                  </a:lnTo>
                  <a:cubicBezTo>
                    <a:pt x="1069" y="15511"/>
                    <a:pt x="0" y="14354"/>
                    <a:pt x="0" y="12926"/>
                  </a:cubicBezTo>
                  <a:lnTo>
                    <a:pt x="0" y="12926"/>
                  </a:lnTo>
                  <a:lnTo>
                    <a:pt x="0" y="904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1" name="Doug is in a cafe and wishes to send a message to Jane"/>
            <p:cNvSpPr txBox="1"/>
            <p:nvPr/>
          </p:nvSpPr>
          <p:spPr>
            <a:xfrm>
              <a:off x="127730" y="0"/>
              <a:ext cx="1884851" cy="148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Doug is in a cafe and wishes to send a message to Jane</a:t>
              </a:r>
            </a:p>
          </p:txBody>
        </p:sp>
      </p:grpSp>
      <p:grpSp>
        <p:nvGrpSpPr>
          <p:cNvPr id="265" name="Speech Bubble: Rectangle with Corners Rounded 32"/>
          <p:cNvGrpSpPr/>
          <p:nvPr/>
        </p:nvGrpSpPr>
        <p:grpSpPr>
          <a:xfrm>
            <a:off x="38933" y="4771352"/>
            <a:ext cx="2071141" cy="1721060"/>
            <a:chOff x="0" y="0"/>
            <a:chExt cx="2140311" cy="1741904"/>
          </a:xfrm>
        </p:grpSpPr>
        <p:sp>
          <p:nvSpPr>
            <p:cNvPr id="263" name="Shape"/>
            <p:cNvSpPr/>
            <p:nvPr/>
          </p:nvSpPr>
          <p:spPr>
            <a:xfrm>
              <a:off x="0" y="0"/>
              <a:ext cx="2140311" cy="1707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633"/>
                  </a:moveTo>
                  <a:cubicBezTo>
                    <a:pt x="0" y="4980"/>
                    <a:pt x="1069" y="3640"/>
                    <a:pt x="2388" y="3640"/>
                  </a:cubicBezTo>
                  <a:lnTo>
                    <a:pt x="12600" y="3640"/>
                  </a:lnTo>
                  <a:lnTo>
                    <a:pt x="15670" y="0"/>
                  </a:lnTo>
                  <a:lnTo>
                    <a:pt x="18000" y="3640"/>
                  </a:lnTo>
                  <a:lnTo>
                    <a:pt x="19212" y="3640"/>
                  </a:lnTo>
                  <a:cubicBezTo>
                    <a:pt x="20531" y="3640"/>
                    <a:pt x="21600" y="4980"/>
                    <a:pt x="21600" y="6633"/>
                  </a:cubicBezTo>
                  <a:lnTo>
                    <a:pt x="21600" y="6633"/>
                  </a:lnTo>
                  <a:lnTo>
                    <a:pt x="21600" y="18607"/>
                  </a:lnTo>
                  <a:cubicBezTo>
                    <a:pt x="21600" y="20260"/>
                    <a:pt x="20531" y="21600"/>
                    <a:pt x="19212" y="21600"/>
                  </a:cubicBezTo>
                  <a:lnTo>
                    <a:pt x="2388" y="21600"/>
                  </a:lnTo>
                  <a:cubicBezTo>
                    <a:pt x="1069" y="21600"/>
                    <a:pt x="0" y="20260"/>
                    <a:pt x="0" y="18607"/>
                  </a:cubicBezTo>
                  <a:lnTo>
                    <a:pt x="0" y="663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4" name="Doug connects to the cafe’s Wi-Fi and sends Jane a message"/>
            <p:cNvSpPr txBox="1"/>
            <p:nvPr/>
          </p:nvSpPr>
          <p:spPr>
            <a:xfrm>
              <a:off x="127730" y="253463"/>
              <a:ext cx="1884851" cy="148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Doug connects to the cafe’s Wi-Fi and sends Jane a message</a:t>
              </a:r>
            </a:p>
          </p:txBody>
        </p:sp>
      </p:grpSp>
      <p:grpSp>
        <p:nvGrpSpPr>
          <p:cNvPr id="268" name="Speech Bubble: Rectangle with Corners Rounded 33"/>
          <p:cNvGrpSpPr/>
          <p:nvPr/>
        </p:nvGrpSpPr>
        <p:grpSpPr>
          <a:xfrm>
            <a:off x="7013735" y="2225647"/>
            <a:ext cx="1915555" cy="1949462"/>
            <a:chOff x="0" y="0"/>
            <a:chExt cx="1915554" cy="1949461"/>
          </a:xfrm>
        </p:grpSpPr>
        <p:sp>
          <p:nvSpPr>
            <p:cNvPr id="266" name="Shape"/>
            <p:cNvSpPr/>
            <p:nvPr/>
          </p:nvSpPr>
          <p:spPr>
            <a:xfrm>
              <a:off x="0" y="5687"/>
              <a:ext cx="1915555" cy="1943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0" y="2218"/>
                  </a:moveTo>
                  <a:cubicBezTo>
                    <a:pt x="2020" y="993"/>
                    <a:pt x="3028" y="0"/>
                    <a:pt x="4271" y="0"/>
                  </a:cubicBezTo>
                  <a:lnTo>
                    <a:pt x="5284" y="0"/>
                  </a:lnTo>
                  <a:lnTo>
                    <a:pt x="19349" y="0"/>
                  </a:lnTo>
                  <a:cubicBezTo>
                    <a:pt x="20592" y="0"/>
                    <a:pt x="21600" y="993"/>
                    <a:pt x="21600" y="2218"/>
                  </a:cubicBezTo>
                  <a:lnTo>
                    <a:pt x="21600" y="11091"/>
                  </a:lnTo>
                  <a:cubicBezTo>
                    <a:pt x="21600" y="12316"/>
                    <a:pt x="20592" y="13309"/>
                    <a:pt x="19349" y="13309"/>
                  </a:cubicBezTo>
                  <a:lnTo>
                    <a:pt x="10179" y="13309"/>
                  </a:lnTo>
                  <a:lnTo>
                    <a:pt x="0" y="21600"/>
                  </a:lnTo>
                  <a:lnTo>
                    <a:pt x="5284" y="13309"/>
                  </a:lnTo>
                  <a:lnTo>
                    <a:pt x="4271" y="13309"/>
                  </a:lnTo>
                  <a:cubicBezTo>
                    <a:pt x="3028" y="13309"/>
                    <a:pt x="2020" y="12316"/>
                    <a:pt x="2020" y="11091"/>
                  </a:cubicBezTo>
                  <a:lnTo>
                    <a:pt x="2020" y="11091"/>
                  </a:lnTo>
                  <a:lnTo>
                    <a:pt x="2020" y="776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7" name="Jane receives the message at home"/>
            <p:cNvSpPr txBox="1"/>
            <p:nvPr/>
          </p:nvSpPr>
          <p:spPr>
            <a:xfrm>
              <a:off x="296062" y="0"/>
              <a:ext cx="1502607" cy="1209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Jane receives the message at home</a:t>
              </a:r>
            </a:p>
          </p:txBody>
        </p:sp>
      </p:grpSp>
      <p:grpSp>
        <p:nvGrpSpPr>
          <p:cNvPr id="271" name="Speech Bubble: Rectangle with Corners Rounded 34"/>
          <p:cNvGrpSpPr/>
          <p:nvPr/>
        </p:nvGrpSpPr>
        <p:grpSpPr>
          <a:xfrm>
            <a:off x="7220167" y="4580180"/>
            <a:ext cx="1723809" cy="1426629"/>
            <a:chOff x="0" y="0"/>
            <a:chExt cx="1723807" cy="1426628"/>
          </a:xfrm>
        </p:grpSpPr>
        <p:sp>
          <p:nvSpPr>
            <p:cNvPr id="269" name="Shape"/>
            <p:cNvSpPr/>
            <p:nvPr/>
          </p:nvSpPr>
          <p:spPr>
            <a:xfrm>
              <a:off x="0" y="0"/>
              <a:ext cx="1723809" cy="1426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9" y="8992"/>
                  </a:moveTo>
                  <a:cubicBezTo>
                    <a:pt x="899" y="7600"/>
                    <a:pt x="1833" y="6471"/>
                    <a:pt x="2986" y="6471"/>
                  </a:cubicBezTo>
                  <a:lnTo>
                    <a:pt x="4349" y="6471"/>
                  </a:lnTo>
                  <a:lnTo>
                    <a:pt x="0" y="0"/>
                  </a:lnTo>
                  <a:lnTo>
                    <a:pt x="9524" y="6471"/>
                  </a:lnTo>
                  <a:lnTo>
                    <a:pt x="19513" y="6471"/>
                  </a:lnTo>
                  <a:cubicBezTo>
                    <a:pt x="20666" y="6471"/>
                    <a:pt x="21600" y="7600"/>
                    <a:pt x="21600" y="8992"/>
                  </a:cubicBezTo>
                  <a:lnTo>
                    <a:pt x="21600" y="8992"/>
                  </a:lnTo>
                  <a:lnTo>
                    <a:pt x="21600" y="19078"/>
                  </a:lnTo>
                  <a:cubicBezTo>
                    <a:pt x="21600" y="20471"/>
                    <a:pt x="20666" y="21600"/>
                    <a:pt x="19513" y="21600"/>
                  </a:cubicBezTo>
                  <a:lnTo>
                    <a:pt x="2986" y="21600"/>
                  </a:lnTo>
                  <a:cubicBezTo>
                    <a:pt x="1833" y="21600"/>
                    <a:pt x="899" y="20471"/>
                    <a:pt x="899" y="19078"/>
                  </a:cubicBezTo>
                  <a:lnTo>
                    <a:pt x="899" y="8992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0" name="Jane replies to Doug"/>
            <p:cNvSpPr txBox="1"/>
            <p:nvPr/>
          </p:nvSpPr>
          <p:spPr>
            <a:xfrm>
              <a:off x="178948" y="462176"/>
              <a:ext cx="1437660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Jane replies to Doug</a:t>
              </a:r>
            </a:p>
          </p:txBody>
        </p:sp>
      </p:grpSp>
      <p:grpSp>
        <p:nvGrpSpPr>
          <p:cNvPr id="274" name="Speech Bubble: Rectangle with Corners Rounded 35"/>
          <p:cNvGrpSpPr/>
          <p:nvPr/>
        </p:nvGrpSpPr>
        <p:grpSpPr>
          <a:xfrm>
            <a:off x="2696858" y="3847368"/>
            <a:ext cx="2585175" cy="1051234"/>
            <a:chOff x="0" y="0"/>
            <a:chExt cx="2585173" cy="1419826"/>
          </a:xfrm>
        </p:grpSpPr>
        <p:sp>
          <p:nvSpPr>
            <p:cNvPr id="272" name="Shape"/>
            <p:cNvSpPr/>
            <p:nvPr/>
          </p:nvSpPr>
          <p:spPr>
            <a:xfrm>
              <a:off x="0" y="0"/>
              <a:ext cx="2585174" cy="14198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717" y="3600"/>
                  </a:moveTo>
                  <a:cubicBezTo>
                    <a:pt x="3717" y="1612"/>
                    <a:pt x="4602" y="0"/>
                    <a:pt x="5694" y="0"/>
                  </a:cubicBezTo>
                  <a:lnTo>
                    <a:pt x="6697" y="0"/>
                  </a:lnTo>
                  <a:lnTo>
                    <a:pt x="19623" y="0"/>
                  </a:lnTo>
                  <a:cubicBezTo>
                    <a:pt x="2071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715" y="21600"/>
                    <a:pt x="19623" y="21600"/>
                  </a:cubicBezTo>
                  <a:lnTo>
                    <a:pt x="5694" y="21600"/>
                  </a:lnTo>
                  <a:cubicBezTo>
                    <a:pt x="4602" y="21600"/>
                    <a:pt x="3717" y="19988"/>
                    <a:pt x="3717" y="18000"/>
                  </a:cubicBezTo>
                  <a:lnTo>
                    <a:pt x="3717" y="18000"/>
                  </a:lnTo>
                  <a:lnTo>
                    <a:pt x="0" y="15954"/>
                  </a:lnTo>
                  <a:lnTo>
                    <a:pt x="3717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3" name="Doug receives the reply"/>
            <p:cNvSpPr txBox="1"/>
            <p:nvPr/>
          </p:nvSpPr>
          <p:spPr>
            <a:xfrm>
              <a:off x="572592" y="384793"/>
              <a:ext cx="1884852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Doug receives the reply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103CD15-432E-15DD-C896-CDD82055CC3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fill="hold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fill="hold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fill="hold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fill="hold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animBg="1" advAuto="0"/>
      <p:bldP spid="243" grpId="3" animBg="1" advAuto="0"/>
      <p:bldP spid="251" grpId="11" animBg="1" advAuto="0"/>
      <p:bldP spid="259" grpId="6" animBg="1" advAuto="0"/>
      <p:bldP spid="262" grpId="2" animBg="1" advAuto="0"/>
      <p:bldP spid="262" grpId="5" animBg="1" advAuto="0"/>
      <p:bldP spid="265" grpId="4" animBg="1" advAuto="0"/>
      <p:bldP spid="265" grpId="8" animBg="1" advAuto="0"/>
      <p:bldP spid="268" grpId="7" animBg="1" advAuto="0"/>
      <p:bldP spid="268" grpId="10" animBg="1" advAuto="0"/>
      <p:bldP spid="271" grpId="9" animBg="1" advAuto="0"/>
      <p:bldP spid="271" grpId="13" animBg="1" advAuto="0"/>
      <p:bldP spid="274" grpId="1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itle 1"/>
          <p:cNvSpPr txBox="1"/>
          <p:nvPr/>
        </p:nvSpPr>
        <p:spPr>
          <a:xfrm>
            <a:off x="502919" y="1273108"/>
            <a:ext cx="8138162" cy="7081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4400"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What really happens</a:t>
            </a:r>
          </a:p>
        </p:txBody>
      </p:sp>
      <p:grpSp>
        <p:nvGrpSpPr>
          <p:cNvPr id="281" name="Group 27"/>
          <p:cNvGrpSpPr/>
          <p:nvPr/>
        </p:nvGrpSpPr>
        <p:grpSpPr>
          <a:xfrm>
            <a:off x="977615" y="3136467"/>
            <a:ext cx="1631009" cy="1945903"/>
            <a:chOff x="0" y="0"/>
            <a:chExt cx="1631008" cy="1945902"/>
          </a:xfrm>
        </p:grpSpPr>
        <p:pic>
          <p:nvPicPr>
            <p:cNvPr id="278" name="Graphic 9" descr="Graphic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1" y="905211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9" name="Graphic 11" descr="Graphic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16608" y="1031502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0" name="Graphic 15" descr="Graphic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-1" y="0"/>
              <a:ext cx="914401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grpSp>
        <p:nvGrpSpPr>
          <p:cNvPr id="286" name="Group 30720"/>
          <p:cNvGrpSpPr/>
          <p:nvPr/>
        </p:nvGrpSpPr>
        <p:grpSpPr>
          <a:xfrm>
            <a:off x="5788168" y="3391944"/>
            <a:ext cx="1664152" cy="1807877"/>
            <a:chOff x="0" y="0"/>
            <a:chExt cx="1664151" cy="1807876"/>
          </a:xfrm>
        </p:grpSpPr>
        <p:pic>
          <p:nvPicPr>
            <p:cNvPr id="282" name="Graphic 7" descr="Graphic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49751" y="797274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85" name="Group 30719"/>
            <p:cNvGrpSpPr/>
            <p:nvPr/>
          </p:nvGrpSpPr>
          <p:grpSpPr>
            <a:xfrm>
              <a:off x="0" y="0"/>
              <a:ext cx="1404744" cy="1807877"/>
              <a:chOff x="0" y="0"/>
              <a:chExt cx="1404743" cy="1807876"/>
            </a:xfrm>
          </p:grpSpPr>
          <p:pic>
            <p:nvPicPr>
              <p:cNvPr id="283" name="Graphic 17" descr="Graphic 17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0343" y="0"/>
                <a:ext cx="914401" cy="914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4" name="Graphic 19" descr="Graphic 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893476"/>
                <a:ext cx="914400" cy="914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</p:grpSp>
      <p:grpSp>
        <p:nvGrpSpPr>
          <p:cNvPr id="289" name="Speech Bubble: Rectangle with Corners Rounded 26"/>
          <p:cNvGrpSpPr/>
          <p:nvPr/>
        </p:nvGrpSpPr>
        <p:grpSpPr>
          <a:xfrm>
            <a:off x="22154" y="1854547"/>
            <a:ext cx="2140312" cy="2011444"/>
            <a:chOff x="0" y="0"/>
            <a:chExt cx="2140310" cy="2011442"/>
          </a:xfrm>
        </p:grpSpPr>
        <p:sp>
          <p:nvSpPr>
            <p:cNvPr id="287" name="Shape"/>
            <p:cNvSpPr/>
            <p:nvPr/>
          </p:nvSpPr>
          <p:spPr>
            <a:xfrm>
              <a:off x="0" y="34306"/>
              <a:ext cx="2140311" cy="19771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585"/>
                  </a:moveTo>
                  <a:cubicBezTo>
                    <a:pt x="0" y="1157"/>
                    <a:pt x="1069" y="0"/>
                    <a:pt x="2388" y="0"/>
                  </a:cubicBezTo>
                  <a:lnTo>
                    <a:pt x="3600" y="0"/>
                  </a:lnTo>
                  <a:lnTo>
                    <a:pt x="19212" y="0"/>
                  </a:lnTo>
                  <a:cubicBezTo>
                    <a:pt x="20531" y="0"/>
                    <a:pt x="21600" y="1157"/>
                    <a:pt x="21600" y="2585"/>
                  </a:cubicBezTo>
                  <a:lnTo>
                    <a:pt x="21600" y="12926"/>
                  </a:lnTo>
                  <a:cubicBezTo>
                    <a:pt x="21600" y="14354"/>
                    <a:pt x="20531" y="15511"/>
                    <a:pt x="19212" y="15511"/>
                  </a:cubicBezTo>
                  <a:lnTo>
                    <a:pt x="9000" y="15511"/>
                  </a:lnTo>
                  <a:lnTo>
                    <a:pt x="9282" y="21600"/>
                  </a:lnTo>
                  <a:lnTo>
                    <a:pt x="3600" y="15511"/>
                  </a:lnTo>
                  <a:lnTo>
                    <a:pt x="2388" y="15511"/>
                  </a:lnTo>
                  <a:cubicBezTo>
                    <a:pt x="1069" y="15511"/>
                    <a:pt x="0" y="14354"/>
                    <a:pt x="0" y="12926"/>
                  </a:cubicBezTo>
                  <a:lnTo>
                    <a:pt x="0" y="12926"/>
                  </a:lnTo>
                  <a:lnTo>
                    <a:pt x="0" y="904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8" name="Doug is in a cafe and wishes to send a message to Jane"/>
            <p:cNvSpPr txBox="1"/>
            <p:nvPr/>
          </p:nvSpPr>
          <p:spPr>
            <a:xfrm>
              <a:off x="127730" y="0"/>
              <a:ext cx="1884851" cy="148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Doug is in a cafe and wishes to send a message to Jane</a:t>
              </a:r>
            </a:p>
          </p:txBody>
        </p:sp>
      </p:grpSp>
      <p:grpSp>
        <p:nvGrpSpPr>
          <p:cNvPr id="292" name="Speech Bubble: Rectangle with Corners Rounded 32"/>
          <p:cNvGrpSpPr/>
          <p:nvPr/>
        </p:nvGrpSpPr>
        <p:grpSpPr>
          <a:xfrm>
            <a:off x="118943" y="4716216"/>
            <a:ext cx="2140312" cy="1741904"/>
            <a:chOff x="0" y="0"/>
            <a:chExt cx="2140310" cy="1741902"/>
          </a:xfrm>
        </p:grpSpPr>
        <p:sp>
          <p:nvSpPr>
            <p:cNvPr id="290" name="Shape"/>
            <p:cNvSpPr/>
            <p:nvPr/>
          </p:nvSpPr>
          <p:spPr>
            <a:xfrm>
              <a:off x="0" y="0"/>
              <a:ext cx="2140311" cy="17075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6633"/>
                  </a:moveTo>
                  <a:cubicBezTo>
                    <a:pt x="0" y="4980"/>
                    <a:pt x="1069" y="3640"/>
                    <a:pt x="2388" y="3640"/>
                  </a:cubicBezTo>
                  <a:lnTo>
                    <a:pt x="12600" y="3640"/>
                  </a:lnTo>
                  <a:lnTo>
                    <a:pt x="15670" y="0"/>
                  </a:lnTo>
                  <a:lnTo>
                    <a:pt x="18000" y="3640"/>
                  </a:lnTo>
                  <a:lnTo>
                    <a:pt x="19212" y="3640"/>
                  </a:lnTo>
                  <a:cubicBezTo>
                    <a:pt x="20531" y="3640"/>
                    <a:pt x="21600" y="4980"/>
                    <a:pt x="21600" y="6633"/>
                  </a:cubicBezTo>
                  <a:lnTo>
                    <a:pt x="21600" y="6633"/>
                  </a:lnTo>
                  <a:lnTo>
                    <a:pt x="21600" y="18607"/>
                  </a:lnTo>
                  <a:cubicBezTo>
                    <a:pt x="21600" y="20260"/>
                    <a:pt x="20531" y="21600"/>
                    <a:pt x="19212" y="21600"/>
                  </a:cubicBezTo>
                  <a:lnTo>
                    <a:pt x="2388" y="21600"/>
                  </a:lnTo>
                  <a:cubicBezTo>
                    <a:pt x="1069" y="21600"/>
                    <a:pt x="0" y="20260"/>
                    <a:pt x="0" y="18607"/>
                  </a:cubicBezTo>
                  <a:lnTo>
                    <a:pt x="0" y="663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1" name="Doug connects to the cafe’s Wi-Fi and sends Jane a message"/>
            <p:cNvSpPr txBox="1"/>
            <p:nvPr/>
          </p:nvSpPr>
          <p:spPr>
            <a:xfrm>
              <a:off x="127730" y="253463"/>
              <a:ext cx="1884851" cy="148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Doug connects to the cafe’s Wi-Fi and sends Jane a message</a:t>
              </a:r>
            </a:p>
          </p:txBody>
        </p:sp>
      </p:grpSp>
      <p:grpSp>
        <p:nvGrpSpPr>
          <p:cNvPr id="295" name="Speech Bubble: Rectangle with Corners Rounded 33"/>
          <p:cNvGrpSpPr/>
          <p:nvPr/>
        </p:nvGrpSpPr>
        <p:grpSpPr>
          <a:xfrm>
            <a:off x="7013735" y="2225647"/>
            <a:ext cx="1915555" cy="1949462"/>
            <a:chOff x="0" y="0"/>
            <a:chExt cx="1915554" cy="1949461"/>
          </a:xfrm>
        </p:grpSpPr>
        <p:sp>
          <p:nvSpPr>
            <p:cNvPr id="293" name="Shape"/>
            <p:cNvSpPr/>
            <p:nvPr/>
          </p:nvSpPr>
          <p:spPr>
            <a:xfrm>
              <a:off x="0" y="5687"/>
              <a:ext cx="1915555" cy="19437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0" y="2218"/>
                  </a:moveTo>
                  <a:cubicBezTo>
                    <a:pt x="2020" y="993"/>
                    <a:pt x="3028" y="0"/>
                    <a:pt x="4271" y="0"/>
                  </a:cubicBezTo>
                  <a:lnTo>
                    <a:pt x="5284" y="0"/>
                  </a:lnTo>
                  <a:lnTo>
                    <a:pt x="19349" y="0"/>
                  </a:lnTo>
                  <a:cubicBezTo>
                    <a:pt x="20592" y="0"/>
                    <a:pt x="21600" y="993"/>
                    <a:pt x="21600" y="2218"/>
                  </a:cubicBezTo>
                  <a:lnTo>
                    <a:pt x="21600" y="11091"/>
                  </a:lnTo>
                  <a:cubicBezTo>
                    <a:pt x="21600" y="12316"/>
                    <a:pt x="20592" y="13309"/>
                    <a:pt x="19349" y="13309"/>
                  </a:cubicBezTo>
                  <a:lnTo>
                    <a:pt x="10179" y="13309"/>
                  </a:lnTo>
                  <a:lnTo>
                    <a:pt x="0" y="21600"/>
                  </a:lnTo>
                  <a:lnTo>
                    <a:pt x="5284" y="13309"/>
                  </a:lnTo>
                  <a:lnTo>
                    <a:pt x="4271" y="13309"/>
                  </a:lnTo>
                  <a:cubicBezTo>
                    <a:pt x="3028" y="13309"/>
                    <a:pt x="2020" y="12316"/>
                    <a:pt x="2020" y="11091"/>
                  </a:cubicBezTo>
                  <a:lnTo>
                    <a:pt x="2020" y="11091"/>
                  </a:lnTo>
                  <a:lnTo>
                    <a:pt x="2020" y="776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4" name="Jane receives the message at home"/>
            <p:cNvSpPr txBox="1"/>
            <p:nvPr/>
          </p:nvSpPr>
          <p:spPr>
            <a:xfrm>
              <a:off x="296062" y="0"/>
              <a:ext cx="1502607" cy="1209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Jane receives the message at home</a:t>
              </a:r>
            </a:p>
          </p:txBody>
        </p:sp>
      </p:grpSp>
      <p:grpSp>
        <p:nvGrpSpPr>
          <p:cNvPr id="298" name="Speech Bubble: Rectangle with Corners Rounded 34"/>
          <p:cNvGrpSpPr/>
          <p:nvPr/>
        </p:nvGrpSpPr>
        <p:grpSpPr>
          <a:xfrm>
            <a:off x="7220167" y="4580180"/>
            <a:ext cx="1723809" cy="1426629"/>
            <a:chOff x="0" y="0"/>
            <a:chExt cx="1723807" cy="1426628"/>
          </a:xfrm>
        </p:grpSpPr>
        <p:sp>
          <p:nvSpPr>
            <p:cNvPr id="296" name="Shape"/>
            <p:cNvSpPr/>
            <p:nvPr/>
          </p:nvSpPr>
          <p:spPr>
            <a:xfrm>
              <a:off x="0" y="0"/>
              <a:ext cx="1723809" cy="14266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99" y="8992"/>
                  </a:moveTo>
                  <a:cubicBezTo>
                    <a:pt x="899" y="7600"/>
                    <a:pt x="1833" y="6471"/>
                    <a:pt x="2986" y="6471"/>
                  </a:cubicBezTo>
                  <a:lnTo>
                    <a:pt x="4349" y="6471"/>
                  </a:lnTo>
                  <a:lnTo>
                    <a:pt x="0" y="0"/>
                  </a:lnTo>
                  <a:lnTo>
                    <a:pt x="9524" y="6471"/>
                  </a:lnTo>
                  <a:lnTo>
                    <a:pt x="19513" y="6471"/>
                  </a:lnTo>
                  <a:cubicBezTo>
                    <a:pt x="20666" y="6471"/>
                    <a:pt x="21600" y="7600"/>
                    <a:pt x="21600" y="8992"/>
                  </a:cubicBezTo>
                  <a:lnTo>
                    <a:pt x="21600" y="8992"/>
                  </a:lnTo>
                  <a:lnTo>
                    <a:pt x="21600" y="19078"/>
                  </a:lnTo>
                  <a:cubicBezTo>
                    <a:pt x="21600" y="20471"/>
                    <a:pt x="20666" y="21600"/>
                    <a:pt x="19513" y="21600"/>
                  </a:cubicBezTo>
                  <a:lnTo>
                    <a:pt x="2986" y="21600"/>
                  </a:lnTo>
                  <a:cubicBezTo>
                    <a:pt x="1833" y="21600"/>
                    <a:pt x="899" y="20471"/>
                    <a:pt x="899" y="19078"/>
                  </a:cubicBezTo>
                  <a:lnTo>
                    <a:pt x="899" y="8992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7" name="Jane replies to Doug"/>
            <p:cNvSpPr txBox="1"/>
            <p:nvPr/>
          </p:nvSpPr>
          <p:spPr>
            <a:xfrm>
              <a:off x="178948" y="462176"/>
              <a:ext cx="1437660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Jane replies to Doug</a:t>
              </a:r>
            </a:p>
          </p:txBody>
        </p:sp>
      </p:grpSp>
      <p:grpSp>
        <p:nvGrpSpPr>
          <p:cNvPr id="301" name="Speech Bubble: Rectangle with Corners Rounded 35"/>
          <p:cNvGrpSpPr/>
          <p:nvPr/>
        </p:nvGrpSpPr>
        <p:grpSpPr>
          <a:xfrm>
            <a:off x="1898843" y="4954994"/>
            <a:ext cx="1800201" cy="1327817"/>
            <a:chOff x="0" y="0"/>
            <a:chExt cx="1800200" cy="1327816"/>
          </a:xfrm>
        </p:grpSpPr>
        <p:sp>
          <p:nvSpPr>
            <p:cNvPr id="299" name="Shape"/>
            <p:cNvSpPr/>
            <p:nvPr/>
          </p:nvSpPr>
          <p:spPr>
            <a:xfrm>
              <a:off x="0" y="0"/>
              <a:ext cx="1800201" cy="13278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7614"/>
                  </a:moveTo>
                  <a:cubicBezTo>
                    <a:pt x="0" y="6070"/>
                    <a:pt x="924" y="4817"/>
                    <a:pt x="2063" y="4817"/>
                  </a:cubicBezTo>
                  <a:lnTo>
                    <a:pt x="3600" y="4817"/>
                  </a:lnTo>
                  <a:lnTo>
                    <a:pt x="3278" y="0"/>
                  </a:lnTo>
                  <a:lnTo>
                    <a:pt x="9000" y="4817"/>
                  </a:lnTo>
                  <a:lnTo>
                    <a:pt x="19537" y="4817"/>
                  </a:lnTo>
                  <a:cubicBezTo>
                    <a:pt x="20676" y="4817"/>
                    <a:pt x="21600" y="6070"/>
                    <a:pt x="21600" y="7614"/>
                  </a:cubicBezTo>
                  <a:lnTo>
                    <a:pt x="21600" y="7614"/>
                  </a:lnTo>
                  <a:lnTo>
                    <a:pt x="21600" y="18803"/>
                  </a:lnTo>
                  <a:cubicBezTo>
                    <a:pt x="21600" y="20348"/>
                    <a:pt x="20676" y="21600"/>
                    <a:pt x="19537" y="21600"/>
                  </a:cubicBezTo>
                  <a:lnTo>
                    <a:pt x="2063" y="21600"/>
                  </a:lnTo>
                  <a:cubicBezTo>
                    <a:pt x="924" y="21600"/>
                    <a:pt x="0" y="20348"/>
                    <a:pt x="0" y="18803"/>
                  </a:cubicBezTo>
                  <a:lnTo>
                    <a:pt x="0" y="761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00" name="Doug receives the message"/>
            <p:cNvSpPr txBox="1"/>
            <p:nvPr/>
          </p:nvSpPr>
          <p:spPr>
            <a:xfrm>
              <a:off x="108783" y="347151"/>
              <a:ext cx="1582634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Doug receives the message</a:t>
              </a:r>
            </a:p>
          </p:txBody>
        </p:sp>
      </p:grpSp>
      <p:grpSp>
        <p:nvGrpSpPr>
          <p:cNvPr id="306" name="Group 6"/>
          <p:cNvGrpSpPr/>
          <p:nvPr/>
        </p:nvGrpSpPr>
        <p:grpSpPr>
          <a:xfrm>
            <a:off x="3816803" y="4027780"/>
            <a:ext cx="927435" cy="1830822"/>
            <a:chOff x="0" y="0"/>
            <a:chExt cx="927434" cy="1830820"/>
          </a:xfrm>
        </p:grpSpPr>
        <p:grpSp>
          <p:nvGrpSpPr>
            <p:cNvPr id="304" name="Group 25"/>
            <p:cNvGrpSpPr/>
            <p:nvPr/>
          </p:nvGrpSpPr>
          <p:grpSpPr>
            <a:xfrm>
              <a:off x="13034" y="705104"/>
              <a:ext cx="914401" cy="1125717"/>
              <a:chOff x="0" y="0"/>
              <a:chExt cx="914399" cy="1125716"/>
            </a:xfrm>
          </p:grpSpPr>
          <p:pic>
            <p:nvPicPr>
              <p:cNvPr id="302" name="Graphic 22" descr="Graphic 2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0" y="0"/>
                <a:ext cx="914400" cy="91440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03" name="TextBox 24"/>
              <p:cNvSpPr txBox="1"/>
              <p:nvPr/>
            </p:nvSpPr>
            <p:spPr>
              <a:xfrm>
                <a:off x="100567" y="775054"/>
                <a:ext cx="751432" cy="35066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b="1">
                    <a:latin typeface="+mj-lt"/>
                    <a:ea typeface="+mj-ea"/>
                    <a:cs typeface="+mj-cs"/>
                    <a:sym typeface="Arial"/>
                  </a:defRPr>
                </a:lvl1pPr>
              </a:lstStyle>
              <a:p>
                <a:r>
                  <a:t>WWW</a:t>
                </a:r>
              </a:p>
            </p:txBody>
          </p:sp>
        </p:grpSp>
        <p:pic>
          <p:nvPicPr>
            <p:cNvPr id="305" name="Graphic 5" descr="Graphic 5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0" y="0"/>
              <a:ext cx="914400" cy="9144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07" name="Arrow: Right 8"/>
          <p:cNvSpPr/>
          <p:nvPr/>
        </p:nvSpPr>
        <p:spPr>
          <a:xfrm>
            <a:off x="2636511" y="4635463"/>
            <a:ext cx="1276064" cy="1171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8" name="Arrow: Right 37"/>
          <p:cNvSpPr/>
          <p:nvPr/>
        </p:nvSpPr>
        <p:spPr>
          <a:xfrm>
            <a:off x="4615574" y="4653136"/>
            <a:ext cx="1159560" cy="1171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9" name="Arrow: Right 38"/>
          <p:cNvSpPr/>
          <p:nvPr/>
        </p:nvSpPr>
        <p:spPr>
          <a:xfrm rot="10800000">
            <a:off x="2621658" y="4420673"/>
            <a:ext cx="1276064" cy="1171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10" name="Arrow: Right 39"/>
          <p:cNvSpPr/>
          <p:nvPr/>
        </p:nvSpPr>
        <p:spPr>
          <a:xfrm rot="10800000">
            <a:off x="4566554" y="4426429"/>
            <a:ext cx="1159560" cy="117104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0000"/>
          </a:solidFill>
          <a:ln w="25400">
            <a:solidFill>
              <a:srgbClr val="A1A1A1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grpSp>
        <p:nvGrpSpPr>
          <p:cNvPr id="313" name="Speech Bubble: Rectangle with Corners Rounded 40"/>
          <p:cNvGrpSpPr/>
          <p:nvPr/>
        </p:nvGrpSpPr>
        <p:grpSpPr>
          <a:xfrm>
            <a:off x="3216882" y="2369259"/>
            <a:ext cx="2140311" cy="1716035"/>
            <a:chOff x="0" y="0"/>
            <a:chExt cx="2140310" cy="1716033"/>
          </a:xfrm>
        </p:grpSpPr>
        <p:sp>
          <p:nvSpPr>
            <p:cNvPr id="311" name="Shape"/>
            <p:cNvSpPr/>
            <p:nvPr/>
          </p:nvSpPr>
          <p:spPr>
            <a:xfrm>
              <a:off x="0" y="34306"/>
              <a:ext cx="2140311" cy="16817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039"/>
                  </a:moveTo>
                  <a:cubicBezTo>
                    <a:pt x="0" y="1361"/>
                    <a:pt x="1069" y="0"/>
                    <a:pt x="2388" y="0"/>
                  </a:cubicBezTo>
                  <a:lnTo>
                    <a:pt x="3600" y="0"/>
                  </a:lnTo>
                  <a:lnTo>
                    <a:pt x="19212" y="0"/>
                  </a:lnTo>
                  <a:cubicBezTo>
                    <a:pt x="20531" y="0"/>
                    <a:pt x="21600" y="1361"/>
                    <a:pt x="21600" y="3039"/>
                  </a:cubicBezTo>
                  <a:lnTo>
                    <a:pt x="21600" y="15197"/>
                  </a:lnTo>
                  <a:cubicBezTo>
                    <a:pt x="21600" y="16875"/>
                    <a:pt x="20531" y="18236"/>
                    <a:pt x="19212" y="18236"/>
                  </a:cubicBezTo>
                  <a:lnTo>
                    <a:pt x="9000" y="18236"/>
                  </a:lnTo>
                  <a:lnTo>
                    <a:pt x="9707" y="21600"/>
                  </a:lnTo>
                  <a:lnTo>
                    <a:pt x="3600" y="18236"/>
                  </a:lnTo>
                  <a:lnTo>
                    <a:pt x="2388" y="18236"/>
                  </a:lnTo>
                  <a:cubicBezTo>
                    <a:pt x="1069" y="18236"/>
                    <a:pt x="0" y="16875"/>
                    <a:pt x="0" y="15197"/>
                  </a:cubicBezTo>
                  <a:lnTo>
                    <a:pt x="0" y="15197"/>
                  </a:lnTo>
                  <a:lnTo>
                    <a:pt x="0" y="1063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12" name="The message is intercepted by the man-in-the-middle attacker"/>
            <p:cNvSpPr txBox="1"/>
            <p:nvPr/>
          </p:nvSpPr>
          <p:spPr>
            <a:xfrm>
              <a:off x="127730" y="0"/>
              <a:ext cx="1884851" cy="148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message is intercepted by the man-in-the-middle attacker</a:t>
              </a:r>
            </a:p>
          </p:txBody>
        </p:sp>
      </p:grpSp>
      <p:grpSp>
        <p:nvGrpSpPr>
          <p:cNvPr id="316" name="Speech Bubble: Rectangle with Corners Rounded 41"/>
          <p:cNvGrpSpPr/>
          <p:nvPr/>
        </p:nvGrpSpPr>
        <p:grpSpPr>
          <a:xfrm>
            <a:off x="2538048" y="2711717"/>
            <a:ext cx="1735976" cy="1421295"/>
            <a:chOff x="0" y="0"/>
            <a:chExt cx="1735975" cy="1421293"/>
          </a:xfrm>
        </p:grpSpPr>
        <p:sp>
          <p:nvSpPr>
            <p:cNvPr id="314" name="Shape"/>
            <p:cNvSpPr/>
            <p:nvPr/>
          </p:nvSpPr>
          <p:spPr>
            <a:xfrm>
              <a:off x="0" y="12748"/>
              <a:ext cx="1735976" cy="14085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311"/>
                  </a:moveTo>
                  <a:cubicBezTo>
                    <a:pt x="0" y="1035"/>
                    <a:pt x="839" y="0"/>
                    <a:pt x="1875" y="0"/>
                  </a:cubicBezTo>
                  <a:lnTo>
                    <a:pt x="12600" y="0"/>
                  </a:lnTo>
                  <a:lnTo>
                    <a:pt x="19725" y="0"/>
                  </a:lnTo>
                  <a:cubicBezTo>
                    <a:pt x="20761" y="0"/>
                    <a:pt x="21600" y="1035"/>
                    <a:pt x="21600" y="2311"/>
                  </a:cubicBezTo>
                  <a:lnTo>
                    <a:pt x="21600" y="11554"/>
                  </a:lnTo>
                  <a:cubicBezTo>
                    <a:pt x="21600" y="12830"/>
                    <a:pt x="20761" y="13865"/>
                    <a:pt x="19725" y="13865"/>
                  </a:cubicBezTo>
                  <a:lnTo>
                    <a:pt x="18000" y="13865"/>
                  </a:lnTo>
                  <a:lnTo>
                    <a:pt x="18809" y="21600"/>
                  </a:lnTo>
                  <a:lnTo>
                    <a:pt x="12600" y="13865"/>
                  </a:lnTo>
                  <a:lnTo>
                    <a:pt x="1875" y="13865"/>
                  </a:lnTo>
                  <a:cubicBezTo>
                    <a:pt x="839" y="13865"/>
                    <a:pt x="0" y="12830"/>
                    <a:pt x="0" y="11554"/>
                  </a:cubicBezTo>
                  <a:lnTo>
                    <a:pt x="0" y="11554"/>
                  </a:lnTo>
                  <a:lnTo>
                    <a:pt x="0" y="808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15" name="The message is changed"/>
            <p:cNvSpPr txBox="1"/>
            <p:nvPr/>
          </p:nvSpPr>
          <p:spPr>
            <a:xfrm>
              <a:off x="102557" y="0"/>
              <a:ext cx="1530862" cy="929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 message is changed</a:t>
              </a:r>
            </a:p>
          </p:txBody>
        </p:sp>
      </p:grpSp>
      <p:grpSp>
        <p:nvGrpSpPr>
          <p:cNvPr id="319" name="Speech Bubble: Rectangle with Corners Rounded 42"/>
          <p:cNvGrpSpPr/>
          <p:nvPr/>
        </p:nvGrpSpPr>
        <p:grpSpPr>
          <a:xfrm>
            <a:off x="3855389" y="2746873"/>
            <a:ext cx="1735976" cy="1899595"/>
            <a:chOff x="0" y="0"/>
            <a:chExt cx="1735975" cy="1899593"/>
          </a:xfrm>
        </p:grpSpPr>
        <p:sp>
          <p:nvSpPr>
            <p:cNvPr id="317" name="Shape"/>
            <p:cNvSpPr/>
            <p:nvPr/>
          </p:nvSpPr>
          <p:spPr>
            <a:xfrm>
              <a:off x="0" y="12748"/>
              <a:ext cx="1735976" cy="18868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725"/>
                  </a:moveTo>
                  <a:cubicBezTo>
                    <a:pt x="0" y="772"/>
                    <a:pt x="839" y="0"/>
                    <a:pt x="1875" y="0"/>
                  </a:cubicBezTo>
                  <a:lnTo>
                    <a:pt x="12600" y="0"/>
                  </a:lnTo>
                  <a:lnTo>
                    <a:pt x="19725" y="0"/>
                  </a:lnTo>
                  <a:cubicBezTo>
                    <a:pt x="20761" y="0"/>
                    <a:pt x="21600" y="772"/>
                    <a:pt x="21600" y="1725"/>
                  </a:cubicBezTo>
                  <a:lnTo>
                    <a:pt x="21600" y="8625"/>
                  </a:lnTo>
                  <a:cubicBezTo>
                    <a:pt x="21600" y="9578"/>
                    <a:pt x="20761" y="10350"/>
                    <a:pt x="19725" y="10350"/>
                  </a:cubicBezTo>
                  <a:lnTo>
                    <a:pt x="18000" y="10350"/>
                  </a:lnTo>
                  <a:lnTo>
                    <a:pt x="18284" y="21600"/>
                  </a:lnTo>
                  <a:lnTo>
                    <a:pt x="12600" y="10350"/>
                  </a:lnTo>
                  <a:lnTo>
                    <a:pt x="1875" y="10350"/>
                  </a:lnTo>
                  <a:cubicBezTo>
                    <a:pt x="839" y="10350"/>
                    <a:pt x="0" y="9578"/>
                    <a:pt x="0" y="8625"/>
                  </a:cubicBezTo>
                  <a:lnTo>
                    <a:pt x="0" y="8625"/>
                  </a:lnTo>
                  <a:lnTo>
                    <a:pt x="0" y="603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18" name="Then forwarded on to Jane"/>
            <p:cNvSpPr txBox="1"/>
            <p:nvPr/>
          </p:nvSpPr>
          <p:spPr>
            <a:xfrm>
              <a:off x="102557" y="0"/>
              <a:ext cx="1530862" cy="929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Then forwarded on to Jane</a:t>
              </a:r>
            </a:p>
          </p:txBody>
        </p:sp>
      </p:grpSp>
      <p:grpSp>
        <p:nvGrpSpPr>
          <p:cNvPr id="322" name="Speech Bubble: Rectangle with Corners Rounded 43"/>
          <p:cNvGrpSpPr/>
          <p:nvPr/>
        </p:nvGrpSpPr>
        <p:grpSpPr>
          <a:xfrm>
            <a:off x="3309187" y="2741092"/>
            <a:ext cx="1735976" cy="1561970"/>
            <a:chOff x="0" y="0"/>
            <a:chExt cx="1735975" cy="1561968"/>
          </a:xfrm>
        </p:grpSpPr>
        <p:sp>
          <p:nvSpPr>
            <p:cNvPr id="320" name="Shape"/>
            <p:cNvSpPr/>
            <p:nvPr/>
          </p:nvSpPr>
          <p:spPr>
            <a:xfrm>
              <a:off x="0" y="12748"/>
              <a:ext cx="1735976" cy="15492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01"/>
                  </a:moveTo>
                  <a:cubicBezTo>
                    <a:pt x="0" y="941"/>
                    <a:pt x="839" y="0"/>
                    <a:pt x="1875" y="0"/>
                  </a:cubicBezTo>
                  <a:lnTo>
                    <a:pt x="3600" y="0"/>
                  </a:lnTo>
                  <a:lnTo>
                    <a:pt x="19725" y="0"/>
                  </a:lnTo>
                  <a:cubicBezTo>
                    <a:pt x="20761" y="0"/>
                    <a:pt x="21600" y="941"/>
                    <a:pt x="21600" y="2101"/>
                  </a:cubicBezTo>
                  <a:lnTo>
                    <a:pt x="21600" y="10505"/>
                  </a:lnTo>
                  <a:cubicBezTo>
                    <a:pt x="21600" y="11665"/>
                    <a:pt x="20761" y="12606"/>
                    <a:pt x="19725" y="12606"/>
                  </a:cubicBezTo>
                  <a:lnTo>
                    <a:pt x="9000" y="12606"/>
                  </a:lnTo>
                  <a:lnTo>
                    <a:pt x="256" y="21600"/>
                  </a:lnTo>
                  <a:lnTo>
                    <a:pt x="3600" y="12606"/>
                  </a:lnTo>
                  <a:lnTo>
                    <a:pt x="1875" y="12606"/>
                  </a:lnTo>
                  <a:cubicBezTo>
                    <a:pt x="839" y="12606"/>
                    <a:pt x="0" y="11665"/>
                    <a:pt x="0" y="10505"/>
                  </a:cubicBezTo>
                  <a:lnTo>
                    <a:pt x="0" y="10505"/>
                  </a:lnTo>
                  <a:lnTo>
                    <a:pt x="0" y="7353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21" name="Then forwarded on to Doug"/>
            <p:cNvSpPr txBox="1"/>
            <p:nvPr/>
          </p:nvSpPr>
          <p:spPr>
            <a:xfrm>
              <a:off x="102557" y="0"/>
              <a:ext cx="1530862" cy="929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Then forwarded on to Doug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DD8A23-B5F1-DE8C-EA88-10CAB4C922F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fill="hold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fill="hold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xit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3" dur="500" fill="hold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2" dur="500" fill="hold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xit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6" dur="500" fill="hold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1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10" presetClass="exit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5" dur="500" fill="hold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fill="hold" grpId="1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0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10" presetClass="exit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4" dur="500" fill="hold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10" presetClass="entr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9" fill="hold"/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fill="hold" grpId="2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4" fill="hold"/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fill="hold" grpId="2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9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10" presetClass="exit" fill="hold" grpId="2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3" dur="500" fill="hold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1" grpId="1" animBg="1" advAuto="0"/>
      <p:bldP spid="286" grpId="3" animBg="1" advAuto="0"/>
      <p:bldP spid="289" grpId="2" animBg="1" advAuto="0"/>
      <p:bldP spid="289" grpId="5" animBg="1" advAuto="0"/>
      <p:bldP spid="292" grpId="4" animBg="1" advAuto="0"/>
      <p:bldP spid="292" grpId="8" animBg="1" advAuto="0"/>
      <p:bldP spid="295" grpId="15" animBg="1" advAuto="0"/>
      <p:bldP spid="295" grpId="18" animBg="1" advAuto="0"/>
      <p:bldP spid="298" grpId="17" animBg="1" advAuto="0"/>
      <p:bldP spid="298" grpId="20" animBg="1" advAuto="0"/>
      <p:bldP spid="301" grpId="23" animBg="1" advAuto="0"/>
      <p:bldP spid="306" grpId="9" animBg="1" advAuto="0"/>
      <p:bldP spid="307" grpId="6" animBg="1" advAuto="0"/>
      <p:bldP spid="308" grpId="14" animBg="1" advAuto="0"/>
      <p:bldP spid="309" grpId="22" animBg="1" advAuto="0"/>
      <p:bldP spid="310" grpId="19" animBg="1" advAuto="0"/>
      <p:bldP spid="313" grpId="7" animBg="1" advAuto="0"/>
      <p:bldP spid="313" grpId="11" animBg="1" advAuto="0"/>
      <p:bldP spid="316" grpId="10" animBg="1" advAuto="0"/>
      <p:bldP spid="316" grpId="13" animBg="1" advAuto="0"/>
      <p:bldP spid="319" grpId="12" animBg="1" advAuto="0"/>
      <p:bldP spid="319" grpId="16" animBg="1" advAuto="0"/>
      <p:bldP spid="322" grpId="21" animBg="1" advAuto="0"/>
      <p:bldP spid="322" grpId="24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209</Words>
  <Application>Microsoft Office PowerPoint</Application>
  <PresentationFormat>On-screen Show (4:3)</PresentationFormat>
  <Paragraphs>25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Helvetica</vt:lpstr>
      <vt:lpstr>Verdana</vt:lpstr>
      <vt:lpstr>Wingdings</vt:lpstr>
      <vt:lpstr>1_TitleSlide</vt:lpstr>
      <vt:lpstr>Man-in-the-middle attacks</vt:lpstr>
      <vt:lpstr>What should happen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Man-in-the-middle attacks</dc:title>
  <dc:creator>Antonio Perola</dc:creator>
  <cp:lastModifiedBy>Mukesh  Bisht</cp:lastModifiedBy>
  <cp:revision>5</cp:revision>
  <dcterms:modified xsi:type="dcterms:W3CDTF">2022-12-27T22:49:03Z</dcterms:modified>
</cp:coreProperties>
</file>