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7315200" cy="96012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Rob" initials="R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E7F3F4"/>
          </a:solidFill>
        </a:fill>
      </a:tcStyle>
    </a:wholeTbl>
    <a:band2H>
      <a:tcTxStyle/>
      <a:tcStyle>
        <a:tcBdr/>
        <a:fill>
          <a:solidFill>
            <a:srgbClr val="F3F9FA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CCCD9"/>
          </a:solidFill>
        </a:fill>
      </a:tcStyle>
    </a:wholeTbl>
    <a:band2H>
      <a:tcTxStyle/>
      <a:tcStyle>
        <a:tcBdr/>
        <a:fill>
          <a:solidFill>
            <a:srgbClr val="E7E7ED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69962" autoAdjust="0"/>
  </p:normalViewPr>
  <p:slideViewPr>
    <p:cSldViewPr snapToGrid="0">
      <p:cViewPr varScale="1">
        <p:scale>
          <a:sx n="108" d="100"/>
          <a:sy n="108" d="100"/>
        </p:scale>
        <p:origin x="816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9" d="100"/>
          <a:sy n="79" d="100"/>
        </p:scale>
        <p:origin x="308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>
            <a:spLocks noGrp="1" noRot="1" noChangeAspec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lIns="96661" tIns="48331" rIns="96661" bIns="48331"/>
          <a:lstStyle/>
          <a:p>
            <a:endParaRPr/>
          </a:p>
        </p:txBody>
      </p:sp>
      <p:sp>
        <p:nvSpPr>
          <p:cNvPr id="226" name="Shape 226"/>
          <p:cNvSpPr>
            <a:spLocks noGrp="1"/>
          </p:cNvSpPr>
          <p:nvPr>
            <p:ph type="body" sz="quarter" idx="1"/>
          </p:nvPr>
        </p:nvSpPr>
        <p:spPr>
          <a:xfrm>
            <a:off x="975360" y="4560570"/>
            <a:ext cx="5364480" cy="4320540"/>
          </a:xfrm>
          <a:prstGeom prst="rect">
            <a:avLst/>
          </a:prstGeom>
        </p:spPr>
        <p:txBody>
          <a:bodyPr lIns="96661" tIns="48331" rIns="96661" bIns="48331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33369564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n-lt"/>
        <a:ea typeface="+mn-ea"/>
        <a:cs typeface="+mn-cs"/>
        <a:sym typeface="Arial"/>
      </a:defRPr>
    </a:lvl1pPr>
    <a:lvl2pPr indent="2286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2pPr>
    <a:lvl3pPr indent="4572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3pPr>
    <a:lvl4pPr indent="6858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4pPr>
    <a:lvl5pPr indent="9144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5pPr>
    <a:lvl6pPr indent="11430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6pPr>
    <a:lvl7pPr indent="13716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7pPr>
    <a:lvl8pPr indent="16002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8pPr>
    <a:lvl9pPr indent="18288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Shape 229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30" name="Shape 230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966612">
              <a:spcBef>
                <a:spcPts val="423"/>
              </a:spcBef>
              <a:defRPr/>
            </a:pPr>
            <a:r>
              <a:rPr lang="en-GB" sz="1200" dirty="0">
                <a:latin typeface="+mn-lt"/>
                <a:ea typeface="Times New Roman" panose="02020603050405020304" pitchFamily="18" charset="0"/>
              </a:rPr>
              <a:t>A1: Modern technologies. </a:t>
            </a:r>
            <a:r>
              <a:rPr sz="1200" dirty="0">
                <a:latin typeface="+mn-lt"/>
              </a:rPr>
              <a:t>This slide presentation could be used during a lesson when introducing ad hoc networks. There are transitions in the presentation when viewed in Slide Show mode.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0086484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Shape 254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55" name="Shape 255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The Wi-Fi hotspot could be a wireless router; it could be another portable computing device acting as a hub (e.g. laptop computer, smartphone, etc.).</a:t>
            </a:r>
          </a:p>
          <a:p>
            <a:r>
              <a:rPr dirty="0"/>
              <a:t>Devices on the network can either connect to the hub or directly with each other (i.e. peer-to-peer).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" name="Shape 260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61" name="Shape 26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Before showing this slide, ask </a:t>
            </a:r>
            <a:r>
              <a:rPr lang="en-GB" dirty="0"/>
              <a:t>learner</a:t>
            </a:r>
            <a:r>
              <a:rPr dirty="0"/>
              <a:t>s to identify this information themselves. Some may know already; others may be able to use their own device’s help/settings to work out how to make the connection.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Shape 266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67" name="Shape 26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Before showing this slide, ask </a:t>
            </a:r>
            <a:r>
              <a:rPr lang="en-GB" dirty="0"/>
              <a:t>learner</a:t>
            </a:r>
            <a:r>
              <a:rPr dirty="0"/>
              <a:t>s to identify this information themselves. Some may know already; others may be able to use their own device’s help/settings to work out how to make the connection.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Shape 272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73" name="Shape 273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Again, you could ask </a:t>
            </a:r>
            <a:r>
              <a:rPr lang="en-GB" dirty="0"/>
              <a:t>learner</a:t>
            </a:r>
            <a:r>
              <a:rPr dirty="0"/>
              <a:t>s to identify this information themselves. Some may know already, others may be able to use their own device’s help/settings to work out how to make the connection.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9" descr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D660728D-B4E6-13CC-E94D-EC258A142386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877874B-7ACA-A4A2-1E60-63B89E5FE11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09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1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C9E9D455-71F4-6F2D-B08C-661FB6995D79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529690D-CC77-9201-07AB-C5F53C28E3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2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2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23" name="Picture 5" descr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9A5FEFFD-2199-5C67-8FBE-605A4A653979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5263528-F67B-271D-7B71-1FBFFAFDC532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34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13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CE70EE76-38CE-1B61-3240-3397E48B9ECF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17C2DAA-4179-1317-4852-42346D8D59B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4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4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48" name="Picture 6" descr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31312C63-B95F-A5D8-0A15-F0447B4D12C1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1AD47E0-0B71-4B5A-877D-3E8412143C6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5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61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16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F629CFF8-84AA-4620-F7A2-3A2E5FE113E9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B2C9DF1-FB96-7014-C1C6-14073A9F67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7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7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6468FCCF-0722-5D17-EB9C-760257DB4DEC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B5327FE-0A32-35A7-CD9C-18342FA4563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8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89604893-8DE6-5696-A1A0-C9FF1902F5AE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9C80295-C68A-5A0C-236E-B8BC99FC5DE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93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19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02119B21-3CF3-7876-54A6-86974A6F9A56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7774FA5-C0A0-E57A-22FE-31502710AC8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05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206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20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E8ABD650-7F32-0BCF-2955-E61457F587FE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FC4E7EF-121D-F420-E6C5-1200D628315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7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1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E4B9EBA3-18C2-5A7F-40EB-23E0A93B2334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045EC30-59DD-49BD-0382-8F291336B0B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3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" descr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56350"/>
            <a:ext cx="1762125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5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6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5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8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89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9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Off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Picture 9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6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latin typeface="+mn-lt"/>
                <a:ea typeface="+mn-ea"/>
                <a:cs typeface="+mn-cs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1BBC8FDF-82BB-1568-92A8-FA7F22CD664E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D0FD2C9-225E-9C78-E9AA-5E6AA6C0138F}"/>
              </a:ext>
            </a:extLst>
          </p:cNvPr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ransition spd="med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1pPr>
      <a:lvl2pPr marL="742950" marR="0" indent="-28575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2pPr>
      <a:lvl3pPr marL="11430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3pPr>
      <a:lvl4pPr marL="16002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4pPr>
      <a:lvl5pPr marL="20574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»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Title 1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Ad hoc networks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9848907C-F0E2-830B-7D14-7D1D8D97C626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rPr dirty="0"/>
              <a:t>What is an ad hoc network?</a:t>
            </a:r>
          </a:p>
        </p:txBody>
      </p:sp>
      <p:sp>
        <p:nvSpPr>
          <p:cNvPr id="234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899592" y="2196000"/>
            <a:ext cx="7776096" cy="3878437"/>
          </a:xfrm>
          <a:prstGeom prst="rect">
            <a:avLst/>
          </a:prstGeo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dirty="0"/>
              <a:t>Devices connect wirelessly to each other</a:t>
            </a:r>
          </a:p>
          <a:p>
            <a:pPr marL="741150" lvl="1" indent="-342900">
              <a:buFont typeface="Arial" panose="020B0604020202020204" pitchFamily="34" charset="0"/>
              <a:buChar char="•"/>
            </a:pPr>
            <a:r>
              <a:rPr dirty="0"/>
              <a:t>No connection to a router (wireless access point)</a:t>
            </a:r>
          </a:p>
          <a:p>
            <a:pPr>
              <a:buFont typeface="Arial" panose="020B0604020202020204" pitchFamily="34" charset="0"/>
              <a:buChar char="•"/>
            </a:pPr>
            <a:r>
              <a:rPr dirty="0"/>
              <a:t>Uses wireless technology, e.g.</a:t>
            </a:r>
          </a:p>
          <a:p>
            <a:pPr marL="705150" lvl="1" indent="-342900">
              <a:buFont typeface="Arial" panose="020B0604020202020204" pitchFamily="34" charset="0"/>
              <a:buChar char="•"/>
            </a:pPr>
            <a:r>
              <a:rPr dirty="0"/>
              <a:t>Bluetooth®</a:t>
            </a:r>
          </a:p>
          <a:p>
            <a:pPr marL="705150" lvl="1" indent="-342900">
              <a:buFont typeface="Arial" panose="020B0604020202020204" pitchFamily="34" charset="0"/>
              <a:buChar char="•"/>
            </a:pPr>
            <a:r>
              <a:rPr dirty="0"/>
              <a:t>Wi-Fi</a:t>
            </a:r>
          </a:p>
          <a:p>
            <a:pPr>
              <a:buFont typeface="Arial" panose="020B0604020202020204" pitchFamily="34" charset="0"/>
              <a:buChar char="•"/>
            </a:pPr>
            <a:r>
              <a:rPr dirty="0"/>
              <a:t>Designed for short-term connections, e.g.</a:t>
            </a:r>
          </a:p>
          <a:p>
            <a:pPr marL="705150" lvl="1" indent="-342900">
              <a:buFont typeface="Arial" panose="020B0604020202020204" pitchFamily="34" charset="0"/>
              <a:buChar char="•"/>
            </a:pPr>
            <a:r>
              <a:rPr dirty="0"/>
              <a:t>while visiting an office or travelling on a train</a:t>
            </a:r>
          </a:p>
          <a:p>
            <a:pPr marL="705150" lvl="1" indent="-342900">
              <a:buFont typeface="Arial" panose="020B0604020202020204" pitchFamily="34" charset="0"/>
              <a:buChar char="•"/>
            </a:pPr>
            <a:r>
              <a:rPr dirty="0"/>
              <a:t>transferring files between portable computers/smartphones.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7699B232-D20F-F815-1519-82E12EEB7CF0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3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2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2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2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0" presetClass="entr" fill="hold" grpId="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2" fill="hold"/>
                                        <p:tgtEl>
                                          <p:spTgt spid="2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2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3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8" fill="hold"/>
                                        <p:tgtEl>
                                          <p:spTgt spid="2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3" grpId="1" animBg="1" advAuto="0"/>
      <p:bldP spid="234" grpId="2" build="p" animBg="1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t>What is an ad hoc network?</a:t>
            </a:r>
          </a:p>
        </p:txBody>
      </p:sp>
      <p:grpSp>
        <p:nvGrpSpPr>
          <p:cNvPr id="253" name="Content Placeholder 1"/>
          <p:cNvGrpSpPr/>
          <p:nvPr/>
        </p:nvGrpSpPr>
        <p:grpSpPr>
          <a:xfrm>
            <a:off x="1830528" y="2235127"/>
            <a:ext cx="5504041" cy="3838525"/>
            <a:chOff x="0" y="0"/>
            <a:chExt cx="5504040" cy="3838522"/>
          </a:xfrm>
        </p:grpSpPr>
        <p:grpSp>
          <p:nvGrpSpPr>
            <p:cNvPr id="240" name="Group"/>
            <p:cNvGrpSpPr/>
            <p:nvPr/>
          </p:nvGrpSpPr>
          <p:grpSpPr>
            <a:xfrm>
              <a:off x="1856372" y="2068323"/>
              <a:ext cx="1770200" cy="1770199"/>
              <a:chOff x="-1" y="-1"/>
              <a:chExt cx="1770198" cy="1770198"/>
            </a:xfrm>
          </p:grpSpPr>
          <p:sp>
            <p:nvSpPr>
              <p:cNvPr id="238" name="Circle"/>
              <p:cNvSpPr/>
              <p:nvPr/>
            </p:nvSpPr>
            <p:spPr>
              <a:xfrm>
                <a:off x="-1" y="-1"/>
                <a:ext cx="1770198" cy="1770198"/>
              </a:xfrm>
              <a:prstGeom prst="ellipse">
                <a:avLst/>
              </a:prstGeom>
              <a:solidFill>
                <a:srgbClr val="33CCFF"/>
              </a:solidFill>
              <a:ln w="25400" cap="flat">
                <a:solidFill>
                  <a:srgbClr val="DDDDDD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 defTabSz="1111250">
                  <a:lnSpc>
                    <a:spcPct val="90000"/>
                  </a:lnSpc>
                  <a:spcBef>
                    <a:spcPts val="1000"/>
                  </a:spcBef>
                  <a:defRPr sz="2400"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  <p:sp>
            <p:nvSpPr>
              <p:cNvPr id="239" name="Wi-Fi hotspot"/>
              <p:cNvSpPr txBox="1"/>
              <p:nvPr/>
            </p:nvSpPr>
            <p:spPr>
              <a:xfrm>
                <a:off x="44255" y="758267"/>
                <a:ext cx="1681686" cy="253659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15875" tIns="15875" rIns="15875" bIns="15875" numCol="1" anchor="ctr">
                <a:spAutoFit/>
              </a:bodyPr>
              <a:lstStyle>
                <a:lvl1pPr marL="342900" indent="-342900" algn="ctr" defTabSz="1111250">
                  <a:lnSpc>
                    <a:spcPct val="90000"/>
                  </a:lnSpc>
                  <a:spcBef>
                    <a:spcPts val="1000"/>
                  </a:spcBef>
                  <a:buSzPct val="100000"/>
                  <a:buChar char="▪"/>
                  <a:defRPr sz="2500"/>
                </a:lvl1pPr>
              </a:lstStyle>
              <a:p>
                <a:pPr marL="900" indent="0">
                  <a:buNone/>
                </a:pPr>
                <a:r>
                  <a:rPr sz="1600" dirty="0">
                    <a:latin typeface="+mn-lt"/>
                  </a:rPr>
                  <a:t>Wi-Fi hotspot</a:t>
                </a:r>
              </a:p>
            </p:txBody>
          </p:sp>
        </p:grpSp>
        <p:sp>
          <p:nvSpPr>
            <p:cNvPr id="241" name="Arrow"/>
            <p:cNvSpPr/>
            <p:nvPr/>
          </p:nvSpPr>
          <p:spPr>
            <a:xfrm rot="12900000">
              <a:off x="718208" y="1759280"/>
              <a:ext cx="1356209" cy="504506"/>
            </a:xfrm>
            <a:prstGeom prst="leftArrow">
              <a:avLst>
                <a:gd name="adj1" fmla="val 60000"/>
                <a:gd name="adj2" fmla="val 50000"/>
              </a:avLst>
            </a:prstGeom>
            <a:solidFill>
              <a:srgbClr val="92D050"/>
            </a:solidFill>
            <a:ln w="9525" cap="flat">
              <a:solidFill>
                <a:srgbClr val="DDDDDD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spcBef>
                  <a:spcPts val="500"/>
                </a:spcBef>
                <a:defRPr sz="2400"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grpSp>
          <p:nvGrpSpPr>
            <p:cNvPr id="244" name="Group"/>
            <p:cNvGrpSpPr/>
            <p:nvPr/>
          </p:nvGrpSpPr>
          <p:grpSpPr>
            <a:xfrm>
              <a:off x="0" y="949914"/>
              <a:ext cx="1681687" cy="1345351"/>
              <a:chOff x="0" y="0"/>
              <a:chExt cx="1681686" cy="1345349"/>
            </a:xfrm>
          </p:grpSpPr>
          <p:sp>
            <p:nvSpPr>
              <p:cNvPr id="242" name="Rounded Rectangle"/>
              <p:cNvSpPr/>
              <p:nvPr/>
            </p:nvSpPr>
            <p:spPr>
              <a:xfrm>
                <a:off x="0" y="0"/>
                <a:ext cx="1681686" cy="1345349"/>
              </a:xfrm>
              <a:prstGeom prst="roundRect">
                <a:avLst>
                  <a:gd name="adj" fmla="val 10000"/>
                </a:avLst>
              </a:prstGeom>
              <a:solidFill>
                <a:srgbClr val="92D050"/>
              </a:solidFill>
              <a:ln w="25400" cap="flat">
                <a:solidFill>
                  <a:srgbClr val="DDDDDD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 defTabSz="844550">
                  <a:lnSpc>
                    <a:spcPct val="90000"/>
                  </a:lnSpc>
                  <a:spcBef>
                    <a:spcPts val="1000"/>
                  </a:spcBef>
                  <a:defRPr sz="2400"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  <p:sp>
            <p:nvSpPr>
              <p:cNvPr id="243" name="Smartphone"/>
              <p:cNvSpPr txBox="1"/>
              <p:nvPr/>
            </p:nvSpPr>
            <p:spPr>
              <a:xfrm>
                <a:off x="39403" y="525327"/>
                <a:ext cx="1642283" cy="29469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36194" tIns="36194" rIns="36194" bIns="36194" numCol="1" anchor="ctr">
                <a:spAutoFit/>
              </a:bodyPr>
              <a:lstStyle>
                <a:lvl1pPr marL="342899" indent="-342899" algn="ctr" defTabSz="844550">
                  <a:lnSpc>
                    <a:spcPct val="90000"/>
                  </a:lnSpc>
                  <a:spcBef>
                    <a:spcPts val="700"/>
                  </a:spcBef>
                  <a:buSzPct val="100000"/>
                  <a:buChar char="▪"/>
                  <a:defRPr sz="1900"/>
                </a:lvl1pPr>
              </a:lstStyle>
              <a:p>
                <a:pPr marL="899" indent="0">
                  <a:buNone/>
                </a:pPr>
                <a:r>
                  <a:rPr sz="1600" dirty="0">
                    <a:latin typeface="+mn-lt"/>
                  </a:rPr>
                  <a:t>Smartphone</a:t>
                </a:r>
              </a:p>
            </p:txBody>
          </p:sp>
        </p:grpSp>
        <p:sp>
          <p:nvSpPr>
            <p:cNvPr id="245" name="Arrow"/>
            <p:cNvSpPr/>
            <p:nvPr/>
          </p:nvSpPr>
          <p:spPr>
            <a:xfrm rot="16200000">
              <a:off x="2082027" y="1079866"/>
              <a:ext cx="1318891" cy="504506"/>
            </a:xfrm>
            <a:prstGeom prst="leftArrow">
              <a:avLst>
                <a:gd name="adj1" fmla="val 60000"/>
                <a:gd name="adj2" fmla="val 50000"/>
              </a:avLst>
            </a:prstGeom>
            <a:solidFill>
              <a:srgbClr val="FFCCFF"/>
            </a:solidFill>
            <a:ln w="9525" cap="flat">
              <a:solidFill>
                <a:srgbClr val="DDDDDD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spcBef>
                  <a:spcPts val="500"/>
                </a:spcBef>
                <a:defRPr sz="2400"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grpSp>
          <p:nvGrpSpPr>
            <p:cNvPr id="248" name="Group"/>
            <p:cNvGrpSpPr/>
            <p:nvPr/>
          </p:nvGrpSpPr>
          <p:grpSpPr>
            <a:xfrm>
              <a:off x="1900628" y="0"/>
              <a:ext cx="1681689" cy="1345350"/>
              <a:chOff x="0" y="0"/>
              <a:chExt cx="1681687" cy="1345349"/>
            </a:xfrm>
          </p:grpSpPr>
          <p:sp>
            <p:nvSpPr>
              <p:cNvPr id="246" name="Rounded Rectangle"/>
              <p:cNvSpPr/>
              <p:nvPr/>
            </p:nvSpPr>
            <p:spPr>
              <a:xfrm>
                <a:off x="0" y="0"/>
                <a:ext cx="1681686" cy="1345349"/>
              </a:xfrm>
              <a:prstGeom prst="roundRect">
                <a:avLst>
                  <a:gd name="adj" fmla="val 10000"/>
                </a:avLst>
              </a:prstGeom>
              <a:solidFill>
                <a:srgbClr val="FFCCFF"/>
              </a:solidFill>
              <a:ln w="25400" cap="flat">
                <a:solidFill>
                  <a:srgbClr val="DDDDDD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 defTabSz="844550">
                  <a:lnSpc>
                    <a:spcPct val="90000"/>
                  </a:lnSpc>
                  <a:spcBef>
                    <a:spcPts val="1000"/>
                  </a:spcBef>
                  <a:defRPr sz="2400"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  <p:sp>
            <p:nvSpPr>
              <p:cNvPr id="247" name="Laptop"/>
              <p:cNvSpPr txBox="1"/>
              <p:nvPr/>
            </p:nvSpPr>
            <p:spPr>
              <a:xfrm>
                <a:off x="39405" y="525328"/>
                <a:ext cx="1642282" cy="294694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36194" tIns="36194" rIns="36194" bIns="36194" numCol="1" anchor="ctr">
                <a:spAutoFit/>
              </a:bodyPr>
              <a:lstStyle>
                <a:lvl1pPr marL="342899" indent="-342899" algn="ctr" defTabSz="844550">
                  <a:lnSpc>
                    <a:spcPct val="90000"/>
                  </a:lnSpc>
                  <a:spcBef>
                    <a:spcPts val="700"/>
                  </a:spcBef>
                  <a:buSzPct val="100000"/>
                  <a:buChar char="▪"/>
                  <a:defRPr sz="1900"/>
                </a:lvl1pPr>
              </a:lstStyle>
              <a:p>
                <a:pPr marL="899" indent="0">
                  <a:buNone/>
                </a:pPr>
                <a:r>
                  <a:rPr sz="1600" dirty="0">
                    <a:latin typeface="+mn-lt"/>
                  </a:rPr>
                  <a:t>Laptop</a:t>
                </a:r>
              </a:p>
            </p:txBody>
          </p:sp>
        </p:grpSp>
        <p:sp>
          <p:nvSpPr>
            <p:cNvPr id="249" name="Arrow"/>
            <p:cNvSpPr/>
            <p:nvPr/>
          </p:nvSpPr>
          <p:spPr>
            <a:xfrm rot="19500000">
              <a:off x="3408525" y="1759280"/>
              <a:ext cx="1356209" cy="504506"/>
            </a:xfrm>
            <a:prstGeom prst="leftArrow">
              <a:avLst>
                <a:gd name="adj1" fmla="val 60000"/>
                <a:gd name="adj2" fmla="val 50000"/>
              </a:avLst>
            </a:prstGeom>
            <a:solidFill>
              <a:srgbClr val="FFFF99"/>
            </a:solidFill>
            <a:ln w="9525" cap="flat">
              <a:solidFill>
                <a:srgbClr val="DDDDDD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pPr>
                <a:spcBef>
                  <a:spcPts val="500"/>
                </a:spcBef>
                <a:defRPr sz="2400">
                  <a:latin typeface="+mn-lt"/>
                  <a:ea typeface="+mn-ea"/>
                  <a:cs typeface="+mn-cs"/>
                  <a:sym typeface="Arial"/>
                </a:defRPr>
              </a:pPr>
              <a:endParaRPr/>
            </a:p>
          </p:txBody>
        </p:sp>
        <p:grpSp>
          <p:nvGrpSpPr>
            <p:cNvPr id="252" name="Group"/>
            <p:cNvGrpSpPr/>
            <p:nvPr/>
          </p:nvGrpSpPr>
          <p:grpSpPr>
            <a:xfrm>
              <a:off x="3801257" y="949914"/>
              <a:ext cx="1702783" cy="1345351"/>
              <a:chOff x="0" y="0"/>
              <a:chExt cx="1702781" cy="1345349"/>
            </a:xfrm>
          </p:grpSpPr>
          <p:sp>
            <p:nvSpPr>
              <p:cNvPr id="250" name="Rounded Rectangle"/>
              <p:cNvSpPr/>
              <p:nvPr/>
            </p:nvSpPr>
            <p:spPr>
              <a:xfrm>
                <a:off x="0" y="0"/>
                <a:ext cx="1681686" cy="1345349"/>
              </a:xfrm>
              <a:prstGeom prst="roundRect">
                <a:avLst>
                  <a:gd name="adj" fmla="val 10000"/>
                </a:avLst>
              </a:prstGeom>
              <a:solidFill>
                <a:srgbClr val="FFFF99"/>
              </a:solidFill>
              <a:ln w="25400" cap="flat">
                <a:solidFill>
                  <a:srgbClr val="DDDDDD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 defTabSz="844550">
                  <a:lnSpc>
                    <a:spcPct val="90000"/>
                  </a:lnSpc>
                  <a:spcBef>
                    <a:spcPts val="1000"/>
                  </a:spcBef>
                  <a:defRPr sz="2400">
                    <a:solidFill>
                      <a:schemeClr val="accent3">
                        <a:lumOff val="44000"/>
                      </a:schemeClr>
                    </a:solidFill>
                  </a:defRPr>
                </a:pPr>
                <a:endParaRPr/>
              </a:p>
            </p:txBody>
          </p:sp>
          <p:sp>
            <p:nvSpPr>
              <p:cNvPr id="251" name="Tablet"/>
              <p:cNvSpPr txBox="1"/>
              <p:nvPr/>
            </p:nvSpPr>
            <p:spPr>
              <a:xfrm>
                <a:off x="1" y="525328"/>
                <a:ext cx="1702780" cy="294693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extLst>
                <a:ext uri="{C572A759-6A51-4108-AA02-DFA0A04FC94B}">
  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  </a:ext>
              </a:extLst>
            </p:spPr>
            <p:txBody>
              <a:bodyPr wrap="square" lIns="36194" tIns="36194" rIns="36194" bIns="36194" numCol="1" anchor="ctr">
                <a:spAutoFit/>
              </a:bodyPr>
              <a:lstStyle>
                <a:lvl1pPr marL="342899" indent="-342899" algn="ctr" defTabSz="844550">
                  <a:lnSpc>
                    <a:spcPct val="90000"/>
                  </a:lnSpc>
                  <a:spcBef>
                    <a:spcPts val="700"/>
                  </a:spcBef>
                  <a:buSzPct val="100000"/>
                  <a:buChar char="▪"/>
                  <a:defRPr sz="1900"/>
                </a:lvl1pPr>
              </a:lstStyle>
              <a:p>
                <a:pPr marL="899" indent="0">
                  <a:buNone/>
                </a:pPr>
                <a:r>
                  <a:rPr sz="1600" dirty="0">
                    <a:latin typeface="+mn-lt"/>
                  </a:rPr>
                  <a:t>Tablet</a:t>
                </a:r>
              </a:p>
            </p:txBody>
          </p:sp>
        </p:grpSp>
      </p:grp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37C786DC-5827-724F-F378-869F8E6A3DF6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3" grpId="1" animBg="1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Title 1"/>
          <p:cNvSpPr txBox="1">
            <a:spLocks noGrp="1"/>
          </p:cNvSpPr>
          <p:nvPr>
            <p:ph type="title"/>
          </p:nvPr>
        </p:nvSpPr>
        <p:spPr>
          <a:xfrm>
            <a:off x="452626" y="1484784"/>
            <a:ext cx="8229601" cy="865648"/>
          </a:xfrm>
          <a:prstGeom prst="rect">
            <a:avLst/>
          </a:prstGeom>
        </p:spPr>
        <p:txBody>
          <a:bodyPr>
            <a:noAutofit/>
          </a:bodyPr>
          <a:lstStyle/>
          <a:p>
            <a:pPr defTabSz="557784">
              <a:defRPr sz="2684"/>
            </a:pPr>
            <a:r>
              <a:rPr sz="4000" dirty="0"/>
              <a:t>How can you connect to an </a:t>
            </a:r>
            <a:br>
              <a:rPr sz="4000" dirty="0"/>
            </a:br>
            <a:r>
              <a:rPr sz="4000" dirty="0"/>
              <a:t>ad hoc network?</a:t>
            </a:r>
          </a:p>
        </p:txBody>
      </p:sp>
      <p:sp>
        <p:nvSpPr>
          <p:cNvPr id="259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827583" y="2718419"/>
            <a:ext cx="7832419" cy="3616584"/>
          </a:xfrm>
          <a:prstGeom prst="rect">
            <a:avLst/>
          </a:prstGeom>
        </p:spPr>
        <p:txBody>
          <a:bodyPr/>
          <a:lstStyle/>
          <a:p>
            <a:pPr>
              <a:buFont typeface="Arial" panose="020B0604020202020204" pitchFamily="34" charset="0"/>
              <a:buChar char="•"/>
              <a:defRPr b="1"/>
            </a:pPr>
            <a:r>
              <a:rPr dirty="0"/>
              <a:t>Using Bluetooth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dirty="0"/>
              <a:t>Search/browse for Bluetooth devices.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dirty="0"/>
              <a:t>Or attempt to send a file to another device using Bluetooth.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dirty="0"/>
              <a:t>Select the device by Bluetooth name</a:t>
            </a:r>
          </a:p>
          <a:p>
            <a:pPr marL="1122300" lvl="2" indent="-342900">
              <a:buFont typeface="Arial" panose="020B0604020202020204" pitchFamily="34" charset="0"/>
              <a:buChar char="•"/>
            </a:pPr>
            <a:r>
              <a:rPr dirty="0"/>
              <a:t>e.g. </a:t>
            </a:r>
            <a:r>
              <a:rPr i="1" dirty="0" err="1"/>
              <a:t>Jason’s_smartphone</a:t>
            </a:r>
            <a:r>
              <a:rPr lang="en-GB" i="1" dirty="0"/>
              <a:t>.</a:t>
            </a:r>
            <a:endParaRPr i="1" dirty="0"/>
          </a:p>
          <a:p>
            <a:pPr lvl="1">
              <a:buFont typeface="Arial" panose="020B0604020202020204" pitchFamily="34" charset="0"/>
              <a:buChar char="•"/>
            </a:pPr>
            <a:r>
              <a:rPr dirty="0"/>
              <a:t>Enter any requested security information</a:t>
            </a:r>
          </a:p>
          <a:p>
            <a:pPr marL="1122300" lvl="2" indent="-342900">
              <a:buFont typeface="Arial" panose="020B0604020202020204" pitchFamily="34" charset="0"/>
              <a:buChar char="•"/>
            </a:pPr>
            <a:r>
              <a:rPr dirty="0"/>
              <a:t>e.g. Bluetooth pairing key.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1C0DE731-A325-C2F2-68DC-4FA7C4ACEFD0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5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2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2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2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5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2" fill="hold"/>
                                        <p:tgtEl>
                                          <p:spTgt spid="2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5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8" grpId="1" animBg="1" advAuto="0"/>
      <p:bldP spid="259" grpId="2" build="p" animBg="1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Title 1"/>
          <p:cNvSpPr txBox="1">
            <a:spLocks noGrp="1"/>
          </p:cNvSpPr>
          <p:nvPr>
            <p:ph type="title"/>
          </p:nvPr>
        </p:nvSpPr>
        <p:spPr>
          <a:xfrm>
            <a:off x="468312" y="1477506"/>
            <a:ext cx="8229601" cy="864001"/>
          </a:xfrm>
          <a:prstGeom prst="rect">
            <a:avLst/>
          </a:prstGeom>
        </p:spPr>
        <p:txBody>
          <a:bodyPr>
            <a:noAutofit/>
          </a:bodyPr>
          <a:lstStyle/>
          <a:p>
            <a:pPr defTabSz="557784">
              <a:defRPr sz="2684"/>
            </a:pPr>
            <a:r>
              <a:rPr sz="4000" dirty="0"/>
              <a:t>How can you connect to an </a:t>
            </a:r>
            <a:br>
              <a:rPr sz="4000" dirty="0"/>
            </a:br>
            <a:r>
              <a:rPr sz="4000" dirty="0"/>
              <a:t>ad hoc network?</a:t>
            </a:r>
          </a:p>
        </p:txBody>
      </p:sp>
      <p:sp>
        <p:nvSpPr>
          <p:cNvPr id="265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755576" y="2784407"/>
            <a:ext cx="7940710" cy="3264763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defTabSz="859536">
              <a:buFont typeface="Arial" panose="020B0604020202020204" pitchFamily="34" charset="0"/>
              <a:buChar char="•"/>
              <a:defRPr sz="2256" b="1"/>
            </a:pPr>
            <a:r>
              <a:rPr dirty="0"/>
              <a:t>Using Wi-Fi</a:t>
            </a:r>
          </a:p>
          <a:p>
            <a:pPr marL="772669" lvl="1" indent="-342900" defTabSz="859536">
              <a:buFont typeface="Arial" panose="020B0604020202020204" pitchFamily="34" charset="0"/>
              <a:buChar char="•"/>
              <a:defRPr sz="2256"/>
            </a:pPr>
            <a:r>
              <a:rPr dirty="0"/>
              <a:t>Search/browse for wireless networks.</a:t>
            </a:r>
          </a:p>
          <a:p>
            <a:pPr marL="772669" lvl="1" indent="-342900" defTabSz="859536">
              <a:buFont typeface="Arial" panose="020B0604020202020204" pitchFamily="34" charset="0"/>
              <a:buChar char="•"/>
              <a:defRPr sz="2256"/>
            </a:pPr>
            <a:r>
              <a:rPr dirty="0"/>
              <a:t>Locate the Service Set Identifier (SSID)</a:t>
            </a:r>
          </a:p>
          <a:p>
            <a:pPr marL="1116000" lvl="2" indent="-342900" defTabSz="859536">
              <a:buFont typeface="Arial" panose="020B0604020202020204" pitchFamily="34" charset="0"/>
              <a:buChar char="•"/>
              <a:defRPr sz="2256"/>
            </a:pPr>
            <a:r>
              <a:rPr dirty="0"/>
              <a:t>e.g. </a:t>
            </a:r>
            <a:r>
              <a:rPr i="1" dirty="0" err="1"/>
              <a:t>Free_Hotel_Guest_Wifi</a:t>
            </a:r>
            <a:r>
              <a:rPr lang="en-GB" i="1" dirty="0"/>
              <a:t>.</a:t>
            </a:r>
            <a:endParaRPr i="1" dirty="0"/>
          </a:p>
          <a:p>
            <a:pPr marL="772669" lvl="1" indent="-342900" defTabSz="859536">
              <a:buFont typeface="Arial" panose="020B0604020202020204" pitchFamily="34" charset="0"/>
              <a:buChar char="•"/>
              <a:defRPr sz="2256"/>
            </a:pPr>
            <a:r>
              <a:rPr dirty="0"/>
              <a:t>Connect to the Wi-Fi network.</a:t>
            </a:r>
          </a:p>
          <a:p>
            <a:pPr marL="772669" lvl="1" indent="-342900" defTabSz="859536">
              <a:buFont typeface="Arial" panose="020B0604020202020204" pitchFamily="34" charset="0"/>
              <a:buChar char="•"/>
              <a:defRPr sz="2256"/>
            </a:pPr>
            <a:r>
              <a:rPr dirty="0"/>
              <a:t>Agree to any terms and conditions or the AUP. </a:t>
            </a:r>
          </a:p>
          <a:p>
            <a:pPr marL="772669" lvl="1" indent="-342900" defTabSz="859536">
              <a:buFont typeface="Arial" panose="020B0604020202020204" pitchFamily="34" charset="0"/>
              <a:buChar char="•"/>
              <a:defRPr sz="2256"/>
            </a:pPr>
            <a:r>
              <a:rPr dirty="0"/>
              <a:t>Enter any requested security protocols</a:t>
            </a:r>
          </a:p>
          <a:p>
            <a:pPr marL="1116000" lvl="2" indent="-342900" defTabSz="859536">
              <a:buFont typeface="Arial" panose="020B0604020202020204" pitchFamily="34" charset="0"/>
              <a:buChar char="•"/>
              <a:defRPr sz="2256"/>
            </a:pPr>
            <a:r>
              <a:rPr dirty="0"/>
              <a:t>e.g. username, password, network security key.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B7FF980A-13BA-ACFE-4D50-C26B259EEA36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6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6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2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2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2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2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6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2" fill="hold"/>
                                        <p:tgtEl>
                                          <p:spTgt spid="2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6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2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4" grpId="1" animBg="1" advAuto="0"/>
      <p:bldP spid="265" grpId="2" build="p" animBg="1" advAuto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Title 1"/>
          <p:cNvSpPr txBox="1">
            <a:spLocks noGrp="1"/>
          </p:cNvSpPr>
          <p:nvPr>
            <p:ph type="title"/>
          </p:nvPr>
        </p:nvSpPr>
        <p:spPr>
          <a:xfrm>
            <a:off x="425192" y="1547039"/>
            <a:ext cx="8229601" cy="864001"/>
          </a:xfrm>
          <a:prstGeom prst="rect">
            <a:avLst/>
          </a:prstGeom>
        </p:spPr>
        <p:txBody>
          <a:bodyPr>
            <a:noAutofit/>
          </a:bodyPr>
          <a:lstStyle/>
          <a:p>
            <a:pPr defTabSz="557784">
              <a:defRPr sz="2684"/>
            </a:pPr>
            <a:r>
              <a:rPr sz="4000" dirty="0"/>
              <a:t>How can you create an </a:t>
            </a:r>
            <a:br>
              <a:rPr sz="4000" dirty="0"/>
            </a:br>
            <a:r>
              <a:rPr sz="4000" dirty="0"/>
              <a:t>ad hoc network?</a:t>
            </a:r>
          </a:p>
        </p:txBody>
      </p:sp>
      <p:sp>
        <p:nvSpPr>
          <p:cNvPr id="271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827584" y="2718419"/>
            <a:ext cx="7848104" cy="3703481"/>
          </a:xfrm>
          <a:prstGeom prst="rect">
            <a:avLst/>
          </a:prstGeom>
        </p:spPr>
        <p:txBody>
          <a:bodyPr/>
          <a:lstStyle/>
          <a:p>
            <a:pPr>
              <a:buFont typeface="Arial" panose="020B0604020202020204" pitchFamily="34" charset="0"/>
              <a:buChar char="•"/>
              <a:defRPr b="1"/>
            </a:pPr>
            <a:r>
              <a:rPr dirty="0"/>
              <a:t>Using Wi-Fi on a smartphone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dirty="0"/>
              <a:t>Locate the menu for creating a </a:t>
            </a:r>
            <a:r>
              <a:rPr i="1" dirty="0"/>
              <a:t>Wi-Fi hotspot</a:t>
            </a:r>
            <a:r>
              <a:rPr dirty="0"/>
              <a:t>.</a:t>
            </a:r>
            <a:endParaRPr i="1" dirty="0"/>
          </a:p>
          <a:p>
            <a:pPr lvl="1">
              <a:buFont typeface="Arial" panose="020B0604020202020204" pitchFamily="34" charset="0"/>
              <a:buChar char="•"/>
            </a:pPr>
            <a:r>
              <a:rPr dirty="0"/>
              <a:t>Give the hotspot a name (SSID).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dirty="0"/>
              <a:t>Choose the security type:</a:t>
            </a:r>
          </a:p>
          <a:p>
            <a:pPr marL="1122300" lvl="2" indent="-342900">
              <a:buFont typeface="Arial" panose="020B0604020202020204" pitchFamily="34" charset="0"/>
              <a:buChar char="•"/>
            </a:pPr>
            <a:r>
              <a:rPr dirty="0"/>
              <a:t>e.g. Open</a:t>
            </a:r>
          </a:p>
          <a:p>
            <a:pPr marL="1410300" lvl="3" indent="-342900">
              <a:buFont typeface="Arial" panose="020B0604020202020204" pitchFamily="34" charset="0"/>
              <a:buChar char="•"/>
            </a:pPr>
            <a:r>
              <a:rPr dirty="0"/>
              <a:t>no security, any device can connect</a:t>
            </a:r>
          </a:p>
          <a:p>
            <a:pPr marL="1122300" lvl="2" indent="-342900">
              <a:buFont typeface="Arial" panose="020B0604020202020204" pitchFamily="34" charset="0"/>
              <a:buChar char="•"/>
            </a:pPr>
            <a:r>
              <a:rPr dirty="0"/>
              <a:t>e.g. WPA/WPA2</a:t>
            </a:r>
          </a:p>
          <a:p>
            <a:pPr marL="1410300" lvl="3" indent="-342900">
              <a:buFont typeface="Arial" panose="020B0604020202020204" pitchFamily="34" charset="0"/>
              <a:buChar char="•"/>
            </a:pPr>
            <a:r>
              <a:rPr dirty="0"/>
              <a:t>encrypted, password needed to connect.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71561CF1-115C-715A-012D-CFF5720AC916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7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7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2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2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7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2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2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2" fill="hold"/>
                                        <p:tgtEl>
                                          <p:spTgt spid="2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2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2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0" grpId="1" animBg="1" advAuto="0"/>
      <p:bldP spid="271" grpId="2" build="p" animBg="1" advAuto="0"/>
    </p:bldLst>
  </p:timing>
</p:sld>
</file>

<file path=ppt/theme/theme1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596</Words>
  <Application>Microsoft Office PowerPoint</Application>
  <PresentationFormat>On-screen Show (4:3)</PresentationFormat>
  <Paragraphs>53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Verdana</vt:lpstr>
      <vt:lpstr>Wingdings</vt:lpstr>
      <vt:lpstr>1_TitleSlide</vt:lpstr>
      <vt:lpstr>Ad hoc networks</vt:lpstr>
      <vt:lpstr>What is an ad hoc network?</vt:lpstr>
      <vt:lpstr>What is an ad hoc network?</vt:lpstr>
      <vt:lpstr>How can you connect to an  ad hoc network?</vt:lpstr>
      <vt:lpstr>How can you connect to an  ad hoc network?</vt:lpstr>
      <vt:lpstr>How can you create an  ad hoc network?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 hoc networks</dc:title>
  <dc:creator>Antonio Perola</dc:creator>
  <cp:lastModifiedBy>Mukesh  Bisht</cp:lastModifiedBy>
  <cp:revision>17</cp:revision>
  <cp:lastPrinted>2022-10-21T06:44:59Z</cp:lastPrinted>
  <dcterms:modified xsi:type="dcterms:W3CDTF">2022-12-27T22:19:11Z</dcterms:modified>
</cp:coreProperties>
</file>