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B2: Prevention and management of threats to data. </a:t>
            </a:r>
            <a:r>
              <a:rPr sz="1200" dirty="0"/>
              <a:t>This slide presentation could be used during a lesson when developing understanding of how to reduce the risk from external threats. There are transitions and animations in the presentation when viewed in Slide Show mode.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041713E-FFCF-71D4-E99D-D82D4F94C56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7CE082A-EF3F-F4BB-A46A-33C4ACD248A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D8B35AC-5955-6121-BC4B-10CACC4E72E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4A03D87-49B3-CC54-0905-D2A2C3D3BC2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6D711F9-B340-E48F-3CFF-3ADC7CD1AE6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678FBE-0254-BB73-38B0-65CB02718DA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1AF8CA6-D33D-FFC7-E1B0-C60F952A87A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E68985-F22A-B4AE-2FE5-98B7088353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0BC7243-7C4F-3EA6-1F24-FB68C0CEE28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48C37F-D717-CF1F-025C-22537BB7FA2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F944FD7-FC71-0081-9DD6-BE6ECDE6EE4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3F7BF68-FEB8-3C02-9C27-12C030B908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0FC4549-62A7-9CB2-204E-6A85E843DB3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384FB4-6CDD-0282-2ACF-16B4C3CBDF2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9D733EC-82EE-103C-4187-830332F52F6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806678-EA54-151F-F128-4E2FDCDA27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4D27418-4634-1B8B-2E9B-9DFF7148631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A42264-B1AE-7AD6-C9F7-76B47CECD22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E480B1F-D52E-7C04-9596-03598B93790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F29BBE-B7F6-3B62-3F54-1E43457F80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96353D9-1826-7910-C551-CA3F79E51D2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638F81-5D0E-E79A-45B2-0BC5A1C16B7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AF2DB14B-2A72-075D-EEA3-B68CD51214B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69772DD-C360-02FB-B150-CF48699AF399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 encryption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it works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CC4AC89-4798-B26A-E21A-4ED4D8E1677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Encryption basics</a:t>
            </a:r>
          </a:p>
        </p:txBody>
      </p:sp>
      <p:sp>
        <p:nvSpPr>
          <p:cNvPr id="235" name="TextBox 1"/>
          <p:cNvSpPr txBox="1"/>
          <p:nvPr/>
        </p:nvSpPr>
        <p:spPr>
          <a:xfrm>
            <a:off x="755576" y="2521760"/>
            <a:ext cx="1008113" cy="1130200"/>
          </a:xfrm>
          <a:prstGeom prst="rect">
            <a:avLst/>
          </a:prstGeom>
          <a:solidFill>
            <a:srgbClr val="F8F8F8"/>
          </a:solidFill>
          <a:ln w="28575">
            <a:solidFill>
              <a:srgbClr val="000000"/>
            </a:solidFill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4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The quick brown fox jumps over the lazy dog</a:t>
            </a:r>
          </a:p>
        </p:txBody>
      </p:sp>
      <p:grpSp>
        <p:nvGrpSpPr>
          <p:cNvPr id="238" name="Speech Bubble: Rectangle with Corners Rounded 7"/>
          <p:cNvGrpSpPr/>
          <p:nvPr/>
        </p:nvGrpSpPr>
        <p:grpSpPr>
          <a:xfrm>
            <a:off x="419016" y="3805972"/>
            <a:ext cx="2232250" cy="1904609"/>
            <a:chOff x="0" y="0"/>
            <a:chExt cx="2232248" cy="1904607"/>
          </a:xfrm>
        </p:grpSpPr>
        <p:sp>
          <p:nvSpPr>
            <p:cNvPr id="236" name="Shape"/>
            <p:cNvSpPr/>
            <p:nvPr/>
          </p:nvSpPr>
          <p:spPr>
            <a:xfrm>
              <a:off x="0" y="0"/>
              <a:ext cx="2232249" cy="19046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77"/>
                  </a:moveTo>
                  <a:cubicBezTo>
                    <a:pt x="0" y="10248"/>
                    <a:pt x="781" y="9333"/>
                    <a:pt x="1744" y="9333"/>
                  </a:cubicBezTo>
                  <a:lnTo>
                    <a:pt x="3600" y="9333"/>
                  </a:lnTo>
                  <a:lnTo>
                    <a:pt x="7352" y="0"/>
                  </a:lnTo>
                  <a:lnTo>
                    <a:pt x="9000" y="9333"/>
                  </a:lnTo>
                  <a:lnTo>
                    <a:pt x="19856" y="9333"/>
                  </a:lnTo>
                  <a:cubicBezTo>
                    <a:pt x="20819" y="9333"/>
                    <a:pt x="21600" y="10248"/>
                    <a:pt x="21600" y="11377"/>
                  </a:cubicBezTo>
                  <a:lnTo>
                    <a:pt x="21600" y="11377"/>
                  </a:lnTo>
                  <a:lnTo>
                    <a:pt x="21600" y="19555"/>
                  </a:lnTo>
                  <a:cubicBezTo>
                    <a:pt x="21600" y="20685"/>
                    <a:pt x="20819" y="21600"/>
                    <a:pt x="19856" y="21600"/>
                  </a:cubicBezTo>
                  <a:lnTo>
                    <a:pt x="1744" y="21600"/>
                  </a:lnTo>
                  <a:cubicBezTo>
                    <a:pt x="781" y="21600"/>
                    <a:pt x="0" y="20685"/>
                    <a:pt x="0" y="19555"/>
                  </a:cubicBezTo>
                  <a:lnTo>
                    <a:pt x="0" y="11377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7" name="An unencrypted document/file is called ‘plaintext’"/>
            <p:cNvSpPr txBox="1"/>
            <p:nvPr/>
          </p:nvSpPr>
          <p:spPr>
            <a:xfrm>
              <a:off x="111222" y="898951"/>
              <a:ext cx="2009804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An unencrypted document/file is called ‘plaintext’</a:t>
              </a:r>
            </a:p>
          </p:txBody>
        </p:sp>
      </p:grpSp>
      <p:sp>
        <p:nvSpPr>
          <p:cNvPr id="239" name="TextBox 10"/>
          <p:cNvSpPr txBox="1"/>
          <p:nvPr/>
        </p:nvSpPr>
        <p:spPr>
          <a:xfrm>
            <a:off x="6516216" y="2521760"/>
            <a:ext cx="1008113" cy="1130200"/>
          </a:xfrm>
          <a:prstGeom prst="rect">
            <a:avLst/>
          </a:prstGeom>
          <a:solidFill>
            <a:srgbClr val="F8F8F8"/>
          </a:solidFill>
          <a:ln w="28575">
            <a:solidFill>
              <a:srgbClr val="000000"/>
            </a:solidFill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>
                <a:latin typeface="+mn-lt"/>
                <a:ea typeface="+mn-ea"/>
                <a:cs typeface="+mn-cs"/>
                <a:sym typeface="Arial"/>
              </a:defRPr>
            </a:pPr>
            <a:r>
              <a:t>Xcfr tybh 46gy ^d4e</a:t>
            </a:r>
            <a:br/>
            <a:r>
              <a:t>b68k l0vb na23 ll/g</a:t>
            </a:r>
            <a:br/>
            <a:r>
              <a:t>bg56</a:t>
            </a:r>
          </a:p>
        </p:txBody>
      </p:sp>
      <p:grpSp>
        <p:nvGrpSpPr>
          <p:cNvPr id="242" name="Speech Bubble: Rectangle with Corners Rounded 11"/>
          <p:cNvGrpSpPr/>
          <p:nvPr/>
        </p:nvGrpSpPr>
        <p:grpSpPr>
          <a:xfrm>
            <a:off x="6264164" y="3705120"/>
            <a:ext cx="2377975" cy="2027436"/>
            <a:chOff x="0" y="0"/>
            <a:chExt cx="2377974" cy="2027435"/>
          </a:xfrm>
        </p:grpSpPr>
        <p:sp>
          <p:nvSpPr>
            <p:cNvPr id="240" name="Shape"/>
            <p:cNvSpPr/>
            <p:nvPr/>
          </p:nvSpPr>
          <p:spPr>
            <a:xfrm>
              <a:off x="0" y="0"/>
              <a:ext cx="2377975" cy="20274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77"/>
                  </a:moveTo>
                  <a:cubicBezTo>
                    <a:pt x="0" y="10248"/>
                    <a:pt x="780" y="9333"/>
                    <a:pt x="1743" y="9333"/>
                  </a:cubicBezTo>
                  <a:lnTo>
                    <a:pt x="3600" y="9333"/>
                  </a:lnTo>
                  <a:lnTo>
                    <a:pt x="7352" y="0"/>
                  </a:lnTo>
                  <a:lnTo>
                    <a:pt x="9000" y="9333"/>
                  </a:lnTo>
                  <a:lnTo>
                    <a:pt x="19857" y="9333"/>
                  </a:lnTo>
                  <a:cubicBezTo>
                    <a:pt x="20820" y="9333"/>
                    <a:pt x="21600" y="10248"/>
                    <a:pt x="21600" y="11377"/>
                  </a:cubicBezTo>
                  <a:lnTo>
                    <a:pt x="21600" y="11377"/>
                  </a:lnTo>
                  <a:lnTo>
                    <a:pt x="21600" y="19555"/>
                  </a:lnTo>
                  <a:cubicBezTo>
                    <a:pt x="21600" y="20685"/>
                    <a:pt x="20820" y="21600"/>
                    <a:pt x="19857" y="21600"/>
                  </a:cubicBezTo>
                  <a:lnTo>
                    <a:pt x="1743" y="21600"/>
                  </a:lnTo>
                  <a:cubicBezTo>
                    <a:pt x="780" y="21600"/>
                    <a:pt x="0" y="20685"/>
                    <a:pt x="0" y="19555"/>
                  </a:cubicBezTo>
                  <a:lnTo>
                    <a:pt x="0" y="11377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1" name="An encrypted document/file is called ‘ciphertext’"/>
            <p:cNvSpPr txBox="1"/>
            <p:nvPr/>
          </p:nvSpPr>
          <p:spPr>
            <a:xfrm>
              <a:off x="114628" y="986901"/>
              <a:ext cx="2148719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An encrypted document/file is called ‘ciphertext’</a:t>
              </a:r>
            </a:p>
          </p:txBody>
        </p:sp>
      </p:grpSp>
      <p:grpSp>
        <p:nvGrpSpPr>
          <p:cNvPr id="245" name="Speech Bubble: Rectangle with Corners Rounded 12"/>
          <p:cNvGrpSpPr/>
          <p:nvPr/>
        </p:nvGrpSpPr>
        <p:grpSpPr>
          <a:xfrm>
            <a:off x="2213361" y="4667749"/>
            <a:ext cx="2353345" cy="1512169"/>
            <a:chOff x="0" y="0"/>
            <a:chExt cx="2353344" cy="1512168"/>
          </a:xfrm>
        </p:grpSpPr>
        <p:sp>
          <p:nvSpPr>
            <p:cNvPr id="243" name="Shape"/>
            <p:cNvSpPr/>
            <p:nvPr/>
          </p:nvSpPr>
          <p:spPr>
            <a:xfrm>
              <a:off x="0" y="-1"/>
              <a:ext cx="2353345" cy="15121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036" y="0"/>
                    <a:pt x="2313" y="0"/>
                  </a:cubicBezTo>
                  <a:lnTo>
                    <a:pt x="3600" y="0"/>
                  </a:lnTo>
                  <a:lnTo>
                    <a:pt x="6993" y="645"/>
                  </a:lnTo>
                  <a:lnTo>
                    <a:pt x="9000" y="0"/>
                  </a:lnTo>
                  <a:lnTo>
                    <a:pt x="19287" y="0"/>
                  </a:lnTo>
                  <a:cubicBezTo>
                    <a:pt x="20564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0564" y="21600"/>
                    <a:pt x="19287" y="21600"/>
                  </a:cubicBezTo>
                  <a:lnTo>
                    <a:pt x="2313" y="21600"/>
                  </a:lnTo>
                  <a:cubicBezTo>
                    <a:pt x="1036" y="21600"/>
                    <a:pt x="0" y="19988"/>
                    <a:pt x="0" y="18000"/>
                  </a:cubicBezTo>
                  <a:lnTo>
                    <a:pt x="0" y="9000"/>
                  </a:lnTo>
                  <a:lnTo>
                    <a:pt x="0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4" name="To convert plaintext to ciphertext two things are needed"/>
            <p:cNvSpPr txBox="1"/>
            <p:nvPr/>
          </p:nvSpPr>
          <p:spPr>
            <a:xfrm>
              <a:off x="132238" y="11863"/>
              <a:ext cx="2088869" cy="148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To convert plaintext to ciphertext two things are needed</a:t>
              </a:r>
            </a:p>
          </p:txBody>
        </p:sp>
      </p:grpSp>
      <p:grpSp>
        <p:nvGrpSpPr>
          <p:cNvPr id="248" name="Speech Bubble: Rectangle with Corners Rounded 13"/>
          <p:cNvGrpSpPr/>
          <p:nvPr/>
        </p:nvGrpSpPr>
        <p:grpSpPr>
          <a:xfrm>
            <a:off x="2960488" y="3673478"/>
            <a:ext cx="2616833" cy="2625904"/>
            <a:chOff x="0" y="0"/>
            <a:chExt cx="2616832" cy="2625902"/>
          </a:xfrm>
        </p:grpSpPr>
        <p:sp>
          <p:nvSpPr>
            <p:cNvPr id="246" name="Shape"/>
            <p:cNvSpPr/>
            <p:nvPr/>
          </p:nvSpPr>
          <p:spPr>
            <a:xfrm>
              <a:off x="0" y="0"/>
              <a:ext cx="2616833" cy="2625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8910"/>
                  </a:moveTo>
                  <a:cubicBezTo>
                    <a:pt x="0" y="7509"/>
                    <a:pt x="1140" y="6372"/>
                    <a:pt x="2547" y="6372"/>
                  </a:cubicBezTo>
                  <a:lnTo>
                    <a:pt x="3600" y="6372"/>
                  </a:lnTo>
                  <a:lnTo>
                    <a:pt x="7690" y="0"/>
                  </a:lnTo>
                  <a:lnTo>
                    <a:pt x="9000" y="6372"/>
                  </a:lnTo>
                  <a:lnTo>
                    <a:pt x="19053" y="6372"/>
                  </a:lnTo>
                  <a:cubicBezTo>
                    <a:pt x="20460" y="6372"/>
                    <a:pt x="21600" y="7509"/>
                    <a:pt x="21600" y="8910"/>
                  </a:cubicBezTo>
                  <a:lnTo>
                    <a:pt x="21600" y="8910"/>
                  </a:lnTo>
                  <a:lnTo>
                    <a:pt x="21600" y="19062"/>
                  </a:lnTo>
                  <a:cubicBezTo>
                    <a:pt x="21600" y="20464"/>
                    <a:pt x="20460" y="21600"/>
                    <a:pt x="19053" y="21600"/>
                  </a:cubicBezTo>
                  <a:lnTo>
                    <a:pt x="2547" y="21600"/>
                  </a:lnTo>
                  <a:cubicBezTo>
                    <a:pt x="1140" y="21600"/>
                    <a:pt x="0" y="20464"/>
                    <a:pt x="0" y="19062"/>
                  </a:cubicBezTo>
                  <a:lnTo>
                    <a:pt x="0" y="891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7" name="1. An encryption algorithm (a mathematical formula to convert data from one form to another)"/>
            <p:cNvSpPr txBox="1"/>
            <p:nvPr/>
          </p:nvSpPr>
          <p:spPr>
            <a:xfrm>
              <a:off x="148788" y="816378"/>
              <a:ext cx="2319256" cy="176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1. An encryption algorithm (a mathematical formula to convert data from one form to another)</a:t>
              </a:r>
            </a:p>
          </p:txBody>
        </p:sp>
      </p:grpSp>
      <p:grpSp>
        <p:nvGrpSpPr>
          <p:cNvPr id="251" name="Speech Bubble: Rectangle with Corners Rounded 14"/>
          <p:cNvGrpSpPr/>
          <p:nvPr/>
        </p:nvGrpSpPr>
        <p:grpSpPr>
          <a:xfrm>
            <a:off x="3141117" y="2844574"/>
            <a:ext cx="2200946" cy="3294407"/>
            <a:chOff x="0" y="0"/>
            <a:chExt cx="2200944" cy="3294405"/>
          </a:xfrm>
        </p:grpSpPr>
        <p:sp>
          <p:nvSpPr>
            <p:cNvPr id="249" name="Shape"/>
            <p:cNvSpPr/>
            <p:nvPr/>
          </p:nvSpPr>
          <p:spPr>
            <a:xfrm>
              <a:off x="0" y="0"/>
              <a:ext cx="2200945" cy="32944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663"/>
                  </a:moveTo>
                  <a:cubicBezTo>
                    <a:pt x="0" y="12786"/>
                    <a:pt x="1064" y="12075"/>
                    <a:pt x="2376" y="12075"/>
                  </a:cubicBezTo>
                  <a:lnTo>
                    <a:pt x="12600" y="12075"/>
                  </a:lnTo>
                  <a:lnTo>
                    <a:pt x="13482" y="0"/>
                  </a:lnTo>
                  <a:lnTo>
                    <a:pt x="18000" y="12075"/>
                  </a:lnTo>
                  <a:lnTo>
                    <a:pt x="19224" y="12075"/>
                  </a:lnTo>
                  <a:cubicBezTo>
                    <a:pt x="20536" y="12075"/>
                    <a:pt x="21600" y="12786"/>
                    <a:pt x="21600" y="13663"/>
                  </a:cubicBezTo>
                  <a:lnTo>
                    <a:pt x="21600" y="13663"/>
                  </a:lnTo>
                  <a:lnTo>
                    <a:pt x="21600" y="20012"/>
                  </a:lnTo>
                  <a:cubicBezTo>
                    <a:pt x="21600" y="20889"/>
                    <a:pt x="20536" y="21600"/>
                    <a:pt x="19224" y="21600"/>
                  </a:cubicBezTo>
                  <a:lnTo>
                    <a:pt x="2376" y="21600"/>
                  </a:lnTo>
                  <a:cubicBezTo>
                    <a:pt x="1064" y="21600"/>
                    <a:pt x="0" y="20889"/>
                    <a:pt x="0" y="20012"/>
                  </a:cubicBezTo>
                  <a:lnTo>
                    <a:pt x="0" y="16044"/>
                  </a:lnTo>
                  <a:lnTo>
                    <a:pt x="0" y="13663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0" name="2. An encryption key to perform the operation"/>
            <p:cNvSpPr txBox="1"/>
            <p:nvPr/>
          </p:nvSpPr>
          <p:spPr>
            <a:xfrm>
              <a:off x="129336" y="1963525"/>
              <a:ext cx="1942273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2. An encryption key to perform the operation</a:t>
              </a:r>
            </a:p>
          </p:txBody>
        </p:sp>
      </p:grpSp>
      <p:grpSp>
        <p:nvGrpSpPr>
          <p:cNvPr id="254" name="Speech Bubble: Rectangle with Corners Rounded 15"/>
          <p:cNvGrpSpPr/>
          <p:nvPr/>
        </p:nvGrpSpPr>
        <p:grpSpPr>
          <a:xfrm>
            <a:off x="4419961" y="4629557"/>
            <a:ext cx="2200946" cy="1488441"/>
            <a:chOff x="0" y="0"/>
            <a:chExt cx="2200944" cy="1488439"/>
          </a:xfrm>
        </p:grpSpPr>
        <p:sp>
          <p:nvSpPr>
            <p:cNvPr id="252" name="Shape"/>
            <p:cNvSpPr/>
            <p:nvPr/>
          </p:nvSpPr>
          <p:spPr>
            <a:xfrm>
              <a:off x="0" y="17860"/>
              <a:ext cx="2200945" cy="14527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064" y="0"/>
                    <a:pt x="2376" y="0"/>
                  </a:cubicBezTo>
                  <a:lnTo>
                    <a:pt x="3600" y="0"/>
                  </a:lnTo>
                  <a:lnTo>
                    <a:pt x="6993" y="645"/>
                  </a:lnTo>
                  <a:lnTo>
                    <a:pt x="9000" y="0"/>
                  </a:lnTo>
                  <a:lnTo>
                    <a:pt x="19224" y="0"/>
                  </a:lnTo>
                  <a:cubicBezTo>
                    <a:pt x="20536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0536" y="21600"/>
                    <a:pt x="19224" y="21600"/>
                  </a:cubicBezTo>
                  <a:lnTo>
                    <a:pt x="2376" y="21600"/>
                  </a:lnTo>
                  <a:cubicBezTo>
                    <a:pt x="1064" y="21600"/>
                    <a:pt x="0" y="19988"/>
                    <a:pt x="0" y="18000"/>
                  </a:cubicBezTo>
                  <a:lnTo>
                    <a:pt x="0" y="9000"/>
                  </a:lnTo>
                  <a:lnTo>
                    <a:pt x="0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3" name="Encryption algorithms use standard, well- known  methods"/>
            <p:cNvSpPr txBox="1"/>
            <p:nvPr/>
          </p:nvSpPr>
          <p:spPr>
            <a:xfrm>
              <a:off x="129336" y="0"/>
              <a:ext cx="1942273" cy="148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Encryption algorithms use standard, well- known  methods</a:t>
              </a:r>
            </a:p>
          </p:txBody>
        </p:sp>
      </p:grpSp>
      <p:grpSp>
        <p:nvGrpSpPr>
          <p:cNvPr id="257" name="Speech Bubble: Rectangle with Corners Rounded 16"/>
          <p:cNvGrpSpPr/>
          <p:nvPr/>
        </p:nvGrpSpPr>
        <p:grpSpPr>
          <a:xfrm>
            <a:off x="3994891" y="4726780"/>
            <a:ext cx="2200945" cy="1452721"/>
            <a:chOff x="0" y="0"/>
            <a:chExt cx="2200944" cy="1452719"/>
          </a:xfrm>
        </p:grpSpPr>
        <p:sp>
          <p:nvSpPr>
            <p:cNvPr id="255" name="Shape"/>
            <p:cNvSpPr/>
            <p:nvPr/>
          </p:nvSpPr>
          <p:spPr>
            <a:xfrm>
              <a:off x="0" y="0"/>
              <a:ext cx="2200945" cy="14527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064" y="0"/>
                    <a:pt x="2376" y="0"/>
                  </a:cubicBezTo>
                  <a:lnTo>
                    <a:pt x="3600" y="0"/>
                  </a:lnTo>
                  <a:lnTo>
                    <a:pt x="6993" y="645"/>
                  </a:lnTo>
                  <a:lnTo>
                    <a:pt x="9000" y="0"/>
                  </a:lnTo>
                  <a:lnTo>
                    <a:pt x="19224" y="0"/>
                  </a:lnTo>
                  <a:cubicBezTo>
                    <a:pt x="20536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0536" y="21600"/>
                    <a:pt x="19224" y="21600"/>
                  </a:cubicBezTo>
                  <a:lnTo>
                    <a:pt x="2376" y="21600"/>
                  </a:lnTo>
                  <a:cubicBezTo>
                    <a:pt x="1064" y="21600"/>
                    <a:pt x="0" y="19988"/>
                    <a:pt x="0" y="18000"/>
                  </a:cubicBezTo>
                  <a:lnTo>
                    <a:pt x="0" y="9000"/>
                  </a:lnTo>
                  <a:lnTo>
                    <a:pt x="0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6" name="So it is important to limit access to the key"/>
            <p:cNvSpPr txBox="1"/>
            <p:nvPr/>
          </p:nvSpPr>
          <p:spPr>
            <a:xfrm>
              <a:off x="129336" y="121839"/>
              <a:ext cx="1942273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So it is important to limit access to the key</a:t>
              </a:r>
            </a:p>
          </p:txBody>
        </p:sp>
      </p:grpSp>
      <p:pic>
        <p:nvPicPr>
          <p:cNvPr id="258" name="Graphic 9" descr="Graphic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6732" y="2264617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Graphic 18" descr="Graphic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5256" y="2871235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Graphic 20" descr="Graphic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63302" y="2782304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Graphic 22" descr="Graphic 2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5077759" y="2782304"/>
            <a:ext cx="914401" cy="91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96523A6-CF36-3B6A-30DF-2A025BD2AB2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fill="hold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0" presetClass="exit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4" dur="500" fill="hold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xit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7" dur="500" fill="hold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10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10" presetClass="exit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fill="hold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0" presetClass="entr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000"/>
                            </p:stCondLst>
                            <p:childTnLst>
                              <p:par>
                                <p:cTn id="72" presetID="10" presetClass="exit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10" presetClass="exit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7" dur="500" fill="hold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animBg="1" advAuto="0"/>
      <p:bldP spid="238" grpId="2" animBg="1" advAuto="0"/>
      <p:bldP spid="238" grpId="5" animBg="1" advAuto="0"/>
      <p:bldP spid="239" grpId="3" animBg="1" advAuto="0"/>
      <p:bldP spid="242" grpId="4" animBg="1" advAuto="0"/>
      <p:bldP spid="242" grpId="7" animBg="1" advAuto="0"/>
      <p:bldP spid="245" grpId="6" animBg="1" advAuto="0"/>
      <p:bldP spid="245" grpId="10" animBg="1" advAuto="0"/>
      <p:bldP spid="248" grpId="8" animBg="1" advAuto="0"/>
      <p:bldP spid="248" grpId="13" animBg="1" advAuto="0"/>
      <p:bldP spid="251" grpId="11" animBg="1" advAuto="0"/>
      <p:bldP spid="251" grpId="16" animBg="1" advAuto="0"/>
      <p:bldP spid="254" grpId="17" animBg="1" advAuto="0"/>
      <p:bldP spid="254" grpId="19" animBg="1" advAuto="0"/>
      <p:bldP spid="257" grpId="18" animBg="1" advAuto="0"/>
      <p:bldP spid="258" grpId="12" animBg="1" advAuto="0"/>
      <p:bldP spid="259" grpId="9" animBg="1" advAuto="0"/>
      <p:bldP spid="260" grpId="14" animBg="1" advAuto="0"/>
      <p:bldP spid="261" grpId="1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Symmetric-key encryption</a:t>
            </a:r>
          </a:p>
        </p:txBody>
      </p:sp>
      <p:sp>
        <p:nvSpPr>
          <p:cNvPr id="265" name="TextBox 7"/>
          <p:cNvSpPr txBox="1"/>
          <p:nvPr/>
        </p:nvSpPr>
        <p:spPr>
          <a:xfrm>
            <a:off x="755576" y="2282328"/>
            <a:ext cx="1008113" cy="1130200"/>
          </a:xfrm>
          <a:prstGeom prst="rect">
            <a:avLst/>
          </a:prstGeom>
          <a:solidFill>
            <a:srgbClr val="F8F8F8"/>
          </a:solidFill>
          <a:ln w="28575">
            <a:solidFill>
              <a:srgbClr val="000000"/>
            </a:solidFill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4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The quick brown fox jumps over the lazy dog</a:t>
            </a:r>
          </a:p>
        </p:txBody>
      </p:sp>
      <p:pic>
        <p:nvPicPr>
          <p:cNvPr id="266" name="Graphic 9" descr="Graphic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409904"/>
            <a:ext cx="914401" cy="91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67" name="TextBox 10"/>
          <p:cNvSpPr txBox="1"/>
          <p:nvPr/>
        </p:nvSpPr>
        <p:spPr>
          <a:xfrm>
            <a:off x="2790955" y="2279032"/>
            <a:ext cx="1008113" cy="1130199"/>
          </a:xfrm>
          <a:prstGeom prst="rect">
            <a:avLst/>
          </a:prstGeom>
          <a:solidFill>
            <a:srgbClr val="F8F8F8"/>
          </a:solidFill>
          <a:ln w="28575">
            <a:solidFill>
              <a:srgbClr val="000000"/>
            </a:solidFill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400">
                <a:latin typeface="+mn-lt"/>
                <a:ea typeface="+mn-ea"/>
                <a:cs typeface="+mn-cs"/>
                <a:sym typeface="Arial"/>
              </a:defRPr>
            </a:pPr>
            <a:r>
              <a:t>Xcfr tybh 46gy ^d4e</a:t>
            </a:r>
            <a:br/>
            <a:r>
              <a:t>b68k l0vb na23 ll/g</a:t>
            </a:r>
            <a:br/>
            <a:r>
              <a:t>bg56</a:t>
            </a:r>
          </a:p>
        </p:txBody>
      </p:sp>
      <p:sp>
        <p:nvSpPr>
          <p:cNvPr id="268" name="TextBox 13"/>
          <p:cNvSpPr txBox="1"/>
          <p:nvPr/>
        </p:nvSpPr>
        <p:spPr>
          <a:xfrm>
            <a:off x="7740352" y="2279032"/>
            <a:ext cx="1008113" cy="1130200"/>
          </a:xfrm>
          <a:prstGeom prst="rect">
            <a:avLst/>
          </a:prstGeom>
          <a:solidFill>
            <a:srgbClr val="F8F8F8"/>
          </a:solidFill>
          <a:ln w="28575">
            <a:solidFill>
              <a:srgbClr val="000000"/>
            </a:solidFill>
          </a:ln>
          <a:effectLst>
            <a:outerShdw blurRad="50800" dist="38100" dir="2700000" rotWithShape="0">
              <a:srgbClr val="000000">
                <a:alpha val="40000"/>
              </a:srgbClr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4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The quick brown fox jumps over the lazy dog</a:t>
            </a:r>
          </a:p>
        </p:txBody>
      </p:sp>
      <p:pic>
        <p:nvPicPr>
          <p:cNvPr id="269" name="Graphic 14" descr="Graphic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60050" y="2406607"/>
            <a:ext cx="914401" cy="91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72" name="Speech Bubble: Rectangle with Corners Rounded 16"/>
          <p:cNvGrpSpPr/>
          <p:nvPr/>
        </p:nvGrpSpPr>
        <p:grpSpPr>
          <a:xfrm>
            <a:off x="1333416" y="3539030"/>
            <a:ext cx="2568808" cy="2590521"/>
            <a:chOff x="0" y="0"/>
            <a:chExt cx="2568806" cy="2590519"/>
          </a:xfrm>
        </p:grpSpPr>
        <p:sp>
          <p:nvSpPr>
            <p:cNvPr id="270" name="Shape"/>
            <p:cNvSpPr/>
            <p:nvPr/>
          </p:nvSpPr>
          <p:spPr>
            <a:xfrm>
              <a:off x="0" y="0"/>
              <a:ext cx="2568808" cy="25784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377"/>
                  </a:moveTo>
                  <a:cubicBezTo>
                    <a:pt x="0" y="10248"/>
                    <a:pt x="919" y="9333"/>
                    <a:pt x="2052" y="9333"/>
                  </a:cubicBezTo>
                  <a:lnTo>
                    <a:pt x="3600" y="9333"/>
                  </a:lnTo>
                  <a:lnTo>
                    <a:pt x="7352" y="0"/>
                  </a:lnTo>
                  <a:lnTo>
                    <a:pt x="9000" y="9333"/>
                  </a:lnTo>
                  <a:lnTo>
                    <a:pt x="19548" y="9333"/>
                  </a:lnTo>
                  <a:cubicBezTo>
                    <a:pt x="20681" y="9333"/>
                    <a:pt x="21600" y="10248"/>
                    <a:pt x="21600" y="11377"/>
                  </a:cubicBezTo>
                  <a:lnTo>
                    <a:pt x="21600" y="11377"/>
                  </a:lnTo>
                  <a:lnTo>
                    <a:pt x="21600" y="19555"/>
                  </a:lnTo>
                  <a:cubicBezTo>
                    <a:pt x="21600" y="20685"/>
                    <a:pt x="20681" y="21600"/>
                    <a:pt x="19548" y="21600"/>
                  </a:cubicBezTo>
                  <a:lnTo>
                    <a:pt x="2052" y="21600"/>
                  </a:lnTo>
                  <a:cubicBezTo>
                    <a:pt x="919" y="21600"/>
                    <a:pt x="0" y="20685"/>
                    <a:pt x="0" y="19555"/>
                  </a:cubicBezTo>
                  <a:lnTo>
                    <a:pt x="0" y="14444"/>
                  </a:lnTo>
                  <a:lnTo>
                    <a:pt x="0" y="11377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1" name="Computer A encrypts the plaintext document using its private key"/>
            <p:cNvSpPr txBox="1"/>
            <p:nvPr/>
          </p:nvSpPr>
          <p:spPr>
            <a:xfrm>
              <a:off x="129905" y="1102080"/>
              <a:ext cx="2308997" cy="148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Computer A encrypts the plaintext document using its private key</a:t>
              </a:r>
            </a:p>
          </p:txBody>
        </p:sp>
      </p:grpSp>
      <p:grpSp>
        <p:nvGrpSpPr>
          <p:cNvPr id="275" name="Speech Bubble: Rectangle with Corners Rounded 17"/>
          <p:cNvGrpSpPr/>
          <p:nvPr/>
        </p:nvGrpSpPr>
        <p:grpSpPr>
          <a:xfrm>
            <a:off x="5248922" y="3557146"/>
            <a:ext cx="2425528" cy="2210451"/>
            <a:chOff x="0" y="0"/>
            <a:chExt cx="2425527" cy="2210449"/>
          </a:xfrm>
        </p:grpSpPr>
        <p:sp>
          <p:nvSpPr>
            <p:cNvPr id="273" name="Shape"/>
            <p:cNvSpPr/>
            <p:nvPr/>
          </p:nvSpPr>
          <p:spPr>
            <a:xfrm>
              <a:off x="0" y="0"/>
              <a:ext cx="2425528" cy="2210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264"/>
                  </a:moveTo>
                  <a:cubicBezTo>
                    <a:pt x="0" y="12343"/>
                    <a:pt x="680" y="11597"/>
                    <a:pt x="1519" y="11597"/>
                  </a:cubicBezTo>
                  <a:lnTo>
                    <a:pt x="3600" y="11597"/>
                  </a:lnTo>
                  <a:lnTo>
                    <a:pt x="8229" y="0"/>
                  </a:lnTo>
                  <a:lnTo>
                    <a:pt x="9000" y="11597"/>
                  </a:lnTo>
                  <a:lnTo>
                    <a:pt x="20081" y="11597"/>
                  </a:lnTo>
                  <a:cubicBezTo>
                    <a:pt x="20920" y="11597"/>
                    <a:pt x="21600" y="12343"/>
                    <a:pt x="21600" y="13264"/>
                  </a:cubicBezTo>
                  <a:lnTo>
                    <a:pt x="21600" y="13264"/>
                  </a:lnTo>
                  <a:lnTo>
                    <a:pt x="21600" y="19933"/>
                  </a:lnTo>
                  <a:cubicBezTo>
                    <a:pt x="21600" y="20854"/>
                    <a:pt x="20920" y="21600"/>
                    <a:pt x="20081" y="21600"/>
                  </a:cubicBezTo>
                  <a:lnTo>
                    <a:pt x="1519" y="21600"/>
                  </a:lnTo>
                  <a:cubicBezTo>
                    <a:pt x="680" y="21600"/>
                    <a:pt x="0" y="20854"/>
                    <a:pt x="0" y="19933"/>
                  </a:cubicBezTo>
                  <a:lnTo>
                    <a:pt x="0" y="13264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4" name="The cipher text is sent to  Computer B"/>
            <p:cNvSpPr txBox="1"/>
            <p:nvPr/>
          </p:nvSpPr>
          <p:spPr>
            <a:xfrm>
              <a:off x="108391" y="1233793"/>
              <a:ext cx="2208745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/>
              <a:r>
                <a:t>The cipher text is sent to </a:t>
              </a:r>
              <a:br/>
              <a:r>
                <a:t>Computer B</a:t>
              </a:r>
            </a:p>
          </p:txBody>
        </p:sp>
      </p:grpSp>
      <p:grpSp>
        <p:nvGrpSpPr>
          <p:cNvPr id="278" name="Speech Bubble: Rectangle with Corners Rounded 18"/>
          <p:cNvGrpSpPr/>
          <p:nvPr/>
        </p:nvGrpSpPr>
        <p:grpSpPr>
          <a:xfrm>
            <a:off x="5754851" y="3188011"/>
            <a:ext cx="2201525" cy="2488801"/>
            <a:chOff x="0" y="0"/>
            <a:chExt cx="2201523" cy="2488800"/>
          </a:xfrm>
        </p:grpSpPr>
        <p:sp>
          <p:nvSpPr>
            <p:cNvPr id="276" name="Shape"/>
            <p:cNvSpPr/>
            <p:nvPr/>
          </p:nvSpPr>
          <p:spPr>
            <a:xfrm>
              <a:off x="0" y="0"/>
              <a:ext cx="2201525" cy="24888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4196"/>
                  </a:moveTo>
                  <a:cubicBezTo>
                    <a:pt x="0" y="13379"/>
                    <a:pt x="749" y="12716"/>
                    <a:pt x="1674" y="12716"/>
                  </a:cubicBezTo>
                  <a:lnTo>
                    <a:pt x="12600" y="12716"/>
                  </a:lnTo>
                  <a:lnTo>
                    <a:pt x="13470" y="0"/>
                  </a:lnTo>
                  <a:lnTo>
                    <a:pt x="18000" y="12716"/>
                  </a:lnTo>
                  <a:lnTo>
                    <a:pt x="19926" y="12716"/>
                  </a:lnTo>
                  <a:cubicBezTo>
                    <a:pt x="20851" y="12716"/>
                    <a:pt x="21600" y="13379"/>
                    <a:pt x="21600" y="14196"/>
                  </a:cubicBezTo>
                  <a:lnTo>
                    <a:pt x="21600" y="14196"/>
                  </a:lnTo>
                  <a:lnTo>
                    <a:pt x="21600" y="20119"/>
                  </a:lnTo>
                  <a:cubicBezTo>
                    <a:pt x="21600" y="20937"/>
                    <a:pt x="20851" y="21600"/>
                    <a:pt x="19926" y="21600"/>
                  </a:cubicBezTo>
                  <a:lnTo>
                    <a:pt x="1674" y="21600"/>
                  </a:lnTo>
                  <a:cubicBezTo>
                    <a:pt x="749" y="21600"/>
                    <a:pt x="0" y="20937"/>
                    <a:pt x="0" y="20119"/>
                  </a:cubicBezTo>
                  <a:lnTo>
                    <a:pt x="0" y="1419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7" name="Computer B has a copy of the same key"/>
            <p:cNvSpPr txBox="1"/>
            <p:nvPr/>
          </p:nvSpPr>
          <p:spPr>
            <a:xfrm>
              <a:off x="108391" y="1512142"/>
              <a:ext cx="1984742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Computer B has a copy of the same key</a:t>
              </a:r>
            </a:p>
          </p:txBody>
        </p:sp>
      </p:grpSp>
      <p:grpSp>
        <p:nvGrpSpPr>
          <p:cNvPr id="281" name="Speech Bubble: Rectangle with Corners Rounded 4"/>
          <p:cNvGrpSpPr/>
          <p:nvPr/>
        </p:nvGrpSpPr>
        <p:grpSpPr>
          <a:xfrm>
            <a:off x="6590097" y="3572174"/>
            <a:ext cx="2201525" cy="2377106"/>
            <a:chOff x="0" y="0"/>
            <a:chExt cx="2201523" cy="2377105"/>
          </a:xfrm>
        </p:grpSpPr>
        <p:sp>
          <p:nvSpPr>
            <p:cNvPr id="279" name="Shape"/>
            <p:cNvSpPr/>
            <p:nvPr/>
          </p:nvSpPr>
          <p:spPr>
            <a:xfrm>
              <a:off x="0" y="0"/>
              <a:ext cx="2201525" cy="237710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658"/>
                  </a:moveTo>
                  <a:cubicBezTo>
                    <a:pt x="0" y="10560"/>
                    <a:pt x="961" y="9670"/>
                    <a:pt x="2147" y="9670"/>
                  </a:cubicBezTo>
                  <a:lnTo>
                    <a:pt x="12600" y="9670"/>
                  </a:lnTo>
                  <a:lnTo>
                    <a:pt x="15169" y="0"/>
                  </a:lnTo>
                  <a:lnTo>
                    <a:pt x="18000" y="9670"/>
                  </a:lnTo>
                  <a:lnTo>
                    <a:pt x="19453" y="9670"/>
                  </a:lnTo>
                  <a:cubicBezTo>
                    <a:pt x="20639" y="9670"/>
                    <a:pt x="21600" y="10560"/>
                    <a:pt x="21600" y="11658"/>
                  </a:cubicBezTo>
                  <a:lnTo>
                    <a:pt x="21600" y="11658"/>
                  </a:lnTo>
                  <a:lnTo>
                    <a:pt x="21600" y="19612"/>
                  </a:lnTo>
                  <a:cubicBezTo>
                    <a:pt x="21600" y="20710"/>
                    <a:pt x="20639" y="21600"/>
                    <a:pt x="19453" y="21600"/>
                  </a:cubicBezTo>
                  <a:lnTo>
                    <a:pt x="2147" y="21600"/>
                  </a:lnTo>
                  <a:cubicBezTo>
                    <a:pt x="961" y="21600"/>
                    <a:pt x="0" y="20710"/>
                    <a:pt x="0" y="19612"/>
                  </a:cubicBezTo>
                  <a:lnTo>
                    <a:pt x="0" y="11658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0" name="and uses it to decrypt the ciphertext back into plaintext"/>
            <p:cNvSpPr txBox="1"/>
            <p:nvPr/>
          </p:nvSpPr>
          <p:spPr>
            <a:xfrm>
              <a:off x="122509" y="1116136"/>
              <a:ext cx="1956505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and uses it to decrypt the ciphertext back into plaintext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3A075A0-A9D2-6BAE-7905-0A4D6CFC372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fill="hold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-1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22573 0.000933" pathEditMode="relative">
                                      <p:cBhvr>
                                        <p:cTn id="33" dur="2000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xit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fill="hold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ntr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xit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fill="hold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" grpId="1" animBg="1" advAuto="0"/>
      <p:bldP spid="266" grpId="3" animBg="1" advAuto="0"/>
      <p:bldP spid="267" grpId="4" animBg="1" advAuto="0"/>
      <p:bldP spid="268" grpId="12" animBg="1" advAuto="0"/>
      <p:bldP spid="269" grpId="10" animBg="1" advAuto="0"/>
      <p:bldP spid="272" grpId="2" animBg="1" advAuto="0"/>
      <p:bldP spid="272" grpId="5" animBg="1" advAuto="0"/>
      <p:bldP spid="275" grpId="6" animBg="1" advAuto="0"/>
      <p:bldP spid="275" grpId="9" animBg="1" advAuto="0"/>
      <p:bldP spid="278" grpId="8" animBg="1" advAuto="0"/>
      <p:bldP spid="278" grpId="13" animBg="1" advAuto="0"/>
      <p:bldP spid="281" grpId="11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283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Verdana</vt:lpstr>
      <vt:lpstr>Wingdings</vt:lpstr>
      <vt:lpstr>1_TitleSlide</vt:lpstr>
      <vt:lpstr>Data encryption</vt:lpstr>
      <vt:lpstr>Encryption basics</vt:lpstr>
      <vt:lpstr>Symmetric-key encryption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encryption</dc:title>
  <cp:lastModifiedBy>Mukesh  Bisht</cp:lastModifiedBy>
  <cp:revision>4</cp:revision>
  <dcterms:modified xsi:type="dcterms:W3CDTF">2022-12-27T22:50:06Z</dcterms:modified>
</cp:coreProperties>
</file>