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CD17A4A-FA73-0952-5886-3AC992398F2E}" name="Beth" initials="B" userId="911fd044f48b8196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8332" autoAdjust="0"/>
  </p:normalViewPr>
  <p:slideViewPr>
    <p:cSldViewPr snapToGrid="0">
      <p:cViewPr varScale="1">
        <p:scale>
          <a:sx n="108" d="100"/>
          <a:sy n="108" d="100"/>
        </p:scale>
        <p:origin x="162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63727672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This slide presentation could be used as a starter activity. The first slide introduces a text interface and the next slides are an activity to enable </a:t>
            </a:r>
            <a:r>
              <a:rPr lang="en-GB" dirty="0"/>
              <a:t>learners </a:t>
            </a:r>
            <a:r>
              <a:rPr dirty="0"/>
              <a:t>to experience the main drawbacks of text interfaces – the difficulty of remembering the many different text commands needed. There are automatic transitions from slides 4</a:t>
            </a:r>
            <a:r>
              <a:rPr lang="en-GB" sz="1200" b="0" i="0" dirty="0">
                <a:effectLst/>
                <a:latin typeface="+mj-lt"/>
                <a:ea typeface="+mj-ea"/>
                <a:cs typeface="+mj-cs"/>
                <a:sym typeface="Arial"/>
              </a:rPr>
              <a:t>–</a:t>
            </a:r>
            <a:r>
              <a:rPr dirty="0"/>
              <a:t>5 and from 5</a:t>
            </a:r>
            <a:r>
              <a:rPr lang="en-GB" sz="1200" b="0" i="0">
                <a:effectLst/>
                <a:latin typeface="+mj-lt"/>
                <a:ea typeface="+mj-ea"/>
                <a:cs typeface="+mj-cs"/>
                <a:sym typeface="Arial"/>
              </a:rPr>
              <a:t>–</a:t>
            </a:r>
            <a:r>
              <a:t>6</a:t>
            </a:r>
            <a:r>
              <a:rPr dirty="0"/>
              <a:t>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30703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83473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2" name="Shape 25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slide will automatically move to the next slide after 20 seconds.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8" name="Shape 25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slide will automatically move to the next slide after 40 seconds.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4" name="Shape 2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Did anyone remember them all? This is unlikely so congratulate anyone who remembered more than five.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7AF0B6-5701-E132-5472-63F0E5CC5C22}"/>
              </a:ext>
            </a:extLst>
          </p:cNvPr>
          <p:cNvSpPr txBox="1"/>
          <p:nvPr userDrawn="1"/>
        </p:nvSpPr>
        <p:spPr>
          <a:xfrm>
            <a:off x="107504" y="723206"/>
            <a:ext cx="9036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kern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1: Exploring User Interface Design Principles and Project Planning Techniques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9D837F-A72B-50BD-C881-754EB535F7A5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2ED266A-8997-2E02-07E4-33D4E8F596E5}"/>
              </a:ext>
            </a:extLst>
          </p:cNvPr>
          <p:cNvSpPr txBox="1">
            <a:spLocks/>
          </p:cNvSpPr>
          <p:nvPr userDrawn="1"/>
        </p:nvSpPr>
        <p:spPr>
          <a:xfrm>
            <a:off x="468313" y="6453188"/>
            <a:ext cx="6911975" cy="2873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Pearson Education Ltd 2022. Copying permitted for purchasing institution only. This material is not copyright free.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interfaces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half" idx="1"/>
          </p:nvPr>
        </p:nvSpPr>
        <p:spPr>
          <a:xfrm>
            <a:off x="971600" y="3861048"/>
            <a:ext cx="7376863" cy="1752601"/>
          </a:xfrm>
          <a:prstGeom prst="rect">
            <a:avLst/>
          </a:prstGeom>
        </p:spPr>
        <p:txBody>
          <a:bodyPr/>
          <a:lstStyle/>
          <a:p>
            <a:r>
              <a:t>How user-friendly are they?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2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rPr dirty="0"/>
              <a:t>Text interfaces</a:t>
            </a:r>
          </a:p>
        </p:txBody>
      </p:sp>
      <p:sp>
        <p:nvSpPr>
          <p:cNvPr id="23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195513"/>
            <a:ext cx="8207376" cy="387826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 typeface="Wingdings"/>
              <a:buNone/>
            </a:lvl1pPr>
          </a:lstStyle>
          <a:p>
            <a:r>
              <a:t>Text interfaces are used to enter commands into a computer using words (or abbreviations).</a:t>
            </a:r>
          </a:p>
        </p:txBody>
      </p:sp>
      <p:grpSp>
        <p:nvGrpSpPr>
          <p:cNvPr id="244" name="Group 9"/>
          <p:cNvGrpSpPr/>
          <p:nvPr/>
        </p:nvGrpSpPr>
        <p:grpSpPr>
          <a:xfrm>
            <a:off x="1259632" y="3428999"/>
            <a:ext cx="6911976" cy="1800202"/>
            <a:chOff x="0" y="0"/>
            <a:chExt cx="6911975" cy="1800200"/>
          </a:xfrm>
        </p:grpSpPr>
        <p:sp>
          <p:nvSpPr>
            <p:cNvPr id="236" name="Rectangle 3"/>
            <p:cNvSpPr/>
            <p:nvPr/>
          </p:nvSpPr>
          <p:spPr>
            <a:xfrm>
              <a:off x="0" y="-1"/>
              <a:ext cx="6911975" cy="1800202"/>
            </a:xfrm>
            <a:prstGeom prst="rect">
              <a:avLst/>
            </a:prstGeom>
            <a:solidFill>
              <a:srgbClr val="000000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grpSp>
          <p:nvGrpSpPr>
            <p:cNvPr id="239" name="Rectangle 6"/>
            <p:cNvGrpSpPr/>
            <p:nvPr/>
          </p:nvGrpSpPr>
          <p:grpSpPr>
            <a:xfrm>
              <a:off x="216023" y="144015"/>
              <a:ext cx="3744417" cy="340668"/>
              <a:chOff x="0" y="0"/>
              <a:chExt cx="3744416" cy="340666"/>
            </a:xfrm>
          </p:grpSpPr>
          <p:sp>
            <p:nvSpPr>
              <p:cNvPr id="237" name="Rectangle"/>
              <p:cNvSpPr/>
              <p:nvPr/>
            </p:nvSpPr>
            <p:spPr>
              <a:xfrm>
                <a:off x="-1" y="0"/>
                <a:ext cx="3744418" cy="340667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38" name="Enter your command below:"/>
              <p:cNvSpPr txBox="1"/>
              <p:nvPr/>
            </p:nvSpPr>
            <p:spPr>
              <a:xfrm>
                <a:off x="58419" y="16663"/>
                <a:ext cx="3627578" cy="3073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>
                  <a:defRPr sz="1400"/>
                </a:lvl1pPr>
              </a:lstStyle>
              <a:p>
                <a:r>
                  <a:t>Enter your command below:</a:t>
                </a:r>
              </a:p>
            </p:txBody>
          </p:sp>
        </p:grpSp>
        <p:grpSp>
          <p:nvGrpSpPr>
            <p:cNvPr id="242" name="Rectangle 8"/>
            <p:cNvGrpSpPr/>
            <p:nvPr/>
          </p:nvGrpSpPr>
          <p:grpSpPr>
            <a:xfrm>
              <a:off x="237066" y="801774"/>
              <a:ext cx="3744417" cy="340668"/>
              <a:chOff x="0" y="0"/>
              <a:chExt cx="3744416" cy="340666"/>
            </a:xfrm>
          </p:grpSpPr>
          <p:sp>
            <p:nvSpPr>
              <p:cNvPr id="240" name="Rectangle"/>
              <p:cNvSpPr/>
              <p:nvPr/>
            </p:nvSpPr>
            <p:spPr>
              <a:xfrm>
                <a:off x="-1" y="0"/>
                <a:ext cx="3744418" cy="340667"/>
              </a:xfrm>
              <a:prstGeom prst="rect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41" name="c:\exit"/>
              <p:cNvSpPr txBox="1"/>
              <p:nvPr/>
            </p:nvSpPr>
            <p:spPr>
              <a:xfrm>
                <a:off x="58419" y="16663"/>
                <a:ext cx="3627578" cy="3073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>
                  <a:defRPr sz="1400"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r>
                  <a:t>c:\exit </a:t>
                </a:r>
              </a:p>
            </p:txBody>
          </p:sp>
        </p:grpSp>
        <p:sp>
          <p:nvSpPr>
            <p:cNvPr id="243" name="Rectangle 7"/>
            <p:cNvSpPr/>
            <p:nvPr/>
          </p:nvSpPr>
          <p:spPr>
            <a:xfrm>
              <a:off x="936103" y="936103"/>
              <a:ext cx="45720" cy="115361"/>
            </a:xfrm>
            <a:prstGeom prst="rect">
              <a:avLst/>
            </a:pr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1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A9AD160-5C86-2CD5-378B-423B5ED9B45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1988935"/>
            <a:ext cx="8229600" cy="86400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365760">
              <a:defRPr sz="1760"/>
            </a:pPr>
            <a:br>
              <a:rPr dirty="0"/>
            </a:br>
            <a:br>
              <a:rPr dirty="0"/>
            </a:br>
            <a:r>
              <a:rPr dirty="0"/>
              <a:t>You have 20 seconds to </a:t>
            </a:r>
            <a:r>
              <a:rPr dirty="0" err="1"/>
              <a:t>memorise</a:t>
            </a:r>
            <a:r>
              <a:rPr dirty="0"/>
              <a:t> the following list of commands:</a:t>
            </a:r>
            <a:br>
              <a:rPr dirty="0"/>
            </a:br>
            <a:endParaRPr dirty="0"/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1916831"/>
            <a:ext cx="8207376" cy="3878264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 typeface="Wingdings"/>
              <a:buNone/>
            </a:pPr>
            <a:r>
              <a:t>ls</a:t>
            </a:r>
          </a:p>
          <a:p>
            <a:pPr marL="0" indent="0">
              <a:buSzTx/>
              <a:buFont typeface="Wingdings"/>
              <a:buNone/>
            </a:pPr>
            <a:r>
              <a:t>	cd 			msdt</a:t>
            </a:r>
          </a:p>
          <a:p>
            <a:pPr marL="0" indent="0">
              <a:buSzTx/>
              <a:buFont typeface="Wingdings"/>
              <a:buNone/>
            </a:pPr>
            <a:r>
              <a:t>		mkdir 				wiaacmgr</a:t>
            </a:r>
          </a:p>
          <a:p>
            <a:pPr marL="0" indent="0">
              <a:buSzTx/>
              <a:buFont typeface="Wingdings"/>
              <a:buNone/>
            </a:pPr>
            <a:r>
              <a:t>			grep</a:t>
            </a:r>
          </a:p>
          <a:p>
            <a:pPr marL="0" indent="0">
              <a:buSzTx/>
              <a:buFont typeface="Wingdings"/>
              <a:buNone/>
            </a:pPr>
            <a:r>
              <a:t>	msconfig		chmod </a:t>
            </a:r>
          </a:p>
          <a:p>
            <a:pPr marL="0" indent="0">
              <a:buSzTx/>
              <a:buFont typeface="Wingdings"/>
              <a:buNone/>
            </a:pPr>
            <a:r>
              <a:t>						regedit					passwd </a:t>
            </a:r>
          </a:p>
          <a:p>
            <a:pPr marL="0" indent="0" algn="r">
              <a:buSzTx/>
              <a:buFont typeface="Wingdings"/>
              <a:buNone/>
            </a:pPr>
            <a:r>
              <a:t>rstrui		sysedit				symlink</a:t>
            </a: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itle 1"/>
          <p:cNvSpPr txBox="1">
            <a:spLocks noGrp="1"/>
          </p:cNvSpPr>
          <p:nvPr>
            <p:ph type="title"/>
          </p:nvPr>
        </p:nvSpPr>
        <p:spPr>
          <a:xfrm>
            <a:off x="532616" y="1195200"/>
            <a:ext cx="8229600" cy="864000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365760">
              <a:defRPr sz="1760"/>
            </a:pPr>
            <a:br>
              <a:rPr sz="3000" dirty="0"/>
            </a:br>
            <a:br>
              <a:rPr sz="3000" dirty="0"/>
            </a:br>
            <a:r>
              <a:rPr sz="3000" dirty="0"/>
              <a:t>Write down as many as you can remember.</a:t>
            </a:r>
          </a:p>
        </p:txBody>
      </p:sp>
      <p:sp>
        <p:nvSpPr>
          <p:cNvPr id="256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/>
          <a:lstStyle/>
          <a:p>
            <a:endParaRPr dirty="0"/>
          </a:p>
          <a:p>
            <a:pPr marL="0" indent="0">
              <a:buSzTx/>
              <a:buFont typeface="Wingdings"/>
              <a:buNone/>
            </a:pPr>
            <a:r>
              <a:rPr dirty="0"/>
              <a:t>		</a:t>
            </a:r>
          </a:p>
          <a:p>
            <a:pPr marL="0" indent="0">
              <a:buSzTx/>
              <a:buFont typeface="Wingdings"/>
              <a:buNone/>
            </a:pPr>
            <a:endParaRPr dirty="0"/>
          </a:p>
          <a:p>
            <a:pPr marL="0" indent="0" algn="ctr">
              <a:buSzTx/>
              <a:buFont typeface="Wingdings"/>
              <a:buNone/>
            </a:pPr>
            <a:r>
              <a:rPr dirty="0"/>
              <a:t>You have 40 seconds to do this.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Content Placeholder 2"/>
          <p:cNvSpPr txBox="1"/>
          <p:nvPr/>
        </p:nvSpPr>
        <p:spPr>
          <a:xfrm>
            <a:off x="514032" y="2195513"/>
            <a:ext cx="8115936" cy="3365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500"/>
              </a:spcBef>
              <a:defRPr sz="2400">
                <a:latin typeface="+mj-lt"/>
                <a:ea typeface="+mj-ea"/>
                <a:cs typeface="+mj-cs"/>
                <a:sym typeface="Arial"/>
              </a:defRPr>
            </a:pPr>
            <a:r>
              <a:t>ls</a:t>
            </a:r>
          </a:p>
          <a:p>
            <a:pPr>
              <a:spcBef>
                <a:spcPts val="500"/>
              </a:spcBef>
              <a:defRPr sz="2400">
                <a:latin typeface="+mj-lt"/>
                <a:ea typeface="+mj-ea"/>
                <a:cs typeface="+mj-cs"/>
                <a:sym typeface="Arial"/>
              </a:defRPr>
            </a:pPr>
            <a:r>
              <a:t>	cd 			msdt</a:t>
            </a:r>
          </a:p>
          <a:p>
            <a:pPr>
              <a:spcBef>
                <a:spcPts val="500"/>
              </a:spcBef>
              <a:defRPr sz="2400">
                <a:latin typeface="+mj-lt"/>
                <a:ea typeface="+mj-ea"/>
                <a:cs typeface="+mj-cs"/>
                <a:sym typeface="Arial"/>
              </a:defRPr>
            </a:pPr>
            <a:r>
              <a:t>		mkdir 				wiaacmgr</a:t>
            </a:r>
          </a:p>
          <a:p>
            <a:pPr>
              <a:spcBef>
                <a:spcPts val="500"/>
              </a:spcBef>
              <a:defRPr sz="2400">
                <a:latin typeface="+mj-lt"/>
                <a:ea typeface="+mj-ea"/>
                <a:cs typeface="+mj-cs"/>
                <a:sym typeface="Arial"/>
              </a:defRPr>
            </a:pPr>
            <a:r>
              <a:t>			grep</a:t>
            </a:r>
          </a:p>
          <a:p>
            <a:pPr>
              <a:spcBef>
                <a:spcPts val="500"/>
              </a:spcBef>
              <a:defRPr sz="2400">
                <a:latin typeface="+mj-lt"/>
                <a:ea typeface="+mj-ea"/>
                <a:cs typeface="+mj-cs"/>
                <a:sym typeface="Arial"/>
              </a:defRPr>
            </a:pPr>
            <a:r>
              <a:t>	msconfig		chmod </a:t>
            </a:r>
          </a:p>
          <a:p>
            <a:pPr>
              <a:spcBef>
                <a:spcPts val="500"/>
              </a:spcBef>
              <a:defRPr sz="2400">
                <a:latin typeface="+mj-lt"/>
                <a:ea typeface="+mj-ea"/>
                <a:cs typeface="+mj-cs"/>
                <a:sym typeface="Arial"/>
              </a:defRPr>
            </a:pPr>
            <a:r>
              <a:t>						regedit					passwd </a:t>
            </a:r>
          </a:p>
          <a:p>
            <a:pPr algn="r">
              <a:spcBef>
                <a:spcPts val="500"/>
              </a:spcBef>
              <a:defRPr sz="2400">
                <a:latin typeface="+mj-lt"/>
                <a:ea typeface="+mj-ea"/>
                <a:cs typeface="+mj-cs"/>
                <a:sym typeface="Arial"/>
              </a:defRPr>
            </a:pPr>
            <a:r>
              <a:t>rstrui		sysedit				symlink</a:t>
            </a:r>
          </a:p>
        </p:txBody>
      </p:sp>
      <p:sp>
        <p:nvSpPr>
          <p:cNvPr id="262" name="Title 1"/>
          <p:cNvSpPr txBox="1">
            <a:spLocks noGrp="1"/>
          </p:cNvSpPr>
          <p:nvPr>
            <p:ph type="title"/>
          </p:nvPr>
        </p:nvSpPr>
        <p:spPr>
          <a:xfrm>
            <a:off x="395535" y="1195200"/>
            <a:ext cx="8352930" cy="864000"/>
          </a:xfrm>
          <a:prstGeom prst="rect">
            <a:avLst/>
          </a:prstGeom>
        </p:spPr>
        <p:txBody>
          <a:bodyPr/>
          <a:lstStyle/>
          <a:p>
            <a:r>
              <a:rPr dirty="0"/>
              <a:t>How many did you remember?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274</Words>
  <Application>Microsoft Office PowerPoint</Application>
  <PresentationFormat>On-screen Show (4:3)</PresentationFormat>
  <Paragraphs>31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Verdana</vt:lpstr>
      <vt:lpstr>Wingdings</vt:lpstr>
      <vt:lpstr>1_TitleSlide</vt:lpstr>
      <vt:lpstr>Text interfaces</vt:lpstr>
      <vt:lpstr>Text interfaces</vt:lpstr>
      <vt:lpstr>  You have 20 seconds to memorise the following list of commands: </vt:lpstr>
      <vt:lpstr>PowerPoint Presentation</vt:lpstr>
      <vt:lpstr>  Write down as many as you can remember.</vt:lpstr>
      <vt:lpstr>How many did you remember?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 interfaces</dc:title>
  <dc:creator>Mukesh Bisht</dc:creator>
  <cp:lastModifiedBy>Mukesh  Bisht</cp:lastModifiedBy>
  <cp:revision>15</cp:revision>
  <dcterms:modified xsi:type="dcterms:W3CDTF">2022-10-31T22:18:27Z</dcterms:modified>
</cp:coreProperties>
</file>