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E7F3F4"/>
          </a:solidFill>
        </a:fill>
      </a:tcStyle>
    </a:wholeTbl>
    <a:band2H>
      <a:tcTxStyle/>
      <a:tcStyle>
        <a:tcBdr/>
        <a:fill>
          <a:solidFill>
            <a:srgbClr val="F3F9FA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CCCD9"/>
          </a:solidFill>
        </a:fill>
      </a:tcStyle>
    </a:wholeTbl>
    <a:band2H>
      <a:tcTxStyle/>
      <a:tcStyle>
        <a:tcBdr/>
        <a:fill>
          <a:solidFill>
            <a:srgbClr val="E7E7ED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64400" autoAdjust="0"/>
  </p:normalViewPr>
  <p:slideViewPr>
    <p:cSldViewPr snapToGrid="0">
      <p:cViewPr varScale="1">
        <p:scale>
          <a:sx n="108" d="100"/>
          <a:sy n="108" d="100"/>
        </p:scale>
        <p:origin x="1626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03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endParaRPr/>
          </a:p>
        </p:txBody>
      </p:sp>
      <p:sp>
        <p:nvSpPr>
          <p:cNvPr id="226" name="Shape 22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79912725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n-lt"/>
        <a:ea typeface="+mn-ea"/>
        <a:cs typeface="+mn-cs"/>
        <a:sym typeface="Arial"/>
      </a:defRPr>
    </a:lvl1pPr>
    <a:lvl2pPr indent="2286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2pPr>
    <a:lvl3pPr indent="4572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3pPr>
    <a:lvl4pPr indent="6858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4pPr>
    <a:lvl5pPr indent="9144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5pPr>
    <a:lvl6pPr indent="11430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6pPr>
    <a:lvl7pPr indent="13716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7pPr>
    <a:lvl8pPr indent="16002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8pPr>
    <a:lvl9pPr indent="18288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31" name="Shape 23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This slide presentation could be used during the lesson when explaining to </a:t>
            </a:r>
            <a:r>
              <a:rPr lang="en-GB" dirty="0"/>
              <a:t>learner</a:t>
            </a:r>
            <a:r>
              <a:rPr dirty="0"/>
              <a:t>s how using distinguishable objects in an interface helps users to learn how to interact with the interface.</a:t>
            </a:r>
          </a:p>
          <a:p>
            <a:endParaRPr dirty="0"/>
          </a:p>
          <a:p>
            <a:r>
              <a:rPr dirty="0"/>
              <a:t>There are transitions in the presentation when viewed in Slide Show mode.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322748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Shape 241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42" name="Shape 242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This interface is entirely text.</a:t>
            </a:r>
          </a:p>
          <a:p>
            <a:endParaRPr dirty="0"/>
          </a:p>
          <a:p>
            <a:r>
              <a:rPr dirty="0"/>
              <a:t>There is a search option but it is not obvious (the light grey cursor is just visible on an otherwise empty line</a:t>
            </a:r>
            <a:r>
              <a:rPr lang="en-US" dirty="0"/>
              <a:t>)</a:t>
            </a:r>
            <a:r>
              <a:rPr dirty="0"/>
              <a:t>.</a:t>
            </a:r>
          </a:p>
          <a:p>
            <a:endParaRPr dirty="0"/>
          </a:p>
          <a:p>
            <a:r>
              <a:rPr dirty="0"/>
              <a:t>The email address hyperlink is not marked as such – </a:t>
            </a:r>
            <a:r>
              <a:rPr lang="en-IN" dirty="0"/>
              <a:t>it </a:t>
            </a:r>
            <a:r>
              <a:rPr dirty="0"/>
              <a:t>should be blue and underlined to indicate a hyperlink.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Shape 249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50" name="Shape 250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This is slightly better.</a:t>
            </a:r>
          </a:p>
          <a:p>
            <a:endParaRPr dirty="0"/>
          </a:p>
          <a:p>
            <a:r>
              <a:rPr dirty="0"/>
              <a:t>The search facility is </a:t>
            </a:r>
            <a:r>
              <a:rPr dirty="0" err="1"/>
              <a:t>emphasised</a:t>
            </a:r>
            <a:r>
              <a:rPr dirty="0"/>
              <a:t> with a box, white background and a magnifier icon.</a:t>
            </a:r>
          </a:p>
          <a:p>
            <a:endParaRPr dirty="0"/>
          </a:p>
          <a:p>
            <a:r>
              <a:rPr dirty="0"/>
              <a:t>The email address hyperlink is not marked as such – </a:t>
            </a:r>
            <a:r>
              <a:rPr lang="en-IN" dirty="0"/>
              <a:t>it </a:t>
            </a:r>
            <a:r>
              <a:rPr dirty="0"/>
              <a:t>should be blue and underlined to indicate a hyperlink.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Shape 257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58" name="Shape 25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Both issues are now addressed.</a:t>
            </a:r>
          </a:p>
          <a:p>
            <a:endParaRPr/>
          </a:p>
          <a:p>
            <a:r>
              <a:t>The search box is obvious.</a:t>
            </a:r>
          </a:p>
          <a:p>
            <a:endParaRPr/>
          </a:p>
          <a:p>
            <a:r>
              <a:t>The hyperlink is obvious.</a:t>
            </a:r>
          </a:p>
          <a:p>
            <a:endParaRPr/>
          </a:p>
          <a:p>
            <a:r>
              <a:t>There is still probably too much text and the font/background colour combination could be improved.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Shape 263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64" name="Shape 264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This page has far too much text.</a:t>
            </a:r>
          </a:p>
          <a:p>
            <a:endParaRPr dirty="0"/>
          </a:p>
          <a:p>
            <a:r>
              <a:rPr dirty="0"/>
              <a:t>It is not obvious at first glance what the page contains.</a:t>
            </a:r>
          </a:p>
          <a:p>
            <a:endParaRPr dirty="0"/>
          </a:p>
          <a:p>
            <a:r>
              <a:rPr dirty="0"/>
              <a:t>There are three hyperlinks but it takes time to read everything to </a:t>
            </a:r>
            <a:r>
              <a:rPr dirty="0" err="1"/>
              <a:t>realise</a:t>
            </a:r>
            <a:r>
              <a:rPr dirty="0"/>
              <a:t> there is nothing else on the page.</a:t>
            </a:r>
          </a:p>
          <a:p>
            <a:endParaRPr dirty="0"/>
          </a:p>
          <a:p>
            <a:r>
              <a:rPr dirty="0"/>
              <a:t>A lot of text for very little gain.</a:t>
            </a:r>
          </a:p>
          <a:p>
            <a:endParaRPr dirty="0"/>
          </a:p>
          <a:p>
            <a:r>
              <a:rPr dirty="0"/>
              <a:t>It takes too long to understand what this page contains and how to use it.</a:t>
            </a:r>
          </a:p>
          <a:p>
            <a:endParaRPr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Shape 269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70" name="Shape 270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Unlike the version on the previous slide, this is clear, concise, well laid out and should take users only a couple of seconds to work out everything the page allows them to do and how to do it.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1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2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13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4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6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161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16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7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19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206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20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7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3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" descr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56350"/>
            <a:ext cx="1762125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5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6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5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8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89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9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Off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Picture 9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6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latin typeface="+mn-lt"/>
                <a:ea typeface="+mn-ea"/>
                <a:cs typeface="+mn-cs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6C3BE32-8C2E-2D8B-269C-78820CF5DB35}"/>
              </a:ext>
            </a:extLst>
          </p:cNvPr>
          <p:cNvSpPr txBox="1"/>
          <p:nvPr userDrawn="1"/>
        </p:nvSpPr>
        <p:spPr>
          <a:xfrm>
            <a:off x="107504" y="723206"/>
            <a:ext cx="903649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b="1" kern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Component 1: Exploring User Interface Design Principles and Project Planning Techniques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BACFE55-0693-36A9-2FF7-F0BB2803B779}"/>
              </a:ext>
            </a:extLst>
          </p:cNvPr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F6DB96AC-809C-2771-1DAB-2FF2B71FDD38}"/>
              </a:ext>
            </a:extLst>
          </p:cNvPr>
          <p:cNvSpPr txBox="1">
            <a:spLocks/>
          </p:cNvSpPr>
          <p:nvPr userDrawn="1"/>
        </p:nvSpPr>
        <p:spPr>
          <a:xfrm>
            <a:off x="468313" y="6453188"/>
            <a:ext cx="6911975" cy="28733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© Pearson Education Ltd 2022. Copying permitted for purchasing institution only. This material is not copyright free.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ransition spd="med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1pPr>
      <a:lvl2pPr marL="742950" marR="0" indent="-28575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2pPr>
      <a:lvl3pPr marL="11430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3pPr>
      <a:lvl4pPr marL="16002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4pPr>
      <a:lvl5pPr marL="20574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»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Title 1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Improving the speed of user interfaces</a:t>
            </a:r>
          </a:p>
        </p:txBody>
      </p:sp>
      <p:sp>
        <p:nvSpPr>
          <p:cNvPr id="229" name="Subtitle 2"/>
          <p:cNvSpPr txBox="1">
            <a:spLocks noGrp="1"/>
          </p:cNvSpPr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Using distinguishable objects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Title 1"/>
          <p:cNvSpPr txBox="1">
            <a:spLocks noGrp="1"/>
          </p:cNvSpPr>
          <p:nvPr>
            <p:ph type="title"/>
          </p:nvPr>
        </p:nvSpPr>
        <p:spPr>
          <a:xfrm>
            <a:off x="468312" y="2132856"/>
            <a:ext cx="8229601" cy="864001"/>
          </a:xfrm>
          <a:prstGeom prst="rect">
            <a:avLst/>
          </a:prstGeom>
        </p:spPr>
        <p:txBody>
          <a:bodyPr>
            <a:noAutofit/>
          </a:bodyPr>
          <a:lstStyle>
            <a:lvl1pPr defTabSz="612648">
              <a:defRPr sz="2680"/>
            </a:lvl1pPr>
          </a:lstStyle>
          <a:p>
            <a:r>
              <a:rPr sz="2800" dirty="0"/>
              <a:t>Which version of the following user interfaces </a:t>
            </a:r>
            <a:br>
              <a:rPr lang="en-US" sz="2800" dirty="0"/>
            </a:br>
            <a:r>
              <a:rPr sz="2800" dirty="0"/>
              <a:t>do you prefer?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="" xmlns:m="http://schemas.openxmlformats.org/officeDocument/2006/math" xmlns:a14="http://schemas.microsoft.com/office/drawing/2010/main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9" name="Group 6"/>
          <p:cNvGrpSpPr/>
          <p:nvPr/>
        </p:nvGrpSpPr>
        <p:grpSpPr>
          <a:xfrm>
            <a:off x="2051719" y="1988839"/>
            <a:ext cx="4392489" cy="3560588"/>
            <a:chOff x="0" y="0"/>
            <a:chExt cx="4392488" cy="3560586"/>
          </a:xfrm>
        </p:grpSpPr>
        <p:sp>
          <p:nvSpPr>
            <p:cNvPr id="237" name="TextBox 3"/>
            <p:cNvSpPr txBox="1"/>
            <p:nvPr/>
          </p:nvSpPr>
          <p:spPr>
            <a:xfrm>
              <a:off x="0" y="0"/>
              <a:ext cx="4392489" cy="3560587"/>
            </a:xfrm>
            <a:prstGeom prst="rect">
              <a:avLst/>
            </a:prstGeom>
            <a:solidFill>
              <a:srgbClr val="99FFCC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 algn="just">
                <a:defRPr>
                  <a:latin typeface="+mn-lt"/>
                  <a:ea typeface="+mn-ea"/>
                  <a:cs typeface="+mn-cs"/>
                  <a:sym typeface="Arial"/>
                </a:defRPr>
              </a:pPr>
              <a:r>
                <a:t>We are one of the UK’s leading manufacturers of packing cases.</a:t>
              </a:r>
            </a:p>
            <a:p>
              <a:pPr algn="just">
                <a:defRPr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  <a:p>
              <a:pPr algn="just">
                <a:defRPr>
                  <a:latin typeface="+mn-lt"/>
                  <a:ea typeface="+mn-ea"/>
                  <a:cs typeface="+mn-cs"/>
                  <a:sym typeface="Arial"/>
                </a:defRPr>
              </a:pPr>
              <a:r>
                <a:t>All our products are approved to relevant British Standards.</a:t>
              </a:r>
            </a:p>
            <a:p>
              <a:pPr algn="just">
                <a:defRPr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  <a:p>
              <a:pPr algn="just">
                <a:defRPr>
                  <a:latin typeface="+mn-lt"/>
                  <a:ea typeface="+mn-ea"/>
                  <a:cs typeface="+mn-cs"/>
                  <a:sym typeface="Arial"/>
                </a:defRPr>
              </a:pPr>
              <a:r>
                <a:t>If you need to find out more information about our products, then you can try searching for our products here.</a:t>
              </a:r>
            </a:p>
            <a:p>
              <a:pPr algn="just">
                <a:defRPr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  <a:p>
              <a:pPr algn="just">
                <a:defRPr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  <a:p>
              <a:pPr algn="just">
                <a:defRPr>
                  <a:latin typeface="+mn-lt"/>
                  <a:ea typeface="+mn-ea"/>
                  <a:cs typeface="+mn-cs"/>
                  <a:sym typeface="Arial"/>
                </a:defRPr>
              </a:pPr>
              <a:r>
                <a:t>Alternatively you can contact us at admin@boxesrus.net.</a:t>
              </a:r>
            </a:p>
          </p:txBody>
        </p:sp>
        <p:sp>
          <p:nvSpPr>
            <p:cNvPr id="238" name="Minus Sign 5"/>
            <p:cNvSpPr/>
            <p:nvPr/>
          </p:nvSpPr>
          <p:spPr>
            <a:xfrm rot="5400000">
              <a:off x="1245" y="2619824"/>
              <a:ext cx="264595" cy="16937"/>
            </a:xfrm>
            <a:prstGeom prst="rect">
              <a:avLst/>
            </a:prstGeom>
            <a:solidFill>
              <a:srgbClr val="000000"/>
            </a:solidFill>
            <a:ln w="25400" cap="flat">
              <a:solidFill>
                <a:srgbClr val="A1A1A1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/>
              <a:endParaRPr/>
            </a:p>
          </p:txBody>
        </p:sp>
      </p:grpSp>
      <p:sp>
        <p:nvSpPr>
          <p:cNvPr id="240" name="TextBox 7"/>
          <p:cNvSpPr txBox="1"/>
          <p:nvPr/>
        </p:nvSpPr>
        <p:spPr>
          <a:xfrm>
            <a:off x="3451433" y="1341715"/>
            <a:ext cx="1586792" cy="4862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2800"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Version 1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="" xmlns:m="http://schemas.openxmlformats.org/officeDocument/2006/math" xmlns:a14="http://schemas.microsoft.com/office/drawing/2010/main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TextBox 6"/>
          <p:cNvSpPr txBox="1"/>
          <p:nvPr/>
        </p:nvSpPr>
        <p:spPr>
          <a:xfrm>
            <a:off x="3451433" y="1341715"/>
            <a:ext cx="1586792" cy="4862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2800"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Version 2</a:t>
            </a:r>
          </a:p>
        </p:txBody>
      </p:sp>
      <p:sp>
        <p:nvSpPr>
          <p:cNvPr id="246" name="TextBox 3"/>
          <p:cNvSpPr txBox="1"/>
          <p:nvPr/>
        </p:nvSpPr>
        <p:spPr>
          <a:xfrm>
            <a:off x="2051719" y="1988839"/>
            <a:ext cx="4392489" cy="3560588"/>
          </a:xfrm>
          <a:prstGeom prst="rect">
            <a:avLst/>
          </a:prstGeom>
          <a:solidFill>
            <a:srgbClr val="99FFCC"/>
          </a:solidFill>
          <a:ln>
            <a:solidFill>
              <a:srgbClr val="000000"/>
            </a:solidFill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just">
              <a:defRPr>
                <a:latin typeface="+mn-lt"/>
                <a:ea typeface="+mn-ea"/>
                <a:cs typeface="+mn-cs"/>
                <a:sym typeface="Arial"/>
              </a:defRPr>
            </a:pPr>
            <a:r>
              <a:t>We are one of the UK’s leading manufacturers of packing cases.</a:t>
            </a:r>
          </a:p>
          <a:p>
            <a:pPr algn="just">
              <a:defRPr>
                <a:latin typeface="+mn-lt"/>
                <a:ea typeface="+mn-ea"/>
                <a:cs typeface="+mn-cs"/>
                <a:sym typeface="Arial"/>
              </a:defRPr>
            </a:pPr>
            <a:endParaRPr/>
          </a:p>
          <a:p>
            <a:pPr algn="just">
              <a:defRPr>
                <a:latin typeface="+mn-lt"/>
                <a:ea typeface="+mn-ea"/>
                <a:cs typeface="+mn-cs"/>
                <a:sym typeface="Arial"/>
              </a:defRPr>
            </a:pPr>
            <a:r>
              <a:t>All our products are approved to relevant British Standards.</a:t>
            </a:r>
          </a:p>
          <a:p>
            <a:pPr algn="just">
              <a:defRPr>
                <a:latin typeface="+mn-lt"/>
                <a:ea typeface="+mn-ea"/>
                <a:cs typeface="+mn-cs"/>
                <a:sym typeface="Arial"/>
              </a:defRPr>
            </a:pPr>
            <a:endParaRPr/>
          </a:p>
          <a:p>
            <a:pPr algn="just">
              <a:defRPr>
                <a:latin typeface="+mn-lt"/>
                <a:ea typeface="+mn-ea"/>
                <a:cs typeface="+mn-cs"/>
                <a:sym typeface="Arial"/>
              </a:defRPr>
            </a:pPr>
            <a:r>
              <a:t>If you need to find out more information about our products, then you can try searching for our products here.</a:t>
            </a:r>
          </a:p>
          <a:p>
            <a:pPr algn="just">
              <a:defRPr>
                <a:latin typeface="+mn-lt"/>
                <a:ea typeface="+mn-ea"/>
                <a:cs typeface="+mn-cs"/>
                <a:sym typeface="Arial"/>
              </a:defRPr>
            </a:pPr>
            <a:endParaRPr/>
          </a:p>
          <a:p>
            <a:pPr algn="just">
              <a:defRPr>
                <a:latin typeface="+mn-lt"/>
                <a:ea typeface="+mn-ea"/>
                <a:cs typeface="+mn-cs"/>
                <a:sym typeface="Arial"/>
              </a:defRPr>
            </a:pPr>
            <a:endParaRPr/>
          </a:p>
          <a:p>
            <a:pPr algn="just">
              <a:defRPr>
                <a:latin typeface="+mn-lt"/>
                <a:ea typeface="+mn-ea"/>
                <a:cs typeface="+mn-cs"/>
                <a:sym typeface="Arial"/>
              </a:defRPr>
            </a:pPr>
            <a:r>
              <a:t>Alternatively you can contact us at admin@boxesrus.net.</a:t>
            </a:r>
          </a:p>
        </p:txBody>
      </p:sp>
      <p:sp>
        <p:nvSpPr>
          <p:cNvPr id="247" name="Rectangle 1"/>
          <p:cNvSpPr/>
          <p:nvPr/>
        </p:nvSpPr>
        <p:spPr>
          <a:xfrm>
            <a:off x="2267743" y="4581311"/>
            <a:ext cx="3960441" cy="360041"/>
          </a:xfrm>
          <a:prstGeom prst="rect">
            <a:avLst/>
          </a:prstGeom>
          <a:solidFill>
            <a:schemeClr val="accent3">
              <a:lumOff val="44000"/>
            </a:schemeClr>
          </a:solidFill>
          <a:ln w="25400">
            <a:solidFill>
              <a:srgbClr val="A1A1A1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chemeClr val="accent3">
                    <a:lumOff val="44000"/>
                  </a:schemeClr>
                </a:solidFill>
              </a:defRPr>
            </a:pPr>
            <a:endParaRPr/>
          </a:p>
        </p:txBody>
      </p:sp>
      <p:pic>
        <p:nvPicPr>
          <p:cNvPr id="248" name="Graphic 7" descr="Graphic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3261" y="4581311"/>
            <a:ext cx="360042" cy="36004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="" xmlns:m="http://schemas.openxmlformats.org/officeDocument/2006/math" xmlns:a14="http://schemas.microsoft.com/office/drawing/2010/main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TextBox 6"/>
          <p:cNvSpPr txBox="1"/>
          <p:nvPr/>
        </p:nvSpPr>
        <p:spPr>
          <a:xfrm>
            <a:off x="3451433" y="1341715"/>
            <a:ext cx="1586792" cy="4862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2800"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Version 3</a:t>
            </a:r>
          </a:p>
        </p:txBody>
      </p:sp>
      <p:sp>
        <p:nvSpPr>
          <p:cNvPr id="254" name="TextBox 3"/>
          <p:cNvSpPr txBox="1"/>
          <p:nvPr/>
        </p:nvSpPr>
        <p:spPr>
          <a:xfrm>
            <a:off x="2051719" y="1988839"/>
            <a:ext cx="4392489" cy="3560588"/>
          </a:xfrm>
          <a:prstGeom prst="rect">
            <a:avLst/>
          </a:prstGeom>
          <a:solidFill>
            <a:srgbClr val="99FFCC"/>
          </a:solidFill>
          <a:ln>
            <a:solidFill>
              <a:srgbClr val="000000"/>
            </a:solidFill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just">
              <a:defRPr>
                <a:latin typeface="+mn-lt"/>
                <a:ea typeface="+mn-ea"/>
                <a:cs typeface="+mn-cs"/>
                <a:sym typeface="Arial"/>
              </a:defRPr>
            </a:pPr>
            <a:r>
              <a:t>We are one of the UK’s leading manufacturers of packing cases.</a:t>
            </a:r>
          </a:p>
          <a:p>
            <a:pPr algn="just">
              <a:defRPr>
                <a:latin typeface="+mn-lt"/>
                <a:ea typeface="+mn-ea"/>
                <a:cs typeface="+mn-cs"/>
                <a:sym typeface="Arial"/>
              </a:defRPr>
            </a:pPr>
            <a:endParaRPr/>
          </a:p>
          <a:p>
            <a:pPr algn="just">
              <a:defRPr>
                <a:latin typeface="+mn-lt"/>
                <a:ea typeface="+mn-ea"/>
                <a:cs typeface="+mn-cs"/>
                <a:sym typeface="Arial"/>
              </a:defRPr>
            </a:pPr>
            <a:r>
              <a:t>All our products are approved to relevant British Standards.</a:t>
            </a:r>
          </a:p>
          <a:p>
            <a:pPr algn="just">
              <a:defRPr>
                <a:latin typeface="+mn-lt"/>
                <a:ea typeface="+mn-ea"/>
                <a:cs typeface="+mn-cs"/>
                <a:sym typeface="Arial"/>
              </a:defRPr>
            </a:pPr>
            <a:endParaRPr/>
          </a:p>
          <a:p>
            <a:pPr algn="just">
              <a:defRPr>
                <a:latin typeface="+mn-lt"/>
                <a:ea typeface="+mn-ea"/>
                <a:cs typeface="+mn-cs"/>
                <a:sym typeface="Arial"/>
              </a:defRPr>
            </a:pPr>
            <a:r>
              <a:t>If you need to find out more information about our products, then you can try searching for our products here.</a:t>
            </a:r>
          </a:p>
          <a:p>
            <a:pPr algn="just">
              <a:defRPr>
                <a:latin typeface="+mn-lt"/>
                <a:ea typeface="+mn-ea"/>
                <a:cs typeface="+mn-cs"/>
                <a:sym typeface="Arial"/>
              </a:defRPr>
            </a:pPr>
            <a:endParaRPr/>
          </a:p>
          <a:p>
            <a:pPr algn="just">
              <a:defRPr>
                <a:latin typeface="+mn-lt"/>
                <a:ea typeface="+mn-ea"/>
                <a:cs typeface="+mn-cs"/>
                <a:sym typeface="Arial"/>
              </a:defRPr>
            </a:pPr>
            <a:endParaRPr/>
          </a:p>
          <a:p>
            <a:pPr algn="just">
              <a:defRPr>
                <a:latin typeface="+mn-lt"/>
                <a:ea typeface="+mn-ea"/>
                <a:cs typeface="+mn-cs"/>
                <a:sym typeface="Arial"/>
              </a:defRPr>
            </a:pPr>
            <a:r>
              <a:t>Alternatively you can contact us at </a:t>
            </a:r>
            <a:r>
              <a:rPr u="sng">
                <a:solidFill>
                  <a:srgbClr val="0070C0"/>
                </a:solidFill>
              </a:rPr>
              <a:t>admin@boxesrus.net</a:t>
            </a:r>
            <a:r>
              <a:t>.</a:t>
            </a:r>
          </a:p>
        </p:txBody>
      </p:sp>
      <p:sp>
        <p:nvSpPr>
          <p:cNvPr id="255" name="Rectangle 1"/>
          <p:cNvSpPr/>
          <p:nvPr/>
        </p:nvSpPr>
        <p:spPr>
          <a:xfrm>
            <a:off x="2267743" y="4545124"/>
            <a:ext cx="3960441" cy="360041"/>
          </a:xfrm>
          <a:prstGeom prst="rect">
            <a:avLst/>
          </a:prstGeom>
          <a:solidFill>
            <a:schemeClr val="accent3">
              <a:lumOff val="44000"/>
            </a:schemeClr>
          </a:solidFill>
          <a:ln w="25400">
            <a:solidFill>
              <a:srgbClr val="A1A1A1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chemeClr val="accent3">
                    <a:lumOff val="44000"/>
                  </a:schemeClr>
                </a:solidFill>
              </a:defRPr>
            </a:pPr>
            <a:endParaRPr/>
          </a:p>
        </p:txBody>
      </p:sp>
      <p:pic>
        <p:nvPicPr>
          <p:cNvPr id="256" name="Graphic 7" descr="Graphic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7743" y="4545124"/>
            <a:ext cx="360042" cy="36004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="" xmlns:m="http://schemas.openxmlformats.org/officeDocument/2006/math" xmlns:a14="http://schemas.microsoft.com/office/drawing/2010/main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TextBox 6"/>
          <p:cNvSpPr txBox="1"/>
          <p:nvPr/>
        </p:nvSpPr>
        <p:spPr>
          <a:xfrm>
            <a:off x="3451433" y="1341715"/>
            <a:ext cx="1586792" cy="4862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2800"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Version 1</a:t>
            </a:r>
          </a:p>
        </p:txBody>
      </p:sp>
      <p:sp>
        <p:nvSpPr>
          <p:cNvPr id="262" name="TextBox 4"/>
          <p:cNvSpPr txBox="1"/>
          <p:nvPr/>
        </p:nvSpPr>
        <p:spPr>
          <a:xfrm>
            <a:off x="1475655" y="2132856"/>
            <a:ext cx="5760642" cy="2493787"/>
          </a:xfrm>
          <a:prstGeom prst="rect">
            <a:avLst/>
          </a:prstGeom>
          <a:solidFill>
            <a:srgbClr val="F0F0F0"/>
          </a:solidFill>
          <a:ln>
            <a:solidFill>
              <a:srgbClr val="000000"/>
            </a:solidFill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>
                <a:latin typeface="+mn-lt"/>
                <a:ea typeface="+mn-ea"/>
                <a:cs typeface="+mn-cs"/>
                <a:sym typeface="Arial"/>
              </a:defRPr>
            </a:pPr>
            <a:r>
              <a:t>Welcome to our new website. We hope you like it. We think it is much better than the old one. For a start you can go to many more places from this homepage with a click of a mouse. You can visit the </a:t>
            </a:r>
            <a:r>
              <a:rPr b="1" u="sng">
                <a:solidFill>
                  <a:srgbClr val="0070C0"/>
                </a:solidFill>
              </a:rPr>
              <a:t>Product Page </a:t>
            </a:r>
            <a:r>
              <a:t>where you can find out all about the packing cases we sell. You can go to your </a:t>
            </a:r>
            <a:r>
              <a:rPr b="1" u="sng">
                <a:solidFill>
                  <a:srgbClr val="0070C0"/>
                </a:solidFill>
              </a:rPr>
              <a:t>Previous Orders</a:t>
            </a:r>
            <a:r>
              <a:rPr b="1">
                <a:solidFill>
                  <a:srgbClr val="0070C0"/>
                </a:solidFill>
              </a:rPr>
              <a:t> </a:t>
            </a:r>
            <a:r>
              <a:t>page if you want to look at what you’ve bought before. You can visit our </a:t>
            </a:r>
            <a:r>
              <a:rPr b="1" u="sng">
                <a:solidFill>
                  <a:srgbClr val="0070C0"/>
                </a:solidFill>
              </a:rPr>
              <a:t>Helpline Page</a:t>
            </a:r>
            <a:r>
              <a:rPr b="1">
                <a:solidFill>
                  <a:srgbClr val="0070C0"/>
                </a:solidFill>
              </a:rPr>
              <a:t> </a:t>
            </a:r>
            <a:r>
              <a:t>to connect with an online supervisor who can answer any questions you might have.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TextBox 4"/>
          <p:cNvSpPr txBox="1"/>
          <p:nvPr/>
        </p:nvSpPr>
        <p:spPr>
          <a:xfrm>
            <a:off x="3451433" y="1341715"/>
            <a:ext cx="1586792" cy="4862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2800"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Version 2</a:t>
            </a:r>
          </a:p>
        </p:txBody>
      </p:sp>
      <p:pic>
        <p:nvPicPr>
          <p:cNvPr id="268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31911" y="2132856"/>
            <a:ext cx="5904114" cy="350223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583</Words>
  <Application>Microsoft Office PowerPoint</Application>
  <PresentationFormat>On-screen Show (4:3)</PresentationFormat>
  <Paragraphs>63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Verdana</vt:lpstr>
      <vt:lpstr>Wingdings</vt:lpstr>
      <vt:lpstr>1_TitleSlide</vt:lpstr>
      <vt:lpstr>Improving the speed of user interfaces</vt:lpstr>
      <vt:lpstr>Which version of the following user interfaces  do you prefer?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Improving the speed of user interfaces</dc:title>
  <dc:creator>Mukesh Bisht</dc:creator>
  <cp:lastModifiedBy>Mukesh  Bisht</cp:lastModifiedBy>
  <cp:revision>13</cp:revision>
  <dcterms:modified xsi:type="dcterms:W3CDTF">2022-10-31T20:21:04Z</dcterms:modified>
</cp:coreProperties>
</file>