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87" autoAdjust="0"/>
    <p:restoredTop sz="86422" autoAdjust="0"/>
  </p:normalViewPr>
  <p:slideViewPr>
    <p:cSldViewPr snapToGrid="0">
      <p:cViewPr varScale="1">
        <p:scale>
          <a:sx n="112" d="100"/>
          <a:sy n="112" d="100"/>
        </p:scale>
        <p:origin x="22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47267490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This slide presentation could be used during the lesson when discussing how objects can be </a:t>
            </a:r>
            <a:r>
              <a:rPr dirty="0" err="1"/>
              <a:t>emphasised</a:t>
            </a:r>
            <a:r>
              <a:rPr dirty="0"/>
              <a:t>. The slides give some examples of this. </a:t>
            </a:r>
          </a:p>
          <a:p>
            <a:endParaRPr dirty="0"/>
          </a:p>
          <a:p>
            <a:r>
              <a:rPr dirty="0"/>
              <a:t>There are transitions and animations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0" name="Shape 24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The shape itself, the direction of text and the animation all help to emphasis</a:t>
            </a:r>
            <a:r>
              <a:rPr lang="en-GB"/>
              <a:t>e</a:t>
            </a:r>
            <a:r>
              <a:t> </a:t>
            </a:r>
            <a:r>
              <a:rPr dirty="0"/>
              <a:t>that it is free.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1" name="Shape 2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No emphasis on this slide but the next slide…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2" name="Shape 26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…makes the middle car stand out.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4" name="Shape 27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same effect can be made by placing the red car on its own.</a:t>
            </a:r>
          </a:p>
          <a:p>
            <a:endParaRPr/>
          </a:p>
          <a:p>
            <a:r>
              <a:t>Some cultures, e.g. Japan, tend to read visual images from right to left – how would this affect the placement of these objects?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6" name="Shape 28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Another method of making the red car stand out.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00" name="Shape 30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another – note the pause before the red car – this either builds suspense or gives a surprise.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4474DD-FCA0-928B-FED1-5876EEF5134A}"/>
              </a:ext>
            </a:extLst>
          </p:cNvPr>
          <p:cNvSpPr txBox="1"/>
          <p:nvPr userDrawn="1"/>
        </p:nvSpPr>
        <p:spPr>
          <a:xfrm>
            <a:off x="107504" y="723206"/>
            <a:ext cx="9036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kern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1: Exploring User Interface Design Principles and Project Planning Techniques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F408D8-F60D-FA55-296C-F25974E29D5F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1CC9948-B9DF-2B72-6EF8-4F9BE40489FB}"/>
              </a:ext>
            </a:extLst>
          </p:cNvPr>
          <p:cNvSpPr txBox="1">
            <a:spLocks/>
          </p:cNvSpPr>
          <p:nvPr userDrawn="1"/>
        </p:nvSpPr>
        <p:spPr>
          <a:xfrm>
            <a:off x="468313" y="6453188"/>
            <a:ext cx="6911975" cy="2873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Pearson Education Ltd 2022. Copying permitted for purchasing institution only. This material is not copyright free.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Reducing user selection time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How to emphasise objects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Object shape</a:t>
            </a:r>
          </a:p>
        </p:txBody>
      </p:sp>
      <p:sp>
        <p:nvSpPr>
          <p:cNvPr id="235" name="TextBox 3"/>
          <p:cNvSpPr txBox="1"/>
          <p:nvPr/>
        </p:nvSpPr>
        <p:spPr>
          <a:xfrm>
            <a:off x="1377359" y="2996951"/>
            <a:ext cx="3018047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Try one today, they’re</a:t>
            </a:r>
          </a:p>
        </p:txBody>
      </p:sp>
      <p:grpSp>
        <p:nvGrpSpPr>
          <p:cNvPr id="238" name="Explosion: 8 Points 5"/>
          <p:cNvGrpSpPr/>
          <p:nvPr/>
        </p:nvGrpSpPr>
        <p:grpSpPr>
          <a:xfrm>
            <a:off x="4211959" y="1956996"/>
            <a:ext cx="2434676" cy="2299200"/>
            <a:chOff x="0" y="0"/>
            <a:chExt cx="2434675" cy="2299198"/>
          </a:xfrm>
        </p:grpSpPr>
        <p:sp>
          <p:nvSpPr>
            <p:cNvPr id="236" name="Shape"/>
            <p:cNvSpPr/>
            <p:nvPr/>
          </p:nvSpPr>
          <p:spPr>
            <a:xfrm rot="20599016">
              <a:off x="216260" y="249499"/>
              <a:ext cx="2002155" cy="1800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5800"/>
                  </a:moveTo>
                  <a:lnTo>
                    <a:pt x="14522" y="0"/>
                  </a:lnTo>
                  <a:lnTo>
                    <a:pt x="14155" y="5325"/>
                  </a:lnTo>
                  <a:lnTo>
                    <a:pt x="18380" y="4457"/>
                  </a:lnTo>
                  <a:lnTo>
                    <a:pt x="16702" y="7315"/>
                  </a:lnTo>
                  <a:lnTo>
                    <a:pt x="21097" y="8137"/>
                  </a:lnTo>
                  <a:lnTo>
                    <a:pt x="17607" y="10475"/>
                  </a:lnTo>
                  <a:lnTo>
                    <a:pt x="21600" y="13290"/>
                  </a:lnTo>
                  <a:lnTo>
                    <a:pt x="16837" y="12942"/>
                  </a:lnTo>
                  <a:lnTo>
                    <a:pt x="18145" y="18095"/>
                  </a:lnTo>
                  <a:lnTo>
                    <a:pt x="14020" y="14457"/>
                  </a:lnTo>
                  <a:lnTo>
                    <a:pt x="13247" y="19737"/>
                  </a:lnTo>
                  <a:lnTo>
                    <a:pt x="10532" y="14935"/>
                  </a:lnTo>
                  <a:lnTo>
                    <a:pt x="8485" y="21600"/>
                  </a:lnTo>
                  <a:lnTo>
                    <a:pt x="7715" y="15627"/>
                  </a:lnTo>
                  <a:lnTo>
                    <a:pt x="4762" y="17617"/>
                  </a:lnTo>
                  <a:lnTo>
                    <a:pt x="5667" y="13937"/>
                  </a:lnTo>
                  <a:lnTo>
                    <a:pt x="135" y="14587"/>
                  </a:lnTo>
                  <a:lnTo>
                    <a:pt x="3722" y="11775"/>
                  </a:lnTo>
                  <a:lnTo>
                    <a:pt x="0" y="8615"/>
                  </a:lnTo>
                  <a:lnTo>
                    <a:pt x="4627" y="7617"/>
                  </a:lnTo>
                  <a:lnTo>
                    <a:pt x="370" y="2295"/>
                  </a:lnTo>
                  <a:lnTo>
                    <a:pt x="7312" y="6320"/>
                  </a:lnTo>
                  <a:lnTo>
                    <a:pt x="8352" y="2295"/>
                  </a:lnTo>
                  <a:close/>
                </a:path>
              </a:pathLst>
            </a:custGeom>
            <a:solidFill>
              <a:srgbClr val="FFFF00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37" name="FREE!"/>
            <p:cNvSpPr txBox="1"/>
            <p:nvPr/>
          </p:nvSpPr>
          <p:spPr>
            <a:xfrm rot="20599016">
              <a:off x="688030" y="869726"/>
              <a:ext cx="1002421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C00000"/>
                  </a:solidFill>
                </a:defRPr>
              </a:lvl1pPr>
            </a:lstStyle>
            <a:p>
              <a:r>
                <a:t>FREE!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fill="hold" grpId="2" nodeType="afterEffect">
                                  <p:stCondLst>
                                    <p:cond delay="25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" grpId="1" animBg="1" advAuto="0"/>
      <p:bldP spid="238" grpId="2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Object size and colour</a:t>
            </a:r>
          </a:p>
        </p:txBody>
      </p:sp>
      <p:sp>
        <p:nvSpPr>
          <p:cNvPr id="249" name="TextBox 6"/>
          <p:cNvSpPr txBox="1"/>
          <p:nvPr/>
        </p:nvSpPr>
        <p:spPr>
          <a:xfrm>
            <a:off x="2313463" y="3894949"/>
            <a:ext cx="3716870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rPr dirty="0"/>
              <a:t>Tired of cars that all look the same?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D0593A-5898-CDF3-1B5E-4EBEB572C138}"/>
              </a:ext>
            </a:extLst>
          </p:cNvPr>
          <p:cNvGrpSpPr/>
          <p:nvPr/>
        </p:nvGrpSpPr>
        <p:grpSpPr>
          <a:xfrm>
            <a:off x="2029820" y="3156370"/>
            <a:ext cx="4851756" cy="397117"/>
            <a:chOff x="1464670" y="4831825"/>
            <a:chExt cx="4851756" cy="397117"/>
          </a:xfrm>
        </p:grpSpPr>
        <p:pic>
          <p:nvPicPr>
            <p:cNvPr id="11" name="Graphic 2">
              <a:extLst>
                <a:ext uri="{FF2B5EF4-FFF2-40B4-BE49-F238E27FC236}">
                  <a16:creationId xmlns:a16="http://schemas.microsoft.com/office/drawing/2014/main" id="{120689D4-07B0-0FF7-FB04-6EBF18AF3E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53" r="-3636"/>
            <a:stretch/>
          </p:blipFill>
          <p:spPr>
            <a:xfrm>
              <a:off x="1464670" y="4831825"/>
              <a:ext cx="905389" cy="3971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2" name="Graphic 2">
              <a:extLst>
                <a:ext uri="{FF2B5EF4-FFF2-40B4-BE49-F238E27FC236}">
                  <a16:creationId xmlns:a16="http://schemas.microsoft.com/office/drawing/2014/main" id="{C34994B9-8209-9EA8-AC30-80CCF49F08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53" r="-3636"/>
            <a:stretch/>
          </p:blipFill>
          <p:spPr>
            <a:xfrm>
              <a:off x="2451262" y="4831825"/>
              <a:ext cx="905389" cy="3971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3" name="Graphic 2">
              <a:extLst>
                <a:ext uri="{FF2B5EF4-FFF2-40B4-BE49-F238E27FC236}">
                  <a16:creationId xmlns:a16="http://schemas.microsoft.com/office/drawing/2014/main" id="{2710009C-55BB-9852-ADEC-BEE4E3262D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53" r="-3636"/>
            <a:stretch/>
          </p:blipFill>
          <p:spPr>
            <a:xfrm>
              <a:off x="3437854" y="4831825"/>
              <a:ext cx="905389" cy="3971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4" name="Graphic 2">
              <a:extLst>
                <a:ext uri="{FF2B5EF4-FFF2-40B4-BE49-F238E27FC236}">
                  <a16:creationId xmlns:a16="http://schemas.microsoft.com/office/drawing/2014/main" id="{69FB641C-C777-D01E-A355-1AF3DC13F1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53" r="-3636"/>
            <a:stretch/>
          </p:blipFill>
          <p:spPr>
            <a:xfrm>
              <a:off x="4424446" y="4831825"/>
              <a:ext cx="905389" cy="3971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5" name="Graphic 2">
              <a:extLst>
                <a:ext uri="{FF2B5EF4-FFF2-40B4-BE49-F238E27FC236}">
                  <a16:creationId xmlns:a16="http://schemas.microsoft.com/office/drawing/2014/main" id="{3125F54F-D778-515D-6CC7-DD8681ABF1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53" r="-3636"/>
            <a:stretch/>
          </p:blipFill>
          <p:spPr>
            <a:xfrm>
              <a:off x="5411037" y="4831825"/>
              <a:ext cx="905389" cy="397117"/>
            </a:xfrm>
            <a:prstGeom prst="rect">
              <a:avLst/>
            </a:prstGeom>
            <a:ln w="12700">
              <a:miter lim="400000"/>
            </a:ln>
          </p:spPr>
        </p:pic>
      </p:grp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Object size and colour</a:t>
            </a:r>
          </a:p>
        </p:txBody>
      </p:sp>
      <p:sp>
        <p:nvSpPr>
          <p:cNvPr id="260" name="TextBox 6"/>
          <p:cNvSpPr txBox="1"/>
          <p:nvPr/>
        </p:nvSpPr>
        <p:spPr>
          <a:xfrm>
            <a:off x="2724656" y="3886861"/>
            <a:ext cx="3009749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Then try something different!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149C08E-0EA7-B6DC-52AA-9AD79813C2F0}"/>
              </a:ext>
            </a:extLst>
          </p:cNvPr>
          <p:cNvGrpSpPr/>
          <p:nvPr/>
        </p:nvGrpSpPr>
        <p:grpSpPr>
          <a:xfrm>
            <a:off x="1603463" y="2937199"/>
            <a:ext cx="5806335" cy="771972"/>
            <a:chOff x="1690547" y="2501779"/>
            <a:chExt cx="5806335" cy="771972"/>
          </a:xfrm>
        </p:grpSpPr>
        <p:pic>
          <p:nvPicPr>
            <p:cNvPr id="17" name="Graphic 2">
              <a:extLst>
                <a:ext uri="{FF2B5EF4-FFF2-40B4-BE49-F238E27FC236}">
                  <a16:creationId xmlns:a16="http://schemas.microsoft.com/office/drawing/2014/main" id="{E8661DFA-8B41-2F8A-F6E0-0E2469BD60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53" r="-3636"/>
            <a:stretch/>
          </p:blipFill>
          <p:spPr>
            <a:xfrm>
              <a:off x="1690547" y="2793273"/>
              <a:ext cx="905389" cy="3971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8" name="Graphic 2">
              <a:extLst>
                <a:ext uri="{FF2B5EF4-FFF2-40B4-BE49-F238E27FC236}">
                  <a16:creationId xmlns:a16="http://schemas.microsoft.com/office/drawing/2014/main" id="{263738F2-F224-FA0D-CAC1-DE8C355798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53" r="-3636"/>
            <a:stretch/>
          </p:blipFill>
          <p:spPr>
            <a:xfrm>
              <a:off x="2741742" y="2779986"/>
              <a:ext cx="905389" cy="3971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9" name="Graphic 8">
              <a:extLst>
                <a:ext uri="{FF2B5EF4-FFF2-40B4-BE49-F238E27FC236}">
                  <a16:creationId xmlns:a16="http://schemas.microsoft.com/office/drawing/2014/main" id="{3989EA32-9E21-7A65-A309-27626F1B1E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832" t="-4489" r="-4557" b="-4898"/>
            <a:stretch/>
          </p:blipFill>
          <p:spPr>
            <a:xfrm>
              <a:off x="3792937" y="2501779"/>
              <a:ext cx="1601556" cy="771972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0" name="Graphic 2">
              <a:extLst>
                <a:ext uri="{FF2B5EF4-FFF2-40B4-BE49-F238E27FC236}">
                  <a16:creationId xmlns:a16="http://schemas.microsoft.com/office/drawing/2014/main" id="{45E19252-697D-0E37-665C-B5FDE62531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53" r="-3636"/>
            <a:stretch/>
          </p:blipFill>
          <p:spPr>
            <a:xfrm>
              <a:off x="5540299" y="2793273"/>
              <a:ext cx="905389" cy="3971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1" name="Graphic 2">
              <a:extLst>
                <a:ext uri="{FF2B5EF4-FFF2-40B4-BE49-F238E27FC236}">
                  <a16:creationId xmlns:a16="http://schemas.microsoft.com/office/drawing/2014/main" id="{8869E9E9-CACD-B24F-C59C-352BA8A1E5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53" r="-3636"/>
            <a:stretch/>
          </p:blipFill>
          <p:spPr>
            <a:xfrm>
              <a:off x="6591493" y="2779986"/>
              <a:ext cx="905389" cy="397117"/>
            </a:xfrm>
            <a:prstGeom prst="rect">
              <a:avLst/>
            </a:prstGeom>
            <a:ln w="12700">
              <a:miter lim="400000"/>
            </a:ln>
          </p:spPr>
        </p:pic>
      </p:grp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Object isolation</a:t>
            </a:r>
          </a:p>
        </p:txBody>
      </p:sp>
      <p:sp>
        <p:nvSpPr>
          <p:cNvPr id="271" name="TextBox 6"/>
          <p:cNvSpPr txBox="1"/>
          <p:nvPr/>
        </p:nvSpPr>
        <p:spPr>
          <a:xfrm>
            <a:off x="5481816" y="4275754"/>
            <a:ext cx="3009749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Then try something different!</a:t>
            </a:r>
          </a:p>
        </p:txBody>
      </p:sp>
      <p:sp>
        <p:nvSpPr>
          <p:cNvPr id="272" name="TextBox 11"/>
          <p:cNvSpPr txBox="1"/>
          <p:nvPr/>
        </p:nvSpPr>
        <p:spPr>
          <a:xfrm>
            <a:off x="672265" y="4275754"/>
            <a:ext cx="3716870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Tired of cars that all look the same?</a:t>
            </a:r>
          </a:p>
        </p:txBody>
      </p:sp>
      <p:pic>
        <p:nvPicPr>
          <p:cNvPr id="17" name="Graphic 8">
            <a:extLst>
              <a:ext uri="{FF2B5EF4-FFF2-40B4-BE49-F238E27FC236}">
                <a16:creationId xmlns:a16="http://schemas.microsoft.com/office/drawing/2014/main" id="{94B80DA9-0EEC-9197-8FA5-FEA39F19AD9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32" t="-4489" r="-4557" b="-4898"/>
          <a:stretch/>
        </p:blipFill>
        <p:spPr>
          <a:xfrm>
            <a:off x="6259373" y="3349051"/>
            <a:ext cx="1601556" cy="77197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C4816A95-0325-4DBB-3D14-3B01648AD26F}"/>
              </a:ext>
            </a:extLst>
          </p:cNvPr>
          <p:cNvGrpSpPr/>
          <p:nvPr/>
        </p:nvGrpSpPr>
        <p:grpSpPr>
          <a:xfrm>
            <a:off x="1544323" y="2815741"/>
            <a:ext cx="1836810" cy="1305282"/>
            <a:chOff x="1283071" y="2815741"/>
            <a:chExt cx="1836810" cy="1305282"/>
          </a:xfrm>
        </p:grpSpPr>
        <p:pic>
          <p:nvPicPr>
            <p:cNvPr id="19" name="Graphic 2">
              <a:extLst>
                <a:ext uri="{FF2B5EF4-FFF2-40B4-BE49-F238E27FC236}">
                  <a16:creationId xmlns:a16="http://schemas.microsoft.com/office/drawing/2014/main" id="{A6B0CDD8-F58A-9B17-0AF9-3A5DBDF277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53" r="-3636"/>
            <a:stretch/>
          </p:blipFill>
          <p:spPr>
            <a:xfrm>
              <a:off x="1283071" y="2815741"/>
              <a:ext cx="905389" cy="3971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0" name="Graphic 2">
              <a:extLst>
                <a:ext uri="{FF2B5EF4-FFF2-40B4-BE49-F238E27FC236}">
                  <a16:creationId xmlns:a16="http://schemas.microsoft.com/office/drawing/2014/main" id="{2811972A-AF07-F42B-334B-224F76A649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53" r="-3636"/>
            <a:stretch/>
          </p:blipFill>
          <p:spPr>
            <a:xfrm>
              <a:off x="2214492" y="3049811"/>
              <a:ext cx="905389" cy="3971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1" name="Graphic 2">
              <a:extLst>
                <a:ext uri="{FF2B5EF4-FFF2-40B4-BE49-F238E27FC236}">
                  <a16:creationId xmlns:a16="http://schemas.microsoft.com/office/drawing/2014/main" id="{3797FBED-3658-08EA-D144-EFF940A220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53" r="-3636"/>
            <a:stretch/>
          </p:blipFill>
          <p:spPr>
            <a:xfrm>
              <a:off x="1283071" y="3530567"/>
              <a:ext cx="905389" cy="3971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2" name="Graphic 2">
              <a:extLst>
                <a:ext uri="{FF2B5EF4-FFF2-40B4-BE49-F238E27FC236}">
                  <a16:creationId xmlns:a16="http://schemas.microsoft.com/office/drawing/2014/main" id="{ED7F9B83-F3AE-7DCD-A622-DFA92076B2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53" r="-3636"/>
            <a:stretch/>
          </p:blipFill>
          <p:spPr>
            <a:xfrm>
              <a:off x="2214492" y="3723906"/>
              <a:ext cx="905389" cy="397117"/>
            </a:xfrm>
            <a:prstGeom prst="rect">
              <a:avLst/>
            </a:prstGeom>
            <a:ln w="12700">
              <a:miter lim="400000"/>
            </a:ln>
          </p:spPr>
        </p:pic>
      </p:grp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Proximity and overlap</a:t>
            </a:r>
          </a:p>
        </p:txBody>
      </p:sp>
      <p:sp>
        <p:nvSpPr>
          <p:cNvPr id="282" name="TextBox 6"/>
          <p:cNvSpPr txBox="1"/>
          <p:nvPr/>
        </p:nvSpPr>
        <p:spPr>
          <a:xfrm>
            <a:off x="2742329" y="4814380"/>
            <a:ext cx="92396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endParaRPr dirty="0"/>
          </a:p>
        </p:txBody>
      </p:sp>
      <p:sp>
        <p:nvSpPr>
          <p:cNvPr id="283" name="TextBox 11"/>
          <p:cNvSpPr txBox="1"/>
          <p:nvPr/>
        </p:nvSpPr>
        <p:spPr>
          <a:xfrm>
            <a:off x="2405130" y="4870037"/>
            <a:ext cx="3713730" cy="627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noAutofit/>
          </a:bodyPr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algn="ctr">
              <a:spcAft>
                <a:spcPts val="1200"/>
              </a:spcAft>
            </a:pPr>
            <a:r>
              <a:rPr dirty="0"/>
              <a:t>Tired of cars that all look the same?</a:t>
            </a:r>
            <a:endParaRPr lang="en-US" dirty="0"/>
          </a:p>
          <a:p>
            <a:pPr algn="ctr"/>
            <a:r>
              <a:rPr lang="en-IN" dirty="0"/>
              <a:t>Then try something different!</a:t>
            </a:r>
          </a:p>
          <a:p>
            <a:pPr algn="ctr"/>
            <a:endParaRPr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8805FD0-BF00-8DF8-D7E0-EE426BA7BF93}"/>
              </a:ext>
            </a:extLst>
          </p:cNvPr>
          <p:cNvGrpSpPr/>
          <p:nvPr/>
        </p:nvGrpSpPr>
        <p:grpSpPr>
          <a:xfrm>
            <a:off x="3324924" y="3532614"/>
            <a:ext cx="1883150" cy="961122"/>
            <a:chOff x="3078186" y="2589204"/>
            <a:chExt cx="1883150" cy="961122"/>
          </a:xfrm>
        </p:grpSpPr>
        <p:pic>
          <p:nvPicPr>
            <p:cNvPr id="18" name="Graphic 2">
              <a:extLst>
                <a:ext uri="{FF2B5EF4-FFF2-40B4-BE49-F238E27FC236}">
                  <a16:creationId xmlns:a16="http://schemas.microsoft.com/office/drawing/2014/main" id="{3E144EB5-DDAE-CA16-585E-9968DEEF43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53" r="-3636"/>
            <a:stretch/>
          </p:blipFill>
          <p:spPr>
            <a:xfrm>
              <a:off x="3078186" y="2589204"/>
              <a:ext cx="905389" cy="3971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9" name="Graphic 2">
              <a:extLst>
                <a:ext uri="{FF2B5EF4-FFF2-40B4-BE49-F238E27FC236}">
                  <a16:creationId xmlns:a16="http://schemas.microsoft.com/office/drawing/2014/main" id="{99DF2AE2-A057-B412-BE7B-E011D7BF58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53" r="-3636"/>
            <a:stretch/>
          </p:blipFill>
          <p:spPr>
            <a:xfrm>
              <a:off x="4055947" y="2589204"/>
              <a:ext cx="905389" cy="3971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0" name="Graphic 2">
              <a:extLst>
                <a:ext uri="{FF2B5EF4-FFF2-40B4-BE49-F238E27FC236}">
                  <a16:creationId xmlns:a16="http://schemas.microsoft.com/office/drawing/2014/main" id="{5EBA9F3E-A2F9-010E-DA92-B7A5C31A20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53" r="-3636"/>
            <a:stretch/>
          </p:blipFill>
          <p:spPr>
            <a:xfrm>
              <a:off x="3078186" y="3153209"/>
              <a:ext cx="905389" cy="3971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1" name="Graphic 2">
              <a:extLst>
                <a:ext uri="{FF2B5EF4-FFF2-40B4-BE49-F238E27FC236}">
                  <a16:creationId xmlns:a16="http://schemas.microsoft.com/office/drawing/2014/main" id="{DD2556FF-602A-B059-C86F-C1FF86995B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53" r="-3636"/>
            <a:stretch/>
          </p:blipFill>
          <p:spPr>
            <a:xfrm>
              <a:off x="4053539" y="3153209"/>
              <a:ext cx="905389" cy="3971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2" name="Graphic 8">
              <a:extLst>
                <a:ext uri="{FF2B5EF4-FFF2-40B4-BE49-F238E27FC236}">
                  <a16:creationId xmlns:a16="http://schemas.microsoft.com/office/drawing/2014/main" id="{04DED7C2-E278-5530-CEC6-9BC1B7801A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8" r="758"/>
            <a:stretch/>
          </p:blipFill>
          <p:spPr>
            <a:xfrm>
              <a:off x="3443261" y="2740505"/>
              <a:ext cx="1356999" cy="654092"/>
            </a:xfrm>
            <a:prstGeom prst="rect">
              <a:avLst/>
            </a:prstGeom>
            <a:ln w="12700">
              <a:miter lim="400000"/>
            </a:ln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" dur="500" fill="hold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" grpId="2" animBg="1" advAuto="0"/>
      <p:bldP spid="283" grpId="3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Repetition</a:t>
            </a:r>
          </a:p>
        </p:txBody>
      </p:sp>
      <p:sp>
        <p:nvSpPr>
          <p:cNvPr id="294" name="TextBox 6"/>
          <p:cNvSpPr txBox="1"/>
          <p:nvPr/>
        </p:nvSpPr>
        <p:spPr>
          <a:xfrm>
            <a:off x="6034438" y="4629715"/>
            <a:ext cx="3009750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Then try something different!</a:t>
            </a:r>
          </a:p>
        </p:txBody>
      </p:sp>
      <p:sp>
        <p:nvSpPr>
          <p:cNvPr id="295" name="TextBox 11"/>
          <p:cNvSpPr txBox="1"/>
          <p:nvPr/>
        </p:nvSpPr>
        <p:spPr>
          <a:xfrm>
            <a:off x="657279" y="4614135"/>
            <a:ext cx="3716870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Tired of cars that all look the same?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70819" y="3966594"/>
            <a:ext cx="5828298" cy="422585"/>
            <a:chOff x="515959" y="3966594"/>
            <a:chExt cx="5828298" cy="422585"/>
          </a:xfrm>
        </p:grpSpPr>
        <p:pic>
          <p:nvPicPr>
            <p:cNvPr id="22" name="Graphic 2">
              <a:extLst>
                <a:ext uri="{FF2B5EF4-FFF2-40B4-BE49-F238E27FC236}">
                  <a16:creationId xmlns:a16="http://schemas.microsoft.com/office/drawing/2014/main" id="{5A9DDFE9-13AB-1830-842D-18FB74D05C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53" r="-3636"/>
            <a:stretch/>
          </p:blipFill>
          <p:spPr>
            <a:xfrm>
              <a:off x="515959" y="3966594"/>
              <a:ext cx="905389" cy="3971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3" name="Graphic 2">
              <a:extLst>
                <a:ext uri="{FF2B5EF4-FFF2-40B4-BE49-F238E27FC236}">
                  <a16:creationId xmlns:a16="http://schemas.microsoft.com/office/drawing/2014/main" id="{B0049ED5-41BB-3C3B-7DDF-83D2D2053E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53" r="-3636"/>
            <a:stretch/>
          </p:blipFill>
          <p:spPr>
            <a:xfrm>
              <a:off x="1500541" y="3966594"/>
              <a:ext cx="905389" cy="3971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4" name="Graphic 2">
              <a:extLst>
                <a:ext uri="{FF2B5EF4-FFF2-40B4-BE49-F238E27FC236}">
                  <a16:creationId xmlns:a16="http://schemas.microsoft.com/office/drawing/2014/main" id="{9E577871-1F27-E457-8950-3B0D7385E7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53" r="-3636"/>
            <a:stretch/>
          </p:blipFill>
          <p:spPr>
            <a:xfrm>
              <a:off x="2485123" y="3966594"/>
              <a:ext cx="905389" cy="3971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5" name="Graphic 2">
              <a:extLst>
                <a:ext uri="{FF2B5EF4-FFF2-40B4-BE49-F238E27FC236}">
                  <a16:creationId xmlns:a16="http://schemas.microsoft.com/office/drawing/2014/main" id="{0D0D3497-0FDC-BEBB-0D71-D16AB48E6F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53" r="-3636"/>
            <a:stretch/>
          </p:blipFill>
          <p:spPr>
            <a:xfrm>
              <a:off x="3469705" y="3966594"/>
              <a:ext cx="905389" cy="3971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6" name="Graphic 2">
              <a:extLst>
                <a:ext uri="{FF2B5EF4-FFF2-40B4-BE49-F238E27FC236}">
                  <a16:creationId xmlns:a16="http://schemas.microsoft.com/office/drawing/2014/main" id="{B7862805-DFF0-6540-F97E-0D3208A191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53" r="-3636"/>
            <a:stretch/>
          </p:blipFill>
          <p:spPr>
            <a:xfrm>
              <a:off x="4454287" y="3966594"/>
              <a:ext cx="905389" cy="39711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7" name="Graphic 2">
              <a:extLst>
                <a:ext uri="{FF2B5EF4-FFF2-40B4-BE49-F238E27FC236}">
                  <a16:creationId xmlns:a16="http://schemas.microsoft.com/office/drawing/2014/main" id="{3C7C65D7-7409-A8D0-43EA-1340D256AA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53" r="-3636"/>
            <a:stretch/>
          </p:blipFill>
          <p:spPr>
            <a:xfrm>
              <a:off x="5438868" y="3992062"/>
              <a:ext cx="905389" cy="397117"/>
            </a:xfrm>
            <a:prstGeom prst="rect">
              <a:avLst/>
            </a:prstGeom>
            <a:ln w="12700">
              <a:miter lim="400000"/>
            </a:ln>
          </p:spPr>
        </p:pic>
      </p:grpSp>
      <p:pic>
        <p:nvPicPr>
          <p:cNvPr id="28" name="Graphic 8">
            <a:extLst>
              <a:ext uri="{FF2B5EF4-FFF2-40B4-BE49-F238E27FC236}">
                <a16:creationId xmlns:a16="http://schemas.microsoft.com/office/drawing/2014/main" id="{06F817AA-A642-4E14-A89D-85C329AC65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32" t="-4489" r="-4557" b="-4898"/>
          <a:stretch/>
        </p:blipFill>
        <p:spPr>
          <a:xfrm>
            <a:off x="6644279" y="3655307"/>
            <a:ext cx="1601556" cy="7719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fill="hold" grpId="9" nodeType="after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" grpId="9" animBg="1" advAuto="0"/>
      <p:bldP spid="295" grpId="1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240</Words>
  <Application>Microsoft Office PowerPoint</Application>
  <PresentationFormat>On-screen Show (4:3)</PresentationFormat>
  <Paragraphs>29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Verdana</vt:lpstr>
      <vt:lpstr>Wingdings</vt:lpstr>
      <vt:lpstr>1_TitleSlide</vt:lpstr>
      <vt:lpstr>Reducing user selection time</vt:lpstr>
      <vt:lpstr>Object shape</vt:lpstr>
      <vt:lpstr>Object size and colour</vt:lpstr>
      <vt:lpstr>Object size and colour</vt:lpstr>
      <vt:lpstr>Object isolation</vt:lpstr>
      <vt:lpstr>Proximity and overlap</vt:lpstr>
      <vt:lpstr>Repetition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Reducing user selection time</dc:title>
  <dc:creator>Mukesh Bisht</dc:creator>
  <cp:lastModifiedBy>Mukesh  Bisht</cp:lastModifiedBy>
  <cp:revision>12</cp:revision>
  <dcterms:modified xsi:type="dcterms:W3CDTF">2022-10-31T22:47:29Z</dcterms:modified>
</cp:coreProperties>
</file>