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180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03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Arial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This slide presentation could be used during the lesson to provide examples of how a user interface can grab a user’s attention.</a:t>
            </a:r>
          </a:p>
          <a:p>
            <a:endParaRPr/>
          </a:p>
          <a:p>
            <a:r>
              <a:t>There are transitions and animations in the presentation when viewed in Slide Show mode.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838872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0" name="Shape 25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need to enter in the format dd/mm/yyyy is emphasised by the flashing text.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9" name="Shape 25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Clicking on the camera will give feedback to the user that a screen-grab has been captured.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3" name="Shape 27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animation directs the user’s attention to the icon that must be selected.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209C8C-DF5F-94DB-A238-AE206A3AB035}"/>
              </a:ext>
            </a:extLst>
          </p:cNvPr>
          <p:cNvSpPr txBox="1"/>
          <p:nvPr userDrawn="1"/>
        </p:nvSpPr>
        <p:spPr>
          <a:xfrm>
            <a:off x="107504" y="723206"/>
            <a:ext cx="903649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kern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Component 1: Exploring User Interface Design Principles and Project Planning Techniques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B39F0D-4212-FBB7-6B0B-63C7A69B0BEB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99DD94D-5C90-5833-6F7E-AE8610DA5989}"/>
              </a:ext>
            </a:extLst>
          </p:cNvPr>
          <p:cNvSpPr txBox="1">
            <a:spLocks/>
          </p:cNvSpPr>
          <p:nvPr userDrawn="1"/>
        </p:nvSpPr>
        <p:spPr>
          <a:xfrm>
            <a:off x="468313" y="6453188"/>
            <a:ext cx="6911975" cy="2873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Pearson Education Ltd 2022. Copying permitted for purchasing institution only. This material is not copyright free.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Grabbing the viewer’s attention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Pop-up messages</a:t>
            </a:r>
          </a:p>
        </p:txBody>
      </p:sp>
      <p:sp>
        <p:nvSpPr>
          <p:cNvPr id="234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8207376" cy="2889185"/>
          </a:xfrm>
          <a:prstGeom prst="rect">
            <a:avLst/>
          </a:prstGeom>
          <a:solidFill>
            <a:srgbClr val="CCECFF"/>
          </a:solidFill>
        </p:spPr>
        <p:txBody>
          <a:bodyPr/>
          <a:lstStyle>
            <a:lvl1pPr marL="0" indent="0">
              <a:buSzTx/>
              <a:buFont typeface="Wingdings"/>
              <a:buNone/>
            </a:lvl1pPr>
          </a:lstStyle>
          <a:p>
            <a:r>
              <a:rPr dirty="0"/>
              <a:t>Enter your date of birth (</a:t>
            </a:r>
            <a:r>
              <a:rPr dirty="0" err="1"/>
              <a:t>dd</a:t>
            </a:r>
            <a:r>
              <a:rPr dirty="0"/>
              <a:t>/mm/</a:t>
            </a:r>
            <a:r>
              <a:rPr dirty="0" err="1"/>
              <a:t>yyyy</a:t>
            </a:r>
            <a:r>
              <a:rPr dirty="0"/>
              <a:t>)</a:t>
            </a:r>
          </a:p>
        </p:txBody>
      </p:sp>
      <p:sp>
        <p:nvSpPr>
          <p:cNvPr id="235" name="Rectangle 1"/>
          <p:cNvSpPr/>
          <p:nvPr/>
        </p:nvSpPr>
        <p:spPr>
          <a:xfrm>
            <a:off x="1835696" y="3068959"/>
            <a:ext cx="3816425" cy="648073"/>
          </a:xfrm>
          <a:prstGeom prst="rect">
            <a:avLst/>
          </a:prstGeom>
          <a:solidFill>
            <a:srgbClr val="DDDDDD"/>
          </a:solidFill>
          <a:ln w="25400">
            <a:solidFill>
              <a:srgbClr val="A1A1A1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  <a:endParaRPr/>
          </a:p>
        </p:txBody>
      </p:sp>
      <p:sp>
        <p:nvSpPr>
          <p:cNvPr id="236" name="TextBox 2"/>
          <p:cNvSpPr txBox="1"/>
          <p:nvPr/>
        </p:nvSpPr>
        <p:spPr>
          <a:xfrm>
            <a:off x="2889528" y="3208329"/>
            <a:ext cx="1708761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20/08/2094</a:t>
            </a:r>
          </a:p>
        </p:txBody>
      </p:sp>
      <p:grpSp>
        <p:nvGrpSpPr>
          <p:cNvPr id="239" name="Flowchart: Process 3"/>
          <p:cNvGrpSpPr/>
          <p:nvPr/>
        </p:nvGrpSpPr>
        <p:grpSpPr>
          <a:xfrm>
            <a:off x="4572000" y="3356991"/>
            <a:ext cx="3240360" cy="1233002"/>
            <a:chOff x="0" y="0"/>
            <a:chExt cx="3240359" cy="1233000"/>
          </a:xfrm>
        </p:grpSpPr>
        <p:sp>
          <p:nvSpPr>
            <p:cNvPr id="237" name="Rectangle"/>
            <p:cNvSpPr/>
            <p:nvPr/>
          </p:nvSpPr>
          <p:spPr>
            <a:xfrm>
              <a:off x="0" y="-1"/>
              <a:ext cx="3240360" cy="1233002"/>
            </a:xfrm>
            <a:prstGeom prst="rect">
              <a:avLst/>
            </a:prstGeom>
            <a:solidFill>
              <a:srgbClr val="C00000"/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38" name="Sorry – the date you entered is in the future. Please re-enter your date of birth."/>
            <p:cNvSpPr txBox="1"/>
            <p:nvPr/>
          </p:nvSpPr>
          <p:spPr>
            <a:xfrm>
              <a:off x="58420" y="11979"/>
              <a:ext cx="3123520" cy="1209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t>Sorry – the date you entered is in the future. Please re-enter your date of birth.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grpId="4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4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"/>
                            </p:stCondLst>
                            <p:childTnLst>
                              <p:par>
                                <p:cTn id="19" presetID="10" presetClass="entr" fill="hold" grpId="3" nodeType="afterEffect">
                                  <p:stCondLst>
                                    <p:cond delay="1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4" uiExpand="1" build="p" animBg="1" advAuto="0"/>
      <p:bldP spid="235" grpId="1" animBg="1" advAuto="0"/>
      <p:bldP spid="236" grpId="2" animBg="1" advAuto="0"/>
      <p:bldP spid="239" grpId="3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rPr dirty="0"/>
              <a:t>Flashing graphics</a:t>
            </a:r>
          </a:p>
        </p:txBody>
      </p:sp>
      <p:sp>
        <p:nvSpPr>
          <p:cNvPr id="243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8207376" cy="2889185"/>
          </a:xfrm>
          <a:prstGeom prst="rect">
            <a:avLst/>
          </a:prstGeom>
          <a:solidFill>
            <a:srgbClr val="CCECFF"/>
          </a:solidFill>
        </p:spPr>
        <p:txBody>
          <a:bodyPr/>
          <a:lstStyle>
            <a:lvl1pPr marL="0" indent="0">
              <a:buSzTx/>
              <a:buFont typeface="Wingdings"/>
              <a:buNone/>
            </a:lvl1pPr>
          </a:lstStyle>
          <a:p>
            <a:r>
              <a:rPr dirty="0"/>
              <a:t>Enter your date of birth</a:t>
            </a:r>
          </a:p>
        </p:txBody>
      </p:sp>
      <p:sp>
        <p:nvSpPr>
          <p:cNvPr id="244" name="Rectangle 1"/>
          <p:cNvSpPr/>
          <p:nvPr/>
        </p:nvSpPr>
        <p:spPr>
          <a:xfrm>
            <a:off x="1835696" y="3068959"/>
            <a:ext cx="3816425" cy="648073"/>
          </a:xfrm>
          <a:prstGeom prst="rect">
            <a:avLst/>
          </a:prstGeom>
          <a:solidFill>
            <a:srgbClr val="DDDDDD"/>
          </a:solidFill>
          <a:ln w="25400">
            <a:solidFill>
              <a:srgbClr val="A1A1A1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  <a:endParaRPr/>
          </a:p>
        </p:txBody>
      </p:sp>
      <p:sp>
        <p:nvSpPr>
          <p:cNvPr id="245" name="TextBox 5"/>
          <p:cNvSpPr txBox="1"/>
          <p:nvPr/>
        </p:nvSpPr>
        <p:spPr>
          <a:xfrm>
            <a:off x="3681615" y="2204864"/>
            <a:ext cx="1932941" cy="4370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/>
              <a:t>(</a:t>
            </a:r>
            <a:r>
              <a:rPr dirty="0" err="1"/>
              <a:t>dd</a:t>
            </a:r>
            <a:r>
              <a:rPr dirty="0"/>
              <a:t>/mm/</a:t>
            </a:r>
            <a:r>
              <a:rPr dirty="0" err="1"/>
              <a:t>yyyy</a:t>
            </a:r>
            <a:r>
              <a:rPr dirty="0"/>
              <a:t>)</a:t>
            </a:r>
          </a:p>
        </p:txBody>
      </p:sp>
      <p:grpSp>
        <p:nvGrpSpPr>
          <p:cNvPr id="248" name="Speech Bubble: Rectangle 6"/>
          <p:cNvGrpSpPr/>
          <p:nvPr/>
        </p:nvGrpSpPr>
        <p:grpSpPr>
          <a:xfrm>
            <a:off x="5517588" y="2635319"/>
            <a:ext cx="3014853" cy="1657777"/>
            <a:chOff x="0" y="0"/>
            <a:chExt cx="3014852" cy="1657775"/>
          </a:xfrm>
        </p:grpSpPr>
        <p:sp>
          <p:nvSpPr>
            <p:cNvPr id="246" name="Shape"/>
            <p:cNvSpPr/>
            <p:nvPr/>
          </p:nvSpPr>
          <p:spPr>
            <a:xfrm>
              <a:off x="0" y="0"/>
              <a:ext cx="3014853" cy="16577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07" y="3774"/>
                  </a:moveTo>
                  <a:lnTo>
                    <a:pt x="21600" y="3774"/>
                  </a:lnTo>
                  <a:lnTo>
                    <a:pt x="21600" y="21600"/>
                  </a:lnTo>
                  <a:lnTo>
                    <a:pt x="5607" y="21600"/>
                  </a:lnTo>
                  <a:lnTo>
                    <a:pt x="5607" y="11201"/>
                  </a:lnTo>
                  <a:lnTo>
                    <a:pt x="0" y="0"/>
                  </a:lnTo>
                  <a:lnTo>
                    <a:pt x="5607" y="6745"/>
                  </a:lnTo>
                  <a:close/>
                </a:path>
              </a:pathLst>
            </a:custGeom>
            <a:solidFill>
              <a:srgbClr val="0066CC"/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47" name="We have added instructions to help you enter a valid date."/>
            <p:cNvSpPr txBox="1"/>
            <p:nvPr/>
          </p:nvSpPr>
          <p:spPr>
            <a:xfrm>
              <a:off x="841023" y="369179"/>
              <a:ext cx="2115410" cy="1209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t>We have added instructions to help you enter a valid date.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grpId="5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5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7" presetClass="emph" presetSubtype="0" repeatCount="indefinite" fill="remove" grpId="3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18" dur="250" autoRev="1" fill="remove"/>
                                        <p:tgtEl>
                                          <p:spTgt spid="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9" dur="250" autoRev="1" fill="remove"/>
                                        <p:tgtEl>
                                          <p:spTgt spid="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0" dur="250" autoRev="1" fill="remove"/>
                                        <p:tgtEl>
                                          <p:spTgt spid="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autoRev="1" fill="remove"/>
                                        <p:tgtEl>
                                          <p:spTgt spid="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"/>
                            </p:stCondLst>
                            <p:childTnLst>
                              <p:par>
                                <p:cTn id="23" presetID="10" presetClass="entr" fill="hold" grpId="4" nodeType="afterEffect">
                                  <p:stCondLst>
                                    <p:cond delay="2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" grpId="5" uiExpand="1" build="p" animBg="1" advAuto="0"/>
      <p:bldP spid="244" grpId="1" animBg="1" advAuto="0"/>
      <p:bldP spid="245" grpId="2" uiExpand="1" build="allAtOnce" advAuto="0"/>
      <p:bldP spid="245" grpId="3" uiExpand="1" build="allAtOnce" advAuto="0"/>
      <p:bldP spid="248" grpId="4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Sounds</a:t>
            </a:r>
          </a:p>
        </p:txBody>
      </p:sp>
      <p:sp>
        <p:nvSpPr>
          <p:cNvPr id="254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8207376" cy="2889185"/>
          </a:xfrm>
          <a:prstGeom prst="rect">
            <a:avLst/>
          </a:prstGeom>
          <a:solidFill>
            <a:srgbClr val="CCECFF"/>
          </a:solidFill>
        </p:spPr>
        <p:txBody>
          <a:bodyPr/>
          <a:lstStyle>
            <a:lvl1pPr marL="0" indent="0">
              <a:buSzTx/>
              <a:buFont typeface="Wingdings"/>
              <a:buNone/>
            </a:lvl1pPr>
          </a:lstStyle>
          <a:p>
            <a:r>
              <a:t>Enter your date of birth (dd/mm/yyyy)</a:t>
            </a:r>
          </a:p>
        </p:txBody>
      </p:sp>
      <p:sp>
        <p:nvSpPr>
          <p:cNvPr id="255" name="Rectangle 1"/>
          <p:cNvSpPr/>
          <p:nvPr/>
        </p:nvSpPr>
        <p:spPr>
          <a:xfrm>
            <a:off x="1835696" y="3068959"/>
            <a:ext cx="3816425" cy="648073"/>
          </a:xfrm>
          <a:prstGeom prst="rect">
            <a:avLst/>
          </a:prstGeom>
          <a:solidFill>
            <a:srgbClr val="DDDDDD"/>
          </a:solidFill>
          <a:ln w="25400">
            <a:solidFill>
              <a:srgbClr val="A1A1A1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  <a:endParaRPr/>
          </a:p>
        </p:txBody>
      </p:sp>
      <p:sp>
        <p:nvSpPr>
          <p:cNvPr id="256" name="TextBox 7"/>
          <p:cNvSpPr txBox="1"/>
          <p:nvPr/>
        </p:nvSpPr>
        <p:spPr>
          <a:xfrm>
            <a:off x="5553824" y="5857054"/>
            <a:ext cx="3242591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/>
              <a:t>Click here to take a screenshot</a:t>
            </a:r>
          </a:p>
        </p:txBody>
      </p:sp>
      <p:pic>
        <p:nvPicPr>
          <p:cNvPr id="257" name="Graphic 6" descr="Graphic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9772" y="5085184"/>
            <a:ext cx="914401" cy="9144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fill="hold" tmFilter="0, 0; .2, .5; .8, .5; 1, 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fill="hold"/>
                                        <p:tgtEl>
                                          <p:spTgt spid="2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" grpId="1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Animations</a:t>
            </a:r>
          </a:p>
        </p:txBody>
      </p:sp>
      <p:sp>
        <p:nvSpPr>
          <p:cNvPr id="263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8207376" cy="2889185"/>
          </a:xfrm>
          <a:prstGeom prst="rect">
            <a:avLst/>
          </a:prstGeom>
          <a:solidFill>
            <a:srgbClr val="CCECFF"/>
          </a:solidFill>
        </p:spPr>
        <p:txBody>
          <a:bodyPr/>
          <a:lstStyle>
            <a:lvl1pPr marL="0" indent="0">
              <a:buSzTx/>
              <a:buFont typeface="Wingdings"/>
              <a:buNone/>
            </a:lvl1pPr>
          </a:lstStyle>
          <a:p>
            <a:r>
              <a:t>Enter your date of birth (dd/mm/yyyy)</a:t>
            </a:r>
          </a:p>
        </p:txBody>
      </p:sp>
      <p:sp>
        <p:nvSpPr>
          <p:cNvPr id="264" name="Rectangle 1"/>
          <p:cNvSpPr/>
          <p:nvPr/>
        </p:nvSpPr>
        <p:spPr>
          <a:xfrm>
            <a:off x="1835696" y="3068959"/>
            <a:ext cx="3816425" cy="648073"/>
          </a:xfrm>
          <a:prstGeom prst="rect">
            <a:avLst/>
          </a:prstGeom>
          <a:solidFill>
            <a:srgbClr val="DDDDDD"/>
          </a:solidFill>
          <a:ln w="25400">
            <a:solidFill>
              <a:srgbClr val="A1A1A1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  <a:endParaRPr/>
          </a:p>
        </p:txBody>
      </p:sp>
      <p:grpSp>
        <p:nvGrpSpPr>
          <p:cNvPr id="268" name="Action Button: Go Forward or Next 2">
            <a:hlinkClick r:id="" action="ppaction://hlinkshowjump?jump=nextslide"/>
          </p:cNvPr>
          <p:cNvGrpSpPr/>
          <p:nvPr/>
        </p:nvGrpSpPr>
        <p:grpSpPr>
          <a:xfrm>
            <a:off x="7236296" y="5517231"/>
            <a:ext cx="1224137" cy="648073"/>
            <a:chOff x="0" y="0"/>
            <a:chExt cx="1224136" cy="648072"/>
          </a:xfrm>
        </p:grpSpPr>
        <p:sp>
          <p:nvSpPr>
            <p:cNvPr id="265" name="Rectangle"/>
            <p:cNvSpPr/>
            <p:nvPr/>
          </p:nvSpPr>
          <p:spPr>
            <a:xfrm>
              <a:off x="-1" y="-1"/>
              <a:ext cx="1224138" cy="648074"/>
            </a:xfrm>
            <a:prstGeom prst="rect">
              <a:avLst/>
            </a:prstGeom>
            <a:solidFill>
              <a:srgbClr val="DDDDD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66" name="Triangle"/>
            <p:cNvSpPr/>
            <p:nvPr/>
          </p:nvSpPr>
          <p:spPr>
            <a:xfrm>
              <a:off x="369040" y="81008"/>
              <a:ext cx="486056" cy="4860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lnTo>
                    <a:pt x="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67" name="Shape"/>
            <p:cNvSpPr/>
            <p:nvPr/>
          </p:nvSpPr>
          <p:spPr>
            <a:xfrm>
              <a:off x="-1" y="-1"/>
              <a:ext cx="1224138" cy="6480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088" y="10800"/>
                  </a:moveTo>
                  <a:lnTo>
                    <a:pt x="6512" y="18900"/>
                  </a:lnTo>
                  <a:lnTo>
                    <a:pt x="6512" y="2700"/>
                  </a:lnTo>
                  <a:close/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</p:grpSp>
      <p:grpSp>
        <p:nvGrpSpPr>
          <p:cNvPr id="271" name="Speech Bubble: Rectangle 8"/>
          <p:cNvGrpSpPr/>
          <p:nvPr/>
        </p:nvGrpSpPr>
        <p:grpSpPr>
          <a:xfrm>
            <a:off x="899592" y="4400960"/>
            <a:ext cx="2649255" cy="1368152"/>
            <a:chOff x="0" y="0"/>
            <a:chExt cx="2649253" cy="1368151"/>
          </a:xfrm>
        </p:grpSpPr>
        <p:sp>
          <p:nvSpPr>
            <p:cNvPr id="269" name="Shape"/>
            <p:cNvSpPr/>
            <p:nvPr/>
          </p:nvSpPr>
          <p:spPr>
            <a:xfrm>
              <a:off x="0" y="0"/>
              <a:ext cx="2649255" cy="13681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8200" y="0"/>
                  </a:lnTo>
                  <a:lnTo>
                    <a:pt x="18200" y="12600"/>
                  </a:lnTo>
                  <a:lnTo>
                    <a:pt x="21600" y="20558"/>
                  </a:lnTo>
                  <a:lnTo>
                    <a:pt x="18200" y="18000"/>
                  </a:lnTo>
                  <a:lnTo>
                    <a:pt x="18200" y="21600"/>
                  </a:lnTo>
                  <a:lnTo>
                    <a:pt x="0" y="21600"/>
                  </a:lnTo>
                  <a:lnTo>
                    <a:pt x="0" y="12600"/>
                  </a:lnTo>
                  <a:close/>
                </a:path>
              </a:pathLst>
            </a:custGeom>
            <a:solidFill>
              <a:srgbClr val="0066CC"/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70" name="Now click here to move to the next slide."/>
            <p:cNvSpPr txBox="1"/>
            <p:nvPr/>
          </p:nvSpPr>
          <p:spPr>
            <a:xfrm>
              <a:off x="58419" y="219255"/>
              <a:ext cx="2115410" cy="929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t>Now click here to move to the next slide.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afterEffect">
                                  <p:stCondLst>
                                    <p:cond delay="1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-1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0000 0.000000 L 0.106416 0.062495 C 0.128816 0.076615 0.162146 0.084245 0.197036 0.084245 C 0.236796 0.084245 0.268396 0.076615 0.290786 0.062495 L 0.397566 0.000000" pathEditMode="relative">
                                      <p:cBhvr>
                                        <p:cTn id="10" dur="20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" grpId="1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193</Words>
  <Application>Microsoft Office PowerPoint</Application>
  <PresentationFormat>On-screen Show (4:3)</PresentationFormat>
  <Paragraphs>21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Verdana</vt:lpstr>
      <vt:lpstr>Wingdings</vt:lpstr>
      <vt:lpstr>1_TitleSlide</vt:lpstr>
      <vt:lpstr>Grabbing the viewer’s attention</vt:lpstr>
      <vt:lpstr>Pop-up messages</vt:lpstr>
      <vt:lpstr>Flashing graphics</vt:lpstr>
      <vt:lpstr>Sounds</vt:lpstr>
      <vt:lpstr>Animations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Grabbing the viewer’s attention</dc:title>
  <dc:creator>Mukesh Bisht</dc:creator>
  <cp:lastModifiedBy>Mukesh  Bisht</cp:lastModifiedBy>
  <cp:revision>10</cp:revision>
  <dcterms:modified xsi:type="dcterms:W3CDTF">2022-10-31T20:55:39Z</dcterms:modified>
</cp:coreProperties>
</file>