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1806" y="102"/>
      </p:cViewPr>
      <p:guideLst>
        <p:guide orient="horz" pos="2160"/>
        <p:guide pos="2880"/>
      </p:guideLst>
    </p:cSldViewPr>
  </p:slideViewPr>
  <p:notesTextViewPr>
    <p:cViewPr>
      <p:scale>
        <a:sx n="100" d="100"/>
        <a:sy n="100" d="100"/>
      </p:scale>
      <p:origin x="0" y="0"/>
    </p:cViewPr>
  </p:notesTextViewPr>
  <p:notesViewPr>
    <p:cSldViewPr snapToGrid="0">
      <p:cViewPr varScale="1">
        <p:scale>
          <a:sx n="85" d="100"/>
          <a:sy n="85" d="100"/>
        </p:scale>
        <p:origin x="303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xfrm>
            <a:off x="1143000" y="685800"/>
            <a:ext cx="4572000" cy="3429000"/>
          </a:xfrm>
          <a:prstGeom prst="rect">
            <a:avLst/>
          </a:prstGeom>
          <a:ln>
            <a:solidFill>
              <a:schemeClr val="tx1"/>
            </a:solidFill>
          </a:ln>
        </p:spPr>
        <p:txBody>
          <a:bodyPr/>
          <a:lstStyle/>
          <a:p>
            <a:endParaRPr/>
          </a:p>
        </p:txBody>
      </p:sp>
      <p:sp>
        <p:nvSpPr>
          <p:cNvPr id="226" name="Shape 2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01068333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Arial"/>
      </a:defRPr>
    </a:lvl1pPr>
    <a:lvl2pPr indent="228600" latinLnBrk="0">
      <a:spcBef>
        <a:spcPts val="400"/>
      </a:spcBef>
      <a:defRPr sz="1200">
        <a:latin typeface="+mj-lt"/>
        <a:ea typeface="+mj-ea"/>
        <a:cs typeface="+mj-cs"/>
        <a:sym typeface="Arial"/>
      </a:defRPr>
    </a:lvl2pPr>
    <a:lvl3pPr indent="457200" latinLnBrk="0">
      <a:spcBef>
        <a:spcPts val="400"/>
      </a:spcBef>
      <a:defRPr sz="1200">
        <a:latin typeface="+mj-lt"/>
        <a:ea typeface="+mj-ea"/>
        <a:cs typeface="+mj-cs"/>
        <a:sym typeface="Arial"/>
      </a:defRPr>
    </a:lvl3pPr>
    <a:lvl4pPr indent="685800" latinLnBrk="0">
      <a:spcBef>
        <a:spcPts val="400"/>
      </a:spcBef>
      <a:defRPr sz="1200">
        <a:latin typeface="+mj-lt"/>
        <a:ea typeface="+mj-ea"/>
        <a:cs typeface="+mj-cs"/>
        <a:sym typeface="Arial"/>
      </a:defRPr>
    </a:lvl4pPr>
    <a:lvl5pPr indent="914400" latinLnBrk="0">
      <a:spcBef>
        <a:spcPts val="400"/>
      </a:spcBef>
      <a:defRPr sz="1200">
        <a:latin typeface="+mj-lt"/>
        <a:ea typeface="+mj-ea"/>
        <a:cs typeface="+mj-cs"/>
        <a:sym typeface="Arial"/>
      </a:defRPr>
    </a:lvl5pPr>
    <a:lvl6pPr indent="1143000" latinLnBrk="0">
      <a:spcBef>
        <a:spcPts val="400"/>
      </a:spcBef>
      <a:defRPr sz="1200">
        <a:latin typeface="+mj-lt"/>
        <a:ea typeface="+mj-ea"/>
        <a:cs typeface="+mj-cs"/>
        <a:sym typeface="Arial"/>
      </a:defRPr>
    </a:lvl6pPr>
    <a:lvl7pPr indent="1371600" latinLnBrk="0">
      <a:spcBef>
        <a:spcPts val="400"/>
      </a:spcBef>
      <a:defRPr sz="1200">
        <a:latin typeface="+mj-lt"/>
        <a:ea typeface="+mj-ea"/>
        <a:cs typeface="+mj-cs"/>
        <a:sym typeface="Arial"/>
      </a:defRPr>
    </a:lvl7pPr>
    <a:lvl8pPr indent="1600200" latinLnBrk="0">
      <a:spcBef>
        <a:spcPts val="400"/>
      </a:spcBef>
      <a:defRPr sz="1200">
        <a:latin typeface="+mj-lt"/>
        <a:ea typeface="+mj-ea"/>
        <a:cs typeface="+mj-cs"/>
        <a:sym typeface="Arial"/>
      </a:defRPr>
    </a:lvl8pPr>
    <a:lvl9pPr indent="1828800" latinLnBrk="0">
      <a:spcBef>
        <a:spcPts val="400"/>
      </a:spcBef>
      <a:defRPr sz="1200">
        <a:latin typeface="+mj-lt"/>
        <a:ea typeface="+mj-ea"/>
        <a:cs typeface="+mj-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noRot="1" noChangeAspect="1"/>
          </p:cNvSpPr>
          <p:nvPr>
            <p:ph type="sldImg"/>
          </p:nvPr>
        </p:nvSpPr>
        <p:spPr>
          <a:prstGeom prst="rect">
            <a:avLst/>
          </a:prstGeom>
        </p:spPr>
        <p:txBody>
          <a:bodyPr/>
          <a:lstStyle/>
          <a:p>
            <a:endParaRPr/>
          </a:p>
        </p:txBody>
      </p:sp>
      <p:sp>
        <p:nvSpPr>
          <p:cNvPr id="231" name="Shape 231"/>
          <p:cNvSpPr>
            <a:spLocks noGrp="1"/>
          </p:cNvSpPr>
          <p:nvPr>
            <p:ph type="body" sz="quarter" idx="1"/>
          </p:nvPr>
        </p:nvSpPr>
        <p:spPr>
          <a:prstGeom prst="rect">
            <a:avLst/>
          </a:prstGeom>
        </p:spPr>
        <p:txBody>
          <a:bodyPr/>
          <a:lstStyle/>
          <a:p>
            <a:r>
              <a:rPr dirty="0"/>
              <a:t>This slide presentation could be used during the lesson to help introduce sensor interfaces. There are transitions in the presentation when viewed in Slide Show mode on slides 3</a:t>
            </a:r>
            <a:r>
              <a:rPr lang="en-US" dirty="0"/>
              <a:t>–</a:t>
            </a:r>
            <a:r>
              <a:rPr dirty="0"/>
              <a:t>6.</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3725578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954262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797175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1072151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1409818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pe 281"/>
          <p:cNvSpPr>
            <a:spLocks noGrp="1" noRot="1" noChangeAspect="1"/>
          </p:cNvSpPr>
          <p:nvPr>
            <p:ph type="sldImg"/>
          </p:nvPr>
        </p:nvSpPr>
        <p:spPr>
          <a:prstGeom prst="rect">
            <a:avLst/>
          </a:prstGeom>
        </p:spPr>
        <p:txBody>
          <a:bodyPr/>
          <a:lstStyle/>
          <a:p>
            <a:endParaRPr/>
          </a:p>
        </p:txBody>
      </p:sp>
      <p:sp>
        <p:nvSpPr>
          <p:cNvPr id="282" name="Shape 282"/>
          <p:cNvSpPr>
            <a:spLocks noGrp="1"/>
          </p:cNvSpPr>
          <p:nvPr>
            <p:ph type="body" sz="quarter" idx="1"/>
          </p:nvPr>
        </p:nvSpPr>
        <p:spPr>
          <a:prstGeom prst="rect">
            <a:avLst/>
          </a:prstGeom>
        </p:spPr>
        <p:txBody>
          <a:bodyPr/>
          <a:lstStyle/>
          <a:p>
            <a:r>
              <a:t>A capacitor is an electrical device that can hold an electrical charge – it is in effect a battery.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hape 287"/>
          <p:cNvSpPr>
            <a:spLocks noGrp="1" noRot="1" noChangeAspect="1"/>
          </p:cNvSpPr>
          <p:nvPr>
            <p:ph type="sldImg"/>
          </p:nvPr>
        </p:nvSpPr>
        <p:spPr>
          <a:prstGeom prst="rect">
            <a:avLst/>
          </a:prstGeom>
        </p:spPr>
        <p:txBody>
          <a:bodyPr/>
          <a:lstStyle/>
          <a:p>
            <a:endParaRPr/>
          </a:p>
        </p:txBody>
      </p:sp>
      <p:sp>
        <p:nvSpPr>
          <p:cNvPr id="288" name="Shape 288"/>
          <p:cNvSpPr>
            <a:spLocks noGrp="1"/>
          </p:cNvSpPr>
          <p:nvPr>
            <p:ph type="body" sz="quarter" idx="1"/>
          </p:nvPr>
        </p:nvSpPr>
        <p:spPr>
          <a:prstGeom prst="rect">
            <a:avLst/>
          </a:prstGeom>
        </p:spPr>
        <p:txBody>
          <a:bodyPr/>
          <a:lstStyle/>
          <a:p>
            <a:r>
              <a:rPr lang="en-IN" dirty="0"/>
              <a:t>The software</a:t>
            </a:r>
            <a:r>
              <a:rPr dirty="0"/>
              <a:t> analyses the two images – the saved fingerprint and the one that has just been scanned. In effect it scrolls down through the two images checking that the ridges on both fingerprint images are the same. If they are then it declares them to be a match.</a:t>
            </a:r>
          </a:p>
          <a:p>
            <a:endParaRPr dirty="0"/>
          </a:p>
          <a:p>
            <a:r>
              <a:rPr dirty="0"/>
              <a:t>By being a match, it means that the person presenting their fingerprint is the same person that has previously declared the phone to be theirs. The phone concludes that it is in the hand of its true owner, so it is unlocked, allowing the person to use it.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7"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8"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98" name="Title Text"/>
          <p:cNvSpPr txBox="1">
            <a:spLocks noGrp="1"/>
          </p:cNvSpPr>
          <p:nvPr>
            <p:ph type="title"/>
          </p:nvPr>
        </p:nvSpPr>
        <p:spPr>
          <a:prstGeom prst="rect">
            <a:avLst/>
          </a:prstGeom>
        </p:spPr>
        <p:txBody>
          <a:bodyPr/>
          <a:lstStyle/>
          <a:p>
            <a:r>
              <a:t>Title Text</a:t>
            </a: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09"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10"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21" name="Title Text"/>
          <p:cNvSpPr txBox="1">
            <a:spLocks noGrp="1"/>
          </p:cNvSpPr>
          <p:nvPr>
            <p:ph type="title"/>
          </p:nvPr>
        </p:nvSpPr>
        <p:spPr>
          <a:prstGeom prst="rect">
            <a:avLst/>
          </a:prstGeom>
        </p:spPr>
        <p:txBody>
          <a:bodyPr/>
          <a:lstStyle/>
          <a:p>
            <a:r>
              <a:t>Title Text</a:t>
            </a:r>
          </a:p>
        </p:txBody>
      </p:sp>
      <p:sp>
        <p:nvSpPr>
          <p:cNvPr id="122"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1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34"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135"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46" name="Title Text"/>
          <p:cNvSpPr txBox="1">
            <a:spLocks noGrp="1"/>
          </p:cNvSpPr>
          <p:nvPr>
            <p:ph type="title"/>
          </p:nvPr>
        </p:nvSpPr>
        <p:spPr>
          <a:prstGeom prst="rect">
            <a:avLst/>
          </a:prstGeom>
        </p:spPr>
        <p:txBody>
          <a:bodyPr/>
          <a:lstStyle/>
          <a:p>
            <a:r>
              <a:t>Title Text</a:t>
            </a:r>
          </a:p>
        </p:txBody>
      </p:sp>
      <p:sp>
        <p:nvSpPr>
          <p:cNvPr id="147"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1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59" name="Title Text"/>
          <p:cNvSpPr txBox="1">
            <a:spLocks noGrp="1"/>
          </p:cNvSpPr>
          <p:nvPr>
            <p:ph type="title"/>
          </p:nvPr>
        </p:nvSpPr>
        <p:spPr>
          <a:prstGeom prst="rect">
            <a:avLst/>
          </a:prstGeom>
        </p:spPr>
        <p:txBody>
          <a:bodyPr/>
          <a:lstStyle/>
          <a:p>
            <a:r>
              <a:t>Title Text</a:t>
            </a:r>
          </a:p>
        </p:txBody>
      </p:sp>
      <p:sp>
        <p:nvSpPr>
          <p:cNvPr id="160"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161"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72" name="Title Text"/>
          <p:cNvSpPr txBox="1">
            <a:spLocks noGrp="1"/>
          </p:cNvSpPr>
          <p:nvPr>
            <p:ph type="title"/>
          </p:nvPr>
        </p:nvSpPr>
        <p:spPr>
          <a:prstGeom prst="rect">
            <a:avLst/>
          </a:prstGeom>
        </p:spPr>
        <p:txBody>
          <a:bodyPr/>
          <a:lstStyle/>
          <a:p>
            <a:r>
              <a:t>Title Text</a:t>
            </a:r>
          </a:p>
        </p:txBody>
      </p:sp>
      <p:sp>
        <p:nvSpPr>
          <p:cNvPr id="1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8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93"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194"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205"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206"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207"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 name="Title Text"/>
          <p:cNvSpPr txBox="1">
            <a:spLocks noGrp="1"/>
          </p:cNvSpPr>
          <p:nvPr>
            <p:ph type="title"/>
          </p:nvPr>
        </p:nvSpPr>
        <p:spPr>
          <a:prstGeom prst="rect">
            <a:avLst/>
          </a:prstGeom>
        </p:spPr>
        <p:txBody>
          <a:bodyPr/>
          <a:lstStyle/>
          <a:p>
            <a:r>
              <a:t>Title Text</a:t>
            </a:r>
          </a:p>
        </p:txBody>
      </p:sp>
      <p:sp>
        <p:nvSpPr>
          <p:cNvPr id="27"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218" name="Title Text"/>
          <p:cNvSpPr txBox="1">
            <a:spLocks noGrp="1"/>
          </p:cNvSpPr>
          <p:nvPr>
            <p:ph type="title"/>
          </p:nvPr>
        </p:nvSpPr>
        <p:spPr>
          <a:prstGeom prst="rect">
            <a:avLst/>
          </a:prstGeom>
        </p:spPr>
        <p:txBody>
          <a:bodyPr/>
          <a:lstStyle/>
          <a:p>
            <a:r>
              <a:t>Title Text</a:t>
            </a:r>
          </a:p>
        </p:txBody>
      </p:sp>
      <p:sp>
        <p:nvSpPr>
          <p:cNvPr id="2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36"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 name="Title Text"/>
          <p:cNvSpPr txBox="1">
            <a:spLocks noGrp="1"/>
          </p:cNvSpPr>
          <p:nvPr>
            <p:ph type="title"/>
          </p:nvPr>
        </p:nvSpPr>
        <p:spPr>
          <a:prstGeom prst="rect">
            <a:avLst/>
          </a:prstGeom>
        </p:spPr>
        <p:txBody>
          <a:bodyPr/>
          <a:lstStyle/>
          <a:p>
            <a:r>
              <a:t>Title Text</a:t>
            </a:r>
          </a:p>
        </p:txBody>
      </p:sp>
      <p:sp>
        <p:nvSpPr>
          <p:cNvPr id="45"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pic>
        <p:nvPicPr>
          <p:cNvPr id="53" name="Picture 5" descr="Picture 5"/>
          <p:cNvPicPr>
            <a:picLocks noChangeAspect="1"/>
          </p:cNvPicPr>
          <p:nvPr/>
        </p:nvPicPr>
        <p:blipFill>
          <a:blip r:embed="rId2"/>
          <a:stretch>
            <a:fillRect/>
          </a:stretch>
        </p:blipFill>
        <p:spPr>
          <a:xfrm>
            <a:off x="0" y="6356350"/>
            <a:ext cx="1762125" cy="493713"/>
          </a:xfrm>
          <a:prstGeom prst="rect">
            <a:avLst/>
          </a:prstGeom>
          <a:ln w="12700">
            <a:miter lim="400000"/>
          </a:ln>
        </p:spPr>
      </p:pic>
      <p:sp>
        <p:nvSpPr>
          <p:cNvPr id="54" name="Title Text"/>
          <p:cNvSpPr txBox="1">
            <a:spLocks noGrp="1"/>
          </p:cNvSpPr>
          <p:nvPr>
            <p:ph type="title"/>
          </p:nvPr>
        </p:nvSpPr>
        <p:spPr>
          <a:prstGeom prst="rect">
            <a:avLst/>
          </a:prstGeom>
        </p:spPr>
        <p:txBody>
          <a:bodyPr/>
          <a:lstStyle/>
          <a:p>
            <a:r>
              <a:t>Title Text</a:t>
            </a:r>
          </a:p>
        </p:txBody>
      </p:sp>
      <p:sp>
        <p:nvSpPr>
          <p:cNvPr id="55"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56"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9"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80"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89"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90"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3" name="Picture 9" descr="Picture 9"/>
          <p:cNvPicPr>
            <a:picLocks noChangeAspect="1"/>
          </p:cNvPicPr>
          <p:nvPr userDrawn="1"/>
        </p:nvPicPr>
        <p:blipFill>
          <a:blip r:embed="rId22"/>
          <a:stretch>
            <a:fillRect/>
          </a:stretch>
        </p:blipFill>
        <p:spPr>
          <a:xfrm>
            <a:off x="7596336" y="6362829"/>
            <a:ext cx="1255441" cy="377697"/>
          </a:xfrm>
          <a:prstGeom prst="rect">
            <a:avLst/>
          </a:prstGeom>
          <a:ln w="12700">
            <a:miter lim="400000"/>
          </a:ln>
        </p:spPr>
      </p:pic>
      <p:sp>
        <p:nvSpPr>
          <p:cNvPr id="5" name="Title Text"/>
          <p:cNvSpPr txBox="1">
            <a:spLocks noGrp="1"/>
          </p:cNvSpPr>
          <p:nvPr>
            <p:ph type="title"/>
          </p:nvPr>
        </p:nvSpPr>
        <p:spPr>
          <a:xfrm>
            <a:off x="457200" y="1195200"/>
            <a:ext cx="8229600" cy="86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6"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7" name="Slide Number"/>
          <p:cNvSpPr txBox="1">
            <a:spLocks noGrp="1"/>
          </p:cNvSpPr>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latin typeface="+mj-lt"/>
                <a:ea typeface="+mj-ea"/>
                <a:cs typeface="+mj-cs"/>
                <a:sym typeface="Arial"/>
              </a:defRPr>
            </a:lvl1pPr>
          </a:lstStyle>
          <a:p>
            <a:fld id="{86CB4B4D-7CA3-9044-876B-883B54F8677D}" type="slidenum">
              <a:t>‹#›</a:t>
            </a:fld>
            <a:endParaRPr/>
          </a:p>
        </p:txBody>
      </p:sp>
      <p:sp>
        <p:nvSpPr>
          <p:cNvPr id="8" name="TextBox 7">
            <a:extLst>
              <a:ext uri="{FF2B5EF4-FFF2-40B4-BE49-F238E27FC236}">
                <a16:creationId xmlns:a16="http://schemas.microsoft.com/office/drawing/2014/main" id="{2659BFB5-A579-CBE4-50AD-58E75A54D8DF}"/>
              </a:ext>
            </a:extLst>
          </p:cNvPr>
          <p:cNvSpPr txBox="1"/>
          <p:nvPr userDrawn="1"/>
        </p:nvSpPr>
        <p:spPr>
          <a:xfrm>
            <a:off x="107504" y="723206"/>
            <a:ext cx="9036496" cy="261610"/>
          </a:xfrm>
          <a:prstGeom prst="rect">
            <a:avLst/>
          </a:prstGeom>
          <a:noFill/>
        </p:spPr>
        <p:txBody>
          <a:bodyPr wrap="square">
            <a:spAutoFit/>
          </a:bodyPr>
          <a:lstStyle/>
          <a:p>
            <a:r>
              <a:rPr lang="en-GB" sz="1100" b="1" kern="1200" dirty="0">
                <a:solidFill>
                  <a:schemeClr val="bg1">
                    <a:lumMod val="50000"/>
                  </a:schemeClr>
                </a:solidFill>
                <a:latin typeface="Arial" panose="020B0604020202020204" pitchFamily="34" charset="0"/>
                <a:ea typeface="+mn-ea"/>
                <a:cs typeface="Arial" panose="020B0604020202020204" pitchFamily="34" charset="0"/>
              </a:rPr>
              <a:t>Component 1: Exploring User Interface Design Principles and Project Planning Techniques </a:t>
            </a:r>
          </a:p>
        </p:txBody>
      </p:sp>
      <p:pic>
        <p:nvPicPr>
          <p:cNvPr id="9" name="Picture 8">
            <a:extLst>
              <a:ext uri="{FF2B5EF4-FFF2-40B4-BE49-F238E27FC236}">
                <a16:creationId xmlns:a16="http://schemas.microsoft.com/office/drawing/2014/main" id="{8D269BC1-1B09-4741-75C4-FDA38E1808F4}"/>
              </a:ext>
            </a:extLst>
          </p:cNvPr>
          <p:cNvPicPr>
            <a:picLocks noChangeAspect="1"/>
          </p:cNvPicPr>
          <p:nvPr userDrawn="1"/>
        </p:nvPicPr>
        <p:blipFill>
          <a:blip r:embed="rId2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
        <p:nvSpPr>
          <p:cNvPr id="2" name="Footer Placeholder 4">
            <a:extLst>
              <a:ext uri="{FF2B5EF4-FFF2-40B4-BE49-F238E27FC236}">
                <a16:creationId xmlns:a16="http://schemas.microsoft.com/office/drawing/2014/main" id="{2DEAA50C-0429-658A-1A24-5BAD5601C747}"/>
              </a:ext>
            </a:extLst>
          </p:cNvPr>
          <p:cNvSpPr txBox="1">
            <a:spLocks/>
          </p:cNvSpPr>
          <p:nvPr userDrawn="1"/>
        </p:nvSpPr>
        <p:spPr>
          <a:xfrm>
            <a:off x="468313" y="6453188"/>
            <a:ext cx="6911975" cy="287337"/>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 Pearson Education Ltd 2022. Copying permitted for purchasing institution only. This material is not copyright free.</a:t>
            </a:r>
            <a:endParaRPr kumimoji="0" lang="en-GB" sz="10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1pPr>
      <a:lvl2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2pPr>
      <a:lvl3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3pPr>
      <a:lvl4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4pPr>
      <a:lvl5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5pPr>
      <a:lvl6pPr marL="0" marR="0" indent="4572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6pPr>
      <a:lvl7pPr marL="0" marR="0" indent="9144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7pPr>
      <a:lvl8pPr marL="0" marR="0" indent="13716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8pPr>
      <a:lvl9pPr marL="0" marR="0" indent="18288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9pPr>
    </p:titleStyle>
    <p:bodyStyle>
      <a:lvl1pPr marL="342900" marR="0" indent="-3429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1pPr>
      <a:lvl2pPr marL="742950" marR="0" indent="-28575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2pPr>
      <a:lvl3pPr marL="11430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3pPr>
      <a:lvl4pPr marL="16002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4pPr>
      <a:lvl5pPr marL="20574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5pPr>
      <a:lvl6pPr marL="0" marR="0" indent="22860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6pPr>
      <a:lvl7pPr marL="0" marR="0" indent="27432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7pPr>
      <a:lvl8pPr marL="0" marR="0" indent="32004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8pPr>
      <a:lvl9pPr marL="0" marR="0" indent="36576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itle 1"/>
          <p:cNvSpPr txBox="1">
            <a:spLocks noGrp="1"/>
          </p:cNvSpPr>
          <p:nvPr>
            <p:ph type="ctrTitle"/>
          </p:nvPr>
        </p:nvSpPr>
        <p:spPr>
          <a:prstGeom prst="rect">
            <a:avLst/>
          </a:prstGeom>
        </p:spPr>
        <p:txBody>
          <a:bodyPr/>
          <a:lstStyle/>
          <a:p>
            <a:r>
              <a:t>Sensor interfaces</a:t>
            </a:r>
          </a:p>
        </p:txBody>
      </p:sp>
      <p:sp>
        <p:nvSpPr>
          <p:cNvPr id="229" name="Subtitle 2"/>
          <p:cNvSpPr txBox="1">
            <a:spLocks noGrp="1"/>
          </p:cNvSpPr>
          <p:nvPr>
            <p:ph type="subTitle" sz="quarter" idx="1"/>
          </p:nvPr>
        </p:nvSpPr>
        <p:spPr>
          <a:prstGeom prst="rect">
            <a:avLst/>
          </a:prstGeom>
        </p:spPr>
        <p:txBody>
          <a:bodyPr/>
          <a:lstStyle/>
          <a:p>
            <a:r>
              <a:t>How do they work?</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Content Placeholder 2"/>
          <p:cNvSpPr txBox="1">
            <a:spLocks noGrp="1"/>
          </p:cNvSpPr>
          <p:nvPr>
            <p:ph type="body" idx="1"/>
          </p:nvPr>
        </p:nvSpPr>
        <p:spPr>
          <a:xfrm>
            <a:off x="479425" y="2780927"/>
            <a:ext cx="8207375" cy="3537258"/>
          </a:xfrm>
          <a:prstGeom prst="rect">
            <a:avLst/>
          </a:prstGeom>
        </p:spPr>
        <p:txBody>
          <a:bodyPr/>
          <a:lstStyle/>
          <a:p>
            <a:endParaRPr dirty="0"/>
          </a:p>
          <a:p>
            <a:r>
              <a:rPr dirty="0"/>
              <a:t>Thermostat has a temperature sensor</a:t>
            </a:r>
            <a:r>
              <a:rPr lang="en-GB"/>
              <a:t>.</a:t>
            </a:r>
            <a:endParaRPr/>
          </a:p>
        </p:txBody>
      </p:sp>
      <p:sp>
        <p:nvSpPr>
          <p:cNvPr id="235" name="Title 1"/>
          <p:cNvSpPr txBox="1">
            <a:spLocks noGrp="1"/>
          </p:cNvSpPr>
          <p:nvPr>
            <p:ph type="title"/>
          </p:nvPr>
        </p:nvSpPr>
        <p:spPr>
          <a:xfrm>
            <a:off x="457200" y="1195200"/>
            <a:ext cx="8229600" cy="864000"/>
          </a:xfrm>
          <a:prstGeom prst="rect">
            <a:avLst/>
          </a:prstGeom>
        </p:spPr>
        <p:txBody>
          <a:bodyPr>
            <a:noAutofit/>
          </a:bodyPr>
          <a:lstStyle/>
          <a:p>
            <a:pPr defTabSz="557784">
              <a:defRPr sz="2684"/>
            </a:pPr>
            <a:br>
              <a:rPr sz="2800" dirty="0"/>
            </a:br>
            <a:r>
              <a:rPr sz="2800" dirty="0"/>
              <a:t>Example 1: air-conditioning thermostat</a:t>
            </a:r>
          </a:p>
        </p:txBody>
      </p:sp>
      <p:pic>
        <p:nvPicPr>
          <p:cNvPr id="236" name="Graphic 5" descr="Graphic 5"/>
          <p:cNvPicPr>
            <a:picLocks noChangeAspect="1"/>
          </p:cNvPicPr>
          <p:nvPr/>
        </p:nvPicPr>
        <p:blipFill>
          <a:blip r:embed="rId3"/>
          <a:stretch>
            <a:fillRect/>
          </a:stretch>
        </p:blipFill>
        <p:spPr>
          <a:xfrm>
            <a:off x="6228184" y="3018656"/>
            <a:ext cx="914401" cy="914401"/>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4"/>
                                        </p:tgtEl>
                                        <p:attrNameLst>
                                          <p:attrName>style.visibility</p:attrName>
                                        </p:attrNameLst>
                                      </p:cBhvr>
                                      <p:to>
                                        <p:strVal val="visible"/>
                                      </p:to>
                                    </p:set>
                                    <p:animEffect transition="in" filter="fade">
                                      <p:cBhvr>
                                        <p:cTn id="7" dur="500"/>
                                        <p:tgtEl>
                                          <p:spTgt spid="234"/>
                                        </p:tgtEl>
                                      </p:cBhvr>
                                    </p:animEffect>
                                  </p:childTnLst>
                                </p:cTn>
                              </p:par>
                            </p:childTnLst>
                          </p:cTn>
                        </p:par>
                        <p:par>
                          <p:cTn id="8" fill="hold">
                            <p:stCondLst>
                              <p:cond delay="500"/>
                            </p:stCondLst>
                            <p:childTnLst>
                              <p:par>
                                <p:cTn id="9" presetID="10" presetClass="entr" fill="hold" grpId="2" nodeType="afterEffect">
                                  <p:stCondLst>
                                    <p:cond delay="500"/>
                                  </p:stCondLst>
                                  <p:iterate>
                                    <p:tmAbs val="0"/>
                                  </p:iterate>
                                  <p:childTnLst>
                                    <p:set>
                                      <p:cBhvr>
                                        <p:cTn id="10" fill="hold"/>
                                        <p:tgtEl>
                                          <p:spTgt spid="236"/>
                                        </p:tgtEl>
                                        <p:attrNameLst>
                                          <p:attrName>style.visibility</p:attrName>
                                        </p:attrNameLst>
                                      </p:cBhvr>
                                      <p:to>
                                        <p:strVal val="visible"/>
                                      </p:to>
                                    </p:set>
                                    <p:animEffect transition="in" filter="fade">
                                      <p:cBhvr>
                                        <p:cTn id="11" dur="500"/>
                                        <p:tgtEl>
                                          <p:spTgt spid="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1" animBg="1" advAuto="0"/>
      <p:bldP spid="236" grpId="2"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Content Placeholder 2"/>
          <p:cNvSpPr txBox="1">
            <a:spLocks noGrp="1"/>
          </p:cNvSpPr>
          <p:nvPr>
            <p:ph type="body" idx="1"/>
          </p:nvPr>
        </p:nvSpPr>
        <p:spPr>
          <a:xfrm>
            <a:off x="479425" y="2358875"/>
            <a:ext cx="8207375" cy="3878438"/>
          </a:xfrm>
          <a:prstGeom prst="rect">
            <a:avLst/>
          </a:prstGeom>
        </p:spPr>
        <p:txBody>
          <a:bodyPr/>
          <a:lstStyle/>
          <a:p>
            <a:endParaRPr/>
          </a:p>
          <a:p>
            <a:r>
              <a:t>If temperature is below the target temperature …</a:t>
            </a:r>
          </a:p>
          <a:p>
            <a:pPr lvl="1"/>
            <a:r>
              <a:t>thermostat sends signal to heating system …</a:t>
            </a:r>
          </a:p>
          <a:p>
            <a:pPr lvl="2"/>
            <a:r>
              <a:t>heating is switched on.</a:t>
            </a:r>
          </a:p>
        </p:txBody>
      </p:sp>
      <p:sp>
        <p:nvSpPr>
          <p:cNvPr id="240" name="Title 1"/>
          <p:cNvSpPr txBox="1">
            <a:spLocks noGrp="1"/>
          </p:cNvSpPr>
          <p:nvPr>
            <p:ph type="title"/>
          </p:nvPr>
        </p:nvSpPr>
        <p:spPr>
          <a:xfrm>
            <a:off x="457200" y="1195200"/>
            <a:ext cx="8229600" cy="864000"/>
          </a:xfrm>
          <a:prstGeom prst="rect">
            <a:avLst/>
          </a:prstGeom>
        </p:spPr>
        <p:txBody>
          <a:bodyPr>
            <a:noAutofit/>
          </a:bodyPr>
          <a:lstStyle/>
          <a:p>
            <a:pPr defTabSz="557784">
              <a:defRPr sz="2684"/>
            </a:pPr>
            <a:br>
              <a:rPr sz="2800" dirty="0"/>
            </a:br>
            <a:r>
              <a:rPr sz="2800" dirty="0"/>
              <a:t>Example 1: air-conditioning thermostat</a:t>
            </a:r>
          </a:p>
        </p:txBody>
      </p:sp>
      <p:pic>
        <p:nvPicPr>
          <p:cNvPr id="241" name="Graphic 2" descr="Graphic 2"/>
          <p:cNvPicPr>
            <a:picLocks noChangeAspect="1"/>
          </p:cNvPicPr>
          <p:nvPr/>
        </p:nvPicPr>
        <p:blipFill>
          <a:blip r:embed="rId3"/>
          <a:stretch>
            <a:fillRect/>
          </a:stretch>
        </p:blipFill>
        <p:spPr>
          <a:xfrm>
            <a:off x="5868144" y="4458815"/>
            <a:ext cx="914401" cy="914401"/>
          </a:xfrm>
          <a:prstGeom prst="rect">
            <a:avLst/>
          </a:prstGeom>
          <a:ln w="12700">
            <a:miter lim="400000"/>
          </a:ln>
        </p:spPr>
      </p:pic>
      <p:grpSp>
        <p:nvGrpSpPr>
          <p:cNvPr id="244" name="Group 9"/>
          <p:cNvGrpSpPr/>
          <p:nvPr/>
        </p:nvGrpSpPr>
        <p:grpSpPr>
          <a:xfrm>
            <a:off x="2555775" y="4458815"/>
            <a:ext cx="2020066" cy="914401"/>
            <a:chOff x="0" y="0"/>
            <a:chExt cx="2020064" cy="914400"/>
          </a:xfrm>
        </p:grpSpPr>
        <p:pic>
          <p:nvPicPr>
            <p:cNvPr id="242" name="Graphic 5" descr="Graphic 5"/>
            <p:cNvPicPr>
              <a:picLocks noChangeAspect="1"/>
            </p:cNvPicPr>
            <p:nvPr/>
          </p:nvPicPr>
          <p:blipFill>
            <a:blip r:embed="rId4"/>
            <a:stretch>
              <a:fillRect/>
            </a:stretch>
          </p:blipFill>
          <p:spPr>
            <a:xfrm>
              <a:off x="0" y="0"/>
              <a:ext cx="914400" cy="914400"/>
            </a:xfrm>
            <a:prstGeom prst="rect">
              <a:avLst/>
            </a:prstGeom>
            <a:ln w="12700" cap="flat">
              <a:noFill/>
              <a:miter lim="400000"/>
            </a:ln>
            <a:effectLst/>
          </p:spPr>
        </p:pic>
        <p:sp>
          <p:nvSpPr>
            <p:cNvPr id="243" name="TextBox 8"/>
            <p:cNvSpPr txBox="1"/>
            <p:nvPr/>
          </p:nvSpPr>
          <p:spPr>
            <a:xfrm>
              <a:off x="621783" y="226613"/>
              <a:ext cx="1398282" cy="54804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sz="3200">
                  <a:latin typeface="+mj-lt"/>
                  <a:ea typeface="+mj-ea"/>
                  <a:cs typeface="+mj-cs"/>
                  <a:sym typeface="Arial"/>
                </a:defRPr>
              </a:pPr>
              <a:r>
                <a:t>&lt; 20</a:t>
              </a:r>
              <a:r>
                <a:rPr baseline="30000"/>
                <a:t>o</a:t>
              </a:r>
              <a:r>
                <a:t>C</a:t>
              </a:r>
            </a:p>
          </p:txBody>
        </p:sp>
      </p:grpSp>
      <p:sp>
        <p:nvSpPr>
          <p:cNvPr id="245" name="Arrow: Right 10"/>
          <p:cNvSpPr/>
          <p:nvPr/>
        </p:nvSpPr>
        <p:spPr>
          <a:xfrm>
            <a:off x="4621560" y="4833115"/>
            <a:ext cx="914401" cy="288033"/>
          </a:xfrm>
          <a:prstGeom prst="rightArrow">
            <a:avLst>
              <a:gd name="adj1" fmla="val 50000"/>
              <a:gd name="adj2" fmla="val 50000"/>
            </a:avLst>
          </a:prstGeom>
          <a:solidFill>
            <a:srgbClr val="000000"/>
          </a:solidFill>
          <a:ln w="12700">
            <a:miter lim="400000"/>
          </a:ln>
        </p:spPr>
        <p:txBody>
          <a:bodyPr lIns="45719" rIns="45719" anchor="ctr"/>
          <a:lstStyle/>
          <a:p>
            <a:pPr algn="ctr">
              <a:defRPr>
                <a:solidFill>
                  <a:schemeClr val="accent3">
                    <a:lumOff val="44000"/>
                  </a:schemeClr>
                </a:solidFill>
              </a:defRPr>
            </a:pPr>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9">
                                            <p:txEl>
                                              <p:pRg st="1" end="1"/>
                                            </p:txEl>
                                          </p:spTgt>
                                        </p:tgtEl>
                                        <p:attrNameLst>
                                          <p:attrName>style.visibility</p:attrName>
                                        </p:attrNameLst>
                                      </p:cBhvr>
                                      <p:to>
                                        <p:strVal val="visible"/>
                                      </p:to>
                                    </p:set>
                                    <p:animEffect transition="in" filter="fade">
                                      <p:cBhvr>
                                        <p:cTn id="7" dur="500"/>
                                        <p:tgtEl>
                                          <p:spTgt spid="239">
                                            <p:txEl>
                                              <p:pRg st="1" end="1"/>
                                            </p:txEl>
                                          </p:spTgt>
                                        </p:tgtEl>
                                      </p:cBhvr>
                                    </p:animEffect>
                                  </p:childTnLst>
                                </p:cTn>
                              </p:par>
                              <p:par>
                                <p:cTn id="8" presetID="10" presetClass="entr" presetSubtype="0" fill="hold" grpId="1" nodeType="withEffect">
                                  <p:stCondLst>
                                    <p:cond delay="0"/>
                                  </p:stCondLst>
                                  <p:iterate>
                                    <p:tmAbs val="0"/>
                                  </p:iterate>
                                  <p:childTnLst>
                                    <p:set>
                                      <p:cBhvr>
                                        <p:cTn id="9" fill="hold"/>
                                        <p:tgtEl>
                                          <p:spTgt spid="239">
                                            <p:txEl>
                                              <p:pRg st="2" end="2"/>
                                            </p:txEl>
                                          </p:spTgt>
                                        </p:tgtEl>
                                        <p:attrNameLst>
                                          <p:attrName>style.visibility</p:attrName>
                                        </p:attrNameLst>
                                      </p:cBhvr>
                                      <p:to>
                                        <p:strVal val="visible"/>
                                      </p:to>
                                    </p:set>
                                    <p:animEffect transition="in" filter="fade">
                                      <p:cBhvr>
                                        <p:cTn id="10" dur="500"/>
                                        <p:tgtEl>
                                          <p:spTgt spid="239">
                                            <p:txEl>
                                              <p:pRg st="2" end="2"/>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39">
                                            <p:txEl>
                                              <p:pRg st="3" end="3"/>
                                            </p:txEl>
                                          </p:spTgt>
                                        </p:tgtEl>
                                        <p:attrNameLst>
                                          <p:attrName>style.visibility</p:attrName>
                                        </p:attrNameLst>
                                      </p:cBhvr>
                                      <p:to>
                                        <p:strVal val="visible"/>
                                      </p:to>
                                    </p:set>
                                    <p:animEffect transition="in" filter="fade">
                                      <p:cBhvr>
                                        <p:cTn id="13" dur="500"/>
                                        <p:tgtEl>
                                          <p:spTgt spid="239">
                                            <p:txEl>
                                              <p:pRg st="3" end="3"/>
                                            </p:txEl>
                                          </p:spTgt>
                                        </p:tgtEl>
                                      </p:cBhvr>
                                    </p:animEffect>
                                  </p:childTnLst>
                                </p:cTn>
                              </p:par>
                            </p:childTnLst>
                          </p:cTn>
                        </p:par>
                        <p:par>
                          <p:cTn id="14" fill="hold">
                            <p:stCondLst>
                              <p:cond delay="500"/>
                            </p:stCondLst>
                            <p:childTnLst>
                              <p:par>
                                <p:cTn id="15" presetID="10" presetClass="entr" fill="hold" grpId="2" nodeType="afterEffect">
                                  <p:stCondLst>
                                    <p:cond delay="500"/>
                                  </p:stCondLst>
                                  <p:iterate>
                                    <p:tmAbs val="0"/>
                                  </p:iterate>
                                  <p:childTnLst>
                                    <p:set>
                                      <p:cBhvr>
                                        <p:cTn id="16" fill="hold"/>
                                        <p:tgtEl>
                                          <p:spTgt spid="244"/>
                                        </p:tgtEl>
                                        <p:attrNameLst>
                                          <p:attrName>style.visibility</p:attrName>
                                        </p:attrNameLst>
                                      </p:cBhvr>
                                      <p:to>
                                        <p:strVal val="visible"/>
                                      </p:to>
                                    </p:set>
                                    <p:animEffect transition="in" filter="fade">
                                      <p:cBhvr>
                                        <p:cTn id="17" dur="500"/>
                                        <p:tgtEl>
                                          <p:spTgt spid="244"/>
                                        </p:tgtEl>
                                      </p:cBhvr>
                                    </p:animEffect>
                                  </p:childTnLst>
                                </p:cTn>
                              </p:par>
                            </p:childTnLst>
                          </p:cTn>
                        </p:par>
                        <p:par>
                          <p:cTn id="18" fill="hold">
                            <p:stCondLst>
                              <p:cond delay="1500"/>
                            </p:stCondLst>
                            <p:childTnLst>
                              <p:par>
                                <p:cTn id="19" presetID="10" presetClass="entr" fill="hold" grpId="3" nodeType="afterEffect">
                                  <p:stCondLst>
                                    <p:cond delay="500"/>
                                  </p:stCondLst>
                                  <p:iterate>
                                    <p:tmAbs val="0"/>
                                  </p:iterate>
                                  <p:childTnLst>
                                    <p:set>
                                      <p:cBhvr>
                                        <p:cTn id="20" fill="hold"/>
                                        <p:tgtEl>
                                          <p:spTgt spid="245"/>
                                        </p:tgtEl>
                                        <p:attrNameLst>
                                          <p:attrName>style.visibility</p:attrName>
                                        </p:attrNameLst>
                                      </p:cBhvr>
                                      <p:to>
                                        <p:strVal val="visible"/>
                                      </p:to>
                                    </p:set>
                                    <p:animEffect transition="in" filter="fade">
                                      <p:cBhvr>
                                        <p:cTn id="21" dur="500"/>
                                        <p:tgtEl>
                                          <p:spTgt spid="245"/>
                                        </p:tgtEl>
                                      </p:cBhvr>
                                    </p:animEffect>
                                  </p:childTnLst>
                                </p:cTn>
                              </p:par>
                            </p:childTnLst>
                          </p:cTn>
                        </p:par>
                        <p:par>
                          <p:cTn id="22" fill="hold">
                            <p:stCondLst>
                              <p:cond delay="2500"/>
                            </p:stCondLst>
                            <p:childTnLst>
                              <p:par>
                                <p:cTn id="23" presetID="10" presetClass="entr" fill="hold" grpId="4" nodeType="afterEffect">
                                  <p:stCondLst>
                                    <p:cond delay="500"/>
                                  </p:stCondLst>
                                  <p:iterate>
                                    <p:tmAbs val="0"/>
                                  </p:iterate>
                                  <p:childTnLst>
                                    <p:set>
                                      <p:cBhvr>
                                        <p:cTn id="24" fill="hold"/>
                                        <p:tgtEl>
                                          <p:spTgt spid="241"/>
                                        </p:tgtEl>
                                        <p:attrNameLst>
                                          <p:attrName>style.visibility</p:attrName>
                                        </p:attrNameLst>
                                      </p:cBhvr>
                                      <p:to>
                                        <p:strVal val="visible"/>
                                      </p:to>
                                    </p:set>
                                    <p:animEffect transition="in" filter="fade">
                                      <p:cBhvr>
                                        <p:cTn id="25" dur="5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1" build="p" animBg="1" advAuto="0"/>
      <p:bldP spid="241" grpId="4" animBg="1" advAuto="0"/>
      <p:bldP spid="244" grpId="2" animBg="1" advAuto="0"/>
      <p:bldP spid="245" grpId="3"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Content Placeholder 2"/>
          <p:cNvSpPr txBox="1">
            <a:spLocks noGrp="1"/>
          </p:cNvSpPr>
          <p:nvPr>
            <p:ph type="body" idx="1"/>
          </p:nvPr>
        </p:nvSpPr>
        <p:spPr>
          <a:xfrm>
            <a:off x="468312" y="2358875"/>
            <a:ext cx="8207376" cy="3878438"/>
          </a:xfrm>
          <a:prstGeom prst="rect">
            <a:avLst/>
          </a:prstGeom>
        </p:spPr>
        <p:txBody>
          <a:bodyPr/>
          <a:lstStyle/>
          <a:p>
            <a:endParaRPr/>
          </a:p>
          <a:p>
            <a:r>
              <a:t>When temperature reaches the target temperature …</a:t>
            </a:r>
          </a:p>
          <a:p>
            <a:pPr lvl="1"/>
            <a:r>
              <a:t>thermostat sends signal to heating system …</a:t>
            </a:r>
          </a:p>
          <a:p>
            <a:pPr lvl="2"/>
            <a:r>
              <a:t>heating is switched off.</a:t>
            </a:r>
          </a:p>
        </p:txBody>
      </p:sp>
      <p:grpSp>
        <p:nvGrpSpPr>
          <p:cNvPr id="251" name="Group 9"/>
          <p:cNvGrpSpPr/>
          <p:nvPr/>
        </p:nvGrpSpPr>
        <p:grpSpPr>
          <a:xfrm>
            <a:off x="2555775" y="4462424"/>
            <a:ext cx="2020066" cy="914401"/>
            <a:chOff x="0" y="0"/>
            <a:chExt cx="2020064" cy="914400"/>
          </a:xfrm>
        </p:grpSpPr>
        <p:pic>
          <p:nvPicPr>
            <p:cNvPr id="249" name="Graphic 10" descr="Graphic 10"/>
            <p:cNvPicPr>
              <a:picLocks noChangeAspect="1"/>
            </p:cNvPicPr>
            <p:nvPr/>
          </p:nvPicPr>
          <p:blipFill>
            <a:blip r:embed="rId3"/>
            <a:stretch>
              <a:fillRect/>
            </a:stretch>
          </p:blipFill>
          <p:spPr>
            <a:xfrm>
              <a:off x="0" y="0"/>
              <a:ext cx="914400" cy="914400"/>
            </a:xfrm>
            <a:prstGeom prst="rect">
              <a:avLst/>
            </a:prstGeom>
            <a:ln w="12700" cap="flat">
              <a:noFill/>
              <a:miter lim="400000"/>
            </a:ln>
            <a:effectLst/>
          </p:spPr>
        </p:pic>
        <p:sp>
          <p:nvSpPr>
            <p:cNvPr id="250" name="TextBox 11"/>
            <p:cNvSpPr txBox="1"/>
            <p:nvPr/>
          </p:nvSpPr>
          <p:spPr>
            <a:xfrm>
              <a:off x="621783" y="226613"/>
              <a:ext cx="1398282" cy="54804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sz="3200">
                  <a:latin typeface="+mj-lt"/>
                  <a:ea typeface="+mj-ea"/>
                  <a:cs typeface="+mj-cs"/>
                  <a:sym typeface="Arial"/>
                </a:defRPr>
              </a:pPr>
              <a:r>
                <a:t>= 20</a:t>
              </a:r>
              <a:r>
                <a:rPr baseline="30000"/>
                <a:t>o</a:t>
              </a:r>
              <a:r>
                <a:t>C</a:t>
              </a:r>
            </a:p>
          </p:txBody>
        </p:sp>
      </p:grpSp>
      <p:sp>
        <p:nvSpPr>
          <p:cNvPr id="252" name="Arrow: Right 12"/>
          <p:cNvSpPr/>
          <p:nvPr/>
        </p:nvSpPr>
        <p:spPr>
          <a:xfrm>
            <a:off x="4621560" y="4836722"/>
            <a:ext cx="914401" cy="288033"/>
          </a:xfrm>
          <a:prstGeom prst="rightArrow">
            <a:avLst>
              <a:gd name="adj1" fmla="val 50000"/>
              <a:gd name="adj2" fmla="val 50000"/>
            </a:avLst>
          </a:prstGeom>
          <a:solidFill>
            <a:srgbClr val="000000"/>
          </a:solidFill>
          <a:ln w="12700">
            <a:miter lim="400000"/>
          </a:ln>
        </p:spPr>
        <p:txBody>
          <a:bodyPr lIns="45719" rIns="45719" anchor="ctr"/>
          <a:lstStyle/>
          <a:p>
            <a:pPr algn="ctr">
              <a:defRPr>
                <a:solidFill>
                  <a:schemeClr val="accent3">
                    <a:lumOff val="44000"/>
                  </a:schemeClr>
                </a:solidFill>
              </a:defRPr>
            </a:pPr>
            <a:endParaRPr/>
          </a:p>
        </p:txBody>
      </p:sp>
      <p:grpSp>
        <p:nvGrpSpPr>
          <p:cNvPr id="255" name="Group 6"/>
          <p:cNvGrpSpPr/>
          <p:nvPr/>
        </p:nvGrpSpPr>
        <p:grpSpPr>
          <a:xfrm>
            <a:off x="5868144" y="4394024"/>
            <a:ext cx="914401" cy="939848"/>
            <a:chOff x="0" y="0"/>
            <a:chExt cx="914400" cy="939847"/>
          </a:xfrm>
        </p:grpSpPr>
        <p:pic>
          <p:nvPicPr>
            <p:cNvPr id="253" name="Graphic 8" descr="Graphic 8"/>
            <p:cNvPicPr>
              <a:picLocks noChangeAspect="1"/>
            </p:cNvPicPr>
            <p:nvPr/>
          </p:nvPicPr>
          <p:blipFill>
            <a:blip r:embed="rId4"/>
            <a:stretch>
              <a:fillRect/>
            </a:stretch>
          </p:blipFill>
          <p:spPr>
            <a:xfrm>
              <a:off x="0" y="-1"/>
              <a:ext cx="914400" cy="914401"/>
            </a:xfrm>
            <a:prstGeom prst="rect">
              <a:avLst/>
            </a:prstGeom>
            <a:ln w="12700" cap="flat">
              <a:noFill/>
              <a:miter lim="400000"/>
            </a:ln>
            <a:effectLst/>
          </p:spPr>
        </p:pic>
        <p:pic>
          <p:nvPicPr>
            <p:cNvPr id="254" name="Graphic 3" descr="Graphic 3"/>
            <p:cNvPicPr>
              <a:picLocks noChangeAspect="1"/>
            </p:cNvPicPr>
            <p:nvPr/>
          </p:nvPicPr>
          <p:blipFill>
            <a:blip r:embed="rId5"/>
            <a:stretch>
              <a:fillRect/>
            </a:stretch>
          </p:blipFill>
          <p:spPr>
            <a:xfrm>
              <a:off x="0" y="25446"/>
              <a:ext cx="914400" cy="914401"/>
            </a:xfrm>
            <a:prstGeom prst="rect">
              <a:avLst/>
            </a:prstGeom>
            <a:ln w="12700" cap="flat">
              <a:noFill/>
              <a:miter lim="400000"/>
            </a:ln>
            <a:effectLst/>
          </p:spPr>
        </p:pic>
      </p:grpSp>
      <p:sp>
        <p:nvSpPr>
          <p:cNvPr id="256" name="Title 1"/>
          <p:cNvSpPr txBox="1">
            <a:spLocks noGrp="1"/>
          </p:cNvSpPr>
          <p:nvPr>
            <p:ph type="title"/>
          </p:nvPr>
        </p:nvSpPr>
        <p:spPr>
          <a:xfrm>
            <a:off x="457200" y="1195200"/>
            <a:ext cx="8229600" cy="864000"/>
          </a:xfrm>
          <a:prstGeom prst="rect">
            <a:avLst/>
          </a:prstGeom>
        </p:spPr>
        <p:txBody>
          <a:bodyPr>
            <a:noAutofit/>
          </a:bodyPr>
          <a:lstStyle/>
          <a:p>
            <a:pPr defTabSz="557784">
              <a:defRPr sz="2684"/>
            </a:pPr>
            <a:br>
              <a:rPr sz="2800" dirty="0"/>
            </a:br>
            <a:r>
              <a:rPr sz="2800" dirty="0"/>
              <a:t>Example 1: air-conditioning thermostat</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8">
                                            <p:txEl>
                                              <p:pRg st="1" end="1"/>
                                            </p:txEl>
                                          </p:spTgt>
                                        </p:tgtEl>
                                        <p:attrNameLst>
                                          <p:attrName>style.visibility</p:attrName>
                                        </p:attrNameLst>
                                      </p:cBhvr>
                                      <p:to>
                                        <p:strVal val="visible"/>
                                      </p:to>
                                    </p:set>
                                    <p:animEffect transition="in" filter="fade">
                                      <p:cBhvr>
                                        <p:cTn id="7" dur="500"/>
                                        <p:tgtEl>
                                          <p:spTgt spid="248">
                                            <p:txEl>
                                              <p:pRg st="1" end="1"/>
                                            </p:txEl>
                                          </p:spTgt>
                                        </p:tgtEl>
                                      </p:cBhvr>
                                    </p:animEffect>
                                  </p:childTnLst>
                                </p:cTn>
                              </p:par>
                              <p:par>
                                <p:cTn id="8" presetID="10" presetClass="entr" presetSubtype="0" fill="hold" grpId="1" nodeType="withEffect">
                                  <p:stCondLst>
                                    <p:cond delay="0"/>
                                  </p:stCondLst>
                                  <p:iterate>
                                    <p:tmAbs val="0"/>
                                  </p:iterate>
                                  <p:childTnLst>
                                    <p:set>
                                      <p:cBhvr>
                                        <p:cTn id="9" fill="hold"/>
                                        <p:tgtEl>
                                          <p:spTgt spid="248">
                                            <p:txEl>
                                              <p:pRg st="2" end="2"/>
                                            </p:txEl>
                                          </p:spTgt>
                                        </p:tgtEl>
                                        <p:attrNameLst>
                                          <p:attrName>style.visibility</p:attrName>
                                        </p:attrNameLst>
                                      </p:cBhvr>
                                      <p:to>
                                        <p:strVal val="visible"/>
                                      </p:to>
                                    </p:set>
                                    <p:animEffect transition="in" filter="fade">
                                      <p:cBhvr>
                                        <p:cTn id="10" dur="500"/>
                                        <p:tgtEl>
                                          <p:spTgt spid="248">
                                            <p:txEl>
                                              <p:pRg st="2" end="2"/>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48">
                                            <p:txEl>
                                              <p:pRg st="3" end="3"/>
                                            </p:txEl>
                                          </p:spTgt>
                                        </p:tgtEl>
                                        <p:attrNameLst>
                                          <p:attrName>style.visibility</p:attrName>
                                        </p:attrNameLst>
                                      </p:cBhvr>
                                      <p:to>
                                        <p:strVal val="visible"/>
                                      </p:to>
                                    </p:set>
                                    <p:animEffect transition="in" filter="fade">
                                      <p:cBhvr>
                                        <p:cTn id="13" dur="500"/>
                                        <p:tgtEl>
                                          <p:spTgt spid="248">
                                            <p:txEl>
                                              <p:pRg st="3" end="3"/>
                                            </p:txEl>
                                          </p:spTgt>
                                        </p:tgtEl>
                                      </p:cBhvr>
                                    </p:animEffect>
                                  </p:childTnLst>
                                </p:cTn>
                              </p:par>
                            </p:childTnLst>
                          </p:cTn>
                        </p:par>
                        <p:par>
                          <p:cTn id="14" fill="hold">
                            <p:stCondLst>
                              <p:cond delay="500"/>
                            </p:stCondLst>
                            <p:childTnLst>
                              <p:par>
                                <p:cTn id="15" presetID="10" presetClass="entr" fill="hold" grpId="2" nodeType="afterEffect">
                                  <p:stCondLst>
                                    <p:cond delay="500"/>
                                  </p:stCondLst>
                                  <p:iterate>
                                    <p:tmAbs val="0"/>
                                  </p:iterate>
                                  <p:childTnLst>
                                    <p:set>
                                      <p:cBhvr>
                                        <p:cTn id="16" fill="hold"/>
                                        <p:tgtEl>
                                          <p:spTgt spid="251"/>
                                        </p:tgtEl>
                                        <p:attrNameLst>
                                          <p:attrName>style.visibility</p:attrName>
                                        </p:attrNameLst>
                                      </p:cBhvr>
                                      <p:to>
                                        <p:strVal val="visible"/>
                                      </p:to>
                                    </p:set>
                                    <p:animEffect transition="in" filter="fade">
                                      <p:cBhvr>
                                        <p:cTn id="17" dur="500"/>
                                        <p:tgtEl>
                                          <p:spTgt spid="251"/>
                                        </p:tgtEl>
                                      </p:cBhvr>
                                    </p:animEffect>
                                  </p:childTnLst>
                                </p:cTn>
                              </p:par>
                            </p:childTnLst>
                          </p:cTn>
                        </p:par>
                        <p:par>
                          <p:cTn id="18" fill="hold">
                            <p:stCondLst>
                              <p:cond delay="1500"/>
                            </p:stCondLst>
                            <p:childTnLst>
                              <p:par>
                                <p:cTn id="19" presetID="10" presetClass="entr" fill="hold" grpId="3" nodeType="afterEffect">
                                  <p:stCondLst>
                                    <p:cond delay="500"/>
                                  </p:stCondLst>
                                  <p:iterate>
                                    <p:tmAbs val="0"/>
                                  </p:iterate>
                                  <p:childTnLst>
                                    <p:set>
                                      <p:cBhvr>
                                        <p:cTn id="20" fill="hold"/>
                                        <p:tgtEl>
                                          <p:spTgt spid="252"/>
                                        </p:tgtEl>
                                        <p:attrNameLst>
                                          <p:attrName>style.visibility</p:attrName>
                                        </p:attrNameLst>
                                      </p:cBhvr>
                                      <p:to>
                                        <p:strVal val="visible"/>
                                      </p:to>
                                    </p:set>
                                    <p:animEffect transition="in" filter="fade">
                                      <p:cBhvr>
                                        <p:cTn id="21" dur="500"/>
                                        <p:tgtEl>
                                          <p:spTgt spid="252"/>
                                        </p:tgtEl>
                                      </p:cBhvr>
                                    </p:animEffect>
                                  </p:childTnLst>
                                </p:cTn>
                              </p:par>
                            </p:childTnLst>
                          </p:cTn>
                        </p:par>
                        <p:par>
                          <p:cTn id="22" fill="hold">
                            <p:stCondLst>
                              <p:cond delay="2500"/>
                            </p:stCondLst>
                            <p:childTnLst>
                              <p:par>
                                <p:cTn id="23" presetID="10" presetClass="entr" fill="hold" grpId="4" nodeType="afterEffect">
                                  <p:stCondLst>
                                    <p:cond delay="500"/>
                                  </p:stCondLst>
                                  <p:iterate>
                                    <p:tmAbs val="0"/>
                                  </p:iterate>
                                  <p:childTnLst>
                                    <p:set>
                                      <p:cBhvr>
                                        <p:cTn id="24" fill="hold"/>
                                        <p:tgtEl>
                                          <p:spTgt spid="255"/>
                                        </p:tgtEl>
                                        <p:attrNameLst>
                                          <p:attrName>style.visibility</p:attrName>
                                        </p:attrNameLst>
                                      </p:cBhvr>
                                      <p:to>
                                        <p:strVal val="visible"/>
                                      </p:to>
                                    </p:set>
                                    <p:animEffect transition="in" filter="fade">
                                      <p:cBhvr>
                                        <p:cTn id="25" dur="500"/>
                                        <p:tgtEl>
                                          <p:spTgt spid="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1" build="p" animBg="1" advAuto="0"/>
      <p:bldP spid="251" grpId="2" animBg="1" advAuto="0"/>
      <p:bldP spid="252" grpId="3" animBg="1" advAuto="0"/>
      <p:bldP spid="255" grpId="4"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Content Placeholder 2"/>
          <p:cNvSpPr txBox="1">
            <a:spLocks noGrp="1"/>
          </p:cNvSpPr>
          <p:nvPr>
            <p:ph type="body" idx="1"/>
          </p:nvPr>
        </p:nvSpPr>
        <p:spPr>
          <a:xfrm>
            <a:off x="468312" y="2348880"/>
            <a:ext cx="8207376" cy="3878437"/>
          </a:xfrm>
          <a:prstGeom prst="rect">
            <a:avLst/>
          </a:prstGeom>
        </p:spPr>
        <p:txBody>
          <a:bodyPr/>
          <a:lstStyle/>
          <a:p>
            <a:endParaRPr/>
          </a:p>
          <a:p>
            <a:r>
              <a:t>If temperature is above the target temperature …</a:t>
            </a:r>
          </a:p>
          <a:p>
            <a:pPr lvl="1"/>
            <a:r>
              <a:t>thermostat sends signal to cooling system …</a:t>
            </a:r>
          </a:p>
          <a:p>
            <a:pPr lvl="2"/>
            <a:r>
              <a:t>cooling is switched on.</a:t>
            </a:r>
          </a:p>
        </p:txBody>
      </p:sp>
      <p:grpSp>
        <p:nvGrpSpPr>
          <p:cNvPr id="262" name="Group 9"/>
          <p:cNvGrpSpPr/>
          <p:nvPr/>
        </p:nvGrpSpPr>
        <p:grpSpPr>
          <a:xfrm>
            <a:off x="2555775" y="4442986"/>
            <a:ext cx="2020066" cy="914401"/>
            <a:chOff x="0" y="0"/>
            <a:chExt cx="2020064" cy="914400"/>
          </a:xfrm>
        </p:grpSpPr>
        <p:pic>
          <p:nvPicPr>
            <p:cNvPr id="260" name="Graphic 5" descr="Graphic 5"/>
            <p:cNvPicPr>
              <a:picLocks noChangeAspect="1"/>
            </p:cNvPicPr>
            <p:nvPr/>
          </p:nvPicPr>
          <p:blipFill>
            <a:blip r:embed="rId3"/>
            <a:stretch>
              <a:fillRect/>
            </a:stretch>
          </p:blipFill>
          <p:spPr>
            <a:xfrm>
              <a:off x="0" y="0"/>
              <a:ext cx="914400" cy="914400"/>
            </a:xfrm>
            <a:prstGeom prst="rect">
              <a:avLst/>
            </a:prstGeom>
            <a:ln w="12700" cap="flat">
              <a:noFill/>
              <a:miter lim="400000"/>
            </a:ln>
            <a:effectLst/>
          </p:spPr>
        </p:pic>
        <p:sp>
          <p:nvSpPr>
            <p:cNvPr id="261" name="TextBox 8"/>
            <p:cNvSpPr txBox="1"/>
            <p:nvPr/>
          </p:nvSpPr>
          <p:spPr>
            <a:xfrm>
              <a:off x="621783" y="226613"/>
              <a:ext cx="1398282" cy="54804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sz="3200">
                  <a:latin typeface="+mj-lt"/>
                  <a:ea typeface="+mj-ea"/>
                  <a:cs typeface="+mj-cs"/>
                  <a:sym typeface="Arial"/>
                </a:defRPr>
              </a:pPr>
              <a:r>
                <a:t>&gt; 20</a:t>
              </a:r>
              <a:r>
                <a:rPr baseline="30000"/>
                <a:t>o</a:t>
              </a:r>
              <a:r>
                <a:t>C</a:t>
              </a:r>
            </a:p>
          </p:txBody>
        </p:sp>
      </p:grpSp>
      <p:sp>
        <p:nvSpPr>
          <p:cNvPr id="263" name="Arrow: Right 10"/>
          <p:cNvSpPr/>
          <p:nvPr/>
        </p:nvSpPr>
        <p:spPr>
          <a:xfrm>
            <a:off x="4621560" y="4817286"/>
            <a:ext cx="914401" cy="288033"/>
          </a:xfrm>
          <a:prstGeom prst="rightArrow">
            <a:avLst>
              <a:gd name="adj1" fmla="val 50000"/>
              <a:gd name="adj2" fmla="val 50000"/>
            </a:avLst>
          </a:prstGeom>
          <a:solidFill>
            <a:srgbClr val="000000"/>
          </a:solidFill>
          <a:ln w="12700">
            <a:miter lim="400000"/>
          </a:ln>
        </p:spPr>
        <p:txBody>
          <a:bodyPr lIns="45719" rIns="45719" anchor="ctr"/>
          <a:lstStyle/>
          <a:p>
            <a:pPr algn="ctr">
              <a:defRPr>
                <a:solidFill>
                  <a:schemeClr val="accent3">
                    <a:lumOff val="44000"/>
                  </a:schemeClr>
                </a:solidFill>
              </a:defRPr>
            </a:pPr>
            <a:endParaRPr/>
          </a:p>
        </p:txBody>
      </p:sp>
      <p:pic>
        <p:nvPicPr>
          <p:cNvPr id="264" name="Graphic 12" descr="Graphic 12"/>
          <p:cNvPicPr>
            <a:picLocks noChangeAspect="1"/>
          </p:cNvPicPr>
          <p:nvPr/>
        </p:nvPicPr>
        <p:blipFill>
          <a:blip r:embed="rId4"/>
          <a:stretch>
            <a:fillRect/>
          </a:stretch>
        </p:blipFill>
        <p:spPr>
          <a:xfrm>
            <a:off x="5615732" y="4458815"/>
            <a:ext cx="914401" cy="914401"/>
          </a:xfrm>
          <a:prstGeom prst="rect">
            <a:avLst/>
          </a:prstGeom>
          <a:ln w="12700">
            <a:miter lim="400000"/>
          </a:ln>
        </p:spPr>
      </p:pic>
      <p:sp>
        <p:nvSpPr>
          <p:cNvPr id="265" name="Title 1"/>
          <p:cNvSpPr txBox="1">
            <a:spLocks noGrp="1"/>
          </p:cNvSpPr>
          <p:nvPr>
            <p:ph type="title"/>
          </p:nvPr>
        </p:nvSpPr>
        <p:spPr>
          <a:xfrm>
            <a:off x="457200" y="1195200"/>
            <a:ext cx="8229600" cy="864000"/>
          </a:xfrm>
          <a:prstGeom prst="rect">
            <a:avLst/>
          </a:prstGeom>
        </p:spPr>
        <p:txBody>
          <a:bodyPr>
            <a:noAutofit/>
          </a:bodyPr>
          <a:lstStyle/>
          <a:p>
            <a:pPr defTabSz="557784">
              <a:defRPr sz="2684"/>
            </a:pPr>
            <a:br>
              <a:rPr sz="2800" dirty="0"/>
            </a:br>
            <a:r>
              <a:rPr sz="2800" dirty="0"/>
              <a:t>Example 1: air-conditioning thermostat</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59">
                                            <p:txEl>
                                              <p:pRg st="1" end="1"/>
                                            </p:txEl>
                                          </p:spTgt>
                                        </p:tgtEl>
                                        <p:attrNameLst>
                                          <p:attrName>style.visibility</p:attrName>
                                        </p:attrNameLst>
                                      </p:cBhvr>
                                      <p:to>
                                        <p:strVal val="visible"/>
                                      </p:to>
                                    </p:set>
                                    <p:animEffect transition="in" filter="fade">
                                      <p:cBhvr>
                                        <p:cTn id="7" dur="500"/>
                                        <p:tgtEl>
                                          <p:spTgt spid="259">
                                            <p:txEl>
                                              <p:pRg st="1" end="1"/>
                                            </p:txEl>
                                          </p:spTgt>
                                        </p:tgtEl>
                                      </p:cBhvr>
                                    </p:animEffect>
                                  </p:childTnLst>
                                </p:cTn>
                              </p:par>
                              <p:par>
                                <p:cTn id="8" presetID="10" presetClass="entr" presetSubtype="0" fill="hold" grpId="1" nodeType="withEffect">
                                  <p:stCondLst>
                                    <p:cond delay="0"/>
                                  </p:stCondLst>
                                  <p:iterate>
                                    <p:tmAbs val="0"/>
                                  </p:iterate>
                                  <p:childTnLst>
                                    <p:set>
                                      <p:cBhvr>
                                        <p:cTn id="9" fill="hold"/>
                                        <p:tgtEl>
                                          <p:spTgt spid="259">
                                            <p:txEl>
                                              <p:pRg st="2" end="2"/>
                                            </p:txEl>
                                          </p:spTgt>
                                        </p:tgtEl>
                                        <p:attrNameLst>
                                          <p:attrName>style.visibility</p:attrName>
                                        </p:attrNameLst>
                                      </p:cBhvr>
                                      <p:to>
                                        <p:strVal val="visible"/>
                                      </p:to>
                                    </p:set>
                                    <p:animEffect transition="in" filter="fade">
                                      <p:cBhvr>
                                        <p:cTn id="10" dur="500"/>
                                        <p:tgtEl>
                                          <p:spTgt spid="259">
                                            <p:txEl>
                                              <p:pRg st="2" end="2"/>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59">
                                            <p:txEl>
                                              <p:pRg st="3" end="3"/>
                                            </p:txEl>
                                          </p:spTgt>
                                        </p:tgtEl>
                                        <p:attrNameLst>
                                          <p:attrName>style.visibility</p:attrName>
                                        </p:attrNameLst>
                                      </p:cBhvr>
                                      <p:to>
                                        <p:strVal val="visible"/>
                                      </p:to>
                                    </p:set>
                                    <p:animEffect transition="in" filter="fade">
                                      <p:cBhvr>
                                        <p:cTn id="13" dur="500"/>
                                        <p:tgtEl>
                                          <p:spTgt spid="259">
                                            <p:txEl>
                                              <p:pRg st="3" end="3"/>
                                            </p:txEl>
                                          </p:spTgt>
                                        </p:tgtEl>
                                      </p:cBhvr>
                                    </p:animEffect>
                                  </p:childTnLst>
                                </p:cTn>
                              </p:par>
                            </p:childTnLst>
                          </p:cTn>
                        </p:par>
                        <p:par>
                          <p:cTn id="14" fill="hold">
                            <p:stCondLst>
                              <p:cond delay="500"/>
                            </p:stCondLst>
                            <p:childTnLst>
                              <p:par>
                                <p:cTn id="15" presetID="10" presetClass="entr" fill="hold" grpId="2" nodeType="afterEffect">
                                  <p:stCondLst>
                                    <p:cond delay="500"/>
                                  </p:stCondLst>
                                  <p:iterate>
                                    <p:tmAbs val="0"/>
                                  </p:iterate>
                                  <p:childTnLst>
                                    <p:set>
                                      <p:cBhvr>
                                        <p:cTn id="16" fill="hold"/>
                                        <p:tgtEl>
                                          <p:spTgt spid="262"/>
                                        </p:tgtEl>
                                        <p:attrNameLst>
                                          <p:attrName>style.visibility</p:attrName>
                                        </p:attrNameLst>
                                      </p:cBhvr>
                                      <p:to>
                                        <p:strVal val="visible"/>
                                      </p:to>
                                    </p:set>
                                    <p:animEffect transition="in" filter="fade">
                                      <p:cBhvr>
                                        <p:cTn id="17" dur="500"/>
                                        <p:tgtEl>
                                          <p:spTgt spid="262"/>
                                        </p:tgtEl>
                                      </p:cBhvr>
                                    </p:animEffect>
                                  </p:childTnLst>
                                </p:cTn>
                              </p:par>
                            </p:childTnLst>
                          </p:cTn>
                        </p:par>
                        <p:par>
                          <p:cTn id="18" fill="hold">
                            <p:stCondLst>
                              <p:cond delay="1500"/>
                            </p:stCondLst>
                            <p:childTnLst>
                              <p:par>
                                <p:cTn id="19" presetID="10" presetClass="entr" fill="hold" grpId="3" nodeType="afterEffect">
                                  <p:stCondLst>
                                    <p:cond delay="500"/>
                                  </p:stCondLst>
                                  <p:iterate>
                                    <p:tmAbs val="0"/>
                                  </p:iterate>
                                  <p:childTnLst>
                                    <p:set>
                                      <p:cBhvr>
                                        <p:cTn id="20" fill="hold"/>
                                        <p:tgtEl>
                                          <p:spTgt spid="263"/>
                                        </p:tgtEl>
                                        <p:attrNameLst>
                                          <p:attrName>style.visibility</p:attrName>
                                        </p:attrNameLst>
                                      </p:cBhvr>
                                      <p:to>
                                        <p:strVal val="visible"/>
                                      </p:to>
                                    </p:set>
                                    <p:animEffect transition="in" filter="fade">
                                      <p:cBhvr>
                                        <p:cTn id="21" dur="500"/>
                                        <p:tgtEl>
                                          <p:spTgt spid="263"/>
                                        </p:tgtEl>
                                      </p:cBhvr>
                                    </p:animEffect>
                                  </p:childTnLst>
                                </p:cTn>
                              </p:par>
                            </p:childTnLst>
                          </p:cTn>
                        </p:par>
                        <p:par>
                          <p:cTn id="22" fill="hold">
                            <p:stCondLst>
                              <p:cond delay="2500"/>
                            </p:stCondLst>
                            <p:childTnLst>
                              <p:par>
                                <p:cTn id="23" presetID="10" presetClass="entr" fill="hold" grpId="4" nodeType="afterEffect">
                                  <p:stCondLst>
                                    <p:cond delay="500"/>
                                  </p:stCondLst>
                                  <p:iterate>
                                    <p:tmAbs val="0"/>
                                  </p:iterate>
                                  <p:childTnLst>
                                    <p:set>
                                      <p:cBhvr>
                                        <p:cTn id="24" fill="hold"/>
                                        <p:tgtEl>
                                          <p:spTgt spid="264"/>
                                        </p:tgtEl>
                                        <p:attrNameLst>
                                          <p:attrName>style.visibility</p:attrName>
                                        </p:attrNameLst>
                                      </p:cBhvr>
                                      <p:to>
                                        <p:strVal val="visible"/>
                                      </p:to>
                                    </p:set>
                                    <p:animEffect transition="in" filter="fade">
                                      <p:cBhvr>
                                        <p:cTn id="25" dur="500"/>
                                        <p:tgtEl>
                                          <p:spTgt spid="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 grpId="1" build="p" animBg="1" advAuto="0"/>
      <p:bldP spid="262" grpId="2" animBg="1" advAuto="0"/>
      <p:bldP spid="263" grpId="3" animBg="1" advAuto="0"/>
      <p:bldP spid="264" grpId="4"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2"/>
          <p:cNvSpPr txBox="1">
            <a:spLocks noGrp="1"/>
          </p:cNvSpPr>
          <p:nvPr>
            <p:ph type="body" idx="1"/>
          </p:nvPr>
        </p:nvSpPr>
        <p:spPr>
          <a:xfrm>
            <a:off x="468312" y="2358875"/>
            <a:ext cx="8207376" cy="3878438"/>
          </a:xfrm>
          <a:prstGeom prst="rect">
            <a:avLst/>
          </a:prstGeom>
        </p:spPr>
        <p:txBody>
          <a:bodyPr/>
          <a:lstStyle/>
          <a:p>
            <a:endParaRPr/>
          </a:p>
          <a:p>
            <a:r>
              <a:t>When temperature reaches the target temperature …</a:t>
            </a:r>
          </a:p>
          <a:p>
            <a:pPr lvl="1"/>
            <a:r>
              <a:t>thermostat sends signal to cooling system …</a:t>
            </a:r>
          </a:p>
          <a:p>
            <a:pPr lvl="2"/>
            <a:r>
              <a:t>cooling is switched off.</a:t>
            </a:r>
          </a:p>
        </p:txBody>
      </p:sp>
      <p:grpSp>
        <p:nvGrpSpPr>
          <p:cNvPr id="271" name="Group 9"/>
          <p:cNvGrpSpPr/>
          <p:nvPr/>
        </p:nvGrpSpPr>
        <p:grpSpPr>
          <a:xfrm>
            <a:off x="2555775" y="4449662"/>
            <a:ext cx="2020066" cy="914401"/>
            <a:chOff x="0" y="0"/>
            <a:chExt cx="2020064" cy="914400"/>
          </a:xfrm>
        </p:grpSpPr>
        <p:pic>
          <p:nvPicPr>
            <p:cNvPr id="269" name="Graphic 10" descr="Graphic 10"/>
            <p:cNvPicPr>
              <a:picLocks noChangeAspect="1"/>
            </p:cNvPicPr>
            <p:nvPr/>
          </p:nvPicPr>
          <p:blipFill>
            <a:blip r:embed="rId3"/>
            <a:stretch>
              <a:fillRect/>
            </a:stretch>
          </p:blipFill>
          <p:spPr>
            <a:xfrm>
              <a:off x="0" y="0"/>
              <a:ext cx="914400" cy="914400"/>
            </a:xfrm>
            <a:prstGeom prst="rect">
              <a:avLst/>
            </a:prstGeom>
            <a:ln w="12700" cap="flat">
              <a:noFill/>
              <a:miter lim="400000"/>
            </a:ln>
            <a:effectLst/>
          </p:spPr>
        </p:pic>
        <p:sp>
          <p:nvSpPr>
            <p:cNvPr id="270" name="TextBox 11"/>
            <p:cNvSpPr txBox="1"/>
            <p:nvPr/>
          </p:nvSpPr>
          <p:spPr>
            <a:xfrm>
              <a:off x="621783" y="226613"/>
              <a:ext cx="1398282" cy="54804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sz="3200">
                  <a:latin typeface="+mj-lt"/>
                  <a:ea typeface="+mj-ea"/>
                  <a:cs typeface="+mj-cs"/>
                  <a:sym typeface="Arial"/>
                </a:defRPr>
              </a:pPr>
              <a:r>
                <a:t>= 20</a:t>
              </a:r>
              <a:r>
                <a:rPr baseline="30000"/>
                <a:t>o</a:t>
              </a:r>
              <a:r>
                <a:t>C</a:t>
              </a:r>
            </a:p>
          </p:txBody>
        </p:sp>
      </p:grpSp>
      <p:sp>
        <p:nvSpPr>
          <p:cNvPr id="272" name="Arrow: Right 12"/>
          <p:cNvSpPr/>
          <p:nvPr/>
        </p:nvSpPr>
        <p:spPr>
          <a:xfrm>
            <a:off x="4621560" y="4823962"/>
            <a:ext cx="914401" cy="288033"/>
          </a:xfrm>
          <a:prstGeom prst="rightArrow">
            <a:avLst>
              <a:gd name="adj1" fmla="val 50000"/>
              <a:gd name="adj2" fmla="val 50000"/>
            </a:avLst>
          </a:prstGeom>
          <a:solidFill>
            <a:srgbClr val="000000"/>
          </a:solidFill>
          <a:ln w="12700">
            <a:miter lim="400000"/>
          </a:ln>
        </p:spPr>
        <p:txBody>
          <a:bodyPr lIns="45719" rIns="45719" anchor="ctr"/>
          <a:lstStyle/>
          <a:p>
            <a:pPr algn="ctr">
              <a:defRPr>
                <a:solidFill>
                  <a:schemeClr val="accent3">
                    <a:lumOff val="44000"/>
                  </a:schemeClr>
                </a:solidFill>
              </a:defRPr>
            </a:pPr>
            <a:endParaRPr/>
          </a:p>
        </p:txBody>
      </p:sp>
      <p:grpSp>
        <p:nvGrpSpPr>
          <p:cNvPr id="275" name="Group 5"/>
          <p:cNvGrpSpPr/>
          <p:nvPr/>
        </p:nvGrpSpPr>
        <p:grpSpPr>
          <a:xfrm>
            <a:off x="5695503" y="4458815"/>
            <a:ext cx="914401" cy="914401"/>
            <a:chOff x="0" y="0"/>
            <a:chExt cx="914400" cy="914400"/>
          </a:xfrm>
        </p:grpSpPr>
        <p:pic>
          <p:nvPicPr>
            <p:cNvPr id="273" name="Graphic 13" descr="Graphic 13"/>
            <p:cNvPicPr>
              <a:picLocks noChangeAspect="1"/>
            </p:cNvPicPr>
            <p:nvPr/>
          </p:nvPicPr>
          <p:blipFill>
            <a:blip r:embed="rId4"/>
            <a:stretch>
              <a:fillRect/>
            </a:stretch>
          </p:blipFill>
          <p:spPr>
            <a:xfrm>
              <a:off x="0" y="0"/>
              <a:ext cx="914400" cy="914400"/>
            </a:xfrm>
            <a:prstGeom prst="rect">
              <a:avLst/>
            </a:prstGeom>
            <a:ln w="12700" cap="flat">
              <a:noFill/>
              <a:miter lim="400000"/>
            </a:ln>
            <a:effectLst/>
          </p:spPr>
        </p:pic>
        <p:pic>
          <p:nvPicPr>
            <p:cNvPr id="274" name="Graphic 2" descr="Graphic 2"/>
            <p:cNvPicPr>
              <a:picLocks noChangeAspect="1"/>
            </p:cNvPicPr>
            <p:nvPr/>
          </p:nvPicPr>
          <p:blipFill>
            <a:blip r:embed="rId5"/>
            <a:stretch>
              <a:fillRect/>
            </a:stretch>
          </p:blipFill>
          <p:spPr>
            <a:xfrm>
              <a:off x="0" y="0"/>
              <a:ext cx="914400" cy="914400"/>
            </a:xfrm>
            <a:prstGeom prst="rect">
              <a:avLst/>
            </a:prstGeom>
            <a:ln w="12700" cap="flat">
              <a:noFill/>
              <a:miter lim="400000"/>
            </a:ln>
            <a:effectLst/>
          </p:spPr>
        </p:pic>
      </p:grpSp>
      <p:sp>
        <p:nvSpPr>
          <p:cNvPr id="276" name="Title 1"/>
          <p:cNvSpPr txBox="1">
            <a:spLocks noGrp="1"/>
          </p:cNvSpPr>
          <p:nvPr>
            <p:ph type="title"/>
          </p:nvPr>
        </p:nvSpPr>
        <p:spPr>
          <a:xfrm>
            <a:off x="457200" y="1195200"/>
            <a:ext cx="8229600" cy="864000"/>
          </a:xfrm>
          <a:prstGeom prst="rect">
            <a:avLst/>
          </a:prstGeom>
        </p:spPr>
        <p:txBody>
          <a:bodyPr>
            <a:noAutofit/>
          </a:bodyPr>
          <a:lstStyle/>
          <a:p>
            <a:pPr defTabSz="557784">
              <a:defRPr sz="2684"/>
            </a:pPr>
            <a:br>
              <a:rPr sz="2800" dirty="0"/>
            </a:br>
            <a:r>
              <a:rPr sz="2800" dirty="0"/>
              <a:t>Example 1: air-conditioning thermostat</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68">
                                            <p:txEl>
                                              <p:pRg st="1" end="1"/>
                                            </p:txEl>
                                          </p:spTgt>
                                        </p:tgtEl>
                                        <p:attrNameLst>
                                          <p:attrName>style.visibility</p:attrName>
                                        </p:attrNameLst>
                                      </p:cBhvr>
                                      <p:to>
                                        <p:strVal val="visible"/>
                                      </p:to>
                                    </p:set>
                                    <p:animEffect transition="in" filter="fade">
                                      <p:cBhvr>
                                        <p:cTn id="7" dur="500"/>
                                        <p:tgtEl>
                                          <p:spTgt spid="268">
                                            <p:txEl>
                                              <p:pRg st="1" end="1"/>
                                            </p:txEl>
                                          </p:spTgt>
                                        </p:tgtEl>
                                      </p:cBhvr>
                                    </p:animEffect>
                                  </p:childTnLst>
                                </p:cTn>
                              </p:par>
                              <p:par>
                                <p:cTn id="8" presetID="10" presetClass="entr" presetSubtype="0" fill="hold" grpId="1" nodeType="withEffect">
                                  <p:stCondLst>
                                    <p:cond delay="0"/>
                                  </p:stCondLst>
                                  <p:iterate>
                                    <p:tmAbs val="0"/>
                                  </p:iterate>
                                  <p:childTnLst>
                                    <p:set>
                                      <p:cBhvr>
                                        <p:cTn id="9" fill="hold"/>
                                        <p:tgtEl>
                                          <p:spTgt spid="268">
                                            <p:txEl>
                                              <p:pRg st="2" end="2"/>
                                            </p:txEl>
                                          </p:spTgt>
                                        </p:tgtEl>
                                        <p:attrNameLst>
                                          <p:attrName>style.visibility</p:attrName>
                                        </p:attrNameLst>
                                      </p:cBhvr>
                                      <p:to>
                                        <p:strVal val="visible"/>
                                      </p:to>
                                    </p:set>
                                    <p:animEffect transition="in" filter="fade">
                                      <p:cBhvr>
                                        <p:cTn id="10" dur="500"/>
                                        <p:tgtEl>
                                          <p:spTgt spid="268">
                                            <p:txEl>
                                              <p:pRg st="2" end="2"/>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68">
                                            <p:txEl>
                                              <p:pRg st="3" end="3"/>
                                            </p:txEl>
                                          </p:spTgt>
                                        </p:tgtEl>
                                        <p:attrNameLst>
                                          <p:attrName>style.visibility</p:attrName>
                                        </p:attrNameLst>
                                      </p:cBhvr>
                                      <p:to>
                                        <p:strVal val="visible"/>
                                      </p:to>
                                    </p:set>
                                    <p:animEffect transition="in" filter="fade">
                                      <p:cBhvr>
                                        <p:cTn id="13" dur="500"/>
                                        <p:tgtEl>
                                          <p:spTgt spid="268">
                                            <p:txEl>
                                              <p:pRg st="3" end="3"/>
                                            </p:txEl>
                                          </p:spTgt>
                                        </p:tgtEl>
                                      </p:cBhvr>
                                    </p:animEffect>
                                  </p:childTnLst>
                                </p:cTn>
                              </p:par>
                            </p:childTnLst>
                          </p:cTn>
                        </p:par>
                        <p:par>
                          <p:cTn id="14" fill="hold">
                            <p:stCondLst>
                              <p:cond delay="500"/>
                            </p:stCondLst>
                            <p:childTnLst>
                              <p:par>
                                <p:cTn id="15" presetID="10" presetClass="entr" fill="hold" grpId="2" nodeType="afterEffect">
                                  <p:stCondLst>
                                    <p:cond delay="500"/>
                                  </p:stCondLst>
                                  <p:iterate>
                                    <p:tmAbs val="0"/>
                                  </p:iterate>
                                  <p:childTnLst>
                                    <p:set>
                                      <p:cBhvr>
                                        <p:cTn id="16" fill="hold"/>
                                        <p:tgtEl>
                                          <p:spTgt spid="271"/>
                                        </p:tgtEl>
                                        <p:attrNameLst>
                                          <p:attrName>style.visibility</p:attrName>
                                        </p:attrNameLst>
                                      </p:cBhvr>
                                      <p:to>
                                        <p:strVal val="visible"/>
                                      </p:to>
                                    </p:set>
                                    <p:animEffect transition="in" filter="fade">
                                      <p:cBhvr>
                                        <p:cTn id="17" dur="500"/>
                                        <p:tgtEl>
                                          <p:spTgt spid="271"/>
                                        </p:tgtEl>
                                      </p:cBhvr>
                                    </p:animEffect>
                                  </p:childTnLst>
                                </p:cTn>
                              </p:par>
                            </p:childTnLst>
                          </p:cTn>
                        </p:par>
                        <p:par>
                          <p:cTn id="18" fill="hold">
                            <p:stCondLst>
                              <p:cond delay="1500"/>
                            </p:stCondLst>
                            <p:childTnLst>
                              <p:par>
                                <p:cTn id="19" presetID="10" presetClass="entr" fill="hold" grpId="3" nodeType="afterEffect">
                                  <p:stCondLst>
                                    <p:cond delay="500"/>
                                  </p:stCondLst>
                                  <p:iterate>
                                    <p:tmAbs val="0"/>
                                  </p:iterate>
                                  <p:childTnLst>
                                    <p:set>
                                      <p:cBhvr>
                                        <p:cTn id="20" fill="hold"/>
                                        <p:tgtEl>
                                          <p:spTgt spid="272"/>
                                        </p:tgtEl>
                                        <p:attrNameLst>
                                          <p:attrName>style.visibility</p:attrName>
                                        </p:attrNameLst>
                                      </p:cBhvr>
                                      <p:to>
                                        <p:strVal val="visible"/>
                                      </p:to>
                                    </p:set>
                                    <p:animEffect transition="in" filter="fade">
                                      <p:cBhvr>
                                        <p:cTn id="21" dur="500"/>
                                        <p:tgtEl>
                                          <p:spTgt spid="272"/>
                                        </p:tgtEl>
                                      </p:cBhvr>
                                    </p:animEffect>
                                  </p:childTnLst>
                                </p:cTn>
                              </p:par>
                            </p:childTnLst>
                          </p:cTn>
                        </p:par>
                        <p:par>
                          <p:cTn id="22" fill="hold">
                            <p:stCondLst>
                              <p:cond delay="2500"/>
                            </p:stCondLst>
                            <p:childTnLst>
                              <p:par>
                                <p:cTn id="23" presetID="10" presetClass="entr" fill="hold" grpId="4" nodeType="afterEffect">
                                  <p:stCondLst>
                                    <p:cond delay="500"/>
                                  </p:stCondLst>
                                  <p:iterate>
                                    <p:tmAbs val="0"/>
                                  </p:iterate>
                                  <p:childTnLst>
                                    <p:set>
                                      <p:cBhvr>
                                        <p:cTn id="24" fill="hold"/>
                                        <p:tgtEl>
                                          <p:spTgt spid="275"/>
                                        </p:tgtEl>
                                        <p:attrNameLst>
                                          <p:attrName>style.visibility</p:attrName>
                                        </p:attrNameLst>
                                      </p:cBhvr>
                                      <p:to>
                                        <p:strVal val="visible"/>
                                      </p:to>
                                    </p:set>
                                    <p:animEffect transition="in" filter="fade">
                                      <p:cBhvr>
                                        <p:cTn id="25" dur="500"/>
                                        <p:tgtEl>
                                          <p:spTgt spid="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 grpId="1" build="p" animBg="1" advAuto="0"/>
      <p:bldP spid="271" grpId="2" animBg="1" advAuto="0"/>
      <p:bldP spid="272" grpId="3" animBg="1" advAuto="0"/>
      <p:bldP spid="275" grpId="4"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Content Placeholder 2"/>
          <p:cNvSpPr txBox="1">
            <a:spLocks noGrp="1"/>
          </p:cNvSpPr>
          <p:nvPr>
            <p:ph type="body" idx="1"/>
          </p:nvPr>
        </p:nvSpPr>
        <p:spPr>
          <a:xfrm>
            <a:off x="468312" y="2286867"/>
            <a:ext cx="8207376" cy="3878438"/>
          </a:xfrm>
          <a:prstGeom prst="rect">
            <a:avLst/>
          </a:prstGeom>
        </p:spPr>
        <p:txBody>
          <a:bodyPr/>
          <a:lstStyle/>
          <a:p>
            <a:endParaRPr/>
          </a:p>
          <a:p>
            <a:r>
              <a:t>A fingerprint is the raised area of skin on the finger that forms a distinctive pattern.</a:t>
            </a:r>
          </a:p>
          <a:p>
            <a:r>
              <a:t>No two fingerprints are the same.</a:t>
            </a:r>
          </a:p>
          <a:p>
            <a:r>
              <a:t>A fingerprint scanner uses capacitors to store an electrical charge.</a:t>
            </a:r>
          </a:p>
          <a:p>
            <a:r>
              <a:t>This charge will be different where the finger touches the sensor compared to where it doesn’t.</a:t>
            </a:r>
          </a:p>
        </p:txBody>
      </p:sp>
      <p:sp>
        <p:nvSpPr>
          <p:cNvPr id="280" name="Title 1"/>
          <p:cNvSpPr txBox="1">
            <a:spLocks noGrp="1"/>
          </p:cNvSpPr>
          <p:nvPr>
            <p:ph type="title"/>
          </p:nvPr>
        </p:nvSpPr>
        <p:spPr>
          <a:xfrm>
            <a:off x="457200" y="1412872"/>
            <a:ext cx="8229600" cy="864000"/>
          </a:xfrm>
          <a:prstGeom prst="rect">
            <a:avLst/>
          </a:prstGeom>
        </p:spPr>
        <p:txBody>
          <a:bodyPr>
            <a:normAutofit/>
          </a:bodyPr>
          <a:lstStyle>
            <a:lvl1pPr defTabSz="640079">
              <a:defRPr sz="3080"/>
            </a:lvl1pPr>
          </a:lstStyle>
          <a:p>
            <a:r>
              <a:rPr sz="2800" dirty="0"/>
              <a:t>Example 2: smartphone fingerprint scanner</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79">
                                            <p:txEl>
                                              <p:pRg st="1" end="1"/>
                                            </p:txEl>
                                          </p:spTgt>
                                        </p:tgtEl>
                                        <p:attrNameLst>
                                          <p:attrName>style.visibility</p:attrName>
                                        </p:attrNameLst>
                                      </p:cBhvr>
                                      <p:to>
                                        <p:strVal val="visible"/>
                                      </p:to>
                                    </p:set>
                                    <p:animEffect transition="in" filter="fade">
                                      <p:cBhvr>
                                        <p:cTn id="7" dur="500"/>
                                        <p:tgtEl>
                                          <p:spTgt spid="2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1" nodeType="clickEffect">
                                  <p:stCondLst>
                                    <p:cond delay="0"/>
                                  </p:stCondLst>
                                  <p:iterate>
                                    <p:tmAbs val="0"/>
                                  </p:iterate>
                                  <p:childTnLst>
                                    <p:set>
                                      <p:cBhvr>
                                        <p:cTn id="11" fill="hold"/>
                                        <p:tgtEl>
                                          <p:spTgt spid="279">
                                            <p:txEl>
                                              <p:pRg st="2" end="2"/>
                                            </p:txEl>
                                          </p:spTgt>
                                        </p:tgtEl>
                                        <p:attrNameLst>
                                          <p:attrName>style.visibility</p:attrName>
                                        </p:attrNameLst>
                                      </p:cBhvr>
                                      <p:to>
                                        <p:strVal val="visible"/>
                                      </p:to>
                                    </p:set>
                                    <p:animEffect transition="in" filter="fade">
                                      <p:cBhvr>
                                        <p:cTn id="12" dur="500"/>
                                        <p:tgtEl>
                                          <p:spTgt spid="2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1" nodeType="clickEffect">
                                  <p:stCondLst>
                                    <p:cond delay="0"/>
                                  </p:stCondLst>
                                  <p:iterate>
                                    <p:tmAbs val="0"/>
                                  </p:iterate>
                                  <p:childTnLst>
                                    <p:set>
                                      <p:cBhvr>
                                        <p:cTn id="16" fill="hold"/>
                                        <p:tgtEl>
                                          <p:spTgt spid="279">
                                            <p:txEl>
                                              <p:pRg st="3" end="3"/>
                                            </p:txEl>
                                          </p:spTgt>
                                        </p:tgtEl>
                                        <p:attrNameLst>
                                          <p:attrName>style.visibility</p:attrName>
                                        </p:attrNameLst>
                                      </p:cBhvr>
                                      <p:to>
                                        <p:strVal val="visible"/>
                                      </p:to>
                                    </p:set>
                                    <p:animEffect transition="in" filter="fade">
                                      <p:cBhvr>
                                        <p:cTn id="17" dur="500"/>
                                        <p:tgtEl>
                                          <p:spTgt spid="27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1" nodeType="clickEffect">
                                  <p:stCondLst>
                                    <p:cond delay="0"/>
                                  </p:stCondLst>
                                  <p:iterate>
                                    <p:tmAbs val="0"/>
                                  </p:iterate>
                                  <p:childTnLst>
                                    <p:set>
                                      <p:cBhvr>
                                        <p:cTn id="21" fill="hold"/>
                                        <p:tgtEl>
                                          <p:spTgt spid="279">
                                            <p:txEl>
                                              <p:pRg st="4" end="4"/>
                                            </p:txEl>
                                          </p:spTgt>
                                        </p:tgtEl>
                                        <p:attrNameLst>
                                          <p:attrName>style.visibility</p:attrName>
                                        </p:attrNameLst>
                                      </p:cBhvr>
                                      <p:to>
                                        <p:strVal val="visible"/>
                                      </p:to>
                                    </p:set>
                                    <p:animEffect transition="in" filter="fade">
                                      <p:cBhvr>
                                        <p:cTn id="22" dur="500"/>
                                        <p:tgtEl>
                                          <p:spTgt spid="2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 grpId="1" build="p"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Content Placeholder 2"/>
          <p:cNvSpPr txBox="1">
            <a:spLocks noGrp="1"/>
          </p:cNvSpPr>
          <p:nvPr>
            <p:ph type="body" idx="1"/>
          </p:nvPr>
        </p:nvSpPr>
        <p:spPr>
          <a:xfrm>
            <a:off x="468312" y="2340016"/>
            <a:ext cx="8207376" cy="3969304"/>
          </a:xfrm>
          <a:prstGeom prst="rect">
            <a:avLst/>
          </a:prstGeom>
        </p:spPr>
        <p:txBody>
          <a:bodyPr/>
          <a:lstStyle/>
          <a:p>
            <a:endParaRPr dirty="0"/>
          </a:p>
          <a:p>
            <a:r>
              <a:rPr dirty="0"/>
              <a:t>These differences are measured and recorded – creating a map of the finger.</a:t>
            </a:r>
          </a:p>
          <a:p>
            <a:r>
              <a:rPr dirty="0"/>
              <a:t>The more capacitors used, the more detailed the fingerprint map.</a:t>
            </a:r>
          </a:p>
          <a:p>
            <a:r>
              <a:rPr dirty="0"/>
              <a:t>This map is saved.</a:t>
            </a:r>
          </a:p>
          <a:p>
            <a:r>
              <a:rPr lang="en-IN" dirty="0"/>
              <a:t>The software</a:t>
            </a:r>
            <a:r>
              <a:rPr dirty="0"/>
              <a:t> compares a fingerprint on the scanner with the copy saved.</a:t>
            </a:r>
          </a:p>
          <a:p>
            <a:r>
              <a:rPr dirty="0"/>
              <a:t>If the two match, the phone is unlocked.</a:t>
            </a:r>
          </a:p>
        </p:txBody>
      </p:sp>
      <p:sp>
        <p:nvSpPr>
          <p:cNvPr id="286" name="Title 1"/>
          <p:cNvSpPr txBox="1">
            <a:spLocks noGrp="1"/>
          </p:cNvSpPr>
          <p:nvPr>
            <p:ph type="title"/>
          </p:nvPr>
        </p:nvSpPr>
        <p:spPr>
          <a:xfrm>
            <a:off x="457200" y="1412872"/>
            <a:ext cx="8229600" cy="864000"/>
          </a:xfrm>
          <a:prstGeom prst="rect">
            <a:avLst/>
          </a:prstGeom>
        </p:spPr>
        <p:txBody>
          <a:bodyPr>
            <a:normAutofit/>
          </a:bodyPr>
          <a:lstStyle>
            <a:lvl1pPr defTabSz="640079">
              <a:defRPr sz="3080"/>
            </a:lvl1pPr>
          </a:lstStyle>
          <a:p>
            <a:r>
              <a:rPr sz="2800" dirty="0"/>
              <a:t>Example 2: smartphone fingerprint scanner</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85">
                                            <p:txEl>
                                              <p:pRg st="1" end="1"/>
                                            </p:txEl>
                                          </p:spTgt>
                                        </p:tgtEl>
                                        <p:attrNameLst>
                                          <p:attrName>style.visibility</p:attrName>
                                        </p:attrNameLst>
                                      </p:cBhvr>
                                      <p:to>
                                        <p:strVal val="visible"/>
                                      </p:to>
                                    </p:set>
                                    <p:animEffect transition="in" filter="fade">
                                      <p:cBhvr>
                                        <p:cTn id="7" dur="500"/>
                                        <p:tgtEl>
                                          <p:spTgt spid="28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1" nodeType="clickEffect">
                                  <p:stCondLst>
                                    <p:cond delay="0"/>
                                  </p:stCondLst>
                                  <p:iterate>
                                    <p:tmAbs val="0"/>
                                  </p:iterate>
                                  <p:childTnLst>
                                    <p:set>
                                      <p:cBhvr>
                                        <p:cTn id="11" fill="hold"/>
                                        <p:tgtEl>
                                          <p:spTgt spid="285">
                                            <p:txEl>
                                              <p:pRg st="2" end="2"/>
                                            </p:txEl>
                                          </p:spTgt>
                                        </p:tgtEl>
                                        <p:attrNameLst>
                                          <p:attrName>style.visibility</p:attrName>
                                        </p:attrNameLst>
                                      </p:cBhvr>
                                      <p:to>
                                        <p:strVal val="visible"/>
                                      </p:to>
                                    </p:set>
                                    <p:animEffect transition="in" filter="fade">
                                      <p:cBhvr>
                                        <p:cTn id="12" dur="500"/>
                                        <p:tgtEl>
                                          <p:spTgt spid="28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1" nodeType="clickEffect">
                                  <p:stCondLst>
                                    <p:cond delay="0"/>
                                  </p:stCondLst>
                                  <p:iterate>
                                    <p:tmAbs val="0"/>
                                  </p:iterate>
                                  <p:childTnLst>
                                    <p:set>
                                      <p:cBhvr>
                                        <p:cTn id="16" fill="hold"/>
                                        <p:tgtEl>
                                          <p:spTgt spid="285">
                                            <p:txEl>
                                              <p:pRg st="3" end="3"/>
                                            </p:txEl>
                                          </p:spTgt>
                                        </p:tgtEl>
                                        <p:attrNameLst>
                                          <p:attrName>style.visibility</p:attrName>
                                        </p:attrNameLst>
                                      </p:cBhvr>
                                      <p:to>
                                        <p:strVal val="visible"/>
                                      </p:to>
                                    </p:set>
                                    <p:animEffect transition="in" filter="fade">
                                      <p:cBhvr>
                                        <p:cTn id="17" dur="500"/>
                                        <p:tgtEl>
                                          <p:spTgt spid="28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1" nodeType="clickEffect">
                                  <p:stCondLst>
                                    <p:cond delay="0"/>
                                  </p:stCondLst>
                                  <p:iterate>
                                    <p:tmAbs val="0"/>
                                  </p:iterate>
                                  <p:childTnLst>
                                    <p:set>
                                      <p:cBhvr>
                                        <p:cTn id="21" fill="hold"/>
                                        <p:tgtEl>
                                          <p:spTgt spid="285">
                                            <p:txEl>
                                              <p:pRg st="4" end="4"/>
                                            </p:txEl>
                                          </p:spTgt>
                                        </p:tgtEl>
                                        <p:attrNameLst>
                                          <p:attrName>style.visibility</p:attrName>
                                        </p:attrNameLst>
                                      </p:cBhvr>
                                      <p:to>
                                        <p:strVal val="visible"/>
                                      </p:to>
                                    </p:set>
                                    <p:animEffect transition="in" filter="fade">
                                      <p:cBhvr>
                                        <p:cTn id="22" dur="500"/>
                                        <p:tgtEl>
                                          <p:spTgt spid="28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1" nodeType="clickEffect">
                                  <p:stCondLst>
                                    <p:cond delay="0"/>
                                  </p:stCondLst>
                                  <p:iterate>
                                    <p:tmAbs val="0"/>
                                  </p:iterate>
                                  <p:childTnLst>
                                    <p:set>
                                      <p:cBhvr>
                                        <p:cTn id="26" fill="hold"/>
                                        <p:tgtEl>
                                          <p:spTgt spid="285">
                                            <p:txEl>
                                              <p:pRg st="5" end="5"/>
                                            </p:txEl>
                                          </p:spTgt>
                                        </p:tgtEl>
                                        <p:attrNameLst>
                                          <p:attrName>style.visibility</p:attrName>
                                        </p:attrNameLst>
                                      </p:cBhvr>
                                      <p:to>
                                        <p:strVal val="visible"/>
                                      </p:to>
                                    </p:set>
                                    <p:animEffect transition="in" filter="fade">
                                      <p:cBhvr>
                                        <p:cTn id="27" dur="500"/>
                                        <p:tgtEl>
                                          <p:spTgt spid="28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 grpId="1" build="p" animBg="1" advAuto="0"/>
    </p:bldLst>
  </p:timing>
</p:sld>
</file>

<file path=ppt/theme/theme1.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TotalTime>
  <Words>405</Words>
  <Application>Microsoft Office PowerPoint</Application>
  <PresentationFormat>On-screen Show (4:3)</PresentationFormat>
  <Paragraphs>47</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Verdana</vt:lpstr>
      <vt:lpstr>Wingdings</vt:lpstr>
      <vt:lpstr>1_TitleSlide</vt:lpstr>
      <vt:lpstr>Sensor interfaces</vt:lpstr>
      <vt:lpstr> Example 1: air-conditioning thermostat</vt:lpstr>
      <vt:lpstr> Example 1: air-conditioning thermostat</vt:lpstr>
      <vt:lpstr> Example 1: air-conditioning thermostat</vt:lpstr>
      <vt:lpstr> Example 1: air-conditioning thermostat</vt:lpstr>
      <vt:lpstr> Example 1: air-conditioning thermostat</vt:lpstr>
      <vt:lpstr>Example 2: smartphone fingerprint scanner</vt:lpstr>
      <vt:lpstr>Example 2: smartphone fingerprint scanner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Sensor interfaces</dc:title>
  <dc:creator>Mukesh Bisht</dc:creator>
  <cp:lastModifiedBy>Mukesh  Bisht</cp:lastModifiedBy>
  <cp:revision>9</cp:revision>
  <dcterms:modified xsi:type="dcterms:W3CDTF">2022-10-31T22:20:13Z</dcterms:modified>
</cp:coreProperties>
</file>