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1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7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287974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could be used during the lesson when discussing each project requirement.</a:t>
            </a:r>
          </a:p>
          <a:p>
            <a:r>
              <a:t>It is advised to rehearse using these slides, especially the animations on slides 3 and 4.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6664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8625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7273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1378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2D5827-A128-9207-F290-3DD76899378B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6E8CDE-2AC4-28F7-3D6C-B582F7014225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6042806-DBC7-ED02-03CF-5C93E6620791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Defining the project requirements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User requirements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r>
              <a:rPr dirty="0"/>
              <a:t>These are what the client wants the system to do or contain.</a:t>
            </a:r>
          </a:p>
          <a:p>
            <a:r>
              <a:rPr dirty="0"/>
              <a:t>For example:</a:t>
            </a:r>
          </a:p>
          <a:p>
            <a:pPr marL="612000" lvl="1"/>
            <a:r>
              <a:rPr dirty="0"/>
              <a:t>the styles they want to be used, including the </a:t>
            </a:r>
            <a:r>
              <a:rPr dirty="0" err="1"/>
              <a:t>colour</a:t>
            </a:r>
            <a:r>
              <a:rPr dirty="0"/>
              <a:t> choice, text styles or text sizes</a:t>
            </a:r>
          </a:p>
          <a:p>
            <a:pPr marL="612000" lvl="1"/>
            <a:r>
              <a:rPr dirty="0"/>
              <a:t>the items they want on the screen and where they want them to be placed</a:t>
            </a:r>
          </a:p>
          <a:p>
            <a:pPr marL="612000" lvl="1"/>
            <a:r>
              <a:rPr dirty="0"/>
              <a:t>what tasks the user should be able to complete.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5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Output requirements</a:t>
            </a:r>
          </a:p>
        </p:txBody>
      </p:sp>
      <p:sp>
        <p:nvSpPr>
          <p:cNvPr id="238" name="Rectangle 8"/>
          <p:cNvSpPr/>
          <p:nvPr/>
        </p:nvSpPr>
        <p:spPr>
          <a:xfrm>
            <a:off x="2343149" y="3111499"/>
            <a:ext cx="5929315" cy="750890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239" name="Rectangle 10"/>
          <p:cNvSpPr/>
          <p:nvPr/>
        </p:nvSpPr>
        <p:spPr>
          <a:xfrm>
            <a:off x="2343149" y="3862387"/>
            <a:ext cx="5929315" cy="96520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240" name="Rectangle 12"/>
          <p:cNvSpPr/>
          <p:nvPr/>
        </p:nvSpPr>
        <p:spPr>
          <a:xfrm>
            <a:off x="2343149" y="4827587"/>
            <a:ext cx="5929315" cy="741364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241" name="Rectangle 22"/>
          <p:cNvSpPr txBox="1"/>
          <p:nvPr/>
        </p:nvSpPr>
        <p:spPr>
          <a:xfrm>
            <a:off x="1146175" y="2457449"/>
            <a:ext cx="941723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Methods of </a:t>
            </a:r>
          </a:p>
        </p:txBody>
      </p:sp>
      <p:sp>
        <p:nvSpPr>
          <p:cNvPr id="242" name="Rectangle 23"/>
          <p:cNvSpPr txBox="1"/>
          <p:nvPr/>
        </p:nvSpPr>
        <p:spPr>
          <a:xfrm>
            <a:off x="1362075" y="2671763"/>
            <a:ext cx="507033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output</a:t>
            </a:r>
          </a:p>
        </p:txBody>
      </p:sp>
      <p:sp>
        <p:nvSpPr>
          <p:cNvPr id="243" name="Rectangle 24"/>
          <p:cNvSpPr txBox="1"/>
          <p:nvPr/>
        </p:nvSpPr>
        <p:spPr>
          <a:xfrm>
            <a:off x="4929054" y="2636911"/>
            <a:ext cx="902049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Description</a:t>
            </a:r>
          </a:p>
        </p:txBody>
      </p:sp>
      <p:sp>
        <p:nvSpPr>
          <p:cNvPr id="244" name="Rectangle 25"/>
          <p:cNvSpPr txBox="1"/>
          <p:nvPr/>
        </p:nvSpPr>
        <p:spPr>
          <a:xfrm>
            <a:off x="1362075" y="3171824"/>
            <a:ext cx="493750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Visual</a:t>
            </a:r>
          </a:p>
        </p:txBody>
      </p:sp>
      <p:sp>
        <p:nvSpPr>
          <p:cNvPr id="245" name="Rectangle 29"/>
          <p:cNvSpPr txBox="1"/>
          <p:nvPr/>
        </p:nvSpPr>
        <p:spPr>
          <a:xfrm>
            <a:off x="1379537" y="3922712"/>
            <a:ext cx="467446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Audio</a:t>
            </a:r>
          </a:p>
        </p:txBody>
      </p:sp>
      <p:sp>
        <p:nvSpPr>
          <p:cNvPr id="246" name="Rectangle 34"/>
          <p:cNvSpPr txBox="1"/>
          <p:nvPr/>
        </p:nvSpPr>
        <p:spPr>
          <a:xfrm>
            <a:off x="1352550" y="4887912"/>
            <a:ext cx="516670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Haptic</a:t>
            </a:r>
          </a:p>
        </p:txBody>
      </p:sp>
      <p:graphicFrame>
        <p:nvGraphicFramePr>
          <p:cNvPr id="247" name="Table 2"/>
          <p:cNvGraphicFramePr/>
          <p:nvPr>
            <p:extLst>
              <p:ext uri="{D42A27DB-BD31-4B8C-83A1-F6EECF244321}">
                <p14:modId xmlns:p14="http://schemas.microsoft.com/office/powerpoint/2010/main" val="3514853193"/>
              </p:ext>
            </p:extLst>
          </p:nvPr>
        </p:nvGraphicFramePr>
        <p:xfrm>
          <a:off x="971599" y="2058988"/>
          <a:ext cx="7427911" cy="3903038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3331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96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chemeClr val="accent3">
                              <a:lumOff val="44000"/>
                            </a:schemeClr>
                          </a:solidFill>
                          <a:sym typeface="Verdana"/>
                        </a:rPr>
                        <a:t>Methods of output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chemeClr val="accent3">
                              <a:lumOff val="44000"/>
                            </a:schemeClr>
                          </a:solidFill>
                          <a:sym typeface="Verdana"/>
                        </a:rPr>
                        <a:t>Description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5718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 dirty="0">
                          <a:sym typeface="Verdana"/>
                        </a:rPr>
                        <a:t>Visual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These are displayed on the screen for the user to see. For example, error messages that pop up on the screen to give a warning, or text that appears to show something, such as the result of a calculation.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sym typeface="Verdana"/>
                        </a:rPr>
                        <a:t>Audio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These are sounded through speakers for the user to hear. For example, beeping noises to tell the user they are about to close a screen without saving, or a clicking noise to inform the user that they have successfully selected something on the screen.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sym typeface="Verdana"/>
                        </a:rPr>
                        <a:t>Haptic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 dirty="0">
                          <a:latin typeface="+mj-lt"/>
                          <a:ea typeface="+mj-ea"/>
                          <a:cs typeface="+mj-cs"/>
                        </a:rPr>
                        <a:t>These allow the user to feel something. For example, a vibration to inform the user that there is new activity such as a new message, or to grab their attention when the user interface has loaded.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itle 5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Input requirements</a:t>
            </a:r>
          </a:p>
        </p:txBody>
      </p:sp>
      <p:sp>
        <p:nvSpPr>
          <p:cNvPr id="251" name="Rectangle 25"/>
          <p:cNvSpPr txBox="1"/>
          <p:nvPr/>
        </p:nvSpPr>
        <p:spPr>
          <a:xfrm>
            <a:off x="1146175" y="2419349"/>
            <a:ext cx="941723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Methods of </a:t>
            </a:r>
          </a:p>
        </p:txBody>
      </p:sp>
      <p:sp>
        <p:nvSpPr>
          <p:cNvPr id="252" name="Rectangle 26"/>
          <p:cNvSpPr txBox="1"/>
          <p:nvPr/>
        </p:nvSpPr>
        <p:spPr>
          <a:xfrm>
            <a:off x="1412875" y="2633663"/>
            <a:ext cx="398252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input</a:t>
            </a:r>
          </a:p>
        </p:txBody>
      </p:sp>
      <p:sp>
        <p:nvSpPr>
          <p:cNvPr id="253" name="Rectangle 27"/>
          <p:cNvSpPr txBox="1"/>
          <p:nvPr/>
        </p:nvSpPr>
        <p:spPr>
          <a:xfrm>
            <a:off x="4920976" y="2564903"/>
            <a:ext cx="902048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Description</a:t>
            </a:r>
          </a:p>
        </p:txBody>
      </p:sp>
      <p:sp>
        <p:nvSpPr>
          <p:cNvPr id="254" name="Rectangle 28"/>
          <p:cNvSpPr txBox="1"/>
          <p:nvPr/>
        </p:nvSpPr>
        <p:spPr>
          <a:xfrm>
            <a:off x="1336675" y="3133724"/>
            <a:ext cx="546361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Mouse</a:t>
            </a:r>
          </a:p>
        </p:txBody>
      </p:sp>
      <p:sp>
        <p:nvSpPr>
          <p:cNvPr id="255" name="Rectangle 31"/>
          <p:cNvSpPr txBox="1"/>
          <p:nvPr/>
        </p:nvSpPr>
        <p:spPr>
          <a:xfrm>
            <a:off x="1216025" y="3738562"/>
            <a:ext cx="773820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Keyboard</a:t>
            </a:r>
          </a:p>
        </p:txBody>
      </p:sp>
      <p:sp>
        <p:nvSpPr>
          <p:cNvPr id="256" name="Rectangle 34"/>
          <p:cNvSpPr txBox="1"/>
          <p:nvPr/>
        </p:nvSpPr>
        <p:spPr>
          <a:xfrm>
            <a:off x="1379537" y="4324349"/>
            <a:ext cx="447652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Voice</a:t>
            </a:r>
          </a:p>
        </p:txBody>
      </p:sp>
      <p:sp>
        <p:nvSpPr>
          <p:cNvPr id="257" name="Rectangle 37"/>
          <p:cNvSpPr txBox="1"/>
          <p:nvPr/>
        </p:nvSpPr>
        <p:spPr>
          <a:xfrm>
            <a:off x="1370012" y="4910137"/>
            <a:ext cx="487153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Touch</a:t>
            </a:r>
          </a:p>
        </p:txBody>
      </p:sp>
      <p:graphicFrame>
        <p:nvGraphicFramePr>
          <p:cNvPr id="258" name="Table 45"/>
          <p:cNvGraphicFramePr/>
          <p:nvPr>
            <p:extLst>
              <p:ext uri="{D42A27DB-BD31-4B8C-83A1-F6EECF244321}">
                <p14:modId xmlns:p14="http://schemas.microsoft.com/office/powerpoint/2010/main" val="3719682851"/>
              </p:ext>
            </p:extLst>
          </p:nvPr>
        </p:nvGraphicFramePr>
        <p:xfrm>
          <a:off x="971599" y="2066914"/>
          <a:ext cx="7427911" cy="3553788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3331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96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chemeClr val="accent3">
                              <a:lumOff val="44000"/>
                            </a:schemeClr>
                          </a:solidFill>
                          <a:sym typeface="Verdana"/>
                        </a:rPr>
                        <a:t>Methods of input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chemeClr val="accent3">
                              <a:lumOff val="44000"/>
                            </a:schemeClr>
                          </a:solidFill>
                          <a:sym typeface="Verdana"/>
                        </a:rPr>
                        <a:t>Description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028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sym typeface="Verdana"/>
                        </a:rPr>
                        <a:t>Mouse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 dirty="0">
                          <a:latin typeface="+mj-lt"/>
                          <a:ea typeface="+mj-ea"/>
                          <a:cs typeface="+mj-cs"/>
                        </a:rPr>
                        <a:t>This will be used to control the cursor and select items. For example, to click on the help menu option or to select an item from a menu.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sym typeface="Verdana"/>
                        </a:rPr>
                        <a:t>Keyboard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This will be used to enter text into the computer. For example, to type in a username and password.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sym typeface="Verdana"/>
                        </a:rPr>
                        <a:t>Voice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 dirty="0">
                          <a:latin typeface="+mj-lt"/>
                          <a:ea typeface="+mj-ea"/>
                          <a:cs typeface="+mj-cs"/>
                        </a:rPr>
                        <a:t>This will be used to give verbal commands to the computer. For example, you may want to search for something using your voice.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sym typeface="Verdana"/>
                        </a:rPr>
                        <a:t>Touch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 dirty="0">
                          <a:latin typeface="+mj-lt"/>
                          <a:ea typeface="+mj-ea"/>
                          <a:cs typeface="+mj-cs"/>
                        </a:rPr>
                        <a:t>This is when you touch a device such as a touchscreen </a:t>
                      </a:r>
                      <a:r>
                        <a:rPr sz="1400">
                          <a:latin typeface="+mj-lt"/>
                          <a:ea typeface="+mj-ea"/>
                          <a:cs typeface="+mj-cs"/>
                        </a:rPr>
                        <a:t>or touchpad </a:t>
                      </a:r>
                      <a:r>
                        <a:rPr sz="1400" dirty="0">
                          <a:latin typeface="+mj-lt"/>
                          <a:ea typeface="+mj-ea"/>
                          <a:cs typeface="+mj-cs"/>
                        </a:rPr>
                        <a:t>to enter commands into a computer. For example, you can swipe the screen up to move to another screen within the user interface.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itle 1"/>
          <p:cNvSpPr txBox="1">
            <a:spLocks noGrp="1"/>
          </p:cNvSpPr>
          <p:nvPr>
            <p:ph type="title"/>
          </p:nvPr>
        </p:nvSpPr>
        <p:spPr>
          <a:xfrm>
            <a:off x="467543" y="1556792"/>
            <a:ext cx="8229601" cy="864000"/>
          </a:xfrm>
          <a:prstGeom prst="rect">
            <a:avLst/>
          </a:prstGeom>
        </p:spPr>
        <p:txBody>
          <a:bodyPr/>
          <a:lstStyle>
            <a:lvl1pPr defTabSz="877823">
              <a:defRPr sz="4224"/>
            </a:lvl1pPr>
          </a:lstStyle>
          <a:p>
            <a:r>
              <a:t>User accessibility requirements</a:t>
            </a:r>
          </a:p>
        </p:txBody>
      </p:sp>
      <p:sp>
        <p:nvSpPr>
          <p:cNvPr id="26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7543" y="2815787"/>
            <a:ext cx="8207376" cy="3480429"/>
          </a:xfrm>
          <a:prstGeom prst="rect">
            <a:avLst/>
          </a:prstGeom>
        </p:spPr>
        <p:txBody>
          <a:bodyPr/>
          <a:lstStyle/>
          <a:p>
            <a:r>
              <a:rPr dirty="0"/>
              <a:t>These should be considered carefully.</a:t>
            </a:r>
          </a:p>
          <a:p>
            <a:r>
              <a:rPr dirty="0"/>
              <a:t>Ask yourself: Can all needs be met?</a:t>
            </a:r>
          </a:p>
          <a:p>
            <a:r>
              <a:rPr dirty="0"/>
              <a:t>Remember to build in </a:t>
            </a:r>
            <a:r>
              <a:t>flexibility,</a:t>
            </a:r>
            <a:r>
              <a:rPr lang="en-US"/>
              <a:t> </a:t>
            </a:r>
            <a:r>
              <a:rPr lang="en-IN"/>
              <a:t>for </a:t>
            </a:r>
            <a:r>
              <a:rPr lang="en-IN" dirty="0"/>
              <a:t>example </a:t>
            </a:r>
            <a:r>
              <a:rPr dirty="0"/>
              <a:t>user configuration options and settings.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412</Words>
  <Application>Microsoft Office PowerPoint</Application>
  <PresentationFormat>On-screen Show (4:3)</PresentationFormat>
  <Paragraphs>46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Verdana</vt:lpstr>
      <vt:lpstr>Wingdings</vt:lpstr>
      <vt:lpstr>1_TitleSlide</vt:lpstr>
      <vt:lpstr>Defining the project requirements</vt:lpstr>
      <vt:lpstr>User requirements</vt:lpstr>
      <vt:lpstr>Output requirements</vt:lpstr>
      <vt:lpstr>Input requirements</vt:lpstr>
      <vt:lpstr>User accessibility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the project requirements</dc:title>
  <dc:creator>Mukesh Bisht</dc:creator>
  <cp:lastModifiedBy>Mukesh  Bisht</cp:lastModifiedBy>
  <cp:revision>10</cp:revision>
  <dcterms:modified xsi:type="dcterms:W3CDTF">2022-10-31T22:48:44Z</dcterms:modified>
</cp:coreProperties>
</file>