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162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03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226" name="Shape 2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j-lt"/>
        <a:ea typeface="+mj-ea"/>
        <a:cs typeface="+mj-cs"/>
        <a:sym typeface="Arial"/>
      </a:defRPr>
    </a:lvl1pPr>
    <a:lvl2pPr indent="228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2pPr>
    <a:lvl3pPr indent="457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3pPr>
    <a:lvl4pPr indent="685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4pPr>
    <a:lvl5pPr indent="9144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5pPr>
    <a:lvl6pPr indent="11430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6pPr>
    <a:lvl7pPr indent="1371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7pPr>
    <a:lvl8pPr indent="1600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8pPr>
    <a:lvl9pPr indent="1828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0" name="Shape 23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This could be used towards the start of the lesson to introduce the key issues relating to a design specification.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641968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923731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915333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833724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2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1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9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06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89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Picture 9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50E045D-6AEA-05D2-A41F-81CF50D89CAE}"/>
              </a:ext>
            </a:extLst>
          </p:cNvPr>
          <p:cNvSpPr txBox="1"/>
          <p:nvPr userDrawn="1"/>
        </p:nvSpPr>
        <p:spPr>
          <a:xfrm>
            <a:off x="107504" y="723206"/>
            <a:ext cx="903649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1" kern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Component 1: Exploring User Interface Design Principles and Project Planning Techniques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B77509A-9BDE-083E-5EBE-592B5FF37023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E9500F41-E9DB-04EF-85BC-F7BA4C4CC200}"/>
              </a:ext>
            </a:extLst>
          </p:cNvPr>
          <p:cNvSpPr txBox="1">
            <a:spLocks/>
          </p:cNvSpPr>
          <p:nvPr userDrawn="1"/>
        </p:nvSpPr>
        <p:spPr>
          <a:xfrm>
            <a:off x="468313" y="6453188"/>
            <a:ext cx="6911975" cy="28733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Pearson Education Ltd 2022. Copying permitted for purchasing institution only. This material is not copyright free.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742950" marR="0" indent="-28575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11430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16002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20574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»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22860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27432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3200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3657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The design specification: user interface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Title 1"/>
          <p:cNvSpPr txBox="1">
            <a:spLocks noGrp="1"/>
          </p:cNvSpPr>
          <p:nvPr>
            <p:ph type="title"/>
          </p:nvPr>
        </p:nvSpPr>
        <p:spPr>
          <a:xfrm>
            <a:off x="446087" y="1556792"/>
            <a:ext cx="8229601" cy="864000"/>
          </a:xfrm>
          <a:prstGeom prst="rect">
            <a:avLst/>
          </a:prstGeom>
        </p:spPr>
        <p:txBody>
          <a:bodyPr/>
          <a:lstStyle>
            <a:lvl1pPr defTabSz="886968">
              <a:defRPr sz="4268"/>
            </a:lvl1pPr>
          </a:lstStyle>
          <a:p>
            <a:r>
              <a:t>What is a design specification?</a:t>
            </a:r>
          </a:p>
        </p:txBody>
      </p:sp>
      <p:sp>
        <p:nvSpPr>
          <p:cNvPr id="234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514032" y="2656180"/>
            <a:ext cx="8207376" cy="3166791"/>
          </a:xfrm>
          <a:prstGeom prst="rect">
            <a:avLst/>
          </a:prstGeom>
        </p:spPr>
        <p:txBody>
          <a:bodyPr/>
          <a:lstStyle/>
          <a:p>
            <a:r>
              <a:rPr dirty="0"/>
              <a:t>Shows/describes how to meet:</a:t>
            </a:r>
          </a:p>
          <a:p>
            <a:pPr marL="612000" lvl="1"/>
            <a:r>
              <a:rPr dirty="0"/>
              <a:t>user requirements</a:t>
            </a:r>
          </a:p>
          <a:p>
            <a:pPr marL="612000" lvl="1"/>
            <a:r>
              <a:rPr dirty="0"/>
              <a:t>input requirements</a:t>
            </a:r>
          </a:p>
          <a:p>
            <a:pPr marL="612000" lvl="1"/>
            <a:r>
              <a:rPr dirty="0"/>
              <a:t>output requirements</a:t>
            </a:r>
          </a:p>
          <a:p>
            <a:pPr marL="612000" lvl="1"/>
            <a:r>
              <a:rPr dirty="0"/>
              <a:t>accessibility requirements.</a:t>
            </a:r>
          </a:p>
          <a:p>
            <a:r>
              <a:rPr dirty="0"/>
              <a:t>Could be visual (e.g. sketches, storyboards).</a:t>
            </a:r>
          </a:p>
          <a:p>
            <a:r>
              <a:rPr dirty="0"/>
              <a:t>Could be text (e.g. descriptions).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2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" grpId="1" build="p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Title 1"/>
          <p:cNvSpPr txBox="1">
            <a:spLocks noGrp="1"/>
          </p:cNvSpPr>
          <p:nvPr>
            <p:ph type="title"/>
          </p:nvPr>
        </p:nvSpPr>
        <p:spPr>
          <a:xfrm>
            <a:off x="457200" y="1556792"/>
            <a:ext cx="8229600" cy="864000"/>
          </a:xfrm>
          <a:prstGeom prst="rect">
            <a:avLst/>
          </a:prstGeom>
        </p:spPr>
        <p:txBody>
          <a:bodyPr/>
          <a:lstStyle>
            <a:lvl1pPr defTabSz="740663">
              <a:defRPr sz="3564"/>
            </a:lvl1pPr>
          </a:lstStyle>
          <a:p>
            <a:r>
              <a:t>What does a design specification do?</a:t>
            </a:r>
          </a:p>
        </p:txBody>
      </p:sp>
      <p:sp>
        <p:nvSpPr>
          <p:cNvPr id="238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479425" y="2711955"/>
            <a:ext cx="8207375" cy="3608046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indent="0">
              <a:buSzTx/>
              <a:buFont typeface="Wingdings"/>
              <a:buNone/>
            </a:pPr>
            <a:r>
              <a:rPr dirty="0"/>
              <a:t>A design specification takes into account:</a:t>
            </a:r>
          </a:p>
          <a:p>
            <a:pPr>
              <a:spcBef>
                <a:spcPts val="800"/>
              </a:spcBef>
            </a:pPr>
            <a:r>
              <a:rPr dirty="0"/>
              <a:t>user expectations</a:t>
            </a:r>
          </a:p>
          <a:p>
            <a:pPr marL="612000" lvl="1"/>
            <a:r>
              <a:rPr dirty="0"/>
              <a:t>e.g. of an existing version or similar products</a:t>
            </a:r>
          </a:p>
          <a:p>
            <a:pPr>
              <a:spcBef>
                <a:spcPts val="800"/>
              </a:spcBef>
            </a:pPr>
            <a:r>
              <a:rPr dirty="0"/>
              <a:t>how quickly users will learn how to use the interface</a:t>
            </a:r>
          </a:p>
          <a:p>
            <a:pPr>
              <a:spcBef>
                <a:spcPts val="800"/>
              </a:spcBef>
            </a:pPr>
            <a:r>
              <a:rPr dirty="0"/>
              <a:t>how to engage users while they learn how to use it</a:t>
            </a:r>
          </a:p>
          <a:p>
            <a:pPr marL="612000" lvl="1"/>
            <a:r>
              <a:rPr dirty="0"/>
              <a:t>e.g. pop-ups</a:t>
            </a:r>
          </a:p>
          <a:p>
            <a:pPr>
              <a:spcBef>
                <a:spcPts val="800"/>
              </a:spcBef>
            </a:pPr>
            <a:r>
              <a:rPr dirty="0"/>
              <a:t>how to cater for all users</a:t>
            </a:r>
          </a:p>
          <a:p>
            <a:pPr marL="612000" lvl="1"/>
            <a:r>
              <a:rPr dirty="0"/>
              <a:t>e.g. </a:t>
            </a:r>
            <a:r>
              <a:rPr dirty="0" err="1"/>
              <a:t>minimising</a:t>
            </a:r>
            <a:r>
              <a:rPr dirty="0"/>
              <a:t> the need for </a:t>
            </a:r>
            <a:r>
              <a:rPr dirty="0" err="1"/>
              <a:t>specialised</a:t>
            </a:r>
            <a:r>
              <a:rPr dirty="0"/>
              <a:t> knowledge.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2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2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8" grpId="1" build="p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Title 1"/>
          <p:cNvSpPr txBox="1">
            <a:spLocks noGrp="1"/>
          </p:cNvSpPr>
          <p:nvPr>
            <p:ph type="title"/>
          </p:nvPr>
        </p:nvSpPr>
        <p:spPr>
          <a:xfrm>
            <a:off x="468312" y="1556791"/>
            <a:ext cx="8229601" cy="863601"/>
          </a:xfrm>
          <a:prstGeom prst="rect">
            <a:avLst/>
          </a:prstGeom>
        </p:spPr>
        <p:txBody>
          <a:bodyPr>
            <a:noAutofit/>
          </a:bodyPr>
          <a:lstStyle/>
          <a:p>
            <a:pPr defTabSz="557784">
              <a:defRPr sz="2684"/>
            </a:pPr>
            <a:r>
              <a:rPr sz="2800" dirty="0"/>
              <a:t>Situation 1:</a:t>
            </a:r>
            <a:br>
              <a:rPr sz="2800" dirty="0"/>
            </a:br>
            <a:r>
              <a:rPr sz="2800" dirty="0"/>
              <a:t>no existing product</a:t>
            </a:r>
          </a:p>
        </p:txBody>
      </p:sp>
      <p:sp>
        <p:nvSpPr>
          <p:cNvPr id="242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539551" y="2935114"/>
            <a:ext cx="8207376" cy="3199000"/>
          </a:xfrm>
          <a:prstGeom prst="rect">
            <a:avLst/>
          </a:prstGeom>
        </p:spPr>
        <p:txBody>
          <a:bodyPr/>
          <a:lstStyle/>
          <a:p>
            <a:pPr>
              <a:buSzTx/>
              <a:buFont typeface="Wingdings"/>
              <a:buNone/>
            </a:pPr>
            <a:r>
              <a:rPr dirty="0"/>
              <a:t>Ensure the user interface is suitable for:</a:t>
            </a:r>
          </a:p>
          <a:p>
            <a:r>
              <a:rPr dirty="0"/>
              <a:t>existing skills of users</a:t>
            </a:r>
          </a:p>
          <a:p>
            <a:r>
              <a:rPr dirty="0"/>
              <a:t>user demographics</a:t>
            </a:r>
          </a:p>
          <a:p>
            <a:pPr marL="612000" lvl="1"/>
            <a:r>
              <a:rPr dirty="0"/>
              <a:t>e.g. age, expertise.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2" grpId="1" build="p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Title 1"/>
          <p:cNvSpPr txBox="1">
            <a:spLocks noGrp="1"/>
          </p:cNvSpPr>
          <p:nvPr>
            <p:ph type="title"/>
          </p:nvPr>
        </p:nvSpPr>
        <p:spPr>
          <a:xfrm>
            <a:off x="445318" y="1556791"/>
            <a:ext cx="8229601" cy="863601"/>
          </a:xfrm>
          <a:prstGeom prst="rect">
            <a:avLst/>
          </a:prstGeom>
        </p:spPr>
        <p:txBody>
          <a:bodyPr>
            <a:noAutofit/>
          </a:bodyPr>
          <a:lstStyle/>
          <a:p>
            <a:pPr defTabSz="557784">
              <a:defRPr sz="2684"/>
            </a:pPr>
            <a:r>
              <a:rPr sz="2800" dirty="0"/>
              <a:t>Situation 2:</a:t>
            </a:r>
            <a:br>
              <a:rPr sz="2800" dirty="0"/>
            </a:br>
            <a:r>
              <a:rPr sz="2800" dirty="0"/>
              <a:t>an existing product</a:t>
            </a:r>
          </a:p>
        </p:txBody>
      </p:sp>
      <p:sp>
        <p:nvSpPr>
          <p:cNvPr id="246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467543" y="2780927"/>
            <a:ext cx="8207376" cy="3528393"/>
          </a:xfrm>
          <a:prstGeom prst="rect">
            <a:avLst/>
          </a:prstGeom>
        </p:spPr>
        <p:txBody>
          <a:bodyPr/>
          <a:lstStyle/>
          <a:p>
            <a:r>
              <a:rPr dirty="0"/>
              <a:t>How does the new interface relate to the existing one?</a:t>
            </a:r>
          </a:p>
          <a:p>
            <a:pPr marL="612000" lvl="1"/>
            <a:r>
              <a:rPr dirty="0"/>
              <a:t>How similar is the layout?</a:t>
            </a:r>
          </a:p>
          <a:p>
            <a:pPr marL="612000" lvl="1"/>
            <a:r>
              <a:rPr dirty="0"/>
              <a:t>How similar are the menu choices?</a:t>
            </a:r>
          </a:p>
          <a:p>
            <a:pPr marL="612000" lvl="1"/>
            <a:r>
              <a:rPr dirty="0"/>
              <a:t>How will users respond to the changes?</a:t>
            </a:r>
          </a:p>
          <a:p>
            <a:pPr marL="612000" lvl="1"/>
            <a:r>
              <a:rPr dirty="0"/>
              <a:t>How intuitive is it?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" grpId="1" build="p" animBg="1" advAuto="0"/>
    </p:bldLst>
  </p:timing>
</p:sld>
</file>

<file path=ppt/theme/theme1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214</Words>
  <Application>Microsoft Office PowerPoint</Application>
  <PresentationFormat>On-screen Show (4:3)</PresentationFormat>
  <Paragraphs>30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Verdana</vt:lpstr>
      <vt:lpstr>Wingdings</vt:lpstr>
      <vt:lpstr>1_TitleSlide</vt:lpstr>
      <vt:lpstr>The design specification: user interface</vt:lpstr>
      <vt:lpstr>What is a design specification?</vt:lpstr>
      <vt:lpstr>What does a design specification do?</vt:lpstr>
      <vt:lpstr>Situation 1: no existing product</vt:lpstr>
      <vt:lpstr>Situation 2: an existing product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design specification: user interface</dc:title>
  <dc:creator>Mukesh Bisht</dc:creator>
  <cp:lastModifiedBy>Mukesh  Bisht</cp:lastModifiedBy>
  <cp:revision>9</cp:revision>
  <dcterms:modified xsi:type="dcterms:W3CDTF">2022-10-31T20:36:52Z</dcterms:modified>
</cp:coreProperties>
</file>