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" initials="R" lastIdx="6" clrIdx="0"/>
  <p:cmAuthor id="1" name="Mukesh  Bisht" initials="MB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786350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could be used at any point in the lesson as it adds detail to the whole lesson content.</a:t>
            </a:r>
          </a:p>
          <a:p>
            <a:r>
              <a:t>All other slides are click-to-advance each element and next slide.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13653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48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3996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8381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660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7393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5244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3349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5045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7659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8705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4FE713-98B2-F7B6-92D4-BA5442CF555A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9F6DC1-234E-6277-F4C0-8A493FC76DFB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972BD5-4F68-2378-472D-F092C3A47228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Project methodologies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Methodology 2: Agile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5931526F-28E3-9C45-A1C6-B3E66A35B7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94" y="2577083"/>
            <a:ext cx="8124420" cy="2353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Scrum</a:t>
            </a:r>
          </a:p>
        </p:txBody>
      </p:sp>
      <p:sp>
        <p:nvSpPr>
          <p:cNvPr id="30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412023"/>
            <a:ext cx="8207376" cy="3537258"/>
          </a:xfrm>
          <a:prstGeom prst="rect">
            <a:avLst/>
          </a:prstGeom>
        </p:spPr>
        <p:txBody>
          <a:bodyPr/>
          <a:lstStyle/>
          <a:p>
            <a:r>
              <a:rPr dirty="0"/>
              <a:t>An example of an agile approach. </a:t>
            </a:r>
          </a:p>
          <a:p>
            <a:r>
              <a:rPr dirty="0"/>
              <a:t>A project wish list is created known as a backlog. </a:t>
            </a:r>
          </a:p>
          <a:p>
            <a:r>
              <a:rPr dirty="0"/>
              <a:t>One item is taken called a sprint backlog. </a:t>
            </a:r>
          </a:p>
          <a:p>
            <a:r>
              <a:rPr dirty="0"/>
              <a:t>The team will then complete the task in 1</a:t>
            </a:r>
            <a:r>
              <a:rPr lang="en-US" dirty="0"/>
              <a:t>–</a:t>
            </a:r>
            <a:r>
              <a:rPr dirty="0"/>
              <a:t>4 weeks. </a:t>
            </a:r>
          </a:p>
          <a:p>
            <a:r>
              <a:rPr dirty="0"/>
              <a:t>The progress of project is assessed in a meeting called </a:t>
            </a:r>
            <a:br>
              <a:rPr lang="en-US" dirty="0"/>
            </a:br>
            <a:r>
              <a:rPr lang="en-IN" dirty="0"/>
              <a:t>a </a:t>
            </a:r>
            <a:r>
              <a:rPr dirty="0"/>
              <a:t>daily scrum. </a:t>
            </a:r>
          </a:p>
          <a:p>
            <a:r>
              <a:rPr dirty="0"/>
              <a:t>When the sprint has finished, the team will review and close the sprint down</a:t>
            </a:r>
            <a:r>
              <a:rPr lang="en-US" dirty="0"/>
              <a:t>,</a:t>
            </a:r>
            <a:r>
              <a:rPr dirty="0"/>
              <a:t> and then start the next sprint.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1" build="p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Scrum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21BF04BF-60E4-F646-B8F6-E2B677D70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19" y="2476107"/>
            <a:ext cx="8038636" cy="3327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395536" y="1556888"/>
            <a:ext cx="8229601" cy="864000"/>
          </a:xfrm>
          <a:prstGeom prst="rect">
            <a:avLst/>
          </a:prstGeom>
        </p:spPr>
        <p:txBody>
          <a:bodyPr/>
          <a:lstStyle>
            <a:lvl1pPr defTabSz="877823">
              <a:defRPr sz="4224"/>
            </a:lvl1pPr>
          </a:lstStyle>
          <a:p>
            <a:r>
              <a:t>What is a project methodology?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81842" y="2571253"/>
            <a:ext cx="8207376" cy="3878437"/>
          </a:xfrm>
          <a:prstGeom prst="rect">
            <a:avLst/>
          </a:prstGeom>
        </p:spPr>
        <p:txBody>
          <a:bodyPr/>
          <a:lstStyle/>
          <a:p>
            <a:endParaRPr/>
          </a:p>
          <a:p>
            <a:r>
              <a:t>How the time within a project is structured.</a:t>
            </a:r>
          </a:p>
          <a:p>
            <a:r>
              <a:t>In what order the tasks will be completed.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Methodology 1: Waterfall</a:t>
            </a:r>
          </a:p>
        </p:txBody>
      </p:sp>
      <p:sp>
        <p:nvSpPr>
          <p:cNvPr id="23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358875"/>
            <a:ext cx="8207376" cy="3878438"/>
          </a:xfrm>
          <a:prstGeom prst="rect">
            <a:avLst/>
          </a:prstGeom>
        </p:spPr>
        <p:txBody>
          <a:bodyPr/>
          <a:lstStyle/>
          <a:p>
            <a:r>
              <a:t>Tasks flow in one direction: from start to finish.</a:t>
            </a:r>
          </a:p>
          <a:p>
            <a:r>
              <a:t>The whole project is delivered to the client at the end.</a:t>
            </a:r>
          </a:p>
          <a:p>
            <a:r>
              <a:t>Requires a lot of planning in the early stages.</a:t>
            </a:r>
          </a:p>
          <a:p>
            <a:r>
              <a:t>Has very little client involvement after the plan has been completed.</a:t>
            </a:r>
          </a:p>
          <a:p>
            <a:r>
              <a:t>Used when a project’s requirements are fully known at the start of the project.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Methodology 1: Waterfall</a:t>
            </a:r>
          </a:p>
        </p:txBody>
      </p:sp>
      <p:grpSp>
        <p:nvGrpSpPr>
          <p:cNvPr id="244" name="Speech Bubble: Rectangle 15"/>
          <p:cNvGrpSpPr/>
          <p:nvPr/>
        </p:nvGrpSpPr>
        <p:grpSpPr>
          <a:xfrm>
            <a:off x="3579038" y="2445235"/>
            <a:ext cx="4953403" cy="2574530"/>
            <a:chOff x="0" y="0"/>
            <a:chExt cx="4953401" cy="2574528"/>
          </a:xfrm>
        </p:grpSpPr>
        <p:sp>
          <p:nvSpPr>
            <p:cNvPr id="242" name="Shape"/>
            <p:cNvSpPr/>
            <p:nvPr/>
          </p:nvSpPr>
          <p:spPr>
            <a:xfrm>
              <a:off x="0" y="0"/>
              <a:ext cx="4953403" cy="257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4330" y="21600"/>
                  </a:lnTo>
                  <a:lnTo>
                    <a:pt x="4330" y="9000"/>
                  </a:lnTo>
                  <a:lnTo>
                    <a:pt x="0" y="1048"/>
                  </a:lnTo>
                  <a:lnTo>
                    <a:pt x="4330" y="3600"/>
                  </a:lnTo>
                  <a:close/>
                </a:path>
              </a:pathLst>
            </a:custGeom>
            <a:solidFill>
              <a:srgbClr val="FEEBFF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3" name="Text"/>
            <p:cNvSpPr txBox="1"/>
            <p:nvPr/>
          </p:nvSpPr>
          <p:spPr>
            <a:xfrm>
              <a:off x="1051381" y="1101844"/>
              <a:ext cx="3843601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245" name="TextBox 16"/>
          <p:cNvSpPr txBox="1"/>
          <p:nvPr/>
        </p:nvSpPr>
        <p:spPr>
          <a:xfrm>
            <a:off x="4770121" y="2775743"/>
            <a:ext cx="3500577" cy="1684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Project requirements are established, including: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user requirements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budget (how much money available)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completion date.</a:t>
            </a:r>
          </a:p>
        </p:txBody>
      </p:sp>
      <p:pic>
        <p:nvPicPr>
          <p:cNvPr id="246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9" y="2132458"/>
            <a:ext cx="1963386" cy="90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1" animBg="1" advAuto="0"/>
      <p:bldP spid="245" grpId="2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Methodology 1: Waterfall</a:t>
            </a:r>
          </a:p>
        </p:txBody>
      </p:sp>
      <p:grpSp>
        <p:nvGrpSpPr>
          <p:cNvPr id="252" name="Speech Bubble: Rectangle 15"/>
          <p:cNvGrpSpPr/>
          <p:nvPr/>
        </p:nvGrpSpPr>
        <p:grpSpPr>
          <a:xfrm>
            <a:off x="3482007" y="2492896"/>
            <a:ext cx="5050434" cy="1367555"/>
            <a:chOff x="0" y="0"/>
            <a:chExt cx="5050432" cy="1367554"/>
          </a:xfrm>
        </p:grpSpPr>
        <p:sp>
          <p:nvSpPr>
            <p:cNvPr id="250" name="Shape"/>
            <p:cNvSpPr/>
            <p:nvPr/>
          </p:nvSpPr>
          <p:spPr>
            <a:xfrm>
              <a:off x="0" y="0"/>
              <a:ext cx="5050433" cy="1367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6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4662" y="21600"/>
                  </a:lnTo>
                  <a:lnTo>
                    <a:pt x="4662" y="18000"/>
                  </a:lnTo>
                  <a:lnTo>
                    <a:pt x="0" y="11997"/>
                  </a:lnTo>
                  <a:lnTo>
                    <a:pt x="4662" y="12600"/>
                  </a:lnTo>
                  <a:close/>
                </a:path>
              </a:pathLst>
            </a:custGeom>
            <a:solidFill>
              <a:srgbClr val="E7FFE1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1" name="Text"/>
            <p:cNvSpPr txBox="1"/>
            <p:nvPr/>
          </p:nvSpPr>
          <p:spPr>
            <a:xfrm>
              <a:off x="1148412" y="498357"/>
              <a:ext cx="3843601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253" name="TextBox 17"/>
          <p:cNvSpPr txBox="1"/>
          <p:nvPr/>
        </p:nvSpPr>
        <p:spPr>
          <a:xfrm>
            <a:off x="4986144" y="2692636"/>
            <a:ext cx="3500577" cy="1417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System elements are sketched out, e.g.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user interface visuals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feedback to users.</a:t>
            </a:r>
          </a:p>
        </p:txBody>
      </p:sp>
      <p:pic>
        <p:nvPicPr>
          <p:cNvPr id="254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9" y="2132458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Picture 11" descr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530" y="3032457"/>
            <a:ext cx="1963386" cy="90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1" animBg="1" advAuto="0"/>
      <p:bldP spid="253" grpId="2" build="p" bldLvl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Methodology 1: Waterfall</a:t>
            </a:r>
          </a:p>
        </p:txBody>
      </p:sp>
      <p:grpSp>
        <p:nvGrpSpPr>
          <p:cNvPr id="261" name="Speech Bubble: Rectangle 15"/>
          <p:cNvGrpSpPr/>
          <p:nvPr/>
        </p:nvGrpSpPr>
        <p:grpSpPr>
          <a:xfrm>
            <a:off x="3600234" y="3320689"/>
            <a:ext cx="5004215" cy="1223539"/>
            <a:chOff x="0" y="0"/>
            <a:chExt cx="5004213" cy="1223538"/>
          </a:xfrm>
        </p:grpSpPr>
        <p:sp>
          <p:nvSpPr>
            <p:cNvPr id="259" name="Shape"/>
            <p:cNvSpPr/>
            <p:nvPr/>
          </p:nvSpPr>
          <p:spPr>
            <a:xfrm>
              <a:off x="0" y="0"/>
              <a:ext cx="5004215" cy="1223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05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4505" y="21600"/>
                  </a:lnTo>
                  <a:lnTo>
                    <a:pt x="4505" y="18000"/>
                  </a:lnTo>
                  <a:lnTo>
                    <a:pt x="0" y="14750"/>
                  </a:lnTo>
                  <a:lnTo>
                    <a:pt x="4505" y="12600"/>
                  </a:lnTo>
                  <a:close/>
                </a:path>
              </a:pathLst>
            </a:custGeom>
            <a:solidFill>
              <a:srgbClr val="FFE7D5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0" name="Text"/>
            <p:cNvSpPr txBox="1"/>
            <p:nvPr/>
          </p:nvSpPr>
          <p:spPr>
            <a:xfrm>
              <a:off x="1102193" y="426349"/>
              <a:ext cx="3843601" cy="370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262" name="TextBox 18"/>
          <p:cNvSpPr txBox="1"/>
          <p:nvPr/>
        </p:nvSpPr>
        <p:spPr>
          <a:xfrm>
            <a:off x="4919248" y="3407985"/>
            <a:ext cx="3500577" cy="11507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The system is created, e.g.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user interface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programming code.</a:t>
            </a:r>
          </a:p>
        </p:txBody>
      </p:sp>
      <p:pic>
        <p:nvPicPr>
          <p:cNvPr id="263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9" y="2132458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Picture 13" descr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530" y="3032457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Picture 19" descr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9530" y="3932458"/>
            <a:ext cx="1963386" cy="90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" grpId="1" animBg="1" advAuto="0"/>
      <p:bldP spid="262" grpId="2" build="p" bldLvl="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Methodology 1: Waterfall</a:t>
            </a:r>
          </a:p>
        </p:txBody>
      </p:sp>
      <p:grpSp>
        <p:nvGrpSpPr>
          <p:cNvPr id="271" name="Speech Bubble: Rectangle 15"/>
          <p:cNvGrpSpPr/>
          <p:nvPr/>
        </p:nvGrpSpPr>
        <p:grpSpPr>
          <a:xfrm>
            <a:off x="3491551" y="3312814"/>
            <a:ext cx="5040890" cy="1874381"/>
            <a:chOff x="0" y="0"/>
            <a:chExt cx="5040888" cy="1874380"/>
          </a:xfrm>
        </p:grpSpPr>
        <p:sp>
          <p:nvSpPr>
            <p:cNvPr id="269" name="Shape"/>
            <p:cNvSpPr/>
            <p:nvPr/>
          </p:nvSpPr>
          <p:spPr>
            <a:xfrm>
              <a:off x="0" y="0"/>
              <a:ext cx="5040889" cy="1874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30" y="0"/>
                  </a:moveTo>
                  <a:lnTo>
                    <a:pt x="21600" y="0"/>
                  </a:lnTo>
                  <a:lnTo>
                    <a:pt x="21600" y="21546"/>
                  </a:lnTo>
                  <a:lnTo>
                    <a:pt x="4630" y="21546"/>
                  </a:lnTo>
                  <a:lnTo>
                    <a:pt x="4630" y="17955"/>
                  </a:lnTo>
                  <a:lnTo>
                    <a:pt x="0" y="21600"/>
                  </a:lnTo>
                  <a:lnTo>
                    <a:pt x="4630" y="12568"/>
                  </a:lnTo>
                  <a:close/>
                </a:path>
              </a:pathLst>
            </a:custGeom>
            <a:solidFill>
              <a:srgbClr val="F1FCFD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0" name="Text"/>
            <p:cNvSpPr txBox="1"/>
            <p:nvPr/>
          </p:nvSpPr>
          <p:spPr>
            <a:xfrm>
              <a:off x="1138868" y="749423"/>
              <a:ext cx="3843601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272" name="TextBox 19"/>
          <p:cNvSpPr txBox="1"/>
          <p:nvPr/>
        </p:nvSpPr>
        <p:spPr>
          <a:xfrm>
            <a:off x="4801932" y="3312814"/>
            <a:ext cx="3500577" cy="22175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System is checked to: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identify faults (bugs)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obtain feedback from client/ users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enable improvements to be made.</a:t>
            </a:r>
          </a:p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pic>
        <p:nvPicPr>
          <p:cNvPr id="273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9" y="2132458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530" y="3032457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Picture 5" descr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9530" y="3932458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Picture 6" descr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9530" y="4832458"/>
            <a:ext cx="1963386" cy="90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" grpId="1" animBg="1" advAuto="0"/>
      <p:bldP spid="272" grpId="2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Methodology 1: Waterfall</a:t>
            </a:r>
          </a:p>
        </p:txBody>
      </p:sp>
      <p:grpSp>
        <p:nvGrpSpPr>
          <p:cNvPr id="282" name="Speech Bubble: Rectangle 15"/>
          <p:cNvGrpSpPr/>
          <p:nvPr/>
        </p:nvGrpSpPr>
        <p:grpSpPr>
          <a:xfrm>
            <a:off x="3432231" y="4601702"/>
            <a:ext cx="5172218" cy="1440161"/>
            <a:chOff x="0" y="0"/>
            <a:chExt cx="5172216" cy="1440160"/>
          </a:xfrm>
        </p:grpSpPr>
        <p:sp>
          <p:nvSpPr>
            <p:cNvPr id="280" name="Shape"/>
            <p:cNvSpPr/>
            <p:nvPr/>
          </p:nvSpPr>
          <p:spPr>
            <a:xfrm>
              <a:off x="0" y="0"/>
              <a:ext cx="5172217" cy="144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61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5061" y="21600"/>
                  </a:lnTo>
                  <a:lnTo>
                    <a:pt x="5061" y="18000"/>
                  </a:lnTo>
                  <a:lnTo>
                    <a:pt x="0" y="19835"/>
                  </a:lnTo>
                  <a:lnTo>
                    <a:pt x="5061" y="12600"/>
                  </a:lnTo>
                  <a:close/>
                </a:path>
              </a:pathLst>
            </a:custGeom>
            <a:solidFill>
              <a:srgbClr val="CCFCF1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1" name="Text"/>
            <p:cNvSpPr txBox="1"/>
            <p:nvPr/>
          </p:nvSpPr>
          <p:spPr>
            <a:xfrm>
              <a:off x="1270196" y="534660"/>
              <a:ext cx="3843601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283" name="TextBox 20"/>
          <p:cNvSpPr txBox="1"/>
          <p:nvPr/>
        </p:nvSpPr>
        <p:spPr>
          <a:xfrm>
            <a:off x="4873940" y="4666457"/>
            <a:ext cx="3500577" cy="1417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System is reviewed in order to: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make sure it meets project requirements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help improve future projects.</a:t>
            </a:r>
          </a:p>
        </p:txBody>
      </p:sp>
      <p:pic>
        <p:nvPicPr>
          <p:cNvPr id="284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9" y="2132458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Picture 11" descr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530" y="3032457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Picture 12" descr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9530" y="3932458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Picture 13" descr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9530" y="4832458"/>
            <a:ext cx="1963386" cy="9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Picture 1" descr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9530" y="5726050"/>
            <a:ext cx="1963386" cy="4929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" grpId="1" animBg="1" advAuto="0"/>
      <p:bldP spid="283" grpId="2" build="p" bldLvl="5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itle 1"/>
          <p:cNvSpPr txBox="1"/>
          <p:nvPr/>
        </p:nvSpPr>
        <p:spPr>
          <a:xfrm>
            <a:off x="655319" y="1425520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Methodology 2: Agile</a:t>
            </a:r>
          </a:p>
        </p:txBody>
      </p:sp>
      <p:sp>
        <p:nvSpPr>
          <p:cNvPr id="29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412023"/>
            <a:ext cx="8207376" cy="3537258"/>
          </a:xfrm>
          <a:prstGeom prst="rect">
            <a:avLst/>
          </a:prstGeom>
        </p:spPr>
        <p:txBody>
          <a:bodyPr/>
          <a:lstStyle/>
          <a:p>
            <a:r>
              <a:t>No clear pathway from start to finish.</a:t>
            </a:r>
          </a:p>
          <a:p>
            <a:r>
              <a:t>Client is involved throughout the project.</a:t>
            </a:r>
          </a:p>
          <a:p>
            <a:r>
              <a:t>Limited planning at start of project.</a:t>
            </a:r>
          </a:p>
          <a:p>
            <a:r>
              <a:t>Used when project requirements are not fully known at the start of the project.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361</Words>
  <Application>Microsoft Office PowerPoint</Application>
  <PresentationFormat>On-screen Show (4:3)</PresentationFormat>
  <Paragraphs>54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Verdana</vt:lpstr>
      <vt:lpstr>Wingdings</vt:lpstr>
      <vt:lpstr>1_TitleSlide</vt:lpstr>
      <vt:lpstr>Project methodologies</vt:lpstr>
      <vt:lpstr>What is a project methodology?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methodologies</dc:title>
  <dc:creator>Mukesh Bisht</dc:creator>
  <cp:lastModifiedBy>Mukesh  Bisht</cp:lastModifiedBy>
  <cp:revision>12</cp:revision>
  <dcterms:modified xsi:type="dcterms:W3CDTF">2022-10-31T22:41:07Z</dcterms:modified>
</cp:coreProperties>
</file>