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8034" autoAdjust="0"/>
  </p:normalViewPr>
  <p:slideViewPr>
    <p:cSldViewPr snapToGrid="0">
      <p:cViewPr varScale="1">
        <p:scale>
          <a:sx n="108" d="100"/>
          <a:sy n="108" d="100"/>
        </p:scale>
        <p:origin x="162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82415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plenary activity to review learning.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is a typical spec for a high-end smartphone in 2018.</a:t>
            </a:r>
          </a:p>
          <a:p>
            <a:endParaRPr dirty="0"/>
          </a:p>
          <a:p>
            <a:r>
              <a:rPr dirty="0"/>
              <a:t>Possible responses: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Small display – large icons, clear differentiation between icons and non-responsive background/other elements.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Touchscreen – each hotspot should be larger than a typical user’s finger size; the interface could respond to one-fingered, two-fingered, even three-fingered gestures, swipes in different directions</a:t>
            </a:r>
            <a:r>
              <a:rPr lang="en-US" dirty="0"/>
              <a:t>,</a:t>
            </a:r>
            <a:r>
              <a:rPr dirty="0"/>
              <a:t> etc.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is a typical spec for a mid-to-high end smartwatch in 2018.</a:t>
            </a:r>
          </a:p>
          <a:p>
            <a:endParaRPr dirty="0"/>
          </a:p>
          <a:p>
            <a:r>
              <a:rPr dirty="0"/>
              <a:t>Possible responses: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Very small screen size – very few different options on screen at any time. Must be easy options to move between different pages/parts of the interface. Swipe-type gestures may be difficult to use.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spc="-10" dirty="0"/>
              <a:t>Very small RAM – app must not be demanding of system resources – simple interface with minimal graphics. Possibly driven by </a:t>
            </a:r>
            <a:r>
              <a:rPr spc="-10" dirty="0" err="1"/>
              <a:t>colour</a:t>
            </a:r>
            <a:r>
              <a:rPr spc="-10" dirty="0"/>
              <a:t> scheme differentiating different parts of the app rather than icons/images.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9" name="Shape 30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is a typical spec for a mid-price laptop in 2018.</a:t>
            </a:r>
          </a:p>
          <a:p>
            <a:endParaRPr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Large display – can use complex interface, e.g. menu-driven with graphics, icons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Non-touch screen – will need mouse or keyboard/keypad input. Each selectable item can therefore be smaller in size – more options available on the screen (</a:t>
            </a:r>
            <a:r>
              <a:t>fewer submenus </a:t>
            </a:r>
            <a:r>
              <a:rPr dirty="0"/>
              <a:t>than the two previous (smaller) interfaces.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dirty="0"/>
              <a:t>Greater processing power – can use more graphics/icons, e.g. ones that respond visibly to user selection.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D36880-79EF-1069-4CDF-EE1B92ABCA51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E73313-7832-984D-0056-8AA97827EA6C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2C38881-5F84-B82E-D81D-69F859D96BB3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Hardware and software specifications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do they affect a user interface?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68312" y="1414805"/>
            <a:ext cx="8229601" cy="864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768095">
              <a:defRPr sz="2688"/>
            </a:pPr>
            <a:r>
              <a:t>How will these components affect the</a:t>
            </a:r>
            <a:br/>
            <a:r>
              <a:t>user interface?</a:t>
            </a:r>
          </a:p>
        </p:txBody>
      </p:sp>
      <p:grpSp>
        <p:nvGrpSpPr>
          <p:cNvPr id="237" name="Star: 7 Points 3"/>
          <p:cNvGrpSpPr/>
          <p:nvPr/>
        </p:nvGrpSpPr>
        <p:grpSpPr>
          <a:xfrm>
            <a:off x="5070883" y="4571076"/>
            <a:ext cx="3322713" cy="1395001"/>
            <a:chOff x="42724" y="0"/>
            <a:chExt cx="3322711" cy="1395000"/>
          </a:xfrm>
        </p:grpSpPr>
        <p:sp>
          <p:nvSpPr>
            <p:cNvPr id="235" name="Star"/>
            <p:cNvSpPr/>
            <p:nvPr/>
          </p:nvSpPr>
          <p:spPr>
            <a:xfrm>
              <a:off x="42724" y="0"/>
              <a:ext cx="3322713" cy="1395001"/>
            </a:xfrm>
            <a:prstGeom prst="star7">
              <a:avLst>
                <a:gd name="adj" fmla="val 34601"/>
                <a:gd name="hf" fmla="val 102572"/>
                <a:gd name="vf" fmla="val 105210"/>
              </a:avLst>
            </a:pr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6" name="Touchscreen"/>
            <p:cNvSpPr txBox="1"/>
            <p:nvPr/>
          </p:nvSpPr>
          <p:spPr>
            <a:xfrm>
              <a:off x="840518" y="477963"/>
              <a:ext cx="172712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Touchscreen</a:t>
              </a:r>
            </a:p>
          </p:txBody>
        </p:sp>
      </p:grpSp>
      <p:grpSp>
        <p:nvGrpSpPr>
          <p:cNvPr id="240" name="Explosion: 8 Points 5"/>
          <p:cNvGrpSpPr/>
          <p:nvPr/>
        </p:nvGrpSpPr>
        <p:grpSpPr>
          <a:xfrm>
            <a:off x="1223628" y="2312802"/>
            <a:ext cx="1944217" cy="1656185"/>
            <a:chOff x="0" y="0"/>
            <a:chExt cx="1944216" cy="1656183"/>
          </a:xfrm>
        </p:grpSpPr>
        <p:sp>
          <p:nvSpPr>
            <p:cNvPr id="238" name="Shape"/>
            <p:cNvSpPr/>
            <p:nvPr/>
          </p:nvSpPr>
          <p:spPr>
            <a:xfrm>
              <a:off x="0" y="0"/>
              <a:ext cx="1944217" cy="165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0070C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9" name="2 GB RAM"/>
            <p:cNvSpPr txBox="1"/>
            <p:nvPr/>
          </p:nvSpPr>
          <p:spPr>
            <a:xfrm>
              <a:off x="474895" y="451484"/>
              <a:ext cx="970033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2 GB RAM</a:t>
              </a:r>
            </a:p>
          </p:txBody>
        </p:sp>
      </p:grpSp>
      <p:grpSp>
        <p:nvGrpSpPr>
          <p:cNvPr id="246" name="Ribbon: Tilted Down 6"/>
          <p:cNvGrpSpPr/>
          <p:nvPr/>
        </p:nvGrpSpPr>
        <p:grpSpPr>
          <a:xfrm>
            <a:off x="719571" y="4329025"/>
            <a:ext cx="2952330" cy="1052889"/>
            <a:chOff x="0" y="0"/>
            <a:chExt cx="2952328" cy="1052887"/>
          </a:xfrm>
        </p:grpSpPr>
        <p:grpSp>
          <p:nvGrpSpPr>
            <p:cNvPr id="244" name="Group"/>
            <p:cNvGrpSpPr/>
            <p:nvPr/>
          </p:nvGrpSpPr>
          <p:grpSpPr>
            <a:xfrm>
              <a:off x="-1" y="0"/>
              <a:ext cx="2952330" cy="1008113"/>
              <a:chOff x="0" y="0"/>
              <a:chExt cx="2952328" cy="1008112"/>
            </a:xfrm>
          </p:grpSpPr>
          <p:sp>
            <p:nvSpPr>
              <p:cNvPr id="241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lnTo>
                      <a:pt x="8100" y="3600"/>
                    </a:lnTo>
                    <a:lnTo>
                      <a:pt x="13500" y="3600"/>
                    </a:lnTo>
                    <a:lnTo>
                      <a:pt x="13500" y="900"/>
                    </a:ln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2" name="Shape"/>
              <p:cNvSpPr/>
              <p:nvPr/>
            </p:nvSpPr>
            <p:spPr>
              <a:xfrm>
                <a:off x="738081" y="42005"/>
                <a:ext cx="1476165" cy="1260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0"/>
                    </a:moveTo>
                    <a:cubicBezTo>
                      <a:pt x="5400" y="3976"/>
                      <a:pt x="4796" y="7200"/>
                      <a:pt x="4050" y="7200"/>
                    </a:cubicBezTo>
                    <a:lnTo>
                      <a:pt x="1350" y="7200"/>
                    </a:lnTo>
                    <a:cubicBezTo>
                      <a:pt x="604" y="7200"/>
                      <a:pt x="0" y="10423"/>
                      <a:pt x="0" y="14400"/>
                    </a:cubicBezTo>
                    <a:cubicBezTo>
                      <a:pt x="0" y="18376"/>
                      <a:pt x="604" y="21600"/>
                      <a:pt x="1350" y="21600"/>
                    </a:cubicBezTo>
                    <a:lnTo>
                      <a:pt x="5400" y="21600"/>
                    </a:lnTo>
                    <a:close/>
                    <a:moveTo>
                      <a:pt x="16200" y="0"/>
                    </a:moveTo>
                    <a:cubicBezTo>
                      <a:pt x="16200" y="3976"/>
                      <a:pt x="16804" y="7200"/>
                      <a:pt x="17550" y="7200"/>
                    </a:cubicBezTo>
                    <a:lnTo>
                      <a:pt x="20250" y="7200"/>
                    </a:lnTo>
                    <a:cubicBezTo>
                      <a:pt x="20996" y="7200"/>
                      <a:pt x="21600" y="10423"/>
                      <a:pt x="21600" y="14400"/>
                    </a:cubicBezTo>
                    <a:cubicBezTo>
                      <a:pt x="21600" y="18376"/>
                      <a:pt x="20996" y="21600"/>
                      <a:pt x="20250" y="21600"/>
                    </a:cubicBezTo>
                    <a:lnTo>
                      <a:pt x="1620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3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cubicBezTo>
                      <a:pt x="8100" y="1397"/>
                      <a:pt x="7798" y="1800"/>
                      <a:pt x="7425" y="1800"/>
                    </a:cubicBezTo>
                    <a:lnTo>
                      <a:pt x="6075" y="1800"/>
                    </a:lnTo>
                    <a:cubicBezTo>
                      <a:pt x="5702" y="1800"/>
                      <a:pt x="5400" y="2203"/>
                      <a:pt x="5400" y="2700"/>
                    </a:cubicBezTo>
                    <a:cubicBezTo>
                      <a:pt x="5400" y="3197"/>
                      <a:pt x="5702" y="3600"/>
                      <a:pt x="6075" y="3600"/>
                    </a:cubicBezTo>
                    <a:lnTo>
                      <a:pt x="15525" y="3600"/>
                    </a:lnTo>
                    <a:cubicBezTo>
                      <a:pt x="15898" y="3600"/>
                      <a:pt x="16200" y="3197"/>
                      <a:pt x="16200" y="2700"/>
                    </a:cubicBezTo>
                    <a:cubicBezTo>
                      <a:pt x="16200" y="2203"/>
                      <a:pt x="15898" y="1800"/>
                      <a:pt x="15525" y="1800"/>
                    </a:cubicBezTo>
                    <a:lnTo>
                      <a:pt x="14175" y="1800"/>
                    </a:lnTo>
                    <a:cubicBezTo>
                      <a:pt x="13802" y="1800"/>
                      <a:pt x="13500" y="1397"/>
                      <a:pt x="13500" y="900"/>
                    </a:cubicBez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  <a:moveTo>
                      <a:pt x="8100" y="900"/>
                    </a:moveTo>
                    <a:lnTo>
                      <a:pt x="8100" y="3600"/>
                    </a:lnTo>
                    <a:moveTo>
                      <a:pt x="13500" y="3600"/>
                    </a:moveTo>
                    <a:lnTo>
                      <a:pt x="13500" y="900"/>
                    </a:lnTo>
                    <a:moveTo>
                      <a:pt x="5400" y="18000"/>
                    </a:moveTo>
                    <a:lnTo>
                      <a:pt x="5400" y="2700"/>
                    </a:lnTo>
                    <a:moveTo>
                      <a:pt x="16200" y="2700"/>
                    </a:moveTo>
                    <a:lnTo>
                      <a:pt x="16200" y="180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45" name="QUAD core processor"/>
            <p:cNvSpPr txBox="1"/>
            <p:nvPr/>
          </p:nvSpPr>
          <p:spPr>
            <a:xfrm>
              <a:off x="796502" y="123248"/>
              <a:ext cx="1359325" cy="929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QUAD core processor</a:t>
              </a:r>
            </a:p>
          </p:txBody>
        </p:sp>
      </p:grpSp>
      <p:grpSp>
        <p:nvGrpSpPr>
          <p:cNvPr id="252" name="Ribbon: Tilted Up 7"/>
          <p:cNvGrpSpPr/>
          <p:nvPr/>
        </p:nvGrpSpPr>
        <p:grpSpPr>
          <a:xfrm>
            <a:off x="2555775" y="5268576"/>
            <a:ext cx="1728193" cy="824572"/>
            <a:chOff x="0" y="0"/>
            <a:chExt cx="1728191" cy="824570"/>
          </a:xfrm>
        </p:grpSpPr>
        <p:grpSp>
          <p:nvGrpSpPr>
            <p:cNvPr id="250" name="Group"/>
            <p:cNvGrpSpPr/>
            <p:nvPr/>
          </p:nvGrpSpPr>
          <p:grpSpPr>
            <a:xfrm>
              <a:off x="0" y="0"/>
              <a:ext cx="1728193" cy="824572"/>
              <a:chOff x="0" y="0"/>
              <a:chExt cx="1728191" cy="824570"/>
            </a:xfrm>
          </p:grpSpPr>
          <p:sp>
            <p:nvSpPr>
              <p:cNvPr id="247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425" y="21600"/>
                    </a:lnTo>
                    <a:cubicBezTo>
                      <a:pt x="7798" y="21600"/>
                      <a:pt x="8100" y="21197"/>
                      <a:pt x="8100" y="20700"/>
                    </a:cubicBezTo>
                    <a:lnTo>
                      <a:pt x="8100" y="18000"/>
                    </a:lnTo>
                    <a:lnTo>
                      <a:pt x="13500" y="18000"/>
                    </a:lnTo>
                    <a:lnTo>
                      <a:pt x="13500" y="20700"/>
                    </a:lnTo>
                    <a:cubicBezTo>
                      <a:pt x="13500" y="21197"/>
                      <a:pt x="13802" y="21600"/>
                      <a:pt x="14175" y="21600"/>
                    </a:cubicBezTo>
                    <a:lnTo>
                      <a:pt x="21600" y="21600"/>
                    </a:lnTo>
                    <a:lnTo>
                      <a:pt x="18900" y="12600"/>
                    </a:lnTo>
                    <a:lnTo>
                      <a:pt x="21600" y="3600"/>
                    </a:lnTo>
                    <a:lnTo>
                      <a:pt x="16200" y="3600"/>
                    </a:lnTo>
                    <a:lnTo>
                      <a:pt x="16200" y="900"/>
                    </a:lnTo>
                    <a:cubicBezTo>
                      <a:pt x="16200" y="403"/>
                      <a:pt x="15898" y="0"/>
                      <a:pt x="15525" y="0"/>
                    </a:cubicBezTo>
                    <a:lnTo>
                      <a:pt x="6075" y="0"/>
                    </a:lnTo>
                    <a:cubicBezTo>
                      <a:pt x="5702" y="0"/>
                      <a:pt x="5400" y="403"/>
                      <a:pt x="5400" y="900"/>
                    </a:cubicBezTo>
                    <a:lnTo>
                      <a:pt x="5400" y="3600"/>
                    </a:lnTo>
                    <a:lnTo>
                      <a:pt x="0" y="3600"/>
                    </a:lnTo>
                    <a:lnTo>
                      <a:pt x="2700" y="126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8" name="Shape"/>
              <p:cNvSpPr/>
              <p:nvPr/>
            </p:nvSpPr>
            <p:spPr>
              <a:xfrm>
                <a:off x="432048" y="687139"/>
                <a:ext cx="864097" cy="103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5400" y="17624"/>
                      <a:pt x="4796" y="14400"/>
                      <a:pt x="4050" y="14400"/>
                    </a:cubicBezTo>
                    <a:lnTo>
                      <a:pt x="1350" y="14400"/>
                    </a:lnTo>
                    <a:cubicBezTo>
                      <a:pt x="604" y="14400"/>
                      <a:pt x="0" y="11176"/>
                      <a:pt x="0" y="7200"/>
                    </a:cubicBezTo>
                    <a:cubicBezTo>
                      <a:pt x="0" y="3224"/>
                      <a:pt x="604" y="0"/>
                      <a:pt x="1350" y="0"/>
                    </a:cubicBezTo>
                    <a:lnTo>
                      <a:pt x="5400" y="0"/>
                    </a:lnTo>
                    <a:close/>
                    <a:moveTo>
                      <a:pt x="16200" y="21600"/>
                    </a:moveTo>
                    <a:cubicBezTo>
                      <a:pt x="16200" y="17624"/>
                      <a:pt x="16804" y="14400"/>
                      <a:pt x="17550" y="14400"/>
                    </a:cubicBezTo>
                    <a:lnTo>
                      <a:pt x="20250" y="14400"/>
                    </a:lnTo>
                    <a:cubicBezTo>
                      <a:pt x="20996" y="14400"/>
                      <a:pt x="21600" y="11176"/>
                      <a:pt x="21600" y="7200"/>
                    </a:cubicBezTo>
                    <a:cubicBezTo>
                      <a:pt x="21600" y="3224"/>
                      <a:pt x="20996" y="0"/>
                      <a:pt x="20250" y="0"/>
                    </a:cubicBezTo>
                    <a:lnTo>
                      <a:pt x="1620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9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700" y="12600"/>
                    </a:lnTo>
                    <a:lnTo>
                      <a:pt x="0" y="3600"/>
                    </a:lnTo>
                    <a:lnTo>
                      <a:pt x="5400" y="3600"/>
                    </a:lnTo>
                    <a:lnTo>
                      <a:pt x="5400" y="900"/>
                    </a:lnTo>
                    <a:cubicBezTo>
                      <a:pt x="5400" y="403"/>
                      <a:pt x="5702" y="0"/>
                      <a:pt x="6075" y="0"/>
                    </a:cubicBezTo>
                    <a:lnTo>
                      <a:pt x="15525" y="0"/>
                    </a:lnTo>
                    <a:cubicBezTo>
                      <a:pt x="15898" y="0"/>
                      <a:pt x="16200" y="403"/>
                      <a:pt x="16200" y="900"/>
                    </a:cubicBezTo>
                    <a:lnTo>
                      <a:pt x="16200" y="3600"/>
                    </a:lnTo>
                    <a:lnTo>
                      <a:pt x="21600" y="3600"/>
                    </a:lnTo>
                    <a:lnTo>
                      <a:pt x="18900" y="12600"/>
                    </a:lnTo>
                    <a:lnTo>
                      <a:pt x="21600" y="21600"/>
                    </a:lnTo>
                    <a:lnTo>
                      <a:pt x="14175" y="21600"/>
                    </a:lnTo>
                    <a:cubicBezTo>
                      <a:pt x="13802" y="21600"/>
                      <a:pt x="13500" y="21197"/>
                      <a:pt x="13500" y="20700"/>
                    </a:cubicBezTo>
                    <a:cubicBezTo>
                      <a:pt x="13500" y="20203"/>
                      <a:pt x="13802" y="19800"/>
                      <a:pt x="14175" y="19800"/>
                    </a:cubicBezTo>
                    <a:lnTo>
                      <a:pt x="15525" y="19800"/>
                    </a:lnTo>
                    <a:cubicBezTo>
                      <a:pt x="15898" y="19800"/>
                      <a:pt x="16200" y="19397"/>
                      <a:pt x="16200" y="18900"/>
                    </a:cubicBezTo>
                    <a:cubicBezTo>
                      <a:pt x="16200" y="18403"/>
                      <a:pt x="15898" y="18000"/>
                      <a:pt x="15525" y="18000"/>
                    </a:cubicBezTo>
                    <a:lnTo>
                      <a:pt x="6075" y="18000"/>
                    </a:lnTo>
                    <a:cubicBezTo>
                      <a:pt x="5702" y="18000"/>
                      <a:pt x="5400" y="18403"/>
                      <a:pt x="5400" y="18900"/>
                    </a:cubicBezTo>
                    <a:cubicBezTo>
                      <a:pt x="5400" y="19397"/>
                      <a:pt x="5702" y="19800"/>
                      <a:pt x="6075" y="19800"/>
                    </a:cubicBezTo>
                    <a:lnTo>
                      <a:pt x="7425" y="19800"/>
                    </a:lnTo>
                    <a:cubicBezTo>
                      <a:pt x="7798" y="19800"/>
                      <a:pt x="8100" y="20203"/>
                      <a:pt x="8100" y="20700"/>
                    </a:cubicBezTo>
                    <a:cubicBezTo>
                      <a:pt x="8100" y="21197"/>
                      <a:pt x="7798" y="21600"/>
                      <a:pt x="7425" y="21600"/>
                    </a:cubicBezTo>
                    <a:close/>
                    <a:moveTo>
                      <a:pt x="8100" y="18000"/>
                    </a:moveTo>
                    <a:lnTo>
                      <a:pt x="8100" y="20700"/>
                    </a:lnTo>
                    <a:moveTo>
                      <a:pt x="13500" y="20700"/>
                    </a:moveTo>
                    <a:lnTo>
                      <a:pt x="13500" y="18000"/>
                    </a:lnTo>
                    <a:moveTo>
                      <a:pt x="5400" y="18900"/>
                    </a:moveTo>
                    <a:lnTo>
                      <a:pt x="5400" y="3600"/>
                    </a:lnTo>
                    <a:moveTo>
                      <a:pt x="16200" y="3600"/>
                    </a:moveTo>
                    <a:lnTo>
                      <a:pt x="16200" y="189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51" name="2.5 GHz"/>
            <p:cNvSpPr txBox="1"/>
            <p:nvPr/>
          </p:nvSpPr>
          <p:spPr>
            <a:xfrm>
              <a:off x="490468" y="18449"/>
              <a:ext cx="747256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2.5 GHz</a:t>
              </a:r>
            </a:p>
          </p:txBody>
        </p:sp>
      </p:grpSp>
      <p:grpSp>
        <p:nvGrpSpPr>
          <p:cNvPr id="255" name="Wave 2"/>
          <p:cNvGrpSpPr/>
          <p:nvPr/>
        </p:nvGrpSpPr>
        <p:grpSpPr>
          <a:xfrm>
            <a:off x="5364088" y="2630498"/>
            <a:ext cx="2736304" cy="1604818"/>
            <a:chOff x="0" y="0"/>
            <a:chExt cx="2736303" cy="1604816"/>
          </a:xfrm>
        </p:grpSpPr>
        <p:sp>
          <p:nvSpPr>
            <p:cNvPr id="253" name="Shape"/>
            <p:cNvSpPr/>
            <p:nvPr/>
          </p:nvSpPr>
          <p:spPr>
            <a:xfrm>
              <a:off x="0" y="0"/>
              <a:ext cx="2736304" cy="1604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13" extrusionOk="0">
                  <a:moveTo>
                    <a:pt x="0" y="1641"/>
                  </a:moveTo>
                  <a:cubicBezTo>
                    <a:pt x="7200" y="-4043"/>
                    <a:pt x="14400" y="7325"/>
                    <a:pt x="21600" y="1641"/>
                  </a:cubicBezTo>
                  <a:lnTo>
                    <a:pt x="21600" y="11873"/>
                  </a:lnTo>
                  <a:cubicBezTo>
                    <a:pt x="14400" y="17557"/>
                    <a:pt x="7200" y="6189"/>
                    <a:pt x="0" y="11873"/>
                  </a:cubicBezTo>
                  <a:close/>
                </a:path>
              </a:pathLst>
            </a:cu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4" name="5.5 inch display"/>
            <p:cNvSpPr txBox="1"/>
            <p:nvPr/>
          </p:nvSpPr>
          <p:spPr>
            <a:xfrm>
              <a:off x="58419" y="616988"/>
              <a:ext cx="261946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5.5 inch display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animBg="1" advAuto="0"/>
      <p:bldP spid="240" grpId="2" animBg="1" advAuto="0"/>
      <p:bldP spid="246" grpId="3" animBg="1" advAuto="0"/>
      <p:bldP spid="252" grpId="4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xfrm>
            <a:off x="468312" y="1411128"/>
            <a:ext cx="8229601" cy="864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768095">
              <a:defRPr sz="2688"/>
            </a:pPr>
            <a:r>
              <a:t>How will these components affect the</a:t>
            </a:r>
            <a:br/>
            <a:r>
              <a:t>user interface?</a:t>
            </a:r>
          </a:p>
        </p:txBody>
      </p:sp>
      <p:grpSp>
        <p:nvGrpSpPr>
          <p:cNvPr id="263" name="Star: 7 Points 3"/>
          <p:cNvGrpSpPr/>
          <p:nvPr/>
        </p:nvGrpSpPr>
        <p:grpSpPr>
          <a:xfrm>
            <a:off x="5148063" y="4395306"/>
            <a:ext cx="3312369" cy="1422863"/>
            <a:chOff x="42591" y="0"/>
            <a:chExt cx="3312367" cy="1422861"/>
          </a:xfrm>
        </p:grpSpPr>
        <p:sp>
          <p:nvSpPr>
            <p:cNvPr id="261" name="Star"/>
            <p:cNvSpPr/>
            <p:nvPr/>
          </p:nvSpPr>
          <p:spPr>
            <a:xfrm>
              <a:off x="42591" y="0"/>
              <a:ext cx="3312369" cy="1422862"/>
            </a:xfrm>
            <a:prstGeom prst="star7">
              <a:avLst>
                <a:gd name="adj" fmla="val 34601"/>
                <a:gd name="hf" fmla="val 102572"/>
                <a:gd name="vf" fmla="val 105210"/>
              </a:avLst>
            </a:pr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2" name="Touchscreen"/>
            <p:cNvSpPr txBox="1"/>
            <p:nvPr/>
          </p:nvSpPr>
          <p:spPr>
            <a:xfrm>
              <a:off x="838083" y="491213"/>
              <a:ext cx="17213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Touchscreen</a:t>
              </a:r>
            </a:p>
          </p:txBody>
        </p:sp>
      </p:grpSp>
      <p:grpSp>
        <p:nvGrpSpPr>
          <p:cNvPr id="266" name="Explosion: 8 Points 5"/>
          <p:cNvGrpSpPr/>
          <p:nvPr/>
        </p:nvGrpSpPr>
        <p:grpSpPr>
          <a:xfrm>
            <a:off x="899591" y="1983682"/>
            <a:ext cx="2052229" cy="1995601"/>
            <a:chOff x="0" y="0"/>
            <a:chExt cx="2052228" cy="1995600"/>
          </a:xfrm>
        </p:grpSpPr>
        <p:sp>
          <p:nvSpPr>
            <p:cNvPr id="264" name="Shape"/>
            <p:cNvSpPr/>
            <p:nvPr/>
          </p:nvSpPr>
          <p:spPr>
            <a:xfrm>
              <a:off x="-1" y="0"/>
              <a:ext cx="2052230" cy="199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0070C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5" name="768 MB RAM"/>
            <p:cNvSpPr txBox="1"/>
            <p:nvPr/>
          </p:nvSpPr>
          <p:spPr>
            <a:xfrm>
              <a:off x="498034" y="470940"/>
              <a:ext cx="1030412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768 MB RAM</a:t>
              </a:r>
            </a:p>
          </p:txBody>
        </p:sp>
      </p:grpSp>
      <p:grpSp>
        <p:nvGrpSpPr>
          <p:cNvPr id="272" name="Ribbon: Tilted Down 6"/>
          <p:cNvGrpSpPr/>
          <p:nvPr/>
        </p:nvGrpSpPr>
        <p:grpSpPr>
          <a:xfrm>
            <a:off x="719571" y="4329025"/>
            <a:ext cx="2952330" cy="1008114"/>
            <a:chOff x="0" y="0"/>
            <a:chExt cx="2952328" cy="1008112"/>
          </a:xfrm>
        </p:grpSpPr>
        <p:grpSp>
          <p:nvGrpSpPr>
            <p:cNvPr id="270" name="Group"/>
            <p:cNvGrpSpPr/>
            <p:nvPr/>
          </p:nvGrpSpPr>
          <p:grpSpPr>
            <a:xfrm>
              <a:off x="-1" y="-1"/>
              <a:ext cx="2952330" cy="1008114"/>
              <a:chOff x="0" y="0"/>
              <a:chExt cx="2952328" cy="1008112"/>
            </a:xfrm>
          </p:grpSpPr>
          <p:sp>
            <p:nvSpPr>
              <p:cNvPr id="267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lnTo>
                      <a:pt x="8100" y="3600"/>
                    </a:lnTo>
                    <a:lnTo>
                      <a:pt x="13500" y="3600"/>
                    </a:lnTo>
                    <a:lnTo>
                      <a:pt x="13500" y="900"/>
                    </a:ln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8" name="Shape"/>
              <p:cNvSpPr/>
              <p:nvPr/>
            </p:nvSpPr>
            <p:spPr>
              <a:xfrm>
                <a:off x="738081" y="42005"/>
                <a:ext cx="1476165" cy="1260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0"/>
                    </a:moveTo>
                    <a:cubicBezTo>
                      <a:pt x="5400" y="3976"/>
                      <a:pt x="4796" y="7200"/>
                      <a:pt x="4050" y="7200"/>
                    </a:cubicBezTo>
                    <a:lnTo>
                      <a:pt x="1350" y="7200"/>
                    </a:lnTo>
                    <a:cubicBezTo>
                      <a:pt x="604" y="7200"/>
                      <a:pt x="0" y="10423"/>
                      <a:pt x="0" y="14400"/>
                    </a:cubicBezTo>
                    <a:cubicBezTo>
                      <a:pt x="0" y="18376"/>
                      <a:pt x="604" y="21600"/>
                      <a:pt x="1350" y="21600"/>
                    </a:cubicBezTo>
                    <a:lnTo>
                      <a:pt x="5400" y="21600"/>
                    </a:lnTo>
                    <a:close/>
                    <a:moveTo>
                      <a:pt x="16200" y="0"/>
                    </a:moveTo>
                    <a:cubicBezTo>
                      <a:pt x="16200" y="3976"/>
                      <a:pt x="16804" y="7200"/>
                      <a:pt x="17550" y="7200"/>
                    </a:cubicBezTo>
                    <a:lnTo>
                      <a:pt x="20250" y="7200"/>
                    </a:lnTo>
                    <a:cubicBezTo>
                      <a:pt x="20996" y="7200"/>
                      <a:pt x="21600" y="10423"/>
                      <a:pt x="21600" y="14400"/>
                    </a:cubicBezTo>
                    <a:cubicBezTo>
                      <a:pt x="21600" y="18376"/>
                      <a:pt x="20996" y="21600"/>
                      <a:pt x="20250" y="21600"/>
                    </a:cubicBezTo>
                    <a:lnTo>
                      <a:pt x="1620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9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cubicBezTo>
                      <a:pt x="8100" y="1397"/>
                      <a:pt x="7798" y="1800"/>
                      <a:pt x="7425" y="1800"/>
                    </a:cubicBezTo>
                    <a:lnTo>
                      <a:pt x="6075" y="1800"/>
                    </a:lnTo>
                    <a:cubicBezTo>
                      <a:pt x="5702" y="1800"/>
                      <a:pt x="5400" y="2203"/>
                      <a:pt x="5400" y="2700"/>
                    </a:cubicBezTo>
                    <a:cubicBezTo>
                      <a:pt x="5400" y="3197"/>
                      <a:pt x="5702" y="3600"/>
                      <a:pt x="6075" y="3600"/>
                    </a:cubicBezTo>
                    <a:lnTo>
                      <a:pt x="15525" y="3600"/>
                    </a:lnTo>
                    <a:cubicBezTo>
                      <a:pt x="15898" y="3600"/>
                      <a:pt x="16200" y="3197"/>
                      <a:pt x="16200" y="2700"/>
                    </a:cubicBezTo>
                    <a:cubicBezTo>
                      <a:pt x="16200" y="2203"/>
                      <a:pt x="15898" y="1800"/>
                      <a:pt x="15525" y="1800"/>
                    </a:cubicBezTo>
                    <a:lnTo>
                      <a:pt x="14175" y="1800"/>
                    </a:lnTo>
                    <a:cubicBezTo>
                      <a:pt x="13802" y="1800"/>
                      <a:pt x="13500" y="1397"/>
                      <a:pt x="13500" y="900"/>
                    </a:cubicBez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  <a:moveTo>
                      <a:pt x="8100" y="900"/>
                    </a:moveTo>
                    <a:lnTo>
                      <a:pt x="8100" y="3600"/>
                    </a:lnTo>
                    <a:moveTo>
                      <a:pt x="13500" y="3600"/>
                    </a:moveTo>
                    <a:lnTo>
                      <a:pt x="13500" y="900"/>
                    </a:lnTo>
                    <a:moveTo>
                      <a:pt x="5400" y="18000"/>
                    </a:moveTo>
                    <a:lnTo>
                      <a:pt x="5400" y="2700"/>
                    </a:lnTo>
                    <a:moveTo>
                      <a:pt x="16200" y="2700"/>
                    </a:moveTo>
                    <a:lnTo>
                      <a:pt x="16200" y="180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71" name="Dual core processor"/>
            <p:cNvSpPr txBox="1"/>
            <p:nvPr/>
          </p:nvSpPr>
          <p:spPr>
            <a:xfrm>
              <a:off x="796501" y="262946"/>
              <a:ext cx="1359326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Dual core processor</a:t>
              </a:r>
            </a:p>
          </p:txBody>
        </p:sp>
      </p:grpSp>
      <p:grpSp>
        <p:nvGrpSpPr>
          <p:cNvPr id="278" name="Ribbon: Tilted Up 7"/>
          <p:cNvGrpSpPr/>
          <p:nvPr/>
        </p:nvGrpSpPr>
        <p:grpSpPr>
          <a:xfrm>
            <a:off x="2555775" y="5268576"/>
            <a:ext cx="1728193" cy="824572"/>
            <a:chOff x="0" y="0"/>
            <a:chExt cx="1728191" cy="824570"/>
          </a:xfrm>
        </p:grpSpPr>
        <p:grpSp>
          <p:nvGrpSpPr>
            <p:cNvPr id="276" name="Group"/>
            <p:cNvGrpSpPr/>
            <p:nvPr/>
          </p:nvGrpSpPr>
          <p:grpSpPr>
            <a:xfrm>
              <a:off x="0" y="0"/>
              <a:ext cx="1728193" cy="824572"/>
              <a:chOff x="0" y="0"/>
              <a:chExt cx="1728191" cy="824570"/>
            </a:xfrm>
          </p:grpSpPr>
          <p:sp>
            <p:nvSpPr>
              <p:cNvPr id="273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425" y="21600"/>
                    </a:lnTo>
                    <a:cubicBezTo>
                      <a:pt x="7798" y="21600"/>
                      <a:pt x="8100" y="21197"/>
                      <a:pt x="8100" y="20700"/>
                    </a:cubicBezTo>
                    <a:lnTo>
                      <a:pt x="8100" y="18000"/>
                    </a:lnTo>
                    <a:lnTo>
                      <a:pt x="13500" y="18000"/>
                    </a:lnTo>
                    <a:lnTo>
                      <a:pt x="13500" y="20700"/>
                    </a:lnTo>
                    <a:cubicBezTo>
                      <a:pt x="13500" y="21197"/>
                      <a:pt x="13802" y="21600"/>
                      <a:pt x="14175" y="21600"/>
                    </a:cubicBezTo>
                    <a:lnTo>
                      <a:pt x="21600" y="21600"/>
                    </a:lnTo>
                    <a:lnTo>
                      <a:pt x="18900" y="12600"/>
                    </a:lnTo>
                    <a:lnTo>
                      <a:pt x="21600" y="3600"/>
                    </a:lnTo>
                    <a:lnTo>
                      <a:pt x="16200" y="3600"/>
                    </a:lnTo>
                    <a:lnTo>
                      <a:pt x="16200" y="900"/>
                    </a:lnTo>
                    <a:cubicBezTo>
                      <a:pt x="16200" y="403"/>
                      <a:pt x="15898" y="0"/>
                      <a:pt x="15525" y="0"/>
                    </a:cubicBezTo>
                    <a:lnTo>
                      <a:pt x="6075" y="0"/>
                    </a:lnTo>
                    <a:cubicBezTo>
                      <a:pt x="5702" y="0"/>
                      <a:pt x="5400" y="403"/>
                      <a:pt x="5400" y="900"/>
                    </a:cubicBezTo>
                    <a:lnTo>
                      <a:pt x="5400" y="3600"/>
                    </a:lnTo>
                    <a:lnTo>
                      <a:pt x="0" y="3600"/>
                    </a:lnTo>
                    <a:lnTo>
                      <a:pt x="2700" y="126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4" name="Shape"/>
              <p:cNvSpPr/>
              <p:nvPr/>
            </p:nvSpPr>
            <p:spPr>
              <a:xfrm>
                <a:off x="432048" y="687139"/>
                <a:ext cx="864097" cy="103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5400" y="17624"/>
                      <a:pt x="4796" y="14400"/>
                      <a:pt x="4050" y="14400"/>
                    </a:cubicBezTo>
                    <a:lnTo>
                      <a:pt x="1350" y="14400"/>
                    </a:lnTo>
                    <a:cubicBezTo>
                      <a:pt x="604" y="14400"/>
                      <a:pt x="0" y="11176"/>
                      <a:pt x="0" y="7200"/>
                    </a:cubicBezTo>
                    <a:cubicBezTo>
                      <a:pt x="0" y="3224"/>
                      <a:pt x="604" y="0"/>
                      <a:pt x="1350" y="0"/>
                    </a:cubicBezTo>
                    <a:lnTo>
                      <a:pt x="5400" y="0"/>
                    </a:lnTo>
                    <a:close/>
                    <a:moveTo>
                      <a:pt x="16200" y="21600"/>
                    </a:moveTo>
                    <a:cubicBezTo>
                      <a:pt x="16200" y="17624"/>
                      <a:pt x="16804" y="14400"/>
                      <a:pt x="17550" y="14400"/>
                    </a:cubicBezTo>
                    <a:lnTo>
                      <a:pt x="20250" y="14400"/>
                    </a:lnTo>
                    <a:cubicBezTo>
                      <a:pt x="20996" y="14400"/>
                      <a:pt x="21600" y="11176"/>
                      <a:pt x="21600" y="7200"/>
                    </a:cubicBezTo>
                    <a:cubicBezTo>
                      <a:pt x="21600" y="3224"/>
                      <a:pt x="20996" y="0"/>
                      <a:pt x="20250" y="0"/>
                    </a:cubicBezTo>
                    <a:lnTo>
                      <a:pt x="1620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5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700" y="12600"/>
                    </a:lnTo>
                    <a:lnTo>
                      <a:pt x="0" y="3600"/>
                    </a:lnTo>
                    <a:lnTo>
                      <a:pt x="5400" y="3600"/>
                    </a:lnTo>
                    <a:lnTo>
                      <a:pt x="5400" y="900"/>
                    </a:lnTo>
                    <a:cubicBezTo>
                      <a:pt x="5400" y="403"/>
                      <a:pt x="5702" y="0"/>
                      <a:pt x="6075" y="0"/>
                    </a:cubicBezTo>
                    <a:lnTo>
                      <a:pt x="15525" y="0"/>
                    </a:lnTo>
                    <a:cubicBezTo>
                      <a:pt x="15898" y="0"/>
                      <a:pt x="16200" y="403"/>
                      <a:pt x="16200" y="900"/>
                    </a:cubicBezTo>
                    <a:lnTo>
                      <a:pt x="16200" y="3600"/>
                    </a:lnTo>
                    <a:lnTo>
                      <a:pt x="21600" y="3600"/>
                    </a:lnTo>
                    <a:lnTo>
                      <a:pt x="18900" y="12600"/>
                    </a:lnTo>
                    <a:lnTo>
                      <a:pt x="21600" y="21600"/>
                    </a:lnTo>
                    <a:lnTo>
                      <a:pt x="14175" y="21600"/>
                    </a:lnTo>
                    <a:cubicBezTo>
                      <a:pt x="13802" y="21600"/>
                      <a:pt x="13500" y="21197"/>
                      <a:pt x="13500" y="20700"/>
                    </a:cubicBezTo>
                    <a:cubicBezTo>
                      <a:pt x="13500" y="20203"/>
                      <a:pt x="13802" y="19800"/>
                      <a:pt x="14175" y="19800"/>
                    </a:cubicBezTo>
                    <a:lnTo>
                      <a:pt x="15525" y="19800"/>
                    </a:lnTo>
                    <a:cubicBezTo>
                      <a:pt x="15898" y="19800"/>
                      <a:pt x="16200" y="19397"/>
                      <a:pt x="16200" y="18900"/>
                    </a:cubicBezTo>
                    <a:cubicBezTo>
                      <a:pt x="16200" y="18403"/>
                      <a:pt x="15898" y="18000"/>
                      <a:pt x="15525" y="18000"/>
                    </a:cubicBezTo>
                    <a:lnTo>
                      <a:pt x="6075" y="18000"/>
                    </a:lnTo>
                    <a:cubicBezTo>
                      <a:pt x="5702" y="18000"/>
                      <a:pt x="5400" y="18403"/>
                      <a:pt x="5400" y="18900"/>
                    </a:cubicBezTo>
                    <a:cubicBezTo>
                      <a:pt x="5400" y="19397"/>
                      <a:pt x="5702" y="19800"/>
                      <a:pt x="6075" y="19800"/>
                    </a:cubicBezTo>
                    <a:lnTo>
                      <a:pt x="7425" y="19800"/>
                    </a:lnTo>
                    <a:cubicBezTo>
                      <a:pt x="7798" y="19800"/>
                      <a:pt x="8100" y="20203"/>
                      <a:pt x="8100" y="20700"/>
                    </a:cubicBezTo>
                    <a:cubicBezTo>
                      <a:pt x="8100" y="21197"/>
                      <a:pt x="7798" y="21600"/>
                      <a:pt x="7425" y="21600"/>
                    </a:cubicBezTo>
                    <a:close/>
                    <a:moveTo>
                      <a:pt x="8100" y="18000"/>
                    </a:moveTo>
                    <a:lnTo>
                      <a:pt x="8100" y="20700"/>
                    </a:lnTo>
                    <a:moveTo>
                      <a:pt x="13500" y="20700"/>
                    </a:moveTo>
                    <a:lnTo>
                      <a:pt x="13500" y="18000"/>
                    </a:lnTo>
                    <a:moveTo>
                      <a:pt x="5400" y="18900"/>
                    </a:moveTo>
                    <a:lnTo>
                      <a:pt x="5400" y="3600"/>
                    </a:lnTo>
                    <a:moveTo>
                      <a:pt x="16200" y="3600"/>
                    </a:moveTo>
                    <a:lnTo>
                      <a:pt x="16200" y="189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77" name="800 MHz"/>
            <p:cNvSpPr txBox="1"/>
            <p:nvPr/>
          </p:nvSpPr>
          <p:spPr>
            <a:xfrm>
              <a:off x="490468" y="18449"/>
              <a:ext cx="747256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800 MHz</a:t>
              </a:r>
            </a:p>
          </p:txBody>
        </p:sp>
      </p:grpSp>
      <p:grpSp>
        <p:nvGrpSpPr>
          <p:cNvPr id="281" name="Wave 10"/>
          <p:cNvGrpSpPr/>
          <p:nvPr/>
        </p:nvGrpSpPr>
        <p:grpSpPr>
          <a:xfrm>
            <a:off x="5153760" y="2642812"/>
            <a:ext cx="2736304" cy="1604818"/>
            <a:chOff x="0" y="0"/>
            <a:chExt cx="2736303" cy="1604816"/>
          </a:xfrm>
        </p:grpSpPr>
        <p:sp>
          <p:nvSpPr>
            <p:cNvPr id="279" name="Shape"/>
            <p:cNvSpPr/>
            <p:nvPr/>
          </p:nvSpPr>
          <p:spPr>
            <a:xfrm>
              <a:off x="0" y="0"/>
              <a:ext cx="2736304" cy="1604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13" extrusionOk="0">
                  <a:moveTo>
                    <a:pt x="0" y="1641"/>
                  </a:moveTo>
                  <a:cubicBezTo>
                    <a:pt x="7200" y="-4043"/>
                    <a:pt x="14400" y="7325"/>
                    <a:pt x="21600" y="1641"/>
                  </a:cubicBezTo>
                  <a:lnTo>
                    <a:pt x="21600" y="11873"/>
                  </a:lnTo>
                  <a:cubicBezTo>
                    <a:pt x="14400" y="17557"/>
                    <a:pt x="7200" y="6189"/>
                    <a:pt x="0" y="11873"/>
                  </a:cubicBezTo>
                  <a:close/>
                </a:path>
              </a:pathLst>
            </a:cu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0" name="1.65 inch display"/>
            <p:cNvSpPr txBox="1"/>
            <p:nvPr/>
          </p:nvSpPr>
          <p:spPr>
            <a:xfrm>
              <a:off x="58419" y="616988"/>
              <a:ext cx="261946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1.65 inch display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1" animBg="1" advAuto="0"/>
      <p:bldP spid="266" grpId="2" animBg="1" advAuto="0"/>
      <p:bldP spid="272" grpId="3" animBg="1" advAuto="0"/>
      <p:bldP spid="278" grpId="4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itle 1"/>
          <p:cNvSpPr txBox="1">
            <a:spLocks noGrp="1"/>
          </p:cNvSpPr>
          <p:nvPr>
            <p:ph type="title"/>
          </p:nvPr>
        </p:nvSpPr>
        <p:spPr>
          <a:xfrm>
            <a:off x="468312" y="1432223"/>
            <a:ext cx="8229601" cy="864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768095">
              <a:defRPr sz="2688"/>
            </a:pPr>
            <a:r>
              <a:t>How will these components affect the</a:t>
            </a:r>
            <a:br/>
            <a:r>
              <a:t>user interface?</a:t>
            </a:r>
          </a:p>
        </p:txBody>
      </p:sp>
      <p:grpSp>
        <p:nvGrpSpPr>
          <p:cNvPr id="289" name="Star: 7 Points 3"/>
          <p:cNvGrpSpPr/>
          <p:nvPr/>
        </p:nvGrpSpPr>
        <p:grpSpPr>
          <a:xfrm>
            <a:off x="4583112" y="4506462"/>
            <a:ext cx="4320481" cy="1174401"/>
            <a:chOff x="55554" y="0"/>
            <a:chExt cx="4320481" cy="1174400"/>
          </a:xfrm>
        </p:grpSpPr>
        <p:sp>
          <p:nvSpPr>
            <p:cNvPr id="287" name="Star"/>
            <p:cNvSpPr/>
            <p:nvPr/>
          </p:nvSpPr>
          <p:spPr>
            <a:xfrm>
              <a:off x="55554" y="0"/>
              <a:ext cx="4320481" cy="1174400"/>
            </a:xfrm>
            <a:prstGeom prst="star7">
              <a:avLst>
                <a:gd name="adj" fmla="val 34601"/>
                <a:gd name="hf" fmla="val 102572"/>
                <a:gd name="vf" fmla="val 105210"/>
              </a:avLst>
            </a:pr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8" name="Non-touchscreen"/>
            <p:cNvSpPr txBox="1"/>
            <p:nvPr/>
          </p:nvSpPr>
          <p:spPr>
            <a:xfrm>
              <a:off x="1075372" y="373814"/>
              <a:ext cx="268973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Non-touchscreen</a:t>
              </a:r>
            </a:p>
          </p:txBody>
        </p:sp>
      </p:grpSp>
      <p:grpSp>
        <p:nvGrpSpPr>
          <p:cNvPr id="292" name="Explosion: 8 Points 5"/>
          <p:cNvGrpSpPr/>
          <p:nvPr/>
        </p:nvGrpSpPr>
        <p:grpSpPr>
          <a:xfrm>
            <a:off x="1115616" y="2226275"/>
            <a:ext cx="1944217" cy="1656184"/>
            <a:chOff x="0" y="0"/>
            <a:chExt cx="1944216" cy="1656183"/>
          </a:xfrm>
        </p:grpSpPr>
        <p:sp>
          <p:nvSpPr>
            <p:cNvPr id="290" name="Shape"/>
            <p:cNvSpPr/>
            <p:nvPr/>
          </p:nvSpPr>
          <p:spPr>
            <a:xfrm>
              <a:off x="0" y="0"/>
              <a:ext cx="1944217" cy="165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0070C0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1" name="16 GB RAM"/>
            <p:cNvSpPr txBox="1"/>
            <p:nvPr/>
          </p:nvSpPr>
          <p:spPr>
            <a:xfrm>
              <a:off x="474895" y="451484"/>
              <a:ext cx="970033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16 GB RAM</a:t>
              </a:r>
            </a:p>
          </p:txBody>
        </p:sp>
      </p:grpSp>
      <p:grpSp>
        <p:nvGrpSpPr>
          <p:cNvPr id="298" name="Ribbon: Tilted Down 6"/>
          <p:cNvGrpSpPr/>
          <p:nvPr/>
        </p:nvGrpSpPr>
        <p:grpSpPr>
          <a:xfrm>
            <a:off x="719571" y="4329025"/>
            <a:ext cx="2952330" cy="1052889"/>
            <a:chOff x="0" y="0"/>
            <a:chExt cx="2952328" cy="1052887"/>
          </a:xfrm>
        </p:grpSpPr>
        <p:grpSp>
          <p:nvGrpSpPr>
            <p:cNvPr id="296" name="Group"/>
            <p:cNvGrpSpPr/>
            <p:nvPr/>
          </p:nvGrpSpPr>
          <p:grpSpPr>
            <a:xfrm>
              <a:off x="-1" y="0"/>
              <a:ext cx="2952330" cy="1008113"/>
              <a:chOff x="0" y="0"/>
              <a:chExt cx="2952328" cy="1008112"/>
            </a:xfrm>
          </p:grpSpPr>
          <p:sp>
            <p:nvSpPr>
              <p:cNvPr id="293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lnTo>
                      <a:pt x="8100" y="3600"/>
                    </a:lnTo>
                    <a:lnTo>
                      <a:pt x="13500" y="3600"/>
                    </a:lnTo>
                    <a:lnTo>
                      <a:pt x="13500" y="900"/>
                    </a:ln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94" name="Shape"/>
              <p:cNvSpPr/>
              <p:nvPr/>
            </p:nvSpPr>
            <p:spPr>
              <a:xfrm>
                <a:off x="738081" y="42005"/>
                <a:ext cx="1476165" cy="1260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0"/>
                    </a:moveTo>
                    <a:cubicBezTo>
                      <a:pt x="5400" y="3976"/>
                      <a:pt x="4796" y="7200"/>
                      <a:pt x="4050" y="7200"/>
                    </a:cubicBezTo>
                    <a:lnTo>
                      <a:pt x="1350" y="7200"/>
                    </a:lnTo>
                    <a:cubicBezTo>
                      <a:pt x="604" y="7200"/>
                      <a:pt x="0" y="10423"/>
                      <a:pt x="0" y="14400"/>
                    </a:cubicBezTo>
                    <a:cubicBezTo>
                      <a:pt x="0" y="18376"/>
                      <a:pt x="604" y="21600"/>
                      <a:pt x="1350" y="21600"/>
                    </a:cubicBezTo>
                    <a:lnTo>
                      <a:pt x="5400" y="21600"/>
                    </a:lnTo>
                    <a:close/>
                    <a:moveTo>
                      <a:pt x="16200" y="0"/>
                    </a:moveTo>
                    <a:cubicBezTo>
                      <a:pt x="16200" y="3976"/>
                      <a:pt x="16804" y="7200"/>
                      <a:pt x="17550" y="7200"/>
                    </a:cubicBezTo>
                    <a:lnTo>
                      <a:pt x="20250" y="7200"/>
                    </a:lnTo>
                    <a:cubicBezTo>
                      <a:pt x="20996" y="7200"/>
                      <a:pt x="21600" y="10423"/>
                      <a:pt x="21600" y="14400"/>
                    </a:cubicBezTo>
                    <a:cubicBezTo>
                      <a:pt x="21600" y="18376"/>
                      <a:pt x="20996" y="21600"/>
                      <a:pt x="20250" y="21600"/>
                    </a:cubicBezTo>
                    <a:lnTo>
                      <a:pt x="1620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95" name="Shape"/>
              <p:cNvSpPr/>
              <p:nvPr/>
            </p:nvSpPr>
            <p:spPr>
              <a:xfrm>
                <a:off x="-1" y="-1"/>
                <a:ext cx="2952329" cy="1008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425" y="0"/>
                    </a:lnTo>
                    <a:cubicBezTo>
                      <a:pt x="7798" y="0"/>
                      <a:pt x="8100" y="403"/>
                      <a:pt x="8100" y="900"/>
                    </a:cubicBezTo>
                    <a:cubicBezTo>
                      <a:pt x="8100" y="1397"/>
                      <a:pt x="7798" y="1800"/>
                      <a:pt x="7425" y="1800"/>
                    </a:cubicBezTo>
                    <a:lnTo>
                      <a:pt x="6075" y="1800"/>
                    </a:lnTo>
                    <a:cubicBezTo>
                      <a:pt x="5702" y="1800"/>
                      <a:pt x="5400" y="2203"/>
                      <a:pt x="5400" y="2700"/>
                    </a:cubicBezTo>
                    <a:cubicBezTo>
                      <a:pt x="5400" y="3197"/>
                      <a:pt x="5702" y="3600"/>
                      <a:pt x="6075" y="3600"/>
                    </a:cubicBezTo>
                    <a:lnTo>
                      <a:pt x="15525" y="3600"/>
                    </a:lnTo>
                    <a:cubicBezTo>
                      <a:pt x="15898" y="3600"/>
                      <a:pt x="16200" y="3197"/>
                      <a:pt x="16200" y="2700"/>
                    </a:cubicBezTo>
                    <a:cubicBezTo>
                      <a:pt x="16200" y="2203"/>
                      <a:pt x="15898" y="1800"/>
                      <a:pt x="15525" y="1800"/>
                    </a:cubicBezTo>
                    <a:lnTo>
                      <a:pt x="14175" y="1800"/>
                    </a:lnTo>
                    <a:cubicBezTo>
                      <a:pt x="13802" y="1800"/>
                      <a:pt x="13500" y="1397"/>
                      <a:pt x="13500" y="900"/>
                    </a:cubicBezTo>
                    <a:cubicBezTo>
                      <a:pt x="13500" y="403"/>
                      <a:pt x="13802" y="0"/>
                      <a:pt x="14175" y="0"/>
                    </a:cubicBezTo>
                    <a:lnTo>
                      <a:pt x="21600" y="0"/>
                    </a:lnTo>
                    <a:lnTo>
                      <a:pt x="18900" y="9000"/>
                    </a:lnTo>
                    <a:lnTo>
                      <a:pt x="21600" y="18000"/>
                    </a:lnTo>
                    <a:lnTo>
                      <a:pt x="16200" y="18000"/>
                    </a:lnTo>
                    <a:lnTo>
                      <a:pt x="16200" y="20700"/>
                    </a:lnTo>
                    <a:cubicBezTo>
                      <a:pt x="16200" y="21197"/>
                      <a:pt x="15898" y="21600"/>
                      <a:pt x="15525" y="21600"/>
                    </a:cubicBezTo>
                    <a:lnTo>
                      <a:pt x="6075" y="21600"/>
                    </a:lnTo>
                    <a:cubicBezTo>
                      <a:pt x="5702" y="21600"/>
                      <a:pt x="5400" y="21197"/>
                      <a:pt x="5400" y="20700"/>
                    </a:cubicBezTo>
                    <a:lnTo>
                      <a:pt x="5400" y="18000"/>
                    </a:lnTo>
                    <a:lnTo>
                      <a:pt x="0" y="18000"/>
                    </a:lnTo>
                    <a:lnTo>
                      <a:pt x="2700" y="9000"/>
                    </a:lnTo>
                    <a:close/>
                    <a:moveTo>
                      <a:pt x="8100" y="900"/>
                    </a:moveTo>
                    <a:lnTo>
                      <a:pt x="8100" y="3600"/>
                    </a:lnTo>
                    <a:moveTo>
                      <a:pt x="13500" y="3600"/>
                    </a:moveTo>
                    <a:lnTo>
                      <a:pt x="13500" y="900"/>
                    </a:lnTo>
                    <a:moveTo>
                      <a:pt x="5400" y="18000"/>
                    </a:moveTo>
                    <a:lnTo>
                      <a:pt x="5400" y="2700"/>
                    </a:lnTo>
                    <a:moveTo>
                      <a:pt x="16200" y="2700"/>
                    </a:moveTo>
                    <a:lnTo>
                      <a:pt x="16200" y="180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97" name="QUAD core processor"/>
            <p:cNvSpPr txBox="1"/>
            <p:nvPr/>
          </p:nvSpPr>
          <p:spPr>
            <a:xfrm>
              <a:off x="796502" y="123248"/>
              <a:ext cx="1359325" cy="929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QUAD core processor</a:t>
              </a:r>
            </a:p>
          </p:txBody>
        </p:sp>
      </p:grpSp>
      <p:grpSp>
        <p:nvGrpSpPr>
          <p:cNvPr id="304" name="Ribbon: Tilted Up 7"/>
          <p:cNvGrpSpPr/>
          <p:nvPr/>
        </p:nvGrpSpPr>
        <p:grpSpPr>
          <a:xfrm>
            <a:off x="2555775" y="5268576"/>
            <a:ext cx="1728193" cy="824572"/>
            <a:chOff x="0" y="0"/>
            <a:chExt cx="1728191" cy="824570"/>
          </a:xfrm>
        </p:grpSpPr>
        <p:grpSp>
          <p:nvGrpSpPr>
            <p:cNvPr id="302" name="Group"/>
            <p:cNvGrpSpPr/>
            <p:nvPr/>
          </p:nvGrpSpPr>
          <p:grpSpPr>
            <a:xfrm>
              <a:off x="0" y="0"/>
              <a:ext cx="1728193" cy="824572"/>
              <a:chOff x="0" y="0"/>
              <a:chExt cx="1728191" cy="824570"/>
            </a:xfrm>
          </p:grpSpPr>
          <p:sp>
            <p:nvSpPr>
              <p:cNvPr id="299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425" y="21600"/>
                    </a:lnTo>
                    <a:cubicBezTo>
                      <a:pt x="7798" y="21600"/>
                      <a:pt x="8100" y="21197"/>
                      <a:pt x="8100" y="20700"/>
                    </a:cubicBezTo>
                    <a:lnTo>
                      <a:pt x="8100" y="18000"/>
                    </a:lnTo>
                    <a:lnTo>
                      <a:pt x="13500" y="18000"/>
                    </a:lnTo>
                    <a:lnTo>
                      <a:pt x="13500" y="20700"/>
                    </a:lnTo>
                    <a:cubicBezTo>
                      <a:pt x="13500" y="21197"/>
                      <a:pt x="13802" y="21600"/>
                      <a:pt x="14175" y="21600"/>
                    </a:cubicBezTo>
                    <a:lnTo>
                      <a:pt x="21600" y="21600"/>
                    </a:lnTo>
                    <a:lnTo>
                      <a:pt x="18900" y="12600"/>
                    </a:lnTo>
                    <a:lnTo>
                      <a:pt x="21600" y="3600"/>
                    </a:lnTo>
                    <a:lnTo>
                      <a:pt x="16200" y="3600"/>
                    </a:lnTo>
                    <a:lnTo>
                      <a:pt x="16200" y="900"/>
                    </a:lnTo>
                    <a:cubicBezTo>
                      <a:pt x="16200" y="403"/>
                      <a:pt x="15898" y="0"/>
                      <a:pt x="15525" y="0"/>
                    </a:cubicBezTo>
                    <a:lnTo>
                      <a:pt x="6075" y="0"/>
                    </a:lnTo>
                    <a:cubicBezTo>
                      <a:pt x="5702" y="0"/>
                      <a:pt x="5400" y="403"/>
                      <a:pt x="5400" y="900"/>
                    </a:cubicBezTo>
                    <a:lnTo>
                      <a:pt x="5400" y="3600"/>
                    </a:lnTo>
                    <a:lnTo>
                      <a:pt x="0" y="3600"/>
                    </a:lnTo>
                    <a:lnTo>
                      <a:pt x="2700" y="12600"/>
                    </a:lnTo>
                    <a:close/>
                  </a:path>
                </a:pathLst>
              </a:custGeom>
              <a:solidFill>
                <a:srgbClr val="007E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00" name="Shape"/>
              <p:cNvSpPr/>
              <p:nvPr/>
            </p:nvSpPr>
            <p:spPr>
              <a:xfrm>
                <a:off x="432048" y="687139"/>
                <a:ext cx="864097" cy="1030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5400" y="17624"/>
                      <a:pt x="4796" y="14400"/>
                      <a:pt x="4050" y="14400"/>
                    </a:cubicBezTo>
                    <a:lnTo>
                      <a:pt x="1350" y="14400"/>
                    </a:lnTo>
                    <a:cubicBezTo>
                      <a:pt x="604" y="14400"/>
                      <a:pt x="0" y="11176"/>
                      <a:pt x="0" y="7200"/>
                    </a:cubicBezTo>
                    <a:cubicBezTo>
                      <a:pt x="0" y="3224"/>
                      <a:pt x="604" y="0"/>
                      <a:pt x="1350" y="0"/>
                    </a:cubicBezTo>
                    <a:lnTo>
                      <a:pt x="5400" y="0"/>
                    </a:lnTo>
                    <a:close/>
                    <a:moveTo>
                      <a:pt x="16200" y="21600"/>
                    </a:moveTo>
                    <a:cubicBezTo>
                      <a:pt x="16200" y="17624"/>
                      <a:pt x="16804" y="14400"/>
                      <a:pt x="17550" y="14400"/>
                    </a:cubicBezTo>
                    <a:lnTo>
                      <a:pt x="20250" y="14400"/>
                    </a:lnTo>
                    <a:cubicBezTo>
                      <a:pt x="20996" y="14400"/>
                      <a:pt x="21600" y="11176"/>
                      <a:pt x="21600" y="7200"/>
                    </a:cubicBezTo>
                    <a:cubicBezTo>
                      <a:pt x="21600" y="3224"/>
                      <a:pt x="20996" y="0"/>
                      <a:pt x="20250" y="0"/>
                    </a:cubicBezTo>
                    <a:lnTo>
                      <a:pt x="1620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01" name="Shape"/>
              <p:cNvSpPr/>
              <p:nvPr/>
            </p:nvSpPr>
            <p:spPr>
              <a:xfrm>
                <a:off x="0" y="0"/>
                <a:ext cx="1728193" cy="824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700" y="12600"/>
                    </a:lnTo>
                    <a:lnTo>
                      <a:pt x="0" y="3600"/>
                    </a:lnTo>
                    <a:lnTo>
                      <a:pt x="5400" y="3600"/>
                    </a:lnTo>
                    <a:lnTo>
                      <a:pt x="5400" y="900"/>
                    </a:lnTo>
                    <a:cubicBezTo>
                      <a:pt x="5400" y="403"/>
                      <a:pt x="5702" y="0"/>
                      <a:pt x="6075" y="0"/>
                    </a:cubicBezTo>
                    <a:lnTo>
                      <a:pt x="15525" y="0"/>
                    </a:lnTo>
                    <a:cubicBezTo>
                      <a:pt x="15898" y="0"/>
                      <a:pt x="16200" y="403"/>
                      <a:pt x="16200" y="900"/>
                    </a:cubicBezTo>
                    <a:lnTo>
                      <a:pt x="16200" y="3600"/>
                    </a:lnTo>
                    <a:lnTo>
                      <a:pt x="21600" y="3600"/>
                    </a:lnTo>
                    <a:lnTo>
                      <a:pt x="18900" y="12600"/>
                    </a:lnTo>
                    <a:lnTo>
                      <a:pt x="21600" y="21600"/>
                    </a:lnTo>
                    <a:lnTo>
                      <a:pt x="14175" y="21600"/>
                    </a:lnTo>
                    <a:cubicBezTo>
                      <a:pt x="13802" y="21600"/>
                      <a:pt x="13500" y="21197"/>
                      <a:pt x="13500" y="20700"/>
                    </a:cubicBezTo>
                    <a:cubicBezTo>
                      <a:pt x="13500" y="20203"/>
                      <a:pt x="13802" y="19800"/>
                      <a:pt x="14175" y="19800"/>
                    </a:cubicBezTo>
                    <a:lnTo>
                      <a:pt x="15525" y="19800"/>
                    </a:lnTo>
                    <a:cubicBezTo>
                      <a:pt x="15898" y="19800"/>
                      <a:pt x="16200" y="19397"/>
                      <a:pt x="16200" y="18900"/>
                    </a:cubicBezTo>
                    <a:cubicBezTo>
                      <a:pt x="16200" y="18403"/>
                      <a:pt x="15898" y="18000"/>
                      <a:pt x="15525" y="18000"/>
                    </a:cubicBezTo>
                    <a:lnTo>
                      <a:pt x="6075" y="18000"/>
                    </a:lnTo>
                    <a:cubicBezTo>
                      <a:pt x="5702" y="18000"/>
                      <a:pt x="5400" y="18403"/>
                      <a:pt x="5400" y="18900"/>
                    </a:cubicBezTo>
                    <a:cubicBezTo>
                      <a:pt x="5400" y="19397"/>
                      <a:pt x="5702" y="19800"/>
                      <a:pt x="6075" y="19800"/>
                    </a:cubicBezTo>
                    <a:lnTo>
                      <a:pt x="7425" y="19800"/>
                    </a:lnTo>
                    <a:cubicBezTo>
                      <a:pt x="7798" y="19800"/>
                      <a:pt x="8100" y="20203"/>
                      <a:pt x="8100" y="20700"/>
                    </a:cubicBezTo>
                    <a:cubicBezTo>
                      <a:pt x="8100" y="21197"/>
                      <a:pt x="7798" y="21600"/>
                      <a:pt x="7425" y="21600"/>
                    </a:cubicBezTo>
                    <a:close/>
                    <a:moveTo>
                      <a:pt x="8100" y="18000"/>
                    </a:moveTo>
                    <a:lnTo>
                      <a:pt x="8100" y="20700"/>
                    </a:lnTo>
                    <a:moveTo>
                      <a:pt x="13500" y="20700"/>
                    </a:moveTo>
                    <a:lnTo>
                      <a:pt x="13500" y="18000"/>
                    </a:lnTo>
                    <a:moveTo>
                      <a:pt x="5400" y="18900"/>
                    </a:moveTo>
                    <a:lnTo>
                      <a:pt x="5400" y="3600"/>
                    </a:lnTo>
                    <a:moveTo>
                      <a:pt x="16200" y="3600"/>
                    </a:moveTo>
                    <a:lnTo>
                      <a:pt x="16200" y="18900"/>
                    </a:ln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303" name="3.4 GHz"/>
            <p:cNvSpPr txBox="1"/>
            <p:nvPr/>
          </p:nvSpPr>
          <p:spPr>
            <a:xfrm>
              <a:off x="490468" y="18449"/>
              <a:ext cx="747256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3.4 GHz</a:t>
              </a:r>
            </a:p>
          </p:txBody>
        </p:sp>
      </p:grpSp>
      <p:grpSp>
        <p:nvGrpSpPr>
          <p:cNvPr id="307" name="Wave 10"/>
          <p:cNvGrpSpPr/>
          <p:nvPr/>
        </p:nvGrpSpPr>
        <p:grpSpPr>
          <a:xfrm>
            <a:off x="5375201" y="2663907"/>
            <a:ext cx="2736304" cy="1604818"/>
            <a:chOff x="0" y="0"/>
            <a:chExt cx="2736303" cy="1604816"/>
          </a:xfrm>
        </p:grpSpPr>
        <p:sp>
          <p:nvSpPr>
            <p:cNvPr id="305" name="Shape"/>
            <p:cNvSpPr/>
            <p:nvPr/>
          </p:nvSpPr>
          <p:spPr>
            <a:xfrm>
              <a:off x="0" y="0"/>
              <a:ext cx="2736304" cy="1604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13" extrusionOk="0">
                  <a:moveTo>
                    <a:pt x="0" y="1641"/>
                  </a:moveTo>
                  <a:cubicBezTo>
                    <a:pt x="7200" y="-4043"/>
                    <a:pt x="14400" y="7325"/>
                    <a:pt x="21600" y="1641"/>
                  </a:cubicBezTo>
                  <a:lnTo>
                    <a:pt x="21600" y="11873"/>
                  </a:lnTo>
                  <a:cubicBezTo>
                    <a:pt x="14400" y="17557"/>
                    <a:pt x="7200" y="6189"/>
                    <a:pt x="0" y="11873"/>
                  </a:cubicBezTo>
                  <a:close/>
                </a:path>
              </a:pathLst>
            </a:custGeom>
            <a:solidFill>
              <a:srgbClr val="933E5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6" name="17.3 inch display"/>
            <p:cNvSpPr txBox="1"/>
            <p:nvPr/>
          </p:nvSpPr>
          <p:spPr>
            <a:xfrm>
              <a:off x="58419" y="616988"/>
              <a:ext cx="261946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17.3 inch display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" grpId="1" animBg="1" advAuto="0"/>
      <p:bldP spid="292" grpId="2" animBg="1" advAuto="0"/>
      <p:bldP spid="298" grpId="3" animBg="1" advAuto="0"/>
      <p:bldP spid="304" grpId="4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355</Words>
  <Application>Microsoft Office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Hardware and software specifications</vt:lpstr>
      <vt:lpstr>How will these components affect the user interface?</vt:lpstr>
      <vt:lpstr>How will these components affect the user interface?</vt:lpstr>
      <vt:lpstr>How will these components affect the user interface?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and software specifications</dc:title>
  <dc:creator>Mukesh Bisht</dc:creator>
  <cp:lastModifiedBy>Mukesh  Bisht</cp:lastModifiedBy>
  <cp:revision>10</cp:revision>
  <dcterms:modified xsi:type="dcterms:W3CDTF">2022-10-31T20:18:01Z</dcterms:modified>
</cp:coreProperties>
</file>