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528113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could be used during the lesson when discussing </a:t>
            </a:r>
            <a:r>
              <a:rPr lang="en-GB" dirty="0"/>
              <a:t>written descriptions</a:t>
            </a:r>
            <a:r>
              <a:rPr dirty="0"/>
              <a:t>.</a:t>
            </a:r>
          </a:p>
          <a:p>
            <a:r>
              <a:rPr dirty="0"/>
              <a:t>It is advised to rehearse using these slides, especially the animations on slide 2.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061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4B766-95AE-F513-E0FD-C8615E1E7ED5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F1B712-F0BE-3A37-0A9F-852D3DA999C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02CDC9A-CFA3-9DD9-178D-9DF0C15404AE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Constructing a mind map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Oval 6"/>
          <p:cNvGrpSpPr/>
          <p:nvPr/>
        </p:nvGrpSpPr>
        <p:grpSpPr>
          <a:xfrm>
            <a:off x="3851919" y="3271994"/>
            <a:ext cx="1440161" cy="864097"/>
            <a:chOff x="0" y="0"/>
            <a:chExt cx="1440160" cy="864095"/>
          </a:xfrm>
        </p:grpSpPr>
        <p:sp>
          <p:nvSpPr>
            <p:cNvPr id="233" name="Oval"/>
            <p:cNvSpPr/>
            <p:nvPr/>
          </p:nvSpPr>
          <p:spPr>
            <a:xfrm>
              <a:off x="-1" y="0"/>
              <a:ext cx="1440162" cy="864096"/>
            </a:xfrm>
            <a:prstGeom prst="ellipse">
              <a:avLst/>
            </a:prstGeom>
            <a:solidFill>
              <a:srgbClr val="007E72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4" name="TxtMe chat app"/>
            <p:cNvSpPr txBox="1"/>
            <p:nvPr/>
          </p:nvSpPr>
          <p:spPr>
            <a:xfrm>
              <a:off x="269327" y="170427"/>
              <a:ext cx="901506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T</a:t>
              </a:r>
              <a:r>
                <a:rPr lang="en-GB" dirty="0"/>
                <a:t>e</a:t>
              </a:r>
              <a:r>
                <a:rPr dirty="0" err="1"/>
                <a:t>xtMe</a:t>
              </a:r>
              <a:r>
                <a:rPr dirty="0"/>
                <a:t> chat app</a:t>
              </a:r>
            </a:p>
          </p:txBody>
        </p:sp>
      </p:grpSp>
      <p:grpSp>
        <p:nvGrpSpPr>
          <p:cNvPr id="240" name="Group 30725"/>
          <p:cNvGrpSpPr/>
          <p:nvPr/>
        </p:nvGrpSpPr>
        <p:grpSpPr>
          <a:xfrm>
            <a:off x="5081173" y="2276872"/>
            <a:ext cx="1545855" cy="1121667"/>
            <a:chOff x="0" y="0"/>
            <a:chExt cx="1545854" cy="1121666"/>
          </a:xfrm>
        </p:grpSpPr>
        <p:grpSp>
          <p:nvGrpSpPr>
            <p:cNvPr id="238" name="Oval 9"/>
            <p:cNvGrpSpPr/>
            <p:nvPr/>
          </p:nvGrpSpPr>
          <p:grpSpPr>
            <a:xfrm>
              <a:off x="105693" y="0"/>
              <a:ext cx="1440161" cy="864097"/>
              <a:chOff x="0" y="0"/>
              <a:chExt cx="1440160" cy="864095"/>
            </a:xfrm>
          </p:grpSpPr>
          <p:sp>
            <p:nvSpPr>
              <p:cNvPr id="236" name="Oval"/>
              <p:cNvSpPr/>
              <p:nvPr/>
            </p:nvSpPr>
            <p:spPr>
              <a:xfrm>
                <a:off x="-1" y="0"/>
                <a:ext cx="1440162" cy="864096"/>
              </a:xfrm>
              <a:prstGeom prst="ellipse">
                <a:avLst/>
              </a:prstGeom>
              <a:solidFill>
                <a:srgbClr val="933E56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7" name="Goals"/>
              <p:cNvSpPr txBox="1"/>
              <p:nvPr/>
            </p:nvSpPr>
            <p:spPr>
              <a:xfrm>
                <a:off x="269327" y="278378"/>
                <a:ext cx="901506" cy="3073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Goals</a:t>
                </a:r>
              </a:p>
            </p:txBody>
          </p:sp>
        </p:grpSp>
        <p:sp>
          <p:nvSpPr>
            <p:cNvPr id="239" name="Straight Connector 13"/>
            <p:cNvSpPr/>
            <p:nvPr/>
          </p:nvSpPr>
          <p:spPr>
            <a:xfrm flipV="1">
              <a:off x="-1" y="737552"/>
              <a:ext cx="316602" cy="384115"/>
            </a:xfrm>
            <a:prstGeom prst="line">
              <a:avLst/>
            </a:prstGeom>
            <a:solidFill>
              <a:srgbClr val="933E56"/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45" name="Group 30728"/>
          <p:cNvGrpSpPr/>
          <p:nvPr/>
        </p:nvGrpSpPr>
        <p:grpSpPr>
          <a:xfrm>
            <a:off x="1691680" y="2541000"/>
            <a:ext cx="2232250" cy="1097307"/>
            <a:chOff x="0" y="-2"/>
            <a:chExt cx="2232249" cy="1097306"/>
          </a:xfrm>
        </p:grpSpPr>
        <p:grpSp>
          <p:nvGrpSpPr>
            <p:cNvPr id="243" name="Oval 12"/>
            <p:cNvGrpSpPr/>
            <p:nvPr/>
          </p:nvGrpSpPr>
          <p:grpSpPr>
            <a:xfrm>
              <a:off x="0" y="-2"/>
              <a:ext cx="1656186" cy="1097306"/>
              <a:chOff x="0" y="-1"/>
              <a:chExt cx="1656184" cy="1097304"/>
            </a:xfrm>
          </p:grpSpPr>
          <p:sp>
            <p:nvSpPr>
              <p:cNvPr id="241" name="Oval"/>
              <p:cNvSpPr/>
              <p:nvPr/>
            </p:nvSpPr>
            <p:spPr>
              <a:xfrm>
                <a:off x="0" y="-1"/>
                <a:ext cx="1656184" cy="1097304"/>
              </a:xfrm>
              <a:prstGeom prst="ellipse">
                <a:avLst/>
              </a:prstGeom>
              <a:solidFill>
                <a:srgbClr val="933E56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2" name="Project constraints"/>
              <p:cNvSpPr txBox="1"/>
              <p:nvPr/>
            </p:nvSpPr>
            <p:spPr>
              <a:xfrm>
                <a:off x="245142" y="287041"/>
                <a:ext cx="1110081" cy="523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rPr dirty="0"/>
                  <a:t>Project constraints</a:t>
                </a:r>
              </a:p>
            </p:txBody>
          </p:sp>
        </p:grpSp>
        <p:sp>
          <p:nvSpPr>
            <p:cNvPr id="244" name="Straight Connector 16"/>
            <p:cNvSpPr/>
            <p:nvPr/>
          </p:nvSpPr>
          <p:spPr>
            <a:xfrm flipH="1" flipV="1">
              <a:off x="1613292" y="743982"/>
              <a:ext cx="618957" cy="219133"/>
            </a:xfrm>
            <a:prstGeom prst="line">
              <a:avLst/>
            </a:prstGeom>
            <a:solidFill>
              <a:srgbClr val="933E56"/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0" name="Group 30726"/>
          <p:cNvGrpSpPr/>
          <p:nvPr/>
        </p:nvGrpSpPr>
        <p:grpSpPr>
          <a:xfrm>
            <a:off x="5081173" y="4009545"/>
            <a:ext cx="1579060" cy="1003631"/>
            <a:chOff x="0" y="0"/>
            <a:chExt cx="1579059" cy="1003629"/>
          </a:xfrm>
        </p:grpSpPr>
        <p:grpSp>
          <p:nvGrpSpPr>
            <p:cNvPr id="248" name="Oval 10"/>
            <p:cNvGrpSpPr/>
            <p:nvPr/>
          </p:nvGrpSpPr>
          <p:grpSpPr>
            <a:xfrm>
              <a:off x="138898" y="139534"/>
              <a:ext cx="1440162" cy="864097"/>
              <a:chOff x="0" y="0"/>
              <a:chExt cx="1440160" cy="864095"/>
            </a:xfrm>
          </p:grpSpPr>
          <p:sp>
            <p:nvSpPr>
              <p:cNvPr id="246" name="Oval"/>
              <p:cNvSpPr/>
              <p:nvPr/>
            </p:nvSpPr>
            <p:spPr>
              <a:xfrm>
                <a:off x="-1" y="0"/>
                <a:ext cx="1440162" cy="864096"/>
              </a:xfrm>
              <a:prstGeom prst="ellipse">
                <a:avLst/>
              </a:prstGeom>
              <a:solidFill>
                <a:srgbClr val="933E56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7" name="Users"/>
              <p:cNvSpPr txBox="1"/>
              <p:nvPr/>
            </p:nvSpPr>
            <p:spPr>
              <a:xfrm>
                <a:off x="269327" y="278378"/>
                <a:ext cx="901506" cy="3073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Users</a:t>
                </a:r>
              </a:p>
            </p:txBody>
          </p:sp>
        </p:grpSp>
        <p:sp>
          <p:nvSpPr>
            <p:cNvPr id="249" name="Straight Connector 17"/>
            <p:cNvSpPr/>
            <p:nvPr/>
          </p:nvSpPr>
          <p:spPr>
            <a:xfrm>
              <a:off x="0" y="0"/>
              <a:ext cx="349807" cy="266079"/>
            </a:xfrm>
            <a:prstGeom prst="line">
              <a:avLst/>
            </a:prstGeom>
            <a:solidFill>
              <a:srgbClr val="933E56"/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5" name="Group 30727"/>
          <p:cNvGrpSpPr/>
          <p:nvPr/>
        </p:nvGrpSpPr>
        <p:grpSpPr>
          <a:xfrm>
            <a:off x="2339752" y="3957021"/>
            <a:ext cx="1656187" cy="1381543"/>
            <a:chOff x="0" y="-1"/>
            <a:chExt cx="1656185" cy="1381541"/>
          </a:xfrm>
        </p:grpSpPr>
        <p:grpSp>
          <p:nvGrpSpPr>
            <p:cNvPr id="253" name="Oval 11"/>
            <p:cNvGrpSpPr/>
            <p:nvPr/>
          </p:nvGrpSpPr>
          <p:grpSpPr>
            <a:xfrm>
              <a:off x="0" y="284235"/>
              <a:ext cx="1656185" cy="1097305"/>
              <a:chOff x="0" y="-1"/>
              <a:chExt cx="1656184" cy="1097304"/>
            </a:xfrm>
          </p:grpSpPr>
          <p:sp>
            <p:nvSpPr>
              <p:cNvPr id="251" name="Oval"/>
              <p:cNvSpPr/>
              <p:nvPr/>
            </p:nvSpPr>
            <p:spPr>
              <a:xfrm>
                <a:off x="0" y="-1"/>
                <a:ext cx="1656184" cy="1097304"/>
              </a:xfrm>
              <a:prstGeom prst="ellipse">
                <a:avLst/>
              </a:prstGeom>
              <a:solidFill>
                <a:srgbClr val="933E56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2" name="Data constraints"/>
              <p:cNvSpPr txBox="1"/>
              <p:nvPr/>
            </p:nvSpPr>
            <p:spPr>
              <a:xfrm>
                <a:off x="291360" y="287041"/>
                <a:ext cx="1115261" cy="523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rPr dirty="0"/>
                  <a:t>Data constraints</a:t>
                </a:r>
              </a:p>
            </p:txBody>
          </p:sp>
        </p:grpSp>
        <p:sp>
          <p:nvSpPr>
            <p:cNvPr id="254" name="Straight Connector 18"/>
            <p:cNvSpPr/>
            <p:nvPr/>
          </p:nvSpPr>
          <p:spPr>
            <a:xfrm flipV="1">
              <a:off x="1339583" y="-1"/>
              <a:ext cx="316602" cy="384115"/>
            </a:xfrm>
            <a:prstGeom prst="line">
              <a:avLst/>
            </a:prstGeom>
            <a:solidFill>
              <a:srgbClr val="933E56"/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8" name="Group 25"/>
          <p:cNvGrpSpPr/>
          <p:nvPr/>
        </p:nvGrpSpPr>
        <p:grpSpPr>
          <a:xfrm>
            <a:off x="6297686" y="1673474"/>
            <a:ext cx="1131329" cy="660597"/>
            <a:chOff x="0" y="0"/>
            <a:chExt cx="1131328" cy="660596"/>
          </a:xfrm>
        </p:grpSpPr>
        <p:sp>
          <p:nvSpPr>
            <p:cNvPr id="256" name="Straight Connector 26"/>
            <p:cNvSpPr/>
            <p:nvPr/>
          </p:nvSpPr>
          <p:spPr>
            <a:xfrm flipV="1">
              <a:off x="0" y="276482"/>
              <a:ext cx="316602" cy="384115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7" name="TextBox 24"/>
            <p:cNvSpPr txBox="1"/>
            <p:nvPr/>
          </p:nvSpPr>
          <p:spPr>
            <a:xfrm>
              <a:off x="328439" y="0"/>
              <a:ext cx="802889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Simple</a:t>
              </a:r>
            </a:p>
          </p:txBody>
        </p:sp>
      </p:grpSp>
      <p:grpSp>
        <p:nvGrpSpPr>
          <p:cNvPr id="261" name="Group 29"/>
          <p:cNvGrpSpPr/>
          <p:nvPr/>
        </p:nvGrpSpPr>
        <p:grpSpPr>
          <a:xfrm>
            <a:off x="6589744" y="2132856"/>
            <a:ext cx="1409244" cy="407984"/>
            <a:chOff x="0" y="0"/>
            <a:chExt cx="1409243" cy="407983"/>
          </a:xfrm>
        </p:grpSpPr>
        <p:sp>
          <p:nvSpPr>
            <p:cNvPr id="259" name="Straight Connector 30"/>
            <p:cNvSpPr/>
            <p:nvPr/>
          </p:nvSpPr>
          <p:spPr>
            <a:xfrm flipV="1">
              <a:off x="0" y="214127"/>
              <a:ext cx="422296" cy="193857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" name="TextBox 31"/>
            <p:cNvSpPr txBox="1"/>
            <p:nvPr/>
          </p:nvSpPr>
          <p:spPr>
            <a:xfrm>
              <a:off x="479107" y="0"/>
              <a:ext cx="930137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Reliable</a:t>
              </a:r>
            </a:p>
          </p:txBody>
        </p:sp>
      </p:grpSp>
      <p:grpSp>
        <p:nvGrpSpPr>
          <p:cNvPr id="264" name="Group 33"/>
          <p:cNvGrpSpPr/>
          <p:nvPr/>
        </p:nvGrpSpPr>
        <p:grpSpPr>
          <a:xfrm>
            <a:off x="6580406" y="2830265"/>
            <a:ext cx="1681767" cy="350662"/>
            <a:chOff x="0" y="0"/>
            <a:chExt cx="1681766" cy="350661"/>
          </a:xfrm>
        </p:grpSpPr>
        <p:sp>
          <p:nvSpPr>
            <p:cNvPr id="262" name="Straight Connector 34"/>
            <p:cNvSpPr/>
            <p:nvPr/>
          </p:nvSpPr>
          <p:spPr>
            <a:xfrm>
              <a:off x="0" y="54126"/>
              <a:ext cx="744085" cy="116473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" name="TextBox 35"/>
            <p:cNvSpPr txBox="1"/>
            <p:nvPr/>
          </p:nvSpPr>
          <p:spPr>
            <a:xfrm>
              <a:off x="789804" y="0"/>
              <a:ext cx="891963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Intuitive</a:t>
              </a:r>
            </a:p>
          </p:txBody>
        </p:sp>
      </p:grpSp>
      <p:grpSp>
        <p:nvGrpSpPr>
          <p:cNvPr id="274" name="Group 30729"/>
          <p:cNvGrpSpPr/>
          <p:nvPr/>
        </p:nvGrpSpPr>
        <p:grpSpPr>
          <a:xfrm>
            <a:off x="6156176" y="4441142"/>
            <a:ext cx="2680701" cy="1251627"/>
            <a:chOff x="0" y="0"/>
            <a:chExt cx="2680700" cy="1251625"/>
          </a:xfrm>
        </p:grpSpPr>
        <p:grpSp>
          <p:nvGrpSpPr>
            <p:cNvPr id="267" name="Group 37"/>
            <p:cNvGrpSpPr/>
            <p:nvPr/>
          </p:nvGrpSpPr>
          <p:grpSpPr>
            <a:xfrm>
              <a:off x="504055" y="-1"/>
              <a:ext cx="1928413" cy="350663"/>
              <a:chOff x="0" y="0"/>
              <a:chExt cx="1928411" cy="350661"/>
            </a:xfrm>
          </p:grpSpPr>
          <p:sp>
            <p:nvSpPr>
              <p:cNvPr id="265" name="Straight Connector 38"/>
              <p:cNvSpPr/>
              <p:nvPr/>
            </p:nvSpPr>
            <p:spPr>
              <a:xfrm>
                <a:off x="0" y="70740"/>
                <a:ext cx="744086" cy="116473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6" name="TextBox 39"/>
              <p:cNvSpPr txBox="1"/>
              <p:nvPr/>
            </p:nvSpPr>
            <p:spPr>
              <a:xfrm>
                <a:off x="756727" y="0"/>
                <a:ext cx="1171685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Teenagers</a:t>
                </a:r>
              </a:p>
            </p:txBody>
          </p:sp>
        </p:grpSp>
        <p:grpSp>
          <p:nvGrpSpPr>
            <p:cNvPr id="270" name="Group 40"/>
            <p:cNvGrpSpPr/>
            <p:nvPr/>
          </p:nvGrpSpPr>
          <p:grpSpPr>
            <a:xfrm>
              <a:off x="302315" y="395394"/>
              <a:ext cx="2192865" cy="350663"/>
              <a:chOff x="0" y="0"/>
              <a:chExt cx="2192863" cy="350661"/>
            </a:xfrm>
          </p:grpSpPr>
          <p:sp>
            <p:nvSpPr>
              <p:cNvPr id="268" name="Straight Connector 41"/>
              <p:cNvSpPr/>
              <p:nvPr/>
            </p:nvSpPr>
            <p:spPr>
              <a:xfrm>
                <a:off x="0" y="38102"/>
                <a:ext cx="744086" cy="116473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9" name="TextBox 42"/>
              <p:cNvSpPr txBox="1"/>
              <p:nvPr/>
            </p:nvSpPr>
            <p:spPr>
              <a:xfrm>
                <a:off x="775166" y="0"/>
                <a:ext cx="1417699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Young adults</a:t>
                </a:r>
              </a:p>
            </p:txBody>
          </p:sp>
        </p:grpSp>
        <p:grpSp>
          <p:nvGrpSpPr>
            <p:cNvPr id="273" name="Group 43"/>
            <p:cNvGrpSpPr/>
            <p:nvPr/>
          </p:nvGrpSpPr>
          <p:grpSpPr>
            <a:xfrm>
              <a:off x="-1" y="574262"/>
              <a:ext cx="2680702" cy="677364"/>
              <a:chOff x="0" y="0"/>
              <a:chExt cx="2680700" cy="677363"/>
            </a:xfrm>
          </p:grpSpPr>
          <p:sp>
            <p:nvSpPr>
              <p:cNvPr id="271" name="Straight Connector 44"/>
              <p:cNvSpPr/>
              <p:nvPr/>
            </p:nvSpPr>
            <p:spPr>
              <a:xfrm>
                <a:off x="0" y="0"/>
                <a:ext cx="501624" cy="40908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2" name="TextBox 45"/>
              <p:cNvSpPr txBox="1"/>
              <p:nvPr/>
            </p:nvSpPr>
            <p:spPr>
              <a:xfrm>
                <a:off x="479869" y="326701"/>
                <a:ext cx="2200832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Confident tech users</a:t>
                </a:r>
              </a:p>
            </p:txBody>
          </p:sp>
        </p:grpSp>
      </p:grpSp>
      <p:grpSp>
        <p:nvGrpSpPr>
          <p:cNvPr id="281" name="Group 30731"/>
          <p:cNvGrpSpPr/>
          <p:nvPr/>
        </p:nvGrpSpPr>
        <p:grpSpPr>
          <a:xfrm>
            <a:off x="305880" y="1710528"/>
            <a:ext cx="1739730" cy="1126848"/>
            <a:chOff x="0" y="0"/>
            <a:chExt cx="1739729" cy="1126847"/>
          </a:xfrm>
        </p:grpSpPr>
        <p:grpSp>
          <p:nvGrpSpPr>
            <p:cNvPr id="277" name="Group 47"/>
            <p:cNvGrpSpPr/>
            <p:nvPr/>
          </p:nvGrpSpPr>
          <p:grpSpPr>
            <a:xfrm>
              <a:off x="706404" y="0"/>
              <a:ext cx="1033326" cy="883605"/>
              <a:chOff x="0" y="0"/>
              <a:chExt cx="1033324" cy="883605"/>
            </a:xfrm>
          </p:grpSpPr>
          <p:sp>
            <p:nvSpPr>
              <p:cNvPr id="275" name="Straight Connector 48"/>
              <p:cNvSpPr/>
              <p:nvPr/>
            </p:nvSpPr>
            <p:spPr>
              <a:xfrm flipH="1" flipV="1">
                <a:off x="457260" y="335478"/>
                <a:ext cx="576065" cy="548128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6" name="TextBox 49"/>
              <p:cNvSpPr txBox="1"/>
              <p:nvPr/>
            </p:nvSpPr>
            <p:spPr>
              <a:xfrm>
                <a:off x="0" y="0"/>
                <a:ext cx="574177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Cost</a:t>
                </a:r>
              </a:p>
            </p:txBody>
          </p:sp>
        </p:grpSp>
        <p:grpSp>
          <p:nvGrpSpPr>
            <p:cNvPr id="280" name="Group 52"/>
            <p:cNvGrpSpPr/>
            <p:nvPr/>
          </p:nvGrpSpPr>
          <p:grpSpPr>
            <a:xfrm>
              <a:off x="-1" y="771735"/>
              <a:ext cx="1436711" cy="355113"/>
              <a:chOff x="0" y="0"/>
              <a:chExt cx="1436709" cy="355112"/>
            </a:xfrm>
          </p:grpSpPr>
          <p:sp>
            <p:nvSpPr>
              <p:cNvPr id="278" name="Straight Connector 53"/>
              <p:cNvSpPr/>
              <p:nvPr/>
            </p:nvSpPr>
            <p:spPr>
              <a:xfrm>
                <a:off x="692625" y="238640"/>
                <a:ext cx="744085" cy="116473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9" name="TextBox 54"/>
              <p:cNvSpPr txBox="1"/>
              <p:nvPr/>
            </p:nvSpPr>
            <p:spPr>
              <a:xfrm>
                <a:off x="0" y="0"/>
                <a:ext cx="603645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Time</a:t>
                </a:r>
              </a:p>
            </p:txBody>
          </p:sp>
        </p:grpSp>
      </p:grpSp>
      <p:grpSp>
        <p:nvGrpSpPr>
          <p:cNvPr id="288" name="Group 30730"/>
          <p:cNvGrpSpPr/>
          <p:nvPr/>
        </p:nvGrpSpPr>
        <p:grpSpPr>
          <a:xfrm>
            <a:off x="799655" y="4119463"/>
            <a:ext cx="2044155" cy="2255349"/>
            <a:chOff x="-1" y="0"/>
            <a:chExt cx="2044153" cy="2255348"/>
          </a:xfrm>
        </p:grpSpPr>
        <p:grpSp>
          <p:nvGrpSpPr>
            <p:cNvPr id="284" name="Group 55"/>
            <p:cNvGrpSpPr/>
            <p:nvPr/>
          </p:nvGrpSpPr>
          <p:grpSpPr>
            <a:xfrm>
              <a:off x="-1" y="0"/>
              <a:ext cx="1562133" cy="884062"/>
              <a:chOff x="0" y="0"/>
              <a:chExt cx="1562132" cy="884061"/>
            </a:xfrm>
          </p:grpSpPr>
          <p:sp>
            <p:nvSpPr>
              <p:cNvPr id="282" name="Straight Connector 56"/>
              <p:cNvSpPr/>
              <p:nvPr/>
            </p:nvSpPr>
            <p:spPr>
              <a:xfrm>
                <a:off x="818046" y="687255"/>
                <a:ext cx="744086" cy="116472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83" name="TextBox 57"/>
              <p:cNvSpPr txBox="1"/>
              <p:nvPr/>
            </p:nvSpPr>
            <p:spPr>
              <a:xfrm>
                <a:off x="0" y="0"/>
                <a:ext cx="1268493" cy="8840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t>Data protection laws</a:t>
                </a:r>
              </a:p>
            </p:txBody>
          </p:sp>
        </p:grpSp>
        <p:grpSp>
          <p:nvGrpSpPr>
            <p:cNvPr id="287" name="Group 61"/>
            <p:cNvGrpSpPr/>
            <p:nvPr/>
          </p:nvGrpSpPr>
          <p:grpSpPr>
            <a:xfrm>
              <a:off x="149659" y="1191904"/>
              <a:ext cx="1894493" cy="1063444"/>
              <a:chOff x="-148590" y="0"/>
              <a:chExt cx="1894493" cy="1063441"/>
            </a:xfrm>
          </p:grpSpPr>
          <p:sp>
            <p:nvSpPr>
              <p:cNvPr id="285" name="Straight Connector 62"/>
              <p:cNvSpPr/>
              <p:nvPr/>
            </p:nvSpPr>
            <p:spPr>
              <a:xfrm flipV="1">
                <a:off x="1015963" y="0"/>
                <a:ext cx="729940" cy="418681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round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86" name="TextBox 63"/>
              <p:cNvSpPr txBox="1"/>
              <p:nvPr/>
            </p:nvSpPr>
            <p:spPr>
              <a:xfrm>
                <a:off x="-148590" y="140115"/>
                <a:ext cx="1268493" cy="9233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r>
                  <a:rPr lang="en-GB" dirty="0"/>
                  <a:t>Is p</a:t>
                </a:r>
                <a:r>
                  <a:rPr dirty="0" err="1"/>
                  <a:t>arental</a:t>
                </a:r>
                <a:r>
                  <a:rPr dirty="0"/>
                  <a:t> consent</a:t>
                </a:r>
                <a:r>
                  <a:rPr lang="en-GB" dirty="0"/>
                  <a:t> needed</a:t>
                </a:r>
                <a:r>
                  <a:rPr dirty="0"/>
                  <a:t>?</a:t>
                </a:r>
              </a:p>
            </p:txBody>
          </p:sp>
        </p:grpSp>
      </p:grpSp>
      <p:grpSp>
        <p:nvGrpSpPr>
          <p:cNvPr id="291" name="Speech Bubble: Rectangle 30732"/>
          <p:cNvGrpSpPr/>
          <p:nvPr/>
        </p:nvGrpSpPr>
        <p:grpSpPr>
          <a:xfrm>
            <a:off x="3275855" y="1905206"/>
            <a:ext cx="1008113" cy="1257795"/>
            <a:chOff x="0" y="0"/>
            <a:chExt cx="1008112" cy="1257793"/>
          </a:xfrm>
        </p:grpSpPr>
        <p:sp>
          <p:nvSpPr>
            <p:cNvPr id="289" name="Shape"/>
            <p:cNvSpPr/>
            <p:nvPr/>
          </p:nvSpPr>
          <p:spPr>
            <a:xfrm>
              <a:off x="0" y="11625"/>
              <a:ext cx="1008113" cy="1246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3729"/>
                  </a:lnTo>
                  <a:lnTo>
                    <a:pt x="18000" y="13729"/>
                  </a:lnTo>
                  <a:lnTo>
                    <a:pt x="21043" y="21600"/>
                  </a:lnTo>
                  <a:lnTo>
                    <a:pt x="12600" y="13729"/>
                  </a:lnTo>
                  <a:lnTo>
                    <a:pt x="0" y="13729"/>
                  </a:lnTo>
                  <a:lnTo>
                    <a:pt x="0" y="8009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0" name="Centre: main idea"/>
            <p:cNvSpPr txBox="1"/>
            <p:nvPr/>
          </p:nvSpPr>
          <p:spPr>
            <a:xfrm>
              <a:off x="58419" y="0"/>
              <a:ext cx="891274" cy="8153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t>Centre: main idea</a:t>
              </a:r>
            </a:p>
          </p:txBody>
        </p:sp>
      </p:grpSp>
      <p:grpSp>
        <p:nvGrpSpPr>
          <p:cNvPr id="294" name="Speech Bubble: Rectangle 73"/>
          <p:cNvGrpSpPr/>
          <p:nvPr/>
        </p:nvGrpSpPr>
        <p:grpSpPr>
          <a:xfrm>
            <a:off x="6274549" y="3172683"/>
            <a:ext cx="2358639" cy="988206"/>
            <a:chOff x="0" y="0"/>
            <a:chExt cx="2358638" cy="988204"/>
          </a:xfrm>
        </p:grpSpPr>
        <p:sp>
          <p:nvSpPr>
            <p:cNvPr id="292" name="Shape"/>
            <p:cNvSpPr/>
            <p:nvPr/>
          </p:nvSpPr>
          <p:spPr>
            <a:xfrm>
              <a:off x="0" y="0"/>
              <a:ext cx="2358639" cy="988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91" y="3740"/>
                  </a:moveTo>
                  <a:lnTo>
                    <a:pt x="21600" y="3740"/>
                  </a:lnTo>
                  <a:lnTo>
                    <a:pt x="21600" y="21600"/>
                  </a:lnTo>
                  <a:lnTo>
                    <a:pt x="4191" y="21600"/>
                  </a:lnTo>
                  <a:lnTo>
                    <a:pt x="4191" y="11181"/>
                  </a:lnTo>
                  <a:lnTo>
                    <a:pt x="0" y="0"/>
                  </a:lnTo>
                  <a:lnTo>
                    <a:pt x="4191" y="671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3" name="Second-level: related groups of ideas"/>
            <p:cNvSpPr txBox="1"/>
            <p:nvPr/>
          </p:nvSpPr>
          <p:spPr>
            <a:xfrm>
              <a:off x="516111" y="171976"/>
              <a:ext cx="1784107" cy="815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t>Second-level: related groups of ideas</a:t>
              </a:r>
            </a:p>
          </p:txBody>
        </p:sp>
      </p:grpSp>
      <p:grpSp>
        <p:nvGrpSpPr>
          <p:cNvPr id="297" name="Speech Bubble: Rectangle 74"/>
          <p:cNvGrpSpPr/>
          <p:nvPr/>
        </p:nvGrpSpPr>
        <p:grpSpPr>
          <a:xfrm>
            <a:off x="4342048" y="1268759"/>
            <a:ext cx="2286986" cy="864097"/>
            <a:chOff x="0" y="0"/>
            <a:chExt cx="2286985" cy="864095"/>
          </a:xfrm>
        </p:grpSpPr>
        <p:sp>
          <p:nvSpPr>
            <p:cNvPr id="295" name="Shape"/>
            <p:cNvSpPr/>
            <p:nvPr/>
          </p:nvSpPr>
          <p:spPr>
            <a:xfrm>
              <a:off x="0" y="0"/>
              <a:ext cx="2286986" cy="864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350" y="0"/>
                  </a:lnTo>
                  <a:lnTo>
                    <a:pt x="18350" y="12600"/>
                  </a:lnTo>
                  <a:lnTo>
                    <a:pt x="21600" y="15604"/>
                  </a:lnTo>
                  <a:lnTo>
                    <a:pt x="18350" y="18000"/>
                  </a:lnTo>
                  <a:lnTo>
                    <a:pt x="18350" y="21600"/>
                  </a:lnTo>
                  <a:lnTo>
                    <a:pt x="0" y="216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6" name="Third-level: ideas relevant to this group"/>
            <p:cNvSpPr txBox="1"/>
            <p:nvPr/>
          </p:nvSpPr>
          <p:spPr>
            <a:xfrm>
              <a:off x="58419" y="24378"/>
              <a:ext cx="1826060" cy="815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t>Third-level: ideas relevant to this group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fill="hold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fill="hold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animBg="1" advAuto="0"/>
      <p:bldP spid="240" grpId="3" animBg="1" advAuto="0"/>
      <p:bldP spid="245" grpId="8" animBg="1" advAuto="0"/>
      <p:bldP spid="250" grpId="6" animBg="1" advAuto="0"/>
      <p:bldP spid="255" grpId="7" animBg="1" advAuto="0"/>
      <p:bldP spid="258" grpId="9" animBg="1" advAuto="0"/>
      <p:bldP spid="261" grpId="11" animBg="1" advAuto="0"/>
      <p:bldP spid="264" grpId="12" animBg="1" advAuto="0"/>
      <p:bldP spid="274" grpId="14" animBg="1" advAuto="0"/>
      <p:bldP spid="281" grpId="16" animBg="1" advAuto="0"/>
      <p:bldP spid="288" grpId="15" animBg="1" advAuto="0"/>
      <p:bldP spid="291" grpId="2" animBg="1" advAuto="0"/>
      <p:bldP spid="291" grpId="5" animBg="1" advAuto="0"/>
      <p:bldP spid="294" grpId="4" animBg="1" advAuto="0"/>
      <p:bldP spid="294" grpId="10" animBg="1" advAuto="0"/>
      <p:bldP spid="297" grpId="13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Verdana</vt:lpstr>
      <vt:lpstr>Wingdings</vt:lpstr>
      <vt:lpstr>1_TitleSlide</vt:lpstr>
      <vt:lpstr>Constructing a mind map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Constructing a mind map</dc:title>
  <dc:creator>Mukesh Bisht</dc:creator>
  <cp:lastModifiedBy>Mukesh  Bisht</cp:lastModifiedBy>
  <cp:revision>7</cp:revision>
  <dcterms:modified xsi:type="dcterms:W3CDTF">2022-10-31T20:28:10Z</dcterms:modified>
</cp:coreProperties>
</file>