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0B593A-D89C-A9BA-FB19-A232889DCC97}" name="Mukesh  Bisht" initials="MB" userId="S::mukesh.bisht@qbslearning.com::cd4f1942-6bb1-4af4-893b-99966fefaa9e" providerId="AD"/>
  <p188:author id="{5CD17A4A-FA73-0952-5886-3AC992398F2E}" name="Beth" initials="B" userId="911fd044f48b819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312566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could be used during the lesson when discussing Gantt charts.</a:t>
            </a:r>
          </a:p>
          <a:p>
            <a:r>
              <a:t>It is advised to rehearse using these slides, especially the animations on slide 4.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1957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17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055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424CE4-0D3E-6C5A-66C9-A1521C1A1D33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69171-A10C-29CE-FF06-6930C7CF082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0849059-4092-52EE-907A-8848ECFB144C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Co-ordinating project tasks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Gantt </a:t>
            </a:r>
            <a:r>
              <a:rPr lang="en-GB" dirty="0"/>
              <a:t>c</a:t>
            </a:r>
            <a:r>
              <a:rPr dirty="0"/>
              <a:t>harts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5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Example project</a:t>
            </a:r>
          </a:p>
        </p:txBody>
      </p:sp>
      <p:graphicFrame>
        <p:nvGraphicFramePr>
          <p:cNvPr id="235" name="Table Placeholder 6"/>
          <p:cNvGraphicFramePr/>
          <p:nvPr>
            <p:extLst>
              <p:ext uri="{D42A27DB-BD31-4B8C-83A1-F6EECF244321}">
                <p14:modId xmlns:p14="http://schemas.microsoft.com/office/powerpoint/2010/main" val="2268560001"/>
              </p:ext>
            </p:extLst>
          </p:nvPr>
        </p:nvGraphicFramePr>
        <p:xfrm>
          <a:off x="1403648" y="2204864"/>
          <a:ext cx="5514825" cy="3788488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183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8792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 b="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Length (days)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 b="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/>
                        <a:t>Dependencies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48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 dirty="0"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48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48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B and F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48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31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31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31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E and H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74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238" name="Speech Bubble: Rectangle with Corners Rounded 2"/>
          <p:cNvGrpSpPr/>
          <p:nvPr/>
        </p:nvGrpSpPr>
        <p:grpSpPr>
          <a:xfrm>
            <a:off x="6895291" y="1484783"/>
            <a:ext cx="2022418" cy="2376266"/>
            <a:chOff x="0" y="0"/>
            <a:chExt cx="2022417" cy="2376264"/>
          </a:xfrm>
        </p:grpSpPr>
        <p:sp>
          <p:nvSpPr>
            <p:cNvPr id="236" name="Shape"/>
            <p:cNvSpPr/>
            <p:nvPr/>
          </p:nvSpPr>
          <p:spPr>
            <a:xfrm>
              <a:off x="0" y="0"/>
              <a:ext cx="2022418" cy="2376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42" y="2618"/>
                  </a:moveTo>
                  <a:cubicBezTo>
                    <a:pt x="3142" y="1172"/>
                    <a:pt x="4520" y="0"/>
                    <a:pt x="6219" y="0"/>
                  </a:cubicBezTo>
                  <a:lnTo>
                    <a:pt x="6219" y="0"/>
                  </a:lnTo>
                  <a:lnTo>
                    <a:pt x="18524" y="0"/>
                  </a:lnTo>
                  <a:cubicBezTo>
                    <a:pt x="20223" y="0"/>
                    <a:pt x="21600" y="1172"/>
                    <a:pt x="21600" y="2618"/>
                  </a:cubicBezTo>
                  <a:lnTo>
                    <a:pt x="21600" y="18982"/>
                  </a:lnTo>
                  <a:cubicBezTo>
                    <a:pt x="21600" y="20428"/>
                    <a:pt x="20223" y="21600"/>
                    <a:pt x="18524" y="21600"/>
                  </a:cubicBezTo>
                  <a:lnTo>
                    <a:pt x="6219" y="21600"/>
                  </a:lnTo>
                  <a:cubicBezTo>
                    <a:pt x="4520" y="21600"/>
                    <a:pt x="3142" y="20428"/>
                    <a:pt x="3142" y="18982"/>
                  </a:cubicBezTo>
                  <a:lnTo>
                    <a:pt x="3142" y="9000"/>
                  </a:lnTo>
                  <a:lnTo>
                    <a:pt x="0" y="8723"/>
                  </a:lnTo>
                  <a:lnTo>
                    <a:pt x="3142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7" name="A dependency is a task that must be completed before the next task can begin…"/>
            <p:cNvSpPr txBox="1"/>
            <p:nvPr/>
          </p:nvSpPr>
          <p:spPr>
            <a:xfrm>
              <a:off x="437008" y="177212"/>
              <a:ext cx="1442627" cy="2021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t>A dependency is a task that must be completed before the next task can begin…</a:t>
              </a:r>
            </a:p>
          </p:txBody>
        </p:sp>
      </p:grpSp>
      <p:grpSp>
        <p:nvGrpSpPr>
          <p:cNvPr id="241" name="Speech Bubble: Rectangle with Corners Rounded 5"/>
          <p:cNvGrpSpPr/>
          <p:nvPr/>
        </p:nvGrpSpPr>
        <p:grpSpPr>
          <a:xfrm>
            <a:off x="6579205" y="3897543"/>
            <a:ext cx="2338506" cy="2060526"/>
            <a:chOff x="0" y="0"/>
            <a:chExt cx="2338504" cy="2060525"/>
          </a:xfrm>
        </p:grpSpPr>
        <p:sp>
          <p:nvSpPr>
            <p:cNvPr id="239" name="Shape"/>
            <p:cNvSpPr/>
            <p:nvPr/>
          </p:nvSpPr>
          <p:spPr>
            <a:xfrm>
              <a:off x="0" y="0"/>
              <a:ext cx="2338504" cy="2060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7" y="7606"/>
                  </a:moveTo>
                  <a:cubicBezTo>
                    <a:pt x="5637" y="6061"/>
                    <a:pt x="6741" y="4808"/>
                    <a:pt x="8103" y="4808"/>
                  </a:cubicBezTo>
                  <a:lnTo>
                    <a:pt x="8298" y="4808"/>
                  </a:lnTo>
                  <a:lnTo>
                    <a:pt x="19134" y="4808"/>
                  </a:lnTo>
                  <a:cubicBezTo>
                    <a:pt x="20496" y="4808"/>
                    <a:pt x="21600" y="6061"/>
                    <a:pt x="21600" y="7606"/>
                  </a:cubicBezTo>
                  <a:lnTo>
                    <a:pt x="21600" y="7606"/>
                  </a:lnTo>
                  <a:lnTo>
                    <a:pt x="21600" y="18801"/>
                  </a:lnTo>
                  <a:cubicBezTo>
                    <a:pt x="21600" y="20347"/>
                    <a:pt x="20496" y="21600"/>
                    <a:pt x="19134" y="21600"/>
                  </a:cubicBezTo>
                  <a:lnTo>
                    <a:pt x="8103" y="21600"/>
                  </a:lnTo>
                  <a:cubicBezTo>
                    <a:pt x="6741" y="21600"/>
                    <a:pt x="5637" y="20347"/>
                    <a:pt x="5637" y="18801"/>
                  </a:cubicBezTo>
                  <a:lnTo>
                    <a:pt x="5637" y="11804"/>
                  </a:lnTo>
                  <a:lnTo>
                    <a:pt x="0" y="0"/>
                  </a:lnTo>
                  <a:lnTo>
                    <a:pt x="5637" y="760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0" name="e.g. Task C cannot start until Tasks B and F have finished."/>
            <p:cNvSpPr txBox="1"/>
            <p:nvPr/>
          </p:nvSpPr>
          <p:spPr>
            <a:xfrm>
              <a:off x="746928" y="597857"/>
              <a:ext cx="1454958" cy="1323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rPr lang="en-GB" dirty="0"/>
                <a:t>E</a:t>
              </a:r>
              <a:r>
                <a:rPr dirty="0"/>
                <a:t>.g. </a:t>
              </a:r>
              <a:r>
                <a:rPr lang="en-US" dirty="0"/>
                <a:t>t</a:t>
              </a:r>
              <a:r>
                <a:rPr dirty="0"/>
                <a:t>ask C cannot start </a:t>
              </a:r>
              <a:r>
                <a:t>until </a:t>
              </a:r>
              <a:r>
                <a:rPr lang="en-US"/>
                <a:t>t</a:t>
              </a:r>
              <a:r>
                <a:t>asks </a:t>
              </a:r>
              <a:r>
                <a:rPr dirty="0"/>
                <a:t>B and F have finished.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animBg="1" advAuto="0"/>
      <p:bldP spid="241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" name="Table 199"/>
          <p:cNvGraphicFramePr/>
          <p:nvPr>
            <p:extLst>
              <p:ext uri="{D42A27DB-BD31-4B8C-83A1-F6EECF244321}">
                <p14:modId xmlns:p14="http://schemas.microsoft.com/office/powerpoint/2010/main" val="2635264150"/>
              </p:ext>
            </p:extLst>
          </p:nvPr>
        </p:nvGraphicFramePr>
        <p:xfrm>
          <a:off x="611560" y="2085975"/>
          <a:ext cx="7632854" cy="415005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54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412020"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ym typeface="Verdana"/>
                        </a:rPr>
                        <a:t>Days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948">
                <a:tc rowSpan="9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dirty="0">
                          <a:sym typeface="Verdana"/>
                        </a:rPr>
                        <a:t>Tasks</a:t>
                      </a:r>
                    </a:p>
                  </a:txBody>
                  <a:tcPr marL="45720" marR="45720" vert="vert27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9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A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B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C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D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F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G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H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45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Gantt chart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" name="Table 234"/>
          <p:cNvGraphicFramePr/>
          <p:nvPr>
            <p:extLst>
              <p:ext uri="{D42A27DB-BD31-4B8C-83A1-F6EECF244321}">
                <p14:modId xmlns:p14="http://schemas.microsoft.com/office/powerpoint/2010/main" val="1345564279"/>
              </p:ext>
            </p:extLst>
          </p:nvPr>
        </p:nvGraphicFramePr>
        <p:xfrm>
          <a:off x="611560" y="2085975"/>
          <a:ext cx="7632854" cy="415005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54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02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412020"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ym typeface="Verdana"/>
                        </a:rPr>
                        <a:t>Days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948">
                <a:tc rowSpan="9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dirty="0">
                          <a:sym typeface="Verdana"/>
                        </a:rPr>
                        <a:t>Tasks</a:t>
                      </a:r>
                    </a:p>
                  </a:txBody>
                  <a:tcPr marL="45720" marR="45720" vert="vert27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14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9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A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B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C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D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F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G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ym typeface="Verdana"/>
                        </a:rPr>
                        <a:t>H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ym typeface="Verdana"/>
                        </a:defRPr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49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Gantt chart</a:t>
            </a:r>
          </a:p>
        </p:txBody>
      </p:sp>
      <p:grpSp>
        <p:nvGrpSpPr>
          <p:cNvPr id="252" name="Group 31914"/>
          <p:cNvGrpSpPr/>
          <p:nvPr/>
        </p:nvGrpSpPr>
        <p:grpSpPr>
          <a:xfrm>
            <a:off x="1530945" y="2927815"/>
            <a:ext cx="947739" cy="429178"/>
            <a:chOff x="0" y="0"/>
            <a:chExt cx="947737" cy="429177"/>
          </a:xfrm>
        </p:grpSpPr>
        <p:sp>
          <p:nvSpPr>
            <p:cNvPr id="250" name="Rectangle 25"/>
            <p:cNvSpPr/>
            <p:nvPr/>
          </p:nvSpPr>
          <p:spPr>
            <a:xfrm>
              <a:off x="0" y="-1"/>
              <a:ext cx="473870" cy="429179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51" name="Rectangle 26"/>
            <p:cNvSpPr/>
            <p:nvPr/>
          </p:nvSpPr>
          <p:spPr>
            <a:xfrm>
              <a:off x="473868" y="-1"/>
              <a:ext cx="473870" cy="429179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55" name="Group 31915"/>
          <p:cNvGrpSpPr/>
          <p:nvPr/>
        </p:nvGrpSpPr>
        <p:grpSpPr>
          <a:xfrm>
            <a:off x="2485231" y="3352925"/>
            <a:ext cx="960778" cy="425325"/>
            <a:chOff x="0" y="0"/>
            <a:chExt cx="960777" cy="425323"/>
          </a:xfrm>
        </p:grpSpPr>
        <p:sp>
          <p:nvSpPr>
            <p:cNvPr id="253" name="Rectangle 25"/>
            <p:cNvSpPr/>
            <p:nvPr/>
          </p:nvSpPr>
          <p:spPr>
            <a:xfrm>
              <a:off x="-1" y="0"/>
              <a:ext cx="480390" cy="425324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54" name="Rectangle 26"/>
            <p:cNvSpPr/>
            <p:nvPr/>
          </p:nvSpPr>
          <p:spPr>
            <a:xfrm>
              <a:off x="480388" y="0"/>
              <a:ext cx="480390" cy="425324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58" name="Group 31916"/>
          <p:cNvGrpSpPr/>
          <p:nvPr/>
        </p:nvGrpSpPr>
        <p:grpSpPr>
          <a:xfrm>
            <a:off x="2485230" y="4993149"/>
            <a:ext cx="1438697" cy="429664"/>
            <a:chOff x="0" y="0"/>
            <a:chExt cx="1438696" cy="429663"/>
          </a:xfrm>
        </p:grpSpPr>
        <p:sp>
          <p:nvSpPr>
            <p:cNvPr id="256" name="Rectangle 25"/>
            <p:cNvSpPr/>
            <p:nvPr/>
          </p:nvSpPr>
          <p:spPr>
            <a:xfrm>
              <a:off x="-1" y="-1"/>
              <a:ext cx="960781" cy="429665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57" name="Rectangle 26"/>
            <p:cNvSpPr/>
            <p:nvPr/>
          </p:nvSpPr>
          <p:spPr>
            <a:xfrm>
              <a:off x="477917" y="-1"/>
              <a:ext cx="960780" cy="429665"/>
            </a:xfrm>
            <a:prstGeom prst="rect">
              <a:avLst/>
            </a:prstGeom>
            <a:solidFill>
              <a:schemeClr val="accent4">
                <a:lumOff val="13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61" name="Group 211"/>
          <p:cNvGrpSpPr/>
          <p:nvPr/>
        </p:nvGrpSpPr>
        <p:grpSpPr>
          <a:xfrm>
            <a:off x="4413129" y="3763083"/>
            <a:ext cx="1426078" cy="409443"/>
            <a:chOff x="0" y="0"/>
            <a:chExt cx="1426076" cy="409442"/>
          </a:xfrm>
        </p:grpSpPr>
        <p:sp>
          <p:nvSpPr>
            <p:cNvPr id="259" name="Rectangle 25"/>
            <p:cNvSpPr/>
            <p:nvPr/>
          </p:nvSpPr>
          <p:spPr>
            <a:xfrm>
              <a:off x="0" y="-1"/>
              <a:ext cx="713039" cy="40944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60" name="Rectangle 26"/>
            <p:cNvSpPr/>
            <p:nvPr/>
          </p:nvSpPr>
          <p:spPr>
            <a:xfrm>
              <a:off x="713038" y="-1"/>
              <a:ext cx="713040" cy="40944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64" name="Group 214"/>
          <p:cNvGrpSpPr/>
          <p:nvPr/>
        </p:nvGrpSpPr>
        <p:grpSpPr>
          <a:xfrm>
            <a:off x="5364088" y="4172525"/>
            <a:ext cx="962035" cy="411183"/>
            <a:chOff x="0" y="0"/>
            <a:chExt cx="962034" cy="411182"/>
          </a:xfrm>
        </p:grpSpPr>
        <p:sp>
          <p:nvSpPr>
            <p:cNvPr id="262" name="Rectangle 25"/>
            <p:cNvSpPr/>
            <p:nvPr/>
          </p:nvSpPr>
          <p:spPr>
            <a:xfrm>
              <a:off x="-1" y="-1"/>
              <a:ext cx="481020" cy="41118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63" name="Rectangle 26"/>
            <p:cNvSpPr/>
            <p:nvPr/>
          </p:nvSpPr>
          <p:spPr>
            <a:xfrm>
              <a:off x="481016" y="-1"/>
              <a:ext cx="481019" cy="41118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67" name="Group 218"/>
          <p:cNvGrpSpPr/>
          <p:nvPr/>
        </p:nvGrpSpPr>
        <p:grpSpPr>
          <a:xfrm>
            <a:off x="6332020" y="4583707"/>
            <a:ext cx="950270" cy="409443"/>
            <a:chOff x="0" y="0"/>
            <a:chExt cx="950268" cy="409442"/>
          </a:xfrm>
        </p:grpSpPr>
        <p:sp>
          <p:nvSpPr>
            <p:cNvPr id="265" name="Rectangle 25"/>
            <p:cNvSpPr/>
            <p:nvPr/>
          </p:nvSpPr>
          <p:spPr>
            <a:xfrm>
              <a:off x="-1" y="-1"/>
              <a:ext cx="475136" cy="40944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66" name="Rectangle 26"/>
            <p:cNvSpPr/>
            <p:nvPr/>
          </p:nvSpPr>
          <p:spPr>
            <a:xfrm>
              <a:off x="475133" y="-1"/>
              <a:ext cx="475136" cy="40944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70" name="Group 221"/>
          <p:cNvGrpSpPr/>
          <p:nvPr/>
        </p:nvGrpSpPr>
        <p:grpSpPr>
          <a:xfrm>
            <a:off x="6326123" y="5831377"/>
            <a:ext cx="956168" cy="400740"/>
            <a:chOff x="0" y="0"/>
            <a:chExt cx="956166" cy="400739"/>
          </a:xfrm>
        </p:grpSpPr>
        <p:sp>
          <p:nvSpPr>
            <p:cNvPr id="268" name="Rectangle 25"/>
            <p:cNvSpPr/>
            <p:nvPr/>
          </p:nvSpPr>
          <p:spPr>
            <a:xfrm>
              <a:off x="-1" y="-1"/>
              <a:ext cx="478085" cy="400741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69" name="Rectangle 26"/>
            <p:cNvSpPr/>
            <p:nvPr/>
          </p:nvSpPr>
          <p:spPr>
            <a:xfrm>
              <a:off x="478082" y="-1"/>
              <a:ext cx="478085" cy="400741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73" name="Group 224"/>
          <p:cNvGrpSpPr/>
          <p:nvPr/>
        </p:nvGrpSpPr>
        <p:grpSpPr>
          <a:xfrm>
            <a:off x="7282290" y="5422813"/>
            <a:ext cx="962124" cy="404650"/>
            <a:chOff x="0" y="0"/>
            <a:chExt cx="962123" cy="404649"/>
          </a:xfrm>
        </p:grpSpPr>
        <p:sp>
          <p:nvSpPr>
            <p:cNvPr id="271" name="Rectangle 25"/>
            <p:cNvSpPr/>
            <p:nvPr/>
          </p:nvSpPr>
          <p:spPr>
            <a:xfrm>
              <a:off x="-1" y="-1"/>
              <a:ext cx="481064" cy="404651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72" name="Rectangle 26"/>
            <p:cNvSpPr/>
            <p:nvPr/>
          </p:nvSpPr>
          <p:spPr>
            <a:xfrm>
              <a:off x="481061" y="-1"/>
              <a:ext cx="481063" cy="404651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276" name="Speech Bubble: Rectangle 31917"/>
          <p:cNvGrpSpPr/>
          <p:nvPr/>
        </p:nvGrpSpPr>
        <p:grpSpPr>
          <a:xfrm>
            <a:off x="5067801" y="1340767"/>
            <a:ext cx="3546991" cy="1113831"/>
            <a:chOff x="0" y="0"/>
            <a:chExt cx="3546990" cy="1113829"/>
          </a:xfrm>
        </p:grpSpPr>
        <p:sp>
          <p:nvSpPr>
            <p:cNvPr id="274" name="Shape"/>
            <p:cNvSpPr/>
            <p:nvPr/>
          </p:nvSpPr>
          <p:spPr>
            <a:xfrm>
              <a:off x="0" y="0"/>
              <a:ext cx="3546991" cy="1113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2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8820" y="21600"/>
                  </a:lnTo>
                  <a:lnTo>
                    <a:pt x="8820" y="18000"/>
                  </a:lnTo>
                  <a:lnTo>
                    <a:pt x="0" y="18115"/>
                  </a:lnTo>
                  <a:lnTo>
                    <a:pt x="882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5" name="Time allocated to the project is shown here."/>
            <p:cNvSpPr txBox="1"/>
            <p:nvPr/>
          </p:nvSpPr>
          <p:spPr>
            <a:xfrm>
              <a:off x="1506835" y="92095"/>
              <a:ext cx="1981736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Time allocated to the project is shown here.</a:t>
              </a:r>
            </a:p>
          </p:txBody>
        </p:sp>
      </p:grpSp>
      <p:grpSp>
        <p:nvGrpSpPr>
          <p:cNvPr id="279" name="Speech Bubble: Rectangle 228"/>
          <p:cNvGrpSpPr/>
          <p:nvPr/>
        </p:nvGrpSpPr>
        <p:grpSpPr>
          <a:xfrm>
            <a:off x="246089" y="4810773"/>
            <a:ext cx="1984300" cy="1645273"/>
            <a:chOff x="0" y="0"/>
            <a:chExt cx="1984298" cy="1645271"/>
          </a:xfrm>
        </p:grpSpPr>
        <p:sp>
          <p:nvSpPr>
            <p:cNvPr id="277" name="Shape"/>
            <p:cNvSpPr/>
            <p:nvPr/>
          </p:nvSpPr>
          <p:spPr>
            <a:xfrm>
              <a:off x="0" y="0"/>
              <a:ext cx="1984299" cy="1597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541"/>
                  </a:moveTo>
                  <a:lnTo>
                    <a:pt x="3600" y="6541"/>
                  </a:lnTo>
                  <a:lnTo>
                    <a:pt x="6544" y="0"/>
                  </a:lnTo>
                  <a:lnTo>
                    <a:pt x="9000" y="6541"/>
                  </a:lnTo>
                  <a:lnTo>
                    <a:pt x="21600" y="6541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905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8" name="Brief description of tasks is given here."/>
            <p:cNvSpPr txBox="1"/>
            <p:nvPr/>
          </p:nvSpPr>
          <p:spPr>
            <a:xfrm>
              <a:off x="58419" y="436232"/>
              <a:ext cx="1867460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Brief description of tasks is given here.</a:t>
              </a:r>
            </a:p>
          </p:txBody>
        </p:sp>
      </p:grpSp>
      <p:grpSp>
        <p:nvGrpSpPr>
          <p:cNvPr id="282" name="Speech Bubble: Rectangle 229"/>
          <p:cNvGrpSpPr/>
          <p:nvPr/>
        </p:nvGrpSpPr>
        <p:grpSpPr>
          <a:xfrm>
            <a:off x="3489203" y="2914633"/>
            <a:ext cx="3208953" cy="1209040"/>
            <a:chOff x="0" y="0"/>
            <a:chExt cx="3208951" cy="1209039"/>
          </a:xfrm>
        </p:grpSpPr>
        <p:sp>
          <p:nvSpPr>
            <p:cNvPr id="280" name="Shape"/>
            <p:cNvSpPr/>
            <p:nvPr/>
          </p:nvSpPr>
          <p:spPr>
            <a:xfrm>
              <a:off x="0" y="47605"/>
              <a:ext cx="3208953" cy="1113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74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7474" y="21600"/>
                  </a:lnTo>
                  <a:lnTo>
                    <a:pt x="7474" y="9000"/>
                  </a:lnTo>
                  <a:lnTo>
                    <a:pt x="0" y="9601"/>
                  </a:lnTo>
                  <a:lnTo>
                    <a:pt x="7474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1" name="Tasks B and F cannot start until task A is completed."/>
            <p:cNvSpPr txBox="1"/>
            <p:nvPr/>
          </p:nvSpPr>
          <p:spPr>
            <a:xfrm>
              <a:off x="1168797" y="0"/>
              <a:ext cx="1981736" cy="1209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Tasks B and F cannot start until task A is completed.</a:t>
              </a:r>
            </a:p>
          </p:txBody>
        </p:sp>
      </p:grpSp>
      <p:grpSp>
        <p:nvGrpSpPr>
          <p:cNvPr id="285" name="Speech Bubble: Rectangle 230"/>
          <p:cNvGrpSpPr/>
          <p:nvPr/>
        </p:nvGrpSpPr>
        <p:grpSpPr>
          <a:xfrm>
            <a:off x="3350741" y="5252556"/>
            <a:ext cx="3363324" cy="1200632"/>
            <a:chOff x="0" y="0"/>
            <a:chExt cx="3363323" cy="1200630"/>
          </a:xfrm>
        </p:grpSpPr>
        <p:sp>
          <p:nvSpPr>
            <p:cNvPr id="283" name="Shape"/>
            <p:cNvSpPr/>
            <p:nvPr/>
          </p:nvSpPr>
          <p:spPr>
            <a:xfrm>
              <a:off x="0" y="0"/>
              <a:ext cx="3363324" cy="1200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22" y="1562"/>
                  </a:moveTo>
                  <a:lnTo>
                    <a:pt x="21600" y="1562"/>
                  </a:lnTo>
                  <a:lnTo>
                    <a:pt x="21600" y="21600"/>
                  </a:lnTo>
                  <a:lnTo>
                    <a:pt x="8122" y="21600"/>
                  </a:lnTo>
                  <a:lnTo>
                    <a:pt x="8122" y="9911"/>
                  </a:lnTo>
                  <a:lnTo>
                    <a:pt x="0" y="0"/>
                  </a:lnTo>
                  <a:lnTo>
                    <a:pt x="8122" y="490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4" name="Tasks B and F can start together."/>
            <p:cNvSpPr txBox="1"/>
            <p:nvPr/>
          </p:nvSpPr>
          <p:spPr>
            <a:xfrm>
              <a:off x="1323168" y="178896"/>
              <a:ext cx="1981736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Tasks B and F can start together. </a:t>
              </a:r>
            </a:p>
          </p:txBody>
        </p:sp>
      </p:grpSp>
      <p:grpSp>
        <p:nvGrpSpPr>
          <p:cNvPr id="288" name="Speech Bubble: Rectangle 231"/>
          <p:cNvGrpSpPr/>
          <p:nvPr/>
        </p:nvGrpSpPr>
        <p:grpSpPr>
          <a:xfrm>
            <a:off x="70728" y="1132486"/>
            <a:ext cx="2609768" cy="1936837"/>
            <a:chOff x="0" y="0"/>
            <a:chExt cx="2609766" cy="1936836"/>
          </a:xfrm>
        </p:grpSpPr>
        <p:sp>
          <p:nvSpPr>
            <p:cNvPr id="286" name="Shape"/>
            <p:cNvSpPr/>
            <p:nvPr/>
          </p:nvSpPr>
          <p:spPr>
            <a:xfrm>
              <a:off x="0" y="66188"/>
              <a:ext cx="2609767" cy="1870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2432"/>
                  </a:lnTo>
                  <a:lnTo>
                    <a:pt x="18000" y="12432"/>
                  </a:lnTo>
                  <a:lnTo>
                    <a:pt x="15814" y="21600"/>
                  </a:lnTo>
                  <a:lnTo>
                    <a:pt x="12600" y="12432"/>
                  </a:lnTo>
                  <a:lnTo>
                    <a:pt x="0" y="12432"/>
                  </a:lnTo>
                  <a:lnTo>
                    <a:pt x="0" y="7252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7" name="Each bar shows the amount of time allocated to the task."/>
            <p:cNvSpPr txBox="1"/>
            <p:nvPr/>
          </p:nvSpPr>
          <p:spPr>
            <a:xfrm>
              <a:off x="58419" y="0"/>
              <a:ext cx="2492928" cy="1209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Each bar shows the amount of time allocated to the task.</a:t>
              </a:r>
            </a:p>
          </p:txBody>
        </p:sp>
      </p:grpSp>
      <p:grpSp>
        <p:nvGrpSpPr>
          <p:cNvPr id="291" name="Speech Bubble: Rectangle 232"/>
          <p:cNvGrpSpPr/>
          <p:nvPr/>
        </p:nvGrpSpPr>
        <p:grpSpPr>
          <a:xfrm>
            <a:off x="7452831" y="2784793"/>
            <a:ext cx="1632376" cy="1806511"/>
            <a:chOff x="0" y="0"/>
            <a:chExt cx="1632374" cy="1806510"/>
          </a:xfrm>
        </p:grpSpPr>
        <p:sp>
          <p:nvSpPr>
            <p:cNvPr id="289" name="Shape"/>
            <p:cNvSpPr/>
            <p:nvPr/>
          </p:nvSpPr>
          <p:spPr>
            <a:xfrm>
              <a:off x="0" y="0"/>
              <a:ext cx="1632376" cy="1758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922"/>
                  </a:moveTo>
                  <a:lnTo>
                    <a:pt x="3600" y="7922"/>
                  </a:lnTo>
                  <a:lnTo>
                    <a:pt x="6275" y="0"/>
                  </a:lnTo>
                  <a:lnTo>
                    <a:pt x="9000" y="7922"/>
                  </a:lnTo>
                  <a:lnTo>
                    <a:pt x="21600" y="792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020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0" name="The whole project is allocated 14 days."/>
            <p:cNvSpPr txBox="1"/>
            <p:nvPr/>
          </p:nvSpPr>
          <p:spPr>
            <a:xfrm>
              <a:off x="58419" y="597470"/>
              <a:ext cx="1515536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The whole project is allocated 14 days.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fill="hold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fill="hold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fill="hold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fill="hold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xit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fill="hold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4" animBg="1" advAuto="0"/>
      <p:bldP spid="255" grpId="7" animBg="1" advAuto="0"/>
      <p:bldP spid="258" grpId="9" animBg="1" advAuto="0"/>
      <p:bldP spid="261" grpId="12" animBg="1" advAuto="0"/>
      <p:bldP spid="264" grpId="15" animBg="1" advAuto="0"/>
      <p:bldP spid="267" grpId="16" animBg="1" advAuto="0"/>
      <p:bldP spid="270" grpId="17" animBg="1" advAuto="0"/>
      <p:bldP spid="273" grpId="18" animBg="1" advAuto="0"/>
      <p:bldP spid="276" grpId="1" animBg="1" advAuto="0"/>
      <p:bldP spid="276" grpId="3" animBg="1" advAuto="0"/>
      <p:bldP spid="279" grpId="2" animBg="1" advAuto="0"/>
      <p:bldP spid="279" grpId="6" animBg="1" advAuto="0"/>
      <p:bldP spid="282" grpId="10" animBg="1" advAuto="0"/>
      <p:bldP spid="282" grpId="13" animBg="1" advAuto="0"/>
      <p:bldP spid="285" grpId="11" animBg="1" advAuto="0"/>
      <p:bldP spid="285" grpId="14" animBg="1" advAuto="0"/>
      <p:bldP spid="288" grpId="5" animBg="1" advAuto="0"/>
      <p:bldP spid="288" grpId="8" animBg="1" advAuto="0"/>
      <p:bldP spid="291" grpId="19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213</Words>
  <Application>Microsoft Office PowerPoint</Application>
  <PresentationFormat>On-screen Show (4:3)</PresentationFormat>
  <Paragraphs>90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Co-ordinating project tasks</vt:lpstr>
      <vt:lpstr>Example project</vt:lpstr>
      <vt:lpstr>Gantt chart</vt:lpstr>
      <vt:lpstr>Gantt chart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Co-ordinating project tasks</dc:title>
  <dc:creator>Mukesh Bisht</dc:creator>
  <cp:lastModifiedBy>Mukesh  Bisht</cp:lastModifiedBy>
  <cp:revision>12</cp:revision>
  <dcterms:modified xsi:type="dcterms:W3CDTF">2022-10-31T22:42:09Z</dcterms:modified>
</cp:coreProperties>
</file>