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0B593A-D89C-A9BA-FB19-A232889DCC97}" name="Mukesh  Bisht" initials="MB" userId="S::mukesh.bisht@qbslearning.com::cd4f1942-6bb1-4af4-893b-99966fefaa9e" providerId="AD"/>
  <p188:author id="{5CD17A4A-FA73-0952-5886-3AC992398F2E}" name="Beth" initials="B" userId="911fd044f48b819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2394" autoAdjust="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DE87B1-94D2-73B8-F0E1-A64A7AAF4F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AE5621-7F3D-B1C0-8F8A-1C9D0729FB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CE409-DB07-4E15-82E0-319F2F76D647}" type="datetimeFigureOut">
              <a:rPr lang="en-IN" smtClean="0"/>
              <a:t>01-11-2022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591558-E357-497C-6693-53769F166E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67ED1-743E-ED25-87DE-23B775B4319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5549E-53CE-4296-A5A5-583ECA373E1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7615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163938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during the lesson to introduce the main reasons for, and methods to use when, reviewing a user interface.</a:t>
            </a:r>
          </a:p>
          <a:p>
            <a:endParaRPr/>
          </a:p>
          <a:p>
            <a:r>
              <a:t>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9170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 is important that the review: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is not subjective (i.e. based on what the developer thinks is good) – the purpose is to create something for a user, not the developer!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is objective (i.e. based on evidence). For example, different people will have different opinions, so how do you know which is the correct opinion to base your decisions on?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 persona is not a real person – but a description of the typical user. Describing the persona helps the developer imagine how the product will be used, enabling the developer to make the product suitable for the user.</a:t>
            </a:r>
          </a:p>
          <a:p>
            <a:endParaRPr dirty="0"/>
          </a:p>
          <a:p>
            <a:r>
              <a:rPr dirty="0"/>
              <a:t>There is an example of a checklist in the Student Book – this could be referred to here so </a:t>
            </a:r>
            <a:r>
              <a:rPr lang="en-GB"/>
              <a:t>learners </a:t>
            </a:r>
            <a:r>
              <a:t>can </a:t>
            </a:r>
            <a:r>
              <a:rPr dirty="0"/>
              <a:t>see what a checklist could look like.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A4B3C2-6D0C-010C-2B16-3687AD6D1FC4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7D9381-24E1-BF0F-9839-03C56D403E8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E35B415-A7B4-F5F8-B0CF-E9E707830369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Reviewing a user interface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Reviewing a user interface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What should a review cover?</a:t>
            </a:r>
          </a:p>
          <a:p>
            <a:pPr marL="0" lvl="1"/>
            <a:r>
              <a:rPr dirty="0"/>
              <a:t>Is it user-friendly?</a:t>
            </a:r>
          </a:p>
          <a:p>
            <a:pPr marL="504000" lvl="2"/>
            <a:r>
              <a:rPr dirty="0"/>
              <a:t>Layout</a:t>
            </a:r>
          </a:p>
          <a:p>
            <a:pPr marL="504000" lvl="2"/>
            <a:r>
              <a:rPr dirty="0"/>
              <a:t>Logical flow of components and pages</a:t>
            </a:r>
          </a:p>
          <a:p>
            <a:pPr marL="504000" lvl="2"/>
            <a:r>
              <a:rPr dirty="0"/>
              <a:t>Unambiguous instructions</a:t>
            </a:r>
          </a:p>
          <a:p>
            <a:pPr marL="504000" lvl="2"/>
            <a:r>
              <a:rPr dirty="0"/>
              <a:t>User assistance helpful?</a:t>
            </a:r>
          </a:p>
          <a:p>
            <a:pPr marL="0" lvl="1"/>
            <a:r>
              <a:rPr dirty="0"/>
              <a:t>Does the interface meet design standards?</a:t>
            </a:r>
          </a:p>
          <a:p>
            <a:pPr marL="0" lvl="1"/>
            <a:r>
              <a:rPr dirty="0"/>
              <a:t>Does everything work as expected?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Reviewing a user interface</a:t>
            </a:r>
          </a:p>
        </p:txBody>
      </p:sp>
      <p:sp>
        <p:nvSpPr>
          <p:cNvPr id="238" name="Rectangle 21"/>
          <p:cNvSpPr txBox="1"/>
          <p:nvPr/>
        </p:nvSpPr>
        <p:spPr>
          <a:xfrm>
            <a:off x="2479675" y="2441202"/>
            <a:ext cx="321160" cy="271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9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Do</a:t>
            </a:r>
          </a:p>
        </p:txBody>
      </p:sp>
      <p:sp>
        <p:nvSpPr>
          <p:cNvPr id="239" name="Rectangle 22"/>
          <p:cNvSpPr txBox="1"/>
          <p:nvPr/>
        </p:nvSpPr>
        <p:spPr>
          <a:xfrm>
            <a:off x="5791201" y="2441202"/>
            <a:ext cx="576009" cy="271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900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Don’t</a:t>
            </a:r>
          </a:p>
        </p:txBody>
      </p:sp>
      <p:grpSp>
        <p:nvGrpSpPr>
          <p:cNvPr id="242" name="Speech Bubble: Rectangle with Corners Rounded 30730"/>
          <p:cNvGrpSpPr/>
          <p:nvPr/>
        </p:nvGrpSpPr>
        <p:grpSpPr>
          <a:xfrm>
            <a:off x="900112" y="4672494"/>
            <a:ext cx="4521990" cy="1771815"/>
            <a:chOff x="0" y="0"/>
            <a:chExt cx="4521988" cy="1393516"/>
          </a:xfrm>
        </p:grpSpPr>
        <p:sp>
          <p:nvSpPr>
            <p:cNvPr id="240" name="Shape"/>
            <p:cNvSpPr/>
            <p:nvPr/>
          </p:nvSpPr>
          <p:spPr>
            <a:xfrm>
              <a:off x="0" y="0"/>
              <a:ext cx="4521988" cy="130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32"/>
                  </a:moveTo>
                  <a:cubicBezTo>
                    <a:pt x="0" y="10198"/>
                    <a:pt x="265" y="9278"/>
                    <a:pt x="592" y="9278"/>
                  </a:cubicBezTo>
                  <a:lnTo>
                    <a:pt x="3600" y="9278"/>
                  </a:lnTo>
                  <a:lnTo>
                    <a:pt x="7462" y="0"/>
                  </a:lnTo>
                  <a:lnTo>
                    <a:pt x="9000" y="9278"/>
                  </a:lnTo>
                  <a:lnTo>
                    <a:pt x="21008" y="9278"/>
                  </a:lnTo>
                  <a:cubicBezTo>
                    <a:pt x="21335" y="9278"/>
                    <a:pt x="21600" y="10198"/>
                    <a:pt x="21600" y="11332"/>
                  </a:cubicBezTo>
                  <a:lnTo>
                    <a:pt x="21600" y="11332"/>
                  </a:lnTo>
                  <a:lnTo>
                    <a:pt x="21600" y="19546"/>
                  </a:lnTo>
                  <a:cubicBezTo>
                    <a:pt x="21600" y="20681"/>
                    <a:pt x="21335" y="21600"/>
                    <a:pt x="21008" y="21600"/>
                  </a:cubicBezTo>
                  <a:lnTo>
                    <a:pt x="592" y="21600"/>
                  </a:lnTo>
                  <a:cubicBezTo>
                    <a:pt x="265" y="21600"/>
                    <a:pt x="0" y="20681"/>
                    <a:pt x="0" y="19546"/>
                  </a:cubicBezTo>
                  <a:lnTo>
                    <a:pt x="0" y="14412"/>
                  </a:lnTo>
                  <a:lnTo>
                    <a:pt x="0" y="11332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1" name="The percentage of visitors who leave a site after viewing only one page"/>
            <p:cNvSpPr txBox="1"/>
            <p:nvPr/>
          </p:nvSpPr>
          <p:spPr>
            <a:xfrm>
              <a:off x="94723" y="470189"/>
              <a:ext cx="4332541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lang="en-GB"/>
                <a:t>Bounce rate: </a:t>
              </a:r>
              <a:r>
                <a:t>The </a:t>
              </a:r>
              <a:r>
                <a:rPr dirty="0"/>
                <a:t>percentage of visitors who leave a site after viewing only one page</a:t>
              </a:r>
              <a:r>
                <a:rPr lang="en-US" dirty="0"/>
                <a:t>.</a:t>
              </a:r>
              <a:endParaRPr dirty="0"/>
            </a:p>
          </p:txBody>
        </p:sp>
      </p:grpSp>
      <p:graphicFrame>
        <p:nvGraphicFramePr>
          <p:cNvPr id="243" name="Table 1"/>
          <p:cNvGraphicFramePr/>
          <p:nvPr>
            <p:extLst>
              <p:ext uri="{D42A27DB-BD31-4B8C-83A1-F6EECF244321}">
                <p14:modId xmlns:p14="http://schemas.microsoft.com/office/powerpoint/2010/main" val="4293527906"/>
              </p:ext>
            </p:extLst>
          </p:nvPr>
        </p:nvGraphicFramePr>
        <p:xfrm>
          <a:off x="1308100" y="2220118"/>
          <a:ext cx="6096000" cy="2300336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016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Do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accent3">
                              <a:lumOff val="44000"/>
                            </a:schemeClr>
                          </a:solidFill>
                          <a:sym typeface="Verdana"/>
                        </a:rPr>
                        <a:t>Don’t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+mj-lt"/>
                          <a:ea typeface="+mj-ea"/>
                          <a:cs typeface="+mj-cs"/>
                        </a:rPr>
                        <a:t>Base the review on evidence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dirty="0">
                          <a:latin typeface="+mj-lt"/>
                          <a:ea typeface="+mj-ea"/>
                          <a:cs typeface="+mj-cs"/>
                        </a:rPr>
                        <a:t>Rely on your own opinion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+mj-lt"/>
                          <a:ea typeface="+mj-ea"/>
                          <a:cs typeface="+mj-cs"/>
                        </a:rPr>
                        <a:t>Recognise that different people will have different opinions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latin typeface="+mj-lt"/>
                          <a:ea typeface="+mj-ea"/>
                          <a:cs typeface="+mj-cs"/>
                        </a:rPr>
                        <a:t>Assume that one person’s opinion is enough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dirty="0">
                          <a:latin typeface="+mj-lt"/>
                          <a:ea typeface="+mj-ea"/>
                          <a:cs typeface="+mj-cs"/>
                        </a:rPr>
                        <a:t>Try to collect evidence, e.g. bounce rate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dirty="0">
                          <a:latin typeface="+mj-lt"/>
                          <a:ea typeface="+mj-ea"/>
                          <a:cs typeface="+mj-cs"/>
                        </a:rPr>
                        <a:t>Test the interface in unrealistic situations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Reviewing a user interface</a:t>
            </a:r>
          </a:p>
        </p:txBody>
      </p:sp>
      <p:sp>
        <p:nvSpPr>
          <p:cNvPr id="24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Using personas</a:t>
            </a:r>
          </a:p>
          <a:p>
            <a:pPr marL="0" lvl="1"/>
            <a:r>
              <a:rPr dirty="0"/>
              <a:t>Who are the target users?</a:t>
            </a:r>
          </a:p>
          <a:p>
            <a:pPr marL="0" lvl="1"/>
            <a:r>
              <a:rPr dirty="0"/>
              <a:t>Identify three or four ideal ‘types’.</a:t>
            </a:r>
          </a:p>
          <a:p>
            <a:pPr marL="0" lvl="1"/>
            <a:r>
              <a:rPr dirty="0"/>
              <a:t>For each user type:</a:t>
            </a:r>
          </a:p>
          <a:p>
            <a:pPr marL="504000" lvl="2"/>
            <a:r>
              <a:rPr dirty="0"/>
              <a:t>What are their needs and expectations?</a:t>
            </a:r>
          </a:p>
          <a:p>
            <a:pPr marL="720000" lvl="3"/>
            <a:r>
              <a:rPr dirty="0"/>
              <a:t>Use this to produce a checklist of needs.</a:t>
            </a:r>
          </a:p>
          <a:p>
            <a:pPr marL="720000" lvl="3"/>
            <a:r>
              <a:rPr dirty="0"/>
              <a:t>Review the product against this checklist.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346</Words>
  <Application>Microsoft Office PowerPoint</Application>
  <PresentationFormat>On-screen Show (4:3)</PresentationFormat>
  <Paragraphs>39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Reviewing a user interface</vt:lpstr>
      <vt:lpstr>Reviewing a user interface</vt:lpstr>
      <vt:lpstr>Reviewing a user interface</vt:lpstr>
      <vt:lpstr>Reviewing a user interface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Reviewing a user interface</dc:title>
  <dc:creator>Mukesh Bisht</dc:creator>
  <cp:lastModifiedBy>Mukesh  Bisht</cp:lastModifiedBy>
  <cp:revision>11</cp:revision>
  <dcterms:modified xsi:type="dcterms:W3CDTF">2022-10-31T22:43:41Z</dcterms:modified>
</cp:coreProperties>
</file>