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starter activity.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Strengths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Questions asked</a:t>
            </a:r>
            <a:r>
              <a:rPr lang="en-US" dirty="0"/>
              <a:t>.</a:t>
            </a:r>
            <a:endParaRPr dirty="0"/>
          </a:p>
          <a:p>
            <a:endParaRPr dirty="0"/>
          </a:p>
          <a:p>
            <a:r>
              <a:rPr dirty="0"/>
              <a:t>Weaknesses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Legibility of mathematical symbols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 interface – not intuitive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Does not have a ‘working out’ section 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Not enough content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Strengths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Instant marking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Gives a grade at the end (1</a:t>
            </a:r>
            <a:r>
              <a:rPr lang="en-US" dirty="0"/>
              <a:t>–</a:t>
            </a:r>
            <a:r>
              <a:rPr dirty="0"/>
              <a:t>9 so up to date – not A*</a:t>
            </a:r>
            <a:r>
              <a:rPr lang="en-US" dirty="0"/>
              <a:t>–</a:t>
            </a:r>
            <a:r>
              <a:rPr dirty="0"/>
              <a:t>G)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Ability to re-attempt questions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Questions reflect the demands of the real exam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Questions can be attempted in any order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Exams are timed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 interface is intuitive</a:t>
            </a:r>
            <a:r>
              <a:rPr lang="en-US" dirty="0"/>
              <a:t>.</a:t>
            </a:r>
            <a:endParaRPr dirty="0"/>
          </a:p>
          <a:p>
            <a:endParaRPr dirty="0"/>
          </a:p>
          <a:p>
            <a:r>
              <a:rPr dirty="0"/>
              <a:t>Weaknesses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Poor layout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7" name="Shape 2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Strengths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Bright and pretty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Intuitive menu/interface</a:t>
            </a:r>
            <a:r>
              <a:rPr lang="en-US" dirty="0"/>
              <a:t>.</a:t>
            </a:r>
            <a:endParaRPr dirty="0"/>
          </a:p>
          <a:p>
            <a:endParaRPr dirty="0"/>
          </a:p>
          <a:p>
            <a:r>
              <a:rPr dirty="0"/>
              <a:t>Weaknesses of this app: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Poor </a:t>
            </a:r>
            <a:r>
              <a:rPr dirty="0" err="1"/>
              <a:t>colour</a:t>
            </a:r>
            <a:r>
              <a:rPr dirty="0"/>
              <a:t> scheme – hard for those </a:t>
            </a:r>
            <a:r>
              <a:rPr lang="en-US" dirty="0"/>
              <a:t>who are </a:t>
            </a:r>
            <a:r>
              <a:rPr lang="en-US" dirty="0" err="1"/>
              <a:t>colour</a:t>
            </a:r>
            <a:r>
              <a:rPr lang="en-US" dirty="0"/>
              <a:t> blind or have dyslexia</a:t>
            </a:r>
            <a:r>
              <a:rPr dirty="0"/>
              <a:t> (due to poor contrast between text and background) 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No back button, navigation is only possible by returning to the homepage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0" algn="ctr">
              <a:buSzTx/>
              <a:buNone/>
            </a:lvl2pPr>
            <a:lvl3pPr marL="0" indent="0" algn="ctr">
              <a:buSzTx/>
              <a:buNone/>
            </a:lvl3pPr>
            <a:lvl4pPr marL="0" indent="0" algn="ctr">
              <a:buSzTx/>
              <a:buNone/>
            </a:lvl4pPr>
            <a:lvl5pPr marL="0" indent="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0" algn="ctr">
              <a:buSzTx/>
              <a:buNone/>
            </a:lvl2pPr>
            <a:lvl3pPr marL="0" indent="0" algn="ctr">
              <a:buSzTx/>
              <a:buNone/>
            </a:lvl3pPr>
            <a:lvl4pPr marL="0" indent="0" algn="ctr">
              <a:buSzTx/>
              <a:buNone/>
            </a:lvl4pPr>
            <a:lvl5pPr marL="0" indent="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0">
              <a:spcBef>
                <a:spcPts val="400"/>
              </a:spcBef>
              <a:buSzTx/>
              <a:buNone/>
              <a:defRPr sz="2000"/>
            </a:lvl2pPr>
            <a:lvl3pPr marL="0" indent="0">
              <a:spcBef>
                <a:spcPts val="400"/>
              </a:spcBef>
              <a:buSzTx/>
              <a:buNone/>
              <a:defRPr sz="2000"/>
            </a:lvl3pPr>
            <a:lvl4pPr marL="0" indent="0">
              <a:spcBef>
                <a:spcPts val="400"/>
              </a:spcBef>
              <a:buSzTx/>
              <a:buNone/>
              <a:defRPr sz="2000"/>
            </a:lvl4pPr>
            <a:lvl5pPr marL="0" indent="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90" cy="40241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b="1"/>
            </a:lvl1pPr>
            <a:lvl2pPr marL="0" indent="0">
              <a:buSzTx/>
              <a:buNone/>
              <a:defRPr b="1"/>
            </a:lvl2pPr>
            <a:lvl3pPr marL="0" indent="0">
              <a:buSzTx/>
              <a:buNone/>
              <a:defRPr b="1"/>
            </a:lvl3pPr>
            <a:lvl4pPr marL="0" indent="0">
              <a:buSzTx/>
              <a:buNone/>
              <a:defRPr b="1"/>
            </a:lvl4pPr>
            <a:lvl5pPr marL="0" indent="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5" cy="865650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5" cy="39933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2" cy="35308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2" cy="73183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0">
              <a:spcBef>
                <a:spcPts val="400"/>
              </a:spcBef>
              <a:buSzTx/>
              <a:buNone/>
              <a:defRPr sz="2000"/>
            </a:lvl2pPr>
            <a:lvl3pPr marL="0" indent="0">
              <a:spcBef>
                <a:spcPts val="400"/>
              </a:spcBef>
              <a:buSzTx/>
              <a:buNone/>
              <a:defRPr sz="2000"/>
            </a:lvl3pPr>
            <a:lvl4pPr marL="0" indent="0">
              <a:spcBef>
                <a:spcPts val="400"/>
              </a:spcBef>
              <a:buSzTx/>
              <a:buNone/>
              <a:defRPr sz="2000"/>
            </a:lvl4pPr>
            <a:lvl5pPr marL="0" indent="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90" cy="40241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b="1"/>
            </a:lvl1pPr>
            <a:lvl2pPr marL="0" indent="0">
              <a:buSzTx/>
              <a:buNone/>
              <a:defRPr b="1"/>
            </a:lvl2pPr>
            <a:lvl3pPr marL="0" indent="0">
              <a:buSzTx/>
              <a:buNone/>
              <a:defRPr b="1"/>
            </a:lvl3pPr>
            <a:lvl4pPr marL="0" indent="0">
              <a:buSzTx/>
              <a:buNone/>
              <a:defRPr b="1"/>
            </a:lvl4pPr>
            <a:lvl5pPr marL="0" indent="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5" cy="865650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5" cy="399330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2" cy="35308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2" cy="73183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2" cy="37769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9546" y="6224224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F14A33-538D-9926-97CE-65B089C093DF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815C1E-06D7-1CD3-4B8A-CAF9FFF53C9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671CDF2-9918-8F8C-442E-3C4BFBD5E737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xfrm>
            <a:off x="685800" y="2143358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BTEC revision apps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Which app would you choose?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App 1</a:t>
            </a:r>
          </a:p>
        </p:txBody>
      </p:sp>
      <p:grpSp>
        <p:nvGrpSpPr>
          <p:cNvPr id="237" name="Speech Bubble: Oval 3"/>
          <p:cNvGrpSpPr/>
          <p:nvPr/>
        </p:nvGrpSpPr>
        <p:grpSpPr>
          <a:xfrm>
            <a:off x="457199" y="1844824"/>
            <a:ext cx="3442753" cy="1812155"/>
            <a:chOff x="0" y="0"/>
            <a:chExt cx="3442751" cy="1812154"/>
          </a:xfrm>
        </p:grpSpPr>
        <p:sp>
          <p:nvSpPr>
            <p:cNvPr id="235" name="Quote Bubble"/>
            <p:cNvSpPr/>
            <p:nvPr/>
          </p:nvSpPr>
          <p:spPr>
            <a:xfrm>
              <a:off x="-1" y="0"/>
              <a:ext cx="3442753" cy="1812155"/>
            </a:xfrm>
            <a:prstGeom prst="wedgeEllipseCallout">
              <a:avLst>
                <a:gd name="adj1" fmla="val -39039"/>
                <a:gd name="adj2" fmla="val 71722"/>
              </a:avLst>
            </a:prstGeom>
            <a:solidFill>
              <a:srgbClr val="933E56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36" name="Great selection of questions, but you need to improve legibility of things like indices and the proportion symbol."/>
            <p:cNvSpPr txBox="1"/>
            <p:nvPr/>
          </p:nvSpPr>
          <p:spPr>
            <a:xfrm>
              <a:off x="562599" y="136456"/>
              <a:ext cx="2317552" cy="1539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Great selection of questions, but you need to improve legibility of things like indices and the proportion symbol.</a:t>
              </a:r>
            </a:p>
          </p:txBody>
        </p:sp>
      </p:grpSp>
      <p:grpSp>
        <p:nvGrpSpPr>
          <p:cNvPr id="240" name="Speech Bubble: Rectangle with Corners Rounded 5"/>
          <p:cNvGrpSpPr/>
          <p:nvPr/>
        </p:nvGrpSpPr>
        <p:grpSpPr>
          <a:xfrm>
            <a:off x="1475655" y="4065118"/>
            <a:ext cx="3600403" cy="2291507"/>
            <a:chOff x="0" y="0"/>
            <a:chExt cx="3600401" cy="2291506"/>
          </a:xfrm>
        </p:grpSpPr>
        <p:sp>
          <p:nvSpPr>
            <p:cNvPr id="238" name="Shape"/>
            <p:cNvSpPr/>
            <p:nvPr/>
          </p:nvSpPr>
          <p:spPr>
            <a:xfrm>
              <a:off x="0" y="-1"/>
              <a:ext cx="3600403" cy="229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847"/>
                  </a:moveTo>
                  <a:cubicBezTo>
                    <a:pt x="0" y="1275"/>
                    <a:pt x="811" y="0"/>
                    <a:pt x="1812" y="0"/>
                  </a:cubicBezTo>
                  <a:lnTo>
                    <a:pt x="19788" y="0"/>
                  </a:lnTo>
                  <a:cubicBezTo>
                    <a:pt x="20789" y="0"/>
                    <a:pt x="21600" y="1275"/>
                    <a:pt x="21600" y="2847"/>
                  </a:cubicBezTo>
                  <a:lnTo>
                    <a:pt x="21600" y="14235"/>
                  </a:lnTo>
                  <a:cubicBezTo>
                    <a:pt x="21600" y="15807"/>
                    <a:pt x="20789" y="17082"/>
                    <a:pt x="19788" y="17082"/>
                  </a:cubicBezTo>
                  <a:lnTo>
                    <a:pt x="9000" y="17082"/>
                  </a:lnTo>
                  <a:lnTo>
                    <a:pt x="1772" y="21600"/>
                  </a:lnTo>
                  <a:lnTo>
                    <a:pt x="3600" y="17082"/>
                  </a:lnTo>
                  <a:lnTo>
                    <a:pt x="1812" y="17082"/>
                  </a:lnTo>
                  <a:cubicBezTo>
                    <a:pt x="811" y="17082"/>
                    <a:pt x="0" y="15807"/>
                    <a:pt x="0" y="14235"/>
                  </a:cubicBezTo>
                  <a:lnTo>
                    <a:pt x="0" y="9964"/>
                  </a:lnTo>
                  <a:close/>
                </a:path>
              </a:pathLst>
            </a:custGeom>
            <a:solidFill>
              <a:srgbClr val="933E56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39" name="This app did help me a lot. However, the user interface is just horrible. Really difficult to navigate the app, but helpful when you figure out how to work it."/>
            <p:cNvSpPr txBox="1"/>
            <p:nvPr/>
          </p:nvSpPr>
          <p:spPr>
            <a:xfrm>
              <a:off x="146882" y="136456"/>
              <a:ext cx="3306638" cy="1539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This app did help me a lot. However, the user interface is just horrible. Really difficult to navigate the app, but helpful when you figure out how to work it.</a:t>
              </a:r>
            </a:p>
          </p:txBody>
        </p:sp>
      </p:grpSp>
      <p:grpSp>
        <p:nvGrpSpPr>
          <p:cNvPr id="248" name="Thought Bubble: Cloud 6"/>
          <p:cNvGrpSpPr/>
          <p:nvPr/>
        </p:nvGrpSpPr>
        <p:grpSpPr>
          <a:xfrm>
            <a:off x="5242026" y="2098394"/>
            <a:ext cx="2451568" cy="1839934"/>
            <a:chOff x="51" y="-15"/>
            <a:chExt cx="2451567" cy="1839933"/>
          </a:xfrm>
        </p:grpSpPr>
        <p:grpSp>
          <p:nvGrpSpPr>
            <p:cNvPr id="246" name="Group"/>
            <p:cNvGrpSpPr/>
            <p:nvPr/>
          </p:nvGrpSpPr>
          <p:grpSpPr>
            <a:xfrm>
              <a:off x="51" y="-16"/>
              <a:ext cx="2451568" cy="1839934"/>
              <a:chOff x="52" y="-15"/>
              <a:chExt cx="2451567" cy="1839933"/>
            </a:xfrm>
          </p:grpSpPr>
          <p:sp>
            <p:nvSpPr>
              <p:cNvPr id="241" name="Shape"/>
              <p:cNvSpPr/>
              <p:nvPr/>
            </p:nvSpPr>
            <p:spPr>
              <a:xfrm>
                <a:off x="52" y="-16"/>
                <a:ext cx="2451568" cy="15151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9" h="20684" extrusionOk="0">
                    <a:moveTo>
                      <a:pt x="1901" y="6800"/>
                    </a:moveTo>
                    <a:cubicBezTo>
                      <a:pt x="1658" y="4397"/>
                      <a:pt x="2907" y="2184"/>
                      <a:pt x="4691" y="1857"/>
                    </a:cubicBezTo>
                    <a:cubicBezTo>
                      <a:pt x="5414" y="1724"/>
                      <a:pt x="6149" y="1922"/>
                      <a:pt x="6778" y="2419"/>
                    </a:cubicBezTo>
                    <a:cubicBezTo>
                      <a:pt x="7445" y="725"/>
                      <a:pt x="9003" y="82"/>
                      <a:pt x="10259" y="981"/>
                    </a:cubicBezTo>
                    <a:cubicBezTo>
                      <a:pt x="10478" y="1139"/>
                      <a:pt x="10680" y="1338"/>
                      <a:pt x="10857" y="1573"/>
                    </a:cubicBezTo>
                    <a:cubicBezTo>
                      <a:pt x="11377" y="169"/>
                      <a:pt x="12642" y="-401"/>
                      <a:pt x="13683" y="299"/>
                    </a:cubicBezTo>
                    <a:cubicBezTo>
                      <a:pt x="13971" y="493"/>
                      <a:pt x="14223" y="774"/>
                      <a:pt x="14418" y="1119"/>
                    </a:cubicBezTo>
                    <a:cubicBezTo>
                      <a:pt x="15255" y="-209"/>
                      <a:pt x="16734" y="-373"/>
                      <a:pt x="17722" y="753"/>
                    </a:cubicBezTo>
                    <a:cubicBezTo>
                      <a:pt x="18137" y="1226"/>
                      <a:pt x="18417" y="1878"/>
                      <a:pt x="18513" y="2598"/>
                    </a:cubicBezTo>
                    <a:cubicBezTo>
                      <a:pt x="19885" y="3102"/>
                      <a:pt x="20694" y="5013"/>
                      <a:pt x="20321" y="6865"/>
                    </a:cubicBezTo>
                    <a:cubicBezTo>
                      <a:pt x="20289" y="7020"/>
                      <a:pt x="20250" y="7173"/>
                      <a:pt x="20203" y="7321"/>
                    </a:cubicBezTo>
                    <a:cubicBezTo>
                      <a:pt x="21303" y="9251"/>
                      <a:pt x="21034" y="12017"/>
                      <a:pt x="19601" y="13499"/>
                    </a:cubicBezTo>
                    <a:cubicBezTo>
                      <a:pt x="19156" y="13961"/>
                      <a:pt x="18629" y="14259"/>
                      <a:pt x="18072" y="14367"/>
                    </a:cubicBezTo>
                    <a:cubicBezTo>
                      <a:pt x="18072" y="16443"/>
                      <a:pt x="16822" y="18126"/>
                      <a:pt x="15280" y="18126"/>
                    </a:cubicBezTo>
                    <a:cubicBezTo>
                      <a:pt x="14757" y="18126"/>
                      <a:pt x="14245" y="17928"/>
                      <a:pt x="13801" y="17556"/>
                    </a:cubicBezTo>
                    <a:cubicBezTo>
                      <a:pt x="13280" y="19883"/>
                      <a:pt x="11460" y="21199"/>
                      <a:pt x="9738" y="20494"/>
                    </a:cubicBezTo>
                    <a:cubicBezTo>
                      <a:pt x="9016" y="20199"/>
                      <a:pt x="8392" y="19574"/>
                      <a:pt x="7973" y="18727"/>
                    </a:cubicBezTo>
                    <a:cubicBezTo>
                      <a:pt x="6209" y="20160"/>
                      <a:pt x="3920" y="19389"/>
                      <a:pt x="2859" y="17004"/>
                    </a:cubicBezTo>
                    <a:cubicBezTo>
                      <a:pt x="2846" y="16974"/>
                      <a:pt x="2833" y="16944"/>
                      <a:pt x="2820" y="16914"/>
                    </a:cubicBezTo>
                    <a:cubicBezTo>
                      <a:pt x="1666" y="17096"/>
                      <a:pt x="620" y="15986"/>
                      <a:pt x="485" y="14435"/>
                    </a:cubicBezTo>
                    <a:cubicBezTo>
                      <a:pt x="412" y="13608"/>
                      <a:pt x="615" y="12780"/>
                      <a:pt x="1038" y="12172"/>
                    </a:cubicBezTo>
                    <a:cubicBezTo>
                      <a:pt x="39" y="11379"/>
                      <a:pt x="-297" y="9639"/>
                      <a:pt x="288" y="8285"/>
                    </a:cubicBezTo>
                    <a:cubicBezTo>
                      <a:pt x="626" y="7504"/>
                      <a:pt x="1218" y="6988"/>
                      <a:pt x="1883" y="6895"/>
                    </a:cubicBezTo>
                    <a:close/>
                  </a:path>
                </a:pathLst>
              </a:custGeom>
              <a:solidFill>
                <a:srgbClr val="933E56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42" name="Circle"/>
              <p:cNvSpPr/>
              <p:nvPr/>
            </p:nvSpPr>
            <p:spPr>
              <a:xfrm>
                <a:off x="403085" y="1393005"/>
                <a:ext cx="252031" cy="252031"/>
              </a:xfrm>
              <a:prstGeom prst="ellipse">
                <a:avLst/>
              </a:prstGeom>
              <a:solidFill>
                <a:srgbClr val="933E56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43" name="Circle"/>
              <p:cNvSpPr/>
              <p:nvPr/>
            </p:nvSpPr>
            <p:spPr>
              <a:xfrm>
                <a:off x="290250" y="1605554"/>
                <a:ext cx="168021" cy="168021"/>
              </a:xfrm>
              <a:prstGeom prst="ellipse">
                <a:avLst/>
              </a:prstGeom>
              <a:solidFill>
                <a:srgbClr val="933E56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44" name="Circle"/>
              <p:cNvSpPr/>
              <p:nvPr/>
            </p:nvSpPr>
            <p:spPr>
              <a:xfrm>
                <a:off x="233884" y="1755905"/>
                <a:ext cx="84013" cy="84013"/>
              </a:xfrm>
              <a:prstGeom prst="ellipse">
                <a:avLst/>
              </a:prstGeom>
              <a:solidFill>
                <a:srgbClr val="933E56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45" name="Shape"/>
              <p:cNvSpPr/>
              <p:nvPr/>
            </p:nvSpPr>
            <p:spPr>
              <a:xfrm>
                <a:off x="124482" y="77041"/>
                <a:ext cx="2246415" cy="1286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0" y="14010"/>
                    </a:moveTo>
                    <a:cubicBezTo>
                      <a:pt x="899" y="14066"/>
                      <a:pt x="417" y="13902"/>
                      <a:pt x="0" y="13542"/>
                    </a:cubicBezTo>
                    <a:moveTo>
                      <a:pt x="2598" y="19137"/>
                    </a:moveTo>
                    <a:cubicBezTo>
                      <a:pt x="2405" y="19250"/>
                      <a:pt x="2202" y="19325"/>
                      <a:pt x="1994" y="19361"/>
                    </a:cubicBezTo>
                    <a:moveTo>
                      <a:pt x="7802" y="21600"/>
                    </a:moveTo>
                    <a:cubicBezTo>
                      <a:pt x="7657" y="21279"/>
                      <a:pt x="7535" y="20936"/>
                      <a:pt x="7438" y="20577"/>
                    </a:cubicBezTo>
                    <a:moveTo>
                      <a:pt x="14532" y="19050"/>
                    </a:moveTo>
                    <a:cubicBezTo>
                      <a:pt x="14510" y="19430"/>
                      <a:pt x="14462" y="19806"/>
                      <a:pt x="14386" y="20172"/>
                    </a:cubicBezTo>
                    <a:moveTo>
                      <a:pt x="17421" y="12116"/>
                    </a:moveTo>
                    <a:cubicBezTo>
                      <a:pt x="18505" y="12890"/>
                      <a:pt x="19193" y="14504"/>
                      <a:pt x="19193" y="16273"/>
                    </a:cubicBezTo>
                    <a:moveTo>
                      <a:pt x="21600" y="7649"/>
                    </a:moveTo>
                    <a:cubicBezTo>
                      <a:pt x="21423" y="8256"/>
                      <a:pt x="21153" y="8794"/>
                      <a:pt x="20811" y="9222"/>
                    </a:cubicBezTo>
                    <a:moveTo>
                      <a:pt x="19707" y="1814"/>
                    </a:moveTo>
                    <a:cubicBezTo>
                      <a:pt x="19737" y="2059"/>
                      <a:pt x="19751" y="2307"/>
                      <a:pt x="19749" y="2556"/>
                    </a:cubicBezTo>
                    <a:moveTo>
                      <a:pt x="14668" y="947"/>
                    </a:moveTo>
                    <a:cubicBezTo>
                      <a:pt x="14771" y="605"/>
                      <a:pt x="14907" y="286"/>
                      <a:pt x="15073" y="0"/>
                    </a:cubicBezTo>
                    <a:moveTo>
                      <a:pt x="10888" y="1399"/>
                    </a:moveTo>
                    <a:cubicBezTo>
                      <a:pt x="10930" y="1115"/>
                      <a:pt x="10996" y="841"/>
                      <a:pt x="11084" y="582"/>
                    </a:cubicBezTo>
                    <a:moveTo>
                      <a:pt x="6452" y="1676"/>
                    </a:moveTo>
                    <a:cubicBezTo>
                      <a:pt x="6709" y="1897"/>
                      <a:pt x="6947" y="2163"/>
                      <a:pt x="7160" y="2469"/>
                    </a:cubicBezTo>
                    <a:moveTo>
                      <a:pt x="1072" y="7905"/>
                    </a:moveTo>
                    <a:cubicBezTo>
                      <a:pt x="1016" y="7632"/>
                      <a:pt x="974" y="7353"/>
                      <a:pt x="948" y="7071"/>
                    </a:cubicBez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</p:grpSp>
        <p:sp>
          <p:nvSpPr>
            <p:cNvPr id="247" name="Good app, but not enough content."/>
            <p:cNvSpPr txBox="1"/>
            <p:nvPr/>
          </p:nvSpPr>
          <p:spPr>
            <a:xfrm>
              <a:off x="397926" y="187841"/>
              <a:ext cx="1482474" cy="1056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Good app, but not enough content.</a:t>
              </a:r>
            </a:p>
          </p:txBody>
        </p:sp>
      </p:grpSp>
      <p:grpSp>
        <p:nvGrpSpPr>
          <p:cNvPr id="251" name="Speech Bubble: Rectangle 7"/>
          <p:cNvGrpSpPr/>
          <p:nvPr/>
        </p:nvGrpSpPr>
        <p:grpSpPr>
          <a:xfrm>
            <a:off x="6156176" y="4281985"/>
            <a:ext cx="2376267" cy="2021969"/>
            <a:chOff x="0" y="0"/>
            <a:chExt cx="2376266" cy="2021968"/>
          </a:xfrm>
        </p:grpSpPr>
        <p:sp>
          <p:nvSpPr>
            <p:cNvPr id="249" name="Shape"/>
            <p:cNvSpPr/>
            <p:nvPr/>
          </p:nvSpPr>
          <p:spPr>
            <a:xfrm>
              <a:off x="-1" y="13535"/>
              <a:ext cx="2376268" cy="2008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6263"/>
                  </a:lnTo>
                  <a:lnTo>
                    <a:pt x="9000" y="16263"/>
                  </a:lnTo>
                  <a:lnTo>
                    <a:pt x="960" y="21600"/>
                  </a:lnTo>
                  <a:lnTo>
                    <a:pt x="3600" y="16263"/>
                  </a:lnTo>
                  <a:lnTo>
                    <a:pt x="0" y="16263"/>
                  </a:lnTo>
                  <a:lnTo>
                    <a:pt x="0" y="9487"/>
                  </a:lnTo>
                  <a:close/>
                </a:path>
              </a:pathLst>
            </a:custGeom>
            <a:solidFill>
              <a:srgbClr val="933E56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50" name="Enjoying relearning maths from the comfort of my bed. Would be nice with a working out scribble section."/>
            <p:cNvSpPr txBox="1"/>
            <p:nvPr/>
          </p:nvSpPr>
          <p:spPr>
            <a:xfrm>
              <a:off x="58419" y="-1"/>
              <a:ext cx="2259428" cy="1539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Enjoying relearning maths from the comfort of my bed. Would be nice with a working out scribble section.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animBg="1" advAuto="0"/>
      <p:bldP spid="240" grpId="3" animBg="1" advAuto="0"/>
      <p:bldP spid="248" grpId="2" animBg="1" advAuto="0"/>
      <p:bldP spid="251" grpId="4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App 2</a:t>
            </a:r>
          </a:p>
        </p:txBody>
      </p:sp>
      <p:grpSp>
        <p:nvGrpSpPr>
          <p:cNvPr id="259" name="Speech Bubble: Oval 3"/>
          <p:cNvGrpSpPr/>
          <p:nvPr/>
        </p:nvGrpSpPr>
        <p:grpSpPr>
          <a:xfrm>
            <a:off x="5013652" y="3971880"/>
            <a:ext cx="4022847" cy="2172932"/>
            <a:chOff x="0" y="0"/>
            <a:chExt cx="4022846" cy="2172931"/>
          </a:xfrm>
        </p:grpSpPr>
        <p:sp>
          <p:nvSpPr>
            <p:cNvPr id="257" name="Quote Bubble"/>
            <p:cNvSpPr/>
            <p:nvPr/>
          </p:nvSpPr>
          <p:spPr>
            <a:xfrm>
              <a:off x="-1" y="-1"/>
              <a:ext cx="4022848" cy="2172933"/>
            </a:xfrm>
            <a:prstGeom prst="wedgeEllipseCallout">
              <a:avLst>
                <a:gd name="adj1" fmla="val -42418"/>
                <a:gd name="adj2" fmla="val 58148"/>
              </a:avLst>
            </a:prstGeom>
            <a:solidFill>
              <a:srgbClr val="55A9A7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58" name="The maths content does not look like it is laid out very well. It doesn't look planned by a maths teacher. Please consider the layout as this helps a great deal."/>
            <p:cNvSpPr txBox="1"/>
            <p:nvPr/>
          </p:nvSpPr>
          <p:spPr>
            <a:xfrm>
              <a:off x="647551" y="196194"/>
              <a:ext cx="2727744" cy="1780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The maths content does not look like it is laid out very well. It doesn't look planned by a maths teacher. Please consider the layout as this helps a great deal.</a:t>
              </a:r>
            </a:p>
          </p:txBody>
        </p:sp>
      </p:grpSp>
      <p:grpSp>
        <p:nvGrpSpPr>
          <p:cNvPr id="262" name="Speech Bubble: Rectangle with Corners Rounded 5"/>
          <p:cNvGrpSpPr/>
          <p:nvPr/>
        </p:nvGrpSpPr>
        <p:grpSpPr>
          <a:xfrm>
            <a:off x="4716016" y="2204864"/>
            <a:ext cx="3672411" cy="1982097"/>
            <a:chOff x="0" y="0"/>
            <a:chExt cx="3672409" cy="1982096"/>
          </a:xfrm>
        </p:grpSpPr>
        <p:sp>
          <p:nvSpPr>
            <p:cNvPr id="260" name="Shape"/>
            <p:cNvSpPr/>
            <p:nvPr/>
          </p:nvSpPr>
          <p:spPr>
            <a:xfrm>
              <a:off x="0" y="-1"/>
              <a:ext cx="3672411" cy="198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847"/>
                  </a:moveTo>
                  <a:cubicBezTo>
                    <a:pt x="0" y="1275"/>
                    <a:pt x="688" y="0"/>
                    <a:pt x="1537" y="0"/>
                  </a:cubicBezTo>
                  <a:lnTo>
                    <a:pt x="20063" y="0"/>
                  </a:lnTo>
                  <a:cubicBezTo>
                    <a:pt x="20912" y="0"/>
                    <a:pt x="21600" y="1275"/>
                    <a:pt x="21600" y="2847"/>
                  </a:cubicBezTo>
                  <a:lnTo>
                    <a:pt x="21600" y="14235"/>
                  </a:lnTo>
                  <a:cubicBezTo>
                    <a:pt x="21600" y="15807"/>
                    <a:pt x="20912" y="17082"/>
                    <a:pt x="20063" y="17082"/>
                  </a:cubicBezTo>
                  <a:lnTo>
                    <a:pt x="9000" y="17082"/>
                  </a:lnTo>
                  <a:lnTo>
                    <a:pt x="1772" y="21600"/>
                  </a:lnTo>
                  <a:lnTo>
                    <a:pt x="3600" y="17082"/>
                  </a:lnTo>
                  <a:lnTo>
                    <a:pt x="1537" y="17082"/>
                  </a:lnTo>
                  <a:cubicBezTo>
                    <a:pt x="688" y="17082"/>
                    <a:pt x="0" y="15807"/>
                    <a:pt x="0" y="14235"/>
                  </a:cubicBezTo>
                  <a:lnTo>
                    <a:pt x="0" y="9964"/>
                  </a:lnTo>
                  <a:close/>
                </a:path>
              </a:pathLst>
            </a:custGeom>
            <a:solidFill>
              <a:srgbClr val="55A9A7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61" name="Great exam practice! You can go through a full exam and it marks it and gives a 1–9 grade at the end. It lets you do the questions in any order and times the exam. Really useful."/>
            <p:cNvSpPr txBox="1"/>
            <p:nvPr/>
          </p:nvSpPr>
          <p:spPr>
            <a:xfrm>
              <a:off x="134937" y="14113"/>
              <a:ext cx="3402536" cy="1539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Great exam practice! You can go through a full exam and it marks it and gives a 1–9 grade at the end. It lets you do the questions in any order and times the exam. Really useful.</a:t>
              </a:r>
            </a:p>
          </p:txBody>
        </p:sp>
      </p:grpSp>
      <p:grpSp>
        <p:nvGrpSpPr>
          <p:cNvPr id="270" name="Thought Bubble: Cloud 6"/>
          <p:cNvGrpSpPr/>
          <p:nvPr/>
        </p:nvGrpSpPr>
        <p:grpSpPr>
          <a:xfrm>
            <a:off x="1113114" y="4437258"/>
            <a:ext cx="3028407" cy="1919819"/>
            <a:chOff x="63" y="-17"/>
            <a:chExt cx="3028406" cy="1919818"/>
          </a:xfrm>
        </p:grpSpPr>
        <p:grpSp>
          <p:nvGrpSpPr>
            <p:cNvPr id="268" name="Group"/>
            <p:cNvGrpSpPr/>
            <p:nvPr/>
          </p:nvGrpSpPr>
          <p:grpSpPr>
            <a:xfrm>
              <a:off x="63" y="-18"/>
              <a:ext cx="3028407" cy="1919819"/>
              <a:chOff x="64" y="-17"/>
              <a:chExt cx="3028406" cy="1919818"/>
            </a:xfrm>
          </p:grpSpPr>
          <p:sp>
            <p:nvSpPr>
              <p:cNvPr id="263" name="Shape"/>
              <p:cNvSpPr/>
              <p:nvPr/>
            </p:nvSpPr>
            <p:spPr>
              <a:xfrm>
                <a:off x="64" y="-18"/>
                <a:ext cx="3028407" cy="1737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9" h="20684" extrusionOk="0">
                    <a:moveTo>
                      <a:pt x="1901" y="6800"/>
                    </a:moveTo>
                    <a:cubicBezTo>
                      <a:pt x="1658" y="4397"/>
                      <a:pt x="2907" y="2184"/>
                      <a:pt x="4691" y="1857"/>
                    </a:cubicBezTo>
                    <a:cubicBezTo>
                      <a:pt x="5414" y="1724"/>
                      <a:pt x="6149" y="1922"/>
                      <a:pt x="6778" y="2419"/>
                    </a:cubicBezTo>
                    <a:cubicBezTo>
                      <a:pt x="7445" y="725"/>
                      <a:pt x="9003" y="82"/>
                      <a:pt x="10259" y="981"/>
                    </a:cubicBezTo>
                    <a:cubicBezTo>
                      <a:pt x="10478" y="1139"/>
                      <a:pt x="10680" y="1338"/>
                      <a:pt x="10857" y="1573"/>
                    </a:cubicBezTo>
                    <a:cubicBezTo>
                      <a:pt x="11377" y="169"/>
                      <a:pt x="12642" y="-401"/>
                      <a:pt x="13683" y="299"/>
                    </a:cubicBezTo>
                    <a:cubicBezTo>
                      <a:pt x="13971" y="493"/>
                      <a:pt x="14223" y="774"/>
                      <a:pt x="14418" y="1119"/>
                    </a:cubicBezTo>
                    <a:cubicBezTo>
                      <a:pt x="15255" y="-209"/>
                      <a:pt x="16734" y="-373"/>
                      <a:pt x="17722" y="753"/>
                    </a:cubicBezTo>
                    <a:cubicBezTo>
                      <a:pt x="18137" y="1226"/>
                      <a:pt x="18417" y="1878"/>
                      <a:pt x="18513" y="2598"/>
                    </a:cubicBezTo>
                    <a:cubicBezTo>
                      <a:pt x="19885" y="3102"/>
                      <a:pt x="20694" y="5013"/>
                      <a:pt x="20321" y="6865"/>
                    </a:cubicBezTo>
                    <a:cubicBezTo>
                      <a:pt x="20289" y="7020"/>
                      <a:pt x="20250" y="7173"/>
                      <a:pt x="20203" y="7321"/>
                    </a:cubicBezTo>
                    <a:cubicBezTo>
                      <a:pt x="21303" y="9251"/>
                      <a:pt x="21034" y="12017"/>
                      <a:pt x="19601" y="13499"/>
                    </a:cubicBezTo>
                    <a:cubicBezTo>
                      <a:pt x="19156" y="13961"/>
                      <a:pt x="18629" y="14259"/>
                      <a:pt x="18072" y="14367"/>
                    </a:cubicBezTo>
                    <a:cubicBezTo>
                      <a:pt x="18072" y="16443"/>
                      <a:pt x="16822" y="18126"/>
                      <a:pt x="15280" y="18126"/>
                    </a:cubicBezTo>
                    <a:cubicBezTo>
                      <a:pt x="14757" y="18126"/>
                      <a:pt x="14245" y="17928"/>
                      <a:pt x="13801" y="17556"/>
                    </a:cubicBezTo>
                    <a:cubicBezTo>
                      <a:pt x="13280" y="19883"/>
                      <a:pt x="11460" y="21199"/>
                      <a:pt x="9738" y="20494"/>
                    </a:cubicBezTo>
                    <a:cubicBezTo>
                      <a:pt x="9016" y="20199"/>
                      <a:pt x="8392" y="19574"/>
                      <a:pt x="7973" y="18727"/>
                    </a:cubicBezTo>
                    <a:cubicBezTo>
                      <a:pt x="6209" y="20160"/>
                      <a:pt x="3920" y="19389"/>
                      <a:pt x="2859" y="17004"/>
                    </a:cubicBezTo>
                    <a:cubicBezTo>
                      <a:pt x="2846" y="16974"/>
                      <a:pt x="2833" y="16944"/>
                      <a:pt x="2820" y="16914"/>
                    </a:cubicBezTo>
                    <a:cubicBezTo>
                      <a:pt x="1666" y="17096"/>
                      <a:pt x="620" y="15986"/>
                      <a:pt x="485" y="14435"/>
                    </a:cubicBezTo>
                    <a:cubicBezTo>
                      <a:pt x="412" y="13608"/>
                      <a:pt x="615" y="12780"/>
                      <a:pt x="1038" y="12172"/>
                    </a:cubicBezTo>
                    <a:cubicBezTo>
                      <a:pt x="39" y="11379"/>
                      <a:pt x="-297" y="9639"/>
                      <a:pt x="288" y="8285"/>
                    </a:cubicBezTo>
                    <a:cubicBezTo>
                      <a:pt x="626" y="7504"/>
                      <a:pt x="1218" y="6988"/>
                      <a:pt x="1883" y="6895"/>
                    </a:cubicBezTo>
                    <a:close/>
                  </a:path>
                </a:pathLst>
              </a:custGeom>
              <a:solidFill>
                <a:srgbClr val="55A9A7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64" name="Circle"/>
              <p:cNvSpPr/>
              <p:nvPr/>
            </p:nvSpPr>
            <p:spPr>
              <a:xfrm>
                <a:off x="345273" y="1495426"/>
                <a:ext cx="288941" cy="288941"/>
              </a:xfrm>
              <a:prstGeom prst="ellipse">
                <a:avLst/>
              </a:prstGeom>
              <a:solidFill>
                <a:srgbClr val="55A9A7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65" name="Circle"/>
              <p:cNvSpPr/>
              <p:nvPr/>
            </p:nvSpPr>
            <p:spPr>
              <a:xfrm>
                <a:off x="202557" y="1688586"/>
                <a:ext cx="192629" cy="192629"/>
              </a:xfrm>
              <a:prstGeom prst="ellipse">
                <a:avLst/>
              </a:prstGeom>
              <a:solidFill>
                <a:srgbClr val="55A9A7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66" name="Circle"/>
              <p:cNvSpPr/>
              <p:nvPr/>
            </p:nvSpPr>
            <p:spPr>
              <a:xfrm>
                <a:off x="136534" y="1823486"/>
                <a:ext cx="96315" cy="96315"/>
              </a:xfrm>
              <a:prstGeom prst="ellipse">
                <a:avLst/>
              </a:prstGeom>
              <a:solidFill>
                <a:srgbClr val="55A9A7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67" name="Shape"/>
              <p:cNvSpPr/>
              <p:nvPr/>
            </p:nvSpPr>
            <p:spPr>
              <a:xfrm>
                <a:off x="153773" y="88324"/>
                <a:ext cx="2774981" cy="1474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0" y="14010"/>
                    </a:moveTo>
                    <a:cubicBezTo>
                      <a:pt x="899" y="14066"/>
                      <a:pt x="417" y="13902"/>
                      <a:pt x="0" y="13542"/>
                    </a:cubicBezTo>
                    <a:moveTo>
                      <a:pt x="2598" y="19137"/>
                    </a:moveTo>
                    <a:cubicBezTo>
                      <a:pt x="2405" y="19250"/>
                      <a:pt x="2202" y="19325"/>
                      <a:pt x="1994" y="19361"/>
                    </a:cubicBezTo>
                    <a:moveTo>
                      <a:pt x="7802" y="21600"/>
                    </a:moveTo>
                    <a:cubicBezTo>
                      <a:pt x="7657" y="21279"/>
                      <a:pt x="7535" y="20936"/>
                      <a:pt x="7438" y="20577"/>
                    </a:cubicBezTo>
                    <a:moveTo>
                      <a:pt x="14532" y="19050"/>
                    </a:moveTo>
                    <a:cubicBezTo>
                      <a:pt x="14510" y="19430"/>
                      <a:pt x="14462" y="19806"/>
                      <a:pt x="14386" y="20172"/>
                    </a:cubicBezTo>
                    <a:moveTo>
                      <a:pt x="17421" y="12116"/>
                    </a:moveTo>
                    <a:cubicBezTo>
                      <a:pt x="18505" y="12890"/>
                      <a:pt x="19193" y="14504"/>
                      <a:pt x="19193" y="16273"/>
                    </a:cubicBezTo>
                    <a:moveTo>
                      <a:pt x="21600" y="7649"/>
                    </a:moveTo>
                    <a:cubicBezTo>
                      <a:pt x="21423" y="8256"/>
                      <a:pt x="21153" y="8794"/>
                      <a:pt x="20811" y="9222"/>
                    </a:cubicBezTo>
                    <a:moveTo>
                      <a:pt x="19707" y="1814"/>
                    </a:moveTo>
                    <a:cubicBezTo>
                      <a:pt x="19737" y="2059"/>
                      <a:pt x="19751" y="2307"/>
                      <a:pt x="19749" y="2556"/>
                    </a:cubicBezTo>
                    <a:moveTo>
                      <a:pt x="14668" y="947"/>
                    </a:moveTo>
                    <a:cubicBezTo>
                      <a:pt x="14771" y="605"/>
                      <a:pt x="14907" y="286"/>
                      <a:pt x="15073" y="0"/>
                    </a:cubicBezTo>
                    <a:moveTo>
                      <a:pt x="10888" y="1399"/>
                    </a:moveTo>
                    <a:cubicBezTo>
                      <a:pt x="10930" y="1115"/>
                      <a:pt x="10996" y="841"/>
                      <a:pt x="11084" y="582"/>
                    </a:cubicBezTo>
                    <a:moveTo>
                      <a:pt x="6452" y="1676"/>
                    </a:moveTo>
                    <a:cubicBezTo>
                      <a:pt x="6709" y="1897"/>
                      <a:pt x="6947" y="2163"/>
                      <a:pt x="7160" y="2469"/>
                    </a:cubicBezTo>
                    <a:moveTo>
                      <a:pt x="1072" y="7905"/>
                    </a:moveTo>
                    <a:cubicBezTo>
                      <a:pt x="1016" y="7632"/>
                      <a:pt x="974" y="7353"/>
                      <a:pt x="948" y="7071"/>
                    </a:cubicBez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</p:grpSp>
        <p:sp>
          <p:nvSpPr>
            <p:cNvPr id="269" name="Prepared for my mocks with this app. Questions are just like on real exam."/>
            <p:cNvSpPr txBox="1"/>
            <p:nvPr/>
          </p:nvSpPr>
          <p:spPr>
            <a:xfrm>
              <a:off x="477810" y="172074"/>
              <a:ext cx="1858783" cy="1297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Prepared for my mocks with this app. Questions are just like on real exam.</a:t>
              </a:r>
            </a:p>
          </p:txBody>
        </p:sp>
      </p:grpSp>
      <p:grpSp>
        <p:nvGrpSpPr>
          <p:cNvPr id="273" name="Speech Bubble: Rectangle 7"/>
          <p:cNvGrpSpPr/>
          <p:nvPr/>
        </p:nvGrpSpPr>
        <p:grpSpPr>
          <a:xfrm>
            <a:off x="241916" y="2083262"/>
            <a:ext cx="4114063" cy="2569339"/>
            <a:chOff x="0" y="0"/>
            <a:chExt cx="4114062" cy="2569337"/>
          </a:xfrm>
        </p:grpSpPr>
        <p:sp>
          <p:nvSpPr>
            <p:cNvPr id="271" name="Shape"/>
            <p:cNvSpPr/>
            <p:nvPr/>
          </p:nvSpPr>
          <p:spPr>
            <a:xfrm>
              <a:off x="0" y="-1"/>
              <a:ext cx="4114063" cy="2569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267"/>
                  </a:lnTo>
                  <a:lnTo>
                    <a:pt x="9000" y="18267"/>
                  </a:lnTo>
                  <a:lnTo>
                    <a:pt x="2506" y="21600"/>
                  </a:lnTo>
                  <a:lnTo>
                    <a:pt x="3600" y="18267"/>
                  </a:lnTo>
                  <a:lnTo>
                    <a:pt x="0" y="18267"/>
                  </a:lnTo>
                  <a:lnTo>
                    <a:pt x="0" y="10656"/>
                  </a:lnTo>
                  <a:close/>
                </a:path>
              </a:pathLst>
            </a:custGeom>
            <a:solidFill>
              <a:srgbClr val="55A9A7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72" name="Much more convenient having digital and interactive past papers than past papers in paper form. The instant marking and ability to take them again and again makes it a more compelling way to study. The user interface is clean and intuitive. Would definit"/>
            <p:cNvSpPr txBox="1"/>
            <p:nvPr/>
          </p:nvSpPr>
          <p:spPr>
            <a:xfrm>
              <a:off x="58419" y="75543"/>
              <a:ext cx="3997223" cy="2021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Much more convenient having digital and interactive past papers than past papers in paper form. The instant marking and ability to take them again and again makes it a more compelling way to study. The user interface is clean and intuitive. Would definitely recommend.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4" animBg="1" advAuto="0"/>
      <p:bldP spid="262" grpId="2" animBg="1" advAuto="0"/>
      <p:bldP spid="270" grpId="3" animBg="1" advAuto="0"/>
      <p:bldP spid="273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App 3</a:t>
            </a:r>
          </a:p>
        </p:txBody>
      </p:sp>
      <p:grpSp>
        <p:nvGrpSpPr>
          <p:cNvPr id="281" name="Speech Bubble: Oval 3"/>
          <p:cNvGrpSpPr/>
          <p:nvPr/>
        </p:nvGrpSpPr>
        <p:grpSpPr>
          <a:xfrm>
            <a:off x="5364086" y="1487886"/>
            <a:ext cx="3322716" cy="1904890"/>
            <a:chOff x="0" y="0"/>
            <a:chExt cx="3322715" cy="1904889"/>
          </a:xfrm>
        </p:grpSpPr>
        <p:sp>
          <p:nvSpPr>
            <p:cNvPr id="279" name="Quote Bubble"/>
            <p:cNvSpPr/>
            <p:nvPr/>
          </p:nvSpPr>
          <p:spPr>
            <a:xfrm>
              <a:off x="-1" y="0"/>
              <a:ext cx="3322716" cy="1904890"/>
            </a:xfrm>
            <a:prstGeom prst="wedgeEllipseCallout">
              <a:avLst>
                <a:gd name="adj1" fmla="val -39039"/>
                <a:gd name="adj2" fmla="val 71722"/>
              </a:avLst>
            </a:prstGeom>
            <a:solidFill>
              <a:srgbClr val="00B0F0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80" name="The menu is intuitive. Easy to navigate."/>
            <p:cNvSpPr txBox="1"/>
            <p:nvPr/>
          </p:nvSpPr>
          <p:spPr>
            <a:xfrm>
              <a:off x="545020" y="544773"/>
              <a:ext cx="2232674" cy="815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The menu is intuitive. Easy to navigate.</a:t>
              </a:r>
            </a:p>
          </p:txBody>
        </p:sp>
      </p:grpSp>
      <p:grpSp>
        <p:nvGrpSpPr>
          <p:cNvPr id="284" name="Speech Bubble: Rectangle with Corners Rounded 5"/>
          <p:cNvGrpSpPr/>
          <p:nvPr/>
        </p:nvGrpSpPr>
        <p:grpSpPr>
          <a:xfrm>
            <a:off x="5225243" y="4184365"/>
            <a:ext cx="3600403" cy="2079351"/>
            <a:chOff x="0" y="0"/>
            <a:chExt cx="3600401" cy="2079350"/>
          </a:xfrm>
        </p:grpSpPr>
        <p:sp>
          <p:nvSpPr>
            <p:cNvPr id="282" name="Shape"/>
            <p:cNvSpPr/>
            <p:nvPr/>
          </p:nvSpPr>
          <p:spPr>
            <a:xfrm>
              <a:off x="0" y="0"/>
              <a:ext cx="3600403" cy="207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847"/>
                  </a:moveTo>
                  <a:cubicBezTo>
                    <a:pt x="0" y="1275"/>
                    <a:pt x="736" y="0"/>
                    <a:pt x="1644" y="0"/>
                  </a:cubicBezTo>
                  <a:lnTo>
                    <a:pt x="19956" y="0"/>
                  </a:lnTo>
                  <a:cubicBezTo>
                    <a:pt x="20864" y="0"/>
                    <a:pt x="21600" y="1275"/>
                    <a:pt x="21600" y="2847"/>
                  </a:cubicBezTo>
                  <a:lnTo>
                    <a:pt x="21600" y="14235"/>
                  </a:lnTo>
                  <a:cubicBezTo>
                    <a:pt x="21600" y="15807"/>
                    <a:pt x="20864" y="17082"/>
                    <a:pt x="19956" y="17082"/>
                  </a:cubicBezTo>
                  <a:lnTo>
                    <a:pt x="9000" y="17082"/>
                  </a:lnTo>
                  <a:lnTo>
                    <a:pt x="1772" y="21600"/>
                  </a:lnTo>
                  <a:lnTo>
                    <a:pt x="3600" y="17082"/>
                  </a:lnTo>
                  <a:lnTo>
                    <a:pt x="1644" y="17082"/>
                  </a:lnTo>
                  <a:cubicBezTo>
                    <a:pt x="736" y="17082"/>
                    <a:pt x="0" y="15807"/>
                    <a:pt x="0" y="14235"/>
                  </a:cubicBezTo>
                  <a:lnTo>
                    <a:pt x="0" y="9964"/>
                  </a:ln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83" name="The colour combination is bad for my eyes – I find it hard to read the light blue text on a yellow background."/>
            <p:cNvSpPr txBox="1"/>
            <p:nvPr/>
          </p:nvSpPr>
          <p:spPr>
            <a:xfrm>
              <a:off x="138692" y="293868"/>
              <a:ext cx="3323018" cy="1056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The colour combination is bad for my eyes – I find it hard to read the light blue text on a yellow background.</a:t>
              </a:r>
            </a:p>
          </p:txBody>
        </p:sp>
      </p:grpSp>
      <p:grpSp>
        <p:nvGrpSpPr>
          <p:cNvPr id="292" name="Thought Bubble: Cloud 6"/>
          <p:cNvGrpSpPr/>
          <p:nvPr/>
        </p:nvGrpSpPr>
        <p:grpSpPr>
          <a:xfrm>
            <a:off x="753036" y="1808121"/>
            <a:ext cx="3076499" cy="2150636"/>
            <a:chOff x="65" y="-19"/>
            <a:chExt cx="3076498" cy="2150634"/>
          </a:xfrm>
        </p:grpSpPr>
        <p:grpSp>
          <p:nvGrpSpPr>
            <p:cNvPr id="290" name="Group"/>
            <p:cNvGrpSpPr/>
            <p:nvPr/>
          </p:nvGrpSpPr>
          <p:grpSpPr>
            <a:xfrm>
              <a:off x="65" y="-20"/>
              <a:ext cx="3076499" cy="2150636"/>
              <a:chOff x="65" y="-18"/>
              <a:chExt cx="3076498" cy="2150634"/>
            </a:xfrm>
          </p:grpSpPr>
          <p:sp>
            <p:nvSpPr>
              <p:cNvPr id="285" name="Shape"/>
              <p:cNvSpPr/>
              <p:nvPr/>
            </p:nvSpPr>
            <p:spPr>
              <a:xfrm>
                <a:off x="65" y="-19"/>
                <a:ext cx="3076499" cy="17709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9" h="20684" extrusionOk="0">
                    <a:moveTo>
                      <a:pt x="1901" y="6800"/>
                    </a:moveTo>
                    <a:cubicBezTo>
                      <a:pt x="1658" y="4397"/>
                      <a:pt x="2907" y="2184"/>
                      <a:pt x="4691" y="1857"/>
                    </a:cubicBezTo>
                    <a:cubicBezTo>
                      <a:pt x="5414" y="1724"/>
                      <a:pt x="6149" y="1922"/>
                      <a:pt x="6778" y="2419"/>
                    </a:cubicBezTo>
                    <a:cubicBezTo>
                      <a:pt x="7445" y="725"/>
                      <a:pt x="9003" y="82"/>
                      <a:pt x="10259" y="981"/>
                    </a:cubicBezTo>
                    <a:cubicBezTo>
                      <a:pt x="10478" y="1139"/>
                      <a:pt x="10680" y="1338"/>
                      <a:pt x="10857" y="1573"/>
                    </a:cubicBezTo>
                    <a:cubicBezTo>
                      <a:pt x="11377" y="169"/>
                      <a:pt x="12642" y="-401"/>
                      <a:pt x="13683" y="299"/>
                    </a:cubicBezTo>
                    <a:cubicBezTo>
                      <a:pt x="13971" y="493"/>
                      <a:pt x="14223" y="774"/>
                      <a:pt x="14418" y="1119"/>
                    </a:cubicBezTo>
                    <a:cubicBezTo>
                      <a:pt x="15255" y="-209"/>
                      <a:pt x="16734" y="-373"/>
                      <a:pt x="17722" y="753"/>
                    </a:cubicBezTo>
                    <a:cubicBezTo>
                      <a:pt x="18137" y="1226"/>
                      <a:pt x="18417" y="1878"/>
                      <a:pt x="18513" y="2598"/>
                    </a:cubicBezTo>
                    <a:cubicBezTo>
                      <a:pt x="19885" y="3102"/>
                      <a:pt x="20694" y="5013"/>
                      <a:pt x="20321" y="6865"/>
                    </a:cubicBezTo>
                    <a:cubicBezTo>
                      <a:pt x="20289" y="7020"/>
                      <a:pt x="20250" y="7173"/>
                      <a:pt x="20203" y="7321"/>
                    </a:cubicBezTo>
                    <a:cubicBezTo>
                      <a:pt x="21303" y="9251"/>
                      <a:pt x="21034" y="12017"/>
                      <a:pt x="19601" y="13499"/>
                    </a:cubicBezTo>
                    <a:cubicBezTo>
                      <a:pt x="19156" y="13961"/>
                      <a:pt x="18629" y="14259"/>
                      <a:pt x="18072" y="14367"/>
                    </a:cubicBezTo>
                    <a:cubicBezTo>
                      <a:pt x="18072" y="16443"/>
                      <a:pt x="16822" y="18126"/>
                      <a:pt x="15280" y="18126"/>
                    </a:cubicBezTo>
                    <a:cubicBezTo>
                      <a:pt x="14757" y="18126"/>
                      <a:pt x="14245" y="17928"/>
                      <a:pt x="13801" y="17556"/>
                    </a:cubicBezTo>
                    <a:cubicBezTo>
                      <a:pt x="13280" y="19883"/>
                      <a:pt x="11460" y="21199"/>
                      <a:pt x="9738" y="20494"/>
                    </a:cubicBezTo>
                    <a:cubicBezTo>
                      <a:pt x="9016" y="20199"/>
                      <a:pt x="8392" y="19574"/>
                      <a:pt x="7973" y="18727"/>
                    </a:cubicBezTo>
                    <a:cubicBezTo>
                      <a:pt x="6209" y="20160"/>
                      <a:pt x="3920" y="19389"/>
                      <a:pt x="2859" y="17004"/>
                    </a:cubicBezTo>
                    <a:cubicBezTo>
                      <a:pt x="2846" y="16974"/>
                      <a:pt x="2833" y="16944"/>
                      <a:pt x="2820" y="16914"/>
                    </a:cubicBezTo>
                    <a:cubicBezTo>
                      <a:pt x="1666" y="17096"/>
                      <a:pt x="620" y="15986"/>
                      <a:pt x="485" y="14435"/>
                    </a:cubicBezTo>
                    <a:cubicBezTo>
                      <a:pt x="412" y="13608"/>
                      <a:pt x="615" y="12780"/>
                      <a:pt x="1038" y="12172"/>
                    </a:cubicBezTo>
                    <a:cubicBezTo>
                      <a:pt x="39" y="11379"/>
                      <a:pt x="-297" y="9639"/>
                      <a:pt x="288" y="8285"/>
                    </a:cubicBezTo>
                    <a:cubicBezTo>
                      <a:pt x="626" y="7504"/>
                      <a:pt x="1218" y="6988"/>
                      <a:pt x="1883" y="6895"/>
                    </a:cubicBezTo>
                    <a:close/>
                  </a:path>
                </a:pathLst>
              </a:custGeom>
              <a:solidFill>
                <a:srgbClr val="00B0F0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86" name="Circle"/>
              <p:cNvSpPr/>
              <p:nvPr/>
            </p:nvSpPr>
            <p:spPr>
              <a:xfrm>
                <a:off x="515905" y="1629031"/>
                <a:ext cx="294589" cy="294589"/>
              </a:xfrm>
              <a:prstGeom prst="ellipse">
                <a:avLst/>
              </a:prstGeom>
              <a:solidFill>
                <a:srgbClr val="00B0F0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87" name="Circle"/>
              <p:cNvSpPr/>
              <p:nvPr/>
            </p:nvSpPr>
            <p:spPr>
              <a:xfrm>
                <a:off x="372240" y="1875883"/>
                <a:ext cx="196395" cy="196395"/>
              </a:xfrm>
              <a:prstGeom prst="ellipse">
                <a:avLst/>
              </a:prstGeom>
              <a:solidFill>
                <a:srgbClr val="00B0F0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88" name="Circle"/>
              <p:cNvSpPr/>
              <p:nvPr/>
            </p:nvSpPr>
            <p:spPr>
              <a:xfrm>
                <a:off x="297119" y="2052418"/>
                <a:ext cx="98199" cy="98199"/>
              </a:xfrm>
              <a:prstGeom prst="ellipse">
                <a:avLst/>
              </a:prstGeom>
              <a:solidFill>
                <a:srgbClr val="00B0F0">
                  <a:alpha val="40000"/>
                </a:srgbClr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289" name="Shape"/>
              <p:cNvSpPr/>
              <p:nvPr/>
            </p:nvSpPr>
            <p:spPr>
              <a:xfrm>
                <a:off x="156214" y="90051"/>
                <a:ext cx="2819049" cy="1503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0" y="14010"/>
                    </a:moveTo>
                    <a:cubicBezTo>
                      <a:pt x="899" y="14066"/>
                      <a:pt x="417" y="13902"/>
                      <a:pt x="0" y="13542"/>
                    </a:cubicBezTo>
                    <a:moveTo>
                      <a:pt x="2598" y="19137"/>
                    </a:moveTo>
                    <a:cubicBezTo>
                      <a:pt x="2405" y="19250"/>
                      <a:pt x="2202" y="19325"/>
                      <a:pt x="1994" y="19361"/>
                    </a:cubicBezTo>
                    <a:moveTo>
                      <a:pt x="7802" y="21600"/>
                    </a:moveTo>
                    <a:cubicBezTo>
                      <a:pt x="7657" y="21279"/>
                      <a:pt x="7535" y="20936"/>
                      <a:pt x="7438" y="20577"/>
                    </a:cubicBezTo>
                    <a:moveTo>
                      <a:pt x="14532" y="19050"/>
                    </a:moveTo>
                    <a:cubicBezTo>
                      <a:pt x="14510" y="19430"/>
                      <a:pt x="14462" y="19806"/>
                      <a:pt x="14386" y="20172"/>
                    </a:cubicBezTo>
                    <a:moveTo>
                      <a:pt x="17421" y="12116"/>
                    </a:moveTo>
                    <a:cubicBezTo>
                      <a:pt x="18505" y="12890"/>
                      <a:pt x="19193" y="14504"/>
                      <a:pt x="19193" y="16273"/>
                    </a:cubicBezTo>
                    <a:moveTo>
                      <a:pt x="21600" y="7649"/>
                    </a:moveTo>
                    <a:cubicBezTo>
                      <a:pt x="21423" y="8256"/>
                      <a:pt x="21153" y="8794"/>
                      <a:pt x="20811" y="9222"/>
                    </a:cubicBezTo>
                    <a:moveTo>
                      <a:pt x="19707" y="1814"/>
                    </a:moveTo>
                    <a:cubicBezTo>
                      <a:pt x="19737" y="2059"/>
                      <a:pt x="19751" y="2307"/>
                      <a:pt x="19749" y="2556"/>
                    </a:cubicBezTo>
                    <a:moveTo>
                      <a:pt x="14668" y="947"/>
                    </a:moveTo>
                    <a:cubicBezTo>
                      <a:pt x="14771" y="605"/>
                      <a:pt x="14907" y="286"/>
                      <a:pt x="15073" y="0"/>
                    </a:cubicBezTo>
                    <a:moveTo>
                      <a:pt x="10888" y="1399"/>
                    </a:moveTo>
                    <a:cubicBezTo>
                      <a:pt x="10930" y="1115"/>
                      <a:pt x="10996" y="841"/>
                      <a:pt x="11084" y="582"/>
                    </a:cubicBezTo>
                    <a:moveTo>
                      <a:pt x="6452" y="1676"/>
                    </a:moveTo>
                    <a:cubicBezTo>
                      <a:pt x="6709" y="1897"/>
                      <a:pt x="6947" y="2163"/>
                      <a:pt x="7160" y="2469"/>
                    </a:cubicBezTo>
                    <a:moveTo>
                      <a:pt x="1072" y="7905"/>
                    </a:moveTo>
                    <a:cubicBezTo>
                      <a:pt x="1016" y="7632"/>
                      <a:pt x="974" y="7353"/>
                      <a:pt x="948" y="7071"/>
                    </a:cubicBez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</p:grpSp>
        <p:sp>
          <p:nvSpPr>
            <p:cNvPr id="291" name="Great app. It's really bright and pretty."/>
            <p:cNvSpPr txBox="1"/>
            <p:nvPr/>
          </p:nvSpPr>
          <p:spPr>
            <a:xfrm>
              <a:off x="484470" y="429426"/>
              <a:ext cx="1890156" cy="815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Great app. It's really bright and pretty.</a:t>
              </a:r>
            </a:p>
          </p:txBody>
        </p:sp>
      </p:grpSp>
      <p:grpSp>
        <p:nvGrpSpPr>
          <p:cNvPr id="295" name="Speech Bubble: Rectangle 7"/>
          <p:cNvGrpSpPr/>
          <p:nvPr/>
        </p:nvGrpSpPr>
        <p:grpSpPr>
          <a:xfrm>
            <a:off x="1043608" y="4184365"/>
            <a:ext cx="3044827" cy="1956226"/>
            <a:chOff x="0" y="0"/>
            <a:chExt cx="3044826" cy="1956224"/>
          </a:xfrm>
        </p:grpSpPr>
        <p:sp>
          <p:nvSpPr>
            <p:cNvPr id="293" name="Shape"/>
            <p:cNvSpPr/>
            <p:nvPr/>
          </p:nvSpPr>
          <p:spPr>
            <a:xfrm>
              <a:off x="0" y="0"/>
              <a:ext cx="3044827" cy="195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267"/>
                  </a:lnTo>
                  <a:lnTo>
                    <a:pt x="9000" y="18267"/>
                  </a:lnTo>
                  <a:lnTo>
                    <a:pt x="2506" y="21600"/>
                  </a:lnTo>
                  <a:lnTo>
                    <a:pt x="3600" y="18267"/>
                  </a:lnTo>
                  <a:lnTo>
                    <a:pt x="0" y="18267"/>
                  </a:lnTo>
                  <a:lnTo>
                    <a:pt x="0" y="10656"/>
                  </a:ln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294" name="It’s a shame there is no back button. It took me ages to work out that I needed to re-open the menu to go back to the previous page."/>
            <p:cNvSpPr txBox="1"/>
            <p:nvPr/>
          </p:nvSpPr>
          <p:spPr>
            <a:xfrm>
              <a:off x="58418" y="57584"/>
              <a:ext cx="2927990" cy="1539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t>It’s a shame there is no back button. It took me ages to work out that I needed to re-open the menu to go back to the previous page.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3" animBg="1" advAuto="0"/>
      <p:bldP spid="284" grpId="4" animBg="1" advAuto="0"/>
      <p:bldP spid="292" grpId="1" animBg="1" advAuto="0"/>
      <p:bldP spid="295" grpId="2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488</Words>
  <Application>Microsoft Office PowerPoint</Application>
  <PresentationFormat>On-screen Show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Verdana</vt:lpstr>
      <vt:lpstr>1_TitleSlide</vt:lpstr>
      <vt:lpstr>BTEC revision apps</vt:lpstr>
      <vt:lpstr>App 1</vt:lpstr>
      <vt:lpstr>App 2</vt:lpstr>
      <vt:lpstr>App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BTEC revision apps</dc:title>
  <dc:creator>Mukesh Bisht</dc:creator>
  <cp:lastModifiedBy>Mukesh  Bisht</cp:lastModifiedBy>
  <cp:revision>11</cp:revision>
  <dcterms:modified xsi:type="dcterms:W3CDTF">2022-10-31T22:21:05Z</dcterms:modified>
</cp:coreProperties>
</file>