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z2CyiQLe3KEHB4p4lgTOV3orE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86EF41-C0F0-448E-A264-144956641F42}">
  <a:tblStyle styleId="{4986EF41-C0F0-448E-A264-144956641F4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7A49A81-17C5-44BB-A0BE-C58FAA2E2FB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All girls and women have their own reasons for taking or not taking part in physical activity. Research shows there are some common barriers to participation. Many girls and/or women: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don't see the relevance of PE and sport to their lives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think choices in PE and school sport are limited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dislike taking part with boys or men who monopolise play or who play aggressively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are more motivated by having fun, making friends and keeping fit than excelling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feel judged and are therefore embarrassed by how they look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have less spare time due to childcare and domestic responsibilities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lack positive role models - locally and nationally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see that women's sport usually has a lower status and gets less coverage in the media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Tackling these barriers will support more girls and women to take part in physical activity as part of a healthy lifestyle. This means consulting girls and women to find out what works for them.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Letter to annotate for persuasive features</a:t>
            </a:r>
            <a:endParaRPr/>
          </a:p>
        </p:txBody>
      </p:sp>
      <p:sp>
        <p:nvSpPr>
          <p:cNvPr id="220" name="Google Shape;220;p11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20.png"/><Relationship Id="rId7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-1" y="451881"/>
            <a:ext cx="12192001" cy="640890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title"/>
          </p:nvPr>
        </p:nvSpPr>
        <p:spPr>
          <a:xfrm>
            <a:off x="58723" y="961668"/>
            <a:ext cx="2393480" cy="9037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GB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Top left: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Classwork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3413051" y="6176963"/>
            <a:ext cx="4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Dundas - PE Department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88217" l="0" r="654" t="0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25881" l="0" r="0" t="17907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8704812" y="961668"/>
            <a:ext cx="3428465" cy="11024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Top Right: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Monday, 15 November 2021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895504" y="2178366"/>
            <a:ext cx="10234569" cy="81213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Title: </a:t>
            </a: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participants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895503" y="3132483"/>
            <a:ext cx="10234569" cy="81213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Picture: 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Outcome A: Explore types and provision of sport and physical activity for different types of participant.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895503" y="4113397"/>
            <a:ext cx="10234569" cy="81213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Objectives: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able to identify the different types of participants within sport, and highlight which activities are appropriate.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895503" y="5135850"/>
            <a:ext cx="4599286" cy="81213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did last lesson: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Sports provisions.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6316910" y="5138387"/>
            <a:ext cx="4813162" cy="81213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we doing next lesson: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Disabilities in sport.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27661" y="5410899"/>
            <a:ext cx="640181" cy="310393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 rot="10800000">
            <a:off x="11295559" y="5391750"/>
            <a:ext cx="640181" cy="310393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>
            <p:ph type="title"/>
          </p:nvPr>
        </p:nvSpPr>
        <p:spPr>
          <a:xfrm>
            <a:off x="838200" y="999460"/>
            <a:ext cx="10515600" cy="120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Gender</a:t>
            </a:r>
            <a:endParaRPr/>
          </a:p>
        </p:txBody>
      </p:sp>
      <p:sp>
        <p:nvSpPr>
          <p:cNvPr id="209" name="Google Shape;209;p10"/>
          <p:cNvSpPr txBox="1"/>
          <p:nvPr>
            <p:ph idx="1" type="body"/>
          </p:nvPr>
        </p:nvSpPr>
        <p:spPr>
          <a:xfrm>
            <a:off x="838199" y="1985962"/>
            <a:ext cx="7391401" cy="4332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None/>
            </a:pPr>
            <a:r>
              <a:rPr b="1" lang="en-GB" sz="4800">
                <a:solidFill>
                  <a:srgbClr val="FF0000"/>
                </a:solidFill>
              </a:rPr>
              <a:t>Does gender affect sport?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In the UK, 1.9 million fewer women than men take part in sport each week. There is a significant drop in girls' participation from age 11. By age 14, boys are twice as active as girls.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Why?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3413051" y="6176963"/>
            <a:ext cx="4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Dundas - PE Department</a:t>
            </a:r>
            <a:endParaRPr/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 b="88217" l="0" r="654" t="0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5">
            <a:alphaModFix/>
          </a:blip>
          <a:srcRect b="25881" l="0" r="0" t="17907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/>
          <p:cNvPicPr preferRelativeResize="0"/>
          <p:nvPr/>
        </p:nvPicPr>
        <p:blipFill rotWithShape="1">
          <a:blip r:embed="rId6">
            <a:alphaModFix/>
          </a:blip>
          <a:srcRect b="0" l="18868" r="17420" t="0"/>
          <a:stretch/>
        </p:blipFill>
        <p:spPr>
          <a:xfrm>
            <a:off x="9358313" y="1100470"/>
            <a:ext cx="2492941" cy="220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73693" y="4094903"/>
            <a:ext cx="3279775" cy="1684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&#10;&#10;Description automatically generated" id="216" name="Google Shape;21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97290" y="1027130"/>
            <a:ext cx="1413861" cy="141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11"/>
          <p:cNvGrpSpPr/>
          <p:nvPr/>
        </p:nvGrpSpPr>
        <p:grpSpPr>
          <a:xfrm>
            <a:off x="1100757" y="759202"/>
            <a:ext cx="9990486" cy="5339596"/>
            <a:chOff x="790585" y="759202"/>
            <a:chExt cx="9990486" cy="5339596"/>
          </a:xfrm>
        </p:grpSpPr>
        <p:pic>
          <p:nvPicPr>
            <p:cNvPr id="224" name="Google Shape;224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0585" y="1111659"/>
              <a:ext cx="3169457" cy="4634682"/>
            </a:xfrm>
            <a:prstGeom prst="rect">
              <a:avLst/>
            </a:prstGeom>
            <a:noFill/>
            <a:ln cap="flat" cmpd="sng" w="66675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grpSp>
          <p:nvGrpSpPr>
            <p:cNvPr id="225" name="Google Shape;225;p11"/>
            <p:cNvGrpSpPr/>
            <p:nvPr/>
          </p:nvGrpSpPr>
          <p:grpSpPr>
            <a:xfrm>
              <a:off x="5003692" y="759202"/>
              <a:ext cx="5777379" cy="5339596"/>
              <a:chOff x="5003692" y="508520"/>
              <a:chExt cx="5777379" cy="5339596"/>
            </a:xfrm>
          </p:grpSpPr>
          <p:sp>
            <p:nvSpPr>
              <p:cNvPr id="226" name="Google Shape;226;p11"/>
              <p:cNvSpPr/>
              <p:nvPr/>
            </p:nvSpPr>
            <p:spPr>
              <a:xfrm>
                <a:off x="5003693" y="508520"/>
                <a:ext cx="5777378" cy="1339106"/>
              </a:xfrm>
              <a:prstGeom prst="rect">
                <a:avLst/>
              </a:prstGeom>
              <a:solidFill>
                <a:srgbClr val="7030A0"/>
              </a:solidFill>
              <a:ln cap="flat" cmpd="sng" w="571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000"/>
                  <a:buFont typeface="Calibri"/>
                  <a:buNone/>
                </a:pPr>
                <a:r>
                  <a:rPr b="1" lang="en-GB" sz="4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Purple Zone Expectations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>
                <a:off x="5015879" y="2212343"/>
                <a:ext cx="5765191" cy="540000"/>
              </a:xfrm>
              <a:prstGeom prst="rect">
                <a:avLst/>
              </a:prstGeom>
              <a:solidFill>
                <a:srgbClr val="7030A0"/>
              </a:solidFill>
              <a:ln cap="flat" cmpd="sng" w="666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Calibri"/>
                  <a:buNone/>
                </a:pPr>
                <a:r>
                  <a:rPr b="1" lang="en-GB"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are working independently.</a:t>
                </a:r>
                <a:endParaRPr b="1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>
                <a:off x="5015880" y="2990775"/>
                <a:ext cx="5765190" cy="540000"/>
              </a:xfrm>
              <a:prstGeom prst="rect">
                <a:avLst/>
              </a:prstGeom>
              <a:solidFill>
                <a:srgbClr val="7030A0"/>
              </a:solidFill>
              <a:ln cap="flat" cmpd="sng" w="666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Calibri"/>
                  <a:buNone/>
                </a:pPr>
                <a:r>
                  <a:rPr b="1" lang="en-GB"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are working in silence.</a:t>
                </a:r>
                <a:endParaRPr b="1"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>
                <a:off x="5015880" y="3746097"/>
                <a:ext cx="5765190" cy="540000"/>
              </a:xfrm>
              <a:prstGeom prst="rect">
                <a:avLst/>
              </a:prstGeom>
              <a:solidFill>
                <a:srgbClr val="7030A0"/>
              </a:solidFill>
              <a:ln cap="flat" cmpd="sng" w="666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1" lang="en-GB"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 hands up or questions once the time has started.</a:t>
                </a:r>
                <a:endParaRPr b="1"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>
                <a:off x="5003692" y="4536206"/>
                <a:ext cx="5777378" cy="540000"/>
              </a:xfrm>
              <a:prstGeom prst="rect">
                <a:avLst/>
              </a:prstGeom>
              <a:solidFill>
                <a:srgbClr val="7030A0"/>
              </a:solidFill>
              <a:ln cap="flat" cmpd="sng" w="666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Calibri"/>
                  <a:buNone/>
                </a:pPr>
                <a:r>
                  <a:rPr b="1" lang="en-GB"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will have 5 minutes.</a:t>
                </a:r>
                <a:endParaRPr b="1"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>
                <a:off x="5026287" y="5308116"/>
                <a:ext cx="5754783" cy="540000"/>
              </a:xfrm>
              <a:prstGeom prst="rect">
                <a:avLst/>
              </a:prstGeom>
              <a:solidFill>
                <a:srgbClr val="7030A0"/>
              </a:solidFill>
              <a:ln cap="flat" cmpd="sng" w="666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Calibri"/>
                  <a:buNone/>
                </a:pPr>
                <a:r>
                  <a:rPr b="1" lang="en-GB"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Let’s look at the task first…</a:t>
                </a:r>
                <a:endParaRPr b="1"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 amt="50000"/>
          </a:blip>
          <a:srcRect b="25847" l="0" r="0" t="17408"/>
          <a:stretch/>
        </p:blipFill>
        <p:spPr>
          <a:xfrm>
            <a:off x="-1" y="0"/>
            <a:ext cx="12192000" cy="686910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>
            <p:ph type="title"/>
          </p:nvPr>
        </p:nvSpPr>
        <p:spPr>
          <a:xfrm>
            <a:off x="614473" y="708900"/>
            <a:ext cx="10515600" cy="120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Purple Zone</a:t>
            </a:r>
            <a:endParaRPr/>
          </a:p>
        </p:txBody>
      </p:sp>
      <p:sp>
        <p:nvSpPr>
          <p:cNvPr id="238" name="Google Shape;238;p12"/>
          <p:cNvSpPr txBox="1"/>
          <p:nvPr>
            <p:ph idx="1" type="body"/>
          </p:nvPr>
        </p:nvSpPr>
        <p:spPr>
          <a:xfrm>
            <a:off x="530727" y="1808723"/>
            <a:ext cx="10823073" cy="1620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Complete the sheet the you have been given.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3413051" y="6176963"/>
            <a:ext cx="4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Dundas - PE Department</a:t>
            </a:r>
            <a:endParaRPr/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4">
            <a:alphaModFix/>
          </a:blip>
          <a:srcRect b="88217" l="0" r="654" t="0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6">
            <a:alphaModFix/>
          </a:blip>
          <a:srcRect b="25881" l="0" r="0" t="17907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30073" y="1070053"/>
            <a:ext cx="876899" cy="1201480"/>
          </a:xfrm>
          <a:prstGeom prst="rect">
            <a:avLst/>
          </a:prstGeom>
          <a:noFill/>
          <a:ln cap="flat" cmpd="sng" w="6667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pic>
      <p:graphicFrame>
        <p:nvGraphicFramePr>
          <p:cNvPr id="244" name="Google Shape;244;p12"/>
          <p:cNvGraphicFramePr/>
          <p:nvPr/>
        </p:nvGraphicFramePr>
        <p:xfrm>
          <a:off x="246942" y="36582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{C7A49A81-17C5-44BB-A0BE-C58FAA2E2FB3}</a:tableStyleId>
              </a:tblPr>
              <a:tblGrid>
                <a:gridCol w="3710150"/>
                <a:gridCol w="3710150"/>
              </a:tblGrid>
              <a:tr h="338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/>
                        <a:t>Sentence starters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8DBE4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/>
                        <a:t>Top tip: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09B2C"/>
                    </a:solidFill>
                  </a:tcPr>
                </a:tc>
              </a:tr>
              <a:tr h="1395150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u="none" cap="none" strike="noStrike"/>
                        <a:t>Gender can affect participation because…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u="none" cap="none" strike="noStrike"/>
                        <a:t>Age can affect someone taking apart in physical activity because…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8DBE4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Try and think about the barriers to different participants getting involved.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09B2C"/>
                    </a:solidFill>
                  </a:tcPr>
                </a:tc>
              </a:tr>
            </a:tbl>
          </a:graphicData>
        </a:graphic>
      </p:graphicFrame>
      <p:sp>
        <p:nvSpPr>
          <p:cNvPr id="245" name="Google Shape;245;p12"/>
          <p:cNvSpPr/>
          <p:nvPr/>
        </p:nvSpPr>
        <p:spPr>
          <a:xfrm>
            <a:off x="7760867" y="2563541"/>
            <a:ext cx="4667693" cy="3719023"/>
          </a:xfrm>
          <a:prstGeom prst="irregularSeal2">
            <a:avLst/>
          </a:prstGeom>
          <a:solidFill>
            <a:srgbClr val="038F9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Extension: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you think why social environment might affect someone taking part?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660" y="1411853"/>
            <a:ext cx="3721100" cy="37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3"/>
          <p:cNvSpPr txBox="1"/>
          <p:nvPr/>
        </p:nvSpPr>
        <p:spPr>
          <a:xfrm>
            <a:off x="3413051" y="6176963"/>
            <a:ext cx="4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Dundas - PE Department</a:t>
            </a:r>
            <a:endParaRPr/>
          </a:p>
        </p:txBody>
      </p:sp>
      <p:pic>
        <p:nvPicPr>
          <p:cNvPr id="252" name="Google Shape;252;p13"/>
          <p:cNvPicPr preferRelativeResize="0"/>
          <p:nvPr/>
        </p:nvPicPr>
        <p:blipFill rotWithShape="1">
          <a:blip r:embed="rId4">
            <a:alphaModFix/>
          </a:blip>
          <a:srcRect b="88217" l="0" r="654" t="0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6">
            <a:alphaModFix/>
          </a:blip>
          <a:srcRect b="25881" l="0" r="0" t="17907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/>
          <p:nvPr/>
        </p:nvSpPr>
        <p:spPr>
          <a:xfrm>
            <a:off x="4515082" y="1256467"/>
            <a:ext cx="7405369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no question is a stupid question, apart from the one you didn’t ask.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fantastic rest of the day!!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Complete your plenary task before you leave the room. </a:t>
            </a:r>
            <a:endParaRPr/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54743" y="4949786"/>
            <a:ext cx="1326046" cy="132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139988" y="647885"/>
            <a:ext cx="105156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-GB" sz="6000">
                <a:latin typeface="Arial"/>
                <a:ea typeface="Arial"/>
                <a:cs typeface="Arial"/>
                <a:sym typeface="Arial"/>
              </a:rPr>
              <a:t>‘Hook’</a:t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1029875" y="1466434"/>
            <a:ext cx="10515600" cy="3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Give me an answer for the following….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3413051" y="6176963"/>
            <a:ext cx="4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Dundas - PE Department</a:t>
            </a: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88217" l="0" r="654" t="0"/>
          <a:stretch/>
        </p:blipFill>
        <p:spPr>
          <a:xfrm>
            <a:off x="89649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5">
            <a:alphaModFix/>
          </a:blip>
          <a:srcRect b="25881" l="0" r="0" t="17907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6">
            <a:alphaModFix/>
          </a:blip>
          <a:srcRect b="10730" l="20233" r="20947" t="3954"/>
          <a:stretch/>
        </p:blipFill>
        <p:spPr>
          <a:xfrm>
            <a:off x="11259878" y="943718"/>
            <a:ext cx="639842" cy="99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/>
          <p:nvPr/>
        </p:nvSpPr>
        <p:spPr>
          <a:xfrm>
            <a:off x="435179" y="1542423"/>
            <a:ext cx="10694894" cy="4276165"/>
          </a:xfrm>
          <a:prstGeom prst="irregularSeal2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Name a sport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204827" y="1542416"/>
            <a:ext cx="10694916" cy="4276152"/>
          </a:xfrm>
          <a:prstGeom prst="irregularSeal2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Name a physical activity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161963" y="1683608"/>
            <a:ext cx="10694894" cy="4276165"/>
          </a:xfrm>
          <a:prstGeom prst="irregularSeal2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Name a benefit of sport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748552" y="1466418"/>
            <a:ext cx="10694894" cy="4276165"/>
          </a:xfrm>
          <a:prstGeom prst="irregularSeal2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Name a benefit of physical activity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1111416" y="1598418"/>
            <a:ext cx="10694894" cy="4276165"/>
          </a:xfrm>
          <a:prstGeom prst="irregularSeal2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Name one of the three sports provisions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838200" y="999460"/>
            <a:ext cx="10515600" cy="120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Types of participants</a:t>
            </a:r>
            <a:endParaRPr/>
          </a:p>
        </p:txBody>
      </p:sp>
      <p:sp>
        <p:nvSpPr>
          <p:cNvPr id="123" name="Google Shape;123;p3"/>
          <p:cNvSpPr txBox="1"/>
          <p:nvPr>
            <p:ph idx="1" type="body"/>
          </p:nvPr>
        </p:nvSpPr>
        <p:spPr>
          <a:xfrm>
            <a:off x="838200" y="2456121"/>
            <a:ext cx="7760855" cy="372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GB" sz="4000"/>
              <a:t>Is every sport suitable for everyone?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GB" sz="4000"/>
              <a:t>Why?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3413051" y="6176963"/>
            <a:ext cx="4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Dundas - PE Department</a:t>
            </a:r>
            <a:endParaRPr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88217" l="0" r="654" t="0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 b="25881" l="0" r="0" t="17907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5651" y="262566"/>
            <a:ext cx="2193555" cy="219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7">
            <a:alphaModFix/>
          </a:blip>
          <a:srcRect b="9016" l="0" r="0" t="0"/>
          <a:stretch/>
        </p:blipFill>
        <p:spPr>
          <a:xfrm>
            <a:off x="8510512" y="2857500"/>
            <a:ext cx="3531967" cy="346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type="title"/>
          </p:nvPr>
        </p:nvSpPr>
        <p:spPr>
          <a:xfrm>
            <a:off x="838200" y="999460"/>
            <a:ext cx="10515600" cy="120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Participation in sport</a:t>
            </a:r>
            <a:endParaRPr/>
          </a:p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838199" y="2456121"/>
            <a:ext cx="8362951" cy="372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en-GB">
                <a:solidFill>
                  <a:srgbClr val="FF0000"/>
                </a:solidFill>
              </a:rPr>
              <a:t>What do you think can influence participation in sport?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None/>
            </a:pPr>
            <a:r>
              <a:t/>
            </a:r>
            <a:endParaRPr sz="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People have different preferences and reasons for choosing to participate in sport and their choice is influenced by a number of factors including: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3413051" y="6176963"/>
            <a:ext cx="4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Dundas - PE Department</a:t>
            </a:r>
            <a:endParaRPr/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88217" l="0" r="654" t="0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5">
            <a:alphaModFix/>
          </a:blip>
          <a:srcRect b="25881" l="0" r="0" t="17907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0" name="Google Shape;140;p4"/>
          <p:cNvGraphicFramePr/>
          <p:nvPr/>
        </p:nvGraphicFramePr>
        <p:xfrm>
          <a:off x="139995" y="41258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{4986EF41-C0F0-448E-A264-144956641F42}</a:tableStyleId>
              </a:tblPr>
              <a:tblGrid>
                <a:gridCol w="2929650"/>
                <a:gridCol w="2929650"/>
                <a:gridCol w="2929650"/>
                <a:gridCol w="2929650"/>
              </a:tblGrid>
              <a:tr h="675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Age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Gender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Role Models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Ethnicity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75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Disability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Economic Status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Religion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Cost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75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Access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Social factors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Sexuality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Family and peers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41" name="Google Shape;14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8002" y="1014075"/>
            <a:ext cx="5000625" cy="1531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&#10;&#10;Description automatically generated" id="142" name="Google Shape;14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28618" y="2456765"/>
            <a:ext cx="1413861" cy="141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838200" y="999460"/>
            <a:ext cx="10515600" cy="120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Age</a:t>
            </a:r>
            <a:endParaRPr/>
          </a:p>
        </p:txBody>
      </p:sp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838199" y="2456121"/>
            <a:ext cx="7391401" cy="372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en-GB" sz="4000">
                <a:solidFill>
                  <a:srgbClr val="FF0000"/>
                </a:solidFill>
              </a:rPr>
              <a:t>How does age affect physical activity and sport?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Ageing affects people in different ways. There are, though, some age-related trends that can affect participation in sport.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Children need to develop </a:t>
            </a:r>
            <a:r>
              <a:rPr b="1" lang="en-GB"/>
              <a:t>gross motor skills</a:t>
            </a:r>
            <a:r>
              <a:rPr lang="en-GB"/>
              <a:t> from an early age to become confident movers.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Adolescents experience a growth spurt that changes their physical development. This affects how they acquire skills and how they feel, ie confidence, self-esteem and body image.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Older people may experience weight-gain and decreasing flexibility and strength, and find it harder to recover from injury. They may lose confidence in their physical abilities.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3413051" y="6176963"/>
            <a:ext cx="4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Dundas - PE Department</a:t>
            </a:r>
            <a:endParaRPr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88217" l="0" r="654" t="0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5">
            <a:alphaModFix/>
          </a:blip>
          <a:srcRect b="25881" l="0" r="0" t="17907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6">
            <a:alphaModFix/>
          </a:blip>
          <a:srcRect b="9017" l="0" r="0" t="0"/>
          <a:stretch/>
        </p:blipFill>
        <p:spPr>
          <a:xfrm>
            <a:off x="8302163" y="2200940"/>
            <a:ext cx="3531967" cy="3460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&#10;&#10;Description automatically generated" id="154" name="Google Shape;15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46869" y="893270"/>
            <a:ext cx="1413861" cy="141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type="title"/>
          </p:nvPr>
        </p:nvSpPr>
        <p:spPr>
          <a:xfrm>
            <a:off x="838200" y="999460"/>
            <a:ext cx="10515600" cy="120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Primary school age children</a:t>
            </a:r>
            <a:endParaRPr/>
          </a:p>
        </p:txBody>
      </p:sp>
      <p:sp>
        <p:nvSpPr>
          <p:cNvPr id="160" name="Google Shape;160;p6"/>
          <p:cNvSpPr txBox="1"/>
          <p:nvPr>
            <p:ph idx="1" type="body"/>
          </p:nvPr>
        </p:nvSpPr>
        <p:spPr>
          <a:xfrm>
            <a:off x="838200" y="2456121"/>
            <a:ext cx="6443134" cy="372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Aged 5- 11 years old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en-GB">
                <a:solidFill>
                  <a:srgbClr val="FF0000"/>
                </a:solidFill>
              </a:rPr>
              <a:t>What physical activity and sport do you think is most appropriate for this age group?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Playing in the playground, grassroot sports, playing in the park, non-contact sports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3413051" y="6176963"/>
            <a:ext cx="4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Dundas - PE Department</a:t>
            </a:r>
            <a:endParaRPr/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88217" l="0" r="654" t="0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5">
            <a:alphaModFix/>
          </a:blip>
          <a:srcRect b="25881" l="0" r="0" t="17907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6">
            <a:alphaModFix/>
          </a:blip>
          <a:srcRect b="16378" l="0" r="0" t="9527"/>
          <a:stretch/>
        </p:blipFill>
        <p:spPr>
          <a:xfrm>
            <a:off x="7453586" y="3033639"/>
            <a:ext cx="4627217" cy="184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&#10;&#10;Description automatically generated" id="166" name="Google Shape;16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23142" y="1203428"/>
            <a:ext cx="1413861" cy="141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/>
          <p:nvPr>
            <p:ph type="title"/>
          </p:nvPr>
        </p:nvSpPr>
        <p:spPr>
          <a:xfrm>
            <a:off x="838200" y="999460"/>
            <a:ext cx="10515600" cy="120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Adolescents</a:t>
            </a:r>
            <a:endParaRPr/>
          </a:p>
        </p:txBody>
      </p:sp>
      <p:sp>
        <p:nvSpPr>
          <p:cNvPr id="172" name="Google Shape;172;p7"/>
          <p:cNvSpPr txBox="1"/>
          <p:nvPr>
            <p:ph idx="1" type="body"/>
          </p:nvPr>
        </p:nvSpPr>
        <p:spPr>
          <a:xfrm>
            <a:off x="838199" y="2456121"/>
            <a:ext cx="6548439" cy="372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Aged 12 – 17 years old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en-GB">
                <a:solidFill>
                  <a:srgbClr val="FF0000"/>
                </a:solidFill>
              </a:rPr>
              <a:t>What physical activity and sport do you think is most appropriate for this age group?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All sports and physical activity – no limitations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3413051" y="6176963"/>
            <a:ext cx="4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Dundas - PE Department</a:t>
            </a:r>
            <a:endParaRPr/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3">
            <a:alphaModFix/>
          </a:blip>
          <a:srcRect b="88217" l="0" r="654" t="0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5">
            <a:alphaModFix/>
          </a:blip>
          <a:srcRect b="25881" l="0" r="0" t="17907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/>
          <p:cNvPicPr preferRelativeResize="0"/>
          <p:nvPr/>
        </p:nvPicPr>
        <p:blipFill rotWithShape="1">
          <a:blip r:embed="rId6">
            <a:alphaModFix/>
          </a:blip>
          <a:srcRect b="10317" l="0" r="0" t="0"/>
          <a:stretch/>
        </p:blipFill>
        <p:spPr>
          <a:xfrm>
            <a:off x="7693025" y="1742889"/>
            <a:ext cx="4151313" cy="4020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&#10;&#10;Description automatically generated" id="178" name="Google Shape;17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72777" y="1079466"/>
            <a:ext cx="1413861" cy="141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>
            <p:ph type="title"/>
          </p:nvPr>
        </p:nvSpPr>
        <p:spPr>
          <a:xfrm>
            <a:off x="489100" y="1051335"/>
            <a:ext cx="105156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Adults</a:t>
            </a:r>
            <a:endParaRPr/>
          </a:p>
        </p:txBody>
      </p:sp>
      <p:sp>
        <p:nvSpPr>
          <p:cNvPr id="184" name="Google Shape;184;p8"/>
          <p:cNvSpPr txBox="1"/>
          <p:nvPr>
            <p:ph idx="1" type="body"/>
          </p:nvPr>
        </p:nvSpPr>
        <p:spPr>
          <a:xfrm>
            <a:off x="838200" y="2456121"/>
            <a:ext cx="6291264" cy="372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Aged 18 – 49 years old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en-GB">
                <a:solidFill>
                  <a:srgbClr val="FF0000"/>
                </a:solidFill>
              </a:rPr>
              <a:t>What physical activity and sport do you think is most appropriate for this age group?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All sports and physical activity – no limitations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5" name="Google Shape;185;p8"/>
          <p:cNvSpPr txBox="1"/>
          <p:nvPr/>
        </p:nvSpPr>
        <p:spPr>
          <a:xfrm>
            <a:off x="3413051" y="6176963"/>
            <a:ext cx="4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Dundas - PE Department</a:t>
            </a:r>
            <a:endParaRPr/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 b="88217" l="0" r="654" t="0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5">
            <a:alphaModFix/>
          </a:blip>
          <a:srcRect b="25881" l="0" r="0" t="17907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6">
            <a:alphaModFix/>
          </a:blip>
          <a:srcRect b="10317" l="0" r="0" t="0"/>
          <a:stretch/>
        </p:blipFill>
        <p:spPr>
          <a:xfrm>
            <a:off x="7486036" y="1786603"/>
            <a:ext cx="4556443" cy="354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&#10;&#10;Description automatically generated" id="190" name="Google Shape;19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67841" y="1079466"/>
            <a:ext cx="1413861" cy="141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>
            <p:ph type="title"/>
          </p:nvPr>
        </p:nvSpPr>
        <p:spPr>
          <a:xfrm>
            <a:off x="838200" y="999460"/>
            <a:ext cx="10515600" cy="120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Older adults</a:t>
            </a:r>
            <a:endParaRPr/>
          </a:p>
        </p:txBody>
      </p:sp>
      <p:sp>
        <p:nvSpPr>
          <p:cNvPr id="196" name="Google Shape;196;p9"/>
          <p:cNvSpPr txBox="1"/>
          <p:nvPr>
            <p:ph idx="1" type="body"/>
          </p:nvPr>
        </p:nvSpPr>
        <p:spPr>
          <a:xfrm>
            <a:off x="838199" y="2456121"/>
            <a:ext cx="7391401" cy="372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Aged 50 years +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en-GB">
                <a:solidFill>
                  <a:srgbClr val="FF0000"/>
                </a:solidFill>
              </a:rPr>
              <a:t>What physical activity and sport do you think is most appropriate for this age group?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Walking football, touch rugby, chair exercises, gym, walking, yoga, Pilates. 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3413051" y="6176963"/>
            <a:ext cx="466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Dundas - PE Department</a:t>
            </a:r>
            <a:endParaRPr/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 b="88217" l="0" r="654" t="0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5">
            <a:alphaModFix/>
          </a:blip>
          <a:srcRect b="25881" l="0" r="0" t="17907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/>
          <p:cNvPicPr preferRelativeResize="0"/>
          <p:nvPr/>
        </p:nvPicPr>
        <p:blipFill rotWithShape="1">
          <a:blip r:embed="rId6">
            <a:alphaModFix/>
          </a:blip>
          <a:srcRect b="21874" l="10944" r="9452" t="8750"/>
          <a:stretch/>
        </p:blipFill>
        <p:spPr>
          <a:xfrm>
            <a:off x="8757086" y="2102130"/>
            <a:ext cx="2847837" cy="215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&#10;&#10;Description automatically generated" id="202" name="Google Shape;20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92102" y="1055551"/>
            <a:ext cx="1413861" cy="141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2021-09-30T13:24:19Z</dcterms:created>
  <dc:creator>Katie Dundas</dc:creator>
</cp:coreProperties>
</file>