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19" roundtripDataSignature="AMtx7mj03xDVYL8Kw30hCISIa73kyOdpw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3DBADB9-2894-49F9-937A-551775454246}">
  <a:tblStyle styleId="{93DBADB9-2894-49F9-937A-551775454246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customschemas.google.com/relationships/presentationmetadata" Target="metadata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2" name="Google Shape;212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1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4" name="Google Shape;224;p11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Letter to annotate for persuasive features</a:t>
            </a:r>
            <a:endParaRPr/>
          </a:p>
        </p:txBody>
      </p:sp>
      <p:sp>
        <p:nvSpPr>
          <p:cNvPr id="225" name="Google Shape;225;p11:notes"/>
          <p:cNvSpPr txBox="1"/>
          <p:nvPr>
            <p:ph idx="12" type="sldNum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9" name="Google Shape;239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2" name="Google Shape;252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4" name="Google Shape;104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5" name="Google Shape;125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7" name="Google Shape;137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0" name="Google Shape;150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3" name="Google Shape;163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5" name="Google Shape;175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8" name="Google Shape;188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0" name="Google Shape;200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4" name="Google Shape;24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1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2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12.png"/><Relationship Id="rId5" Type="http://schemas.openxmlformats.org/officeDocument/2006/relationships/image" Target="../media/image2.png"/><Relationship Id="rId6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5" Type="http://schemas.openxmlformats.org/officeDocument/2006/relationships/image" Target="../media/image10.png"/><Relationship Id="rId6" Type="http://schemas.openxmlformats.org/officeDocument/2006/relationships/image" Target="../media/image3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jpg"/><Relationship Id="rId4" Type="http://schemas.openxmlformats.org/officeDocument/2006/relationships/image" Target="../media/image2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5.png"/><Relationship Id="rId4" Type="http://schemas.openxmlformats.org/officeDocument/2006/relationships/image" Target="../media/image16.png"/><Relationship Id="rId5" Type="http://schemas.openxmlformats.org/officeDocument/2006/relationships/image" Target="../media/image14.png"/><Relationship Id="rId6" Type="http://schemas.openxmlformats.org/officeDocument/2006/relationships/image" Target="../media/image10.png"/><Relationship Id="rId7" Type="http://schemas.openxmlformats.org/officeDocument/2006/relationships/image" Target="../media/image2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9.png"/><Relationship Id="rId4" Type="http://schemas.openxmlformats.org/officeDocument/2006/relationships/image" Target="../media/image16.png"/><Relationship Id="rId5" Type="http://schemas.openxmlformats.org/officeDocument/2006/relationships/image" Target="../media/image14.png"/><Relationship Id="rId6" Type="http://schemas.openxmlformats.org/officeDocument/2006/relationships/image" Target="../media/image10.png"/><Relationship Id="rId7" Type="http://schemas.openxmlformats.org/officeDocument/2006/relationships/image" Target="../media/image38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9.jpg"/><Relationship Id="rId10" Type="http://schemas.openxmlformats.org/officeDocument/2006/relationships/image" Target="../media/image13.jpg"/><Relationship Id="rId13" Type="http://schemas.openxmlformats.org/officeDocument/2006/relationships/image" Target="../media/image15.png"/><Relationship Id="rId1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Relationship Id="rId4" Type="http://schemas.openxmlformats.org/officeDocument/2006/relationships/image" Target="../media/image5.png"/><Relationship Id="rId9" Type="http://schemas.openxmlformats.org/officeDocument/2006/relationships/image" Target="../media/image18.png"/><Relationship Id="rId5" Type="http://schemas.openxmlformats.org/officeDocument/2006/relationships/image" Target="../media/image1.png"/><Relationship Id="rId6" Type="http://schemas.openxmlformats.org/officeDocument/2006/relationships/image" Target="../media/image11.png"/><Relationship Id="rId7" Type="http://schemas.openxmlformats.org/officeDocument/2006/relationships/image" Target="../media/image4.png"/><Relationship Id="rId8" Type="http://schemas.openxmlformats.org/officeDocument/2006/relationships/image" Target="../media/image1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5" Type="http://schemas.openxmlformats.org/officeDocument/2006/relationships/image" Target="../media/image10.png"/><Relationship Id="rId6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5" Type="http://schemas.openxmlformats.org/officeDocument/2006/relationships/image" Target="../media/image1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5" Type="http://schemas.openxmlformats.org/officeDocument/2006/relationships/image" Target="../media/image10.png"/><Relationship Id="rId6" Type="http://schemas.openxmlformats.org/officeDocument/2006/relationships/image" Target="../media/image37.png"/><Relationship Id="rId7" Type="http://schemas.openxmlformats.org/officeDocument/2006/relationships/image" Target="../media/image23.png"/><Relationship Id="rId8" Type="http://schemas.openxmlformats.org/officeDocument/2006/relationships/image" Target="../media/image2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5" Type="http://schemas.openxmlformats.org/officeDocument/2006/relationships/image" Target="../media/image10.png"/><Relationship Id="rId6" Type="http://schemas.openxmlformats.org/officeDocument/2006/relationships/image" Target="../media/image2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5" Type="http://schemas.openxmlformats.org/officeDocument/2006/relationships/image" Target="../media/image10.png"/><Relationship Id="rId6" Type="http://schemas.openxmlformats.org/officeDocument/2006/relationships/image" Target="../media/image31.png"/><Relationship Id="rId7" Type="http://schemas.openxmlformats.org/officeDocument/2006/relationships/image" Target="../media/image33.png"/><Relationship Id="rId8" Type="http://schemas.openxmlformats.org/officeDocument/2006/relationships/image" Target="../media/image2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5" Type="http://schemas.openxmlformats.org/officeDocument/2006/relationships/image" Target="../media/image10.png"/><Relationship Id="rId6" Type="http://schemas.openxmlformats.org/officeDocument/2006/relationships/image" Target="../media/image3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5" Type="http://schemas.openxmlformats.org/officeDocument/2006/relationships/image" Target="../media/image10.png"/><Relationship Id="rId6" Type="http://schemas.openxmlformats.org/officeDocument/2006/relationships/image" Target="../media/image30.png"/><Relationship Id="rId7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 amt="35000"/>
          </a:blip>
          <a:srcRect b="0" l="0" r="0" t="0"/>
          <a:stretch/>
        </p:blipFill>
        <p:spPr>
          <a:xfrm>
            <a:off x="-1" y="451881"/>
            <a:ext cx="12192001" cy="6408907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 txBox="1"/>
          <p:nvPr>
            <p:ph type="title"/>
          </p:nvPr>
        </p:nvSpPr>
        <p:spPr>
          <a:xfrm>
            <a:off x="58725" y="961675"/>
            <a:ext cx="2761800" cy="903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lang="en-GB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Top left:</a:t>
            </a:r>
            <a:br>
              <a:rPr lang="en-GB">
                <a:latin typeface="Arial"/>
                <a:ea typeface="Arial"/>
                <a:cs typeface="Arial"/>
                <a:sym typeface="Arial"/>
              </a:rPr>
            </a:br>
            <a:r>
              <a:rPr lang="en-GB">
                <a:latin typeface="Arial"/>
                <a:ea typeface="Arial"/>
                <a:cs typeface="Arial"/>
                <a:sym typeface="Arial"/>
              </a:rPr>
              <a:t>Classwork</a:t>
            </a:r>
            <a:endParaRPr/>
          </a:p>
        </p:txBody>
      </p:sp>
      <p:sp>
        <p:nvSpPr>
          <p:cNvPr id="90" name="Google Shape;90;p1"/>
          <p:cNvSpPr txBox="1"/>
          <p:nvPr/>
        </p:nvSpPr>
        <p:spPr>
          <a:xfrm>
            <a:off x="3413051" y="6176963"/>
            <a:ext cx="4667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BTEC Tech Award Level 1/2 in Sport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 Dundas - PE Department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Google Shape;91;p1"/>
          <p:cNvPicPr preferRelativeResize="0"/>
          <p:nvPr/>
        </p:nvPicPr>
        <p:blipFill rotWithShape="1">
          <a:blip r:embed="rId4">
            <a:alphaModFix/>
          </a:blip>
          <a:srcRect b="88217" l="0" r="654" t="0"/>
          <a:stretch/>
        </p:blipFill>
        <p:spPr>
          <a:xfrm>
            <a:off x="-1" y="-1"/>
            <a:ext cx="12192001" cy="90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13581" y="55739"/>
            <a:ext cx="1728898" cy="792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 rotWithShape="1">
          <a:blip r:embed="rId6">
            <a:alphaModFix/>
          </a:blip>
          <a:srcRect b="25881" l="0" r="0" t="17907"/>
          <a:stretch/>
        </p:blipFill>
        <p:spPr>
          <a:xfrm>
            <a:off x="139995" y="6150380"/>
            <a:ext cx="1711397" cy="563527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"/>
          <p:cNvSpPr txBox="1"/>
          <p:nvPr/>
        </p:nvSpPr>
        <p:spPr>
          <a:xfrm>
            <a:off x="8704812" y="961668"/>
            <a:ext cx="3428465" cy="110243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b="0" i="0" lang="en-GB" sz="2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Top Right: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GB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Monday, 15 November 2021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"/>
          <p:cNvSpPr/>
          <p:nvPr/>
        </p:nvSpPr>
        <p:spPr>
          <a:xfrm>
            <a:off x="895504" y="2178366"/>
            <a:ext cx="10234569" cy="812130"/>
          </a:xfrm>
          <a:prstGeom prst="roundRect">
            <a:avLst>
              <a:gd fmla="val 16667" name="adj"/>
            </a:avLst>
          </a:prstGeom>
          <a:solidFill>
            <a:schemeClr val="accent6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Title: </a:t>
            </a:r>
            <a:r>
              <a:rPr b="1" i="0" lang="en-GB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Sports Provisions</a:t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"/>
          <p:cNvSpPr/>
          <p:nvPr/>
        </p:nvSpPr>
        <p:spPr>
          <a:xfrm>
            <a:off x="895503" y="3132483"/>
            <a:ext cx="10234569" cy="81213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Big Picture: </a:t>
            </a:r>
            <a:r>
              <a:rPr b="1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Learning Outcome A: Explore types and provision of sport and physical activity for different types of participant.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"/>
          <p:cNvSpPr/>
          <p:nvPr/>
        </p:nvSpPr>
        <p:spPr>
          <a:xfrm>
            <a:off x="895503" y="4113397"/>
            <a:ext cx="10234569" cy="81213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Learning Objectives: </a:t>
            </a:r>
            <a:r>
              <a:rPr b="1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be able to identify what the three different provisions are for sport and physical activity.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"/>
          <p:cNvSpPr/>
          <p:nvPr/>
        </p:nvSpPr>
        <p:spPr>
          <a:xfrm>
            <a:off x="895503" y="5135850"/>
            <a:ext cx="4599286" cy="81213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12700">
            <a:solidFill>
              <a:srgbClr val="AC5B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we did last lesson: </a:t>
            </a:r>
            <a:r>
              <a:rPr b="1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Outdoor adventurous activities.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"/>
          <p:cNvSpPr/>
          <p:nvPr/>
        </p:nvSpPr>
        <p:spPr>
          <a:xfrm>
            <a:off x="6316910" y="5138387"/>
            <a:ext cx="4813162" cy="81213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are we doing next lesson: </a:t>
            </a:r>
            <a:r>
              <a:rPr b="1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Types of participants.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"/>
          <p:cNvSpPr/>
          <p:nvPr/>
        </p:nvSpPr>
        <p:spPr>
          <a:xfrm>
            <a:off x="127661" y="5410899"/>
            <a:ext cx="640181" cy="310393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"/>
          <p:cNvSpPr/>
          <p:nvPr/>
        </p:nvSpPr>
        <p:spPr>
          <a:xfrm rot="10800000">
            <a:off x="11295559" y="5391750"/>
            <a:ext cx="640181" cy="310393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0"/>
          <p:cNvSpPr txBox="1"/>
          <p:nvPr>
            <p:ph type="title"/>
          </p:nvPr>
        </p:nvSpPr>
        <p:spPr>
          <a:xfrm>
            <a:off x="838200" y="999460"/>
            <a:ext cx="10515600" cy="1201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lang="en-GB">
                <a:latin typeface="Arial"/>
                <a:ea typeface="Arial"/>
                <a:cs typeface="Arial"/>
                <a:sym typeface="Arial"/>
              </a:rPr>
              <a:t>Advantages and disadvantages</a:t>
            </a:r>
            <a:endParaRPr/>
          </a:p>
        </p:txBody>
      </p:sp>
      <p:sp>
        <p:nvSpPr>
          <p:cNvPr id="215" name="Google Shape;215;p10"/>
          <p:cNvSpPr txBox="1"/>
          <p:nvPr>
            <p:ph idx="1" type="body"/>
          </p:nvPr>
        </p:nvSpPr>
        <p:spPr>
          <a:xfrm>
            <a:off x="838199" y="2456121"/>
            <a:ext cx="10881221" cy="37208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What are the advantages and disadvantages of the volunteer sector?</a:t>
            </a:r>
            <a:endParaRPr/>
          </a:p>
        </p:txBody>
      </p:sp>
      <p:sp>
        <p:nvSpPr>
          <p:cNvPr id="216" name="Google Shape;216;p10"/>
          <p:cNvSpPr txBox="1"/>
          <p:nvPr/>
        </p:nvSpPr>
        <p:spPr>
          <a:xfrm>
            <a:off x="3413051" y="6176963"/>
            <a:ext cx="4667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BTEC Tech Award Level 1/2 in Sport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 Dundas - PE Department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7" name="Google Shape;217;p10"/>
          <p:cNvPicPr preferRelativeResize="0"/>
          <p:nvPr/>
        </p:nvPicPr>
        <p:blipFill rotWithShape="1">
          <a:blip r:embed="rId3">
            <a:alphaModFix/>
          </a:blip>
          <a:srcRect b="88217" l="0" r="654" t="0"/>
          <a:stretch/>
        </p:blipFill>
        <p:spPr>
          <a:xfrm>
            <a:off x="-1" y="-1"/>
            <a:ext cx="12192001" cy="90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13581" y="55739"/>
            <a:ext cx="1728898" cy="792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0"/>
          <p:cNvPicPr preferRelativeResize="0"/>
          <p:nvPr/>
        </p:nvPicPr>
        <p:blipFill rotWithShape="1">
          <a:blip r:embed="rId5">
            <a:alphaModFix/>
          </a:blip>
          <a:srcRect b="25881" l="0" r="0" t="17907"/>
          <a:stretch/>
        </p:blipFill>
        <p:spPr>
          <a:xfrm>
            <a:off x="139995" y="6150380"/>
            <a:ext cx="1711397" cy="56352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20" name="Google Shape;220;p10"/>
          <p:cNvGraphicFramePr/>
          <p:nvPr/>
        </p:nvGraphicFramePr>
        <p:xfrm>
          <a:off x="1174459" y="334056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{93DBADB9-2894-49F9-937A-551775454246}</a:tableStyleId>
              </a:tblPr>
              <a:tblGrid>
                <a:gridCol w="4668475"/>
                <a:gridCol w="5113100"/>
              </a:tblGrid>
              <a:tr h="409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cap="none" strike="noStrike"/>
                        <a:t>Advantages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cap="none" strike="noStrike"/>
                        <a:t>Disadvantages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668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cap="none" strike="noStrike"/>
                        <a:t>It creates a community feeling where parents/carers and children can come together. 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cap="none" strike="noStrike"/>
                        <a:t>Relying on people in the community to take the time to help out, can't hold people accountable. 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668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cap="none" strike="noStrike"/>
                        <a:t>The volunteering is more specialised to the needs of the community. 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cap="none" strike="noStrike"/>
                        <a:t>Less money to be able to support  the team, facilities and training.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668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cap="none" strike="noStrike"/>
                        <a:t>It's more rewarding because you are doing it to support and help others within the community.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cap="none" strike="noStrike"/>
                        <a:t>There is a lot more commitment and responsibility involved that you are not getting paid for. 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pic>
        <p:nvPicPr>
          <p:cNvPr id="221" name="Google Shape;221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063621" y="1176311"/>
            <a:ext cx="2499919" cy="11123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8" name="Google Shape;228;p11"/>
          <p:cNvGrpSpPr/>
          <p:nvPr/>
        </p:nvGrpSpPr>
        <p:grpSpPr>
          <a:xfrm>
            <a:off x="1100757" y="759202"/>
            <a:ext cx="9990486" cy="5339596"/>
            <a:chOff x="790585" y="759202"/>
            <a:chExt cx="9990486" cy="5339596"/>
          </a:xfrm>
        </p:grpSpPr>
        <p:pic>
          <p:nvPicPr>
            <p:cNvPr id="229" name="Google Shape;229;p1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90585" y="1111659"/>
              <a:ext cx="3169457" cy="4634682"/>
            </a:xfrm>
            <a:prstGeom prst="rect">
              <a:avLst/>
            </a:prstGeom>
            <a:noFill/>
            <a:ln cap="flat" cmpd="sng" w="66675">
              <a:solidFill>
                <a:srgbClr val="7030A0"/>
              </a:solidFill>
              <a:prstDash val="solid"/>
              <a:miter lim="800000"/>
              <a:headEnd len="sm" w="sm" type="none"/>
              <a:tailEnd len="sm" w="sm" type="none"/>
            </a:ln>
          </p:spPr>
        </p:pic>
        <p:grpSp>
          <p:nvGrpSpPr>
            <p:cNvPr id="230" name="Google Shape;230;p11"/>
            <p:cNvGrpSpPr/>
            <p:nvPr/>
          </p:nvGrpSpPr>
          <p:grpSpPr>
            <a:xfrm>
              <a:off x="5003692" y="759202"/>
              <a:ext cx="5777379" cy="5339596"/>
              <a:chOff x="5003692" y="508520"/>
              <a:chExt cx="5777379" cy="5339596"/>
            </a:xfrm>
          </p:grpSpPr>
          <p:sp>
            <p:nvSpPr>
              <p:cNvPr id="231" name="Google Shape;231;p11"/>
              <p:cNvSpPr/>
              <p:nvPr/>
            </p:nvSpPr>
            <p:spPr>
              <a:xfrm>
                <a:off x="5003693" y="508520"/>
                <a:ext cx="5777378" cy="1339106"/>
              </a:xfrm>
              <a:prstGeom prst="rect">
                <a:avLst/>
              </a:prstGeom>
              <a:solidFill>
                <a:srgbClr val="7030A0"/>
              </a:solidFill>
              <a:ln cap="flat" cmpd="sng" w="571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4000"/>
                  <a:buFont typeface="Calibri"/>
                  <a:buNone/>
                </a:pPr>
                <a:r>
                  <a:rPr b="1" i="0" lang="en-GB" sz="40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Purple Zone Expectations</a:t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" name="Google Shape;232;p11"/>
              <p:cNvSpPr/>
              <p:nvPr/>
            </p:nvSpPr>
            <p:spPr>
              <a:xfrm>
                <a:off x="5015879" y="2212343"/>
                <a:ext cx="5765191" cy="540000"/>
              </a:xfrm>
              <a:prstGeom prst="rect">
                <a:avLst/>
              </a:prstGeom>
              <a:solidFill>
                <a:srgbClr val="7030A0"/>
              </a:solidFill>
              <a:ln cap="flat" cmpd="sng" w="6667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Calibri"/>
                  <a:buNone/>
                </a:pPr>
                <a:r>
                  <a:rPr b="1" i="0" lang="en-GB" sz="24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You are working independently.</a:t>
                </a:r>
                <a:endParaRPr b="1" i="0" sz="2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" name="Google Shape;233;p11"/>
              <p:cNvSpPr/>
              <p:nvPr/>
            </p:nvSpPr>
            <p:spPr>
              <a:xfrm>
                <a:off x="5015880" y="2990775"/>
                <a:ext cx="5765190" cy="540000"/>
              </a:xfrm>
              <a:prstGeom prst="rect">
                <a:avLst/>
              </a:prstGeom>
              <a:solidFill>
                <a:srgbClr val="7030A0"/>
              </a:solidFill>
              <a:ln cap="flat" cmpd="sng" w="6667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3200"/>
                  <a:buFont typeface="Calibri"/>
                  <a:buNone/>
                </a:pPr>
                <a:r>
                  <a:rPr b="1" i="0" lang="en-GB" sz="32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You are working in silence.</a:t>
                </a:r>
                <a:endParaRPr b="1" i="0" sz="3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" name="Google Shape;234;p11"/>
              <p:cNvSpPr/>
              <p:nvPr/>
            </p:nvSpPr>
            <p:spPr>
              <a:xfrm>
                <a:off x="5015880" y="3746097"/>
                <a:ext cx="5765190" cy="540000"/>
              </a:xfrm>
              <a:prstGeom prst="rect">
                <a:avLst/>
              </a:prstGeom>
              <a:solidFill>
                <a:srgbClr val="7030A0"/>
              </a:solidFill>
              <a:ln cap="flat" cmpd="sng" w="6667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000"/>
                  <a:buFont typeface="Calibri"/>
                  <a:buNone/>
                </a:pPr>
                <a:r>
                  <a:rPr b="1" i="0" lang="en-GB" sz="20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No hands up or questions once the time has started.</a:t>
                </a:r>
                <a:endParaRPr b="1" i="0" sz="20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" name="Google Shape;235;p11"/>
              <p:cNvSpPr/>
              <p:nvPr/>
            </p:nvSpPr>
            <p:spPr>
              <a:xfrm>
                <a:off x="5003692" y="4536206"/>
                <a:ext cx="5777378" cy="540000"/>
              </a:xfrm>
              <a:prstGeom prst="rect">
                <a:avLst/>
              </a:prstGeom>
              <a:solidFill>
                <a:srgbClr val="7030A0"/>
              </a:solidFill>
              <a:ln cap="flat" cmpd="sng" w="6667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3200"/>
                  <a:buFont typeface="Calibri"/>
                  <a:buNone/>
                </a:pPr>
                <a:r>
                  <a:rPr b="1" i="0" lang="en-GB" sz="32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You will have 5 minutes.</a:t>
                </a:r>
                <a:endParaRPr b="1" i="0" sz="3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" name="Google Shape;236;p11"/>
              <p:cNvSpPr/>
              <p:nvPr/>
            </p:nvSpPr>
            <p:spPr>
              <a:xfrm>
                <a:off x="5026287" y="5308116"/>
                <a:ext cx="5754783" cy="540000"/>
              </a:xfrm>
              <a:prstGeom prst="rect">
                <a:avLst/>
              </a:prstGeom>
              <a:solidFill>
                <a:srgbClr val="7030A0"/>
              </a:solidFill>
              <a:ln cap="flat" cmpd="sng" w="6667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3200"/>
                  <a:buFont typeface="Calibri"/>
                  <a:buNone/>
                </a:pPr>
                <a:r>
                  <a:rPr b="1" i="0" lang="en-GB" sz="32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Let’s look at the task first…</a:t>
                </a:r>
                <a:endParaRPr b="1" i="0" sz="3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12"/>
          <p:cNvPicPr preferRelativeResize="0"/>
          <p:nvPr/>
        </p:nvPicPr>
        <p:blipFill rotWithShape="1">
          <a:blip r:embed="rId3">
            <a:alphaModFix amt="50000"/>
          </a:blip>
          <a:srcRect b="25847" l="0" r="0" t="17408"/>
          <a:stretch/>
        </p:blipFill>
        <p:spPr>
          <a:xfrm>
            <a:off x="-1" y="0"/>
            <a:ext cx="12192000" cy="6869103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2"/>
          <p:cNvSpPr txBox="1"/>
          <p:nvPr>
            <p:ph type="title"/>
          </p:nvPr>
        </p:nvSpPr>
        <p:spPr>
          <a:xfrm>
            <a:off x="614473" y="708900"/>
            <a:ext cx="10515600" cy="1201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lang="en-GB">
                <a:latin typeface="Arial"/>
                <a:ea typeface="Arial"/>
                <a:cs typeface="Arial"/>
                <a:sym typeface="Arial"/>
              </a:rPr>
              <a:t>Purple Zone</a:t>
            </a:r>
            <a:endParaRPr/>
          </a:p>
        </p:txBody>
      </p:sp>
      <p:sp>
        <p:nvSpPr>
          <p:cNvPr id="243" name="Google Shape;243;p12"/>
          <p:cNvSpPr txBox="1"/>
          <p:nvPr>
            <p:ph idx="1" type="body"/>
          </p:nvPr>
        </p:nvSpPr>
        <p:spPr>
          <a:xfrm>
            <a:off x="530727" y="1808723"/>
            <a:ext cx="10823073" cy="16202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/>
              <a:t>Complete the sheet and fill in the blanks – use the words in red.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/>
              <a:t>Which sector in your opinion is the best and why?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What are the advantages and disadvantages to this sector and why have you chosen it?</a:t>
            </a:r>
            <a:endParaRPr/>
          </a:p>
        </p:txBody>
      </p:sp>
      <p:pic>
        <p:nvPicPr>
          <p:cNvPr id="244" name="Google Shape;244;p12"/>
          <p:cNvPicPr preferRelativeResize="0"/>
          <p:nvPr/>
        </p:nvPicPr>
        <p:blipFill rotWithShape="1">
          <a:blip r:embed="rId4">
            <a:alphaModFix/>
          </a:blip>
          <a:srcRect b="88217" l="0" r="654" t="0"/>
          <a:stretch/>
        </p:blipFill>
        <p:spPr>
          <a:xfrm>
            <a:off x="-1" y="-1"/>
            <a:ext cx="12192001" cy="90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13581" y="55739"/>
            <a:ext cx="1728898" cy="792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2"/>
          <p:cNvPicPr preferRelativeResize="0"/>
          <p:nvPr/>
        </p:nvPicPr>
        <p:blipFill rotWithShape="1">
          <a:blip r:embed="rId6">
            <a:alphaModFix/>
          </a:blip>
          <a:srcRect b="25881" l="0" r="0" t="17907"/>
          <a:stretch/>
        </p:blipFill>
        <p:spPr>
          <a:xfrm>
            <a:off x="139995" y="6150380"/>
            <a:ext cx="1711397" cy="563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130073" y="1070053"/>
            <a:ext cx="876899" cy="1201480"/>
          </a:xfrm>
          <a:prstGeom prst="rect">
            <a:avLst/>
          </a:prstGeom>
          <a:noFill/>
          <a:ln cap="flat" cmpd="sng" w="66675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</p:pic>
      <p:graphicFrame>
        <p:nvGraphicFramePr>
          <p:cNvPr id="248" name="Google Shape;248;p12"/>
          <p:cNvGraphicFramePr/>
          <p:nvPr/>
        </p:nvGraphicFramePr>
        <p:xfrm>
          <a:off x="246942" y="3658247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{93DBADB9-2894-49F9-937A-551775454246}</a:tableStyleId>
              </a:tblPr>
              <a:tblGrid>
                <a:gridCol w="3710150"/>
                <a:gridCol w="3710150"/>
              </a:tblGrid>
              <a:tr h="338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GB" sz="1800" u="none" cap="none" strike="noStrike"/>
                        <a:t>Sentence starters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solidFill>
                      <a:srgbClr val="8DBE4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GB" sz="1800" u="none" cap="none" strike="noStrike"/>
                        <a:t>Top tip: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solidFill>
                      <a:srgbClr val="F09B2C"/>
                    </a:solidFill>
                  </a:tcPr>
                </a:tc>
              </a:tr>
              <a:tr h="1395150">
                <a:tc>
                  <a:txBody>
                    <a:bodyPr/>
                    <a:lstStyle/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GB" sz="1800" u="none" cap="none" strike="noStrike"/>
                        <a:t>I have chosen the ….. sector</a:t>
                      </a:r>
                      <a:endParaRPr sz="1400" u="none" cap="none" strike="noStrike"/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GB" sz="1800" u="none" cap="none" strike="noStrike"/>
                        <a:t>This is because I feel that....</a:t>
                      </a:r>
                      <a:endParaRPr sz="1400" u="none" cap="none" strike="noStrike"/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GB" sz="1800" u="none" cap="none" strike="noStrike"/>
                        <a:t>The advantages of this sector are....</a:t>
                      </a:r>
                      <a:endParaRPr sz="1400" u="none" cap="none" strike="noStrike"/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GB" sz="1800" u="none" cap="none" strike="noStrike"/>
                        <a:t>The disadvantages of this sector are...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solidFill>
                      <a:srgbClr val="8DBE4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cap="none" strike="noStrike"/>
                        <a:t>Try and ensure that you highlight the reason as to why you have chosen that sector. 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GB" sz="1800" u="none" cap="none" strike="noStrike"/>
                        <a:t>Include why it is a good thing and why it is a bad thing. 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solidFill>
                      <a:srgbClr val="F09B2C"/>
                    </a:solidFill>
                  </a:tcPr>
                </a:tc>
              </a:tr>
            </a:tbl>
          </a:graphicData>
        </a:graphic>
      </p:graphicFrame>
      <p:sp>
        <p:nvSpPr>
          <p:cNvPr id="249" name="Google Shape;249;p12"/>
          <p:cNvSpPr/>
          <p:nvPr/>
        </p:nvSpPr>
        <p:spPr>
          <a:xfrm>
            <a:off x="7760867" y="3232231"/>
            <a:ext cx="4667693" cy="3050333"/>
          </a:xfrm>
          <a:prstGeom prst="irregularSeal2">
            <a:avLst/>
          </a:prstGeom>
          <a:solidFill>
            <a:srgbClr val="038F97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Extension: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Can you add on which one you think is the worst and why.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1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6660" y="1411853"/>
            <a:ext cx="3721100" cy="37211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13"/>
          <p:cNvSpPr txBox="1"/>
          <p:nvPr/>
        </p:nvSpPr>
        <p:spPr>
          <a:xfrm>
            <a:off x="3413051" y="6176963"/>
            <a:ext cx="4667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BTEC Tech Award Level 1/2 in Sport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 Dundas - PE Department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p13"/>
          <p:cNvPicPr preferRelativeResize="0"/>
          <p:nvPr/>
        </p:nvPicPr>
        <p:blipFill rotWithShape="1">
          <a:blip r:embed="rId4">
            <a:alphaModFix/>
          </a:blip>
          <a:srcRect b="88217" l="0" r="654" t="0"/>
          <a:stretch/>
        </p:blipFill>
        <p:spPr>
          <a:xfrm>
            <a:off x="-1" y="-1"/>
            <a:ext cx="12192001" cy="90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13581" y="55739"/>
            <a:ext cx="1728898" cy="792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3"/>
          <p:cNvPicPr preferRelativeResize="0"/>
          <p:nvPr/>
        </p:nvPicPr>
        <p:blipFill rotWithShape="1">
          <a:blip r:embed="rId6">
            <a:alphaModFix/>
          </a:blip>
          <a:srcRect b="25881" l="0" r="0" t="17907"/>
          <a:stretch/>
        </p:blipFill>
        <p:spPr>
          <a:xfrm>
            <a:off x="139995" y="6150380"/>
            <a:ext cx="1711397" cy="563527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13"/>
          <p:cNvSpPr txBox="1"/>
          <p:nvPr/>
        </p:nvSpPr>
        <p:spPr>
          <a:xfrm>
            <a:off x="4515082" y="1256467"/>
            <a:ext cx="7405369" cy="36933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Remember no question is a stupid question, apart from the one you didn’t ask.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Have a fantastic rest of the day!!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3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Complete your plenary task before you leave the room.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0" name="Google Shape;260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554743" y="4949786"/>
            <a:ext cx="1326046" cy="1326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"/>
          <p:cNvSpPr txBox="1"/>
          <p:nvPr>
            <p:ph type="title"/>
          </p:nvPr>
        </p:nvSpPr>
        <p:spPr>
          <a:xfrm>
            <a:off x="838200" y="999460"/>
            <a:ext cx="10515600" cy="1201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b="1" lang="en-GB" sz="6000">
                <a:latin typeface="Arial"/>
                <a:ea typeface="Arial"/>
                <a:cs typeface="Arial"/>
                <a:sym typeface="Arial"/>
              </a:rPr>
              <a:t>‘Hook’</a:t>
            </a:r>
            <a:endParaRPr/>
          </a:p>
        </p:txBody>
      </p:sp>
      <p:sp>
        <p:nvSpPr>
          <p:cNvPr id="107" name="Google Shape;107;p2"/>
          <p:cNvSpPr txBox="1"/>
          <p:nvPr>
            <p:ph idx="1" type="body"/>
          </p:nvPr>
        </p:nvSpPr>
        <p:spPr>
          <a:xfrm>
            <a:off x="838200" y="2456121"/>
            <a:ext cx="10515600" cy="37208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What is it?? 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You need to name the sport or physical activity and state whether it is a sport, physical activity or outdoor activity. 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Or complete the question.</a:t>
            </a:r>
            <a:endParaRPr/>
          </a:p>
        </p:txBody>
      </p:sp>
      <p:sp>
        <p:nvSpPr>
          <p:cNvPr id="108" name="Google Shape;108;p2"/>
          <p:cNvSpPr txBox="1"/>
          <p:nvPr/>
        </p:nvSpPr>
        <p:spPr>
          <a:xfrm>
            <a:off x="3413051" y="6176963"/>
            <a:ext cx="4667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BTEC Tech Award Level 1/2 in Sport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 Dundas - PE Department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" name="Google Shape;109;p2"/>
          <p:cNvPicPr preferRelativeResize="0"/>
          <p:nvPr/>
        </p:nvPicPr>
        <p:blipFill rotWithShape="1">
          <a:blip r:embed="rId3">
            <a:alphaModFix/>
          </a:blip>
          <a:srcRect b="88217" l="0" r="654" t="0"/>
          <a:stretch/>
        </p:blipFill>
        <p:spPr>
          <a:xfrm>
            <a:off x="-1" y="-1"/>
            <a:ext cx="12192001" cy="90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13581" y="55739"/>
            <a:ext cx="1728898" cy="792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"/>
          <p:cNvPicPr preferRelativeResize="0"/>
          <p:nvPr/>
        </p:nvPicPr>
        <p:blipFill rotWithShape="1">
          <a:blip r:embed="rId5">
            <a:alphaModFix/>
          </a:blip>
          <a:srcRect b="25881" l="0" r="0" t="17907"/>
          <a:stretch/>
        </p:blipFill>
        <p:spPr>
          <a:xfrm>
            <a:off x="139995" y="6150380"/>
            <a:ext cx="1711397" cy="563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"/>
          <p:cNvPicPr preferRelativeResize="0"/>
          <p:nvPr/>
        </p:nvPicPr>
        <p:blipFill rotWithShape="1">
          <a:blip r:embed="rId6">
            <a:alphaModFix/>
          </a:blip>
          <a:srcRect b="10729" l="20233" r="20947" t="3954"/>
          <a:stretch/>
        </p:blipFill>
        <p:spPr>
          <a:xfrm>
            <a:off x="11259878" y="943718"/>
            <a:ext cx="639842" cy="999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08108" y="2428099"/>
            <a:ext cx="6219825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699238" y="1600235"/>
            <a:ext cx="6763012" cy="4294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66951" y="1459415"/>
            <a:ext cx="6102138" cy="45766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aytime Kayak Across London | Secret Adventures" id="116" name="Google Shape;116;p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135060" y="1560283"/>
            <a:ext cx="6437475" cy="42949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dminton | Olympic Sport | Tokyo 2020" id="117" name="Google Shape;117;p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70019" y="1580147"/>
            <a:ext cx="7004384" cy="39561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elcome :: Cycle Paths Poole" id="118" name="Google Shape;118;p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329162" y="1695976"/>
            <a:ext cx="6296681" cy="4187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181822" y="1635903"/>
            <a:ext cx="5940213" cy="3970834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"/>
          <p:cNvSpPr/>
          <p:nvPr/>
        </p:nvSpPr>
        <p:spPr>
          <a:xfrm>
            <a:off x="445948" y="1614822"/>
            <a:ext cx="7634796" cy="3058938"/>
          </a:xfrm>
          <a:prstGeom prst="irregularSeal2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Benefit of sport?????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2"/>
          <p:cNvSpPr/>
          <p:nvPr/>
        </p:nvSpPr>
        <p:spPr>
          <a:xfrm>
            <a:off x="1488532" y="1326386"/>
            <a:ext cx="7634796" cy="4222478"/>
          </a:xfrm>
          <a:prstGeom prst="irregularSeal2">
            <a:avLst/>
          </a:prstGeom>
          <a:solidFill>
            <a:schemeClr val="accent6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Benefit of physical activity?????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2"/>
          <p:cNvSpPr/>
          <p:nvPr/>
        </p:nvSpPr>
        <p:spPr>
          <a:xfrm>
            <a:off x="2941728" y="1674560"/>
            <a:ext cx="7634796" cy="4222478"/>
          </a:xfrm>
          <a:prstGeom prst="irregularSeal2">
            <a:avLst/>
          </a:prstGeom>
          <a:solidFill>
            <a:schemeClr val="accent4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Why do people do outdoor activities??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"/>
          <p:cNvSpPr txBox="1"/>
          <p:nvPr>
            <p:ph type="title"/>
          </p:nvPr>
        </p:nvSpPr>
        <p:spPr>
          <a:xfrm>
            <a:off x="838200" y="999460"/>
            <a:ext cx="10515600" cy="1201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lang="en-GB">
                <a:latin typeface="Arial"/>
                <a:ea typeface="Arial"/>
                <a:cs typeface="Arial"/>
                <a:sym typeface="Arial"/>
              </a:rPr>
              <a:t>Sports Provisions</a:t>
            </a:r>
            <a:endParaRPr/>
          </a:p>
        </p:txBody>
      </p:sp>
      <p:sp>
        <p:nvSpPr>
          <p:cNvPr id="128" name="Google Shape;128;p3"/>
          <p:cNvSpPr txBox="1"/>
          <p:nvPr>
            <p:ph idx="1" type="body"/>
          </p:nvPr>
        </p:nvSpPr>
        <p:spPr>
          <a:xfrm>
            <a:off x="838200" y="2456121"/>
            <a:ext cx="7760855" cy="37208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Do you know what sports provisions are? Can you think of anything?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The supply of sporting activities. The provision of sports facilities and opportunities in Britain is the result of the interaction between the public, private and voluntary sectors.</a:t>
            </a:r>
            <a:endParaRPr/>
          </a:p>
        </p:txBody>
      </p:sp>
      <p:sp>
        <p:nvSpPr>
          <p:cNvPr id="129" name="Google Shape;129;p3"/>
          <p:cNvSpPr txBox="1"/>
          <p:nvPr/>
        </p:nvSpPr>
        <p:spPr>
          <a:xfrm>
            <a:off x="3413051" y="6176963"/>
            <a:ext cx="4667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BTEC Tech Award Level 1/2 in Sport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 Dundas - PE Department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3"/>
          <p:cNvPicPr preferRelativeResize="0"/>
          <p:nvPr/>
        </p:nvPicPr>
        <p:blipFill rotWithShape="1">
          <a:blip r:embed="rId3">
            <a:alphaModFix/>
          </a:blip>
          <a:srcRect b="88217" l="0" r="654" t="0"/>
          <a:stretch/>
        </p:blipFill>
        <p:spPr>
          <a:xfrm>
            <a:off x="-1" y="-1"/>
            <a:ext cx="12192001" cy="90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13581" y="55739"/>
            <a:ext cx="1728898" cy="792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3"/>
          <p:cNvPicPr preferRelativeResize="0"/>
          <p:nvPr/>
        </p:nvPicPr>
        <p:blipFill rotWithShape="1">
          <a:blip r:embed="rId5">
            <a:alphaModFix/>
          </a:blip>
          <a:srcRect b="25881" l="0" r="0" t="17907"/>
          <a:stretch/>
        </p:blipFill>
        <p:spPr>
          <a:xfrm>
            <a:off x="139995" y="6150380"/>
            <a:ext cx="1711397" cy="563527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3"/>
          <p:cNvSpPr txBox="1"/>
          <p:nvPr/>
        </p:nvSpPr>
        <p:spPr>
          <a:xfrm>
            <a:off x="8298322" y="5616075"/>
            <a:ext cx="3744157" cy="646331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Provision</a:t>
            </a: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The action of providing or supplying something for use.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" name="Google Shape;134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68073" y="2087799"/>
            <a:ext cx="3400148" cy="23442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"/>
          <p:cNvSpPr txBox="1"/>
          <p:nvPr>
            <p:ph type="title"/>
          </p:nvPr>
        </p:nvSpPr>
        <p:spPr>
          <a:xfrm>
            <a:off x="838200" y="999460"/>
            <a:ext cx="10515600" cy="1201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lang="en-GB">
                <a:latin typeface="Arial"/>
                <a:ea typeface="Arial"/>
                <a:cs typeface="Arial"/>
                <a:sym typeface="Arial"/>
              </a:rPr>
              <a:t>Provisions for sport and physical activity</a:t>
            </a:r>
            <a:endParaRPr/>
          </a:p>
        </p:txBody>
      </p:sp>
      <p:sp>
        <p:nvSpPr>
          <p:cNvPr id="140" name="Google Shape;140;p4"/>
          <p:cNvSpPr txBox="1"/>
          <p:nvPr>
            <p:ph idx="1" type="body"/>
          </p:nvPr>
        </p:nvSpPr>
        <p:spPr>
          <a:xfrm>
            <a:off x="838200" y="2456121"/>
            <a:ext cx="7760855" cy="37208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What are the three different provisions for sport and physical activity?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Public sector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Private sector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Volunteer sector</a:t>
            </a:r>
            <a:endParaRPr/>
          </a:p>
        </p:txBody>
      </p:sp>
      <p:sp>
        <p:nvSpPr>
          <p:cNvPr id="141" name="Google Shape;141;p4"/>
          <p:cNvSpPr txBox="1"/>
          <p:nvPr/>
        </p:nvSpPr>
        <p:spPr>
          <a:xfrm>
            <a:off x="3413051" y="6176963"/>
            <a:ext cx="4667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BTEC Tech Award Level 1/2 in Sport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 Dundas - PE Department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" name="Google Shape;142;p4"/>
          <p:cNvPicPr preferRelativeResize="0"/>
          <p:nvPr/>
        </p:nvPicPr>
        <p:blipFill rotWithShape="1">
          <a:blip r:embed="rId3">
            <a:alphaModFix/>
          </a:blip>
          <a:srcRect b="88217" l="0" r="654" t="0"/>
          <a:stretch/>
        </p:blipFill>
        <p:spPr>
          <a:xfrm>
            <a:off x="-1" y="-1"/>
            <a:ext cx="12192001" cy="90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13581" y="55739"/>
            <a:ext cx="1728898" cy="792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4"/>
          <p:cNvPicPr preferRelativeResize="0"/>
          <p:nvPr/>
        </p:nvPicPr>
        <p:blipFill rotWithShape="1">
          <a:blip r:embed="rId5">
            <a:alphaModFix/>
          </a:blip>
          <a:srcRect b="25881" l="0" r="0" t="17907"/>
          <a:stretch/>
        </p:blipFill>
        <p:spPr>
          <a:xfrm>
            <a:off x="139995" y="6150380"/>
            <a:ext cx="1711397" cy="563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4"/>
          <p:cNvPicPr preferRelativeResize="0"/>
          <p:nvPr/>
        </p:nvPicPr>
        <p:blipFill rotWithShape="1">
          <a:blip r:embed="rId6">
            <a:alphaModFix/>
          </a:blip>
          <a:srcRect b="32564" l="0" r="0" t="33488"/>
          <a:stretch/>
        </p:blipFill>
        <p:spPr>
          <a:xfrm>
            <a:off x="8384431" y="2524704"/>
            <a:ext cx="3561522" cy="1208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037533" y="3722113"/>
            <a:ext cx="2777936" cy="1555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442961" y="4359173"/>
            <a:ext cx="3250372" cy="18371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5"/>
          <p:cNvSpPr txBox="1"/>
          <p:nvPr>
            <p:ph type="title"/>
          </p:nvPr>
        </p:nvSpPr>
        <p:spPr>
          <a:xfrm>
            <a:off x="838200" y="999460"/>
            <a:ext cx="10515600" cy="1201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lang="en-GB">
                <a:latin typeface="Arial"/>
                <a:ea typeface="Arial"/>
                <a:cs typeface="Arial"/>
                <a:sym typeface="Arial"/>
              </a:rPr>
              <a:t>Public sector</a:t>
            </a:r>
            <a:endParaRPr/>
          </a:p>
        </p:txBody>
      </p:sp>
      <p:sp>
        <p:nvSpPr>
          <p:cNvPr id="153" name="Google Shape;153;p5"/>
          <p:cNvSpPr txBox="1"/>
          <p:nvPr>
            <p:ph idx="1" type="body"/>
          </p:nvPr>
        </p:nvSpPr>
        <p:spPr>
          <a:xfrm>
            <a:off x="838200" y="2456121"/>
            <a:ext cx="7760855" cy="37208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What is the public sector?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Public sector organisations </a:t>
            </a:r>
            <a:r>
              <a:rPr b="1" lang="en-GB"/>
              <a:t>are owned by the government</a:t>
            </a:r>
            <a:r>
              <a:rPr lang="en-GB"/>
              <a:t>. They provide goods and services for the benefit of the community. They are run by the government. They operate with money raised from taxes.</a:t>
            </a:r>
            <a:endParaRPr/>
          </a:p>
        </p:txBody>
      </p:sp>
      <p:sp>
        <p:nvSpPr>
          <p:cNvPr id="154" name="Google Shape;154;p5"/>
          <p:cNvSpPr txBox="1"/>
          <p:nvPr/>
        </p:nvSpPr>
        <p:spPr>
          <a:xfrm>
            <a:off x="3413051" y="6176963"/>
            <a:ext cx="4667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BTEC Tech Award Level 1/2 in Sport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 Dundas - PE Department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5" name="Google Shape;155;p5"/>
          <p:cNvPicPr preferRelativeResize="0"/>
          <p:nvPr/>
        </p:nvPicPr>
        <p:blipFill rotWithShape="1">
          <a:blip r:embed="rId3">
            <a:alphaModFix/>
          </a:blip>
          <a:srcRect b="88217" l="0" r="654" t="0"/>
          <a:stretch/>
        </p:blipFill>
        <p:spPr>
          <a:xfrm>
            <a:off x="-1" y="-1"/>
            <a:ext cx="12192001" cy="90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13581" y="55739"/>
            <a:ext cx="1728898" cy="792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"/>
          <p:cNvPicPr preferRelativeResize="0"/>
          <p:nvPr/>
        </p:nvPicPr>
        <p:blipFill rotWithShape="1">
          <a:blip r:embed="rId5">
            <a:alphaModFix/>
          </a:blip>
          <a:srcRect b="25881" l="0" r="0" t="17907"/>
          <a:stretch/>
        </p:blipFill>
        <p:spPr>
          <a:xfrm>
            <a:off x="139995" y="6150380"/>
            <a:ext cx="1711397" cy="563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080018" y="1677884"/>
            <a:ext cx="2894740" cy="1514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274076" y="1481149"/>
            <a:ext cx="2445854" cy="847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297260" y="3957978"/>
            <a:ext cx="2460256" cy="16413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6"/>
          <p:cNvSpPr txBox="1"/>
          <p:nvPr>
            <p:ph type="title"/>
          </p:nvPr>
        </p:nvSpPr>
        <p:spPr>
          <a:xfrm>
            <a:off x="838200" y="999460"/>
            <a:ext cx="10515600" cy="1201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lang="en-GB">
                <a:latin typeface="Arial"/>
                <a:ea typeface="Arial"/>
                <a:cs typeface="Arial"/>
                <a:sym typeface="Arial"/>
              </a:rPr>
              <a:t>Advantages and disadvantages</a:t>
            </a:r>
            <a:endParaRPr/>
          </a:p>
        </p:txBody>
      </p:sp>
      <p:sp>
        <p:nvSpPr>
          <p:cNvPr id="166" name="Google Shape;166;p6"/>
          <p:cNvSpPr txBox="1"/>
          <p:nvPr>
            <p:ph idx="1" type="body"/>
          </p:nvPr>
        </p:nvSpPr>
        <p:spPr>
          <a:xfrm>
            <a:off x="838199" y="2456121"/>
            <a:ext cx="10881221" cy="37208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What are the advantages and disadvantages of the public sector?</a:t>
            </a:r>
            <a:endParaRPr/>
          </a:p>
        </p:txBody>
      </p:sp>
      <p:sp>
        <p:nvSpPr>
          <p:cNvPr id="167" name="Google Shape;167;p6"/>
          <p:cNvSpPr txBox="1"/>
          <p:nvPr/>
        </p:nvSpPr>
        <p:spPr>
          <a:xfrm>
            <a:off x="3413051" y="6176963"/>
            <a:ext cx="4667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BTEC Tech Award Level 1/2 in Sport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 Dundas - PE Department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" name="Google Shape;168;p6"/>
          <p:cNvPicPr preferRelativeResize="0"/>
          <p:nvPr/>
        </p:nvPicPr>
        <p:blipFill rotWithShape="1">
          <a:blip r:embed="rId3">
            <a:alphaModFix/>
          </a:blip>
          <a:srcRect b="88217" l="0" r="654" t="0"/>
          <a:stretch/>
        </p:blipFill>
        <p:spPr>
          <a:xfrm>
            <a:off x="-1" y="-1"/>
            <a:ext cx="12192001" cy="90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13581" y="55739"/>
            <a:ext cx="1728898" cy="792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6"/>
          <p:cNvPicPr preferRelativeResize="0"/>
          <p:nvPr/>
        </p:nvPicPr>
        <p:blipFill rotWithShape="1">
          <a:blip r:embed="rId5">
            <a:alphaModFix/>
          </a:blip>
          <a:srcRect b="25881" l="0" r="0" t="17907"/>
          <a:stretch/>
        </p:blipFill>
        <p:spPr>
          <a:xfrm>
            <a:off x="139995" y="6150380"/>
            <a:ext cx="1711397" cy="56352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71" name="Google Shape;171;p6"/>
          <p:cNvGraphicFramePr/>
          <p:nvPr/>
        </p:nvGraphicFramePr>
        <p:xfrm>
          <a:off x="1174459" y="334056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{93DBADB9-2894-49F9-937A-551775454246}</a:tableStyleId>
              </a:tblPr>
              <a:tblGrid>
                <a:gridCol w="4668475"/>
                <a:gridCol w="5113100"/>
              </a:tblGrid>
              <a:tr h="409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cap="none" strike="noStrike"/>
                        <a:t>Advantages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cap="none" strike="noStrike"/>
                        <a:t>Disadvantages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668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cap="none" strike="noStrike"/>
                        <a:t>Cheaper than private sector leisure centres. 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cap="none" strike="noStrike"/>
                        <a:t>Limited government funding, sometimes lacking enough money. 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668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cap="none" strike="noStrike"/>
                        <a:t>All-inclusive environments that are suitable for everyone in the community.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cap="none" strike="noStrike"/>
                        <a:t>Constant political interference and withdrawal of funds and support. 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668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cap="none" strike="noStrike"/>
                        <a:t>Takes a lot longer to make changes to timetables, sports and facilities.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pic>
        <p:nvPicPr>
          <p:cNvPr id="172" name="Google Shape;172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433471" y="1201811"/>
            <a:ext cx="2499919" cy="1112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7"/>
          <p:cNvSpPr txBox="1"/>
          <p:nvPr>
            <p:ph type="title"/>
          </p:nvPr>
        </p:nvSpPr>
        <p:spPr>
          <a:xfrm>
            <a:off x="838200" y="999460"/>
            <a:ext cx="10515600" cy="1201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lang="en-GB">
                <a:latin typeface="Arial"/>
                <a:ea typeface="Arial"/>
                <a:cs typeface="Arial"/>
                <a:sym typeface="Arial"/>
              </a:rPr>
              <a:t>Private sector</a:t>
            </a:r>
            <a:endParaRPr/>
          </a:p>
        </p:txBody>
      </p:sp>
      <p:sp>
        <p:nvSpPr>
          <p:cNvPr id="178" name="Google Shape;178;p7"/>
          <p:cNvSpPr txBox="1"/>
          <p:nvPr>
            <p:ph idx="1" type="body"/>
          </p:nvPr>
        </p:nvSpPr>
        <p:spPr>
          <a:xfrm>
            <a:off x="838200" y="2456121"/>
            <a:ext cx="7760855" cy="37208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What is the private sector?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The private sector is </a:t>
            </a:r>
            <a:r>
              <a:rPr b="1" lang="en-GB"/>
              <a:t>the part of the economy that is run by individuals and companies for profit and is not state controlled</a:t>
            </a:r>
            <a:r>
              <a:rPr lang="en-GB"/>
              <a:t>.</a:t>
            </a:r>
            <a:endParaRPr/>
          </a:p>
        </p:txBody>
      </p:sp>
      <p:sp>
        <p:nvSpPr>
          <p:cNvPr id="179" name="Google Shape;179;p7"/>
          <p:cNvSpPr txBox="1"/>
          <p:nvPr/>
        </p:nvSpPr>
        <p:spPr>
          <a:xfrm>
            <a:off x="3413051" y="6176963"/>
            <a:ext cx="4667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BTEC Tech Award Level 1/2 in Sport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 Dundas - PE Department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p7"/>
          <p:cNvPicPr preferRelativeResize="0"/>
          <p:nvPr/>
        </p:nvPicPr>
        <p:blipFill rotWithShape="1">
          <a:blip r:embed="rId3">
            <a:alphaModFix/>
          </a:blip>
          <a:srcRect b="88217" l="0" r="654" t="0"/>
          <a:stretch/>
        </p:blipFill>
        <p:spPr>
          <a:xfrm>
            <a:off x="-1" y="-1"/>
            <a:ext cx="12192001" cy="90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13581" y="55739"/>
            <a:ext cx="1728898" cy="792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7"/>
          <p:cNvPicPr preferRelativeResize="0"/>
          <p:nvPr/>
        </p:nvPicPr>
        <p:blipFill rotWithShape="1">
          <a:blip r:embed="rId5">
            <a:alphaModFix/>
          </a:blip>
          <a:srcRect b="25881" l="0" r="0" t="17907"/>
          <a:stretch/>
        </p:blipFill>
        <p:spPr>
          <a:xfrm>
            <a:off x="139995" y="6150380"/>
            <a:ext cx="1711397" cy="563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7"/>
          <p:cNvPicPr preferRelativeResize="0"/>
          <p:nvPr/>
        </p:nvPicPr>
        <p:blipFill rotWithShape="1">
          <a:blip r:embed="rId6">
            <a:alphaModFix/>
          </a:blip>
          <a:srcRect b="30044" l="5661" r="6138" t="32092"/>
          <a:stretch/>
        </p:blipFill>
        <p:spPr>
          <a:xfrm>
            <a:off x="8080744" y="1316805"/>
            <a:ext cx="3790122" cy="101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484809" y="2518285"/>
            <a:ext cx="2557670" cy="121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280618" y="4352818"/>
            <a:ext cx="2590248" cy="1554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"/>
          <p:cNvSpPr txBox="1"/>
          <p:nvPr>
            <p:ph type="title"/>
          </p:nvPr>
        </p:nvSpPr>
        <p:spPr>
          <a:xfrm>
            <a:off x="838200" y="999460"/>
            <a:ext cx="10515600" cy="1201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lang="en-GB">
                <a:latin typeface="Arial"/>
                <a:ea typeface="Arial"/>
                <a:cs typeface="Arial"/>
                <a:sym typeface="Arial"/>
              </a:rPr>
              <a:t>Advantages and disadvantages</a:t>
            </a:r>
            <a:endParaRPr/>
          </a:p>
        </p:txBody>
      </p:sp>
      <p:sp>
        <p:nvSpPr>
          <p:cNvPr id="191" name="Google Shape;191;p8"/>
          <p:cNvSpPr txBox="1"/>
          <p:nvPr>
            <p:ph idx="1" type="body"/>
          </p:nvPr>
        </p:nvSpPr>
        <p:spPr>
          <a:xfrm>
            <a:off x="838199" y="2456121"/>
            <a:ext cx="10881221" cy="37208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What are the advantages and disadvantages of the private sector?</a:t>
            </a:r>
            <a:endParaRPr/>
          </a:p>
        </p:txBody>
      </p:sp>
      <p:sp>
        <p:nvSpPr>
          <p:cNvPr id="192" name="Google Shape;192;p8"/>
          <p:cNvSpPr txBox="1"/>
          <p:nvPr/>
        </p:nvSpPr>
        <p:spPr>
          <a:xfrm>
            <a:off x="3413051" y="6176963"/>
            <a:ext cx="4667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BTEC Tech Award Level 1/2 in Sport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 Dundas - PE Department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" name="Google Shape;193;p8"/>
          <p:cNvPicPr preferRelativeResize="0"/>
          <p:nvPr/>
        </p:nvPicPr>
        <p:blipFill rotWithShape="1">
          <a:blip r:embed="rId3">
            <a:alphaModFix/>
          </a:blip>
          <a:srcRect b="88217" l="0" r="654" t="0"/>
          <a:stretch/>
        </p:blipFill>
        <p:spPr>
          <a:xfrm>
            <a:off x="-1" y="-1"/>
            <a:ext cx="12192001" cy="90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13581" y="55739"/>
            <a:ext cx="1728898" cy="792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8"/>
          <p:cNvPicPr preferRelativeResize="0"/>
          <p:nvPr/>
        </p:nvPicPr>
        <p:blipFill rotWithShape="1">
          <a:blip r:embed="rId5">
            <a:alphaModFix/>
          </a:blip>
          <a:srcRect b="25881" l="0" r="0" t="17907"/>
          <a:stretch/>
        </p:blipFill>
        <p:spPr>
          <a:xfrm>
            <a:off x="139995" y="6150380"/>
            <a:ext cx="1711397" cy="56352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6" name="Google Shape;196;p8"/>
          <p:cNvGraphicFramePr/>
          <p:nvPr/>
        </p:nvGraphicFramePr>
        <p:xfrm>
          <a:off x="1174459" y="334056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{93DBADB9-2894-49F9-937A-551775454246}</a:tableStyleId>
              </a:tblPr>
              <a:tblGrid>
                <a:gridCol w="4668475"/>
                <a:gridCol w="5113100"/>
              </a:tblGrid>
              <a:tr h="409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cap="none" strike="noStrike"/>
                        <a:t>Advantages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cap="none" strike="noStrike"/>
                        <a:t>Disadvantages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668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cap="none" strike="noStrike"/>
                        <a:t>Fantastic facilities that are state of the art and continually updated. 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cap="none" strike="noStrike"/>
                        <a:t>More expensive membership prices. 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668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cap="none" strike="noStrike"/>
                        <a:t>Provide a wider range of sports and physical activity compared to the public sector. 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cap="none" strike="noStrike"/>
                        <a:t>Less inclusive than public sector sports provisions as they are normally specialised. 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668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cap="none" strike="noStrike"/>
                        <a:t>Can respond quickly to new trends and sports to suit the community.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pic>
        <p:nvPicPr>
          <p:cNvPr id="197" name="Google Shape;197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433496" y="1189061"/>
            <a:ext cx="2499919" cy="1112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"/>
          <p:cNvSpPr txBox="1"/>
          <p:nvPr>
            <p:ph type="title"/>
          </p:nvPr>
        </p:nvSpPr>
        <p:spPr>
          <a:xfrm>
            <a:off x="838200" y="999460"/>
            <a:ext cx="10515600" cy="1201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lang="en-GB">
                <a:latin typeface="Arial"/>
                <a:ea typeface="Arial"/>
                <a:cs typeface="Arial"/>
                <a:sym typeface="Arial"/>
              </a:rPr>
              <a:t>Volunteer sector</a:t>
            </a:r>
            <a:endParaRPr/>
          </a:p>
        </p:txBody>
      </p:sp>
      <p:sp>
        <p:nvSpPr>
          <p:cNvPr id="203" name="Google Shape;203;p9"/>
          <p:cNvSpPr txBox="1"/>
          <p:nvPr>
            <p:ph idx="1" type="body"/>
          </p:nvPr>
        </p:nvSpPr>
        <p:spPr>
          <a:xfrm>
            <a:off x="838199" y="2456121"/>
            <a:ext cx="7391401" cy="37208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What is the volunteer sector?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The 'voluntary sector' refers </a:t>
            </a:r>
            <a:r>
              <a:rPr b="1" lang="en-GB"/>
              <a:t>to organisations whose primary purpose is to create social impact rather than profit</a:t>
            </a:r>
            <a:r>
              <a:rPr lang="en-GB"/>
              <a:t>.</a:t>
            </a:r>
            <a:endParaRPr/>
          </a:p>
        </p:txBody>
      </p:sp>
      <p:sp>
        <p:nvSpPr>
          <p:cNvPr id="204" name="Google Shape;204;p9"/>
          <p:cNvSpPr txBox="1"/>
          <p:nvPr/>
        </p:nvSpPr>
        <p:spPr>
          <a:xfrm>
            <a:off x="3413051" y="6176963"/>
            <a:ext cx="4667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BTEC Tech Award Level 1/2 in Sport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 Dundas - PE Department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" name="Google Shape;205;p9"/>
          <p:cNvPicPr preferRelativeResize="0"/>
          <p:nvPr/>
        </p:nvPicPr>
        <p:blipFill rotWithShape="1">
          <a:blip r:embed="rId3">
            <a:alphaModFix/>
          </a:blip>
          <a:srcRect b="88217" l="0" r="654" t="0"/>
          <a:stretch/>
        </p:blipFill>
        <p:spPr>
          <a:xfrm>
            <a:off x="-1" y="-1"/>
            <a:ext cx="12192001" cy="90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13581" y="55739"/>
            <a:ext cx="1728898" cy="792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9"/>
          <p:cNvPicPr preferRelativeResize="0"/>
          <p:nvPr/>
        </p:nvPicPr>
        <p:blipFill rotWithShape="1">
          <a:blip r:embed="rId5">
            <a:alphaModFix/>
          </a:blip>
          <a:srcRect b="25881" l="0" r="0" t="17907"/>
          <a:stretch/>
        </p:blipFill>
        <p:spPr>
          <a:xfrm>
            <a:off x="139995" y="6150380"/>
            <a:ext cx="1711397" cy="563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867479" y="1173421"/>
            <a:ext cx="3175000" cy="256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222527" y="3898442"/>
            <a:ext cx="2819952" cy="22785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2021-09-30T13:24:19Z</dcterms:created>
  <dc:creator>Katie Dundas</dc:creator>
</cp:coreProperties>
</file>