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Coming Soon"/>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28" roundtripDataSignature="AMtx7mhQJKHATrpksKzBxSTa+dGxQPa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customschemas.google.com/relationships/presentationmetadata" Target="metadata"/><Relationship Id="rId27" Type="http://schemas.openxmlformats.org/officeDocument/2006/relationships/font" Target="fonts/ComingSoon-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Discuss posture, movement, mobility, reduces risk of injury and muscle soreness.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 name="Google Shape;30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2"/>
          <p:cNvSpPr txBox="1"/>
          <p:nvPr>
            <p:ph type="ctrTitle"/>
          </p:nvPr>
        </p:nvSpPr>
        <p:spPr>
          <a:xfrm>
            <a:off x="685800" y="841772"/>
            <a:ext cx="7772400" cy="1790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2"/>
          <p:cNvSpPr txBox="1"/>
          <p:nvPr>
            <p:ph idx="1" type="subTitle"/>
          </p:nvPr>
        </p:nvSpPr>
        <p:spPr>
          <a:xfrm>
            <a:off x="1143000" y="2701528"/>
            <a:ext cx="6858000" cy="12417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2"/>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2"/>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2"/>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5" name="Shape 55"/>
        <p:cNvGrpSpPr/>
        <p:nvPr/>
      </p:nvGrpSpPr>
      <p:grpSpPr>
        <a:xfrm>
          <a:off x="0" y="0"/>
          <a:ext cx="0" cy="0"/>
          <a:chOff x="0" y="0"/>
          <a:chExt cx="0" cy="0"/>
        </a:xfrm>
      </p:grpSpPr>
      <p:sp>
        <p:nvSpPr>
          <p:cNvPr id="56" name="Google Shape;56;p43"/>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3"/>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43"/>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3"/>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1" name="Shape 61"/>
        <p:cNvGrpSpPr/>
        <p:nvPr/>
      </p:nvGrpSpPr>
      <p:grpSpPr>
        <a:xfrm>
          <a:off x="0" y="0"/>
          <a:ext cx="0" cy="0"/>
          <a:chOff x="0" y="0"/>
          <a:chExt cx="0" cy="0"/>
        </a:xfrm>
      </p:grpSpPr>
      <p:sp>
        <p:nvSpPr>
          <p:cNvPr id="62" name="Google Shape;62;p44"/>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4"/>
          <p:cNvSpPr txBox="1"/>
          <p:nvPr>
            <p:ph idx="1" type="body"/>
          </p:nvPr>
        </p:nvSpPr>
        <p:spPr>
          <a:xfrm>
            <a:off x="628650" y="1369219"/>
            <a:ext cx="3886200" cy="32634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44"/>
          <p:cNvSpPr txBox="1"/>
          <p:nvPr>
            <p:ph idx="2" type="body"/>
          </p:nvPr>
        </p:nvSpPr>
        <p:spPr>
          <a:xfrm>
            <a:off x="4629150" y="1369219"/>
            <a:ext cx="3886200" cy="32634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44"/>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4"/>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4"/>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8" name="Shape 68"/>
        <p:cNvGrpSpPr/>
        <p:nvPr/>
      </p:nvGrpSpPr>
      <p:grpSpPr>
        <a:xfrm>
          <a:off x="0" y="0"/>
          <a:ext cx="0" cy="0"/>
          <a:chOff x="0" y="0"/>
          <a:chExt cx="0" cy="0"/>
        </a:xfrm>
      </p:grpSpPr>
      <p:sp>
        <p:nvSpPr>
          <p:cNvPr id="69" name="Google Shape;69;p45"/>
          <p:cNvSpPr txBox="1"/>
          <p:nvPr>
            <p:ph type="title"/>
          </p:nvPr>
        </p:nvSpPr>
        <p:spPr>
          <a:xfrm>
            <a:off x="629841" y="273844"/>
            <a:ext cx="7886700" cy="9942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5"/>
          <p:cNvSpPr txBox="1"/>
          <p:nvPr>
            <p:ph idx="1" type="body"/>
          </p:nvPr>
        </p:nvSpPr>
        <p:spPr>
          <a:xfrm>
            <a:off x="629842" y="1260872"/>
            <a:ext cx="3868200" cy="6180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1" name="Google Shape;71;p45"/>
          <p:cNvSpPr txBox="1"/>
          <p:nvPr>
            <p:ph idx="2" type="body"/>
          </p:nvPr>
        </p:nvSpPr>
        <p:spPr>
          <a:xfrm>
            <a:off x="629842" y="1878806"/>
            <a:ext cx="3868200" cy="2763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45"/>
          <p:cNvSpPr txBox="1"/>
          <p:nvPr>
            <p:ph idx="3" type="body"/>
          </p:nvPr>
        </p:nvSpPr>
        <p:spPr>
          <a:xfrm>
            <a:off x="4629150" y="1260872"/>
            <a:ext cx="3887400" cy="6180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3" name="Google Shape;73;p45"/>
          <p:cNvSpPr txBox="1"/>
          <p:nvPr>
            <p:ph idx="4" type="body"/>
          </p:nvPr>
        </p:nvSpPr>
        <p:spPr>
          <a:xfrm>
            <a:off x="4629150" y="1878806"/>
            <a:ext cx="3887400" cy="2763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45"/>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45"/>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5"/>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46"/>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6"/>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6"/>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46"/>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2" name="Shape 82"/>
        <p:cNvGrpSpPr/>
        <p:nvPr/>
      </p:nvGrpSpPr>
      <p:grpSpPr>
        <a:xfrm>
          <a:off x="0" y="0"/>
          <a:ext cx="0" cy="0"/>
          <a:chOff x="0" y="0"/>
          <a:chExt cx="0" cy="0"/>
        </a:xfrm>
      </p:grpSpPr>
      <p:sp>
        <p:nvSpPr>
          <p:cNvPr id="83" name="Google Shape;83;p47"/>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47"/>
          <p:cNvSpPr txBox="1"/>
          <p:nvPr>
            <p:ph idx="1" type="body"/>
          </p:nvPr>
        </p:nvSpPr>
        <p:spPr>
          <a:xfrm>
            <a:off x="3887391" y="740569"/>
            <a:ext cx="4629300" cy="36552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5" name="Google Shape;85;p47"/>
          <p:cNvSpPr txBox="1"/>
          <p:nvPr>
            <p:ph idx="2"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6" name="Google Shape;86;p47"/>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47"/>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47"/>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9" name="Shape 89"/>
        <p:cNvGrpSpPr/>
        <p:nvPr/>
      </p:nvGrpSpPr>
      <p:grpSpPr>
        <a:xfrm>
          <a:off x="0" y="0"/>
          <a:ext cx="0" cy="0"/>
          <a:chOff x="0" y="0"/>
          <a:chExt cx="0" cy="0"/>
        </a:xfrm>
      </p:grpSpPr>
      <p:sp>
        <p:nvSpPr>
          <p:cNvPr id="90" name="Google Shape;90;p48"/>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48"/>
          <p:cNvSpPr/>
          <p:nvPr>
            <p:ph idx="2" type="pic"/>
          </p:nvPr>
        </p:nvSpPr>
        <p:spPr>
          <a:xfrm>
            <a:off x="3887391" y="740569"/>
            <a:ext cx="4629300" cy="3655200"/>
          </a:xfrm>
          <a:prstGeom prst="rect">
            <a:avLst/>
          </a:prstGeom>
          <a:noFill/>
          <a:ln>
            <a:noFill/>
          </a:ln>
        </p:spPr>
      </p:sp>
      <p:sp>
        <p:nvSpPr>
          <p:cNvPr id="92" name="Google Shape;92;p48"/>
          <p:cNvSpPr txBox="1"/>
          <p:nvPr>
            <p:ph idx="1"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3" name="Google Shape;93;p48"/>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48"/>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48"/>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6" name="Shape 96"/>
        <p:cNvGrpSpPr/>
        <p:nvPr/>
      </p:nvGrpSpPr>
      <p:grpSpPr>
        <a:xfrm>
          <a:off x="0" y="0"/>
          <a:ext cx="0" cy="0"/>
          <a:chOff x="0" y="0"/>
          <a:chExt cx="0" cy="0"/>
        </a:xfrm>
      </p:grpSpPr>
      <p:sp>
        <p:nvSpPr>
          <p:cNvPr id="97" name="Google Shape;97;p49"/>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49"/>
          <p:cNvSpPr txBox="1"/>
          <p:nvPr>
            <p:ph idx="1" type="body"/>
          </p:nvPr>
        </p:nvSpPr>
        <p:spPr>
          <a:xfrm rot="5400000">
            <a:off x="2940300" y="-942431"/>
            <a:ext cx="3263400" cy="7886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49"/>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49"/>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4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2" name="Shape 102"/>
        <p:cNvGrpSpPr/>
        <p:nvPr/>
      </p:nvGrpSpPr>
      <p:grpSpPr>
        <a:xfrm>
          <a:off x="0" y="0"/>
          <a:ext cx="0" cy="0"/>
          <a:chOff x="0" y="0"/>
          <a:chExt cx="0" cy="0"/>
        </a:xfrm>
      </p:grpSpPr>
      <p:sp>
        <p:nvSpPr>
          <p:cNvPr id="103" name="Google Shape;103;p50"/>
          <p:cNvSpPr txBox="1"/>
          <p:nvPr>
            <p:ph type="title"/>
          </p:nvPr>
        </p:nvSpPr>
        <p:spPr>
          <a:xfrm rot="5400000">
            <a:off x="5350050" y="1467544"/>
            <a:ext cx="4359000" cy="19716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50"/>
          <p:cNvSpPr txBox="1"/>
          <p:nvPr>
            <p:ph idx="1" type="body"/>
          </p:nvPr>
        </p:nvSpPr>
        <p:spPr>
          <a:xfrm rot="5400000">
            <a:off x="1349475" y="-447056"/>
            <a:ext cx="4359000" cy="58008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50"/>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50"/>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50"/>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2" name="Shape 112"/>
        <p:cNvGrpSpPr/>
        <p:nvPr/>
      </p:nvGrpSpPr>
      <p:grpSpPr>
        <a:xfrm>
          <a:off x="0" y="0"/>
          <a:ext cx="0" cy="0"/>
          <a:chOff x="0" y="0"/>
          <a:chExt cx="0" cy="0"/>
        </a:xfrm>
      </p:grpSpPr>
      <p:sp>
        <p:nvSpPr>
          <p:cNvPr id="113" name="Google Shape;113;p2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4" name="Google Shape;114;p2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5" name="Google Shape;115;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6" name="Shape 116"/>
        <p:cNvGrpSpPr/>
        <p:nvPr/>
      </p:nvGrpSpPr>
      <p:grpSpPr>
        <a:xfrm>
          <a:off x="0" y="0"/>
          <a:ext cx="0" cy="0"/>
          <a:chOff x="0" y="0"/>
          <a:chExt cx="0" cy="0"/>
        </a:xfrm>
      </p:grpSpPr>
      <p:sp>
        <p:nvSpPr>
          <p:cNvPr id="117" name="Google Shape;117;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8" name="Google Shape;118;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19" name="Google Shape;119;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5"/>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5"/>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5"/>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0" name="Shape 120"/>
        <p:cNvGrpSpPr/>
        <p:nvPr/>
      </p:nvGrpSpPr>
      <p:grpSpPr>
        <a:xfrm>
          <a:off x="0" y="0"/>
          <a:ext cx="0" cy="0"/>
          <a:chOff x="0" y="0"/>
          <a:chExt cx="0" cy="0"/>
        </a:xfrm>
      </p:grpSpPr>
      <p:sp>
        <p:nvSpPr>
          <p:cNvPr id="121" name="Google Shape;121;p2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22" name="Google Shape;122;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3" name="Shape 123"/>
        <p:cNvGrpSpPr/>
        <p:nvPr/>
      </p:nvGrpSpPr>
      <p:grpSpPr>
        <a:xfrm>
          <a:off x="0" y="0"/>
          <a:ext cx="0" cy="0"/>
          <a:chOff x="0" y="0"/>
          <a:chExt cx="0" cy="0"/>
        </a:xfrm>
      </p:grpSpPr>
      <p:sp>
        <p:nvSpPr>
          <p:cNvPr id="124" name="Google Shape;124;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5" name="Google Shape;125;p2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26" name="Google Shape;126;p2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27" name="Google Shape;12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0" name="Google Shape;130;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1" name="Shape 131"/>
        <p:cNvGrpSpPr/>
        <p:nvPr/>
      </p:nvGrpSpPr>
      <p:grpSpPr>
        <a:xfrm>
          <a:off x="0" y="0"/>
          <a:ext cx="0" cy="0"/>
          <a:chOff x="0" y="0"/>
          <a:chExt cx="0" cy="0"/>
        </a:xfrm>
      </p:grpSpPr>
      <p:sp>
        <p:nvSpPr>
          <p:cNvPr id="132" name="Google Shape;132;p2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33" name="Google Shape;133;p2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34" name="Google Shape;134;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5" name="Shape 135"/>
        <p:cNvGrpSpPr/>
        <p:nvPr/>
      </p:nvGrpSpPr>
      <p:grpSpPr>
        <a:xfrm>
          <a:off x="0" y="0"/>
          <a:ext cx="0" cy="0"/>
          <a:chOff x="0" y="0"/>
          <a:chExt cx="0" cy="0"/>
        </a:xfrm>
      </p:grpSpPr>
      <p:sp>
        <p:nvSpPr>
          <p:cNvPr id="136" name="Google Shape;136;p3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37" name="Google Shape;137;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8" name="Shape 138"/>
        <p:cNvGrpSpPr/>
        <p:nvPr/>
      </p:nvGrpSpPr>
      <p:grpSpPr>
        <a:xfrm>
          <a:off x="0" y="0"/>
          <a:ext cx="0" cy="0"/>
          <a:chOff x="0" y="0"/>
          <a:chExt cx="0" cy="0"/>
        </a:xfrm>
      </p:grpSpPr>
      <p:sp>
        <p:nvSpPr>
          <p:cNvPr id="139" name="Google Shape;139;p3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3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41" name="Google Shape;141;p3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42" name="Google Shape;142;p3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43" name="Google Shape;143;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4" name="Shape 144"/>
        <p:cNvGrpSpPr/>
        <p:nvPr/>
      </p:nvGrpSpPr>
      <p:grpSpPr>
        <a:xfrm>
          <a:off x="0" y="0"/>
          <a:ext cx="0" cy="0"/>
          <a:chOff x="0" y="0"/>
          <a:chExt cx="0" cy="0"/>
        </a:xfrm>
      </p:grpSpPr>
      <p:sp>
        <p:nvSpPr>
          <p:cNvPr id="145" name="Google Shape;145;p3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46" name="Google Shape;146;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7" name="Shape 147"/>
        <p:cNvGrpSpPr/>
        <p:nvPr/>
      </p:nvGrpSpPr>
      <p:grpSpPr>
        <a:xfrm>
          <a:off x="0" y="0"/>
          <a:ext cx="0" cy="0"/>
          <a:chOff x="0" y="0"/>
          <a:chExt cx="0" cy="0"/>
        </a:xfrm>
      </p:grpSpPr>
      <p:sp>
        <p:nvSpPr>
          <p:cNvPr id="148" name="Google Shape;148;p3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49" name="Google Shape;149;p3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50" name="Google Shape;150;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1" name="Shape 151"/>
        <p:cNvGrpSpPr/>
        <p:nvPr/>
      </p:nvGrpSpPr>
      <p:grpSpPr>
        <a:xfrm>
          <a:off x="0" y="0"/>
          <a:ext cx="0" cy="0"/>
          <a:chOff x="0" y="0"/>
          <a:chExt cx="0" cy="0"/>
        </a:xfrm>
      </p:grpSpPr>
      <p:sp>
        <p:nvSpPr>
          <p:cNvPr id="152" name="Google Shape;152;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6"/>
          <p:cNvSpPr txBox="1"/>
          <p:nvPr>
            <p:ph type="title"/>
          </p:nvPr>
        </p:nvSpPr>
        <p:spPr>
          <a:xfrm>
            <a:off x="623888" y="1282304"/>
            <a:ext cx="7886700" cy="21396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6"/>
          <p:cNvSpPr txBox="1"/>
          <p:nvPr>
            <p:ph idx="1" type="body"/>
          </p:nvPr>
        </p:nvSpPr>
        <p:spPr>
          <a:xfrm>
            <a:off x="623888" y="3442098"/>
            <a:ext cx="7886700" cy="1125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4" name="Google Shape;24;p36"/>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6"/>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6"/>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header ">
  <p:cSld name="Single header ">
    <p:spTree>
      <p:nvGrpSpPr>
        <p:cNvPr id="27" name="Shape 27"/>
        <p:cNvGrpSpPr/>
        <p:nvPr/>
      </p:nvGrpSpPr>
      <p:grpSpPr>
        <a:xfrm>
          <a:off x="0" y="0"/>
          <a:ext cx="0" cy="0"/>
          <a:chOff x="0" y="0"/>
          <a:chExt cx="0" cy="0"/>
        </a:xfrm>
      </p:grpSpPr>
      <p:sp>
        <p:nvSpPr>
          <p:cNvPr id="28" name="Google Shape;28;p37"/>
          <p:cNvSpPr/>
          <p:nvPr>
            <p:ph idx="2" type="pic"/>
          </p:nvPr>
        </p:nvSpPr>
        <p:spPr>
          <a:xfrm>
            <a:off x="304800" y="187167"/>
            <a:ext cx="8508300" cy="4551900"/>
          </a:xfrm>
          <a:prstGeom prst="rect">
            <a:avLst/>
          </a:prstGeom>
          <a:noFill/>
          <a:ln>
            <a:noFill/>
          </a:ln>
        </p:spPr>
      </p:sp>
      <p:sp>
        <p:nvSpPr>
          <p:cNvPr id="29" name="Google Shape;29;p37"/>
          <p:cNvSpPr txBox="1"/>
          <p:nvPr>
            <p:ph idx="1" type="body"/>
          </p:nvPr>
        </p:nvSpPr>
        <p:spPr>
          <a:xfrm>
            <a:off x="491630" y="430916"/>
            <a:ext cx="4072200" cy="495900"/>
          </a:xfrm>
          <a:prstGeom prst="rect">
            <a:avLst/>
          </a:prstGeom>
          <a:solidFill>
            <a:srgbClr val="009F4D"/>
          </a:solidFill>
          <a:ln>
            <a:noFill/>
          </a:ln>
        </p:spPr>
        <p:txBody>
          <a:bodyPr anchorCtr="0" anchor="t" bIns="37200" lIns="74425" spcFirstLastPara="1" rIns="74425" wrap="square" tIns="37200">
            <a:noAutofit/>
          </a:bodyPr>
          <a:lstStyle>
            <a:lvl1pPr indent="-228600" lvl="0" marL="457200" marR="0" algn="l">
              <a:lnSpc>
                <a:spcPct val="90000"/>
              </a:lnSpc>
              <a:spcBef>
                <a:spcPts val="0"/>
              </a:spcBef>
              <a:spcAft>
                <a:spcPts val="0"/>
              </a:spcAft>
              <a:buClr>
                <a:srgbClr val="FFFFFF"/>
              </a:buClr>
              <a:buSzPts val="3700"/>
              <a:buFont typeface="Arial"/>
              <a:buNone/>
              <a:defRPr b="1" sz="3700">
                <a:solidFill>
                  <a:srgbClr val="FFFFF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37"/>
          <p:cNvSpPr txBox="1"/>
          <p:nvPr>
            <p:ph idx="3" type="body"/>
          </p:nvPr>
        </p:nvSpPr>
        <p:spPr>
          <a:xfrm>
            <a:off x="7251290" y="4726732"/>
            <a:ext cx="1575900" cy="27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F7F7F"/>
              </a:buClr>
              <a:buSzPts val="1000"/>
              <a:buNone/>
              <a:defRPr sz="1000">
                <a:solidFill>
                  <a:srgbClr val="7F7F7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1" name="Google Shape;31;p37"/>
          <p:cNvGrpSpPr/>
          <p:nvPr/>
        </p:nvGrpSpPr>
        <p:grpSpPr>
          <a:xfrm>
            <a:off x="2438401" y="3372587"/>
            <a:ext cx="6705600" cy="1386990"/>
            <a:chOff x="1842655" y="-1271155"/>
            <a:chExt cx="6705600" cy="1541100"/>
          </a:xfrm>
        </p:grpSpPr>
        <p:sp>
          <p:nvSpPr>
            <p:cNvPr id="32" name="Google Shape;32;p37"/>
            <p:cNvSpPr/>
            <p:nvPr/>
          </p:nvSpPr>
          <p:spPr>
            <a:xfrm flipH="1">
              <a:off x="1842655" y="-1271155"/>
              <a:ext cx="6705600" cy="1541100"/>
            </a:xfrm>
            <a:prstGeom prst="rtTriangl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
                <a:buFont typeface="Arial"/>
                <a:buNone/>
              </a:pPr>
              <a:r>
                <a:t/>
              </a:r>
              <a:endParaRPr b="0" i="0" sz="100" u="none" cap="none" strike="noStrike">
                <a:solidFill>
                  <a:srgbClr val="FF0000"/>
                </a:solidFill>
                <a:latin typeface="Calibri"/>
                <a:ea typeface="Calibri"/>
                <a:cs typeface="Calibri"/>
                <a:sym typeface="Calibri"/>
              </a:endParaRPr>
            </a:p>
          </p:txBody>
        </p:sp>
        <p:pic>
          <p:nvPicPr>
            <p:cNvPr descr="SJA logo on angled slice.psd" id="33" name="Google Shape;33;p37"/>
            <p:cNvPicPr preferRelativeResize="0"/>
            <p:nvPr/>
          </p:nvPicPr>
          <p:blipFill rotWithShape="1">
            <a:blip r:embed="rId2">
              <a:alphaModFix/>
            </a:blip>
            <a:srcRect b="0" l="57732" r="2546" t="40497"/>
            <a:stretch/>
          </p:blipFill>
          <p:spPr>
            <a:xfrm>
              <a:off x="6636327" y="-370811"/>
              <a:ext cx="1634836" cy="640700"/>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 point ">
  <p:cSld name="Title &amp; bullet point ">
    <p:spTree>
      <p:nvGrpSpPr>
        <p:cNvPr id="34" name="Shape 34"/>
        <p:cNvGrpSpPr/>
        <p:nvPr/>
      </p:nvGrpSpPr>
      <p:grpSpPr>
        <a:xfrm>
          <a:off x="0" y="0"/>
          <a:ext cx="0" cy="0"/>
          <a:chOff x="0" y="0"/>
          <a:chExt cx="0" cy="0"/>
        </a:xfrm>
      </p:grpSpPr>
      <p:sp>
        <p:nvSpPr>
          <p:cNvPr id="35" name="Google Shape;35;p38"/>
          <p:cNvSpPr txBox="1"/>
          <p:nvPr>
            <p:ph idx="1" type="body"/>
          </p:nvPr>
        </p:nvSpPr>
        <p:spPr>
          <a:xfrm>
            <a:off x="526121" y="1136911"/>
            <a:ext cx="7658400" cy="3127200"/>
          </a:xfrm>
          <a:prstGeom prst="rect">
            <a:avLst/>
          </a:prstGeom>
          <a:noFill/>
          <a:ln>
            <a:noFill/>
          </a:ln>
        </p:spPr>
        <p:txBody>
          <a:bodyPr anchorCtr="0" anchor="t" bIns="37200" lIns="74425" spcFirstLastPara="1" rIns="74425" wrap="square" tIns="37200">
            <a:noAutofit/>
          </a:bodyPr>
          <a:lstStyle>
            <a:lvl1pPr indent="-342900" lvl="0" marL="457200" algn="l">
              <a:lnSpc>
                <a:spcPct val="90000"/>
              </a:lnSpc>
              <a:spcBef>
                <a:spcPts val="1000"/>
              </a:spcBef>
              <a:spcAft>
                <a:spcPts val="0"/>
              </a:spcAft>
              <a:buClr>
                <a:srgbClr val="007A53"/>
              </a:buClr>
              <a:buSzPts val="1800"/>
              <a:buFont typeface="Merriweather Sans"/>
              <a:buChar char="➤"/>
              <a:defRPr sz="18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8"/>
          <p:cNvSpPr txBox="1"/>
          <p:nvPr>
            <p:ph idx="2" type="body"/>
          </p:nvPr>
        </p:nvSpPr>
        <p:spPr>
          <a:xfrm>
            <a:off x="491630" y="430916"/>
            <a:ext cx="4072200" cy="495900"/>
          </a:xfrm>
          <a:prstGeom prst="rect">
            <a:avLst/>
          </a:prstGeom>
          <a:solidFill>
            <a:srgbClr val="009F4D"/>
          </a:solidFill>
          <a:ln>
            <a:noFill/>
          </a:ln>
        </p:spPr>
        <p:txBody>
          <a:bodyPr anchorCtr="0" anchor="t" bIns="37200" lIns="74425" spcFirstLastPara="1" rIns="74425" wrap="square" tIns="37200">
            <a:noAutofit/>
          </a:bodyPr>
          <a:lstStyle>
            <a:lvl1pPr indent="-228600" lvl="0" marL="457200" marR="0" algn="l">
              <a:lnSpc>
                <a:spcPct val="90000"/>
              </a:lnSpc>
              <a:spcBef>
                <a:spcPts val="0"/>
              </a:spcBef>
              <a:spcAft>
                <a:spcPts val="0"/>
              </a:spcAft>
              <a:buClr>
                <a:srgbClr val="FFFFFF"/>
              </a:buClr>
              <a:buSzPts val="3700"/>
              <a:buFont typeface="Arial"/>
              <a:buNone/>
              <a:defRPr b="1" sz="3700">
                <a:solidFill>
                  <a:srgbClr val="FFFFF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8"/>
          <p:cNvSpPr txBox="1"/>
          <p:nvPr>
            <p:ph idx="3" type="body"/>
          </p:nvPr>
        </p:nvSpPr>
        <p:spPr>
          <a:xfrm>
            <a:off x="7226702" y="4709075"/>
            <a:ext cx="1575900" cy="27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F7F7F"/>
              </a:buClr>
              <a:buSzPts val="1000"/>
              <a:buNone/>
              <a:defRPr sz="1000">
                <a:solidFill>
                  <a:srgbClr val="7F7F7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atment (video)">
  <p:cSld name="Treatment (video)">
    <p:spTree>
      <p:nvGrpSpPr>
        <p:cNvPr id="38" name="Shape 38"/>
        <p:cNvGrpSpPr/>
        <p:nvPr/>
      </p:nvGrpSpPr>
      <p:grpSpPr>
        <a:xfrm>
          <a:off x="0" y="0"/>
          <a:ext cx="0" cy="0"/>
          <a:chOff x="0" y="0"/>
          <a:chExt cx="0" cy="0"/>
        </a:xfrm>
      </p:grpSpPr>
      <p:sp>
        <p:nvSpPr>
          <p:cNvPr id="39" name="Google Shape;39;p39"/>
          <p:cNvSpPr/>
          <p:nvPr>
            <p:ph idx="2" type="media"/>
          </p:nvPr>
        </p:nvSpPr>
        <p:spPr>
          <a:xfrm>
            <a:off x="1192745" y="1444451"/>
            <a:ext cx="7059600" cy="2442900"/>
          </a:xfrm>
          <a:prstGeom prst="rect">
            <a:avLst/>
          </a:prstGeom>
          <a:noFill/>
          <a:ln cap="flat" cmpd="sng" w="38100">
            <a:solidFill>
              <a:srgbClr val="007A53"/>
            </a:solidFill>
            <a:prstDash val="solid"/>
            <a:round/>
            <a:headEnd len="sm" w="sm" type="none"/>
            <a:tailEnd len="sm" w="sm" type="none"/>
          </a:ln>
        </p:spPr>
        <p:txBody>
          <a:bodyPr anchorCtr="0" anchor="t" bIns="37200" lIns="74425" spcFirstLastPara="1" rIns="74425" wrap="square" tIns="372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39"/>
          <p:cNvSpPr txBox="1"/>
          <p:nvPr>
            <p:ph idx="1" type="body"/>
          </p:nvPr>
        </p:nvSpPr>
        <p:spPr>
          <a:xfrm>
            <a:off x="491630" y="430916"/>
            <a:ext cx="4072200" cy="495900"/>
          </a:xfrm>
          <a:prstGeom prst="rect">
            <a:avLst/>
          </a:prstGeom>
          <a:solidFill>
            <a:srgbClr val="009F4D"/>
          </a:solidFill>
          <a:ln>
            <a:noFill/>
          </a:ln>
        </p:spPr>
        <p:txBody>
          <a:bodyPr anchorCtr="0" anchor="t" bIns="37200" lIns="74425" spcFirstLastPara="1" rIns="74425" wrap="square" tIns="37200">
            <a:noAutofit/>
          </a:bodyPr>
          <a:lstStyle>
            <a:lvl1pPr indent="-228600" lvl="0" marL="457200" marR="0" algn="l">
              <a:lnSpc>
                <a:spcPct val="90000"/>
              </a:lnSpc>
              <a:spcBef>
                <a:spcPts val="0"/>
              </a:spcBef>
              <a:spcAft>
                <a:spcPts val="0"/>
              </a:spcAft>
              <a:buClr>
                <a:srgbClr val="FFFFFF"/>
              </a:buClr>
              <a:buSzPts val="3700"/>
              <a:buFont typeface="Arial"/>
              <a:buNone/>
              <a:defRPr b="1" sz="3700">
                <a:solidFill>
                  <a:srgbClr val="FFFFF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9"/>
          <p:cNvSpPr txBox="1"/>
          <p:nvPr>
            <p:ph idx="3" type="body"/>
          </p:nvPr>
        </p:nvSpPr>
        <p:spPr>
          <a:xfrm>
            <a:off x="7226702" y="4709075"/>
            <a:ext cx="1575900" cy="27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F7F7F"/>
              </a:buClr>
              <a:buSzPts val="1000"/>
              <a:buNone/>
              <a:defRPr sz="1000">
                <a:solidFill>
                  <a:srgbClr val="7F7F7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iz">
  <p:cSld name="Title only iz">
    <p:spTree>
      <p:nvGrpSpPr>
        <p:cNvPr id="42" name="Shape 42"/>
        <p:cNvGrpSpPr/>
        <p:nvPr/>
      </p:nvGrpSpPr>
      <p:grpSpPr>
        <a:xfrm>
          <a:off x="0" y="0"/>
          <a:ext cx="0" cy="0"/>
          <a:chOff x="0" y="0"/>
          <a:chExt cx="0" cy="0"/>
        </a:xfrm>
      </p:grpSpPr>
      <p:sp>
        <p:nvSpPr>
          <p:cNvPr id="43" name="Google Shape;43;p40"/>
          <p:cNvSpPr txBox="1"/>
          <p:nvPr>
            <p:ph type="title"/>
          </p:nvPr>
        </p:nvSpPr>
        <p:spPr>
          <a:xfrm>
            <a:off x="404491" y="257348"/>
            <a:ext cx="8208900" cy="525600"/>
          </a:xfrm>
          <a:prstGeom prst="rect">
            <a:avLst/>
          </a:prstGeom>
          <a:solidFill>
            <a:srgbClr val="009F4D"/>
          </a:solidFill>
          <a:ln>
            <a:noFill/>
          </a:ln>
        </p:spPr>
        <p:txBody>
          <a:bodyPr anchorCtr="0" anchor="ctr" bIns="52125" lIns="104275" spcFirstLastPara="1" rIns="104275" wrap="square" tIns="52125">
            <a:noAutofit/>
          </a:bodyPr>
          <a:lstStyle>
            <a:lvl1pPr lvl="0" algn="l">
              <a:lnSpc>
                <a:spcPct val="90000"/>
              </a:lnSpc>
              <a:spcBef>
                <a:spcPts val="0"/>
              </a:spcBef>
              <a:spcAft>
                <a:spcPts val="0"/>
              </a:spcAft>
              <a:buClr>
                <a:schemeClr val="lt1"/>
              </a:buClr>
              <a:buSzPts val="3325"/>
              <a:buFont typeface="Calibri"/>
              <a:buNone/>
              <a:defRPr sz="3325">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page 1">
  <p:cSld name="Break page 1">
    <p:bg>
      <p:bgPr>
        <a:solidFill>
          <a:schemeClr val="lt1"/>
        </a:solidFill>
      </p:bgPr>
    </p:bg>
    <p:spTree>
      <p:nvGrpSpPr>
        <p:cNvPr id="44" name="Shape 44"/>
        <p:cNvGrpSpPr/>
        <p:nvPr/>
      </p:nvGrpSpPr>
      <p:grpSpPr>
        <a:xfrm>
          <a:off x="0" y="0"/>
          <a:ext cx="0" cy="0"/>
          <a:chOff x="0" y="0"/>
          <a:chExt cx="0" cy="0"/>
        </a:xfrm>
      </p:grpSpPr>
      <p:sp>
        <p:nvSpPr>
          <p:cNvPr id="45" name="Google Shape;45;p41"/>
          <p:cNvSpPr txBox="1"/>
          <p:nvPr>
            <p:ph idx="1" type="body"/>
          </p:nvPr>
        </p:nvSpPr>
        <p:spPr>
          <a:xfrm>
            <a:off x="1551709" y="1752640"/>
            <a:ext cx="6359100" cy="495900"/>
          </a:xfrm>
          <a:prstGeom prst="rect">
            <a:avLst/>
          </a:prstGeom>
          <a:solidFill>
            <a:srgbClr val="8D8E8D"/>
          </a:solidFill>
          <a:ln>
            <a:noFill/>
          </a:ln>
        </p:spPr>
        <p:txBody>
          <a:bodyPr anchorCtr="0" anchor="t" bIns="37200" lIns="74425" spcFirstLastPara="1" rIns="74425" wrap="square" tIns="37200">
            <a:noAutofit/>
          </a:bodyPr>
          <a:lstStyle>
            <a:lvl1pPr indent="-228600" lvl="0" marL="457200" marR="0" algn="ctr">
              <a:lnSpc>
                <a:spcPct val="90000"/>
              </a:lnSpc>
              <a:spcBef>
                <a:spcPts val="0"/>
              </a:spcBef>
              <a:spcAft>
                <a:spcPts val="0"/>
              </a:spcAft>
              <a:buClr>
                <a:srgbClr val="FFFFFF"/>
              </a:buClr>
              <a:buSzPts val="3700"/>
              <a:buFont typeface="Arial"/>
              <a:buNone/>
              <a:defRPr b="1" sz="3700">
                <a:solidFill>
                  <a:srgbClr val="FFFFF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1"/>
          <p:cNvSpPr txBox="1"/>
          <p:nvPr>
            <p:ph idx="2" type="body"/>
          </p:nvPr>
        </p:nvSpPr>
        <p:spPr>
          <a:xfrm>
            <a:off x="7226702" y="4709075"/>
            <a:ext cx="1575900" cy="2784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407"/>
              </a:spcBef>
              <a:spcAft>
                <a:spcPts val="0"/>
              </a:spcAft>
              <a:buClr>
                <a:srgbClr val="7F7F7F"/>
              </a:buClr>
              <a:buSzPts val="1000"/>
              <a:buFont typeface="Arial"/>
              <a:buNone/>
              <a:defRPr sz="1000">
                <a:solidFill>
                  <a:srgbClr val="7F7F7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uble header &amp; subject change">
  <p:cSld name="Double header &amp; subject change">
    <p:spTree>
      <p:nvGrpSpPr>
        <p:cNvPr id="47" name="Shape 47"/>
        <p:cNvGrpSpPr/>
        <p:nvPr/>
      </p:nvGrpSpPr>
      <p:grpSpPr>
        <a:xfrm>
          <a:off x="0" y="0"/>
          <a:ext cx="0" cy="0"/>
          <a:chOff x="0" y="0"/>
          <a:chExt cx="0" cy="0"/>
        </a:xfrm>
      </p:grpSpPr>
      <p:sp>
        <p:nvSpPr>
          <p:cNvPr id="48" name="Google Shape;48;p42"/>
          <p:cNvSpPr/>
          <p:nvPr>
            <p:ph idx="2" type="pic"/>
          </p:nvPr>
        </p:nvSpPr>
        <p:spPr>
          <a:xfrm>
            <a:off x="304800" y="187167"/>
            <a:ext cx="8508300" cy="4551900"/>
          </a:xfrm>
          <a:prstGeom prst="rect">
            <a:avLst/>
          </a:prstGeom>
          <a:noFill/>
          <a:ln>
            <a:noFill/>
          </a:ln>
        </p:spPr>
      </p:sp>
      <p:sp>
        <p:nvSpPr>
          <p:cNvPr id="49" name="Google Shape;49;p42"/>
          <p:cNvSpPr txBox="1"/>
          <p:nvPr>
            <p:ph idx="1" type="body"/>
          </p:nvPr>
        </p:nvSpPr>
        <p:spPr>
          <a:xfrm>
            <a:off x="7237435" y="4739201"/>
            <a:ext cx="1575900" cy="278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F7F7F"/>
              </a:buClr>
              <a:buSzPts val="1000"/>
              <a:buNone/>
              <a:defRPr sz="1000">
                <a:solidFill>
                  <a:srgbClr val="7F7F7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42"/>
          <p:cNvSpPr txBox="1"/>
          <p:nvPr>
            <p:ph idx="3" type="body"/>
          </p:nvPr>
        </p:nvSpPr>
        <p:spPr>
          <a:xfrm>
            <a:off x="491630" y="430916"/>
            <a:ext cx="4072200" cy="495900"/>
          </a:xfrm>
          <a:prstGeom prst="rect">
            <a:avLst/>
          </a:prstGeom>
          <a:solidFill>
            <a:srgbClr val="009F4D"/>
          </a:solidFill>
          <a:ln>
            <a:noFill/>
          </a:ln>
        </p:spPr>
        <p:txBody>
          <a:bodyPr anchorCtr="0" anchor="t" bIns="37200" lIns="74425" spcFirstLastPara="1" rIns="74425" wrap="square" tIns="37200">
            <a:noAutofit/>
          </a:bodyPr>
          <a:lstStyle>
            <a:lvl1pPr indent="-228600" lvl="0" marL="457200" marR="0" algn="l">
              <a:lnSpc>
                <a:spcPct val="90000"/>
              </a:lnSpc>
              <a:spcBef>
                <a:spcPts val="0"/>
              </a:spcBef>
              <a:spcAft>
                <a:spcPts val="0"/>
              </a:spcAft>
              <a:buClr>
                <a:srgbClr val="FFFFFF"/>
              </a:buClr>
              <a:buSzPts val="3700"/>
              <a:buFont typeface="Arial"/>
              <a:buNone/>
              <a:defRPr b="1" sz="3700">
                <a:solidFill>
                  <a:srgbClr val="FFFFF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42"/>
          <p:cNvSpPr txBox="1"/>
          <p:nvPr>
            <p:ph idx="4" type="body"/>
          </p:nvPr>
        </p:nvSpPr>
        <p:spPr>
          <a:xfrm>
            <a:off x="491629" y="926947"/>
            <a:ext cx="2979300" cy="495900"/>
          </a:xfrm>
          <a:prstGeom prst="rect">
            <a:avLst/>
          </a:prstGeom>
          <a:solidFill>
            <a:srgbClr val="009F4D"/>
          </a:solidFill>
          <a:ln>
            <a:noFill/>
          </a:ln>
        </p:spPr>
        <p:txBody>
          <a:bodyPr anchorCtr="0" anchor="t" bIns="37200" lIns="74425" spcFirstLastPara="1" rIns="74425" wrap="square" tIns="37200">
            <a:noAutofit/>
          </a:bodyPr>
          <a:lstStyle>
            <a:lvl1pPr indent="-228600" lvl="0" marL="457200" marR="0" algn="l">
              <a:lnSpc>
                <a:spcPct val="90000"/>
              </a:lnSpc>
              <a:spcBef>
                <a:spcPts val="0"/>
              </a:spcBef>
              <a:spcAft>
                <a:spcPts val="0"/>
              </a:spcAft>
              <a:buClr>
                <a:srgbClr val="FFFFFF"/>
              </a:buClr>
              <a:buSzPts val="3700"/>
              <a:buFont typeface="Arial"/>
              <a:buNone/>
              <a:defRPr b="1" sz="3700">
                <a:solidFill>
                  <a:srgbClr val="FFFFF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2" name="Google Shape;52;p42"/>
          <p:cNvGrpSpPr/>
          <p:nvPr/>
        </p:nvGrpSpPr>
        <p:grpSpPr>
          <a:xfrm>
            <a:off x="2438401" y="3372587"/>
            <a:ext cx="6705600" cy="1386990"/>
            <a:chOff x="1842655" y="-1271155"/>
            <a:chExt cx="6705600" cy="1541100"/>
          </a:xfrm>
        </p:grpSpPr>
        <p:sp>
          <p:nvSpPr>
            <p:cNvPr id="53" name="Google Shape;53;p42"/>
            <p:cNvSpPr/>
            <p:nvPr/>
          </p:nvSpPr>
          <p:spPr>
            <a:xfrm flipH="1">
              <a:off x="1842655" y="-1271155"/>
              <a:ext cx="6705600" cy="1541100"/>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
                <a:buFont typeface="Arial"/>
                <a:buNone/>
              </a:pPr>
              <a:r>
                <a:t/>
              </a:r>
              <a:endParaRPr b="0" i="0" sz="100" u="none" cap="none" strike="noStrike">
                <a:solidFill>
                  <a:srgbClr val="FF0000"/>
                </a:solidFill>
                <a:latin typeface="Calibri"/>
                <a:ea typeface="Calibri"/>
                <a:cs typeface="Calibri"/>
                <a:sym typeface="Calibri"/>
              </a:endParaRPr>
            </a:p>
          </p:txBody>
        </p:sp>
        <p:pic>
          <p:nvPicPr>
            <p:cNvPr descr="SJA logo on angled slice.psd" id="54" name="Google Shape;54;p42"/>
            <p:cNvPicPr preferRelativeResize="0"/>
            <p:nvPr/>
          </p:nvPicPr>
          <p:blipFill rotWithShape="1">
            <a:blip r:embed="rId2">
              <a:alphaModFix/>
            </a:blip>
            <a:srcRect b="0" l="57732" r="2546" t="40497"/>
            <a:stretch/>
          </p:blipFill>
          <p:spPr>
            <a:xfrm>
              <a:off x="6636327" y="-370811"/>
              <a:ext cx="1634836" cy="640700"/>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2" Type="http://schemas.openxmlformats.org/officeDocument/2006/relationships/theme" Target="../theme/theme3.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35000">
              <a:srgbClr val="FFFFFF"/>
            </a:gs>
            <a:gs pos="100000">
              <a:srgbClr val="5A9BD5"/>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1"/>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1"/>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1"/>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1"/>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8" name="Shape 108"/>
        <p:cNvGrpSpPr/>
        <p:nvPr/>
      </p:nvGrpSpPr>
      <p:grpSpPr>
        <a:xfrm>
          <a:off x="0" y="0"/>
          <a:ext cx="0" cy="0"/>
          <a:chOff x="0" y="0"/>
          <a:chExt cx="0" cy="0"/>
        </a:xfrm>
      </p:grpSpPr>
      <p:sp>
        <p:nvSpPr>
          <p:cNvPr id="109" name="Google Shape;109;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0" name="Google Shape;110;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11" name="Google Shape;11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hyperlink" Target="https://en.wikipedia.org/wiki/Aerobic_exercise" TargetMode="External"/><Relationship Id="rId4" Type="http://schemas.openxmlformats.org/officeDocument/2006/relationships/hyperlink" Target="https://en.wikipedia.org/wiki/Anaerobic_exercise" TargetMode="External"/><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38.png"/><Relationship Id="rId5" Type="http://schemas.openxmlformats.org/officeDocument/2006/relationships/image" Target="../media/image35.png"/><Relationship Id="rId6" Type="http://schemas.openxmlformats.org/officeDocument/2006/relationships/image" Target="../media/image33.png"/><Relationship Id="rId7"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hyperlink" Target="http://www.youtube.com/watch?v=mEPP2pqLJsE" TargetMode="External"/><Relationship Id="rId4" Type="http://schemas.openxmlformats.org/officeDocument/2006/relationships/image" Target="../media/image30.jpg"/><Relationship Id="rId5"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48.png"/><Relationship Id="rId4" Type="http://schemas.openxmlformats.org/officeDocument/2006/relationships/image" Target="../media/image52.png"/><Relationship Id="rId5" Type="http://schemas.openxmlformats.org/officeDocument/2006/relationships/image" Target="../media/image36.png"/><Relationship Id="rId6" Type="http://schemas.openxmlformats.org/officeDocument/2006/relationships/image" Target="../media/image34.png"/><Relationship Id="rId7"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40.png"/><Relationship Id="rId5" Type="http://schemas.openxmlformats.org/officeDocument/2006/relationships/image" Target="../media/image42.png"/><Relationship Id="rId6"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hyperlink" Target="http://www.youtube.com/watch?v=9JHs7IZz_a4" TargetMode="External"/><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41.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51.png"/><Relationship Id="rId6"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3.jpg"/><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hyperlink" Target="http://www.youtube.com/watch?v=v9s0d5bazS0" TargetMode="External"/><Relationship Id="rId5" Type="http://schemas.openxmlformats.org/officeDocument/2006/relationships/image" Target="../media/image2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29.png"/><Relationship Id="rId5"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49.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31.png"/><Relationship Id="rId8"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26.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hyperlink" Target="http://www.youtube.com/watch?v=61k7MmtoFFc" TargetMode="External"/><Relationship Id="rId4" Type="http://schemas.openxmlformats.org/officeDocument/2006/relationships/image" Target="../media/image28.jpg"/><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1"/>
          <p:cNvPicPr preferRelativeResize="0"/>
          <p:nvPr/>
        </p:nvPicPr>
        <p:blipFill rotWithShape="1">
          <a:blip r:embed="rId3">
            <a:alphaModFix/>
          </a:blip>
          <a:srcRect b="0" l="0" r="0" t="0"/>
          <a:stretch/>
        </p:blipFill>
        <p:spPr>
          <a:xfrm>
            <a:off x="6226500" y="147562"/>
            <a:ext cx="1366125" cy="3018665"/>
          </a:xfrm>
          <a:prstGeom prst="rect">
            <a:avLst/>
          </a:prstGeom>
          <a:noFill/>
          <a:ln>
            <a:noFill/>
          </a:ln>
        </p:spPr>
      </p:pic>
      <p:pic>
        <p:nvPicPr>
          <p:cNvPr id="158" name="Google Shape;158;p1"/>
          <p:cNvPicPr preferRelativeResize="0"/>
          <p:nvPr/>
        </p:nvPicPr>
        <p:blipFill rotWithShape="1">
          <a:blip r:embed="rId4">
            <a:alphaModFix/>
          </a:blip>
          <a:srcRect b="0" l="0" r="0" t="0"/>
          <a:stretch/>
        </p:blipFill>
        <p:spPr>
          <a:xfrm>
            <a:off x="152400" y="152400"/>
            <a:ext cx="1366115" cy="3018675"/>
          </a:xfrm>
          <a:prstGeom prst="rect">
            <a:avLst/>
          </a:prstGeom>
          <a:noFill/>
          <a:ln>
            <a:noFill/>
          </a:ln>
        </p:spPr>
      </p:pic>
      <p:pic>
        <p:nvPicPr>
          <p:cNvPr id="159" name="Google Shape;159;p1"/>
          <p:cNvPicPr preferRelativeResize="0"/>
          <p:nvPr/>
        </p:nvPicPr>
        <p:blipFill rotWithShape="1">
          <a:blip r:embed="rId5">
            <a:alphaModFix/>
          </a:blip>
          <a:srcRect b="0" l="0" r="0" t="0"/>
          <a:stretch/>
        </p:blipFill>
        <p:spPr>
          <a:xfrm>
            <a:off x="1670921" y="152400"/>
            <a:ext cx="1366125" cy="3009010"/>
          </a:xfrm>
          <a:prstGeom prst="rect">
            <a:avLst/>
          </a:prstGeom>
          <a:noFill/>
          <a:ln>
            <a:noFill/>
          </a:ln>
        </p:spPr>
      </p:pic>
      <p:pic>
        <p:nvPicPr>
          <p:cNvPr id="160" name="Google Shape;160;p1"/>
          <p:cNvPicPr preferRelativeResize="0"/>
          <p:nvPr/>
        </p:nvPicPr>
        <p:blipFill rotWithShape="1">
          <a:blip r:embed="rId6">
            <a:alphaModFix/>
          </a:blip>
          <a:srcRect b="0" l="0" r="0" t="0"/>
          <a:stretch/>
        </p:blipFill>
        <p:spPr>
          <a:xfrm>
            <a:off x="3189449" y="152400"/>
            <a:ext cx="1366125" cy="3009010"/>
          </a:xfrm>
          <a:prstGeom prst="rect">
            <a:avLst/>
          </a:prstGeom>
          <a:noFill/>
          <a:ln>
            <a:noFill/>
          </a:ln>
        </p:spPr>
      </p:pic>
      <p:pic>
        <p:nvPicPr>
          <p:cNvPr id="161" name="Google Shape;161;p1"/>
          <p:cNvPicPr preferRelativeResize="0"/>
          <p:nvPr/>
        </p:nvPicPr>
        <p:blipFill rotWithShape="1">
          <a:blip r:embed="rId7">
            <a:alphaModFix/>
          </a:blip>
          <a:srcRect b="0" l="0" r="0" t="0"/>
          <a:stretch/>
        </p:blipFill>
        <p:spPr>
          <a:xfrm>
            <a:off x="4707974" y="152400"/>
            <a:ext cx="1366125" cy="30089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261" name="Shape 261"/>
        <p:cNvGrpSpPr/>
        <p:nvPr/>
      </p:nvGrpSpPr>
      <p:grpSpPr>
        <a:xfrm>
          <a:off x="0" y="0"/>
          <a:ext cx="0" cy="0"/>
          <a:chOff x="0" y="0"/>
          <a:chExt cx="0" cy="0"/>
        </a:xfrm>
      </p:grpSpPr>
      <p:sp>
        <p:nvSpPr>
          <p:cNvPr id="262" name="Google Shape;262;p10"/>
          <p:cNvSpPr/>
          <p:nvPr/>
        </p:nvSpPr>
        <p:spPr>
          <a:xfrm>
            <a:off x="-925" y="4776850"/>
            <a:ext cx="9144000" cy="366600"/>
          </a:xfrm>
          <a:prstGeom prst="rect">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Comic Sans MS"/>
                <a:ea typeface="Comic Sans MS"/>
                <a:cs typeface="Comic Sans MS"/>
                <a:sym typeface="Comic Sans MS"/>
              </a:rPr>
              <a:t>Lesson question: </a:t>
            </a:r>
            <a:r>
              <a:rPr b="0" i="0" lang="en-GB" sz="1700" u="none" cap="none" strike="noStrike">
                <a:solidFill>
                  <a:schemeClr val="dk1"/>
                </a:solidFill>
                <a:latin typeface="Comic Sans MS"/>
                <a:ea typeface="Comic Sans MS"/>
                <a:cs typeface="Comic Sans MS"/>
                <a:sym typeface="Comic Sans MS"/>
              </a:rPr>
              <a:t>Can I compare the differences between a range of physical activities?</a:t>
            </a:r>
            <a:endParaRPr b="0" i="0" sz="1500" u="none" cap="none" strike="noStrike">
              <a:solidFill>
                <a:srgbClr val="000000"/>
              </a:solidFill>
              <a:latin typeface="Comic Sans MS"/>
              <a:ea typeface="Comic Sans MS"/>
              <a:cs typeface="Comic Sans MS"/>
              <a:sym typeface="Comic Sans MS"/>
            </a:endParaRPr>
          </a:p>
        </p:txBody>
      </p:sp>
      <p:sp>
        <p:nvSpPr>
          <p:cNvPr id="263" name="Google Shape;263;p10"/>
          <p:cNvSpPr/>
          <p:nvPr/>
        </p:nvSpPr>
        <p:spPr>
          <a:xfrm>
            <a:off x="334350" y="190125"/>
            <a:ext cx="8475300" cy="5037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Comic Sans MS"/>
                <a:ea typeface="Comic Sans MS"/>
                <a:cs typeface="Comic Sans MS"/>
                <a:sym typeface="Comic Sans MS"/>
              </a:rPr>
              <a:t>ENDURANCE</a:t>
            </a:r>
            <a:endParaRPr b="0" i="0" sz="2400" u="none" cap="none" strike="noStrike">
              <a:solidFill>
                <a:srgbClr val="000000"/>
              </a:solidFill>
              <a:latin typeface="Comic Sans MS"/>
              <a:ea typeface="Comic Sans MS"/>
              <a:cs typeface="Comic Sans MS"/>
              <a:sym typeface="Comic Sans MS"/>
            </a:endParaRPr>
          </a:p>
        </p:txBody>
      </p:sp>
      <p:sp>
        <p:nvSpPr>
          <p:cNvPr id="264" name="Google Shape;264;p10"/>
          <p:cNvSpPr/>
          <p:nvPr/>
        </p:nvSpPr>
        <p:spPr>
          <a:xfrm>
            <a:off x="405700" y="826450"/>
            <a:ext cx="4101900" cy="3822600"/>
          </a:xfrm>
          <a:prstGeom prst="rect">
            <a:avLst/>
          </a:prstGeom>
          <a:solidFill>
            <a:srgbClr val="D9D2E9"/>
          </a:solid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omic Sans MS"/>
                <a:ea typeface="Comic Sans MS"/>
                <a:cs typeface="Comic Sans MS"/>
                <a:sym typeface="Comic Sans MS"/>
              </a:rPr>
              <a:t>We can define endurance as the ability to continue to endure a stress, hardship or level of suffering. refers to </a:t>
            </a:r>
            <a:r>
              <a:rPr b="0" i="0" lang="en-GB" sz="1800" u="none" cap="none" strike="noStrike">
                <a:solidFill>
                  <a:schemeClr val="dk1"/>
                </a:solidFill>
                <a:uFill>
                  <a:noFill/>
                </a:uFill>
                <a:latin typeface="Comic Sans MS"/>
                <a:ea typeface="Comic Sans MS"/>
                <a:cs typeface="Comic Sans MS"/>
                <a:sym typeface="Comic Sans MS"/>
                <a:hlinkClick r:id="rId3">
                  <a:extLst>
                    <a:ext uri="{A12FA001-AC4F-418D-AE19-62706E023703}">
                      <ahyp:hlinkClr val="tx"/>
                    </a:ext>
                  </a:extLst>
                </a:hlinkClick>
              </a:rPr>
              <a:t>training the aerobic system</a:t>
            </a:r>
            <a:r>
              <a:rPr b="0" i="0" lang="en-GB" sz="1800" u="none" cap="none" strike="noStrike">
                <a:solidFill>
                  <a:schemeClr val="dk1"/>
                </a:solidFill>
                <a:latin typeface="Comic Sans MS"/>
                <a:ea typeface="Comic Sans MS"/>
                <a:cs typeface="Comic Sans MS"/>
                <a:sym typeface="Comic Sans MS"/>
              </a:rPr>
              <a:t> as opposed to the </a:t>
            </a:r>
            <a:r>
              <a:rPr b="0" i="0" lang="en-GB" sz="1800" u="none" cap="none" strike="noStrike">
                <a:solidFill>
                  <a:schemeClr val="dk1"/>
                </a:solidFill>
                <a:uFill>
                  <a:noFill/>
                </a:uFill>
                <a:latin typeface="Comic Sans MS"/>
                <a:ea typeface="Comic Sans MS"/>
                <a:cs typeface="Comic Sans MS"/>
                <a:sym typeface="Comic Sans MS"/>
                <a:hlinkClick r:id="rId4">
                  <a:extLst>
                    <a:ext uri="{A12FA001-AC4F-418D-AE19-62706E023703}">
                      <ahyp:hlinkClr val="tx"/>
                    </a:ext>
                  </a:extLst>
                </a:hlinkClick>
              </a:rPr>
              <a:t>anaerobic</a:t>
            </a:r>
            <a:r>
              <a:rPr b="0" i="0" lang="en-GB" sz="1800" u="none" cap="none" strike="noStrike">
                <a:solidFill>
                  <a:schemeClr val="dk1"/>
                </a:solidFill>
                <a:latin typeface="Comic Sans MS"/>
                <a:ea typeface="Comic Sans MS"/>
                <a:cs typeface="Comic Sans MS"/>
                <a:sym typeface="Comic Sans MS"/>
              </a:rPr>
              <a:t> system</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omic Sans MS"/>
                <a:ea typeface="Comic Sans MS"/>
                <a:cs typeface="Comic Sans MS"/>
                <a:sym typeface="Comic Sans MS"/>
              </a:rPr>
              <a:t>What is an endurance sport?</a:t>
            </a:r>
            <a:r>
              <a:rPr b="0" i="0" lang="en-GB" sz="1800" u="none" cap="none" strike="noStrike">
                <a:solidFill>
                  <a:schemeClr val="dk1"/>
                </a:solidFill>
                <a:latin typeface="Comic Sans MS"/>
                <a:ea typeface="Comic Sans MS"/>
                <a:cs typeface="Comic Sans MS"/>
                <a:sym typeface="Comic Sans MS"/>
              </a:rPr>
              <a:t>… An endurance sport is any sport in which there is a requirement to sustain an activity level while enduring a level of physical stress.</a:t>
            </a:r>
            <a:endParaRPr b="0" i="0" sz="2300" u="none" cap="none" strike="noStrike">
              <a:solidFill>
                <a:schemeClr val="dk1"/>
              </a:solidFill>
              <a:latin typeface="Comic Sans MS"/>
              <a:ea typeface="Comic Sans MS"/>
              <a:cs typeface="Comic Sans MS"/>
              <a:sym typeface="Comic Sans MS"/>
            </a:endParaRPr>
          </a:p>
        </p:txBody>
      </p:sp>
      <p:pic>
        <p:nvPicPr>
          <p:cNvPr id="265" name="Google Shape;265;p10"/>
          <p:cNvPicPr preferRelativeResize="0"/>
          <p:nvPr/>
        </p:nvPicPr>
        <p:blipFill rotWithShape="1">
          <a:blip r:embed="rId5">
            <a:alphaModFix/>
          </a:blip>
          <a:srcRect b="26393" l="19416" r="16795" t="21049"/>
          <a:stretch/>
        </p:blipFill>
        <p:spPr>
          <a:xfrm>
            <a:off x="4060375" y="2118962"/>
            <a:ext cx="824350" cy="733474"/>
          </a:xfrm>
          <a:prstGeom prst="rect">
            <a:avLst/>
          </a:prstGeom>
          <a:noFill/>
          <a:ln>
            <a:noFill/>
          </a:ln>
        </p:spPr>
      </p:pic>
      <p:pic>
        <p:nvPicPr>
          <p:cNvPr id="266" name="Google Shape;266;p10"/>
          <p:cNvPicPr preferRelativeResize="0"/>
          <p:nvPr/>
        </p:nvPicPr>
        <p:blipFill rotWithShape="1">
          <a:blip r:embed="rId6">
            <a:alphaModFix/>
          </a:blip>
          <a:srcRect b="0" l="0" r="0" t="0"/>
          <a:stretch/>
        </p:blipFill>
        <p:spPr>
          <a:xfrm>
            <a:off x="6884379" y="2277875"/>
            <a:ext cx="2258699" cy="2498975"/>
          </a:xfrm>
          <a:prstGeom prst="rect">
            <a:avLst/>
          </a:prstGeom>
          <a:noFill/>
          <a:ln>
            <a:noFill/>
          </a:ln>
        </p:spPr>
      </p:pic>
      <p:sp>
        <p:nvSpPr>
          <p:cNvPr id="267" name="Google Shape;267;p10"/>
          <p:cNvSpPr/>
          <p:nvPr/>
        </p:nvSpPr>
        <p:spPr>
          <a:xfrm>
            <a:off x="4572000" y="726175"/>
            <a:ext cx="3670164" cy="217036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Comic Sans MS"/>
                <a:ea typeface="Comic Sans MS"/>
                <a:cs typeface="Comic Sans MS"/>
                <a:sym typeface="Comic Sans MS"/>
              </a:rPr>
              <a:t>What activities would increase endurance? Or be considered an endurance activity?</a:t>
            </a:r>
            <a:endParaRPr b="0" i="0" sz="1600" u="none" cap="none" strike="noStrike">
              <a:solidFill>
                <a:srgbClr val="000000"/>
              </a:solidFill>
              <a:latin typeface="Comic Sans MS"/>
              <a:ea typeface="Comic Sans MS"/>
              <a:cs typeface="Comic Sans MS"/>
              <a:sym typeface="Comic Sans MS"/>
            </a:endParaRPr>
          </a:p>
        </p:txBody>
      </p:sp>
      <p:pic>
        <p:nvPicPr>
          <p:cNvPr id="268" name="Google Shape;268;p10"/>
          <p:cNvPicPr preferRelativeResize="0"/>
          <p:nvPr/>
        </p:nvPicPr>
        <p:blipFill rotWithShape="1">
          <a:blip r:embed="rId7">
            <a:alphaModFix/>
          </a:blip>
          <a:srcRect b="0" l="0" r="0" t="0"/>
          <a:stretch/>
        </p:blipFill>
        <p:spPr>
          <a:xfrm>
            <a:off x="-1" y="-1"/>
            <a:ext cx="343850" cy="7573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272" name="Shape 272"/>
        <p:cNvGrpSpPr/>
        <p:nvPr/>
      </p:nvGrpSpPr>
      <p:grpSpPr>
        <a:xfrm>
          <a:off x="0" y="0"/>
          <a:ext cx="0" cy="0"/>
          <a:chOff x="0" y="0"/>
          <a:chExt cx="0" cy="0"/>
        </a:xfrm>
      </p:grpSpPr>
      <p:sp>
        <p:nvSpPr>
          <p:cNvPr id="273" name="Google Shape;273;p11"/>
          <p:cNvSpPr/>
          <p:nvPr/>
        </p:nvSpPr>
        <p:spPr>
          <a:xfrm>
            <a:off x="334350" y="190125"/>
            <a:ext cx="8475300" cy="5037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Comic Sans MS"/>
                <a:ea typeface="Comic Sans MS"/>
                <a:cs typeface="Comic Sans MS"/>
                <a:sym typeface="Comic Sans MS"/>
              </a:rPr>
              <a:t>ENDURANCE</a:t>
            </a:r>
            <a:endParaRPr b="0" i="0" sz="2400" u="none" cap="none" strike="noStrike">
              <a:solidFill>
                <a:srgbClr val="000000"/>
              </a:solidFill>
              <a:latin typeface="Comic Sans MS"/>
              <a:ea typeface="Comic Sans MS"/>
              <a:cs typeface="Comic Sans MS"/>
              <a:sym typeface="Comic Sans MS"/>
            </a:endParaRPr>
          </a:p>
        </p:txBody>
      </p:sp>
      <p:pic>
        <p:nvPicPr>
          <p:cNvPr id="274" name="Google Shape;274;p11"/>
          <p:cNvPicPr preferRelativeResize="0"/>
          <p:nvPr/>
        </p:nvPicPr>
        <p:blipFill rotWithShape="1">
          <a:blip r:embed="rId3">
            <a:alphaModFix/>
          </a:blip>
          <a:srcRect b="0" l="0" r="0" t="0"/>
          <a:stretch/>
        </p:blipFill>
        <p:spPr>
          <a:xfrm>
            <a:off x="3283150" y="810925"/>
            <a:ext cx="5526500" cy="4144875"/>
          </a:xfrm>
          <a:prstGeom prst="rect">
            <a:avLst/>
          </a:prstGeom>
          <a:noFill/>
          <a:ln>
            <a:noFill/>
          </a:ln>
        </p:spPr>
      </p:pic>
      <p:sp>
        <p:nvSpPr>
          <p:cNvPr id="275" name="Google Shape;275;p11"/>
          <p:cNvSpPr/>
          <p:nvPr/>
        </p:nvSpPr>
        <p:spPr>
          <a:xfrm>
            <a:off x="334350" y="810925"/>
            <a:ext cx="2779200" cy="4144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Comic Sans MS"/>
                <a:ea typeface="Comic Sans MS"/>
                <a:cs typeface="Comic Sans MS"/>
                <a:sym typeface="Comic Sans MS"/>
              </a:rPr>
              <a:t>Task - in your own words summarise the benefits of endurance activities</a:t>
            </a:r>
            <a:endParaRPr b="1" i="0" sz="1500" u="none" cap="none" strike="noStrike">
              <a:solidFill>
                <a:srgbClr val="000000"/>
              </a:solidFill>
              <a:latin typeface="Comic Sans MS"/>
              <a:ea typeface="Comic Sans MS"/>
              <a:cs typeface="Comic Sans MS"/>
              <a:sym typeface="Comic Sans MS"/>
            </a:endParaRPr>
          </a:p>
          <a:p>
            <a:pPr indent="-323850" lvl="0" marL="457200" marR="0" rtl="0" algn="l">
              <a:lnSpc>
                <a:spcPct val="100000"/>
              </a:lnSpc>
              <a:spcBef>
                <a:spcPts val="0"/>
              </a:spcBef>
              <a:spcAft>
                <a:spcPts val="0"/>
              </a:spcAft>
              <a:buClr>
                <a:srgbClr val="000000"/>
              </a:buClr>
              <a:buSzPts val="1500"/>
              <a:buFont typeface="Comic Sans MS"/>
              <a:buChar char="●"/>
            </a:pPr>
            <a:r>
              <a:rPr b="0" i="0" lang="en-GB" sz="1500" u="none" cap="none" strike="noStrike">
                <a:solidFill>
                  <a:srgbClr val="000000"/>
                </a:solidFill>
                <a:latin typeface="Comic Sans MS"/>
                <a:ea typeface="Comic Sans MS"/>
                <a:cs typeface="Comic Sans MS"/>
                <a:sym typeface="Comic Sans MS"/>
              </a:rPr>
              <a:t>Improves the efficiency of heart, respiratory and circulatory systems.</a:t>
            </a:r>
            <a:endParaRPr b="0" i="0" sz="1500" u="none" cap="none" strike="noStrike">
              <a:solidFill>
                <a:srgbClr val="000000"/>
              </a:solidFill>
              <a:latin typeface="Comic Sans MS"/>
              <a:ea typeface="Comic Sans MS"/>
              <a:cs typeface="Comic Sans MS"/>
              <a:sym typeface="Comic Sans MS"/>
            </a:endParaRPr>
          </a:p>
          <a:p>
            <a:pPr indent="-323850" lvl="0" marL="457200" marR="0" rtl="0" algn="l">
              <a:lnSpc>
                <a:spcPct val="100000"/>
              </a:lnSpc>
              <a:spcBef>
                <a:spcPts val="0"/>
              </a:spcBef>
              <a:spcAft>
                <a:spcPts val="0"/>
              </a:spcAft>
              <a:buClr>
                <a:srgbClr val="000000"/>
              </a:buClr>
              <a:buSzPts val="1500"/>
              <a:buFont typeface="Comic Sans MS"/>
              <a:buChar char="●"/>
            </a:pPr>
            <a:r>
              <a:rPr b="0" i="0" lang="en-GB" sz="1500" u="none" cap="none" strike="noStrike">
                <a:solidFill>
                  <a:srgbClr val="000000"/>
                </a:solidFill>
                <a:latin typeface="Comic Sans MS"/>
                <a:ea typeface="Comic Sans MS"/>
                <a:cs typeface="Comic Sans MS"/>
                <a:sym typeface="Comic Sans MS"/>
              </a:rPr>
              <a:t>Increased ability to absorb and transport oxygen.</a:t>
            </a:r>
            <a:endParaRPr b="0" i="0" sz="1500" u="none" cap="none" strike="noStrike">
              <a:solidFill>
                <a:srgbClr val="000000"/>
              </a:solidFill>
              <a:latin typeface="Comic Sans MS"/>
              <a:ea typeface="Comic Sans MS"/>
              <a:cs typeface="Comic Sans MS"/>
              <a:sym typeface="Comic Sans MS"/>
            </a:endParaRPr>
          </a:p>
          <a:p>
            <a:pPr indent="-323850" lvl="0" marL="457200" marR="0" rtl="0" algn="l">
              <a:lnSpc>
                <a:spcPct val="100000"/>
              </a:lnSpc>
              <a:spcBef>
                <a:spcPts val="0"/>
              </a:spcBef>
              <a:spcAft>
                <a:spcPts val="0"/>
              </a:spcAft>
              <a:buClr>
                <a:srgbClr val="000000"/>
              </a:buClr>
              <a:buSzPts val="1500"/>
              <a:buFont typeface="Comic Sans MS"/>
              <a:buChar char="●"/>
            </a:pPr>
            <a:r>
              <a:rPr b="0" i="0" lang="en-GB" sz="1500" u="none" cap="none" strike="noStrike">
                <a:solidFill>
                  <a:srgbClr val="000000"/>
                </a:solidFill>
                <a:latin typeface="Comic Sans MS"/>
                <a:ea typeface="Comic Sans MS"/>
                <a:cs typeface="Comic Sans MS"/>
                <a:sym typeface="Comic Sans MS"/>
              </a:rPr>
              <a:t>Improved capacity of muscles to absorb and use oxygen.</a:t>
            </a:r>
            <a:endParaRPr b="0" i="0" sz="1500" u="none" cap="none" strike="noStrike">
              <a:solidFill>
                <a:srgbClr val="000000"/>
              </a:solidFill>
              <a:latin typeface="Comic Sans MS"/>
              <a:ea typeface="Comic Sans MS"/>
              <a:cs typeface="Comic Sans MS"/>
              <a:sym typeface="Comic Sans MS"/>
            </a:endParaRPr>
          </a:p>
          <a:p>
            <a:pPr indent="-323850" lvl="0" marL="457200" marR="0" rtl="0" algn="l">
              <a:lnSpc>
                <a:spcPct val="100000"/>
              </a:lnSpc>
              <a:spcBef>
                <a:spcPts val="0"/>
              </a:spcBef>
              <a:spcAft>
                <a:spcPts val="0"/>
              </a:spcAft>
              <a:buClr>
                <a:srgbClr val="000000"/>
              </a:buClr>
              <a:buSzPts val="1500"/>
              <a:buFont typeface="Comic Sans MS"/>
              <a:buChar char="●"/>
            </a:pPr>
            <a:r>
              <a:rPr b="0" i="0" lang="en-GB" sz="1500" u="none" cap="none" strike="noStrike">
                <a:solidFill>
                  <a:srgbClr val="000000"/>
                </a:solidFill>
                <a:latin typeface="Comic Sans MS"/>
                <a:ea typeface="Comic Sans MS"/>
                <a:cs typeface="Comic Sans MS"/>
                <a:sym typeface="Comic Sans MS"/>
              </a:rPr>
              <a:t>Increase efficiency of aerobic energy systems.</a:t>
            </a:r>
            <a:endParaRPr b="0" i="0" sz="1500" u="none" cap="none" strike="noStrike">
              <a:solidFill>
                <a:srgbClr val="000000"/>
              </a:solidFill>
              <a:latin typeface="Comic Sans MS"/>
              <a:ea typeface="Comic Sans MS"/>
              <a:cs typeface="Comic Sans MS"/>
              <a:sym typeface="Comic Sans MS"/>
            </a:endParaRPr>
          </a:p>
          <a:p>
            <a:pPr indent="-323850" lvl="0" marL="457200" marR="0" rtl="0" algn="l">
              <a:lnSpc>
                <a:spcPct val="100000"/>
              </a:lnSpc>
              <a:spcBef>
                <a:spcPts val="0"/>
              </a:spcBef>
              <a:spcAft>
                <a:spcPts val="0"/>
              </a:spcAft>
              <a:buClr>
                <a:srgbClr val="000000"/>
              </a:buClr>
              <a:buSzPts val="1500"/>
              <a:buFont typeface="Comic Sans MS"/>
              <a:buChar char="●"/>
            </a:pPr>
            <a:r>
              <a:rPr b="0" i="0" lang="en-GB" sz="1500" u="none" cap="none" strike="noStrike">
                <a:solidFill>
                  <a:srgbClr val="000000"/>
                </a:solidFill>
                <a:latin typeface="Comic Sans MS"/>
                <a:ea typeface="Comic Sans MS"/>
                <a:cs typeface="Comic Sans MS"/>
                <a:sym typeface="Comic Sans MS"/>
              </a:rPr>
              <a:t>Improved VO2 Max</a:t>
            </a:r>
            <a:endParaRPr b="0" i="0" sz="1500" u="none" cap="none" strike="noStrike">
              <a:solidFill>
                <a:srgbClr val="000000"/>
              </a:solidFill>
              <a:latin typeface="Comic Sans MS"/>
              <a:ea typeface="Comic Sans MS"/>
              <a:cs typeface="Comic Sans MS"/>
              <a:sym typeface="Comic Sans MS"/>
            </a:endParaRPr>
          </a:p>
        </p:txBody>
      </p:sp>
      <p:pic>
        <p:nvPicPr>
          <p:cNvPr id="276" name="Google Shape;276;p11"/>
          <p:cNvPicPr preferRelativeResize="0"/>
          <p:nvPr/>
        </p:nvPicPr>
        <p:blipFill rotWithShape="1">
          <a:blip r:embed="rId4">
            <a:alphaModFix/>
          </a:blip>
          <a:srcRect b="0" l="0" r="0" t="0"/>
          <a:stretch/>
        </p:blipFill>
        <p:spPr>
          <a:xfrm>
            <a:off x="-1" y="-1"/>
            <a:ext cx="343850" cy="75736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280" name="Shape 280"/>
        <p:cNvGrpSpPr/>
        <p:nvPr/>
      </p:nvGrpSpPr>
      <p:grpSpPr>
        <a:xfrm>
          <a:off x="0" y="0"/>
          <a:ext cx="0" cy="0"/>
          <a:chOff x="0" y="0"/>
          <a:chExt cx="0" cy="0"/>
        </a:xfrm>
      </p:grpSpPr>
      <p:sp>
        <p:nvSpPr>
          <p:cNvPr id="281" name="Google Shape;281;p12"/>
          <p:cNvSpPr/>
          <p:nvPr/>
        </p:nvSpPr>
        <p:spPr>
          <a:xfrm>
            <a:off x="-925" y="4776850"/>
            <a:ext cx="9144000" cy="366600"/>
          </a:xfrm>
          <a:prstGeom prst="rect">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Comic Sans MS"/>
                <a:ea typeface="Comic Sans MS"/>
                <a:cs typeface="Comic Sans MS"/>
                <a:sym typeface="Comic Sans MS"/>
              </a:rPr>
              <a:t>Lesson question: </a:t>
            </a:r>
            <a:r>
              <a:rPr b="0" i="0" lang="en-GB" sz="1700" u="none" cap="none" strike="noStrike">
                <a:solidFill>
                  <a:schemeClr val="dk1"/>
                </a:solidFill>
                <a:latin typeface="Comic Sans MS"/>
                <a:ea typeface="Comic Sans MS"/>
                <a:cs typeface="Comic Sans MS"/>
                <a:sym typeface="Comic Sans MS"/>
              </a:rPr>
              <a:t>Can I compare the differences between a range of physical activities?</a:t>
            </a:r>
            <a:endParaRPr b="0" i="0" sz="1500" u="none" cap="none" strike="noStrike">
              <a:solidFill>
                <a:srgbClr val="000000"/>
              </a:solidFill>
              <a:latin typeface="Comic Sans MS"/>
              <a:ea typeface="Comic Sans MS"/>
              <a:cs typeface="Comic Sans MS"/>
              <a:sym typeface="Comic Sans MS"/>
            </a:endParaRPr>
          </a:p>
        </p:txBody>
      </p:sp>
      <p:sp>
        <p:nvSpPr>
          <p:cNvPr id="282" name="Google Shape;282;p12"/>
          <p:cNvSpPr/>
          <p:nvPr/>
        </p:nvSpPr>
        <p:spPr>
          <a:xfrm>
            <a:off x="334350" y="190125"/>
            <a:ext cx="8475300" cy="5037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Comic Sans MS"/>
                <a:ea typeface="Comic Sans MS"/>
                <a:cs typeface="Comic Sans MS"/>
                <a:sym typeface="Comic Sans MS"/>
              </a:rPr>
              <a:t>FLEXIBILITY</a:t>
            </a:r>
            <a:endParaRPr b="0" i="0" sz="2400" u="none" cap="none" strike="noStrike">
              <a:solidFill>
                <a:srgbClr val="000000"/>
              </a:solidFill>
              <a:latin typeface="Comic Sans MS"/>
              <a:ea typeface="Comic Sans MS"/>
              <a:cs typeface="Comic Sans MS"/>
              <a:sym typeface="Comic Sans MS"/>
            </a:endParaRPr>
          </a:p>
        </p:txBody>
      </p:sp>
      <p:sp>
        <p:nvSpPr>
          <p:cNvPr id="283" name="Google Shape;283;p12"/>
          <p:cNvSpPr/>
          <p:nvPr/>
        </p:nvSpPr>
        <p:spPr>
          <a:xfrm>
            <a:off x="405700" y="826450"/>
            <a:ext cx="4101900" cy="3822600"/>
          </a:xfrm>
          <a:prstGeom prst="rect">
            <a:avLst/>
          </a:prstGeom>
          <a:solidFill>
            <a:srgbClr val="D9D2E9"/>
          </a:solid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omic Sans MS"/>
                <a:ea typeface="Comic Sans MS"/>
                <a:cs typeface="Comic Sans MS"/>
                <a:sym typeface="Comic Sans MS"/>
              </a:rPr>
              <a:t>Flexibility is the range of movement possible at a joint. It allows performers to reach, stretch and move their joints to gain possession, to make a motif look interesting or to achieve a more effective or efficient position.</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a:p>
            <a:pPr indent="-342900" lvl="0" marL="457200" marR="0" rtl="0" algn="l">
              <a:lnSpc>
                <a:spcPct val="100000"/>
              </a:lnSpc>
              <a:spcBef>
                <a:spcPts val="0"/>
              </a:spcBef>
              <a:spcAft>
                <a:spcPts val="0"/>
              </a:spcAft>
              <a:buClr>
                <a:schemeClr val="dk1"/>
              </a:buClr>
              <a:buSzPts val="1800"/>
              <a:buFont typeface="Comic Sans MS"/>
              <a:buChar char="●"/>
            </a:pPr>
            <a:r>
              <a:rPr b="0" i="0" lang="en-GB" sz="1800" u="none" cap="none" strike="noStrike">
                <a:solidFill>
                  <a:schemeClr val="dk1"/>
                </a:solidFill>
                <a:latin typeface="Comic Sans MS"/>
                <a:ea typeface="Comic Sans MS"/>
                <a:cs typeface="Comic Sans MS"/>
                <a:sym typeface="Comic Sans MS"/>
              </a:rPr>
              <a:t>Stretching</a:t>
            </a:r>
            <a:endParaRPr b="0" i="0" sz="1800" u="none" cap="none" strike="noStrike">
              <a:solidFill>
                <a:schemeClr val="dk1"/>
              </a:solidFill>
              <a:latin typeface="Comic Sans MS"/>
              <a:ea typeface="Comic Sans MS"/>
              <a:cs typeface="Comic Sans MS"/>
              <a:sym typeface="Comic Sans MS"/>
            </a:endParaRPr>
          </a:p>
          <a:p>
            <a:pPr indent="-342900" lvl="0" marL="457200" marR="0" rtl="0" algn="l">
              <a:lnSpc>
                <a:spcPct val="100000"/>
              </a:lnSpc>
              <a:spcBef>
                <a:spcPts val="0"/>
              </a:spcBef>
              <a:spcAft>
                <a:spcPts val="0"/>
              </a:spcAft>
              <a:buClr>
                <a:schemeClr val="dk1"/>
              </a:buClr>
              <a:buSzPts val="1800"/>
              <a:buFont typeface="Comic Sans MS"/>
              <a:buChar char="●"/>
            </a:pPr>
            <a:r>
              <a:rPr b="0" i="0" lang="en-GB" sz="1800" u="none" cap="none" strike="noStrike">
                <a:solidFill>
                  <a:schemeClr val="dk1"/>
                </a:solidFill>
                <a:latin typeface="Comic Sans MS"/>
                <a:ea typeface="Comic Sans MS"/>
                <a:cs typeface="Comic Sans MS"/>
                <a:sym typeface="Comic Sans MS"/>
              </a:rPr>
              <a:t>Tai Chi</a:t>
            </a:r>
            <a:endParaRPr b="0" i="0" sz="1800" u="none" cap="none" strike="noStrike">
              <a:solidFill>
                <a:schemeClr val="dk1"/>
              </a:solidFill>
              <a:latin typeface="Comic Sans MS"/>
              <a:ea typeface="Comic Sans MS"/>
              <a:cs typeface="Comic Sans MS"/>
              <a:sym typeface="Comic Sans MS"/>
            </a:endParaRPr>
          </a:p>
          <a:p>
            <a:pPr indent="-342900" lvl="0" marL="457200" marR="0" rtl="0" algn="l">
              <a:lnSpc>
                <a:spcPct val="100000"/>
              </a:lnSpc>
              <a:spcBef>
                <a:spcPts val="0"/>
              </a:spcBef>
              <a:spcAft>
                <a:spcPts val="0"/>
              </a:spcAft>
              <a:buClr>
                <a:schemeClr val="dk1"/>
              </a:buClr>
              <a:buSzPts val="1800"/>
              <a:buFont typeface="Comic Sans MS"/>
              <a:buChar char="●"/>
            </a:pPr>
            <a:r>
              <a:rPr b="0" i="0" lang="en-GB" sz="1800" u="none" cap="none" strike="noStrike">
                <a:solidFill>
                  <a:schemeClr val="dk1"/>
                </a:solidFill>
                <a:latin typeface="Comic Sans MS"/>
                <a:ea typeface="Comic Sans MS"/>
                <a:cs typeface="Comic Sans MS"/>
                <a:sym typeface="Comic Sans MS"/>
              </a:rPr>
              <a:t>Pilates</a:t>
            </a:r>
            <a:endParaRPr b="0" i="0" sz="1800" u="none" cap="none" strike="noStrike">
              <a:solidFill>
                <a:schemeClr val="dk1"/>
              </a:solidFill>
              <a:latin typeface="Comic Sans MS"/>
              <a:ea typeface="Comic Sans MS"/>
              <a:cs typeface="Comic Sans MS"/>
              <a:sym typeface="Comic Sans MS"/>
            </a:endParaRPr>
          </a:p>
          <a:p>
            <a:pPr indent="-342900" lvl="0" marL="457200" marR="0" rtl="0" algn="l">
              <a:lnSpc>
                <a:spcPct val="100000"/>
              </a:lnSpc>
              <a:spcBef>
                <a:spcPts val="0"/>
              </a:spcBef>
              <a:spcAft>
                <a:spcPts val="0"/>
              </a:spcAft>
              <a:buClr>
                <a:schemeClr val="dk1"/>
              </a:buClr>
              <a:buSzPts val="1800"/>
              <a:buFont typeface="Comic Sans MS"/>
              <a:buChar char="●"/>
            </a:pPr>
            <a:r>
              <a:rPr b="0" i="0" lang="en-GB" sz="1800" u="none" cap="none" strike="noStrike">
                <a:solidFill>
                  <a:schemeClr val="dk1"/>
                </a:solidFill>
                <a:latin typeface="Comic Sans MS"/>
                <a:ea typeface="Comic Sans MS"/>
                <a:cs typeface="Comic Sans MS"/>
                <a:sym typeface="Comic Sans MS"/>
              </a:rPr>
              <a:t>Yoga</a:t>
            </a:r>
            <a:endParaRPr b="0" i="0" sz="1800" u="none" cap="none" strike="noStrike">
              <a:solidFill>
                <a:schemeClr val="dk1"/>
              </a:solidFill>
              <a:latin typeface="Comic Sans MS"/>
              <a:ea typeface="Comic Sans MS"/>
              <a:cs typeface="Comic Sans MS"/>
              <a:sym typeface="Comic Sans MS"/>
            </a:endParaRPr>
          </a:p>
        </p:txBody>
      </p:sp>
      <p:pic>
        <p:nvPicPr>
          <p:cNvPr id="284" name="Google Shape;284;p12"/>
          <p:cNvPicPr preferRelativeResize="0"/>
          <p:nvPr/>
        </p:nvPicPr>
        <p:blipFill rotWithShape="1">
          <a:blip r:embed="rId3">
            <a:alphaModFix/>
          </a:blip>
          <a:srcRect b="26393" l="19416" r="16795" t="21049"/>
          <a:stretch/>
        </p:blipFill>
        <p:spPr>
          <a:xfrm>
            <a:off x="3442800" y="2668562"/>
            <a:ext cx="824350" cy="733474"/>
          </a:xfrm>
          <a:prstGeom prst="rect">
            <a:avLst/>
          </a:prstGeom>
          <a:noFill/>
          <a:ln>
            <a:noFill/>
          </a:ln>
        </p:spPr>
      </p:pic>
      <p:pic>
        <p:nvPicPr>
          <p:cNvPr id="285" name="Google Shape;285;p12"/>
          <p:cNvPicPr preferRelativeResize="0"/>
          <p:nvPr/>
        </p:nvPicPr>
        <p:blipFill rotWithShape="1">
          <a:blip r:embed="rId4">
            <a:alphaModFix/>
          </a:blip>
          <a:srcRect b="0" l="0" r="0" t="0"/>
          <a:stretch/>
        </p:blipFill>
        <p:spPr>
          <a:xfrm>
            <a:off x="6571975" y="826450"/>
            <a:ext cx="2384349" cy="1584499"/>
          </a:xfrm>
          <a:prstGeom prst="rect">
            <a:avLst/>
          </a:prstGeom>
          <a:noFill/>
          <a:ln>
            <a:noFill/>
          </a:ln>
        </p:spPr>
      </p:pic>
      <p:pic>
        <p:nvPicPr>
          <p:cNvPr id="286" name="Google Shape;286;p12"/>
          <p:cNvPicPr preferRelativeResize="0"/>
          <p:nvPr/>
        </p:nvPicPr>
        <p:blipFill rotWithShape="1">
          <a:blip r:embed="rId5">
            <a:alphaModFix/>
          </a:blip>
          <a:srcRect b="0" l="0" r="0" t="0"/>
          <a:stretch/>
        </p:blipFill>
        <p:spPr>
          <a:xfrm>
            <a:off x="6222200" y="2841150"/>
            <a:ext cx="2846625" cy="1935700"/>
          </a:xfrm>
          <a:prstGeom prst="rect">
            <a:avLst/>
          </a:prstGeom>
          <a:noFill/>
          <a:ln>
            <a:noFill/>
          </a:ln>
        </p:spPr>
      </p:pic>
      <p:pic>
        <p:nvPicPr>
          <p:cNvPr id="287" name="Google Shape;287;p12"/>
          <p:cNvPicPr preferRelativeResize="0"/>
          <p:nvPr/>
        </p:nvPicPr>
        <p:blipFill rotWithShape="1">
          <a:blip r:embed="rId6">
            <a:alphaModFix/>
          </a:blip>
          <a:srcRect b="0" l="0" r="0" t="0"/>
          <a:stretch/>
        </p:blipFill>
        <p:spPr>
          <a:xfrm>
            <a:off x="4507601" y="1881600"/>
            <a:ext cx="2314159" cy="1301713"/>
          </a:xfrm>
          <a:prstGeom prst="rect">
            <a:avLst/>
          </a:prstGeom>
          <a:noFill/>
          <a:ln>
            <a:noFill/>
          </a:ln>
        </p:spPr>
      </p:pic>
      <p:pic>
        <p:nvPicPr>
          <p:cNvPr id="288" name="Google Shape;288;p12"/>
          <p:cNvPicPr preferRelativeResize="0"/>
          <p:nvPr/>
        </p:nvPicPr>
        <p:blipFill rotWithShape="1">
          <a:blip r:embed="rId7">
            <a:alphaModFix/>
          </a:blip>
          <a:srcRect b="0" l="0" r="0" t="0"/>
          <a:stretch/>
        </p:blipFill>
        <p:spPr>
          <a:xfrm>
            <a:off x="-1" y="-1"/>
            <a:ext cx="343850" cy="757365"/>
          </a:xfrm>
          <a:prstGeom prst="rect">
            <a:avLst/>
          </a:prstGeom>
          <a:noFill/>
          <a:ln>
            <a:noFill/>
          </a:ln>
        </p:spPr>
      </p:pic>
      <p:sp>
        <p:nvSpPr>
          <p:cNvPr id="289" name="Google Shape;289;p12"/>
          <p:cNvSpPr/>
          <p:nvPr/>
        </p:nvSpPr>
        <p:spPr>
          <a:xfrm>
            <a:off x="4209600" y="3475150"/>
            <a:ext cx="1917300" cy="1301700"/>
          </a:xfrm>
          <a:prstGeom prst="foldedCorner">
            <a:avLst>
              <a:gd fmla="val 16667" name="adj"/>
            </a:avLst>
          </a:prstGeom>
          <a:solidFill>
            <a:srgbClr val="D0E0E3"/>
          </a:solid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Dream big - what might be the possible benefits of flexibility?</a:t>
            </a:r>
            <a:endParaRPr b="1" i="0" sz="16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293" name="Shape 293"/>
        <p:cNvGrpSpPr/>
        <p:nvPr/>
      </p:nvGrpSpPr>
      <p:grpSpPr>
        <a:xfrm>
          <a:off x="0" y="0"/>
          <a:ext cx="0" cy="0"/>
          <a:chOff x="0" y="0"/>
          <a:chExt cx="0" cy="0"/>
        </a:xfrm>
      </p:grpSpPr>
      <p:sp>
        <p:nvSpPr>
          <p:cNvPr id="294" name="Google Shape;294;p13"/>
          <p:cNvSpPr/>
          <p:nvPr/>
        </p:nvSpPr>
        <p:spPr>
          <a:xfrm>
            <a:off x="-925" y="4776850"/>
            <a:ext cx="9144000" cy="366600"/>
          </a:xfrm>
          <a:prstGeom prst="rect">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Comic Sans MS"/>
                <a:ea typeface="Comic Sans MS"/>
                <a:cs typeface="Comic Sans MS"/>
                <a:sym typeface="Comic Sans MS"/>
              </a:rPr>
              <a:t>Lesson question: </a:t>
            </a:r>
            <a:r>
              <a:rPr b="0" i="0" lang="en-GB" sz="1700" u="none" cap="none" strike="noStrike">
                <a:solidFill>
                  <a:schemeClr val="dk1"/>
                </a:solidFill>
                <a:latin typeface="Comic Sans MS"/>
                <a:ea typeface="Comic Sans MS"/>
                <a:cs typeface="Comic Sans MS"/>
                <a:sym typeface="Comic Sans MS"/>
              </a:rPr>
              <a:t>Can I compare the differences between a range of physical activities?</a:t>
            </a:r>
            <a:endParaRPr b="0" i="0" sz="1500" u="none" cap="none" strike="noStrike">
              <a:solidFill>
                <a:srgbClr val="000000"/>
              </a:solidFill>
              <a:latin typeface="Comic Sans MS"/>
              <a:ea typeface="Comic Sans MS"/>
              <a:cs typeface="Comic Sans MS"/>
              <a:sym typeface="Comic Sans MS"/>
            </a:endParaRPr>
          </a:p>
        </p:txBody>
      </p:sp>
      <p:sp>
        <p:nvSpPr>
          <p:cNvPr id="295" name="Google Shape;295;p13"/>
          <p:cNvSpPr/>
          <p:nvPr/>
        </p:nvSpPr>
        <p:spPr>
          <a:xfrm>
            <a:off x="334350" y="190125"/>
            <a:ext cx="8475300" cy="5037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Comic Sans MS"/>
                <a:ea typeface="Comic Sans MS"/>
                <a:cs typeface="Comic Sans MS"/>
                <a:sym typeface="Comic Sans MS"/>
              </a:rPr>
              <a:t>TEST YOUR FLEXIBILITY</a:t>
            </a:r>
            <a:endParaRPr b="0" i="0" sz="2400" u="none" cap="none" strike="noStrike">
              <a:solidFill>
                <a:srgbClr val="000000"/>
              </a:solidFill>
              <a:latin typeface="Comic Sans MS"/>
              <a:ea typeface="Comic Sans MS"/>
              <a:cs typeface="Comic Sans MS"/>
              <a:sym typeface="Comic Sans MS"/>
            </a:endParaRPr>
          </a:p>
        </p:txBody>
      </p:sp>
      <p:pic>
        <p:nvPicPr>
          <p:cNvPr descr="5 exercises that will help you test your body’s flexibility and guess your body age group. Prepare yourself for anything because the results may be unpleasant. Warm up before you try the exercises: you can either jump, do squats or leg swings. And now that you're ready, let's find out your true body age!&#10;&#10;TIMESTAMPS&#10;Shoulder Joint Flexibility 1:16&#10;Spine Flexibility 3:08&#10;Neck and Shoulder Girdle Flexibility 5:06&#10;Hip Joint Flexibility 6:52&#10;Knee Joint Flexibility 9:01&#10;&#10;SUMMARY&#10;- The most effective exercises for this purpose are all the different kinds of stretches. So, be sure to do them at least once a day to increase your shoulder flexibility. You can also try a simple exercise that you can do pretty much anywhere, even during a little break at work! Raise your right arm up and bend it at the elbow so it would be behind your neck and head. Slide it a bit down your back. Now, reach behind you with your left arm, so that the back of your hand.&#10;- Let's try to do a small exercise that you probably did a lot during your PE classes at school: stand straight and keep your feet about shoulder width apart, then just lean forward (without bending your knees, though!) and try to touch the floor with your hands. Is it challenging for you? Let's find out what this says about your body.&#10;- To improve your condition, start with neck flexibility exercises. You can tuck your chin until you feel a stretch (keep in mind that it shouldn't be painful!). Another great option is taking your neck backwards, again, until you feel a stretch. (oh, that was good…) Repeat each of these exercises about five times. Now, what about shoulder girdle flexibility? For that, you can do some kneeling exercises. Begin with a kneeling position so that your feet are under your hips. Now lift your hips and raise your straight arms over your head at the same time. &#10;- If you want to improve your hip joint flexibility, remember to do the following exercises regularly. Just like with pretty much everything that is connected to the flexibility, stretches are the answer here. First of all, sit upright so that both of your legs are straight. Then bend your right leg, pull it into your chest and hug it tight until you feel a stretch. Again, if it's painful, it's not a good sign. Try to make it effective, but still safe. The second good exercise is a seated stretch. Sit with your knees bent out to the sides. Place the bottoms of your feet together and bring them as close to your groin as possible. Then just lean forward until you feel a stretch.  &#10;- Knee joint flexibility can be improved, just don't be lazy and add a couple of exercises to your daily workouts. The simplest thing you can do is knee bends. Just lie comfortably and bend your knee as far as possible until you feel a stretch. Other powerful stretching exercises go like this: place your feet together and then slowly take your heel towards your bottom until you feel a stretch. &#10;&#10;Music: Summer Smile - Silent Partner is licensed under a Creative Commons license (https://creativecommons.org/licenses/by/3.0/)&#10;&#10;Subscribe to Bright Side : https://goo.gl/rQTJZz&#10;&#10;----------------------------------------------------------------------------------------&#10;Our Social Media:&#10;&#10;Facebook: https://www.facebook.com/brightside/&#10;Instagram: https://www.instagram.com/brightgram/&#10;&#10;SMART Youtube: https://goo.gl/JTfP6L&#10;&#10;5-Minute Crafts Youtube: https://www.goo.gl/8JVmuC&#10;&#10;Have you ever seen a talking slime? Here he is – Slick Slime Sam: https://goo.gl/zarVZo&#10;&#10;----------------------------------------------------------------------------------------&#10;For more videos and articles visit:&#10;http://www.brightside.me/" id="296" name="Google Shape;296;p13" title="5 Simple Exercises to Test the Age of Your Body">
            <a:hlinkClick r:id="rId3"/>
          </p:cNvPr>
          <p:cNvPicPr preferRelativeResize="0"/>
          <p:nvPr/>
        </p:nvPicPr>
        <p:blipFill rotWithShape="1">
          <a:blip r:embed="rId4">
            <a:alphaModFix/>
          </a:blip>
          <a:srcRect b="0" l="0" r="0" t="0"/>
          <a:stretch/>
        </p:blipFill>
        <p:spPr>
          <a:xfrm>
            <a:off x="2285075" y="857250"/>
            <a:ext cx="4572000" cy="3429000"/>
          </a:xfrm>
          <a:prstGeom prst="rect">
            <a:avLst/>
          </a:prstGeom>
          <a:noFill/>
          <a:ln>
            <a:noFill/>
          </a:ln>
        </p:spPr>
      </p:pic>
      <p:pic>
        <p:nvPicPr>
          <p:cNvPr id="297" name="Google Shape;297;p13"/>
          <p:cNvPicPr preferRelativeResize="0"/>
          <p:nvPr/>
        </p:nvPicPr>
        <p:blipFill rotWithShape="1">
          <a:blip r:embed="rId5">
            <a:alphaModFix/>
          </a:blip>
          <a:srcRect b="0" l="0" r="0" t="0"/>
          <a:stretch/>
        </p:blipFill>
        <p:spPr>
          <a:xfrm>
            <a:off x="-1" y="6"/>
            <a:ext cx="473325" cy="1042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301" name="Shape 301"/>
        <p:cNvGrpSpPr/>
        <p:nvPr/>
      </p:nvGrpSpPr>
      <p:grpSpPr>
        <a:xfrm>
          <a:off x="0" y="0"/>
          <a:ext cx="0" cy="0"/>
          <a:chOff x="0" y="0"/>
          <a:chExt cx="0" cy="0"/>
        </a:xfrm>
      </p:grpSpPr>
      <p:sp>
        <p:nvSpPr>
          <p:cNvPr id="302" name="Google Shape;302;p14"/>
          <p:cNvSpPr/>
          <p:nvPr/>
        </p:nvSpPr>
        <p:spPr>
          <a:xfrm>
            <a:off x="-925" y="4776850"/>
            <a:ext cx="9144000" cy="366600"/>
          </a:xfrm>
          <a:prstGeom prst="rect">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Comic Sans MS"/>
                <a:ea typeface="Comic Sans MS"/>
                <a:cs typeface="Comic Sans MS"/>
                <a:sym typeface="Comic Sans MS"/>
              </a:rPr>
              <a:t>Lesson question: </a:t>
            </a:r>
            <a:r>
              <a:rPr b="0" i="0" lang="en-GB" sz="1700" u="none" cap="none" strike="noStrike">
                <a:solidFill>
                  <a:schemeClr val="dk1"/>
                </a:solidFill>
                <a:latin typeface="Comic Sans MS"/>
                <a:ea typeface="Comic Sans MS"/>
                <a:cs typeface="Comic Sans MS"/>
                <a:sym typeface="Comic Sans MS"/>
              </a:rPr>
              <a:t>Can I compare the differences between a range of physical activities?</a:t>
            </a:r>
            <a:endParaRPr b="0" i="0" sz="1500" u="none" cap="none" strike="noStrike">
              <a:solidFill>
                <a:srgbClr val="000000"/>
              </a:solidFill>
              <a:latin typeface="Comic Sans MS"/>
              <a:ea typeface="Comic Sans MS"/>
              <a:cs typeface="Comic Sans MS"/>
              <a:sym typeface="Comic Sans MS"/>
            </a:endParaRPr>
          </a:p>
        </p:txBody>
      </p:sp>
      <p:sp>
        <p:nvSpPr>
          <p:cNvPr id="303" name="Google Shape;303;p14"/>
          <p:cNvSpPr/>
          <p:nvPr/>
        </p:nvSpPr>
        <p:spPr>
          <a:xfrm>
            <a:off x="334350" y="190125"/>
            <a:ext cx="8475300" cy="5037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Comic Sans MS"/>
                <a:ea typeface="Comic Sans MS"/>
                <a:cs typeface="Comic Sans MS"/>
                <a:sym typeface="Comic Sans MS"/>
              </a:rPr>
              <a:t>Flexibility and sport </a:t>
            </a:r>
            <a:endParaRPr b="0" i="0" sz="2400" u="none" cap="none" strike="noStrike">
              <a:solidFill>
                <a:srgbClr val="000000"/>
              </a:solidFill>
              <a:latin typeface="Comic Sans MS"/>
              <a:ea typeface="Comic Sans MS"/>
              <a:cs typeface="Comic Sans MS"/>
              <a:sym typeface="Comic Sans MS"/>
            </a:endParaRPr>
          </a:p>
        </p:txBody>
      </p:sp>
      <p:pic>
        <p:nvPicPr>
          <p:cNvPr id="304" name="Google Shape;304;p14"/>
          <p:cNvPicPr preferRelativeResize="0"/>
          <p:nvPr/>
        </p:nvPicPr>
        <p:blipFill rotWithShape="1">
          <a:blip r:embed="rId3">
            <a:alphaModFix/>
          </a:blip>
          <a:srcRect b="0" l="0" r="0" t="0"/>
          <a:stretch/>
        </p:blipFill>
        <p:spPr>
          <a:xfrm>
            <a:off x="334350" y="846225"/>
            <a:ext cx="2564521" cy="1725525"/>
          </a:xfrm>
          <a:prstGeom prst="rect">
            <a:avLst/>
          </a:prstGeom>
          <a:noFill/>
          <a:ln>
            <a:noFill/>
          </a:ln>
        </p:spPr>
      </p:pic>
      <p:pic>
        <p:nvPicPr>
          <p:cNvPr id="305" name="Google Shape;305;p14"/>
          <p:cNvPicPr preferRelativeResize="0"/>
          <p:nvPr/>
        </p:nvPicPr>
        <p:blipFill rotWithShape="1">
          <a:blip r:embed="rId4">
            <a:alphaModFix/>
          </a:blip>
          <a:srcRect b="0" l="0" r="13605" t="0"/>
          <a:stretch/>
        </p:blipFill>
        <p:spPr>
          <a:xfrm>
            <a:off x="2999800" y="846225"/>
            <a:ext cx="2650220" cy="1725526"/>
          </a:xfrm>
          <a:prstGeom prst="rect">
            <a:avLst/>
          </a:prstGeom>
          <a:noFill/>
          <a:ln>
            <a:noFill/>
          </a:ln>
        </p:spPr>
      </p:pic>
      <p:pic>
        <p:nvPicPr>
          <p:cNvPr id="306" name="Google Shape;306;p14"/>
          <p:cNvPicPr preferRelativeResize="0"/>
          <p:nvPr/>
        </p:nvPicPr>
        <p:blipFill rotWithShape="1">
          <a:blip r:embed="rId5">
            <a:alphaModFix/>
          </a:blip>
          <a:srcRect b="0" l="7633" r="7548" t="0"/>
          <a:stretch/>
        </p:blipFill>
        <p:spPr>
          <a:xfrm>
            <a:off x="5907600" y="846225"/>
            <a:ext cx="2865350" cy="1900300"/>
          </a:xfrm>
          <a:prstGeom prst="rect">
            <a:avLst/>
          </a:prstGeom>
          <a:noFill/>
          <a:ln>
            <a:noFill/>
          </a:ln>
        </p:spPr>
      </p:pic>
      <p:pic>
        <p:nvPicPr>
          <p:cNvPr id="307" name="Google Shape;307;p14"/>
          <p:cNvPicPr preferRelativeResize="0"/>
          <p:nvPr/>
        </p:nvPicPr>
        <p:blipFill rotWithShape="1">
          <a:blip r:embed="rId6">
            <a:alphaModFix/>
          </a:blip>
          <a:srcRect b="0" l="0" r="0" t="0"/>
          <a:stretch/>
        </p:blipFill>
        <p:spPr>
          <a:xfrm>
            <a:off x="334350" y="2787525"/>
            <a:ext cx="2244076" cy="1681275"/>
          </a:xfrm>
          <a:prstGeom prst="rect">
            <a:avLst/>
          </a:prstGeom>
          <a:noFill/>
          <a:ln>
            <a:noFill/>
          </a:ln>
        </p:spPr>
      </p:pic>
      <p:sp>
        <p:nvSpPr>
          <p:cNvPr id="308" name="Google Shape;308;p14"/>
          <p:cNvSpPr/>
          <p:nvPr/>
        </p:nvSpPr>
        <p:spPr>
          <a:xfrm>
            <a:off x="5886375" y="2851200"/>
            <a:ext cx="2992800" cy="1812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omic Sans MS"/>
                <a:ea typeface="Comic Sans MS"/>
                <a:cs typeface="Comic Sans MS"/>
                <a:sym typeface="Comic Sans MS"/>
              </a:rPr>
              <a:t>Sports analyst time!!</a:t>
            </a:r>
            <a:endParaRPr b="1" i="0" sz="1400" u="none" cap="none" strike="noStrike">
              <a:solidFill>
                <a:srgbClr val="000000"/>
              </a:solidFill>
              <a:latin typeface="Comic Sans MS"/>
              <a:ea typeface="Comic Sans MS"/>
              <a:cs typeface="Comic Sans MS"/>
              <a:sym typeface="Comic Sans MS"/>
            </a:endParaRPr>
          </a:p>
          <a:p>
            <a:pPr indent="-317500" lvl="0" marL="457200" marR="0" rtl="0" algn="l">
              <a:lnSpc>
                <a:spcPct val="100000"/>
              </a:lnSpc>
              <a:spcBef>
                <a:spcPts val="0"/>
              </a:spcBef>
              <a:spcAft>
                <a:spcPts val="0"/>
              </a:spcAft>
              <a:buClr>
                <a:srgbClr val="000000"/>
              </a:buClr>
              <a:buSzPts val="1400"/>
              <a:buFont typeface="Comic Sans MS"/>
              <a:buChar char="-"/>
            </a:pPr>
            <a:r>
              <a:rPr b="0" i="0" lang="en-GB" sz="1400" u="none" cap="none" strike="noStrike">
                <a:solidFill>
                  <a:srgbClr val="000000"/>
                </a:solidFill>
                <a:latin typeface="Comic Sans MS"/>
                <a:ea typeface="Comic Sans MS"/>
                <a:cs typeface="Comic Sans MS"/>
                <a:sym typeface="Comic Sans MS"/>
              </a:rPr>
              <a:t>Choose one of the following sports and analyse why it is important to be flexible.</a:t>
            </a:r>
            <a:endParaRPr b="0" i="0" sz="1400" u="none" cap="none" strike="noStrike">
              <a:solidFill>
                <a:srgbClr val="000000"/>
              </a:solidFill>
              <a:latin typeface="Comic Sans MS"/>
              <a:ea typeface="Comic Sans MS"/>
              <a:cs typeface="Comic Sans MS"/>
              <a:sym typeface="Comic Sans MS"/>
            </a:endParaRPr>
          </a:p>
          <a:p>
            <a:pPr indent="-317500" lvl="0" marL="457200" marR="0" rtl="0" algn="l">
              <a:lnSpc>
                <a:spcPct val="100000"/>
              </a:lnSpc>
              <a:spcBef>
                <a:spcPts val="0"/>
              </a:spcBef>
              <a:spcAft>
                <a:spcPts val="0"/>
              </a:spcAft>
              <a:buClr>
                <a:srgbClr val="000000"/>
              </a:buClr>
              <a:buSzPts val="1400"/>
              <a:buFont typeface="Comic Sans MS"/>
              <a:buChar char="-"/>
            </a:pPr>
            <a:r>
              <a:rPr b="0" i="0" lang="en-GB" sz="1400" u="none" cap="none" strike="noStrike">
                <a:solidFill>
                  <a:srgbClr val="000000"/>
                </a:solidFill>
                <a:latin typeface="Comic Sans MS"/>
                <a:ea typeface="Comic Sans MS"/>
                <a:cs typeface="Comic Sans MS"/>
                <a:sym typeface="Comic Sans MS"/>
              </a:rPr>
              <a:t>Top tip - include the benefits we have discussed..</a:t>
            </a:r>
            <a:endParaRPr b="0" i="0" sz="14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omic Sans MS"/>
                <a:ea typeface="Comic Sans MS"/>
                <a:cs typeface="Comic Sans MS"/>
                <a:sym typeface="Comic Sans MS"/>
              </a:rPr>
              <a:t>*Model*</a:t>
            </a:r>
            <a:endParaRPr b="1" i="0" sz="1400" u="none" cap="none" strike="noStrike">
              <a:solidFill>
                <a:srgbClr val="000000"/>
              </a:solidFill>
              <a:latin typeface="Comic Sans MS"/>
              <a:ea typeface="Comic Sans MS"/>
              <a:cs typeface="Comic Sans MS"/>
              <a:sym typeface="Comic Sans MS"/>
            </a:endParaRPr>
          </a:p>
        </p:txBody>
      </p:sp>
      <p:pic>
        <p:nvPicPr>
          <p:cNvPr id="309" name="Google Shape;309;p14"/>
          <p:cNvPicPr preferRelativeResize="0"/>
          <p:nvPr/>
        </p:nvPicPr>
        <p:blipFill rotWithShape="1">
          <a:blip r:embed="rId7">
            <a:alphaModFix/>
          </a:blip>
          <a:srcRect b="0" l="0" r="0" t="0"/>
          <a:stretch/>
        </p:blipFill>
        <p:spPr>
          <a:xfrm>
            <a:off x="3037163" y="2787525"/>
            <a:ext cx="2390475" cy="1593650"/>
          </a:xfrm>
          <a:prstGeom prst="rect">
            <a:avLst/>
          </a:prstGeom>
          <a:noFill/>
          <a:ln>
            <a:noFill/>
          </a:ln>
        </p:spPr>
      </p:pic>
      <p:sp>
        <p:nvSpPr>
          <p:cNvPr id="310" name="Google Shape;310;p14"/>
          <p:cNvSpPr/>
          <p:nvPr/>
        </p:nvSpPr>
        <p:spPr>
          <a:xfrm>
            <a:off x="339600" y="2334750"/>
            <a:ext cx="2564400" cy="19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Diver</a:t>
            </a:r>
            <a:endParaRPr b="0" i="0" sz="1400" u="none" cap="none" strike="noStrike">
              <a:solidFill>
                <a:srgbClr val="000000"/>
              </a:solidFill>
              <a:latin typeface="Arial"/>
              <a:ea typeface="Arial"/>
              <a:cs typeface="Arial"/>
              <a:sym typeface="Arial"/>
            </a:endParaRPr>
          </a:p>
        </p:txBody>
      </p:sp>
      <p:sp>
        <p:nvSpPr>
          <p:cNvPr id="311" name="Google Shape;311;p14"/>
          <p:cNvSpPr/>
          <p:nvPr/>
        </p:nvSpPr>
        <p:spPr>
          <a:xfrm>
            <a:off x="3123600" y="2334750"/>
            <a:ext cx="2564400" cy="19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Gymnast</a:t>
            </a:r>
            <a:endParaRPr b="0" i="0" sz="1400" u="none" cap="none" strike="noStrike">
              <a:solidFill>
                <a:srgbClr val="000000"/>
              </a:solidFill>
              <a:latin typeface="Arial"/>
              <a:ea typeface="Arial"/>
              <a:cs typeface="Arial"/>
              <a:sym typeface="Arial"/>
            </a:endParaRPr>
          </a:p>
        </p:txBody>
      </p:sp>
      <p:sp>
        <p:nvSpPr>
          <p:cNvPr id="312" name="Google Shape;312;p14"/>
          <p:cNvSpPr/>
          <p:nvPr/>
        </p:nvSpPr>
        <p:spPr>
          <a:xfrm>
            <a:off x="6100575" y="2540150"/>
            <a:ext cx="2564400" cy="19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UFC fighter</a:t>
            </a:r>
            <a:endParaRPr b="0" i="0" sz="1400" u="none" cap="none" strike="noStrike">
              <a:solidFill>
                <a:srgbClr val="000000"/>
              </a:solidFill>
              <a:latin typeface="Arial"/>
              <a:ea typeface="Arial"/>
              <a:cs typeface="Arial"/>
              <a:sym typeface="Arial"/>
            </a:endParaRPr>
          </a:p>
        </p:txBody>
      </p:sp>
      <p:sp>
        <p:nvSpPr>
          <p:cNvPr id="313" name="Google Shape;313;p14"/>
          <p:cNvSpPr/>
          <p:nvPr/>
        </p:nvSpPr>
        <p:spPr>
          <a:xfrm>
            <a:off x="3042713" y="4381175"/>
            <a:ext cx="2564400" cy="19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Triathlete (Swim, run, bike)</a:t>
            </a:r>
            <a:endParaRPr b="0" i="0" sz="1400" u="none" cap="none" strike="noStrike">
              <a:solidFill>
                <a:srgbClr val="000000"/>
              </a:solidFill>
              <a:latin typeface="Arial"/>
              <a:ea typeface="Arial"/>
              <a:cs typeface="Arial"/>
              <a:sym typeface="Arial"/>
            </a:endParaRPr>
          </a:p>
        </p:txBody>
      </p:sp>
      <p:sp>
        <p:nvSpPr>
          <p:cNvPr id="314" name="Google Shape;314;p14"/>
          <p:cNvSpPr/>
          <p:nvPr/>
        </p:nvSpPr>
        <p:spPr>
          <a:xfrm>
            <a:off x="110438" y="4381175"/>
            <a:ext cx="2564400" cy="19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Footballer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318" name="Shape 318"/>
        <p:cNvGrpSpPr/>
        <p:nvPr/>
      </p:nvGrpSpPr>
      <p:grpSpPr>
        <a:xfrm>
          <a:off x="0" y="0"/>
          <a:ext cx="0" cy="0"/>
          <a:chOff x="0" y="0"/>
          <a:chExt cx="0" cy="0"/>
        </a:xfrm>
      </p:grpSpPr>
      <p:sp>
        <p:nvSpPr>
          <p:cNvPr id="319" name="Google Shape;319;p15"/>
          <p:cNvSpPr/>
          <p:nvPr/>
        </p:nvSpPr>
        <p:spPr>
          <a:xfrm>
            <a:off x="-925" y="4776850"/>
            <a:ext cx="9144000" cy="366600"/>
          </a:xfrm>
          <a:prstGeom prst="rect">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Comic Sans MS"/>
                <a:ea typeface="Comic Sans MS"/>
                <a:cs typeface="Comic Sans MS"/>
                <a:sym typeface="Comic Sans MS"/>
              </a:rPr>
              <a:t>Lesson question: </a:t>
            </a:r>
            <a:r>
              <a:rPr b="0" i="0" lang="en-GB" sz="1700" u="none" cap="none" strike="noStrike">
                <a:solidFill>
                  <a:schemeClr val="dk1"/>
                </a:solidFill>
                <a:latin typeface="Comic Sans MS"/>
                <a:ea typeface="Comic Sans MS"/>
                <a:cs typeface="Comic Sans MS"/>
                <a:sym typeface="Comic Sans MS"/>
              </a:rPr>
              <a:t>Can I compare the differences between a range of physical activities?</a:t>
            </a:r>
            <a:endParaRPr b="0" i="0" sz="1500" u="none" cap="none" strike="noStrike">
              <a:solidFill>
                <a:srgbClr val="000000"/>
              </a:solidFill>
              <a:latin typeface="Comic Sans MS"/>
              <a:ea typeface="Comic Sans MS"/>
              <a:cs typeface="Comic Sans MS"/>
              <a:sym typeface="Comic Sans MS"/>
            </a:endParaRPr>
          </a:p>
        </p:txBody>
      </p:sp>
      <p:sp>
        <p:nvSpPr>
          <p:cNvPr id="320" name="Google Shape;320;p15"/>
          <p:cNvSpPr/>
          <p:nvPr/>
        </p:nvSpPr>
        <p:spPr>
          <a:xfrm>
            <a:off x="334350" y="190125"/>
            <a:ext cx="8475300" cy="5037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Comic Sans MS"/>
                <a:ea typeface="Comic Sans MS"/>
                <a:cs typeface="Comic Sans MS"/>
                <a:sym typeface="Comic Sans MS"/>
              </a:rPr>
              <a:t>STRENGTH</a:t>
            </a:r>
            <a:endParaRPr b="0" i="0" sz="2400" u="none" cap="none" strike="noStrike">
              <a:solidFill>
                <a:srgbClr val="000000"/>
              </a:solidFill>
              <a:latin typeface="Comic Sans MS"/>
              <a:ea typeface="Comic Sans MS"/>
              <a:cs typeface="Comic Sans MS"/>
              <a:sym typeface="Comic Sans MS"/>
            </a:endParaRPr>
          </a:p>
        </p:txBody>
      </p:sp>
      <p:sp>
        <p:nvSpPr>
          <p:cNvPr id="321" name="Google Shape;321;p15"/>
          <p:cNvSpPr/>
          <p:nvPr/>
        </p:nvSpPr>
        <p:spPr>
          <a:xfrm>
            <a:off x="343850" y="773250"/>
            <a:ext cx="3590100" cy="2874900"/>
          </a:xfrm>
          <a:prstGeom prst="rect">
            <a:avLst/>
          </a:prstGeom>
          <a:solidFill>
            <a:srgbClr val="D9EAD3"/>
          </a:solid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omic Sans MS"/>
                <a:ea typeface="Comic Sans MS"/>
                <a:cs typeface="Comic Sans MS"/>
                <a:sym typeface="Comic Sans MS"/>
              </a:rPr>
              <a:t>The common definition is "the ability to exert a force against a resistance". The strength needed for a sprinter to explode from the blocks is different from the strength required by a weightlifter to lift a 200kg barbell.</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omic Sans MS"/>
              <a:ea typeface="Comic Sans MS"/>
              <a:cs typeface="Comic Sans MS"/>
              <a:sym typeface="Comic Sans MS"/>
            </a:endParaRPr>
          </a:p>
        </p:txBody>
      </p:sp>
      <p:pic>
        <p:nvPicPr>
          <p:cNvPr id="322" name="Google Shape;322;p15"/>
          <p:cNvPicPr preferRelativeResize="0"/>
          <p:nvPr/>
        </p:nvPicPr>
        <p:blipFill rotWithShape="1">
          <a:blip r:embed="rId3">
            <a:alphaModFix/>
          </a:blip>
          <a:srcRect b="26393" l="19416" r="16795" t="21049"/>
          <a:stretch/>
        </p:blipFill>
        <p:spPr>
          <a:xfrm>
            <a:off x="3028550" y="2836437"/>
            <a:ext cx="824350" cy="733474"/>
          </a:xfrm>
          <a:prstGeom prst="rect">
            <a:avLst/>
          </a:prstGeom>
          <a:noFill/>
          <a:ln>
            <a:noFill/>
          </a:ln>
        </p:spPr>
      </p:pic>
      <p:sp>
        <p:nvSpPr>
          <p:cNvPr id="323" name="Google Shape;323;p15"/>
          <p:cNvSpPr/>
          <p:nvPr/>
        </p:nvSpPr>
        <p:spPr>
          <a:xfrm>
            <a:off x="4131100" y="773250"/>
            <a:ext cx="4629000" cy="3669000"/>
          </a:xfrm>
          <a:prstGeom prst="rect">
            <a:avLst/>
          </a:prstGeom>
          <a:solidFill>
            <a:srgbClr val="CFE2F3"/>
          </a:solid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sng" cap="none" strike="noStrike">
                <a:solidFill>
                  <a:schemeClr val="dk1"/>
                </a:solidFill>
                <a:latin typeface="Comic Sans MS"/>
                <a:ea typeface="Comic Sans MS"/>
                <a:cs typeface="Comic Sans MS"/>
                <a:sym typeface="Comic Sans MS"/>
              </a:rPr>
              <a:t>Activities that increase strength</a:t>
            </a:r>
            <a:endParaRPr b="1" i="0" sz="1800" u="sng"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Comic Sans MS"/>
                <a:ea typeface="Comic Sans MS"/>
                <a:cs typeface="Comic Sans MS"/>
                <a:sym typeface="Comic Sans MS"/>
              </a:rPr>
              <a:t>Resistance training (also called strength training or weight training) is the use of resistance to muscular contraction to build the strength, anaerobic endurance and size of skeletal muscles.</a:t>
            </a:r>
            <a:endParaRPr b="0" i="0" sz="17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chemeClr val="dk1"/>
                </a:solidFill>
                <a:latin typeface="Comic Sans MS"/>
                <a:ea typeface="Comic Sans MS"/>
                <a:cs typeface="Comic Sans MS"/>
                <a:sym typeface="Comic Sans MS"/>
              </a:rPr>
              <a:t>In your group, you need to make a spider diagram and think of different activities that will increase strength.</a:t>
            </a:r>
            <a:endParaRPr b="1" i="0" sz="17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Comic Sans MS"/>
                <a:ea typeface="Comic Sans MS"/>
                <a:cs typeface="Comic Sans MS"/>
                <a:sym typeface="Comic Sans MS"/>
              </a:rPr>
              <a:t>HINT!! - what might you use in a gym?</a:t>
            </a:r>
            <a:endParaRPr b="0" i="0" sz="1700" u="none"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800"/>
              <a:buFont typeface="Arial"/>
              <a:buNone/>
            </a:pPr>
            <a:r>
              <a:t/>
            </a:r>
            <a:endParaRPr b="1" i="0" sz="1800" u="sng"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omic Sans MS"/>
              <a:ea typeface="Comic Sans MS"/>
              <a:cs typeface="Comic Sans MS"/>
              <a:sym typeface="Comic Sans MS"/>
            </a:endParaRPr>
          </a:p>
        </p:txBody>
      </p:sp>
      <p:pic>
        <p:nvPicPr>
          <p:cNvPr id="324" name="Google Shape;324;p15"/>
          <p:cNvPicPr preferRelativeResize="0"/>
          <p:nvPr/>
        </p:nvPicPr>
        <p:blipFill rotWithShape="1">
          <a:blip r:embed="rId4">
            <a:alphaModFix/>
          </a:blip>
          <a:srcRect b="0" l="0" r="0" t="0"/>
          <a:stretch/>
        </p:blipFill>
        <p:spPr>
          <a:xfrm>
            <a:off x="284400" y="3569900"/>
            <a:ext cx="1234700" cy="1234700"/>
          </a:xfrm>
          <a:prstGeom prst="rect">
            <a:avLst/>
          </a:prstGeom>
          <a:noFill/>
          <a:ln>
            <a:noFill/>
          </a:ln>
        </p:spPr>
      </p:pic>
      <p:pic>
        <p:nvPicPr>
          <p:cNvPr id="325" name="Google Shape;325;p15"/>
          <p:cNvPicPr preferRelativeResize="0"/>
          <p:nvPr/>
        </p:nvPicPr>
        <p:blipFill rotWithShape="1">
          <a:blip r:embed="rId5">
            <a:alphaModFix/>
          </a:blip>
          <a:srcRect b="0" l="0" r="0" t="0"/>
          <a:stretch/>
        </p:blipFill>
        <p:spPr>
          <a:xfrm>
            <a:off x="1748793" y="3707593"/>
            <a:ext cx="959300" cy="959300"/>
          </a:xfrm>
          <a:prstGeom prst="rect">
            <a:avLst/>
          </a:prstGeom>
          <a:noFill/>
          <a:ln>
            <a:noFill/>
          </a:ln>
        </p:spPr>
      </p:pic>
      <p:pic>
        <p:nvPicPr>
          <p:cNvPr id="326" name="Google Shape;326;p15"/>
          <p:cNvPicPr preferRelativeResize="0"/>
          <p:nvPr/>
        </p:nvPicPr>
        <p:blipFill rotWithShape="1">
          <a:blip r:embed="rId6">
            <a:alphaModFix/>
          </a:blip>
          <a:srcRect b="0" l="0" r="0" t="0"/>
          <a:stretch/>
        </p:blipFill>
        <p:spPr>
          <a:xfrm>
            <a:off x="2937800" y="3655063"/>
            <a:ext cx="1036625" cy="1036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330" name="Shape 330"/>
        <p:cNvGrpSpPr/>
        <p:nvPr/>
      </p:nvGrpSpPr>
      <p:grpSpPr>
        <a:xfrm>
          <a:off x="0" y="0"/>
          <a:ext cx="0" cy="0"/>
          <a:chOff x="0" y="0"/>
          <a:chExt cx="0" cy="0"/>
        </a:xfrm>
      </p:grpSpPr>
      <p:sp>
        <p:nvSpPr>
          <p:cNvPr id="331" name="Google Shape;331;p16"/>
          <p:cNvSpPr/>
          <p:nvPr/>
        </p:nvSpPr>
        <p:spPr>
          <a:xfrm>
            <a:off x="-925" y="4776850"/>
            <a:ext cx="9144000" cy="366600"/>
          </a:xfrm>
          <a:prstGeom prst="rect">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Comic Sans MS"/>
                <a:ea typeface="Comic Sans MS"/>
                <a:cs typeface="Comic Sans MS"/>
                <a:sym typeface="Comic Sans MS"/>
              </a:rPr>
              <a:t>Lesson question: </a:t>
            </a:r>
            <a:r>
              <a:rPr b="0" i="0" lang="en-GB" sz="1700" u="none" cap="none" strike="noStrike">
                <a:solidFill>
                  <a:schemeClr val="dk1"/>
                </a:solidFill>
                <a:latin typeface="Comic Sans MS"/>
                <a:ea typeface="Comic Sans MS"/>
                <a:cs typeface="Comic Sans MS"/>
                <a:sym typeface="Comic Sans MS"/>
              </a:rPr>
              <a:t>Can I compare the differences between a range of physical activities?</a:t>
            </a:r>
            <a:endParaRPr b="0" i="0" sz="1500" u="none" cap="none" strike="noStrike">
              <a:solidFill>
                <a:srgbClr val="000000"/>
              </a:solidFill>
              <a:latin typeface="Comic Sans MS"/>
              <a:ea typeface="Comic Sans MS"/>
              <a:cs typeface="Comic Sans MS"/>
              <a:sym typeface="Comic Sans MS"/>
            </a:endParaRPr>
          </a:p>
        </p:txBody>
      </p:sp>
      <p:sp>
        <p:nvSpPr>
          <p:cNvPr id="332" name="Google Shape;332;p16"/>
          <p:cNvSpPr/>
          <p:nvPr/>
        </p:nvSpPr>
        <p:spPr>
          <a:xfrm>
            <a:off x="334350" y="190125"/>
            <a:ext cx="8475300" cy="5037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Comic Sans MS"/>
                <a:ea typeface="Comic Sans MS"/>
                <a:cs typeface="Comic Sans MS"/>
                <a:sym typeface="Comic Sans MS"/>
              </a:rPr>
              <a:t>STRENGTH</a:t>
            </a:r>
            <a:endParaRPr b="0" i="0" sz="2400" u="none" cap="none" strike="noStrike">
              <a:solidFill>
                <a:srgbClr val="000000"/>
              </a:solidFill>
              <a:latin typeface="Comic Sans MS"/>
              <a:ea typeface="Comic Sans MS"/>
              <a:cs typeface="Comic Sans MS"/>
              <a:sym typeface="Comic Sans MS"/>
            </a:endParaRPr>
          </a:p>
        </p:txBody>
      </p:sp>
      <p:pic>
        <p:nvPicPr>
          <p:cNvPr descr="In this video we look at some of the ways to do resistance or strength training.  We look at some of the tools that can be used to perform different types of resistance training.&#10;&#10;&#10;&#10;&#10;Types of resistance training for beginners. &#10;&#10;In this video we are going to look at some different ways to do resistance or strength training, and some of the advantages of each of those methods.&#10;&#10;First up are free weights.   Free weights include mainly kettle bells, barbells, and dumbbells.  Barbells and dumbbells have a bar with weights attached at each end.   &#10;&#10;Some of the advantages of free weights include that they allow for a full range of motion.  Free weight exercises work more muscles, as most free weight exercises almost always require assisting and stabilizing muscles to be brought in to help the targeted muscle to perform the movement.   Free weights are more efficient, such as going from a squat to a bicep curl to a shoulder press.&#10;And free weights are very versatile, dumbbells in particular.  You can get a set of dumbbells and workout just about anywhere.  &#10;&#10;Next up are resistance bands, which are typically made out of rubber, and come in different lengths and thicknesses.  The different length or thickness denotes a different degree of resistance, and they are usually color coded based on their amount of resistance. &#10;&#10;Some of the advantages of Bands are that they are also very versatile, in that all you need to use them is something to wrap them around, which in many cases can be your own body.  Bands are based on tension.  Bands are great at providing what is called progressive resistance, which means they provide an increase in resistance throughout the range of motion of the exercise. &#10;&#10;Exercise machines provide another way to do resistance training.  Most of these machines are based on a cable pulley system to provide the resistance.  Most gyms will have machines for all of the major muscle groups.&#10;&#10;Some of the advantages of cable machines are that the amount of weight, or resistance can be easily changed by moving a pin to lock it in.  Machines can also be beneficial to people who are trying to isolate a muscle or group of muscles because most exercises performed on machines don’t require stabilizing muscles to be involved in the movement.  Most fitness beginners find machines to be less intimidating than free weights or bands, because the machine usually has a diagram of the movement to be performed.  &#10;&#10;Bodyweight exercises are another way to perform resistance training.  In these types of exercises, your body is providing the resistance against gravity.  &#10;&#10;Some of the advantages of bodyweight exercises are obviously cost, you don’t need to buy anything, and you can do a workout just about anywhere.  Bodyweight exercises also allow you to take joints through full range of motions, and require assisting and stabilizing muscles to be engaged to perform different movements.  &#10;&#10;Stability exercises are exercises where balance is required to do a certain movement.  This can be done while the body is in motion, or from a stationary position such as on one leg, or from an unstable platform like a bosu ball or a balance board.  Stability exercises can be done using just body weight, or with free weights.  &#10;Some of the advantages of stability exercises are that they require the recruitment of many muscles in the body to perform movements; they help improve agility, coordination and overall athleticism.  As mentioned earlier they can be done with bodyweight, or dumbbells, so they can be done just about anywhere.&#10;&#10;Medicine balls allow for another way to perform resistance training.  They are usually made out of rubber and range in size and weight.  &#10;&#10;Some of the advantages of medicine balls are that they can be used in many different ways.  For instance they can be thrown forcefully against a wall, which can help improve speed and power.  They can be used in place of a free weight to perform exercises, allowing for full joint range of motion, and they can also be used to help improve stability and coordination.&#10;&#10;Suspension training is another great way to perform resistance training exercises.  Suspension trainers are basically straps that are mounted to a bar, or even a doorway in your house.  They allow you to use your body weight against gravity in a variety of ways to perform exercises to target different muscle groups.&#10;&#10;Some of the advantages of suspension trainers are that they are affordable, usually costing between 70 and 200 dollars, and they can be used at home, in the gym, or even at a park.  They also allow you to take joints through full range of motions, and require assisting and stabilizing muscles to be engaged to perform different movements.  &#10;&#10;These are just a few of the tools you can use to perform resistance training.  It’s a great idea to mix up fitness routines using all of these tools to challenge your body." id="333" name="Google Shape;333;p16" title="Types Of Training Methods - What Is Resistance Strength Training - Resistance Training For Beginners">
            <a:hlinkClick r:id="rId3"/>
          </p:cNvPr>
          <p:cNvPicPr preferRelativeResize="0"/>
          <p:nvPr/>
        </p:nvPicPr>
        <p:blipFill rotWithShape="1">
          <a:blip r:embed="rId4">
            <a:alphaModFix/>
          </a:blip>
          <a:srcRect b="0" l="0" r="0" t="0"/>
          <a:stretch/>
        </p:blipFill>
        <p:spPr>
          <a:xfrm>
            <a:off x="334350" y="886938"/>
            <a:ext cx="4492825" cy="3369625"/>
          </a:xfrm>
          <a:prstGeom prst="rect">
            <a:avLst/>
          </a:prstGeom>
          <a:noFill/>
          <a:ln>
            <a:noFill/>
          </a:ln>
        </p:spPr>
      </p:pic>
      <p:sp>
        <p:nvSpPr>
          <p:cNvPr id="334" name="Google Shape;334;p16"/>
          <p:cNvSpPr/>
          <p:nvPr/>
        </p:nvSpPr>
        <p:spPr>
          <a:xfrm>
            <a:off x="5257425" y="886775"/>
            <a:ext cx="3176100" cy="2346900"/>
          </a:xfrm>
          <a:prstGeom prst="rect">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omic Sans MS"/>
                <a:ea typeface="Comic Sans MS"/>
                <a:cs typeface="Comic Sans MS"/>
                <a:sym typeface="Comic Sans MS"/>
              </a:rPr>
              <a:t>As the video plays, add to your spider diagram. Once you have finished you need to all copy the spider diagram in your books</a:t>
            </a:r>
            <a:endParaRPr b="0" i="0" sz="1800" u="none" cap="none" strike="noStrike">
              <a:solidFill>
                <a:srgbClr val="000000"/>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338" name="Shape 338"/>
        <p:cNvGrpSpPr/>
        <p:nvPr/>
      </p:nvGrpSpPr>
      <p:grpSpPr>
        <a:xfrm>
          <a:off x="0" y="0"/>
          <a:ext cx="0" cy="0"/>
          <a:chOff x="0" y="0"/>
          <a:chExt cx="0" cy="0"/>
        </a:xfrm>
      </p:grpSpPr>
      <p:sp>
        <p:nvSpPr>
          <p:cNvPr id="339" name="Google Shape;339;p17"/>
          <p:cNvSpPr/>
          <p:nvPr/>
        </p:nvSpPr>
        <p:spPr>
          <a:xfrm>
            <a:off x="-925" y="4776850"/>
            <a:ext cx="9144000" cy="366600"/>
          </a:xfrm>
          <a:prstGeom prst="rect">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Comic Sans MS"/>
                <a:ea typeface="Comic Sans MS"/>
                <a:cs typeface="Comic Sans MS"/>
                <a:sym typeface="Comic Sans MS"/>
              </a:rPr>
              <a:t>Lesson question: </a:t>
            </a:r>
            <a:r>
              <a:rPr b="0" i="0" lang="en-GB" sz="1700" u="none" cap="none" strike="noStrike">
                <a:solidFill>
                  <a:schemeClr val="dk1"/>
                </a:solidFill>
                <a:latin typeface="Comic Sans MS"/>
                <a:ea typeface="Comic Sans MS"/>
                <a:cs typeface="Comic Sans MS"/>
                <a:sym typeface="Comic Sans MS"/>
              </a:rPr>
              <a:t>Can I compare the differences between a range of physical activities?</a:t>
            </a:r>
            <a:endParaRPr b="0" i="0" sz="1500" u="none" cap="none" strike="noStrike">
              <a:solidFill>
                <a:srgbClr val="000000"/>
              </a:solidFill>
              <a:latin typeface="Comic Sans MS"/>
              <a:ea typeface="Comic Sans MS"/>
              <a:cs typeface="Comic Sans MS"/>
              <a:sym typeface="Comic Sans MS"/>
            </a:endParaRPr>
          </a:p>
        </p:txBody>
      </p:sp>
      <p:sp>
        <p:nvSpPr>
          <p:cNvPr id="340" name="Google Shape;340;p17"/>
          <p:cNvSpPr/>
          <p:nvPr/>
        </p:nvSpPr>
        <p:spPr>
          <a:xfrm>
            <a:off x="334350" y="190125"/>
            <a:ext cx="8475300" cy="5037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Comic Sans MS"/>
                <a:ea typeface="Comic Sans MS"/>
                <a:cs typeface="Comic Sans MS"/>
                <a:sym typeface="Comic Sans MS"/>
              </a:rPr>
              <a:t>STRENGTH</a:t>
            </a:r>
            <a:endParaRPr b="0" i="0" sz="2400" u="none" cap="none" strike="noStrike">
              <a:solidFill>
                <a:srgbClr val="000000"/>
              </a:solidFill>
              <a:latin typeface="Comic Sans MS"/>
              <a:ea typeface="Comic Sans MS"/>
              <a:cs typeface="Comic Sans MS"/>
              <a:sym typeface="Comic Sans MS"/>
            </a:endParaRPr>
          </a:p>
        </p:txBody>
      </p:sp>
      <p:sp>
        <p:nvSpPr>
          <p:cNvPr id="341" name="Google Shape;341;p17"/>
          <p:cNvSpPr/>
          <p:nvPr/>
        </p:nvSpPr>
        <p:spPr>
          <a:xfrm>
            <a:off x="334350" y="922050"/>
            <a:ext cx="3749700" cy="2858400"/>
          </a:xfrm>
          <a:prstGeom prst="rect">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omic Sans MS"/>
                <a:ea typeface="Comic Sans MS"/>
                <a:cs typeface="Comic Sans MS"/>
                <a:sym typeface="Comic Sans MS"/>
              </a:rPr>
              <a:t>Another form of strength activities might be classes in the gym such as:</a:t>
            </a:r>
            <a:endParaRPr b="0" i="0" sz="1800" u="none" cap="none" strike="noStrike">
              <a:solidFill>
                <a:srgbClr val="000000"/>
              </a:solidFill>
              <a:latin typeface="Comic Sans MS"/>
              <a:ea typeface="Comic Sans MS"/>
              <a:cs typeface="Comic Sans MS"/>
              <a:sym typeface="Comic Sans MS"/>
            </a:endParaRPr>
          </a:p>
          <a:p>
            <a:pPr indent="-342900" lvl="0" marL="457200" marR="0" rtl="0" algn="l">
              <a:lnSpc>
                <a:spcPct val="100000"/>
              </a:lnSpc>
              <a:spcBef>
                <a:spcPts val="0"/>
              </a:spcBef>
              <a:spcAft>
                <a:spcPts val="0"/>
              </a:spcAft>
              <a:buClr>
                <a:srgbClr val="000000"/>
              </a:buClr>
              <a:buSzPts val="1800"/>
              <a:buFont typeface="Comic Sans MS"/>
              <a:buChar char="●"/>
            </a:pPr>
            <a:r>
              <a:rPr b="0" i="0" lang="en-GB" sz="1800" u="none" cap="none" strike="noStrike">
                <a:solidFill>
                  <a:srgbClr val="000000"/>
                </a:solidFill>
                <a:latin typeface="Comic Sans MS"/>
                <a:ea typeface="Comic Sans MS"/>
                <a:cs typeface="Comic Sans MS"/>
                <a:sym typeface="Comic Sans MS"/>
              </a:rPr>
              <a:t>BodyPump</a:t>
            </a:r>
            <a:endParaRPr b="0" i="0" sz="1800" u="none" cap="none" strike="noStrike">
              <a:solidFill>
                <a:srgbClr val="000000"/>
              </a:solidFill>
              <a:latin typeface="Comic Sans MS"/>
              <a:ea typeface="Comic Sans MS"/>
              <a:cs typeface="Comic Sans MS"/>
              <a:sym typeface="Comic Sans MS"/>
            </a:endParaRPr>
          </a:p>
          <a:p>
            <a:pPr indent="-342900" lvl="0" marL="457200" marR="0" rtl="0" algn="l">
              <a:lnSpc>
                <a:spcPct val="100000"/>
              </a:lnSpc>
              <a:spcBef>
                <a:spcPts val="0"/>
              </a:spcBef>
              <a:spcAft>
                <a:spcPts val="0"/>
              </a:spcAft>
              <a:buClr>
                <a:srgbClr val="000000"/>
              </a:buClr>
              <a:buSzPts val="1800"/>
              <a:buFont typeface="Comic Sans MS"/>
              <a:buChar char="●"/>
            </a:pPr>
            <a:r>
              <a:rPr b="0" i="0" lang="en-GB" sz="1800" u="none" cap="none" strike="noStrike">
                <a:solidFill>
                  <a:srgbClr val="000000"/>
                </a:solidFill>
                <a:latin typeface="Comic Sans MS"/>
                <a:ea typeface="Comic Sans MS"/>
                <a:cs typeface="Comic Sans MS"/>
                <a:sym typeface="Comic Sans MS"/>
              </a:rPr>
              <a:t>Crossfit</a:t>
            </a:r>
            <a:endParaRPr b="0" i="0" sz="1800" u="none" cap="none" strike="noStrike">
              <a:solidFill>
                <a:srgbClr val="000000"/>
              </a:solidFill>
              <a:latin typeface="Comic Sans MS"/>
              <a:ea typeface="Comic Sans MS"/>
              <a:cs typeface="Comic Sans MS"/>
              <a:sym typeface="Comic Sans MS"/>
            </a:endParaRPr>
          </a:p>
          <a:p>
            <a:pPr indent="-342900" lvl="0" marL="457200" marR="0" rtl="0" algn="l">
              <a:lnSpc>
                <a:spcPct val="100000"/>
              </a:lnSpc>
              <a:spcBef>
                <a:spcPts val="0"/>
              </a:spcBef>
              <a:spcAft>
                <a:spcPts val="0"/>
              </a:spcAft>
              <a:buClr>
                <a:srgbClr val="000000"/>
              </a:buClr>
              <a:buSzPts val="1800"/>
              <a:buFont typeface="Comic Sans MS"/>
              <a:buChar char="●"/>
            </a:pPr>
            <a:r>
              <a:rPr b="0" i="0" lang="en-GB" sz="1800" u="none" cap="none" strike="noStrike">
                <a:solidFill>
                  <a:srgbClr val="000000"/>
                </a:solidFill>
                <a:latin typeface="Comic Sans MS"/>
                <a:ea typeface="Comic Sans MS"/>
                <a:cs typeface="Comic Sans MS"/>
                <a:sym typeface="Comic Sans MS"/>
              </a:rPr>
              <a:t>GRIT</a:t>
            </a:r>
            <a:endParaRPr b="0" i="0" sz="1800" u="none" cap="none" strike="noStrike">
              <a:solidFill>
                <a:srgbClr val="000000"/>
              </a:solidFill>
              <a:latin typeface="Comic Sans MS"/>
              <a:ea typeface="Comic Sans MS"/>
              <a:cs typeface="Comic Sans MS"/>
              <a:sym typeface="Comic Sans MS"/>
            </a:endParaRPr>
          </a:p>
          <a:p>
            <a:pPr indent="-342900" lvl="0" marL="457200" marR="0" rtl="0" algn="l">
              <a:lnSpc>
                <a:spcPct val="100000"/>
              </a:lnSpc>
              <a:spcBef>
                <a:spcPts val="0"/>
              </a:spcBef>
              <a:spcAft>
                <a:spcPts val="0"/>
              </a:spcAft>
              <a:buClr>
                <a:srgbClr val="000000"/>
              </a:buClr>
              <a:buSzPts val="1800"/>
              <a:buFont typeface="Comic Sans MS"/>
              <a:buChar char="●"/>
            </a:pPr>
            <a:r>
              <a:rPr b="0" i="0" lang="en-GB" sz="1800" u="none" cap="none" strike="noStrike">
                <a:solidFill>
                  <a:srgbClr val="000000"/>
                </a:solidFill>
                <a:latin typeface="Comic Sans MS"/>
                <a:ea typeface="Comic Sans MS"/>
                <a:cs typeface="Comic Sans MS"/>
                <a:sym typeface="Comic Sans MS"/>
              </a:rPr>
              <a:t>Legs, Bums and Tums</a:t>
            </a:r>
            <a:endParaRPr b="0" i="0" sz="18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mic Sans MS"/>
              <a:ea typeface="Comic Sans MS"/>
              <a:cs typeface="Comic Sans MS"/>
              <a:sym typeface="Comic Sans MS"/>
            </a:endParaRPr>
          </a:p>
        </p:txBody>
      </p:sp>
      <p:pic>
        <p:nvPicPr>
          <p:cNvPr id="342" name="Google Shape;342;p17"/>
          <p:cNvPicPr preferRelativeResize="0"/>
          <p:nvPr/>
        </p:nvPicPr>
        <p:blipFill rotWithShape="1">
          <a:blip r:embed="rId3">
            <a:alphaModFix/>
          </a:blip>
          <a:srcRect b="0" l="0" r="0" t="0"/>
          <a:stretch/>
        </p:blipFill>
        <p:spPr>
          <a:xfrm>
            <a:off x="5904800" y="803572"/>
            <a:ext cx="2904850" cy="1512000"/>
          </a:xfrm>
          <a:prstGeom prst="rect">
            <a:avLst/>
          </a:prstGeom>
          <a:noFill/>
          <a:ln>
            <a:noFill/>
          </a:ln>
        </p:spPr>
      </p:pic>
      <p:pic>
        <p:nvPicPr>
          <p:cNvPr id="343" name="Google Shape;343;p17"/>
          <p:cNvPicPr preferRelativeResize="0"/>
          <p:nvPr/>
        </p:nvPicPr>
        <p:blipFill rotWithShape="1">
          <a:blip r:embed="rId4">
            <a:alphaModFix/>
          </a:blip>
          <a:srcRect b="0" l="0" r="0" t="0"/>
          <a:stretch/>
        </p:blipFill>
        <p:spPr>
          <a:xfrm>
            <a:off x="4236450" y="2467972"/>
            <a:ext cx="2875305" cy="215647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347" name="Shape 347"/>
        <p:cNvGrpSpPr/>
        <p:nvPr/>
      </p:nvGrpSpPr>
      <p:grpSpPr>
        <a:xfrm>
          <a:off x="0" y="0"/>
          <a:ext cx="0" cy="0"/>
          <a:chOff x="0" y="0"/>
          <a:chExt cx="0" cy="0"/>
        </a:xfrm>
      </p:grpSpPr>
      <p:sp>
        <p:nvSpPr>
          <p:cNvPr id="348" name="Google Shape;348;p18"/>
          <p:cNvSpPr/>
          <p:nvPr/>
        </p:nvSpPr>
        <p:spPr>
          <a:xfrm>
            <a:off x="-925" y="4776850"/>
            <a:ext cx="9144000" cy="366600"/>
          </a:xfrm>
          <a:prstGeom prst="rect">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Comic Sans MS"/>
                <a:ea typeface="Comic Sans MS"/>
                <a:cs typeface="Comic Sans MS"/>
                <a:sym typeface="Comic Sans MS"/>
              </a:rPr>
              <a:t>Lesson question: </a:t>
            </a:r>
            <a:r>
              <a:rPr b="0" i="0" lang="en-GB" sz="1700" u="none" cap="none" strike="noStrike">
                <a:solidFill>
                  <a:schemeClr val="dk1"/>
                </a:solidFill>
                <a:latin typeface="Comic Sans MS"/>
                <a:ea typeface="Comic Sans MS"/>
                <a:cs typeface="Comic Sans MS"/>
                <a:sym typeface="Comic Sans MS"/>
              </a:rPr>
              <a:t>Can I compare the differences between a range of physical activities?</a:t>
            </a:r>
            <a:endParaRPr b="0" i="0" sz="1500" u="none" cap="none" strike="noStrike">
              <a:solidFill>
                <a:srgbClr val="000000"/>
              </a:solidFill>
              <a:latin typeface="Comic Sans MS"/>
              <a:ea typeface="Comic Sans MS"/>
              <a:cs typeface="Comic Sans MS"/>
              <a:sym typeface="Comic Sans MS"/>
            </a:endParaRPr>
          </a:p>
        </p:txBody>
      </p:sp>
      <p:sp>
        <p:nvSpPr>
          <p:cNvPr id="349" name="Google Shape;349;p18"/>
          <p:cNvSpPr/>
          <p:nvPr/>
        </p:nvSpPr>
        <p:spPr>
          <a:xfrm>
            <a:off x="334350" y="190125"/>
            <a:ext cx="8475300" cy="5037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Comic Sans MS"/>
                <a:ea typeface="Comic Sans MS"/>
                <a:cs typeface="Comic Sans MS"/>
                <a:sym typeface="Comic Sans MS"/>
              </a:rPr>
              <a:t>SPEED</a:t>
            </a:r>
            <a:endParaRPr b="0" i="0" sz="2400" u="none" cap="none" strike="noStrike">
              <a:solidFill>
                <a:srgbClr val="000000"/>
              </a:solidFill>
              <a:latin typeface="Comic Sans MS"/>
              <a:ea typeface="Comic Sans MS"/>
              <a:cs typeface="Comic Sans MS"/>
              <a:sym typeface="Comic Sans MS"/>
            </a:endParaRPr>
          </a:p>
        </p:txBody>
      </p:sp>
      <p:sp>
        <p:nvSpPr>
          <p:cNvPr id="350" name="Google Shape;350;p18"/>
          <p:cNvSpPr/>
          <p:nvPr/>
        </p:nvSpPr>
        <p:spPr>
          <a:xfrm>
            <a:off x="334350" y="860300"/>
            <a:ext cx="3749700" cy="3661500"/>
          </a:xfrm>
          <a:prstGeom prst="rect">
            <a:avLst/>
          </a:prstGeom>
          <a:solidFill>
            <a:srgbClr val="FCE5CD"/>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50"/>
              <a:buFont typeface="Arial"/>
              <a:buNone/>
            </a:pPr>
            <a:r>
              <a:rPr b="0" i="0" lang="en-GB" sz="1650" u="none" cap="none" strike="noStrike">
                <a:solidFill>
                  <a:schemeClr val="dk1"/>
                </a:solidFill>
                <a:latin typeface="Comic Sans MS"/>
                <a:ea typeface="Comic Sans MS"/>
                <a:cs typeface="Comic Sans MS"/>
                <a:sym typeface="Comic Sans MS"/>
              </a:rPr>
              <a:t>Speed is the rate at which someone or something moves or operates or is able to move or operate.</a:t>
            </a:r>
            <a:endParaRPr b="0" i="0" sz="165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50"/>
              <a:buFont typeface="Arial"/>
              <a:buNone/>
            </a:pPr>
            <a:r>
              <a:t/>
            </a:r>
            <a:endParaRPr b="0" i="0" sz="165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50"/>
              <a:buFont typeface="Arial"/>
              <a:buNone/>
            </a:pPr>
            <a:r>
              <a:rPr b="1" i="0" lang="en-GB" sz="1650" u="none" cap="none" strike="noStrike">
                <a:solidFill>
                  <a:schemeClr val="dk1"/>
                </a:solidFill>
                <a:latin typeface="Comic Sans MS"/>
                <a:ea typeface="Comic Sans MS"/>
                <a:cs typeface="Comic Sans MS"/>
                <a:sym typeface="Comic Sans MS"/>
              </a:rPr>
              <a:t>Which sports need speed to be successful?</a:t>
            </a:r>
            <a:endParaRPr b="1" i="0" sz="165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50"/>
              <a:buFont typeface="Arial"/>
              <a:buNone/>
            </a:pPr>
            <a:r>
              <a:t/>
            </a:r>
            <a:endParaRPr b="1" i="0" sz="165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50"/>
              <a:buFont typeface="Arial"/>
              <a:buNone/>
            </a:pPr>
            <a:r>
              <a:t/>
            </a:r>
            <a:endParaRPr b="1" i="0" sz="165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50"/>
              <a:buFont typeface="Arial"/>
              <a:buNone/>
            </a:pPr>
            <a:r>
              <a:t/>
            </a:r>
            <a:endParaRPr b="1" i="0" sz="165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mic Sans MS"/>
              <a:ea typeface="Comic Sans MS"/>
              <a:cs typeface="Comic Sans MS"/>
              <a:sym typeface="Comic Sans MS"/>
            </a:endParaRPr>
          </a:p>
        </p:txBody>
      </p:sp>
      <p:sp>
        <p:nvSpPr>
          <p:cNvPr id="351" name="Google Shape;351;p18"/>
          <p:cNvSpPr/>
          <p:nvPr/>
        </p:nvSpPr>
        <p:spPr>
          <a:xfrm>
            <a:off x="1633749" y="2736400"/>
            <a:ext cx="2602692" cy="1888056"/>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rgbClr val="000000"/>
                </a:solidFill>
                <a:latin typeface="Comic Sans MS"/>
                <a:ea typeface="Comic Sans MS"/>
                <a:cs typeface="Comic Sans MS"/>
                <a:sym typeface="Comic Sans MS"/>
              </a:rPr>
              <a:t>How do all the components of fitness related together?</a:t>
            </a:r>
            <a:endParaRPr b="0" i="0" sz="1700" u="none" cap="none" strike="noStrike">
              <a:solidFill>
                <a:srgbClr val="000000"/>
              </a:solidFill>
              <a:latin typeface="Comic Sans MS"/>
              <a:ea typeface="Comic Sans MS"/>
              <a:cs typeface="Comic Sans MS"/>
              <a:sym typeface="Comic Sans MS"/>
            </a:endParaRPr>
          </a:p>
        </p:txBody>
      </p:sp>
      <p:pic>
        <p:nvPicPr>
          <p:cNvPr id="352" name="Google Shape;352;p18"/>
          <p:cNvPicPr preferRelativeResize="0"/>
          <p:nvPr/>
        </p:nvPicPr>
        <p:blipFill rotWithShape="1">
          <a:blip r:embed="rId3">
            <a:alphaModFix/>
          </a:blip>
          <a:srcRect b="0" l="0" r="30176" t="0"/>
          <a:stretch/>
        </p:blipFill>
        <p:spPr>
          <a:xfrm>
            <a:off x="6460450" y="860300"/>
            <a:ext cx="2282550" cy="1609000"/>
          </a:xfrm>
          <a:prstGeom prst="rect">
            <a:avLst/>
          </a:prstGeom>
          <a:noFill/>
          <a:ln>
            <a:noFill/>
          </a:ln>
        </p:spPr>
      </p:pic>
      <p:pic>
        <p:nvPicPr>
          <p:cNvPr id="353" name="Google Shape;353;p18"/>
          <p:cNvPicPr preferRelativeResize="0"/>
          <p:nvPr/>
        </p:nvPicPr>
        <p:blipFill rotWithShape="1">
          <a:blip r:embed="rId4">
            <a:alphaModFix/>
          </a:blip>
          <a:srcRect b="0" l="0" r="18765" t="0"/>
          <a:stretch/>
        </p:blipFill>
        <p:spPr>
          <a:xfrm>
            <a:off x="4166937" y="860300"/>
            <a:ext cx="2210625" cy="1384900"/>
          </a:xfrm>
          <a:prstGeom prst="rect">
            <a:avLst/>
          </a:prstGeom>
          <a:noFill/>
          <a:ln>
            <a:noFill/>
          </a:ln>
        </p:spPr>
      </p:pic>
      <p:pic>
        <p:nvPicPr>
          <p:cNvPr id="354" name="Google Shape;354;p18"/>
          <p:cNvPicPr preferRelativeResize="0"/>
          <p:nvPr/>
        </p:nvPicPr>
        <p:blipFill rotWithShape="1">
          <a:blip r:embed="rId5">
            <a:alphaModFix/>
          </a:blip>
          <a:srcRect b="0" l="0" r="0" t="0"/>
          <a:stretch/>
        </p:blipFill>
        <p:spPr>
          <a:xfrm>
            <a:off x="4166925" y="2369125"/>
            <a:ext cx="2060073" cy="1545051"/>
          </a:xfrm>
          <a:prstGeom prst="rect">
            <a:avLst/>
          </a:prstGeom>
          <a:noFill/>
          <a:ln>
            <a:noFill/>
          </a:ln>
        </p:spPr>
      </p:pic>
      <p:pic>
        <p:nvPicPr>
          <p:cNvPr id="355" name="Google Shape;355;p18"/>
          <p:cNvPicPr preferRelativeResize="0"/>
          <p:nvPr/>
        </p:nvPicPr>
        <p:blipFill rotWithShape="1">
          <a:blip r:embed="rId6">
            <a:alphaModFix/>
          </a:blip>
          <a:srcRect b="0" l="0" r="0" t="0"/>
          <a:stretch/>
        </p:blipFill>
        <p:spPr>
          <a:xfrm>
            <a:off x="6427125" y="2571750"/>
            <a:ext cx="2349201" cy="132141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359" name="Shape 359"/>
        <p:cNvGrpSpPr/>
        <p:nvPr/>
      </p:nvGrpSpPr>
      <p:grpSpPr>
        <a:xfrm>
          <a:off x="0" y="0"/>
          <a:ext cx="0" cy="0"/>
          <a:chOff x="0" y="0"/>
          <a:chExt cx="0" cy="0"/>
        </a:xfrm>
      </p:grpSpPr>
      <p:sp>
        <p:nvSpPr>
          <p:cNvPr id="360" name="Google Shape;360;p19"/>
          <p:cNvSpPr/>
          <p:nvPr/>
        </p:nvSpPr>
        <p:spPr>
          <a:xfrm>
            <a:off x="-925" y="4776850"/>
            <a:ext cx="9144000" cy="366600"/>
          </a:xfrm>
          <a:prstGeom prst="rect">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Comic Sans MS"/>
                <a:ea typeface="Comic Sans MS"/>
                <a:cs typeface="Comic Sans MS"/>
                <a:sym typeface="Comic Sans MS"/>
              </a:rPr>
              <a:t>Lesson question: </a:t>
            </a:r>
            <a:r>
              <a:rPr b="0" i="0" lang="en-GB" sz="1700" u="none" cap="none" strike="noStrike">
                <a:solidFill>
                  <a:schemeClr val="dk1"/>
                </a:solidFill>
                <a:latin typeface="Comic Sans MS"/>
                <a:ea typeface="Comic Sans MS"/>
                <a:cs typeface="Comic Sans MS"/>
                <a:sym typeface="Comic Sans MS"/>
              </a:rPr>
              <a:t>Can I compare the differences between a range of physical activities?</a:t>
            </a:r>
            <a:endParaRPr b="0" i="0" sz="1500" u="none" cap="none" strike="noStrike">
              <a:solidFill>
                <a:srgbClr val="000000"/>
              </a:solidFill>
              <a:latin typeface="Comic Sans MS"/>
              <a:ea typeface="Comic Sans MS"/>
              <a:cs typeface="Comic Sans MS"/>
              <a:sym typeface="Comic Sans MS"/>
            </a:endParaRPr>
          </a:p>
        </p:txBody>
      </p:sp>
      <p:sp>
        <p:nvSpPr>
          <p:cNvPr id="361" name="Google Shape;361;p19"/>
          <p:cNvSpPr/>
          <p:nvPr/>
        </p:nvSpPr>
        <p:spPr>
          <a:xfrm>
            <a:off x="334350" y="190125"/>
            <a:ext cx="8475300" cy="5037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Comic Sans MS"/>
                <a:ea typeface="Comic Sans MS"/>
                <a:cs typeface="Comic Sans MS"/>
                <a:sym typeface="Comic Sans MS"/>
              </a:rPr>
              <a:t>Independent task</a:t>
            </a:r>
            <a:endParaRPr b="0" i="0" sz="2400" u="none" cap="none" strike="noStrike">
              <a:solidFill>
                <a:srgbClr val="000000"/>
              </a:solidFill>
              <a:latin typeface="Comic Sans MS"/>
              <a:ea typeface="Comic Sans MS"/>
              <a:cs typeface="Comic Sans MS"/>
              <a:sym typeface="Comic Sans MS"/>
            </a:endParaRPr>
          </a:p>
        </p:txBody>
      </p:sp>
      <p:sp>
        <p:nvSpPr>
          <p:cNvPr id="362" name="Google Shape;362;p19"/>
          <p:cNvSpPr/>
          <p:nvPr/>
        </p:nvSpPr>
        <p:spPr>
          <a:xfrm>
            <a:off x="334350" y="860300"/>
            <a:ext cx="5196600" cy="3661500"/>
          </a:xfrm>
          <a:prstGeom prst="rect">
            <a:avLst/>
          </a:prstGeom>
          <a:solidFill>
            <a:srgbClr val="FCE5CD"/>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50"/>
              <a:buFont typeface="Arial"/>
              <a:buNone/>
            </a:pPr>
            <a:r>
              <a:rPr b="1" i="0" lang="en-GB" sz="1950" u="none" cap="none" strike="noStrike">
                <a:solidFill>
                  <a:schemeClr val="dk1"/>
                </a:solidFill>
                <a:latin typeface="Comic Sans MS"/>
                <a:ea typeface="Comic Sans MS"/>
                <a:cs typeface="Comic Sans MS"/>
                <a:sym typeface="Comic Sans MS"/>
              </a:rPr>
              <a:t>Task -</a:t>
            </a:r>
            <a:r>
              <a:rPr b="0" i="0" lang="en-GB" sz="1950" u="none" cap="none" strike="noStrike">
                <a:solidFill>
                  <a:schemeClr val="dk1"/>
                </a:solidFill>
                <a:latin typeface="Comic Sans MS"/>
                <a:ea typeface="Comic Sans MS"/>
                <a:cs typeface="Comic Sans MS"/>
                <a:sym typeface="Comic Sans MS"/>
              </a:rPr>
              <a:t> </a:t>
            </a:r>
            <a:endParaRPr b="0" i="0" sz="195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100"/>
              <a:buFont typeface="Arial"/>
              <a:buNone/>
            </a:pPr>
            <a:r>
              <a:rPr b="0" i="0" lang="en-GB" sz="1950" u="none" cap="none" strike="noStrike">
                <a:solidFill>
                  <a:schemeClr val="dk1"/>
                </a:solidFill>
                <a:latin typeface="Comic Sans MS"/>
                <a:ea typeface="Comic Sans MS"/>
                <a:cs typeface="Comic Sans MS"/>
                <a:sym typeface="Comic Sans MS"/>
              </a:rPr>
              <a:t>Using the information we have gathered in today's lesson - I want you to compare the difference between three different activities and explain why they are different using the information about which component of fitness the activity falls into</a:t>
            </a:r>
            <a:endParaRPr b="0" i="0" sz="195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50"/>
              <a:buFont typeface="Arial"/>
              <a:buNone/>
            </a:pPr>
            <a:r>
              <a:t/>
            </a:r>
            <a:endParaRPr b="1" i="0" sz="165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50"/>
              <a:buFont typeface="Arial"/>
              <a:buNone/>
            </a:pPr>
            <a:r>
              <a:rPr b="1" i="0" lang="en-GB" sz="1650" u="none" cap="none" strike="noStrike">
                <a:solidFill>
                  <a:schemeClr val="dk1"/>
                </a:solidFill>
                <a:latin typeface="Comic Sans MS"/>
                <a:ea typeface="Comic Sans MS"/>
                <a:cs typeface="Comic Sans MS"/>
                <a:sym typeface="Comic Sans MS"/>
              </a:rPr>
              <a:t>Key words - strength, speed, flexibility, endurance.</a:t>
            </a:r>
            <a:endParaRPr b="1" i="0" sz="165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50"/>
              <a:buFont typeface="Arial"/>
              <a:buNone/>
            </a:pPr>
            <a:r>
              <a:rPr b="1" i="0" lang="en-GB" sz="1650" u="none" cap="none" strike="noStrike">
                <a:solidFill>
                  <a:schemeClr val="dk1"/>
                </a:solidFill>
                <a:latin typeface="Comic Sans MS"/>
                <a:ea typeface="Comic Sans MS"/>
                <a:cs typeface="Comic Sans MS"/>
                <a:sym typeface="Comic Sans MS"/>
              </a:rPr>
              <a:t>Comparison words - on the other hand, however, this is because, </a:t>
            </a:r>
            <a:endParaRPr b="1" i="0" sz="1650" u="none" cap="none" strike="noStrike">
              <a:solidFill>
                <a:schemeClr val="dk1"/>
              </a:solidFill>
              <a:latin typeface="Comic Sans MS"/>
              <a:ea typeface="Comic Sans MS"/>
              <a:cs typeface="Comic Sans MS"/>
              <a:sym typeface="Comic Sans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165" name="Shape 165"/>
        <p:cNvGrpSpPr/>
        <p:nvPr/>
      </p:nvGrpSpPr>
      <p:grpSpPr>
        <a:xfrm>
          <a:off x="0" y="0"/>
          <a:ext cx="0" cy="0"/>
          <a:chOff x="0" y="0"/>
          <a:chExt cx="0" cy="0"/>
        </a:xfrm>
      </p:grpSpPr>
      <p:sp>
        <p:nvSpPr>
          <p:cNvPr id="166" name="Google Shape;166;p2"/>
          <p:cNvSpPr/>
          <p:nvPr/>
        </p:nvSpPr>
        <p:spPr>
          <a:xfrm>
            <a:off x="173275" y="141775"/>
            <a:ext cx="4623300" cy="3670200"/>
          </a:xfrm>
          <a:prstGeom prst="rect">
            <a:avLst/>
          </a:prstGeom>
          <a:solidFill>
            <a:srgbClr val="F4CCCC"/>
          </a:solid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sng" cap="none" strike="noStrike">
                <a:solidFill>
                  <a:srgbClr val="000000"/>
                </a:solidFill>
                <a:latin typeface="Comic Sans MS"/>
                <a:ea typeface="Comic Sans MS"/>
                <a:cs typeface="Comic Sans MS"/>
                <a:sym typeface="Comic Sans MS"/>
              </a:rPr>
              <a:t>Recap and recall</a:t>
            </a:r>
            <a:endParaRPr b="1" i="0" sz="2000" u="sng"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2000"/>
              <a:buFont typeface="Arial"/>
              <a:buNone/>
            </a:pPr>
            <a:r>
              <a:t/>
            </a:r>
            <a:endParaRPr b="1" i="0" sz="2000" u="sng" cap="none" strike="noStrike">
              <a:solidFill>
                <a:srgbClr val="000000"/>
              </a:solidFill>
              <a:latin typeface="Comic Sans MS"/>
              <a:ea typeface="Comic Sans MS"/>
              <a:cs typeface="Comic Sans MS"/>
              <a:sym typeface="Comic Sans MS"/>
            </a:endParaRPr>
          </a:p>
          <a:p>
            <a:pPr indent="-349250" lvl="0" marL="457200" marR="0" rtl="0" algn="l">
              <a:lnSpc>
                <a:spcPct val="100000"/>
              </a:lnSpc>
              <a:spcBef>
                <a:spcPts val="0"/>
              </a:spcBef>
              <a:spcAft>
                <a:spcPts val="0"/>
              </a:spcAft>
              <a:buClr>
                <a:srgbClr val="000000"/>
              </a:buClr>
              <a:buSzPts val="1900"/>
              <a:buFont typeface="Comic Sans MS"/>
              <a:buChar char="●"/>
            </a:pPr>
            <a:r>
              <a:rPr b="0" i="0" lang="en-GB" sz="1900" u="none" cap="none" strike="noStrike">
                <a:solidFill>
                  <a:srgbClr val="000000"/>
                </a:solidFill>
                <a:latin typeface="Comic Sans MS"/>
                <a:ea typeface="Comic Sans MS"/>
                <a:cs typeface="Comic Sans MS"/>
                <a:sym typeface="Comic Sans MS"/>
              </a:rPr>
              <a:t>Name 2 team sports and 2 individual sports.</a:t>
            </a:r>
            <a:endParaRPr b="0" i="0" sz="1900" u="none" cap="none" strike="noStrike">
              <a:solidFill>
                <a:srgbClr val="000000"/>
              </a:solidFill>
              <a:latin typeface="Comic Sans MS"/>
              <a:ea typeface="Comic Sans MS"/>
              <a:cs typeface="Comic Sans MS"/>
              <a:sym typeface="Comic Sans MS"/>
            </a:endParaRPr>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omic Sans MS"/>
              <a:ea typeface="Comic Sans MS"/>
              <a:cs typeface="Comic Sans MS"/>
              <a:sym typeface="Comic Sans MS"/>
            </a:endParaRPr>
          </a:p>
          <a:p>
            <a:pPr indent="-349250" lvl="0" marL="457200" marR="0" rtl="0" algn="l">
              <a:lnSpc>
                <a:spcPct val="100000"/>
              </a:lnSpc>
              <a:spcBef>
                <a:spcPts val="0"/>
              </a:spcBef>
              <a:spcAft>
                <a:spcPts val="0"/>
              </a:spcAft>
              <a:buClr>
                <a:srgbClr val="000000"/>
              </a:buClr>
              <a:buSzPts val="1900"/>
              <a:buFont typeface="Comic Sans MS"/>
              <a:buChar char="●"/>
            </a:pPr>
            <a:r>
              <a:rPr b="0" i="0" lang="en-GB" sz="1900" u="none" cap="none" strike="noStrike">
                <a:solidFill>
                  <a:srgbClr val="000000"/>
                </a:solidFill>
                <a:latin typeface="Comic Sans MS"/>
                <a:ea typeface="Comic Sans MS"/>
                <a:cs typeface="Comic Sans MS"/>
                <a:sym typeface="Comic Sans MS"/>
              </a:rPr>
              <a:t>What is the difference between team sports and individual sports?</a:t>
            </a:r>
            <a:endParaRPr b="0" i="0" sz="1900" u="none" cap="none" strike="noStrike">
              <a:solidFill>
                <a:srgbClr val="000000"/>
              </a:solidFill>
              <a:latin typeface="Comic Sans MS"/>
              <a:ea typeface="Comic Sans MS"/>
              <a:cs typeface="Comic Sans MS"/>
              <a:sym typeface="Comic Sans MS"/>
            </a:endParaRPr>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omic Sans MS"/>
              <a:ea typeface="Comic Sans MS"/>
              <a:cs typeface="Comic Sans MS"/>
              <a:sym typeface="Comic Sans MS"/>
            </a:endParaRPr>
          </a:p>
          <a:p>
            <a:pPr indent="-349250" lvl="0" marL="457200" marR="0" rtl="0" algn="l">
              <a:lnSpc>
                <a:spcPct val="100000"/>
              </a:lnSpc>
              <a:spcBef>
                <a:spcPts val="0"/>
              </a:spcBef>
              <a:spcAft>
                <a:spcPts val="0"/>
              </a:spcAft>
              <a:buClr>
                <a:srgbClr val="000000"/>
              </a:buClr>
              <a:buSzPts val="1900"/>
              <a:buFont typeface="Comic Sans MS"/>
              <a:buChar char="●"/>
            </a:pPr>
            <a:r>
              <a:rPr b="0" i="0" lang="en-GB" sz="1900" u="none" cap="none" strike="noStrike">
                <a:solidFill>
                  <a:srgbClr val="000000"/>
                </a:solidFill>
                <a:latin typeface="Comic Sans MS"/>
                <a:ea typeface="Comic Sans MS"/>
                <a:cs typeface="Comic Sans MS"/>
                <a:sym typeface="Comic Sans MS"/>
              </a:rPr>
              <a:t>Where would you do OAA?</a:t>
            </a:r>
            <a:endParaRPr b="0" i="0" sz="1900" u="none" cap="none" strike="noStrike">
              <a:solidFill>
                <a:srgbClr val="000000"/>
              </a:solidFill>
              <a:latin typeface="Comic Sans MS"/>
              <a:ea typeface="Comic Sans MS"/>
              <a:cs typeface="Comic Sans MS"/>
              <a:sym typeface="Comic Sans MS"/>
            </a:endParaRPr>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omic Sans MS"/>
              <a:ea typeface="Comic Sans MS"/>
              <a:cs typeface="Comic Sans MS"/>
              <a:sym typeface="Comic Sans MS"/>
            </a:endParaRPr>
          </a:p>
          <a:p>
            <a:pPr indent="-349250" lvl="0" marL="457200" marR="0" rtl="0" algn="l">
              <a:lnSpc>
                <a:spcPct val="100000"/>
              </a:lnSpc>
              <a:spcBef>
                <a:spcPts val="0"/>
              </a:spcBef>
              <a:spcAft>
                <a:spcPts val="0"/>
              </a:spcAft>
              <a:buClr>
                <a:srgbClr val="000000"/>
              </a:buClr>
              <a:buSzPts val="1900"/>
              <a:buFont typeface="Comic Sans MS"/>
              <a:buChar char="●"/>
            </a:pPr>
            <a:r>
              <a:rPr b="0" i="0" lang="en-GB" sz="1900" u="none" cap="none" strike="noStrike">
                <a:solidFill>
                  <a:srgbClr val="000000"/>
                </a:solidFill>
                <a:latin typeface="Comic Sans MS"/>
                <a:ea typeface="Comic Sans MS"/>
                <a:cs typeface="Comic Sans MS"/>
                <a:sym typeface="Comic Sans MS"/>
              </a:rPr>
              <a:t>Explain what a NGB is.</a:t>
            </a:r>
            <a:endParaRPr b="0" i="0" sz="19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omic Sans MS"/>
              <a:ea typeface="Comic Sans MS"/>
              <a:cs typeface="Comic Sans MS"/>
              <a:sym typeface="Comic Sans MS"/>
            </a:endParaRPr>
          </a:p>
        </p:txBody>
      </p:sp>
      <p:sp>
        <p:nvSpPr>
          <p:cNvPr id="167" name="Google Shape;167;p2"/>
          <p:cNvSpPr/>
          <p:nvPr/>
        </p:nvSpPr>
        <p:spPr>
          <a:xfrm>
            <a:off x="4901600" y="141775"/>
            <a:ext cx="4069200" cy="858600"/>
          </a:xfrm>
          <a:prstGeom prst="rect">
            <a:avLst/>
          </a:prstGeom>
          <a:solidFill>
            <a:srgbClr val="FCE5CD"/>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Comic Sans MS"/>
                <a:ea typeface="Comic Sans MS"/>
                <a:cs typeface="Comic Sans MS"/>
                <a:sym typeface="Comic Sans MS"/>
              </a:rPr>
              <a:t>Date:</a:t>
            </a:r>
            <a:r>
              <a:rPr b="0" i="0" lang="en-GB" sz="1900" u="none" cap="none" strike="noStrike">
                <a:solidFill>
                  <a:srgbClr val="000000"/>
                </a:solidFill>
                <a:latin typeface="Comic Sans MS"/>
                <a:ea typeface="Comic Sans MS"/>
                <a:cs typeface="Comic Sans MS"/>
                <a:sym typeface="Comic Sans MS"/>
              </a:rPr>
              <a:t> </a:t>
            </a:r>
            <a:r>
              <a:rPr b="0" i="0" lang="en-GB" sz="1900" u="sng" cap="none" strike="noStrike">
                <a:solidFill>
                  <a:srgbClr val="000000"/>
                </a:solidFill>
                <a:latin typeface="Comic Sans MS"/>
                <a:ea typeface="Comic Sans MS"/>
                <a:cs typeface="Comic Sans MS"/>
                <a:sym typeface="Comic Sans MS"/>
              </a:rPr>
              <a:t>Monday </a:t>
            </a:r>
            <a:r>
              <a:rPr lang="en-GB" sz="1900" u="sng">
                <a:latin typeface="Comic Sans MS"/>
                <a:ea typeface="Comic Sans MS"/>
                <a:cs typeface="Comic Sans MS"/>
                <a:sym typeface="Comic Sans MS"/>
              </a:rPr>
              <a:t>9th May 2022</a:t>
            </a:r>
            <a:endParaRPr b="0" i="0" sz="1900" u="sng" cap="none" strike="noStrike">
              <a:solidFill>
                <a:srgbClr val="000000"/>
              </a:solidFill>
              <a:latin typeface="Comic Sans MS"/>
              <a:ea typeface="Comic Sans MS"/>
              <a:cs typeface="Comic Sans MS"/>
              <a:sym typeface="Comic Sans MS"/>
            </a:endParaRPr>
          </a:p>
        </p:txBody>
      </p:sp>
      <p:sp>
        <p:nvSpPr>
          <p:cNvPr id="168" name="Google Shape;168;p2"/>
          <p:cNvSpPr/>
          <p:nvPr/>
        </p:nvSpPr>
        <p:spPr>
          <a:xfrm>
            <a:off x="4901600" y="1109625"/>
            <a:ext cx="4069200" cy="989700"/>
          </a:xfrm>
          <a:prstGeom prst="rect">
            <a:avLst/>
          </a:prstGeom>
          <a:solidFill>
            <a:srgbClr val="C9DAF8"/>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Comic Sans MS"/>
                <a:ea typeface="Comic Sans MS"/>
                <a:cs typeface="Comic Sans MS"/>
                <a:sym typeface="Comic Sans MS"/>
              </a:rPr>
              <a:t>Big question:</a:t>
            </a:r>
            <a:r>
              <a:rPr b="0" i="0" lang="en-GB" sz="1600" u="none" cap="none" strike="noStrike">
                <a:solidFill>
                  <a:srgbClr val="000000"/>
                </a:solidFill>
                <a:latin typeface="Comic Sans MS"/>
                <a:ea typeface="Comic Sans MS"/>
                <a:cs typeface="Comic Sans MS"/>
                <a:sym typeface="Comic Sans MS"/>
              </a:rPr>
              <a:t> Can I </a:t>
            </a:r>
            <a:r>
              <a:rPr b="0" i="0" lang="en-GB" sz="1600" u="sng" cap="none" strike="noStrike">
                <a:solidFill>
                  <a:srgbClr val="000000"/>
                </a:solidFill>
                <a:latin typeface="Comic Sans MS"/>
                <a:ea typeface="Comic Sans MS"/>
                <a:cs typeface="Comic Sans MS"/>
                <a:sym typeface="Comic Sans MS"/>
              </a:rPr>
              <a:t>explain how</a:t>
            </a:r>
            <a:r>
              <a:rPr b="0" i="0" lang="en-GB" sz="1600" u="none" cap="none" strike="noStrike">
                <a:solidFill>
                  <a:srgbClr val="000000"/>
                </a:solidFill>
                <a:latin typeface="Comic Sans MS"/>
                <a:ea typeface="Comic Sans MS"/>
                <a:cs typeface="Comic Sans MS"/>
                <a:sym typeface="Comic Sans MS"/>
              </a:rPr>
              <a:t> sports and physical activity participation can </a:t>
            </a:r>
            <a:r>
              <a:rPr b="0" i="0" lang="en-GB" sz="1600" u="sng" cap="none" strike="noStrike">
                <a:solidFill>
                  <a:srgbClr val="000000"/>
                </a:solidFill>
                <a:latin typeface="Comic Sans MS"/>
                <a:ea typeface="Comic Sans MS"/>
                <a:cs typeface="Comic Sans MS"/>
                <a:sym typeface="Comic Sans MS"/>
              </a:rPr>
              <a:t>affect an individual?</a:t>
            </a:r>
            <a:endParaRPr b="0" i="0" sz="1600" u="sng" cap="none" strike="noStrike">
              <a:solidFill>
                <a:srgbClr val="000000"/>
              </a:solidFill>
              <a:latin typeface="Comic Sans MS"/>
              <a:ea typeface="Comic Sans MS"/>
              <a:cs typeface="Comic Sans MS"/>
              <a:sym typeface="Comic Sans MS"/>
            </a:endParaRPr>
          </a:p>
        </p:txBody>
      </p:sp>
      <p:sp>
        <p:nvSpPr>
          <p:cNvPr id="169" name="Google Shape;169;p2"/>
          <p:cNvSpPr/>
          <p:nvPr/>
        </p:nvSpPr>
        <p:spPr>
          <a:xfrm>
            <a:off x="4901600" y="2249500"/>
            <a:ext cx="4069200" cy="1068300"/>
          </a:xfrm>
          <a:prstGeom prst="rect">
            <a:avLst/>
          </a:prstGeom>
          <a:solidFill>
            <a:srgbClr val="C9DAF8"/>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Comic Sans MS"/>
                <a:ea typeface="Comic Sans MS"/>
                <a:cs typeface="Comic Sans MS"/>
                <a:sym typeface="Comic Sans MS"/>
              </a:rPr>
              <a:t>Lesson question: </a:t>
            </a:r>
            <a:r>
              <a:rPr b="0" i="0" lang="en-GB" sz="1700" u="none" cap="none" strike="noStrike">
                <a:solidFill>
                  <a:srgbClr val="000000"/>
                </a:solidFill>
                <a:latin typeface="Comic Sans MS"/>
                <a:ea typeface="Comic Sans MS"/>
                <a:cs typeface="Comic Sans MS"/>
                <a:sym typeface="Comic Sans MS"/>
              </a:rPr>
              <a:t>Can I compare the differences between a range of physical activities?</a:t>
            </a:r>
            <a:endParaRPr b="0" i="0" sz="1700" u="none" cap="none" strike="noStrike">
              <a:solidFill>
                <a:srgbClr val="000000"/>
              </a:solidFill>
              <a:latin typeface="Comic Sans MS"/>
              <a:ea typeface="Comic Sans MS"/>
              <a:cs typeface="Comic Sans MS"/>
              <a:sym typeface="Comic Sans MS"/>
            </a:endParaRPr>
          </a:p>
        </p:txBody>
      </p:sp>
      <p:sp>
        <p:nvSpPr>
          <p:cNvPr id="170" name="Google Shape;170;p2"/>
          <p:cNvSpPr/>
          <p:nvPr/>
        </p:nvSpPr>
        <p:spPr>
          <a:xfrm>
            <a:off x="4901600" y="3467975"/>
            <a:ext cx="4069200" cy="1399500"/>
          </a:xfrm>
          <a:prstGeom prst="rect">
            <a:avLst/>
          </a:prstGeom>
          <a:solidFill>
            <a:srgbClr val="D9EAD3"/>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Comic Sans MS"/>
                <a:ea typeface="Comic Sans MS"/>
                <a:cs typeface="Comic Sans MS"/>
                <a:sym typeface="Comic Sans MS"/>
              </a:rPr>
              <a:t>Expectations</a:t>
            </a:r>
            <a:endParaRPr b="1" i="0" sz="1500" u="none" cap="none" strike="noStrike">
              <a:solidFill>
                <a:srgbClr val="000000"/>
              </a:solidFill>
              <a:latin typeface="Comic Sans MS"/>
              <a:ea typeface="Comic Sans MS"/>
              <a:cs typeface="Comic Sans MS"/>
              <a:sym typeface="Comic Sans MS"/>
            </a:endParaRPr>
          </a:p>
          <a:p>
            <a:pPr indent="-323850" lvl="0" marL="457200" marR="0" rtl="0" algn="l">
              <a:lnSpc>
                <a:spcPct val="100000"/>
              </a:lnSpc>
              <a:spcBef>
                <a:spcPts val="0"/>
              </a:spcBef>
              <a:spcAft>
                <a:spcPts val="0"/>
              </a:spcAft>
              <a:buClr>
                <a:srgbClr val="000000"/>
              </a:buClr>
              <a:buSzPts val="1500"/>
              <a:buFont typeface="Comic Sans MS"/>
              <a:buChar char="●"/>
            </a:pPr>
            <a:r>
              <a:rPr b="0" i="0" lang="en-GB" sz="1500" u="none" cap="none" strike="noStrike">
                <a:solidFill>
                  <a:srgbClr val="000000"/>
                </a:solidFill>
                <a:latin typeface="Comic Sans MS"/>
                <a:ea typeface="Comic Sans MS"/>
                <a:cs typeface="Comic Sans MS"/>
                <a:sym typeface="Comic Sans MS"/>
              </a:rPr>
              <a:t>Complete all work to a high standard</a:t>
            </a:r>
            <a:endParaRPr b="0" i="0" sz="1500" u="none" cap="none" strike="noStrike">
              <a:solidFill>
                <a:srgbClr val="000000"/>
              </a:solidFill>
              <a:latin typeface="Comic Sans MS"/>
              <a:ea typeface="Comic Sans MS"/>
              <a:cs typeface="Comic Sans MS"/>
              <a:sym typeface="Comic Sans MS"/>
            </a:endParaRPr>
          </a:p>
          <a:p>
            <a:pPr indent="-323850" lvl="0" marL="457200" marR="0" rtl="0" algn="l">
              <a:lnSpc>
                <a:spcPct val="100000"/>
              </a:lnSpc>
              <a:spcBef>
                <a:spcPts val="0"/>
              </a:spcBef>
              <a:spcAft>
                <a:spcPts val="0"/>
              </a:spcAft>
              <a:buClr>
                <a:srgbClr val="000000"/>
              </a:buClr>
              <a:buSzPts val="1500"/>
              <a:buFont typeface="Comic Sans MS"/>
              <a:buChar char="●"/>
            </a:pPr>
            <a:r>
              <a:rPr b="0" i="0" lang="en-GB" sz="1500" u="none" cap="none" strike="noStrike">
                <a:solidFill>
                  <a:srgbClr val="000000"/>
                </a:solidFill>
                <a:latin typeface="Comic Sans MS"/>
                <a:ea typeface="Comic Sans MS"/>
                <a:cs typeface="Comic Sans MS"/>
                <a:sym typeface="Comic Sans MS"/>
              </a:rPr>
              <a:t>Books kept neat and tidy</a:t>
            </a:r>
            <a:endParaRPr b="0" i="0" sz="1500" u="none" cap="none" strike="noStrike">
              <a:solidFill>
                <a:srgbClr val="000000"/>
              </a:solidFill>
              <a:latin typeface="Comic Sans MS"/>
              <a:ea typeface="Comic Sans MS"/>
              <a:cs typeface="Comic Sans MS"/>
              <a:sym typeface="Comic Sans MS"/>
            </a:endParaRPr>
          </a:p>
          <a:p>
            <a:pPr indent="-323850" lvl="0" marL="457200" marR="0" rtl="0" algn="l">
              <a:lnSpc>
                <a:spcPct val="100000"/>
              </a:lnSpc>
              <a:spcBef>
                <a:spcPts val="0"/>
              </a:spcBef>
              <a:spcAft>
                <a:spcPts val="0"/>
              </a:spcAft>
              <a:buClr>
                <a:srgbClr val="000000"/>
              </a:buClr>
              <a:buSzPts val="1500"/>
              <a:buFont typeface="Comic Sans MS"/>
              <a:buChar char="●"/>
            </a:pPr>
            <a:r>
              <a:rPr b="0" i="0" lang="en-GB" sz="1500" u="none" cap="none" strike="noStrike">
                <a:solidFill>
                  <a:srgbClr val="000000"/>
                </a:solidFill>
                <a:latin typeface="Comic Sans MS"/>
                <a:ea typeface="Comic Sans MS"/>
                <a:cs typeface="Comic Sans MS"/>
                <a:sym typeface="Comic Sans MS"/>
              </a:rPr>
              <a:t>Hands up to contribute</a:t>
            </a:r>
            <a:endParaRPr b="0" i="0" sz="1500" u="none" cap="none" strike="noStrike">
              <a:solidFill>
                <a:srgbClr val="000000"/>
              </a:solidFill>
              <a:latin typeface="Comic Sans MS"/>
              <a:ea typeface="Comic Sans MS"/>
              <a:cs typeface="Comic Sans MS"/>
              <a:sym typeface="Comic Sans MS"/>
            </a:endParaRPr>
          </a:p>
          <a:p>
            <a:pPr indent="-323850" lvl="0" marL="457200" marR="0" rtl="0" algn="l">
              <a:lnSpc>
                <a:spcPct val="100000"/>
              </a:lnSpc>
              <a:spcBef>
                <a:spcPts val="0"/>
              </a:spcBef>
              <a:spcAft>
                <a:spcPts val="0"/>
              </a:spcAft>
              <a:buClr>
                <a:srgbClr val="000000"/>
              </a:buClr>
              <a:buSzPts val="1500"/>
              <a:buFont typeface="Comic Sans MS"/>
              <a:buChar char="●"/>
            </a:pPr>
            <a:r>
              <a:rPr b="0" i="0" lang="en-GB" sz="1500" u="none" cap="none" strike="noStrike">
                <a:solidFill>
                  <a:srgbClr val="000000"/>
                </a:solidFill>
                <a:latin typeface="Comic Sans MS"/>
                <a:ea typeface="Comic Sans MS"/>
                <a:cs typeface="Comic Sans MS"/>
                <a:sym typeface="Comic Sans MS"/>
              </a:rPr>
              <a:t>Do not talk when I am talking</a:t>
            </a:r>
            <a:endParaRPr b="0" i="0" sz="1500" u="none" cap="none" strike="noStrike">
              <a:solidFill>
                <a:srgbClr val="000000"/>
              </a:solidFill>
              <a:latin typeface="Comic Sans MS"/>
              <a:ea typeface="Comic Sans MS"/>
              <a:cs typeface="Comic Sans MS"/>
              <a:sym typeface="Comic Sans MS"/>
            </a:endParaRPr>
          </a:p>
        </p:txBody>
      </p:sp>
      <p:sp>
        <p:nvSpPr>
          <p:cNvPr id="171" name="Google Shape;171;p2"/>
          <p:cNvSpPr/>
          <p:nvPr/>
        </p:nvSpPr>
        <p:spPr>
          <a:xfrm>
            <a:off x="212650" y="3685950"/>
            <a:ext cx="4583952" cy="145756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Comic Sans MS"/>
                <a:ea typeface="Comic Sans MS"/>
                <a:cs typeface="Comic Sans MS"/>
                <a:sym typeface="Comic Sans MS"/>
              </a:rPr>
              <a:t>Dream big!!! </a:t>
            </a:r>
            <a:r>
              <a:rPr b="0" i="0" lang="en-GB" sz="1500" u="none" cap="none" strike="noStrike">
                <a:solidFill>
                  <a:srgbClr val="000000"/>
                </a:solidFill>
                <a:latin typeface="Comic Sans MS"/>
                <a:ea typeface="Comic Sans MS"/>
                <a:cs typeface="Comic Sans MS"/>
                <a:sym typeface="Comic Sans MS"/>
              </a:rPr>
              <a:t>- Why should we exercise?</a:t>
            </a:r>
            <a:endParaRPr b="0" i="0" sz="1500" u="none" cap="none" strike="noStrike">
              <a:solidFill>
                <a:srgbClr val="000000"/>
              </a:solidFill>
              <a:latin typeface="Comic Sans MS"/>
              <a:ea typeface="Comic Sans MS"/>
              <a:cs typeface="Comic Sans MS"/>
              <a:sym typeface="Comic Sans MS"/>
            </a:endParaRPr>
          </a:p>
        </p:txBody>
      </p:sp>
      <p:pic>
        <p:nvPicPr>
          <p:cNvPr id="172" name="Google Shape;172;p2"/>
          <p:cNvPicPr preferRelativeResize="0"/>
          <p:nvPr/>
        </p:nvPicPr>
        <p:blipFill rotWithShape="1">
          <a:blip r:embed="rId3">
            <a:alphaModFix/>
          </a:blip>
          <a:srcRect b="0" l="0" r="0" t="63880"/>
          <a:stretch/>
        </p:blipFill>
        <p:spPr>
          <a:xfrm>
            <a:off x="3970500" y="65775"/>
            <a:ext cx="931100" cy="7407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366" name="Shape 366"/>
        <p:cNvGrpSpPr/>
        <p:nvPr/>
      </p:nvGrpSpPr>
      <p:grpSpPr>
        <a:xfrm>
          <a:off x="0" y="0"/>
          <a:ext cx="0" cy="0"/>
          <a:chOff x="0" y="0"/>
          <a:chExt cx="0" cy="0"/>
        </a:xfrm>
      </p:grpSpPr>
      <p:sp>
        <p:nvSpPr>
          <p:cNvPr id="367" name="Google Shape;367;p20"/>
          <p:cNvSpPr txBox="1"/>
          <p:nvPr>
            <p:ph type="title"/>
          </p:nvPr>
        </p:nvSpPr>
        <p:spPr>
          <a:xfrm>
            <a:off x="1983900" y="335575"/>
            <a:ext cx="6848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sz="1800" u="sng"/>
              <a:t>Lesson Expectations</a:t>
            </a:r>
            <a:endParaRPr b="1" sz="1800" u="sng"/>
          </a:p>
        </p:txBody>
      </p:sp>
      <p:sp>
        <p:nvSpPr>
          <p:cNvPr id="368" name="Google Shape;368;p20"/>
          <p:cNvSpPr txBox="1"/>
          <p:nvPr>
            <p:ph idx="1" type="body"/>
          </p:nvPr>
        </p:nvSpPr>
        <p:spPr>
          <a:xfrm>
            <a:off x="281075" y="908275"/>
            <a:ext cx="7574700" cy="366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Clr>
                <a:schemeClr val="dk1"/>
              </a:buClr>
              <a:buSzPts val="1100"/>
              <a:buFont typeface="Arial"/>
              <a:buNone/>
            </a:pPr>
            <a:r>
              <a:rPr b="1" lang="en-GB" sz="1900">
                <a:solidFill>
                  <a:schemeClr val="dk1"/>
                </a:solidFill>
                <a:latin typeface="Coming Soon"/>
                <a:ea typeface="Coming Soon"/>
                <a:cs typeface="Coming Soon"/>
                <a:sym typeface="Coming Soon"/>
              </a:rPr>
              <a:t>End of the Lesson</a:t>
            </a:r>
            <a:endParaRPr b="1" sz="1900">
              <a:solidFill>
                <a:schemeClr val="dk1"/>
              </a:solidFill>
              <a:latin typeface="Coming Soon"/>
              <a:ea typeface="Coming Soon"/>
              <a:cs typeface="Coming Soon"/>
              <a:sym typeface="Coming Soon"/>
            </a:endParaRPr>
          </a:p>
          <a:p>
            <a:pPr indent="-349250" lvl="0" marL="457200" rtl="0" algn="l">
              <a:lnSpc>
                <a:spcPct val="115000"/>
              </a:lnSpc>
              <a:spcBef>
                <a:spcPts val="600"/>
              </a:spcBef>
              <a:spcAft>
                <a:spcPts val="0"/>
              </a:spcAft>
              <a:buClr>
                <a:schemeClr val="dk1"/>
              </a:buClr>
              <a:buSzPts val="1900"/>
              <a:buFont typeface="Coming Soon"/>
              <a:buChar char="▫"/>
            </a:pPr>
            <a:r>
              <a:rPr b="1" lang="en-GB" sz="1900">
                <a:solidFill>
                  <a:schemeClr val="dk1"/>
                </a:solidFill>
                <a:latin typeface="Coming Soon"/>
                <a:ea typeface="Coming Soon"/>
                <a:cs typeface="Coming Soon"/>
                <a:sym typeface="Coming Soon"/>
              </a:rPr>
              <a:t>Clear away all your equipment or log off if on a computer when told to, never turn the computers off.</a:t>
            </a:r>
            <a:endParaRPr b="1" sz="1900">
              <a:solidFill>
                <a:schemeClr val="dk1"/>
              </a:solidFill>
              <a:latin typeface="Coming Soon"/>
              <a:ea typeface="Coming Soon"/>
              <a:cs typeface="Coming Soon"/>
              <a:sym typeface="Coming Soon"/>
            </a:endParaRPr>
          </a:p>
          <a:p>
            <a:pPr indent="-349250" lvl="0" marL="457200" rtl="0" algn="l">
              <a:lnSpc>
                <a:spcPct val="115000"/>
              </a:lnSpc>
              <a:spcBef>
                <a:spcPts val="0"/>
              </a:spcBef>
              <a:spcAft>
                <a:spcPts val="0"/>
              </a:spcAft>
              <a:buClr>
                <a:schemeClr val="dk1"/>
              </a:buClr>
              <a:buSzPts val="1900"/>
              <a:buFont typeface="Coming Soon"/>
              <a:buChar char="▫"/>
            </a:pPr>
            <a:r>
              <a:rPr b="1" lang="en-GB" sz="1900">
                <a:solidFill>
                  <a:schemeClr val="dk1"/>
                </a:solidFill>
                <a:latin typeface="Coming Soon"/>
                <a:ea typeface="Coming Soon"/>
                <a:cs typeface="Coming Soon"/>
                <a:sym typeface="Coming Soon"/>
              </a:rPr>
              <a:t>Do not pack up until told to.</a:t>
            </a:r>
            <a:endParaRPr b="1" sz="1900">
              <a:solidFill>
                <a:schemeClr val="dk1"/>
              </a:solidFill>
              <a:latin typeface="Coming Soon"/>
              <a:ea typeface="Coming Soon"/>
              <a:cs typeface="Coming Soon"/>
              <a:sym typeface="Coming Soon"/>
            </a:endParaRPr>
          </a:p>
          <a:p>
            <a:pPr indent="-361950" lvl="0" marL="457200" rtl="0" algn="l">
              <a:lnSpc>
                <a:spcPct val="115000"/>
              </a:lnSpc>
              <a:spcBef>
                <a:spcPts val="0"/>
              </a:spcBef>
              <a:spcAft>
                <a:spcPts val="0"/>
              </a:spcAft>
              <a:buClr>
                <a:schemeClr val="dk1"/>
              </a:buClr>
              <a:buSzPts val="2100"/>
              <a:buFont typeface="Coming Soon"/>
              <a:buChar char="▫"/>
            </a:pPr>
            <a:r>
              <a:rPr b="1" lang="en-GB" sz="1900">
                <a:solidFill>
                  <a:schemeClr val="dk1"/>
                </a:solidFill>
                <a:latin typeface="Coming Soon"/>
                <a:ea typeface="Coming Soon"/>
                <a:cs typeface="Coming Soon"/>
                <a:sym typeface="Coming Soon"/>
              </a:rPr>
              <a:t>When you pack up, make sure your desk is tidy and make sure your chair is under.</a:t>
            </a:r>
            <a:endParaRPr b="1" sz="1900">
              <a:solidFill>
                <a:schemeClr val="dk1"/>
              </a:solidFill>
              <a:latin typeface="Coming Soon"/>
              <a:ea typeface="Coming Soon"/>
              <a:cs typeface="Coming Soon"/>
              <a:sym typeface="Coming Soon"/>
            </a:endParaRPr>
          </a:p>
          <a:p>
            <a:pPr indent="-361950" lvl="0" marL="457200" rtl="0" algn="l">
              <a:lnSpc>
                <a:spcPct val="115000"/>
              </a:lnSpc>
              <a:spcBef>
                <a:spcPts val="0"/>
              </a:spcBef>
              <a:spcAft>
                <a:spcPts val="0"/>
              </a:spcAft>
              <a:buClr>
                <a:schemeClr val="dk1"/>
              </a:buClr>
              <a:buSzPts val="2100"/>
              <a:buFont typeface="Coming Soon"/>
              <a:buChar char="▫"/>
            </a:pPr>
            <a:r>
              <a:rPr b="1" lang="en-GB" sz="1900">
                <a:solidFill>
                  <a:schemeClr val="dk1"/>
                </a:solidFill>
                <a:latin typeface="Coming Soon"/>
                <a:ea typeface="Coming Soon"/>
                <a:cs typeface="Coming Soon"/>
                <a:sym typeface="Coming Soon"/>
              </a:rPr>
              <a:t>Once your areas is clean and tidy please stand behind your desk with your chair tucked in.</a:t>
            </a:r>
            <a:endParaRPr b="1" sz="1900">
              <a:solidFill>
                <a:schemeClr val="dk1"/>
              </a:solidFill>
              <a:latin typeface="Coming Soon"/>
              <a:ea typeface="Coming Soon"/>
              <a:cs typeface="Coming Soon"/>
              <a:sym typeface="Coming Soon"/>
            </a:endParaRPr>
          </a:p>
          <a:p>
            <a:pPr indent="-361950" lvl="0" marL="457200" rtl="0" algn="l">
              <a:lnSpc>
                <a:spcPct val="115000"/>
              </a:lnSpc>
              <a:spcBef>
                <a:spcPts val="0"/>
              </a:spcBef>
              <a:spcAft>
                <a:spcPts val="0"/>
              </a:spcAft>
              <a:buClr>
                <a:schemeClr val="dk1"/>
              </a:buClr>
              <a:buSzPts val="2100"/>
              <a:buFont typeface="Coming Soon"/>
              <a:buChar char="▫"/>
            </a:pPr>
            <a:r>
              <a:rPr b="1" lang="en-GB" sz="1900">
                <a:solidFill>
                  <a:schemeClr val="dk1"/>
                </a:solidFill>
                <a:latin typeface="Coming Soon"/>
                <a:ea typeface="Coming Soon"/>
                <a:cs typeface="Coming Soon"/>
                <a:sym typeface="Coming Soon"/>
              </a:rPr>
              <a:t>Please check your uniform before you leave the classroom</a:t>
            </a:r>
            <a:endParaRPr b="1" sz="1900">
              <a:solidFill>
                <a:schemeClr val="dk1"/>
              </a:solidFill>
              <a:latin typeface="Coming Soon"/>
              <a:ea typeface="Coming Soon"/>
              <a:cs typeface="Coming Soon"/>
              <a:sym typeface="Coming Soon"/>
            </a:endParaRPr>
          </a:p>
          <a:p>
            <a:pPr indent="0" lvl="0" marL="0" rtl="0" algn="ctr">
              <a:lnSpc>
                <a:spcPct val="115000"/>
              </a:lnSpc>
              <a:spcBef>
                <a:spcPts val="1600"/>
              </a:spcBef>
              <a:spcAft>
                <a:spcPts val="0"/>
              </a:spcAft>
              <a:buSzPts val="1800"/>
              <a:buNone/>
            </a:pPr>
            <a:r>
              <a:rPr lang="en-GB">
                <a:solidFill>
                  <a:schemeClr val="dk1"/>
                </a:solidFill>
              </a:rPr>
              <a:t> </a:t>
            </a:r>
            <a:endParaRPr>
              <a:solidFill>
                <a:schemeClr val="dk1"/>
              </a:solidFill>
            </a:endParaRPr>
          </a:p>
          <a:p>
            <a:pPr indent="0" lvl="0" marL="0" rtl="0" algn="l">
              <a:lnSpc>
                <a:spcPct val="115000"/>
              </a:lnSpc>
              <a:spcBef>
                <a:spcPts val="1600"/>
              </a:spcBef>
              <a:spcAft>
                <a:spcPts val="1600"/>
              </a:spcAft>
              <a:buSzPts val="1800"/>
              <a:buNone/>
            </a:pPr>
            <a:r>
              <a:t/>
            </a:r>
            <a:endParaRPr>
              <a:solidFill>
                <a:schemeClr val="dk1"/>
              </a:solidFill>
            </a:endParaRPr>
          </a:p>
        </p:txBody>
      </p:sp>
      <p:pic>
        <p:nvPicPr>
          <p:cNvPr id="369" name="Google Shape;369;p20"/>
          <p:cNvPicPr preferRelativeResize="0"/>
          <p:nvPr/>
        </p:nvPicPr>
        <p:blipFill rotWithShape="1">
          <a:blip r:embed="rId3">
            <a:alphaModFix/>
          </a:blip>
          <a:srcRect b="0" l="0" r="0" t="0"/>
          <a:stretch/>
        </p:blipFill>
        <p:spPr>
          <a:xfrm>
            <a:off x="7440700" y="199913"/>
            <a:ext cx="1507200" cy="84403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176" name="Shape 176"/>
        <p:cNvGrpSpPr/>
        <p:nvPr/>
      </p:nvGrpSpPr>
      <p:grpSpPr>
        <a:xfrm>
          <a:off x="0" y="0"/>
          <a:ext cx="0" cy="0"/>
          <a:chOff x="0" y="0"/>
          <a:chExt cx="0" cy="0"/>
        </a:xfrm>
      </p:grpSpPr>
      <p:sp>
        <p:nvSpPr>
          <p:cNvPr id="177" name="Google Shape;177;p3"/>
          <p:cNvSpPr txBox="1"/>
          <p:nvPr>
            <p:ph type="title"/>
          </p:nvPr>
        </p:nvSpPr>
        <p:spPr>
          <a:xfrm>
            <a:off x="311700" y="2369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GB">
                <a:latin typeface="Comic Sans MS"/>
                <a:ea typeface="Comic Sans MS"/>
                <a:cs typeface="Comic Sans MS"/>
                <a:sym typeface="Comic Sans MS"/>
              </a:rPr>
              <a:t>BTEC Component 1 - preparing participants to take part in sport and physical activity</a:t>
            </a:r>
            <a:endParaRPr b="1">
              <a:latin typeface="Comic Sans MS"/>
              <a:ea typeface="Comic Sans MS"/>
              <a:cs typeface="Comic Sans MS"/>
              <a:sym typeface="Comic Sans MS"/>
            </a:endParaRPr>
          </a:p>
        </p:txBody>
      </p:sp>
      <p:pic>
        <p:nvPicPr>
          <p:cNvPr id="178" name="Google Shape;178;p3"/>
          <p:cNvPicPr preferRelativeResize="0"/>
          <p:nvPr/>
        </p:nvPicPr>
        <p:blipFill rotWithShape="1">
          <a:blip r:embed="rId3">
            <a:alphaModFix/>
          </a:blip>
          <a:srcRect b="0" l="0" r="0" t="0"/>
          <a:stretch/>
        </p:blipFill>
        <p:spPr>
          <a:xfrm>
            <a:off x="217975" y="1275400"/>
            <a:ext cx="8520600" cy="2197136"/>
          </a:xfrm>
          <a:prstGeom prst="rect">
            <a:avLst/>
          </a:prstGeom>
          <a:noFill/>
          <a:ln>
            <a:noFill/>
          </a:ln>
        </p:spPr>
      </p:pic>
      <p:sp>
        <p:nvSpPr>
          <p:cNvPr id="179" name="Google Shape;179;p3"/>
          <p:cNvSpPr/>
          <p:nvPr/>
        </p:nvSpPr>
        <p:spPr>
          <a:xfrm>
            <a:off x="-925" y="4776850"/>
            <a:ext cx="9144000" cy="366600"/>
          </a:xfrm>
          <a:prstGeom prst="rect">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Comic Sans MS"/>
                <a:ea typeface="Comic Sans MS"/>
                <a:cs typeface="Comic Sans MS"/>
                <a:sym typeface="Comic Sans MS"/>
              </a:rPr>
              <a:t>Lesson question: </a:t>
            </a:r>
            <a:r>
              <a:rPr b="0" i="0" lang="en-GB" sz="1700" u="none" cap="none" strike="noStrike">
                <a:solidFill>
                  <a:schemeClr val="dk1"/>
                </a:solidFill>
                <a:latin typeface="Comic Sans MS"/>
                <a:ea typeface="Comic Sans MS"/>
                <a:cs typeface="Comic Sans MS"/>
                <a:sym typeface="Comic Sans MS"/>
              </a:rPr>
              <a:t>Can I compare the differences between a range of physical activities?</a:t>
            </a:r>
            <a:endParaRPr b="0" i="0" sz="1500" u="none" cap="none" strike="noStrike">
              <a:solidFill>
                <a:srgbClr val="000000"/>
              </a:solidFill>
              <a:latin typeface="Comic Sans MS"/>
              <a:ea typeface="Comic Sans MS"/>
              <a:cs typeface="Comic Sans MS"/>
              <a:sym typeface="Comic Sans MS"/>
            </a:endParaRPr>
          </a:p>
        </p:txBody>
      </p:sp>
      <p:pic>
        <p:nvPicPr>
          <p:cNvPr id="180" name="Google Shape;180;p3"/>
          <p:cNvPicPr preferRelativeResize="0"/>
          <p:nvPr/>
        </p:nvPicPr>
        <p:blipFill rotWithShape="1">
          <a:blip r:embed="rId4">
            <a:alphaModFix/>
          </a:blip>
          <a:srcRect b="0" l="0" r="0" t="0"/>
          <a:stretch/>
        </p:blipFill>
        <p:spPr>
          <a:xfrm>
            <a:off x="8368125" y="698850"/>
            <a:ext cx="701725" cy="1550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184" name="Shape 184"/>
        <p:cNvGrpSpPr/>
        <p:nvPr/>
      </p:nvGrpSpPr>
      <p:grpSpPr>
        <a:xfrm>
          <a:off x="0" y="0"/>
          <a:ext cx="0" cy="0"/>
          <a:chOff x="0" y="0"/>
          <a:chExt cx="0" cy="0"/>
        </a:xfrm>
      </p:grpSpPr>
      <p:sp>
        <p:nvSpPr>
          <p:cNvPr id="185" name="Google Shape;185;p4"/>
          <p:cNvSpPr txBox="1"/>
          <p:nvPr>
            <p:ph type="title"/>
          </p:nvPr>
        </p:nvSpPr>
        <p:spPr>
          <a:xfrm>
            <a:off x="3343000" y="183875"/>
            <a:ext cx="31431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GB">
                <a:latin typeface="Comic Sans MS"/>
                <a:ea typeface="Comic Sans MS"/>
                <a:cs typeface="Comic Sans MS"/>
                <a:sym typeface="Comic Sans MS"/>
              </a:rPr>
              <a:t>Careers in sport…</a:t>
            </a:r>
            <a:endParaRPr b="1">
              <a:latin typeface="Comic Sans MS"/>
              <a:ea typeface="Comic Sans MS"/>
              <a:cs typeface="Comic Sans MS"/>
              <a:sym typeface="Comic Sans MS"/>
            </a:endParaRPr>
          </a:p>
        </p:txBody>
      </p:sp>
      <p:sp>
        <p:nvSpPr>
          <p:cNvPr id="186" name="Google Shape;186;p4"/>
          <p:cNvSpPr/>
          <p:nvPr/>
        </p:nvSpPr>
        <p:spPr>
          <a:xfrm>
            <a:off x="-925" y="4776850"/>
            <a:ext cx="9144000" cy="366600"/>
          </a:xfrm>
          <a:prstGeom prst="rect">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Comic Sans MS"/>
                <a:ea typeface="Comic Sans MS"/>
                <a:cs typeface="Comic Sans MS"/>
                <a:sym typeface="Comic Sans MS"/>
              </a:rPr>
              <a:t>Lesson question: </a:t>
            </a:r>
            <a:r>
              <a:rPr b="0" i="0" lang="en-GB" sz="1700" u="none" cap="none" strike="noStrike">
                <a:solidFill>
                  <a:schemeClr val="dk1"/>
                </a:solidFill>
                <a:latin typeface="Comic Sans MS"/>
                <a:ea typeface="Comic Sans MS"/>
                <a:cs typeface="Comic Sans MS"/>
                <a:sym typeface="Comic Sans MS"/>
              </a:rPr>
              <a:t>Can I compare the differences between a range of physical activities?</a:t>
            </a:r>
            <a:endParaRPr b="0" i="0" sz="1500" u="none" cap="none" strike="noStrike">
              <a:solidFill>
                <a:srgbClr val="000000"/>
              </a:solidFill>
              <a:latin typeface="Comic Sans MS"/>
              <a:ea typeface="Comic Sans MS"/>
              <a:cs typeface="Comic Sans MS"/>
              <a:sym typeface="Comic Sans MS"/>
            </a:endParaRPr>
          </a:p>
        </p:txBody>
      </p:sp>
      <p:pic>
        <p:nvPicPr>
          <p:cNvPr id="187" name="Google Shape;187;p4"/>
          <p:cNvPicPr preferRelativeResize="0"/>
          <p:nvPr/>
        </p:nvPicPr>
        <p:blipFill rotWithShape="1">
          <a:blip r:embed="rId3">
            <a:alphaModFix/>
          </a:blip>
          <a:srcRect b="0" l="0" r="0" t="0"/>
          <a:stretch/>
        </p:blipFill>
        <p:spPr>
          <a:xfrm>
            <a:off x="258675" y="332375"/>
            <a:ext cx="2795850" cy="1863900"/>
          </a:xfrm>
          <a:prstGeom prst="rect">
            <a:avLst/>
          </a:prstGeom>
          <a:noFill/>
          <a:ln>
            <a:noFill/>
          </a:ln>
        </p:spPr>
      </p:pic>
      <p:pic>
        <p:nvPicPr>
          <p:cNvPr id="188" name="Google Shape;188;p4"/>
          <p:cNvPicPr preferRelativeResize="0"/>
          <p:nvPr/>
        </p:nvPicPr>
        <p:blipFill rotWithShape="1">
          <a:blip r:embed="rId4">
            <a:alphaModFix/>
          </a:blip>
          <a:srcRect b="0" l="0" r="0" t="0"/>
          <a:stretch/>
        </p:blipFill>
        <p:spPr>
          <a:xfrm>
            <a:off x="6698100" y="104750"/>
            <a:ext cx="2255250" cy="1514250"/>
          </a:xfrm>
          <a:prstGeom prst="rect">
            <a:avLst/>
          </a:prstGeom>
          <a:noFill/>
          <a:ln>
            <a:noFill/>
          </a:ln>
        </p:spPr>
      </p:pic>
      <p:pic>
        <p:nvPicPr>
          <p:cNvPr id="189" name="Google Shape;189;p4"/>
          <p:cNvPicPr preferRelativeResize="0"/>
          <p:nvPr/>
        </p:nvPicPr>
        <p:blipFill rotWithShape="1">
          <a:blip r:embed="rId5">
            <a:alphaModFix/>
          </a:blip>
          <a:srcRect b="0" l="0" r="0" t="0"/>
          <a:stretch/>
        </p:blipFill>
        <p:spPr>
          <a:xfrm>
            <a:off x="6842274" y="1922325"/>
            <a:ext cx="2111077" cy="1299126"/>
          </a:xfrm>
          <a:prstGeom prst="rect">
            <a:avLst/>
          </a:prstGeom>
          <a:noFill/>
          <a:ln>
            <a:noFill/>
          </a:ln>
        </p:spPr>
      </p:pic>
      <p:pic>
        <p:nvPicPr>
          <p:cNvPr id="190" name="Google Shape;190;p4"/>
          <p:cNvPicPr preferRelativeResize="0"/>
          <p:nvPr/>
        </p:nvPicPr>
        <p:blipFill rotWithShape="1">
          <a:blip r:embed="rId6">
            <a:alphaModFix/>
          </a:blip>
          <a:srcRect b="0" l="0" r="0" t="0"/>
          <a:stretch/>
        </p:blipFill>
        <p:spPr>
          <a:xfrm>
            <a:off x="152400" y="2514425"/>
            <a:ext cx="2697450" cy="1348725"/>
          </a:xfrm>
          <a:prstGeom prst="rect">
            <a:avLst/>
          </a:prstGeom>
          <a:noFill/>
          <a:ln>
            <a:noFill/>
          </a:ln>
        </p:spPr>
      </p:pic>
      <p:pic>
        <p:nvPicPr>
          <p:cNvPr id="191" name="Google Shape;191;p4"/>
          <p:cNvPicPr preferRelativeResize="0"/>
          <p:nvPr/>
        </p:nvPicPr>
        <p:blipFill rotWithShape="1">
          <a:blip r:embed="rId7">
            <a:alphaModFix/>
          </a:blip>
          <a:srcRect b="0" l="0" r="0" t="0"/>
          <a:stretch/>
        </p:blipFill>
        <p:spPr>
          <a:xfrm>
            <a:off x="6842275" y="3415337"/>
            <a:ext cx="1742725" cy="1167625"/>
          </a:xfrm>
          <a:prstGeom prst="rect">
            <a:avLst/>
          </a:prstGeom>
          <a:noFill/>
          <a:ln>
            <a:noFill/>
          </a:ln>
        </p:spPr>
      </p:pic>
      <p:pic>
        <p:nvPicPr>
          <p:cNvPr id="192" name="Google Shape;192;p4"/>
          <p:cNvPicPr preferRelativeResize="0"/>
          <p:nvPr/>
        </p:nvPicPr>
        <p:blipFill rotWithShape="1">
          <a:blip r:embed="rId8">
            <a:alphaModFix/>
          </a:blip>
          <a:srcRect b="0" l="0" r="0" t="0"/>
          <a:stretch/>
        </p:blipFill>
        <p:spPr>
          <a:xfrm>
            <a:off x="3074532" y="3415325"/>
            <a:ext cx="3543068" cy="1299125"/>
          </a:xfrm>
          <a:prstGeom prst="rect">
            <a:avLst/>
          </a:prstGeom>
          <a:noFill/>
          <a:ln>
            <a:noFill/>
          </a:ln>
        </p:spPr>
      </p:pic>
      <p:pic>
        <p:nvPicPr>
          <p:cNvPr descr="Subscribe to the Olympics &amp; hit the bell! 🔔 http://oly.ch/Subscribe&#10;&#10;Visit the official Olympics website for everything you need to know about the Games: http://oly.ch/Olympics" id="193" name="Google Shape;193;p4" title="A Day in the Life of A Sports Scientist">
            <a:hlinkClick r:id="rId9"/>
          </p:cNvPr>
          <p:cNvPicPr preferRelativeResize="0"/>
          <p:nvPr/>
        </p:nvPicPr>
        <p:blipFill rotWithShape="1">
          <a:blip r:embed="rId10">
            <a:alphaModFix/>
          </a:blip>
          <a:srcRect b="0" l="0" r="0" t="0"/>
          <a:stretch/>
        </p:blipFill>
        <p:spPr>
          <a:xfrm>
            <a:off x="3206925" y="908975"/>
            <a:ext cx="3138600" cy="2353950"/>
          </a:xfrm>
          <a:prstGeom prst="rect">
            <a:avLst/>
          </a:prstGeom>
          <a:noFill/>
          <a:ln>
            <a:noFill/>
          </a:ln>
        </p:spPr>
      </p:pic>
      <p:pic>
        <p:nvPicPr>
          <p:cNvPr id="194" name="Google Shape;194;p4"/>
          <p:cNvPicPr preferRelativeResize="0"/>
          <p:nvPr/>
        </p:nvPicPr>
        <p:blipFill rotWithShape="1">
          <a:blip r:embed="rId11">
            <a:alphaModFix/>
          </a:blip>
          <a:srcRect b="0" l="0" r="0" t="0"/>
          <a:stretch/>
        </p:blipFill>
        <p:spPr>
          <a:xfrm>
            <a:off x="-7" y="-12331"/>
            <a:ext cx="438180" cy="9651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198" name="Shape 198"/>
        <p:cNvGrpSpPr/>
        <p:nvPr/>
      </p:nvGrpSpPr>
      <p:grpSpPr>
        <a:xfrm>
          <a:off x="0" y="0"/>
          <a:ext cx="0" cy="0"/>
          <a:chOff x="0" y="0"/>
          <a:chExt cx="0" cy="0"/>
        </a:xfrm>
      </p:grpSpPr>
      <p:sp>
        <p:nvSpPr>
          <p:cNvPr id="199" name="Google Shape;199;p5"/>
          <p:cNvSpPr/>
          <p:nvPr/>
        </p:nvSpPr>
        <p:spPr>
          <a:xfrm>
            <a:off x="-925" y="4776850"/>
            <a:ext cx="9144000" cy="366600"/>
          </a:xfrm>
          <a:prstGeom prst="rect">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Comic Sans MS"/>
                <a:ea typeface="Comic Sans MS"/>
                <a:cs typeface="Comic Sans MS"/>
                <a:sym typeface="Comic Sans MS"/>
              </a:rPr>
              <a:t>Lesson question: </a:t>
            </a:r>
            <a:r>
              <a:rPr b="0" i="0" lang="en-GB" sz="1700" u="none" cap="none" strike="noStrike">
                <a:solidFill>
                  <a:schemeClr val="dk1"/>
                </a:solidFill>
                <a:latin typeface="Comic Sans MS"/>
                <a:ea typeface="Comic Sans MS"/>
                <a:cs typeface="Comic Sans MS"/>
                <a:sym typeface="Comic Sans MS"/>
              </a:rPr>
              <a:t>Can I compare the differences between a range of physical activities?</a:t>
            </a:r>
            <a:endParaRPr b="0" i="0" sz="1500" u="none" cap="none" strike="noStrike">
              <a:solidFill>
                <a:srgbClr val="000000"/>
              </a:solidFill>
              <a:latin typeface="Comic Sans MS"/>
              <a:ea typeface="Comic Sans MS"/>
              <a:cs typeface="Comic Sans MS"/>
              <a:sym typeface="Comic Sans MS"/>
            </a:endParaRPr>
          </a:p>
        </p:txBody>
      </p:sp>
      <p:sp>
        <p:nvSpPr>
          <p:cNvPr id="200" name="Google Shape;200;p5"/>
          <p:cNvSpPr/>
          <p:nvPr/>
        </p:nvSpPr>
        <p:spPr>
          <a:xfrm>
            <a:off x="343850" y="190125"/>
            <a:ext cx="8475300" cy="5037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Comic Sans MS"/>
                <a:ea typeface="Comic Sans MS"/>
                <a:cs typeface="Comic Sans MS"/>
                <a:sym typeface="Comic Sans MS"/>
              </a:rPr>
              <a:t>What are physical activities?</a:t>
            </a:r>
            <a:endParaRPr b="0" i="0" sz="2400" u="none" cap="none" strike="noStrike">
              <a:solidFill>
                <a:srgbClr val="000000"/>
              </a:solidFill>
              <a:latin typeface="Comic Sans MS"/>
              <a:ea typeface="Comic Sans MS"/>
              <a:cs typeface="Comic Sans MS"/>
              <a:sym typeface="Comic Sans MS"/>
            </a:endParaRPr>
          </a:p>
        </p:txBody>
      </p:sp>
      <p:sp>
        <p:nvSpPr>
          <p:cNvPr id="201" name="Google Shape;201;p5"/>
          <p:cNvSpPr/>
          <p:nvPr/>
        </p:nvSpPr>
        <p:spPr>
          <a:xfrm>
            <a:off x="405700" y="826450"/>
            <a:ext cx="3048900" cy="1745400"/>
          </a:xfrm>
          <a:prstGeom prst="rect">
            <a:avLst/>
          </a:prstGeom>
          <a:solidFill>
            <a:srgbClr val="D9D2E9"/>
          </a:solid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Comic Sans MS"/>
                <a:ea typeface="Comic Sans MS"/>
                <a:cs typeface="Comic Sans MS"/>
                <a:sym typeface="Comic Sans MS"/>
              </a:rPr>
              <a:t>With the person next to you discuss what you think physical activities might be…</a:t>
            </a:r>
            <a:endParaRPr b="0" i="0" sz="1900" u="none" cap="none" strike="noStrike">
              <a:solidFill>
                <a:srgbClr val="000000"/>
              </a:solidFill>
              <a:latin typeface="Comic Sans MS"/>
              <a:ea typeface="Comic Sans MS"/>
              <a:cs typeface="Comic Sans MS"/>
              <a:sym typeface="Comic Sans MS"/>
            </a:endParaRPr>
          </a:p>
        </p:txBody>
      </p:sp>
      <p:pic>
        <p:nvPicPr>
          <p:cNvPr id="202" name="Google Shape;202;p5"/>
          <p:cNvPicPr preferRelativeResize="0"/>
          <p:nvPr/>
        </p:nvPicPr>
        <p:blipFill rotWithShape="1">
          <a:blip r:embed="rId3">
            <a:alphaModFix/>
          </a:blip>
          <a:srcRect b="0" l="0" r="0" t="0"/>
          <a:stretch/>
        </p:blipFill>
        <p:spPr>
          <a:xfrm>
            <a:off x="2517900" y="1679350"/>
            <a:ext cx="892500" cy="892500"/>
          </a:xfrm>
          <a:prstGeom prst="rect">
            <a:avLst/>
          </a:prstGeom>
          <a:noFill/>
          <a:ln>
            <a:noFill/>
          </a:ln>
        </p:spPr>
      </p:pic>
      <p:sp>
        <p:nvSpPr>
          <p:cNvPr id="203" name="Google Shape;203;p5"/>
          <p:cNvSpPr/>
          <p:nvPr/>
        </p:nvSpPr>
        <p:spPr>
          <a:xfrm>
            <a:off x="3746325" y="852950"/>
            <a:ext cx="5072700" cy="3597000"/>
          </a:xfrm>
          <a:prstGeom prst="rect">
            <a:avLst/>
          </a:prstGeom>
          <a:solidFill>
            <a:srgbClr val="D9EAD3"/>
          </a:solid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GB" sz="2100" u="none" cap="none" strike="noStrike">
                <a:solidFill>
                  <a:srgbClr val="000000"/>
                </a:solidFill>
                <a:latin typeface="Comic Sans MS"/>
                <a:ea typeface="Comic Sans MS"/>
                <a:cs typeface="Comic Sans MS"/>
                <a:sym typeface="Comic Sans MS"/>
              </a:rPr>
              <a:t>Definition:</a:t>
            </a:r>
            <a:endParaRPr b="0" i="0" sz="21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2100"/>
              <a:buFont typeface="Arial"/>
              <a:buNone/>
            </a:pPr>
            <a:r>
              <a:rPr b="0" i="0" lang="en-GB" sz="2100" u="sng" cap="none" strike="noStrike">
                <a:solidFill>
                  <a:schemeClr val="dk1"/>
                </a:solidFill>
                <a:latin typeface="Comic Sans MS"/>
                <a:ea typeface="Comic Sans MS"/>
                <a:cs typeface="Comic Sans MS"/>
                <a:sym typeface="Comic Sans MS"/>
              </a:rPr>
              <a:t>Physical activities</a:t>
            </a:r>
            <a:r>
              <a:rPr b="0" i="0" lang="en-GB" sz="2100" u="none" cap="none" strike="noStrike">
                <a:solidFill>
                  <a:schemeClr val="dk1"/>
                </a:solidFill>
                <a:latin typeface="Comic Sans MS"/>
                <a:ea typeface="Comic Sans MS"/>
                <a:cs typeface="Comic Sans MS"/>
                <a:sym typeface="Comic Sans MS"/>
              </a:rPr>
              <a:t> are any form of exercise or </a:t>
            </a:r>
            <a:r>
              <a:rPr b="0" i="0" lang="en-GB" sz="2100" u="sng" cap="none" strike="noStrike">
                <a:solidFill>
                  <a:schemeClr val="dk1"/>
                </a:solidFill>
                <a:latin typeface="Comic Sans MS"/>
                <a:ea typeface="Comic Sans MS"/>
                <a:cs typeface="Comic Sans MS"/>
                <a:sym typeface="Comic Sans MS"/>
              </a:rPr>
              <a:t>movement</a:t>
            </a:r>
            <a:r>
              <a:rPr b="0" i="0" lang="en-GB" sz="2100" u="none" cap="none" strike="noStrike">
                <a:solidFill>
                  <a:schemeClr val="dk1"/>
                </a:solidFill>
                <a:latin typeface="Comic Sans MS"/>
                <a:ea typeface="Comic Sans MS"/>
                <a:cs typeface="Comic Sans MS"/>
                <a:sym typeface="Comic Sans MS"/>
              </a:rPr>
              <a:t> of the body that uses </a:t>
            </a:r>
            <a:r>
              <a:rPr b="0" i="0" lang="en-GB" sz="2100" u="sng" cap="none" strike="noStrike">
                <a:solidFill>
                  <a:schemeClr val="dk1"/>
                </a:solidFill>
                <a:latin typeface="Comic Sans MS"/>
                <a:ea typeface="Comic Sans MS"/>
                <a:cs typeface="Comic Sans MS"/>
                <a:sym typeface="Comic Sans MS"/>
              </a:rPr>
              <a:t>energy</a:t>
            </a:r>
            <a:r>
              <a:rPr b="0" i="0" lang="en-GB" sz="2100" u="none" cap="none" strike="noStrike">
                <a:solidFill>
                  <a:schemeClr val="dk1"/>
                </a:solidFill>
                <a:latin typeface="Comic Sans MS"/>
                <a:ea typeface="Comic Sans MS"/>
                <a:cs typeface="Comic Sans MS"/>
                <a:sym typeface="Comic Sans MS"/>
              </a:rPr>
              <a:t>.</a:t>
            </a:r>
            <a:endParaRPr b="0" i="0" sz="21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2100"/>
              <a:buFont typeface="Arial"/>
              <a:buNone/>
            </a:pPr>
            <a:r>
              <a:rPr b="0" i="0" lang="en-GB" sz="2100" u="none" cap="none" strike="noStrike">
                <a:solidFill>
                  <a:schemeClr val="dk1"/>
                </a:solidFill>
                <a:latin typeface="Comic Sans MS"/>
                <a:ea typeface="Comic Sans MS"/>
                <a:cs typeface="Comic Sans MS"/>
                <a:sym typeface="Comic Sans MS"/>
              </a:rPr>
              <a:t>Exercise is a </a:t>
            </a:r>
            <a:r>
              <a:rPr b="0" i="0" lang="en-GB" sz="2100" u="sng" cap="none" strike="noStrike">
                <a:solidFill>
                  <a:schemeClr val="dk1"/>
                </a:solidFill>
                <a:latin typeface="Comic Sans MS"/>
                <a:ea typeface="Comic Sans MS"/>
                <a:cs typeface="Comic Sans MS"/>
                <a:sym typeface="Comic Sans MS"/>
              </a:rPr>
              <a:t>structured program</a:t>
            </a:r>
            <a:r>
              <a:rPr b="0" i="0" lang="en-GB" sz="2100" u="none" cap="none" strike="noStrike">
                <a:solidFill>
                  <a:schemeClr val="dk1"/>
                </a:solidFill>
                <a:latin typeface="Comic Sans MS"/>
                <a:ea typeface="Comic Sans MS"/>
                <a:cs typeface="Comic Sans MS"/>
                <a:sym typeface="Comic Sans MS"/>
              </a:rPr>
              <a:t> of activity geared toward achieving or maintaining </a:t>
            </a:r>
            <a:r>
              <a:rPr b="0" i="0" lang="en-GB" sz="2100" u="sng" cap="none" strike="noStrike">
                <a:solidFill>
                  <a:schemeClr val="dk1"/>
                </a:solidFill>
                <a:latin typeface="Comic Sans MS"/>
                <a:ea typeface="Comic Sans MS"/>
                <a:cs typeface="Comic Sans MS"/>
                <a:sym typeface="Comic Sans MS"/>
              </a:rPr>
              <a:t>physical fitness</a:t>
            </a:r>
            <a:r>
              <a:rPr b="0" i="0" lang="en-GB" sz="2100" u="none" cap="none" strike="noStrike">
                <a:solidFill>
                  <a:schemeClr val="dk1"/>
                </a:solidFill>
                <a:latin typeface="Comic Sans MS"/>
                <a:ea typeface="Comic Sans MS"/>
                <a:cs typeface="Comic Sans MS"/>
                <a:sym typeface="Comic Sans MS"/>
              </a:rPr>
              <a:t>. It is actually a sub-category of physical activity</a:t>
            </a:r>
            <a:endParaRPr b="0" i="0" sz="2100" u="none" cap="none" strike="noStrike">
              <a:solidFill>
                <a:schemeClr val="dk1"/>
              </a:solidFill>
              <a:latin typeface="Comic Sans MS"/>
              <a:ea typeface="Comic Sans MS"/>
              <a:cs typeface="Comic Sans MS"/>
              <a:sym typeface="Comic Sans MS"/>
            </a:endParaRPr>
          </a:p>
        </p:txBody>
      </p:sp>
      <p:pic>
        <p:nvPicPr>
          <p:cNvPr id="204" name="Google Shape;204;p5"/>
          <p:cNvPicPr preferRelativeResize="0"/>
          <p:nvPr/>
        </p:nvPicPr>
        <p:blipFill rotWithShape="1">
          <a:blip r:embed="rId4">
            <a:alphaModFix/>
          </a:blip>
          <a:srcRect b="26393" l="19416" r="16795" t="21049"/>
          <a:stretch/>
        </p:blipFill>
        <p:spPr>
          <a:xfrm>
            <a:off x="8224550" y="852950"/>
            <a:ext cx="824350" cy="733474"/>
          </a:xfrm>
          <a:prstGeom prst="rect">
            <a:avLst/>
          </a:prstGeom>
          <a:noFill/>
          <a:ln>
            <a:noFill/>
          </a:ln>
        </p:spPr>
      </p:pic>
      <p:pic>
        <p:nvPicPr>
          <p:cNvPr id="205" name="Google Shape;205;p5"/>
          <p:cNvPicPr preferRelativeResize="0"/>
          <p:nvPr/>
        </p:nvPicPr>
        <p:blipFill rotWithShape="1">
          <a:blip r:embed="rId5">
            <a:alphaModFix/>
          </a:blip>
          <a:srcRect b="0" l="0" r="0" t="0"/>
          <a:stretch/>
        </p:blipFill>
        <p:spPr>
          <a:xfrm>
            <a:off x="405700" y="2664588"/>
            <a:ext cx="3048899" cy="2019528"/>
          </a:xfrm>
          <a:prstGeom prst="rect">
            <a:avLst/>
          </a:prstGeom>
          <a:noFill/>
          <a:ln>
            <a:noFill/>
          </a:ln>
        </p:spPr>
      </p:pic>
      <p:pic>
        <p:nvPicPr>
          <p:cNvPr id="206" name="Google Shape;206;p5"/>
          <p:cNvPicPr preferRelativeResize="0"/>
          <p:nvPr/>
        </p:nvPicPr>
        <p:blipFill rotWithShape="1">
          <a:blip r:embed="rId6">
            <a:alphaModFix/>
          </a:blip>
          <a:srcRect b="0" l="0" r="0" t="0"/>
          <a:stretch/>
        </p:blipFill>
        <p:spPr>
          <a:xfrm>
            <a:off x="-7" y="-12331"/>
            <a:ext cx="438180" cy="965126"/>
          </a:xfrm>
          <a:prstGeom prst="rect">
            <a:avLst/>
          </a:prstGeom>
          <a:noFill/>
          <a:ln>
            <a:noFill/>
          </a:ln>
        </p:spPr>
      </p:pic>
      <p:sp>
        <p:nvSpPr>
          <p:cNvPr id="207" name="Google Shape;207;p5"/>
          <p:cNvSpPr/>
          <p:nvPr/>
        </p:nvSpPr>
        <p:spPr>
          <a:xfrm>
            <a:off x="3749725" y="834850"/>
            <a:ext cx="5072700" cy="3597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07"/>
                                        </p:tgtEl>
                                      </p:cBhvr>
                                    </p:animEffect>
                                    <p:set>
                                      <p:cBhvr>
                                        <p:cTn dur="1" fill="hold">
                                          <p:stCondLst>
                                            <p:cond delay="1000"/>
                                          </p:stCondLst>
                                        </p:cTn>
                                        <p:tgtEl>
                                          <p:spTgt spid="20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211" name="Shape 211"/>
        <p:cNvGrpSpPr/>
        <p:nvPr/>
      </p:nvGrpSpPr>
      <p:grpSpPr>
        <a:xfrm>
          <a:off x="0" y="0"/>
          <a:ext cx="0" cy="0"/>
          <a:chOff x="0" y="0"/>
          <a:chExt cx="0" cy="0"/>
        </a:xfrm>
      </p:grpSpPr>
      <p:sp>
        <p:nvSpPr>
          <p:cNvPr id="212" name="Google Shape;212;p6"/>
          <p:cNvSpPr/>
          <p:nvPr/>
        </p:nvSpPr>
        <p:spPr>
          <a:xfrm>
            <a:off x="-925" y="4776850"/>
            <a:ext cx="9144000" cy="366600"/>
          </a:xfrm>
          <a:prstGeom prst="rect">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Comic Sans MS"/>
                <a:ea typeface="Comic Sans MS"/>
                <a:cs typeface="Comic Sans MS"/>
                <a:sym typeface="Comic Sans MS"/>
              </a:rPr>
              <a:t>Lesson question: </a:t>
            </a:r>
            <a:r>
              <a:rPr b="0" i="0" lang="en-GB" sz="1700" u="none" cap="none" strike="noStrike">
                <a:solidFill>
                  <a:schemeClr val="dk1"/>
                </a:solidFill>
                <a:latin typeface="Comic Sans MS"/>
                <a:ea typeface="Comic Sans MS"/>
                <a:cs typeface="Comic Sans MS"/>
                <a:sym typeface="Comic Sans MS"/>
              </a:rPr>
              <a:t>Can I compare the differences between a range of physical activities?</a:t>
            </a:r>
            <a:endParaRPr b="0" i="0" sz="1500" u="none" cap="none" strike="noStrike">
              <a:solidFill>
                <a:srgbClr val="000000"/>
              </a:solidFill>
              <a:latin typeface="Comic Sans MS"/>
              <a:ea typeface="Comic Sans MS"/>
              <a:cs typeface="Comic Sans MS"/>
              <a:sym typeface="Comic Sans MS"/>
            </a:endParaRPr>
          </a:p>
        </p:txBody>
      </p:sp>
      <p:sp>
        <p:nvSpPr>
          <p:cNvPr id="213" name="Google Shape;213;p6"/>
          <p:cNvSpPr/>
          <p:nvPr/>
        </p:nvSpPr>
        <p:spPr>
          <a:xfrm>
            <a:off x="343850" y="190125"/>
            <a:ext cx="8475300" cy="5037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Comic Sans MS"/>
                <a:ea typeface="Comic Sans MS"/>
                <a:cs typeface="Comic Sans MS"/>
                <a:sym typeface="Comic Sans MS"/>
              </a:rPr>
              <a:t>Activities that increase fitness</a:t>
            </a:r>
            <a:endParaRPr b="0" i="0" sz="2400" u="none" cap="none" strike="noStrike">
              <a:solidFill>
                <a:srgbClr val="000000"/>
              </a:solidFill>
              <a:latin typeface="Comic Sans MS"/>
              <a:ea typeface="Comic Sans MS"/>
              <a:cs typeface="Comic Sans MS"/>
              <a:sym typeface="Comic Sans MS"/>
            </a:endParaRPr>
          </a:p>
        </p:txBody>
      </p:sp>
      <p:sp>
        <p:nvSpPr>
          <p:cNvPr id="214" name="Google Shape;214;p6"/>
          <p:cNvSpPr/>
          <p:nvPr/>
        </p:nvSpPr>
        <p:spPr>
          <a:xfrm>
            <a:off x="343850" y="773250"/>
            <a:ext cx="3879600" cy="3597000"/>
          </a:xfrm>
          <a:prstGeom prst="rect">
            <a:avLst/>
          </a:prstGeom>
          <a:solidFill>
            <a:srgbClr val="D9EAD3"/>
          </a:solid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GB" sz="2100" u="none" cap="none" strike="noStrike">
                <a:solidFill>
                  <a:schemeClr val="dk1"/>
                </a:solidFill>
                <a:latin typeface="Comic Sans MS"/>
                <a:ea typeface="Comic Sans MS"/>
                <a:cs typeface="Comic Sans MS"/>
                <a:sym typeface="Comic Sans MS"/>
              </a:rPr>
              <a:t>Physical activities can increase levels of fitness. </a:t>
            </a:r>
            <a:endParaRPr b="0" i="0" sz="21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2100"/>
              <a:buFont typeface="Arial"/>
              <a:buNone/>
            </a:pPr>
            <a:r>
              <a:rPr b="0" i="0" lang="en-GB" sz="2100" u="none" cap="none" strike="noStrike">
                <a:solidFill>
                  <a:schemeClr val="dk1"/>
                </a:solidFill>
                <a:latin typeface="Comic Sans MS"/>
                <a:ea typeface="Comic Sans MS"/>
                <a:cs typeface="Comic Sans MS"/>
                <a:sym typeface="Comic Sans MS"/>
              </a:rPr>
              <a:t>Physical fitness refers to an athlete's capacity to meet the varied physical demands of their sport without reducing the athlete to a fatigued state.</a:t>
            </a:r>
            <a:endParaRPr b="0" i="0" sz="21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omic Sans MS"/>
              <a:ea typeface="Comic Sans MS"/>
              <a:cs typeface="Comic Sans MS"/>
              <a:sym typeface="Comic Sans MS"/>
            </a:endParaRPr>
          </a:p>
        </p:txBody>
      </p:sp>
      <p:pic>
        <p:nvPicPr>
          <p:cNvPr id="215" name="Google Shape;215;p6"/>
          <p:cNvPicPr preferRelativeResize="0"/>
          <p:nvPr/>
        </p:nvPicPr>
        <p:blipFill rotWithShape="1">
          <a:blip r:embed="rId3">
            <a:alphaModFix/>
          </a:blip>
          <a:srcRect b="26393" l="19416" r="16795" t="21049"/>
          <a:stretch/>
        </p:blipFill>
        <p:spPr>
          <a:xfrm>
            <a:off x="3319675" y="3566100"/>
            <a:ext cx="824350" cy="733474"/>
          </a:xfrm>
          <a:prstGeom prst="rect">
            <a:avLst/>
          </a:prstGeom>
          <a:noFill/>
          <a:ln>
            <a:noFill/>
          </a:ln>
        </p:spPr>
      </p:pic>
      <p:pic>
        <p:nvPicPr>
          <p:cNvPr id="216" name="Google Shape;216;p6"/>
          <p:cNvPicPr preferRelativeResize="0"/>
          <p:nvPr/>
        </p:nvPicPr>
        <p:blipFill rotWithShape="1">
          <a:blip r:embed="rId4">
            <a:alphaModFix/>
          </a:blip>
          <a:srcRect b="0" l="0" r="0" t="0"/>
          <a:stretch/>
        </p:blipFill>
        <p:spPr>
          <a:xfrm>
            <a:off x="4375850" y="773250"/>
            <a:ext cx="4615750" cy="3074448"/>
          </a:xfrm>
          <a:prstGeom prst="rect">
            <a:avLst/>
          </a:prstGeom>
          <a:noFill/>
          <a:ln>
            <a:noFill/>
          </a:ln>
        </p:spPr>
      </p:pic>
      <p:pic>
        <p:nvPicPr>
          <p:cNvPr id="217" name="Google Shape;217;p6"/>
          <p:cNvPicPr preferRelativeResize="0"/>
          <p:nvPr/>
        </p:nvPicPr>
        <p:blipFill rotWithShape="1">
          <a:blip r:embed="rId5">
            <a:alphaModFix/>
          </a:blip>
          <a:srcRect b="0" l="0" r="0" t="0"/>
          <a:stretch/>
        </p:blipFill>
        <p:spPr>
          <a:xfrm>
            <a:off x="-1" y="-1"/>
            <a:ext cx="343850" cy="7573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221" name="Shape 221"/>
        <p:cNvGrpSpPr/>
        <p:nvPr/>
      </p:nvGrpSpPr>
      <p:grpSpPr>
        <a:xfrm>
          <a:off x="0" y="0"/>
          <a:ext cx="0" cy="0"/>
          <a:chOff x="0" y="0"/>
          <a:chExt cx="0" cy="0"/>
        </a:xfrm>
      </p:grpSpPr>
      <p:sp>
        <p:nvSpPr>
          <p:cNvPr id="222" name="Google Shape;222;p7"/>
          <p:cNvSpPr/>
          <p:nvPr/>
        </p:nvSpPr>
        <p:spPr>
          <a:xfrm>
            <a:off x="-925" y="4776850"/>
            <a:ext cx="9144000" cy="366600"/>
          </a:xfrm>
          <a:prstGeom prst="rect">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Comic Sans MS"/>
                <a:ea typeface="Comic Sans MS"/>
                <a:cs typeface="Comic Sans MS"/>
                <a:sym typeface="Comic Sans MS"/>
              </a:rPr>
              <a:t>Lesson question: </a:t>
            </a:r>
            <a:r>
              <a:rPr b="0" i="0" lang="en-GB" sz="1700" u="none" cap="none" strike="noStrike">
                <a:solidFill>
                  <a:schemeClr val="dk1"/>
                </a:solidFill>
                <a:latin typeface="Comic Sans MS"/>
                <a:ea typeface="Comic Sans MS"/>
                <a:cs typeface="Comic Sans MS"/>
                <a:sym typeface="Comic Sans MS"/>
              </a:rPr>
              <a:t>Can I compare the differences between a range of physical activities?</a:t>
            </a:r>
            <a:endParaRPr b="0" i="0" sz="1500" u="none" cap="none" strike="noStrike">
              <a:solidFill>
                <a:srgbClr val="000000"/>
              </a:solidFill>
              <a:latin typeface="Comic Sans MS"/>
              <a:ea typeface="Comic Sans MS"/>
              <a:cs typeface="Comic Sans MS"/>
              <a:sym typeface="Comic Sans MS"/>
            </a:endParaRPr>
          </a:p>
        </p:txBody>
      </p:sp>
      <p:sp>
        <p:nvSpPr>
          <p:cNvPr id="223" name="Google Shape;223;p7"/>
          <p:cNvSpPr/>
          <p:nvPr/>
        </p:nvSpPr>
        <p:spPr>
          <a:xfrm>
            <a:off x="343850" y="190125"/>
            <a:ext cx="8475300" cy="5037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Comic Sans MS"/>
                <a:ea typeface="Comic Sans MS"/>
                <a:cs typeface="Comic Sans MS"/>
                <a:sym typeface="Comic Sans MS"/>
              </a:rPr>
              <a:t>There are 5 components of fitness…</a:t>
            </a:r>
            <a:endParaRPr b="0" i="0" sz="2400" u="none" cap="none" strike="noStrike">
              <a:solidFill>
                <a:srgbClr val="000000"/>
              </a:solidFill>
              <a:latin typeface="Comic Sans MS"/>
              <a:ea typeface="Comic Sans MS"/>
              <a:cs typeface="Comic Sans MS"/>
              <a:sym typeface="Comic Sans MS"/>
            </a:endParaRPr>
          </a:p>
        </p:txBody>
      </p:sp>
      <p:sp>
        <p:nvSpPr>
          <p:cNvPr id="224" name="Google Shape;224;p7"/>
          <p:cNvSpPr/>
          <p:nvPr/>
        </p:nvSpPr>
        <p:spPr>
          <a:xfrm>
            <a:off x="405700" y="826450"/>
            <a:ext cx="2660100" cy="1745400"/>
          </a:xfrm>
          <a:prstGeom prst="rect">
            <a:avLst/>
          </a:prstGeom>
          <a:solidFill>
            <a:srgbClr val="D9D2E9"/>
          </a:solid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Comic Sans MS"/>
                <a:ea typeface="Comic Sans MS"/>
                <a:cs typeface="Comic Sans MS"/>
                <a:sym typeface="Comic Sans MS"/>
              </a:rPr>
              <a:t>Can you identify what the 5 components of fitness might be? Write them down in your books!</a:t>
            </a:r>
            <a:endParaRPr b="0" i="0" sz="1900" u="none" cap="none" strike="noStrike">
              <a:solidFill>
                <a:srgbClr val="000000"/>
              </a:solidFill>
              <a:latin typeface="Comic Sans MS"/>
              <a:ea typeface="Comic Sans MS"/>
              <a:cs typeface="Comic Sans MS"/>
              <a:sym typeface="Comic Sans MS"/>
            </a:endParaRPr>
          </a:p>
        </p:txBody>
      </p:sp>
      <p:pic>
        <p:nvPicPr>
          <p:cNvPr id="225" name="Google Shape;225;p7"/>
          <p:cNvPicPr preferRelativeResize="0"/>
          <p:nvPr/>
        </p:nvPicPr>
        <p:blipFill rotWithShape="1">
          <a:blip r:embed="rId3">
            <a:alphaModFix/>
          </a:blip>
          <a:srcRect b="0" l="0" r="0" t="0"/>
          <a:stretch/>
        </p:blipFill>
        <p:spPr>
          <a:xfrm>
            <a:off x="3317500" y="826450"/>
            <a:ext cx="2618737" cy="1745402"/>
          </a:xfrm>
          <a:prstGeom prst="rect">
            <a:avLst/>
          </a:prstGeom>
          <a:noFill/>
          <a:ln>
            <a:noFill/>
          </a:ln>
        </p:spPr>
      </p:pic>
      <p:pic>
        <p:nvPicPr>
          <p:cNvPr id="226" name="Google Shape;226;p7"/>
          <p:cNvPicPr preferRelativeResize="0"/>
          <p:nvPr/>
        </p:nvPicPr>
        <p:blipFill rotWithShape="1">
          <a:blip r:embed="rId4">
            <a:alphaModFix/>
          </a:blip>
          <a:srcRect b="0" l="0" r="0" t="0"/>
          <a:stretch/>
        </p:blipFill>
        <p:spPr>
          <a:xfrm>
            <a:off x="6109050" y="826450"/>
            <a:ext cx="2710099" cy="1809549"/>
          </a:xfrm>
          <a:prstGeom prst="rect">
            <a:avLst/>
          </a:prstGeom>
          <a:noFill/>
          <a:ln>
            <a:noFill/>
          </a:ln>
        </p:spPr>
      </p:pic>
      <p:pic>
        <p:nvPicPr>
          <p:cNvPr id="227" name="Google Shape;227;p7"/>
          <p:cNvPicPr preferRelativeResize="0"/>
          <p:nvPr/>
        </p:nvPicPr>
        <p:blipFill rotWithShape="1">
          <a:blip r:embed="rId5">
            <a:alphaModFix/>
          </a:blip>
          <a:srcRect b="0" l="0" r="0" t="0"/>
          <a:stretch/>
        </p:blipFill>
        <p:spPr>
          <a:xfrm>
            <a:off x="6128788" y="2788399"/>
            <a:ext cx="2670619" cy="1836051"/>
          </a:xfrm>
          <a:prstGeom prst="rect">
            <a:avLst/>
          </a:prstGeom>
          <a:noFill/>
          <a:ln>
            <a:noFill/>
          </a:ln>
        </p:spPr>
      </p:pic>
      <p:pic>
        <p:nvPicPr>
          <p:cNvPr id="228" name="Google Shape;228;p7"/>
          <p:cNvPicPr preferRelativeResize="0"/>
          <p:nvPr/>
        </p:nvPicPr>
        <p:blipFill rotWithShape="1">
          <a:blip r:embed="rId6">
            <a:alphaModFix/>
          </a:blip>
          <a:srcRect b="0" l="16229" r="9114" t="0"/>
          <a:stretch/>
        </p:blipFill>
        <p:spPr>
          <a:xfrm>
            <a:off x="3271813" y="2724250"/>
            <a:ext cx="2710100" cy="1900200"/>
          </a:xfrm>
          <a:prstGeom prst="rect">
            <a:avLst/>
          </a:prstGeom>
          <a:noFill/>
          <a:ln>
            <a:noFill/>
          </a:ln>
        </p:spPr>
      </p:pic>
      <p:pic>
        <p:nvPicPr>
          <p:cNvPr id="229" name="Google Shape;229;p7"/>
          <p:cNvPicPr preferRelativeResize="0"/>
          <p:nvPr/>
        </p:nvPicPr>
        <p:blipFill rotWithShape="1">
          <a:blip r:embed="rId7">
            <a:alphaModFix/>
          </a:blip>
          <a:srcRect b="0" l="5329" r="26251" t="0"/>
          <a:stretch/>
        </p:blipFill>
        <p:spPr>
          <a:xfrm>
            <a:off x="405700" y="2704475"/>
            <a:ext cx="2574074" cy="1900200"/>
          </a:xfrm>
          <a:prstGeom prst="rect">
            <a:avLst/>
          </a:prstGeom>
          <a:noFill/>
          <a:ln>
            <a:noFill/>
          </a:ln>
        </p:spPr>
      </p:pic>
      <p:sp>
        <p:nvSpPr>
          <p:cNvPr id="230" name="Google Shape;230;p7"/>
          <p:cNvSpPr/>
          <p:nvPr/>
        </p:nvSpPr>
        <p:spPr>
          <a:xfrm>
            <a:off x="3317500" y="826450"/>
            <a:ext cx="406500" cy="366600"/>
          </a:xfrm>
          <a:prstGeom prst="rec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rgbClr val="000000"/>
                </a:solidFill>
                <a:latin typeface="Comic Sans MS"/>
                <a:ea typeface="Comic Sans MS"/>
                <a:cs typeface="Comic Sans MS"/>
                <a:sym typeface="Comic Sans MS"/>
              </a:rPr>
              <a:t>1</a:t>
            </a:r>
            <a:endParaRPr b="1" i="0" sz="1700" u="none" cap="none" strike="noStrike">
              <a:solidFill>
                <a:srgbClr val="000000"/>
              </a:solidFill>
              <a:latin typeface="Comic Sans MS"/>
              <a:ea typeface="Comic Sans MS"/>
              <a:cs typeface="Comic Sans MS"/>
              <a:sym typeface="Comic Sans MS"/>
            </a:endParaRPr>
          </a:p>
        </p:txBody>
      </p:sp>
      <p:sp>
        <p:nvSpPr>
          <p:cNvPr id="231" name="Google Shape;231;p7"/>
          <p:cNvSpPr/>
          <p:nvPr/>
        </p:nvSpPr>
        <p:spPr>
          <a:xfrm>
            <a:off x="6109050" y="826450"/>
            <a:ext cx="406500" cy="366600"/>
          </a:xfrm>
          <a:prstGeom prst="rec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rgbClr val="000000"/>
                </a:solidFill>
                <a:latin typeface="Comic Sans MS"/>
                <a:ea typeface="Comic Sans MS"/>
                <a:cs typeface="Comic Sans MS"/>
                <a:sym typeface="Comic Sans MS"/>
              </a:rPr>
              <a:t>2</a:t>
            </a:r>
            <a:endParaRPr b="1" i="0" sz="1700" u="none" cap="none" strike="noStrike">
              <a:solidFill>
                <a:srgbClr val="000000"/>
              </a:solidFill>
              <a:latin typeface="Comic Sans MS"/>
              <a:ea typeface="Comic Sans MS"/>
              <a:cs typeface="Comic Sans MS"/>
              <a:sym typeface="Comic Sans MS"/>
            </a:endParaRPr>
          </a:p>
        </p:txBody>
      </p:sp>
      <p:sp>
        <p:nvSpPr>
          <p:cNvPr id="232" name="Google Shape;232;p7"/>
          <p:cNvSpPr/>
          <p:nvPr/>
        </p:nvSpPr>
        <p:spPr>
          <a:xfrm>
            <a:off x="6109050" y="2801650"/>
            <a:ext cx="406500" cy="366600"/>
          </a:xfrm>
          <a:prstGeom prst="rec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rgbClr val="000000"/>
                </a:solidFill>
                <a:latin typeface="Comic Sans MS"/>
                <a:ea typeface="Comic Sans MS"/>
                <a:cs typeface="Comic Sans MS"/>
                <a:sym typeface="Comic Sans MS"/>
              </a:rPr>
              <a:t>5</a:t>
            </a:r>
            <a:endParaRPr b="1" i="0" sz="1700" u="none" cap="none" strike="noStrike">
              <a:solidFill>
                <a:srgbClr val="000000"/>
              </a:solidFill>
              <a:latin typeface="Comic Sans MS"/>
              <a:ea typeface="Comic Sans MS"/>
              <a:cs typeface="Comic Sans MS"/>
              <a:sym typeface="Comic Sans MS"/>
            </a:endParaRPr>
          </a:p>
        </p:txBody>
      </p:sp>
      <p:sp>
        <p:nvSpPr>
          <p:cNvPr id="233" name="Google Shape;233;p7"/>
          <p:cNvSpPr/>
          <p:nvPr/>
        </p:nvSpPr>
        <p:spPr>
          <a:xfrm>
            <a:off x="3271825" y="2724250"/>
            <a:ext cx="406500" cy="366600"/>
          </a:xfrm>
          <a:prstGeom prst="rec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rgbClr val="000000"/>
                </a:solidFill>
                <a:latin typeface="Comic Sans MS"/>
                <a:ea typeface="Comic Sans MS"/>
                <a:cs typeface="Comic Sans MS"/>
                <a:sym typeface="Comic Sans MS"/>
              </a:rPr>
              <a:t>4</a:t>
            </a:r>
            <a:endParaRPr b="1" i="0" sz="1700" u="none" cap="none" strike="noStrike">
              <a:solidFill>
                <a:srgbClr val="000000"/>
              </a:solidFill>
              <a:latin typeface="Comic Sans MS"/>
              <a:ea typeface="Comic Sans MS"/>
              <a:cs typeface="Comic Sans MS"/>
              <a:sym typeface="Comic Sans MS"/>
            </a:endParaRPr>
          </a:p>
        </p:txBody>
      </p:sp>
      <p:sp>
        <p:nvSpPr>
          <p:cNvPr id="234" name="Google Shape;234;p7"/>
          <p:cNvSpPr/>
          <p:nvPr/>
        </p:nvSpPr>
        <p:spPr>
          <a:xfrm>
            <a:off x="405700" y="2724250"/>
            <a:ext cx="406500" cy="366600"/>
          </a:xfrm>
          <a:prstGeom prst="rec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rgbClr val="000000"/>
                </a:solidFill>
                <a:latin typeface="Comic Sans MS"/>
                <a:ea typeface="Comic Sans MS"/>
                <a:cs typeface="Comic Sans MS"/>
                <a:sym typeface="Comic Sans MS"/>
              </a:rPr>
              <a:t>3</a:t>
            </a:r>
            <a:endParaRPr b="1" i="0" sz="1700" u="none" cap="none" strike="noStrike">
              <a:solidFill>
                <a:srgbClr val="000000"/>
              </a:solidFill>
              <a:latin typeface="Comic Sans MS"/>
              <a:ea typeface="Comic Sans MS"/>
              <a:cs typeface="Comic Sans MS"/>
              <a:sym typeface="Comic Sans MS"/>
            </a:endParaRPr>
          </a:p>
        </p:txBody>
      </p:sp>
      <p:sp>
        <p:nvSpPr>
          <p:cNvPr id="235" name="Google Shape;235;p7"/>
          <p:cNvSpPr/>
          <p:nvPr/>
        </p:nvSpPr>
        <p:spPr>
          <a:xfrm>
            <a:off x="3330950" y="2187425"/>
            <a:ext cx="2618700" cy="38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omic Sans MS"/>
                <a:ea typeface="Comic Sans MS"/>
                <a:cs typeface="Comic Sans MS"/>
                <a:sym typeface="Comic Sans MS"/>
              </a:rPr>
              <a:t>BODY COMPOSITION</a:t>
            </a:r>
            <a:endParaRPr b="1" i="0" sz="1400" u="none" cap="none" strike="noStrike">
              <a:solidFill>
                <a:srgbClr val="000000"/>
              </a:solidFill>
              <a:latin typeface="Comic Sans MS"/>
              <a:ea typeface="Comic Sans MS"/>
              <a:cs typeface="Comic Sans MS"/>
              <a:sym typeface="Comic Sans MS"/>
            </a:endParaRPr>
          </a:p>
        </p:txBody>
      </p:sp>
      <p:sp>
        <p:nvSpPr>
          <p:cNvPr id="236" name="Google Shape;236;p7"/>
          <p:cNvSpPr/>
          <p:nvPr/>
        </p:nvSpPr>
        <p:spPr>
          <a:xfrm>
            <a:off x="6109050" y="2251700"/>
            <a:ext cx="2710200" cy="38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omic Sans MS"/>
                <a:ea typeface="Comic Sans MS"/>
                <a:cs typeface="Comic Sans MS"/>
                <a:sym typeface="Comic Sans MS"/>
              </a:rPr>
              <a:t>ENDURANCE</a:t>
            </a:r>
            <a:endParaRPr b="1" i="0" sz="1400" u="none" cap="none" strike="noStrike">
              <a:solidFill>
                <a:srgbClr val="000000"/>
              </a:solidFill>
              <a:latin typeface="Comic Sans MS"/>
              <a:ea typeface="Comic Sans MS"/>
              <a:cs typeface="Comic Sans MS"/>
              <a:sym typeface="Comic Sans MS"/>
            </a:endParaRPr>
          </a:p>
        </p:txBody>
      </p:sp>
      <p:sp>
        <p:nvSpPr>
          <p:cNvPr id="237" name="Google Shape;237;p7"/>
          <p:cNvSpPr/>
          <p:nvPr/>
        </p:nvSpPr>
        <p:spPr>
          <a:xfrm>
            <a:off x="6109000" y="4220375"/>
            <a:ext cx="2710200" cy="38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omic Sans MS"/>
                <a:ea typeface="Comic Sans MS"/>
                <a:cs typeface="Comic Sans MS"/>
                <a:sym typeface="Comic Sans MS"/>
              </a:rPr>
              <a:t>FLEXIBILITY</a:t>
            </a:r>
            <a:endParaRPr b="1" i="0" sz="1400" u="none" cap="none" strike="noStrike">
              <a:solidFill>
                <a:srgbClr val="000000"/>
              </a:solidFill>
              <a:latin typeface="Comic Sans MS"/>
              <a:ea typeface="Comic Sans MS"/>
              <a:cs typeface="Comic Sans MS"/>
              <a:sym typeface="Comic Sans MS"/>
            </a:endParaRPr>
          </a:p>
        </p:txBody>
      </p:sp>
      <p:sp>
        <p:nvSpPr>
          <p:cNvPr id="238" name="Google Shape;238;p7"/>
          <p:cNvSpPr/>
          <p:nvPr/>
        </p:nvSpPr>
        <p:spPr>
          <a:xfrm>
            <a:off x="3271763" y="4220375"/>
            <a:ext cx="2710200" cy="38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omic Sans MS"/>
                <a:ea typeface="Comic Sans MS"/>
                <a:cs typeface="Comic Sans MS"/>
                <a:sym typeface="Comic Sans MS"/>
              </a:rPr>
              <a:t>STRENGTH</a:t>
            </a:r>
            <a:endParaRPr b="1" i="0" sz="1400" u="none" cap="none" strike="noStrike">
              <a:solidFill>
                <a:srgbClr val="000000"/>
              </a:solidFill>
              <a:latin typeface="Comic Sans MS"/>
              <a:ea typeface="Comic Sans MS"/>
              <a:cs typeface="Comic Sans MS"/>
              <a:sym typeface="Comic Sans MS"/>
            </a:endParaRPr>
          </a:p>
        </p:txBody>
      </p:sp>
      <p:sp>
        <p:nvSpPr>
          <p:cNvPr id="239" name="Google Shape;239;p7"/>
          <p:cNvSpPr/>
          <p:nvPr/>
        </p:nvSpPr>
        <p:spPr>
          <a:xfrm>
            <a:off x="414749" y="4220375"/>
            <a:ext cx="2574000" cy="38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omic Sans MS"/>
                <a:ea typeface="Comic Sans MS"/>
                <a:cs typeface="Comic Sans MS"/>
                <a:sym typeface="Comic Sans MS"/>
              </a:rPr>
              <a:t>SPEED</a:t>
            </a:r>
            <a:endParaRPr b="1" i="0" sz="1400" u="none" cap="none" strike="noStrike">
              <a:solidFill>
                <a:srgbClr val="000000"/>
              </a:solidFill>
              <a:latin typeface="Comic Sans MS"/>
              <a:ea typeface="Comic Sans MS"/>
              <a:cs typeface="Comic Sans MS"/>
              <a:sym typeface="Comic Sans MS"/>
            </a:endParaRPr>
          </a:p>
        </p:txBody>
      </p:sp>
      <p:pic>
        <p:nvPicPr>
          <p:cNvPr id="240" name="Google Shape;240;p7"/>
          <p:cNvPicPr preferRelativeResize="0"/>
          <p:nvPr/>
        </p:nvPicPr>
        <p:blipFill rotWithShape="1">
          <a:blip r:embed="rId8">
            <a:alphaModFix/>
          </a:blip>
          <a:srcRect b="0" l="0" r="0" t="0"/>
          <a:stretch/>
        </p:blipFill>
        <p:spPr>
          <a:xfrm>
            <a:off x="-1" y="-1"/>
            <a:ext cx="343850" cy="7573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244" name="Shape 244"/>
        <p:cNvGrpSpPr/>
        <p:nvPr/>
      </p:nvGrpSpPr>
      <p:grpSpPr>
        <a:xfrm>
          <a:off x="0" y="0"/>
          <a:ext cx="0" cy="0"/>
          <a:chOff x="0" y="0"/>
          <a:chExt cx="0" cy="0"/>
        </a:xfrm>
      </p:grpSpPr>
      <p:sp>
        <p:nvSpPr>
          <p:cNvPr id="245" name="Google Shape;245;p8"/>
          <p:cNvSpPr/>
          <p:nvPr/>
        </p:nvSpPr>
        <p:spPr>
          <a:xfrm>
            <a:off x="-925" y="4776850"/>
            <a:ext cx="9144000" cy="366600"/>
          </a:xfrm>
          <a:prstGeom prst="rect">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rgbClr val="000000"/>
                </a:solidFill>
                <a:latin typeface="Comic Sans MS"/>
                <a:ea typeface="Comic Sans MS"/>
                <a:cs typeface="Comic Sans MS"/>
                <a:sym typeface="Comic Sans MS"/>
              </a:rPr>
              <a:t>Lesson question: </a:t>
            </a:r>
            <a:r>
              <a:rPr b="0" i="0" lang="en-GB" sz="1700" u="none" cap="none" strike="noStrike">
                <a:solidFill>
                  <a:schemeClr val="dk1"/>
                </a:solidFill>
                <a:latin typeface="Comic Sans MS"/>
                <a:ea typeface="Comic Sans MS"/>
                <a:cs typeface="Comic Sans MS"/>
                <a:sym typeface="Comic Sans MS"/>
              </a:rPr>
              <a:t>Can I compare the differences between a range of physical activities?</a:t>
            </a:r>
            <a:endParaRPr b="0" i="0" sz="1500" u="none" cap="none" strike="noStrike">
              <a:solidFill>
                <a:srgbClr val="000000"/>
              </a:solidFill>
              <a:latin typeface="Comic Sans MS"/>
              <a:ea typeface="Comic Sans MS"/>
              <a:cs typeface="Comic Sans MS"/>
              <a:sym typeface="Comic Sans MS"/>
            </a:endParaRPr>
          </a:p>
        </p:txBody>
      </p:sp>
      <p:sp>
        <p:nvSpPr>
          <p:cNvPr id="246" name="Google Shape;246;p8"/>
          <p:cNvSpPr/>
          <p:nvPr/>
        </p:nvSpPr>
        <p:spPr>
          <a:xfrm>
            <a:off x="334350" y="190125"/>
            <a:ext cx="8475300" cy="5037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Comic Sans MS"/>
                <a:ea typeface="Comic Sans MS"/>
                <a:cs typeface="Comic Sans MS"/>
                <a:sym typeface="Comic Sans MS"/>
              </a:rPr>
              <a:t>BODY COMPOSITION</a:t>
            </a:r>
            <a:endParaRPr b="0" i="0" sz="2400" u="none" cap="none" strike="noStrike">
              <a:solidFill>
                <a:srgbClr val="000000"/>
              </a:solidFill>
              <a:latin typeface="Comic Sans MS"/>
              <a:ea typeface="Comic Sans MS"/>
              <a:cs typeface="Comic Sans MS"/>
              <a:sym typeface="Comic Sans MS"/>
            </a:endParaRPr>
          </a:p>
        </p:txBody>
      </p:sp>
      <p:sp>
        <p:nvSpPr>
          <p:cNvPr id="247" name="Google Shape;247;p8"/>
          <p:cNvSpPr/>
          <p:nvPr/>
        </p:nvSpPr>
        <p:spPr>
          <a:xfrm>
            <a:off x="405700" y="826450"/>
            <a:ext cx="4101900" cy="3822600"/>
          </a:xfrm>
          <a:prstGeom prst="rect">
            <a:avLst/>
          </a:prstGeom>
          <a:solidFill>
            <a:srgbClr val="D9D2E9"/>
          </a:solid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omic Sans MS"/>
                <a:ea typeface="Comic Sans MS"/>
                <a:cs typeface="Comic Sans MS"/>
                <a:sym typeface="Comic Sans MS"/>
              </a:rPr>
              <a:t>Body composition refers to the athlete's body fat. In most sports, the athlete will try to keep his/her levels of body fat to a minimum. In general, the higher the percentage of body fat, the lower the performance.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omic Sans MS"/>
                <a:ea typeface="Comic Sans MS"/>
                <a:cs typeface="Comic Sans MS"/>
                <a:sym typeface="Comic Sans MS"/>
              </a:rPr>
              <a:t>A fit woman's body fat generally falls between 21% and 24%. A fit man's body fat generally falls between 14% and 17%</a:t>
            </a:r>
            <a:endParaRPr b="0" i="0" sz="1800" u="none" cap="none" strike="noStrike">
              <a:solidFill>
                <a:schemeClr val="dk1"/>
              </a:solidFill>
              <a:latin typeface="Comic Sans MS"/>
              <a:ea typeface="Comic Sans MS"/>
              <a:cs typeface="Comic Sans MS"/>
              <a:sym typeface="Comic Sans MS"/>
            </a:endParaRPr>
          </a:p>
        </p:txBody>
      </p:sp>
      <p:pic>
        <p:nvPicPr>
          <p:cNvPr id="248" name="Google Shape;248;p8"/>
          <p:cNvPicPr preferRelativeResize="0"/>
          <p:nvPr/>
        </p:nvPicPr>
        <p:blipFill rotWithShape="1">
          <a:blip r:embed="rId3">
            <a:alphaModFix/>
          </a:blip>
          <a:srcRect b="26393" l="19416" r="16795" t="21049"/>
          <a:stretch/>
        </p:blipFill>
        <p:spPr>
          <a:xfrm>
            <a:off x="3601600" y="2371012"/>
            <a:ext cx="824350" cy="733474"/>
          </a:xfrm>
          <a:prstGeom prst="rect">
            <a:avLst/>
          </a:prstGeom>
          <a:noFill/>
          <a:ln>
            <a:noFill/>
          </a:ln>
        </p:spPr>
      </p:pic>
      <p:pic>
        <p:nvPicPr>
          <p:cNvPr id="249" name="Google Shape;249;p8"/>
          <p:cNvPicPr preferRelativeResize="0"/>
          <p:nvPr/>
        </p:nvPicPr>
        <p:blipFill rotWithShape="1">
          <a:blip r:embed="rId4">
            <a:alphaModFix/>
          </a:blip>
          <a:srcRect b="0" l="0" r="0" t="0"/>
          <a:stretch/>
        </p:blipFill>
        <p:spPr>
          <a:xfrm>
            <a:off x="4624725" y="899175"/>
            <a:ext cx="4425550" cy="2934325"/>
          </a:xfrm>
          <a:prstGeom prst="rect">
            <a:avLst/>
          </a:prstGeom>
          <a:noFill/>
          <a:ln>
            <a:noFill/>
          </a:ln>
        </p:spPr>
      </p:pic>
      <p:pic>
        <p:nvPicPr>
          <p:cNvPr id="250" name="Google Shape;250;p8"/>
          <p:cNvPicPr preferRelativeResize="0"/>
          <p:nvPr/>
        </p:nvPicPr>
        <p:blipFill rotWithShape="1">
          <a:blip r:embed="rId5">
            <a:alphaModFix/>
          </a:blip>
          <a:srcRect b="0" l="0" r="0" t="0"/>
          <a:stretch/>
        </p:blipFill>
        <p:spPr>
          <a:xfrm>
            <a:off x="-1" y="-1"/>
            <a:ext cx="343850" cy="7573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254" name="Shape 254"/>
        <p:cNvGrpSpPr/>
        <p:nvPr/>
      </p:nvGrpSpPr>
      <p:grpSpPr>
        <a:xfrm>
          <a:off x="0" y="0"/>
          <a:ext cx="0" cy="0"/>
          <a:chOff x="0" y="0"/>
          <a:chExt cx="0" cy="0"/>
        </a:xfrm>
      </p:grpSpPr>
      <p:sp>
        <p:nvSpPr>
          <p:cNvPr id="255" name="Google Shape;255;p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descr="What is Body Composition?&#10;This short two minute educational vignette produced by The Cooper Institute describes body composition in very fundamental non scientific terms to help teachers and students understand how FITNESSGRAM® assesses body composition, and what variables control your body composition." id="256" name="Google Shape;256;p9" title="What is Body Composition">
            <a:hlinkClick r:id="rId3"/>
          </p:cNvPr>
          <p:cNvPicPr preferRelativeResize="0"/>
          <p:nvPr/>
        </p:nvPicPr>
        <p:blipFill rotWithShape="1">
          <a:blip r:embed="rId4">
            <a:alphaModFix/>
          </a:blip>
          <a:srcRect b="0" l="0" r="0" t="0"/>
          <a:stretch/>
        </p:blipFill>
        <p:spPr>
          <a:xfrm>
            <a:off x="2286000" y="857250"/>
            <a:ext cx="4572000" cy="3429000"/>
          </a:xfrm>
          <a:prstGeom prst="rect">
            <a:avLst/>
          </a:prstGeom>
          <a:noFill/>
          <a:ln>
            <a:noFill/>
          </a:ln>
        </p:spPr>
      </p:pic>
      <p:pic>
        <p:nvPicPr>
          <p:cNvPr id="257" name="Google Shape;257;p9"/>
          <p:cNvPicPr preferRelativeResize="0"/>
          <p:nvPr/>
        </p:nvPicPr>
        <p:blipFill rotWithShape="1">
          <a:blip r:embed="rId5">
            <a:alphaModFix/>
          </a:blip>
          <a:srcRect b="0" l="0" r="0" t="0"/>
          <a:stretch/>
        </p:blipFill>
        <p:spPr>
          <a:xfrm>
            <a:off x="-1" y="-1"/>
            <a:ext cx="343850" cy="7573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