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6"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5" r:id="rId20"/>
    <p:sldId id="276" r:id="rId21"/>
    <p:sldId id="273"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gq1+ls1jtieLSZpVQldl3w9nCnQ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84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f52ac6f66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f52ac6f66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f558ff36f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f558ff36f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0"/>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0"/>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
        <p:cNvGrpSpPr/>
        <p:nvPr/>
      </p:nvGrpSpPr>
      <p:grpSpPr>
        <a:xfrm>
          <a:off x="0" y="0"/>
          <a:ext cx="0" cy="0"/>
          <a:chOff x="0" y="0"/>
          <a:chExt cx="0" cy="0"/>
        </a:xfrm>
      </p:grpSpPr>
      <p:sp>
        <p:nvSpPr>
          <p:cNvPr id="62" name="Google Shape;62;p3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3"/>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
        <p:cNvGrpSpPr/>
        <p:nvPr/>
      </p:nvGrpSpPr>
      <p:grpSpPr>
        <a:xfrm>
          <a:off x="0" y="0"/>
          <a:ext cx="0" cy="0"/>
          <a:chOff x="0" y="0"/>
          <a:chExt cx="0" cy="0"/>
        </a:xfrm>
      </p:grpSpPr>
      <p:sp>
        <p:nvSpPr>
          <p:cNvPr id="69" name="Google Shape;69;p34"/>
          <p:cNvSpPr txBox="1">
            <a:spLocks noGrp="1"/>
          </p:cNvSpPr>
          <p:nvPr>
            <p:ph type="title"/>
          </p:nvPr>
        </p:nvSpPr>
        <p:spPr>
          <a:xfrm>
            <a:off x="629841" y="273844"/>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4"/>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34"/>
          <p:cNvSpPr txBox="1">
            <a:spLocks noGrp="1"/>
          </p:cNvSpPr>
          <p:nvPr>
            <p:ph type="body" idx="2"/>
          </p:nvPr>
        </p:nvSpPr>
        <p:spPr>
          <a:xfrm>
            <a:off x="629842" y="1878806"/>
            <a:ext cx="3868200" cy="2763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4"/>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34"/>
          <p:cNvSpPr txBox="1">
            <a:spLocks noGrp="1"/>
          </p:cNvSpPr>
          <p:nvPr>
            <p:ph type="body" idx="4"/>
          </p:nvPr>
        </p:nvSpPr>
        <p:spPr>
          <a:xfrm>
            <a:off x="4629150" y="1878806"/>
            <a:ext cx="3887400" cy="2763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3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35"/>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2"/>
        <p:cNvGrpSpPr/>
        <p:nvPr/>
      </p:nvGrpSpPr>
      <p:grpSpPr>
        <a:xfrm>
          <a:off x="0" y="0"/>
          <a:ext cx="0" cy="0"/>
          <a:chOff x="0" y="0"/>
          <a:chExt cx="0" cy="0"/>
        </a:xfrm>
      </p:grpSpPr>
      <p:sp>
        <p:nvSpPr>
          <p:cNvPr id="83" name="Google Shape;83;p36"/>
          <p:cNvSpPr txBox="1">
            <a:spLocks noGrp="1"/>
          </p:cNvSpPr>
          <p:nvPr>
            <p:ph type="title"/>
          </p:nvPr>
        </p:nvSpPr>
        <p:spPr>
          <a:xfrm>
            <a:off x="629841" y="342900"/>
            <a:ext cx="2949300" cy="1200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6"/>
          <p:cNvSpPr txBox="1">
            <a:spLocks noGrp="1"/>
          </p:cNvSpPr>
          <p:nvPr>
            <p:ph type="body" idx="1"/>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5" name="Google Shape;85;p36"/>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36"/>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6"/>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9"/>
        <p:cNvGrpSpPr/>
        <p:nvPr/>
      </p:nvGrpSpPr>
      <p:grpSpPr>
        <a:xfrm>
          <a:off x="0" y="0"/>
          <a:ext cx="0" cy="0"/>
          <a:chOff x="0" y="0"/>
          <a:chExt cx="0" cy="0"/>
        </a:xfrm>
      </p:grpSpPr>
      <p:sp>
        <p:nvSpPr>
          <p:cNvPr id="90" name="Google Shape;90;p37"/>
          <p:cNvSpPr txBox="1">
            <a:spLocks noGrp="1"/>
          </p:cNvSpPr>
          <p:nvPr>
            <p:ph type="title"/>
          </p:nvPr>
        </p:nvSpPr>
        <p:spPr>
          <a:xfrm>
            <a:off x="629841" y="342900"/>
            <a:ext cx="2949300" cy="1200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7"/>
          <p:cNvSpPr>
            <a:spLocks noGrp="1"/>
          </p:cNvSpPr>
          <p:nvPr>
            <p:ph type="pic" idx="2"/>
          </p:nvPr>
        </p:nvSpPr>
        <p:spPr>
          <a:xfrm>
            <a:off x="3887391" y="740569"/>
            <a:ext cx="4629300" cy="3655200"/>
          </a:xfrm>
          <a:prstGeom prst="rect">
            <a:avLst/>
          </a:prstGeom>
          <a:noFill/>
          <a:ln>
            <a:noFill/>
          </a:ln>
        </p:spPr>
      </p:sp>
      <p:sp>
        <p:nvSpPr>
          <p:cNvPr id="92" name="Google Shape;92;p37"/>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37"/>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7"/>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6"/>
        <p:cNvGrpSpPr/>
        <p:nvPr/>
      </p:nvGrpSpPr>
      <p:grpSpPr>
        <a:xfrm>
          <a:off x="0" y="0"/>
          <a:ext cx="0" cy="0"/>
          <a:chOff x="0" y="0"/>
          <a:chExt cx="0" cy="0"/>
        </a:xfrm>
      </p:grpSpPr>
      <p:sp>
        <p:nvSpPr>
          <p:cNvPr id="97" name="Google Shape;97;p38"/>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8"/>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38"/>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8"/>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2"/>
        <p:cNvGrpSpPr/>
        <p:nvPr/>
      </p:nvGrpSpPr>
      <p:grpSpPr>
        <a:xfrm>
          <a:off x="0" y="0"/>
          <a:ext cx="0" cy="0"/>
          <a:chOff x="0" y="0"/>
          <a:chExt cx="0" cy="0"/>
        </a:xfrm>
      </p:grpSpPr>
      <p:sp>
        <p:nvSpPr>
          <p:cNvPr id="103" name="Google Shape;103;p39"/>
          <p:cNvSpPr txBox="1">
            <a:spLocks noGrp="1"/>
          </p:cNvSpPr>
          <p:nvPr>
            <p:ph type="title"/>
          </p:nvPr>
        </p:nvSpPr>
        <p:spPr>
          <a:xfrm rot="5400000">
            <a:off x="5350050" y="1467544"/>
            <a:ext cx="4359000" cy="19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39"/>
          <p:cNvSpPr txBox="1">
            <a:spLocks noGrp="1"/>
          </p:cNvSpPr>
          <p:nvPr>
            <p:ph type="body" idx="1"/>
          </p:nvPr>
        </p:nvSpPr>
        <p:spPr>
          <a:xfrm rot="5400000">
            <a:off x="1349475" y="-447056"/>
            <a:ext cx="4359000" cy="5800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3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3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2"/>
        <p:cNvGrpSpPr/>
        <p:nvPr/>
      </p:nvGrpSpPr>
      <p:grpSpPr>
        <a:xfrm>
          <a:off x="0" y="0"/>
          <a:ext cx="0" cy="0"/>
          <a:chOff x="0" y="0"/>
          <a:chExt cx="0" cy="0"/>
        </a:xfrm>
      </p:grpSpPr>
      <p:sp>
        <p:nvSpPr>
          <p:cNvPr id="113" name="Google Shape;113;p2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4" name="Google Shape;114;p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5" name="Google Shape;115;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6"/>
        <p:cNvGrpSpPr/>
        <p:nvPr/>
      </p:nvGrpSpPr>
      <p:grpSpPr>
        <a:xfrm>
          <a:off x="0" y="0"/>
          <a:ext cx="0" cy="0"/>
          <a:chOff x="0" y="0"/>
          <a:chExt cx="0" cy="0"/>
        </a:xfrm>
      </p:grpSpPr>
      <p:sp>
        <p:nvSpPr>
          <p:cNvPr id="117" name="Google Shape;117;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 name="Google Shape;118;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19" name="Google Shape;119;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
        <p:cNvGrpSpPr/>
        <p:nvPr/>
      </p:nvGrpSpPr>
      <p:grpSpPr>
        <a:xfrm>
          <a:off x="0" y="0"/>
          <a:ext cx="0" cy="0"/>
          <a:chOff x="0" y="0"/>
          <a:chExt cx="0" cy="0"/>
        </a:xfrm>
      </p:grpSpPr>
      <p:sp>
        <p:nvSpPr>
          <p:cNvPr id="121" name="Google Shape;121;p4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22" name="Google Shape;122;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623888" y="3442098"/>
            <a:ext cx="7886700" cy="1125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2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3"/>
        <p:cNvGrpSpPr/>
        <p:nvPr/>
      </p:nvGrpSpPr>
      <p:grpSpPr>
        <a:xfrm>
          <a:off x="0" y="0"/>
          <a:ext cx="0" cy="0"/>
          <a:chOff x="0" y="0"/>
          <a:chExt cx="0" cy="0"/>
        </a:xfrm>
      </p:grpSpPr>
      <p:sp>
        <p:nvSpPr>
          <p:cNvPr id="124" name="Google Shape;124;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5" name="Google Shape;125;p4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6" name="Google Shape;126;p4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7" name="Google Shape;127;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0" name="Google Shape;130;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1"/>
        <p:cNvGrpSpPr/>
        <p:nvPr/>
      </p:nvGrpSpPr>
      <p:grpSpPr>
        <a:xfrm>
          <a:off x="0" y="0"/>
          <a:ext cx="0" cy="0"/>
          <a:chOff x="0" y="0"/>
          <a:chExt cx="0" cy="0"/>
        </a:xfrm>
      </p:grpSpPr>
      <p:sp>
        <p:nvSpPr>
          <p:cNvPr id="132" name="Google Shape;132;p4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3" name="Google Shape;133;p4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4" name="Google Shape;134;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5"/>
        <p:cNvGrpSpPr/>
        <p:nvPr/>
      </p:nvGrpSpPr>
      <p:grpSpPr>
        <a:xfrm>
          <a:off x="0" y="0"/>
          <a:ext cx="0" cy="0"/>
          <a:chOff x="0" y="0"/>
          <a:chExt cx="0" cy="0"/>
        </a:xfrm>
      </p:grpSpPr>
      <p:sp>
        <p:nvSpPr>
          <p:cNvPr id="136" name="Google Shape;136;p4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37" name="Google Shape;137;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8"/>
        <p:cNvGrpSpPr/>
        <p:nvPr/>
      </p:nvGrpSpPr>
      <p:grpSpPr>
        <a:xfrm>
          <a:off x="0" y="0"/>
          <a:ext cx="0" cy="0"/>
          <a:chOff x="0" y="0"/>
          <a:chExt cx="0" cy="0"/>
        </a:xfrm>
      </p:grpSpPr>
      <p:sp>
        <p:nvSpPr>
          <p:cNvPr id="139" name="Google Shape;139;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4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41" name="Google Shape;141;p4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2" name="Google Shape;142;p4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43" name="Google Shape;143;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4"/>
        <p:cNvGrpSpPr/>
        <p:nvPr/>
      </p:nvGrpSpPr>
      <p:grpSpPr>
        <a:xfrm>
          <a:off x="0" y="0"/>
          <a:ext cx="0" cy="0"/>
          <a:chOff x="0" y="0"/>
          <a:chExt cx="0" cy="0"/>
        </a:xfrm>
      </p:grpSpPr>
      <p:sp>
        <p:nvSpPr>
          <p:cNvPr id="145" name="Google Shape;145;p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46" name="Google Shape;146;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7"/>
        <p:cNvGrpSpPr/>
        <p:nvPr/>
      </p:nvGrpSpPr>
      <p:grpSpPr>
        <a:xfrm>
          <a:off x="0" y="0"/>
          <a:ext cx="0" cy="0"/>
          <a:chOff x="0" y="0"/>
          <a:chExt cx="0" cy="0"/>
        </a:xfrm>
      </p:grpSpPr>
      <p:sp>
        <p:nvSpPr>
          <p:cNvPr id="148" name="Google Shape;148;p4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49" name="Google Shape;149;p4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50" name="Google Shape;150;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1"/>
        <p:cNvGrpSpPr/>
        <p:nvPr/>
      </p:nvGrpSpPr>
      <p:grpSpPr>
        <a:xfrm>
          <a:off x="0" y="0"/>
          <a:ext cx="0" cy="0"/>
          <a:chOff x="0" y="0"/>
          <a:chExt cx="0" cy="0"/>
        </a:xfrm>
      </p:grpSpPr>
      <p:sp>
        <p:nvSpPr>
          <p:cNvPr id="152" name="Google Shape;152;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ingle header ">
  <p:cSld name="Single header ">
    <p:spTree>
      <p:nvGrpSpPr>
        <p:cNvPr id="1" name="Shape 27"/>
        <p:cNvGrpSpPr/>
        <p:nvPr/>
      </p:nvGrpSpPr>
      <p:grpSpPr>
        <a:xfrm>
          <a:off x="0" y="0"/>
          <a:ext cx="0" cy="0"/>
          <a:chOff x="0" y="0"/>
          <a:chExt cx="0" cy="0"/>
        </a:xfrm>
      </p:grpSpPr>
      <p:sp>
        <p:nvSpPr>
          <p:cNvPr id="28" name="Google Shape;28;p26"/>
          <p:cNvSpPr>
            <a:spLocks noGrp="1"/>
          </p:cNvSpPr>
          <p:nvPr>
            <p:ph type="pic" idx="2"/>
          </p:nvPr>
        </p:nvSpPr>
        <p:spPr>
          <a:xfrm>
            <a:off x="304800" y="187167"/>
            <a:ext cx="8508300" cy="4551900"/>
          </a:xfrm>
          <a:prstGeom prst="rect">
            <a:avLst/>
          </a:prstGeom>
          <a:noFill/>
          <a:ln>
            <a:noFill/>
          </a:ln>
        </p:spPr>
      </p:sp>
      <p:sp>
        <p:nvSpPr>
          <p:cNvPr id="29" name="Google Shape;29;p26"/>
          <p:cNvSpPr txBox="1">
            <a:spLocks noGrp="1"/>
          </p:cNvSpPr>
          <p:nvPr>
            <p:ph type="body" idx="1"/>
          </p:nvPr>
        </p:nvSpPr>
        <p:spPr>
          <a:xfrm>
            <a:off x="491630" y="430916"/>
            <a:ext cx="4072200" cy="495900"/>
          </a:xfrm>
          <a:prstGeom prst="rect">
            <a:avLst/>
          </a:prstGeom>
          <a:solidFill>
            <a:srgbClr val="009F4D"/>
          </a:solidFill>
          <a:ln>
            <a:noFill/>
          </a:ln>
        </p:spPr>
        <p:txBody>
          <a:bodyPr spcFirstLastPara="1" wrap="square" lIns="74425" tIns="37200" rIns="74425" bIns="37200" anchor="t" anchorCtr="0">
            <a:noAutofit/>
          </a:bodyPr>
          <a:lstStyle>
            <a:lvl1pPr marL="457200" marR="0" lvl="0" indent="-228600" algn="l">
              <a:lnSpc>
                <a:spcPct val="90000"/>
              </a:lnSpc>
              <a:spcBef>
                <a:spcPts val="0"/>
              </a:spcBef>
              <a:spcAft>
                <a:spcPts val="0"/>
              </a:spcAft>
              <a:buClr>
                <a:srgbClr val="FFFFFF"/>
              </a:buClr>
              <a:buSzPts val="3700"/>
              <a:buFont typeface="Arial"/>
              <a:buNone/>
              <a:defRPr sz="3700" b="1">
                <a:solidFill>
                  <a:srgbClr val="FFFFF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6"/>
          <p:cNvSpPr txBox="1">
            <a:spLocks noGrp="1"/>
          </p:cNvSpPr>
          <p:nvPr>
            <p:ph type="body" idx="3"/>
          </p:nvPr>
        </p:nvSpPr>
        <p:spPr>
          <a:xfrm>
            <a:off x="7251290" y="4726732"/>
            <a:ext cx="1575900" cy="278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F7F7F"/>
              </a:buClr>
              <a:buSzPts val="1000"/>
              <a:buNone/>
              <a:defRPr sz="1000">
                <a:solidFill>
                  <a:srgbClr val="7F7F7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1" name="Google Shape;31;p26"/>
          <p:cNvGrpSpPr/>
          <p:nvPr/>
        </p:nvGrpSpPr>
        <p:grpSpPr>
          <a:xfrm>
            <a:off x="2438401" y="3372587"/>
            <a:ext cx="6705600" cy="1386990"/>
            <a:chOff x="1842655" y="-1271155"/>
            <a:chExt cx="6705600" cy="1541100"/>
          </a:xfrm>
        </p:grpSpPr>
        <p:sp>
          <p:nvSpPr>
            <p:cNvPr id="32" name="Google Shape;32;p26"/>
            <p:cNvSpPr/>
            <p:nvPr/>
          </p:nvSpPr>
          <p:spPr>
            <a:xfrm flipH="1">
              <a:off x="1842655" y="-1271155"/>
              <a:ext cx="6705600" cy="1541100"/>
            </a:xfrm>
            <a:prstGeom prst="rtTriangl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0" i="0" u="none" strike="noStrike" cap="none">
                <a:solidFill>
                  <a:srgbClr val="FF0000"/>
                </a:solidFill>
                <a:latin typeface="Calibri"/>
                <a:ea typeface="Calibri"/>
                <a:cs typeface="Calibri"/>
                <a:sym typeface="Calibri"/>
              </a:endParaRPr>
            </a:p>
          </p:txBody>
        </p:sp>
        <p:pic>
          <p:nvPicPr>
            <p:cNvPr id="33" name="Google Shape;33;p26" descr="SJA logo on angled slice.psd"/>
            <p:cNvPicPr preferRelativeResize="0"/>
            <p:nvPr/>
          </p:nvPicPr>
          <p:blipFill rotWithShape="1">
            <a:blip r:embed="rId2">
              <a:alphaModFix/>
            </a:blip>
            <a:srcRect l="57735" t="40499" r="2544"/>
            <a:stretch/>
          </p:blipFill>
          <p:spPr>
            <a:xfrm>
              <a:off x="6636327" y="-370811"/>
              <a:ext cx="1634836" cy="6407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bullet point ">
  <p:cSld name="Title &amp; bullet point ">
    <p:spTree>
      <p:nvGrpSpPr>
        <p:cNvPr id="1" name="Shape 34"/>
        <p:cNvGrpSpPr/>
        <p:nvPr/>
      </p:nvGrpSpPr>
      <p:grpSpPr>
        <a:xfrm>
          <a:off x="0" y="0"/>
          <a:ext cx="0" cy="0"/>
          <a:chOff x="0" y="0"/>
          <a:chExt cx="0" cy="0"/>
        </a:xfrm>
      </p:grpSpPr>
      <p:sp>
        <p:nvSpPr>
          <p:cNvPr id="35" name="Google Shape;35;p27"/>
          <p:cNvSpPr txBox="1">
            <a:spLocks noGrp="1"/>
          </p:cNvSpPr>
          <p:nvPr>
            <p:ph type="body" idx="1"/>
          </p:nvPr>
        </p:nvSpPr>
        <p:spPr>
          <a:xfrm>
            <a:off x="526121" y="1136911"/>
            <a:ext cx="7658400" cy="3127200"/>
          </a:xfrm>
          <a:prstGeom prst="rect">
            <a:avLst/>
          </a:prstGeom>
          <a:noFill/>
          <a:ln>
            <a:noFill/>
          </a:ln>
        </p:spPr>
        <p:txBody>
          <a:bodyPr spcFirstLastPara="1" wrap="square" lIns="74425" tIns="37200" rIns="74425" bIns="37200" anchor="t" anchorCtr="0">
            <a:noAutofit/>
          </a:bodyPr>
          <a:lstStyle>
            <a:lvl1pPr marL="457200" lvl="0" indent="-342900" algn="l">
              <a:lnSpc>
                <a:spcPct val="90000"/>
              </a:lnSpc>
              <a:spcBef>
                <a:spcPts val="1000"/>
              </a:spcBef>
              <a:spcAft>
                <a:spcPts val="0"/>
              </a:spcAft>
              <a:buClr>
                <a:srgbClr val="007A53"/>
              </a:buClr>
              <a:buSzPts val="1800"/>
              <a:buFont typeface="Merriweather Sans"/>
              <a:buChar char="➤"/>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491630" y="430916"/>
            <a:ext cx="4072200" cy="495900"/>
          </a:xfrm>
          <a:prstGeom prst="rect">
            <a:avLst/>
          </a:prstGeom>
          <a:solidFill>
            <a:srgbClr val="009F4D"/>
          </a:solidFill>
          <a:ln>
            <a:noFill/>
          </a:ln>
        </p:spPr>
        <p:txBody>
          <a:bodyPr spcFirstLastPara="1" wrap="square" lIns="74425" tIns="37200" rIns="74425" bIns="37200" anchor="t" anchorCtr="0">
            <a:noAutofit/>
          </a:bodyPr>
          <a:lstStyle>
            <a:lvl1pPr marL="457200" marR="0" lvl="0" indent="-228600" algn="l">
              <a:lnSpc>
                <a:spcPct val="90000"/>
              </a:lnSpc>
              <a:spcBef>
                <a:spcPts val="0"/>
              </a:spcBef>
              <a:spcAft>
                <a:spcPts val="0"/>
              </a:spcAft>
              <a:buClr>
                <a:srgbClr val="FFFFFF"/>
              </a:buClr>
              <a:buSzPts val="3700"/>
              <a:buFont typeface="Arial"/>
              <a:buNone/>
              <a:defRPr sz="3700" b="1">
                <a:solidFill>
                  <a:srgbClr val="FFFFF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body" idx="3"/>
          </p:nvPr>
        </p:nvSpPr>
        <p:spPr>
          <a:xfrm>
            <a:off x="7226702" y="4709075"/>
            <a:ext cx="1575900" cy="278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F7F7F"/>
              </a:buClr>
              <a:buSzPts val="1000"/>
              <a:buNone/>
              <a:defRPr sz="1000">
                <a:solidFill>
                  <a:srgbClr val="7F7F7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reatment (video)">
  <p:cSld name="Treatment (video)">
    <p:spTree>
      <p:nvGrpSpPr>
        <p:cNvPr id="1" name="Shape 38"/>
        <p:cNvGrpSpPr/>
        <p:nvPr/>
      </p:nvGrpSpPr>
      <p:grpSpPr>
        <a:xfrm>
          <a:off x="0" y="0"/>
          <a:ext cx="0" cy="0"/>
          <a:chOff x="0" y="0"/>
          <a:chExt cx="0" cy="0"/>
        </a:xfrm>
      </p:grpSpPr>
      <p:sp>
        <p:nvSpPr>
          <p:cNvPr id="39" name="Google Shape;39;p28"/>
          <p:cNvSpPr>
            <a:spLocks noGrp="1"/>
          </p:cNvSpPr>
          <p:nvPr>
            <p:ph type="media" idx="2"/>
          </p:nvPr>
        </p:nvSpPr>
        <p:spPr>
          <a:xfrm>
            <a:off x="1192745" y="1444451"/>
            <a:ext cx="7059600" cy="2442900"/>
          </a:xfrm>
          <a:prstGeom prst="rect">
            <a:avLst/>
          </a:prstGeom>
          <a:noFill/>
          <a:ln w="38100" cap="flat" cmpd="sng">
            <a:solidFill>
              <a:srgbClr val="007A53"/>
            </a:solidFill>
            <a:prstDash val="solid"/>
            <a:round/>
            <a:headEnd type="none" w="sm" len="sm"/>
            <a:tailEnd type="none" w="sm" len="sm"/>
          </a:ln>
        </p:spPr>
        <p:txBody>
          <a:bodyPr spcFirstLastPara="1" wrap="square" lIns="74425" tIns="37200" rIns="74425" bIns="372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28"/>
          <p:cNvSpPr txBox="1">
            <a:spLocks noGrp="1"/>
          </p:cNvSpPr>
          <p:nvPr>
            <p:ph type="body" idx="1"/>
          </p:nvPr>
        </p:nvSpPr>
        <p:spPr>
          <a:xfrm>
            <a:off x="491630" y="430916"/>
            <a:ext cx="4072200" cy="495900"/>
          </a:xfrm>
          <a:prstGeom prst="rect">
            <a:avLst/>
          </a:prstGeom>
          <a:solidFill>
            <a:srgbClr val="009F4D"/>
          </a:solidFill>
          <a:ln>
            <a:noFill/>
          </a:ln>
        </p:spPr>
        <p:txBody>
          <a:bodyPr spcFirstLastPara="1" wrap="square" lIns="74425" tIns="37200" rIns="74425" bIns="37200" anchor="t" anchorCtr="0">
            <a:noAutofit/>
          </a:bodyPr>
          <a:lstStyle>
            <a:lvl1pPr marL="457200" marR="0" lvl="0" indent="-228600" algn="l">
              <a:lnSpc>
                <a:spcPct val="90000"/>
              </a:lnSpc>
              <a:spcBef>
                <a:spcPts val="0"/>
              </a:spcBef>
              <a:spcAft>
                <a:spcPts val="0"/>
              </a:spcAft>
              <a:buClr>
                <a:srgbClr val="FFFFFF"/>
              </a:buClr>
              <a:buSzPts val="3700"/>
              <a:buFont typeface="Arial"/>
              <a:buNone/>
              <a:defRPr sz="3700" b="1">
                <a:solidFill>
                  <a:srgbClr val="FFFFF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8"/>
          <p:cNvSpPr txBox="1">
            <a:spLocks noGrp="1"/>
          </p:cNvSpPr>
          <p:nvPr>
            <p:ph type="body" idx="3"/>
          </p:nvPr>
        </p:nvSpPr>
        <p:spPr>
          <a:xfrm>
            <a:off x="7226702" y="4709075"/>
            <a:ext cx="1575900" cy="278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F7F7F"/>
              </a:buClr>
              <a:buSzPts val="1000"/>
              <a:buNone/>
              <a:defRPr sz="1000">
                <a:solidFill>
                  <a:srgbClr val="7F7F7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iz">
  <p:cSld name="Title only iz">
    <p:spTree>
      <p:nvGrpSpPr>
        <p:cNvPr id="1" name="Shape 42"/>
        <p:cNvGrpSpPr/>
        <p:nvPr/>
      </p:nvGrpSpPr>
      <p:grpSpPr>
        <a:xfrm>
          <a:off x="0" y="0"/>
          <a:ext cx="0" cy="0"/>
          <a:chOff x="0" y="0"/>
          <a:chExt cx="0" cy="0"/>
        </a:xfrm>
      </p:grpSpPr>
      <p:sp>
        <p:nvSpPr>
          <p:cNvPr id="43" name="Google Shape;43;p29"/>
          <p:cNvSpPr txBox="1">
            <a:spLocks noGrp="1"/>
          </p:cNvSpPr>
          <p:nvPr>
            <p:ph type="title"/>
          </p:nvPr>
        </p:nvSpPr>
        <p:spPr>
          <a:xfrm>
            <a:off x="404491" y="257348"/>
            <a:ext cx="8208900" cy="525600"/>
          </a:xfrm>
          <a:prstGeom prst="rect">
            <a:avLst/>
          </a:prstGeom>
          <a:solidFill>
            <a:srgbClr val="009F4D"/>
          </a:solidFill>
          <a:ln>
            <a:noFill/>
          </a:ln>
        </p:spPr>
        <p:txBody>
          <a:bodyPr spcFirstLastPara="1" wrap="square" lIns="104275" tIns="52125" rIns="104275" bIns="52125" anchor="ctr" anchorCtr="0">
            <a:noAutofit/>
          </a:bodyPr>
          <a:lstStyle>
            <a:lvl1pPr lvl="0" algn="l">
              <a:lnSpc>
                <a:spcPct val="90000"/>
              </a:lnSpc>
              <a:spcBef>
                <a:spcPts val="0"/>
              </a:spcBef>
              <a:spcAft>
                <a:spcPts val="0"/>
              </a:spcAft>
              <a:buClr>
                <a:schemeClr val="lt1"/>
              </a:buClr>
              <a:buSzPts val="3325"/>
              <a:buFont typeface="Calibri"/>
              <a:buNone/>
              <a:defRPr sz="3325">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reak page 1">
  <p:cSld name="Break page 1">
    <p:bg>
      <p:bgPr>
        <a:solidFill>
          <a:schemeClr val="lt1"/>
        </a:solidFill>
        <a:effectLst/>
      </p:bgPr>
    </p:bg>
    <p:spTree>
      <p:nvGrpSpPr>
        <p:cNvPr id="1" name="Shape 44"/>
        <p:cNvGrpSpPr/>
        <p:nvPr/>
      </p:nvGrpSpPr>
      <p:grpSpPr>
        <a:xfrm>
          <a:off x="0" y="0"/>
          <a:ext cx="0" cy="0"/>
          <a:chOff x="0" y="0"/>
          <a:chExt cx="0" cy="0"/>
        </a:xfrm>
      </p:grpSpPr>
      <p:sp>
        <p:nvSpPr>
          <p:cNvPr id="45" name="Google Shape;45;p30"/>
          <p:cNvSpPr txBox="1">
            <a:spLocks noGrp="1"/>
          </p:cNvSpPr>
          <p:nvPr>
            <p:ph type="body" idx="1"/>
          </p:nvPr>
        </p:nvSpPr>
        <p:spPr>
          <a:xfrm>
            <a:off x="1551709" y="1752640"/>
            <a:ext cx="6359100" cy="495900"/>
          </a:xfrm>
          <a:prstGeom prst="rect">
            <a:avLst/>
          </a:prstGeom>
          <a:solidFill>
            <a:srgbClr val="8D8E8D"/>
          </a:solidFill>
          <a:ln>
            <a:noFill/>
          </a:ln>
        </p:spPr>
        <p:txBody>
          <a:bodyPr spcFirstLastPara="1" wrap="square" lIns="74425" tIns="37200" rIns="74425" bIns="37200" anchor="t" anchorCtr="0">
            <a:noAutofit/>
          </a:bodyPr>
          <a:lstStyle>
            <a:lvl1pPr marL="457200" marR="0" lvl="0" indent="-228600" algn="ctr">
              <a:lnSpc>
                <a:spcPct val="90000"/>
              </a:lnSpc>
              <a:spcBef>
                <a:spcPts val="0"/>
              </a:spcBef>
              <a:spcAft>
                <a:spcPts val="0"/>
              </a:spcAft>
              <a:buClr>
                <a:srgbClr val="FFFFFF"/>
              </a:buClr>
              <a:buSzPts val="3700"/>
              <a:buFont typeface="Arial"/>
              <a:buNone/>
              <a:defRPr sz="3700" b="1">
                <a:solidFill>
                  <a:srgbClr val="FFFFF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body" idx="2"/>
          </p:nvPr>
        </p:nvSpPr>
        <p:spPr>
          <a:xfrm>
            <a:off x="7226702" y="4709075"/>
            <a:ext cx="1575900" cy="2784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407"/>
              </a:spcBef>
              <a:spcAft>
                <a:spcPts val="0"/>
              </a:spcAft>
              <a:buClr>
                <a:srgbClr val="7F7F7F"/>
              </a:buClr>
              <a:buSzPts val="1000"/>
              <a:buFont typeface="Arial"/>
              <a:buNone/>
              <a:defRPr sz="1000">
                <a:solidFill>
                  <a:srgbClr val="7F7F7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ouble header &amp; subject change">
  <p:cSld name="Double header &amp; subject change">
    <p:spTree>
      <p:nvGrpSpPr>
        <p:cNvPr id="1" name="Shape 47"/>
        <p:cNvGrpSpPr/>
        <p:nvPr/>
      </p:nvGrpSpPr>
      <p:grpSpPr>
        <a:xfrm>
          <a:off x="0" y="0"/>
          <a:ext cx="0" cy="0"/>
          <a:chOff x="0" y="0"/>
          <a:chExt cx="0" cy="0"/>
        </a:xfrm>
      </p:grpSpPr>
      <p:sp>
        <p:nvSpPr>
          <p:cNvPr id="48" name="Google Shape;48;p31"/>
          <p:cNvSpPr>
            <a:spLocks noGrp="1"/>
          </p:cNvSpPr>
          <p:nvPr>
            <p:ph type="pic" idx="2"/>
          </p:nvPr>
        </p:nvSpPr>
        <p:spPr>
          <a:xfrm>
            <a:off x="304800" y="187167"/>
            <a:ext cx="8508300" cy="4551900"/>
          </a:xfrm>
          <a:prstGeom prst="rect">
            <a:avLst/>
          </a:prstGeom>
          <a:noFill/>
          <a:ln>
            <a:noFill/>
          </a:ln>
        </p:spPr>
      </p:sp>
      <p:sp>
        <p:nvSpPr>
          <p:cNvPr id="49" name="Google Shape;49;p31"/>
          <p:cNvSpPr txBox="1">
            <a:spLocks noGrp="1"/>
          </p:cNvSpPr>
          <p:nvPr>
            <p:ph type="body" idx="1"/>
          </p:nvPr>
        </p:nvSpPr>
        <p:spPr>
          <a:xfrm>
            <a:off x="7237435" y="4739201"/>
            <a:ext cx="1575900" cy="278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F7F7F"/>
              </a:buClr>
              <a:buSzPts val="1000"/>
              <a:buNone/>
              <a:defRPr sz="1000">
                <a:solidFill>
                  <a:srgbClr val="7F7F7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body" idx="3"/>
          </p:nvPr>
        </p:nvSpPr>
        <p:spPr>
          <a:xfrm>
            <a:off x="491630" y="430916"/>
            <a:ext cx="4072200" cy="495900"/>
          </a:xfrm>
          <a:prstGeom prst="rect">
            <a:avLst/>
          </a:prstGeom>
          <a:solidFill>
            <a:srgbClr val="009F4D"/>
          </a:solidFill>
          <a:ln>
            <a:noFill/>
          </a:ln>
        </p:spPr>
        <p:txBody>
          <a:bodyPr spcFirstLastPara="1" wrap="square" lIns="74425" tIns="37200" rIns="74425" bIns="37200" anchor="t" anchorCtr="0">
            <a:noAutofit/>
          </a:bodyPr>
          <a:lstStyle>
            <a:lvl1pPr marL="457200" marR="0" lvl="0" indent="-228600" algn="l">
              <a:lnSpc>
                <a:spcPct val="90000"/>
              </a:lnSpc>
              <a:spcBef>
                <a:spcPts val="0"/>
              </a:spcBef>
              <a:spcAft>
                <a:spcPts val="0"/>
              </a:spcAft>
              <a:buClr>
                <a:srgbClr val="FFFFFF"/>
              </a:buClr>
              <a:buSzPts val="3700"/>
              <a:buFont typeface="Arial"/>
              <a:buNone/>
              <a:defRPr sz="3700" b="1">
                <a:solidFill>
                  <a:srgbClr val="FFFFF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1"/>
          <p:cNvSpPr txBox="1">
            <a:spLocks noGrp="1"/>
          </p:cNvSpPr>
          <p:nvPr>
            <p:ph type="body" idx="4"/>
          </p:nvPr>
        </p:nvSpPr>
        <p:spPr>
          <a:xfrm>
            <a:off x="491629" y="926947"/>
            <a:ext cx="2979300" cy="495900"/>
          </a:xfrm>
          <a:prstGeom prst="rect">
            <a:avLst/>
          </a:prstGeom>
          <a:solidFill>
            <a:srgbClr val="009F4D"/>
          </a:solidFill>
          <a:ln>
            <a:noFill/>
          </a:ln>
        </p:spPr>
        <p:txBody>
          <a:bodyPr spcFirstLastPara="1" wrap="square" lIns="74425" tIns="37200" rIns="74425" bIns="37200" anchor="t" anchorCtr="0">
            <a:noAutofit/>
          </a:bodyPr>
          <a:lstStyle>
            <a:lvl1pPr marL="457200" marR="0" lvl="0" indent="-228600" algn="l">
              <a:lnSpc>
                <a:spcPct val="90000"/>
              </a:lnSpc>
              <a:spcBef>
                <a:spcPts val="0"/>
              </a:spcBef>
              <a:spcAft>
                <a:spcPts val="0"/>
              </a:spcAft>
              <a:buClr>
                <a:srgbClr val="FFFFFF"/>
              </a:buClr>
              <a:buSzPts val="3700"/>
              <a:buFont typeface="Arial"/>
              <a:buNone/>
              <a:defRPr sz="3700" b="1">
                <a:solidFill>
                  <a:srgbClr val="FFFFF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2" name="Google Shape;52;p31"/>
          <p:cNvGrpSpPr/>
          <p:nvPr/>
        </p:nvGrpSpPr>
        <p:grpSpPr>
          <a:xfrm>
            <a:off x="2438401" y="3372587"/>
            <a:ext cx="6705600" cy="1386990"/>
            <a:chOff x="1842655" y="-1271155"/>
            <a:chExt cx="6705600" cy="1541100"/>
          </a:xfrm>
        </p:grpSpPr>
        <p:sp>
          <p:nvSpPr>
            <p:cNvPr id="53" name="Google Shape;53;p31"/>
            <p:cNvSpPr/>
            <p:nvPr/>
          </p:nvSpPr>
          <p:spPr>
            <a:xfrm flipH="1">
              <a:off x="1842655" y="-1271155"/>
              <a:ext cx="6705600" cy="154110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0" i="0" u="none" strike="noStrike" cap="none">
                <a:solidFill>
                  <a:srgbClr val="FF0000"/>
                </a:solidFill>
                <a:latin typeface="Calibri"/>
                <a:ea typeface="Calibri"/>
                <a:cs typeface="Calibri"/>
                <a:sym typeface="Calibri"/>
              </a:endParaRPr>
            </a:p>
          </p:txBody>
        </p:sp>
        <p:pic>
          <p:nvPicPr>
            <p:cNvPr id="54" name="Google Shape;54;p31" descr="SJA logo on angled slice.psd"/>
            <p:cNvPicPr preferRelativeResize="0"/>
            <p:nvPr/>
          </p:nvPicPr>
          <p:blipFill rotWithShape="1">
            <a:blip r:embed="rId2">
              <a:alphaModFix/>
            </a:blip>
            <a:srcRect l="57735" t="40499" r="2544"/>
            <a:stretch/>
          </p:blipFill>
          <p:spPr>
            <a:xfrm>
              <a:off x="6636327" y="-370811"/>
              <a:ext cx="1634836" cy="6407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35000">
              <a:srgbClr val="FFFFFF"/>
            </a:gs>
            <a:gs pos="100000">
              <a:srgbClr val="5A9BD5"/>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0" name="Google Shape;110;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11" name="Google Shape;111;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aD0_J-lOSdo"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1"/>
          <p:cNvPicPr preferRelativeResize="0"/>
          <p:nvPr/>
        </p:nvPicPr>
        <p:blipFill rotWithShape="1">
          <a:blip r:embed="rId3">
            <a:alphaModFix/>
          </a:blip>
          <a:srcRect/>
          <a:stretch/>
        </p:blipFill>
        <p:spPr>
          <a:xfrm>
            <a:off x="6226500" y="147562"/>
            <a:ext cx="1366125" cy="3018665"/>
          </a:xfrm>
          <a:prstGeom prst="rect">
            <a:avLst/>
          </a:prstGeom>
          <a:noFill/>
          <a:ln>
            <a:noFill/>
          </a:ln>
        </p:spPr>
      </p:pic>
      <p:pic>
        <p:nvPicPr>
          <p:cNvPr id="158" name="Google Shape;158;p1"/>
          <p:cNvPicPr preferRelativeResize="0"/>
          <p:nvPr/>
        </p:nvPicPr>
        <p:blipFill rotWithShape="1">
          <a:blip r:embed="rId4">
            <a:alphaModFix/>
          </a:blip>
          <a:srcRect/>
          <a:stretch/>
        </p:blipFill>
        <p:spPr>
          <a:xfrm>
            <a:off x="152400" y="152400"/>
            <a:ext cx="1366115" cy="3018675"/>
          </a:xfrm>
          <a:prstGeom prst="rect">
            <a:avLst/>
          </a:prstGeom>
          <a:noFill/>
          <a:ln>
            <a:noFill/>
          </a:ln>
        </p:spPr>
      </p:pic>
      <p:pic>
        <p:nvPicPr>
          <p:cNvPr id="159" name="Google Shape;159;p1"/>
          <p:cNvPicPr preferRelativeResize="0"/>
          <p:nvPr/>
        </p:nvPicPr>
        <p:blipFill rotWithShape="1">
          <a:blip r:embed="rId5">
            <a:alphaModFix/>
          </a:blip>
          <a:srcRect/>
          <a:stretch/>
        </p:blipFill>
        <p:spPr>
          <a:xfrm>
            <a:off x="1670921" y="152400"/>
            <a:ext cx="1366125" cy="3009010"/>
          </a:xfrm>
          <a:prstGeom prst="rect">
            <a:avLst/>
          </a:prstGeom>
          <a:noFill/>
          <a:ln>
            <a:noFill/>
          </a:ln>
        </p:spPr>
      </p:pic>
      <p:pic>
        <p:nvPicPr>
          <p:cNvPr id="160" name="Google Shape;160;p1"/>
          <p:cNvPicPr preferRelativeResize="0"/>
          <p:nvPr/>
        </p:nvPicPr>
        <p:blipFill rotWithShape="1">
          <a:blip r:embed="rId6">
            <a:alphaModFix/>
          </a:blip>
          <a:srcRect/>
          <a:stretch/>
        </p:blipFill>
        <p:spPr>
          <a:xfrm>
            <a:off x="3189449" y="152400"/>
            <a:ext cx="1366125" cy="3009010"/>
          </a:xfrm>
          <a:prstGeom prst="rect">
            <a:avLst/>
          </a:prstGeom>
          <a:noFill/>
          <a:ln>
            <a:noFill/>
          </a:ln>
        </p:spPr>
      </p:pic>
      <p:pic>
        <p:nvPicPr>
          <p:cNvPr id="161" name="Google Shape;161;p1"/>
          <p:cNvPicPr preferRelativeResize="0"/>
          <p:nvPr/>
        </p:nvPicPr>
        <p:blipFill rotWithShape="1">
          <a:blip r:embed="rId7">
            <a:alphaModFix/>
          </a:blip>
          <a:srcRect/>
          <a:stretch/>
        </p:blipFill>
        <p:spPr>
          <a:xfrm>
            <a:off x="4707974" y="152400"/>
            <a:ext cx="1366125" cy="30089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0"/>
          <p:cNvSpPr/>
          <p:nvPr/>
        </p:nvSpPr>
        <p:spPr>
          <a:xfrm>
            <a:off x="-925" y="4634225"/>
            <a:ext cx="9144000" cy="509100"/>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Comic Sans MS"/>
                <a:ea typeface="Comic Sans MS"/>
                <a:cs typeface="Comic Sans MS"/>
                <a:sym typeface="Comic Sans MS"/>
              </a:rPr>
              <a:t>Lesson question: Can I explain the benefits of outdoor adventurous activities? </a:t>
            </a:r>
            <a:endParaRPr sz="1500" b="0" i="0" u="none" strike="noStrike" cap="none">
              <a:solidFill>
                <a:srgbClr val="000000"/>
              </a:solidFill>
              <a:latin typeface="Comic Sans MS"/>
              <a:ea typeface="Comic Sans MS"/>
              <a:cs typeface="Comic Sans MS"/>
              <a:sym typeface="Comic Sans MS"/>
            </a:endParaRPr>
          </a:p>
        </p:txBody>
      </p:sp>
      <p:sp>
        <p:nvSpPr>
          <p:cNvPr id="244" name="Google Shape;244;p10"/>
          <p:cNvSpPr/>
          <p:nvPr/>
        </p:nvSpPr>
        <p:spPr>
          <a:xfrm>
            <a:off x="494700" y="114125"/>
            <a:ext cx="8344500" cy="703500"/>
          </a:xfrm>
          <a:prstGeom prst="rect">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0" i="0" u="none" strike="noStrike" cap="none">
                <a:solidFill>
                  <a:srgbClr val="000000"/>
                </a:solidFill>
                <a:latin typeface="Comic Sans MS"/>
                <a:ea typeface="Comic Sans MS"/>
                <a:cs typeface="Comic Sans MS"/>
                <a:sym typeface="Comic Sans MS"/>
              </a:rPr>
              <a:t>Benefits of OAA</a:t>
            </a:r>
            <a:endParaRPr sz="2500" b="0" i="0" u="none" strike="noStrike" cap="none">
              <a:solidFill>
                <a:srgbClr val="000000"/>
              </a:solidFill>
              <a:latin typeface="Comic Sans MS"/>
              <a:ea typeface="Comic Sans MS"/>
              <a:cs typeface="Comic Sans MS"/>
              <a:sym typeface="Comic Sans MS"/>
            </a:endParaRPr>
          </a:p>
        </p:txBody>
      </p:sp>
      <p:sp>
        <p:nvSpPr>
          <p:cNvPr id="245" name="Google Shape;245;p10"/>
          <p:cNvSpPr/>
          <p:nvPr/>
        </p:nvSpPr>
        <p:spPr>
          <a:xfrm>
            <a:off x="524425" y="926750"/>
            <a:ext cx="5183100" cy="361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One of the big benefits of taking part in OAA is that it is a </a:t>
            </a:r>
            <a:r>
              <a:rPr lang="en-GB" sz="1900" b="1" i="0" u="sng" strike="noStrike" cap="none">
                <a:solidFill>
                  <a:srgbClr val="000000"/>
                </a:solidFill>
                <a:latin typeface="Comic Sans MS"/>
                <a:ea typeface="Comic Sans MS"/>
                <a:cs typeface="Comic Sans MS"/>
                <a:sym typeface="Comic Sans MS"/>
              </a:rPr>
              <a:t>positive risk</a:t>
            </a:r>
            <a:r>
              <a:rPr lang="en-GB" sz="1900" b="0" i="0" u="none" strike="noStrike" cap="none">
                <a:solidFill>
                  <a:srgbClr val="000000"/>
                </a:solidFill>
                <a:latin typeface="Comic Sans MS"/>
                <a:ea typeface="Comic Sans MS"/>
                <a:cs typeface="Comic Sans MS"/>
                <a:sym typeface="Comic Sans MS"/>
              </a:rPr>
              <a:t> taking experience.</a:t>
            </a:r>
            <a:endParaRPr sz="19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900"/>
              <a:buFont typeface="Arial"/>
              <a:buNone/>
            </a:pPr>
            <a:r>
              <a:rPr lang="en-GB" sz="1900" b="1" i="0" u="none" strike="noStrike" cap="none">
                <a:solidFill>
                  <a:srgbClr val="000000"/>
                </a:solidFill>
                <a:latin typeface="Comic Sans MS"/>
                <a:ea typeface="Comic Sans MS"/>
                <a:cs typeface="Comic Sans MS"/>
                <a:sym typeface="Comic Sans MS"/>
              </a:rPr>
              <a:t>Task: in your books explain why OAA is a positive risk taking experience</a:t>
            </a:r>
            <a:endParaRPr sz="1900" b="1" i="0" u="none" strike="noStrike" cap="none">
              <a:solidFill>
                <a:srgbClr val="000000"/>
              </a:solidFill>
              <a:latin typeface="Comic Sans MS"/>
              <a:ea typeface="Comic Sans MS"/>
              <a:cs typeface="Comic Sans MS"/>
              <a:sym typeface="Comic Sans MS"/>
            </a:endParaRPr>
          </a:p>
          <a:p>
            <a:pPr marL="457200" marR="0" lvl="0" indent="-349250" algn="l" rtl="0">
              <a:lnSpc>
                <a:spcPct val="100000"/>
              </a:lnSpc>
              <a:spcBef>
                <a:spcPts val="0"/>
              </a:spcBef>
              <a:spcAft>
                <a:spcPts val="0"/>
              </a:spcAft>
              <a:buClr>
                <a:srgbClr val="000000"/>
              </a:buClr>
              <a:buSzPts val="1900"/>
              <a:buFont typeface="Comic Sans MS"/>
              <a:buChar char="●"/>
            </a:pPr>
            <a:r>
              <a:rPr lang="en-GB" sz="1900" b="1" i="0" u="none" strike="noStrike" cap="none">
                <a:solidFill>
                  <a:srgbClr val="000000"/>
                </a:solidFill>
                <a:latin typeface="Comic Sans MS"/>
                <a:ea typeface="Comic Sans MS"/>
                <a:cs typeface="Comic Sans MS"/>
                <a:sym typeface="Comic Sans MS"/>
              </a:rPr>
              <a:t>What might individuals feel during the activity</a:t>
            </a:r>
            <a:endParaRPr sz="1900" b="1" i="0" u="none" strike="noStrike" cap="none">
              <a:solidFill>
                <a:srgbClr val="000000"/>
              </a:solidFill>
              <a:latin typeface="Comic Sans MS"/>
              <a:ea typeface="Comic Sans MS"/>
              <a:cs typeface="Comic Sans MS"/>
              <a:sym typeface="Comic Sans MS"/>
            </a:endParaRPr>
          </a:p>
          <a:p>
            <a:pPr marL="457200" marR="0" lvl="0" indent="-349250" algn="l" rtl="0">
              <a:lnSpc>
                <a:spcPct val="100000"/>
              </a:lnSpc>
              <a:spcBef>
                <a:spcPts val="0"/>
              </a:spcBef>
              <a:spcAft>
                <a:spcPts val="0"/>
              </a:spcAft>
              <a:buClr>
                <a:srgbClr val="000000"/>
              </a:buClr>
              <a:buSzPts val="1900"/>
              <a:buFont typeface="Comic Sans MS"/>
              <a:buChar char="●"/>
            </a:pPr>
            <a:r>
              <a:rPr lang="en-GB" sz="1900" b="1" i="0" u="none" strike="noStrike" cap="none">
                <a:solidFill>
                  <a:srgbClr val="000000"/>
                </a:solidFill>
                <a:latin typeface="Comic Sans MS"/>
                <a:ea typeface="Comic Sans MS"/>
                <a:cs typeface="Comic Sans MS"/>
                <a:sym typeface="Comic Sans MS"/>
              </a:rPr>
              <a:t>What might they do differently</a:t>
            </a:r>
            <a:endParaRPr sz="1900" b="1" i="0" u="none" strike="noStrike" cap="none">
              <a:solidFill>
                <a:srgbClr val="000000"/>
              </a:solidFill>
              <a:latin typeface="Comic Sans MS"/>
              <a:ea typeface="Comic Sans MS"/>
              <a:cs typeface="Comic Sans MS"/>
              <a:sym typeface="Comic Sans MS"/>
            </a:endParaRPr>
          </a:p>
          <a:p>
            <a:pPr marL="457200" marR="0" lvl="0" indent="-349250" algn="l" rtl="0">
              <a:lnSpc>
                <a:spcPct val="100000"/>
              </a:lnSpc>
              <a:spcBef>
                <a:spcPts val="0"/>
              </a:spcBef>
              <a:spcAft>
                <a:spcPts val="0"/>
              </a:spcAft>
              <a:buClr>
                <a:srgbClr val="000000"/>
              </a:buClr>
              <a:buSzPts val="1900"/>
              <a:buFont typeface="Comic Sans MS"/>
              <a:buChar char="●"/>
            </a:pPr>
            <a:r>
              <a:rPr lang="en-GB" sz="1900" b="1" i="0" u="none" strike="noStrike" cap="none">
                <a:solidFill>
                  <a:srgbClr val="000000"/>
                </a:solidFill>
                <a:latin typeface="Comic Sans MS"/>
                <a:ea typeface="Comic Sans MS"/>
                <a:cs typeface="Comic Sans MS"/>
                <a:sym typeface="Comic Sans MS"/>
              </a:rPr>
              <a:t>How will they feel afterwards?</a:t>
            </a:r>
            <a:endParaRPr sz="1900" b="1" i="0" u="none" strike="noStrike" cap="none">
              <a:solidFill>
                <a:srgbClr val="000000"/>
              </a:solidFill>
              <a:latin typeface="Comic Sans MS"/>
              <a:ea typeface="Comic Sans MS"/>
              <a:cs typeface="Comic Sans MS"/>
              <a:sym typeface="Comic Sans MS"/>
            </a:endParaRPr>
          </a:p>
          <a:p>
            <a:pPr marL="457200" marR="0" lvl="0" indent="-349250" algn="l" rtl="0">
              <a:lnSpc>
                <a:spcPct val="100000"/>
              </a:lnSpc>
              <a:spcBef>
                <a:spcPts val="0"/>
              </a:spcBef>
              <a:spcAft>
                <a:spcPts val="0"/>
              </a:spcAft>
              <a:buClr>
                <a:srgbClr val="000000"/>
              </a:buClr>
              <a:buSzPts val="1900"/>
              <a:buFont typeface="Comic Sans MS"/>
              <a:buChar char="●"/>
            </a:pPr>
            <a:r>
              <a:rPr lang="en-GB" sz="1900" b="1" i="0" u="none" strike="noStrike" cap="none">
                <a:solidFill>
                  <a:srgbClr val="000000"/>
                </a:solidFill>
                <a:latin typeface="Comic Sans MS"/>
                <a:ea typeface="Comic Sans MS"/>
                <a:cs typeface="Comic Sans MS"/>
                <a:sym typeface="Comic Sans MS"/>
              </a:rPr>
              <a:t>What might happen if they didn't take part in the activity?</a:t>
            </a:r>
            <a:endParaRPr sz="1900" b="1" i="0" u="none" strike="noStrike" cap="none">
              <a:solidFill>
                <a:srgbClr val="000000"/>
              </a:solidFill>
              <a:latin typeface="Comic Sans MS"/>
              <a:ea typeface="Comic Sans MS"/>
              <a:cs typeface="Comic Sans MS"/>
              <a:sym typeface="Comic Sans MS"/>
            </a:endParaRPr>
          </a:p>
        </p:txBody>
      </p:sp>
      <p:sp>
        <p:nvSpPr>
          <p:cNvPr id="246" name="Google Shape;246;p10"/>
          <p:cNvSpPr/>
          <p:nvPr/>
        </p:nvSpPr>
        <p:spPr>
          <a:xfrm>
            <a:off x="5350800" y="3245750"/>
            <a:ext cx="2913600" cy="12939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Comic Sans MS"/>
                <a:ea typeface="Comic Sans MS"/>
                <a:cs typeface="Comic Sans MS"/>
                <a:sym typeface="Comic Sans MS"/>
              </a:rPr>
              <a:t>Once you have written your answer, underline or highlight the benefits when participating in OAA.</a:t>
            </a:r>
            <a:endParaRPr sz="1700" b="0" i="0" u="none" strike="noStrike" cap="none">
              <a:solidFill>
                <a:srgbClr val="000000"/>
              </a:solidFill>
              <a:latin typeface="Comic Sans MS"/>
              <a:ea typeface="Comic Sans MS"/>
              <a:cs typeface="Comic Sans MS"/>
              <a:sym typeface="Comic Sans MS"/>
            </a:endParaRPr>
          </a:p>
        </p:txBody>
      </p:sp>
      <p:sp>
        <p:nvSpPr>
          <p:cNvPr id="247" name="Google Shape;247;p10"/>
          <p:cNvSpPr/>
          <p:nvPr/>
        </p:nvSpPr>
        <p:spPr>
          <a:xfrm>
            <a:off x="5856225" y="946575"/>
            <a:ext cx="2982900" cy="2190000"/>
          </a:xfrm>
          <a:prstGeom prst="rect">
            <a:avLst/>
          </a:prstGeom>
          <a:solidFill>
            <a:schemeClr val="lt1"/>
          </a:solidFill>
          <a:ln w="38100" cap="flat" cmpd="sng">
            <a:solidFill>
              <a:srgbClr val="009F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Sentence starters: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OAA helps people because…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They might do something that…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They will feel happier because…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Key words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Challenge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Feel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Resilient</a:t>
            </a:r>
            <a:endParaRPr sz="1400" b="0" i="0" u="none" strike="noStrike" cap="none">
              <a:solidFill>
                <a:srgbClr val="000000"/>
              </a:solidFill>
              <a:latin typeface="Arial"/>
              <a:ea typeface="Arial"/>
              <a:cs typeface="Arial"/>
              <a:sym typeface="Arial"/>
            </a:endParaRPr>
          </a:p>
        </p:txBody>
      </p:sp>
      <p:pic>
        <p:nvPicPr>
          <p:cNvPr id="248" name="Google Shape;248;p10"/>
          <p:cNvPicPr preferRelativeResize="0"/>
          <p:nvPr/>
        </p:nvPicPr>
        <p:blipFill rotWithShape="1">
          <a:blip r:embed="rId3">
            <a:alphaModFix/>
          </a:blip>
          <a:srcRect/>
          <a:stretch/>
        </p:blipFill>
        <p:spPr>
          <a:xfrm>
            <a:off x="-927" y="43156"/>
            <a:ext cx="587825" cy="1294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10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1"/>
          <p:cNvSpPr/>
          <p:nvPr/>
        </p:nvSpPr>
        <p:spPr>
          <a:xfrm>
            <a:off x="494700" y="114125"/>
            <a:ext cx="8344500" cy="703500"/>
          </a:xfrm>
          <a:prstGeom prst="rect">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0" i="0" u="none" strike="noStrike" cap="none">
                <a:solidFill>
                  <a:srgbClr val="000000"/>
                </a:solidFill>
                <a:latin typeface="Comic Sans MS"/>
                <a:ea typeface="Comic Sans MS"/>
                <a:cs typeface="Comic Sans MS"/>
                <a:sym typeface="Comic Sans MS"/>
              </a:rPr>
              <a:t>Benefits of OAA</a:t>
            </a:r>
            <a:endParaRPr sz="2500" b="0" i="0" u="none" strike="noStrike" cap="none">
              <a:solidFill>
                <a:srgbClr val="000000"/>
              </a:solidFill>
              <a:latin typeface="Comic Sans MS"/>
              <a:ea typeface="Comic Sans MS"/>
              <a:cs typeface="Comic Sans MS"/>
              <a:sym typeface="Comic Sans MS"/>
            </a:endParaRPr>
          </a:p>
        </p:txBody>
      </p:sp>
      <p:sp>
        <p:nvSpPr>
          <p:cNvPr id="254" name="Google Shape;254;p11"/>
          <p:cNvSpPr/>
          <p:nvPr/>
        </p:nvSpPr>
        <p:spPr>
          <a:xfrm>
            <a:off x="534325" y="946575"/>
            <a:ext cx="6828300" cy="355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Comic Sans MS"/>
                <a:ea typeface="Comic Sans MS"/>
                <a:cs typeface="Comic Sans MS"/>
                <a:sym typeface="Comic Sans MS"/>
              </a:rPr>
              <a:t>Self assessment time</a:t>
            </a: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Comic Sans MS"/>
                <a:ea typeface="Comic Sans MS"/>
                <a:cs typeface="Comic Sans MS"/>
                <a:sym typeface="Comic Sans MS"/>
              </a:rPr>
              <a:t>Time to self assess your answer to see if you included the key aspects of OAA and positive risk taking. Should you have not included these, please add them in now in </a:t>
            </a:r>
            <a:r>
              <a:rPr lang="en-GB" sz="1700" b="0" i="0" u="none" strike="noStrike" cap="none">
                <a:solidFill>
                  <a:srgbClr val="FF0000"/>
                </a:solidFill>
                <a:latin typeface="Comic Sans MS"/>
                <a:ea typeface="Comic Sans MS"/>
                <a:cs typeface="Comic Sans MS"/>
                <a:sym typeface="Comic Sans MS"/>
              </a:rPr>
              <a:t>a different colour pen</a:t>
            </a:r>
            <a:endParaRPr sz="1700" b="0" i="0" u="none" strike="noStrike" cap="none">
              <a:solidFill>
                <a:srgbClr val="FF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FF0000"/>
              </a:solidFill>
              <a:latin typeface="Comic Sans MS"/>
              <a:ea typeface="Comic Sans MS"/>
              <a:cs typeface="Comic Sans MS"/>
              <a:sym typeface="Comic Sans MS"/>
            </a:endParaRPr>
          </a:p>
          <a:p>
            <a:pPr marL="457200" marR="0" lvl="0" indent="-336550" algn="l" rtl="0">
              <a:lnSpc>
                <a:spcPct val="100000"/>
              </a:lnSpc>
              <a:spcBef>
                <a:spcPts val="0"/>
              </a:spcBef>
              <a:spcAft>
                <a:spcPts val="0"/>
              </a:spcAft>
              <a:buClr>
                <a:srgbClr val="000000"/>
              </a:buClr>
              <a:buSzPts val="1700"/>
              <a:buFont typeface="Comic Sans MS"/>
              <a:buChar char="●"/>
            </a:pPr>
            <a:r>
              <a:rPr lang="en-GB" sz="1700" b="0" i="0" u="none" strike="noStrike" cap="none">
                <a:solidFill>
                  <a:srgbClr val="000000"/>
                </a:solidFill>
                <a:latin typeface="Comic Sans MS"/>
                <a:ea typeface="Comic Sans MS"/>
                <a:cs typeface="Comic Sans MS"/>
                <a:sym typeface="Comic Sans MS"/>
              </a:rPr>
              <a:t>Helps people to take risks in a safe environment as they are supported by instructors</a:t>
            </a:r>
            <a:endParaRPr sz="1700" b="0" i="0" u="none" strike="noStrike" cap="none">
              <a:solidFill>
                <a:srgbClr val="000000"/>
              </a:solidFill>
              <a:latin typeface="Comic Sans MS"/>
              <a:ea typeface="Comic Sans MS"/>
              <a:cs typeface="Comic Sans MS"/>
              <a:sym typeface="Comic Sans MS"/>
            </a:endParaRPr>
          </a:p>
          <a:p>
            <a:pPr marL="457200" marR="0" lvl="0" indent="-336550" algn="l" rtl="0">
              <a:lnSpc>
                <a:spcPct val="100000"/>
              </a:lnSpc>
              <a:spcBef>
                <a:spcPts val="0"/>
              </a:spcBef>
              <a:spcAft>
                <a:spcPts val="0"/>
              </a:spcAft>
              <a:buClr>
                <a:srgbClr val="000000"/>
              </a:buClr>
              <a:buSzPts val="1700"/>
              <a:buFont typeface="Comic Sans MS"/>
              <a:buChar char="●"/>
            </a:pPr>
            <a:r>
              <a:rPr lang="en-GB" sz="1700" b="0" i="0" u="none" strike="noStrike" cap="none">
                <a:solidFill>
                  <a:srgbClr val="000000"/>
                </a:solidFill>
                <a:latin typeface="Comic Sans MS"/>
                <a:ea typeface="Comic Sans MS"/>
                <a:cs typeface="Comic Sans MS"/>
                <a:sym typeface="Comic Sans MS"/>
              </a:rPr>
              <a:t>They will get an adrenaline rush and feel good</a:t>
            </a:r>
            <a:endParaRPr sz="1700" b="0" i="0" u="none" strike="noStrike" cap="none">
              <a:solidFill>
                <a:srgbClr val="000000"/>
              </a:solidFill>
              <a:latin typeface="Comic Sans MS"/>
              <a:ea typeface="Comic Sans MS"/>
              <a:cs typeface="Comic Sans MS"/>
              <a:sym typeface="Comic Sans MS"/>
            </a:endParaRPr>
          </a:p>
          <a:p>
            <a:pPr marL="457200" marR="0" lvl="0" indent="-336550" algn="l" rtl="0">
              <a:lnSpc>
                <a:spcPct val="100000"/>
              </a:lnSpc>
              <a:spcBef>
                <a:spcPts val="0"/>
              </a:spcBef>
              <a:spcAft>
                <a:spcPts val="0"/>
              </a:spcAft>
              <a:buClr>
                <a:srgbClr val="000000"/>
              </a:buClr>
              <a:buSzPts val="1700"/>
              <a:buFont typeface="Comic Sans MS"/>
              <a:buChar char="●"/>
            </a:pPr>
            <a:r>
              <a:rPr lang="en-GB" sz="1700" b="0" i="0" u="none" strike="noStrike" cap="none">
                <a:solidFill>
                  <a:srgbClr val="000000"/>
                </a:solidFill>
                <a:latin typeface="Comic Sans MS"/>
                <a:ea typeface="Comic Sans MS"/>
                <a:cs typeface="Comic Sans MS"/>
                <a:sym typeface="Comic Sans MS"/>
              </a:rPr>
              <a:t>They might not have participated in this activity before so feel like they have accomplished a new challenge</a:t>
            </a:r>
            <a:endParaRPr sz="1700" b="0" i="0" u="none" strike="noStrike" cap="none">
              <a:solidFill>
                <a:srgbClr val="000000"/>
              </a:solidFill>
              <a:latin typeface="Comic Sans MS"/>
              <a:ea typeface="Comic Sans MS"/>
              <a:cs typeface="Comic Sans MS"/>
              <a:sym typeface="Comic Sans MS"/>
            </a:endParaRPr>
          </a:p>
          <a:p>
            <a:pPr marL="457200" marR="0" lvl="0" indent="-336550" algn="l" rtl="0">
              <a:lnSpc>
                <a:spcPct val="100000"/>
              </a:lnSpc>
              <a:spcBef>
                <a:spcPts val="0"/>
              </a:spcBef>
              <a:spcAft>
                <a:spcPts val="0"/>
              </a:spcAft>
              <a:buClr>
                <a:srgbClr val="000000"/>
              </a:buClr>
              <a:buSzPts val="1700"/>
              <a:buFont typeface="Comic Sans MS"/>
              <a:buChar char="●"/>
            </a:pPr>
            <a:r>
              <a:rPr lang="en-GB" sz="1700" b="0" i="0" u="none" strike="noStrike" cap="none">
                <a:solidFill>
                  <a:srgbClr val="000000"/>
                </a:solidFill>
                <a:latin typeface="Comic Sans MS"/>
                <a:ea typeface="Comic Sans MS"/>
                <a:cs typeface="Comic Sans MS"/>
                <a:sym typeface="Comic Sans MS"/>
              </a:rPr>
              <a:t>They might have overcome a fear and feel good</a:t>
            </a: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mic Sans MS"/>
              <a:ea typeface="Comic Sans MS"/>
              <a:cs typeface="Comic Sans MS"/>
              <a:sym typeface="Comic Sans MS"/>
            </a:endParaRPr>
          </a:p>
        </p:txBody>
      </p:sp>
      <p:sp>
        <p:nvSpPr>
          <p:cNvPr id="255" name="Google Shape;255;p11"/>
          <p:cNvSpPr/>
          <p:nvPr/>
        </p:nvSpPr>
        <p:spPr>
          <a:xfrm>
            <a:off x="-925" y="4634225"/>
            <a:ext cx="9144000" cy="509100"/>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Comic Sans MS"/>
                <a:ea typeface="Comic Sans MS"/>
                <a:cs typeface="Comic Sans MS"/>
                <a:sym typeface="Comic Sans MS"/>
              </a:rPr>
              <a:t>Lesson question: Can I explain the benefits of outdoor adventurous activities? </a:t>
            </a:r>
            <a:endParaRPr sz="1500" b="0" i="0" u="none" strike="noStrike" cap="none">
              <a:solidFill>
                <a:srgbClr val="000000"/>
              </a:solidFill>
              <a:latin typeface="Comic Sans MS"/>
              <a:ea typeface="Comic Sans MS"/>
              <a:cs typeface="Comic Sans MS"/>
              <a:sym typeface="Comic Sans MS"/>
            </a:endParaRPr>
          </a:p>
        </p:txBody>
      </p:sp>
      <p:pic>
        <p:nvPicPr>
          <p:cNvPr id="256" name="Google Shape;256;p11"/>
          <p:cNvPicPr preferRelativeResize="0"/>
          <p:nvPr/>
        </p:nvPicPr>
        <p:blipFill rotWithShape="1">
          <a:blip r:embed="rId3">
            <a:alphaModFix/>
          </a:blip>
          <a:srcRect/>
          <a:stretch/>
        </p:blipFill>
        <p:spPr>
          <a:xfrm>
            <a:off x="8089600" y="72851"/>
            <a:ext cx="749600" cy="1656351"/>
          </a:xfrm>
          <a:prstGeom prst="rect">
            <a:avLst/>
          </a:prstGeom>
          <a:noFill/>
          <a:ln>
            <a:noFill/>
          </a:ln>
        </p:spPr>
      </p:pic>
      <p:pic>
        <p:nvPicPr>
          <p:cNvPr id="257" name="Google Shape;257;p11"/>
          <p:cNvPicPr preferRelativeResize="0"/>
          <p:nvPr/>
        </p:nvPicPr>
        <p:blipFill rotWithShape="1">
          <a:blip r:embed="rId4">
            <a:alphaModFix/>
          </a:blip>
          <a:srcRect l="66777" t="3096" r="3289" b="39019"/>
          <a:stretch/>
        </p:blipFill>
        <p:spPr>
          <a:xfrm>
            <a:off x="7150525" y="505050"/>
            <a:ext cx="797918" cy="1656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2"/>
          <p:cNvSpPr/>
          <p:nvPr/>
        </p:nvSpPr>
        <p:spPr>
          <a:xfrm>
            <a:off x="494700" y="114125"/>
            <a:ext cx="8344500" cy="703500"/>
          </a:xfrm>
          <a:prstGeom prst="rect">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0" i="0" u="none" strike="noStrike" cap="none">
                <a:solidFill>
                  <a:srgbClr val="000000"/>
                </a:solidFill>
                <a:latin typeface="Comic Sans MS"/>
                <a:ea typeface="Comic Sans MS"/>
                <a:cs typeface="Comic Sans MS"/>
                <a:sym typeface="Comic Sans MS"/>
              </a:rPr>
              <a:t>Benefits of OAA</a:t>
            </a:r>
            <a:endParaRPr sz="2500" b="0" i="0" u="none" strike="noStrike" cap="none">
              <a:solidFill>
                <a:srgbClr val="000000"/>
              </a:solidFill>
              <a:latin typeface="Comic Sans MS"/>
              <a:ea typeface="Comic Sans MS"/>
              <a:cs typeface="Comic Sans MS"/>
              <a:sym typeface="Comic Sans MS"/>
            </a:endParaRPr>
          </a:p>
        </p:txBody>
      </p:sp>
      <p:pic>
        <p:nvPicPr>
          <p:cNvPr id="263" name="Google Shape;263;p12"/>
          <p:cNvPicPr preferRelativeResize="0"/>
          <p:nvPr/>
        </p:nvPicPr>
        <p:blipFill rotWithShape="1">
          <a:blip r:embed="rId3">
            <a:alphaModFix/>
          </a:blip>
          <a:srcRect/>
          <a:stretch/>
        </p:blipFill>
        <p:spPr>
          <a:xfrm>
            <a:off x="4621950" y="965051"/>
            <a:ext cx="4217250" cy="2836801"/>
          </a:xfrm>
          <a:prstGeom prst="rect">
            <a:avLst/>
          </a:prstGeom>
          <a:noFill/>
          <a:ln>
            <a:noFill/>
          </a:ln>
        </p:spPr>
      </p:pic>
      <p:sp>
        <p:nvSpPr>
          <p:cNvPr id="264" name="Google Shape;264;p12"/>
          <p:cNvSpPr/>
          <p:nvPr/>
        </p:nvSpPr>
        <p:spPr>
          <a:xfrm>
            <a:off x="514525" y="986225"/>
            <a:ext cx="3924600" cy="3438900"/>
          </a:xfrm>
          <a:prstGeom prst="rect">
            <a:avLst/>
          </a:prstGeom>
          <a:solidFill>
            <a:schemeClr val="lt1"/>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omic Sans MS"/>
                <a:ea typeface="Comic Sans MS"/>
                <a:cs typeface="Comic Sans MS"/>
                <a:sym typeface="Comic Sans MS"/>
              </a:rPr>
              <a:t>Outdoor Adventurous activities help people to </a:t>
            </a:r>
            <a:r>
              <a:rPr lang="en-GB" sz="1600" b="0" i="0" u="sng" strike="noStrike" cap="none">
                <a:solidFill>
                  <a:srgbClr val="000000"/>
                </a:solidFill>
                <a:latin typeface="Comic Sans MS"/>
                <a:ea typeface="Comic Sans MS"/>
                <a:cs typeface="Comic Sans MS"/>
                <a:sym typeface="Comic Sans MS"/>
              </a:rPr>
              <a:t>improve self confidence and self esteem</a:t>
            </a:r>
            <a:endParaRPr sz="1600" b="0" i="0" u="sng"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endParaRPr sz="1600" b="0" i="0" u="sng"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omic Sans MS"/>
                <a:ea typeface="Comic Sans MS"/>
                <a:cs typeface="Comic Sans MS"/>
                <a:sym typeface="Comic Sans MS"/>
              </a:rPr>
              <a:t>Think back to a time when you had to do something you were scared of…how did you feel afterwards when you completed it?</a:t>
            </a:r>
            <a:endParaRPr sz="16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omic Sans MS"/>
                <a:ea typeface="Comic Sans MS"/>
                <a:cs typeface="Comic Sans MS"/>
                <a:sym typeface="Comic Sans MS"/>
              </a:rPr>
              <a:t>OAA challenges us to step out of our comfort zone and have to adapt to a new situation which helps us to give us confidence to tackle new challenges.</a:t>
            </a:r>
            <a:endParaRPr sz="1600" b="0" i="0" u="none" strike="noStrike" cap="none">
              <a:solidFill>
                <a:srgbClr val="000000"/>
              </a:solidFill>
              <a:latin typeface="Comic Sans MS"/>
              <a:ea typeface="Comic Sans MS"/>
              <a:cs typeface="Comic Sans MS"/>
              <a:sym typeface="Comic Sans MS"/>
            </a:endParaRPr>
          </a:p>
        </p:txBody>
      </p:sp>
      <p:sp>
        <p:nvSpPr>
          <p:cNvPr id="265" name="Google Shape;265;p12"/>
          <p:cNvSpPr/>
          <p:nvPr/>
        </p:nvSpPr>
        <p:spPr>
          <a:xfrm>
            <a:off x="4627325" y="3870150"/>
            <a:ext cx="2170500" cy="555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rgbClr val="000000"/>
                </a:solidFill>
                <a:latin typeface="Comic Sans MS"/>
                <a:ea typeface="Comic Sans MS"/>
                <a:cs typeface="Comic Sans MS"/>
                <a:sym typeface="Comic Sans MS"/>
              </a:rPr>
              <a:t>RESILIENCE</a:t>
            </a:r>
            <a:endParaRPr sz="2200" b="0" i="0" u="none" strike="noStrike" cap="none">
              <a:solidFill>
                <a:srgbClr val="000000"/>
              </a:solidFill>
              <a:latin typeface="Comic Sans MS"/>
              <a:ea typeface="Comic Sans MS"/>
              <a:cs typeface="Comic Sans MS"/>
              <a:sym typeface="Comic Sans MS"/>
            </a:endParaRPr>
          </a:p>
        </p:txBody>
      </p:sp>
      <p:sp>
        <p:nvSpPr>
          <p:cNvPr id="266" name="Google Shape;266;p12"/>
          <p:cNvSpPr/>
          <p:nvPr/>
        </p:nvSpPr>
        <p:spPr>
          <a:xfrm>
            <a:off x="-925" y="4634225"/>
            <a:ext cx="9144000" cy="509100"/>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Comic Sans MS"/>
                <a:ea typeface="Comic Sans MS"/>
                <a:cs typeface="Comic Sans MS"/>
                <a:sym typeface="Comic Sans MS"/>
              </a:rPr>
              <a:t>Lesson question: Can I explain the benefits of outdoor adventurous activities? </a:t>
            </a:r>
            <a:endParaRPr sz="1500" b="0" i="0" u="none" strike="noStrike" cap="none">
              <a:solidFill>
                <a:srgbClr val="000000"/>
              </a:solidFill>
              <a:latin typeface="Comic Sans MS"/>
              <a:ea typeface="Comic Sans MS"/>
              <a:cs typeface="Comic Sans MS"/>
              <a:sym typeface="Comic Sans MS"/>
            </a:endParaRPr>
          </a:p>
        </p:txBody>
      </p:sp>
      <p:pic>
        <p:nvPicPr>
          <p:cNvPr id="267" name="Google Shape;267;p12"/>
          <p:cNvPicPr preferRelativeResize="0"/>
          <p:nvPr/>
        </p:nvPicPr>
        <p:blipFill rotWithShape="1">
          <a:blip r:embed="rId4">
            <a:alphaModFix/>
          </a:blip>
          <a:srcRect/>
          <a:stretch/>
        </p:blipFill>
        <p:spPr>
          <a:xfrm>
            <a:off x="-927" y="43156"/>
            <a:ext cx="587825" cy="1294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3"/>
          <p:cNvSpPr/>
          <p:nvPr/>
        </p:nvSpPr>
        <p:spPr>
          <a:xfrm>
            <a:off x="494700" y="114125"/>
            <a:ext cx="8344500" cy="703500"/>
          </a:xfrm>
          <a:prstGeom prst="rect">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0" i="0" u="none" strike="noStrike" cap="none">
                <a:solidFill>
                  <a:srgbClr val="000000"/>
                </a:solidFill>
                <a:latin typeface="Comic Sans MS"/>
                <a:ea typeface="Comic Sans MS"/>
                <a:cs typeface="Comic Sans MS"/>
                <a:sym typeface="Comic Sans MS"/>
              </a:rPr>
              <a:t>Benefits of OAA</a:t>
            </a:r>
            <a:endParaRPr sz="2500" b="0" i="0" u="none" strike="noStrike" cap="none">
              <a:solidFill>
                <a:srgbClr val="000000"/>
              </a:solidFill>
              <a:latin typeface="Comic Sans MS"/>
              <a:ea typeface="Comic Sans MS"/>
              <a:cs typeface="Comic Sans MS"/>
              <a:sym typeface="Comic Sans MS"/>
            </a:endParaRPr>
          </a:p>
        </p:txBody>
      </p:sp>
      <p:sp>
        <p:nvSpPr>
          <p:cNvPr id="273" name="Google Shape;273;p13"/>
          <p:cNvSpPr/>
          <p:nvPr/>
        </p:nvSpPr>
        <p:spPr>
          <a:xfrm>
            <a:off x="514525" y="986225"/>
            <a:ext cx="5857200" cy="465900"/>
          </a:xfrm>
          <a:prstGeom prst="rect">
            <a:avLst/>
          </a:prstGeom>
          <a:solidFill>
            <a:schemeClr val="lt1"/>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omic Sans MS"/>
                <a:ea typeface="Comic Sans MS"/>
                <a:cs typeface="Comic Sans MS"/>
                <a:sym typeface="Comic Sans MS"/>
              </a:rPr>
              <a:t>OAA can also help us to build new skills…</a:t>
            </a:r>
            <a:endParaRPr sz="1600" b="0" i="0" u="none" strike="noStrike" cap="none">
              <a:solidFill>
                <a:srgbClr val="000000"/>
              </a:solidFill>
              <a:latin typeface="Comic Sans MS"/>
              <a:ea typeface="Comic Sans MS"/>
              <a:cs typeface="Comic Sans MS"/>
              <a:sym typeface="Comic Sans MS"/>
            </a:endParaRPr>
          </a:p>
        </p:txBody>
      </p:sp>
      <p:sp>
        <p:nvSpPr>
          <p:cNvPr id="274" name="Google Shape;274;p13"/>
          <p:cNvSpPr/>
          <p:nvPr/>
        </p:nvSpPr>
        <p:spPr>
          <a:xfrm>
            <a:off x="3288588" y="2433150"/>
            <a:ext cx="2566836" cy="165510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What skills can you think of?</a:t>
            </a:r>
            <a:endParaRPr sz="1400" b="0" i="0" u="none" strike="noStrike" cap="none">
              <a:solidFill>
                <a:srgbClr val="000000"/>
              </a:solidFill>
              <a:latin typeface="Arial"/>
              <a:ea typeface="Arial"/>
              <a:cs typeface="Arial"/>
              <a:sym typeface="Arial"/>
            </a:endParaRPr>
          </a:p>
        </p:txBody>
      </p:sp>
      <p:cxnSp>
        <p:nvCxnSpPr>
          <p:cNvPr id="275" name="Google Shape;275;p13"/>
          <p:cNvCxnSpPr/>
          <p:nvPr/>
        </p:nvCxnSpPr>
        <p:spPr>
          <a:xfrm rot="10800000">
            <a:off x="2595775" y="2383625"/>
            <a:ext cx="931500" cy="594600"/>
          </a:xfrm>
          <a:prstGeom prst="straightConnector1">
            <a:avLst/>
          </a:prstGeom>
          <a:noFill/>
          <a:ln w="9525" cap="flat" cmpd="sng">
            <a:solidFill>
              <a:schemeClr val="dk2"/>
            </a:solidFill>
            <a:prstDash val="solid"/>
            <a:round/>
            <a:headEnd type="none" w="sm" len="sm"/>
            <a:tailEnd type="triangle" w="med" len="med"/>
          </a:ln>
        </p:spPr>
      </p:cxnSp>
      <p:sp>
        <p:nvSpPr>
          <p:cNvPr id="276" name="Google Shape;276;p13"/>
          <p:cNvSpPr txBox="1"/>
          <p:nvPr/>
        </p:nvSpPr>
        <p:spPr>
          <a:xfrm>
            <a:off x="1158675" y="2094750"/>
            <a:ext cx="19029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Teamwork</a:t>
            </a:r>
            <a:endParaRPr sz="1900" b="0" i="0" u="none" strike="noStrike" cap="none">
              <a:solidFill>
                <a:srgbClr val="000000"/>
              </a:solidFill>
              <a:latin typeface="Comic Sans MS"/>
              <a:ea typeface="Comic Sans MS"/>
              <a:cs typeface="Comic Sans MS"/>
              <a:sym typeface="Comic Sans MS"/>
            </a:endParaRPr>
          </a:p>
        </p:txBody>
      </p:sp>
      <p:cxnSp>
        <p:nvCxnSpPr>
          <p:cNvPr id="277" name="Google Shape;277;p13"/>
          <p:cNvCxnSpPr/>
          <p:nvPr/>
        </p:nvCxnSpPr>
        <p:spPr>
          <a:xfrm rot="10800000">
            <a:off x="4042725" y="2106025"/>
            <a:ext cx="89100" cy="505500"/>
          </a:xfrm>
          <a:prstGeom prst="straightConnector1">
            <a:avLst/>
          </a:prstGeom>
          <a:noFill/>
          <a:ln w="9525" cap="flat" cmpd="sng">
            <a:solidFill>
              <a:schemeClr val="dk2"/>
            </a:solidFill>
            <a:prstDash val="solid"/>
            <a:round/>
            <a:headEnd type="none" w="sm" len="sm"/>
            <a:tailEnd type="triangle" w="med" len="med"/>
          </a:ln>
        </p:spPr>
      </p:cxnSp>
      <p:sp>
        <p:nvSpPr>
          <p:cNvPr id="278" name="Google Shape;278;p13"/>
          <p:cNvSpPr txBox="1"/>
          <p:nvPr/>
        </p:nvSpPr>
        <p:spPr>
          <a:xfrm>
            <a:off x="2827350" y="1704138"/>
            <a:ext cx="19029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Co-operation</a:t>
            </a:r>
            <a:endParaRPr sz="1900" b="0" i="0" u="none" strike="noStrike" cap="none">
              <a:solidFill>
                <a:srgbClr val="000000"/>
              </a:solidFill>
              <a:latin typeface="Comic Sans MS"/>
              <a:ea typeface="Comic Sans MS"/>
              <a:cs typeface="Comic Sans MS"/>
              <a:sym typeface="Comic Sans MS"/>
            </a:endParaRPr>
          </a:p>
        </p:txBody>
      </p:sp>
      <p:cxnSp>
        <p:nvCxnSpPr>
          <p:cNvPr id="279" name="Google Shape;279;p13"/>
          <p:cNvCxnSpPr/>
          <p:nvPr/>
        </p:nvCxnSpPr>
        <p:spPr>
          <a:xfrm rot="10800000" flipH="1">
            <a:off x="5067150" y="1977150"/>
            <a:ext cx="511500" cy="594600"/>
          </a:xfrm>
          <a:prstGeom prst="straightConnector1">
            <a:avLst/>
          </a:prstGeom>
          <a:noFill/>
          <a:ln w="9525" cap="flat" cmpd="sng">
            <a:solidFill>
              <a:schemeClr val="dk2"/>
            </a:solidFill>
            <a:prstDash val="solid"/>
            <a:round/>
            <a:headEnd type="none" w="sm" len="sm"/>
            <a:tailEnd type="triangle" w="med" len="med"/>
          </a:ln>
        </p:spPr>
      </p:cxnSp>
      <p:sp>
        <p:nvSpPr>
          <p:cNvPr id="280" name="Google Shape;280;p13"/>
          <p:cNvSpPr txBox="1"/>
          <p:nvPr/>
        </p:nvSpPr>
        <p:spPr>
          <a:xfrm>
            <a:off x="5067150" y="1620725"/>
            <a:ext cx="27414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Leadership skills</a:t>
            </a:r>
            <a:endParaRPr sz="1900" b="0" i="0" u="none" strike="noStrike" cap="none">
              <a:solidFill>
                <a:srgbClr val="000000"/>
              </a:solidFill>
              <a:latin typeface="Comic Sans MS"/>
              <a:ea typeface="Comic Sans MS"/>
              <a:cs typeface="Comic Sans MS"/>
              <a:sym typeface="Comic Sans MS"/>
            </a:endParaRPr>
          </a:p>
        </p:txBody>
      </p:sp>
      <p:cxnSp>
        <p:nvCxnSpPr>
          <p:cNvPr id="281" name="Google Shape;281;p13"/>
          <p:cNvCxnSpPr/>
          <p:nvPr/>
        </p:nvCxnSpPr>
        <p:spPr>
          <a:xfrm rot="10800000" flipH="1">
            <a:off x="5806675" y="2720575"/>
            <a:ext cx="564900" cy="327000"/>
          </a:xfrm>
          <a:prstGeom prst="straightConnector1">
            <a:avLst/>
          </a:prstGeom>
          <a:noFill/>
          <a:ln w="9525" cap="flat" cmpd="sng">
            <a:solidFill>
              <a:schemeClr val="dk2"/>
            </a:solidFill>
            <a:prstDash val="solid"/>
            <a:round/>
            <a:headEnd type="none" w="sm" len="sm"/>
            <a:tailEnd type="triangle" w="med" len="med"/>
          </a:ln>
        </p:spPr>
      </p:cxnSp>
      <p:sp>
        <p:nvSpPr>
          <p:cNvPr id="282" name="Google Shape;282;p13"/>
          <p:cNvSpPr txBox="1"/>
          <p:nvPr/>
        </p:nvSpPr>
        <p:spPr>
          <a:xfrm>
            <a:off x="5855425" y="2333250"/>
            <a:ext cx="27414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Communication</a:t>
            </a:r>
            <a:endParaRPr sz="1900" b="0" i="0" u="none" strike="noStrike" cap="none">
              <a:solidFill>
                <a:srgbClr val="000000"/>
              </a:solidFill>
              <a:latin typeface="Comic Sans MS"/>
              <a:ea typeface="Comic Sans MS"/>
              <a:cs typeface="Comic Sans MS"/>
              <a:sym typeface="Comic Sans MS"/>
            </a:endParaRPr>
          </a:p>
        </p:txBody>
      </p:sp>
      <p:cxnSp>
        <p:nvCxnSpPr>
          <p:cNvPr id="283" name="Google Shape;283;p13"/>
          <p:cNvCxnSpPr/>
          <p:nvPr/>
        </p:nvCxnSpPr>
        <p:spPr>
          <a:xfrm>
            <a:off x="5519275" y="3582750"/>
            <a:ext cx="852300" cy="29700"/>
          </a:xfrm>
          <a:prstGeom prst="straightConnector1">
            <a:avLst/>
          </a:prstGeom>
          <a:noFill/>
          <a:ln w="9525" cap="flat" cmpd="sng">
            <a:solidFill>
              <a:schemeClr val="dk2"/>
            </a:solidFill>
            <a:prstDash val="solid"/>
            <a:round/>
            <a:headEnd type="none" w="sm" len="sm"/>
            <a:tailEnd type="triangle" w="med" len="med"/>
          </a:ln>
        </p:spPr>
      </p:cxnSp>
      <p:sp>
        <p:nvSpPr>
          <p:cNvPr id="284" name="Google Shape;284;p13"/>
          <p:cNvSpPr txBox="1"/>
          <p:nvPr/>
        </p:nvSpPr>
        <p:spPr>
          <a:xfrm>
            <a:off x="6295225" y="3308225"/>
            <a:ext cx="27414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Respect for others</a:t>
            </a:r>
            <a:endParaRPr sz="1900" b="0" i="0" u="none" strike="noStrike" cap="none">
              <a:solidFill>
                <a:srgbClr val="000000"/>
              </a:solidFill>
              <a:latin typeface="Comic Sans MS"/>
              <a:ea typeface="Comic Sans MS"/>
              <a:cs typeface="Comic Sans MS"/>
              <a:sym typeface="Comic Sans MS"/>
            </a:endParaRPr>
          </a:p>
        </p:txBody>
      </p:sp>
      <p:cxnSp>
        <p:nvCxnSpPr>
          <p:cNvPr id="285" name="Google Shape;285;p13"/>
          <p:cNvCxnSpPr/>
          <p:nvPr/>
        </p:nvCxnSpPr>
        <p:spPr>
          <a:xfrm rot="10800000">
            <a:off x="2437125" y="3325050"/>
            <a:ext cx="1004700" cy="132600"/>
          </a:xfrm>
          <a:prstGeom prst="straightConnector1">
            <a:avLst/>
          </a:prstGeom>
          <a:noFill/>
          <a:ln w="9525" cap="flat" cmpd="sng">
            <a:solidFill>
              <a:schemeClr val="dk2"/>
            </a:solidFill>
            <a:prstDash val="solid"/>
            <a:round/>
            <a:headEnd type="none" w="sm" len="sm"/>
            <a:tailEnd type="triangle" w="med" len="med"/>
          </a:ln>
        </p:spPr>
      </p:cxnSp>
      <p:sp>
        <p:nvSpPr>
          <p:cNvPr id="286" name="Google Shape;286;p13"/>
          <p:cNvSpPr txBox="1"/>
          <p:nvPr/>
        </p:nvSpPr>
        <p:spPr>
          <a:xfrm>
            <a:off x="1317250" y="3067675"/>
            <a:ext cx="19029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Trust</a:t>
            </a:r>
            <a:endParaRPr sz="1900" b="0" i="0" u="none" strike="noStrike" cap="none">
              <a:solidFill>
                <a:srgbClr val="000000"/>
              </a:solidFill>
              <a:latin typeface="Comic Sans MS"/>
              <a:ea typeface="Comic Sans MS"/>
              <a:cs typeface="Comic Sans MS"/>
              <a:sym typeface="Comic Sans MS"/>
            </a:endParaRPr>
          </a:p>
        </p:txBody>
      </p:sp>
      <p:cxnSp>
        <p:nvCxnSpPr>
          <p:cNvPr id="287" name="Google Shape;287;p13"/>
          <p:cNvCxnSpPr/>
          <p:nvPr/>
        </p:nvCxnSpPr>
        <p:spPr>
          <a:xfrm flipH="1">
            <a:off x="2774225" y="3838000"/>
            <a:ext cx="1008300" cy="91500"/>
          </a:xfrm>
          <a:prstGeom prst="straightConnector1">
            <a:avLst/>
          </a:prstGeom>
          <a:noFill/>
          <a:ln w="9525" cap="flat" cmpd="sng">
            <a:solidFill>
              <a:schemeClr val="dk2"/>
            </a:solidFill>
            <a:prstDash val="solid"/>
            <a:round/>
            <a:headEnd type="none" w="sm" len="sm"/>
            <a:tailEnd type="triangle" w="med" len="med"/>
          </a:ln>
        </p:spPr>
      </p:cxnSp>
      <p:sp>
        <p:nvSpPr>
          <p:cNvPr id="288" name="Google Shape;288;p13"/>
          <p:cNvSpPr txBox="1"/>
          <p:nvPr/>
        </p:nvSpPr>
        <p:spPr>
          <a:xfrm>
            <a:off x="871325" y="3804475"/>
            <a:ext cx="19029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Problem solving</a:t>
            </a:r>
            <a:endParaRPr sz="1900" b="0" i="0" u="none" strike="noStrike" cap="none">
              <a:solidFill>
                <a:srgbClr val="000000"/>
              </a:solidFill>
              <a:latin typeface="Comic Sans MS"/>
              <a:ea typeface="Comic Sans MS"/>
              <a:cs typeface="Comic Sans MS"/>
              <a:sym typeface="Comic Sans MS"/>
            </a:endParaRPr>
          </a:p>
        </p:txBody>
      </p:sp>
      <p:sp>
        <p:nvSpPr>
          <p:cNvPr id="289" name="Google Shape;289;p13"/>
          <p:cNvSpPr/>
          <p:nvPr/>
        </p:nvSpPr>
        <p:spPr>
          <a:xfrm>
            <a:off x="5855425" y="3785225"/>
            <a:ext cx="3243000" cy="83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For each skill - give a reason why!</a:t>
            </a:r>
            <a:endParaRPr sz="1900" b="0" i="0" u="none" strike="noStrike" cap="none">
              <a:solidFill>
                <a:srgbClr val="000000"/>
              </a:solidFill>
              <a:latin typeface="Comic Sans MS"/>
              <a:ea typeface="Comic Sans MS"/>
              <a:cs typeface="Comic Sans MS"/>
              <a:sym typeface="Comic Sans MS"/>
            </a:endParaRPr>
          </a:p>
        </p:txBody>
      </p:sp>
      <p:sp>
        <p:nvSpPr>
          <p:cNvPr id="290" name="Google Shape;290;p13"/>
          <p:cNvSpPr/>
          <p:nvPr/>
        </p:nvSpPr>
        <p:spPr>
          <a:xfrm>
            <a:off x="-925" y="4634225"/>
            <a:ext cx="9144000" cy="509100"/>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Comic Sans MS"/>
                <a:ea typeface="Comic Sans MS"/>
                <a:cs typeface="Comic Sans MS"/>
                <a:sym typeface="Comic Sans MS"/>
              </a:rPr>
              <a:t>Lesson question: Can I explain the benefits of outdoor adventurous activities? </a:t>
            </a:r>
            <a:endParaRPr sz="1500" b="0" i="0" u="none" strike="noStrike" cap="none">
              <a:solidFill>
                <a:srgbClr val="000000"/>
              </a:solidFill>
              <a:latin typeface="Comic Sans MS"/>
              <a:ea typeface="Comic Sans MS"/>
              <a:cs typeface="Comic Sans MS"/>
              <a:sym typeface="Comic Sans MS"/>
            </a:endParaRPr>
          </a:p>
        </p:txBody>
      </p:sp>
      <p:pic>
        <p:nvPicPr>
          <p:cNvPr id="291" name="Google Shape;291;p13"/>
          <p:cNvPicPr preferRelativeResize="0"/>
          <p:nvPr/>
        </p:nvPicPr>
        <p:blipFill rotWithShape="1">
          <a:blip r:embed="rId3">
            <a:alphaModFix/>
          </a:blip>
          <a:srcRect/>
          <a:stretch/>
        </p:blipFill>
        <p:spPr>
          <a:xfrm>
            <a:off x="-927" y="43156"/>
            <a:ext cx="587825" cy="1294725"/>
          </a:xfrm>
          <a:prstGeom prst="rect">
            <a:avLst/>
          </a:prstGeom>
          <a:noFill/>
          <a:ln>
            <a:noFill/>
          </a:ln>
        </p:spPr>
      </p:pic>
      <p:pic>
        <p:nvPicPr>
          <p:cNvPr id="22" name="Picture 6" descr="Image preview">
            <a:extLst>
              <a:ext uri="{FF2B5EF4-FFF2-40B4-BE49-F238E27FC236}">
                <a16:creationId xmlns:a16="http://schemas.microsoft.com/office/drawing/2014/main" id="{849A5AF8-DA48-404D-91F8-7EF27EB16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789" y="109129"/>
            <a:ext cx="2211221" cy="22112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10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1000"/>
                                        <p:tgtEl>
                                          <p:spTgt spid="2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7"/>
                                        </p:tgtEl>
                                        <p:attrNameLst>
                                          <p:attrName>style.visibility</p:attrName>
                                        </p:attrNameLst>
                                      </p:cBhvr>
                                      <p:to>
                                        <p:strVal val="visible"/>
                                      </p:to>
                                    </p:set>
                                    <p:animEffect transition="in" filter="fade">
                                      <p:cBhvr>
                                        <p:cTn id="17" dur="1000"/>
                                        <p:tgtEl>
                                          <p:spTgt spid="2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8"/>
                                        </p:tgtEl>
                                        <p:attrNameLst>
                                          <p:attrName>style.visibility</p:attrName>
                                        </p:attrNameLst>
                                      </p:cBhvr>
                                      <p:to>
                                        <p:strVal val="visible"/>
                                      </p:to>
                                    </p:set>
                                    <p:animEffect transition="in" filter="fade">
                                      <p:cBhvr>
                                        <p:cTn id="22" dur="1000"/>
                                        <p:tgtEl>
                                          <p:spTgt spid="27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9"/>
                                        </p:tgtEl>
                                        <p:attrNameLst>
                                          <p:attrName>style.visibility</p:attrName>
                                        </p:attrNameLst>
                                      </p:cBhvr>
                                      <p:to>
                                        <p:strVal val="visible"/>
                                      </p:to>
                                    </p:set>
                                    <p:animEffect transition="in" filter="fade">
                                      <p:cBhvr>
                                        <p:cTn id="27" dur="1000"/>
                                        <p:tgtEl>
                                          <p:spTgt spid="27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0"/>
                                        </p:tgtEl>
                                        <p:attrNameLst>
                                          <p:attrName>style.visibility</p:attrName>
                                        </p:attrNameLst>
                                      </p:cBhvr>
                                      <p:to>
                                        <p:strVal val="visible"/>
                                      </p:to>
                                    </p:set>
                                    <p:animEffect transition="in" filter="fade">
                                      <p:cBhvr>
                                        <p:cTn id="32" dur="1000"/>
                                        <p:tgtEl>
                                          <p:spTgt spid="28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1"/>
                                        </p:tgtEl>
                                        <p:attrNameLst>
                                          <p:attrName>style.visibility</p:attrName>
                                        </p:attrNameLst>
                                      </p:cBhvr>
                                      <p:to>
                                        <p:strVal val="visible"/>
                                      </p:to>
                                    </p:set>
                                    <p:animEffect transition="in" filter="fade">
                                      <p:cBhvr>
                                        <p:cTn id="37" dur="1000"/>
                                        <p:tgtEl>
                                          <p:spTgt spid="28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2"/>
                                        </p:tgtEl>
                                        <p:attrNameLst>
                                          <p:attrName>style.visibility</p:attrName>
                                        </p:attrNameLst>
                                      </p:cBhvr>
                                      <p:to>
                                        <p:strVal val="visible"/>
                                      </p:to>
                                    </p:set>
                                    <p:animEffect transition="in" filter="fade">
                                      <p:cBhvr>
                                        <p:cTn id="42" dur="1000"/>
                                        <p:tgtEl>
                                          <p:spTgt spid="28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3"/>
                                        </p:tgtEl>
                                        <p:attrNameLst>
                                          <p:attrName>style.visibility</p:attrName>
                                        </p:attrNameLst>
                                      </p:cBhvr>
                                      <p:to>
                                        <p:strVal val="visible"/>
                                      </p:to>
                                    </p:set>
                                    <p:animEffect transition="in" filter="fade">
                                      <p:cBhvr>
                                        <p:cTn id="47" dur="1000"/>
                                        <p:tgtEl>
                                          <p:spTgt spid="28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4"/>
                                        </p:tgtEl>
                                        <p:attrNameLst>
                                          <p:attrName>style.visibility</p:attrName>
                                        </p:attrNameLst>
                                      </p:cBhvr>
                                      <p:to>
                                        <p:strVal val="visible"/>
                                      </p:to>
                                    </p:set>
                                    <p:animEffect transition="in" filter="fade">
                                      <p:cBhvr>
                                        <p:cTn id="52" dur="1000"/>
                                        <p:tgtEl>
                                          <p:spTgt spid="28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5"/>
                                        </p:tgtEl>
                                        <p:attrNameLst>
                                          <p:attrName>style.visibility</p:attrName>
                                        </p:attrNameLst>
                                      </p:cBhvr>
                                      <p:to>
                                        <p:strVal val="visible"/>
                                      </p:to>
                                    </p:set>
                                    <p:animEffect transition="in" filter="fade">
                                      <p:cBhvr>
                                        <p:cTn id="57" dur="1000"/>
                                        <p:tgtEl>
                                          <p:spTgt spid="28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6"/>
                                        </p:tgtEl>
                                        <p:attrNameLst>
                                          <p:attrName>style.visibility</p:attrName>
                                        </p:attrNameLst>
                                      </p:cBhvr>
                                      <p:to>
                                        <p:strVal val="visible"/>
                                      </p:to>
                                    </p:set>
                                    <p:animEffect transition="in" filter="fade">
                                      <p:cBhvr>
                                        <p:cTn id="62" dur="1000"/>
                                        <p:tgtEl>
                                          <p:spTgt spid="28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87"/>
                                        </p:tgtEl>
                                        <p:attrNameLst>
                                          <p:attrName>style.visibility</p:attrName>
                                        </p:attrNameLst>
                                      </p:cBhvr>
                                      <p:to>
                                        <p:strVal val="visible"/>
                                      </p:to>
                                    </p:set>
                                    <p:animEffect transition="in" filter="fade">
                                      <p:cBhvr>
                                        <p:cTn id="67" dur="1000"/>
                                        <p:tgtEl>
                                          <p:spTgt spid="28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8"/>
                                        </p:tgtEl>
                                        <p:attrNameLst>
                                          <p:attrName>style.visibility</p:attrName>
                                        </p:attrNameLst>
                                      </p:cBhvr>
                                      <p:to>
                                        <p:strVal val="visible"/>
                                      </p:to>
                                    </p:set>
                                    <p:animEffect transition="in" filter="fade">
                                      <p:cBhvr>
                                        <p:cTn id="72" dur="10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4"/>
          <p:cNvSpPr/>
          <p:nvPr/>
        </p:nvSpPr>
        <p:spPr>
          <a:xfrm>
            <a:off x="494700" y="114125"/>
            <a:ext cx="8344500" cy="703500"/>
          </a:xfrm>
          <a:prstGeom prst="rect">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0" i="0" u="none" strike="noStrike" cap="none">
                <a:solidFill>
                  <a:srgbClr val="000000"/>
                </a:solidFill>
                <a:latin typeface="Comic Sans MS"/>
                <a:ea typeface="Comic Sans MS"/>
                <a:cs typeface="Comic Sans MS"/>
                <a:sym typeface="Comic Sans MS"/>
              </a:rPr>
              <a:t>Benefits of OAA</a:t>
            </a:r>
            <a:endParaRPr sz="2500" b="0" i="0" u="none" strike="noStrike" cap="none">
              <a:solidFill>
                <a:srgbClr val="000000"/>
              </a:solidFill>
              <a:latin typeface="Comic Sans MS"/>
              <a:ea typeface="Comic Sans MS"/>
              <a:cs typeface="Comic Sans MS"/>
              <a:sym typeface="Comic Sans MS"/>
            </a:endParaRPr>
          </a:p>
        </p:txBody>
      </p:sp>
      <p:sp>
        <p:nvSpPr>
          <p:cNvPr id="297" name="Google Shape;297;p14"/>
          <p:cNvSpPr/>
          <p:nvPr/>
        </p:nvSpPr>
        <p:spPr>
          <a:xfrm>
            <a:off x="504600" y="986225"/>
            <a:ext cx="3587700" cy="3369600"/>
          </a:xfrm>
          <a:prstGeom prst="rect">
            <a:avLst/>
          </a:prstGeom>
          <a:solidFill>
            <a:schemeClr val="lt1"/>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Comic Sans MS"/>
                <a:ea typeface="Comic Sans MS"/>
                <a:cs typeface="Comic Sans MS"/>
                <a:sym typeface="Comic Sans MS"/>
              </a:rPr>
              <a:t>Being outside is beneficial because it means that we can </a:t>
            </a:r>
            <a:r>
              <a:rPr lang="en-GB" sz="1700" b="0" i="0" u="sng" strike="noStrike" cap="none">
                <a:solidFill>
                  <a:srgbClr val="000000"/>
                </a:solidFill>
                <a:latin typeface="Comic Sans MS"/>
                <a:ea typeface="Comic Sans MS"/>
                <a:cs typeface="Comic Sans MS"/>
                <a:sym typeface="Comic Sans MS"/>
              </a:rPr>
              <a:t>be away from stresses that may be indoor or on electronic devices.</a:t>
            </a:r>
            <a:endParaRPr sz="1700" b="0" i="0" u="sng"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sng"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Comic Sans MS"/>
                <a:ea typeface="Comic Sans MS"/>
                <a:cs typeface="Comic Sans MS"/>
                <a:sym typeface="Comic Sans MS"/>
              </a:rPr>
              <a:t>According to a study the average Brit spends at least 22 hours a day indoors. </a:t>
            </a: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r>
              <a:rPr lang="en-GB" sz="1700" b="1" i="0" u="sng" strike="noStrike" cap="none">
                <a:solidFill>
                  <a:srgbClr val="FF0000"/>
                </a:solidFill>
                <a:latin typeface="Comic Sans MS"/>
                <a:ea typeface="Comic Sans MS"/>
                <a:cs typeface="Comic Sans MS"/>
                <a:sym typeface="Comic Sans MS"/>
              </a:rPr>
              <a:t>While the video plays, summarise the benefits included.</a:t>
            </a:r>
            <a:endParaRPr sz="1700" b="1" i="0" u="sng" strike="noStrike" cap="none">
              <a:solidFill>
                <a:srgbClr val="FF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sng"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sng" strike="noStrike" cap="none">
              <a:solidFill>
                <a:srgbClr val="000000"/>
              </a:solidFill>
              <a:latin typeface="Comic Sans MS"/>
              <a:ea typeface="Comic Sans MS"/>
              <a:cs typeface="Comic Sans MS"/>
              <a:sym typeface="Comic Sans MS"/>
            </a:endParaRPr>
          </a:p>
        </p:txBody>
      </p:sp>
      <p:pic>
        <p:nvPicPr>
          <p:cNvPr id="298" name="Google Shape;298;p14" descr="Did you know that there's an easy way to instantly improve your health and well-being? Plus, it doesn't cost you a penny? Watch this video to learn the different scientifically proven ways in which the great outdoors can positively impact your well-being.&#10;&#10;Subscribe to our channel: http://bit.ly/Youtube_Go365&#10;&#10;Go365 is a wellness and rewards program that is deeply rooted in behavioral economics and actuarial science. We provide a personalized approach to health and wellness so members can easily take a path to good health and be rewarded for healthy activities and achievements.&#10;&#10;Website: https://www.Go365.com&#10;Facebook: https://www.facebook.com/go365now&#10;Twitter: https://www.twitter.com/go365now&#10;Go365 Community: https://community.go365.com" title="5 Reasons to Go Outside">
            <a:hlinkClick r:id="rId3"/>
          </p:cNvPr>
          <p:cNvPicPr preferRelativeResize="0"/>
          <p:nvPr/>
        </p:nvPicPr>
        <p:blipFill rotWithShape="1">
          <a:blip r:embed="rId4">
            <a:alphaModFix/>
          </a:blip>
          <a:srcRect/>
          <a:stretch/>
        </p:blipFill>
        <p:spPr>
          <a:xfrm>
            <a:off x="4244700" y="970025"/>
            <a:ext cx="4572000" cy="3429000"/>
          </a:xfrm>
          <a:prstGeom prst="rect">
            <a:avLst/>
          </a:prstGeom>
          <a:noFill/>
          <a:ln>
            <a:noFill/>
          </a:ln>
        </p:spPr>
      </p:pic>
      <p:sp>
        <p:nvSpPr>
          <p:cNvPr id="299" name="Google Shape;299;p14"/>
          <p:cNvSpPr/>
          <p:nvPr/>
        </p:nvSpPr>
        <p:spPr>
          <a:xfrm>
            <a:off x="-925" y="4634225"/>
            <a:ext cx="9144000" cy="509100"/>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Comic Sans MS"/>
                <a:ea typeface="Comic Sans MS"/>
                <a:cs typeface="Comic Sans MS"/>
                <a:sym typeface="Comic Sans MS"/>
              </a:rPr>
              <a:t>Lesson question: Can I explain the benefits of outdoor adventurous activities? </a:t>
            </a:r>
            <a:endParaRPr sz="1500" b="0" i="0" u="none" strike="noStrike" cap="none">
              <a:solidFill>
                <a:srgbClr val="000000"/>
              </a:solidFill>
              <a:latin typeface="Comic Sans MS"/>
              <a:ea typeface="Comic Sans MS"/>
              <a:cs typeface="Comic Sans MS"/>
              <a:sym typeface="Comic Sans MS"/>
            </a:endParaRPr>
          </a:p>
        </p:txBody>
      </p:sp>
      <p:pic>
        <p:nvPicPr>
          <p:cNvPr id="300" name="Google Shape;300;p14"/>
          <p:cNvPicPr preferRelativeResize="0"/>
          <p:nvPr/>
        </p:nvPicPr>
        <p:blipFill rotWithShape="1">
          <a:blip r:embed="rId5">
            <a:alphaModFix/>
          </a:blip>
          <a:srcRect/>
          <a:stretch/>
        </p:blipFill>
        <p:spPr>
          <a:xfrm>
            <a:off x="-927" y="43156"/>
            <a:ext cx="587825" cy="1294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1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5"/>
          <p:cNvSpPr/>
          <p:nvPr/>
        </p:nvSpPr>
        <p:spPr>
          <a:xfrm>
            <a:off x="494700" y="114125"/>
            <a:ext cx="8344500" cy="703500"/>
          </a:xfrm>
          <a:prstGeom prst="rect">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0" i="0" u="none" strike="noStrike" cap="none">
                <a:solidFill>
                  <a:srgbClr val="000000"/>
                </a:solidFill>
                <a:latin typeface="Comic Sans MS"/>
                <a:ea typeface="Comic Sans MS"/>
                <a:cs typeface="Comic Sans MS"/>
                <a:sym typeface="Comic Sans MS"/>
              </a:rPr>
              <a:t>Benefits of OAA</a:t>
            </a:r>
            <a:endParaRPr sz="2500" b="0" i="0" u="none" strike="noStrike" cap="none">
              <a:solidFill>
                <a:srgbClr val="000000"/>
              </a:solidFill>
              <a:latin typeface="Comic Sans MS"/>
              <a:ea typeface="Comic Sans MS"/>
              <a:cs typeface="Comic Sans MS"/>
              <a:sym typeface="Comic Sans MS"/>
            </a:endParaRPr>
          </a:p>
        </p:txBody>
      </p:sp>
      <p:sp>
        <p:nvSpPr>
          <p:cNvPr id="306" name="Google Shape;306;p15"/>
          <p:cNvSpPr/>
          <p:nvPr/>
        </p:nvSpPr>
        <p:spPr>
          <a:xfrm>
            <a:off x="504600" y="986225"/>
            <a:ext cx="5123700" cy="3498900"/>
          </a:xfrm>
          <a:prstGeom prst="rect">
            <a:avLst/>
          </a:prstGeom>
          <a:solidFill>
            <a:schemeClr val="lt1"/>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mic Sans MS"/>
                <a:ea typeface="Comic Sans MS"/>
                <a:cs typeface="Comic Sans MS"/>
                <a:sym typeface="Comic Sans MS"/>
              </a:rPr>
              <a:t>Vitamin D is essential for healthy bones. In the UK we get most of our vitamin D from sunlight exposure from around late March/early April to the end of September.</a:t>
            </a:r>
            <a:endParaRPr sz="16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100"/>
              <a:buFont typeface="Arial"/>
              <a:buNone/>
            </a:pPr>
            <a:r>
              <a:rPr lang="en-GB" sz="1600" b="0" i="0" u="none" strike="noStrike" cap="none">
                <a:solidFill>
                  <a:schemeClr val="dk1"/>
                </a:solidFill>
                <a:latin typeface="Comic Sans MS"/>
                <a:ea typeface="Comic Sans MS"/>
                <a:cs typeface="Comic Sans MS"/>
                <a:sym typeface="Comic Sans MS"/>
              </a:rPr>
              <a:t>We need vitamin D to help the body absorb calcium and phosphate from our diet. These minerals are important for healthy bones, teeth and muscles.</a:t>
            </a:r>
            <a:endParaRPr sz="16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1800"/>
              </a:spcBef>
              <a:spcAft>
                <a:spcPts val="0"/>
              </a:spcAft>
              <a:buClr>
                <a:schemeClr val="dk1"/>
              </a:buClr>
              <a:buSzPts val="1100"/>
              <a:buFont typeface="Arial"/>
              <a:buNone/>
            </a:pPr>
            <a:r>
              <a:rPr lang="en-GB" sz="1600" b="0" i="0" u="none" strike="noStrike" cap="none">
                <a:solidFill>
                  <a:schemeClr val="dk1"/>
                </a:solidFill>
                <a:latin typeface="Comic Sans MS"/>
                <a:ea typeface="Comic Sans MS"/>
                <a:cs typeface="Comic Sans MS"/>
                <a:sym typeface="Comic Sans MS"/>
              </a:rPr>
              <a:t>A lack of vitamin D, known as vitamin D deficiency, can cause bones to become soft and weak, which can lead to bone deformities.</a:t>
            </a:r>
            <a:endParaRPr sz="16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1800"/>
              </a:spcBef>
              <a:spcAft>
                <a:spcPts val="0"/>
              </a:spcAft>
              <a:buClr>
                <a:srgbClr val="000000"/>
              </a:buClr>
              <a:buSzPts val="1600"/>
              <a:buFont typeface="Arial"/>
              <a:buNone/>
            </a:pPr>
            <a:endParaRPr sz="16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sng"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sng" strike="noStrike" cap="none">
              <a:solidFill>
                <a:srgbClr val="000000"/>
              </a:solidFill>
              <a:latin typeface="Comic Sans MS"/>
              <a:ea typeface="Comic Sans MS"/>
              <a:cs typeface="Comic Sans MS"/>
              <a:sym typeface="Comic Sans MS"/>
            </a:endParaRPr>
          </a:p>
        </p:txBody>
      </p:sp>
      <p:sp>
        <p:nvSpPr>
          <p:cNvPr id="307" name="Google Shape;307;p15"/>
          <p:cNvSpPr/>
          <p:nvPr/>
        </p:nvSpPr>
        <p:spPr>
          <a:xfrm>
            <a:off x="-925" y="4634225"/>
            <a:ext cx="9144000" cy="509100"/>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Comic Sans MS"/>
                <a:ea typeface="Comic Sans MS"/>
                <a:cs typeface="Comic Sans MS"/>
                <a:sym typeface="Comic Sans MS"/>
              </a:rPr>
              <a:t>Lesson question: Can I explain the benefits of outdoor adventurous activities? </a:t>
            </a:r>
            <a:endParaRPr sz="1500" b="0" i="0" u="none" strike="noStrike" cap="none">
              <a:solidFill>
                <a:srgbClr val="000000"/>
              </a:solidFill>
              <a:latin typeface="Comic Sans MS"/>
              <a:ea typeface="Comic Sans MS"/>
              <a:cs typeface="Comic Sans MS"/>
              <a:sym typeface="Comic Sans MS"/>
            </a:endParaRPr>
          </a:p>
        </p:txBody>
      </p:sp>
      <p:pic>
        <p:nvPicPr>
          <p:cNvPr id="308" name="Google Shape;308;p15"/>
          <p:cNvPicPr preferRelativeResize="0"/>
          <p:nvPr/>
        </p:nvPicPr>
        <p:blipFill rotWithShape="1">
          <a:blip r:embed="rId3">
            <a:alphaModFix/>
          </a:blip>
          <a:srcRect r="15080"/>
          <a:stretch/>
        </p:blipFill>
        <p:spPr>
          <a:xfrm>
            <a:off x="5735525" y="986225"/>
            <a:ext cx="3153276" cy="1949450"/>
          </a:xfrm>
          <a:prstGeom prst="rect">
            <a:avLst/>
          </a:prstGeom>
          <a:noFill/>
          <a:ln>
            <a:noFill/>
          </a:ln>
        </p:spPr>
      </p:pic>
      <p:pic>
        <p:nvPicPr>
          <p:cNvPr id="309" name="Google Shape;309;p15"/>
          <p:cNvPicPr preferRelativeResize="0"/>
          <p:nvPr/>
        </p:nvPicPr>
        <p:blipFill rotWithShape="1">
          <a:blip r:embed="rId4">
            <a:alphaModFix/>
          </a:blip>
          <a:srcRect/>
          <a:stretch/>
        </p:blipFill>
        <p:spPr>
          <a:xfrm>
            <a:off x="-927" y="43156"/>
            <a:ext cx="587825" cy="1294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6"/>
          <p:cNvSpPr/>
          <p:nvPr/>
        </p:nvSpPr>
        <p:spPr>
          <a:xfrm>
            <a:off x="494700" y="114125"/>
            <a:ext cx="8344500" cy="703500"/>
          </a:xfrm>
          <a:prstGeom prst="rect">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0" i="0" u="none" strike="noStrike" cap="none">
                <a:solidFill>
                  <a:srgbClr val="000000"/>
                </a:solidFill>
                <a:latin typeface="Comic Sans MS"/>
                <a:ea typeface="Comic Sans MS"/>
                <a:cs typeface="Comic Sans MS"/>
                <a:sym typeface="Comic Sans MS"/>
              </a:rPr>
              <a:t>Benefits of OAA</a:t>
            </a:r>
            <a:endParaRPr sz="2500" b="0" i="0" u="none" strike="noStrike" cap="none">
              <a:solidFill>
                <a:srgbClr val="000000"/>
              </a:solidFill>
              <a:latin typeface="Comic Sans MS"/>
              <a:ea typeface="Comic Sans MS"/>
              <a:cs typeface="Comic Sans MS"/>
              <a:sym typeface="Comic Sans MS"/>
            </a:endParaRPr>
          </a:p>
        </p:txBody>
      </p:sp>
      <p:sp>
        <p:nvSpPr>
          <p:cNvPr id="315" name="Google Shape;315;p16"/>
          <p:cNvSpPr/>
          <p:nvPr/>
        </p:nvSpPr>
        <p:spPr>
          <a:xfrm>
            <a:off x="504600" y="986225"/>
            <a:ext cx="4737300" cy="3320100"/>
          </a:xfrm>
          <a:prstGeom prst="rect">
            <a:avLst/>
          </a:prstGeom>
          <a:solidFill>
            <a:schemeClr val="lt1"/>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Comic Sans MS"/>
                <a:ea typeface="Comic Sans MS"/>
                <a:cs typeface="Comic Sans MS"/>
                <a:sym typeface="Comic Sans MS"/>
              </a:rPr>
              <a:t>OAA helps us to meet new people..</a:t>
            </a: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omic Sans MS"/>
                <a:ea typeface="Comic Sans MS"/>
                <a:cs typeface="Comic Sans MS"/>
                <a:sym typeface="Comic Sans MS"/>
              </a:rPr>
              <a:t>OAA activities rely on teamwork because you are in a situation where the risk is higher than normal.</a:t>
            </a:r>
            <a:endParaRPr sz="16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highlight>
                  <a:srgbClr val="FFFFFF"/>
                </a:highlight>
                <a:latin typeface="Comic Sans MS"/>
                <a:ea typeface="Comic Sans MS"/>
                <a:cs typeface="Comic Sans MS"/>
                <a:sym typeface="Comic Sans MS"/>
              </a:rPr>
              <a:t>Outdoor adventures require collective cooperation and helping each other out. Problem-solving and collaboration are key on long and more-demanding programs and may include cheering each other on during a long hike! </a:t>
            </a:r>
            <a:endParaRPr sz="1600" b="0" i="0" u="none" strike="noStrike" cap="none">
              <a:solidFill>
                <a:schemeClr val="dk1"/>
              </a:solidFill>
              <a:highlight>
                <a:srgbClr val="FFFFFF"/>
              </a:highlight>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highlight>
                <a:srgbClr val="FFFFFF"/>
              </a:highlight>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highlight>
                <a:srgbClr val="FFFFFF"/>
              </a:highlight>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sng"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sng" strike="noStrike" cap="none">
              <a:solidFill>
                <a:srgbClr val="000000"/>
              </a:solidFill>
              <a:latin typeface="Comic Sans MS"/>
              <a:ea typeface="Comic Sans MS"/>
              <a:cs typeface="Comic Sans MS"/>
              <a:sym typeface="Comic Sans MS"/>
            </a:endParaRPr>
          </a:p>
        </p:txBody>
      </p:sp>
      <p:pic>
        <p:nvPicPr>
          <p:cNvPr id="316" name="Google Shape;316;p16"/>
          <p:cNvPicPr preferRelativeResize="0"/>
          <p:nvPr/>
        </p:nvPicPr>
        <p:blipFill rotWithShape="1">
          <a:blip r:embed="rId3">
            <a:alphaModFix/>
          </a:blip>
          <a:srcRect/>
          <a:stretch/>
        </p:blipFill>
        <p:spPr>
          <a:xfrm>
            <a:off x="5394300" y="970025"/>
            <a:ext cx="3597300" cy="2264183"/>
          </a:xfrm>
          <a:prstGeom prst="rect">
            <a:avLst/>
          </a:prstGeom>
          <a:noFill/>
          <a:ln>
            <a:noFill/>
          </a:ln>
        </p:spPr>
      </p:pic>
      <p:sp>
        <p:nvSpPr>
          <p:cNvPr id="317" name="Google Shape;317;p16"/>
          <p:cNvSpPr/>
          <p:nvPr/>
        </p:nvSpPr>
        <p:spPr>
          <a:xfrm>
            <a:off x="-925" y="4634225"/>
            <a:ext cx="9144000" cy="509100"/>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Comic Sans MS"/>
                <a:ea typeface="Comic Sans MS"/>
                <a:cs typeface="Comic Sans MS"/>
                <a:sym typeface="Comic Sans MS"/>
              </a:rPr>
              <a:t>Lesson question: Can I explain the benefits of outdoor adventurous activities? </a:t>
            </a:r>
            <a:endParaRPr sz="1500" b="0" i="0" u="none" strike="noStrike" cap="none">
              <a:solidFill>
                <a:srgbClr val="000000"/>
              </a:solidFill>
              <a:latin typeface="Comic Sans MS"/>
              <a:ea typeface="Comic Sans MS"/>
              <a:cs typeface="Comic Sans MS"/>
              <a:sym typeface="Comic Sans MS"/>
            </a:endParaRPr>
          </a:p>
        </p:txBody>
      </p:sp>
      <p:pic>
        <p:nvPicPr>
          <p:cNvPr id="318" name="Google Shape;318;p16"/>
          <p:cNvPicPr preferRelativeResize="0"/>
          <p:nvPr/>
        </p:nvPicPr>
        <p:blipFill rotWithShape="1">
          <a:blip r:embed="rId4">
            <a:alphaModFix/>
          </a:blip>
          <a:srcRect/>
          <a:stretch/>
        </p:blipFill>
        <p:spPr>
          <a:xfrm>
            <a:off x="-927" y="43156"/>
            <a:ext cx="587825" cy="1294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7"/>
          <p:cNvSpPr/>
          <p:nvPr/>
        </p:nvSpPr>
        <p:spPr>
          <a:xfrm>
            <a:off x="494700" y="114125"/>
            <a:ext cx="8344500" cy="703500"/>
          </a:xfrm>
          <a:prstGeom prst="rect">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0" i="0" u="none" strike="noStrike" cap="none">
                <a:solidFill>
                  <a:srgbClr val="000000"/>
                </a:solidFill>
                <a:latin typeface="Comic Sans MS"/>
                <a:ea typeface="Comic Sans MS"/>
                <a:cs typeface="Comic Sans MS"/>
                <a:sym typeface="Comic Sans MS"/>
              </a:rPr>
              <a:t>Task - Leaflet </a:t>
            </a:r>
            <a:endParaRPr sz="2500" b="0" i="0" u="none" strike="noStrike" cap="none">
              <a:solidFill>
                <a:srgbClr val="000000"/>
              </a:solidFill>
              <a:latin typeface="Comic Sans MS"/>
              <a:ea typeface="Comic Sans MS"/>
              <a:cs typeface="Comic Sans MS"/>
              <a:sym typeface="Comic Sans MS"/>
            </a:endParaRPr>
          </a:p>
        </p:txBody>
      </p:sp>
      <p:sp>
        <p:nvSpPr>
          <p:cNvPr id="324" name="Google Shape;324;p17"/>
          <p:cNvSpPr/>
          <p:nvPr/>
        </p:nvSpPr>
        <p:spPr>
          <a:xfrm>
            <a:off x="509400" y="926825"/>
            <a:ext cx="4669500" cy="326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omic Sans MS"/>
                <a:ea typeface="Comic Sans MS"/>
                <a:cs typeface="Comic Sans MS"/>
                <a:sym typeface="Comic Sans MS"/>
              </a:rPr>
              <a:t>Your task it to create a leaflet for an activity centre to help persuade people to come and visit. You need to justify the benefits of doing the activities on offer and explain why they are important for health</a:t>
            </a:r>
            <a:endParaRPr sz="16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r>
              <a:rPr lang="en-GB" sz="1600" b="0" i="0" u="sng" strike="noStrike" cap="none">
                <a:solidFill>
                  <a:srgbClr val="FF0000"/>
                </a:solidFill>
                <a:latin typeface="Comic Sans MS"/>
                <a:ea typeface="Comic Sans MS"/>
                <a:cs typeface="Comic Sans MS"/>
                <a:sym typeface="Comic Sans MS"/>
              </a:rPr>
              <a:t>You must include:</a:t>
            </a:r>
            <a:endParaRPr sz="1600" b="0" i="0" u="sng" strike="noStrike" cap="none">
              <a:solidFill>
                <a:srgbClr val="FF0000"/>
              </a:solidFill>
              <a:latin typeface="Comic Sans MS"/>
              <a:ea typeface="Comic Sans MS"/>
              <a:cs typeface="Comic Sans MS"/>
              <a:sym typeface="Comic Sans MS"/>
            </a:endParaRPr>
          </a:p>
          <a:p>
            <a:pPr marL="457200" marR="0" lvl="0" indent="-330200" algn="l" rtl="0">
              <a:lnSpc>
                <a:spcPct val="100000"/>
              </a:lnSpc>
              <a:spcBef>
                <a:spcPts val="0"/>
              </a:spcBef>
              <a:spcAft>
                <a:spcPts val="0"/>
              </a:spcAft>
              <a:buClr>
                <a:srgbClr val="000000"/>
              </a:buClr>
              <a:buSzPts val="1600"/>
              <a:buFont typeface="Comic Sans MS"/>
              <a:buChar char="●"/>
            </a:pPr>
            <a:r>
              <a:rPr lang="en-GB" sz="1600" b="0" i="0" u="none" strike="noStrike" cap="none">
                <a:solidFill>
                  <a:srgbClr val="000000"/>
                </a:solidFill>
                <a:latin typeface="Comic Sans MS"/>
                <a:ea typeface="Comic Sans MS"/>
                <a:cs typeface="Comic Sans MS"/>
                <a:sym typeface="Comic Sans MS"/>
              </a:rPr>
              <a:t>Name for the activity centre</a:t>
            </a:r>
            <a:endParaRPr sz="1600" b="0" i="0" u="none" strike="noStrike" cap="none">
              <a:solidFill>
                <a:srgbClr val="000000"/>
              </a:solidFill>
              <a:latin typeface="Comic Sans MS"/>
              <a:ea typeface="Comic Sans MS"/>
              <a:cs typeface="Comic Sans MS"/>
              <a:sym typeface="Comic Sans MS"/>
            </a:endParaRPr>
          </a:p>
          <a:p>
            <a:pPr marL="457200" marR="0" lvl="0" indent="-330200" algn="l" rtl="0">
              <a:lnSpc>
                <a:spcPct val="100000"/>
              </a:lnSpc>
              <a:spcBef>
                <a:spcPts val="0"/>
              </a:spcBef>
              <a:spcAft>
                <a:spcPts val="0"/>
              </a:spcAft>
              <a:buClr>
                <a:srgbClr val="000000"/>
              </a:buClr>
              <a:buSzPts val="1600"/>
              <a:buFont typeface="Comic Sans MS"/>
              <a:buChar char="●"/>
            </a:pPr>
            <a:r>
              <a:rPr lang="en-GB" sz="1600" b="0" i="0" u="none" strike="noStrike" cap="none">
                <a:solidFill>
                  <a:srgbClr val="000000"/>
                </a:solidFill>
                <a:latin typeface="Comic Sans MS"/>
                <a:ea typeface="Comic Sans MS"/>
                <a:cs typeface="Comic Sans MS"/>
                <a:sym typeface="Comic Sans MS"/>
              </a:rPr>
              <a:t>Location of the activity centre</a:t>
            </a:r>
            <a:endParaRPr sz="1600" b="0" i="0" u="none" strike="noStrike" cap="none">
              <a:solidFill>
                <a:srgbClr val="000000"/>
              </a:solidFill>
              <a:latin typeface="Comic Sans MS"/>
              <a:ea typeface="Comic Sans MS"/>
              <a:cs typeface="Comic Sans MS"/>
              <a:sym typeface="Comic Sans MS"/>
            </a:endParaRPr>
          </a:p>
          <a:p>
            <a:pPr marL="457200" marR="0" lvl="0" indent="-330200" algn="l" rtl="0">
              <a:lnSpc>
                <a:spcPct val="100000"/>
              </a:lnSpc>
              <a:spcBef>
                <a:spcPts val="0"/>
              </a:spcBef>
              <a:spcAft>
                <a:spcPts val="0"/>
              </a:spcAft>
              <a:buClr>
                <a:srgbClr val="000000"/>
              </a:buClr>
              <a:buSzPts val="1600"/>
              <a:buFont typeface="Comic Sans MS"/>
              <a:buChar char="●"/>
            </a:pPr>
            <a:r>
              <a:rPr lang="en-GB" sz="1600" b="0" i="0" u="none" strike="noStrike" cap="none">
                <a:solidFill>
                  <a:srgbClr val="000000"/>
                </a:solidFill>
                <a:latin typeface="Comic Sans MS"/>
                <a:ea typeface="Comic Sans MS"/>
                <a:cs typeface="Comic Sans MS"/>
                <a:sym typeface="Comic Sans MS"/>
              </a:rPr>
              <a:t>Activities on offer</a:t>
            </a:r>
            <a:endParaRPr sz="1600" b="0" i="0" u="none" strike="noStrike" cap="none">
              <a:solidFill>
                <a:srgbClr val="000000"/>
              </a:solidFill>
              <a:latin typeface="Comic Sans MS"/>
              <a:ea typeface="Comic Sans MS"/>
              <a:cs typeface="Comic Sans MS"/>
              <a:sym typeface="Comic Sans MS"/>
            </a:endParaRPr>
          </a:p>
          <a:p>
            <a:pPr marL="457200" marR="0" lvl="0" indent="-330200" algn="l" rtl="0">
              <a:lnSpc>
                <a:spcPct val="100000"/>
              </a:lnSpc>
              <a:spcBef>
                <a:spcPts val="0"/>
              </a:spcBef>
              <a:spcAft>
                <a:spcPts val="0"/>
              </a:spcAft>
              <a:buClr>
                <a:srgbClr val="000000"/>
              </a:buClr>
              <a:buSzPts val="1600"/>
              <a:buFont typeface="Comic Sans MS"/>
              <a:buChar char="●"/>
            </a:pPr>
            <a:r>
              <a:rPr lang="en-GB" sz="1600" b="0" i="0" u="none" strike="noStrike" cap="none">
                <a:solidFill>
                  <a:srgbClr val="000000"/>
                </a:solidFill>
                <a:latin typeface="Comic Sans MS"/>
                <a:ea typeface="Comic Sans MS"/>
                <a:cs typeface="Comic Sans MS"/>
                <a:sym typeface="Comic Sans MS"/>
              </a:rPr>
              <a:t>The benefits of doing these activities </a:t>
            </a:r>
            <a:endParaRPr sz="1600" b="0" i="0" u="none" strike="noStrike" cap="none">
              <a:solidFill>
                <a:srgbClr val="000000"/>
              </a:solidFill>
              <a:latin typeface="Comic Sans MS"/>
              <a:ea typeface="Comic Sans MS"/>
              <a:cs typeface="Comic Sans MS"/>
              <a:sym typeface="Comic Sans MS"/>
            </a:endParaRPr>
          </a:p>
          <a:p>
            <a:pPr marL="457200" marR="0" lvl="0" indent="-330200" algn="l" rtl="0">
              <a:lnSpc>
                <a:spcPct val="100000"/>
              </a:lnSpc>
              <a:spcBef>
                <a:spcPts val="0"/>
              </a:spcBef>
              <a:spcAft>
                <a:spcPts val="0"/>
              </a:spcAft>
              <a:buClr>
                <a:srgbClr val="000000"/>
              </a:buClr>
              <a:buSzPts val="1600"/>
              <a:buFont typeface="Comic Sans MS"/>
              <a:buChar char="●"/>
            </a:pPr>
            <a:r>
              <a:rPr lang="en-GB" sz="1600" b="0" i="0" u="none" strike="noStrike" cap="none">
                <a:solidFill>
                  <a:srgbClr val="000000"/>
                </a:solidFill>
                <a:latin typeface="Comic Sans MS"/>
                <a:ea typeface="Comic Sans MS"/>
                <a:cs typeface="Comic Sans MS"/>
                <a:sym typeface="Comic Sans MS"/>
              </a:rPr>
              <a:t>How much they cost</a:t>
            </a:r>
            <a:endParaRPr sz="16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5" name="Google Shape;325;p17"/>
          <p:cNvPicPr preferRelativeResize="0"/>
          <p:nvPr/>
        </p:nvPicPr>
        <p:blipFill rotWithShape="1">
          <a:blip r:embed="rId3">
            <a:alphaModFix/>
          </a:blip>
          <a:srcRect/>
          <a:stretch/>
        </p:blipFill>
        <p:spPr>
          <a:xfrm>
            <a:off x="5324225" y="926825"/>
            <a:ext cx="3660301" cy="2586847"/>
          </a:xfrm>
          <a:prstGeom prst="rect">
            <a:avLst/>
          </a:prstGeom>
          <a:noFill/>
          <a:ln>
            <a:noFill/>
          </a:ln>
        </p:spPr>
      </p:pic>
      <p:sp>
        <p:nvSpPr>
          <p:cNvPr id="326" name="Google Shape;326;p17"/>
          <p:cNvSpPr/>
          <p:nvPr/>
        </p:nvSpPr>
        <p:spPr>
          <a:xfrm>
            <a:off x="-925" y="4634225"/>
            <a:ext cx="9144000" cy="509100"/>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Comic Sans MS"/>
                <a:ea typeface="Comic Sans MS"/>
                <a:cs typeface="Comic Sans MS"/>
                <a:sym typeface="Comic Sans MS"/>
              </a:rPr>
              <a:t>Lesson question: Can I explain the benefits of outdoor adventurous activities? </a:t>
            </a:r>
            <a:endParaRPr sz="1500" b="0" i="0" u="none" strike="noStrike" cap="none">
              <a:solidFill>
                <a:srgbClr val="000000"/>
              </a:solidFill>
              <a:latin typeface="Comic Sans MS"/>
              <a:ea typeface="Comic Sans MS"/>
              <a:cs typeface="Comic Sans MS"/>
              <a:sym typeface="Comic Sans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p:nvPr/>
        </p:nvSpPr>
        <p:spPr>
          <a:xfrm>
            <a:off x="235475" y="111550"/>
            <a:ext cx="8403300" cy="681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u="sng">
                <a:latin typeface="Coming Soon"/>
                <a:ea typeface="Coming Soon"/>
                <a:cs typeface="Coming Soon"/>
                <a:sym typeface="Coming Soon"/>
              </a:rPr>
              <a:t>Lesson question: Can I explain the benefits of Outdoor Adventurous Activities?</a:t>
            </a:r>
            <a:r>
              <a:rPr lang="en-GB" sz="2300" b="1">
                <a:latin typeface="Coming Soon"/>
                <a:ea typeface="Coming Soon"/>
                <a:cs typeface="Coming Soon"/>
                <a:sym typeface="Coming Soon"/>
              </a:rPr>
              <a:t> </a:t>
            </a:r>
            <a:endParaRPr sz="2300" b="1">
              <a:latin typeface="Coming Soon"/>
              <a:ea typeface="Coming Soon"/>
              <a:cs typeface="Coming Soon"/>
              <a:sym typeface="Coming Soon"/>
            </a:endParaRPr>
          </a:p>
        </p:txBody>
      </p:sp>
      <p:sp>
        <p:nvSpPr>
          <p:cNvPr id="131" name="Google Shape;131;p21"/>
          <p:cNvSpPr/>
          <p:nvPr/>
        </p:nvSpPr>
        <p:spPr>
          <a:xfrm>
            <a:off x="235475" y="917150"/>
            <a:ext cx="2838300" cy="2454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latin typeface="Coming Soon"/>
                <a:ea typeface="Coming Soon"/>
                <a:cs typeface="Coming Soon"/>
                <a:sym typeface="Coming Soon"/>
              </a:rPr>
              <a:t>In today’s lesson, you need to continue to finish off your leaflet for your activity centre, all activities must have descriptions of the activity and what it will help people who come to your activity centre with.</a:t>
            </a:r>
            <a:endParaRPr sz="1600" b="1">
              <a:latin typeface="Coming Soon"/>
              <a:ea typeface="Coming Soon"/>
              <a:cs typeface="Coming Soon"/>
              <a:sym typeface="Coming Soon"/>
            </a:endParaRPr>
          </a:p>
        </p:txBody>
      </p:sp>
      <p:sp>
        <p:nvSpPr>
          <p:cNvPr id="132" name="Google Shape;132;p21"/>
          <p:cNvSpPr/>
          <p:nvPr/>
        </p:nvSpPr>
        <p:spPr>
          <a:xfrm>
            <a:off x="3296800" y="917150"/>
            <a:ext cx="5775600" cy="4003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b="1" u="sng">
                <a:solidFill>
                  <a:srgbClr val="FF0000"/>
                </a:solidFill>
                <a:latin typeface="Coming Soon"/>
                <a:ea typeface="Coming Soon"/>
                <a:cs typeface="Coming Soon"/>
                <a:sym typeface="Coming Soon"/>
              </a:rPr>
              <a:t>Here is an example of a top level description:</a:t>
            </a:r>
            <a:endParaRPr sz="1700" b="1" u="sng">
              <a:solidFill>
                <a:srgbClr val="FF0000"/>
              </a:solidFill>
              <a:latin typeface="Coming Soon"/>
              <a:ea typeface="Coming Soon"/>
              <a:cs typeface="Coming Soon"/>
              <a:sym typeface="Coming Soon"/>
            </a:endParaRPr>
          </a:p>
          <a:p>
            <a:pPr marL="0" lvl="0" indent="0" algn="l" rtl="0">
              <a:spcBef>
                <a:spcPts val="0"/>
              </a:spcBef>
              <a:spcAft>
                <a:spcPts val="0"/>
              </a:spcAft>
              <a:buNone/>
            </a:pPr>
            <a:r>
              <a:rPr lang="en-GB" sz="1700" b="1">
                <a:solidFill>
                  <a:schemeClr val="dk1"/>
                </a:solidFill>
                <a:latin typeface="Coming Soon"/>
                <a:ea typeface="Coming Soon"/>
                <a:cs typeface="Coming Soon"/>
                <a:sym typeface="Coming Soon"/>
              </a:rPr>
              <a:t>Here at top sports centre we offer a range of different activities. One of these activities is kayaking. </a:t>
            </a:r>
            <a:r>
              <a:rPr lang="en-GB" sz="1700" b="1">
                <a:solidFill>
                  <a:schemeClr val="dk1"/>
                </a:solidFill>
                <a:highlight>
                  <a:srgbClr val="EAD1DC"/>
                </a:highlight>
                <a:latin typeface="Coming Soon"/>
                <a:ea typeface="Coming Soon"/>
                <a:cs typeface="Coming Soon"/>
                <a:sym typeface="Coming Soon"/>
              </a:rPr>
              <a:t>Kayaking is an activity that was created by the inuits in the arctic regions thousands of years ago. It has become more popular over the years and is considered an outdoor adventurous</a:t>
            </a:r>
            <a:r>
              <a:rPr lang="en-GB" sz="1700" b="1">
                <a:solidFill>
                  <a:schemeClr val="dk1"/>
                </a:solidFill>
                <a:latin typeface="Coming Soon"/>
                <a:ea typeface="Coming Soon"/>
                <a:cs typeface="Coming Soon"/>
                <a:sym typeface="Coming Soon"/>
              </a:rPr>
              <a:t> activity. This activity is available to do at tops sports centre and has lots of different benefits. One benefit is that it will help with </a:t>
            </a:r>
            <a:r>
              <a:rPr lang="en-GB" sz="1700" b="1" u="sng">
                <a:solidFill>
                  <a:schemeClr val="dk1"/>
                </a:solidFill>
                <a:latin typeface="Coming Soon"/>
                <a:ea typeface="Coming Soon"/>
                <a:cs typeface="Coming Soon"/>
                <a:sym typeface="Coming Soon"/>
              </a:rPr>
              <a:t>stress relief.</a:t>
            </a:r>
            <a:r>
              <a:rPr lang="en-GB" sz="1700" b="1">
                <a:solidFill>
                  <a:schemeClr val="dk1"/>
                </a:solidFill>
                <a:latin typeface="Coming Soon"/>
                <a:ea typeface="Coming Soon"/>
                <a:cs typeface="Coming Soon"/>
                <a:sym typeface="Coming Soon"/>
              </a:rPr>
              <a:t> With kayaking being an outdoor activity it means that you can </a:t>
            </a:r>
            <a:r>
              <a:rPr lang="en-GB" sz="1700" b="1" u="sng">
                <a:solidFill>
                  <a:schemeClr val="dk1"/>
                </a:solidFill>
                <a:latin typeface="Coming Soon"/>
                <a:ea typeface="Coming Soon"/>
                <a:cs typeface="Coming Soon"/>
                <a:sym typeface="Coming Soon"/>
              </a:rPr>
              <a:t>take time away from your device</a:t>
            </a:r>
            <a:r>
              <a:rPr lang="en-GB" sz="1700" b="1">
                <a:solidFill>
                  <a:schemeClr val="dk1"/>
                </a:solidFill>
                <a:latin typeface="Coming Soon"/>
                <a:ea typeface="Coming Soon"/>
                <a:cs typeface="Coming Soon"/>
                <a:sym typeface="Coming Soon"/>
              </a:rPr>
              <a:t> and just focus on the </a:t>
            </a:r>
            <a:r>
              <a:rPr lang="en-GB" sz="1700" b="1">
                <a:solidFill>
                  <a:schemeClr val="dk1"/>
                </a:solidFill>
                <a:highlight>
                  <a:srgbClr val="FFFF00"/>
                </a:highlight>
                <a:latin typeface="Coming Soon"/>
                <a:ea typeface="Coming Soon"/>
                <a:cs typeface="Coming Soon"/>
                <a:sym typeface="Coming Soon"/>
              </a:rPr>
              <a:t>serenity of nature and forget what is going on in life!</a:t>
            </a:r>
            <a:r>
              <a:rPr lang="en-GB" sz="1700" b="1">
                <a:solidFill>
                  <a:schemeClr val="dk1"/>
                </a:solidFill>
                <a:latin typeface="Coming Soon"/>
                <a:ea typeface="Coming Soon"/>
                <a:cs typeface="Coming Soon"/>
                <a:sym typeface="Coming Soon"/>
              </a:rPr>
              <a:t> All your stresses will go if you do this activity!</a:t>
            </a:r>
            <a:endParaRPr sz="1700" b="1">
              <a:latin typeface="Coming Soon"/>
              <a:ea typeface="Coming Soon"/>
              <a:cs typeface="Coming Soon"/>
              <a:sym typeface="Coming Soon"/>
            </a:endParaRPr>
          </a:p>
        </p:txBody>
      </p:sp>
      <p:cxnSp>
        <p:nvCxnSpPr>
          <p:cNvPr id="133" name="Google Shape;133;p21"/>
          <p:cNvCxnSpPr/>
          <p:nvPr/>
        </p:nvCxnSpPr>
        <p:spPr>
          <a:xfrm flipH="1">
            <a:off x="2367350" y="2553150"/>
            <a:ext cx="1437600" cy="1251900"/>
          </a:xfrm>
          <a:prstGeom prst="straightConnector1">
            <a:avLst/>
          </a:prstGeom>
          <a:noFill/>
          <a:ln w="9525" cap="flat" cmpd="sng">
            <a:solidFill>
              <a:schemeClr val="dk2"/>
            </a:solidFill>
            <a:prstDash val="solid"/>
            <a:round/>
            <a:headEnd type="none" w="med" len="med"/>
            <a:tailEnd type="none" w="med" len="med"/>
          </a:ln>
        </p:spPr>
      </p:cxnSp>
      <p:cxnSp>
        <p:nvCxnSpPr>
          <p:cNvPr id="134" name="Google Shape;134;p21"/>
          <p:cNvCxnSpPr/>
          <p:nvPr/>
        </p:nvCxnSpPr>
        <p:spPr>
          <a:xfrm flipH="1">
            <a:off x="2367150" y="2590350"/>
            <a:ext cx="1450200" cy="1227000"/>
          </a:xfrm>
          <a:prstGeom prst="straightConnector1">
            <a:avLst/>
          </a:prstGeom>
          <a:noFill/>
          <a:ln w="28575" cap="flat" cmpd="sng">
            <a:solidFill>
              <a:schemeClr val="dk2"/>
            </a:solidFill>
            <a:prstDash val="solid"/>
            <a:round/>
            <a:headEnd type="none" w="med" len="med"/>
            <a:tailEnd type="triangle" w="med" len="med"/>
          </a:ln>
        </p:spPr>
      </p:cxnSp>
      <p:sp>
        <p:nvSpPr>
          <p:cNvPr id="135" name="Google Shape;135;p21"/>
          <p:cNvSpPr txBox="1"/>
          <p:nvPr/>
        </p:nvSpPr>
        <p:spPr>
          <a:xfrm>
            <a:off x="1437825" y="3615450"/>
            <a:ext cx="151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Description</a:t>
            </a:r>
            <a:endParaRPr>
              <a:latin typeface="Calibri"/>
              <a:ea typeface="Calibri"/>
              <a:cs typeface="Calibri"/>
              <a:sym typeface="Calibri"/>
            </a:endParaRPr>
          </a:p>
        </p:txBody>
      </p:sp>
      <p:cxnSp>
        <p:nvCxnSpPr>
          <p:cNvPr id="136" name="Google Shape;136;p21"/>
          <p:cNvCxnSpPr/>
          <p:nvPr/>
        </p:nvCxnSpPr>
        <p:spPr>
          <a:xfrm flipH="1">
            <a:off x="2590350" y="4015650"/>
            <a:ext cx="2255700" cy="136200"/>
          </a:xfrm>
          <a:prstGeom prst="straightConnector1">
            <a:avLst/>
          </a:prstGeom>
          <a:noFill/>
          <a:ln w="28575" cap="flat" cmpd="sng">
            <a:solidFill>
              <a:schemeClr val="dk2"/>
            </a:solidFill>
            <a:prstDash val="solid"/>
            <a:round/>
            <a:headEnd type="none" w="med" len="med"/>
            <a:tailEnd type="triangle" w="med" len="med"/>
          </a:ln>
        </p:spPr>
      </p:cxnSp>
      <p:sp>
        <p:nvSpPr>
          <p:cNvPr id="137" name="Google Shape;137;p21"/>
          <p:cNvSpPr txBox="1"/>
          <p:nvPr/>
        </p:nvSpPr>
        <p:spPr>
          <a:xfrm>
            <a:off x="1797125" y="3945688"/>
            <a:ext cx="158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Benefit</a:t>
            </a:r>
            <a:endParaRPr>
              <a:latin typeface="Calibri"/>
              <a:ea typeface="Calibri"/>
              <a:cs typeface="Calibri"/>
              <a:sym typeface="Calibri"/>
            </a:endParaRPr>
          </a:p>
        </p:txBody>
      </p:sp>
      <p:cxnSp>
        <p:nvCxnSpPr>
          <p:cNvPr id="138" name="Google Shape;138;p21"/>
          <p:cNvCxnSpPr/>
          <p:nvPr/>
        </p:nvCxnSpPr>
        <p:spPr>
          <a:xfrm flipH="1">
            <a:off x="2292825" y="4474225"/>
            <a:ext cx="1338600" cy="235500"/>
          </a:xfrm>
          <a:prstGeom prst="straightConnector1">
            <a:avLst/>
          </a:prstGeom>
          <a:noFill/>
          <a:ln w="9525" cap="flat" cmpd="sng">
            <a:solidFill>
              <a:schemeClr val="dk2"/>
            </a:solidFill>
            <a:prstDash val="solid"/>
            <a:round/>
            <a:headEnd type="none" w="med" len="med"/>
            <a:tailEnd type="triangle" w="med" len="med"/>
          </a:ln>
        </p:spPr>
      </p:cxnSp>
      <p:sp>
        <p:nvSpPr>
          <p:cNvPr id="139" name="Google Shape;139;p21"/>
          <p:cNvSpPr txBox="1"/>
          <p:nvPr/>
        </p:nvSpPr>
        <p:spPr>
          <a:xfrm>
            <a:off x="1239450" y="4474250"/>
            <a:ext cx="13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explanation</a:t>
            </a:r>
            <a:endParaRPr>
              <a:latin typeface="Calibri"/>
              <a:ea typeface="Calibri"/>
              <a:cs typeface="Calibri"/>
              <a:sym typeface="Calibri"/>
            </a:endParaRPr>
          </a:p>
        </p:txBody>
      </p:sp>
      <p:pic>
        <p:nvPicPr>
          <p:cNvPr id="140" name="Google Shape;140;p21"/>
          <p:cNvPicPr preferRelativeResize="0"/>
          <p:nvPr/>
        </p:nvPicPr>
        <p:blipFill>
          <a:blip r:embed="rId3">
            <a:alphaModFix/>
          </a:blip>
          <a:stretch>
            <a:fillRect/>
          </a:stretch>
        </p:blipFill>
        <p:spPr>
          <a:xfrm>
            <a:off x="8535849" y="5"/>
            <a:ext cx="608150" cy="1339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0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1000"/>
                                        <p:tgtEl>
                                          <p:spTgt spid="1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1000"/>
                                        <p:tgtEl>
                                          <p:spTgt spid="1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1000"/>
                                        <p:tgtEl>
                                          <p:spTgt spid="1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fade">
                                      <p:cBhvr>
                                        <p:cTn id="27" dur="1000"/>
                                        <p:tgtEl>
                                          <p:spTgt spid="1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9"/>
                                        </p:tgtEl>
                                        <p:attrNameLst>
                                          <p:attrName>style.visibility</p:attrName>
                                        </p:attrNameLst>
                                      </p:cBhvr>
                                      <p:to>
                                        <p:strVal val="visible"/>
                                      </p:to>
                                    </p:set>
                                    <p:animEffect transition="in" filter="fade">
                                      <p:cBhvr>
                                        <p:cTn id="32" dur="10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2"/>
          <p:cNvSpPr/>
          <p:nvPr/>
        </p:nvSpPr>
        <p:spPr>
          <a:xfrm>
            <a:off x="470975" y="334625"/>
            <a:ext cx="4101000" cy="4424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2200" b="1" u="sng">
                <a:solidFill>
                  <a:srgbClr val="007A53"/>
                </a:solidFill>
                <a:latin typeface="Coming Soon"/>
                <a:ea typeface="Coming Soon"/>
                <a:cs typeface="Coming Soon"/>
                <a:sym typeface="Coming Soon"/>
              </a:rPr>
              <a:t>Checklist for success!</a:t>
            </a:r>
            <a:endParaRPr sz="2200" b="1" u="sng">
              <a:solidFill>
                <a:srgbClr val="007A53"/>
              </a:solidFill>
              <a:latin typeface="Coming Soon"/>
              <a:ea typeface="Coming Soon"/>
              <a:cs typeface="Coming Soon"/>
              <a:sym typeface="Coming Soon"/>
            </a:endParaRPr>
          </a:p>
          <a:p>
            <a:pPr marL="0" lvl="0" indent="0" algn="l" rtl="0">
              <a:spcBef>
                <a:spcPts val="0"/>
              </a:spcBef>
              <a:spcAft>
                <a:spcPts val="0"/>
              </a:spcAft>
              <a:buNone/>
            </a:pPr>
            <a:endParaRPr sz="2200" b="1" u="sng">
              <a:solidFill>
                <a:srgbClr val="007A53"/>
              </a:solidFill>
              <a:latin typeface="Coming Soon"/>
              <a:ea typeface="Coming Soon"/>
              <a:cs typeface="Coming Soon"/>
              <a:sym typeface="Coming Soon"/>
            </a:endParaRPr>
          </a:p>
          <a:p>
            <a:pPr marL="457200" lvl="0" indent="-368300" algn="l" rtl="0">
              <a:spcBef>
                <a:spcPts val="0"/>
              </a:spcBef>
              <a:spcAft>
                <a:spcPts val="0"/>
              </a:spcAft>
              <a:buClr>
                <a:schemeClr val="dk1"/>
              </a:buClr>
              <a:buSzPts val="2200"/>
              <a:buFont typeface="Coming Soon"/>
              <a:buChar char="❏"/>
            </a:pPr>
            <a:r>
              <a:rPr lang="en-GB" sz="2200">
                <a:solidFill>
                  <a:schemeClr val="dk1"/>
                </a:solidFill>
                <a:latin typeface="Coming Soon"/>
                <a:ea typeface="Coming Soon"/>
                <a:cs typeface="Coming Soon"/>
                <a:sym typeface="Coming Soon"/>
              </a:rPr>
              <a:t>Name and logo for activity centre</a:t>
            </a:r>
            <a:endParaRPr sz="2200">
              <a:solidFill>
                <a:schemeClr val="dk1"/>
              </a:solidFill>
              <a:latin typeface="Coming Soon"/>
              <a:ea typeface="Coming Soon"/>
              <a:cs typeface="Coming Soon"/>
              <a:sym typeface="Coming Soon"/>
            </a:endParaRPr>
          </a:p>
          <a:p>
            <a:pPr marL="457200" lvl="0" indent="-368300" algn="l" rtl="0">
              <a:spcBef>
                <a:spcPts val="0"/>
              </a:spcBef>
              <a:spcAft>
                <a:spcPts val="0"/>
              </a:spcAft>
              <a:buClr>
                <a:schemeClr val="dk1"/>
              </a:buClr>
              <a:buSzPts val="2200"/>
              <a:buFont typeface="Coming Soon"/>
              <a:buChar char="❏"/>
            </a:pPr>
            <a:r>
              <a:rPr lang="en-GB" sz="2200">
                <a:solidFill>
                  <a:schemeClr val="dk1"/>
                </a:solidFill>
                <a:latin typeface="Coming Soon"/>
                <a:ea typeface="Coming Soon"/>
                <a:cs typeface="Coming Soon"/>
                <a:sym typeface="Coming Soon"/>
              </a:rPr>
              <a:t>Three different activities</a:t>
            </a:r>
            <a:endParaRPr sz="2200">
              <a:solidFill>
                <a:schemeClr val="dk1"/>
              </a:solidFill>
              <a:latin typeface="Coming Soon"/>
              <a:ea typeface="Coming Soon"/>
              <a:cs typeface="Coming Soon"/>
              <a:sym typeface="Coming Soon"/>
            </a:endParaRPr>
          </a:p>
          <a:p>
            <a:pPr marL="457200" lvl="0" indent="-368300" algn="l" rtl="0">
              <a:spcBef>
                <a:spcPts val="0"/>
              </a:spcBef>
              <a:spcAft>
                <a:spcPts val="0"/>
              </a:spcAft>
              <a:buClr>
                <a:schemeClr val="dk1"/>
              </a:buClr>
              <a:buSzPts val="2200"/>
              <a:buFont typeface="Coming Soon"/>
              <a:buChar char="❏"/>
            </a:pPr>
            <a:r>
              <a:rPr lang="en-GB" sz="2200">
                <a:solidFill>
                  <a:schemeClr val="dk1"/>
                </a:solidFill>
                <a:latin typeface="Coming Soon"/>
                <a:ea typeface="Coming Soon"/>
                <a:cs typeface="Coming Soon"/>
                <a:sym typeface="Coming Soon"/>
              </a:rPr>
              <a:t>Paragraph summarising what the activity is and benefits</a:t>
            </a:r>
            <a:endParaRPr sz="2200">
              <a:solidFill>
                <a:schemeClr val="dk1"/>
              </a:solidFill>
              <a:latin typeface="Coming Soon"/>
              <a:ea typeface="Coming Soon"/>
              <a:cs typeface="Coming Soon"/>
              <a:sym typeface="Coming Soon"/>
            </a:endParaRPr>
          </a:p>
          <a:p>
            <a:pPr marL="457200" lvl="0" indent="-368300" algn="l" rtl="0">
              <a:spcBef>
                <a:spcPts val="0"/>
              </a:spcBef>
              <a:spcAft>
                <a:spcPts val="0"/>
              </a:spcAft>
              <a:buClr>
                <a:schemeClr val="dk1"/>
              </a:buClr>
              <a:buSzPts val="2200"/>
              <a:buFont typeface="Coming Soon"/>
              <a:buChar char="❏"/>
            </a:pPr>
            <a:r>
              <a:rPr lang="en-GB" sz="2200">
                <a:solidFill>
                  <a:schemeClr val="dk1"/>
                </a:solidFill>
                <a:latin typeface="Coming Soon"/>
                <a:ea typeface="Coming Soon"/>
                <a:cs typeface="Coming Soon"/>
                <a:sym typeface="Coming Soon"/>
              </a:rPr>
              <a:t>Linking words used to explain the benefits</a:t>
            </a:r>
            <a:endParaRPr sz="2200">
              <a:solidFill>
                <a:schemeClr val="dk1"/>
              </a:solidFill>
              <a:latin typeface="Coming Soon"/>
              <a:ea typeface="Coming Soon"/>
              <a:cs typeface="Coming Soon"/>
              <a:sym typeface="Coming Soon"/>
            </a:endParaRPr>
          </a:p>
          <a:p>
            <a:pPr marL="457200" lvl="0" indent="-368300" algn="l" rtl="0">
              <a:spcBef>
                <a:spcPts val="0"/>
              </a:spcBef>
              <a:spcAft>
                <a:spcPts val="0"/>
              </a:spcAft>
              <a:buClr>
                <a:schemeClr val="dk1"/>
              </a:buClr>
              <a:buSzPts val="2200"/>
              <a:buFont typeface="Coming Soon"/>
              <a:buChar char="❏"/>
            </a:pPr>
            <a:r>
              <a:rPr lang="en-GB" sz="2200">
                <a:solidFill>
                  <a:schemeClr val="dk1"/>
                </a:solidFill>
                <a:latin typeface="Coming Soon"/>
                <a:ea typeface="Coming Soon"/>
                <a:cs typeface="Coming Soon"/>
                <a:sym typeface="Coming Soon"/>
              </a:rPr>
              <a:t>Cost of the activity</a:t>
            </a:r>
            <a:endParaRPr sz="2200">
              <a:solidFill>
                <a:schemeClr val="dk1"/>
              </a:solidFill>
              <a:latin typeface="Coming Soon"/>
              <a:ea typeface="Coming Soon"/>
              <a:cs typeface="Coming Soon"/>
              <a:sym typeface="Coming Soon"/>
            </a:endParaRPr>
          </a:p>
          <a:p>
            <a:pPr marL="0" lvl="0" indent="0" algn="l" rtl="0">
              <a:spcBef>
                <a:spcPts val="0"/>
              </a:spcBef>
              <a:spcAft>
                <a:spcPts val="0"/>
              </a:spcAft>
              <a:buNone/>
            </a:pPr>
            <a:endParaRPr sz="2200">
              <a:solidFill>
                <a:schemeClr val="dk1"/>
              </a:solidFill>
              <a:latin typeface="Coming Soon"/>
              <a:ea typeface="Coming Soon"/>
              <a:cs typeface="Coming Soon"/>
              <a:sym typeface="Coming Soon"/>
            </a:endParaRPr>
          </a:p>
        </p:txBody>
      </p:sp>
      <p:pic>
        <p:nvPicPr>
          <p:cNvPr id="146" name="Google Shape;146;p22"/>
          <p:cNvPicPr preferRelativeResize="0"/>
          <p:nvPr/>
        </p:nvPicPr>
        <p:blipFill rotWithShape="1">
          <a:blip r:embed="rId3">
            <a:alphaModFix/>
          </a:blip>
          <a:srcRect t="12472"/>
          <a:stretch/>
        </p:blipFill>
        <p:spPr>
          <a:xfrm>
            <a:off x="4897875" y="173500"/>
            <a:ext cx="4100999" cy="4785871"/>
          </a:xfrm>
          <a:prstGeom prst="rect">
            <a:avLst/>
          </a:prstGeom>
          <a:noFill/>
          <a:ln>
            <a:noFill/>
          </a:ln>
        </p:spPr>
      </p:pic>
      <p:pic>
        <p:nvPicPr>
          <p:cNvPr id="147" name="Google Shape;147;p22"/>
          <p:cNvPicPr preferRelativeResize="0"/>
          <p:nvPr/>
        </p:nvPicPr>
        <p:blipFill>
          <a:blip r:embed="rId4">
            <a:alphaModFix/>
          </a:blip>
          <a:stretch>
            <a:fillRect/>
          </a:stretch>
        </p:blipFill>
        <p:spPr>
          <a:xfrm>
            <a:off x="4150025" y="1"/>
            <a:ext cx="843950" cy="18648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65"/>
        <p:cNvGrpSpPr/>
        <p:nvPr/>
      </p:nvGrpSpPr>
      <p:grpSpPr>
        <a:xfrm>
          <a:off x="0" y="0"/>
          <a:ext cx="0" cy="0"/>
          <a:chOff x="0" y="0"/>
          <a:chExt cx="0" cy="0"/>
        </a:xfrm>
      </p:grpSpPr>
      <p:sp>
        <p:nvSpPr>
          <p:cNvPr id="166" name="Google Shape;166;p2"/>
          <p:cNvSpPr/>
          <p:nvPr/>
        </p:nvSpPr>
        <p:spPr>
          <a:xfrm>
            <a:off x="173275" y="141775"/>
            <a:ext cx="4623300" cy="3670200"/>
          </a:xfrm>
          <a:prstGeom prst="rect">
            <a:avLst/>
          </a:prstGeom>
          <a:solidFill>
            <a:srgbClr val="F4CC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sng" strike="noStrike" cap="none">
                <a:solidFill>
                  <a:srgbClr val="000000"/>
                </a:solidFill>
                <a:latin typeface="Comic Sans MS"/>
                <a:ea typeface="Comic Sans MS"/>
                <a:cs typeface="Comic Sans MS"/>
                <a:sym typeface="Comic Sans MS"/>
              </a:rPr>
              <a:t>Recap and recall</a:t>
            </a:r>
            <a:endParaRPr sz="2000" b="1" i="0" u="sng"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rgbClr val="000000"/>
              </a:solidFill>
              <a:latin typeface="Comic Sans MS"/>
              <a:ea typeface="Comic Sans MS"/>
              <a:cs typeface="Comic Sans MS"/>
              <a:sym typeface="Comic Sans MS"/>
            </a:endParaRPr>
          </a:p>
          <a:p>
            <a:pPr marL="457200" marR="0" lvl="0" indent="-349250" algn="l" rtl="0">
              <a:lnSpc>
                <a:spcPct val="100000"/>
              </a:lnSpc>
              <a:spcBef>
                <a:spcPts val="0"/>
              </a:spcBef>
              <a:spcAft>
                <a:spcPts val="0"/>
              </a:spcAft>
              <a:buClr>
                <a:srgbClr val="000000"/>
              </a:buClr>
              <a:buSzPts val="1900"/>
              <a:buFont typeface="Comic Sans MS"/>
              <a:buChar char="●"/>
            </a:pPr>
            <a:r>
              <a:rPr lang="en-GB" sz="1900" b="0" i="0" u="sng" strike="noStrike" cap="none">
                <a:solidFill>
                  <a:srgbClr val="000000"/>
                </a:solidFill>
                <a:latin typeface="Comic Sans MS"/>
                <a:ea typeface="Comic Sans MS"/>
                <a:cs typeface="Comic Sans MS"/>
                <a:sym typeface="Comic Sans MS"/>
              </a:rPr>
              <a:t>Define </a:t>
            </a:r>
            <a:r>
              <a:rPr lang="en-GB" sz="1900" b="0" i="0" u="none" strike="noStrike" cap="none">
                <a:solidFill>
                  <a:srgbClr val="000000"/>
                </a:solidFill>
                <a:latin typeface="Comic Sans MS"/>
                <a:ea typeface="Comic Sans MS"/>
                <a:cs typeface="Comic Sans MS"/>
                <a:sym typeface="Comic Sans MS"/>
              </a:rPr>
              <a:t>resilience</a:t>
            </a:r>
            <a:endParaRPr sz="19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omic Sans MS"/>
              <a:ea typeface="Comic Sans MS"/>
              <a:cs typeface="Comic Sans MS"/>
              <a:sym typeface="Comic Sans MS"/>
            </a:endParaRPr>
          </a:p>
          <a:p>
            <a:pPr marL="457200" marR="0" lvl="0" indent="-349250" algn="l" rtl="0">
              <a:lnSpc>
                <a:spcPct val="100000"/>
              </a:lnSpc>
              <a:spcBef>
                <a:spcPts val="0"/>
              </a:spcBef>
              <a:spcAft>
                <a:spcPts val="0"/>
              </a:spcAft>
              <a:buClr>
                <a:srgbClr val="000000"/>
              </a:buClr>
              <a:buSzPts val="1900"/>
              <a:buFont typeface="Comic Sans MS"/>
              <a:buChar char="●"/>
            </a:pPr>
            <a:r>
              <a:rPr lang="en-GB" sz="1900" b="0" i="0" u="none" strike="noStrike" cap="none">
                <a:solidFill>
                  <a:srgbClr val="000000"/>
                </a:solidFill>
                <a:latin typeface="Comic Sans MS"/>
                <a:ea typeface="Comic Sans MS"/>
                <a:cs typeface="Comic Sans MS"/>
                <a:sym typeface="Comic Sans MS"/>
              </a:rPr>
              <a:t>List three benefits that exercise has to our physical health</a:t>
            </a:r>
            <a:endParaRPr sz="19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omic Sans MS"/>
              <a:ea typeface="Comic Sans MS"/>
              <a:cs typeface="Comic Sans MS"/>
              <a:sym typeface="Comic Sans MS"/>
            </a:endParaRPr>
          </a:p>
          <a:p>
            <a:pPr marL="457200" marR="0" lvl="0" indent="-349250" algn="l" rtl="0">
              <a:lnSpc>
                <a:spcPct val="100000"/>
              </a:lnSpc>
              <a:spcBef>
                <a:spcPts val="0"/>
              </a:spcBef>
              <a:spcAft>
                <a:spcPts val="0"/>
              </a:spcAft>
              <a:buClr>
                <a:srgbClr val="000000"/>
              </a:buClr>
              <a:buSzPts val="1900"/>
              <a:buFont typeface="Comic Sans MS"/>
              <a:buChar char="●"/>
            </a:pPr>
            <a:r>
              <a:rPr lang="en-GB" sz="1900" b="0" i="0" u="none" strike="noStrike" cap="none">
                <a:solidFill>
                  <a:srgbClr val="000000"/>
                </a:solidFill>
                <a:latin typeface="Comic Sans MS"/>
                <a:ea typeface="Comic Sans MS"/>
                <a:cs typeface="Comic Sans MS"/>
                <a:sym typeface="Comic Sans MS"/>
              </a:rPr>
              <a:t>Explain what might be the negative effects of not participating in sport</a:t>
            </a:r>
            <a:endParaRPr sz="19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omic Sans MS"/>
              <a:ea typeface="Comic Sans MS"/>
              <a:cs typeface="Comic Sans MS"/>
              <a:sym typeface="Comic Sans MS"/>
            </a:endParaRPr>
          </a:p>
        </p:txBody>
      </p:sp>
      <p:sp>
        <p:nvSpPr>
          <p:cNvPr id="167" name="Google Shape;167;p2"/>
          <p:cNvSpPr/>
          <p:nvPr/>
        </p:nvSpPr>
        <p:spPr>
          <a:xfrm>
            <a:off x="4901600" y="141775"/>
            <a:ext cx="4069200" cy="858600"/>
          </a:xfrm>
          <a:prstGeom prst="rect">
            <a:avLst/>
          </a:prstGeom>
          <a:solidFill>
            <a:srgbClr val="FCE5CD"/>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GB" sz="1900" b="1" i="0" u="none" strike="noStrike" cap="none" dirty="0">
                <a:solidFill>
                  <a:srgbClr val="000000"/>
                </a:solidFill>
                <a:latin typeface="Comic Sans MS"/>
                <a:ea typeface="Comic Sans MS"/>
                <a:cs typeface="Comic Sans MS"/>
                <a:sym typeface="Comic Sans MS"/>
              </a:rPr>
              <a:t>Date:</a:t>
            </a:r>
            <a:r>
              <a:rPr lang="en-GB" sz="1900" b="0" i="0" u="none" strike="noStrike" cap="none" dirty="0">
                <a:solidFill>
                  <a:srgbClr val="000000"/>
                </a:solidFill>
                <a:latin typeface="Comic Sans MS"/>
                <a:ea typeface="Comic Sans MS"/>
                <a:cs typeface="Comic Sans MS"/>
                <a:sym typeface="Comic Sans MS"/>
              </a:rPr>
              <a:t> </a:t>
            </a:r>
            <a:r>
              <a:rPr lang="en-GB" sz="1900" dirty="0">
                <a:latin typeface="Comic Sans MS"/>
                <a:ea typeface="Comic Sans MS"/>
                <a:cs typeface="Comic Sans MS"/>
                <a:sym typeface="Comic Sans MS"/>
              </a:rPr>
              <a:t>Tuesday 4</a:t>
            </a:r>
            <a:r>
              <a:rPr lang="en-GB" sz="1900" baseline="30000" dirty="0">
                <a:latin typeface="Comic Sans MS"/>
                <a:ea typeface="Comic Sans MS"/>
                <a:cs typeface="Comic Sans MS"/>
                <a:sym typeface="Comic Sans MS"/>
              </a:rPr>
              <a:t>th</a:t>
            </a:r>
            <a:r>
              <a:rPr lang="en-GB" sz="1900" dirty="0">
                <a:latin typeface="Comic Sans MS"/>
                <a:ea typeface="Comic Sans MS"/>
                <a:cs typeface="Comic Sans MS"/>
                <a:sym typeface="Comic Sans MS"/>
              </a:rPr>
              <a:t> October</a:t>
            </a:r>
            <a:endParaRPr sz="1900" b="0" i="0" u="none" strike="noStrike" cap="none" dirty="0">
              <a:solidFill>
                <a:srgbClr val="000000"/>
              </a:solidFill>
              <a:latin typeface="Comic Sans MS"/>
              <a:ea typeface="Comic Sans MS"/>
              <a:cs typeface="Comic Sans MS"/>
              <a:sym typeface="Comic Sans MS"/>
            </a:endParaRPr>
          </a:p>
        </p:txBody>
      </p:sp>
      <p:sp>
        <p:nvSpPr>
          <p:cNvPr id="168" name="Google Shape;168;p2"/>
          <p:cNvSpPr/>
          <p:nvPr/>
        </p:nvSpPr>
        <p:spPr>
          <a:xfrm>
            <a:off x="4901600" y="1215675"/>
            <a:ext cx="4069200" cy="989700"/>
          </a:xfrm>
          <a:prstGeom prst="rect">
            <a:avLst/>
          </a:prstGeom>
          <a:solidFill>
            <a:srgbClr val="C9DAF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omic Sans MS"/>
                <a:ea typeface="Comic Sans MS"/>
                <a:cs typeface="Comic Sans MS"/>
                <a:sym typeface="Comic Sans MS"/>
              </a:rPr>
              <a:t>Big question:</a:t>
            </a:r>
            <a:r>
              <a:rPr lang="en-GB" sz="1600" b="0" i="0" u="none" strike="noStrike" cap="none">
                <a:solidFill>
                  <a:srgbClr val="000000"/>
                </a:solidFill>
                <a:latin typeface="Comic Sans MS"/>
                <a:ea typeface="Comic Sans MS"/>
                <a:cs typeface="Comic Sans MS"/>
                <a:sym typeface="Comic Sans MS"/>
              </a:rPr>
              <a:t> Can I </a:t>
            </a:r>
            <a:r>
              <a:rPr lang="en-GB" sz="1600" b="0" i="0" u="sng" strike="noStrike" cap="none">
                <a:solidFill>
                  <a:srgbClr val="000000"/>
                </a:solidFill>
                <a:latin typeface="Comic Sans MS"/>
                <a:ea typeface="Comic Sans MS"/>
                <a:cs typeface="Comic Sans MS"/>
                <a:sym typeface="Comic Sans MS"/>
              </a:rPr>
              <a:t>explain how</a:t>
            </a:r>
            <a:r>
              <a:rPr lang="en-GB" sz="1600" b="0" i="0" u="none" strike="noStrike" cap="none">
                <a:solidFill>
                  <a:srgbClr val="000000"/>
                </a:solidFill>
                <a:latin typeface="Comic Sans MS"/>
                <a:ea typeface="Comic Sans MS"/>
                <a:cs typeface="Comic Sans MS"/>
                <a:sym typeface="Comic Sans MS"/>
              </a:rPr>
              <a:t> sports and physical activity participation can </a:t>
            </a:r>
            <a:r>
              <a:rPr lang="en-GB" sz="1600" b="0" i="0" u="sng" strike="noStrike" cap="none">
                <a:solidFill>
                  <a:srgbClr val="000000"/>
                </a:solidFill>
                <a:latin typeface="Comic Sans MS"/>
                <a:ea typeface="Comic Sans MS"/>
                <a:cs typeface="Comic Sans MS"/>
                <a:sym typeface="Comic Sans MS"/>
              </a:rPr>
              <a:t>affect an individual?</a:t>
            </a:r>
            <a:endParaRPr sz="1600" b="0" i="0" u="sng" strike="noStrike" cap="none">
              <a:solidFill>
                <a:srgbClr val="000000"/>
              </a:solidFill>
              <a:latin typeface="Comic Sans MS"/>
              <a:ea typeface="Comic Sans MS"/>
              <a:cs typeface="Comic Sans MS"/>
              <a:sym typeface="Comic Sans MS"/>
            </a:endParaRPr>
          </a:p>
        </p:txBody>
      </p:sp>
      <p:sp>
        <p:nvSpPr>
          <p:cNvPr id="169" name="Google Shape;169;p2"/>
          <p:cNvSpPr/>
          <p:nvPr/>
        </p:nvSpPr>
        <p:spPr>
          <a:xfrm>
            <a:off x="4901600" y="2302525"/>
            <a:ext cx="4069200" cy="1068300"/>
          </a:xfrm>
          <a:prstGeom prst="rect">
            <a:avLst/>
          </a:prstGeom>
          <a:solidFill>
            <a:srgbClr val="C9DAF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Comic Sans MS"/>
                <a:ea typeface="Comic Sans MS"/>
                <a:cs typeface="Comic Sans MS"/>
                <a:sym typeface="Comic Sans MS"/>
              </a:rPr>
              <a:t>Lesson question: </a:t>
            </a:r>
            <a:r>
              <a:rPr lang="en-GB" sz="1700" b="0" i="0" u="none" strike="noStrike" cap="none">
                <a:solidFill>
                  <a:srgbClr val="000000"/>
                </a:solidFill>
                <a:latin typeface="Comic Sans MS"/>
                <a:ea typeface="Comic Sans MS"/>
                <a:cs typeface="Comic Sans MS"/>
                <a:sym typeface="Comic Sans MS"/>
              </a:rPr>
              <a:t>Can explain the different types of provision available for outdoor adventurous activities?</a:t>
            </a:r>
            <a:endParaRPr sz="1700" b="0" i="0" u="none" strike="noStrike" cap="none">
              <a:solidFill>
                <a:srgbClr val="000000"/>
              </a:solidFill>
              <a:latin typeface="Comic Sans MS"/>
              <a:ea typeface="Comic Sans MS"/>
              <a:cs typeface="Comic Sans MS"/>
              <a:sym typeface="Comic Sans MS"/>
            </a:endParaRPr>
          </a:p>
        </p:txBody>
      </p:sp>
      <p:sp>
        <p:nvSpPr>
          <p:cNvPr id="170" name="Google Shape;170;p2"/>
          <p:cNvSpPr/>
          <p:nvPr/>
        </p:nvSpPr>
        <p:spPr>
          <a:xfrm>
            <a:off x="4901600" y="3467975"/>
            <a:ext cx="4069200" cy="1399500"/>
          </a:xfrm>
          <a:prstGeom prst="rect">
            <a:avLst/>
          </a:prstGeom>
          <a:solidFill>
            <a:srgbClr val="D9EAD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Comic Sans MS"/>
                <a:ea typeface="Comic Sans MS"/>
                <a:cs typeface="Comic Sans MS"/>
                <a:sym typeface="Comic Sans MS"/>
              </a:rPr>
              <a:t>Expectations</a:t>
            </a:r>
            <a:endParaRPr sz="1500" b="1" i="0" u="none" strike="noStrike" cap="none">
              <a:solidFill>
                <a:srgbClr val="000000"/>
              </a:solidFill>
              <a:latin typeface="Comic Sans MS"/>
              <a:ea typeface="Comic Sans MS"/>
              <a:cs typeface="Comic Sans MS"/>
              <a:sym typeface="Comic Sans MS"/>
            </a:endParaRPr>
          </a:p>
          <a:p>
            <a:pPr marL="457200" marR="0" lvl="0" indent="-323850" algn="l" rtl="0">
              <a:lnSpc>
                <a:spcPct val="100000"/>
              </a:lnSpc>
              <a:spcBef>
                <a:spcPts val="0"/>
              </a:spcBef>
              <a:spcAft>
                <a:spcPts val="0"/>
              </a:spcAft>
              <a:buClr>
                <a:srgbClr val="000000"/>
              </a:buClr>
              <a:buSzPts val="1500"/>
              <a:buFont typeface="Comic Sans MS"/>
              <a:buChar char="●"/>
            </a:pPr>
            <a:r>
              <a:rPr lang="en-GB" sz="1500" b="0" i="0" u="none" strike="noStrike" cap="none">
                <a:solidFill>
                  <a:srgbClr val="000000"/>
                </a:solidFill>
                <a:latin typeface="Comic Sans MS"/>
                <a:ea typeface="Comic Sans MS"/>
                <a:cs typeface="Comic Sans MS"/>
                <a:sym typeface="Comic Sans MS"/>
              </a:rPr>
              <a:t>Complete all work to a high standard</a:t>
            </a:r>
            <a:endParaRPr sz="1500" b="0" i="0" u="none" strike="noStrike" cap="none">
              <a:solidFill>
                <a:srgbClr val="000000"/>
              </a:solidFill>
              <a:latin typeface="Comic Sans MS"/>
              <a:ea typeface="Comic Sans MS"/>
              <a:cs typeface="Comic Sans MS"/>
              <a:sym typeface="Comic Sans MS"/>
            </a:endParaRPr>
          </a:p>
          <a:p>
            <a:pPr marL="457200" marR="0" lvl="0" indent="-323850" algn="l" rtl="0">
              <a:lnSpc>
                <a:spcPct val="100000"/>
              </a:lnSpc>
              <a:spcBef>
                <a:spcPts val="0"/>
              </a:spcBef>
              <a:spcAft>
                <a:spcPts val="0"/>
              </a:spcAft>
              <a:buClr>
                <a:srgbClr val="000000"/>
              </a:buClr>
              <a:buSzPts val="1500"/>
              <a:buFont typeface="Comic Sans MS"/>
              <a:buChar char="●"/>
            </a:pPr>
            <a:r>
              <a:rPr lang="en-GB" sz="1500" b="0" i="0" u="none" strike="noStrike" cap="none">
                <a:solidFill>
                  <a:srgbClr val="000000"/>
                </a:solidFill>
                <a:latin typeface="Comic Sans MS"/>
                <a:ea typeface="Comic Sans MS"/>
                <a:cs typeface="Comic Sans MS"/>
                <a:sym typeface="Comic Sans MS"/>
              </a:rPr>
              <a:t>Books kept neat and tidy</a:t>
            </a:r>
            <a:endParaRPr sz="1500" b="0" i="0" u="none" strike="noStrike" cap="none">
              <a:solidFill>
                <a:srgbClr val="000000"/>
              </a:solidFill>
              <a:latin typeface="Comic Sans MS"/>
              <a:ea typeface="Comic Sans MS"/>
              <a:cs typeface="Comic Sans MS"/>
              <a:sym typeface="Comic Sans MS"/>
            </a:endParaRPr>
          </a:p>
          <a:p>
            <a:pPr marL="457200" marR="0" lvl="0" indent="-323850" algn="l" rtl="0">
              <a:lnSpc>
                <a:spcPct val="100000"/>
              </a:lnSpc>
              <a:spcBef>
                <a:spcPts val="0"/>
              </a:spcBef>
              <a:spcAft>
                <a:spcPts val="0"/>
              </a:spcAft>
              <a:buClr>
                <a:srgbClr val="000000"/>
              </a:buClr>
              <a:buSzPts val="1500"/>
              <a:buFont typeface="Comic Sans MS"/>
              <a:buChar char="●"/>
            </a:pPr>
            <a:r>
              <a:rPr lang="en-GB" sz="1500" b="0" i="0" u="none" strike="noStrike" cap="none">
                <a:solidFill>
                  <a:srgbClr val="000000"/>
                </a:solidFill>
                <a:latin typeface="Comic Sans MS"/>
                <a:ea typeface="Comic Sans MS"/>
                <a:cs typeface="Comic Sans MS"/>
                <a:sym typeface="Comic Sans MS"/>
              </a:rPr>
              <a:t>Hands up to contribute</a:t>
            </a:r>
            <a:endParaRPr sz="1500" b="0" i="0" u="none" strike="noStrike" cap="none">
              <a:solidFill>
                <a:srgbClr val="000000"/>
              </a:solidFill>
              <a:latin typeface="Comic Sans MS"/>
              <a:ea typeface="Comic Sans MS"/>
              <a:cs typeface="Comic Sans MS"/>
              <a:sym typeface="Comic Sans MS"/>
            </a:endParaRPr>
          </a:p>
          <a:p>
            <a:pPr marL="457200" marR="0" lvl="0" indent="-323850" algn="l" rtl="0">
              <a:lnSpc>
                <a:spcPct val="100000"/>
              </a:lnSpc>
              <a:spcBef>
                <a:spcPts val="0"/>
              </a:spcBef>
              <a:spcAft>
                <a:spcPts val="0"/>
              </a:spcAft>
              <a:buClr>
                <a:srgbClr val="000000"/>
              </a:buClr>
              <a:buSzPts val="1500"/>
              <a:buFont typeface="Comic Sans MS"/>
              <a:buChar char="●"/>
            </a:pPr>
            <a:r>
              <a:rPr lang="en-GB" sz="1500" b="0" i="0" u="none" strike="noStrike" cap="none">
                <a:solidFill>
                  <a:srgbClr val="000000"/>
                </a:solidFill>
                <a:latin typeface="Comic Sans MS"/>
                <a:ea typeface="Comic Sans MS"/>
                <a:cs typeface="Comic Sans MS"/>
                <a:sym typeface="Comic Sans MS"/>
              </a:rPr>
              <a:t>Do not talk when I am talking</a:t>
            </a:r>
            <a:endParaRPr sz="1500" b="0" i="0" u="none" strike="noStrike" cap="none">
              <a:solidFill>
                <a:srgbClr val="000000"/>
              </a:solidFill>
              <a:latin typeface="Comic Sans MS"/>
              <a:ea typeface="Comic Sans MS"/>
              <a:cs typeface="Comic Sans MS"/>
              <a:sym typeface="Comic Sans MS"/>
            </a:endParaRPr>
          </a:p>
        </p:txBody>
      </p:sp>
      <p:sp>
        <p:nvSpPr>
          <p:cNvPr id="171" name="Google Shape;171;p2"/>
          <p:cNvSpPr/>
          <p:nvPr/>
        </p:nvSpPr>
        <p:spPr>
          <a:xfrm>
            <a:off x="212650" y="3685950"/>
            <a:ext cx="4583952" cy="145756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Comic Sans MS"/>
                <a:ea typeface="Comic Sans MS"/>
                <a:cs typeface="Comic Sans MS"/>
                <a:sym typeface="Comic Sans MS"/>
              </a:rPr>
              <a:t>Dream big!!! - Why is cardiovascular fitness important when taking part in PA?</a:t>
            </a:r>
            <a:endParaRPr sz="1500" b="0" i="0" u="none" strike="noStrike" cap="none">
              <a:solidFill>
                <a:srgbClr val="000000"/>
              </a:solidFill>
              <a:latin typeface="Comic Sans MS"/>
              <a:ea typeface="Comic Sans MS"/>
              <a:cs typeface="Comic Sans MS"/>
              <a:sym typeface="Comic Sans MS"/>
            </a:endParaRPr>
          </a:p>
        </p:txBody>
      </p:sp>
      <p:pic>
        <p:nvPicPr>
          <p:cNvPr id="172" name="Google Shape;172;p2"/>
          <p:cNvPicPr preferRelativeResize="0"/>
          <p:nvPr/>
        </p:nvPicPr>
        <p:blipFill rotWithShape="1">
          <a:blip r:embed="rId3">
            <a:alphaModFix/>
          </a:blip>
          <a:srcRect t="63880"/>
          <a:stretch/>
        </p:blipFill>
        <p:spPr>
          <a:xfrm>
            <a:off x="3970500" y="65775"/>
            <a:ext cx="931100" cy="7407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8"/>
          <p:cNvSpPr/>
          <p:nvPr/>
        </p:nvSpPr>
        <p:spPr>
          <a:xfrm>
            <a:off x="494700" y="114125"/>
            <a:ext cx="8344500" cy="703500"/>
          </a:xfrm>
          <a:prstGeom prst="rect">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0" i="0" u="none" strike="noStrike" cap="none">
                <a:solidFill>
                  <a:srgbClr val="000000"/>
                </a:solidFill>
                <a:latin typeface="Comic Sans MS"/>
                <a:ea typeface="Comic Sans MS"/>
                <a:cs typeface="Comic Sans MS"/>
                <a:sym typeface="Comic Sans MS"/>
              </a:rPr>
              <a:t>Benefits of OAA</a:t>
            </a:r>
            <a:endParaRPr sz="2500" b="0" i="0" u="none" strike="noStrike" cap="none">
              <a:solidFill>
                <a:srgbClr val="000000"/>
              </a:solidFill>
              <a:latin typeface="Comic Sans MS"/>
              <a:ea typeface="Comic Sans MS"/>
              <a:cs typeface="Comic Sans MS"/>
              <a:sym typeface="Comic Sans MS"/>
            </a:endParaRPr>
          </a:p>
        </p:txBody>
      </p:sp>
      <p:sp>
        <p:nvSpPr>
          <p:cNvPr id="332" name="Google Shape;332;p18"/>
          <p:cNvSpPr/>
          <p:nvPr/>
        </p:nvSpPr>
        <p:spPr>
          <a:xfrm>
            <a:off x="504600" y="986225"/>
            <a:ext cx="4737300" cy="3320100"/>
          </a:xfrm>
          <a:prstGeom prst="rect">
            <a:avLst/>
          </a:prstGeom>
          <a:solidFill>
            <a:schemeClr val="lt1"/>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sng" strike="noStrike" cap="none">
                <a:solidFill>
                  <a:srgbClr val="000000"/>
                </a:solidFill>
                <a:latin typeface="Comic Sans MS"/>
                <a:ea typeface="Comic Sans MS"/>
                <a:cs typeface="Comic Sans MS"/>
                <a:sym typeface="Comic Sans MS"/>
              </a:rPr>
              <a:t>To summarise</a:t>
            </a:r>
            <a:endParaRPr sz="2000" b="1" i="0" u="sng"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Comic Sans MS"/>
                <a:ea typeface="Comic Sans MS"/>
                <a:cs typeface="Comic Sans MS"/>
                <a:sym typeface="Comic Sans MS"/>
              </a:rPr>
              <a:t>3 things you have learnt about OAA</a:t>
            </a:r>
            <a:endParaRPr sz="20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Comic Sans MS"/>
                <a:ea typeface="Comic Sans MS"/>
                <a:cs typeface="Comic Sans MS"/>
                <a:sym typeface="Comic Sans MS"/>
              </a:rPr>
              <a:t>2 benefits that OAA can provide people</a:t>
            </a:r>
            <a:endParaRPr sz="20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Comic Sans MS"/>
                <a:ea typeface="Comic Sans MS"/>
                <a:cs typeface="Comic Sans MS"/>
                <a:sym typeface="Comic Sans MS"/>
              </a:rPr>
              <a:t>1 thing you wish to learn more about </a:t>
            </a:r>
            <a:endParaRPr sz="20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highlight>
                <a:srgbClr val="FFFFFF"/>
              </a:highlight>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highlight>
                <a:srgbClr val="FFFFFF"/>
              </a:highlight>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sng"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sng" strike="noStrike" cap="none">
              <a:solidFill>
                <a:srgbClr val="000000"/>
              </a:solidFill>
              <a:latin typeface="Comic Sans MS"/>
              <a:ea typeface="Comic Sans MS"/>
              <a:cs typeface="Comic Sans MS"/>
              <a:sym typeface="Comic Sans MS"/>
            </a:endParaRPr>
          </a:p>
        </p:txBody>
      </p:sp>
      <p:sp>
        <p:nvSpPr>
          <p:cNvPr id="333" name="Google Shape;333;p18"/>
          <p:cNvSpPr/>
          <p:nvPr/>
        </p:nvSpPr>
        <p:spPr>
          <a:xfrm>
            <a:off x="-925" y="4634225"/>
            <a:ext cx="9144000" cy="509100"/>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Comic Sans MS"/>
                <a:ea typeface="Comic Sans MS"/>
                <a:cs typeface="Comic Sans MS"/>
                <a:sym typeface="Comic Sans MS"/>
              </a:rPr>
              <a:t>Lesson question: Can I explain the benefits of outdoor adventurous activities? </a:t>
            </a:r>
            <a:endParaRPr sz="1500" b="0" i="0" u="none" strike="noStrike" cap="none">
              <a:solidFill>
                <a:srgbClr val="000000"/>
              </a:solidFill>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311700" y="236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latin typeface="Comic Sans MS"/>
                <a:ea typeface="Comic Sans MS"/>
                <a:cs typeface="Comic Sans MS"/>
                <a:sym typeface="Comic Sans MS"/>
              </a:rPr>
              <a:t>BTEC Component 1 - preparing participants to take part in sport and physical activity</a:t>
            </a:r>
            <a:endParaRPr b="1">
              <a:latin typeface="Comic Sans MS"/>
              <a:ea typeface="Comic Sans MS"/>
              <a:cs typeface="Comic Sans MS"/>
              <a:sym typeface="Comic Sans MS"/>
            </a:endParaRPr>
          </a:p>
        </p:txBody>
      </p:sp>
      <p:pic>
        <p:nvPicPr>
          <p:cNvPr id="178" name="Google Shape;178;p3"/>
          <p:cNvPicPr preferRelativeResize="0"/>
          <p:nvPr/>
        </p:nvPicPr>
        <p:blipFill rotWithShape="1">
          <a:blip r:embed="rId3">
            <a:alphaModFix/>
          </a:blip>
          <a:srcRect/>
          <a:stretch/>
        </p:blipFill>
        <p:spPr>
          <a:xfrm>
            <a:off x="217975" y="1275400"/>
            <a:ext cx="8520600" cy="2197136"/>
          </a:xfrm>
          <a:prstGeom prst="rect">
            <a:avLst/>
          </a:prstGeom>
          <a:noFill/>
          <a:ln>
            <a:noFill/>
          </a:ln>
        </p:spPr>
      </p:pic>
      <p:sp>
        <p:nvSpPr>
          <p:cNvPr id="179" name="Google Shape;179;p3"/>
          <p:cNvSpPr/>
          <p:nvPr/>
        </p:nvSpPr>
        <p:spPr>
          <a:xfrm>
            <a:off x="-925" y="4634225"/>
            <a:ext cx="9144000" cy="509100"/>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Comic Sans MS"/>
                <a:ea typeface="Comic Sans MS"/>
                <a:cs typeface="Comic Sans MS"/>
                <a:sym typeface="Comic Sans MS"/>
              </a:rPr>
              <a:t>Lesson question: Can I explain the benefits of outdoor adventurous activities? </a:t>
            </a:r>
            <a:endParaRPr sz="1500" b="0" i="0" u="none" strike="noStrike" cap="none">
              <a:solidFill>
                <a:srgbClr val="000000"/>
              </a:solidFill>
              <a:latin typeface="Comic Sans MS"/>
              <a:ea typeface="Comic Sans MS"/>
              <a:cs typeface="Comic Sans MS"/>
              <a:sym typeface="Comic Sans MS"/>
            </a:endParaRPr>
          </a:p>
        </p:txBody>
      </p:sp>
      <p:pic>
        <p:nvPicPr>
          <p:cNvPr id="180" name="Google Shape;180;p3"/>
          <p:cNvPicPr preferRelativeResize="0"/>
          <p:nvPr/>
        </p:nvPicPr>
        <p:blipFill rotWithShape="1">
          <a:blip r:embed="rId4">
            <a:alphaModFix/>
          </a:blip>
          <a:srcRect/>
          <a:stretch/>
        </p:blipFill>
        <p:spPr>
          <a:xfrm>
            <a:off x="8368125" y="698850"/>
            <a:ext cx="701725" cy="1550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4"/>
          <p:cNvSpPr/>
          <p:nvPr/>
        </p:nvSpPr>
        <p:spPr>
          <a:xfrm>
            <a:off x="494700" y="114125"/>
            <a:ext cx="8344500" cy="703500"/>
          </a:xfrm>
          <a:prstGeom prst="rect">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0" i="0" u="none" strike="noStrike" cap="none">
                <a:solidFill>
                  <a:srgbClr val="000000"/>
                </a:solidFill>
                <a:latin typeface="Comic Sans MS"/>
                <a:ea typeface="Comic Sans MS"/>
                <a:cs typeface="Comic Sans MS"/>
                <a:sym typeface="Comic Sans MS"/>
              </a:rPr>
              <a:t>What are outdoor adventurous activities?</a:t>
            </a:r>
            <a:endParaRPr sz="2500" b="0" i="0" u="none" strike="noStrike" cap="none">
              <a:solidFill>
                <a:srgbClr val="000000"/>
              </a:solidFill>
              <a:latin typeface="Comic Sans MS"/>
              <a:ea typeface="Comic Sans MS"/>
              <a:cs typeface="Comic Sans MS"/>
              <a:sym typeface="Comic Sans MS"/>
            </a:endParaRPr>
          </a:p>
        </p:txBody>
      </p:sp>
      <p:pic>
        <p:nvPicPr>
          <p:cNvPr id="186" name="Google Shape;186;p4"/>
          <p:cNvPicPr preferRelativeResize="0"/>
          <p:nvPr/>
        </p:nvPicPr>
        <p:blipFill rotWithShape="1">
          <a:blip r:embed="rId3">
            <a:alphaModFix/>
          </a:blip>
          <a:srcRect b="22785"/>
          <a:stretch/>
        </p:blipFill>
        <p:spPr>
          <a:xfrm>
            <a:off x="494700" y="1013525"/>
            <a:ext cx="2046876" cy="1778075"/>
          </a:xfrm>
          <a:prstGeom prst="rect">
            <a:avLst/>
          </a:prstGeom>
          <a:noFill/>
          <a:ln>
            <a:noFill/>
          </a:ln>
        </p:spPr>
      </p:pic>
      <p:pic>
        <p:nvPicPr>
          <p:cNvPr id="187" name="Google Shape;187;p4"/>
          <p:cNvPicPr preferRelativeResize="0"/>
          <p:nvPr/>
        </p:nvPicPr>
        <p:blipFill rotWithShape="1">
          <a:blip r:embed="rId4">
            <a:alphaModFix/>
          </a:blip>
          <a:srcRect/>
          <a:stretch/>
        </p:blipFill>
        <p:spPr>
          <a:xfrm>
            <a:off x="2649147" y="1013522"/>
            <a:ext cx="3002652" cy="1459625"/>
          </a:xfrm>
          <a:prstGeom prst="rect">
            <a:avLst/>
          </a:prstGeom>
          <a:noFill/>
          <a:ln>
            <a:noFill/>
          </a:ln>
        </p:spPr>
      </p:pic>
      <p:pic>
        <p:nvPicPr>
          <p:cNvPr id="188" name="Google Shape;188;p4"/>
          <p:cNvPicPr preferRelativeResize="0"/>
          <p:nvPr/>
        </p:nvPicPr>
        <p:blipFill rotWithShape="1">
          <a:blip r:embed="rId5">
            <a:alphaModFix/>
          </a:blip>
          <a:srcRect/>
          <a:stretch/>
        </p:blipFill>
        <p:spPr>
          <a:xfrm>
            <a:off x="2649151" y="2571750"/>
            <a:ext cx="2409826" cy="1606550"/>
          </a:xfrm>
          <a:prstGeom prst="rect">
            <a:avLst/>
          </a:prstGeom>
          <a:noFill/>
          <a:ln>
            <a:noFill/>
          </a:ln>
        </p:spPr>
      </p:pic>
      <p:pic>
        <p:nvPicPr>
          <p:cNvPr id="189" name="Google Shape;189;p4"/>
          <p:cNvPicPr preferRelativeResize="0"/>
          <p:nvPr/>
        </p:nvPicPr>
        <p:blipFill rotWithShape="1">
          <a:blip r:embed="rId6">
            <a:alphaModFix/>
          </a:blip>
          <a:srcRect/>
          <a:stretch/>
        </p:blipFill>
        <p:spPr>
          <a:xfrm>
            <a:off x="5350801" y="2571725"/>
            <a:ext cx="2671551" cy="1778075"/>
          </a:xfrm>
          <a:prstGeom prst="rect">
            <a:avLst/>
          </a:prstGeom>
          <a:noFill/>
          <a:ln>
            <a:noFill/>
          </a:ln>
        </p:spPr>
      </p:pic>
      <p:pic>
        <p:nvPicPr>
          <p:cNvPr id="190" name="Google Shape;190;p4"/>
          <p:cNvPicPr preferRelativeResize="0"/>
          <p:nvPr/>
        </p:nvPicPr>
        <p:blipFill rotWithShape="1">
          <a:blip r:embed="rId7">
            <a:alphaModFix/>
          </a:blip>
          <a:srcRect/>
          <a:stretch/>
        </p:blipFill>
        <p:spPr>
          <a:xfrm>
            <a:off x="5818350" y="931756"/>
            <a:ext cx="2921800" cy="1525850"/>
          </a:xfrm>
          <a:prstGeom prst="rect">
            <a:avLst/>
          </a:prstGeom>
          <a:noFill/>
          <a:ln>
            <a:noFill/>
          </a:ln>
        </p:spPr>
      </p:pic>
      <p:sp>
        <p:nvSpPr>
          <p:cNvPr id="191" name="Google Shape;191;p4"/>
          <p:cNvSpPr/>
          <p:nvPr/>
        </p:nvSpPr>
        <p:spPr>
          <a:xfrm>
            <a:off x="494700" y="2898925"/>
            <a:ext cx="2110800" cy="1525800"/>
          </a:xfrm>
          <a:prstGeom prst="rect">
            <a:avLst/>
          </a:prstGeom>
          <a:solidFill>
            <a:schemeClr val="lt1"/>
          </a:solidFill>
          <a:ln w="3810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Comic Sans MS"/>
                <a:ea typeface="Comic Sans MS"/>
                <a:cs typeface="Comic Sans MS"/>
                <a:sym typeface="Comic Sans MS"/>
              </a:rPr>
              <a:t>Discuss with your partner what outdoor adventurous activities might be</a:t>
            </a:r>
            <a:endParaRPr sz="1700" b="0" i="0" u="none" strike="noStrike" cap="none">
              <a:solidFill>
                <a:srgbClr val="000000"/>
              </a:solidFill>
              <a:latin typeface="Comic Sans MS"/>
              <a:ea typeface="Comic Sans MS"/>
              <a:cs typeface="Comic Sans MS"/>
              <a:sym typeface="Comic Sans MS"/>
            </a:endParaRPr>
          </a:p>
        </p:txBody>
      </p:sp>
      <p:sp>
        <p:nvSpPr>
          <p:cNvPr id="192" name="Google Shape;192;p4"/>
          <p:cNvSpPr/>
          <p:nvPr/>
        </p:nvSpPr>
        <p:spPr>
          <a:xfrm>
            <a:off x="-925" y="4634225"/>
            <a:ext cx="9144000" cy="509100"/>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Comic Sans MS"/>
                <a:ea typeface="Comic Sans MS"/>
                <a:cs typeface="Comic Sans MS"/>
                <a:sym typeface="Comic Sans MS"/>
              </a:rPr>
              <a:t>Lesson question: Can I explain the benefits of outdoor adventurous activities? </a:t>
            </a:r>
            <a:endParaRPr sz="1500" b="0" i="0" u="none" strike="noStrike" cap="none">
              <a:solidFill>
                <a:srgbClr val="000000"/>
              </a:solidFill>
              <a:latin typeface="Comic Sans MS"/>
              <a:ea typeface="Comic Sans MS"/>
              <a:cs typeface="Comic Sans MS"/>
              <a:sym typeface="Comic Sans MS"/>
            </a:endParaRPr>
          </a:p>
        </p:txBody>
      </p:sp>
      <p:pic>
        <p:nvPicPr>
          <p:cNvPr id="193" name="Google Shape;193;p4"/>
          <p:cNvPicPr preferRelativeResize="0"/>
          <p:nvPr/>
        </p:nvPicPr>
        <p:blipFill rotWithShape="1">
          <a:blip r:embed="rId8">
            <a:alphaModFix/>
          </a:blip>
          <a:srcRect/>
          <a:stretch/>
        </p:blipFill>
        <p:spPr>
          <a:xfrm>
            <a:off x="8152323" y="2571731"/>
            <a:ext cx="587825" cy="1294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5"/>
          <p:cNvSpPr/>
          <p:nvPr/>
        </p:nvSpPr>
        <p:spPr>
          <a:xfrm>
            <a:off x="494700" y="114125"/>
            <a:ext cx="8344500" cy="703500"/>
          </a:xfrm>
          <a:prstGeom prst="rect">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0" i="0" u="none" strike="noStrike" cap="none">
                <a:solidFill>
                  <a:srgbClr val="000000"/>
                </a:solidFill>
                <a:latin typeface="Comic Sans MS"/>
                <a:ea typeface="Comic Sans MS"/>
                <a:cs typeface="Comic Sans MS"/>
                <a:sym typeface="Comic Sans MS"/>
              </a:rPr>
              <a:t>What are outdoor adventurous activities?</a:t>
            </a:r>
            <a:endParaRPr sz="2500" b="0" i="0" u="none" strike="noStrike" cap="none">
              <a:solidFill>
                <a:srgbClr val="000000"/>
              </a:solidFill>
              <a:latin typeface="Comic Sans MS"/>
              <a:ea typeface="Comic Sans MS"/>
              <a:cs typeface="Comic Sans MS"/>
              <a:sym typeface="Comic Sans MS"/>
            </a:endParaRPr>
          </a:p>
        </p:txBody>
      </p:sp>
      <p:sp>
        <p:nvSpPr>
          <p:cNvPr id="199" name="Google Shape;199;p5"/>
          <p:cNvSpPr/>
          <p:nvPr/>
        </p:nvSpPr>
        <p:spPr>
          <a:xfrm>
            <a:off x="-925" y="4634225"/>
            <a:ext cx="9144000" cy="509100"/>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Comic Sans MS"/>
                <a:ea typeface="Comic Sans MS"/>
                <a:cs typeface="Comic Sans MS"/>
                <a:sym typeface="Comic Sans MS"/>
              </a:rPr>
              <a:t>Lesson question: Can I explain the benefits of outdoor adventurous activities? </a:t>
            </a:r>
            <a:endParaRPr sz="1500" b="0" i="0" u="none" strike="noStrike" cap="none">
              <a:solidFill>
                <a:srgbClr val="000000"/>
              </a:solidFill>
              <a:latin typeface="Comic Sans MS"/>
              <a:ea typeface="Comic Sans MS"/>
              <a:cs typeface="Comic Sans MS"/>
              <a:sym typeface="Comic Sans MS"/>
            </a:endParaRPr>
          </a:p>
        </p:txBody>
      </p:sp>
      <p:sp>
        <p:nvSpPr>
          <p:cNvPr id="200" name="Google Shape;200;p5"/>
          <p:cNvSpPr/>
          <p:nvPr/>
        </p:nvSpPr>
        <p:spPr>
          <a:xfrm>
            <a:off x="494700" y="946575"/>
            <a:ext cx="5421000" cy="3448800"/>
          </a:xfrm>
          <a:prstGeom prst="rect">
            <a:avLst/>
          </a:prstGeom>
          <a:solidFill>
            <a:schemeClr val="lt1"/>
          </a:solidFill>
          <a:ln w="28575"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GB" sz="1900" b="1" i="0" u="none" strike="noStrike" cap="none">
                <a:solidFill>
                  <a:srgbClr val="FF0000"/>
                </a:solidFill>
                <a:latin typeface="Comic Sans MS"/>
                <a:ea typeface="Comic Sans MS"/>
                <a:cs typeface="Comic Sans MS"/>
                <a:sym typeface="Comic Sans MS"/>
              </a:rPr>
              <a:t>Outdoor activities:</a:t>
            </a:r>
            <a:r>
              <a:rPr lang="en-GB" sz="1900" b="0" i="0" u="none" strike="noStrike" cap="none">
                <a:solidFill>
                  <a:srgbClr val="000000"/>
                </a:solidFill>
                <a:latin typeface="Comic Sans MS"/>
                <a:ea typeface="Comic Sans MS"/>
                <a:cs typeface="Comic Sans MS"/>
                <a:sym typeface="Comic Sans MS"/>
              </a:rPr>
              <a:t> are activities that are undertaken in the natural environment during a persons free time for example in the woods, lakes or mountains.</a:t>
            </a:r>
            <a:endParaRPr sz="19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900"/>
              <a:buFont typeface="Arial"/>
              <a:buNone/>
            </a:pPr>
            <a:r>
              <a:rPr lang="en-GB" sz="1900" b="1" i="0" u="none" strike="noStrike" cap="none">
                <a:solidFill>
                  <a:srgbClr val="FF0000"/>
                </a:solidFill>
                <a:latin typeface="Comic Sans MS"/>
                <a:ea typeface="Comic Sans MS"/>
                <a:cs typeface="Comic Sans MS"/>
                <a:sym typeface="Comic Sans MS"/>
              </a:rPr>
              <a:t>Adventurous activities: </a:t>
            </a:r>
            <a:r>
              <a:rPr lang="en-GB" sz="1900" b="0" i="0" u="none" strike="noStrike" cap="none">
                <a:solidFill>
                  <a:srgbClr val="000000"/>
                </a:solidFill>
                <a:latin typeface="Comic Sans MS"/>
                <a:ea typeface="Comic Sans MS"/>
                <a:cs typeface="Comic Sans MS"/>
                <a:sym typeface="Comic Sans MS"/>
              </a:rPr>
              <a:t>are activities that are undertaken in the natural environment but have an element of challenge or risk.</a:t>
            </a:r>
            <a:endParaRPr sz="1900" b="0" i="0" u="none" strike="noStrike" cap="none">
              <a:solidFill>
                <a:srgbClr val="000000"/>
              </a:solidFill>
              <a:latin typeface="Comic Sans MS"/>
              <a:ea typeface="Comic Sans MS"/>
              <a:cs typeface="Comic Sans MS"/>
              <a:sym typeface="Comic Sans MS"/>
            </a:endParaRPr>
          </a:p>
        </p:txBody>
      </p:sp>
      <p:pic>
        <p:nvPicPr>
          <p:cNvPr id="201" name="Google Shape;201;p5"/>
          <p:cNvPicPr preferRelativeResize="0"/>
          <p:nvPr/>
        </p:nvPicPr>
        <p:blipFill rotWithShape="1">
          <a:blip r:embed="rId3">
            <a:alphaModFix/>
          </a:blip>
          <a:srcRect/>
          <a:stretch/>
        </p:blipFill>
        <p:spPr>
          <a:xfrm>
            <a:off x="6068100" y="970025"/>
            <a:ext cx="2406613" cy="1601725"/>
          </a:xfrm>
          <a:prstGeom prst="rect">
            <a:avLst/>
          </a:prstGeom>
          <a:noFill/>
          <a:ln>
            <a:noFill/>
          </a:ln>
        </p:spPr>
      </p:pic>
      <p:pic>
        <p:nvPicPr>
          <p:cNvPr id="202" name="Google Shape;202;p5"/>
          <p:cNvPicPr preferRelativeResize="0"/>
          <p:nvPr/>
        </p:nvPicPr>
        <p:blipFill rotWithShape="1">
          <a:blip r:embed="rId4">
            <a:alphaModFix/>
          </a:blip>
          <a:srcRect/>
          <a:stretch/>
        </p:blipFill>
        <p:spPr>
          <a:xfrm>
            <a:off x="6068100" y="2724150"/>
            <a:ext cx="2343568" cy="1757676"/>
          </a:xfrm>
          <a:prstGeom prst="rect">
            <a:avLst/>
          </a:prstGeom>
          <a:noFill/>
          <a:ln>
            <a:noFill/>
          </a:ln>
        </p:spPr>
      </p:pic>
      <p:pic>
        <p:nvPicPr>
          <p:cNvPr id="203" name="Google Shape;203;p5"/>
          <p:cNvPicPr preferRelativeResize="0"/>
          <p:nvPr/>
        </p:nvPicPr>
        <p:blipFill rotWithShape="1">
          <a:blip r:embed="rId5">
            <a:alphaModFix/>
          </a:blip>
          <a:srcRect/>
          <a:stretch/>
        </p:blipFill>
        <p:spPr>
          <a:xfrm>
            <a:off x="8251373" y="2205031"/>
            <a:ext cx="587825" cy="1294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6"/>
          <p:cNvSpPr/>
          <p:nvPr/>
        </p:nvSpPr>
        <p:spPr>
          <a:xfrm>
            <a:off x="494700" y="114125"/>
            <a:ext cx="8344500" cy="703500"/>
          </a:xfrm>
          <a:prstGeom prst="rect">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0" i="0" u="none" strike="noStrike" cap="none">
                <a:solidFill>
                  <a:srgbClr val="000000"/>
                </a:solidFill>
                <a:latin typeface="Comic Sans MS"/>
                <a:ea typeface="Comic Sans MS"/>
                <a:cs typeface="Comic Sans MS"/>
                <a:sym typeface="Comic Sans MS"/>
              </a:rPr>
              <a:t>What are outdoor adventurous activities?</a:t>
            </a:r>
            <a:endParaRPr sz="2500" b="0" i="0" u="none" strike="noStrike" cap="none">
              <a:solidFill>
                <a:srgbClr val="000000"/>
              </a:solidFill>
              <a:latin typeface="Comic Sans MS"/>
              <a:ea typeface="Comic Sans MS"/>
              <a:cs typeface="Comic Sans MS"/>
              <a:sym typeface="Comic Sans MS"/>
            </a:endParaRPr>
          </a:p>
        </p:txBody>
      </p:sp>
      <p:sp>
        <p:nvSpPr>
          <p:cNvPr id="209" name="Google Shape;209;p6"/>
          <p:cNvSpPr/>
          <p:nvPr/>
        </p:nvSpPr>
        <p:spPr>
          <a:xfrm>
            <a:off x="504600" y="956500"/>
            <a:ext cx="5639100" cy="3627300"/>
          </a:xfrm>
          <a:prstGeom prst="rect">
            <a:avLst/>
          </a:prstGeom>
          <a:solidFill>
            <a:schemeClr val="lt1"/>
          </a:solidFill>
          <a:ln w="28575"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Comic Sans MS"/>
                <a:ea typeface="Comic Sans MS"/>
                <a:cs typeface="Comic Sans MS"/>
                <a:sym typeface="Comic Sans MS"/>
              </a:rPr>
              <a:t>What is the difference between OAA and normal sports?</a:t>
            </a:r>
            <a:endParaRPr sz="20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In the natural environment- each environment might not be the same</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Risk and danger is greater</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An adrenaline rush</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Not always rule bound</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Challenging - up against the natural forces</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Reliance on self and others</a:t>
            </a:r>
            <a:endParaRPr sz="2000" b="0" i="0" u="none" strike="noStrike" cap="none">
              <a:solidFill>
                <a:srgbClr val="000000"/>
              </a:solidFill>
              <a:latin typeface="Comic Sans MS"/>
              <a:ea typeface="Comic Sans MS"/>
              <a:cs typeface="Comic Sans MS"/>
              <a:sym typeface="Comic Sans MS"/>
            </a:endParaRPr>
          </a:p>
        </p:txBody>
      </p:sp>
      <p:sp>
        <p:nvSpPr>
          <p:cNvPr id="210" name="Google Shape;210;p6"/>
          <p:cNvSpPr/>
          <p:nvPr/>
        </p:nvSpPr>
        <p:spPr>
          <a:xfrm>
            <a:off x="6044525" y="966400"/>
            <a:ext cx="2982900" cy="2081100"/>
          </a:xfrm>
          <a:prstGeom prst="wedgeRoundRectCallout">
            <a:avLst>
              <a:gd name="adj1" fmla="val -59635"/>
              <a:gd name="adj2" fmla="val 78101"/>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omic Sans MS"/>
                <a:ea typeface="Comic Sans MS"/>
                <a:cs typeface="Comic Sans MS"/>
                <a:sym typeface="Comic Sans MS"/>
              </a:rPr>
              <a:t>Summarise the information in your books. </a:t>
            </a:r>
            <a:endParaRPr sz="16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omic Sans MS"/>
                <a:ea typeface="Comic Sans MS"/>
                <a:cs typeface="Comic Sans MS"/>
                <a:sym typeface="Comic Sans MS"/>
              </a:rPr>
              <a:t>Dream big; </a:t>
            </a:r>
            <a:r>
              <a:rPr lang="en-GB" sz="1600" b="0" i="0" u="none" strike="noStrike" cap="none">
                <a:solidFill>
                  <a:srgbClr val="000000"/>
                </a:solidFill>
                <a:latin typeface="Comic Sans MS"/>
                <a:ea typeface="Comic Sans MS"/>
                <a:cs typeface="Comic Sans MS"/>
                <a:sym typeface="Comic Sans MS"/>
              </a:rPr>
              <a:t>Explain how people might need to keep themselves safe in OAA in comparison to normal sports.</a:t>
            </a:r>
            <a:endParaRPr sz="1600" b="0" i="0" u="none" strike="noStrike" cap="none">
              <a:solidFill>
                <a:srgbClr val="000000"/>
              </a:solidFill>
              <a:latin typeface="Comic Sans MS"/>
              <a:ea typeface="Comic Sans MS"/>
              <a:cs typeface="Comic Sans MS"/>
              <a:sym typeface="Comic Sans MS"/>
            </a:endParaRPr>
          </a:p>
        </p:txBody>
      </p:sp>
      <p:sp>
        <p:nvSpPr>
          <p:cNvPr id="211" name="Google Shape;211;p6"/>
          <p:cNvSpPr/>
          <p:nvPr/>
        </p:nvSpPr>
        <p:spPr>
          <a:xfrm>
            <a:off x="-925" y="4634225"/>
            <a:ext cx="9144000" cy="509100"/>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Comic Sans MS"/>
                <a:ea typeface="Comic Sans MS"/>
                <a:cs typeface="Comic Sans MS"/>
                <a:sym typeface="Comic Sans MS"/>
              </a:rPr>
              <a:t>Lesson question: Can I explain the benefits of outdoor adventurous activities? </a:t>
            </a:r>
            <a:endParaRPr sz="1500" b="0" i="0" u="none" strike="noStrike" cap="none">
              <a:solidFill>
                <a:srgbClr val="000000"/>
              </a:solidFill>
              <a:latin typeface="Comic Sans MS"/>
              <a:ea typeface="Comic Sans MS"/>
              <a:cs typeface="Comic Sans MS"/>
              <a:sym typeface="Comic Sans MS"/>
            </a:endParaRPr>
          </a:p>
        </p:txBody>
      </p:sp>
      <p:pic>
        <p:nvPicPr>
          <p:cNvPr id="212" name="Google Shape;212;p6"/>
          <p:cNvPicPr preferRelativeResize="0"/>
          <p:nvPr/>
        </p:nvPicPr>
        <p:blipFill rotWithShape="1">
          <a:blip r:embed="rId3">
            <a:alphaModFix/>
          </a:blip>
          <a:srcRect/>
          <a:stretch/>
        </p:blipFill>
        <p:spPr>
          <a:xfrm>
            <a:off x="5749100" y="3562050"/>
            <a:ext cx="463900" cy="10217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7"/>
          <p:cNvSpPr/>
          <p:nvPr/>
        </p:nvSpPr>
        <p:spPr>
          <a:xfrm>
            <a:off x="494700" y="114125"/>
            <a:ext cx="8344500" cy="703500"/>
          </a:xfrm>
          <a:prstGeom prst="rect">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0" i="0" u="none" strike="noStrike" cap="none">
                <a:solidFill>
                  <a:srgbClr val="000000"/>
                </a:solidFill>
                <a:latin typeface="Comic Sans MS"/>
                <a:ea typeface="Comic Sans MS"/>
                <a:cs typeface="Comic Sans MS"/>
                <a:sym typeface="Comic Sans MS"/>
              </a:rPr>
              <a:t>Examples of activities</a:t>
            </a:r>
            <a:endParaRPr sz="2500" b="0" i="0" u="none" strike="noStrike" cap="none">
              <a:solidFill>
                <a:srgbClr val="000000"/>
              </a:solidFill>
              <a:latin typeface="Comic Sans MS"/>
              <a:ea typeface="Comic Sans MS"/>
              <a:cs typeface="Comic Sans MS"/>
              <a:sym typeface="Comic Sans MS"/>
            </a:endParaRPr>
          </a:p>
        </p:txBody>
      </p:sp>
      <p:sp>
        <p:nvSpPr>
          <p:cNvPr id="218" name="Google Shape;218;p7"/>
          <p:cNvSpPr txBox="1"/>
          <p:nvPr/>
        </p:nvSpPr>
        <p:spPr>
          <a:xfrm>
            <a:off x="494700" y="1164025"/>
            <a:ext cx="2775000" cy="29553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Archery</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Canoeing</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Kayaking</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Walking </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Biking</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Sailing</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Raft building</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Orienteering</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Rope courses</a:t>
            </a:r>
            <a:endParaRPr sz="2000" b="0" i="0" u="none" strike="noStrike" cap="none">
              <a:solidFill>
                <a:srgbClr val="000000"/>
              </a:solidFill>
              <a:latin typeface="Comic Sans MS"/>
              <a:ea typeface="Comic Sans MS"/>
              <a:cs typeface="Comic Sans MS"/>
              <a:sym typeface="Comic Sans MS"/>
            </a:endParaRPr>
          </a:p>
        </p:txBody>
      </p:sp>
      <p:sp>
        <p:nvSpPr>
          <p:cNvPr id="219" name="Google Shape;219;p7"/>
          <p:cNvSpPr txBox="1"/>
          <p:nvPr/>
        </p:nvSpPr>
        <p:spPr>
          <a:xfrm>
            <a:off x="5314850" y="1164025"/>
            <a:ext cx="3365700" cy="35709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Rock climbing</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White water rafting</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Skydiving</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Zipline</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Abseiling</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Bouldering</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Caving</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Windsurfing</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Parachuting</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Parasailing</a:t>
            </a:r>
            <a:endParaRPr sz="2000" b="0" i="0" u="none" strike="noStrike" cap="none">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a:solidFill>
                  <a:srgbClr val="000000"/>
                </a:solidFill>
                <a:latin typeface="Comic Sans MS"/>
                <a:ea typeface="Comic Sans MS"/>
                <a:cs typeface="Comic Sans MS"/>
                <a:sym typeface="Comic Sans MS"/>
              </a:rPr>
              <a:t>Skiing</a:t>
            </a:r>
            <a:endParaRPr sz="2000" b="0" i="0" u="none" strike="noStrike" cap="none">
              <a:solidFill>
                <a:srgbClr val="000000"/>
              </a:solidFill>
              <a:latin typeface="Comic Sans MS"/>
              <a:ea typeface="Comic Sans MS"/>
              <a:cs typeface="Comic Sans MS"/>
              <a:sym typeface="Comic Sans MS"/>
            </a:endParaRPr>
          </a:p>
        </p:txBody>
      </p:sp>
      <p:pic>
        <p:nvPicPr>
          <p:cNvPr id="220" name="Google Shape;220;p7"/>
          <p:cNvPicPr preferRelativeResize="0"/>
          <p:nvPr/>
        </p:nvPicPr>
        <p:blipFill rotWithShape="1">
          <a:blip r:embed="rId3">
            <a:alphaModFix/>
          </a:blip>
          <a:srcRect/>
          <a:stretch/>
        </p:blipFill>
        <p:spPr>
          <a:xfrm>
            <a:off x="8439673" y="114131"/>
            <a:ext cx="587825" cy="1294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8"/>
          <p:cNvSpPr/>
          <p:nvPr/>
        </p:nvSpPr>
        <p:spPr>
          <a:xfrm>
            <a:off x="86626" y="114125"/>
            <a:ext cx="8752574" cy="703500"/>
          </a:xfrm>
          <a:prstGeom prst="rect">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en-GB" sz="2500" b="0" i="0" u="none" strike="noStrike" cap="none" dirty="0">
                <a:solidFill>
                  <a:srgbClr val="000000"/>
                </a:solidFill>
                <a:latin typeface="Comic Sans MS"/>
                <a:ea typeface="Comic Sans MS"/>
                <a:cs typeface="Comic Sans MS"/>
                <a:sym typeface="Comic Sans MS"/>
              </a:rPr>
              <a:t>Research of OAA activities</a:t>
            </a:r>
            <a:endParaRPr sz="2500" b="0" i="0" u="none" strike="noStrike" cap="none" dirty="0">
              <a:solidFill>
                <a:srgbClr val="000000"/>
              </a:solidFill>
              <a:latin typeface="Comic Sans MS"/>
              <a:ea typeface="Comic Sans MS"/>
              <a:cs typeface="Comic Sans MS"/>
              <a:sym typeface="Comic Sans MS"/>
            </a:endParaRPr>
          </a:p>
        </p:txBody>
      </p:sp>
      <p:sp>
        <p:nvSpPr>
          <p:cNvPr id="226" name="Google Shape;226;p8"/>
          <p:cNvSpPr/>
          <p:nvPr/>
        </p:nvSpPr>
        <p:spPr>
          <a:xfrm>
            <a:off x="87023" y="956500"/>
            <a:ext cx="5817300" cy="3992202"/>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u="sng" dirty="0">
                <a:latin typeface="Comic Sans MS"/>
                <a:ea typeface="Comic Sans MS"/>
                <a:cs typeface="Comic Sans MS"/>
                <a:sym typeface="Comic Sans MS"/>
              </a:rPr>
              <a:t>Individual research</a:t>
            </a:r>
            <a:r>
              <a:rPr lang="en-GB" sz="1800" b="1" i="0" u="sng" strike="noStrike" cap="none" dirty="0">
                <a:solidFill>
                  <a:srgbClr val="000000"/>
                </a:solidFill>
                <a:latin typeface="Comic Sans MS"/>
                <a:ea typeface="Comic Sans MS"/>
                <a:cs typeface="Comic Sans MS"/>
                <a:sym typeface="Comic Sans MS"/>
              </a:rPr>
              <a:t> task</a:t>
            </a:r>
          </a:p>
          <a:p>
            <a:pPr marL="0" marR="0" lvl="0" indent="0" algn="l" rtl="0">
              <a:lnSpc>
                <a:spcPct val="100000"/>
              </a:lnSpc>
              <a:spcBef>
                <a:spcPts val="0"/>
              </a:spcBef>
              <a:spcAft>
                <a:spcPts val="0"/>
              </a:spcAft>
              <a:buClr>
                <a:srgbClr val="000000"/>
              </a:buClr>
              <a:buSzPts val="1800"/>
              <a:buFont typeface="Arial"/>
              <a:buNone/>
            </a:pPr>
            <a:r>
              <a:rPr lang="en-GB" sz="1800" b="1" dirty="0">
                <a:latin typeface="Comic Sans MS"/>
                <a:ea typeface="Comic Sans MS"/>
                <a:cs typeface="Comic Sans MS"/>
                <a:sym typeface="Comic Sans MS"/>
              </a:rPr>
              <a:t>Mrs H is going to put you into groups and you must chose a different activity from the list.</a:t>
            </a:r>
            <a:endParaRPr sz="1800" b="1" i="0" strike="noStrike" cap="none" dirty="0">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800"/>
              <a:buFont typeface="Arial"/>
              <a:buNone/>
            </a:pPr>
            <a:endParaRPr sz="1800" b="0" i="0" strike="noStrike" cap="none" dirty="0">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omic Sans MS"/>
                <a:ea typeface="Comic Sans MS"/>
                <a:cs typeface="Comic Sans MS"/>
                <a:sym typeface="Comic Sans MS"/>
              </a:rPr>
              <a:t>Your task is to research </a:t>
            </a:r>
            <a:r>
              <a:rPr lang="en-GB" sz="1800" b="0" i="0" u="sng" strike="noStrike" cap="none" dirty="0">
                <a:solidFill>
                  <a:srgbClr val="000000"/>
                </a:solidFill>
                <a:latin typeface="Comic Sans MS"/>
                <a:ea typeface="Comic Sans MS"/>
                <a:cs typeface="Comic Sans MS"/>
                <a:sym typeface="Comic Sans MS"/>
              </a:rPr>
              <a:t>ONE</a:t>
            </a:r>
            <a:r>
              <a:rPr lang="en-GB" sz="1800" b="0" i="0" u="none" strike="noStrike" cap="none" dirty="0">
                <a:solidFill>
                  <a:srgbClr val="000000"/>
                </a:solidFill>
                <a:latin typeface="Comic Sans MS"/>
                <a:ea typeface="Comic Sans MS"/>
                <a:cs typeface="Comic Sans MS"/>
                <a:sym typeface="Comic Sans MS"/>
              </a:rPr>
              <a:t> OAA activity. You will have 10 minutes to gather as much information as possible. </a:t>
            </a:r>
            <a:endParaRPr sz="1800" b="0" i="0" u="none" strike="noStrike" cap="none" dirty="0">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omic Sans MS"/>
                <a:ea typeface="Comic Sans MS"/>
                <a:cs typeface="Comic Sans MS"/>
                <a:sym typeface="Comic Sans MS"/>
              </a:rPr>
              <a:t>You will then have 2 minutes each to feedback your information to your team who will then need to write down the information about the activity.</a:t>
            </a:r>
            <a:endParaRPr sz="1800" b="0" i="0" u="none" strike="noStrike" cap="none" dirty="0">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omic Sans MS"/>
              <a:ea typeface="Comic Sans MS"/>
              <a:cs typeface="Comic Sans MS"/>
              <a:sym typeface="Comic Sans MS"/>
            </a:endParaRPr>
          </a:p>
        </p:txBody>
      </p:sp>
      <p:sp>
        <p:nvSpPr>
          <p:cNvPr id="227" name="Google Shape;227;p8"/>
          <p:cNvSpPr txBox="1"/>
          <p:nvPr/>
        </p:nvSpPr>
        <p:spPr>
          <a:xfrm>
            <a:off x="6282375" y="956500"/>
            <a:ext cx="2775000" cy="41868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dirty="0">
                <a:solidFill>
                  <a:srgbClr val="000000"/>
                </a:solidFill>
                <a:latin typeface="Comic Sans MS"/>
                <a:ea typeface="Comic Sans MS"/>
                <a:cs typeface="Comic Sans MS"/>
                <a:sym typeface="Comic Sans MS"/>
              </a:rPr>
              <a:t>Archery</a:t>
            </a:r>
            <a:endParaRPr sz="2000" b="0" i="0" u="none" strike="noStrike" cap="none" dirty="0">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dirty="0">
                <a:solidFill>
                  <a:srgbClr val="000000"/>
                </a:solidFill>
                <a:latin typeface="Comic Sans MS"/>
                <a:ea typeface="Comic Sans MS"/>
                <a:cs typeface="Comic Sans MS"/>
                <a:sym typeface="Comic Sans MS"/>
              </a:rPr>
              <a:t>Canoeing</a:t>
            </a:r>
            <a:endParaRPr sz="2000" b="0" i="0" u="none" strike="noStrike" cap="none" dirty="0">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dirty="0">
                <a:solidFill>
                  <a:srgbClr val="000000"/>
                </a:solidFill>
                <a:latin typeface="Comic Sans MS"/>
                <a:ea typeface="Comic Sans MS"/>
                <a:cs typeface="Comic Sans MS"/>
                <a:sym typeface="Comic Sans MS"/>
              </a:rPr>
              <a:t>Kayaking</a:t>
            </a:r>
            <a:endParaRPr sz="2000" b="0" i="0" u="none" strike="noStrike" cap="none" dirty="0">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dirty="0">
                <a:solidFill>
                  <a:srgbClr val="000000"/>
                </a:solidFill>
                <a:latin typeface="Comic Sans MS"/>
                <a:ea typeface="Comic Sans MS"/>
                <a:cs typeface="Comic Sans MS"/>
                <a:sym typeface="Comic Sans MS"/>
              </a:rPr>
              <a:t>Walking </a:t>
            </a:r>
            <a:endParaRPr sz="2000" b="0" i="0" u="none" strike="noStrike" cap="none" dirty="0">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dirty="0">
                <a:solidFill>
                  <a:srgbClr val="000000"/>
                </a:solidFill>
                <a:latin typeface="Comic Sans MS"/>
                <a:ea typeface="Comic Sans MS"/>
                <a:cs typeface="Comic Sans MS"/>
                <a:sym typeface="Comic Sans MS"/>
              </a:rPr>
              <a:t>Biking</a:t>
            </a:r>
            <a:endParaRPr sz="2000" b="0" i="0" u="none" strike="noStrike" cap="none" dirty="0">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dirty="0">
                <a:solidFill>
                  <a:srgbClr val="000000"/>
                </a:solidFill>
                <a:latin typeface="Comic Sans MS"/>
                <a:ea typeface="Comic Sans MS"/>
                <a:cs typeface="Comic Sans MS"/>
                <a:sym typeface="Comic Sans MS"/>
              </a:rPr>
              <a:t>Sailing</a:t>
            </a:r>
            <a:endParaRPr lang="en-GB" sz="2000" dirty="0">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dirty="0">
                <a:solidFill>
                  <a:srgbClr val="000000"/>
                </a:solidFill>
                <a:latin typeface="Comic Sans MS"/>
                <a:ea typeface="Comic Sans MS"/>
                <a:cs typeface="Comic Sans MS"/>
                <a:sym typeface="Comic Sans MS"/>
              </a:rPr>
              <a:t>Raft building</a:t>
            </a:r>
            <a:endParaRPr sz="2000" b="0" i="0" u="none" strike="noStrike" cap="none" dirty="0">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dirty="0">
                <a:solidFill>
                  <a:srgbClr val="000000"/>
                </a:solidFill>
                <a:latin typeface="Comic Sans MS"/>
                <a:ea typeface="Comic Sans MS"/>
                <a:cs typeface="Comic Sans MS"/>
                <a:sym typeface="Comic Sans MS"/>
              </a:rPr>
              <a:t>Orienteering</a:t>
            </a:r>
            <a:endParaRPr sz="2000" b="0" i="0" u="none" strike="noStrike" cap="none" dirty="0">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dirty="0">
                <a:solidFill>
                  <a:srgbClr val="000000"/>
                </a:solidFill>
                <a:latin typeface="Comic Sans MS"/>
                <a:ea typeface="Comic Sans MS"/>
                <a:cs typeface="Comic Sans MS"/>
                <a:sym typeface="Comic Sans MS"/>
              </a:rPr>
              <a:t>Rope courses</a:t>
            </a:r>
            <a:endParaRPr sz="2000" b="0" i="0" u="none" strike="noStrike" cap="none" dirty="0">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dirty="0">
                <a:solidFill>
                  <a:srgbClr val="000000"/>
                </a:solidFill>
                <a:latin typeface="Comic Sans MS"/>
                <a:ea typeface="Comic Sans MS"/>
                <a:cs typeface="Comic Sans MS"/>
                <a:sym typeface="Comic Sans MS"/>
              </a:rPr>
              <a:t>Bouldering</a:t>
            </a:r>
            <a:endParaRPr sz="2000" b="0" i="0" u="none" strike="noStrike" cap="none" dirty="0">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dirty="0">
                <a:solidFill>
                  <a:srgbClr val="000000"/>
                </a:solidFill>
                <a:latin typeface="Comic Sans MS"/>
                <a:ea typeface="Comic Sans MS"/>
                <a:cs typeface="Comic Sans MS"/>
                <a:sym typeface="Comic Sans MS"/>
              </a:rPr>
              <a:t>Abseiling</a:t>
            </a:r>
            <a:endParaRPr sz="2000" b="0" i="0" u="none" strike="noStrike" cap="none" dirty="0">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dirty="0">
                <a:solidFill>
                  <a:srgbClr val="000000"/>
                </a:solidFill>
                <a:latin typeface="Comic Sans MS"/>
                <a:ea typeface="Comic Sans MS"/>
                <a:cs typeface="Comic Sans MS"/>
                <a:sym typeface="Comic Sans MS"/>
              </a:rPr>
              <a:t>Zipline</a:t>
            </a:r>
            <a:endParaRPr sz="2000" b="0" i="0" u="none" strike="noStrike" cap="none" dirty="0">
              <a:solidFill>
                <a:srgbClr val="000000"/>
              </a:solidFill>
              <a:latin typeface="Comic Sans MS"/>
              <a:ea typeface="Comic Sans MS"/>
              <a:cs typeface="Comic Sans MS"/>
              <a:sym typeface="Comic Sans MS"/>
            </a:endParaRPr>
          </a:p>
          <a:p>
            <a:pPr marL="457200" marR="0" lvl="0" indent="-355600" algn="l" rtl="0">
              <a:lnSpc>
                <a:spcPct val="100000"/>
              </a:lnSpc>
              <a:spcBef>
                <a:spcPts val="0"/>
              </a:spcBef>
              <a:spcAft>
                <a:spcPts val="0"/>
              </a:spcAft>
              <a:buClr>
                <a:srgbClr val="000000"/>
              </a:buClr>
              <a:buSzPts val="2000"/>
              <a:buFont typeface="Comic Sans MS"/>
              <a:buChar char="●"/>
            </a:pPr>
            <a:r>
              <a:rPr lang="en-GB" sz="2000" b="0" i="0" u="none" strike="noStrike" cap="none" dirty="0">
                <a:solidFill>
                  <a:srgbClr val="000000"/>
                </a:solidFill>
                <a:latin typeface="Comic Sans MS"/>
                <a:ea typeface="Comic Sans MS"/>
                <a:cs typeface="Comic Sans MS"/>
                <a:sym typeface="Comic Sans MS"/>
              </a:rPr>
              <a:t>Rock climbing</a:t>
            </a:r>
            <a:endParaRPr sz="2000" b="0" i="0" u="none" strike="noStrike" cap="none" dirty="0">
              <a:solidFill>
                <a:srgbClr val="000000"/>
              </a:solidFill>
              <a:latin typeface="Comic Sans MS"/>
              <a:ea typeface="Comic Sans MS"/>
              <a:cs typeface="Comic Sans MS"/>
              <a:sym typeface="Comic Sans MS"/>
            </a:endParaRPr>
          </a:p>
        </p:txBody>
      </p:sp>
      <p:pic>
        <p:nvPicPr>
          <p:cNvPr id="228" name="Google Shape;228;p8"/>
          <p:cNvPicPr preferRelativeResize="0"/>
          <p:nvPr/>
        </p:nvPicPr>
        <p:blipFill rotWithShape="1">
          <a:blip r:embed="rId3">
            <a:alphaModFix/>
          </a:blip>
          <a:srcRect/>
          <a:stretch/>
        </p:blipFill>
        <p:spPr>
          <a:xfrm>
            <a:off x="8293299" y="114130"/>
            <a:ext cx="635150" cy="13989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9"/>
          <p:cNvSpPr/>
          <p:nvPr/>
        </p:nvSpPr>
        <p:spPr>
          <a:xfrm>
            <a:off x="-925" y="4634225"/>
            <a:ext cx="9144000" cy="509100"/>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Comic Sans MS"/>
                <a:ea typeface="Comic Sans MS"/>
                <a:cs typeface="Comic Sans MS"/>
                <a:sym typeface="Comic Sans MS"/>
              </a:rPr>
              <a:t>Lesson question: Can I explain the benefits of outdoor adventurous activities? </a:t>
            </a:r>
            <a:endParaRPr sz="1500" b="0" i="0" u="none" strike="noStrike" cap="none">
              <a:solidFill>
                <a:srgbClr val="000000"/>
              </a:solidFill>
              <a:latin typeface="Comic Sans MS"/>
              <a:ea typeface="Comic Sans MS"/>
              <a:cs typeface="Comic Sans MS"/>
              <a:sym typeface="Comic Sans MS"/>
            </a:endParaRPr>
          </a:p>
        </p:txBody>
      </p:sp>
      <p:sp>
        <p:nvSpPr>
          <p:cNvPr id="234" name="Google Shape;234;p9"/>
          <p:cNvSpPr/>
          <p:nvPr/>
        </p:nvSpPr>
        <p:spPr>
          <a:xfrm>
            <a:off x="494700" y="114125"/>
            <a:ext cx="8344500" cy="703500"/>
          </a:xfrm>
          <a:prstGeom prst="rect">
            <a:avLst/>
          </a:prstGeom>
          <a:solidFill>
            <a:schemeClr val="lt1"/>
          </a:solid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0" i="0" u="none" strike="noStrike" cap="none">
                <a:solidFill>
                  <a:srgbClr val="000000"/>
                </a:solidFill>
                <a:latin typeface="Comic Sans MS"/>
                <a:ea typeface="Comic Sans MS"/>
                <a:cs typeface="Comic Sans MS"/>
                <a:sym typeface="Comic Sans MS"/>
              </a:rPr>
              <a:t>Benefits of OAA</a:t>
            </a:r>
            <a:endParaRPr sz="2500" b="0" i="0" u="none" strike="noStrike" cap="none">
              <a:solidFill>
                <a:srgbClr val="000000"/>
              </a:solidFill>
              <a:latin typeface="Comic Sans MS"/>
              <a:ea typeface="Comic Sans MS"/>
              <a:cs typeface="Comic Sans MS"/>
              <a:sym typeface="Comic Sans MS"/>
            </a:endParaRPr>
          </a:p>
        </p:txBody>
      </p:sp>
      <p:sp>
        <p:nvSpPr>
          <p:cNvPr id="235" name="Google Shape;235;p9"/>
          <p:cNvSpPr/>
          <p:nvPr/>
        </p:nvSpPr>
        <p:spPr>
          <a:xfrm>
            <a:off x="524425" y="926750"/>
            <a:ext cx="5450700" cy="3424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Comic Sans MS"/>
                <a:ea typeface="Comic Sans MS"/>
                <a:cs typeface="Comic Sans MS"/>
                <a:sym typeface="Comic Sans MS"/>
              </a:rPr>
              <a:t>One of the big benefits of taking part in OAA is that it is a </a:t>
            </a:r>
            <a:r>
              <a:rPr lang="en-GB" sz="1700" b="1" i="0" u="sng" strike="noStrike" cap="none">
                <a:solidFill>
                  <a:srgbClr val="000000"/>
                </a:solidFill>
                <a:latin typeface="Comic Sans MS"/>
                <a:ea typeface="Comic Sans MS"/>
                <a:cs typeface="Comic Sans MS"/>
                <a:sym typeface="Comic Sans MS"/>
              </a:rPr>
              <a:t>positive risk</a:t>
            </a:r>
            <a:r>
              <a:rPr lang="en-GB" sz="1700" b="0" i="0" u="none" strike="noStrike" cap="none">
                <a:solidFill>
                  <a:srgbClr val="000000"/>
                </a:solidFill>
                <a:latin typeface="Comic Sans MS"/>
                <a:ea typeface="Comic Sans MS"/>
                <a:cs typeface="Comic Sans MS"/>
                <a:sym typeface="Comic Sans MS"/>
              </a:rPr>
              <a:t> taking experience.</a:t>
            </a: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Comic Sans MS"/>
                <a:ea typeface="Comic Sans MS"/>
                <a:cs typeface="Comic Sans MS"/>
                <a:sym typeface="Comic Sans MS"/>
              </a:rPr>
              <a:t>What are the negative risks that might be associated with OAA?</a:t>
            </a: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omic Sans MS"/>
              <a:ea typeface="Comic Sans MS"/>
              <a:cs typeface="Comic Sans MS"/>
              <a:sym typeface="Comic Sans MS"/>
            </a:endParaRPr>
          </a:p>
          <a:p>
            <a:pPr marL="457200" marR="0" lvl="0" indent="-336550" algn="l" rtl="0">
              <a:lnSpc>
                <a:spcPct val="100000"/>
              </a:lnSpc>
              <a:spcBef>
                <a:spcPts val="0"/>
              </a:spcBef>
              <a:spcAft>
                <a:spcPts val="0"/>
              </a:spcAft>
              <a:buClr>
                <a:srgbClr val="000000"/>
              </a:buClr>
              <a:buSzPts val="1700"/>
              <a:buFont typeface="Comic Sans MS"/>
              <a:buChar char="●"/>
            </a:pPr>
            <a:r>
              <a:rPr lang="en-GB" sz="1700" b="0" i="0" u="none" strike="noStrike" cap="none">
                <a:solidFill>
                  <a:srgbClr val="000000"/>
                </a:solidFill>
                <a:latin typeface="Comic Sans MS"/>
                <a:ea typeface="Comic Sans MS"/>
                <a:cs typeface="Comic Sans MS"/>
                <a:sym typeface="Comic Sans MS"/>
              </a:rPr>
              <a:t>Accident</a:t>
            </a:r>
            <a:endParaRPr sz="1700" b="0" i="0" u="none" strike="noStrike" cap="none">
              <a:solidFill>
                <a:srgbClr val="000000"/>
              </a:solidFill>
              <a:latin typeface="Comic Sans MS"/>
              <a:ea typeface="Comic Sans MS"/>
              <a:cs typeface="Comic Sans MS"/>
              <a:sym typeface="Comic Sans MS"/>
            </a:endParaRPr>
          </a:p>
          <a:p>
            <a:pPr marL="457200" marR="0" lvl="0" indent="-336550" algn="l" rtl="0">
              <a:lnSpc>
                <a:spcPct val="100000"/>
              </a:lnSpc>
              <a:spcBef>
                <a:spcPts val="0"/>
              </a:spcBef>
              <a:spcAft>
                <a:spcPts val="0"/>
              </a:spcAft>
              <a:buClr>
                <a:srgbClr val="000000"/>
              </a:buClr>
              <a:buSzPts val="1700"/>
              <a:buFont typeface="Comic Sans MS"/>
              <a:buChar char="●"/>
            </a:pPr>
            <a:r>
              <a:rPr lang="en-GB" sz="1700" b="0" i="0" u="none" strike="noStrike" cap="none">
                <a:solidFill>
                  <a:srgbClr val="000000"/>
                </a:solidFill>
                <a:latin typeface="Comic Sans MS"/>
                <a:ea typeface="Comic Sans MS"/>
                <a:cs typeface="Comic Sans MS"/>
                <a:sym typeface="Comic Sans MS"/>
              </a:rPr>
              <a:t>Injury</a:t>
            </a:r>
            <a:endParaRPr sz="1700" b="0" i="0" u="none" strike="noStrike" cap="none">
              <a:solidFill>
                <a:srgbClr val="000000"/>
              </a:solidFill>
              <a:latin typeface="Comic Sans MS"/>
              <a:ea typeface="Comic Sans MS"/>
              <a:cs typeface="Comic Sans MS"/>
              <a:sym typeface="Comic Sans MS"/>
            </a:endParaRPr>
          </a:p>
          <a:p>
            <a:pPr marL="457200" marR="0" lvl="0" indent="-336550" algn="l" rtl="0">
              <a:lnSpc>
                <a:spcPct val="100000"/>
              </a:lnSpc>
              <a:spcBef>
                <a:spcPts val="0"/>
              </a:spcBef>
              <a:spcAft>
                <a:spcPts val="0"/>
              </a:spcAft>
              <a:buClr>
                <a:srgbClr val="000000"/>
              </a:buClr>
              <a:buSzPts val="1700"/>
              <a:buFont typeface="Comic Sans MS"/>
              <a:buChar char="●"/>
            </a:pPr>
            <a:r>
              <a:rPr lang="en-GB" sz="1700" b="0" i="0" u="none" strike="noStrike" cap="none">
                <a:solidFill>
                  <a:srgbClr val="000000"/>
                </a:solidFill>
                <a:latin typeface="Comic Sans MS"/>
                <a:ea typeface="Comic Sans MS"/>
                <a:cs typeface="Comic Sans MS"/>
                <a:sym typeface="Comic Sans MS"/>
              </a:rPr>
              <a:t>Out of comfort zone</a:t>
            </a:r>
            <a:endParaRPr sz="1700" b="0" i="0" u="none" strike="noStrike" cap="none">
              <a:solidFill>
                <a:srgbClr val="000000"/>
              </a:solidFill>
              <a:latin typeface="Comic Sans MS"/>
              <a:ea typeface="Comic Sans MS"/>
              <a:cs typeface="Comic Sans MS"/>
              <a:sym typeface="Comic Sans MS"/>
            </a:endParaRPr>
          </a:p>
          <a:p>
            <a:pPr marL="457200" marR="0" lvl="0" indent="-336550" algn="l" rtl="0">
              <a:lnSpc>
                <a:spcPct val="100000"/>
              </a:lnSpc>
              <a:spcBef>
                <a:spcPts val="0"/>
              </a:spcBef>
              <a:spcAft>
                <a:spcPts val="0"/>
              </a:spcAft>
              <a:buClr>
                <a:srgbClr val="000000"/>
              </a:buClr>
              <a:buSzPts val="1700"/>
              <a:buFont typeface="Comic Sans MS"/>
              <a:buChar char="●"/>
            </a:pPr>
            <a:r>
              <a:rPr lang="en-GB" sz="1700" b="0" i="0" u="none" strike="noStrike" cap="none">
                <a:solidFill>
                  <a:srgbClr val="000000"/>
                </a:solidFill>
                <a:latin typeface="Comic Sans MS"/>
                <a:ea typeface="Comic Sans MS"/>
                <a:cs typeface="Comic Sans MS"/>
                <a:sym typeface="Comic Sans MS"/>
              </a:rPr>
              <a:t>Not feeling confident</a:t>
            </a:r>
            <a:endParaRPr sz="17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omic Sans MS"/>
              <a:ea typeface="Comic Sans MS"/>
              <a:cs typeface="Comic Sans MS"/>
              <a:sym typeface="Comic Sans MS"/>
            </a:endParaRPr>
          </a:p>
        </p:txBody>
      </p:sp>
      <p:sp>
        <p:nvSpPr>
          <p:cNvPr id="236" name="Google Shape;236;p9"/>
          <p:cNvSpPr/>
          <p:nvPr/>
        </p:nvSpPr>
        <p:spPr>
          <a:xfrm>
            <a:off x="3371100" y="3136775"/>
            <a:ext cx="2591700" cy="1174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Comic Sans MS"/>
                <a:ea typeface="Comic Sans MS"/>
                <a:cs typeface="Comic Sans MS"/>
                <a:sym typeface="Comic Sans MS"/>
              </a:rPr>
              <a:t>Definition of risk: </a:t>
            </a:r>
            <a:r>
              <a:rPr lang="en-GB" sz="2000" b="0" i="0" u="none" strike="noStrike" cap="none">
                <a:solidFill>
                  <a:srgbClr val="202124"/>
                </a:solidFill>
                <a:highlight>
                  <a:srgbClr val="FFFFFF"/>
                </a:highlight>
                <a:latin typeface="Comic Sans MS"/>
                <a:ea typeface="Comic Sans MS"/>
                <a:cs typeface="Comic Sans MS"/>
                <a:sym typeface="Comic Sans MS"/>
              </a:rPr>
              <a:t>a situation involving exposure to danger.</a:t>
            </a:r>
            <a:endParaRPr sz="2000" b="0" i="0" u="none" strike="noStrike" cap="none">
              <a:solidFill>
                <a:srgbClr val="000000"/>
              </a:solidFill>
              <a:latin typeface="Comic Sans MS"/>
              <a:ea typeface="Comic Sans MS"/>
              <a:cs typeface="Comic Sans MS"/>
              <a:sym typeface="Comic Sans MS"/>
            </a:endParaRPr>
          </a:p>
        </p:txBody>
      </p:sp>
      <p:pic>
        <p:nvPicPr>
          <p:cNvPr id="237" name="Google Shape;237;p9"/>
          <p:cNvPicPr preferRelativeResize="0"/>
          <p:nvPr/>
        </p:nvPicPr>
        <p:blipFill rotWithShape="1">
          <a:blip r:embed="rId3">
            <a:alphaModFix/>
          </a:blip>
          <a:srcRect/>
          <a:stretch/>
        </p:blipFill>
        <p:spPr>
          <a:xfrm>
            <a:off x="6107700" y="970025"/>
            <a:ext cx="2864075" cy="2240059"/>
          </a:xfrm>
          <a:prstGeom prst="rect">
            <a:avLst/>
          </a:prstGeom>
          <a:noFill/>
          <a:ln>
            <a:noFill/>
          </a:ln>
        </p:spPr>
      </p:pic>
      <p:pic>
        <p:nvPicPr>
          <p:cNvPr id="238" name="Google Shape;238;p9"/>
          <p:cNvPicPr preferRelativeResize="0"/>
          <p:nvPr/>
        </p:nvPicPr>
        <p:blipFill rotWithShape="1">
          <a:blip r:embed="rId4">
            <a:alphaModFix/>
          </a:blip>
          <a:srcRect/>
          <a:stretch/>
        </p:blipFill>
        <p:spPr>
          <a:xfrm>
            <a:off x="-927" y="43156"/>
            <a:ext cx="587825" cy="1294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1470</Words>
  <Application>Microsoft Office PowerPoint</Application>
  <PresentationFormat>On-screen Show (16:9)</PresentationFormat>
  <Paragraphs>207</Paragraphs>
  <Slides>20</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Comic Sans MS</vt:lpstr>
      <vt:lpstr>Coming Soon</vt:lpstr>
      <vt:lpstr>Merriweather Sans</vt:lpstr>
      <vt:lpstr>Office Theme</vt:lpstr>
      <vt:lpstr>Simple Light</vt:lpstr>
      <vt:lpstr>PowerPoint Presentation</vt:lpstr>
      <vt:lpstr>PowerPoint Presentation</vt:lpstr>
      <vt:lpstr>BTEC Component 1 - preparing participants to take part in sport and physical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Amy Hussey</cp:lastModifiedBy>
  <cp:revision>3</cp:revision>
  <dcterms:modified xsi:type="dcterms:W3CDTF">2022-10-03T14:05:09Z</dcterms:modified>
</cp:coreProperties>
</file>