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ggYq9QCn1HReKzMDGC7F1R2719M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1506" y="45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Doesnt give up</a:t>
            </a:r>
            <a:endParaRPr/>
          </a:p>
          <a:p>
            <a:pPr marL="0" lvl="0" indent="0" algn="l" rtl="0">
              <a:lnSpc>
                <a:spcPct val="100000"/>
              </a:lnSpc>
              <a:spcBef>
                <a:spcPts val="0"/>
              </a:spcBef>
              <a:spcAft>
                <a:spcPts val="0"/>
              </a:spcAft>
              <a:buSzPts val="1100"/>
              <a:buNone/>
            </a:pPr>
            <a:r>
              <a:rPr lang="en-GB"/>
              <a:t>Not scared</a:t>
            </a:r>
            <a:endParaRPr/>
          </a:p>
          <a:p>
            <a:pPr marL="0" lvl="0" indent="0" algn="l" rtl="0">
              <a:lnSpc>
                <a:spcPct val="100000"/>
              </a:lnSpc>
              <a:spcBef>
                <a:spcPts val="0"/>
              </a:spcBef>
              <a:spcAft>
                <a:spcPts val="0"/>
              </a:spcAft>
              <a:buSzPts val="1100"/>
              <a:buNone/>
            </a:pPr>
            <a:r>
              <a:rPr lang="en-GB"/>
              <a:t>Tries different things</a:t>
            </a:r>
            <a:endParaRPr/>
          </a:p>
          <a:p>
            <a:pPr marL="0" lvl="0" indent="0" algn="l" rtl="0">
              <a:lnSpc>
                <a:spcPct val="100000"/>
              </a:lnSpc>
              <a:spcBef>
                <a:spcPts val="0"/>
              </a:spcBef>
              <a:spcAft>
                <a:spcPts val="0"/>
              </a:spcAft>
              <a:buSzPts val="1100"/>
              <a:buNone/>
            </a:pPr>
            <a:r>
              <a:rPr lang="en-GB"/>
              <a:t>Believes in young peoples</a:t>
            </a:r>
            <a:endParaRPr/>
          </a:p>
          <a:p>
            <a:pPr marL="0" lvl="0" indent="0" algn="l" rtl="0">
              <a:lnSpc>
                <a:spcPct val="100000"/>
              </a:lnSpc>
              <a:spcBef>
                <a:spcPts val="0"/>
              </a:spcBef>
              <a:spcAft>
                <a:spcPts val="0"/>
              </a:spcAft>
              <a:buSzPts val="1100"/>
              <a:buNone/>
            </a:pPr>
            <a:r>
              <a:rPr lang="en-GB"/>
              <a:t>Develops players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Tennis, cricket, badminton, table tennis, athletics (any discipline), swimming, football, rugby, golf, clay pigeon shooting, archery, skiing, iceskating, bobsleigh, cycling, karate, boxing, judo, rock climbing, hockey, netball, weightlifting, surfing, skateboarding, goalball, bocia, dressage, equestrian, sailing, rowing, fencing, volleyball, triathlon, racing, basketball, hurling, lacrosse, handball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2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2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2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2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2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2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2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2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D9D2E9"/>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hmFQqjMF_f0" TargetMode="External"/><Relationship Id="rId7" Type="http://schemas.openxmlformats.org/officeDocument/2006/relationships/hyperlink" Target="https://www.youtube.com/watch?v=hmFQqjMF_f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RK_U_PndSi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6QKY1sXP0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hyperlink" Target="http://www.youtube.com/watch?v=_iuPewWbp2U" TargetMode="Externa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en.wikipedia.org/wiki/Sport" TargetMode="External"/><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hyperlink" Target="https://en.wikipedia.org/wiki/Sports_team" TargetMode="Externa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6226500" y="147562"/>
            <a:ext cx="1366125" cy="3018665"/>
          </a:xfrm>
          <a:prstGeom prst="rect">
            <a:avLst/>
          </a:prstGeom>
          <a:noFill/>
          <a:ln>
            <a:noFill/>
          </a:ln>
        </p:spPr>
      </p:pic>
      <p:pic>
        <p:nvPicPr>
          <p:cNvPr id="55" name="Google Shape;55;p1"/>
          <p:cNvPicPr preferRelativeResize="0"/>
          <p:nvPr/>
        </p:nvPicPr>
        <p:blipFill rotWithShape="1">
          <a:blip r:embed="rId4">
            <a:alphaModFix/>
          </a:blip>
          <a:srcRect/>
          <a:stretch/>
        </p:blipFill>
        <p:spPr>
          <a:xfrm>
            <a:off x="152400" y="152400"/>
            <a:ext cx="1366115" cy="3018675"/>
          </a:xfrm>
          <a:prstGeom prst="rect">
            <a:avLst/>
          </a:prstGeom>
          <a:noFill/>
          <a:ln>
            <a:noFill/>
          </a:ln>
        </p:spPr>
      </p:pic>
      <p:pic>
        <p:nvPicPr>
          <p:cNvPr id="56" name="Google Shape;56;p1"/>
          <p:cNvPicPr preferRelativeResize="0"/>
          <p:nvPr/>
        </p:nvPicPr>
        <p:blipFill rotWithShape="1">
          <a:blip r:embed="rId5">
            <a:alphaModFix/>
          </a:blip>
          <a:srcRect/>
          <a:stretch/>
        </p:blipFill>
        <p:spPr>
          <a:xfrm>
            <a:off x="1670921" y="152400"/>
            <a:ext cx="1366125" cy="3009010"/>
          </a:xfrm>
          <a:prstGeom prst="rect">
            <a:avLst/>
          </a:prstGeom>
          <a:noFill/>
          <a:ln>
            <a:noFill/>
          </a:ln>
        </p:spPr>
      </p:pic>
      <p:pic>
        <p:nvPicPr>
          <p:cNvPr id="57" name="Google Shape;57;p1"/>
          <p:cNvPicPr preferRelativeResize="0"/>
          <p:nvPr/>
        </p:nvPicPr>
        <p:blipFill rotWithShape="1">
          <a:blip r:embed="rId6">
            <a:alphaModFix/>
          </a:blip>
          <a:srcRect/>
          <a:stretch/>
        </p:blipFill>
        <p:spPr>
          <a:xfrm>
            <a:off x="3189449" y="152400"/>
            <a:ext cx="1366125" cy="3009010"/>
          </a:xfrm>
          <a:prstGeom prst="rect">
            <a:avLst/>
          </a:prstGeom>
          <a:noFill/>
          <a:ln>
            <a:noFill/>
          </a:ln>
        </p:spPr>
      </p:pic>
      <p:pic>
        <p:nvPicPr>
          <p:cNvPr id="58" name="Google Shape;58;p1"/>
          <p:cNvPicPr preferRelativeResize="0"/>
          <p:nvPr/>
        </p:nvPicPr>
        <p:blipFill rotWithShape="1">
          <a:blip r:embed="rId7">
            <a:alphaModFix/>
          </a:blip>
          <a:srcRect/>
          <a:stretch/>
        </p:blipFill>
        <p:spPr>
          <a:xfrm>
            <a:off x="4707974" y="152400"/>
            <a:ext cx="1366125" cy="30089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a:spLocks noGrp="1"/>
          </p:cNvSpPr>
          <p:nvPr>
            <p:ph type="title"/>
          </p:nvPr>
        </p:nvSpPr>
        <p:spPr>
          <a:xfrm>
            <a:off x="311700" y="1680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t>Peer assessment time</a:t>
            </a:r>
            <a:endParaRPr b="1"/>
          </a:p>
        </p:txBody>
      </p:sp>
      <p:sp>
        <p:nvSpPr>
          <p:cNvPr id="159" name="Google Shape;159;p10"/>
          <p:cNvSpPr/>
          <p:nvPr/>
        </p:nvSpPr>
        <p:spPr>
          <a:xfrm>
            <a:off x="355150" y="855750"/>
            <a:ext cx="5562900" cy="32544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0"/>
          <p:cNvSpPr txBox="1">
            <a:spLocks noGrp="1"/>
          </p:cNvSpPr>
          <p:nvPr>
            <p:ph type="body" idx="1"/>
          </p:nvPr>
        </p:nvSpPr>
        <p:spPr>
          <a:xfrm>
            <a:off x="311700" y="855750"/>
            <a:ext cx="5562900" cy="3301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sz="2000">
                <a:solidFill>
                  <a:schemeClr val="dk1"/>
                </a:solidFill>
              </a:rPr>
              <a:t>Swap your book with the person next to you. You are going to mark their research</a:t>
            </a:r>
            <a:endParaRPr sz="2000">
              <a:solidFill>
                <a:schemeClr val="dk1"/>
              </a:solidFill>
            </a:endParaRPr>
          </a:p>
          <a:p>
            <a:pPr marL="0" lvl="0" indent="0" algn="l" rtl="0">
              <a:lnSpc>
                <a:spcPct val="115000"/>
              </a:lnSpc>
              <a:spcBef>
                <a:spcPts val="1200"/>
              </a:spcBef>
              <a:spcAft>
                <a:spcPts val="0"/>
              </a:spcAft>
              <a:buSzPts val="1800"/>
              <a:buNone/>
            </a:pPr>
            <a:r>
              <a:rPr lang="en-GB" sz="2000">
                <a:solidFill>
                  <a:schemeClr val="dk1"/>
                </a:solidFill>
              </a:rPr>
              <a:t>For each sport have they included:</a:t>
            </a:r>
            <a:endParaRPr sz="2000">
              <a:solidFill>
                <a:schemeClr val="dk1"/>
              </a:solidFill>
            </a:endParaRPr>
          </a:p>
          <a:p>
            <a:pPr marL="457200" lvl="0" indent="-355600" algn="l" rtl="0">
              <a:lnSpc>
                <a:spcPct val="115000"/>
              </a:lnSpc>
              <a:spcBef>
                <a:spcPts val="1200"/>
              </a:spcBef>
              <a:spcAft>
                <a:spcPts val="0"/>
              </a:spcAft>
              <a:buClr>
                <a:schemeClr val="dk1"/>
              </a:buClr>
              <a:buSzPts val="2000"/>
              <a:buChar char="●"/>
            </a:pPr>
            <a:r>
              <a:rPr lang="en-GB" sz="2000">
                <a:solidFill>
                  <a:schemeClr val="dk1"/>
                </a:solidFill>
              </a:rPr>
              <a:t>Name of the national governing body</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GB" sz="2000">
                <a:solidFill>
                  <a:schemeClr val="dk1"/>
                </a:solidFill>
              </a:rPr>
              <a:t>Who is in charge of the NGB</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GB" sz="2000">
                <a:solidFill>
                  <a:schemeClr val="dk1"/>
                </a:solidFill>
              </a:rPr>
              <a:t>What do they do to encourage participation</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GB" sz="2000">
                <a:solidFill>
                  <a:schemeClr val="dk1"/>
                </a:solidFill>
              </a:rPr>
              <a:t>How they publicise the sport</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GB" sz="2000">
                <a:solidFill>
                  <a:schemeClr val="dk1"/>
                </a:solidFill>
              </a:rPr>
              <a:t>How they promote equality and fair play</a:t>
            </a:r>
            <a:endParaRPr sz="2000">
              <a:solidFill>
                <a:schemeClr val="dk1"/>
              </a:solidFill>
            </a:endParaRPr>
          </a:p>
        </p:txBody>
      </p:sp>
      <p:pic>
        <p:nvPicPr>
          <p:cNvPr id="161" name="Google Shape;161;p10"/>
          <p:cNvPicPr preferRelativeResize="0"/>
          <p:nvPr/>
        </p:nvPicPr>
        <p:blipFill rotWithShape="1">
          <a:blip r:embed="rId3">
            <a:alphaModFix/>
          </a:blip>
          <a:srcRect l="23436" t="19116" r="21831" b="15727"/>
          <a:stretch/>
        </p:blipFill>
        <p:spPr>
          <a:xfrm>
            <a:off x="5538225" y="608450"/>
            <a:ext cx="623150" cy="741850"/>
          </a:xfrm>
          <a:prstGeom prst="rect">
            <a:avLst/>
          </a:prstGeom>
          <a:noFill/>
          <a:ln>
            <a:noFill/>
          </a:ln>
        </p:spPr>
      </p:pic>
      <p:sp>
        <p:nvSpPr>
          <p:cNvPr id="162" name="Google Shape;162;p10"/>
          <p:cNvSpPr/>
          <p:nvPr/>
        </p:nvSpPr>
        <p:spPr>
          <a:xfrm>
            <a:off x="6487800" y="905200"/>
            <a:ext cx="2393700" cy="2571900"/>
          </a:xfrm>
          <a:prstGeom prst="foldedCorner">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Once you have marked each other work, write down one NEW thing you have learned about a NGB and what their role is..</a:t>
            </a:r>
            <a:endParaRPr sz="1800" b="1" i="0" u="none" strike="noStrike" cap="none">
              <a:solidFill>
                <a:srgbClr val="000000"/>
              </a:solidFill>
              <a:latin typeface="Arial"/>
              <a:ea typeface="Arial"/>
              <a:cs typeface="Arial"/>
              <a:sym typeface="Arial"/>
            </a:endParaRPr>
          </a:p>
        </p:txBody>
      </p:sp>
      <p:pic>
        <p:nvPicPr>
          <p:cNvPr id="163" name="Google Shape;163;p10"/>
          <p:cNvPicPr preferRelativeResize="0"/>
          <p:nvPr/>
        </p:nvPicPr>
        <p:blipFill rotWithShape="1">
          <a:blip r:embed="rId4">
            <a:alphaModFix/>
          </a:blip>
          <a:srcRect/>
          <a:stretch/>
        </p:blipFill>
        <p:spPr>
          <a:xfrm>
            <a:off x="8564250" y="0"/>
            <a:ext cx="579750" cy="1281075"/>
          </a:xfrm>
          <a:prstGeom prst="rect">
            <a:avLst/>
          </a:prstGeom>
          <a:noFill/>
          <a:ln>
            <a:noFill/>
          </a:ln>
        </p:spPr>
      </p:pic>
      <p:sp>
        <p:nvSpPr>
          <p:cNvPr id="164" name="Google Shape;164;p10"/>
          <p:cNvSpPr/>
          <p:nvPr/>
        </p:nvSpPr>
        <p:spPr>
          <a:xfrm>
            <a:off x="-925" y="4634225"/>
            <a:ext cx="9144000" cy="509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Lesson question: Can I identify the different types of sports and the benefits they have on the body?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1"/>
          <p:cNvSpPr/>
          <p:nvPr/>
        </p:nvSpPr>
        <p:spPr>
          <a:xfrm>
            <a:off x="355150" y="915075"/>
            <a:ext cx="3096000" cy="18696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1"/>
          <p:cNvSpPr txBox="1">
            <a:spLocks noGrp="1"/>
          </p:cNvSpPr>
          <p:nvPr>
            <p:ph type="title"/>
          </p:nvPr>
        </p:nvSpPr>
        <p:spPr>
          <a:xfrm>
            <a:off x="272125" y="1581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dirty="0"/>
              <a:t>What are the benefits of taking part in sport?</a:t>
            </a:r>
            <a:endParaRPr b="1" dirty="0"/>
          </a:p>
        </p:txBody>
      </p:sp>
      <p:pic>
        <p:nvPicPr>
          <p:cNvPr id="171" name="Google Shape;171;p11" descr="View full lesson: http://ed.ted.com/lessons/how-playing-sports-benefits-your-body-and-your-brain-leah-lagos-and-jaspal-ricky-singh&#10;&#10;Made in partnership with the Always #LikeAGirl campaign.&#10;&#10;The victory of the underdog. The last minute penalty shot that wins the tournament. The training montage. Many people love to glorify victory on the field, cheer for teams, and play sports. But should we be obsessed with sports? Are sports as good for us as we make them out to be, or are they just a fun and entertaining pastime? Leah Lagos and Jaspal Ricky Singh show what science has to say on the matter. &#10;&#10;Lesson by Leah Lagos and Jaspal Ricky Singh, animation by Kozmonot Animation Studio." title="How playing sports benefits your body ... and your brain - Leah Lagos and Jaspal Ricky Singh">
            <a:hlinkClick r:id="rId3"/>
          </p:cNvPr>
          <p:cNvPicPr preferRelativeResize="0"/>
          <p:nvPr/>
        </p:nvPicPr>
        <p:blipFill rotWithShape="1">
          <a:blip r:embed="rId4">
            <a:alphaModFix/>
            <a:extLst>
              <a:ext uri="{BEBA8EAE-BF5A-486C-A8C5-ECC9F3942E4B}">
                <a14:imgProps xmlns:a14="http://schemas.microsoft.com/office/drawing/2010/main">
                  <a14:imgLayer r:embed="rId5">
                    <a14:imgEffect>
                      <a14:backgroundRemoval t="10000" b="90000" l="10000" r="90000"/>
                    </a14:imgEffect>
                  </a14:imgLayer>
                </a14:imgProps>
              </a:ext>
            </a:extLst>
          </a:blip>
          <a:srcRect/>
          <a:stretch/>
        </p:blipFill>
        <p:spPr>
          <a:xfrm>
            <a:off x="3690575" y="730875"/>
            <a:ext cx="4572000" cy="3429000"/>
          </a:xfrm>
          <a:prstGeom prst="rect">
            <a:avLst/>
          </a:prstGeom>
          <a:noFill/>
          <a:ln>
            <a:noFill/>
          </a:ln>
        </p:spPr>
      </p:pic>
      <p:pic>
        <p:nvPicPr>
          <p:cNvPr id="172" name="Google Shape;172;p11"/>
          <p:cNvPicPr preferRelativeResize="0"/>
          <p:nvPr/>
        </p:nvPicPr>
        <p:blipFill rotWithShape="1">
          <a:blip r:embed="rId6">
            <a:alphaModFix/>
          </a:blip>
          <a:srcRect/>
          <a:stretch/>
        </p:blipFill>
        <p:spPr>
          <a:xfrm>
            <a:off x="8474423" y="5"/>
            <a:ext cx="669575" cy="1474800"/>
          </a:xfrm>
          <a:prstGeom prst="rect">
            <a:avLst/>
          </a:prstGeom>
          <a:noFill/>
          <a:ln>
            <a:noFill/>
          </a:ln>
        </p:spPr>
      </p:pic>
      <p:sp>
        <p:nvSpPr>
          <p:cNvPr id="173" name="Google Shape;173;p11"/>
          <p:cNvSpPr txBox="1"/>
          <p:nvPr/>
        </p:nvSpPr>
        <p:spPr>
          <a:xfrm>
            <a:off x="355150" y="875525"/>
            <a:ext cx="3096000" cy="341629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GB" sz="2100" b="0" i="0" u="none" strike="noStrike" cap="none" dirty="0">
                <a:solidFill>
                  <a:srgbClr val="000000"/>
                </a:solidFill>
                <a:latin typeface="Arial"/>
                <a:ea typeface="Arial"/>
                <a:cs typeface="Arial"/>
                <a:sym typeface="Arial"/>
              </a:rPr>
              <a:t>Watch the video.</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r>
              <a:rPr lang="en-GB" sz="2100" b="0" i="0" u="none" strike="noStrike" cap="none" dirty="0">
                <a:solidFill>
                  <a:srgbClr val="000000"/>
                </a:solidFill>
                <a:latin typeface="Arial"/>
                <a:ea typeface="Arial"/>
                <a:cs typeface="Arial"/>
                <a:sym typeface="Arial"/>
              </a:rPr>
              <a:t>Make a note of any KEY benefits you think that sport has on your body and brain</a:t>
            </a:r>
          </a:p>
          <a:p>
            <a:pPr marL="0" marR="0" lvl="0" indent="0" algn="l" rtl="0">
              <a:lnSpc>
                <a:spcPct val="100000"/>
              </a:lnSpc>
              <a:spcBef>
                <a:spcPts val="0"/>
              </a:spcBef>
              <a:spcAft>
                <a:spcPts val="0"/>
              </a:spcAft>
              <a:buClr>
                <a:srgbClr val="000000"/>
              </a:buClr>
              <a:buSzPts val="2100"/>
              <a:buFont typeface="Arial"/>
              <a:buNone/>
            </a:pPr>
            <a:endParaRPr lang="en-GB" sz="2100" dirty="0"/>
          </a:p>
          <a:p>
            <a:pPr marL="0" marR="0" lvl="0" indent="0" algn="l" rtl="0">
              <a:lnSpc>
                <a:spcPct val="100000"/>
              </a:lnSpc>
              <a:spcBef>
                <a:spcPts val="0"/>
              </a:spcBef>
              <a:spcAft>
                <a:spcPts val="0"/>
              </a:spcAft>
              <a:buClr>
                <a:srgbClr val="000000"/>
              </a:buClr>
              <a:buSzPts val="2100"/>
              <a:buFont typeface="Arial"/>
              <a:buNone/>
            </a:pPr>
            <a:endParaRPr lang="en-GB" sz="2100" b="0" i="0" u="none" strike="noStrike" cap="none" dirty="0">
              <a:solidFill>
                <a:srgbClr val="000000"/>
              </a:solidFill>
              <a:latin typeface="Arial"/>
              <a:ea typeface="Arial"/>
              <a:cs typeface="Arial"/>
              <a:sym typeface="Arial"/>
            </a:endParaRPr>
          </a:p>
          <a:p>
            <a:pPr lvl="0">
              <a:buSzPts val="2100"/>
            </a:pPr>
            <a:r>
              <a:rPr lang="en-GB" sz="2100" i="1" dirty="0"/>
              <a:t>https://www.youtube.com/watch?v=hmFQqjMF_f0</a:t>
            </a:r>
            <a:endParaRPr sz="2100" b="0" i="1" u="none" strike="noStrike" cap="none" dirty="0">
              <a:solidFill>
                <a:srgbClr val="000000"/>
              </a:solidFill>
              <a:latin typeface="Arial"/>
              <a:ea typeface="Arial"/>
              <a:cs typeface="Arial"/>
              <a:sym typeface="Arial"/>
            </a:endParaRPr>
          </a:p>
        </p:txBody>
      </p:sp>
      <p:sp>
        <p:nvSpPr>
          <p:cNvPr id="174" name="Google Shape;174;p11"/>
          <p:cNvSpPr/>
          <p:nvPr/>
        </p:nvSpPr>
        <p:spPr>
          <a:xfrm>
            <a:off x="-925" y="4634225"/>
            <a:ext cx="9144000" cy="509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Lesson question: Can I identify the different types of sports and the benefits they have on the body?</a:t>
            </a:r>
            <a:endParaRPr sz="1400" b="0" i="0" u="none" strike="noStrike" cap="none">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EDF71D86-CCBD-4AF7-A5D7-49A018A84C53}"/>
              </a:ext>
            </a:extLst>
          </p:cNvPr>
          <p:cNvSpPr/>
          <p:nvPr/>
        </p:nvSpPr>
        <p:spPr>
          <a:xfrm>
            <a:off x="4974566" y="3832534"/>
            <a:ext cx="1776448" cy="307777"/>
          </a:xfrm>
          <a:prstGeom prst="rect">
            <a:avLst/>
          </a:prstGeom>
        </p:spPr>
        <p:txBody>
          <a:bodyPr wrap="none">
            <a:spAutoFit/>
          </a:bodyPr>
          <a:lstStyle/>
          <a:p>
            <a:r>
              <a:rPr lang="en-GB" dirty="0">
                <a:hlinkClick r:id="rId7"/>
              </a:rPr>
              <a:t>benefits of exercise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2"/>
          <p:cNvSpPr txBox="1">
            <a:spLocks noGrp="1"/>
          </p:cNvSpPr>
          <p:nvPr>
            <p:ph type="title"/>
          </p:nvPr>
        </p:nvSpPr>
        <p:spPr>
          <a:xfrm>
            <a:off x="311700" y="144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t>Benefits of taking part in sport</a:t>
            </a:r>
            <a:endParaRPr b="1"/>
          </a:p>
        </p:txBody>
      </p:sp>
      <p:sp>
        <p:nvSpPr>
          <p:cNvPr id="180" name="Google Shape;180;p12"/>
          <p:cNvSpPr/>
          <p:nvPr/>
        </p:nvSpPr>
        <p:spPr>
          <a:xfrm>
            <a:off x="325475" y="776600"/>
            <a:ext cx="8466900" cy="4065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2"/>
          <p:cNvSpPr txBox="1">
            <a:spLocks noGrp="1"/>
          </p:cNvSpPr>
          <p:nvPr>
            <p:ph type="body" idx="1"/>
          </p:nvPr>
        </p:nvSpPr>
        <p:spPr>
          <a:xfrm>
            <a:off x="311700" y="301600"/>
            <a:ext cx="8520600" cy="4540325"/>
          </a:xfrm>
          <a:prstGeom prst="rect">
            <a:avLst/>
          </a:prstGeom>
          <a:noFill/>
          <a:ln>
            <a:noFill/>
          </a:ln>
        </p:spPr>
        <p:txBody>
          <a:bodyPr spcFirstLastPara="1" wrap="square" lIns="91425" tIns="91425" rIns="91425" bIns="91425" anchor="t" anchorCtr="0">
            <a:noAutofit/>
          </a:bodyPr>
          <a:lstStyle/>
          <a:p>
            <a:pPr marL="0" lvl="0" indent="0" algn="l" rtl="0">
              <a:lnSpc>
                <a:spcPct val="131579"/>
              </a:lnSpc>
              <a:spcBef>
                <a:spcPts val="1500"/>
              </a:spcBef>
              <a:spcAft>
                <a:spcPts val="0"/>
              </a:spcAft>
              <a:buSzPts val="1800"/>
              <a:buNone/>
            </a:pPr>
            <a:r>
              <a:rPr lang="en-GB" sz="1446" dirty="0">
                <a:solidFill>
                  <a:srgbClr val="0B0C0C"/>
                </a:solidFill>
              </a:rPr>
              <a:t>The UK Chief Medical Officers’ Guidelines recommend each week adults do:</a:t>
            </a:r>
            <a:endParaRPr sz="1446" dirty="0">
              <a:solidFill>
                <a:srgbClr val="0B0C0C"/>
              </a:solidFill>
            </a:endParaRPr>
          </a:p>
          <a:p>
            <a:pPr marL="457200" lvl="0" indent="-320464" algn="l" rtl="0">
              <a:lnSpc>
                <a:spcPct val="131579"/>
              </a:lnSpc>
              <a:spcBef>
                <a:spcPts val="1500"/>
              </a:spcBef>
              <a:spcAft>
                <a:spcPts val="0"/>
              </a:spcAft>
              <a:buClr>
                <a:srgbClr val="0B0C0C"/>
              </a:buClr>
              <a:buSzPts val="1447"/>
              <a:buChar char="●"/>
            </a:pPr>
            <a:r>
              <a:rPr lang="en-GB" sz="1446" dirty="0">
                <a:solidFill>
                  <a:srgbClr val="0B0C0C"/>
                </a:solidFill>
              </a:rPr>
              <a:t>at least 150 minutes moderate intensity activity, 75 minutes’ vigorous activity, or a mixture of both</a:t>
            </a:r>
            <a:endParaRPr sz="1446" dirty="0">
              <a:solidFill>
                <a:srgbClr val="0B0C0C"/>
              </a:solidFill>
            </a:endParaRPr>
          </a:p>
          <a:p>
            <a:pPr marL="457200" lvl="0" indent="-320464" algn="l" rtl="0">
              <a:lnSpc>
                <a:spcPct val="131579"/>
              </a:lnSpc>
              <a:spcBef>
                <a:spcPts val="0"/>
              </a:spcBef>
              <a:spcAft>
                <a:spcPts val="0"/>
              </a:spcAft>
              <a:buClr>
                <a:srgbClr val="0B0C0C"/>
              </a:buClr>
              <a:buSzPts val="1447"/>
              <a:buChar char="●"/>
            </a:pPr>
            <a:r>
              <a:rPr lang="en-GB" sz="1446" dirty="0">
                <a:solidFill>
                  <a:srgbClr val="0B0C0C"/>
                </a:solidFill>
              </a:rPr>
              <a:t>strengthening activities on two days</a:t>
            </a:r>
            <a:endParaRPr sz="1446" dirty="0">
              <a:solidFill>
                <a:srgbClr val="0B0C0C"/>
              </a:solidFill>
            </a:endParaRPr>
          </a:p>
          <a:p>
            <a:pPr marL="457200" lvl="0" indent="-320464" algn="l" rtl="0">
              <a:lnSpc>
                <a:spcPct val="131579"/>
              </a:lnSpc>
              <a:spcBef>
                <a:spcPts val="0"/>
              </a:spcBef>
              <a:spcAft>
                <a:spcPts val="0"/>
              </a:spcAft>
              <a:buClr>
                <a:srgbClr val="0B0C0C"/>
              </a:buClr>
              <a:buSzPts val="1447"/>
              <a:buChar char="●"/>
            </a:pPr>
            <a:r>
              <a:rPr lang="en-GB" sz="1446" dirty="0">
                <a:solidFill>
                  <a:srgbClr val="0B0C0C"/>
                </a:solidFill>
              </a:rPr>
              <a:t>reducing extended periods of sitting</a:t>
            </a:r>
            <a:endParaRPr sz="1446" dirty="0">
              <a:solidFill>
                <a:srgbClr val="0B0C0C"/>
              </a:solidFill>
            </a:endParaRPr>
          </a:p>
          <a:p>
            <a:pPr marL="0" lvl="0" indent="0" algn="l" rtl="0">
              <a:lnSpc>
                <a:spcPct val="131579"/>
              </a:lnSpc>
              <a:spcBef>
                <a:spcPts val="1500"/>
              </a:spcBef>
              <a:spcAft>
                <a:spcPts val="0"/>
              </a:spcAft>
              <a:buSzPts val="1800"/>
              <a:buNone/>
            </a:pPr>
            <a:r>
              <a:rPr lang="en-GB" sz="1446" dirty="0">
                <a:solidFill>
                  <a:srgbClr val="0B0C0C"/>
                </a:solidFill>
              </a:rPr>
              <a:t> Physical activity has significant benefits for health, both physical and mental, and can help to prevent and manage over 20 chronic conditions and diseases, including some cancers, heart disease, type 2 diabetes and depression.</a:t>
            </a:r>
            <a:endParaRPr sz="1446" dirty="0">
              <a:solidFill>
                <a:srgbClr val="0B0C0C"/>
              </a:solidFill>
            </a:endParaRPr>
          </a:p>
          <a:p>
            <a:pPr marL="0" lvl="0" indent="0" algn="l" rtl="0">
              <a:lnSpc>
                <a:spcPct val="131579"/>
              </a:lnSpc>
              <a:spcBef>
                <a:spcPts val="1500"/>
              </a:spcBef>
              <a:spcAft>
                <a:spcPts val="0"/>
              </a:spcAft>
              <a:buClr>
                <a:schemeClr val="dk1"/>
              </a:buClr>
              <a:buSzPts val="1100"/>
              <a:buFont typeface="Arial"/>
              <a:buNone/>
            </a:pPr>
            <a:r>
              <a:rPr lang="en-GB" sz="1396" dirty="0">
                <a:solidFill>
                  <a:srgbClr val="0B0C0C"/>
                </a:solidFill>
              </a:rPr>
              <a:t>Physical inactivity is responsible for one in six UK deaths (equal to smoking) and is estimated to cost the UK £7.4 billion annually (including £0.9 billion to the NHS alone).</a:t>
            </a:r>
            <a:endParaRPr sz="1396" dirty="0">
              <a:solidFill>
                <a:srgbClr val="0B0C0C"/>
              </a:solidFill>
            </a:endParaRPr>
          </a:p>
          <a:p>
            <a:pPr marL="0" lvl="0" indent="0" algn="l" rtl="0">
              <a:lnSpc>
                <a:spcPct val="131579"/>
              </a:lnSpc>
              <a:spcBef>
                <a:spcPts val="1500"/>
              </a:spcBef>
              <a:spcAft>
                <a:spcPts val="0"/>
              </a:spcAft>
              <a:buClr>
                <a:schemeClr val="dk1"/>
              </a:buClr>
              <a:buSzPts val="1100"/>
              <a:buFont typeface="Arial"/>
              <a:buNone/>
            </a:pPr>
            <a:r>
              <a:rPr lang="en-GB" sz="1396" dirty="0">
                <a:solidFill>
                  <a:srgbClr val="0B0C0C"/>
                </a:solidFill>
              </a:rPr>
              <a:t>Unfortunately our population is around 20% less active than in the 1960s. If current trends continue, it will be 35% less active by 2030.</a:t>
            </a:r>
            <a:endParaRPr sz="1396" dirty="0">
              <a:solidFill>
                <a:srgbClr val="0B0C0C"/>
              </a:solidFill>
            </a:endParaRPr>
          </a:p>
          <a:p>
            <a:pPr marL="0" lvl="0" indent="0" algn="l" rtl="0">
              <a:lnSpc>
                <a:spcPct val="131579"/>
              </a:lnSpc>
              <a:spcBef>
                <a:spcPts val="1500"/>
              </a:spcBef>
              <a:spcAft>
                <a:spcPts val="0"/>
              </a:spcAft>
              <a:buSzPts val="1800"/>
              <a:buNone/>
            </a:pPr>
            <a:endParaRPr sz="1500" dirty="0">
              <a:solidFill>
                <a:srgbClr val="0B0C0C"/>
              </a:solidFill>
            </a:endParaRPr>
          </a:p>
          <a:p>
            <a:pPr marL="0" lvl="0" indent="0" algn="l" rtl="0">
              <a:lnSpc>
                <a:spcPct val="131579"/>
              </a:lnSpc>
              <a:spcBef>
                <a:spcPts val="1500"/>
              </a:spcBef>
              <a:spcAft>
                <a:spcPts val="0"/>
              </a:spcAft>
              <a:buSzPts val="1800"/>
              <a:buNone/>
            </a:pPr>
            <a:endParaRPr sz="1500" dirty="0">
              <a:solidFill>
                <a:srgbClr val="0B0C0C"/>
              </a:solidFill>
            </a:endParaRPr>
          </a:p>
          <a:p>
            <a:pPr marL="0" lvl="0" indent="0" algn="l" rtl="0">
              <a:lnSpc>
                <a:spcPct val="115000"/>
              </a:lnSpc>
              <a:spcBef>
                <a:spcPts val="1500"/>
              </a:spcBef>
              <a:spcAft>
                <a:spcPts val="1200"/>
              </a:spcAft>
              <a:buSzPts val="1800"/>
              <a:buNone/>
            </a:pPr>
            <a:endParaRPr dirty="0"/>
          </a:p>
        </p:txBody>
      </p:sp>
      <p:sp>
        <p:nvSpPr>
          <p:cNvPr id="182" name="Google Shape;182;p12"/>
          <p:cNvSpPr/>
          <p:nvPr/>
        </p:nvSpPr>
        <p:spPr>
          <a:xfrm>
            <a:off x="-925" y="4762825"/>
            <a:ext cx="9144000" cy="3804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Lesson question: Can I identify the different types of sports and the benefits they have on the body?</a:t>
            </a:r>
            <a:endParaRPr sz="1400" b="0" i="0" u="none" strike="noStrike" cap="none">
              <a:solidFill>
                <a:srgbClr val="000000"/>
              </a:solidFill>
              <a:latin typeface="Arial"/>
              <a:ea typeface="Arial"/>
              <a:cs typeface="Arial"/>
              <a:sym typeface="Arial"/>
            </a:endParaRPr>
          </a:p>
        </p:txBody>
      </p:sp>
      <p:pic>
        <p:nvPicPr>
          <p:cNvPr id="183" name="Google Shape;183;p12"/>
          <p:cNvPicPr preferRelativeResize="0"/>
          <p:nvPr/>
        </p:nvPicPr>
        <p:blipFill rotWithShape="1">
          <a:blip r:embed="rId3">
            <a:alphaModFix/>
          </a:blip>
          <a:srcRect/>
          <a:stretch/>
        </p:blipFill>
        <p:spPr>
          <a:xfrm>
            <a:off x="8345715" y="5"/>
            <a:ext cx="798284" cy="113210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3"/>
          <p:cNvSpPr/>
          <p:nvPr/>
        </p:nvSpPr>
        <p:spPr>
          <a:xfrm>
            <a:off x="325475" y="816175"/>
            <a:ext cx="4246500" cy="2265000"/>
          </a:xfrm>
          <a:prstGeom prst="rect">
            <a:avLst/>
          </a:prstGeom>
          <a:solidFill>
            <a:srgbClr val="FCE5CD"/>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13"/>
          <p:cNvSpPr txBox="1">
            <a:spLocks noGrp="1"/>
          </p:cNvSpPr>
          <p:nvPr>
            <p:ph type="title"/>
          </p:nvPr>
        </p:nvSpPr>
        <p:spPr>
          <a:xfrm>
            <a:off x="262250" y="2076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t>Benefits of taking part in sport</a:t>
            </a:r>
            <a:endParaRPr b="1"/>
          </a:p>
        </p:txBody>
      </p:sp>
      <p:sp>
        <p:nvSpPr>
          <p:cNvPr id="190" name="Google Shape;190;p13"/>
          <p:cNvSpPr txBox="1">
            <a:spLocks noGrp="1"/>
          </p:cNvSpPr>
          <p:nvPr>
            <p:ph type="body" idx="1"/>
          </p:nvPr>
        </p:nvSpPr>
        <p:spPr>
          <a:xfrm>
            <a:off x="311700" y="863550"/>
            <a:ext cx="4346100" cy="2237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GB">
                <a:solidFill>
                  <a:schemeClr val="dk1"/>
                </a:solidFill>
              </a:rPr>
              <a:t>Develops and improves fitness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GB">
                <a:solidFill>
                  <a:schemeClr val="dk1"/>
                </a:solidFill>
              </a:rPr>
              <a:t>Get to meet new people </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GB">
                <a:solidFill>
                  <a:schemeClr val="dk1"/>
                </a:solidFill>
              </a:rPr>
              <a:t>Develop leadership skills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GB">
                <a:solidFill>
                  <a:schemeClr val="dk1"/>
                </a:solidFill>
              </a:rPr>
              <a:t>Build resilience</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GB">
                <a:solidFill>
                  <a:schemeClr val="dk1"/>
                </a:solidFill>
              </a:rPr>
              <a:t>Time away from electronic devices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GB">
                <a:solidFill>
                  <a:schemeClr val="dk1"/>
                </a:solidFill>
              </a:rPr>
              <a:t>Stress relief</a:t>
            </a:r>
            <a:endParaRPr>
              <a:solidFill>
                <a:schemeClr val="dk1"/>
              </a:solidFill>
            </a:endParaRPr>
          </a:p>
        </p:txBody>
      </p:sp>
      <p:pic>
        <p:nvPicPr>
          <p:cNvPr id="191" name="Google Shape;191;p13" descr="Find out how women and girls are getting active in London! To find an activity for yourself, go to our female-only activity finder, Girls Move London: https://girlsmove.london/ &#10;&#10;This video features the following clubs and organisations: &#10;&#10;Tower Hamlets Youth Sport Foundation &#10;Action on Disability&#10;Southwark Storm Basketball Club&#10;GLL This Girl Can Swim&#10;Silverfit&#10;Herne Hill Velodrome" title="This Girl Can London">
            <a:hlinkClick r:id="rId3"/>
          </p:cNvPr>
          <p:cNvPicPr preferRelativeResize="0"/>
          <p:nvPr/>
        </p:nvPicPr>
        <p:blipFill rotWithShape="1">
          <a:blip r:embed="rId4">
            <a:alphaModFix/>
          </a:blip>
          <a:srcRect/>
          <a:stretch/>
        </p:blipFill>
        <p:spPr>
          <a:xfrm>
            <a:off x="4820100" y="816175"/>
            <a:ext cx="4181400" cy="3136050"/>
          </a:xfrm>
          <a:prstGeom prst="rect">
            <a:avLst/>
          </a:prstGeom>
          <a:noFill/>
          <a:ln>
            <a:noFill/>
          </a:ln>
        </p:spPr>
      </p:pic>
      <p:sp>
        <p:nvSpPr>
          <p:cNvPr id="192" name="Google Shape;192;p13"/>
          <p:cNvSpPr/>
          <p:nvPr/>
        </p:nvSpPr>
        <p:spPr>
          <a:xfrm>
            <a:off x="-925" y="4634225"/>
            <a:ext cx="9144000" cy="509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Lesson question: Can I identify the different types of sports and the benefits they have on the body?</a:t>
            </a:r>
            <a:endParaRPr sz="1400" b="0" i="0" u="none" strike="noStrike" cap="none">
              <a:solidFill>
                <a:srgbClr val="000000"/>
              </a:solidFill>
              <a:latin typeface="Arial"/>
              <a:ea typeface="Arial"/>
              <a:cs typeface="Arial"/>
              <a:sym typeface="Arial"/>
            </a:endParaRPr>
          </a:p>
        </p:txBody>
      </p:sp>
      <p:pic>
        <p:nvPicPr>
          <p:cNvPr id="193" name="Google Shape;193;p13"/>
          <p:cNvPicPr preferRelativeResize="0"/>
          <p:nvPr/>
        </p:nvPicPr>
        <p:blipFill rotWithShape="1">
          <a:blip r:embed="rId5">
            <a:alphaModFix/>
          </a:blip>
          <a:srcRect/>
          <a:stretch/>
        </p:blipFill>
        <p:spPr>
          <a:xfrm>
            <a:off x="8474423" y="5"/>
            <a:ext cx="669575" cy="1474800"/>
          </a:xfrm>
          <a:prstGeom prst="rect">
            <a:avLst/>
          </a:prstGeom>
          <a:noFill/>
          <a:ln>
            <a:noFill/>
          </a:ln>
        </p:spPr>
      </p:pic>
      <p:pic>
        <p:nvPicPr>
          <p:cNvPr id="194" name="Google Shape;194;p13"/>
          <p:cNvPicPr preferRelativeResize="0"/>
          <p:nvPr/>
        </p:nvPicPr>
        <p:blipFill rotWithShape="1">
          <a:blip r:embed="rId6">
            <a:alphaModFix/>
          </a:blip>
          <a:srcRect l="21011" r="23015"/>
          <a:stretch/>
        </p:blipFill>
        <p:spPr>
          <a:xfrm>
            <a:off x="3976799" y="2571749"/>
            <a:ext cx="843299" cy="8004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4"/>
          <p:cNvSpPr/>
          <p:nvPr/>
        </p:nvSpPr>
        <p:spPr>
          <a:xfrm>
            <a:off x="256250" y="1162375"/>
            <a:ext cx="5483700" cy="2182200"/>
          </a:xfrm>
          <a:prstGeom prst="rect">
            <a:avLst/>
          </a:prstGeom>
          <a:solidFill>
            <a:srgbClr val="FCE5CD"/>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4"/>
          <p:cNvSpPr txBox="1">
            <a:spLocks noGrp="1"/>
          </p:cNvSpPr>
          <p:nvPr>
            <p:ph type="title"/>
          </p:nvPr>
        </p:nvSpPr>
        <p:spPr>
          <a:xfrm>
            <a:off x="311700" y="1779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t>Leadership and resilience</a:t>
            </a:r>
            <a:endParaRPr b="1"/>
          </a:p>
        </p:txBody>
      </p:sp>
      <p:sp>
        <p:nvSpPr>
          <p:cNvPr id="201" name="Google Shape;201;p14"/>
          <p:cNvSpPr txBox="1">
            <a:spLocks noGrp="1"/>
          </p:cNvSpPr>
          <p:nvPr>
            <p:ph type="body" idx="1"/>
          </p:nvPr>
        </p:nvSpPr>
        <p:spPr>
          <a:xfrm>
            <a:off x="311700" y="1274900"/>
            <a:ext cx="5483700" cy="21822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r>
              <a:rPr lang="en-GB">
                <a:solidFill>
                  <a:schemeClr val="dk1"/>
                </a:solidFill>
              </a:rPr>
              <a:t>Why is leadership and resilience important in sport?</a:t>
            </a:r>
            <a:endParaRPr>
              <a:solidFill>
                <a:schemeClr val="dk1"/>
              </a:solidFill>
            </a:endParaRPr>
          </a:p>
          <a:p>
            <a:pPr marL="0" lvl="0" indent="0" algn="l" rtl="0">
              <a:lnSpc>
                <a:spcPct val="115000"/>
              </a:lnSpc>
              <a:spcBef>
                <a:spcPts val="1200"/>
              </a:spcBef>
              <a:spcAft>
                <a:spcPts val="0"/>
              </a:spcAft>
              <a:buSzPts val="1800"/>
              <a:buNone/>
            </a:pPr>
            <a:r>
              <a:rPr lang="en-GB" b="1">
                <a:solidFill>
                  <a:schemeClr val="dk1"/>
                </a:solidFill>
              </a:rPr>
              <a:t>Write down two reasons why you think it's important.</a:t>
            </a:r>
            <a:endParaRPr b="1">
              <a:solidFill>
                <a:schemeClr val="dk1"/>
              </a:solidFill>
            </a:endParaRPr>
          </a:p>
          <a:p>
            <a:pPr marL="0" lvl="0" indent="0" algn="l" rtl="0">
              <a:lnSpc>
                <a:spcPct val="115000"/>
              </a:lnSpc>
              <a:spcBef>
                <a:spcPts val="1200"/>
              </a:spcBef>
              <a:spcAft>
                <a:spcPts val="1200"/>
              </a:spcAft>
              <a:buSzPts val="1800"/>
              <a:buNone/>
            </a:pPr>
            <a:r>
              <a:rPr lang="en-GB">
                <a:solidFill>
                  <a:schemeClr val="dk1"/>
                </a:solidFill>
              </a:rPr>
              <a:t>Now watch the video, you will have two minutes after the video to add to your list and add more reasons why.</a:t>
            </a:r>
            <a:endParaRPr>
              <a:solidFill>
                <a:schemeClr val="dk1"/>
              </a:solidFill>
            </a:endParaRPr>
          </a:p>
        </p:txBody>
      </p:sp>
      <p:pic>
        <p:nvPicPr>
          <p:cNvPr id="202" name="Google Shape;202;p14" descr="Examining successful leadership and management with Sir Alex Ferguson. For more information, please visit: http://www.exed.hbs.edu/programs/bems/Pages/default.aspx" title="The Qualities That Define a Leader">
            <a:hlinkClick r:id="rId3"/>
          </p:cNvPr>
          <p:cNvPicPr preferRelativeResize="0"/>
          <p:nvPr/>
        </p:nvPicPr>
        <p:blipFill rotWithShape="1">
          <a:blip r:embed="rId4">
            <a:alphaModFix/>
          </a:blip>
          <a:srcRect/>
          <a:stretch/>
        </p:blipFill>
        <p:spPr>
          <a:xfrm>
            <a:off x="5947800" y="374775"/>
            <a:ext cx="3043800" cy="2282850"/>
          </a:xfrm>
          <a:prstGeom prst="rect">
            <a:avLst/>
          </a:prstGeom>
          <a:noFill/>
          <a:ln>
            <a:noFill/>
          </a:ln>
        </p:spPr>
      </p:pic>
      <p:pic>
        <p:nvPicPr>
          <p:cNvPr id="203" name="Google Shape;203;p14" descr="British gold medal-winning sprinter and former gymnast Asha Philip tells the story of her success - and her tough journey along the way.&#10;&#10;Want to watch more like this? Four secrets from sports psychology you can use in everyday life 👉 https://www.youtube.com/watch?v=7edjsqDdXzE&#10;&#10;Made by Mat Hale.&#10;&#10;Subscribe to BBC Ideas 👉 https://bbc.in/2F6ipav &#10;____________________________ &#10;Do you have a curious mind? You’re in the right place. &#10; &#10;Our aim on BBC Ideas is to feed your curiosity, to open your mind to new perspectives, and to leave you that little bit smarter.   &#10; &#10;So dive in. Let us know what you think. And make sure to subscribe!  👉 https://bbc.in/2F6ipav &#10;  &#10;Visit our website to see all of our videos: https://www.bbc.com/ideas &#10;And follow BBC Ideas on Twitter: https://twitter.com/bbcideas &#10; &#10;#bbcideas #sport #resilience" title="'Mental toughness is the secret to success' | BBC Ideas">
            <a:hlinkClick r:id="rId5"/>
          </p:cNvPr>
          <p:cNvPicPr preferRelativeResize="0"/>
          <p:nvPr/>
        </p:nvPicPr>
        <p:blipFill rotWithShape="1">
          <a:blip r:embed="rId6">
            <a:alphaModFix/>
          </a:blip>
          <a:srcRect/>
          <a:stretch/>
        </p:blipFill>
        <p:spPr>
          <a:xfrm>
            <a:off x="5947800" y="2796125"/>
            <a:ext cx="3043800" cy="1982475"/>
          </a:xfrm>
          <a:prstGeom prst="rect">
            <a:avLst/>
          </a:prstGeom>
          <a:noFill/>
          <a:ln>
            <a:noFill/>
          </a:ln>
        </p:spPr>
      </p:pic>
      <p:sp>
        <p:nvSpPr>
          <p:cNvPr id="204" name="Google Shape;204;p14"/>
          <p:cNvSpPr/>
          <p:nvPr/>
        </p:nvSpPr>
        <p:spPr>
          <a:xfrm>
            <a:off x="-925" y="4634225"/>
            <a:ext cx="9144000" cy="509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Lesson question: Can I identify the different types of sports and the benefits they have on the body?</a:t>
            </a:r>
            <a:endParaRPr sz="1400" b="0" i="0" u="none" strike="noStrike" cap="none">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B0D846FF-ECA5-4EB8-9E3B-CC179A5347E3}"/>
              </a:ext>
            </a:extLst>
          </p:cNvPr>
          <p:cNvSpPr/>
          <p:nvPr/>
        </p:nvSpPr>
        <p:spPr>
          <a:xfrm>
            <a:off x="598848" y="3479585"/>
            <a:ext cx="4073551" cy="307777"/>
          </a:xfrm>
          <a:prstGeom prst="rect">
            <a:avLst/>
          </a:prstGeom>
        </p:spPr>
        <p:txBody>
          <a:bodyPr wrap="none">
            <a:spAutoFit/>
          </a:bodyPr>
          <a:lstStyle/>
          <a:p>
            <a:r>
              <a:rPr lang="en-GB" dirty="0"/>
              <a:t>http://www.youtube.com/watch?v=6QKY1sXP0rg</a:t>
            </a:r>
          </a:p>
        </p:txBody>
      </p:sp>
      <p:sp>
        <p:nvSpPr>
          <p:cNvPr id="3" name="Rectangle 2">
            <a:extLst>
              <a:ext uri="{FF2B5EF4-FFF2-40B4-BE49-F238E27FC236}">
                <a16:creationId xmlns:a16="http://schemas.microsoft.com/office/drawing/2014/main" id="{EDE7B2C2-3437-4932-B700-94860D5C38C9}"/>
              </a:ext>
            </a:extLst>
          </p:cNvPr>
          <p:cNvSpPr/>
          <p:nvPr/>
        </p:nvSpPr>
        <p:spPr>
          <a:xfrm>
            <a:off x="497524" y="3978059"/>
            <a:ext cx="4073551" cy="307777"/>
          </a:xfrm>
          <a:prstGeom prst="rect">
            <a:avLst/>
          </a:prstGeom>
        </p:spPr>
        <p:txBody>
          <a:bodyPr wrap="none">
            <a:spAutoFit/>
          </a:bodyPr>
          <a:lstStyle/>
          <a:p>
            <a:r>
              <a:rPr lang="en-GB" dirty="0"/>
              <a:t>http://www.youtube.com/watch?v=6QKY1sXP0rg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10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
                                        </p:tgtEl>
                                        <p:attrNameLst>
                                          <p:attrName>style.visibility</p:attrName>
                                        </p:attrNameLst>
                                      </p:cBhvr>
                                      <p:to>
                                        <p:strVal val="visible"/>
                                      </p:to>
                                    </p:set>
                                    <p:animEffect transition="in" filter="fade">
                                      <p:cBhvr>
                                        <p:cTn id="12" dur="1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5"/>
          <p:cNvSpPr/>
          <p:nvPr/>
        </p:nvSpPr>
        <p:spPr>
          <a:xfrm>
            <a:off x="285925" y="806275"/>
            <a:ext cx="6330600" cy="3370800"/>
          </a:xfrm>
          <a:prstGeom prst="rect">
            <a:avLst/>
          </a:prstGeom>
          <a:solidFill>
            <a:srgbClr val="FCE5CD"/>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5"/>
          <p:cNvSpPr txBox="1">
            <a:spLocks noGrp="1"/>
          </p:cNvSpPr>
          <p:nvPr>
            <p:ph type="title"/>
          </p:nvPr>
        </p:nvSpPr>
        <p:spPr>
          <a:xfrm>
            <a:off x="311700" y="1878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t>Stress relief</a:t>
            </a:r>
            <a:endParaRPr b="1"/>
          </a:p>
        </p:txBody>
      </p:sp>
      <p:sp>
        <p:nvSpPr>
          <p:cNvPr id="211" name="Google Shape;211;p15"/>
          <p:cNvSpPr txBox="1">
            <a:spLocks noGrp="1"/>
          </p:cNvSpPr>
          <p:nvPr>
            <p:ph type="body" idx="1"/>
          </p:nvPr>
        </p:nvSpPr>
        <p:spPr>
          <a:xfrm>
            <a:off x="311700" y="760550"/>
            <a:ext cx="6403500" cy="34164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ts val="1800"/>
              <a:buNone/>
            </a:pPr>
            <a:r>
              <a:rPr lang="en-GB">
                <a:solidFill>
                  <a:schemeClr val="dk1"/>
                </a:solidFill>
              </a:rPr>
              <a:t>The average person will spend </a:t>
            </a:r>
            <a:r>
              <a:rPr lang="en-GB" u="sng">
                <a:solidFill>
                  <a:schemeClr val="dk1"/>
                </a:solidFill>
              </a:rPr>
              <a:t>34 years of their life</a:t>
            </a:r>
            <a:r>
              <a:rPr lang="en-GB">
                <a:solidFill>
                  <a:schemeClr val="dk1"/>
                </a:solidFill>
              </a:rPr>
              <a:t> looking at screens. </a:t>
            </a:r>
            <a:endParaRPr>
              <a:solidFill>
                <a:schemeClr val="dk1"/>
              </a:solidFill>
            </a:endParaRPr>
          </a:p>
          <a:p>
            <a:pPr marL="0" lvl="0" indent="0" algn="l" rtl="0">
              <a:lnSpc>
                <a:spcPct val="115000"/>
              </a:lnSpc>
              <a:spcBef>
                <a:spcPts val="1200"/>
              </a:spcBef>
              <a:spcAft>
                <a:spcPts val="0"/>
              </a:spcAft>
              <a:buSzPts val="1800"/>
              <a:buNone/>
            </a:pPr>
            <a:r>
              <a:rPr lang="en-GB">
                <a:solidFill>
                  <a:schemeClr val="dk1"/>
                </a:solidFill>
              </a:rPr>
              <a:t>Being active and playing sports can help us to get away from screens and relieve stress.</a:t>
            </a:r>
            <a:endParaRPr>
              <a:solidFill>
                <a:schemeClr val="dk1"/>
              </a:solidFill>
            </a:endParaRPr>
          </a:p>
          <a:p>
            <a:pPr marL="0" lvl="0" indent="0" algn="l" rtl="0">
              <a:lnSpc>
                <a:spcPct val="115000"/>
              </a:lnSpc>
              <a:spcBef>
                <a:spcPts val="1200"/>
              </a:spcBef>
              <a:spcAft>
                <a:spcPts val="0"/>
              </a:spcAft>
              <a:buSzPts val="1800"/>
              <a:buNone/>
            </a:pPr>
            <a:r>
              <a:rPr lang="en-GB">
                <a:solidFill>
                  <a:schemeClr val="dk1"/>
                </a:solidFill>
              </a:rPr>
              <a:t>Sport and physical activity helps us because</a:t>
            </a:r>
            <a:endParaRPr>
              <a:solidFill>
                <a:schemeClr val="dk1"/>
              </a:solidFill>
            </a:endParaRPr>
          </a:p>
          <a:p>
            <a:pPr marL="457200" lvl="0" indent="-342900" algn="l" rtl="0">
              <a:lnSpc>
                <a:spcPct val="115000"/>
              </a:lnSpc>
              <a:spcBef>
                <a:spcPts val="1200"/>
              </a:spcBef>
              <a:spcAft>
                <a:spcPts val="0"/>
              </a:spcAft>
              <a:buClr>
                <a:schemeClr val="dk1"/>
              </a:buClr>
              <a:buSzPts val="1800"/>
              <a:buChar char="●"/>
            </a:pPr>
            <a:r>
              <a:rPr lang="en-GB" b="1">
                <a:solidFill>
                  <a:schemeClr val="dk1"/>
                </a:solidFill>
              </a:rPr>
              <a:t>It improves concentration</a:t>
            </a:r>
            <a:endParaRPr b="1">
              <a:solidFill>
                <a:schemeClr val="dk1"/>
              </a:solidFill>
            </a:endParaRPr>
          </a:p>
          <a:p>
            <a:pPr marL="457200" lvl="0" indent="-342900" algn="l" rtl="0">
              <a:lnSpc>
                <a:spcPct val="115000"/>
              </a:lnSpc>
              <a:spcBef>
                <a:spcPts val="0"/>
              </a:spcBef>
              <a:spcAft>
                <a:spcPts val="0"/>
              </a:spcAft>
              <a:buClr>
                <a:schemeClr val="dk1"/>
              </a:buClr>
              <a:buSzPts val="1800"/>
              <a:buChar char="●"/>
            </a:pPr>
            <a:r>
              <a:rPr lang="en-GB" b="1">
                <a:solidFill>
                  <a:schemeClr val="dk1"/>
                </a:solidFill>
              </a:rPr>
              <a:t>Releases endorphins (feel good hormones)</a:t>
            </a:r>
            <a:endParaRPr b="1">
              <a:solidFill>
                <a:schemeClr val="dk1"/>
              </a:solidFill>
            </a:endParaRPr>
          </a:p>
          <a:p>
            <a:pPr marL="457200" lvl="0" indent="-342900" algn="l" rtl="0">
              <a:lnSpc>
                <a:spcPct val="115000"/>
              </a:lnSpc>
              <a:spcBef>
                <a:spcPts val="0"/>
              </a:spcBef>
              <a:spcAft>
                <a:spcPts val="0"/>
              </a:spcAft>
              <a:buClr>
                <a:schemeClr val="dk1"/>
              </a:buClr>
              <a:buSzPts val="1800"/>
              <a:buChar char="●"/>
            </a:pPr>
            <a:r>
              <a:rPr lang="en-GB" b="1">
                <a:solidFill>
                  <a:schemeClr val="dk1"/>
                </a:solidFill>
              </a:rPr>
              <a:t>Improves sleep</a:t>
            </a:r>
            <a:endParaRPr b="1">
              <a:solidFill>
                <a:schemeClr val="dk1"/>
              </a:solidFill>
            </a:endParaRPr>
          </a:p>
          <a:p>
            <a:pPr marL="457200" lvl="0" indent="-342900" algn="l" rtl="0">
              <a:lnSpc>
                <a:spcPct val="115000"/>
              </a:lnSpc>
              <a:spcBef>
                <a:spcPts val="0"/>
              </a:spcBef>
              <a:spcAft>
                <a:spcPts val="0"/>
              </a:spcAft>
              <a:buClr>
                <a:schemeClr val="dk1"/>
              </a:buClr>
              <a:buSzPts val="1800"/>
              <a:buChar char="●"/>
            </a:pPr>
            <a:r>
              <a:rPr lang="en-GB" b="1">
                <a:solidFill>
                  <a:schemeClr val="dk1"/>
                </a:solidFill>
              </a:rPr>
              <a:t>Helps maintain weight</a:t>
            </a:r>
            <a:endParaRPr b="1">
              <a:solidFill>
                <a:schemeClr val="dk1"/>
              </a:solidFill>
            </a:endParaRPr>
          </a:p>
          <a:p>
            <a:pPr marL="457200" lvl="0" indent="-342900" algn="l" rtl="0">
              <a:lnSpc>
                <a:spcPct val="115000"/>
              </a:lnSpc>
              <a:spcBef>
                <a:spcPts val="0"/>
              </a:spcBef>
              <a:spcAft>
                <a:spcPts val="0"/>
              </a:spcAft>
              <a:buClr>
                <a:schemeClr val="dk1"/>
              </a:buClr>
              <a:buSzPts val="1800"/>
              <a:buChar char="●"/>
            </a:pPr>
            <a:r>
              <a:rPr lang="en-GB" b="1">
                <a:solidFill>
                  <a:schemeClr val="dk1"/>
                </a:solidFill>
              </a:rPr>
              <a:t>Boost self confidence</a:t>
            </a:r>
            <a:endParaRPr b="1">
              <a:solidFill>
                <a:schemeClr val="dk1"/>
              </a:solidFill>
            </a:endParaRPr>
          </a:p>
        </p:txBody>
      </p:sp>
      <p:pic>
        <p:nvPicPr>
          <p:cNvPr id="212" name="Google Shape;212;p15"/>
          <p:cNvPicPr preferRelativeResize="0"/>
          <p:nvPr/>
        </p:nvPicPr>
        <p:blipFill rotWithShape="1">
          <a:blip r:embed="rId3">
            <a:alphaModFix/>
          </a:blip>
          <a:srcRect/>
          <a:stretch/>
        </p:blipFill>
        <p:spPr>
          <a:xfrm>
            <a:off x="7027975" y="246925"/>
            <a:ext cx="1855900" cy="1855900"/>
          </a:xfrm>
          <a:prstGeom prst="rect">
            <a:avLst/>
          </a:prstGeom>
          <a:noFill/>
          <a:ln>
            <a:noFill/>
          </a:ln>
        </p:spPr>
      </p:pic>
      <p:pic>
        <p:nvPicPr>
          <p:cNvPr id="213" name="Google Shape;213;p15"/>
          <p:cNvPicPr preferRelativeResize="0"/>
          <p:nvPr/>
        </p:nvPicPr>
        <p:blipFill rotWithShape="1">
          <a:blip r:embed="rId4">
            <a:alphaModFix/>
          </a:blip>
          <a:srcRect/>
          <a:stretch/>
        </p:blipFill>
        <p:spPr>
          <a:xfrm>
            <a:off x="7120850" y="2102825"/>
            <a:ext cx="1711450" cy="1711450"/>
          </a:xfrm>
          <a:prstGeom prst="rect">
            <a:avLst/>
          </a:prstGeom>
          <a:noFill/>
          <a:ln>
            <a:noFill/>
          </a:ln>
        </p:spPr>
      </p:pic>
      <p:sp>
        <p:nvSpPr>
          <p:cNvPr id="214" name="Google Shape;214;p15"/>
          <p:cNvSpPr/>
          <p:nvPr/>
        </p:nvSpPr>
        <p:spPr>
          <a:xfrm>
            <a:off x="4572000" y="3190100"/>
            <a:ext cx="2456100" cy="1661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000000"/>
                </a:solidFill>
                <a:latin typeface="Arial"/>
                <a:ea typeface="Arial"/>
                <a:cs typeface="Arial"/>
                <a:sym typeface="Arial"/>
              </a:rPr>
              <a:t>Add any more benefits that you can think of!</a:t>
            </a:r>
            <a:endParaRPr sz="2200" b="1" i="0" u="none" strike="noStrike" cap="none">
              <a:solidFill>
                <a:srgbClr val="000000"/>
              </a:solidFill>
              <a:latin typeface="Arial"/>
              <a:ea typeface="Arial"/>
              <a:cs typeface="Arial"/>
              <a:sym typeface="Arial"/>
            </a:endParaRPr>
          </a:p>
        </p:txBody>
      </p:sp>
      <p:sp>
        <p:nvSpPr>
          <p:cNvPr id="215" name="Google Shape;215;p15"/>
          <p:cNvSpPr/>
          <p:nvPr/>
        </p:nvSpPr>
        <p:spPr>
          <a:xfrm>
            <a:off x="-925" y="4634225"/>
            <a:ext cx="9144000" cy="509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Lesson question: Can I identify the different types of sports and the benefits they have on the body?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6"/>
          <p:cNvSpPr txBox="1">
            <a:spLocks noGrp="1"/>
          </p:cNvSpPr>
          <p:nvPr>
            <p:ph type="title"/>
          </p:nvPr>
        </p:nvSpPr>
        <p:spPr>
          <a:xfrm>
            <a:off x="311700" y="2523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t>Benefits of taking part in sport</a:t>
            </a:r>
            <a:endParaRPr b="1"/>
          </a:p>
        </p:txBody>
      </p:sp>
      <p:sp>
        <p:nvSpPr>
          <p:cNvPr id="221" name="Google Shape;221;p16"/>
          <p:cNvSpPr/>
          <p:nvPr/>
        </p:nvSpPr>
        <p:spPr>
          <a:xfrm>
            <a:off x="345275" y="836300"/>
            <a:ext cx="4985100" cy="37284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6"/>
          <p:cNvSpPr txBox="1">
            <a:spLocks noGrp="1"/>
          </p:cNvSpPr>
          <p:nvPr>
            <p:ph type="body" idx="1"/>
          </p:nvPr>
        </p:nvSpPr>
        <p:spPr>
          <a:xfrm>
            <a:off x="345275" y="836425"/>
            <a:ext cx="4985100" cy="3728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SzPct val="100840"/>
              <a:buNone/>
            </a:pPr>
            <a:r>
              <a:rPr lang="en-GB" sz="2100" b="1">
                <a:solidFill>
                  <a:schemeClr val="dk1"/>
                </a:solidFill>
              </a:rPr>
              <a:t>Task</a:t>
            </a:r>
            <a:endParaRPr sz="2100" b="1">
              <a:solidFill>
                <a:schemeClr val="dk1"/>
              </a:solidFill>
            </a:endParaRPr>
          </a:p>
          <a:p>
            <a:pPr marL="0" lvl="0" indent="0" algn="l" rtl="0">
              <a:lnSpc>
                <a:spcPct val="115000"/>
              </a:lnSpc>
              <a:spcBef>
                <a:spcPts val="1200"/>
              </a:spcBef>
              <a:spcAft>
                <a:spcPts val="0"/>
              </a:spcAft>
              <a:buSzPct val="100840"/>
              <a:buNone/>
            </a:pPr>
            <a:r>
              <a:rPr lang="en-GB" sz="2100">
                <a:solidFill>
                  <a:schemeClr val="dk1"/>
                </a:solidFill>
              </a:rPr>
              <a:t>Think about your own sport participation, what </a:t>
            </a:r>
            <a:r>
              <a:rPr lang="en-GB" sz="2100" b="1">
                <a:solidFill>
                  <a:schemeClr val="dk1"/>
                </a:solidFill>
              </a:rPr>
              <a:t>benefits</a:t>
            </a:r>
            <a:r>
              <a:rPr lang="en-GB" sz="2100">
                <a:solidFill>
                  <a:schemeClr val="dk1"/>
                </a:solidFill>
              </a:rPr>
              <a:t> do YOU get from playing or competing in the sport you do and why?</a:t>
            </a:r>
            <a:endParaRPr sz="2100">
              <a:solidFill>
                <a:schemeClr val="dk1"/>
              </a:solidFill>
            </a:endParaRPr>
          </a:p>
          <a:p>
            <a:pPr marL="0" lvl="0" indent="0" algn="l" rtl="0">
              <a:lnSpc>
                <a:spcPct val="115000"/>
              </a:lnSpc>
              <a:spcBef>
                <a:spcPts val="1200"/>
              </a:spcBef>
              <a:spcAft>
                <a:spcPts val="0"/>
              </a:spcAft>
              <a:buSzPct val="105882"/>
              <a:buNone/>
            </a:pPr>
            <a:r>
              <a:rPr lang="en-GB" sz="2000" b="1">
                <a:solidFill>
                  <a:schemeClr val="dk1"/>
                </a:solidFill>
              </a:rPr>
              <a:t>Example</a:t>
            </a:r>
            <a:endParaRPr sz="2000" b="1">
              <a:solidFill>
                <a:schemeClr val="dk1"/>
              </a:solidFill>
            </a:endParaRPr>
          </a:p>
          <a:p>
            <a:pPr marL="0" lvl="0" indent="0" algn="l" rtl="0">
              <a:lnSpc>
                <a:spcPct val="115000"/>
              </a:lnSpc>
              <a:spcBef>
                <a:spcPts val="1200"/>
              </a:spcBef>
              <a:spcAft>
                <a:spcPts val="1200"/>
              </a:spcAft>
              <a:buSzPct val="105882"/>
              <a:buNone/>
            </a:pPr>
            <a:r>
              <a:rPr lang="en-GB" sz="2000">
                <a:solidFill>
                  <a:schemeClr val="dk1"/>
                </a:solidFill>
              </a:rPr>
              <a:t>There are many benefits to participating in sport. The sport I play is netball, I enjoy playing netball because it is competitive and fast paced. This helps to improve my fitness levels and makes my overall health and performance better. It means I do not get out of breath as much when running because I play twice a week.</a:t>
            </a:r>
            <a:endParaRPr sz="2000">
              <a:solidFill>
                <a:schemeClr val="dk1"/>
              </a:solidFill>
            </a:endParaRPr>
          </a:p>
        </p:txBody>
      </p:sp>
      <p:pic>
        <p:nvPicPr>
          <p:cNvPr id="223" name="Google Shape;223;p16"/>
          <p:cNvPicPr preferRelativeResize="0"/>
          <p:nvPr/>
        </p:nvPicPr>
        <p:blipFill rotWithShape="1">
          <a:blip r:embed="rId3">
            <a:alphaModFix/>
          </a:blip>
          <a:srcRect/>
          <a:stretch/>
        </p:blipFill>
        <p:spPr>
          <a:xfrm>
            <a:off x="5492675" y="252375"/>
            <a:ext cx="3508825" cy="3496003"/>
          </a:xfrm>
          <a:prstGeom prst="rect">
            <a:avLst/>
          </a:prstGeom>
          <a:noFill/>
          <a:ln>
            <a:noFill/>
          </a:ln>
        </p:spPr>
      </p:pic>
      <p:sp>
        <p:nvSpPr>
          <p:cNvPr id="224" name="Google Shape;224;p16"/>
          <p:cNvSpPr/>
          <p:nvPr/>
        </p:nvSpPr>
        <p:spPr>
          <a:xfrm>
            <a:off x="-925" y="4634225"/>
            <a:ext cx="9144000" cy="509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Lesson question: Can I identify the different types of sports and the benefits they have on the body?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7"/>
          <p:cNvSpPr/>
          <p:nvPr/>
        </p:nvSpPr>
        <p:spPr>
          <a:xfrm>
            <a:off x="266150" y="717250"/>
            <a:ext cx="8625300" cy="40851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7"/>
          <p:cNvSpPr txBox="1">
            <a:spLocks noGrp="1"/>
          </p:cNvSpPr>
          <p:nvPr>
            <p:ph type="title"/>
          </p:nvPr>
        </p:nvSpPr>
        <p:spPr>
          <a:xfrm>
            <a:off x="311700" y="128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dirty="0"/>
              <a:t>Homework / Class task</a:t>
            </a:r>
            <a:endParaRPr b="1" dirty="0"/>
          </a:p>
        </p:txBody>
      </p:sp>
      <p:sp>
        <p:nvSpPr>
          <p:cNvPr id="231" name="Google Shape;231;p17"/>
          <p:cNvSpPr txBox="1">
            <a:spLocks noGrp="1"/>
          </p:cNvSpPr>
          <p:nvPr>
            <p:ph type="body" idx="1"/>
          </p:nvPr>
        </p:nvSpPr>
        <p:spPr>
          <a:xfrm>
            <a:off x="311700" y="701200"/>
            <a:ext cx="8520600" cy="38538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1200"/>
              </a:spcBef>
              <a:spcAft>
                <a:spcPts val="0"/>
              </a:spcAft>
              <a:buSzPts val="1800"/>
              <a:buNone/>
            </a:pPr>
            <a:r>
              <a:rPr lang="en-GB" b="1" dirty="0">
                <a:solidFill>
                  <a:schemeClr val="dk1"/>
                </a:solidFill>
              </a:rPr>
              <a:t>Scenario</a:t>
            </a:r>
            <a:endParaRPr b="1" dirty="0">
              <a:solidFill>
                <a:schemeClr val="dk1"/>
              </a:solidFill>
            </a:endParaRPr>
          </a:p>
          <a:p>
            <a:pPr marL="0" lvl="0" indent="0" algn="l" rtl="0">
              <a:lnSpc>
                <a:spcPct val="115000"/>
              </a:lnSpc>
              <a:spcBef>
                <a:spcPts val="1200"/>
              </a:spcBef>
              <a:spcAft>
                <a:spcPts val="0"/>
              </a:spcAft>
              <a:buSzPts val="1800"/>
              <a:buNone/>
            </a:pPr>
            <a:r>
              <a:rPr lang="en-GB" dirty="0">
                <a:solidFill>
                  <a:schemeClr val="dk1"/>
                </a:solidFill>
              </a:rPr>
              <a:t>Bob is 30 years old and has just moved to South </a:t>
            </a:r>
            <a:r>
              <a:rPr lang="en-GB" dirty="0" err="1">
                <a:solidFill>
                  <a:schemeClr val="dk1"/>
                </a:solidFill>
              </a:rPr>
              <a:t>Cerney</a:t>
            </a:r>
            <a:r>
              <a:rPr lang="en-GB" dirty="0">
                <a:solidFill>
                  <a:schemeClr val="dk1"/>
                </a:solidFill>
              </a:rPr>
              <a:t>, he doesn’t have many friends and has low self confidence, he wants to take part in sports but he is unsure of what is available in the area and what benefits he will get from participating in sport.</a:t>
            </a:r>
            <a:endParaRPr dirty="0">
              <a:solidFill>
                <a:schemeClr val="dk1"/>
              </a:solidFill>
            </a:endParaRPr>
          </a:p>
          <a:p>
            <a:pPr marL="0" lvl="0" indent="0" algn="l" rtl="0">
              <a:lnSpc>
                <a:spcPct val="115000"/>
              </a:lnSpc>
              <a:spcBef>
                <a:spcPts val="1200"/>
              </a:spcBef>
              <a:spcAft>
                <a:spcPts val="0"/>
              </a:spcAft>
              <a:buSzPts val="1800"/>
              <a:buNone/>
            </a:pPr>
            <a:r>
              <a:rPr lang="en-GB" dirty="0">
                <a:solidFill>
                  <a:schemeClr val="dk1"/>
                </a:solidFill>
              </a:rPr>
              <a:t>You have to write a minimum of half an A4 (maximum one side of a4) word document in </a:t>
            </a:r>
            <a:r>
              <a:rPr lang="en-GB" b="1" u="sng" dirty="0">
                <a:solidFill>
                  <a:schemeClr val="dk1"/>
                </a:solidFill>
              </a:rPr>
              <a:t>size 12 font</a:t>
            </a:r>
            <a:r>
              <a:rPr lang="en-GB" dirty="0">
                <a:solidFill>
                  <a:schemeClr val="dk1"/>
                </a:solidFill>
              </a:rPr>
              <a:t> advising Bob what on </a:t>
            </a:r>
            <a:r>
              <a:rPr lang="en-GB" b="1" u="sng" dirty="0">
                <a:solidFill>
                  <a:schemeClr val="dk1"/>
                </a:solidFill>
              </a:rPr>
              <a:t>ONE sport</a:t>
            </a:r>
            <a:r>
              <a:rPr lang="en-GB" dirty="0">
                <a:solidFill>
                  <a:schemeClr val="dk1"/>
                </a:solidFill>
              </a:rPr>
              <a:t> available in  </a:t>
            </a:r>
            <a:r>
              <a:rPr lang="en-GB">
                <a:solidFill>
                  <a:schemeClr val="dk1"/>
                </a:solidFill>
              </a:rPr>
              <a:t>and Cirencester what </a:t>
            </a:r>
            <a:r>
              <a:rPr lang="en-GB" dirty="0">
                <a:solidFill>
                  <a:schemeClr val="dk1"/>
                </a:solidFill>
              </a:rPr>
              <a:t>the </a:t>
            </a:r>
            <a:r>
              <a:rPr lang="en-GB" b="1" u="sng" dirty="0">
                <a:solidFill>
                  <a:schemeClr val="dk1"/>
                </a:solidFill>
              </a:rPr>
              <a:t>benefits it will give to him.</a:t>
            </a:r>
            <a:endParaRPr b="1" u="sng" dirty="0">
              <a:solidFill>
                <a:schemeClr val="dk1"/>
              </a:solidFill>
            </a:endParaRPr>
          </a:p>
          <a:p>
            <a:pPr marL="0" lvl="0" indent="0" algn="l" rtl="0">
              <a:lnSpc>
                <a:spcPct val="115000"/>
              </a:lnSpc>
              <a:spcBef>
                <a:spcPts val="1200"/>
              </a:spcBef>
              <a:spcAft>
                <a:spcPts val="0"/>
              </a:spcAft>
              <a:buSzPts val="1800"/>
              <a:buNone/>
            </a:pPr>
            <a:endParaRPr b="1" u="sng" dirty="0">
              <a:solidFill>
                <a:schemeClr val="dk1"/>
              </a:solidFill>
            </a:endParaRPr>
          </a:p>
          <a:p>
            <a:pPr marL="0" lvl="0" indent="0" algn="l" rtl="0">
              <a:lnSpc>
                <a:spcPct val="115000"/>
              </a:lnSpc>
              <a:spcBef>
                <a:spcPts val="1200"/>
              </a:spcBef>
              <a:spcAft>
                <a:spcPts val="1200"/>
              </a:spcAft>
              <a:buSzPts val="1800"/>
              <a:buNone/>
            </a:pPr>
            <a:r>
              <a:rPr lang="en-GB" b="1" u="sng" dirty="0">
                <a:solidFill>
                  <a:schemeClr val="dk1"/>
                </a:solidFill>
              </a:rPr>
              <a:t>Once you have completed this please hand it in. Deadline 27th September.</a:t>
            </a:r>
            <a:endParaRPr b="1" u="sng" dirty="0">
              <a:solidFill>
                <a:schemeClr val="dk1"/>
              </a:solidFill>
            </a:endParaRPr>
          </a:p>
        </p:txBody>
      </p:sp>
      <p:sp>
        <p:nvSpPr>
          <p:cNvPr id="232" name="Google Shape;232;p17"/>
          <p:cNvSpPr/>
          <p:nvPr/>
        </p:nvSpPr>
        <p:spPr>
          <a:xfrm>
            <a:off x="-925" y="4634225"/>
            <a:ext cx="9144000" cy="509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Lesson question: Can I identify the different types of sports and the benefits they have on the body?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2"/>
          <p:cNvSpPr/>
          <p:nvPr/>
        </p:nvSpPr>
        <p:spPr>
          <a:xfrm>
            <a:off x="187525" y="1343000"/>
            <a:ext cx="5480400" cy="99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2"/>
          <p:cNvSpPr txBox="1"/>
          <p:nvPr/>
        </p:nvSpPr>
        <p:spPr>
          <a:xfrm>
            <a:off x="147825" y="147350"/>
            <a:ext cx="87114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1" i="0" u="none" strike="noStrike" cap="none">
                <a:solidFill>
                  <a:srgbClr val="000000"/>
                </a:solidFill>
                <a:latin typeface="Arial"/>
                <a:ea typeface="Arial"/>
                <a:cs typeface="Arial"/>
                <a:sym typeface="Arial"/>
              </a:rPr>
              <a:t>Title: Component 1 - Preparing participants to take part in sport and physical activity</a:t>
            </a:r>
            <a:endParaRPr sz="1900" b="1" i="0" u="none" strike="noStrike" cap="none">
              <a:solidFill>
                <a:srgbClr val="000000"/>
              </a:solidFill>
              <a:latin typeface="Arial"/>
              <a:ea typeface="Arial"/>
              <a:cs typeface="Arial"/>
              <a:sym typeface="Arial"/>
            </a:endParaRPr>
          </a:p>
        </p:txBody>
      </p:sp>
      <p:sp>
        <p:nvSpPr>
          <p:cNvPr id="65" name="Google Shape;65;p2"/>
          <p:cNvSpPr txBox="1"/>
          <p:nvPr/>
        </p:nvSpPr>
        <p:spPr>
          <a:xfrm>
            <a:off x="266725" y="1453850"/>
            <a:ext cx="54012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1" i="0" u="none" strike="noStrike" cap="none">
                <a:solidFill>
                  <a:srgbClr val="000000"/>
                </a:solidFill>
                <a:latin typeface="Arial"/>
                <a:ea typeface="Arial"/>
                <a:cs typeface="Arial"/>
                <a:sym typeface="Arial"/>
              </a:rPr>
              <a:t>Starter: In your books list as many sports as you can think of!</a:t>
            </a:r>
            <a:endParaRPr sz="1900" b="1" i="0" u="none" strike="noStrike" cap="none">
              <a:solidFill>
                <a:srgbClr val="000000"/>
              </a:solidFill>
              <a:latin typeface="Arial"/>
              <a:ea typeface="Arial"/>
              <a:cs typeface="Arial"/>
              <a:sym typeface="Arial"/>
            </a:endParaRPr>
          </a:p>
        </p:txBody>
      </p:sp>
      <p:sp>
        <p:nvSpPr>
          <p:cNvPr id="66" name="Google Shape;66;p2"/>
          <p:cNvSpPr/>
          <p:nvPr/>
        </p:nvSpPr>
        <p:spPr>
          <a:xfrm>
            <a:off x="1119025" y="2135800"/>
            <a:ext cx="3696600" cy="2011800"/>
          </a:xfrm>
          <a:prstGeom prst="rightArrow">
            <a:avLst>
              <a:gd name="adj1" fmla="val 50000"/>
              <a:gd name="adj2" fmla="val 500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Extension:</a:t>
            </a:r>
            <a:r>
              <a:rPr lang="en-GB" sz="1800" b="0" i="0" u="none" strike="noStrike" cap="none">
                <a:solidFill>
                  <a:srgbClr val="000000"/>
                </a:solidFill>
                <a:latin typeface="Arial"/>
                <a:ea typeface="Arial"/>
                <a:cs typeface="Arial"/>
                <a:sym typeface="Arial"/>
              </a:rPr>
              <a:t> then categorise these sports into team sports or individual sports</a:t>
            </a:r>
            <a:endParaRPr sz="1800" b="0" i="0" u="none" strike="noStrike" cap="none">
              <a:solidFill>
                <a:srgbClr val="000000"/>
              </a:solidFill>
              <a:latin typeface="Arial"/>
              <a:ea typeface="Arial"/>
              <a:cs typeface="Arial"/>
              <a:sym typeface="Arial"/>
            </a:endParaRPr>
          </a:p>
        </p:txBody>
      </p:sp>
      <p:pic>
        <p:nvPicPr>
          <p:cNvPr id="67" name="Google Shape;67;p2"/>
          <p:cNvPicPr preferRelativeResize="0"/>
          <p:nvPr/>
        </p:nvPicPr>
        <p:blipFill rotWithShape="1">
          <a:blip r:embed="rId3">
            <a:alphaModFix/>
          </a:blip>
          <a:srcRect/>
          <a:stretch/>
        </p:blipFill>
        <p:spPr>
          <a:xfrm>
            <a:off x="5933287" y="752275"/>
            <a:ext cx="3058312" cy="2011800"/>
          </a:xfrm>
          <a:prstGeom prst="rect">
            <a:avLst/>
          </a:prstGeom>
          <a:noFill/>
          <a:ln>
            <a:noFill/>
          </a:ln>
        </p:spPr>
      </p:pic>
      <p:pic>
        <p:nvPicPr>
          <p:cNvPr id="68" name="Google Shape;68;p2"/>
          <p:cNvPicPr preferRelativeResize="0"/>
          <p:nvPr/>
        </p:nvPicPr>
        <p:blipFill rotWithShape="1">
          <a:blip r:embed="rId4">
            <a:alphaModFix/>
          </a:blip>
          <a:srcRect/>
          <a:stretch/>
        </p:blipFill>
        <p:spPr>
          <a:xfrm>
            <a:off x="6789723" y="2486825"/>
            <a:ext cx="2201874" cy="1473575"/>
          </a:xfrm>
          <a:prstGeom prst="rect">
            <a:avLst/>
          </a:prstGeom>
          <a:noFill/>
          <a:ln>
            <a:noFill/>
          </a:ln>
        </p:spPr>
      </p:pic>
      <p:pic>
        <p:nvPicPr>
          <p:cNvPr id="69" name="Google Shape;69;p2"/>
          <p:cNvPicPr preferRelativeResize="0"/>
          <p:nvPr/>
        </p:nvPicPr>
        <p:blipFill rotWithShape="1">
          <a:blip r:embed="rId5">
            <a:alphaModFix/>
          </a:blip>
          <a:srcRect l="10797" r="34307"/>
          <a:stretch/>
        </p:blipFill>
        <p:spPr>
          <a:xfrm>
            <a:off x="5360700" y="3305000"/>
            <a:ext cx="1615400" cy="1656625"/>
          </a:xfrm>
          <a:prstGeom prst="rect">
            <a:avLst/>
          </a:prstGeom>
          <a:noFill/>
          <a:ln>
            <a:noFill/>
          </a:ln>
        </p:spPr>
      </p:pic>
      <p:pic>
        <p:nvPicPr>
          <p:cNvPr id="70" name="Google Shape;70;p2"/>
          <p:cNvPicPr preferRelativeResize="0"/>
          <p:nvPr/>
        </p:nvPicPr>
        <p:blipFill rotWithShape="1">
          <a:blip r:embed="rId6">
            <a:alphaModFix/>
          </a:blip>
          <a:srcRect/>
          <a:stretch/>
        </p:blipFill>
        <p:spPr>
          <a:xfrm>
            <a:off x="6976100" y="3776150"/>
            <a:ext cx="2107502" cy="1185476"/>
          </a:xfrm>
          <a:prstGeom prst="rect">
            <a:avLst/>
          </a:prstGeom>
          <a:noFill/>
          <a:ln>
            <a:noFill/>
          </a:ln>
        </p:spPr>
      </p:pic>
      <p:sp>
        <p:nvSpPr>
          <p:cNvPr id="71" name="Google Shape;71;p2"/>
          <p:cNvSpPr/>
          <p:nvPr/>
        </p:nvSpPr>
        <p:spPr>
          <a:xfrm>
            <a:off x="187525" y="3960400"/>
            <a:ext cx="4380300" cy="61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
          <p:cNvSpPr txBox="1"/>
          <p:nvPr/>
        </p:nvSpPr>
        <p:spPr>
          <a:xfrm>
            <a:off x="162675" y="3960400"/>
            <a:ext cx="43308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Arial"/>
                <a:ea typeface="Arial"/>
                <a:cs typeface="Arial"/>
                <a:sym typeface="Arial"/>
              </a:rPr>
              <a:t>Now add to your list in a different colour for the ones you are missing!</a:t>
            </a: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311700" y="236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t>BTEC Component 1 - preparing participants to take part in sport and physical activity</a:t>
            </a:r>
            <a:endParaRPr b="1"/>
          </a:p>
        </p:txBody>
      </p:sp>
      <p:pic>
        <p:nvPicPr>
          <p:cNvPr id="78" name="Google Shape;78;p3"/>
          <p:cNvPicPr preferRelativeResize="0"/>
          <p:nvPr/>
        </p:nvPicPr>
        <p:blipFill rotWithShape="1">
          <a:blip r:embed="rId3">
            <a:alphaModFix/>
          </a:blip>
          <a:srcRect/>
          <a:stretch/>
        </p:blipFill>
        <p:spPr>
          <a:xfrm>
            <a:off x="217975" y="1275400"/>
            <a:ext cx="8520600" cy="2197136"/>
          </a:xfrm>
          <a:prstGeom prst="rect">
            <a:avLst/>
          </a:prstGeom>
          <a:noFill/>
          <a:ln>
            <a:noFill/>
          </a:ln>
        </p:spPr>
      </p:pic>
      <p:pic>
        <p:nvPicPr>
          <p:cNvPr id="79" name="Google Shape;79;p3"/>
          <p:cNvPicPr preferRelativeResize="0"/>
          <p:nvPr/>
        </p:nvPicPr>
        <p:blipFill rotWithShape="1">
          <a:blip r:embed="rId4">
            <a:alphaModFix/>
          </a:blip>
          <a:srcRect/>
          <a:stretch/>
        </p:blipFill>
        <p:spPr>
          <a:xfrm>
            <a:off x="8326448" y="809606"/>
            <a:ext cx="566275" cy="1247275"/>
          </a:xfrm>
          <a:prstGeom prst="rect">
            <a:avLst/>
          </a:prstGeom>
          <a:noFill/>
          <a:ln>
            <a:noFill/>
          </a:ln>
        </p:spPr>
      </p:pic>
      <p:sp>
        <p:nvSpPr>
          <p:cNvPr id="80" name="Google Shape;80;p3"/>
          <p:cNvSpPr/>
          <p:nvPr/>
        </p:nvSpPr>
        <p:spPr>
          <a:xfrm>
            <a:off x="-925" y="4634225"/>
            <a:ext cx="9144000" cy="509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Lesson question: Can I identify the different types of sports and the benefits they have on the body?</a:t>
            </a:r>
            <a:endParaRPr sz="1400" b="0" i="0" u="none" strike="noStrike" cap="none">
              <a:solidFill>
                <a:srgbClr val="000000"/>
              </a:solidFill>
              <a:latin typeface="Arial"/>
              <a:ea typeface="Arial"/>
              <a:cs typeface="Arial"/>
              <a:sym typeface="Arial"/>
            </a:endParaRPr>
          </a:p>
        </p:txBody>
      </p:sp>
      <p:sp>
        <p:nvSpPr>
          <p:cNvPr id="81" name="Google Shape;81;p3"/>
          <p:cNvSpPr txBox="1"/>
          <p:nvPr/>
        </p:nvSpPr>
        <p:spPr>
          <a:xfrm>
            <a:off x="216675" y="3615425"/>
            <a:ext cx="3570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Arial"/>
                <a:ea typeface="Arial"/>
                <a:cs typeface="Arial"/>
                <a:sym typeface="Arial"/>
              </a:rPr>
              <a:t>Questions???</a:t>
            </a: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4"/>
          <p:cNvSpPr/>
          <p:nvPr/>
        </p:nvSpPr>
        <p:spPr>
          <a:xfrm>
            <a:off x="336125" y="2119675"/>
            <a:ext cx="3072300" cy="800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4"/>
          <p:cNvSpPr/>
          <p:nvPr/>
        </p:nvSpPr>
        <p:spPr>
          <a:xfrm>
            <a:off x="336125" y="966400"/>
            <a:ext cx="7968000" cy="1001100"/>
          </a:xfrm>
          <a:prstGeom prst="rect">
            <a:avLst/>
          </a:prstGeom>
          <a:solidFill>
            <a:srgbClr val="FCE5CD"/>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4"/>
          <p:cNvSpPr txBox="1">
            <a:spLocks noGrp="1"/>
          </p:cNvSpPr>
          <p:nvPr>
            <p:ph type="title"/>
          </p:nvPr>
        </p:nvSpPr>
        <p:spPr>
          <a:xfrm>
            <a:off x="311700" y="1378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620" b="1"/>
              <a:t>Sports</a:t>
            </a:r>
            <a:endParaRPr sz="3620" b="1"/>
          </a:p>
        </p:txBody>
      </p:sp>
      <p:sp>
        <p:nvSpPr>
          <p:cNvPr id="89" name="Google Shape;89;p4"/>
          <p:cNvSpPr txBox="1">
            <a:spLocks noGrp="1"/>
          </p:cNvSpPr>
          <p:nvPr>
            <p:ph type="body" idx="1"/>
          </p:nvPr>
        </p:nvSpPr>
        <p:spPr>
          <a:xfrm>
            <a:off x="311700" y="914625"/>
            <a:ext cx="8520600" cy="11022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1200"/>
              </a:spcAft>
              <a:buSzPts val="1800"/>
              <a:buNone/>
            </a:pPr>
            <a:r>
              <a:rPr lang="en-GB" sz="2400" b="1">
                <a:solidFill>
                  <a:schemeClr val="dk1"/>
                </a:solidFill>
              </a:rPr>
              <a:t>Definition:</a:t>
            </a:r>
            <a:r>
              <a:rPr lang="en-GB" sz="2400">
                <a:solidFill>
                  <a:schemeClr val="dk1"/>
                </a:solidFill>
              </a:rPr>
              <a:t> Sports are competitive activities that involve physical exertion, have rules and regulations and an NGB</a:t>
            </a:r>
            <a:endParaRPr sz="2400">
              <a:solidFill>
                <a:schemeClr val="dk1"/>
              </a:solidFill>
            </a:endParaRPr>
          </a:p>
        </p:txBody>
      </p:sp>
      <p:sp>
        <p:nvSpPr>
          <p:cNvPr id="90" name="Google Shape;90;p4"/>
          <p:cNvSpPr txBox="1"/>
          <p:nvPr/>
        </p:nvSpPr>
        <p:spPr>
          <a:xfrm>
            <a:off x="336125" y="2119675"/>
            <a:ext cx="30723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Arial"/>
                <a:ea typeface="Arial"/>
                <a:cs typeface="Arial"/>
                <a:sym typeface="Arial"/>
              </a:rPr>
              <a:t>NGB’s stand for national governing bodies</a:t>
            </a:r>
            <a:endParaRPr sz="2000" b="0" i="0" u="none" strike="noStrike" cap="none">
              <a:solidFill>
                <a:srgbClr val="000000"/>
              </a:solidFill>
              <a:latin typeface="Arial"/>
              <a:ea typeface="Arial"/>
              <a:cs typeface="Arial"/>
              <a:sym typeface="Arial"/>
            </a:endParaRPr>
          </a:p>
        </p:txBody>
      </p:sp>
      <p:pic>
        <p:nvPicPr>
          <p:cNvPr id="91" name="Google Shape;91;p4"/>
          <p:cNvPicPr preferRelativeResize="0"/>
          <p:nvPr/>
        </p:nvPicPr>
        <p:blipFill rotWithShape="1">
          <a:blip r:embed="rId3">
            <a:alphaModFix/>
          </a:blip>
          <a:srcRect l="21011" r="23015"/>
          <a:stretch/>
        </p:blipFill>
        <p:spPr>
          <a:xfrm>
            <a:off x="8304124" y="1283274"/>
            <a:ext cx="843299" cy="800401"/>
          </a:xfrm>
          <a:prstGeom prst="rect">
            <a:avLst/>
          </a:prstGeom>
          <a:noFill/>
          <a:ln>
            <a:noFill/>
          </a:ln>
        </p:spPr>
      </p:pic>
      <p:sp>
        <p:nvSpPr>
          <p:cNvPr id="92" name="Google Shape;92;p4"/>
          <p:cNvSpPr/>
          <p:nvPr/>
        </p:nvSpPr>
        <p:spPr>
          <a:xfrm>
            <a:off x="336125" y="3072250"/>
            <a:ext cx="4558800" cy="154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GB" sz="2100" b="0" i="0" u="none" strike="noStrike" cap="none">
                <a:solidFill>
                  <a:srgbClr val="000000"/>
                </a:solidFill>
                <a:latin typeface="Arial"/>
                <a:ea typeface="Arial"/>
                <a:cs typeface="Arial"/>
                <a:sym typeface="Arial"/>
              </a:rPr>
              <a:t>With the person next to you </a:t>
            </a:r>
            <a:r>
              <a:rPr lang="en-GB" sz="2100" b="0" i="0" u="sng" strike="noStrike" cap="none">
                <a:solidFill>
                  <a:srgbClr val="000000"/>
                </a:solidFill>
                <a:latin typeface="Arial"/>
                <a:ea typeface="Arial"/>
                <a:cs typeface="Arial"/>
                <a:sym typeface="Arial"/>
              </a:rPr>
              <a:t>identify</a:t>
            </a:r>
            <a:r>
              <a:rPr lang="en-GB" sz="2100" b="0" i="0" u="none" strike="noStrike" cap="none">
                <a:solidFill>
                  <a:srgbClr val="000000"/>
                </a:solidFill>
                <a:latin typeface="Arial"/>
                <a:ea typeface="Arial"/>
                <a:cs typeface="Arial"/>
                <a:sym typeface="Arial"/>
              </a:rPr>
              <a:t> three key words in the definition and </a:t>
            </a:r>
            <a:r>
              <a:rPr lang="en-GB" sz="2100" b="0" i="0" u="sng" strike="noStrike" cap="none">
                <a:solidFill>
                  <a:srgbClr val="000000"/>
                </a:solidFill>
                <a:latin typeface="Arial"/>
                <a:ea typeface="Arial"/>
                <a:cs typeface="Arial"/>
                <a:sym typeface="Arial"/>
              </a:rPr>
              <a:t>highlight or underline</a:t>
            </a:r>
            <a:r>
              <a:rPr lang="en-GB" sz="2100" b="0" i="0" u="none" strike="noStrike" cap="none">
                <a:solidFill>
                  <a:srgbClr val="000000"/>
                </a:solidFill>
                <a:latin typeface="Arial"/>
                <a:ea typeface="Arial"/>
                <a:cs typeface="Arial"/>
                <a:sym typeface="Arial"/>
              </a:rPr>
              <a:t> them in your book.</a:t>
            </a:r>
            <a:endParaRPr sz="2100" b="0" i="0" u="none" strike="noStrike" cap="none">
              <a:solidFill>
                <a:srgbClr val="000000"/>
              </a:solidFill>
              <a:latin typeface="Arial"/>
              <a:ea typeface="Arial"/>
              <a:cs typeface="Arial"/>
              <a:sym typeface="Arial"/>
            </a:endParaRPr>
          </a:p>
        </p:txBody>
      </p:sp>
      <p:pic>
        <p:nvPicPr>
          <p:cNvPr id="93" name="Google Shape;93;p4"/>
          <p:cNvPicPr preferRelativeResize="0"/>
          <p:nvPr/>
        </p:nvPicPr>
        <p:blipFill rotWithShape="1">
          <a:blip r:embed="rId4">
            <a:alphaModFix/>
          </a:blip>
          <a:srcRect/>
          <a:stretch/>
        </p:blipFill>
        <p:spPr>
          <a:xfrm>
            <a:off x="5067150" y="2119675"/>
            <a:ext cx="3924451" cy="1841330"/>
          </a:xfrm>
          <a:prstGeom prst="rect">
            <a:avLst/>
          </a:prstGeom>
          <a:noFill/>
          <a:ln>
            <a:noFill/>
          </a:ln>
        </p:spPr>
      </p:pic>
      <p:pic>
        <p:nvPicPr>
          <p:cNvPr id="94" name="Google Shape;94;p4"/>
          <p:cNvPicPr preferRelativeResize="0"/>
          <p:nvPr/>
        </p:nvPicPr>
        <p:blipFill rotWithShape="1">
          <a:blip r:embed="rId5">
            <a:alphaModFix/>
          </a:blip>
          <a:srcRect/>
          <a:stretch/>
        </p:blipFill>
        <p:spPr>
          <a:xfrm>
            <a:off x="8623198" y="6"/>
            <a:ext cx="566275" cy="1247275"/>
          </a:xfrm>
          <a:prstGeom prst="rect">
            <a:avLst/>
          </a:prstGeom>
          <a:noFill/>
          <a:ln>
            <a:noFill/>
          </a:ln>
        </p:spPr>
      </p:pic>
      <p:sp>
        <p:nvSpPr>
          <p:cNvPr id="95" name="Google Shape;95;p4"/>
          <p:cNvSpPr/>
          <p:nvPr/>
        </p:nvSpPr>
        <p:spPr>
          <a:xfrm>
            <a:off x="-925" y="4634225"/>
            <a:ext cx="9144000" cy="509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Lesson question: Can I identify the different types of sports and the benefits they have on the body?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5"/>
          <p:cNvSpPr txBox="1">
            <a:spLocks noGrp="1"/>
          </p:cNvSpPr>
          <p:nvPr>
            <p:ph type="title"/>
          </p:nvPr>
        </p:nvSpPr>
        <p:spPr>
          <a:xfrm>
            <a:off x="311700" y="1834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t>Roles of National Governing Bodies</a:t>
            </a:r>
            <a:r>
              <a:rPr lang="en-GB"/>
              <a:t> </a:t>
            </a:r>
            <a:endParaRPr/>
          </a:p>
        </p:txBody>
      </p:sp>
      <p:sp>
        <p:nvSpPr>
          <p:cNvPr id="101" name="Google Shape;101;p5"/>
          <p:cNvSpPr/>
          <p:nvPr/>
        </p:nvSpPr>
        <p:spPr>
          <a:xfrm>
            <a:off x="326225" y="807850"/>
            <a:ext cx="6669600" cy="36768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5"/>
          <p:cNvSpPr txBox="1">
            <a:spLocks noGrp="1"/>
          </p:cNvSpPr>
          <p:nvPr>
            <p:ph type="body" idx="1"/>
          </p:nvPr>
        </p:nvSpPr>
        <p:spPr>
          <a:xfrm>
            <a:off x="348575" y="807850"/>
            <a:ext cx="6624900" cy="3676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sz="2050" b="1">
                <a:solidFill>
                  <a:schemeClr val="dk1"/>
                </a:solidFill>
              </a:rPr>
              <a:t>The National Governing Bodies of sport, also known as NGB’s, are an essential element of sport that governs and administers a sport on a national level for the UK or one of the home nations individually.</a:t>
            </a:r>
            <a:endParaRPr sz="2050">
              <a:solidFill>
                <a:schemeClr val="dk1"/>
              </a:solidFill>
            </a:endParaRPr>
          </a:p>
          <a:p>
            <a:pPr marL="0" lvl="0" indent="0" algn="l" rtl="0">
              <a:lnSpc>
                <a:spcPct val="115000"/>
              </a:lnSpc>
              <a:spcBef>
                <a:spcPts val="1200"/>
              </a:spcBef>
              <a:spcAft>
                <a:spcPts val="0"/>
              </a:spcAft>
              <a:buSzPts val="1800"/>
              <a:buNone/>
            </a:pPr>
            <a:r>
              <a:rPr lang="en-GB" sz="2050">
                <a:solidFill>
                  <a:schemeClr val="dk1"/>
                </a:solidFill>
              </a:rPr>
              <a:t>Big question...what things do you think the NGB’s are </a:t>
            </a:r>
            <a:r>
              <a:rPr lang="en-GB" sz="2050" b="1">
                <a:solidFill>
                  <a:schemeClr val="dk1"/>
                </a:solidFill>
              </a:rPr>
              <a:t>responsible for</a:t>
            </a:r>
            <a:r>
              <a:rPr lang="en-GB" sz="2050">
                <a:solidFill>
                  <a:schemeClr val="dk1"/>
                </a:solidFill>
              </a:rPr>
              <a:t>? </a:t>
            </a:r>
            <a:endParaRPr sz="2050">
              <a:solidFill>
                <a:schemeClr val="dk1"/>
              </a:solidFill>
            </a:endParaRPr>
          </a:p>
          <a:p>
            <a:pPr marL="0" lvl="0" indent="0" algn="l" rtl="0">
              <a:lnSpc>
                <a:spcPct val="115000"/>
              </a:lnSpc>
              <a:spcBef>
                <a:spcPts val="1200"/>
              </a:spcBef>
              <a:spcAft>
                <a:spcPts val="0"/>
              </a:spcAft>
              <a:buSzPts val="1800"/>
              <a:buNone/>
            </a:pPr>
            <a:r>
              <a:rPr lang="en-GB" sz="2050">
                <a:solidFill>
                  <a:schemeClr val="dk1"/>
                </a:solidFill>
              </a:rPr>
              <a:t>You have 2 minutes to </a:t>
            </a:r>
            <a:r>
              <a:rPr lang="en-GB" sz="2050" u="sng">
                <a:solidFill>
                  <a:schemeClr val="dk1"/>
                </a:solidFill>
              </a:rPr>
              <a:t>discuss </a:t>
            </a:r>
            <a:r>
              <a:rPr lang="en-GB" sz="2050">
                <a:solidFill>
                  <a:schemeClr val="dk1"/>
                </a:solidFill>
              </a:rPr>
              <a:t>with your partner! GO!!!</a:t>
            </a:r>
            <a:endParaRPr sz="2050">
              <a:solidFill>
                <a:schemeClr val="dk1"/>
              </a:solidFill>
            </a:endParaRPr>
          </a:p>
          <a:p>
            <a:pPr marL="0" lvl="0" indent="0" algn="l" rtl="0">
              <a:lnSpc>
                <a:spcPct val="115000"/>
              </a:lnSpc>
              <a:spcBef>
                <a:spcPts val="1200"/>
              </a:spcBef>
              <a:spcAft>
                <a:spcPts val="0"/>
              </a:spcAft>
              <a:buSzPts val="1800"/>
              <a:buNone/>
            </a:pPr>
            <a:endParaRPr sz="2050">
              <a:solidFill>
                <a:srgbClr val="333333"/>
              </a:solidFill>
            </a:endParaRPr>
          </a:p>
          <a:p>
            <a:pPr marL="0" lvl="0" indent="0" algn="l" rtl="0">
              <a:lnSpc>
                <a:spcPct val="115000"/>
              </a:lnSpc>
              <a:spcBef>
                <a:spcPts val="1200"/>
              </a:spcBef>
              <a:spcAft>
                <a:spcPts val="0"/>
              </a:spcAft>
              <a:buSzPts val="1800"/>
              <a:buNone/>
            </a:pPr>
            <a:endParaRPr sz="2050">
              <a:solidFill>
                <a:srgbClr val="333333"/>
              </a:solidFill>
            </a:endParaRPr>
          </a:p>
          <a:p>
            <a:pPr marL="0" lvl="0" indent="0" algn="l" rtl="0">
              <a:lnSpc>
                <a:spcPct val="115000"/>
              </a:lnSpc>
              <a:spcBef>
                <a:spcPts val="1200"/>
              </a:spcBef>
              <a:spcAft>
                <a:spcPts val="1200"/>
              </a:spcAft>
              <a:buSzPts val="1800"/>
              <a:buNone/>
            </a:pPr>
            <a:endParaRPr sz="2050">
              <a:solidFill>
                <a:srgbClr val="333333"/>
              </a:solidFill>
            </a:endParaRPr>
          </a:p>
        </p:txBody>
      </p:sp>
      <p:pic>
        <p:nvPicPr>
          <p:cNvPr id="103" name="Google Shape;103;p5"/>
          <p:cNvPicPr preferRelativeResize="0"/>
          <p:nvPr/>
        </p:nvPicPr>
        <p:blipFill rotWithShape="1">
          <a:blip r:embed="rId3">
            <a:alphaModFix/>
          </a:blip>
          <a:srcRect/>
          <a:stretch/>
        </p:blipFill>
        <p:spPr>
          <a:xfrm>
            <a:off x="7138300" y="183475"/>
            <a:ext cx="1852800" cy="3284525"/>
          </a:xfrm>
          <a:prstGeom prst="rect">
            <a:avLst/>
          </a:prstGeom>
          <a:noFill/>
          <a:ln>
            <a:noFill/>
          </a:ln>
        </p:spPr>
      </p:pic>
      <p:pic>
        <p:nvPicPr>
          <p:cNvPr id="104" name="Google Shape;104;p5"/>
          <p:cNvPicPr preferRelativeResize="0"/>
          <p:nvPr/>
        </p:nvPicPr>
        <p:blipFill rotWithShape="1">
          <a:blip r:embed="rId4">
            <a:alphaModFix/>
          </a:blip>
          <a:srcRect/>
          <a:stretch/>
        </p:blipFill>
        <p:spPr>
          <a:xfrm>
            <a:off x="8577723" y="3411031"/>
            <a:ext cx="566275" cy="1247275"/>
          </a:xfrm>
          <a:prstGeom prst="rect">
            <a:avLst/>
          </a:prstGeom>
          <a:noFill/>
          <a:ln>
            <a:noFill/>
          </a:ln>
        </p:spPr>
      </p:pic>
      <p:sp>
        <p:nvSpPr>
          <p:cNvPr id="105" name="Google Shape;105;p5"/>
          <p:cNvSpPr/>
          <p:nvPr/>
        </p:nvSpPr>
        <p:spPr>
          <a:xfrm>
            <a:off x="-925" y="4634225"/>
            <a:ext cx="9144000" cy="509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Lesson question: Can I identify the different types of sports and the benefits they have on the body?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6"/>
          <p:cNvSpPr txBox="1">
            <a:spLocks noGrp="1"/>
          </p:cNvSpPr>
          <p:nvPr>
            <p:ph type="title"/>
          </p:nvPr>
        </p:nvSpPr>
        <p:spPr>
          <a:xfrm>
            <a:off x="311700" y="2071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t>Roles of National Governing Bodies</a:t>
            </a:r>
            <a:endParaRPr b="1"/>
          </a:p>
        </p:txBody>
      </p:sp>
      <p:sp>
        <p:nvSpPr>
          <p:cNvPr id="111" name="Google Shape;111;p6"/>
          <p:cNvSpPr/>
          <p:nvPr/>
        </p:nvSpPr>
        <p:spPr>
          <a:xfrm>
            <a:off x="326225" y="797925"/>
            <a:ext cx="5807400" cy="3746100"/>
          </a:xfrm>
          <a:prstGeom prst="rect">
            <a:avLst/>
          </a:prstGeom>
          <a:solidFill>
            <a:srgbClr val="FCE5CD"/>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6"/>
          <p:cNvSpPr txBox="1">
            <a:spLocks noGrp="1"/>
          </p:cNvSpPr>
          <p:nvPr>
            <p:ph type="body" idx="1"/>
          </p:nvPr>
        </p:nvSpPr>
        <p:spPr>
          <a:xfrm>
            <a:off x="311700" y="779875"/>
            <a:ext cx="5742600" cy="34164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GB" sz="1765">
                <a:solidFill>
                  <a:schemeClr val="dk1"/>
                </a:solidFill>
              </a:rPr>
              <a:t>National governing bodies are responsible for</a:t>
            </a:r>
            <a:endParaRPr sz="1765">
              <a:solidFill>
                <a:schemeClr val="dk1"/>
              </a:solidFill>
            </a:endParaRPr>
          </a:p>
          <a:p>
            <a:pPr marL="457200" lvl="0" indent="-340677" algn="l" rtl="0">
              <a:lnSpc>
                <a:spcPct val="95000"/>
              </a:lnSpc>
              <a:spcBef>
                <a:spcPts val="1200"/>
              </a:spcBef>
              <a:spcAft>
                <a:spcPts val="0"/>
              </a:spcAft>
              <a:buClr>
                <a:schemeClr val="dk1"/>
              </a:buClr>
              <a:buSzPts val="1765"/>
              <a:buChar char="●"/>
            </a:pPr>
            <a:r>
              <a:rPr lang="en-GB" sz="1765">
                <a:solidFill>
                  <a:schemeClr val="dk1"/>
                </a:solidFill>
              </a:rPr>
              <a:t>Overseeing the rules of their sport</a:t>
            </a:r>
            <a:endParaRPr sz="1765">
              <a:solidFill>
                <a:schemeClr val="dk1"/>
              </a:solidFill>
            </a:endParaRPr>
          </a:p>
          <a:p>
            <a:pPr marL="457200" lvl="0" indent="-340677" algn="l" rtl="0">
              <a:lnSpc>
                <a:spcPct val="95000"/>
              </a:lnSpc>
              <a:spcBef>
                <a:spcPts val="0"/>
              </a:spcBef>
              <a:spcAft>
                <a:spcPts val="0"/>
              </a:spcAft>
              <a:buClr>
                <a:schemeClr val="dk1"/>
              </a:buClr>
              <a:buSzPts val="1765"/>
              <a:buChar char="●"/>
            </a:pPr>
            <a:r>
              <a:rPr lang="en-GB" sz="1765">
                <a:solidFill>
                  <a:schemeClr val="dk1"/>
                </a:solidFill>
              </a:rPr>
              <a:t>Clubs</a:t>
            </a:r>
            <a:endParaRPr sz="1765">
              <a:solidFill>
                <a:schemeClr val="dk1"/>
              </a:solidFill>
            </a:endParaRPr>
          </a:p>
          <a:p>
            <a:pPr marL="457200" lvl="0" indent="-340677" algn="l" rtl="0">
              <a:lnSpc>
                <a:spcPct val="95000"/>
              </a:lnSpc>
              <a:spcBef>
                <a:spcPts val="0"/>
              </a:spcBef>
              <a:spcAft>
                <a:spcPts val="0"/>
              </a:spcAft>
              <a:buClr>
                <a:schemeClr val="dk1"/>
              </a:buClr>
              <a:buSzPts val="1765"/>
              <a:buChar char="●"/>
            </a:pPr>
            <a:r>
              <a:rPr lang="en-GB" sz="1765">
                <a:solidFill>
                  <a:schemeClr val="dk1"/>
                </a:solidFill>
              </a:rPr>
              <a:t>Coaching - running courses to train more coaches and continue to provide best practice in their sport</a:t>
            </a:r>
            <a:endParaRPr sz="1765">
              <a:solidFill>
                <a:schemeClr val="dk1"/>
              </a:solidFill>
            </a:endParaRPr>
          </a:p>
          <a:p>
            <a:pPr marL="457200" lvl="0" indent="-340677" algn="l" rtl="0">
              <a:lnSpc>
                <a:spcPct val="95000"/>
              </a:lnSpc>
              <a:spcBef>
                <a:spcPts val="0"/>
              </a:spcBef>
              <a:spcAft>
                <a:spcPts val="0"/>
              </a:spcAft>
              <a:buClr>
                <a:schemeClr val="dk1"/>
              </a:buClr>
              <a:buSzPts val="1765"/>
              <a:buChar char="●"/>
            </a:pPr>
            <a:r>
              <a:rPr lang="en-GB" sz="1765">
                <a:solidFill>
                  <a:schemeClr val="dk1"/>
                </a:solidFill>
              </a:rPr>
              <a:t>Competitions </a:t>
            </a:r>
            <a:endParaRPr sz="1765">
              <a:solidFill>
                <a:schemeClr val="dk1"/>
              </a:solidFill>
            </a:endParaRPr>
          </a:p>
          <a:p>
            <a:pPr marL="457200" lvl="0" indent="-340677" algn="l" rtl="0">
              <a:lnSpc>
                <a:spcPct val="95000"/>
              </a:lnSpc>
              <a:spcBef>
                <a:spcPts val="0"/>
              </a:spcBef>
              <a:spcAft>
                <a:spcPts val="0"/>
              </a:spcAft>
              <a:buClr>
                <a:schemeClr val="dk1"/>
              </a:buClr>
              <a:buSzPts val="1765"/>
              <a:buChar char="●"/>
            </a:pPr>
            <a:r>
              <a:rPr lang="en-GB" sz="1765">
                <a:solidFill>
                  <a:schemeClr val="dk1"/>
                </a:solidFill>
              </a:rPr>
              <a:t>How to spend the money generated by membership fees, grants, TV rights, Lottery funding</a:t>
            </a:r>
            <a:endParaRPr sz="1765">
              <a:solidFill>
                <a:schemeClr val="dk1"/>
              </a:solidFill>
            </a:endParaRPr>
          </a:p>
          <a:p>
            <a:pPr marL="457200" lvl="0" indent="-340677" algn="l" rtl="0">
              <a:lnSpc>
                <a:spcPct val="95000"/>
              </a:lnSpc>
              <a:spcBef>
                <a:spcPts val="0"/>
              </a:spcBef>
              <a:spcAft>
                <a:spcPts val="0"/>
              </a:spcAft>
              <a:buClr>
                <a:schemeClr val="dk1"/>
              </a:buClr>
              <a:buSzPts val="1765"/>
              <a:buChar char="●"/>
            </a:pPr>
            <a:r>
              <a:rPr lang="en-GB" sz="1765">
                <a:solidFill>
                  <a:schemeClr val="dk1"/>
                </a:solidFill>
              </a:rPr>
              <a:t>Control and regulate the environment of the sport</a:t>
            </a:r>
            <a:endParaRPr sz="1765">
              <a:solidFill>
                <a:schemeClr val="dk1"/>
              </a:solidFill>
            </a:endParaRPr>
          </a:p>
          <a:p>
            <a:pPr marL="457200" lvl="0" indent="-340677" algn="l" rtl="0">
              <a:lnSpc>
                <a:spcPct val="95000"/>
              </a:lnSpc>
              <a:spcBef>
                <a:spcPts val="0"/>
              </a:spcBef>
              <a:spcAft>
                <a:spcPts val="0"/>
              </a:spcAft>
              <a:buClr>
                <a:schemeClr val="dk1"/>
              </a:buClr>
              <a:buSzPts val="1765"/>
              <a:buChar char="●"/>
            </a:pPr>
            <a:r>
              <a:rPr lang="en-GB" sz="1765">
                <a:solidFill>
                  <a:schemeClr val="dk1"/>
                </a:solidFill>
              </a:rPr>
              <a:t>Develop the sport </a:t>
            </a:r>
            <a:endParaRPr sz="1765">
              <a:solidFill>
                <a:schemeClr val="dk1"/>
              </a:solidFill>
            </a:endParaRPr>
          </a:p>
          <a:p>
            <a:pPr marL="457200" lvl="0" indent="-340677" algn="l" rtl="0">
              <a:lnSpc>
                <a:spcPct val="95000"/>
              </a:lnSpc>
              <a:spcBef>
                <a:spcPts val="0"/>
              </a:spcBef>
              <a:spcAft>
                <a:spcPts val="0"/>
              </a:spcAft>
              <a:buClr>
                <a:schemeClr val="dk1"/>
              </a:buClr>
              <a:buSzPts val="1765"/>
              <a:buChar char="●"/>
            </a:pPr>
            <a:r>
              <a:rPr lang="en-GB" sz="1765">
                <a:solidFill>
                  <a:schemeClr val="dk1"/>
                </a:solidFill>
              </a:rPr>
              <a:t>Advertising and encouraging participation in the sport</a:t>
            </a:r>
            <a:endParaRPr sz="1765">
              <a:solidFill>
                <a:schemeClr val="dk1"/>
              </a:solidFill>
            </a:endParaRPr>
          </a:p>
          <a:p>
            <a:pPr marL="457200" lvl="0" indent="-340677" algn="l" rtl="0">
              <a:lnSpc>
                <a:spcPct val="95000"/>
              </a:lnSpc>
              <a:spcBef>
                <a:spcPts val="0"/>
              </a:spcBef>
              <a:spcAft>
                <a:spcPts val="0"/>
              </a:spcAft>
              <a:buClr>
                <a:schemeClr val="dk1"/>
              </a:buClr>
              <a:buSzPts val="1765"/>
              <a:buChar char="●"/>
            </a:pPr>
            <a:r>
              <a:rPr lang="en-GB" sz="1765">
                <a:solidFill>
                  <a:schemeClr val="dk1"/>
                </a:solidFill>
              </a:rPr>
              <a:t>Increasing accessibility to the sport</a:t>
            </a:r>
            <a:endParaRPr sz="1765">
              <a:solidFill>
                <a:schemeClr val="dk1"/>
              </a:solidFill>
            </a:endParaRPr>
          </a:p>
        </p:txBody>
      </p:sp>
      <p:sp>
        <p:nvSpPr>
          <p:cNvPr id="113" name="Google Shape;113;p6"/>
          <p:cNvSpPr/>
          <p:nvPr/>
        </p:nvSpPr>
        <p:spPr>
          <a:xfrm>
            <a:off x="6299850" y="489750"/>
            <a:ext cx="2660700" cy="1968300"/>
          </a:xfrm>
          <a:prstGeom prst="wedgeRectCallout">
            <a:avLst>
              <a:gd name="adj1" fmla="val -45895"/>
              <a:gd name="adj2" fmla="val 75733"/>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Arial"/>
                <a:ea typeface="Arial"/>
                <a:cs typeface="Arial"/>
                <a:sym typeface="Arial"/>
              </a:rPr>
              <a:t>Task: </a:t>
            </a:r>
            <a:r>
              <a:rPr lang="en-GB" sz="1500" b="0" i="0" u="none" strike="noStrike" cap="none">
                <a:solidFill>
                  <a:srgbClr val="000000"/>
                </a:solidFill>
                <a:latin typeface="Arial"/>
                <a:ea typeface="Arial"/>
                <a:cs typeface="Arial"/>
                <a:sym typeface="Arial"/>
              </a:rPr>
              <a:t>Summarise in no more than three sentences why NGB’s are important.</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Arial"/>
                <a:ea typeface="Arial"/>
                <a:cs typeface="Arial"/>
                <a:sym typeface="Arial"/>
              </a:rPr>
              <a:t>What would happen without them?</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Arial"/>
                <a:ea typeface="Arial"/>
                <a:cs typeface="Arial"/>
                <a:sym typeface="Arial"/>
              </a:rPr>
              <a:t>What would sports look like?</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Arial"/>
                <a:ea typeface="Arial"/>
                <a:cs typeface="Arial"/>
                <a:sym typeface="Arial"/>
              </a:rPr>
              <a:t>Would it be fair?</a:t>
            </a:r>
            <a:endParaRPr sz="1500" b="0" i="0" u="none" strike="noStrike" cap="none">
              <a:solidFill>
                <a:srgbClr val="000000"/>
              </a:solidFill>
              <a:latin typeface="Arial"/>
              <a:ea typeface="Arial"/>
              <a:cs typeface="Arial"/>
              <a:sym typeface="Arial"/>
            </a:endParaRPr>
          </a:p>
        </p:txBody>
      </p:sp>
      <p:sp>
        <p:nvSpPr>
          <p:cNvPr id="114" name="Google Shape;114;p6"/>
          <p:cNvSpPr/>
          <p:nvPr/>
        </p:nvSpPr>
        <p:spPr>
          <a:xfrm>
            <a:off x="6309750" y="3081300"/>
            <a:ext cx="2660700" cy="146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1" i="0" u="none" strike="noStrike" cap="none">
                <a:solidFill>
                  <a:srgbClr val="000000"/>
                </a:solidFill>
                <a:latin typeface="Arial"/>
                <a:ea typeface="Arial"/>
                <a:cs typeface="Arial"/>
                <a:sym typeface="Arial"/>
              </a:rPr>
              <a:t>Sentence starters:</a:t>
            </a:r>
            <a:endParaRPr sz="17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Arial"/>
                <a:ea typeface="Arial"/>
                <a:cs typeface="Arial"/>
                <a:sym typeface="Arial"/>
              </a:rPr>
              <a:t>NGB’s help to….</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Arial"/>
                <a:ea typeface="Arial"/>
                <a:cs typeface="Arial"/>
                <a:sym typeface="Arial"/>
              </a:rPr>
              <a:t>They also allow…..</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Arial"/>
                <a:ea typeface="Arial"/>
                <a:cs typeface="Arial"/>
                <a:sym typeface="Arial"/>
              </a:rPr>
              <a:t>Without NGB’s…..</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5" name="Google Shape;115;p6"/>
          <p:cNvPicPr preferRelativeResize="0"/>
          <p:nvPr/>
        </p:nvPicPr>
        <p:blipFill rotWithShape="1">
          <a:blip r:embed="rId3">
            <a:alphaModFix/>
          </a:blip>
          <a:srcRect/>
          <a:stretch/>
        </p:blipFill>
        <p:spPr>
          <a:xfrm>
            <a:off x="8577723" y="2164731"/>
            <a:ext cx="566275" cy="1247275"/>
          </a:xfrm>
          <a:prstGeom prst="rect">
            <a:avLst/>
          </a:prstGeom>
          <a:noFill/>
          <a:ln>
            <a:noFill/>
          </a:ln>
        </p:spPr>
      </p:pic>
      <p:sp>
        <p:nvSpPr>
          <p:cNvPr id="116" name="Google Shape;116;p6"/>
          <p:cNvSpPr/>
          <p:nvPr/>
        </p:nvSpPr>
        <p:spPr>
          <a:xfrm>
            <a:off x="-925" y="4634225"/>
            <a:ext cx="9144000" cy="509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Lesson question: Can I identify the different types of sports and the benefits they have on the body?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7"/>
          <p:cNvSpPr txBox="1">
            <a:spLocks noGrp="1"/>
          </p:cNvSpPr>
          <p:nvPr>
            <p:ph type="title"/>
          </p:nvPr>
        </p:nvSpPr>
        <p:spPr>
          <a:xfrm>
            <a:off x="262250" y="1680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Team Sports</a:t>
            </a:r>
            <a:endParaRPr/>
          </a:p>
        </p:txBody>
      </p:sp>
      <p:sp>
        <p:nvSpPr>
          <p:cNvPr id="122" name="Google Shape;122;p7"/>
          <p:cNvSpPr/>
          <p:nvPr/>
        </p:nvSpPr>
        <p:spPr>
          <a:xfrm>
            <a:off x="262250" y="740775"/>
            <a:ext cx="6904200" cy="1938600"/>
          </a:xfrm>
          <a:prstGeom prst="roundRect">
            <a:avLst>
              <a:gd name="adj" fmla="val 16667"/>
            </a:avLst>
          </a:prstGeom>
          <a:solidFill>
            <a:srgbClr val="D9EAD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7"/>
          <p:cNvSpPr txBox="1">
            <a:spLocks noGrp="1"/>
          </p:cNvSpPr>
          <p:nvPr>
            <p:ph type="body" idx="1"/>
          </p:nvPr>
        </p:nvSpPr>
        <p:spPr>
          <a:xfrm>
            <a:off x="262250" y="801850"/>
            <a:ext cx="7086000" cy="201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GB" sz="1850" b="1">
                <a:solidFill>
                  <a:schemeClr val="dk1"/>
                </a:solidFill>
              </a:rPr>
              <a:t>Definition: </a:t>
            </a:r>
            <a:r>
              <a:rPr lang="en-GB" sz="1850">
                <a:solidFill>
                  <a:schemeClr val="dk1"/>
                </a:solidFill>
              </a:rPr>
              <a:t>A </a:t>
            </a:r>
            <a:r>
              <a:rPr lang="en-GB" sz="1850" b="1">
                <a:solidFill>
                  <a:schemeClr val="dk1"/>
                </a:solidFill>
              </a:rPr>
              <a:t>team sport</a:t>
            </a:r>
            <a:r>
              <a:rPr lang="en-GB" sz="1850">
                <a:solidFill>
                  <a:schemeClr val="dk1"/>
                </a:solidFill>
              </a:rPr>
              <a:t> includes any </a:t>
            </a:r>
            <a:r>
              <a:rPr lang="en-GB" sz="1850">
                <a:solidFill>
                  <a:schemeClr val="dk1"/>
                </a:solidFill>
                <a:uFill>
                  <a:noFill/>
                </a:uFill>
                <a:hlinkClick r:id="rId3">
                  <a:extLst>
                    <a:ext uri="{A12FA001-AC4F-418D-AE19-62706E023703}">
                      <ahyp:hlinkClr xmlns:ahyp="http://schemas.microsoft.com/office/drawing/2018/hyperlinkcolor" val="tx"/>
                    </a:ext>
                  </a:extLst>
                </a:hlinkClick>
              </a:rPr>
              <a:t>sport</a:t>
            </a:r>
            <a:r>
              <a:rPr lang="en-GB" sz="1850">
                <a:solidFill>
                  <a:schemeClr val="dk1"/>
                </a:solidFill>
              </a:rPr>
              <a:t> where individuals are organized into opposite</a:t>
            </a:r>
            <a:r>
              <a:rPr lang="en-GB" sz="1850">
                <a:solidFill>
                  <a:schemeClr val="dk1"/>
                </a:solidFill>
                <a:uFill>
                  <a:noFill/>
                </a:uFill>
                <a:hlinkClick r:id="rId4">
                  <a:extLst>
                    <a:ext uri="{A12FA001-AC4F-418D-AE19-62706E023703}">
                      <ahyp:hlinkClr xmlns:ahyp="http://schemas.microsoft.com/office/drawing/2018/hyperlinkcolor" val="tx"/>
                    </a:ext>
                  </a:extLst>
                </a:hlinkClick>
              </a:rPr>
              <a:t> teams</a:t>
            </a:r>
            <a:r>
              <a:rPr lang="en-GB" sz="1850">
                <a:solidFill>
                  <a:schemeClr val="dk1"/>
                </a:solidFill>
              </a:rPr>
              <a:t> which compete to win. Team members act together towards a shared objective. Team members set goals, make decisions, communicate, manage conflict, and solve problems in a supportive, trusting atmosphere.</a:t>
            </a:r>
            <a:endParaRPr sz="2600">
              <a:solidFill>
                <a:schemeClr val="dk1"/>
              </a:solidFill>
            </a:endParaRPr>
          </a:p>
        </p:txBody>
      </p:sp>
      <p:pic>
        <p:nvPicPr>
          <p:cNvPr id="124" name="Google Shape;124;p7"/>
          <p:cNvPicPr preferRelativeResize="0"/>
          <p:nvPr/>
        </p:nvPicPr>
        <p:blipFill rotWithShape="1">
          <a:blip r:embed="rId5">
            <a:alphaModFix/>
          </a:blip>
          <a:srcRect l="14566" r="14644"/>
          <a:stretch/>
        </p:blipFill>
        <p:spPr>
          <a:xfrm>
            <a:off x="262250" y="2931850"/>
            <a:ext cx="1289775" cy="1214700"/>
          </a:xfrm>
          <a:prstGeom prst="rect">
            <a:avLst/>
          </a:prstGeom>
          <a:noFill/>
          <a:ln>
            <a:noFill/>
          </a:ln>
        </p:spPr>
      </p:pic>
      <p:pic>
        <p:nvPicPr>
          <p:cNvPr id="125" name="Google Shape;125;p7"/>
          <p:cNvPicPr preferRelativeResize="0"/>
          <p:nvPr/>
        </p:nvPicPr>
        <p:blipFill rotWithShape="1">
          <a:blip r:embed="rId6">
            <a:alphaModFix/>
          </a:blip>
          <a:srcRect/>
          <a:stretch/>
        </p:blipFill>
        <p:spPr>
          <a:xfrm>
            <a:off x="7295203" y="417788"/>
            <a:ext cx="1677801" cy="2400675"/>
          </a:xfrm>
          <a:prstGeom prst="rect">
            <a:avLst/>
          </a:prstGeom>
          <a:noFill/>
          <a:ln>
            <a:noFill/>
          </a:ln>
        </p:spPr>
      </p:pic>
      <p:pic>
        <p:nvPicPr>
          <p:cNvPr id="126" name="Google Shape;126;p7"/>
          <p:cNvPicPr preferRelativeResize="0"/>
          <p:nvPr/>
        </p:nvPicPr>
        <p:blipFill rotWithShape="1">
          <a:blip r:embed="rId7">
            <a:alphaModFix/>
          </a:blip>
          <a:srcRect l="25241" r="29356"/>
          <a:stretch/>
        </p:blipFill>
        <p:spPr>
          <a:xfrm>
            <a:off x="7011437" y="2755525"/>
            <a:ext cx="1157275" cy="1391025"/>
          </a:xfrm>
          <a:prstGeom prst="rect">
            <a:avLst/>
          </a:prstGeom>
          <a:noFill/>
          <a:ln>
            <a:noFill/>
          </a:ln>
        </p:spPr>
      </p:pic>
      <p:pic>
        <p:nvPicPr>
          <p:cNvPr id="127" name="Google Shape;127;p7"/>
          <p:cNvPicPr preferRelativeResize="0"/>
          <p:nvPr/>
        </p:nvPicPr>
        <p:blipFill rotWithShape="1">
          <a:blip r:embed="rId8">
            <a:alphaModFix/>
          </a:blip>
          <a:srcRect/>
          <a:stretch/>
        </p:blipFill>
        <p:spPr>
          <a:xfrm>
            <a:off x="1694525" y="2894313"/>
            <a:ext cx="1289775" cy="1289775"/>
          </a:xfrm>
          <a:prstGeom prst="rect">
            <a:avLst/>
          </a:prstGeom>
          <a:noFill/>
          <a:ln>
            <a:noFill/>
          </a:ln>
        </p:spPr>
      </p:pic>
      <p:pic>
        <p:nvPicPr>
          <p:cNvPr id="128" name="Google Shape;128;p7"/>
          <p:cNvPicPr preferRelativeResize="0"/>
          <p:nvPr/>
        </p:nvPicPr>
        <p:blipFill rotWithShape="1">
          <a:blip r:embed="rId9">
            <a:alphaModFix/>
          </a:blip>
          <a:srcRect/>
          <a:stretch/>
        </p:blipFill>
        <p:spPr>
          <a:xfrm>
            <a:off x="3126800" y="2894337"/>
            <a:ext cx="1833049" cy="1214700"/>
          </a:xfrm>
          <a:prstGeom prst="rect">
            <a:avLst/>
          </a:prstGeom>
          <a:noFill/>
          <a:ln>
            <a:noFill/>
          </a:ln>
        </p:spPr>
      </p:pic>
      <p:pic>
        <p:nvPicPr>
          <p:cNvPr id="129" name="Google Shape;129;p7"/>
          <p:cNvPicPr preferRelativeResize="0"/>
          <p:nvPr/>
        </p:nvPicPr>
        <p:blipFill rotWithShape="1">
          <a:blip r:embed="rId10">
            <a:alphaModFix/>
          </a:blip>
          <a:srcRect/>
          <a:stretch/>
        </p:blipFill>
        <p:spPr>
          <a:xfrm>
            <a:off x="5102350" y="2896450"/>
            <a:ext cx="1677800" cy="1210462"/>
          </a:xfrm>
          <a:prstGeom prst="rect">
            <a:avLst/>
          </a:prstGeom>
          <a:noFill/>
          <a:ln>
            <a:noFill/>
          </a:ln>
        </p:spPr>
      </p:pic>
      <p:pic>
        <p:nvPicPr>
          <p:cNvPr id="130" name="Google Shape;130;p7"/>
          <p:cNvPicPr preferRelativeResize="0"/>
          <p:nvPr/>
        </p:nvPicPr>
        <p:blipFill rotWithShape="1">
          <a:blip r:embed="rId11">
            <a:alphaModFix/>
          </a:blip>
          <a:srcRect/>
          <a:stretch/>
        </p:blipFill>
        <p:spPr>
          <a:xfrm>
            <a:off x="8577723" y="2571756"/>
            <a:ext cx="566275" cy="1247275"/>
          </a:xfrm>
          <a:prstGeom prst="rect">
            <a:avLst/>
          </a:prstGeom>
          <a:noFill/>
          <a:ln>
            <a:noFill/>
          </a:ln>
        </p:spPr>
      </p:pic>
      <p:sp>
        <p:nvSpPr>
          <p:cNvPr id="131" name="Google Shape;131;p7"/>
          <p:cNvSpPr/>
          <p:nvPr/>
        </p:nvSpPr>
        <p:spPr>
          <a:xfrm>
            <a:off x="-925" y="4634225"/>
            <a:ext cx="9144000" cy="509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Lesson question: Can I identify the different types of sports and the benefits they have on the body?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8"/>
          <p:cNvSpPr txBox="1">
            <a:spLocks noGrp="1"/>
          </p:cNvSpPr>
          <p:nvPr>
            <p:ph type="title"/>
          </p:nvPr>
        </p:nvSpPr>
        <p:spPr>
          <a:xfrm>
            <a:off x="262250" y="1680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Individual Sports</a:t>
            </a:r>
            <a:endParaRPr/>
          </a:p>
        </p:txBody>
      </p:sp>
      <p:sp>
        <p:nvSpPr>
          <p:cNvPr id="137" name="Google Shape;137;p8"/>
          <p:cNvSpPr/>
          <p:nvPr/>
        </p:nvSpPr>
        <p:spPr>
          <a:xfrm>
            <a:off x="262250" y="740775"/>
            <a:ext cx="6904200" cy="2004300"/>
          </a:xfrm>
          <a:prstGeom prst="roundRect">
            <a:avLst>
              <a:gd name="adj" fmla="val 16667"/>
            </a:avLst>
          </a:prstGeom>
          <a:solidFill>
            <a:srgbClr val="D9EAD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8"/>
          <p:cNvSpPr txBox="1">
            <a:spLocks noGrp="1"/>
          </p:cNvSpPr>
          <p:nvPr>
            <p:ph type="body" idx="1"/>
          </p:nvPr>
        </p:nvSpPr>
        <p:spPr>
          <a:xfrm>
            <a:off x="262250" y="801850"/>
            <a:ext cx="6512400" cy="144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GB" sz="1850" b="1">
                <a:solidFill>
                  <a:schemeClr val="dk1"/>
                </a:solidFill>
              </a:rPr>
              <a:t>Definition: </a:t>
            </a:r>
            <a:r>
              <a:rPr lang="en-GB" sz="1850">
                <a:solidFill>
                  <a:schemeClr val="dk1"/>
                </a:solidFill>
              </a:rPr>
              <a:t>An individual sport is where a person competes against themselves either generating a time or a score which is then compared against others. Individual sports can form part of a team in which the score are combined. Traditionally they compete alone.</a:t>
            </a:r>
            <a:endParaRPr sz="2600">
              <a:solidFill>
                <a:schemeClr val="dk1"/>
              </a:solidFill>
            </a:endParaRPr>
          </a:p>
        </p:txBody>
      </p:sp>
      <p:pic>
        <p:nvPicPr>
          <p:cNvPr id="139" name="Google Shape;139;p8"/>
          <p:cNvPicPr preferRelativeResize="0"/>
          <p:nvPr/>
        </p:nvPicPr>
        <p:blipFill rotWithShape="1">
          <a:blip r:embed="rId3">
            <a:alphaModFix/>
          </a:blip>
          <a:srcRect/>
          <a:stretch/>
        </p:blipFill>
        <p:spPr>
          <a:xfrm>
            <a:off x="269550" y="2884300"/>
            <a:ext cx="1923282" cy="1384775"/>
          </a:xfrm>
          <a:prstGeom prst="rect">
            <a:avLst/>
          </a:prstGeom>
          <a:noFill/>
          <a:ln>
            <a:noFill/>
          </a:ln>
        </p:spPr>
      </p:pic>
      <p:pic>
        <p:nvPicPr>
          <p:cNvPr id="140" name="Google Shape;140;p8"/>
          <p:cNvPicPr preferRelativeResize="0"/>
          <p:nvPr/>
        </p:nvPicPr>
        <p:blipFill rotWithShape="1">
          <a:blip r:embed="rId4">
            <a:alphaModFix/>
          </a:blip>
          <a:srcRect t="21624" b="19723"/>
          <a:stretch/>
        </p:blipFill>
        <p:spPr>
          <a:xfrm>
            <a:off x="2723250" y="2884300"/>
            <a:ext cx="2360924" cy="1384776"/>
          </a:xfrm>
          <a:prstGeom prst="rect">
            <a:avLst/>
          </a:prstGeom>
          <a:noFill/>
          <a:ln>
            <a:noFill/>
          </a:ln>
        </p:spPr>
      </p:pic>
      <p:pic>
        <p:nvPicPr>
          <p:cNvPr id="141" name="Google Shape;141;p8"/>
          <p:cNvPicPr preferRelativeResize="0"/>
          <p:nvPr/>
        </p:nvPicPr>
        <p:blipFill rotWithShape="1">
          <a:blip r:embed="rId5">
            <a:alphaModFix/>
          </a:blip>
          <a:srcRect/>
          <a:stretch/>
        </p:blipFill>
        <p:spPr>
          <a:xfrm>
            <a:off x="5337625" y="2884306"/>
            <a:ext cx="2288801" cy="905711"/>
          </a:xfrm>
          <a:prstGeom prst="rect">
            <a:avLst/>
          </a:prstGeom>
          <a:noFill/>
          <a:ln>
            <a:noFill/>
          </a:ln>
        </p:spPr>
      </p:pic>
      <p:pic>
        <p:nvPicPr>
          <p:cNvPr id="142" name="Google Shape;142;p8"/>
          <p:cNvPicPr preferRelativeResize="0"/>
          <p:nvPr/>
        </p:nvPicPr>
        <p:blipFill rotWithShape="1">
          <a:blip r:embed="rId6">
            <a:alphaModFix/>
          </a:blip>
          <a:srcRect/>
          <a:stretch/>
        </p:blipFill>
        <p:spPr>
          <a:xfrm>
            <a:off x="8389798" y="97956"/>
            <a:ext cx="566275" cy="1247275"/>
          </a:xfrm>
          <a:prstGeom prst="rect">
            <a:avLst/>
          </a:prstGeom>
          <a:noFill/>
          <a:ln>
            <a:noFill/>
          </a:ln>
        </p:spPr>
      </p:pic>
      <p:sp>
        <p:nvSpPr>
          <p:cNvPr id="143" name="Google Shape;143;p8"/>
          <p:cNvSpPr/>
          <p:nvPr/>
        </p:nvSpPr>
        <p:spPr>
          <a:xfrm>
            <a:off x="-925" y="4634225"/>
            <a:ext cx="9144000" cy="509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Lesson question: Can I identify the different types of sports and the benefits they have on the body?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9"/>
          <p:cNvSpPr txBox="1">
            <a:spLocks noGrp="1"/>
          </p:cNvSpPr>
          <p:nvPr>
            <p:ph type="title"/>
          </p:nvPr>
        </p:nvSpPr>
        <p:spPr>
          <a:xfrm>
            <a:off x="311700" y="1680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t>Research task</a:t>
            </a:r>
            <a:endParaRPr b="1"/>
          </a:p>
        </p:txBody>
      </p:sp>
      <p:sp>
        <p:nvSpPr>
          <p:cNvPr id="149" name="Google Shape;149;p9"/>
          <p:cNvSpPr/>
          <p:nvPr/>
        </p:nvSpPr>
        <p:spPr>
          <a:xfrm>
            <a:off x="384825" y="806275"/>
            <a:ext cx="7794300" cy="3471900"/>
          </a:xfrm>
          <a:prstGeom prst="rect">
            <a:avLst/>
          </a:prstGeom>
          <a:solidFill>
            <a:srgbClr val="FCE5CD"/>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9"/>
          <p:cNvSpPr txBox="1">
            <a:spLocks noGrp="1"/>
          </p:cNvSpPr>
          <p:nvPr>
            <p:ph type="body" idx="1"/>
          </p:nvPr>
        </p:nvSpPr>
        <p:spPr>
          <a:xfrm>
            <a:off x="384825" y="773575"/>
            <a:ext cx="7610400" cy="336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dirty="0">
                <a:solidFill>
                  <a:schemeClr val="dk1"/>
                </a:solidFill>
              </a:rPr>
              <a:t>Your task now is to research four National governing bodies for TWO of your chosen sports. You will need to:</a:t>
            </a:r>
            <a:endParaRPr dirty="0">
              <a:solidFill>
                <a:schemeClr val="dk1"/>
              </a:solidFill>
            </a:endParaRPr>
          </a:p>
          <a:p>
            <a:pPr marL="457200" lvl="0" indent="-342900" algn="l" rtl="0">
              <a:lnSpc>
                <a:spcPct val="115000"/>
              </a:lnSpc>
              <a:spcBef>
                <a:spcPts val="1200"/>
              </a:spcBef>
              <a:spcAft>
                <a:spcPts val="0"/>
              </a:spcAft>
              <a:buClr>
                <a:schemeClr val="dk1"/>
              </a:buClr>
              <a:buSzPts val="1800"/>
              <a:buChar char="●"/>
            </a:pPr>
            <a:r>
              <a:rPr lang="en-GB" dirty="0">
                <a:solidFill>
                  <a:schemeClr val="dk1"/>
                </a:solidFill>
              </a:rPr>
              <a:t>Name the national governing body</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GB" dirty="0">
                <a:solidFill>
                  <a:schemeClr val="dk1"/>
                </a:solidFill>
              </a:rPr>
              <a:t>Who is in charge of the NGB</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GB" dirty="0">
                <a:solidFill>
                  <a:schemeClr val="dk1"/>
                </a:solidFill>
              </a:rPr>
              <a:t>What do they do to encourage participation</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GB" dirty="0">
                <a:solidFill>
                  <a:schemeClr val="dk1"/>
                </a:solidFill>
              </a:rPr>
              <a:t>Publicise the sport</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GB" dirty="0">
                <a:solidFill>
                  <a:schemeClr val="dk1"/>
                </a:solidFill>
              </a:rPr>
              <a:t>Promote equality and fair play</a:t>
            </a:r>
            <a:endParaRPr dirty="0">
              <a:solidFill>
                <a:schemeClr val="dk1"/>
              </a:solidFill>
            </a:endParaRPr>
          </a:p>
          <a:p>
            <a:pPr marL="0" lvl="0" indent="0" algn="l" rtl="0">
              <a:lnSpc>
                <a:spcPct val="115000"/>
              </a:lnSpc>
              <a:spcBef>
                <a:spcPts val="1200"/>
              </a:spcBef>
              <a:spcAft>
                <a:spcPts val="0"/>
              </a:spcAft>
              <a:buSzPts val="1800"/>
              <a:buNone/>
            </a:pPr>
            <a:r>
              <a:rPr lang="en-GB" dirty="0">
                <a:solidFill>
                  <a:schemeClr val="dk1"/>
                </a:solidFill>
              </a:rPr>
              <a:t>You will need to </a:t>
            </a:r>
            <a:r>
              <a:rPr lang="en-GB" b="1" u="sng" dirty="0">
                <a:solidFill>
                  <a:schemeClr val="dk1"/>
                </a:solidFill>
              </a:rPr>
              <a:t>write</a:t>
            </a:r>
            <a:r>
              <a:rPr lang="en-GB" dirty="0">
                <a:solidFill>
                  <a:schemeClr val="dk1"/>
                </a:solidFill>
              </a:rPr>
              <a:t> this information down in your books!</a:t>
            </a:r>
            <a:endParaRPr dirty="0">
              <a:solidFill>
                <a:schemeClr val="dk1"/>
              </a:solidFill>
            </a:endParaRPr>
          </a:p>
          <a:p>
            <a:pPr marL="0" lvl="0" indent="0" algn="l" rtl="0">
              <a:lnSpc>
                <a:spcPct val="115000"/>
              </a:lnSpc>
              <a:spcBef>
                <a:spcPts val="1200"/>
              </a:spcBef>
              <a:spcAft>
                <a:spcPts val="1200"/>
              </a:spcAft>
              <a:buSzPts val="1800"/>
              <a:buNone/>
            </a:pPr>
            <a:endParaRPr dirty="0">
              <a:solidFill>
                <a:schemeClr val="dk1"/>
              </a:solidFill>
            </a:endParaRPr>
          </a:p>
        </p:txBody>
      </p:sp>
      <p:pic>
        <p:nvPicPr>
          <p:cNvPr id="151" name="Google Shape;151;p9"/>
          <p:cNvPicPr preferRelativeResize="0"/>
          <p:nvPr/>
        </p:nvPicPr>
        <p:blipFill rotWithShape="1">
          <a:blip r:embed="rId3">
            <a:alphaModFix/>
          </a:blip>
          <a:srcRect/>
          <a:stretch/>
        </p:blipFill>
        <p:spPr>
          <a:xfrm>
            <a:off x="6283775" y="1361100"/>
            <a:ext cx="1711450" cy="1711450"/>
          </a:xfrm>
          <a:prstGeom prst="rect">
            <a:avLst/>
          </a:prstGeom>
          <a:noFill/>
          <a:ln>
            <a:noFill/>
          </a:ln>
        </p:spPr>
      </p:pic>
      <p:pic>
        <p:nvPicPr>
          <p:cNvPr id="152" name="Google Shape;152;p9"/>
          <p:cNvPicPr preferRelativeResize="0"/>
          <p:nvPr/>
        </p:nvPicPr>
        <p:blipFill rotWithShape="1">
          <a:blip r:embed="rId4">
            <a:alphaModFix/>
          </a:blip>
          <a:srcRect/>
          <a:stretch/>
        </p:blipFill>
        <p:spPr>
          <a:xfrm>
            <a:off x="8577724" y="6"/>
            <a:ext cx="566275" cy="1247275"/>
          </a:xfrm>
          <a:prstGeom prst="rect">
            <a:avLst/>
          </a:prstGeom>
          <a:noFill/>
          <a:ln>
            <a:noFill/>
          </a:ln>
        </p:spPr>
      </p:pic>
      <p:sp>
        <p:nvSpPr>
          <p:cNvPr id="153" name="Google Shape;153;p9"/>
          <p:cNvSpPr/>
          <p:nvPr/>
        </p:nvSpPr>
        <p:spPr>
          <a:xfrm>
            <a:off x="-925" y="4634225"/>
            <a:ext cx="9144000" cy="509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Lesson question: Can I identify the different types of sports and the benefits they have on the body?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1537</Words>
  <Application>Microsoft Office PowerPoint</Application>
  <PresentationFormat>On-screen Show (16:9)</PresentationFormat>
  <Paragraphs>127</Paragraphs>
  <Slides>17</Slides>
  <Notes>17</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17</vt:i4>
      </vt:variant>
    </vt:vector>
  </HeadingPairs>
  <TitlesOfParts>
    <vt:vector size="19" baseType="lpstr">
      <vt:lpstr>Arial</vt:lpstr>
      <vt:lpstr>Simple Light</vt:lpstr>
      <vt:lpstr>PowerPoint Presentation</vt:lpstr>
      <vt:lpstr>PowerPoint Presentation</vt:lpstr>
      <vt:lpstr>BTEC Component 1 - preparing participants to take part in sport and physical activity</vt:lpstr>
      <vt:lpstr>Sports</vt:lpstr>
      <vt:lpstr>Roles of National Governing Bodies </vt:lpstr>
      <vt:lpstr>Roles of National Governing Bodies</vt:lpstr>
      <vt:lpstr>Team Sports</vt:lpstr>
      <vt:lpstr>Individual Sports</vt:lpstr>
      <vt:lpstr>Research task</vt:lpstr>
      <vt:lpstr>Peer assessment time</vt:lpstr>
      <vt:lpstr>What are the benefits of taking part in sport?</vt:lpstr>
      <vt:lpstr>Benefits of taking part in sport</vt:lpstr>
      <vt:lpstr>Benefits of taking part in sport</vt:lpstr>
      <vt:lpstr>Leadership and resilience</vt:lpstr>
      <vt:lpstr>Stress relief</vt:lpstr>
      <vt:lpstr>Benefits of taking part in sport</vt:lpstr>
      <vt:lpstr>Homework / Class task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Amy Hussey</cp:lastModifiedBy>
  <cp:revision>4</cp:revision>
  <dcterms:modified xsi:type="dcterms:W3CDTF">2022-09-20T12:11:03Z</dcterms:modified>
</cp:coreProperties>
</file>