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62" r:id="rId3"/>
    <p:sldId id="257" r:id="rId4"/>
    <p:sldId id="265" r:id="rId5"/>
    <p:sldId id="288" r:id="rId6"/>
    <p:sldId id="267" r:id="rId7"/>
    <p:sldId id="268" r:id="rId8"/>
    <p:sldId id="258" r:id="rId9"/>
    <p:sldId id="269" r:id="rId10"/>
    <p:sldId id="270" r:id="rId11"/>
    <p:sldId id="286" r:id="rId12"/>
    <p:sldId id="287" r:id="rId13"/>
    <p:sldId id="285" r:id="rId14"/>
    <p:sldId id="259" r:id="rId15"/>
    <p:sldId id="266" r:id="rId16"/>
    <p:sldId id="293" r:id="rId17"/>
    <p:sldId id="294" r:id="rId18"/>
    <p:sldId id="290" r:id="rId19"/>
    <p:sldId id="291" r:id="rId20"/>
    <p:sldId id="292" r:id="rId21"/>
    <p:sldId id="260"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307" r:id="rId35"/>
    <p:sldId id="261" r:id="rId36"/>
    <p:sldId id="263" r:id="rId37"/>
    <p:sldId id="30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24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43237-F92B-4CDB-BB86-844865F46B6D}" type="datetimeFigureOut">
              <a:rPr lang="en-GB" smtClean="0"/>
              <a:t>22/05/2022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BB4B8B-2857-4E60-962B-6665BD3EC564}" type="slidenum">
              <a:rPr lang="en-GB" smtClean="0"/>
              <a:t>‹#›</a:t>
            </a:fld>
            <a:endParaRPr lang="en-GB"/>
          </a:p>
        </p:txBody>
      </p:sp>
    </p:spTree>
    <p:extLst>
      <p:ext uri="{BB962C8B-B14F-4D97-AF65-F5344CB8AC3E}">
        <p14:creationId xmlns:p14="http://schemas.microsoft.com/office/powerpoint/2010/main" val="2751245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65FCA2DD-AAE5-4AC3-B15B-52A00034432B}"/>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8DA5FCA-D0E6-4D41-9664-4B49226594EB}" type="slidenum">
              <a:rPr lang="en-GB" altLang="en-US" smtClean="0"/>
              <a:pPr>
                <a:spcBef>
                  <a:spcPct val="0"/>
                </a:spcBef>
              </a:pPr>
              <a:t>25</a:t>
            </a:fld>
            <a:endParaRPr lang="en-GB" altLang="en-US"/>
          </a:p>
        </p:txBody>
      </p:sp>
      <p:sp>
        <p:nvSpPr>
          <p:cNvPr id="7171" name="Rectangle 2">
            <a:extLst>
              <a:ext uri="{FF2B5EF4-FFF2-40B4-BE49-F238E27FC236}">
                <a16:creationId xmlns:a16="http://schemas.microsoft.com/office/drawing/2014/main" id="{1AC75971-1A4D-4D0B-A987-94F255FB455A}"/>
              </a:ext>
            </a:extLst>
          </p:cNvPr>
          <p:cNvSpPr>
            <a:spLocks noGrp="1" noRot="1" noChangeAspect="1" noChangeArrowheads="1" noTextEdit="1"/>
          </p:cNvSpPr>
          <p:nvPr>
            <p:ph type="sldImg"/>
          </p:nvPr>
        </p:nvSpPr>
        <p:spPr>
          <a:xfrm>
            <a:off x="382588" y="685800"/>
            <a:ext cx="6096000" cy="3429000"/>
          </a:xfrm>
          <a:ln/>
        </p:spPr>
      </p:sp>
      <p:sp>
        <p:nvSpPr>
          <p:cNvPr id="7172" name="Rectangle 3">
            <a:extLst>
              <a:ext uri="{FF2B5EF4-FFF2-40B4-BE49-F238E27FC236}">
                <a16:creationId xmlns:a16="http://schemas.microsoft.com/office/drawing/2014/main" id="{52535BBA-8624-4902-A6F7-3D6EED280AF2}"/>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22/05/2022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22/05/2022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22/05/2022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22/05/2022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22/05/2022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22/05/2022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22/05/2022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22/05/2022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22/05/2022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22/05/2022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22/05/2022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22/05/2022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assroom.thenational.academy/subjects-by-key-stage"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image" Target="../media/image18.pn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48.png"/><Relationship Id="rId5" Type="http://schemas.openxmlformats.org/officeDocument/2006/relationships/image" Target="../media/image9.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www.amazon.com/gp/product/images/0819560863/ref=dp_image_0/002-3536444-9774440?ie=UTF8&amp;n=283155&amp;s=books"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www.amazon.com/gp/product/images/0819560863/ref=dp_image_0/002-3536444-9774440?ie=UTF8&amp;n=283155&amp;s=books"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en.wikipedia.org/wiki/1943" TargetMode="External"/><Relationship Id="rId7" Type="http://schemas.openxmlformats.org/officeDocument/2006/relationships/hyperlink" Target="http://en.wikipedia.org/wiki/Stadelheim_Prison" TargetMode="External"/><Relationship Id="rId2" Type="http://schemas.openxmlformats.org/officeDocument/2006/relationships/hyperlink" Target="http://en.wikipedia.org/wiki/February_22" TargetMode="External"/><Relationship Id="rId1" Type="http://schemas.openxmlformats.org/officeDocument/2006/relationships/slideLayout" Target="../slideLayouts/slideLayout1.xml"/><Relationship Id="rId6" Type="http://schemas.openxmlformats.org/officeDocument/2006/relationships/hyperlink" Target="http://en.wikipedia.org/wiki/Johann_Reichhart" TargetMode="External"/><Relationship Id="rId5" Type="http://schemas.openxmlformats.org/officeDocument/2006/relationships/hyperlink" Target="http://en.wikipedia.org/wiki/Christoph_Probst" TargetMode="External"/><Relationship Id="rId4" Type="http://schemas.openxmlformats.org/officeDocument/2006/relationships/hyperlink" Target="http://en.wikipedia.org/wiki/Hans_Schol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hyperlink" Target="http://en.wikipedia.org/wiki/1943" TargetMode="External"/><Relationship Id="rId7" Type="http://schemas.openxmlformats.org/officeDocument/2006/relationships/hyperlink" Target="http://en.wikipedia.org/wiki/Stadelheim_Prison" TargetMode="External"/><Relationship Id="rId2" Type="http://schemas.openxmlformats.org/officeDocument/2006/relationships/hyperlink" Target="http://en.wikipedia.org/wiki/February_22" TargetMode="External"/><Relationship Id="rId1" Type="http://schemas.openxmlformats.org/officeDocument/2006/relationships/slideLayout" Target="../slideLayouts/slideLayout1.xml"/><Relationship Id="rId6" Type="http://schemas.openxmlformats.org/officeDocument/2006/relationships/hyperlink" Target="http://en.wikipedia.org/wiki/Johann_Reichhart" TargetMode="External"/><Relationship Id="rId5" Type="http://schemas.openxmlformats.org/officeDocument/2006/relationships/hyperlink" Target="http://en.wikipedia.org/wiki/Christoph_Probst" TargetMode="External"/><Relationship Id="rId10" Type="http://schemas.openxmlformats.org/officeDocument/2006/relationships/hyperlink" Target="http://en.wikipedia.org/wiki/Nazism" TargetMode="External"/><Relationship Id="rId4" Type="http://schemas.openxmlformats.org/officeDocument/2006/relationships/hyperlink" Target="http://en.wikipedia.org/wiki/Hans_Scholl" TargetMode="External"/><Relationship Id="rId9" Type="http://schemas.openxmlformats.org/officeDocument/2006/relationships/hyperlink" Target="http://en.wikipedia.org/wiki/White_Rose"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en.wikipedia.org/wiki/Ulrich_Wilhelm_Graf_Schwerin_von_Schwanenfeld" TargetMode="External"/><Relationship Id="rId2" Type="http://schemas.openxmlformats.org/officeDocument/2006/relationships/hyperlink" Target="http://en.wikipedia.org/wiki/July_20_Plot" TargetMode="Externa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hyperlink" Target="http://en.wikipedia.org/wiki/Guillotine" TargetMode="External"/><Relationship Id="rId4" Type="http://schemas.openxmlformats.org/officeDocument/2006/relationships/hyperlink" Target="http://en.wikipedia.org/wiki/White_Rose"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hyperlink" Target="https://www.youtube.com/watch?v=nrbBlXqc1Is"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file:///\\JRS-US-03.JRS.INTERNAL\Staffresources\Departments\MFL\AUDIO%20FILES\Echo%20sound%20files\ECHO%203%20Red\ECHO%203%20Red%20CD2\15%20Track%2015.wma"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9.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767" y="179161"/>
            <a:ext cx="10641732" cy="6370975"/>
          </a:xfrm>
          <a:prstGeom prst="rect">
            <a:avLst/>
          </a:prstGeom>
        </p:spPr>
        <p:txBody>
          <a:bodyPr wrap="square">
            <a:spAutoFit/>
          </a:bodyPr>
          <a:lstStyle/>
          <a:p>
            <a:r>
              <a:rPr lang="en-GB" sz="2400" b="1" u="sng" dirty="0">
                <a:effectLst/>
                <a:latin typeface="Calibri" panose="020F0502020204030204" pitchFamily="34" charset="0"/>
                <a:ea typeface="Calibri" panose="020F0502020204030204" pitchFamily="34" charset="0"/>
                <a:cs typeface="Times New Roman" panose="02020603050405020304" pitchFamily="18" charset="0"/>
              </a:rPr>
              <a:t>Year 9 German TERM 6</a:t>
            </a:r>
            <a:r>
              <a:rPr lang="en-GB" sz="2400" b="1" dirty="0">
                <a:effectLst/>
                <a:latin typeface="Calibri" panose="020F0502020204030204" pitchFamily="34" charset="0"/>
                <a:ea typeface="Calibri" panose="020F0502020204030204" pitchFamily="34" charset="0"/>
                <a:cs typeface="Times New Roman" panose="02020603050405020304" pitchFamily="18" charset="0"/>
              </a:rPr>
              <a:t>:</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Pupils can also revise vocabulary on </a:t>
            </a:r>
            <a:r>
              <a:rPr lang="en-GB" sz="2400" b="1" dirty="0" err="1">
                <a:latin typeface="Calibri" panose="020F0502020204030204" pitchFamily="34" charset="0"/>
                <a:cs typeface="Times New Roman" panose="02020603050405020304" pitchFamily="18" charset="0"/>
              </a:rPr>
              <a:t>Linguascope</a:t>
            </a:r>
            <a:r>
              <a:rPr lang="en-GB" sz="2400" b="1" dirty="0">
                <a:latin typeface="Calibri" panose="020F0502020204030204" pitchFamily="34" charset="0"/>
                <a:cs typeface="Times New Roman" panose="02020603050405020304" pitchFamily="18" charset="0"/>
              </a:rPr>
              <a:t>- </a:t>
            </a:r>
          </a:p>
          <a:p>
            <a:r>
              <a:rPr lang="en-GB" sz="2400" b="1" dirty="0">
                <a:latin typeface="Calibri" panose="020F0502020204030204" pitchFamily="34" charset="0"/>
                <a:cs typeface="Times New Roman" panose="02020603050405020304" pitchFamily="18" charset="0"/>
              </a:rPr>
              <a:t>Username is </a:t>
            </a:r>
            <a:r>
              <a:rPr lang="en-GB" sz="2400" b="1" dirty="0" err="1">
                <a:latin typeface="Calibri" panose="020F0502020204030204" pitchFamily="34" charset="0"/>
                <a:cs typeface="Times New Roman" panose="02020603050405020304" pitchFamily="18" charset="0"/>
              </a:rPr>
              <a:t>kingshill</a:t>
            </a:r>
            <a:r>
              <a:rPr lang="en-GB" sz="2400" b="1" dirty="0">
                <a:latin typeface="Calibri" panose="020F0502020204030204" pitchFamily="34" charset="0"/>
                <a:cs typeface="Times New Roman" panose="02020603050405020304" pitchFamily="18" charset="0"/>
              </a:rPr>
              <a:t>    password is bonjour123</a:t>
            </a:r>
          </a:p>
          <a:p>
            <a:r>
              <a:rPr lang="en-GB" sz="2400" dirty="0"/>
              <a:t>Any new vocabulary they learn can be written in their orange books or on paper.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a:latin typeface="Calibri" panose="020F0502020204030204" pitchFamily="34" charset="0"/>
                <a:cs typeface="Times New Roman" panose="02020603050405020304" pitchFamily="18" charset="0"/>
                <a:hlinkClick r:id="rId2"/>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7343918" y="3283183"/>
            <a:ext cx="1420298" cy="859997"/>
          </a:xfrm>
          <a:prstGeom prst="rect">
            <a:avLst/>
          </a:prstGeom>
        </p:spPr>
      </p:pic>
      <p:pic>
        <p:nvPicPr>
          <p:cNvPr id="2" name="Picture 1">
            <a:extLst>
              <a:ext uri="{FF2B5EF4-FFF2-40B4-BE49-F238E27FC236}">
                <a16:creationId xmlns:a16="http://schemas.microsoft.com/office/drawing/2014/main" id="{06D2D226-419C-412F-8618-5C5B73704DCD}"/>
              </a:ext>
            </a:extLst>
          </p:cNvPr>
          <p:cNvPicPr>
            <a:picLocks noChangeAspect="1"/>
          </p:cNvPicPr>
          <p:nvPr/>
        </p:nvPicPr>
        <p:blipFill>
          <a:blip r:embed="rId4"/>
          <a:stretch>
            <a:fillRect/>
          </a:stretch>
        </p:blipFill>
        <p:spPr>
          <a:xfrm>
            <a:off x="10747194" y="71846"/>
            <a:ext cx="1362075" cy="952500"/>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EC2E26-42F6-4031-B030-7267944F920E}"/>
              </a:ext>
            </a:extLst>
          </p:cNvPr>
          <p:cNvPicPr>
            <a:picLocks noChangeAspect="1"/>
          </p:cNvPicPr>
          <p:nvPr/>
        </p:nvPicPr>
        <p:blipFill>
          <a:blip r:embed="rId2"/>
          <a:stretch>
            <a:fillRect/>
          </a:stretch>
        </p:blipFill>
        <p:spPr>
          <a:xfrm>
            <a:off x="1573717" y="-117566"/>
            <a:ext cx="9044566" cy="3654743"/>
          </a:xfrm>
          <a:prstGeom prst="rect">
            <a:avLst/>
          </a:prstGeom>
        </p:spPr>
      </p:pic>
      <p:pic>
        <p:nvPicPr>
          <p:cNvPr id="3" name="Picture 2">
            <a:extLst>
              <a:ext uri="{FF2B5EF4-FFF2-40B4-BE49-F238E27FC236}">
                <a16:creationId xmlns:a16="http://schemas.microsoft.com/office/drawing/2014/main" id="{A2000C03-CA69-404B-A26A-452FD72E6C2B}"/>
              </a:ext>
            </a:extLst>
          </p:cNvPr>
          <p:cNvPicPr>
            <a:picLocks noChangeAspect="1"/>
          </p:cNvPicPr>
          <p:nvPr/>
        </p:nvPicPr>
        <p:blipFill>
          <a:blip r:embed="rId3"/>
          <a:stretch>
            <a:fillRect/>
          </a:stretch>
        </p:blipFill>
        <p:spPr>
          <a:xfrm>
            <a:off x="2134646" y="3537177"/>
            <a:ext cx="8468584" cy="3451452"/>
          </a:xfrm>
          <a:prstGeom prst="rect">
            <a:avLst/>
          </a:prstGeom>
        </p:spPr>
      </p:pic>
    </p:spTree>
    <p:extLst>
      <p:ext uri="{BB962C8B-B14F-4D97-AF65-F5344CB8AC3E}">
        <p14:creationId xmlns:p14="http://schemas.microsoft.com/office/powerpoint/2010/main" val="824971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1FC62B-6D8B-484C-B4D6-08F2DB189C42}"/>
              </a:ext>
            </a:extLst>
          </p:cNvPr>
          <p:cNvPicPr>
            <a:picLocks noChangeAspect="1"/>
          </p:cNvPicPr>
          <p:nvPr/>
        </p:nvPicPr>
        <p:blipFill>
          <a:blip r:embed="rId2"/>
          <a:stretch>
            <a:fillRect/>
          </a:stretch>
        </p:blipFill>
        <p:spPr>
          <a:xfrm>
            <a:off x="1588336" y="0"/>
            <a:ext cx="9015328" cy="5264331"/>
          </a:xfrm>
          <a:prstGeom prst="rect">
            <a:avLst/>
          </a:prstGeom>
        </p:spPr>
      </p:pic>
      <p:sp>
        <p:nvSpPr>
          <p:cNvPr id="3" name="TextBox 2">
            <a:extLst>
              <a:ext uri="{FF2B5EF4-FFF2-40B4-BE49-F238E27FC236}">
                <a16:creationId xmlns:a16="http://schemas.microsoft.com/office/drawing/2014/main" id="{F2AE9F61-D6A8-4830-8C6B-DFF305BB5E4F}"/>
              </a:ext>
            </a:extLst>
          </p:cNvPr>
          <p:cNvSpPr txBox="1"/>
          <p:nvPr/>
        </p:nvSpPr>
        <p:spPr>
          <a:xfrm>
            <a:off x="1254034" y="5408023"/>
            <a:ext cx="10032275" cy="1200329"/>
          </a:xfrm>
          <a:prstGeom prst="rect">
            <a:avLst/>
          </a:prstGeom>
          <a:noFill/>
        </p:spPr>
        <p:txBody>
          <a:bodyPr wrap="square" rtlCol="0">
            <a:spAutoFit/>
          </a:bodyPr>
          <a:lstStyle/>
          <a:p>
            <a:r>
              <a:rPr lang="en-US" dirty="0"/>
              <a:t>Use these daily routine phrases to write a short paragraph in German about your routine. </a:t>
            </a:r>
          </a:p>
          <a:p>
            <a:r>
              <a:rPr lang="en-US" dirty="0"/>
              <a:t>Example:</a:t>
            </a:r>
          </a:p>
          <a:p>
            <a:r>
              <a:rPr lang="en-US" dirty="0"/>
              <a:t>Ich </a:t>
            </a:r>
            <a:r>
              <a:rPr lang="en-US" dirty="0" err="1"/>
              <a:t>wache</a:t>
            </a:r>
            <a:r>
              <a:rPr lang="en-US" dirty="0"/>
              <a:t> um Sieben </a:t>
            </a:r>
            <a:r>
              <a:rPr lang="en-US" dirty="0" err="1"/>
              <a:t>Uhr</a:t>
            </a:r>
            <a:r>
              <a:rPr lang="en-US" dirty="0"/>
              <a:t> auf und ich </a:t>
            </a:r>
            <a:r>
              <a:rPr lang="en-US" dirty="0" err="1"/>
              <a:t>stehe</a:t>
            </a:r>
            <a:r>
              <a:rPr lang="en-US" dirty="0"/>
              <a:t> um </a:t>
            </a:r>
            <a:r>
              <a:rPr lang="en-US" dirty="0" err="1"/>
              <a:t>Viertel</a:t>
            </a:r>
            <a:r>
              <a:rPr lang="en-US" dirty="0"/>
              <a:t> </a:t>
            </a:r>
            <a:r>
              <a:rPr lang="en-US" dirty="0" err="1"/>
              <a:t>nach</a:t>
            </a:r>
            <a:r>
              <a:rPr lang="en-US" dirty="0"/>
              <a:t> Sieben auf…</a:t>
            </a:r>
          </a:p>
          <a:p>
            <a:r>
              <a:rPr lang="en-US" dirty="0"/>
              <a:t>Remember to put the time straight after the verb.</a:t>
            </a:r>
            <a:endParaRPr lang="en-GB" dirty="0"/>
          </a:p>
        </p:txBody>
      </p:sp>
    </p:spTree>
    <p:extLst>
      <p:ext uri="{BB962C8B-B14F-4D97-AF65-F5344CB8AC3E}">
        <p14:creationId xmlns:p14="http://schemas.microsoft.com/office/powerpoint/2010/main" val="2347075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9D18BD-343C-4522-A969-E6FC9CD6135A}"/>
              </a:ext>
            </a:extLst>
          </p:cNvPr>
          <p:cNvPicPr>
            <a:picLocks noChangeAspect="1"/>
          </p:cNvPicPr>
          <p:nvPr/>
        </p:nvPicPr>
        <p:blipFill>
          <a:blip r:embed="rId2"/>
          <a:stretch>
            <a:fillRect/>
          </a:stretch>
        </p:blipFill>
        <p:spPr>
          <a:xfrm>
            <a:off x="438422" y="1070609"/>
            <a:ext cx="10792522" cy="4468041"/>
          </a:xfrm>
          <a:prstGeom prst="rect">
            <a:avLst/>
          </a:prstGeom>
        </p:spPr>
      </p:pic>
    </p:spTree>
    <p:extLst>
      <p:ext uri="{BB962C8B-B14F-4D97-AF65-F5344CB8AC3E}">
        <p14:creationId xmlns:p14="http://schemas.microsoft.com/office/powerpoint/2010/main" val="903874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36288" y="857252"/>
            <a:ext cx="1449326" cy="1717865"/>
          </a:xfrm>
          <a:prstGeom prst="rect">
            <a:avLst/>
          </a:prstGeom>
        </p:spPr>
      </p:pic>
      <p:pic>
        <p:nvPicPr>
          <p:cNvPr id="3" name="Picture 2"/>
          <p:cNvPicPr>
            <a:picLocks noChangeAspect="1"/>
          </p:cNvPicPr>
          <p:nvPr/>
        </p:nvPicPr>
        <p:blipFill>
          <a:blip r:embed="rId3"/>
          <a:stretch>
            <a:fillRect/>
          </a:stretch>
        </p:blipFill>
        <p:spPr>
          <a:xfrm>
            <a:off x="3330166" y="860566"/>
            <a:ext cx="1339001" cy="1608434"/>
          </a:xfrm>
          <a:prstGeom prst="rect">
            <a:avLst/>
          </a:prstGeom>
        </p:spPr>
      </p:pic>
      <p:pic>
        <p:nvPicPr>
          <p:cNvPr id="4" name="Picture 3"/>
          <p:cNvPicPr>
            <a:picLocks noChangeAspect="1"/>
          </p:cNvPicPr>
          <p:nvPr/>
        </p:nvPicPr>
        <p:blipFill>
          <a:blip r:embed="rId4"/>
          <a:stretch>
            <a:fillRect/>
          </a:stretch>
        </p:blipFill>
        <p:spPr>
          <a:xfrm>
            <a:off x="4919949" y="1071284"/>
            <a:ext cx="1338196" cy="1303185"/>
          </a:xfrm>
          <a:prstGeom prst="rect">
            <a:avLst/>
          </a:prstGeom>
        </p:spPr>
      </p:pic>
      <p:pic>
        <p:nvPicPr>
          <p:cNvPr id="5" name="Picture 4"/>
          <p:cNvPicPr>
            <a:picLocks noChangeAspect="1"/>
          </p:cNvPicPr>
          <p:nvPr/>
        </p:nvPicPr>
        <p:blipFill>
          <a:blip r:embed="rId5"/>
          <a:stretch>
            <a:fillRect/>
          </a:stretch>
        </p:blipFill>
        <p:spPr>
          <a:xfrm>
            <a:off x="6408539" y="951909"/>
            <a:ext cx="1634812" cy="1528549"/>
          </a:xfrm>
          <a:prstGeom prst="rect">
            <a:avLst/>
          </a:prstGeom>
        </p:spPr>
      </p:pic>
      <p:pic>
        <p:nvPicPr>
          <p:cNvPr id="6" name="Picture 5"/>
          <p:cNvPicPr>
            <a:picLocks noChangeAspect="1"/>
          </p:cNvPicPr>
          <p:nvPr/>
        </p:nvPicPr>
        <p:blipFill>
          <a:blip r:embed="rId6"/>
          <a:stretch>
            <a:fillRect/>
          </a:stretch>
        </p:blipFill>
        <p:spPr>
          <a:xfrm>
            <a:off x="8314567" y="944184"/>
            <a:ext cx="1527254" cy="1430285"/>
          </a:xfrm>
          <a:prstGeom prst="rect">
            <a:avLst/>
          </a:prstGeom>
        </p:spPr>
      </p:pic>
      <p:pic>
        <p:nvPicPr>
          <p:cNvPr id="7" name="Picture 6"/>
          <p:cNvPicPr>
            <a:picLocks noChangeAspect="1"/>
          </p:cNvPicPr>
          <p:nvPr/>
        </p:nvPicPr>
        <p:blipFill>
          <a:blip r:embed="rId7"/>
          <a:stretch>
            <a:fillRect/>
          </a:stretch>
        </p:blipFill>
        <p:spPr>
          <a:xfrm>
            <a:off x="1636289" y="2763984"/>
            <a:ext cx="1479108" cy="1500178"/>
          </a:xfrm>
          <a:prstGeom prst="rect">
            <a:avLst/>
          </a:prstGeom>
        </p:spPr>
      </p:pic>
      <p:pic>
        <p:nvPicPr>
          <p:cNvPr id="8" name="Picture 7"/>
          <p:cNvPicPr>
            <a:picLocks noChangeAspect="1"/>
          </p:cNvPicPr>
          <p:nvPr/>
        </p:nvPicPr>
        <p:blipFill>
          <a:blip r:embed="rId8"/>
          <a:stretch>
            <a:fillRect/>
          </a:stretch>
        </p:blipFill>
        <p:spPr>
          <a:xfrm>
            <a:off x="3211333" y="2857336"/>
            <a:ext cx="2264413" cy="1430712"/>
          </a:xfrm>
          <a:prstGeom prst="rect">
            <a:avLst/>
          </a:prstGeom>
        </p:spPr>
      </p:pic>
      <p:pic>
        <p:nvPicPr>
          <p:cNvPr id="9" name="Picture 8"/>
          <p:cNvPicPr>
            <a:picLocks noChangeAspect="1"/>
          </p:cNvPicPr>
          <p:nvPr/>
        </p:nvPicPr>
        <p:blipFill>
          <a:blip r:embed="rId9"/>
          <a:stretch>
            <a:fillRect/>
          </a:stretch>
        </p:blipFill>
        <p:spPr>
          <a:xfrm>
            <a:off x="5488292" y="2604572"/>
            <a:ext cx="3065219" cy="1659514"/>
          </a:xfrm>
          <a:prstGeom prst="rect">
            <a:avLst/>
          </a:prstGeom>
        </p:spPr>
      </p:pic>
      <p:pic>
        <p:nvPicPr>
          <p:cNvPr id="10" name="Picture 9"/>
          <p:cNvPicPr>
            <a:picLocks noChangeAspect="1"/>
          </p:cNvPicPr>
          <p:nvPr/>
        </p:nvPicPr>
        <p:blipFill>
          <a:blip r:embed="rId10"/>
          <a:stretch>
            <a:fillRect/>
          </a:stretch>
        </p:blipFill>
        <p:spPr>
          <a:xfrm>
            <a:off x="8739054" y="2642874"/>
            <a:ext cx="1687468" cy="1645175"/>
          </a:xfrm>
          <a:prstGeom prst="rect">
            <a:avLst/>
          </a:prstGeom>
        </p:spPr>
      </p:pic>
      <p:pic>
        <p:nvPicPr>
          <p:cNvPr id="11" name="Picture 10"/>
          <p:cNvPicPr>
            <a:picLocks noChangeAspect="1"/>
          </p:cNvPicPr>
          <p:nvPr/>
        </p:nvPicPr>
        <p:blipFill>
          <a:blip r:embed="rId11"/>
          <a:stretch>
            <a:fillRect/>
          </a:stretch>
        </p:blipFill>
        <p:spPr>
          <a:xfrm>
            <a:off x="1657464" y="4191953"/>
            <a:ext cx="2199172" cy="1601374"/>
          </a:xfrm>
          <a:prstGeom prst="rect">
            <a:avLst/>
          </a:prstGeom>
        </p:spPr>
      </p:pic>
      <p:pic>
        <p:nvPicPr>
          <p:cNvPr id="12" name="Picture 11"/>
          <p:cNvPicPr>
            <a:picLocks noChangeAspect="1"/>
          </p:cNvPicPr>
          <p:nvPr/>
        </p:nvPicPr>
        <p:blipFill>
          <a:blip r:embed="rId12"/>
          <a:stretch>
            <a:fillRect/>
          </a:stretch>
        </p:blipFill>
        <p:spPr>
          <a:xfrm>
            <a:off x="4059187" y="4320776"/>
            <a:ext cx="1429104" cy="1343729"/>
          </a:xfrm>
          <a:prstGeom prst="rect">
            <a:avLst/>
          </a:prstGeom>
        </p:spPr>
      </p:pic>
      <p:pic>
        <p:nvPicPr>
          <p:cNvPr id="13" name="Picture 12"/>
          <p:cNvPicPr>
            <a:picLocks noChangeAspect="1"/>
          </p:cNvPicPr>
          <p:nvPr/>
        </p:nvPicPr>
        <p:blipFill>
          <a:blip r:embed="rId13"/>
          <a:stretch>
            <a:fillRect/>
          </a:stretch>
        </p:blipFill>
        <p:spPr>
          <a:xfrm>
            <a:off x="5816627" y="4369772"/>
            <a:ext cx="962437" cy="1245735"/>
          </a:xfrm>
          <a:prstGeom prst="rect">
            <a:avLst/>
          </a:prstGeom>
        </p:spPr>
      </p:pic>
      <p:pic>
        <p:nvPicPr>
          <p:cNvPr id="14" name="Picture 13"/>
          <p:cNvPicPr>
            <a:picLocks noChangeAspect="1"/>
          </p:cNvPicPr>
          <p:nvPr/>
        </p:nvPicPr>
        <p:blipFill>
          <a:blip r:embed="rId14"/>
          <a:stretch>
            <a:fillRect/>
          </a:stretch>
        </p:blipFill>
        <p:spPr>
          <a:xfrm>
            <a:off x="5609522" y="5518946"/>
            <a:ext cx="1371900" cy="274380"/>
          </a:xfrm>
          <a:prstGeom prst="rect">
            <a:avLst/>
          </a:prstGeom>
        </p:spPr>
      </p:pic>
      <p:pic>
        <p:nvPicPr>
          <p:cNvPr id="15" name="Picture 14"/>
          <p:cNvPicPr>
            <a:picLocks noChangeAspect="1"/>
          </p:cNvPicPr>
          <p:nvPr/>
        </p:nvPicPr>
        <p:blipFill>
          <a:blip r:embed="rId15"/>
          <a:stretch>
            <a:fillRect/>
          </a:stretch>
        </p:blipFill>
        <p:spPr>
          <a:xfrm>
            <a:off x="5646871" y="5723440"/>
            <a:ext cx="1301948" cy="277310"/>
          </a:xfrm>
          <a:prstGeom prst="rect">
            <a:avLst/>
          </a:prstGeom>
        </p:spPr>
      </p:pic>
      <p:pic>
        <p:nvPicPr>
          <p:cNvPr id="16" name="Picture 15"/>
          <p:cNvPicPr>
            <a:picLocks noChangeAspect="1"/>
          </p:cNvPicPr>
          <p:nvPr/>
        </p:nvPicPr>
        <p:blipFill>
          <a:blip r:embed="rId16"/>
          <a:stretch>
            <a:fillRect/>
          </a:stretch>
        </p:blipFill>
        <p:spPr>
          <a:xfrm>
            <a:off x="7102654" y="4320775"/>
            <a:ext cx="1366279" cy="1583815"/>
          </a:xfrm>
          <a:prstGeom prst="rect">
            <a:avLst/>
          </a:prstGeom>
        </p:spPr>
      </p:pic>
      <p:pic>
        <p:nvPicPr>
          <p:cNvPr id="17" name="Picture 16"/>
          <p:cNvPicPr>
            <a:picLocks noChangeAspect="1"/>
          </p:cNvPicPr>
          <p:nvPr/>
        </p:nvPicPr>
        <p:blipFill>
          <a:blip r:embed="rId17"/>
          <a:stretch>
            <a:fillRect/>
          </a:stretch>
        </p:blipFill>
        <p:spPr>
          <a:xfrm>
            <a:off x="8707349" y="4419813"/>
            <a:ext cx="1577382" cy="1442282"/>
          </a:xfrm>
          <a:prstGeom prst="rect">
            <a:avLst/>
          </a:prstGeom>
        </p:spPr>
      </p:pic>
    </p:spTree>
    <p:extLst>
      <p:ext uri="{BB962C8B-B14F-4D97-AF65-F5344CB8AC3E}">
        <p14:creationId xmlns:p14="http://schemas.microsoft.com/office/powerpoint/2010/main" val="3652393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B1A7001-8473-4881-BE59-C65AC9F300A8}"/>
              </a:ext>
            </a:extLst>
          </p:cNvPr>
          <p:cNvSpPr txBox="1">
            <a:spLocks/>
          </p:cNvSpPr>
          <p:nvPr/>
        </p:nvSpPr>
        <p:spPr>
          <a:xfrm>
            <a:off x="109545" y="232125"/>
            <a:ext cx="3574559"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3 – w/c 20</a:t>
            </a:r>
            <a:r>
              <a:rPr lang="en-US" sz="2400" b="1" baseline="30000" dirty="0"/>
              <a:t>th</a:t>
            </a:r>
            <a:r>
              <a:rPr lang="en-US" sz="2400" b="1" dirty="0"/>
              <a:t> June</a:t>
            </a:r>
          </a:p>
          <a:p>
            <a:r>
              <a:rPr lang="en-US" sz="2400" b="1" dirty="0"/>
              <a:t> vocab</a:t>
            </a:r>
            <a:endParaRPr lang="en-GB" sz="2400" b="1" dirty="0"/>
          </a:p>
        </p:txBody>
      </p:sp>
      <p:pic>
        <p:nvPicPr>
          <p:cNvPr id="2" name="Picture 1">
            <a:extLst>
              <a:ext uri="{FF2B5EF4-FFF2-40B4-BE49-F238E27FC236}">
                <a16:creationId xmlns:a16="http://schemas.microsoft.com/office/drawing/2014/main" id="{4615AEE7-5E77-473E-9DD1-78512394FC17}"/>
              </a:ext>
            </a:extLst>
          </p:cNvPr>
          <p:cNvPicPr>
            <a:picLocks noChangeAspect="1"/>
          </p:cNvPicPr>
          <p:nvPr/>
        </p:nvPicPr>
        <p:blipFill>
          <a:blip r:embed="rId2"/>
          <a:stretch>
            <a:fillRect/>
          </a:stretch>
        </p:blipFill>
        <p:spPr>
          <a:xfrm>
            <a:off x="3490871" y="475446"/>
            <a:ext cx="4412158" cy="1704097"/>
          </a:xfrm>
          <a:prstGeom prst="rect">
            <a:avLst/>
          </a:prstGeom>
        </p:spPr>
      </p:pic>
      <p:pic>
        <p:nvPicPr>
          <p:cNvPr id="3" name="Picture 2">
            <a:extLst>
              <a:ext uri="{FF2B5EF4-FFF2-40B4-BE49-F238E27FC236}">
                <a16:creationId xmlns:a16="http://schemas.microsoft.com/office/drawing/2014/main" id="{17C382DE-C80A-46A2-B429-38B85DB77C30}"/>
              </a:ext>
            </a:extLst>
          </p:cNvPr>
          <p:cNvPicPr>
            <a:picLocks noChangeAspect="1"/>
          </p:cNvPicPr>
          <p:nvPr/>
        </p:nvPicPr>
        <p:blipFill>
          <a:blip r:embed="rId3"/>
          <a:stretch>
            <a:fillRect/>
          </a:stretch>
        </p:blipFill>
        <p:spPr>
          <a:xfrm>
            <a:off x="3232322" y="2179543"/>
            <a:ext cx="9095040" cy="4203011"/>
          </a:xfrm>
          <a:prstGeom prst="rect">
            <a:avLst/>
          </a:prstGeom>
        </p:spPr>
      </p:pic>
      <p:sp>
        <p:nvSpPr>
          <p:cNvPr id="5" name="TextBox 4">
            <a:extLst>
              <a:ext uri="{FF2B5EF4-FFF2-40B4-BE49-F238E27FC236}">
                <a16:creationId xmlns:a16="http://schemas.microsoft.com/office/drawing/2014/main" id="{D2308DB2-4FFF-4292-A4D3-DB6D6BC55567}"/>
              </a:ext>
            </a:extLst>
          </p:cNvPr>
          <p:cNvSpPr txBox="1"/>
          <p:nvPr/>
        </p:nvSpPr>
        <p:spPr>
          <a:xfrm>
            <a:off x="183123" y="1853731"/>
            <a:ext cx="2717073" cy="2031325"/>
          </a:xfrm>
          <a:prstGeom prst="rect">
            <a:avLst/>
          </a:prstGeom>
          <a:noFill/>
        </p:spPr>
        <p:txBody>
          <a:bodyPr wrap="square" rtlCol="0">
            <a:spAutoFit/>
          </a:bodyPr>
          <a:lstStyle/>
          <a:p>
            <a:r>
              <a:rPr lang="en-GB"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1484910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5978" y="0"/>
            <a:ext cx="2204450" cy="923330"/>
          </a:xfrm>
          <a:prstGeom prst="rect">
            <a:avLst/>
          </a:prstGeom>
          <a:noFill/>
        </p:spPr>
        <p:txBody>
          <a:bodyPr wrap="none" lIns="91440" tIns="45720" rIns="91440" bIns="45720">
            <a:spAutoFit/>
          </a:bodyPr>
          <a:lstStyle/>
          <a:p>
            <a:pPr algn="ctr"/>
            <a:r>
              <a:rPr lang="en-US" sz="5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Lesen</a:t>
            </a: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p:txBody>
      </p:sp>
      <p:pic>
        <p:nvPicPr>
          <p:cNvPr id="34818" name="Picture 2"/>
          <p:cNvPicPr>
            <a:picLocks noChangeAspect="1" noChangeArrowheads="1"/>
          </p:cNvPicPr>
          <p:nvPr/>
        </p:nvPicPr>
        <p:blipFill>
          <a:blip r:embed="rId2" cstate="print"/>
          <a:srcRect/>
          <a:stretch>
            <a:fillRect/>
          </a:stretch>
        </p:blipFill>
        <p:spPr bwMode="auto">
          <a:xfrm>
            <a:off x="3575721" y="1124744"/>
            <a:ext cx="1408067" cy="936104"/>
          </a:xfrm>
          <a:prstGeom prst="rect">
            <a:avLst/>
          </a:prstGeom>
          <a:noFill/>
          <a:ln w="9525">
            <a:noFill/>
            <a:miter lim="800000"/>
            <a:headEnd/>
            <a:tailEnd/>
          </a:ln>
        </p:spPr>
      </p:pic>
      <p:pic>
        <p:nvPicPr>
          <p:cNvPr id="34819" name="Picture 3"/>
          <p:cNvPicPr>
            <a:picLocks noChangeAspect="1" noChangeArrowheads="1"/>
          </p:cNvPicPr>
          <p:nvPr/>
        </p:nvPicPr>
        <p:blipFill>
          <a:blip r:embed="rId3" cstate="print"/>
          <a:srcRect/>
          <a:stretch>
            <a:fillRect/>
          </a:stretch>
        </p:blipFill>
        <p:spPr bwMode="auto">
          <a:xfrm>
            <a:off x="2063553" y="1124744"/>
            <a:ext cx="1368152" cy="1026114"/>
          </a:xfrm>
          <a:prstGeom prst="rect">
            <a:avLst/>
          </a:prstGeom>
          <a:noFill/>
          <a:ln w="9525">
            <a:noFill/>
            <a:miter lim="800000"/>
            <a:headEnd/>
            <a:tailEnd/>
          </a:ln>
        </p:spPr>
      </p:pic>
      <p:pic>
        <p:nvPicPr>
          <p:cNvPr id="34820" name="Picture 4"/>
          <p:cNvPicPr>
            <a:picLocks noChangeAspect="1" noChangeArrowheads="1"/>
          </p:cNvPicPr>
          <p:nvPr/>
        </p:nvPicPr>
        <p:blipFill>
          <a:blip r:embed="rId4" cstate="print"/>
          <a:srcRect/>
          <a:stretch>
            <a:fillRect/>
          </a:stretch>
        </p:blipFill>
        <p:spPr bwMode="auto">
          <a:xfrm>
            <a:off x="2063552" y="2276872"/>
            <a:ext cx="1234912" cy="1368152"/>
          </a:xfrm>
          <a:prstGeom prst="rect">
            <a:avLst/>
          </a:prstGeom>
          <a:noFill/>
          <a:ln w="9525">
            <a:noFill/>
            <a:miter lim="800000"/>
            <a:headEnd/>
            <a:tailEnd/>
          </a:ln>
        </p:spPr>
      </p:pic>
      <p:pic>
        <p:nvPicPr>
          <p:cNvPr id="34821" name="Picture 5"/>
          <p:cNvPicPr>
            <a:picLocks noChangeAspect="1" noChangeArrowheads="1"/>
          </p:cNvPicPr>
          <p:nvPr/>
        </p:nvPicPr>
        <p:blipFill>
          <a:blip r:embed="rId5" cstate="print"/>
          <a:srcRect/>
          <a:stretch>
            <a:fillRect/>
          </a:stretch>
        </p:blipFill>
        <p:spPr bwMode="auto">
          <a:xfrm>
            <a:off x="4079776" y="2204864"/>
            <a:ext cx="1656184" cy="1242138"/>
          </a:xfrm>
          <a:prstGeom prst="rect">
            <a:avLst/>
          </a:prstGeom>
          <a:noFill/>
          <a:ln w="9525">
            <a:noFill/>
            <a:miter lim="800000"/>
            <a:headEnd/>
            <a:tailEnd/>
          </a:ln>
        </p:spPr>
      </p:pic>
      <p:pic>
        <p:nvPicPr>
          <p:cNvPr id="34822" name="Picture 6"/>
          <p:cNvPicPr>
            <a:picLocks noChangeAspect="1" noChangeArrowheads="1"/>
          </p:cNvPicPr>
          <p:nvPr/>
        </p:nvPicPr>
        <p:blipFill>
          <a:blip r:embed="rId6" cstate="print"/>
          <a:srcRect/>
          <a:stretch>
            <a:fillRect/>
          </a:stretch>
        </p:blipFill>
        <p:spPr bwMode="auto">
          <a:xfrm>
            <a:off x="2135561" y="3861048"/>
            <a:ext cx="1724135" cy="1224136"/>
          </a:xfrm>
          <a:prstGeom prst="rect">
            <a:avLst/>
          </a:prstGeom>
          <a:noFill/>
          <a:ln w="9525">
            <a:noFill/>
            <a:miter lim="800000"/>
            <a:headEnd/>
            <a:tailEnd/>
          </a:ln>
        </p:spPr>
      </p:pic>
      <p:pic>
        <p:nvPicPr>
          <p:cNvPr id="34823" name="Picture 7"/>
          <p:cNvPicPr>
            <a:picLocks noChangeAspect="1" noChangeArrowheads="1"/>
          </p:cNvPicPr>
          <p:nvPr/>
        </p:nvPicPr>
        <p:blipFill>
          <a:blip r:embed="rId7" cstate="print"/>
          <a:srcRect/>
          <a:stretch>
            <a:fillRect/>
          </a:stretch>
        </p:blipFill>
        <p:spPr bwMode="auto">
          <a:xfrm>
            <a:off x="4511825" y="3933056"/>
            <a:ext cx="1314529" cy="988526"/>
          </a:xfrm>
          <a:prstGeom prst="rect">
            <a:avLst/>
          </a:prstGeom>
          <a:noFill/>
          <a:ln w="9525">
            <a:noFill/>
            <a:miter lim="800000"/>
            <a:headEnd/>
            <a:tailEnd/>
          </a:ln>
        </p:spPr>
      </p:pic>
      <p:pic>
        <p:nvPicPr>
          <p:cNvPr id="34825" name="Picture 9"/>
          <p:cNvPicPr>
            <a:picLocks noChangeAspect="1" noChangeArrowheads="1"/>
          </p:cNvPicPr>
          <p:nvPr/>
        </p:nvPicPr>
        <p:blipFill>
          <a:blip r:embed="rId8" cstate="print"/>
          <a:srcRect/>
          <a:stretch>
            <a:fillRect/>
          </a:stretch>
        </p:blipFill>
        <p:spPr bwMode="auto">
          <a:xfrm>
            <a:off x="4511825" y="5229200"/>
            <a:ext cx="1615789" cy="1008112"/>
          </a:xfrm>
          <a:prstGeom prst="rect">
            <a:avLst/>
          </a:prstGeom>
          <a:noFill/>
          <a:ln w="9525">
            <a:noFill/>
            <a:miter lim="800000"/>
            <a:headEnd/>
            <a:tailEnd/>
          </a:ln>
        </p:spPr>
      </p:pic>
      <p:pic>
        <p:nvPicPr>
          <p:cNvPr id="35842" name="Picture 2"/>
          <p:cNvPicPr>
            <a:picLocks noChangeAspect="1" noChangeArrowheads="1"/>
          </p:cNvPicPr>
          <p:nvPr/>
        </p:nvPicPr>
        <p:blipFill>
          <a:blip r:embed="rId9" cstate="print"/>
          <a:srcRect/>
          <a:stretch>
            <a:fillRect/>
          </a:stretch>
        </p:blipFill>
        <p:spPr bwMode="auto">
          <a:xfrm>
            <a:off x="2063553" y="5229200"/>
            <a:ext cx="2182061" cy="1440160"/>
          </a:xfrm>
          <a:prstGeom prst="rect">
            <a:avLst/>
          </a:prstGeom>
          <a:noFill/>
          <a:ln w="9525">
            <a:noFill/>
            <a:miter lim="800000"/>
            <a:headEnd/>
            <a:tailEnd/>
          </a:ln>
        </p:spPr>
      </p:pic>
      <p:graphicFrame>
        <p:nvGraphicFramePr>
          <p:cNvPr id="12" name="Table 11"/>
          <p:cNvGraphicFramePr>
            <a:graphicFrameLocks noGrp="1"/>
          </p:cNvGraphicFramePr>
          <p:nvPr>
            <p:extLst/>
          </p:nvPr>
        </p:nvGraphicFramePr>
        <p:xfrm>
          <a:off x="6312024" y="1628800"/>
          <a:ext cx="4248472" cy="5090160"/>
        </p:xfrm>
        <a:graphic>
          <a:graphicData uri="http://schemas.openxmlformats.org/drawingml/2006/table">
            <a:tbl>
              <a:tblPr firstRow="1" bandRow="1">
                <a:tableStyleId>{5C22544A-7EE6-4342-B048-85BDC9FD1C3A}</a:tableStyleId>
              </a:tblPr>
              <a:tblGrid>
                <a:gridCol w="384793">
                  <a:extLst>
                    <a:ext uri="{9D8B030D-6E8A-4147-A177-3AD203B41FA5}">
                      <a16:colId xmlns:a16="http://schemas.microsoft.com/office/drawing/2014/main" val="20000"/>
                    </a:ext>
                  </a:extLst>
                </a:gridCol>
                <a:gridCol w="3863679">
                  <a:extLst>
                    <a:ext uri="{9D8B030D-6E8A-4147-A177-3AD203B41FA5}">
                      <a16:colId xmlns:a16="http://schemas.microsoft.com/office/drawing/2014/main" val="20001"/>
                    </a:ext>
                  </a:extLst>
                </a:gridCol>
              </a:tblGrid>
              <a:tr h="370840">
                <a:tc>
                  <a:txBody>
                    <a:bodyPr/>
                    <a:lstStyle/>
                    <a:p>
                      <a:r>
                        <a:rPr lang="en-GB" sz="2200" b="1" dirty="0">
                          <a:solidFill>
                            <a:schemeClr val="tx1"/>
                          </a:solidFill>
                        </a:rPr>
                        <a:t>1</a:t>
                      </a:r>
                    </a:p>
                  </a:txBody>
                  <a:tcPr>
                    <a:solidFill>
                      <a:schemeClr val="accent1">
                        <a:lumMod val="75000"/>
                        <a:alpha val="15000"/>
                      </a:schemeClr>
                    </a:solidFill>
                  </a:tcPr>
                </a:tc>
                <a:tc>
                  <a:txBody>
                    <a:bodyPr/>
                    <a:lstStyle/>
                    <a:p>
                      <a:r>
                        <a:rPr lang="en-GB" sz="2200" b="1" dirty="0" err="1">
                          <a:solidFill>
                            <a:schemeClr val="tx1"/>
                          </a:solidFill>
                        </a:rPr>
                        <a:t>Wir</a:t>
                      </a:r>
                      <a:r>
                        <a:rPr lang="en-GB" sz="2200" b="1" dirty="0">
                          <a:solidFill>
                            <a:schemeClr val="tx1"/>
                          </a:solidFill>
                        </a:rPr>
                        <a:t> </a:t>
                      </a:r>
                      <a:r>
                        <a:rPr lang="en-GB" sz="2200" b="1" dirty="0" err="1">
                          <a:solidFill>
                            <a:schemeClr val="tx1"/>
                          </a:solidFill>
                        </a:rPr>
                        <a:t>recyceln</a:t>
                      </a:r>
                      <a:r>
                        <a:rPr lang="en-GB" sz="2200" b="1" baseline="0" dirty="0">
                          <a:solidFill>
                            <a:schemeClr val="tx1"/>
                          </a:solidFill>
                        </a:rPr>
                        <a:t> ab und </a:t>
                      </a:r>
                      <a:r>
                        <a:rPr lang="en-GB" sz="2200" b="1" baseline="0" dirty="0" err="1">
                          <a:solidFill>
                            <a:schemeClr val="tx1"/>
                          </a:solidFill>
                        </a:rPr>
                        <a:t>zu</a:t>
                      </a:r>
                      <a:r>
                        <a:rPr lang="en-GB" sz="2200" b="1" baseline="0" dirty="0">
                          <a:solidFill>
                            <a:schemeClr val="tx1"/>
                          </a:solidFill>
                        </a:rPr>
                        <a:t> </a:t>
                      </a:r>
                      <a:r>
                        <a:rPr lang="en-GB" sz="2200" b="1" baseline="0" dirty="0" err="1">
                          <a:solidFill>
                            <a:schemeClr val="tx1"/>
                          </a:solidFill>
                        </a:rPr>
                        <a:t>Altglas</a:t>
                      </a:r>
                      <a:r>
                        <a:rPr lang="en-GB" sz="2200" b="1" baseline="0" dirty="0">
                          <a:solidFill>
                            <a:schemeClr val="tx1"/>
                          </a:solidFill>
                        </a:rPr>
                        <a:t>.</a:t>
                      </a:r>
                      <a:endParaRPr lang="en-GB" sz="2200" b="1" dirty="0">
                        <a:solidFill>
                          <a:schemeClr val="tx1"/>
                        </a:solidFill>
                      </a:endParaRPr>
                    </a:p>
                  </a:txBody>
                  <a:tcPr>
                    <a:solidFill>
                      <a:schemeClr val="accent1">
                        <a:lumMod val="75000"/>
                        <a:alpha val="15000"/>
                      </a:schemeClr>
                    </a:solidFill>
                  </a:tcPr>
                </a:tc>
                <a:extLst>
                  <a:ext uri="{0D108BD9-81ED-4DB2-BD59-A6C34878D82A}">
                    <a16:rowId xmlns:a16="http://schemas.microsoft.com/office/drawing/2014/main" val="10000"/>
                  </a:ext>
                </a:extLst>
              </a:tr>
              <a:tr h="370840">
                <a:tc>
                  <a:txBody>
                    <a:bodyPr/>
                    <a:lstStyle/>
                    <a:p>
                      <a:r>
                        <a:rPr lang="en-GB" sz="2200" b="1" dirty="0">
                          <a:solidFill>
                            <a:schemeClr val="tx1"/>
                          </a:solidFill>
                        </a:rPr>
                        <a:t>2</a:t>
                      </a:r>
                    </a:p>
                  </a:txBody>
                  <a:tcPr>
                    <a:solidFill>
                      <a:schemeClr val="accent1">
                        <a:lumMod val="75000"/>
                        <a:alpha val="15000"/>
                      </a:schemeClr>
                    </a:solidFill>
                  </a:tcPr>
                </a:tc>
                <a:tc>
                  <a:txBody>
                    <a:bodyPr/>
                    <a:lstStyle/>
                    <a:p>
                      <a:r>
                        <a:rPr lang="en-GB" sz="2200" b="1" dirty="0" err="1">
                          <a:solidFill>
                            <a:schemeClr val="tx1"/>
                          </a:solidFill>
                        </a:rPr>
                        <a:t>Wir</a:t>
                      </a:r>
                      <a:r>
                        <a:rPr lang="en-GB" sz="2200" b="1" baseline="0" dirty="0">
                          <a:solidFill>
                            <a:schemeClr val="tx1"/>
                          </a:solidFill>
                        </a:rPr>
                        <a:t> </a:t>
                      </a:r>
                      <a:r>
                        <a:rPr lang="en-GB" sz="2200" b="1" baseline="0" dirty="0" err="1">
                          <a:solidFill>
                            <a:schemeClr val="tx1"/>
                          </a:solidFill>
                        </a:rPr>
                        <a:t>kaufen</a:t>
                      </a:r>
                      <a:r>
                        <a:rPr lang="en-GB" sz="2200" b="1" baseline="0" dirty="0">
                          <a:solidFill>
                            <a:schemeClr val="tx1"/>
                          </a:solidFill>
                        </a:rPr>
                        <a:t> </a:t>
                      </a:r>
                      <a:r>
                        <a:rPr lang="en-GB" sz="2200" b="1" baseline="0" dirty="0" err="1">
                          <a:solidFill>
                            <a:schemeClr val="tx1"/>
                          </a:solidFill>
                        </a:rPr>
                        <a:t>manchmal</a:t>
                      </a:r>
                      <a:r>
                        <a:rPr lang="en-GB" sz="2200" b="1" baseline="0" dirty="0">
                          <a:solidFill>
                            <a:schemeClr val="tx1"/>
                          </a:solidFill>
                        </a:rPr>
                        <a:t> </a:t>
                      </a:r>
                      <a:r>
                        <a:rPr lang="en-GB" sz="2200" b="1" baseline="0" dirty="0" err="1">
                          <a:solidFill>
                            <a:schemeClr val="tx1"/>
                          </a:solidFill>
                        </a:rPr>
                        <a:t>umweltfreundliche</a:t>
                      </a:r>
                      <a:r>
                        <a:rPr lang="en-GB" sz="2200" b="1" baseline="0" dirty="0">
                          <a:solidFill>
                            <a:schemeClr val="tx1"/>
                          </a:solidFill>
                        </a:rPr>
                        <a:t> </a:t>
                      </a:r>
                      <a:r>
                        <a:rPr lang="en-GB" sz="2200" b="1" baseline="0" dirty="0" err="1">
                          <a:solidFill>
                            <a:schemeClr val="tx1"/>
                          </a:solidFill>
                        </a:rPr>
                        <a:t>Produckte</a:t>
                      </a:r>
                      <a:r>
                        <a:rPr lang="en-GB" sz="2200" b="1" baseline="0" dirty="0">
                          <a:solidFill>
                            <a:schemeClr val="tx1"/>
                          </a:solidFill>
                        </a:rPr>
                        <a:t>.</a:t>
                      </a:r>
                      <a:endParaRPr lang="en-GB" sz="2200" b="1" dirty="0">
                        <a:solidFill>
                          <a:schemeClr val="tx1"/>
                        </a:solidFill>
                      </a:endParaRPr>
                    </a:p>
                  </a:txBody>
                  <a:tcPr>
                    <a:solidFill>
                      <a:schemeClr val="accent1">
                        <a:lumMod val="75000"/>
                        <a:alpha val="15000"/>
                      </a:schemeClr>
                    </a:solidFill>
                  </a:tcPr>
                </a:tc>
                <a:extLst>
                  <a:ext uri="{0D108BD9-81ED-4DB2-BD59-A6C34878D82A}">
                    <a16:rowId xmlns:a16="http://schemas.microsoft.com/office/drawing/2014/main" val="10001"/>
                  </a:ext>
                </a:extLst>
              </a:tr>
              <a:tr h="370840">
                <a:tc>
                  <a:txBody>
                    <a:bodyPr/>
                    <a:lstStyle/>
                    <a:p>
                      <a:r>
                        <a:rPr lang="en-GB" sz="2200" b="1" dirty="0">
                          <a:solidFill>
                            <a:schemeClr val="tx1"/>
                          </a:solidFill>
                        </a:rPr>
                        <a:t>3</a:t>
                      </a:r>
                    </a:p>
                  </a:txBody>
                  <a:tcPr>
                    <a:solidFill>
                      <a:schemeClr val="accent1">
                        <a:lumMod val="75000"/>
                        <a:alpha val="15000"/>
                      </a:schemeClr>
                    </a:solidFill>
                  </a:tcPr>
                </a:tc>
                <a:tc>
                  <a:txBody>
                    <a:bodyPr/>
                    <a:lstStyle/>
                    <a:p>
                      <a:r>
                        <a:rPr lang="en-GB" sz="2200" b="1" dirty="0" err="1">
                          <a:solidFill>
                            <a:schemeClr val="tx1"/>
                          </a:solidFill>
                        </a:rPr>
                        <a:t>Wir</a:t>
                      </a:r>
                      <a:r>
                        <a:rPr lang="en-GB" sz="2200" b="1" dirty="0">
                          <a:solidFill>
                            <a:schemeClr val="tx1"/>
                          </a:solidFill>
                        </a:rPr>
                        <a:t> </a:t>
                      </a:r>
                      <a:r>
                        <a:rPr lang="en-GB" sz="2200" b="1" dirty="0" err="1">
                          <a:solidFill>
                            <a:schemeClr val="tx1"/>
                          </a:solidFill>
                        </a:rPr>
                        <a:t>benutzen</a:t>
                      </a:r>
                      <a:r>
                        <a:rPr lang="en-GB" sz="2200" b="1" dirty="0">
                          <a:solidFill>
                            <a:schemeClr val="tx1"/>
                          </a:solidFill>
                        </a:rPr>
                        <a:t> </a:t>
                      </a:r>
                      <a:r>
                        <a:rPr lang="en-GB" sz="2200" b="1" dirty="0" err="1">
                          <a:solidFill>
                            <a:schemeClr val="tx1"/>
                          </a:solidFill>
                        </a:rPr>
                        <a:t>keine</a:t>
                      </a:r>
                      <a:r>
                        <a:rPr lang="en-GB" sz="2200" b="1" dirty="0">
                          <a:solidFill>
                            <a:schemeClr val="tx1"/>
                          </a:solidFill>
                        </a:rPr>
                        <a:t> </a:t>
                      </a:r>
                      <a:r>
                        <a:rPr lang="en-GB" sz="2200" b="1" dirty="0" err="1">
                          <a:solidFill>
                            <a:schemeClr val="tx1"/>
                          </a:solidFill>
                        </a:rPr>
                        <a:t>Plastiktüten</a:t>
                      </a:r>
                      <a:r>
                        <a:rPr lang="en-GB" sz="2200" b="1" dirty="0">
                          <a:solidFill>
                            <a:schemeClr val="tx1"/>
                          </a:solidFill>
                        </a:rPr>
                        <a:t>.</a:t>
                      </a:r>
                    </a:p>
                  </a:txBody>
                  <a:tcPr>
                    <a:solidFill>
                      <a:schemeClr val="accent1">
                        <a:lumMod val="75000"/>
                        <a:alpha val="15000"/>
                      </a:schemeClr>
                    </a:solidFill>
                  </a:tcPr>
                </a:tc>
                <a:extLst>
                  <a:ext uri="{0D108BD9-81ED-4DB2-BD59-A6C34878D82A}">
                    <a16:rowId xmlns:a16="http://schemas.microsoft.com/office/drawing/2014/main" val="10002"/>
                  </a:ext>
                </a:extLst>
              </a:tr>
              <a:tr h="370840">
                <a:tc>
                  <a:txBody>
                    <a:bodyPr/>
                    <a:lstStyle/>
                    <a:p>
                      <a:r>
                        <a:rPr lang="en-GB" sz="2200" b="1" dirty="0">
                          <a:solidFill>
                            <a:schemeClr val="tx1"/>
                          </a:solidFill>
                        </a:rPr>
                        <a:t>4</a:t>
                      </a:r>
                    </a:p>
                  </a:txBody>
                  <a:tcPr>
                    <a:solidFill>
                      <a:schemeClr val="accent1">
                        <a:lumMod val="75000"/>
                        <a:alpha val="15000"/>
                      </a:schemeClr>
                    </a:solidFill>
                  </a:tcPr>
                </a:tc>
                <a:tc>
                  <a:txBody>
                    <a:bodyPr/>
                    <a:lstStyle/>
                    <a:p>
                      <a:r>
                        <a:rPr lang="en-GB" sz="2200" b="1" dirty="0" err="1">
                          <a:solidFill>
                            <a:schemeClr val="tx1"/>
                          </a:solidFill>
                        </a:rPr>
                        <a:t>Wir</a:t>
                      </a:r>
                      <a:r>
                        <a:rPr lang="en-GB" sz="2200" b="1" dirty="0">
                          <a:solidFill>
                            <a:schemeClr val="tx1"/>
                          </a:solidFill>
                        </a:rPr>
                        <a:t> </a:t>
                      </a:r>
                      <a:r>
                        <a:rPr lang="en-GB" sz="2200" b="1" dirty="0" err="1">
                          <a:solidFill>
                            <a:schemeClr val="tx1"/>
                          </a:solidFill>
                        </a:rPr>
                        <a:t>trennen</a:t>
                      </a:r>
                      <a:r>
                        <a:rPr lang="en-GB" sz="2200" b="1" baseline="0" dirty="0">
                          <a:solidFill>
                            <a:schemeClr val="tx1"/>
                          </a:solidFill>
                        </a:rPr>
                        <a:t> </a:t>
                      </a:r>
                      <a:r>
                        <a:rPr lang="en-GB" sz="2200" b="1" baseline="0" dirty="0" err="1">
                          <a:solidFill>
                            <a:schemeClr val="tx1"/>
                          </a:solidFill>
                        </a:rPr>
                        <a:t>jeden</a:t>
                      </a:r>
                      <a:r>
                        <a:rPr lang="en-GB" sz="2200" b="1" baseline="0" dirty="0">
                          <a:solidFill>
                            <a:schemeClr val="tx1"/>
                          </a:solidFill>
                        </a:rPr>
                        <a:t> Tag den </a:t>
                      </a:r>
                      <a:r>
                        <a:rPr lang="en-GB" sz="2200" b="1" baseline="0" dirty="0" err="1">
                          <a:solidFill>
                            <a:schemeClr val="tx1"/>
                          </a:solidFill>
                        </a:rPr>
                        <a:t>Müll</a:t>
                      </a:r>
                      <a:r>
                        <a:rPr lang="en-GB" sz="2200" b="1" baseline="0" dirty="0">
                          <a:solidFill>
                            <a:schemeClr val="tx1"/>
                          </a:solidFill>
                        </a:rPr>
                        <a:t>.</a:t>
                      </a:r>
                      <a:endParaRPr lang="en-GB" sz="2200" b="1" dirty="0">
                        <a:solidFill>
                          <a:schemeClr val="tx1"/>
                        </a:solidFill>
                      </a:endParaRPr>
                    </a:p>
                  </a:txBody>
                  <a:tcPr>
                    <a:solidFill>
                      <a:schemeClr val="accent1">
                        <a:lumMod val="75000"/>
                        <a:alpha val="15000"/>
                      </a:schemeClr>
                    </a:solidFill>
                  </a:tcPr>
                </a:tc>
                <a:extLst>
                  <a:ext uri="{0D108BD9-81ED-4DB2-BD59-A6C34878D82A}">
                    <a16:rowId xmlns:a16="http://schemas.microsoft.com/office/drawing/2014/main" val="10003"/>
                  </a:ext>
                </a:extLst>
              </a:tr>
              <a:tr h="370840">
                <a:tc>
                  <a:txBody>
                    <a:bodyPr/>
                    <a:lstStyle/>
                    <a:p>
                      <a:r>
                        <a:rPr lang="en-GB" sz="2200" b="1" dirty="0">
                          <a:solidFill>
                            <a:schemeClr val="tx1"/>
                          </a:solidFill>
                        </a:rPr>
                        <a:t>5</a:t>
                      </a:r>
                    </a:p>
                  </a:txBody>
                  <a:tcPr>
                    <a:solidFill>
                      <a:schemeClr val="accent1">
                        <a:lumMod val="75000"/>
                        <a:alpha val="15000"/>
                      </a:schemeClr>
                    </a:solidFill>
                  </a:tcPr>
                </a:tc>
                <a:tc>
                  <a:txBody>
                    <a:bodyPr/>
                    <a:lstStyle/>
                    <a:p>
                      <a:r>
                        <a:rPr lang="en-GB" sz="2200" b="1" dirty="0" err="1">
                          <a:solidFill>
                            <a:schemeClr val="tx1"/>
                          </a:solidFill>
                        </a:rPr>
                        <a:t>Wir</a:t>
                      </a:r>
                      <a:r>
                        <a:rPr lang="en-GB" sz="2200" b="1" dirty="0">
                          <a:solidFill>
                            <a:schemeClr val="tx1"/>
                          </a:solidFill>
                        </a:rPr>
                        <a:t> </a:t>
                      </a:r>
                      <a:r>
                        <a:rPr lang="en-GB" sz="2200" b="1" dirty="0" err="1">
                          <a:solidFill>
                            <a:schemeClr val="tx1"/>
                          </a:solidFill>
                        </a:rPr>
                        <a:t>benutzen</a:t>
                      </a:r>
                      <a:r>
                        <a:rPr lang="en-GB" sz="2200" b="1" dirty="0">
                          <a:solidFill>
                            <a:schemeClr val="tx1"/>
                          </a:solidFill>
                        </a:rPr>
                        <a:t> </a:t>
                      </a:r>
                      <a:r>
                        <a:rPr lang="en-GB" sz="2200" b="1" dirty="0" err="1">
                          <a:solidFill>
                            <a:schemeClr val="tx1"/>
                          </a:solidFill>
                        </a:rPr>
                        <a:t>Spraydosen</a:t>
                      </a:r>
                      <a:r>
                        <a:rPr lang="en-GB" sz="2200" b="1" baseline="0" dirty="0">
                          <a:solidFill>
                            <a:schemeClr val="tx1"/>
                          </a:solidFill>
                        </a:rPr>
                        <a:t> </a:t>
                      </a:r>
                      <a:r>
                        <a:rPr lang="en-GB" sz="2200" b="1" baseline="0" dirty="0" err="1">
                          <a:solidFill>
                            <a:schemeClr val="tx1"/>
                          </a:solidFill>
                        </a:rPr>
                        <a:t>ohne</a:t>
                      </a:r>
                      <a:r>
                        <a:rPr lang="en-GB" sz="2200" b="1" baseline="0" dirty="0">
                          <a:solidFill>
                            <a:schemeClr val="tx1"/>
                          </a:solidFill>
                        </a:rPr>
                        <a:t> FCKW.</a:t>
                      </a:r>
                      <a:endParaRPr lang="en-GB" sz="2200" b="1" dirty="0">
                        <a:solidFill>
                          <a:schemeClr val="tx1"/>
                        </a:solidFill>
                      </a:endParaRPr>
                    </a:p>
                  </a:txBody>
                  <a:tcPr>
                    <a:solidFill>
                      <a:schemeClr val="accent1">
                        <a:lumMod val="75000"/>
                        <a:alpha val="15000"/>
                      </a:schemeClr>
                    </a:solidFill>
                  </a:tcPr>
                </a:tc>
                <a:extLst>
                  <a:ext uri="{0D108BD9-81ED-4DB2-BD59-A6C34878D82A}">
                    <a16:rowId xmlns:a16="http://schemas.microsoft.com/office/drawing/2014/main" val="10004"/>
                  </a:ext>
                </a:extLst>
              </a:tr>
              <a:tr h="370840">
                <a:tc>
                  <a:txBody>
                    <a:bodyPr/>
                    <a:lstStyle/>
                    <a:p>
                      <a:r>
                        <a:rPr lang="en-GB" sz="2200" b="1" dirty="0">
                          <a:solidFill>
                            <a:schemeClr val="tx1"/>
                          </a:solidFill>
                        </a:rPr>
                        <a:t>6</a:t>
                      </a:r>
                    </a:p>
                  </a:txBody>
                  <a:tcPr>
                    <a:solidFill>
                      <a:schemeClr val="accent1">
                        <a:lumMod val="75000"/>
                        <a:alpha val="15000"/>
                      </a:schemeClr>
                    </a:solidFill>
                  </a:tcPr>
                </a:tc>
                <a:tc>
                  <a:txBody>
                    <a:bodyPr/>
                    <a:lstStyle/>
                    <a:p>
                      <a:r>
                        <a:rPr lang="en-GB" sz="2200" b="1" dirty="0" err="1">
                          <a:solidFill>
                            <a:schemeClr val="tx1"/>
                          </a:solidFill>
                        </a:rPr>
                        <a:t>Wir</a:t>
                      </a:r>
                      <a:r>
                        <a:rPr lang="en-GB" sz="2200" b="1" dirty="0">
                          <a:solidFill>
                            <a:schemeClr val="tx1"/>
                          </a:solidFill>
                        </a:rPr>
                        <a:t> </a:t>
                      </a:r>
                      <a:r>
                        <a:rPr lang="en-GB" sz="2200" b="1" dirty="0" err="1">
                          <a:solidFill>
                            <a:schemeClr val="tx1"/>
                          </a:solidFill>
                        </a:rPr>
                        <a:t>recyceln</a:t>
                      </a:r>
                      <a:r>
                        <a:rPr lang="en-GB" sz="2200" b="1" baseline="0" dirty="0">
                          <a:solidFill>
                            <a:schemeClr val="tx1"/>
                          </a:solidFill>
                        </a:rPr>
                        <a:t> </a:t>
                      </a:r>
                      <a:r>
                        <a:rPr lang="en-GB" sz="2200" b="1" baseline="0" dirty="0" err="1">
                          <a:solidFill>
                            <a:schemeClr val="tx1"/>
                          </a:solidFill>
                        </a:rPr>
                        <a:t>nie</a:t>
                      </a:r>
                      <a:r>
                        <a:rPr lang="en-GB" sz="2200" b="1" baseline="0" dirty="0">
                          <a:solidFill>
                            <a:schemeClr val="tx1"/>
                          </a:solidFill>
                        </a:rPr>
                        <a:t> </a:t>
                      </a:r>
                      <a:r>
                        <a:rPr lang="en-GB" sz="2200" b="1" baseline="0" dirty="0" err="1">
                          <a:solidFill>
                            <a:schemeClr val="tx1"/>
                          </a:solidFill>
                        </a:rPr>
                        <a:t>Papier</a:t>
                      </a:r>
                      <a:r>
                        <a:rPr lang="en-GB" sz="2200" b="1" baseline="0" dirty="0">
                          <a:solidFill>
                            <a:schemeClr val="tx1"/>
                          </a:solidFill>
                        </a:rPr>
                        <a:t>.</a:t>
                      </a:r>
                      <a:endParaRPr lang="en-GB" sz="2200" b="1" dirty="0">
                        <a:solidFill>
                          <a:schemeClr val="tx1"/>
                        </a:solidFill>
                      </a:endParaRPr>
                    </a:p>
                  </a:txBody>
                  <a:tcPr>
                    <a:solidFill>
                      <a:schemeClr val="accent1">
                        <a:lumMod val="75000"/>
                        <a:alpha val="15000"/>
                      </a:schemeClr>
                    </a:solidFill>
                  </a:tcPr>
                </a:tc>
                <a:extLst>
                  <a:ext uri="{0D108BD9-81ED-4DB2-BD59-A6C34878D82A}">
                    <a16:rowId xmlns:a16="http://schemas.microsoft.com/office/drawing/2014/main" val="10005"/>
                  </a:ext>
                </a:extLst>
              </a:tr>
              <a:tr h="370840">
                <a:tc>
                  <a:txBody>
                    <a:bodyPr/>
                    <a:lstStyle/>
                    <a:p>
                      <a:r>
                        <a:rPr lang="en-GB" sz="2200" b="1" dirty="0">
                          <a:solidFill>
                            <a:schemeClr val="tx1"/>
                          </a:solidFill>
                        </a:rPr>
                        <a:t>7</a:t>
                      </a:r>
                    </a:p>
                  </a:txBody>
                  <a:tcPr>
                    <a:solidFill>
                      <a:schemeClr val="accent1">
                        <a:lumMod val="75000"/>
                        <a:alpha val="15000"/>
                      </a:schemeClr>
                    </a:solidFill>
                  </a:tcPr>
                </a:tc>
                <a:tc>
                  <a:txBody>
                    <a:bodyPr/>
                    <a:lstStyle/>
                    <a:p>
                      <a:r>
                        <a:rPr lang="en-GB" sz="2200" b="1" dirty="0" err="1">
                          <a:solidFill>
                            <a:schemeClr val="tx1"/>
                          </a:solidFill>
                        </a:rPr>
                        <a:t>Wir</a:t>
                      </a:r>
                      <a:r>
                        <a:rPr lang="en-GB" sz="2200" b="1" dirty="0">
                          <a:solidFill>
                            <a:schemeClr val="tx1"/>
                          </a:solidFill>
                        </a:rPr>
                        <a:t> </a:t>
                      </a:r>
                      <a:r>
                        <a:rPr lang="en-GB" sz="2200" b="1" dirty="0" err="1">
                          <a:solidFill>
                            <a:schemeClr val="tx1"/>
                          </a:solidFill>
                        </a:rPr>
                        <a:t>fahren</a:t>
                      </a:r>
                      <a:r>
                        <a:rPr lang="en-GB" sz="2200" b="1" dirty="0">
                          <a:solidFill>
                            <a:schemeClr val="tx1"/>
                          </a:solidFill>
                        </a:rPr>
                        <a:t> oft</a:t>
                      </a:r>
                      <a:r>
                        <a:rPr lang="en-GB" sz="2200" b="1" baseline="0" dirty="0">
                          <a:solidFill>
                            <a:schemeClr val="tx1"/>
                          </a:solidFill>
                        </a:rPr>
                        <a:t> </a:t>
                      </a:r>
                      <a:r>
                        <a:rPr lang="en-GB" sz="2200" b="1" baseline="0" dirty="0" err="1">
                          <a:solidFill>
                            <a:schemeClr val="tx1"/>
                          </a:solidFill>
                        </a:rPr>
                        <a:t>mit</a:t>
                      </a:r>
                      <a:r>
                        <a:rPr lang="en-GB" sz="2200" b="1" baseline="0" dirty="0">
                          <a:solidFill>
                            <a:schemeClr val="tx1"/>
                          </a:solidFill>
                        </a:rPr>
                        <a:t> </a:t>
                      </a:r>
                      <a:r>
                        <a:rPr lang="en-GB" sz="2200" b="1" baseline="0" dirty="0" err="1">
                          <a:solidFill>
                            <a:schemeClr val="tx1"/>
                          </a:solidFill>
                        </a:rPr>
                        <a:t>dem</a:t>
                      </a:r>
                      <a:r>
                        <a:rPr lang="en-GB" sz="2200" b="1" baseline="0" dirty="0">
                          <a:solidFill>
                            <a:schemeClr val="tx1"/>
                          </a:solidFill>
                        </a:rPr>
                        <a:t> Rad.</a:t>
                      </a:r>
                      <a:endParaRPr lang="en-GB" sz="2200" b="1" dirty="0">
                        <a:solidFill>
                          <a:schemeClr val="tx1"/>
                        </a:solidFill>
                      </a:endParaRPr>
                    </a:p>
                  </a:txBody>
                  <a:tcPr>
                    <a:solidFill>
                      <a:schemeClr val="accent1">
                        <a:lumMod val="75000"/>
                        <a:alpha val="15000"/>
                      </a:schemeClr>
                    </a:solidFill>
                  </a:tcPr>
                </a:tc>
                <a:extLst>
                  <a:ext uri="{0D108BD9-81ED-4DB2-BD59-A6C34878D82A}">
                    <a16:rowId xmlns:a16="http://schemas.microsoft.com/office/drawing/2014/main" val="10006"/>
                  </a:ext>
                </a:extLst>
              </a:tr>
              <a:tr h="370840">
                <a:tc>
                  <a:txBody>
                    <a:bodyPr/>
                    <a:lstStyle/>
                    <a:p>
                      <a:r>
                        <a:rPr lang="en-GB" sz="2200" b="1" dirty="0">
                          <a:solidFill>
                            <a:schemeClr val="tx1"/>
                          </a:solidFill>
                        </a:rPr>
                        <a:t>8</a:t>
                      </a:r>
                    </a:p>
                  </a:txBody>
                  <a:tcPr>
                    <a:solidFill>
                      <a:schemeClr val="accent1">
                        <a:lumMod val="75000"/>
                        <a:alpha val="15000"/>
                      </a:schemeClr>
                    </a:solidFill>
                  </a:tcPr>
                </a:tc>
                <a:tc>
                  <a:txBody>
                    <a:bodyPr/>
                    <a:lstStyle/>
                    <a:p>
                      <a:r>
                        <a:rPr lang="en-GB" sz="2200" b="1" dirty="0" err="1">
                          <a:solidFill>
                            <a:schemeClr val="tx1"/>
                          </a:solidFill>
                        </a:rPr>
                        <a:t>Wir</a:t>
                      </a:r>
                      <a:r>
                        <a:rPr lang="en-GB" sz="2200" b="1" dirty="0">
                          <a:solidFill>
                            <a:schemeClr val="tx1"/>
                          </a:solidFill>
                        </a:rPr>
                        <a:t> </a:t>
                      </a:r>
                      <a:r>
                        <a:rPr lang="en-GB" sz="2200" b="1" dirty="0" err="1">
                          <a:solidFill>
                            <a:schemeClr val="tx1"/>
                          </a:solidFill>
                        </a:rPr>
                        <a:t>kompostieren</a:t>
                      </a:r>
                      <a:r>
                        <a:rPr lang="en-GB" sz="2200" b="1" dirty="0">
                          <a:solidFill>
                            <a:schemeClr val="tx1"/>
                          </a:solidFill>
                        </a:rPr>
                        <a:t> den </a:t>
                      </a:r>
                      <a:r>
                        <a:rPr lang="en-GB" sz="2200" b="1" dirty="0" err="1">
                          <a:solidFill>
                            <a:schemeClr val="tx1"/>
                          </a:solidFill>
                        </a:rPr>
                        <a:t>Abfall</a:t>
                      </a:r>
                      <a:r>
                        <a:rPr lang="en-GB" sz="2200" b="1" dirty="0">
                          <a:solidFill>
                            <a:schemeClr val="tx1"/>
                          </a:solidFill>
                        </a:rPr>
                        <a:t> </a:t>
                      </a:r>
                      <a:r>
                        <a:rPr lang="en-GB" sz="2200" b="1" dirty="0" err="1">
                          <a:solidFill>
                            <a:schemeClr val="tx1"/>
                          </a:solidFill>
                        </a:rPr>
                        <a:t>nicht</a:t>
                      </a:r>
                      <a:r>
                        <a:rPr lang="en-GB" sz="2200" b="1" dirty="0">
                          <a:solidFill>
                            <a:schemeClr val="tx1"/>
                          </a:solidFill>
                        </a:rPr>
                        <a:t>.</a:t>
                      </a:r>
                    </a:p>
                  </a:txBody>
                  <a:tcPr>
                    <a:solidFill>
                      <a:schemeClr val="accent1">
                        <a:lumMod val="75000"/>
                        <a:alpha val="15000"/>
                      </a:schemeClr>
                    </a:solidFill>
                  </a:tcPr>
                </a:tc>
                <a:extLst>
                  <a:ext uri="{0D108BD9-81ED-4DB2-BD59-A6C34878D82A}">
                    <a16:rowId xmlns:a16="http://schemas.microsoft.com/office/drawing/2014/main" val="10007"/>
                  </a:ext>
                </a:extLst>
              </a:tr>
            </a:tbl>
          </a:graphicData>
        </a:graphic>
      </p:graphicFrame>
      <p:sp>
        <p:nvSpPr>
          <p:cNvPr id="13" name="TextBox 12"/>
          <p:cNvSpPr txBox="1"/>
          <p:nvPr/>
        </p:nvSpPr>
        <p:spPr>
          <a:xfrm>
            <a:off x="1703512" y="1124744"/>
            <a:ext cx="539552" cy="369332"/>
          </a:xfrm>
          <a:prstGeom prst="rect">
            <a:avLst/>
          </a:prstGeom>
          <a:noFill/>
        </p:spPr>
        <p:txBody>
          <a:bodyPr wrap="square" rtlCol="0">
            <a:spAutoFit/>
          </a:bodyPr>
          <a:lstStyle/>
          <a:p>
            <a:r>
              <a:rPr lang="en-GB" b="1" dirty="0"/>
              <a:t>a)</a:t>
            </a:r>
          </a:p>
        </p:txBody>
      </p:sp>
      <p:sp>
        <p:nvSpPr>
          <p:cNvPr id="14" name="TextBox 13"/>
          <p:cNvSpPr txBox="1"/>
          <p:nvPr/>
        </p:nvSpPr>
        <p:spPr>
          <a:xfrm>
            <a:off x="3575720" y="836712"/>
            <a:ext cx="539552" cy="369332"/>
          </a:xfrm>
          <a:prstGeom prst="rect">
            <a:avLst/>
          </a:prstGeom>
          <a:noFill/>
        </p:spPr>
        <p:txBody>
          <a:bodyPr wrap="square" rtlCol="0">
            <a:spAutoFit/>
          </a:bodyPr>
          <a:lstStyle/>
          <a:p>
            <a:r>
              <a:rPr lang="en-GB" b="1" dirty="0"/>
              <a:t>b)</a:t>
            </a:r>
          </a:p>
        </p:txBody>
      </p:sp>
      <p:sp>
        <p:nvSpPr>
          <p:cNvPr id="15" name="TextBox 14"/>
          <p:cNvSpPr txBox="1"/>
          <p:nvPr/>
        </p:nvSpPr>
        <p:spPr>
          <a:xfrm>
            <a:off x="1703512" y="2348880"/>
            <a:ext cx="539552" cy="369332"/>
          </a:xfrm>
          <a:prstGeom prst="rect">
            <a:avLst/>
          </a:prstGeom>
          <a:noFill/>
        </p:spPr>
        <p:txBody>
          <a:bodyPr wrap="square" rtlCol="0">
            <a:spAutoFit/>
          </a:bodyPr>
          <a:lstStyle/>
          <a:p>
            <a:r>
              <a:rPr lang="en-GB" b="1" dirty="0"/>
              <a:t>c)</a:t>
            </a:r>
          </a:p>
        </p:txBody>
      </p:sp>
      <p:sp>
        <p:nvSpPr>
          <p:cNvPr id="16" name="TextBox 15"/>
          <p:cNvSpPr txBox="1"/>
          <p:nvPr/>
        </p:nvSpPr>
        <p:spPr>
          <a:xfrm>
            <a:off x="3719736" y="2204864"/>
            <a:ext cx="539552" cy="369332"/>
          </a:xfrm>
          <a:prstGeom prst="rect">
            <a:avLst/>
          </a:prstGeom>
          <a:noFill/>
        </p:spPr>
        <p:txBody>
          <a:bodyPr wrap="square" rtlCol="0">
            <a:spAutoFit/>
          </a:bodyPr>
          <a:lstStyle/>
          <a:p>
            <a:r>
              <a:rPr lang="en-GB" b="1" dirty="0"/>
              <a:t>d)</a:t>
            </a:r>
          </a:p>
        </p:txBody>
      </p:sp>
      <p:sp>
        <p:nvSpPr>
          <p:cNvPr id="17" name="TextBox 16"/>
          <p:cNvSpPr txBox="1"/>
          <p:nvPr/>
        </p:nvSpPr>
        <p:spPr>
          <a:xfrm>
            <a:off x="1703512" y="3933056"/>
            <a:ext cx="539552" cy="369332"/>
          </a:xfrm>
          <a:prstGeom prst="rect">
            <a:avLst/>
          </a:prstGeom>
          <a:noFill/>
        </p:spPr>
        <p:txBody>
          <a:bodyPr wrap="square" rtlCol="0">
            <a:spAutoFit/>
          </a:bodyPr>
          <a:lstStyle/>
          <a:p>
            <a:r>
              <a:rPr lang="en-GB" b="1" dirty="0"/>
              <a:t>e)</a:t>
            </a:r>
          </a:p>
        </p:txBody>
      </p:sp>
      <p:sp>
        <p:nvSpPr>
          <p:cNvPr id="18" name="TextBox 17"/>
          <p:cNvSpPr txBox="1"/>
          <p:nvPr/>
        </p:nvSpPr>
        <p:spPr>
          <a:xfrm>
            <a:off x="4151784" y="3789040"/>
            <a:ext cx="539552" cy="369332"/>
          </a:xfrm>
          <a:prstGeom prst="rect">
            <a:avLst/>
          </a:prstGeom>
          <a:noFill/>
        </p:spPr>
        <p:txBody>
          <a:bodyPr wrap="square" rtlCol="0">
            <a:spAutoFit/>
          </a:bodyPr>
          <a:lstStyle/>
          <a:p>
            <a:r>
              <a:rPr lang="en-GB" b="1" dirty="0"/>
              <a:t>f)</a:t>
            </a:r>
          </a:p>
        </p:txBody>
      </p:sp>
      <p:sp>
        <p:nvSpPr>
          <p:cNvPr id="19" name="TextBox 18"/>
          <p:cNvSpPr txBox="1"/>
          <p:nvPr/>
        </p:nvSpPr>
        <p:spPr>
          <a:xfrm>
            <a:off x="1775520" y="5157192"/>
            <a:ext cx="539552" cy="369332"/>
          </a:xfrm>
          <a:prstGeom prst="rect">
            <a:avLst/>
          </a:prstGeom>
          <a:noFill/>
        </p:spPr>
        <p:txBody>
          <a:bodyPr wrap="square" rtlCol="0">
            <a:spAutoFit/>
          </a:bodyPr>
          <a:lstStyle/>
          <a:p>
            <a:r>
              <a:rPr lang="en-GB" b="1" dirty="0"/>
              <a:t>g)</a:t>
            </a:r>
          </a:p>
        </p:txBody>
      </p:sp>
      <p:sp>
        <p:nvSpPr>
          <p:cNvPr id="20" name="TextBox 19"/>
          <p:cNvSpPr txBox="1"/>
          <p:nvPr/>
        </p:nvSpPr>
        <p:spPr>
          <a:xfrm>
            <a:off x="4223792" y="5085184"/>
            <a:ext cx="539552" cy="369332"/>
          </a:xfrm>
          <a:prstGeom prst="rect">
            <a:avLst/>
          </a:prstGeom>
          <a:noFill/>
        </p:spPr>
        <p:txBody>
          <a:bodyPr wrap="square" rtlCol="0">
            <a:spAutoFit/>
          </a:bodyPr>
          <a:lstStyle/>
          <a:p>
            <a:r>
              <a:rPr lang="en-GB" b="1" dirty="0"/>
              <a:t>h)</a:t>
            </a:r>
          </a:p>
        </p:txBody>
      </p:sp>
      <p:sp>
        <p:nvSpPr>
          <p:cNvPr id="21" name="TextBox 20"/>
          <p:cNvSpPr txBox="1"/>
          <p:nvPr/>
        </p:nvSpPr>
        <p:spPr>
          <a:xfrm>
            <a:off x="5519936" y="188641"/>
            <a:ext cx="4645024" cy="954107"/>
          </a:xfrm>
          <a:prstGeom prst="rect">
            <a:avLst/>
          </a:prstGeom>
          <a:solidFill>
            <a:schemeClr val="accent2">
              <a:lumMod val="40000"/>
              <a:lumOff val="60000"/>
            </a:schemeClr>
          </a:solidFill>
        </p:spPr>
        <p:txBody>
          <a:bodyPr wrap="square" rtlCol="0">
            <a:spAutoFit/>
          </a:bodyPr>
          <a:lstStyle/>
          <a:p>
            <a:r>
              <a:rPr lang="en-GB" sz="2800" b="1" dirty="0"/>
              <a:t>Match the sentence to the picture – </a:t>
            </a:r>
            <a:r>
              <a:rPr lang="en-GB" sz="2800" b="1" dirty="0" err="1"/>
              <a:t>eg</a:t>
            </a:r>
            <a:r>
              <a:rPr lang="en-GB" sz="2800" b="1" dirty="0"/>
              <a:t>. 1. g</a:t>
            </a:r>
          </a:p>
        </p:txBody>
      </p:sp>
      <p:sp>
        <p:nvSpPr>
          <p:cNvPr id="22" name="Rectangle 21"/>
          <p:cNvSpPr/>
          <p:nvPr/>
        </p:nvSpPr>
        <p:spPr>
          <a:xfrm rot="2434529" flipH="1">
            <a:off x="2740481" y="2059489"/>
            <a:ext cx="127044" cy="1800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rot="2434529" flipH="1">
            <a:off x="4865997" y="1957745"/>
            <a:ext cx="127045" cy="1800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rot="2434529" flipH="1">
            <a:off x="5154027" y="4910073"/>
            <a:ext cx="127044" cy="1800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10"/>
          <a:stretch>
            <a:fillRect/>
          </a:stretch>
        </p:blipFill>
        <p:spPr>
          <a:xfrm>
            <a:off x="4332498" y="122120"/>
            <a:ext cx="1070986" cy="1002625"/>
          </a:xfrm>
          <a:prstGeom prst="rect">
            <a:avLst/>
          </a:prstGeom>
        </p:spPr>
      </p:pic>
      <p:pic>
        <p:nvPicPr>
          <p:cNvPr id="4" name="Picture 3"/>
          <p:cNvPicPr>
            <a:picLocks noChangeAspect="1"/>
          </p:cNvPicPr>
          <p:nvPr/>
        </p:nvPicPr>
        <p:blipFill>
          <a:blip r:embed="rId11"/>
          <a:stretch>
            <a:fillRect/>
          </a:stretch>
        </p:blipFill>
        <p:spPr>
          <a:xfrm>
            <a:off x="5421271" y="1187446"/>
            <a:ext cx="898297" cy="918713"/>
          </a:xfrm>
          <a:prstGeom prst="rect">
            <a:avLst/>
          </a:prstGeom>
        </p:spPr>
      </p:pic>
      <p:pic>
        <p:nvPicPr>
          <p:cNvPr id="5" name="Picture 4"/>
          <p:cNvPicPr>
            <a:picLocks noChangeAspect="1"/>
          </p:cNvPicPr>
          <p:nvPr/>
        </p:nvPicPr>
        <p:blipFill>
          <a:blip r:embed="rId12"/>
          <a:stretch>
            <a:fillRect/>
          </a:stretch>
        </p:blipFill>
        <p:spPr>
          <a:xfrm>
            <a:off x="2092972" y="3701513"/>
            <a:ext cx="1782467" cy="162284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29979E-B633-4B70-A936-7EC420353494}"/>
              </a:ext>
            </a:extLst>
          </p:cNvPr>
          <p:cNvPicPr>
            <a:picLocks noChangeAspect="1"/>
          </p:cNvPicPr>
          <p:nvPr/>
        </p:nvPicPr>
        <p:blipFill>
          <a:blip r:embed="rId2"/>
          <a:stretch>
            <a:fillRect/>
          </a:stretch>
        </p:blipFill>
        <p:spPr>
          <a:xfrm>
            <a:off x="1492976" y="729548"/>
            <a:ext cx="8595926" cy="5579812"/>
          </a:xfrm>
          <a:prstGeom prst="rect">
            <a:avLst/>
          </a:prstGeom>
        </p:spPr>
      </p:pic>
      <p:sp>
        <p:nvSpPr>
          <p:cNvPr id="5" name="TextBox 4">
            <a:extLst>
              <a:ext uri="{FF2B5EF4-FFF2-40B4-BE49-F238E27FC236}">
                <a16:creationId xmlns:a16="http://schemas.microsoft.com/office/drawing/2014/main" id="{3B6FD4B6-A521-4077-A0A7-7822E0F4BBFB}"/>
              </a:ext>
            </a:extLst>
          </p:cNvPr>
          <p:cNvSpPr txBox="1"/>
          <p:nvPr/>
        </p:nvSpPr>
        <p:spPr>
          <a:xfrm>
            <a:off x="2455817" y="360216"/>
            <a:ext cx="4911634" cy="369332"/>
          </a:xfrm>
          <a:prstGeom prst="rect">
            <a:avLst/>
          </a:prstGeom>
          <a:noFill/>
        </p:spPr>
        <p:txBody>
          <a:bodyPr wrap="square" rtlCol="0">
            <a:spAutoFit/>
          </a:bodyPr>
          <a:lstStyle/>
          <a:p>
            <a:r>
              <a:rPr lang="en-US" dirty="0"/>
              <a:t>Match the pictures with the sentences</a:t>
            </a:r>
            <a:endParaRPr lang="en-GB" dirty="0"/>
          </a:p>
        </p:txBody>
      </p:sp>
    </p:spTree>
    <p:extLst>
      <p:ext uri="{BB962C8B-B14F-4D97-AF65-F5344CB8AC3E}">
        <p14:creationId xmlns:p14="http://schemas.microsoft.com/office/powerpoint/2010/main" val="1719142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2CA31B-9E3E-4EFE-BE2F-F0DCC629E460}"/>
              </a:ext>
            </a:extLst>
          </p:cNvPr>
          <p:cNvPicPr>
            <a:picLocks noChangeAspect="1"/>
          </p:cNvPicPr>
          <p:nvPr/>
        </p:nvPicPr>
        <p:blipFill>
          <a:blip r:embed="rId4"/>
          <a:stretch>
            <a:fillRect/>
          </a:stretch>
        </p:blipFill>
        <p:spPr>
          <a:xfrm>
            <a:off x="1871799" y="1298675"/>
            <a:ext cx="7860030" cy="5102125"/>
          </a:xfrm>
          <a:prstGeom prst="rect">
            <a:avLst/>
          </a:prstGeom>
        </p:spPr>
      </p:pic>
      <p:pic>
        <p:nvPicPr>
          <p:cNvPr id="3" name="24 ex2">
            <a:hlinkClick r:id="" action="ppaction://media"/>
            <a:extLst>
              <a:ext uri="{FF2B5EF4-FFF2-40B4-BE49-F238E27FC236}">
                <a16:creationId xmlns:a16="http://schemas.microsoft.com/office/drawing/2014/main" id="{27891B30-4D5F-49EA-A613-9C6E14E776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pic>
        <p:nvPicPr>
          <p:cNvPr id="4" name="Picture 3">
            <a:extLst>
              <a:ext uri="{FF2B5EF4-FFF2-40B4-BE49-F238E27FC236}">
                <a16:creationId xmlns:a16="http://schemas.microsoft.com/office/drawing/2014/main" id="{325C3336-F351-467A-9AEB-818D0341004B}"/>
              </a:ext>
            </a:extLst>
          </p:cNvPr>
          <p:cNvPicPr>
            <a:picLocks noChangeAspect="1"/>
          </p:cNvPicPr>
          <p:nvPr/>
        </p:nvPicPr>
        <p:blipFill>
          <a:blip r:embed="rId6"/>
          <a:stretch>
            <a:fillRect/>
          </a:stretch>
        </p:blipFill>
        <p:spPr>
          <a:xfrm>
            <a:off x="1537470" y="1083944"/>
            <a:ext cx="6487260" cy="836295"/>
          </a:xfrm>
          <a:prstGeom prst="rect">
            <a:avLst/>
          </a:prstGeom>
        </p:spPr>
      </p:pic>
      <p:sp>
        <p:nvSpPr>
          <p:cNvPr id="5" name="TextBox 4">
            <a:extLst>
              <a:ext uri="{FF2B5EF4-FFF2-40B4-BE49-F238E27FC236}">
                <a16:creationId xmlns:a16="http://schemas.microsoft.com/office/drawing/2014/main" id="{486D20B1-97A1-4F0B-8E95-8F027C2B1D75}"/>
              </a:ext>
            </a:extLst>
          </p:cNvPr>
          <p:cNvSpPr txBox="1"/>
          <p:nvPr/>
        </p:nvSpPr>
        <p:spPr>
          <a:xfrm>
            <a:off x="2941320" y="600891"/>
            <a:ext cx="8096794" cy="646331"/>
          </a:xfrm>
          <a:prstGeom prst="rect">
            <a:avLst/>
          </a:prstGeom>
          <a:solidFill>
            <a:schemeClr val="bg1"/>
          </a:solidFill>
        </p:spPr>
        <p:txBody>
          <a:bodyPr wrap="square" rtlCol="0">
            <a:spAutoFit/>
          </a:bodyPr>
          <a:lstStyle/>
          <a:p>
            <a:r>
              <a:rPr lang="en-US" b="1" dirty="0"/>
              <a:t>Listen to the recording. What does each of the 8 people do to protect the environment? Example, 1) d, b</a:t>
            </a:r>
            <a:endParaRPr lang="en-GB" b="1" dirty="0"/>
          </a:p>
        </p:txBody>
      </p:sp>
    </p:spTree>
    <p:extLst>
      <p:ext uri="{BB962C8B-B14F-4D97-AF65-F5344CB8AC3E}">
        <p14:creationId xmlns:p14="http://schemas.microsoft.com/office/powerpoint/2010/main" val="376843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0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E4BFE9-1A1C-479A-B6F3-8270EBB59BC1}"/>
              </a:ext>
            </a:extLst>
          </p:cNvPr>
          <p:cNvPicPr>
            <a:picLocks noChangeAspect="1"/>
          </p:cNvPicPr>
          <p:nvPr/>
        </p:nvPicPr>
        <p:blipFill>
          <a:blip r:embed="rId2"/>
          <a:stretch>
            <a:fillRect/>
          </a:stretch>
        </p:blipFill>
        <p:spPr>
          <a:xfrm>
            <a:off x="1759539" y="198256"/>
            <a:ext cx="8769124" cy="6359106"/>
          </a:xfrm>
          <a:prstGeom prst="rect">
            <a:avLst/>
          </a:prstGeom>
        </p:spPr>
      </p:pic>
    </p:spTree>
    <p:extLst>
      <p:ext uri="{BB962C8B-B14F-4D97-AF65-F5344CB8AC3E}">
        <p14:creationId xmlns:p14="http://schemas.microsoft.com/office/powerpoint/2010/main" val="3322875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2CCA2F-EEFF-4C28-8442-D9010E2F089F}"/>
              </a:ext>
            </a:extLst>
          </p:cNvPr>
          <p:cNvPicPr>
            <a:picLocks noChangeAspect="1"/>
          </p:cNvPicPr>
          <p:nvPr/>
        </p:nvPicPr>
        <p:blipFill>
          <a:blip r:embed="rId2"/>
          <a:stretch>
            <a:fillRect/>
          </a:stretch>
        </p:blipFill>
        <p:spPr>
          <a:xfrm>
            <a:off x="374741" y="0"/>
            <a:ext cx="5721259" cy="5517966"/>
          </a:xfrm>
          <a:prstGeom prst="rect">
            <a:avLst/>
          </a:prstGeom>
        </p:spPr>
      </p:pic>
      <p:pic>
        <p:nvPicPr>
          <p:cNvPr id="3" name="Picture 2">
            <a:extLst>
              <a:ext uri="{FF2B5EF4-FFF2-40B4-BE49-F238E27FC236}">
                <a16:creationId xmlns:a16="http://schemas.microsoft.com/office/drawing/2014/main" id="{903CD747-DFAB-47ED-BCCF-61CAD4E2A665}"/>
              </a:ext>
            </a:extLst>
          </p:cNvPr>
          <p:cNvPicPr>
            <a:picLocks noChangeAspect="1"/>
          </p:cNvPicPr>
          <p:nvPr/>
        </p:nvPicPr>
        <p:blipFill>
          <a:blip r:embed="rId3"/>
          <a:stretch>
            <a:fillRect/>
          </a:stretch>
        </p:blipFill>
        <p:spPr>
          <a:xfrm>
            <a:off x="6096000" y="579046"/>
            <a:ext cx="6308720" cy="494540"/>
          </a:xfrm>
          <a:prstGeom prst="rect">
            <a:avLst/>
          </a:prstGeom>
        </p:spPr>
      </p:pic>
      <p:pic>
        <p:nvPicPr>
          <p:cNvPr id="4" name="Picture 3">
            <a:extLst>
              <a:ext uri="{FF2B5EF4-FFF2-40B4-BE49-F238E27FC236}">
                <a16:creationId xmlns:a16="http://schemas.microsoft.com/office/drawing/2014/main" id="{911071C8-968F-4A62-B213-9BCB6071D86D}"/>
              </a:ext>
            </a:extLst>
          </p:cNvPr>
          <p:cNvPicPr>
            <a:picLocks noChangeAspect="1"/>
          </p:cNvPicPr>
          <p:nvPr/>
        </p:nvPicPr>
        <p:blipFill>
          <a:blip r:embed="rId4"/>
          <a:stretch>
            <a:fillRect/>
          </a:stretch>
        </p:blipFill>
        <p:spPr>
          <a:xfrm>
            <a:off x="2773271" y="5391694"/>
            <a:ext cx="8223533" cy="1466306"/>
          </a:xfrm>
          <a:prstGeom prst="rect">
            <a:avLst/>
          </a:prstGeom>
        </p:spPr>
      </p:pic>
    </p:spTree>
    <p:extLst>
      <p:ext uri="{BB962C8B-B14F-4D97-AF65-F5344CB8AC3E}">
        <p14:creationId xmlns:p14="http://schemas.microsoft.com/office/powerpoint/2010/main" val="1622120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15A039-CC84-4E21-A64A-774982FCC808}"/>
              </a:ext>
            </a:extLst>
          </p:cNvPr>
          <p:cNvPicPr>
            <a:picLocks noChangeAspect="1"/>
          </p:cNvPicPr>
          <p:nvPr/>
        </p:nvPicPr>
        <p:blipFill>
          <a:blip r:embed="rId2"/>
          <a:stretch>
            <a:fillRect/>
          </a:stretch>
        </p:blipFill>
        <p:spPr>
          <a:xfrm>
            <a:off x="2981597" y="320176"/>
            <a:ext cx="5666014" cy="6143672"/>
          </a:xfrm>
          <a:prstGeom prst="rect">
            <a:avLst/>
          </a:prstGeom>
        </p:spPr>
      </p:pic>
    </p:spTree>
    <p:extLst>
      <p:ext uri="{BB962C8B-B14F-4D97-AF65-F5344CB8AC3E}">
        <p14:creationId xmlns:p14="http://schemas.microsoft.com/office/powerpoint/2010/main" val="212985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88C228-CC52-48A0-A115-AE4FD4FCB6ED}"/>
              </a:ext>
            </a:extLst>
          </p:cNvPr>
          <p:cNvPicPr>
            <a:picLocks noChangeAspect="1"/>
          </p:cNvPicPr>
          <p:nvPr/>
        </p:nvPicPr>
        <p:blipFill>
          <a:blip r:embed="rId2"/>
          <a:stretch>
            <a:fillRect/>
          </a:stretch>
        </p:blipFill>
        <p:spPr>
          <a:xfrm>
            <a:off x="494484" y="690562"/>
            <a:ext cx="5083356" cy="5150596"/>
          </a:xfrm>
          <a:prstGeom prst="rect">
            <a:avLst/>
          </a:prstGeom>
        </p:spPr>
      </p:pic>
      <p:pic>
        <p:nvPicPr>
          <p:cNvPr id="3" name="Picture 2">
            <a:extLst>
              <a:ext uri="{FF2B5EF4-FFF2-40B4-BE49-F238E27FC236}">
                <a16:creationId xmlns:a16="http://schemas.microsoft.com/office/drawing/2014/main" id="{2570E17F-A8B6-47B4-A429-DA93131B6409}"/>
              </a:ext>
            </a:extLst>
          </p:cNvPr>
          <p:cNvPicPr>
            <a:picLocks noChangeAspect="1"/>
          </p:cNvPicPr>
          <p:nvPr/>
        </p:nvPicPr>
        <p:blipFill>
          <a:blip r:embed="rId3"/>
          <a:stretch>
            <a:fillRect/>
          </a:stretch>
        </p:blipFill>
        <p:spPr>
          <a:xfrm>
            <a:off x="4958616" y="2579641"/>
            <a:ext cx="7233384" cy="2279741"/>
          </a:xfrm>
          <a:prstGeom prst="rect">
            <a:avLst/>
          </a:prstGeom>
        </p:spPr>
      </p:pic>
    </p:spTree>
    <p:extLst>
      <p:ext uri="{BB962C8B-B14F-4D97-AF65-F5344CB8AC3E}">
        <p14:creationId xmlns:p14="http://schemas.microsoft.com/office/powerpoint/2010/main" val="3509394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1A7001-8473-4881-BE59-C65AC9F300A8}"/>
              </a:ext>
            </a:extLst>
          </p:cNvPr>
          <p:cNvSpPr txBox="1">
            <a:spLocks/>
          </p:cNvSpPr>
          <p:nvPr/>
        </p:nvSpPr>
        <p:spPr>
          <a:xfrm>
            <a:off x="109545" y="232125"/>
            <a:ext cx="3574559"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4 – w/c 27</a:t>
            </a:r>
            <a:r>
              <a:rPr lang="en-US" sz="2400" b="1" baseline="30000" dirty="0"/>
              <a:t>th</a:t>
            </a:r>
            <a:r>
              <a:rPr lang="en-US" sz="2400" b="1" dirty="0"/>
              <a:t> June</a:t>
            </a:r>
          </a:p>
          <a:p>
            <a:r>
              <a:rPr lang="en-US" sz="2400" b="1" dirty="0"/>
              <a:t> vocab</a:t>
            </a:r>
            <a:endParaRPr lang="en-GB" sz="2400" b="1" dirty="0"/>
          </a:p>
        </p:txBody>
      </p:sp>
      <p:sp>
        <p:nvSpPr>
          <p:cNvPr id="2" name="TextBox 1">
            <a:extLst>
              <a:ext uri="{FF2B5EF4-FFF2-40B4-BE49-F238E27FC236}">
                <a16:creationId xmlns:a16="http://schemas.microsoft.com/office/drawing/2014/main" id="{D66E1EEB-7CC9-4355-AF28-1FAF531C161C}"/>
              </a:ext>
            </a:extLst>
          </p:cNvPr>
          <p:cNvSpPr txBox="1"/>
          <p:nvPr/>
        </p:nvSpPr>
        <p:spPr>
          <a:xfrm>
            <a:off x="914400" y="1410789"/>
            <a:ext cx="10363200" cy="2677656"/>
          </a:xfrm>
          <a:prstGeom prst="rect">
            <a:avLst/>
          </a:prstGeom>
          <a:noFill/>
        </p:spPr>
        <p:txBody>
          <a:bodyPr wrap="square" rtlCol="0">
            <a:spAutoFit/>
          </a:bodyPr>
          <a:lstStyle/>
          <a:p>
            <a:r>
              <a:rPr lang="en-US" sz="2800" dirty="0"/>
              <a:t>Read through the information on the next few slides about Sophie Scholl and the White Rose Resistance Movement. During the next two weeks we are learning about the group and what they did in their fight against the Nazi Party. When you have read the information. Research the group yourself and make a note of any extra information you can find out. </a:t>
            </a:r>
            <a:endParaRPr lang="en-GB" sz="2800" dirty="0"/>
          </a:p>
        </p:txBody>
      </p:sp>
    </p:spTree>
    <p:extLst>
      <p:ext uri="{BB962C8B-B14F-4D97-AF65-F5344CB8AC3E}">
        <p14:creationId xmlns:p14="http://schemas.microsoft.com/office/powerpoint/2010/main" val="101823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a:extLst>
              <a:ext uri="{FF2B5EF4-FFF2-40B4-BE49-F238E27FC236}">
                <a16:creationId xmlns:a16="http://schemas.microsoft.com/office/drawing/2014/main" id="{85A06708-8EA4-4D0A-897D-A1D1378F6D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188914"/>
            <a:ext cx="8713787" cy="64801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12" descr="SophieScholl">
            <a:extLst>
              <a:ext uri="{FF2B5EF4-FFF2-40B4-BE49-F238E27FC236}">
                <a16:creationId xmlns:a16="http://schemas.microsoft.com/office/drawing/2014/main" id="{E396EC56-23B1-4DBF-BABE-197E8F2C9F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3500439"/>
            <a:ext cx="204152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BE753111-C431-48F3-BC94-C48FF895F0C8}"/>
              </a:ext>
            </a:extLst>
          </p:cNvPr>
          <p:cNvSpPr>
            <a:spLocks noGrp="1" noChangeArrowheads="1"/>
          </p:cNvSpPr>
          <p:nvPr>
            <p:ph type="ctrTitle"/>
          </p:nvPr>
        </p:nvSpPr>
        <p:spPr>
          <a:xfrm>
            <a:off x="1524000" y="1"/>
            <a:ext cx="6084888" cy="1470025"/>
          </a:xfrm>
        </p:spPr>
        <p:txBody>
          <a:bodyPr/>
          <a:lstStyle/>
          <a:p>
            <a:pPr eaLnBrk="1" hangingPunct="1"/>
            <a:r>
              <a:rPr lang="en-GB" altLang="en-US" b="1">
                <a:latin typeface="Super Black SF" pitchFamily="34" charset="0"/>
              </a:rPr>
              <a:t>SOPHIE SCHOLL</a:t>
            </a:r>
          </a:p>
        </p:txBody>
      </p:sp>
      <p:sp>
        <p:nvSpPr>
          <p:cNvPr id="4099" name="Text Box 3">
            <a:extLst>
              <a:ext uri="{FF2B5EF4-FFF2-40B4-BE49-F238E27FC236}">
                <a16:creationId xmlns:a16="http://schemas.microsoft.com/office/drawing/2014/main" id="{97BB31E7-CF41-428E-853F-45D473AE0556}"/>
              </a:ext>
            </a:extLst>
          </p:cNvPr>
          <p:cNvSpPr txBox="1">
            <a:spLocks noChangeArrowheads="1"/>
          </p:cNvSpPr>
          <p:nvPr/>
        </p:nvSpPr>
        <p:spPr bwMode="auto">
          <a:xfrm>
            <a:off x="1703388" y="1341438"/>
            <a:ext cx="8424862" cy="371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b="1">
                <a:solidFill>
                  <a:srgbClr val="FF3300"/>
                </a:solidFill>
                <a:latin typeface="Super Black SF" pitchFamily="34" charset="0"/>
              </a:rPr>
              <a:t>Aim - </a:t>
            </a:r>
            <a:r>
              <a:rPr lang="en-GB" altLang="en-US" sz="2000" b="1">
                <a:latin typeface="Super Black SF" pitchFamily="34" charset="0"/>
              </a:rPr>
              <a:t>To consider the idea that ‘One Person Can </a:t>
            </a:r>
          </a:p>
          <a:p>
            <a:pPr eaLnBrk="1" hangingPunct="1">
              <a:spcBef>
                <a:spcPct val="0"/>
              </a:spcBef>
              <a:buFontTx/>
              <a:buNone/>
            </a:pPr>
            <a:r>
              <a:rPr lang="en-GB" altLang="en-US" sz="2000" b="1">
                <a:latin typeface="Super Black SF" pitchFamily="34" charset="0"/>
              </a:rPr>
              <a:t>Make a Difference’. </a:t>
            </a:r>
          </a:p>
          <a:p>
            <a:pPr eaLnBrk="1" hangingPunct="1">
              <a:spcBef>
                <a:spcPct val="0"/>
              </a:spcBef>
              <a:buFontTx/>
              <a:buNone/>
            </a:pPr>
            <a:endParaRPr lang="en-GB" altLang="en-US" sz="2000" b="1">
              <a:solidFill>
                <a:srgbClr val="FF3300"/>
              </a:solidFill>
              <a:latin typeface="Super Black SF" pitchFamily="34" charset="0"/>
            </a:endParaRPr>
          </a:p>
          <a:p>
            <a:pPr eaLnBrk="1" hangingPunct="1">
              <a:spcBef>
                <a:spcPct val="0"/>
              </a:spcBef>
              <a:buFontTx/>
              <a:buNone/>
            </a:pPr>
            <a:r>
              <a:rPr lang="en-GB" altLang="en-US" sz="2000" b="1">
                <a:solidFill>
                  <a:srgbClr val="FF3300"/>
                </a:solidFill>
                <a:latin typeface="Super Black SF" pitchFamily="34" charset="0"/>
              </a:rPr>
              <a:t>Starter:</a:t>
            </a:r>
            <a:r>
              <a:rPr lang="en-GB" altLang="en-US" sz="2000"/>
              <a:t> Have you ever been in a situation where you changed </a:t>
            </a:r>
          </a:p>
          <a:p>
            <a:pPr eaLnBrk="1" hangingPunct="1">
              <a:spcBef>
                <a:spcPct val="0"/>
              </a:spcBef>
              <a:buFontTx/>
              <a:buNone/>
            </a:pPr>
            <a:r>
              <a:rPr lang="en-GB" altLang="en-US" sz="2000"/>
              <a:t>someone’s point of view, or stopped someone doing something you </a:t>
            </a:r>
          </a:p>
          <a:p>
            <a:pPr eaLnBrk="1" hangingPunct="1">
              <a:spcBef>
                <a:spcPct val="0"/>
              </a:spcBef>
              <a:buFontTx/>
              <a:buNone/>
            </a:pPr>
            <a:r>
              <a:rPr lang="en-GB" altLang="en-US" sz="2000"/>
              <a:t>thought to be wrong? Or </a:t>
            </a:r>
          </a:p>
          <a:p>
            <a:pPr eaLnBrk="1" hangingPunct="1">
              <a:spcBef>
                <a:spcPct val="0"/>
              </a:spcBef>
              <a:buFontTx/>
              <a:buNone/>
            </a:pPr>
            <a:endParaRPr lang="en-GB" altLang="en-US" sz="2000"/>
          </a:p>
          <a:p>
            <a:pPr eaLnBrk="1" hangingPunct="1">
              <a:spcBef>
                <a:spcPct val="0"/>
              </a:spcBef>
              <a:buFontTx/>
              <a:buNone/>
            </a:pPr>
            <a:r>
              <a:rPr lang="en-GB" altLang="en-US" sz="2000"/>
              <a:t>Think of one or two individuals, either in the past or today, who have </a:t>
            </a:r>
          </a:p>
          <a:p>
            <a:pPr eaLnBrk="1" hangingPunct="1">
              <a:spcBef>
                <a:spcPct val="0"/>
              </a:spcBef>
              <a:buFontTx/>
              <a:buNone/>
            </a:pPr>
            <a:r>
              <a:rPr lang="en-GB" altLang="en-US" sz="2000"/>
              <a:t>done something which has made a positive difference to the lives of </a:t>
            </a:r>
          </a:p>
          <a:p>
            <a:pPr eaLnBrk="1" hangingPunct="1">
              <a:spcBef>
                <a:spcPct val="0"/>
              </a:spcBef>
              <a:buFontTx/>
              <a:buNone/>
            </a:pPr>
            <a:r>
              <a:rPr lang="en-GB" altLang="en-US" sz="2000"/>
              <a:t>other people. </a:t>
            </a:r>
          </a:p>
          <a:p>
            <a:pPr eaLnBrk="1" hangingPunct="1">
              <a:spcBef>
                <a:spcPct val="0"/>
              </a:spcBef>
              <a:buFontTx/>
              <a:buNone/>
            </a:pPr>
            <a:endParaRPr lang="en-GB" altLang="en-US" sz="2000"/>
          </a:p>
          <a:p>
            <a:pPr eaLnBrk="1" hangingPunct="1">
              <a:spcBef>
                <a:spcPct val="0"/>
              </a:spcBef>
              <a:buFontTx/>
              <a:buNone/>
            </a:pPr>
            <a:endParaRPr lang="en-GB" altLang="en-US" sz="18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CF387B6-2F34-4B51-82AA-3DC48FC780CE}"/>
              </a:ext>
            </a:extLst>
          </p:cNvPr>
          <p:cNvSpPr>
            <a:spLocks noGrp="1" noChangeArrowheads="1"/>
          </p:cNvSpPr>
          <p:nvPr>
            <p:ph type="ctrTitle"/>
          </p:nvPr>
        </p:nvSpPr>
        <p:spPr>
          <a:xfrm>
            <a:off x="2135188" y="333376"/>
            <a:ext cx="7772400" cy="1470025"/>
          </a:xfrm>
        </p:spPr>
        <p:txBody>
          <a:bodyPr/>
          <a:lstStyle/>
          <a:p>
            <a:pPr eaLnBrk="1" hangingPunct="1"/>
            <a:r>
              <a:rPr lang="en-GB" altLang="en-US">
                <a:latin typeface="Super Black SF" pitchFamily="34" charset="0"/>
              </a:rPr>
              <a:t>SOPHIE SCHOLL</a:t>
            </a:r>
          </a:p>
        </p:txBody>
      </p:sp>
      <p:pic>
        <p:nvPicPr>
          <p:cNvPr id="5123" name="Picture 3" descr="SOPHIE SCHOLL-THE FINAL DAYS">
            <a:extLst>
              <a:ext uri="{FF2B5EF4-FFF2-40B4-BE49-F238E27FC236}">
                <a16:creationId xmlns:a16="http://schemas.microsoft.com/office/drawing/2014/main" id="{DEECDBAF-10B4-4856-877E-01785E1D04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2060575"/>
            <a:ext cx="5113338" cy="421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4">
            <a:extLst>
              <a:ext uri="{FF2B5EF4-FFF2-40B4-BE49-F238E27FC236}">
                <a16:creationId xmlns:a16="http://schemas.microsoft.com/office/drawing/2014/main" id="{E99B22A7-2E0C-4E3C-BA56-B7521A2DDBB2}"/>
              </a:ext>
            </a:extLst>
          </p:cNvPr>
          <p:cNvSpPr txBox="1">
            <a:spLocks noChangeArrowheads="1"/>
          </p:cNvSpPr>
          <p:nvPr/>
        </p:nvSpPr>
        <p:spPr bwMode="auto">
          <a:xfrm>
            <a:off x="7104063" y="2108200"/>
            <a:ext cx="316865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a:t>The true story of a young woman who did what few in Nazi Germany dared even think.</a:t>
            </a:r>
          </a:p>
        </p:txBody>
      </p:sp>
      <p:pic>
        <p:nvPicPr>
          <p:cNvPr id="5125" name="Picture 7" descr="SophieScholl-WhiteRose-Cover-Newborn">
            <a:extLst>
              <a:ext uri="{FF2B5EF4-FFF2-40B4-BE49-F238E27FC236}">
                <a16:creationId xmlns:a16="http://schemas.microsoft.com/office/drawing/2014/main" id="{76CFDC33-49B2-4D84-88D1-414F94633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2125" y="3789363"/>
            <a:ext cx="17145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80693AD1-1528-4BBB-AA57-7C431E094B92}"/>
              </a:ext>
            </a:extLst>
          </p:cNvPr>
          <p:cNvSpPr>
            <a:spLocks noGrp="1" noChangeArrowheads="1"/>
          </p:cNvSpPr>
          <p:nvPr>
            <p:ph type="title"/>
          </p:nvPr>
        </p:nvSpPr>
        <p:spPr>
          <a:xfrm>
            <a:off x="5943600" y="1143000"/>
            <a:ext cx="4724400" cy="4343400"/>
          </a:xfrm>
        </p:spPr>
        <p:txBody>
          <a:bodyPr/>
          <a:lstStyle/>
          <a:p>
            <a:pPr eaLnBrk="1" hangingPunct="1"/>
            <a:r>
              <a:rPr lang="en-GB" altLang="en-US" sz="2800">
                <a:solidFill>
                  <a:schemeClr val="bg1"/>
                </a:solidFill>
              </a:rPr>
              <a:t>Sophie Scholl. With her brother Hans, she founded a resistance movement known as </a:t>
            </a:r>
            <a:r>
              <a:rPr lang="en-GB" altLang="en-US" sz="2800" i="1">
                <a:solidFill>
                  <a:schemeClr val="bg1"/>
                </a:solidFill>
              </a:rPr>
              <a:t>The White Rose</a:t>
            </a:r>
            <a:r>
              <a:rPr lang="en-GB" altLang="en-US" sz="2800">
                <a:solidFill>
                  <a:schemeClr val="bg1"/>
                </a:solidFill>
              </a:rPr>
              <a:t>. They distributed anti-Nazi leaflets and were caught and executed.</a:t>
            </a:r>
          </a:p>
        </p:txBody>
      </p:sp>
      <p:pic>
        <p:nvPicPr>
          <p:cNvPr id="6147" name="Picture 3" descr="spphie shol">
            <a:extLst>
              <a:ext uri="{FF2B5EF4-FFF2-40B4-BE49-F238E27FC236}">
                <a16:creationId xmlns:a16="http://schemas.microsoft.com/office/drawing/2014/main" id="{7D4D003C-18BB-4012-A30C-03B2C9E6DC0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4138" t="1852" r="31725" b="3705"/>
          <a:stretch>
            <a:fillRect/>
          </a:stretch>
        </p:blipFill>
        <p:spPr>
          <a:xfrm>
            <a:off x="1524000" y="0"/>
            <a:ext cx="4167188" cy="685800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E9A82D2-8BD2-4F57-98C7-91F59049E98B}"/>
              </a:ext>
            </a:extLst>
          </p:cNvPr>
          <p:cNvSpPr>
            <a:spLocks noGrp="1" noChangeArrowheads="1"/>
          </p:cNvSpPr>
          <p:nvPr>
            <p:ph type="ctrTitle"/>
          </p:nvPr>
        </p:nvSpPr>
        <p:spPr>
          <a:xfrm>
            <a:off x="2135188" y="333376"/>
            <a:ext cx="7772400" cy="1470025"/>
          </a:xfrm>
        </p:spPr>
        <p:txBody>
          <a:bodyPr/>
          <a:lstStyle/>
          <a:p>
            <a:pPr eaLnBrk="1" hangingPunct="1"/>
            <a:r>
              <a:rPr lang="en-GB" altLang="en-US">
                <a:latin typeface="Super Black SF" pitchFamily="34" charset="0"/>
              </a:rPr>
              <a:t>SOPHIE SCHOLL</a:t>
            </a:r>
          </a:p>
        </p:txBody>
      </p:sp>
      <p:sp>
        <p:nvSpPr>
          <p:cNvPr id="8195" name="Text Box 4">
            <a:extLst>
              <a:ext uri="{FF2B5EF4-FFF2-40B4-BE49-F238E27FC236}">
                <a16:creationId xmlns:a16="http://schemas.microsoft.com/office/drawing/2014/main" id="{7FEDEAEB-5D39-40D8-ABB2-4C2CF7D642A2}"/>
              </a:ext>
            </a:extLst>
          </p:cNvPr>
          <p:cNvSpPr txBox="1">
            <a:spLocks noChangeArrowheads="1"/>
          </p:cNvSpPr>
          <p:nvPr/>
        </p:nvSpPr>
        <p:spPr bwMode="auto">
          <a:xfrm>
            <a:off x="1774825" y="1844676"/>
            <a:ext cx="5113338"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a:t>The true story of Germany's most famous anti-Nazi heroine is brought to thrilling life in </a:t>
            </a:r>
            <a:r>
              <a:rPr lang="en-GB" altLang="en-US" sz="2000" b="1"/>
              <a:t>SOPHIE SCHOLL-THE FINAL DAYS</a:t>
            </a:r>
            <a:r>
              <a:rPr lang="en-GB" altLang="en-US" sz="2000"/>
              <a:t>. Winner of multiple awards, </a:t>
            </a:r>
            <a:r>
              <a:rPr lang="en-GB" altLang="en-US" sz="2000" b="1"/>
              <a:t>SOPHIE SCHOLL</a:t>
            </a:r>
            <a:r>
              <a:rPr lang="en-GB" altLang="en-US" sz="2000"/>
              <a:t> stars Julia Jentsch in a luminous performance as the young coed-turned-fearless activist. Armed with long-buried historical records of her incarceration, director Marc Rothemund expertly re-creates the last six days of Sophie Scholl's life: a heart-stopping journey from arrest to interrogation, trial and sentence. </a:t>
            </a:r>
            <a:br>
              <a:rPr lang="en-GB" altLang="en-US" sz="2000"/>
            </a:br>
            <a:endParaRPr lang="en-GB" altLang="en-US" sz="2000"/>
          </a:p>
        </p:txBody>
      </p:sp>
      <p:pic>
        <p:nvPicPr>
          <p:cNvPr id="8196" name="Picture 7" descr="The White Rose: Munich, 1942-1943">
            <a:hlinkClick r:id="rId2"/>
            <a:extLst>
              <a:ext uri="{FF2B5EF4-FFF2-40B4-BE49-F238E27FC236}">
                <a16:creationId xmlns:a16="http://schemas.microsoft.com/office/drawing/2014/main" id="{93D2063C-CEFC-4D4D-AC2B-03FE76C4EC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4063" y="1773238"/>
            <a:ext cx="33655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2A9D5A61-3D1B-458C-9728-1774C371A9DE}"/>
              </a:ext>
            </a:extLst>
          </p:cNvPr>
          <p:cNvSpPr>
            <a:spLocks noGrp="1" noChangeArrowheads="1"/>
          </p:cNvSpPr>
          <p:nvPr>
            <p:ph type="ctrTitle"/>
          </p:nvPr>
        </p:nvSpPr>
        <p:spPr>
          <a:xfrm>
            <a:off x="2135188" y="333376"/>
            <a:ext cx="7772400" cy="1470025"/>
          </a:xfrm>
        </p:spPr>
        <p:txBody>
          <a:bodyPr/>
          <a:lstStyle/>
          <a:p>
            <a:pPr eaLnBrk="1" hangingPunct="1"/>
            <a:r>
              <a:rPr lang="en-GB" altLang="en-US">
                <a:latin typeface="Super Black SF" pitchFamily="34" charset="0"/>
              </a:rPr>
              <a:t>SOPHIE SCHOLL</a:t>
            </a:r>
          </a:p>
        </p:txBody>
      </p:sp>
      <p:sp>
        <p:nvSpPr>
          <p:cNvPr id="9219" name="Text Box 3">
            <a:extLst>
              <a:ext uri="{FF2B5EF4-FFF2-40B4-BE49-F238E27FC236}">
                <a16:creationId xmlns:a16="http://schemas.microsoft.com/office/drawing/2014/main" id="{68D918C1-F666-4C07-8C0F-5DFBBEFF9636}"/>
              </a:ext>
            </a:extLst>
          </p:cNvPr>
          <p:cNvSpPr txBox="1">
            <a:spLocks noChangeArrowheads="1"/>
          </p:cNvSpPr>
          <p:nvPr/>
        </p:nvSpPr>
        <p:spPr bwMode="auto">
          <a:xfrm>
            <a:off x="1774825" y="1844675"/>
            <a:ext cx="5113338"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a:t>“</a:t>
            </a:r>
            <a:r>
              <a:rPr lang="en-GB" altLang="en-US" sz="2400" b="1" i="1"/>
              <a:t>It is certain that today every honest German is ashamed of his government. Who among us has any conception of the dimensions of shame that will befall us and our children when one day the veil has fallen from our eyes and the most horrible of crimes ... reach the light of day?</a:t>
            </a:r>
            <a:r>
              <a:rPr lang="en-GB" altLang="en-US" sz="2400"/>
              <a:t> — </a:t>
            </a:r>
            <a:r>
              <a:rPr lang="en-GB" altLang="en-US" sz="2400">
                <a:solidFill>
                  <a:srgbClr val="FF3300"/>
                </a:solidFill>
              </a:rPr>
              <a:t>From the first leaflet of the White Rose.</a:t>
            </a:r>
            <a:r>
              <a:rPr lang="en-GB" altLang="en-US" sz="2400"/>
              <a:t> </a:t>
            </a:r>
            <a:r>
              <a:rPr lang="en-GB" altLang="en-US" sz="2400" b="1"/>
              <a:t>”</a:t>
            </a:r>
          </a:p>
          <a:p>
            <a:pPr eaLnBrk="1" hangingPunct="1">
              <a:spcBef>
                <a:spcPct val="0"/>
              </a:spcBef>
              <a:buFontTx/>
              <a:buNone/>
            </a:pPr>
            <a:endParaRPr lang="en-GB" altLang="en-US" sz="2400" b="1"/>
          </a:p>
        </p:txBody>
      </p:sp>
      <p:pic>
        <p:nvPicPr>
          <p:cNvPr id="9220" name="Picture 4" descr="The White Rose: Munich, 1942-1943">
            <a:hlinkClick r:id="rId2"/>
            <a:extLst>
              <a:ext uri="{FF2B5EF4-FFF2-40B4-BE49-F238E27FC236}">
                <a16:creationId xmlns:a16="http://schemas.microsoft.com/office/drawing/2014/main" id="{1DDF6204-C492-4D50-B9D0-D0633CB763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4063" y="1773238"/>
            <a:ext cx="33655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8099878-95C8-4B0E-B3DD-7D13F88248F3}"/>
              </a:ext>
            </a:extLst>
          </p:cNvPr>
          <p:cNvSpPr>
            <a:spLocks noGrp="1" noChangeArrowheads="1"/>
          </p:cNvSpPr>
          <p:nvPr>
            <p:ph type="ctrTitle"/>
          </p:nvPr>
        </p:nvSpPr>
        <p:spPr>
          <a:xfrm>
            <a:off x="2135188" y="333376"/>
            <a:ext cx="7772400" cy="1470025"/>
          </a:xfrm>
        </p:spPr>
        <p:txBody>
          <a:bodyPr/>
          <a:lstStyle/>
          <a:p>
            <a:pPr eaLnBrk="1" hangingPunct="1"/>
            <a:r>
              <a:rPr lang="en-GB" altLang="en-US">
                <a:latin typeface="Super Black SF" pitchFamily="34" charset="0"/>
              </a:rPr>
              <a:t>SOPHIE SCHOLL</a:t>
            </a:r>
          </a:p>
        </p:txBody>
      </p:sp>
      <p:sp>
        <p:nvSpPr>
          <p:cNvPr id="10243" name="Text Box 3">
            <a:extLst>
              <a:ext uri="{FF2B5EF4-FFF2-40B4-BE49-F238E27FC236}">
                <a16:creationId xmlns:a16="http://schemas.microsoft.com/office/drawing/2014/main" id="{EE80D164-933F-4279-8FEA-870CBE961AB6}"/>
              </a:ext>
            </a:extLst>
          </p:cNvPr>
          <p:cNvSpPr txBox="1">
            <a:spLocks noChangeArrowheads="1"/>
          </p:cNvSpPr>
          <p:nvPr/>
        </p:nvSpPr>
        <p:spPr bwMode="auto">
          <a:xfrm>
            <a:off x="1774825" y="1844676"/>
            <a:ext cx="547370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a:t>In 1943, as Hitler continues to wage war across Europe, a group of college students mount an underground resistance movement in Munich. Dedicated expressly to the downfall of the monolithic Third Reich war machine, they call themselves the White Rose. Its sole female member, Sophie Scholl is captured during a dangerous mission to distribute pamphlets on campus with her brother Hans. Unwavering in her convictions and loyalty to the White Rose, her cross-examination by the Gestapo quickly escalates into a searing test of wills as Scholl delivers a passionate call to freedom and personal responsibility that is both haunting and timeless.</a:t>
            </a:r>
            <a:br>
              <a:rPr lang="en-GB" altLang="en-US" sz="2000"/>
            </a:br>
            <a:endParaRPr lang="en-GB" altLang="en-US" sz="2000"/>
          </a:p>
        </p:txBody>
      </p:sp>
      <p:pic>
        <p:nvPicPr>
          <p:cNvPr id="10244" name="Picture 6" descr="sophie">
            <a:extLst>
              <a:ext uri="{FF2B5EF4-FFF2-40B4-BE49-F238E27FC236}">
                <a16:creationId xmlns:a16="http://schemas.microsoft.com/office/drawing/2014/main" id="{A342DC37-821A-4054-8F9F-EA325AC22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4426" y="2205038"/>
            <a:ext cx="29432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descr="sophie-scholl-the-final-days-sophie-scholl-die-letzten-tage-3">
            <a:extLst>
              <a:ext uri="{FF2B5EF4-FFF2-40B4-BE49-F238E27FC236}">
                <a16:creationId xmlns:a16="http://schemas.microsoft.com/office/drawing/2014/main" id="{87EB5D59-07A8-4610-8DEE-A2E66B272B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1557338"/>
            <a:ext cx="864235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176"/>
                                        </p:tgtEl>
                                        <p:attrNameLst>
                                          <p:attrName>style.visibility</p:attrName>
                                        </p:attrNameLst>
                                      </p:cBhvr>
                                      <p:to>
                                        <p:strVal val="visible"/>
                                      </p:to>
                                    </p:set>
                                    <p:animEffect transition="in" filter="box(in)">
                                      <p:cBhvr>
                                        <p:cTn id="7"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B92D2FF2-C9B6-4448-9C96-39135FF84EAC}"/>
              </a:ext>
            </a:extLst>
          </p:cNvPr>
          <p:cNvSpPr>
            <a:spLocks noGrp="1" noChangeArrowheads="1"/>
          </p:cNvSpPr>
          <p:nvPr>
            <p:ph type="ctrTitle"/>
          </p:nvPr>
        </p:nvSpPr>
        <p:spPr>
          <a:xfrm>
            <a:off x="1524000" y="1"/>
            <a:ext cx="6084888" cy="1470025"/>
          </a:xfrm>
        </p:spPr>
        <p:txBody>
          <a:bodyPr/>
          <a:lstStyle/>
          <a:p>
            <a:pPr eaLnBrk="1" hangingPunct="1"/>
            <a:r>
              <a:rPr lang="en-GB" altLang="en-US">
                <a:latin typeface="Super Black SF" pitchFamily="34" charset="0"/>
              </a:rPr>
              <a:t>SOPHIE SCHOLL</a:t>
            </a:r>
          </a:p>
        </p:txBody>
      </p:sp>
      <p:sp>
        <p:nvSpPr>
          <p:cNvPr id="11267" name="Text Box 3">
            <a:extLst>
              <a:ext uri="{FF2B5EF4-FFF2-40B4-BE49-F238E27FC236}">
                <a16:creationId xmlns:a16="http://schemas.microsoft.com/office/drawing/2014/main" id="{CF010971-DC06-44B9-98A0-7973628AFD7B}"/>
              </a:ext>
            </a:extLst>
          </p:cNvPr>
          <p:cNvSpPr txBox="1">
            <a:spLocks noChangeArrowheads="1"/>
          </p:cNvSpPr>
          <p:nvPr/>
        </p:nvSpPr>
        <p:spPr bwMode="auto">
          <a:xfrm>
            <a:off x="1703389" y="1341439"/>
            <a:ext cx="4968875"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a:t>On </a:t>
            </a:r>
            <a:r>
              <a:rPr lang="en-GB" altLang="en-US" sz="2000">
                <a:hlinkClick r:id="rId2" tooltip="February 22"/>
              </a:rPr>
              <a:t>February 22</a:t>
            </a:r>
            <a:r>
              <a:rPr lang="en-GB" altLang="en-US" sz="2000"/>
              <a:t>, </a:t>
            </a:r>
            <a:r>
              <a:rPr lang="en-GB" altLang="en-US" sz="2000">
                <a:hlinkClick r:id="rId3" tooltip="1943"/>
              </a:rPr>
              <a:t>1943</a:t>
            </a:r>
            <a:r>
              <a:rPr lang="en-GB" altLang="en-US" sz="2000"/>
              <a:t>, Sophie Scholl, </a:t>
            </a:r>
            <a:r>
              <a:rPr lang="en-GB" altLang="en-US" sz="2000">
                <a:hlinkClick r:id="rId4" tooltip="Hans Scholl"/>
              </a:rPr>
              <a:t>her brother Hans</a:t>
            </a:r>
            <a:r>
              <a:rPr lang="en-GB" altLang="en-US" sz="2000"/>
              <a:t> and their friend </a:t>
            </a:r>
            <a:r>
              <a:rPr lang="en-GB" altLang="en-US" sz="2000">
                <a:hlinkClick r:id="rId5" tooltip="Christoph Probst"/>
              </a:rPr>
              <a:t>Christoph Probst</a:t>
            </a:r>
            <a:r>
              <a:rPr lang="en-GB" altLang="en-US" sz="2000"/>
              <a:t> were found guilty of treason and condemned to death. They were all beheaded by executioner </a:t>
            </a:r>
            <a:r>
              <a:rPr lang="en-GB" altLang="en-US" sz="2000">
                <a:hlinkClick r:id="rId6" tooltip="Johann Reichhart"/>
              </a:rPr>
              <a:t>Johann Reichhart</a:t>
            </a:r>
            <a:r>
              <a:rPr lang="en-GB" altLang="en-US" sz="2000"/>
              <a:t> in Munich's </a:t>
            </a:r>
            <a:r>
              <a:rPr lang="en-GB" altLang="en-US" sz="2000">
                <a:hlinkClick r:id="rId7" tooltip="Stadelheim Prison"/>
              </a:rPr>
              <a:t>Stadelheim Prison</a:t>
            </a:r>
            <a:r>
              <a:rPr lang="en-GB" altLang="en-US" sz="2000"/>
              <a:t> only a few hours later at 17:00. The execution was supervised by Dr. Walter Roemer who was the enforcement chief of the Munich district court. Prison officials emphasized the courage with which she walked to her execution. Her last words were </a:t>
            </a:r>
            <a:r>
              <a:rPr lang="en-GB" altLang="en-US" sz="2000">
                <a:solidFill>
                  <a:srgbClr val="FF3300"/>
                </a:solidFill>
              </a:rPr>
              <a:t>"</a:t>
            </a:r>
            <a:r>
              <a:rPr lang="en-GB" altLang="en-US" sz="2000" i="1">
                <a:solidFill>
                  <a:srgbClr val="FF3300"/>
                </a:solidFill>
              </a:rPr>
              <a:t>Die Sonne scheint noch</a:t>
            </a:r>
            <a:r>
              <a:rPr lang="en-GB" altLang="en-US" sz="2000">
                <a:solidFill>
                  <a:srgbClr val="FF3300"/>
                </a:solidFill>
              </a:rPr>
              <a:t>"</a:t>
            </a:r>
            <a:r>
              <a:rPr lang="en-GB" altLang="en-US" sz="2000"/>
              <a:t>—"The sun still shines.“</a:t>
            </a:r>
          </a:p>
          <a:p>
            <a:pPr eaLnBrk="1" hangingPunct="1">
              <a:spcBef>
                <a:spcPct val="0"/>
              </a:spcBef>
              <a:buFontTx/>
              <a:buNone/>
            </a:pPr>
            <a:endParaRPr lang="en-GB" altLang="en-US" sz="2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1A7001-8473-4881-BE59-C65AC9F300A8}"/>
              </a:ext>
            </a:extLst>
          </p:cNvPr>
          <p:cNvSpPr txBox="1">
            <a:spLocks/>
          </p:cNvSpPr>
          <p:nvPr/>
        </p:nvSpPr>
        <p:spPr>
          <a:xfrm>
            <a:off x="109545" y="232125"/>
            <a:ext cx="3574559"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1 – w/c 6</a:t>
            </a:r>
            <a:r>
              <a:rPr lang="en-US" sz="2400" b="1" baseline="30000" dirty="0"/>
              <a:t>th</a:t>
            </a:r>
            <a:r>
              <a:rPr lang="en-US" sz="2400" b="1" dirty="0"/>
              <a:t> June</a:t>
            </a:r>
          </a:p>
          <a:p>
            <a:r>
              <a:rPr lang="en-US" sz="2400" b="1" dirty="0"/>
              <a:t> vocab</a:t>
            </a:r>
            <a:endParaRPr lang="en-GB" sz="2400" b="1" dirty="0"/>
          </a:p>
        </p:txBody>
      </p:sp>
      <p:pic>
        <p:nvPicPr>
          <p:cNvPr id="2" name="Picture 1">
            <a:extLst>
              <a:ext uri="{FF2B5EF4-FFF2-40B4-BE49-F238E27FC236}">
                <a16:creationId xmlns:a16="http://schemas.microsoft.com/office/drawing/2014/main" id="{1FF067E8-AB5E-42A4-BBAC-57B4E5DA0B14}"/>
              </a:ext>
            </a:extLst>
          </p:cNvPr>
          <p:cNvPicPr>
            <a:picLocks noChangeAspect="1"/>
          </p:cNvPicPr>
          <p:nvPr/>
        </p:nvPicPr>
        <p:blipFill>
          <a:blip r:embed="rId2"/>
          <a:stretch>
            <a:fillRect/>
          </a:stretch>
        </p:blipFill>
        <p:spPr>
          <a:xfrm>
            <a:off x="109545" y="1846982"/>
            <a:ext cx="5639753" cy="4674390"/>
          </a:xfrm>
          <a:prstGeom prst="rect">
            <a:avLst/>
          </a:prstGeom>
        </p:spPr>
      </p:pic>
      <p:sp>
        <p:nvSpPr>
          <p:cNvPr id="4" name="TextBox 3">
            <a:extLst>
              <a:ext uri="{FF2B5EF4-FFF2-40B4-BE49-F238E27FC236}">
                <a16:creationId xmlns:a16="http://schemas.microsoft.com/office/drawing/2014/main" id="{D46FCDD3-BE23-4419-B47F-0C8F7CA6E002}"/>
              </a:ext>
            </a:extLst>
          </p:cNvPr>
          <p:cNvSpPr txBox="1"/>
          <p:nvPr/>
        </p:nvSpPr>
        <p:spPr>
          <a:xfrm>
            <a:off x="5133703" y="202788"/>
            <a:ext cx="6748567" cy="1107996"/>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pic>
        <p:nvPicPr>
          <p:cNvPr id="5" name="Picture 4">
            <a:extLst>
              <a:ext uri="{FF2B5EF4-FFF2-40B4-BE49-F238E27FC236}">
                <a16:creationId xmlns:a16="http://schemas.microsoft.com/office/drawing/2014/main" id="{33B58888-D7B0-4046-9304-E178C507CADA}"/>
              </a:ext>
            </a:extLst>
          </p:cNvPr>
          <p:cNvPicPr>
            <a:picLocks noChangeAspect="1"/>
          </p:cNvPicPr>
          <p:nvPr/>
        </p:nvPicPr>
        <p:blipFill>
          <a:blip r:embed="rId3"/>
          <a:stretch>
            <a:fillRect/>
          </a:stretch>
        </p:blipFill>
        <p:spPr>
          <a:xfrm>
            <a:off x="5867400" y="1310783"/>
            <a:ext cx="5471160" cy="5422311"/>
          </a:xfrm>
          <a:prstGeom prst="rect">
            <a:avLst/>
          </a:prstGeom>
        </p:spPr>
      </p:pic>
    </p:spTree>
    <p:extLst>
      <p:ext uri="{BB962C8B-B14F-4D97-AF65-F5344CB8AC3E}">
        <p14:creationId xmlns:p14="http://schemas.microsoft.com/office/powerpoint/2010/main" val="806044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F31872B-5BAE-42DD-A0DE-2546E0769B51}"/>
              </a:ext>
            </a:extLst>
          </p:cNvPr>
          <p:cNvSpPr>
            <a:spLocks noGrp="1" noChangeArrowheads="1"/>
          </p:cNvSpPr>
          <p:nvPr>
            <p:ph type="ctrTitle"/>
          </p:nvPr>
        </p:nvSpPr>
        <p:spPr>
          <a:xfrm>
            <a:off x="5230814" y="188914"/>
            <a:ext cx="5437187" cy="1470025"/>
          </a:xfrm>
        </p:spPr>
        <p:txBody>
          <a:bodyPr/>
          <a:lstStyle/>
          <a:p>
            <a:pPr eaLnBrk="1" hangingPunct="1"/>
            <a:r>
              <a:rPr lang="en-GB" altLang="en-US">
                <a:latin typeface="Super Black SF" pitchFamily="34" charset="0"/>
              </a:rPr>
              <a:t>SOPHIE SCHOLL</a:t>
            </a:r>
          </a:p>
        </p:txBody>
      </p:sp>
      <p:sp>
        <p:nvSpPr>
          <p:cNvPr id="12291" name="Text Box 3">
            <a:extLst>
              <a:ext uri="{FF2B5EF4-FFF2-40B4-BE49-F238E27FC236}">
                <a16:creationId xmlns:a16="http://schemas.microsoft.com/office/drawing/2014/main" id="{EFF9263C-6CA2-441E-A9D8-0026F95E16CD}"/>
              </a:ext>
            </a:extLst>
          </p:cNvPr>
          <p:cNvSpPr txBox="1">
            <a:spLocks noChangeArrowheads="1"/>
          </p:cNvSpPr>
          <p:nvPr/>
        </p:nvSpPr>
        <p:spPr bwMode="auto">
          <a:xfrm>
            <a:off x="1703389" y="188913"/>
            <a:ext cx="3240087" cy="613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a:t>On </a:t>
            </a:r>
            <a:r>
              <a:rPr lang="en-GB" altLang="en-US" sz="1800">
                <a:hlinkClick r:id="rId2" tooltip="February 22"/>
              </a:rPr>
              <a:t>February 22</a:t>
            </a:r>
            <a:r>
              <a:rPr lang="en-GB" altLang="en-US" sz="1800"/>
              <a:t>, </a:t>
            </a:r>
            <a:r>
              <a:rPr lang="en-GB" altLang="en-US" sz="1800">
                <a:hlinkClick r:id="rId3" tooltip="1943"/>
              </a:rPr>
              <a:t>1943</a:t>
            </a:r>
            <a:r>
              <a:rPr lang="en-GB" altLang="en-US" sz="1800"/>
              <a:t>, Sophie Scholl, </a:t>
            </a:r>
            <a:r>
              <a:rPr lang="en-GB" altLang="en-US" sz="1800">
                <a:hlinkClick r:id="rId4" tooltip="Hans Scholl"/>
              </a:rPr>
              <a:t>her brother Hans</a:t>
            </a:r>
            <a:r>
              <a:rPr lang="en-GB" altLang="en-US" sz="1800"/>
              <a:t> and their friend </a:t>
            </a:r>
            <a:r>
              <a:rPr lang="en-GB" altLang="en-US" sz="1800">
                <a:hlinkClick r:id="rId5" tooltip="Christoph Probst"/>
              </a:rPr>
              <a:t>Christoph Probst</a:t>
            </a:r>
            <a:r>
              <a:rPr lang="en-GB" altLang="en-US" sz="1800"/>
              <a:t> were found guilty of treason and condemned to death. They were all beheaded by executioner </a:t>
            </a:r>
            <a:r>
              <a:rPr lang="en-GB" altLang="en-US" sz="1800">
                <a:hlinkClick r:id="rId6" tooltip="Johann Reichhart"/>
              </a:rPr>
              <a:t>Johann Reichhart</a:t>
            </a:r>
            <a:r>
              <a:rPr lang="en-GB" altLang="en-US" sz="1800"/>
              <a:t> in Munich's </a:t>
            </a:r>
            <a:r>
              <a:rPr lang="en-GB" altLang="en-US" sz="1800">
                <a:hlinkClick r:id="rId7" tooltip="Stadelheim Prison"/>
              </a:rPr>
              <a:t>Stadelheim Prison</a:t>
            </a:r>
            <a:r>
              <a:rPr lang="en-GB" altLang="en-US" sz="1800"/>
              <a:t> only a few hours later at 17:00. The execution was supervised by Dr. Walter Roemer who was the enforcement chief of the Munich district court. Prison officials emphasized the courage with which she walked to her execution. Her last words were </a:t>
            </a:r>
            <a:r>
              <a:rPr lang="en-GB" altLang="en-US" sz="1800">
                <a:solidFill>
                  <a:srgbClr val="FF3300"/>
                </a:solidFill>
              </a:rPr>
              <a:t>"</a:t>
            </a:r>
            <a:r>
              <a:rPr lang="en-GB" altLang="en-US" sz="1800" i="1">
                <a:solidFill>
                  <a:srgbClr val="FF3300"/>
                </a:solidFill>
              </a:rPr>
              <a:t>Die Sonne scheint noch</a:t>
            </a:r>
            <a:r>
              <a:rPr lang="en-GB" altLang="en-US" sz="1800">
                <a:solidFill>
                  <a:srgbClr val="FF3300"/>
                </a:solidFill>
              </a:rPr>
              <a:t>"</a:t>
            </a:r>
            <a:r>
              <a:rPr lang="en-GB" altLang="en-US" sz="1800"/>
              <a:t>—"The sun still shines.“</a:t>
            </a:r>
          </a:p>
          <a:p>
            <a:pPr eaLnBrk="1" hangingPunct="1">
              <a:spcBef>
                <a:spcPct val="0"/>
              </a:spcBef>
              <a:buFontTx/>
              <a:buNone/>
            </a:pPr>
            <a:endParaRPr lang="en-GB" altLang="en-US" sz="1800"/>
          </a:p>
        </p:txBody>
      </p:sp>
      <p:pic>
        <p:nvPicPr>
          <p:cNvPr id="12292" name="Picture 6" descr="WhiteRose">
            <a:extLst>
              <a:ext uri="{FF2B5EF4-FFF2-40B4-BE49-F238E27FC236}">
                <a16:creationId xmlns:a16="http://schemas.microsoft.com/office/drawing/2014/main" id="{6519C9FD-4194-4F71-9CCE-233C3DB44B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3839" y="1844675"/>
            <a:ext cx="515302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7">
            <a:extLst>
              <a:ext uri="{FF2B5EF4-FFF2-40B4-BE49-F238E27FC236}">
                <a16:creationId xmlns:a16="http://schemas.microsoft.com/office/drawing/2014/main" id="{95F1093D-6DC5-4738-B18E-CF0BF11AEA55}"/>
              </a:ext>
            </a:extLst>
          </p:cNvPr>
          <p:cNvSpPr>
            <a:spLocks noChangeArrowheads="1"/>
          </p:cNvSpPr>
          <p:nvPr/>
        </p:nvSpPr>
        <p:spPr bwMode="auto">
          <a:xfrm>
            <a:off x="5303839" y="5511712"/>
            <a:ext cx="5076825" cy="1200329"/>
          </a:xfrm>
          <a:prstGeom prst="rect">
            <a:avLst/>
          </a:prstGeom>
          <a:noFill/>
          <a:ln w="6350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a:hlinkClick r:id="rId4" tooltip="Hans Scholl"/>
              </a:rPr>
              <a:t>Hans Scholl</a:t>
            </a:r>
            <a:r>
              <a:rPr lang="en-GB" altLang="en-US" sz="1800"/>
              <a:t>, Sophie Scholl, and </a:t>
            </a:r>
            <a:r>
              <a:rPr lang="en-GB" altLang="en-US" sz="1800">
                <a:hlinkClick r:id="rId5" tooltip="Christoph Probst"/>
              </a:rPr>
              <a:t>Christoph Probst</a:t>
            </a:r>
            <a:r>
              <a:rPr lang="en-GB" altLang="en-US" sz="1800"/>
              <a:t>, who were executed for participating in the </a:t>
            </a:r>
            <a:r>
              <a:rPr lang="en-GB" altLang="en-US" sz="1800">
                <a:hlinkClick r:id="rId9" tooltip="White Rose"/>
              </a:rPr>
              <a:t>White Rose</a:t>
            </a:r>
            <a:r>
              <a:rPr lang="en-GB" altLang="en-US" sz="1800"/>
              <a:t> resistance movement against the </a:t>
            </a:r>
            <a:r>
              <a:rPr lang="en-GB" altLang="en-US" sz="1800">
                <a:hlinkClick r:id="rId10" tooltip="Nazism"/>
              </a:rPr>
              <a:t>Nazi</a:t>
            </a:r>
            <a:r>
              <a:rPr lang="en-GB" altLang="en-US" sz="1800"/>
              <a:t> regime in Germany.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57F74B6-CC9F-4D06-902F-525CCA7436AC}"/>
              </a:ext>
            </a:extLst>
          </p:cNvPr>
          <p:cNvSpPr>
            <a:spLocks noGrp="1" noChangeArrowheads="1"/>
          </p:cNvSpPr>
          <p:nvPr>
            <p:ph type="ctrTitle"/>
          </p:nvPr>
        </p:nvSpPr>
        <p:spPr>
          <a:xfrm>
            <a:off x="1524000" y="1"/>
            <a:ext cx="6084888" cy="1470025"/>
          </a:xfrm>
        </p:spPr>
        <p:txBody>
          <a:bodyPr/>
          <a:lstStyle/>
          <a:p>
            <a:pPr eaLnBrk="1" hangingPunct="1"/>
            <a:r>
              <a:rPr lang="en-GB" altLang="en-US">
                <a:latin typeface="Super Black SF" pitchFamily="34" charset="0"/>
              </a:rPr>
              <a:t>SOPHIE SCHOLL</a:t>
            </a:r>
          </a:p>
        </p:txBody>
      </p:sp>
      <p:sp>
        <p:nvSpPr>
          <p:cNvPr id="13315" name="Text Box 3">
            <a:extLst>
              <a:ext uri="{FF2B5EF4-FFF2-40B4-BE49-F238E27FC236}">
                <a16:creationId xmlns:a16="http://schemas.microsoft.com/office/drawing/2014/main" id="{AE1FADC0-8BB8-4A48-AAE7-1DC58FD8DD09}"/>
              </a:ext>
            </a:extLst>
          </p:cNvPr>
          <p:cNvSpPr txBox="1">
            <a:spLocks noChangeArrowheads="1"/>
          </p:cNvSpPr>
          <p:nvPr/>
        </p:nvSpPr>
        <p:spPr bwMode="auto">
          <a:xfrm>
            <a:off x="1703389" y="1341438"/>
            <a:ext cx="4968875"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a:t>Nazi judge Roland Freisler was particularly known for humiliating defendants and shouting loudly at them. A number of the trials for defendants in the </a:t>
            </a:r>
            <a:r>
              <a:rPr lang="en-GB" altLang="en-US" sz="1800">
                <a:hlinkClick r:id="rId2" tooltip="July 20 Plot"/>
              </a:rPr>
              <a:t>July 20 Plot</a:t>
            </a:r>
            <a:r>
              <a:rPr lang="en-GB" altLang="en-US" sz="1800"/>
              <a:t> before the People's Court were filmed and recorded. In the 1944 trial against </a:t>
            </a:r>
            <a:r>
              <a:rPr lang="en-GB" altLang="en-US" sz="1800">
                <a:hlinkClick r:id="rId3" tooltip="Ulrich Wilhelm Graf Schwerin von Schwanenfeld"/>
              </a:rPr>
              <a:t>Ulrich Wilhelm Graf Schwerin von Schwanenfeld</a:t>
            </a:r>
            <a:r>
              <a:rPr lang="en-GB" altLang="en-US" sz="1800"/>
              <a:t>, for example, Freisler screamed so loudly that the technicians who were filming the proceeding had major problems making the defendants' words audible. Count Schwerin, like many other defendants in the plot, was sentenced to death by hanging. Among this and other show trials, Freisler headed the 1943 proceedings against the members of the "</a:t>
            </a:r>
            <a:r>
              <a:rPr lang="en-GB" altLang="en-US" sz="1800">
                <a:hlinkClick r:id="rId4" tooltip="White Rose"/>
              </a:rPr>
              <a:t>White Rose</a:t>
            </a:r>
            <a:r>
              <a:rPr lang="en-GB" altLang="en-US" sz="1800"/>
              <a:t>" resistance group, and ordered many of its members to be executed by </a:t>
            </a:r>
            <a:r>
              <a:rPr lang="en-GB" altLang="en-US" sz="1800">
                <a:hlinkClick r:id="rId5" tooltip="Guillotine"/>
              </a:rPr>
              <a:t>guillotine</a:t>
            </a:r>
            <a:r>
              <a:rPr lang="en-GB" altLang="en-US" sz="1800"/>
              <a:t>.</a:t>
            </a:r>
          </a:p>
          <a:p>
            <a:pPr eaLnBrk="1" hangingPunct="1">
              <a:spcBef>
                <a:spcPct val="0"/>
              </a:spcBef>
              <a:buFontTx/>
              <a:buNone/>
            </a:pPr>
            <a:endParaRPr lang="en-GB" altLang="en-US" sz="1800"/>
          </a:p>
        </p:txBody>
      </p:sp>
      <p:pic>
        <p:nvPicPr>
          <p:cNvPr id="13316" name="Picture 6" descr="Freisler02">
            <a:extLst>
              <a:ext uri="{FF2B5EF4-FFF2-40B4-BE49-F238E27FC236}">
                <a16:creationId xmlns:a16="http://schemas.microsoft.com/office/drawing/2014/main" id="{04DA4B72-BCF7-49CC-BD99-47C06C2D94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9963" y="1341438"/>
            <a:ext cx="314325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05DA3CE8-7AB5-4C76-9DBF-9F68A908D984}"/>
              </a:ext>
            </a:extLst>
          </p:cNvPr>
          <p:cNvSpPr>
            <a:spLocks noGrp="1" noChangeArrowheads="1"/>
          </p:cNvSpPr>
          <p:nvPr>
            <p:ph type="ctrTitle"/>
          </p:nvPr>
        </p:nvSpPr>
        <p:spPr>
          <a:xfrm>
            <a:off x="2063750" y="1"/>
            <a:ext cx="7772400" cy="1470025"/>
          </a:xfrm>
        </p:spPr>
        <p:txBody>
          <a:bodyPr/>
          <a:lstStyle/>
          <a:p>
            <a:pPr eaLnBrk="1" hangingPunct="1"/>
            <a:r>
              <a:rPr lang="en-GB" altLang="en-US">
                <a:latin typeface="Super Black SF" pitchFamily="34" charset="0"/>
              </a:rPr>
              <a:t>SOPHIE SCHOLL</a:t>
            </a:r>
          </a:p>
        </p:txBody>
      </p:sp>
      <p:pic>
        <p:nvPicPr>
          <p:cNvPr id="14339" name="Picture 6" descr="Grab_Sophie_und_Hans_Scholl_Christoph_Probst-1">
            <a:extLst>
              <a:ext uri="{FF2B5EF4-FFF2-40B4-BE49-F238E27FC236}">
                <a16:creationId xmlns:a16="http://schemas.microsoft.com/office/drawing/2014/main" id="{A1D2A418-303E-47EB-B9B6-793C3B950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1484313"/>
            <a:ext cx="8137525"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1607027-1B4B-4572-93E5-FB9DDCE7FF91}"/>
              </a:ext>
            </a:extLst>
          </p:cNvPr>
          <p:cNvSpPr>
            <a:spLocks noGrp="1" noChangeArrowheads="1"/>
          </p:cNvSpPr>
          <p:nvPr>
            <p:ph type="ctrTitle"/>
          </p:nvPr>
        </p:nvSpPr>
        <p:spPr>
          <a:xfrm>
            <a:off x="1524000" y="1"/>
            <a:ext cx="6084888" cy="1470025"/>
          </a:xfrm>
        </p:spPr>
        <p:txBody>
          <a:bodyPr/>
          <a:lstStyle/>
          <a:p>
            <a:pPr eaLnBrk="1" hangingPunct="1"/>
            <a:r>
              <a:rPr lang="en-GB" altLang="en-US">
                <a:latin typeface="Super Black SF" pitchFamily="34" charset="0"/>
              </a:rPr>
              <a:t>SOPHIE SCHOLL</a:t>
            </a:r>
          </a:p>
        </p:txBody>
      </p:sp>
      <p:sp>
        <p:nvSpPr>
          <p:cNvPr id="15363" name="Text Box 3">
            <a:extLst>
              <a:ext uri="{FF2B5EF4-FFF2-40B4-BE49-F238E27FC236}">
                <a16:creationId xmlns:a16="http://schemas.microsoft.com/office/drawing/2014/main" id="{01CDEF59-9F4F-44AC-B9D0-1BA4DC381EA6}"/>
              </a:ext>
            </a:extLst>
          </p:cNvPr>
          <p:cNvSpPr txBox="1">
            <a:spLocks noChangeArrowheads="1"/>
          </p:cNvSpPr>
          <p:nvPr/>
        </p:nvSpPr>
        <p:spPr bwMode="auto">
          <a:xfrm>
            <a:off x="1703388" y="1341438"/>
            <a:ext cx="8424862" cy="485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a:solidFill>
                  <a:srgbClr val="FF3300"/>
                </a:solidFill>
              </a:rPr>
              <a:t>First They Came for the Jews</a:t>
            </a:r>
            <a:br>
              <a:rPr lang="en-GB" altLang="en-US" sz="2400" b="1">
                <a:solidFill>
                  <a:srgbClr val="FF3300"/>
                </a:solidFill>
              </a:rPr>
            </a:br>
            <a:br>
              <a:rPr lang="en-GB" altLang="en-US" sz="1800"/>
            </a:br>
            <a:r>
              <a:rPr lang="en-GB" altLang="en-US" sz="1800"/>
              <a:t>First they came for the Jews</a:t>
            </a:r>
            <a:br>
              <a:rPr lang="en-GB" altLang="en-US" sz="1800"/>
            </a:br>
            <a:r>
              <a:rPr lang="en-GB" altLang="en-US" sz="1800"/>
              <a:t>and I did not speak out</a:t>
            </a:r>
            <a:br>
              <a:rPr lang="en-GB" altLang="en-US" sz="1800"/>
            </a:br>
            <a:r>
              <a:rPr lang="en-GB" altLang="en-US" sz="1800"/>
              <a:t>because I was not a Jew.</a:t>
            </a:r>
            <a:br>
              <a:rPr lang="en-GB" altLang="en-US" sz="1800"/>
            </a:br>
            <a:r>
              <a:rPr lang="en-GB" altLang="en-US" sz="1800"/>
              <a:t>Then they came for the Communists</a:t>
            </a:r>
            <a:br>
              <a:rPr lang="en-GB" altLang="en-US" sz="1800"/>
            </a:br>
            <a:r>
              <a:rPr lang="en-GB" altLang="en-US" sz="1800"/>
              <a:t>and I did not speak out</a:t>
            </a:r>
            <a:br>
              <a:rPr lang="en-GB" altLang="en-US" sz="1800"/>
            </a:br>
            <a:r>
              <a:rPr lang="en-GB" altLang="en-US" sz="1800"/>
              <a:t>because I was not a Communist.</a:t>
            </a:r>
            <a:br>
              <a:rPr lang="en-GB" altLang="en-US" sz="1800"/>
            </a:br>
            <a:r>
              <a:rPr lang="en-GB" altLang="en-US" sz="1800"/>
              <a:t>Then they came for the trade unionists</a:t>
            </a:r>
            <a:br>
              <a:rPr lang="en-GB" altLang="en-US" sz="1800"/>
            </a:br>
            <a:r>
              <a:rPr lang="en-GB" altLang="en-US" sz="1800"/>
              <a:t>and I did not speak out</a:t>
            </a:r>
            <a:br>
              <a:rPr lang="en-GB" altLang="en-US" sz="1800"/>
            </a:br>
            <a:r>
              <a:rPr lang="en-GB" altLang="en-US" sz="1800"/>
              <a:t>because I was not a trade unionist.</a:t>
            </a:r>
            <a:br>
              <a:rPr lang="en-GB" altLang="en-US" sz="1800"/>
            </a:br>
            <a:r>
              <a:rPr lang="en-GB" altLang="en-US" sz="1800"/>
              <a:t>Then they came for me</a:t>
            </a:r>
            <a:br>
              <a:rPr lang="en-GB" altLang="en-US" sz="1800"/>
            </a:br>
            <a:r>
              <a:rPr lang="en-GB" altLang="en-US" sz="1800"/>
              <a:t>and there was no one left</a:t>
            </a:r>
            <a:br>
              <a:rPr lang="en-GB" altLang="en-US" sz="1800"/>
            </a:br>
            <a:r>
              <a:rPr lang="en-GB" altLang="en-US" sz="1800"/>
              <a:t>to speak out for me.</a:t>
            </a:r>
            <a:br>
              <a:rPr lang="en-GB" altLang="en-US" sz="1800"/>
            </a:br>
            <a:endParaRPr lang="en-GB" altLang="en-US" sz="1800"/>
          </a:p>
          <a:p>
            <a:pPr eaLnBrk="1" hangingPunct="1">
              <a:spcBef>
                <a:spcPct val="0"/>
              </a:spcBef>
              <a:buFontTx/>
              <a:buNone/>
            </a:pPr>
            <a:r>
              <a:rPr lang="en-GB" altLang="en-US" sz="1800" b="1"/>
              <a:t>Pastor Martin Niemöller </a:t>
            </a:r>
          </a:p>
          <a:p>
            <a:pPr eaLnBrk="1" hangingPunct="1">
              <a:spcBef>
                <a:spcPct val="0"/>
              </a:spcBef>
              <a:buFontTx/>
              <a:buNone/>
            </a:pPr>
            <a:endParaRPr lang="en-GB" altLang="en-US" sz="1800" b="1"/>
          </a:p>
        </p:txBody>
      </p:sp>
      <p:pic>
        <p:nvPicPr>
          <p:cNvPr id="15364" name="Picture 5" descr="Martin_Niemoeller">
            <a:extLst>
              <a:ext uri="{FF2B5EF4-FFF2-40B4-BE49-F238E27FC236}">
                <a16:creationId xmlns:a16="http://schemas.microsoft.com/office/drawing/2014/main" id="{2267AA0E-0121-4D17-88FD-DC0D0466E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363" y="3644900"/>
            <a:ext cx="4005262"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descr="image 1">
            <a:extLst>
              <a:ext uri="{FF2B5EF4-FFF2-40B4-BE49-F238E27FC236}">
                <a16:creationId xmlns:a16="http://schemas.microsoft.com/office/drawing/2014/main" id="{B5A326D8-B397-4396-A864-6DA32E809A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1689" y="188914"/>
            <a:ext cx="205422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
            <a:extLst>
              <a:ext uri="{FF2B5EF4-FFF2-40B4-BE49-F238E27FC236}">
                <a16:creationId xmlns:a16="http://schemas.microsoft.com/office/drawing/2014/main" id="{964672E7-3F0C-495A-AA9D-F57904AFEC4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13563" y="1522413"/>
            <a:ext cx="13906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2">
            <a:extLst>
              <a:ext uri="{FF2B5EF4-FFF2-40B4-BE49-F238E27FC236}">
                <a16:creationId xmlns:a16="http://schemas.microsoft.com/office/drawing/2014/main" id="{0D809F6F-DF4D-486C-BBC7-2AC82FCC084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00589" y="5146676"/>
            <a:ext cx="1455737"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3">
            <a:extLst>
              <a:ext uri="{FF2B5EF4-FFF2-40B4-BE49-F238E27FC236}">
                <a16:creationId xmlns:a16="http://schemas.microsoft.com/office/drawing/2014/main" id="{1E590C7E-5C3E-4BAF-941A-A27899C2740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35214" y="6016626"/>
            <a:ext cx="8667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1CA727CE-AD59-486D-979B-39A87E440DD5}"/>
              </a:ext>
            </a:extLst>
          </p:cNvPr>
          <p:cNvSpPr>
            <a:spLocks noGrp="1" noChangeArrowheads="1"/>
          </p:cNvSpPr>
          <p:nvPr>
            <p:ph type="ctrTitle"/>
          </p:nvPr>
        </p:nvSpPr>
        <p:spPr>
          <a:xfrm>
            <a:off x="1524000" y="1"/>
            <a:ext cx="6084888" cy="1470025"/>
          </a:xfrm>
        </p:spPr>
        <p:txBody>
          <a:bodyPr/>
          <a:lstStyle/>
          <a:p>
            <a:pPr eaLnBrk="1" hangingPunct="1"/>
            <a:r>
              <a:rPr lang="en-GB" altLang="en-US" b="1">
                <a:latin typeface="Super Black SF" pitchFamily="34" charset="0"/>
              </a:rPr>
              <a:t>SOPHIE SCHOLL</a:t>
            </a:r>
          </a:p>
        </p:txBody>
      </p:sp>
      <p:sp>
        <p:nvSpPr>
          <p:cNvPr id="16387" name="Text Box 3">
            <a:extLst>
              <a:ext uri="{FF2B5EF4-FFF2-40B4-BE49-F238E27FC236}">
                <a16:creationId xmlns:a16="http://schemas.microsoft.com/office/drawing/2014/main" id="{54B2286D-1809-4EC3-A463-58308EBC897E}"/>
              </a:ext>
            </a:extLst>
          </p:cNvPr>
          <p:cNvSpPr txBox="1">
            <a:spLocks noChangeArrowheads="1"/>
          </p:cNvSpPr>
          <p:nvPr/>
        </p:nvSpPr>
        <p:spPr bwMode="auto">
          <a:xfrm>
            <a:off x="1703388" y="1341439"/>
            <a:ext cx="8424862"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b="1">
                <a:solidFill>
                  <a:srgbClr val="FF3300"/>
                </a:solidFill>
              </a:rPr>
              <a:t>Aim - To consider the idea that ‘One Person Can Make a Difference’. </a:t>
            </a:r>
          </a:p>
          <a:p>
            <a:pPr eaLnBrk="1" hangingPunct="1">
              <a:spcBef>
                <a:spcPct val="0"/>
              </a:spcBef>
              <a:buFontTx/>
              <a:buNone/>
            </a:pPr>
            <a:endParaRPr lang="en-GB" altLang="en-US" sz="2000" b="1">
              <a:solidFill>
                <a:srgbClr val="FF3300"/>
              </a:solidFill>
            </a:endParaRPr>
          </a:p>
          <a:p>
            <a:pPr eaLnBrk="1" hangingPunct="1">
              <a:spcBef>
                <a:spcPct val="0"/>
              </a:spcBef>
              <a:buFontTx/>
              <a:buNone/>
            </a:pPr>
            <a:r>
              <a:rPr lang="en-GB" altLang="en-US" sz="2000" b="1">
                <a:solidFill>
                  <a:srgbClr val="FF3300"/>
                </a:solidFill>
              </a:rPr>
              <a:t>Plenary:</a:t>
            </a:r>
            <a:r>
              <a:rPr lang="en-GB" altLang="en-US" sz="2000"/>
              <a:t> </a:t>
            </a:r>
          </a:p>
          <a:p>
            <a:pPr eaLnBrk="1" hangingPunct="1">
              <a:spcBef>
                <a:spcPct val="0"/>
              </a:spcBef>
              <a:buFontTx/>
              <a:buNone/>
            </a:pPr>
            <a:endParaRPr lang="en-GB" altLang="en-US" sz="2000"/>
          </a:p>
          <a:p>
            <a:pPr eaLnBrk="1" hangingPunct="1">
              <a:spcBef>
                <a:spcPct val="0"/>
              </a:spcBef>
              <a:buFontTx/>
              <a:buNone/>
            </a:pPr>
            <a:r>
              <a:rPr lang="en-GB" altLang="en-US" sz="2000"/>
              <a:t>What do you think were the views of these people about other human </a:t>
            </a:r>
          </a:p>
          <a:p>
            <a:pPr eaLnBrk="1" hangingPunct="1">
              <a:spcBef>
                <a:spcPct val="0"/>
              </a:spcBef>
              <a:buFontTx/>
              <a:buNone/>
            </a:pPr>
            <a:r>
              <a:rPr lang="en-GB" altLang="en-US" sz="2000"/>
              <a:t>beings? How might these views differ from those doing the killing?</a:t>
            </a:r>
          </a:p>
          <a:p>
            <a:pPr eaLnBrk="1" hangingPunct="1">
              <a:spcBef>
                <a:spcPct val="0"/>
              </a:spcBef>
              <a:buFontTx/>
              <a:buNone/>
            </a:pPr>
            <a:endParaRPr lang="en-GB" altLang="en-US" sz="2000"/>
          </a:p>
          <a:p>
            <a:pPr eaLnBrk="1" hangingPunct="1">
              <a:spcBef>
                <a:spcPct val="0"/>
              </a:spcBef>
              <a:buFontTx/>
              <a:buNone/>
            </a:pPr>
            <a:r>
              <a:rPr lang="en-GB" altLang="en-US" sz="2000"/>
              <a:t>Are there any circumstances in which you might be prepared to risk your </a:t>
            </a:r>
          </a:p>
          <a:p>
            <a:pPr eaLnBrk="1" hangingPunct="1">
              <a:spcBef>
                <a:spcPct val="0"/>
              </a:spcBef>
              <a:buFontTx/>
              <a:buNone/>
            </a:pPr>
            <a:r>
              <a:rPr lang="en-GB" altLang="en-US" sz="2000"/>
              <a:t>life or your safety for another person?</a:t>
            </a:r>
          </a:p>
          <a:p>
            <a:pPr eaLnBrk="1" hangingPunct="1">
              <a:spcBef>
                <a:spcPct val="0"/>
              </a:spcBef>
              <a:buFontTx/>
              <a:buNone/>
            </a:pPr>
            <a:endParaRPr lang="en-GB" altLang="en-US" sz="20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B1A7001-8473-4881-BE59-C65AC9F300A8}"/>
              </a:ext>
            </a:extLst>
          </p:cNvPr>
          <p:cNvSpPr txBox="1">
            <a:spLocks/>
          </p:cNvSpPr>
          <p:nvPr/>
        </p:nvSpPr>
        <p:spPr>
          <a:xfrm>
            <a:off x="109545" y="232125"/>
            <a:ext cx="3574559"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5 – w/c 4</a:t>
            </a:r>
            <a:r>
              <a:rPr lang="en-US" sz="2400" b="1" baseline="30000" dirty="0"/>
              <a:t>th</a:t>
            </a:r>
            <a:r>
              <a:rPr lang="en-US" sz="2400" b="1" dirty="0"/>
              <a:t> July</a:t>
            </a:r>
          </a:p>
          <a:p>
            <a:r>
              <a:rPr lang="en-US" sz="2400" b="1" dirty="0"/>
              <a:t> vocab</a:t>
            </a:r>
            <a:endParaRPr lang="en-GB" sz="2400" b="1" dirty="0"/>
          </a:p>
        </p:txBody>
      </p:sp>
      <p:sp>
        <p:nvSpPr>
          <p:cNvPr id="3" name="TextBox 2">
            <a:extLst>
              <a:ext uri="{FF2B5EF4-FFF2-40B4-BE49-F238E27FC236}">
                <a16:creationId xmlns:a16="http://schemas.microsoft.com/office/drawing/2014/main" id="{E0ABF4B5-4964-41ED-9B68-634F65552ECF}"/>
              </a:ext>
            </a:extLst>
          </p:cNvPr>
          <p:cNvSpPr txBox="1"/>
          <p:nvPr/>
        </p:nvSpPr>
        <p:spPr>
          <a:xfrm>
            <a:off x="914400" y="1410789"/>
            <a:ext cx="10363200" cy="3108543"/>
          </a:xfrm>
          <a:prstGeom prst="rect">
            <a:avLst/>
          </a:prstGeom>
          <a:noFill/>
        </p:spPr>
        <p:txBody>
          <a:bodyPr wrap="square" rtlCol="0">
            <a:spAutoFit/>
          </a:bodyPr>
          <a:lstStyle/>
          <a:p>
            <a:r>
              <a:rPr lang="en-US" sz="2800" dirty="0"/>
              <a:t>We are continuing with our project about Sophie Scholl and the white Rose Resistance Movement this week. You can do any of the following activities:</a:t>
            </a:r>
          </a:p>
          <a:p>
            <a:pPr marL="514350" indent="-514350">
              <a:buAutoNum type="arabicParenR"/>
            </a:pPr>
            <a:r>
              <a:rPr lang="en-US" sz="2800" dirty="0"/>
              <a:t>Follow the link below to watch the film </a:t>
            </a:r>
          </a:p>
          <a:p>
            <a:r>
              <a:rPr lang="en-GB" sz="2800" dirty="0">
                <a:hlinkClick r:id="rId2"/>
              </a:rPr>
              <a:t>Sophie Scholl: The Final Days (Full film) – YouTube</a:t>
            </a:r>
            <a:endParaRPr lang="en-GB" sz="2800" dirty="0"/>
          </a:p>
          <a:p>
            <a:r>
              <a:rPr lang="en-US" sz="2800" dirty="0"/>
              <a:t>2</a:t>
            </a:r>
            <a:r>
              <a:rPr lang="en-GB" sz="2800" dirty="0"/>
              <a:t>) Continue researching the group and their activities</a:t>
            </a:r>
          </a:p>
          <a:p>
            <a:r>
              <a:rPr lang="en-US" sz="2800" dirty="0"/>
              <a:t>3</a:t>
            </a:r>
            <a:r>
              <a:rPr lang="en-GB" sz="2800" dirty="0"/>
              <a:t>) Research other anti-Nazi groups including the </a:t>
            </a:r>
            <a:r>
              <a:rPr lang="en-GB" sz="2800" dirty="0" err="1"/>
              <a:t>Edelweißpiraten</a:t>
            </a:r>
            <a:endParaRPr lang="en-GB" sz="2800" dirty="0"/>
          </a:p>
        </p:txBody>
      </p:sp>
    </p:spTree>
    <p:extLst>
      <p:ext uri="{BB962C8B-B14F-4D97-AF65-F5344CB8AC3E}">
        <p14:creationId xmlns:p14="http://schemas.microsoft.com/office/powerpoint/2010/main" val="42256102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9545" y="232125"/>
            <a:ext cx="2854881"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u="sng" dirty="0"/>
              <a:t>Week 6 w/c 11</a:t>
            </a:r>
            <a:r>
              <a:rPr lang="en-US" sz="2400" b="1" u="sng" baseline="30000" dirty="0"/>
              <a:t>th</a:t>
            </a:r>
            <a:r>
              <a:rPr lang="en-US" sz="2400" b="1" u="sng" dirty="0"/>
              <a:t> July</a:t>
            </a:r>
            <a:endParaRPr lang="en-GB" sz="2400" b="1" u="sng" dirty="0"/>
          </a:p>
        </p:txBody>
      </p:sp>
      <p:sp>
        <p:nvSpPr>
          <p:cNvPr id="3" name="Title 1"/>
          <p:cNvSpPr txBox="1">
            <a:spLocks/>
          </p:cNvSpPr>
          <p:nvPr/>
        </p:nvSpPr>
        <p:spPr>
          <a:xfrm>
            <a:off x="109545" y="1357918"/>
            <a:ext cx="4285474" cy="24766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400" b="1" dirty="0"/>
          </a:p>
        </p:txBody>
      </p:sp>
      <p:sp>
        <p:nvSpPr>
          <p:cNvPr id="5" name="TextBox 4">
            <a:extLst>
              <a:ext uri="{FF2B5EF4-FFF2-40B4-BE49-F238E27FC236}">
                <a16:creationId xmlns:a16="http://schemas.microsoft.com/office/drawing/2014/main" id="{ACFB853A-3D28-4D7E-9641-10C1AC61FAEA}"/>
              </a:ext>
            </a:extLst>
          </p:cNvPr>
          <p:cNvSpPr txBox="1"/>
          <p:nvPr/>
        </p:nvSpPr>
        <p:spPr>
          <a:xfrm>
            <a:off x="990342" y="1231347"/>
            <a:ext cx="6309099" cy="5016758"/>
          </a:xfrm>
          <a:prstGeom prst="rect">
            <a:avLst/>
          </a:prstGeom>
          <a:noFill/>
        </p:spPr>
        <p:txBody>
          <a:bodyPr wrap="square" rtlCol="0">
            <a:spAutoFit/>
          </a:bodyPr>
          <a:lstStyle/>
          <a:p>
            <a:r>
              <a:rPr lang="en-US" sz="2000" dirty="0"/>
              <a:t>Project week:</a:t>
            </a:r>
          </a:p>
          <a:p>
            <a:r>
              <a:rPr lang="en-US" sz="2000" dirty="0"/>
              <a:t>Research an area of Germany, Austria or Switzerland which is popular with tourists. Make a poster or a presentation about the place, please include the following information.</a:t>
            </a:r>
          </a:p>
          <a:p>
            <a:endParaRPr lang="en-US" sz="2000" dirty="0"/>
          </a:p>
          <a:p>
            <a:r>
              <a:rPr lang="en-US" sz="2000" dirty="0"/>
              <a:t>- What is the place called and whereabouts is it?</a:t>
            </a:r>
          </a:p>
          <a:p>
            <a:endParaRPr lang="en-US" sz="2000" dirty="0"/>
          </a:p>
          <a:p>
            <a:r>
              <a:rPr lang="en-US" sz="2000" dirty="0"/>
              <a:t>- What can tourists do there?</a:t>
            </a:r>
          </a:p>
          <a:p>
            <a:endParaRPr lang="en-US" sz="2000" dirty="0"/>
          </a:p>
          <a:p>
            <a:r>
              <a:rPr lang="en-US" sz="2000" dirty="0"/>
              <a:t>- Where can tourists stay? Please find some 		  	examples of accommodation available 		(hotels, campsites, holiday homes </a:t>
            </a:r>
            <a:r>
              <a:rPr lang="en-US" sz="2000" dirty="0" err="1"/>
              <a:t>etc</a:t>
            </a:r>
            <a:r>
              <a:rPr lang="en-US" sz="2000" dirty="0"/>
              <a:t>)</a:t>
            </a:r>
          </a:p>
          <a:p>
            <a:r>
              <a:rPr lang="en-US" sz="2000" dirty="0"/>
              <a:t>	</a:t>
            </a:r>
          </a:p>
          <a:p>
            <a:r>
              <a:rPr lang="en-US" sz="2000" dirty="0"/>
              <a:t>- Find some nice restaurants in the area, are there 		any regional </a:t>
            </a:r>
            <a:r>
              <a:rPr lang="en-US" sz="2000" dirty="0" err="1"/>
              <a:t>specialities</a:t>
            </a:r>
            <a:r>
              <a:rPr lang="en-US" sz="2000" dirty="0"/>
              <a:t>?</a:t>
            </a:r>
          </a:p>
          <a:p>
            <a:endParaRPr lang="en-GB" sz="2000" dirty="0"/>
          </a:p>
        </p:txBody>
      </p:sp>
      <p:pic>
        <p:nvPicPr>
          <p:cNvPr id="6" name="Picture 5">
            <a:extLst>
              <a:ext uri="{FF2B5EF4-FFF2-40B4-BE49-F238E27FC236}">
                <a16:creationId xmlns:a16="http://schemas.microsoft.com/office/drawing/2014/main" id="{6810E6A2-E9C9-49BF-A270-BEAAD7DE5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1347" y="1513775"/>
            <a:ext cx="3580094" cy="3830450"/>
          </a:xfrm>
          <a:prstGeom prst="rect">
            <a:avLst/>
          </a:prstGeom>
        </p:spPr>
      </p:pic>
    </p:spTree>
    <p:extLst>
      <p:ext uri="{BB962C8B-B14F-4D97-AF65-F5344CB8AC3E}">
        <p14:creationId xmlns:p14="http://schemas.microsoft.com/office/powerpoint/2010/main" val="8008667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9545" y="232125"/>
            <a:ext cx="2854881"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u="sng" dirty="0"/>
              <a:t>Week 7 w/c 18</a:t>
            </a:r>
            <a:r>
              <a:rPr lang="en-US" sz="2400" b="1" u="sng" baseline="30000" dirty="0"/>
              <a:t>th</a:t>
            </a:r>
            <a:r>
              <a:rPr lang="en-US" sz="2400" b="1" u="sng" dirty="0"/>
              <a:t> July</a:t>
            </a:r>
            <a:endParaRPr lang="en-GB" sz="2400" b="1" u="sng" dirty="0"/>
          </a:p>
        </p:txBody>
      </p:sp>
      <p:sp>
        <p:nvSpPr>
          <p:cNvPr id="3" name="Title 1"/>
          <p:cNvSpPr txBox="1">
            <a:spLocks/>
          </p:cNvSpPr>
          <p:nvPr/>
        </p:nvSpPr>
        <p:spPr>
          <a:xfrm>
            <a:off x="448758" y="1667634"/>
            <a:ext cx="4285474" cy="24766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400" b="1" dirty="0"/>
          </a:p>
        </p:txBody>
      </p:sp>
      <p:sp>
        <p:nvSpPr>
          <p:cNvPr id="8" name="TextBox 7">
            <a:extLst>
              <a:ext uri="{FF2B5EF4-FFF2-40B4-BE49-F238E27FC236}">
                <a16:creationId xmlns:a16="http://schemas.microsoft.com/office/drawing/2014/main" id="{574283FE-C9D0-4A3E-9D9D-36755E839F0A}"/>
              </a:ext>
            </a:extLst>
          </p:cNvPr>
          <p:cNvSpPr txBox="1"/>
          <p:nvPr/>
        </p:nvSpPr>
        <p:spPr>
          <a:xfrm>
            <a:off x="109545" y="1110343"/>
            <a:ext cx="11829906" cy="1692771"/>
          </a:xfrm>
          <a:prstGeom prst="rect">
            <a:avLst/>
          </a:prstGeom>
          <a:noFill/>
        </p:spPr>
        <p:txBody>
          <a:bodyPr wrap="square" rtlCol="0">
            <a:spAutoFit/>
          </a:bodyPr>
          <a:lstStyle/>
          <a:p>
            <a:r>
              <a:rPr lang="en-US" sz="2600" dirty="0"/>
              <a:t>Recap the vocabulary you have learned this year by using your orange books, </a:t>
            </a:r>
            <a:r>
              <a:rPr lang="en-US" sz="2600" dirty="0" err="1"/>
              <a:t>Linguascope</a:t>
            </a:r>
            <a:r>
              <a:rPr lang="en-US" sz="2600" dirty="0"/>
              <a:t>, Quizlet and </a:t>
            </a:r>
            <a:r>
              <a:rPr lang="en-US" sz="2600" dirty="0" err="1"/>
              <a:t>Blooket</a:t>
            </a:r>
            <a:r>
              <a:rPr lang="en-US" sz="2600" dirty="0"/>
              <a:t> (you can play individual games on </a:t>
            </a:r>
            <a:r>
              <a:rPr lang="en-US" sz="2600" dirty="0" err="1"/>
              <a:t>Blooket</a:t>
            </a:r>
            <a:r>
              <a:rPr lang="en-US" sz="2600" dirty="0"/>
              <a:t> too).</a:t>
            </a:r>
          </a:p>
          <a:p>
            <a:endParaRPr lang="en-US" sz="2600" dirty="0"/>
          </a:p>
          <a:p>
            <a:r>
              <a:rPr lang="en-US" sz="2600" dirty="0" err="1"/>
              <a:t>Linguascope</a:t>
            </a:r>
            <a:r>
              <a:rPr lang="en-US" sz="2600" dirty="0"/>
              <a:t> username is </a:t>
            </a:r>
            <a:r>
              <a:rPr lang="en-US" sz="2600" dirty="0" err="1"/>
              <a:t>kingshill</a:t>
            </a:r>
            <a:r>
              <a:rPr lang="en-US" sz="2600" dirty="0"/>
              <a:t> and the password is mfl123*</a:t>
            </a:r>
            <a:endParaRPr lang="en-GB" sz="2600" dirty="0"/>
          </a:p>
        </p:txBody>
      </p:sp>
      <p:pic>
        <p:nvPicPr>
          <p:cNvPr id="9" name="Picture 8">
            <a:extLst>
              <a:ext uri="{FF2B5EF4-FFF2-40B4-BE49-F238E27FC236}">
                <a16:creationId xmlns:a16="http://schemas.microsoft.com/office/drawing/2014/main" id="{6A6C1A58-0D0D-4685-94AE-F43C3258A314}"/>
              </a:ext>
            </a:extLst>
          </p:cNvPr>
          <p:cNvPicPr>
            <a:picLocks noChangeAspect="1"/>
          </p:cNvPicPr>
          <p:nvPr/>
        </p:nvPicPr>
        <p:blipFill>
          <a:blip r:embed="rId2"/>
          <a:stretch>
            <a:fillRect/>
          </a:stretch>
        </p:blipFill>
        <p:spPr>
          <a:xfrm>
            <a:off x="252549" y="3619663"/>
            <a:ext cx="4743450" cy="2286000"/>
          </a:xfrm>
          <a:prstGeom prst="rect">
            <a:avLst/>
          </a:prstGeom>
        </p:spPr>
      </p:pic>
      <p:pic>
        <p:nvPicPr>
          <p:cNvPr id="10" name="Picture 9">
            <a:extLst>
              <a:ext uri="{FF2B5EF4-FFF2-40B4-BE49-F238E27FC236}">
                <a16:creationId xmlns:a16="http://schemas.microsoft.com/office/drawing/2014/main" id="{523F36D9-D752-4470-8FAC-0844749D68B3}"/>
              </a:ext>
            </a:extLst>
          </p:cNvPr>
          <p:cNvPicPr>
            <a:picLocks noChangeAspect="1"/>
          </p:cNvPicPr>
          <p:nvPr/>
        </p:nvPicPr>
        <p:blipFill>
          <a:blip r:embed="rId3"/>
          <a:stretch>
            <a:fillRect/>
          </a:stretch>
        </p:blipFill>
        <p:spPr>
          <a:xfrm>
            <a:off x="5548447" y="3208501"/>
            <a:ext cx="2983867" cy="1692771"/>
          </a:xfrm>
          <a:prstGeom prst="rect">
            <a:avLst/>
          </a:prstGeom>
        </p:spPr>
      </p:pic>
      <p:pic>
        <p:nvPicPr>
          <p:cNvPr id="11" name="Picture 10">
            <a:extLst>
              <a:ext uri="{FF2B5EF4-FFF2-40B4-BE49-F238E27FC236}">
                <a16:creationId xmlns:a16="http://schemas.microsoft.com/office/drawing/2014/main" id="{F2C1EDF2-5EE3-462F-A4A3-A6335A3CA58F}"/>
              </a:ext>
            </a:extLst>
          </p:cNvPr>
          <p:cNvPicPr>
            <a:picLocks noChangeAspect="1"/>
          </p:cNvPicPr>
          <p:nvPr/>
        </p:nvPicPr>
        <p:blipFill>
          <a:blip r:embed="rId4"/>
          <a:stretch>
            <a:fillRect/>
          </a:stretch>
        </p:blipFill>
        <p:spPr>
          <a:xfrm>
            <a:off x="6316027" y="5221750"/>
            <a:ext cx="5229225" cy="762000"/>
          </a:xfrm>
          <a:prstGeom prst="rect">
            <a:avLst/>
          </a:prstGeom>
        </p:spPr>
      </p:pic>
    </p:spTree>
    <p:extLst>
      <p:ext uri="{BB962C8B-B14F-4D97-AF65-F5344CB8AC3E}">
        <p14:creationId xmlns:p14="http://schemas.microsoft.com/office/powerpoint/2010/main" val="1024714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56C790-9A1A-4D14-BD9E-FFA964CB58E3}"/>
              </a:ext>
            </a:extLst>
          </p:cNvPr>
          <p:cNvPicPr>
            <a:picLocks noChangeAspect="1"/>
          </p:cNvPicPr>
          <p:nvPr/>
        </p:nvPicPr>
        <p:blipFill>
          <a:blip r:embed="rId2"/>
          <a:stretch>
            <a:fillRect/>
          </a:stretch>
        </p:blipFill>
        <p:spPr>
          <a:xfrm>
            <a:off x="712878" y="762523"/>
            <a:ext cx="10766243" cy="6141308"/>
          </a:xfrm>
          <a:prstGeom prst="rect">
            <a:avLst/>
          </a:prstGeom>
        </p:spPr>
      </p:pic>
      <p:sp>
        <p:nvSpPr>
          <p:cNvPr id="3" name="TextBox 2">
            <a:extLst>
              <a:ext uri="{FF2B5EF4-FFF2-40B4-BE49-F238E27FC236}">
                <a16:creationId xmlns:a16="http://schemas.microsoft.com/office/drawing/2014/main" id="{96B41202-C672-4FF6-A3E2-3A5F2CE71ADA}"/>
              </a:ext>
            </a:extLst>
          </p:cNvPr>
          <p:cNvSpPr txBox="1"/>
          <p:nvPr/>
        </p:nvSpPr>
        <p:spPr>
          <a:xfrm>
            <a:off x="352697" y="169817"/>
            <a:ext cx="5743303" cy="769441"/>
          </a:xfrm>
          <a:prstGeom prst="rect">
            <a:avLst/>
          </a:prstGeom>
          <a:noFill/>
        </p:spPr>
        <p:txBody>
          <a:bodyPr wrap="square" rtlCol="0">
            <a:spAutoFit/>
          </a:bodyPr>
          <a:lstStyle/>
          <a:p>
            <a:r>
              <a:rPr lang="en-US" sz="2200" dirty="0"/>
              <a:t>Match up the phrases with the pictures. </a:t>
            </a:r>
          </a:p>
          <a:p>
            <a:r>
              <a:rPr lang="en-US" sz="2200" dirty="0"/>
              <a:t>Example – 1j</a:t>
            </a:r>
            <a:endParaRPr lang="en-GB" sz="2200" dirty="0"/>
          </a:p>
        </p:txBody>
      </p:sp>
    </p:spTree>
    <p:extLst>
      <p:ext uri="{BB962C8B-B14F-4D97-AF65-F5344CB8AC3E}">
        <p14:creationId xmlns:p14="http://schemas.microsoft.com/office/powerpoint/2010/main" val="1288232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EEFBC5-6B99-4BF6-BDFE-EA21F4942807}"/>
              </a:ext>
            </a:extLst>
          </p:cNvPr>
          <p:cNvPicPr>
            <a:picLocks noChangeAspect="1"/>
          </p:cNvPicPr>
          <p:nvPr/>
        </p:nvPicPr>
        <p:blipFill>
          <a:blip r:embed="rId2"/>
          <a:stretch>
            <a:fillRect/>
          </a:stretch>
        </p:blipFill>
        <p:spPr>
          <a:xfrm>
            <a:off x="635590" y="414473"/>
            <a:ext cx="11012731" cy="5385435"/>
          </a:xfrm>
          <a:prstGeom prst="rect">
            <a:avLst/>
          </a:prstGeom>
        </p:spPr>
      </p:pic>
    </p:spTree>
    <p:extLst>
      <p:ext uri="{BB962C8B-B14F-4D97-AF65-F5344CB8AC3E}">
        <p14:creationId xmlns:p14="http://schemas.microsoft.com/office/powerpoint/2010/main" val="1661155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hlinkClick r:id="rId4" action="ppaction://hlinkfile"/>
            <a:extLst>
              <a:ext uri="{FF2B5EF4-FFF2-40B4-BE49-F238E27FC236}">
                <a16:creationId xmlns:a16="http://schemas.microsoft.com/office/drawing/2014/main" id="{75CD27DE-4804-4A34-8A80-B11C4A0A4617}"/>
              </a:ext>
            </a:extLst>
          </p:cNvPr>
          <p:cNvSpPr/>
          <p:nvPr/>
        </p:nvSpPr>
        <p:spPr>
          <a:xfrm>
            <a:off x="0" y="257974"/>
            <a:ext cx="4134465" cy="430887"/>
          </a:xfrm>
          <a:prstGeom prst="rect">
            <a:avLst/>
          </a:prstGeom>
          <a:noFill/>
        </p:spPr>
        <p:txBody>
          <a:bodyPr wrap="none">
            <a:spAutoFit/>
          </a:bodyPr>
          <a:lstStyle/>
          <a:p>
            <a:pPr algn="ctr" eaLnBrk="1" hangingPunct="1">
              <a:defRPr/>
            </a:pPr>
            <a:r>
              <a:rPr lang="en-US" sz="22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charset="0"/>
              </a:rPr>
              <a:t>Listen to the recording</a:t>
            </a:r>
          </a:p>
        </p:txBody>
      </p:sp>
      <p:sp>
        <p:nvSpPr>
          <p:cNvPr id="8237" name="TextBox 5">
            <a:extLst>
              <a:ext uri="{FF2B5EF4-FFF2-40B4-BE49-F238E27FC236}">
                <a16:creationId xmlns:a16="http://schemas.microsoft.com/office/drawing/2014/main" id="{A1BC4581-21DF-4F3E-A306-45FEF71D8F76}"/>
              </a:ext>
            </a:extLst>
          </p:cNvPr>
          <p:cNvSpPr txBox="1">
            <a:spLocks noChangeArrowheads="1"/>
          </p:cNvSpPr>
          <p:nvPr/>
        </p:nvSpPr>
        <p:spPr bwMode="auto">
          <a:xfrm>
            <a:off x="4317546" y="393849"/>
            <a:ext cx="747998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b="1" dirty="0">
                <a:latin typeface="Arial" panose="020B0604020202020204" pitchFamily="34" charset="0"/>
              </a:rPr>
              <a:t>Using the phrases from the activity before.  Listen to the recording and fill in the table – in words or use letters. What do they find important, very important and not important?</a:t>
            </a:r>
          </a:p>
        </p:txBody>
      </p:sp>
      <p:pic>
        <p:nvPicPr>
          <p:cNvPr id="2" name="Picture 1">
            <a:extLst>
              <a:ext uri="{FF2B5EF4-FFF2-40B4-BE49-F238E27FC236}">
                <a16:creationId xmlns:a16="http://schemas.microsoft.com/office/drawing/2014/main" id="{F699C9A3-E630-4D12-998B-CE235EB3569E}"/>
              </a:ext>
            </a:extLst>
          </p:cNvPr>
          <p:cNvPicPr>
            <a:picLocks noChangeAspect="1"/>
          </p:cNvPicPr>
          <p:nvPr/>
        </p:nvPicPr>
        <p:blipFill>
          <a:blip r:embed="rId5"/>
          <a:stretch>
            <a:fillRect/>
          </a:stretch>
        </p:blipFill>
        <p:spPr>
          <a:xfrm>
            <a:off x="5545046" y="1317179"/>
            <a:ext cx="5623697" cy="5540821"/>
          </a:xfrm>
          <a:prstGeom prst="rect">
            <a:avLst/>
          </a:prstGeom>
        </p:spPr>
      </p:pic>
      <p:graphicFrame>
        <p:nvGraphicFramePr>
          <p:cNvPr id="4" name="Table 3">
            <a:extLst>
              <a:ext uri="{FF2B5EF4-FFF2-40B4-BE49-F238E27FC236}">
                <a16:creationId xmlns:a16="http://schemas.microsoft.com/office/drawing/2014/main" id="{0D23A4B1-527B-426B-B8E1-623D8A1E3FD6}"/>
              </a:ext>
            </a:extLst>
          </p:cNvPr>
          <p:cNvGraphicFramePr>
            <a:graphicFrameLocks noGrp="1"/>
          </p:cNvGraphicFramePr>
          <p:nvPr>
            <p:extLst>
              <p:ext uri="{D42A27DB-BD31-4B8C-83A1-F6EECF244321}">
                <p14:modId xmlns:p14="http://schemas.microsoft.com/office/powerpoint/2010/main" val="2828110739"/>
              </p:ext>
            </p:extLst>
          </p:nvPr>
        </p:nvGraphicFramePr>
        <p:xfrm>
          <a:off x="560943" y="2158250"/>
          <a:ext cx="5351462" cy="4278314"/>
        </p:xfrm>
        <a:graphic>
          <a:graphicData uri="http://schemas.openxmlformats.org/drawingml/2006/table">
            <a:tbl>
              <a:tblPr firstRow="1" bandRow="1">
                <a:tableStyleId>{5C22544A-7EE6-4342-B048-85BDC9FD1C3A}</a:tableStyleId>
              </a:tblPr>
              <a:tblGrid>
                <a:gridCol w="355217">
                  <a:extLst>
                    <a:ext uri="{9D8B030D-6E8A-4147-A177-3AD203B41FA5}">
                      <a16:colId xmlns:a16="http://schemas.microsoft.com/office/drawing/2014/main" val="20000"/>
                    </a:ext>
                  </a:extLst>
                </a:gridCol>
                <a:gridCol w="1372670">
                  <a:extLst>
                    <a:ext uri="{9D8B030D-6E8A-4147-A177-3AD203B41FA5}">
                      <a16:colId xmlns:a16="http://schemas.microsoft.com/office/drawing/2014/main" val="20001"/>
                    </a:ext>
                  </a:extLst>
                </a:gridCol>
                <a:gridCol w="1865144">
                  <a:extLst>
                    <a:ext uri="{9D8B030D-6E8A-4147-A177-3AD203B41FA5}">
                      <a16:colId xmlns:a16="http://schemas.microsoft.com/office/drawing/2014/main" val="20002"/>
                    </a:ext>
                  </a:extLst>
                </a:gridCol>
                <a:gridCol w="1758431">
                  <a:extLst>
                    <a:ext uri="{9D8B030D-6E8A-4147-A177-3AD203B41FA5}">
                      <a16:colId xmlns:a16="http://schemas.microsoft.com/office/drawing/2014/main" val="20003"/>
                    </a:ext>
                  </a:extLst>
                </a:gridCol>
              </a:tblGrid>
              <a:tr h="930286">
                <a:tc>
                  <a:txBody>
                    <a:bodyPr/>
                    <a:lstStyle/>
                    <a:p>
                      <a:endParaRPr lang="en-GB" sz="3200" dirty="0"/>
                    </a:p>
                  </a:txBody>
                  <a:tcPr marL="91424" marR="91424" marT="45719" marB="45719"/>
                </a:tc>
                <a:tc>
                  <a:txBody>
                    <a:bodyPr/>
                    <a:lstStyle/>
                    <a:p>
                      <a:pPr algn="ctr"/>
                      <a:r>
                        <a:rPr lang="en-GB" sz="2400" dirty="0" err="1"/>
                        <a:t>Wichtig</a:t>
                      </a:r>
                      <a:endParaRPr lang="en-GB" sz="2400" dirty="0"/>
                    </a:p>
                  </a:txBody>
                  <a:tcPr marL="91424" marR="91424" marT="45719" marB="45719"/>
                </a:tc>
                <a:tc>
                  <a:txBody>
                    <a:bodyPr/>
                    <a:lstStyle/>
                    <a:p>
                      <a:pPr algn="ctr"/>
                      <a:r>
                        <a:rPr lang="en-GB" sz="2400" dirty="0" err="1"/>
                        <a:t>Sehr</a:t>
                      </a:r>
                      <a:r>
                        <a:rPr lang="en-GB" sz="2400" baseline="0" dirty="0"/>
                        <a:t> </a:t>
                      </a:r>
                      <a:r>
                        <a:rPr lang="en-GB" sz="2400" baseline="0" dirty="0" err="1"/>
                        <a:t>wichtig</a:t>
                      </a:r>
                      <a:endParaRPr lang="en-GB" sz="2400" dirty="0"/>
                    </a:p>
                  </a:txBody>
                  <a:tcPr marL="91424" marR="91424" marT="45719" marB="45719"/>
                </a:tc>
                <a:tc>
                  <a:txBody>
                    <a:bodyPr/>
                    <a:lstStyle/>
                    <a:p>
                      <a:pPr algn="ctr"/>
                      <a:r>
                        <a:rPr lang="en-GB" sz="2400" dirty="0" err="1"/>
                        <a:t>Nicht</a:t>
                      </a:r>
                      <a:r>
                        <a:rPr lang="en-GB" sz="2400" baseline="0" dirty="0"/>
                        <a:t> </a:t>
                      </a:r>
                      <a:r>
                        <a:rPr lang="en-GB" sz="2400" baseline="0" dirty="0" err="1"/>
                        <a:t>wichtig</a:t>
                      </a:r>
                      <a:endParaRPr lang="en-GB" sz="2400" dirty="0"/>
                    </a:p>
                  </a:txBody>
                  <a:tcPr marL="91424" marR="91424" marT="45719" marB="45719"/>
                </a:tc>
                <a:extLst>
                  <a:ext uri="{0D108BD9-81ED-4DB2-BD59-A6C34878D82A}">
                    <a16:rowId xmlns:a16="http://schemas.microsoft.com/office/drawing/2014/main" val="10000"/>
                  </a:ext>
                </a:extLst>
              </a:tr>
              <a:tr h="822957">
                <a:tc>
                  <a:txBody>
                    <a:bodyPr/>
                    <a:lstStyle/>
                    <a:p>
                      <a:r>
                        <a:rPr lang="en-GB" sz="2400" dirty="0"/>
                        <a:t>1</a:t>
                      </a:r>
                    </a:p>
                  </a:txBody>
                  <a:tcPr marL="91424" marR="91424" marT="45719" marB="45719"/>
                </a:tc>
                <a:tc>
                  <a:txBody>
                    <a:bodyPr/>
                    <a:lstStyle/>
                    <a:p>
                      <a:r>
                        <a:rPr lang="en-GB" sz="2400" dirty="0" err="1"/>
                        <a:t>Gute</a:t>
                      </a:r>
                      <a:r>
                        <a:rPr lang="en-GB" sz="2400" baseline="0" dirty="0"/>
                        <a:t> </a:t>
                      </a:r>
                      <a:r>
                        <a:rPr lang="en-GB" sz="2400" baseline="0" dirty="0" err="1"/>
                        <a:t>Noten</a:t>
                      </a:r>
                      <a:r>
                        <a:rPr lang="en-GB" sz="2400" baseline="0" dirty="0"/>
                        <a:t>   </a:t>
                      </a:r>
                      <a:r>
                        <a:rPr lang="en-GB" sz="2400" baseline="0" dirty="0" err="1"/>
                        <a:t>i</a:t>
                      </a:r>
                      <a:endParaRPr lang="en-GB" sz="2400" dirty="0"/>
                    </a:p>
                  </a:txBody>
                  <a:tcPr marL="91424" marR="91424" marT="45719" marB="45719"/>
                </a:tc>
                <a:tc>
                  <a:txBody>
                    <a:bodyPr/>
                    <a:lstStyle/>
                    <a:p>
                      <a:r>
                        <a:rPr lang="en-GB" sz="2400" dirty="0"/>
                        <a:t>Die</a:t>
                      </a:r>
                      <a:r>
                        <a:rPr lang="en-GB" sz="2400" baseline="0" dirty="0"/>
                        <a:t> Umwelt </a:t>
                      </a:r>
                    </a:p>
                    <a:p>
                      <a:r>
                        <a:rPr lang="en-GB" sz="2400" baseline="0" dirty="0"/>
                        <a:t>f</a:t>
                      </a:r>
                      <a:endParaRPr lang="en-GB" sz="2400" dirty="0"/>
                    </a:p>
                  </a:txBody>
                  <a:tcPr marL="91424" marR="91424" marT="45719" marB="45719"/>
                </a:tc>
                <a:tc>
                  <a:txBody>
                    <a:bodyPr/>
                    <a:lstStyle/>
                    <a:p>
                      <a:endParaRPr lang="en-GB" sz="2400"/>
                    </a:p>
                  </a:txBody>
                  <a:tcPr marL="91424" marR="91424" marT="45719" marB="45719"/>
                </a:tc>
                <a:extLst>
                  <a:ext uri="{0D108BD9-81ED-4DB2-BD59-A6C34878D82A}">
                    <a16:rowId xmlns:a16="http://schemas.microsoft.com/office/drawing/2014/main" val="10001"/>
                  </a:ext>
                </a:extLst>
              </a:tr>
              <a:tr h="505014">
                <a:tc>
                  <a:txBody>
                    <a:bodyPr/>
                    <a:lstStyle/>
                    <a:p>
                      <a:r>
                        <a:rPr lang="en-GB" sz="2400" dirty="0"/>
                        <a:t>2</a:t>
                      </a:r>
                    </a:p>
                  </a:txBody>
                  <a:tcPr marL="91424" marR="91424" marT="45719" marB="45719"/>
                </a:tc>
                <a:tc>
                  <a:txBody>
                    <a:bodyPr/>
                    <a:lstStyle/>
                    <a:p>
                      <a:endParaRPr lang="en-GB" sz="2400" dirty="0"/>
                    </a:p>
                  </a:txBody>
                  <a:tcPr marL="91424" marR="91424" marT="45719" marB="45719"/>
                </a:tc>
                <a:tc>
                  <a:txBody>
                    <a:bodyPr/>
                    <a:lstStyle/>
                    <a:p>
                      <a:endParaRPr lang="en-GB" sz="2400"/>
                    </a:p>
                  </a:txBody>
                  <a:tcPr marL="91424" marR="91424" marT="45719" marB="45719"/>
                </a:tc>
                <a:tc>
                  <a:txBody>
                    <a:bodyPr/>
                    <a:lstStyle/>
                    <a:p>
                      <a:endParaRPr lang="en-GB" sz="2400"/>
                    </a:p>
                  </a:txBody>
                  <a:tcPr marL="91424" marR="91424" marT="45719" marB="45719"/>
                </a:tc>
                <a:extLst>
                  <a:ext uri="{0D108BD9-81ED-4DB2-BD59-A6C34878D82A}">
                    <a16:rowId xmlns:a16="http://schemas.microsoft.com/office/drawing/2014/main" val="10002"/>
                  </a:ext>
                </a:extLst>
              </a:tr>
              <a:tr h="505014">
                <a:tc>
                  <a:txBody>
                    <a:bodyPr/>
                    <a:lstStyle/>
                    <a:p>
                      <a:r>
                        <a:rPr lang="en-GB" sz="2400" dirty="0"/>
                        <a:t>3</a:t>
                      </a:r>
                    </a:p>
                  </a:txBody>
                  <a:tcPr marL="91424" marR="91424" marT="45719" marB="45719"/>
                </a:tc>
                <a:tc>
                  <a:txBody>
                    <a:bodyPr/>
                    <a:lstStyle/>
                    <a:p>
                      <a:endParaRPr lang="en-GB" sz="2400"/>
                    </a:p>
                  </a:txBody>
                  <a:tcPr marL="91424" marR="91424" marT="45719" marB="45719"/>
                </a:tc>
                <a:tc>
                  <a:txBody>
                    <a:bodyPr/>
                    <a:lstStyle/>
                    <a:p>
                      <a:endParaRPr lang="en-GB" sz="2400" dirty="0"/>
                    </a:p>
                  </a:txBody>
                  <a:tcPr marL="91424" marR="91424" marT="45719" marB="45719"/>
                </a:tc>
                <a:tc>
                  <a:txBody>
                    <a:bodyPr/>
                    <a:lstStyle/>
                    <a:p>
                      <a:endParaRPr lang="en-GB" sz="2400"/>
                    </a:p>
                  </a:txBody>
                  <a:tcPr marL="91424" marR="91424" marT="45719" marB="45719"/>
                </a:tc>
                <a:extLst>
                  <a:ext uri="{0D108BD9-81ED-4DB2-BD59-A6C34878D82A}">
                    <a16:rowId xmlns:a16="http://schemas.microsoft.com/office/drawing/2014/main" val="10003"/>
                  </a:ext>
                </a:extLst>
              </a:tr>
              <a:tr h="505014">
                <a:tc>
                  <a:txBody>
                    <a:bodyPr/>
                    <a:lstStyle/>
                    <a:p>
                      <a:r>
                        <a:rPr lang="en-GB" sz="2400" dirty="0"/>
                        <a:t>4</a:t>
                      </a:r>
                    </a:p>
                  </a:txBody>
                  <a:tcPr marL="91424" marR="91424" marT="45719" marB="45719"/>
                </a:tc>
                <a:tc>
                  <a:txBody>
                    <a:bodyPr/>
                    <a:lstStyle/>
                    <a:p>
                      <a:endParaRPr lang="en-GB" sz="2400"/>
                    </a:p>
                  </a:txBody>
                  <a:tcPr marL="91424" marR="91424" marT="45719" marB="45719"/>
                </a:tc>
                <a:tc>
                  <a:txBody>
                    <a:bodyPr/>
                    <a:lstStyle/>
                    <a:p>
                      <a:endParaRPr lang="en-GB" sz="2400"/>
                    </a:p>
                  </a:txBody>
                  <a:tcPr marL="91424" marR="91424" marT="45719" marB="45719"/>
                </a:tc>
                <a:tc>
                  <a:txBody>
                    <a:bodyPr/>
                    <a:lstStyle/>
                    <a:p>
                      <a:endParaRPr lang="en-GB" sz="2400"/>
                    </a:p>
                  </a:txBody>
                  <a:tcPr marL="91424" marR="91424" marT="45719" marB="45719"/>
                </a:tc>
                <a:extLst>
                  <a:ext uri="{0D108BD9-81ED-4DB2-BD59-A6C34878D82A}">
                    <a16:rowId xmlns:a16="http://schemas.microsoft.com/office/drawing/2014/main" val="10004"/>
                  </a:ext>
                </a:extLst>
              </a:tr>
              <a:tr h="505014">
                <a:tc>
                  <a:txBody>
                    <a:bodyPr/>
                    <a:lstStyle/>
                    <a:p>
                      <a:r>
                        <a:rPr lang="en-GB" sz="2400" dirty="0"/>
                        <a:t>5</a:t>
                      </a:r>
                    </a:p>
                  </a:txBody>
                  <a:tcPr marL="91424" marR="91424" marT="45719" marB="45719"/>
                </a:tc>
                <a:tc>
                  <a:txBody>
                    <a:bodyPr/>
                    <a:lstStyle/>
                    <a:p>
                      <a:endParaRPr lang="en-GB" sz="2400"/>
                    </a:p>
                  </a:txBody>
                  <a:tcPr marL="91424" marR="91424" marT="45719" marB="45719"/>
                </a:tc>
                <a:tc>
                  <a:txBody>
                    <a:bodyPr/>
                    <a:lstStyle/>
                    <a:p>
                      <a:endParaRPr lang="en-GB" sz="2400"/>
                    </a:p>
                  </a:txBody>
                  <a:tcPr marL="91424" marR="91424" marT="45719" marB="45719"/>
                </a:tc>
                <a:tc>
                  <a:txBody>
                    <a:bodyPr/>
                    <a:lstStyle/>
                    <a:p>
                      <a:endParaRPr lang="en-GB" sz="2400"/>
                    </a:p>
                  </a:txBody>
                  <a:tcPr marL="91424" marR="91424" marT="45719" marB="45719"/>
                </a:tc>
                <a:extLst>
                  <a:ext uri="{0D108BD9-81ED-4DB2-BD59-A6C34878D82A}">
                    <a16:rowId xmlns:a16="http://schemas.microsoft.com/office/drawing/2014/main" val="10005"/>
                  </a:ext>
                </a:extLst>
              </a:tr>
              <a:tr h="505014">
                <a:tc>
                  <a:txBody>
                    <a:bodyPr/>
                    <a:lstStyle/>
                    <a:p>
                      <a:r>
                        <a:rPr lang="en-GB" sz="2400" dirty="0"/>
                        <a:t>6</a:t>
                      </a:r>
                    </a:p>
                  </a:txBody>
                  <a:tcPr marL="91424" marR="91424" marT="45719" marB="45719"/>
                </a:tc>
                <a:tc>
                  <a:txBody>
                    <a:bodyPr/>
                    <a:lstStyle/>
                    <a:p>
                      <a:endParaRPr lang="en-GB" sz="2400"/>
                    </a:p>
                  </a:txBody>
                  <a:tcPr marL="91424" marR="91424" marT="45719" marB="45719"/>
                </a:tc>
                <a:tc>
                  <a:txBody>
                    <a:bodyPr/>
                    <a:lstStyle/>
                    <a:p>
                      <a:endParaRPr lang="en-GB" sz="2400"/>
                    </a:p>
                  </a:txBody>
                  <a:tcPr marL="91424" marR="91424" marT="45719" marB="45719"/>
                </a:tc>
                <a:tc>
                  <a:txBody>
                    <a:bodyPr/>
                    <a:lstStyle/>
                    <a:p>
                      <a:endParaRPr lang="en-GB" sz="2400" dirty="0"/>
                    </a:p>
                  </a:txBody>
                  <a:tcPr marL="91424" marR="91424" marT="45719" marB="45719"/>
                </a:tc>
                <a:extLst>
                  <a:ext uri="{0D108BD9-81ED-4DB2-BD59-A6C34878D82A}">
                    <a16:rowId xmlns:a16="http://schemas.microsoft.com/office/drawing/2014/main" val="10006"/>
                  </a:ext>
                </a:extLst>
              </a:tr>
            </a:tbl>
          </a:graphicData>
        </a:graphic>
      </p:graphicFrame>
      <p:pic>
        <p:nvPicPr>
          <p:cNvPr id="3" name="15Kapitel 4 Einheit 1 ex2">
            <a:hlinkClick r:id="" action="ppaction://media"/>
            <a:extLst>
              <a:ext uri="{FF2B5EF4-FFF2-40B4-BE49-F238E27FC236}">
                <a16:creationId xmlns:a16="http://schemas.microsoft.com/office/drawing/2014/main" id="{F3771455-00B8-4308-B5AE-1C1ED9A949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6143" y="92033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7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6B8FED-4CDA-4590-B63F-9C75A60BD26E}"/>
              </a:ext>
            </a:extLst>
          </p:cNvPr>
          <p:cNvSpPr/>
          <p:nvPr/>
        </p:nvSpPr>
        <p:spPr>
          <a:xfrm>
            <a:off x="5139662" y="260649"/>
            <a:ext cx="2004203" cy="830997"/>
          </a:xfrm>
          <a:prstGeom prst="rect">
            <a:avLst/>
          </a:prstGeom>
          <a:noFill/>
        </p:spPr>
        <p:txBody>
          <a:bodyPr wrap="none">
            <a:spAutoFit/>
          </a:bodyPr>
          <a:lstStyle/>
          <a:p>
            <a:pPr algn="ctr" eaLnBrk="1" hangingPunct="1">
              <a:defRPr/>
            </a:pPr>
            <a:r>
              <a:rPr lang="en-US" sz="4800" b="1" u="sng"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charset="0"/>
              </a:rPr>
              <a:t>Wenn</a:t>
            </a:r>
            <a:endParaRPr lang="en-US" sz="4800" b="1" u="sng"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charset="0"/>
            </a:endParaRPr>
          </a:p>
        </p:txBody>
      </p:sp>
      <p:sp>
        <p:nvSpPr>
          <p:cNvPr id="5" name="TextBox 4">
            <a:extLst>
              <a:ext uri="{FF2B5EF4-FFF2-40B4-BE49-F238E27FC236}">
                <a16:creationId xmlns:a16="http://schemas.microsoft.com/office/drawing/2014/main" id="{D87FCFB1-B60B-4A34-8047-DF295E27D9C0}"/>
              </a:ext>
            </a:extLst>
          </p:cNvPr>
          <p:cNvSpPr txBox="1"/>
          <p:nvPr/>
        </p:nvSpPr>
        <p:spPr>
          <a:xfrm>
            <a:off x="1703388" y="3789363"/>
            <a:ext cx="4464050" cy="2678112"/>
          </a:xfrm>
          <a:prstGeom prst="rect">
            <a:avLst/>
          </a:prstGeom>
          <a:solidFill>
            <a:schemeClr val="accent3"/>
          </a:solidFill>
        </p:spPr>
        <p:txBody>
          <a:bodyPr>
            <a:spAutoFit/>
          </a:bodyPr>
          <a:lstStyle/>
          <a:p>
            <a:pPr eaLnBrk="1" hangingPunct="1">
              <a:defRPr/>
            </a:pPr>
            <a:r>
              <a:rPr lang="en-GB" sz="2400" dirty="0">
                <a:latin typeface="Arial" charset="0"/>
              </a:rPr>
              <a:t>1. </a:t>
            </a:r>
            <a:r>
              <a:rPr lang="en-GB" sz="2400" dirty="0" err="1">
                <a:latin typeface="Arial" charset="0"/>
              </a:rPr>
              <a:t>Wenn</a:t>
            </a:r>
            <a:r>
              <a:rPr lang="en-GB" sz="2400" dirty="0">
                <a:latin typeface="Arial" charset="0"/>
              </a:rPr>
              <a:t> </a:t>
            </a:r>
            <a:r>
              <a:rPr lang="en-GB" sz="2400" dirty="0" err="1">
                <a:latin typeface="Arial" charset="0"/>
              </a:rPr>
              <a:t>ich</a:t>
            </a:r>
            <a:r>
              <a:rPr lang="en-GB" sz="2400" dirty="0">
                <a:latin typeface="Arial" charset="0"/>
              </a:rPr>
              <a:t> </a:t>
            </a:r>
            <a:r>
              <a:rPr lang="en-GB" sz="2400" dirty="0" err="1">
                <a:latin typeface="Arial" charset="0"/>
              </a:rPr>
              <a:t>Zeit</a:t>
            </a:r>
            <a:r>
              <a:rPr lang="en-GB" sz="2400" dirty="0">
                <a:latin typeface="Arial" charset="0"/>
              </a:rPr>
              <a:t> </a:t>
            </a:r>
            <a:r>
              <a:rPr lang="en-GB" sz="2400" dirty="0" err="1">
                <a:latin typeface="Arial" charset="0"/>
              </a:rPr>
              <a:t>habe</a:t>
            </a:r>
            <a:r>
              <a:rPr lang="en-GB" sz="2400" dirty="0">
                <a:latin typeface="Arial" charset="0"/>
              </a:rPr>
              <a:t>,</a:t>
            </a:r>
          </a:p>
          <a:p>
            <a:pPr eaLnBrk="1" hangingPunct="1">
              <a:defRPr/>
            </a:pPr>
            <a:r>
              <a:rPr lang="en-GB" sz="2400" dirty="0">
                <a:latin typeface="Arial" charset="0"/>
              </a:rPr>
              <a:t>2. </a:t>
            </a:r>
            <a:r>
              <a:rPr lang="en-GB" sz="2400" dirty="0" err="1">
                <a:latin typeface="Arial" charset="0"/>
              </a:rPr>
              <a:t>Wenn</a:t>
            </a:r>
            <a:r>
              <a:rPr lang="en-GB" sz="2400" dirty="0">
                <a:latin typeface="Arial" charset="0"/>
              </a:rPr>
              <a:t> </a:t>
            </a:r>
            <a:r>
              <a:rPr lang="en-GB" sz="2400" dirty="0" err="1">
                <a:latin typeface="Arial" charset="0"/>
              </a:rPr>
              <a:t>ich</a:t>
            </a:r>
            <a:r>
              <a:rPr lang="en-GB" sz="2400" dirty="0">
                <a:latin typeface="Arial" charset="0"/>
              </a:rPr>
              <a:t> </a:t>
            </a:r>
            <a:r>
              <a:rPr lang="en-GB" sz="2400" dirty="0" err="1">
                <a:latin typeface="Arial" charset="0"/>
              </a:rPr>
              <a:t>müde</a:t>
            </a:r>
            <a:r>
              <a:rPr lang="en-GB" sz="2400" dirty="0">
                <a:latin typeface="Arial" charset="0"/>
              </a:rPr>
              <a:t> bin,</a:t>
            </a:r>
          </a:p>
          <a:p>
            <a:pPr eaLnBrk="1" hangingPunct="1">
              <a:defRPr/>
            </a:pPr>
            <a:r>
              <a:rPr lang="en-GB" sz="2400" dirty="0">
                <a:latin typeface="Arial" charset="0"/>
              </a:rPr>
              <a:t>3. </a:t>
            </a:r>
            <a:r>
              <a:rPr lang="en-GB" sz="2400" dirty="0" err="1">
                <a:latin typeface="Arial" charset="0"/>
              </a:rPr>
              <a:t>Wenn</a:t>
            </a:r>
            <a:r>
              <a:rPr lang="en-GB" sz="2400" dirty="0">
                <a:latin typeface="Arial" charset="0"/>
              </a:rPr>
              <a:t> </a:t>
            </a:r>
            <a:r>
              <a:rPr lang="en-GB" sz="2400" dirty="0" err="1">
                <a:latin typeface="Arial" charset="0"/>
              </a:rPr>
              <a:t>ich</a:t>
            </a:r>
            <a:r>
              <a:rPr lang="en-GB" sz="2400" dirty="0">
                <a:latin typeface="Arial" charset="0"/>
              </a:rPr>
              <a:t> </a:t>
            </a:r>
            <a:r>
              <a:rPr lang="en-GB" sz="2400" dirty="0" err="1">
                <a:latin typeface="Arial" charset="0"/>
              </a:rPr>
              <a:t>mit</a:t>
            </a:r>
            <a:r>
              <a:rPr lang="en-GB" sz="2400" dirty="0">
                <a:latin typeface="Arial" charset="0"/>
              </a:rPr>
              <a:t> </a:t>
            </a:r>
            <a:r>
              <a:rPr lang="en-GB" sz="2400" dirty="0" err="1">
                <a:latin typeface="Arial" charset="0"/>
              </a:rPr>
              <a:t>Freunden</a:t>
            </a:r>
            <a:r>
              <a:rPr lang="en-GB" sz="2400" dirty="0">
                <a:latin typeface="Arial" charset="0"/>
              </a:rPr>
              <a:t> </a:t>
            </a:r>
            <a:r>
              <a:rPr lang="en-GB" sz="2400" dirty="0" err="1">
                <a:latin typeface="Arial" charset="0"/>
              </a:rPr>
              <a:t>zusammen</a:t>
            </a:r>
            <a:r>
              <a:rPr lang="en-GB" sz="2400" dirty="0">
                <a:latin typeface="Arial" charset="0"/>
              </a:rPr>
              <a:t> bin,</a:t>
            </a:r>
          </a:p>
          <a:p>
            <a:pPr eaLnBrk="1" hangingPunct="1">
              <a:defRPr/>
            </a:pPr>
            <a:r>
              <a:rPr lang="en-GB" sz="2400" dirty="0">
                <a:latin typeface="Arial" charset="0"/>
              </a:rPr>
              <a:t>4. </a:t>
            </a:r>
            <a:r>
              <a:rPr lang="en-GB" sz="2400" dirty="0" err="1">
                <a:latin typeface="Arial" charset="0"/>
              </a:rPr>
              <a:t>Wenn</a:t>
            </a:r>
            <a:r>
              <a:rPr lang="en-GB" sz="2400" dirty="0">
                <a:latin typeface="Arial" charset="0"/>
              </a:rPr>
              <a:t> </a:t>
            </a:r>
            <a:r>
              <a:rPr lang="en-GB" sz="2400" dirty="0" err="1">
                <a:latin typeface="Arial" charset="0"/>
              </a:rPr>
              <a:t>ich</a:t>
            </a:r>
            <a:r>
              <a:rPr lang="en-GB" sz="2400" dirty="0">
                <a:latin typeface="Arial" charset="0"/>
              </a:rPr>
              <a:t> </a:t>
            </a:r>
            <a:r>
              <a:rPr lang="en-GB" sz="2400" dirty="0" err="1">
                <a:latin typeface="Arial" charset="0"/>
              </a:rPr>
              <a:t>allein</a:t>
            </a:r>
            <a:r>
              <a:rPr lang="en-GB" sz="2400" dirty="0">
                <a:latin typeface="Arial" charset="0"/>
              </a:rPr>
              <a:t> bin,</a:t>
            </a:r>
          </a:p>
          <a:p>
            <a:pPr eaLnBrk="1" hangingPunct="1">
              <a:defRPr/>
            </a:pPr>
            <a:r>
              <a:rPr lang="en-GB" sz="2400" dirty="0">
                <a:latin typeface="Arial" charset="0"/>
              </a:rPr>
              <a:t>5. </a:t>
            </a:r>
            <a:r>
              <a:rPr lang="en-GB" sz="2400" dirty="0" err="1">
                <a:latin typeface="Arial" charset="0"/>
              </a:rPr>
              <a:t>Wenn</a:t>
            </a:r>
            <a:r>
              <a:rPr lang="en-GB" sz="2400" dirty="0">
                <a:latin typeface="Arial" charset="0"/>
              </a:rPr>
              <a:t> </a:t>
            </a:r>
            <a:r>
              <a:rPr lang="en-GB" sz="2400" dirty="0" err="1">
                <a:latin typeface="Arial" charset="0"/>
              </a:rPr>
              <a:t>ich</a:t>
            </a:r>
            <a:r>
              <a:rPr lang="en-GB" sz="2400" dirty="0">
                <a:latin typeface="Arial" charset="0"/>
              </a:rPr>
              <a:t> </a:t>
            </a:r>
            <a:r>
              <a:rPr lang="en-GB" sz="2400" dirty="0" err="1">
                <a:latin typeface="Arial" charset="0"/>
              </a:rPr>
              <a:t>nicht</a:t>
            </a:r>
            <a:r>
              <a:rPr lang="en-GB" sz="2400" dirty="0">
                <a:latin typeface="Arial" charset="0"/>
              </a:rPr>
              <a:t> gut </a:t>
            </a:r>
            <a:r>
              <a:rPr lang="en-GB" sz="2400" dirty="0" err="1">
                <a:latin typeface="Arial" charset="0"/>
              </a:rPr>
              <a:t>drauf</a:t>
            </a:r>
            <a:r>
              <a:rPr lang="en-GB" sz="2400" dirty="0">
                <a:latin typeface="Arial" charset="0"/>
              </a:rPr>
              <a:t> bin,</a:t>
            </a:r>
          </a:p>
          <a:p>
            <a:pPr eaLnBrk="1" hangingPunct="1">
              <a:defRPr/>
            </a:pPr>
            <a:r>
              <a:rPr lang="en-GB" sz="2400" dirty="0">
                <a:latin typeface="Arial" charset="0"/>
              </a:rPr>
              <a:t>6. </a:t>
            </a:r>
            <a:r>
              <a:rPr lang="en-GB" sz="2400" dirty="0" err="1">
                <a:latin typeface="Arial" charset="0"/>
              </a:rPr>
              <a:t>Wenn</a:t>
            </a:r>
            <a:r>
              <a:rPr lang="en-GB" sz="2400" dirty="0">
                <a:latin typeface="Arial" charset="0"/>
              </a:rPr>
              <a:t> </a:t>
            </a:r>
            <a:r>
              <a:rPr lang="en-GB" sz="2400" dirty="0" err="1">
                <a:latin typeface="Arial" charset="0"/>
              </a:rPr>
              <a:t>ich</a:t>
            </a:r>
            <a:r>
              <a:rPr lang="en-GB" sz="2400" dirty="0">
                <a:latin typeface="Arial" charset="0"/>
              </a:rPr>
              <a:t> </a:t>
            </a:r>
            <a:r>
              <a:rPr lang="en-GB" sz="2400" dirty="0" err="1">
                <a:latin typeface="Arial" charset="0"/>
              </a:rPr>
              <a:t>im</a:t>
            </a:r>
            <a:r>
              <a:rPr lang="en-GB" sz="2400" dirty="0">
                <a:latin typeface="Arial" charset="0"/>
              </a:rPr>
              <a:t> Stress bin,</a:t>
            </a:r>
          </a:p>
        </p:txBody>
      </p:sp>
      <p:sp>
        <p:nvSpPr>
          <p:cNvPr id="6" name="TextBox 5">
            <a:extLst>
              <a:ext uri="{FF2B5EF4-FFF2-40B4-BE49-F238E27FC236}">
                <a16:creationId xmlns:a16="http://schemas.microsoft.com/office/drawing/2014/main" id="{21D6B906-647E-4DF2-BF62-F6C9D03B99B6}"/>
              </a:ext>
            </a:extLst>
          </p:cNvPr>
          <p:cNvSpPr txBox="1"/>
          <p:nvPr/>
        </p:nvSpPr>
        <p:spPr>
          <a:xfrm>
            <a:off x="6351290" y="4159251"/>
            <a:ext cx="4105275" cy="2308225"/>
          </a:xfrm>
          <a:prstGeom prst="rect">
            <a:avLst/>
          </a:prstGeom>
          <a:solidFill>
            <a:schemeClr val="accent6">
              <a:lumMod val="60000"/>
              <a:lumOff val="40000"/>
            </a:schemeClr>
          </a:solidFill>
        </p:spPr>
        <p:txBody>
          <a:bodyPr>
            <a:spAutoFit/>
          </a:bodyPr>
          <a:lstStyle/>
          <a:p>
            <a:pPr eaLnBrk="1" hangingPunct="1">
              <a:defRPr/>
            </a:pPr>
            <a:r>
              <a:rPr lang="en-GB" sz="2400" dirty="0">
                <a:latin typeface="Arial" charset="0"/>
              </a:rPr>
              <a:t>a. </a:t>
            </a:r>
            <a:r>
              <a:rPr lang="en-GB" sz="2400" dirty="0" err="1">
                <a:latin typeface="Arial" charset="0"/>
              </a:rPr>
              <a:t>esse</a:t>
            </a:r>
            <a:r>
              <a:rPr lang="en-GB" sz="2400" dirty="0">
                <a:latin typeface="Arial" charset="0"/>
              </a:rPr>
              <a:t> </a:t>
            </a:r>
            <a:r>
              <a:rPr lang="en-GB" sz="2400" dirty="0" err="1">
                <a:latin typeface="Arial" charset="0"/>
              </a:rPr>
              <a:t>ich</a:t>
            </a:r>
            <a:r>
              <a:rPr lang="en-GB" sz="2400" dirty="0">
                <a:latin typeface="Arial" charset="0"/>
              </a:rPr>
              <a:t> </a:t>
            </a:r>
            <a:r>
              <a:rPr lang="en-GB" sz="2400" dirty="0" err="1">
                <a:latin typeface="Arial" charset="0"/>
              </a:rPr>
              <a:t>Schokolade</a:t>
            </a:r>
            <a:r>
              <a:rPr lang="en-GB" sz="2400" dirty="0">
                <a:latin typeface="Arial" charset="0"/>
              </a:rPr>
              <a:t>.</a:t>
            </a:r>
          </a:p>
          <a:p>
            <a:pPr eaLnBrk="1" hangingPunct="1">
              <a:defRPr/>
            </a:pPr>
            <a:r>
              <a:rPr lang="en-GB" sz="2400" dirty="0">
                <a:latin typeface="Arial" charset="0"/>
              </a:rPr>
              <a:t>b. </a:t>
            </a:r>
            <a:r>
              <a:rPr lang="en-GB" sz="2400" dirty="0" err="1">
                <a:latin typeface="Arial" charset="0"/>
              </a:rPr>
              <a:t>gehe</a:t>
            </a:r>
            <a:r>
              <a:rPr lang="en-GB" sz="2400" dirty="0">
                <a:latin typeface="Arial" charset="0"/>
              </a:rPr>
              <a:t> </a:t>
            </a:r>
            <a:r>
              <a:rPr lang="en-GB" sz="2400" dirty="0" err="1">
                <a:latin typeface="Arial" charset="0"/>
              </a:rPr>
              <a:t>ich</a:t>
            </a:r>
            <a:r>
              <a:rPr lang="en-GB" sz="2400" dirty="0">
                <a:latin typeface="Arial" charset="0"/>
              </a:rPr>
              <a:t> in die </a:t>
            </a:r>
            <a:r>
              <a:rPr lang="en-GB" sz="2400" dirty="0" err="1">
                <a:latin typeface="Arial" charset="0"/>
              </a:rPr>
              <a:t>Stadt</a:t>
            </a:r>
            <a:r>
              <a:rPr lang="en-GB" sz="2400" dirty="0">
                <a:latin typeface="Arial" charset="0"/>
              </a:rPr>
              <a:t>.</a:t>
            </a:r>
          </a:p>
          <a:p>
            <a:pPr eaLnBrk="1" hangingPunct="1">
              <a:defRPr/>
            </a:pPr>
            <a:r>
              <a:rPr lang="en-GB" sz="2400" dirty="0">
                <a:latin typeface="Arial" charset="0"/>
              </a:rPr>
              <a:t>c. </a:t>
            </a:r>
            <a:r>
              <a:rPr lang="en-GB" sz="2400" dirty="0" err="1">
                <a:latin typeface="Arial" charset="0"/>
              </a:rPr>
              <a:t>fahre</a:t>
            </a:r>
            <a:r>
              <a:rPr lang="en-GB" sz="2400" dirty="0">
                <a:latin typeface="Arial" charset="0"/>
              </a:rPr>
              <a:t> </a:t>
            </a:r>
            <a:r>
              <a:rPr lang="en-GB" sz="2400" dirty="0" err="1">
                <a:latin typeface="Arial" charset="0"/>
              </a:rPr>
              <a:t>ich</a:t>
            </a:r>
            <a:r>
              <a:rPr lang="en-GB" sz="2400" dirty="0">
                <a:latin typeface="Arial" charset="0"/>
              </a:rPr>
              <a:t> in York.</a:t>
            </a:r>
          </a:p>
          <a:p>
            <a:pPr eaLnBrk="1" hangingPunct="1">
              <a:defRPr/>
            </a:pPr>
            <a:r>
              <a:rPr lang="en-GB" sz="2400" dirty="0">
                <a:latin typeface="Arial" charset="0"/>
              </a:rPr>
              <a:t>d. </a:t>
            </a:r>
            <a:r>
              <a:rPr lang="en-GB" sz="2400" dirty="0" err="1">
                <a:latin typeface="Arial" charset="0"/>
              </a:rPr>
              <a:t>spiele</a:t>
            </a:r>
            <a:r>
              <a:rPr lang="en-GB" sz="2400" dirty="0">
                <a:latin typeface="Arial" charset="0"/>
              </a:rPr>
              <a:t> </a:t>
            </a:r>
            <a:r>
              <a:rPr lang="en-GB" sz="2400" dirty="0" err="1">
                <a:latin typeface="Arial" charset="0"/>
              </a:rPr>
              <a:t>ich</a:t>
            </a:r>
            <a:r>
              <a:rPr lang="en-GB" sz="2400" dirty="0">
                <a:latin typeface="Arial" charset="0"/>
              </a:rPr>
              <a:t> am Computer.</a:t>
            </a:r>
          </a:p>
          <a:p>
            <a:pPr eaLnBrk="1" hangingPunct="1">
              <a:defRPr/>
            </a:pPr>
            <a:r>
              <a:rPr lang="en-GB" sz="2400" dirty="0">
                <a:latin typeface="Arial" charset="0"/>
              </a:rPr>
              <a:t>e. </a:t>
            </a:r>
            <a:r>
              <a:rPr lang="en-GB" sz="2400" dirty="0" err="1">
                <a:latin typeface="Arial" charset="0"/>
              </a:rPr>
              <a:t>höre</a:t>
            </a:r>
            <a:r>
              <a:rPr lang="en-GB" sz="2400" dirty="0">
                <a:latin typeface="Arial" charset="0"/>
              </a:rPr>
              <a:t> </a:t>
            </a:r>
            <a:r>
              <a:rPr lang="en-GB" sz="2400" dirty="0" err="1">
                <a:latin typeface="Arial" charset="0"/>
              </a:rPr>
              <a:t>ich</a:t>
            </a:r>
            <a:r>
              <a:rPr lang="en-GB" sz="2400" dirty="0">
                <a:latin typeface="Arial" charset="0"/>
              </a:rPr>
              <a:t> </a:t>
            </a:r>
            <a:r>
              <a:rPr lang="en-GB" sz="2400" dirty="0" err="1">
                <a:latin typeface="Arial" charset="0"/>
              </a:rPr>
              <a:t>laute</a:t>
            </a:r>
            <a:r>
              <a:rPr lang="en-GB" sz="2400" dirty="0">
                <a:latin typeface="Arial" charset="0"/>
              </a:rPr>
              <a:t> </a:t>
            </a:r>
            <a:r>
              <a:rPr lang="en-GB" sz="2400" dirty="0" err="1">
                <a:latin typeface="Arial" charset="0"/>
              </a:rPr>
              <a:t>Musik</a:t>
            </a:r>
            <a:r>
              <a:rPr lang="en-GB" sz="2400" dirty="0">
                <a:latin typeface="Arial" charset="0"/>
              </a:rPr>
              <a:t>.</a:t>
            </a:r>
          </a:p>
          <a:p>
            <a:pPr eaLnBrk="1" hangingPunct="1">
              <a:defRPr/>
            </a:pPr>
            <a:r>
              <a:rPr lang="en-GB" sz="2400" dirty="0">
                <a:latin typeface="Arial" charset="0"/>
              </a:rPr>
              <a:t>f. </a:t>
            </a:r>
            <a:r>
              <a:rPr lang="en-GB" sz="2400" dirty="0" err="1">
                <a:latin typeface="Arial" charset="0"/>
              </a:rPr>
              <a:t>bleibe</a:t>
            </a:r>
            <a:r>
              <a:rPr lang="en-GB" sz="2400" dirty="0">
                <a:latin typeface="Arial" charset="0"/>
              </a:rPr>
              <a:t> </a:t>
            </a:r>
            <a:r>
              <a:rPr lang="en-GB" sz="2400" dirty="0" err="1">
                <a:latin typeface="Arial" charset="0"/>
              </a:rPr>
              <a:t>ich</a:t>
            </a:r>
            <a:r>
              <a:rPr lang="en-GB" sz="2400" dirty="0">
                <a:latin typeface="Arial" charset="0"/>
              </a:rPr>
              <a:t> </a:t>
            </a:r>
            <a:r>
              <a:rPr lang="en-GB" sz="2400" dirty="0" err="1">
                <a:latin typeface="Arial" charset="0"/>
              </a:rPr>
              <a:t>zu</a:t>
            </a:r>
            <a:r>
              <a:rPr lang="en-GB" sz="2400" dirty="0">
                <a:latin typeface="Arial" charset="0"/>
              </a:rPr>
              <a:t> </a:t>
            </a:r>
            <a:r>
              <a:rPr lang="en-GB" sz="2400" dirty="0" err="1">
                <a:latin typeface="Arial" charset="0"/>
              </a:rPr>
              <a:t>Hause</a:t>
            </a:r>
            <a:r>
              <a:rPr lang="en-GB" sz="2400" dirty="0">
                <a:latin typeface="Arial" charset="0"/>
              </a:rPr>
              <a:t>.</a:t>
            </a:r>
          </a:p>
        </p:txBody>
      </p:sp>
      <p:sp>
        <p:nvSpPr>
          <p:cNvPr id="8" name="Rectangle 7">
            <a:extLst>
              <a:ext uri="{FF2B5EF4-FFF2-40B4-BE49-F238E27FC236}">
                <a16:creationId xmlns:a16="http://schemas.microsoft.com/office/drawing/2014/main" id="{1F24B2E0-A67B-467A-9B5A-EF4B2485B705}"/>
              </a:ext>
            </a:extLst>
          </p:cNvPr>
          <p:cNvSpPr/>
          <p:nvPr/>
        </p:nvSpPr>
        <p:spPr>
          <a:xfrm>
            <a:off x="3143672" y="2348880"/>
            <a:ext cx="2749792" cy="923330"/>
          </a:xfrm>
          <a:prstGeom prst="rect">
            <a:avLst/>
          </a:prstGeom>
          <a:noFill/>
        </p:spPr>
        <p:txBody>
          <a:bodyPr wrap="none">
            <a:spAutoFit/>
          </a:bodyPr>
          <a:lstStyle/>
          <a:p>
            <a:pPr algn="ctr" eaLnBrk="1" hangingPunct="1">
              <a:defRPr/>
            </a:pPr>
            <a:r>
              <a:rPr lang="en-US" sz="54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rPr>
              <a:t>Wenn</a:t>
            </a: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rPr>
              <a:t>…</a:t>
            </a:r>
          </a:p>
        </p:txBody>
      </p:sp>
      <p:sp>
        <p:nvSpPr>
          <p:cNvPr id="16391" name="TextBox 9">
            <a:extLst>
              <a:ext uri="{FF2B5EF4-FFF2-40B4-BE49-F238E27FC236}">
                <a16:creationId xmlns:a16="http://schemas.microsoft.com/office/drawing/2014/main" id="{AF87E5D8-B9C8-46A0-8439-4988D676FD18}"/>
              </a:ext>
            </a:extLst>
          </p:cNvPr>
          <p:cNvSpPr txBox="1">
            <a:spLocks noChangeArrowheads="1"/>
          </p:cNvSpPr>
          <p:nvPr/>
        </p:nvSpPr>
        <p:spPr bwMode="auto">
          <a:xfrm>
            <a:off x="1774825" y="981076"/>
            <a:ext cx="92900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b="1">
                <a:latin typeface="Arial" panose="020B0604020202020204" pitchFamily="34" charset="0"/>
              </a:rPr>
              <a:t>Mix and match the sentences below  - it’s completely your choice!  Write them in your exercise book.</a:t>
            </a:r>
          </a:p>
        </p:txBody>
      </p:sp>
      <p:pic>
        <p:nvPicPr>
          <p:cNvPr id="7" name="Picture 6">
            <a:extLst>
              <a:ext uri="{FF2B5EF4-FFF2-40B4-BE49-F238E27FC236}">
                <a16:creationId xmlns:a16="http://schemas.microsoft.com/office/drawing/2014/main" id="{63B12A2F-1196-4D00-944F-A7812ABC7F2C}"/>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48129" y="2194047"/>
            <a:ext cx="2029325" cy="163286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B1A7001-8473-4881-BE59-C65AC9F300A8}"/>
              </a:ext>
            </a:extLst>
          </p:cNvPr>
          <p:cNvSpPr txBox="1">
            <a:spLocks/>
          </p:cNvSpPr>
          <p:nvPr/>
        </p:nvSpPr>
        <p:spPr>
          <a:xfrm>
            <a:off x="109545" y="232125"/>
            <a:ext cx="3574559"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2 – w/c 13</a:t>
            </a:r>
            <a:r>
              <a:rPr lang="en-US" sz="2400" b="1" baseline="30000" dirty="0"/>
              <a:t>th</a:t>
            </a:r>
            <a:r>
              <a:rPr lang="en-US" sz="2400" b="1" dirty="0"/>
              <a:t> June</a:t>
            </a:r>
          </a:p>
          <a:p>
            <a:r>
              <a:rPr lang="en-US" sz="2400" b="1" dirty="0"/>
              <a:t> vocab</a:t>
            </a:r>
            <a:endParaRPr lang="en-GB" sz="2400" b="1" dirty="0"/>
          </a:p>
        </p:txBody>
      </p:sp>
      <p:pic>
        <p:nvPicPr>
          <p:cNvPr id="2" name="Picture 1">
            <a:extLst>
              <a:ext uri="{FF2B5EF4-FFF2-40B4-BE49-F238E27FC236}">
                <a16:creationId xmlns:a16="http://schemas.microsoft.com/office/drawing/2014/main" id="{50A3F111-0660-431C-A2F1-4BDC11ACC2BE}"/>
              </a:ext>
            </a:extLst>
          </p:cNvPr>
          <p:cNvPicPr>
            <a:picLocks noChangeAspect="1"/>
          </p:cNvPicPr>
          <p:nvPr/>
        </p:nvPicPr>
        <p:blipFill>
          <a:blip r:embed="rId2"/>
          <a:stretch>
            <a:fillRect/>
          </a:stretch>
        </p:blipFill>
        <p:spPr>
          <a:xfrm>
            <a:off x="217306" y="2027328"/>
            <a:ext cx="5167238" cy="3589701"/>
          </a:xfrm>
          <a:prstGeom prst="rect">
            <a:avLst/>
          </a:prstGeom>
        </p:spPr>
      </p:pic>
      <p:pic>
        <p:nvPicPr>
          <p:cNvPr id="3" name="Picture 2">
            <a:extLst>
              <a:ext uri="{FF2B5EF4-FFF2-40B4-BE49-F238E27FC236}">
                <a16:creationId xmlns:a16="http://schemas.microsoft.com/office/drawing/2014/main" id="{4D816ECE-6833-4C18-81A1-151B1E236181}"/>
              </a:ext>
            </a:extLst>
          </p:cNvPr>
          <p:cNvPicPr>
            <a:picLocks noChangeAspect="1"/>
          </p:cNvPicPr>
          <p:nvPr/>
        </p:nvPicPr>
        <p:blipFill>
          <a:blip r:embed="rId3"/>
          <a:stretch>
            <a:fillRect/>
          </a:stretch>
        </p:blipFill>
        <p:spPr>
          <a:xfrm>
            <a:off x="6096000" y="2027328"/>
            <a:ext cx="5008411" cy="3412671"/>
          </a:xfrm>
          <a:prstGeom prst="rect">
            <a:avLst/>
          </a:prstGeom>
        </p:spPr>
      </p:pic>
      <p:sp>
        <p:nvSpPr>
          <p:cNvPr id="5" name="TextBox 4">
            <a:extLst>
              <a:ext uri="{FF2B5EF4-FFF2-40B4-BE49-F238E27FC236}">
                <a16:creationId xmlns:a16="http://schemas.microsoft.com/office/drawing/2014/main" id="{1C0970FB-60D9-4187-AAD2-8B7C2F005915}"/>
              </a:ext>
            </a:extLst>
          </p:cNvPr>
          <p:cNvSpPr txBox="1"/>
          <p:nvPr/>
        </p:nvSpPr>
        <p:spPr>
          <a:xfrm>
            <a:off x="5133703" y="202788"/>
            <a:ext cx="6748567" cy="1107996"/>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1958282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E173AE-F0F8-447A-A165-436916D26B7E}"/>
              </a:ext>
            </a:extLst>
          </p:cNvPr>
          <p:cNvPicPr>
            <a:picLocks noChangeAspect="1"/>
          </p:cNvPicPr>
          <p:nvPr/>
        </p:nvPicPr>
        <p:blipFill>
          <a:blip r:embed="rId4"/>
          <a:stretch>
            <a:fillRect/>
          </a:stretch>
        </p:blipFill>
        <p:spPr>
          <a:xfrm>
            <a:off x="3021193" y="53396"/>
            <a:ext cx="8683126" cy="6846551"/>
          </a:xfrm>
          <a:prstGeom prst="rect">
            <a:avLst/>
          </a:prstGeom>
        </p:spPr>
      </p:pic>
      <p:sp>
        <p:nvSpPr>
          <p:cNvPr id="3" name="TextBox 2">
            <a:extLst>
              <a:ext uri="{FF2B5EF4-FFF2-40B4-BE49-F238E27FC236}">
                <a16:creationId xmlns:a16="http://schemas.microsoft.com/office/drawing/2014/main" id="{5C6E815C-9A88-48AC-BED1-E49111A4EF2B}"/>
              </a:ext>
            </a:extLst>
          </p:cNvPr>
          <p:cNvSpPr txBox="1"/>
          <p:nvPr/>
        </p:nvSpPr>
        <p:spPr>
          <a:xfrm>
            <a:off x="7145383" y="5199017"/>
            <a:ext cx="4297680" cy="1754326"/>
          </a:xfrm>
          <a:prstGeom prst="rect">
            <a:avLst/>
          </a:prstGeom>
          <a:solidFill>
            <a:schemeClr val="bg1"/>
          </a:solidFill>
        </p:spPr>
        <p:txBody>
          <a:bodyPr wrap="square" rtlCol="0">
            <a:spAutoFit/>
          </a:bodyPr>
          <a:lstStyle/>
          <a:p>
            <a:r>
              <a:rPr lang="en-US" b="1" u="sng" dirty="0"/>
              <a:t>INSTRUCTIONS</a:t>
            </a:r>
            <a:r>
              <a:rPr lang="en-US" dirty="0"/>
              <a:t>:</a:t>
            </a:r>
          </a:p>
          <a:p>
            <a:r>
              <a:rPr lang="en-US" dirty="0"/>
              <a:t>Listen to the recording and read along. Listen to flora talk about her day. Put the pictures in the correct order of when they happen.</a:t>
            </a:r>
          </a:p>
          <a:p>
            <a:endParaRPr lang="en-GB" dirty="0"/>
          </a:p>
        </p:txBody>
      </p:sp>
      <p:pic>
        <p:nvPicPr>
          <p:cNvPr id="4" name="17 Einheit 2 ex1">
            <a:hlinkClick r:id="" action="ppaction://media"/>
            <a:extLst>
              <a:ext uri="{FF2B5EF4-FFF2-40B4-BE49-F238E27FC236}">
                <a16:creationId xmlns:a16="http://schemas.microsoft.com/office/drawing/2014/main" id="{0E567674-D5EF-4AD2-B69E-6B56DD6BC6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195332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2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1861</Words>
  <Application>Microsoft Office PowerPoint</Application>
  <PresentationFormat>Widescreen</PresentationFormat>
  <Paragraphs>151</Paragraphs>
  <Slides>37</Slides>
  <Notes>1</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Calibri Light</vt:lpstr>
      <vt:lpstr>Super Black SF</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SOPHIE SCHOLL</vt:lpstr>
      <vt:lpstr>SOPHIE SCHOLL</vt:lpstr>
      <vt:lpstr>Sophie Scholl. With her brother Hans, she founded a resistance movement known as The White Rose. They distributed anti-Nazi leaflets and were caught and executed.</vt:lpstr>
      <vt:lpstr>SOPHIE SCHOLL</vt:lpstr>
      <vt:lpstr>SOPHIE SCHOLL</vt:lpstr>
      <vt:lpstr>SOPHIE SCHOLL</vt:lpstr>
      <vt:lpstr>SOPHIE SCHOLL</vt:lpstr>
      <vt:lpstr>SOPHIE SCHOLL</vt:lpstr>
      <vt:lpstr>SOPHIE SCHOLL</vt:lpstr>
      <vt:lpstr>SOPHIE SCHOLL</vt:lpstr>
      <vt:lpstr>SOPHIE SCHOLL</vt:lpstr>
      <vt:lpstr>SOPHIE SCHOLL</vt:lpstr>
      <vt:lpstr>PowerPoint Presentation</vt:lpstr>
      <vt:lpstr>PowerPoint Presentation</vt:lpstr>
      <vt:lpstr>PowerPoint Presentation</vt:lpstr>
    </vt:vector>
  </TitlesOfParts>
  <Company>osi.local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Helen Brown</cp:lastModifiedBy>
  <cp:revision>39</cp:revision>
  <dcterms:created xsi:type="dcterms:W3CDTF">2021-09-01T11:16:35Z</dcterms:created>
  <dcterms:modified xsi:type="dcterms:W3CDTF">2022-05-22T20:52:48Z</dcterms:modified>
</cp:coreProperties>
</file>