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62" r:id="rId4"/>
    <p:sldId id="354" r:id="rId5"/>
    <p:sldId id="324" r:id="rId6"/>
    <p:sldId id="321" r:id="rId7"/>
    <p:sldId id="323" r:id="rId8"/>
    <p:sldId id="325" r:id="rId9"/>
    <p:sldId id="326" r:id="rId10"/>
    <p:sldId id="329" r:id="rId11"/>
    <p:sldId id="332" r:id="rId12"/>
    <p:sldId id="257" r:id="rId13"/>
    <p:sldId id="331" r:id="rId14"/>
    <p:sldId id="345" r:id="rId15"/>
    <p:sldId id="346" r:id="rId16"/>
    <p:sldId id="347" r:id="rId17"/>
    <p:sldId id="349" r:id="rId18"/>
    <p:sldId id="260" r:id="rId19"/>
    <p:sldId id="261" r:id="rId20"/>
    <p:sldId id="344" r:id="rId21"/>
    <p:sldId id="343" r:id="rId22"/>
    <p:sldId id="350" r:id="rId23"/>
    <p:sldId id="351" r:id="rId24"/>
    <p:sldId id="265" r:id="rId25"/>
    <p:sldId id="334" r:id="rId26"/>
    <p:sldId id="333" r:id="rId27"/>
    <p:sldId id="335" r:id="rId28"/>
    <p:sldId id="336" r:id="rId29"/>
    <p:sldId id="286" r:id="rId30"/>
    <p:sldId id="266" r:id="rId31"/>
    <p:sldId id="319" r:id="rId32"/>
    <p:sldId id="337" r:id="rId33"/>
    <p:sldId id="338" r:id="rId34"/>
    <p:sldId id="340" r:id="rId35"/>
    <p:sldId id="339" r:id="rId36"/>
    <p:sldId id="269" r:id="rId37"/>
    <p:sldId id="355" r:id="rId38"/>
    <p:sldId id="352" r:id="rId39"/>
    <p:sldId id="353" r:id="rId40"/>
    <p:sldId id="284" r:id="rId41"/>
    <p:sldId id="322" r:id="rId42"/>
    <p:sldId id="356" r:id="rId43"/>
    <p:sldId id="3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20/05/2022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20/05/2022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20/05/2022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20/05/2022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20/05/2022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20/05/2022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9.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6978" y="171286"/>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7 German rotation 2</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291964" y="3678038"/>
            <a:ext cx="1420298" cy="859997"/>
          </a:xfrm>
          <a:prstGeom prst="rect">
            <a:avLst/>
          </a:prstGeom>
        </p:spPr>
      </p:pic>
      <p:pic>
        <p:nvPicPr>
          <p:cNvPr id="6" name="Picture 4" descr="German Flag Free Clipart, HD Png Download , Transparent Png Image - PNGitem">
            <a:extLst>
              <a:ext uri="{FF2B5EF4-FFF2-40B4-BE49-F238E27FC236}">
                <a16:creationId xmlns:a16="http://schemas.microsoft.com/office/drawing/2014/main" id="{4FB16C44-6552-4A65-B313-CDC55DFDB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94" y="171286"/>
            <a:ext cx="1031996" cy="85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8E8862-4B3B-4956-9006-BCA63CC6302A}"/>
              </a:ext>
            </a:extLst>
          </p:cNvPr>
          <p:cNvPicPr>
            <a:picLocks noChangeAspect="1"/>
          </p:cNvPicPr>
          <p:nvPr/>
        </p:nvPicPr>
        <p:blipFill>
          <a:blip r:embed="rId4"/>
          <a:stretch>
            <a:fillRect/>
          </a:stretch>
        </p:blipFill>
        <p:spPr>
          <a:xfrm>
            <a:off x="2434091" y="3729446"/>
            <a:ext cx="9757909" cy="2828108"/>
          </a:xfrm>
          <a:prstGeom prst="rect">
            <a:avLst/>
          </a:prstGeom>
        </p:spPr>
      </p:pic>
      <p:sp>
        <p:nvSpPr>
          <p:cNvPr id="3" name="TextBox 2">
            <a:extLst>
              <a:ext uri="{FF2B5EF4-FFF2-40B4-BE49-F238E27FC236}">
                <a16:creationId xmlns:a16="http://schemas.microsoft.com/office/drawing/2014/main" id="{4BFCFF0C-6995-4BDF-8823-21CC4094BB99}"/>
              </a:ext>
            </a:extLst>
          </p:cNvPr>
          <p:cNvSpPr txBox="1"/>
          <p:nvPr/>
        </p:nvSpPr>
        <p:spPr>
          <a:xfrm>
            <a:off x="1149532" y="300446"/>
            <a:ext cx="11486606" cy="2092881"/>
          </a:xfrm>
          <a:prstGeom prst="rect">
            <a:avLst/>
          </a:prstGeom>
          <a:noFill/>
        </p:spPr>
        <p:txBody>
          <a:bodyPr wrap="square" rtlCol="0">
            <a:spAutoFit/>
          </a:bodyPr>
          <a:lstStyle/>
          <a:p>
            <a:r>
              <a:rPr lang="en-US" sz="2600" dirty="0"/>
              <a:t>Listen to the recording. Write down 1-8. What do they think of the subjects?</a:t>
            </a:r>
          </a:p>
          <a:p>
            <a:r>
              <a:rPr lang="en-US" sz="2600" dirty="0"/>
              <a:t>Remember:</a:t>
            </a:r>
          </a:p>
          <a:p>
            <a:r>
              <a:rPr lang="en-US" sz="2600" dirty="0"/>
              <a:t>Wie </a:t>
            </a:r>
            <a:r>
              <a:rPr lang="en-US" sz="2600" dirty="0" err="1"/>
              <a:t>findest</a:t>
            </a:r>
            <a:r>
              <a:rPr lang="en-US" sz="2600" dirty="0"/>
              <a:t> du? Means ‘What do you think of…?’</a:t>
            </a:r>
          </a:p>
          <a:p>
            <a:r>
              <a:rPr lang="en-US" sz="2600" dirty="0"/>
              <a:t>Ich </a:t>
            </a:r>
            <a:r>
              <a:rPr lang="en-US" sz="2600" dirty="0" err="1"/>
              <a:t>finde</a:t>
            </a:r>
            <a:r>
              <a:rPr lang="en-US" sz="2600" dirty="0"/>
              <a:t> es… means ‘I find it …’</a:t>
            </a:r>
          </a:p>
          <a:p>
            <a:r>
              <a:rPr lang="en-US" sz="2600" dirty="0"/>
              <a:t>Example = 1)a</a:t>
            </a:r>
            <a:endParaRPr lang="en-GB" sz="2600" dirty="0"/>
          </a:p>
        </p:txBody>
      </p:sp>
      <p:pic>
        <p:nvPicPr>
          <p:cNvPr id="4" name="33 Ex 4">
            <a:hlinkClick r:id="" action="ppaction://media"/>
            <a:extLst>
              <a:ext uri="{FF2B5EF4-FFF2-40B4-BE49-F238E27FC236}">
                <a16:creationId xmlns:a16="http://schemas.microsoft.com/office/drawing/2014/main" id="{6BF6E7AF-08B2-45E8-B44F-78B5028F1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7" y="2600144"/>
            <a:ext cx="609600" cy="609600"/>
          </a:xfrm>
          <a:prstGeom prst="rect">
            <a:avLst/>
          </a:prstGeom>
        </p:spPr>
      </p:pic>
    </p:spTree>
    <p:extLst>
      <p:ext uri="{BB962C8B-B14F-4D97-AF65-F5344CB8AC3E}">
        <p14:creationId xmlns:p14="http://schemas.microsoft.com/office/powerpoint/2010/main" val="22580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4864C-F67F-499F-89A8-0B11EF378E85}"/>
              </a:ext>
            </a:extLst>
          </p:cNvPr>
          <p:cNvSpPr txBox="1"/>
          <p:nvPr/>
        </p:nvSpPr>
        <p:spPr>
          <a:xfrm>
            <a:off x="195943" y="666206"/>
            <a:ext cx="11456126" cy="3970318"/>
          </a:xfrm>
          <a:prstGeom prst="rect">
            <a:avLst/>
          </a:prstGeom>
          <a:noFill/>
        </p:spPr>
        <p:txBody>
          <a:bodyPr wrap="square" rtlCol="0">
            <a:spAutoFit/>
          </a:bodyPr>
          <a:lstStyle/>
          <a:p>
            <a:r>
              <a:rPr lang="en-US" sz="2800" dirty="0"/>
              <a:t>Make a poster in German about your opinions of school subjects and draw some pictures. </a:t>
            </a:r>
          </a:p>
          <a:p>
            <a:r>
              <a:rPr lang="en-US" sz="2800" dirty="0"/>
              <a:t>For example:</a:t>
            </a:r>
          </a:p>
          <a:p>
            <a:endParaRPr lang="en-US" sz="2800" dirty="0"/>
          </a:p>
          <a:p>
            <a:endParaRPr lang="en-US" sz="2800" dirty="0"/>
          </a:p>
          <a:p>
            <a:r>
              <a:rPr lang="en-US" sz="4000" dirty="0">
                <a:solidFill>
                  <a:srgbClr val="0070C0"/>
                </a:solidFill>
                <a:latin typeface="Broadway" panose="04040905080B02020502" pitchFamily="82" charset="0"/>
              </a:rPr>
              <a:t>Ich </a:t>
            </a:r>
            <a:r>
              <a:rPr lang="en-US" sz="4000" dirty="0" err="1">
                <a:solidFill>
                  <a:srgbClr val="0070C0"/>
                </a:solidFill>
                <a:latin typeface="Broadway" panose="04040905080B02020502" pitchFamily="82" charset="0"/>
              </a:rPr>
              <a:t>finde</a:t>
            </a:r>
            <a:r>
              <a:rPr lang="en-US" sz="4000" dirty="0">
                <a:solidFill>
                  <a:srgbClr val="0070C0"/>
                </a:solidFill>
                <a:latin typeface="Broadway" panose="04040905080B02020502" pitchFamily="82" charset="0"/>
              </a:rPr>
              <a:t> Deutsch gut</a:t>
            </a:r>
          </a:p>
          <a:p>
            <a:endParaRPr lang="en-US" sz="3200" dirty="0">
              <a:solidFill>
                <a:srgbClr val="0070C0"/>
              </a:solidFill>
              <a:latin typeface="Broadway" panose="04040905080B02020502" pitchFamily="82" charset="0"/>
            </a:endParaRPr>
          </a:p>
          <a:p>
            <a:r>
              <a:rPr lang="en-US" sz="4000" dirty="0">
                <a:solidFill>
                  <a:srgbClr val="7030A0"/>
                </a:solidFill>
                <a:latin typeface="Engravers MT" panose="02090707080505020304" pitchFamily="18" charset="0"/>
              </a:rPr>
              <a:t>Ich </a:t>
            </a:r>
            <a:r>
              <a:rPr lang="en-US" sz="4000" dirty="0" err="1">
                <a:solidFill>
                  <a:srgbClr val="7030A0"/>
                </a:solidFill>
                <a:latin typeface="Engravers MT" panose="02090707080505020304" pitchFamily="18" charset="0"/>
              </a:rPr>
              <a:t>finde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Mathe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schwierig</a:t>
            </a:r>
            <a:endParaRPr lang="en-GB" sz="4000" dirty="0">
              <a:solidFill>
                <a:srgbClr val="7030A0"/>
              </a:solidFill>
              <a:latin typeface="Engravers MT" panose="02090707080505020304" pitchFamily="18" charset="0"/>
            </a:endParaRPr>
          </a:p>
        </p:txBody>
      </p:sp>
      <p:pic>
        <p:nvPicPr>
          <p:cNvPr id="1028" name="Picture 4" descr="German Flag Free Clipart, HD Png Download , Transparent Png Image - PNGitem">
            <a:extLst>
              <a:ext uri="{FF2B5EF4-FFF2-40B4-BE49-F238E27FC236}">
                <a16:creationId xmlns:a16="http://schemas.microsoft.com/office/drawing/2014/main" id="{9B7B7DCC-87A5-4905-AFBF-C4BE585EC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136" y="2116183"/>
            <a:ext cx="1743728" cy="1453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Smiley Face, Download Free Smiley Face png images, Free ClipArts on  Clipart Library">
            <a:extLst>
              <a:ext uri="{FF2B5EF4-FFF2-40B4-BE49-F238E27FC236}">
                <a16:creationId xmlns:a16="http://schemas.microsoft.com/office/drawing/2014/main" id="{9A5C136C-4F90-44BE-9BDC-F1B785295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8486" y="211618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 Free Maths Clipart Images &amp; Pictures Download【2018】 - Math Clipart  Transparent Transparent PNG - 800x665 - Free Download on NicePNG">
            <a:extLst>
              <a:ext uri="{FF2B5EF4-FFF2-40B4-BE49-F238E27FC236}">
                <a16:creationId xmlns:a16="http://schemas.microsoft.com/office/drawing/2014/main" id="{E2585AE7-07C5-4762-8802-83A6122B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289" y="4636524"/>
            <a:ext cx="1865847" cy="16919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ustrated clipart - Clip Art Library">
            <a:extLst>
              <a:ext uri="{FF2B5EF4-FFF2-40B4-BE49-F238E27FC236}">
                <a16:creationId xmlns:a16="http://schemas.microsoft.com/office/drawing/2014/main" id="{4F77A2E2-BE28-4C1C-B009-3FEFDAD25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131" y="4590804"/>
            <a:ext cx="1729919" cy="17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1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693174"/>
            <a:ext cx="3311887" cy="1046440"/>
          </a:xfrm>
          <a:prstGeom prst="rect">
            <a:avLst/>
          </a:prstGeom>
          <a:noFill/>
        </p:spPr>
        <p:txBody>
          <a:bodyPr wrap="square" rtlCol="0">
            <a:spAutoFit/>
          </a:bodyPr>
          <a:lstStyle/>
          <a:p>
            <a:r>
              <a:rPr lang="en-US" sz="2600" b="1" u="sng" dirty="0"/>
              <a:t>Week 2 w/c 13th June </a:t>
            </a:r>
          </a:p>
          <a:p>
            <a:endParaRPr lang="en-US" dirty="0"/>
          </a:p>
          <a:p>
            <a:endParaRPr lang="en-GB" dirty="0"/>
          </a:p>
        </p:txBody>
      </p:sp>
      <p:pic>
        <p:nvPicPr>
          <p:cNvPr id="5" name="Picture 4">
            <a:extLst>
              <a:ext uri="{FF2B5EF4-FFF2-40B4-BE49-F238E27FC236}">
                <a16:creationId xmlns:a16="http://schemas.microsoft.com/office/drawing/2014/main" id="{73167AED-2CF1-4100-BDB1-8AC5015F4533}"/>
              </a:ext>
            </a:extLst>
          </p:cNvPr>
          <p:cNvPicPr>
            <a:picLocks noChangeAspect="1"/>
          </p:cNvPicPr>
          <p:nvPr/>
        </p:nvPicPr>
        <p:blipFill>
          <a:blip r:embed="rId2"/>
          <a:stretch>
            <a:fillRect/>
          </a:stretch>
        </p:blipFill>
        <p:spPr>
          <a:xfrm>
            <a:off x="6096000" y="773717"/>
            <a:ext cx="5291097" cy="2457166"/>
          </a:xfrm>
          <a:prstGeom prst="rect">
            <a:avLst/>
          </a:prstGeom>
        </p:spPr>
      </p:pic>
      <p:sp>
        <p:nvSpPr>
          <p:cNvPr id="8" name="TextBox 7">
            <a:extLst>
              <a:ext uri="{FF2B5EF4-FFF2-40B4-BE49-F238E27FC236}">
                <a16:creationId xmlns:a16="http://schemas.microsoft.com/office/drawing/2014/main" id="{2FFE68DA-FF13-4F09-B156-904B349E8FA4}"/>
              </a:ext>
            </a:extLst>
          </p:cNvPr>
          <p:cNvSpPr txBox="1"/>
          <p:nvPr/>
        </p:nvSpPr>
        <p:spPr>
          <a:xfrm>
            <a:off x="412955" y="2028616"/>
            <a:ext cx="5157017" cy="2800767"/>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a:t>
            </a:r>
          </a:p>
          <a:p>
            <a:endParaRPr lang="en-GB" sz="2200" dirty="0"/>
          </a:p>
          <a:p>
            <a:r>
              <a:rPr lang="en-GB" sz="2200" dirty="0"/>
              <a:t>You also need to look at the Berlin Wall slides which are in the pupil work area, as we are looking at that this week in school. </a:t>
            </a:r>
          </a:p>
        </p:txBody>
      </p:sp>
    </p:spTree>
    <p:extLst>
      <p:ext uri="{BB962C8B-B14F-4D97-AF65-F5344CB8AC3E}">
        <p14:creationId xmlns:p14="http://schemas.microsoft.com/office/powerpoint/2010/main" val="95553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a:cxnSpLocks/>
          </p:cNvCxnSpPr>
          <p:nvPr/>
        </p:nvCxnSpPr>
        <p:spPr>
          <a:xfrm flipV="1">
            <a:off x="2481943" y="4712677"/>
            <a:ext cx="3506733" cy="2512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336997" y="2354439"/>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t>This week we are going to learn how to tell the time in German. You will need to recap numbers first on the following slide.</a:t>
            </a:r>
          </a:p>
          <a:p>
            <a:pPr algn="l"/>
            <a:endParaRPr lang="en-GB" dirty="0"/>
          </a:p>
          <a:p>
            <a:pPr algn="l"/>
            <a:r>
              <a:rPr lang="en-GB" dirty="0"/>
              <a:t>What do you think of this?</a:t>
            </a:r>
          </a:p>
          <a:p>
            <a:pPr algn="l"/>
            <a:endParaRPr lang="en-GB" u="sng" dirty="0"/>
          </a:p>
        </p:txBody>
      </p:sp>
      <p:pic>
        <p:nvPicPr>
          <p:cNvPr id="9" name="Picture 8"/>
          <p:cNvPicPr>
            <a:picLocks noChangeAspect="1"/>
          </p:cNvPicPr>
          <p:nvPr/>
        </p:nvPicPr>
        <p:blipFill>
          <a:blip r:embed="rId2"/>
          <a:stretch>
            <a:fillRect/>
          </a:stretch>
        </p:blipFill>
        <p:spPr>
          <a:xfrm>
            <a:off x="6107806" y="2286413"/>
            <a:ext cx="5393028" cy="5085274"/>
          </a:xfrm>
          <a:prstGeom prst="rect">
            <a:avLst/>
          </a:prstGeom>
        </p:spPr>
      </p:pic>
      <p:sp>
        <p:nvSpPr>
          <p:cNvPr id="4" name="Subtitle 3">
            <a:extLst>
              <a:ext uri="{FF2B5EF4-FFF2-40B4-BE49-F238E27FC236}">
                <a16:creationId xmlns:a16="http://schemas.microsoft.com/office/drawing/2014/main" id="{FD9D1E64-ABBA-4CD4-98DC-232CACFAE3C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2120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843A1-0E8C-4D8D-BEF1-AD2CA0F146E9}"/>
              </a:ext>
            </a:extLst>
          </p:cNvPr>
          <p:cNvPicPr>
            <a:picLocks noChangeAspect="1"/>
          </p:cNvPicPr>
          <p:nvPr/>
        </p:nvPicPr>
        <p:blipFill>
          <a:blip r:embed="rId4"/>
          <a:stretch>
            <a:fillRect/>
          </a:stretch>
        </p:blipFill>
        <p:spPr>
          <a:xfrm>
            <a:off x="299622" y="535796"/>
            <a:ext cx="11892378" cy="7046110"/>
          </a:xfrm>
          <a:prstGeom prst="rect">
            <a:avLst/>
          </a:prstGeom>
        </p:spPr>
      </p:pic>
      <p:sp>
        <p:nvSpPr>
          <p:cNvPr id="5" name="TextBox 4">
            <a:extLst>
              <a:ext uri="{FF2B5EF4-FFF2-40B4-BE49-F238E27FC236}">
                <a16:creationId xmlns:a16="http://schemas.microsoft.com/office/drawing/2014/main" id="{55301973-D8AA-4E16-8DEE-CA82336A24E4}"/>
              </a:ext>
            </a:extLst>
          </p:cNvPr>
          <p:cNvSpPr txBox="1"/>
          <p:nvPr/>
        </p:nvSpPr>
        <p:spPr>
          <a:xfrm>
            <a:off x="1680437" y="376770"/>
            <a:ext cx="9130748" cy="1200329"/>
          </a:xfrm>
          <a:prstGeom prst="rect">
            <a:avLst/>
          </a:prstGeom>
          <a:solidFill>
            <a:schemeClr val="bg1"/>
          </a:solidFill>
        </p:spPr>
        <p:txBody>
          <a:bodyPr wrap="square" rtlCol="0">
            <a:spAutoFit/>
          </a:bodyPr>
          <a:lstStyle/>
          <a:p>
            <a:r>
              <a:rPr lang="en-GB" sz="2400" dirty="0"/>
              <a:t>We are going to learn some big numbers this week. First let’s recap the numbers 1-12. Click on the listening track</a:t>
            </a:r>
          </a:p>
          <a:p>
            <a:endParaRPr lang="en-GB" sz="2400" dirty="0"/>
          </a:p>
        </p:txBody>
      </p:sp>
      <p:pic>
        <p:nvPicPr>
          <p:cNvPr id="6" name="05 Unit 2 ex 1">
            <a:hlinkClick r:id="" action="ppaction://media"/>
            <a:extLst>
              <a:ext uri="{FF2B5EF4-FFF2-40B4-BE49-F238E27FC236}">
                <a16:creationId xmlns:a16="http://schemas.microsoft.com/office/drawing/2014/main" id="{B636EC09-7309-45CC-A553-BB6B8FB71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2676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67973A-25E9-46DB-8DBC-9DD3F1D7F0B8}"/>
              </a:ext>
            </a:extLst>
          </p:cNvPr>
          <p:cNvGrpSpPr/>
          <p:nvPr/>
        </p:nvGrpSpPr>
        <p:grpSpPr>
          <a:xfrm>
            <a:off x="6241774" y="1084682"/>
            <a:ext cx="6509407" cy="4688636"/>
            <a:chOff x="6241774" y="1084682"/>
            <a:chExt cx="6509407" cy="4688636"/>
          </a:xfrm>
        </p:grpSpPr>
        <p:sp>
          <p:nvSpPr>
            <p:cNvPr id="4" name="TextBox 3">
              <a:extLst>
                <a:ext uri="{FF2B5EF4-FFF2-40B4-BE49-F238E27FC236}">
                  <a16:creationId xmlns:a16="http://schemas.microsoft.com/office/drawing/2014/main" id="{BB68FCD1-E3E5-49AD-89D2-7853CF8C0FC7}"/>
                </a:ext>
              </a:extLst>
            </p:cNvPr>
            <p:cNvSpPr txBox="1"/>
            <p:nvPr/>
          </p:nvSpPr>
          <p:spPr>
            <a:xfrm>
              <a:off x="6241774" y="1084682"/>
              <a:ext cx="6509407" cy="892552"/>
            </a:xfrm>
            <a:prstGeom prst="rect">
              <a:avLst/>
            </a:prstGeom>
            <a:solidFill>
              <a:schemeClr val="bg1"/>
            </a:solidFill>
          </p:spPr>
          <p:txBody>
            <a:bodyPr wrap="square" rtlCol="0">
              <a:spAutoFit/>
            </a:bodyPr>
            <a:lstStyle/>
            <a:p>
              <a:r>
                <a:rPr lang="en-GB" sz="2400" dirty="0"/>
                <a:t>Now let’s look at 13-19. What do you notice?</a:t>
              </a:r>
            </a:p>
            <a:p>
              <a:endParaRPr lang="en-GB" sz="2800" dirty="0"/>
            </a:p>
          </p:txBody>
        </p:sp>
        <p:pic>
          <p:nvPicPr>
            <p:cNvPr id="5" name="Picture 4">
              <a:extLst>
                <a:ext uri="{FF2B5EF4-FFF2-40B4-BE49-F238E27FC236}">
                  <a16:creationId xmlns:a16="http://schemas.microsoft.com/office/drawing/2014/main" id="{0CE93DAA-496F-46A7-9ED3-71AAFB49BF8B}"/>
                </a:ext>
              </a:extLst>
            </p:cNvPr>
            <p:cNvPicPr>
              <a:picLocks noChangeAspect="1"/>
            </p:cNvPicPr>
            <p:nvPr/>
          </p:nvPicPr>
          <p:blipFill>
            <a:blip r:embed="rId2"/>
            <a:stretch>
              <a:fillRect/>
            </a:stretch>
          </p:blipFill>
          <p:spPr>
            <a:xfrm>
              <a:off x="6504228" y="1832608"/>
              <a:ext cx="2373382" cy="3940710"/>
            </a:xfrm>
            <a:prstGeom prst="rect">
              <a:avLst/>
            </a:prstGeom>
          </p:spPr>
        </p:pic>
      </p:grpSp>
      <p:sp>
        <p:nvSpPr>
          <p:cNvPr id="6" name="Rectangle 5">
            <a:extLst>
              <a:ext uri="{FF2B5EF4-FFF2-40B4-BE49-F238E27FC236}">
                <a16:creationId xmlns:a16="http://schemas.microsoft.com/office/drawing/2014/main" id="{2024FA74-A8E2-4D05-BA12-BE243C41D9B6}"/>
              </a:ext>
            </a:extLst>
          </p:cNvPr>
          <p:cNvSpPr/>
          <p:nvPr/>
        </p:nvSpPr>
        <p:spPr>
          <a:xfrm>
            <a:off x="145774" y="1724619"/>
            <a:ext cx="6096000" cy="3693319"/>
          </a:xfrm>
          <a:prstGeom prst="rect">
            <a:avLst/>
          </a:prstGeom>
        </p:spPr>
        <p:txBody>
          <a:bodyPr>
            <a:spAutoFit/>
          </a:bodyPr>
          <a:lstStyle/>
          <a:p>
            <a:r>
              <a:rPr lang="en-GB" sz="2600" dirty="0"/>
              <a:t>1- </a:t>
            </a:r>
            <a:r>
              <a:rPr lang="en-GB" sz="2600" dirty="0" err="1"/>
              <a:t>eins</a:t>
            </a:r>
            <a:endParaRPr lang="en-GB" sz="2600" dirty="0"/>
          </a:p>
          <a:p>
            <a:r>
              <a:rPr lang="en-GB" sz="2600" dirty="0"/>
              <a:t>2- </a:t>
            </a:r>
            <a:r>
              <a:rPr lang="en-GB" sz="2600" dirty="0" err="1"/>
              <a:t>zwei</a:t>
            </a:r>
            <a:endParaRPr lang="en-GB" sz="2600" dirty="0"/>
          </a:p>
          <a:p>
            <a:r>
              <a:rPr lang="en-GB" sz="2600" dirty="0"/>
              <a:t>3- </a:t>
            </a:r>
            <a:r>
              <a:rPr lang="en-GB" sz="2600" dirty="0" err="1"/>
              <a:t>drei</a:t>
            </a:r>
            <a:endParaRPr lang="en-GB" sz="2600" dirty="0"/>
          </a:p>
          <a:p>
            <a:r>
              <a:rPr lang="en-GB" sz="2600" dirty="0"/>
              <a:t>4- </a:t>
            </a:r>
            <a:r>
              <a:rPr lang="en-GB" sz="2600" dirty="0" err="1"/>
              <a:t>vier</a:t>
            </a:r>
            <a:endParaRPr lang="en-GB" sz="2600" dirty="0"/>
          </a:p>
          <a:p>
            <a:r>
              <a:rPr lang="en-GB" sz="2600" dirty="0"/>
              <a:t>5-fünf</a:t>
            </a:r>
          </a:p>
          <a:p>
            <a:r>
              <a:rPr lang="en-GB" sz="2600" dirty="0"/>
              <a:t>6-sechs</a:t>
            </a:r>
          </a:p>
          <a:p>
            <a:r>
              <a:rPr lang="en-GB" sz="2600" dirty="0"/>
              <a:t>7-sieben</a:t>
            </a:r>
          </a:p>
          <a:p>
            <a:r>
              <a:rPr lang="en-GB" sz="2600" dirty="0"/>
              <a:t>8-acht</a:t>
            </a:r>
          </a:p>
          <a:p>
            <a:r>
              <a:rPr lang="en-GB" sz="2600" dirty="0"/>
              <a:t>9- </a:t>
            </a:r>
            <a:r>
              <a:rPr lang="en-GB" sz="2600" dirty="0" err="1"/>
              <a:t>neun</a:t>
            </a:r>
            <a:endParaRPr lang="en-GB" sz="2600" dirty="0"/>
          </a:p>
        </p:txBody>
      </p:sp>
      <p:sp>
        <p:nvSpPr>
          <p:cNvPr id="7" name="Rectangle 6">
            <a:extLst>
              <a:ext uri="{FF2B5EF4-FFF2-40B4-BE49-F238E27FC236}">
                <a16:creationId xmlns:a16="http://schemas.microsoft.com/office/drawing/2014/main" id="{07514632-18E6-4ABC-A063-A6DA85E752B4}"/>
              </a:ext>
            </a:extLst>
          </p:cNvPr>
          <p:cNvSpPr/>
          <p:nvPr/>
        </p:nvSpPr>
        <p:spPr>
          <a:xfrm>
            <a:off x="14547" y="262948"/>
            <a:ext cx="6096000" cy="1569660"/>
          </a:xfrm>
          <a:prstGeom prst="rect">
            <a:avLst/>
          </a:prstGeom>
        </p:spPr>
        <p:txBody>
          <a:bodyPr>
            <a:spAutoFit/>
          </a:bodyPr>
          <a:lstStyle/>
          <a:p>
            <a:r>
              <a:rPr lang="en-GB" sz="2400" dirty="0"/>
              <a:t>The numbers 1-9 are very important and we will see those again later when we count from 20-100 so I would like you to say them in your head a few times now. </a:t>
            </a:r>
          </a:p>
        </p:txBody>
      </p:sp>
      <p:sp>
        <p:nvSpPr>
          <p:cNvPr id="9" name="TextBox 8">
            <a:extLst>
              <a:ext uri="{FF2B5EF4-FFF2-40B4-BE49-F238E27FC236}">
                <a16:creationId xmlns:a16="http://schemas.microsoft.com/office/drawing/2014/main" id="{477B8F2D-9959-4C02-BB31-E5BB280C640A}"/>
              </a:ext>
            </a:extLst>
          </p:cNvPr>
          <p:cNvSpPr txBox="1"/>
          <p:nvPr/>
        </p:nvSpPr>
        <p:spPr>
          <a:xfrm>
            <a:off x="6504228" y="5628692"/>
            <a:ext cx="4684541" cy="892552"/>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a:t>
            </a:r>
          </a:p>
        </p:txBody>
      </p:sp>
    </p:spTree>
    <p:extLst>
      <p:ext uri="{BB962C8B-B14F-4D97-AF65-F5344CB8AC3E}">
        <p14:creationId xmlns:p14="http://schemas.microsoft.com/office/powerpoint/2010/main" val="1677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You are now well on the way to learning all of your numbers.</a:t>
            </a:r>
            <a:br>
              <a:rPr lang="en-GB" sz="3000" dirty="0"/>
            </a:br>
            <a:r>
              <a:rPr lang="en-GB" sz="3000" dirty="0"/>
              <a:t>Lets look at the following. Make a note of these in your books:</a:t>
            </a:r>
            <a:br>
              <a:rPr lang="en-GB" sz="3000" dirty="0"/>
            </a:br>
            <a:r>
              <a:rPr lang="en-GB" sz="3000" dirty="0"/>
              <a:t> </a:t>
            </a:r>
          </a:p>
        </p:txBody>
      </p:sp>
      <p:sp>
        <p:nvSpPr>
          <p:cNvPr id="3" name="Content Placeholder 2"/>
          <p:cNvSpPr>
            <a:spLocks noGrp="1"/>
          </p:cNvSpPr>
          <p:nvPr>
            <p:ph idx="1"/>
          </p:nvPr>
        </p:nvSpPr>
        <p:spPr>
          <a:xfrm>
            <a:off x="767861" y="1325563"/>
            <a:ext cx="10515600" cy="4351338"/>
          </a:xfrm>
        </p:spPr>
        <p:txBody>
          <a:bodyPr>
            <a:noAutofit/>
          </a:bodyPr>
          <a:lstStyle/>
          <a:p>
            <a:pPr marL="0" indent="0">
              <a:buNone/>
            </a:pPr>
            <a:r>
              <a:rPr lang="en-GB" sz="3400" dirty="0"/>
              <a:t>20 -</a:t>
            </a:r>
            <a:r>
              <a:rPr lang="en-GB" sz="3400" dirty="0" err="1"/>
              <a:t>zwanzig</a:t>
            </a:r>
            <a:endParaRPr lang="en-GB" sz="3400" dirty="0"/>
          </a:p>
          <a:p>
            <a:pPr marL="0" indent="0">
              <a:buNone/>
            </a:pPr>
            <a:r>
              <a:rPr lang="en-GB" sz="3400" dirty="0"/>
              <a:t>30- </a:t>
            </a:r>
            <a:r>
              <a:rPr lang="en-GB" sz="3400" dirty="0" err="1"/>
              <a:t>dreißig</a:t>
            </a:r>
            <a:endParaRPr lang="en-GB" sz="3400" dirty="0"/>
          </a:p>
          <a:p>
            <a:pPr marL="0" indent="0">
              <a:buNone/>
            </a:pPr>
            <a:r>
              <a:rPr lang="en-GB" sz="3400" dirty="0"/>
              <a:t>40 – </a:t>
            </a:r>
            <a:r>
              <a:rPr lang="en-GB" sz="3400" dirty="0" err="1"/>
              <a:t>vierzig</a:t>
            </a:r>
            <a:endParaRPr lang="en-GB" sz="3400" dirty="0"/>
          </a:p>
          <a:p>
            <a:pPr marL="0" indent="0">
              <a:buNone/>
            </a:pPr>
            <a:r>
              <a:rPr lang="en-GB" sz="3400" dirty="0"/>
              <a:t>50 – </a:t>
            </a:r>
            <a:r>
              <a:rPr lang="en-GB" sz="3400" dirty="0" err="1"/>
              <a:t>fünfzig</a:t>
            </a:r>
            <a:endParaRPr lang="en-GB" sz="3400" dirty="0"/>
          </a:p>
          <a:p>
            <a:pPr marL="0" indent="0">
              <a:buNone/>
            </a:pPr>
            <a:r>
              <a:rPr lang="en-GB" sz="3400" dirty="0"/>
              <a:t>60 – </a:t>
            </a:r>
            <a:r>
              <a:rPr lang="en-GB" sz="3400" dirty="0" err="1"/>
              <a:t>sechzig</a:t>
            </a:r>
            <a:endParaRPr lang="en-GB" sz="3400" dirty="0"/>
          </a:p>
          <a:p>
            <a:pPr marL="0" indent="0">
              <a:buNone/>
            </a:pPr>
            <a:r>
              <a:rPr lang="en-GB" sz="3400" dirty="0"/>
              <a:t>70 – </a:t>
            </a:r>
            <a:r>
              <a:rPr lang="en-GB" sz="3400" dirty="0" err="1"/>
              <a:t>siebzig</a:t>
            </a:r>
            <a:endParaRPr lang="en-GB" sz="3400" dirty="0"/>
          </a:p>
          <a:p>
            <a:pPr marL="0" indent="0">
              <a:buNone/>
            </a:pPr>
            <a:r>
              <a:rPr lang="en-GB" sz="3400" dirty="0"/>
              <a:t>80 – </a:t>
            </a:r>
            <a:r>
              <a:rPr lang="en-GB" sz="3400" dirty="0" err="1"/>
              <a:t>achtzig</a:t>
            </a:r>
            <a:endParaRPr lang="en-GB" sz="3400" dirty="0"/>
          </a:p>
          <a:p>
            <a:pPr marL="0" indent="0">
              <a:buNone/>
            </a:pPr>
            <a:r>
              <a:rPr lang="en-GB" sz="3400" dirty="0"/>
              <a:t>90- </a:t>
            </a:r>
            <a:r>
              <a:rPr lang="en-GB" sz="3400" dirty="0" err="1"/>
              <a:t>neunzig</a:t>
            </a:r>
            <a:endParaRPr lang="en-GB" sz="3400" dirty="0"/>
          </a:p>
        </p:txBody>
      </p:sp>
      <p:sp>
        <p:nvSpPr>
          <p:cNvPr id="4" name="TextBox 3">
            <a:extLst>
              <a:ext uri="{FF2B5EF4-FFF2-40B4-BE49-F238E27FC236}">
                <a16:creationId xmlns:a16="http://schemas.microsoft.com/office/drawing/2014/main" id="{669A1407-4F2F-4111-8673-A422C5D703D5}"/>
              </a:ext>
            </a:extLst>
          </p:cNvPr>
          <p:cNvSpPr txBox="1"/>
          <p:nvPr/>
        </p:nvSpPr>
        <p:spPr>
          <a:xfrm>
            <a:off x="5657709" y="1490008"/>
            <a:ext cx="3788287" cy="1938992"/>
          </a:xfrm>
          <a:prstGeom prst="rect">
            <a:avLst/>
          </a:prstGeom>
          <a:noFill/>
        </p:spPr>
        <p:txBody>
          <a:bodyPr wrap="square" rtlCol="0">
            <a:spAutoFit/>
          </a:bodyPr>
          <a:lstStyle/>
          <a:p>
            <a:r>
              <a:rPr lang="en-GB" sz="2400" dirty="0"/>
              <a:t>Be careful not to muddle up </a:t>
            </a:r>
            <a:r>
              <a:rPr lang="en-GB" sz="2400" dirty="0" err="1"/>
              <a:t>zehn</a:t>
            </a:r>
            <a:r>
              <a:rPr lang="en-GB" sz="2400" dirty="0"/>
              <a:t> and zig, especially when listening to numbers. </a:t>
            </a:r>
          </a:p>
          <a:p>
            <a:r>
              <a:rPr lang="en-GB" sz="2400" dirty="0" err="1"/>
              <a:t>fünfzehn</a:t>
            </a:r>
            <a:r>
              <a:rPr lang="en-GB" sz="2400" dirty="0"/>
              <a:t> = 15</a:t>
            </a:r>
          </a:p>
          <a:p>
            <a:r>
              <a:rPr lang="en-GB" sz="2400" dirty="0" err="1"/>
              <a:t>fünfzig</a:t>
            </a:r>
            <a:r>
              <a:rPr lang="en-GB" sz="2400" dirty="0"/>
              <a:t> = 50</a:t>
            </a:r>
          </a:p>
        </p:txBody>
      </p:sp>
      <p:sp>
        <p:nvSpPr>
          <p:cNvPr id="5" name="TextBox 4">
            <a:extLst>
              <a:ext uri="{FF2B5EF4-FFF2-40B4-BE49-F238E27FC236}">
                <a16:creationId xmlns:a16="http://schemas.microsoft.com/office/drawing/2014/main" id="{E7F3942F-D190-487D-8BA4-CD46030A1231}"/>
              </a:ext>
            </a:extLst>
          </p:cNvPr>
          <p:cNvSpPr txBox="1"/>
          <p:nvPr/>
        </p:nvSpPr>
        <p:spPr>
          <a:xfrm>
            <a:off x="4867421" y="4063224"/>
            <a:ext cx="4684541" cy="2492990"/>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just like with 16 and 17</a:t>
            </a:r>
          </a:p>
          <a:p>
            <a:endParaRPr lang="en-GB" sz="2600" dirty="0"/>
          </a:p>
          <a:p>
            <a:r>
              <a:rPr lang="en-GB" sz="2600" dirty="0"/>
              <a:t>Also, </a:t>
            </a:r>
            <a:r>
              <a:rPr lang="en-GB" sz="2600" dirty="0" err="1"/>
              <a:t>dreißig</a:t>
            </a:r>
            <a:r>
              <a:rPr lang="en-GB" sz="2600" dirty="0"/>
              <a:t> isn’t written with a z but it sounds the same</a:t>
            </a:r>
          </a:p>
        </p:txBody>
      </p:sp>
    </p:spTree>
    <p:extLst>
      <p:ext uri="{BB962C8B-B14F-4D97-AF65-F5344CB8AC3E}">
        <p14:creationId xmlns:p14="http://schemas.microsoft.com/office/powerpoint/2010/main" val="25494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We now have everything we need to put the numbers together.</a:t>
            </a:r>
            <a:br>
              <a:rPr lang="en-GB" sz="3000" dirty="0"/>
            </a:br>
            <a:r>
              <a:rPr lang="en-GB" sz="3000" dirty="0"/>
              <a:t>Let’s look at how it works. For all numbers 21-99 we say the second number first in German. For example…</a:t>
            </a:r>
            <a:br>
              <a:rPr lang="en-GB" sz="3000" dirty="0"/>
            </a:br>
            <a:r>
              <a:rPr lang="en-GB" sz="3000" dirty="0"/>
              <a:t> </a:t>
            </a:r>
          </a:p>
        </p:txBody>
      </p:sp>
      <p:sp>
        <p:nvSpPr>
          <p:cNvPr id="7" name="Content Placeholder 2">
            <a:extLst>
              <a:ext uri="{FF2B5EF4-FFF2-40B4-BE49-F238E27FC236}">
                <a16:creationId xmlns:a16="http://schemas.microsoft.com/office/drawing/2014/main" id="{1EE569A5-61CF-4064-B43A-875B7F4B72E7}"/>
              </a:ext>
            </a:extLst>
          </p:cNvPr>
          <p:cNvSpPr>
            <a:spLocks noGrp="1"/>
          </p:cNvSpPr>
          <p:nvPr>
            <p:ph idx="1"/>
          </p:nvPr>
        </p:nvSpPr>
        <p:spPr>
          <a:xfrm>
            <a:off x="838200" y="710302"/>
            <a:ext cx="10515600" cy="4351338"/>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18" name="Picture 17">
            <a:extLst>
              <a:ext uri="{FF2B5EF4-FFF2-40B4-BE49-F238E27FC236}">
                <a16:creationId xmlns:a16="http://schemas.microsoft.com/office/drawing/2014/main" id="{A6B30D35-0F03-4A4C-BAC9-C86E1EA37124}"/>
              </a:ext>
            </a:extLst>
          </p:cNvPr>
          <p:cNvPicPr>
            <a:picLocks noChangeAspect="1"/>
          </p:cNvPicPr>
          <p:nvPr/>
        </p:nvPicPr>
        <p:blipFill>
          <a:blip r:embed="rId2"/>
          <a:stretch>
            <a:fillRect/>
          </a:stretch>
        </p:blipFill>
        <p:spPr>
          <a:xfrm>
            <a:off x="2438399" y="2085561"/>
            <a:ext cx="5426276" cy="2918515"/>
          </a:xfrm>
          <a:prstGeom prst="rect">
            <a:avLst/>
          </a:prstGeom>
        </p:spPr>
      </p:pic>
      <p:sp>
        <p:nvSpPr>
          <p:cNvPr id="3" name="TextBox 2">
            <a:extLst>
              <a:ext uri="{FF2B5EF4-FFF2-40B4-BE49-F238E27FC236}">
                <a16:creationId xmlns:a16="http://schemas.microsoft.com/office/drawing/2014/main" id="{1C2C565F-52D9-4589-813F-AB65BA09AF5B}"/>
              </a:ext>
            </a:extLst>
          </p:cNvPr>
          <p:cNvSpPr txBox="1"/>
          <p:nvPr/>
        </p:nvSpPr>
        <p:spPr>
          <a:xfrm>
            <a:off x="1180977" y="5403273"/>
            <a:ext cx="11135714" cy="1138773"/>
          </a:xfrm>
          <a:prstGeom prst="rect">
            <a:avLst/>
          </a:prstGeom>
          <a:noFill/>
        </p:spPr>
        <p:txBody>
          <a:bodyPr wrap="square" rtlCol="0">
            <a:spAutoFit/>
          </a:bodyPr>
          <a:lstStyle/>
          <a:p>
            <a:r>
              <a:rPr lang="en-US" sz="3400" dirty="0"/>
              <a:t>22=</a:t>
            </a:r>
            <a:r>
              <a:rPr lang="en-US" sz="3400" dirty="0" err="1"/>
              <a:t>zweiundzwanzig</a:t>
            </a:r>
            <a:r>
              <a:rPr lang="en-US" sz="3400" dirty="0"/>
              <a:t>          87=</a:t>
            </a:r>
            <a:r>
              <a:rPr lang="en-US" sz="3400" dirty="0" err="1"/>
              <a:t>siebenundachtzig</a:t>
            </a:r>
            <a:r>
              <a:rPr lang="en-US" sz="3400" dirty="0"/>
              <a:t> </a:t>
            </a:r>
          </a:p>
          <a:p>
            <a:r>
              <a:rPr lang="en-US" sz="3400" dirty="0"/>
              <a:t>35 = </a:t>
            </a:r>
            <a:r>
              <a:rPr lang="en-US" sz="3400" dirty="0" err="1"/>
              <a:t>fünfunddreißig</a:t>
            </a:r>
            <a:r>
              <a:rPr lang="en-US" sz="3400" dirty="0"/>
              <a:t>          49=</a:t>
            </a:r>
            <a:r>
              <a:rPr lang="en-US" sz="3400" dirty="0" err="1"/>
              <a:t>neunundvierzig</a:t>
            </a:r>
            <a:endParaRPr lang="en-GB" sz="3400" dirty="0"/>
          </a:p>
        </p:txBody>
      </p:sp>
    </p:spTree>
    <p:extLst>
      <p:ext uri="{BB962C8B-B14F-4D97-AF65-F5344CB8AC3E}">
        <p14:creationId xmlns:p14="http://schemas.microsoft.com/office/powerpoint/2010/main" val="97839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D5200BA-F5D8-47EC-AEA3-73FBEA14902F}"/>
              </a:ext>
            </a:extLst>
          </p:cNvPr>
          <p:cNvSpPr>
            <a:spLocks noGrp="1"/>
          </p:cNvSpPr>
          <p:nvPr>
            <p:ph type="title"/>
          </p:nvPr>
        </p:nvSpPr>
        <p:spPr>
          <a:xfrm>
            <a:off x="838200" y="115888"/>
            <a:ext cx="10515600" cy="1325563"/>
          </a:xfrm>
        </p:spPr>
        <p:txBody>
          <a:bodyPr>
            <a:normAutofit fontScale="90000"/>
          </a:bodyPr>
          <a:lstStyle/>
          <a:p>
            <a:pPr algn="l"/>
            <a:r>
              <a:rPr lang="en-GB" altLang="en-US" sz="3600" u="sng" dirty="0">
                <a:latin typeface="Comic Sans MS" panose="030F0702030302020204" pitchFamily="66" charset="0"/>
              </a:rPr>
              <a:t>Wie </a:t>
            </a:r>
            <a:r>
              <a:rPr lang="en-GB" altLang="en-US" sz="3600" u="sng" dirty="0" err="1">
                <a:latin typeface="Comic Sans MS" panose="030F0702030302020204" pitchFamily="66" charset="0"/>
              </a:rPr>
              <a:t>viel</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Uhr</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ist</a:t>
            </a:r>
            <a:r>
              <a:rPr lang="en-GB" altLang="en-US" sz="3600" u="sng" dirty="0">
                <a:latin typeface="Comic Sans MS" panose="030F0702030302020204" pitchFamily="66" charset="0"/>
              </a:rPr>
              <a:t> es?- What time is it?</a:t>
            </a:r>
            <a:br>
              <a:rPr lang="en-GB" altLang="en-US" sz="3600" u="sng" dirty="0">
                <a:latin typeface="Comic Sans MS" panose="030F0702030302020204" pitchFamily="66" charset="0"/>
              </a:rPr>
            </a:br>
            <a:r>
              <a:rPr lang="en-GB" altLang="en-US" sz="2900" dirty="0">
                <a:latin typeface="Comic Sans MS" panose="030F0702030302020204" pitchFamily="66" charset="0"/>
              </a:rPr>
              <a:t>This is how you do the o’clock times in the 24hr clock. Make a note of a couple of examples.</a:t>
            </a:r>
          </a:p>
        </p:txBody>
      </p:sp>
      <p:grpSp>
        <p:nvGrpSpPr>
          <p:cNvPr id="2" name="Group 14">
            <a:extLst>
              <a:ext uri="{FF2B5EF4-FFF2-40B4-BE49-F238E27FC236}">
                <a16:creationId xmlns:a16="http://schemas.microsoft.com/office/drawing/2014/main" id="{EAAC37C2-5BFE-45CD-9B2E-CF5E8E54A45F}"/>
              </a:ext>
            </a:extLst>
          </p:cNvPr>
          <p:cNvGrpSpPr>
            <a:grpSpLocks/>
          </p:cNvGrpSpPr>
          <p:nvPr/>
        </p:nvGrpSpPr>
        <p:grpSpPr bwMode="auto">
          <a:xfrm>
            <a:off x="2351089" y="1484313"/>
            <a:ext cx="2928937" cy="1422400"/>
            <a:chOff x="755576" y="1484784"/>
            <a:chExt cx="2928922" cy="1421557"/>
          </a:xfrm>
        </p:grpSpPr>
        <p:pic>
          <p:nvPicPr>
            <p:cNvPr id="4121" name="Picture 2" descr="http://www.sweetcounter.co.uk/images/products/digital-clocks---download-now-117.jpg">
              <a:extLst>
                <a:ext uri="{FF2B5EF4-FFF2-40B4-BE49-F238E27FC236}">
                  <a16:creationId xmlns:a16="http://schemas.microsoft.com/office/drawing/2014/main" id="{52F18AEC-12A2-419B-895C-1C752034DD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2" name="TextBox 8">
              <a:extLst>
                <a:ext uri="{FF2B5EF4-FFF2-40B4-BE49-F238E27FC236}">
                  <a16:creationId xmlns:a16="http://schemas.microsoft.com/office/drawing/2014/main" id="{A7DF5091-64C1-481A-A813-714A7D957ADF}"/>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08:00</a:t>
              </a:r>
            </a:p>
          </p:txBody>
        </p:sp>
      </p:grpSp>
      <p:grpSp>
        <p:nvGrpSpPr>
          <p:cNvPr id="3" name="Group 15">
            <a:extLst>
              <a:ext uri="{FF2B5EF4-FFF2-40B4-BE49-F238E27FC236}">
                <a16:creationId xmlns:a16="http://schemas.microsoft.com/office/drawing/2014/main" id="{B61BB93C-9B05-419B-AC9C-5B05BA82D270}"/>
              </a:ext>
            </a:extLst>
          </p:cNvPr>
          <p:cNvGrpSpPr>
            <a:grpSpLocks/>
          </p:cNvGrpSpPr>
          <p:nvPr/>
        </p:nvGrpSpPr>
        <p:grpSpPr bwMode="auto">
          <a:xfrm>
            <a:off x="2351089" y="3213101"/>
            <a:ext cx="2928937" cy="1420813"/>
            <a:chOff x="827584" y="3140968"/>
            <a:chExt cx="2928922" cy="1421557"/>
          </a:xfrm>
        </p:grpSpPr>
        <p:pic>
          <p:nvPicPr>
            <p:cNvPr id="4119" name="Picture 2" descr="http://www.sweetcounter.co.uk/images/products/digital-clocks---download-now-117.jpg">
              <a:extLst>
                <a:ext uri="{FF2B5EF4-FFF2-40B4-BE49-F238E27FC236}">
                  <a16:creationId xmlns:a16="http://schemas.microsoft.com/office/drawing/2014/main" id="{48E6874B-AED5-4242-B15A-A908694106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Rectangle 9">
              <a:extLst>
                <a:ext uri="{FF2B5EF4-FFF2-40B4-BE49-F238E27FC236}">
                  <a16:creationId xmlns:a16="http://schemas.microsoft.com/office/drawing/2014/main" id="{F1B9844F-C80A-4595-8506-91DF5434DD44}"/>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03:00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id="{7B2692BF-8E90-4B58-814A-E8690EC671FA}"/>
              </a:ext>
            </a:extLst>
          </p:cNvPr>
          <p:cNvGrpSpPr>
            <a:grpSpLocks/>
          </p:cNvGrpSpPr>
          <p:nvPr/>
        </p:nvGrpSpPr>
        <p:grpSpPr bwMode="auto">
          <a:xfrm>
            <a:off x="2351089" y="4868863"/>
            <a:ext cx="2928937" cy="1422400"/>
            <a:chOff x="827584" y="4869160"/>
            <a:chExt cx="2928922" cy="1421557"/>
          </a:xfrm>
        </p:grpSpPr>
        <p:pic>
          <p:nvPicPr>
            <p:cNvPr id="4117" name="Picture 2" descr="http://www.sweetcounter.co.uk/images/products/digital-clocks---download-now-117.jpg">
              <a:extLst>
                <a:ext uri="{FF2B5EF4-FFF2-40B4-BE49-F238E27FC236}">
                  <a16:creationId xmlns:a16="http://schemas.microsoft.com/office/drawing/2014/main" id="{1DC3B614-CC26-49D9-9B7A-6853EDD1D0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Rectangle 10">
              <a:extLst>
                <a:ext uri="{FF2B5EF4-FFF2-40B4-BE49-F238E27FC236}">
                  <a16:creationId xmlns:a16="http://schemas.microsoft.com/office/drawing/2014/main" id="{46CF8F43-7DD5-429A-AD27-EA9993BF21DC}"/>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14:00</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id="{C8BBB63C-9665-4AC2-8D66-5DDFD03B415C}"/>
              </a:ext>
            </a:extLst>
          </p:cNvPr>
          <p:cNvGrpSpPr>
            <a:grpSpLocks/>
          </p:cNvGrpSpPr>
          <p:nvPr/>
        </p:nvGrpSpPr>
        <p:grpSpPr bwMode="auto">
          <a:xfrm>
            <a:off x="6888164" y="1484313"/>
            <a:ext cx="2928937" cy="1422400"/>
            <a:chOff x="5292080" y="1484784"/>
            <a:chExt cx="2928922" cy="1421557"/>
          </a:xfrm>
        </p:grpSpPr>
        <p:pic>
          <p:nvPicPr>
            <p:cNvPr id="4115" name="Picture 2" descr="http://www.sweetcounter.co.uk/images/products/digital-clocks---download-now-117.jpg">
              <a:extLst>
                <a:ext uri="{FF2B5EF4-FFF2-40B4-BE49-F238E27FC236}">
                  <a16:creationId xmlns:a16="http://schemas.microsoft.com/office/drawing/2014/main" id="{02070043-3B81-42AC-A388-BE54F13E7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Rectangle 11">
              <a:extLst>
                <a:ext uri="{FF2B5EF4-FFF2-40B4-BE49-F238E27FC236}">
                  <a16:creationId xmlns:a16="http://schemas.microsoft.com/office/drawing/2014/main" id="{4535D864-1502-4DD1-8AC4-19B4ACDF8F83}"/>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17:00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id="{B0DC882F-AEAA-44EF-BAF6-C45CAF075050}"/>
              </a:ext>
            </a:extLst>
          </p:cNvPr>
          <p:cNvGrpSpPr>
            <a:grpSpLocks/>
          </p:cNvGrpSpPr>
          <p:nvPr/>
        </p:nvGrpSpPr>
        <p:grpSpPr bwMode="auto">
          <a:xfrm>
            <a:off x="6816725" y="3141663"/>
            <a:ext cx="2928938" cy="1420812"/>
            <a:chOff x="5292080" y="3140968"/>
            <a:chExt cx="2928922" cy="1421557"/>
          </a:xfrm>
        </p:grpSpPr>
        <p:pic>
          <p:nvPicPr>
            <p:cNvPr id="4113" name="Picture 2" descr="http://www.sweetcounter.co.uk/images/products/digital-clocks---download-now-117.jpg">
              <a:extLst>
                <a:ext uri="{FF2B5EF4-FFF2-40B4-BE49-F238E27FC236}">
                  <a16:creationId xmlns:a16="http://schemas.microsoft.com/office/drawing/2014/main" id="{7FD1E5A4-A68A-4C74-B493-5E06924F07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Rectangle 12">
              <a:extLst>
                <a:ext uri="{FF2B5EF4-FFF2-40B4-BE49-F238E27FC236}">
                  <a16:creationId xmlns:a16="http://schemas.microsoft.com/office/drawing/2014/main" id="{E651C4DA-5880-40CB-9EAD-9AE54D34F9B9}"/>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20:00</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id="{EBD37E49-3B6D-4B8F-885F-D4D03C500514}"/>
              </a:ext>
            </a:extLst>
          </p:cNvPr>
          <p:cNvGrpSpPr>
            <a:grpSpLocks/>
          </p:cNvGrpSpPr>
          <p:nvPr/>
        </p:nvGrpSpPr>
        <p:grpSpPr bwMode="auto">
          <a:xfrm>
            <a:off x="6816725" y="4797426"/>
            <a:ext cx="2928938" cy="1420813"/>
            <a:chOff x="5220072" y="4797152"/>
            <a:chExt cx="2928922" cy="1421557"/>
          </a:xfrm>
        </p:grpSpPr>
        <p:pic>
          <p:nvPicPr>
            <p:cNvPr id="4111" name="Picture 2" descr="http://www.sweetcounter.co.uk/images/products/digital-clocks---download-now-117.jpg">
              <a:extLst>
                <a:ext uri="{FF2B5EF4-FFF2-40B4-BE49-F238E27FC236}">
                  <a16:creationId xmlns:a16="http://schemas.microsoft.com/office/drawing/2014/main" id="{EBBDE6B8-C996-4D8B-9E1B-B6915531D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Rectangle 13">
              <a:extLst>
                <a:ext uri="{FF2B5EF4-FFF2-40B4-BE49-F238E27FC236}">
                  <a16:creationId xmlns:a16="http://schemas.microsoft.com/office/drawing/2014/main" id="{BF928CD7-24FD-4EC1-A7B4-D11A2C10D046}"/>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23:00</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id="{2C443976-E838-4B9B-B8F4-C48D1C234C45}"/>
              </a:ext>
            </a:extLst>
          </p:cNvPr>
          <p:cNvSpPr txBox="1">
            <a:spLocks noChangeArrowheads="1"/>
          </p:cNvSpPr>
          <p:nvPr/>
        </p:nvSpPr>
        <p:spPr bwMode="auto">
          <a:xfrm>
            <a:off x="2566988" y="2708276"/>
            <a:ext cx="2538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a:t>
            </a:r>
          </a:p>
        </p:txBody>
      </p:sp>
      <p:sp>
        <p:nvSpPr>
          <p:cNvPr id="22" name="TextBox 21">
            <a:extLst>
              <a:ext uri="{FF2B5EF4-FFF2-40B4-BE49-F238E27FC236}">
                <a16:creationId xmlns:a16="http://schemas.microsoft.com/office/drawing/2014/main" id="{3A1865A4-BF1A-4B1B-A957-3D6D22122598}"/>
              </a:ext>
            </a:extLst>
          </p:cNvPr>
          <p:cNvSpPr txBox="1">
            <a:spLocks noChangeArrowheads="1"/>
          </p:cNvSpPr>
          <p:nvPr/>
        </p:nvSpPr>
        <p:spPr bwMode="auto">
          <a:xfrm>
            <a:off x="2640013" y="4437063"/>
            <a:ext cx="239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a:t>
            </a:r>
          </a:p>
        </p:txBody>
      </p:sp>
      <p:sp>
        <p:nvSpPr>
          <p:cNvPr id="23" name="TextBox 22">
            <a:extLst>
              <a:ext uri="{FF2B5EF4-FFF2-40B4-BE49-F238E27FC236}">
                <a16:creationId xmlns:a16="http://schemas.microsoft.com/office/drawing/2014/main" id="{1853FE8F-6E8E-4DB6-AB1F-831A21CCFED8}"/>
              </a:ext>
            </a:extLst>
          </p:cNvPr>
          <p:cNvSpPr txBox="1">
            <a:spLocks noChangeArrowheads="1"/>
          </p:cNvSpPr>
          <p:nvPr/>
        </p:nvSpPr>
        <p:spPr bwMode="auto">
          <a:xfrm>
            <a:off x="2351088" y="6021388"/>
            <a:ext cx="303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p:txBody>
      </p:sp>
      <p:sp>
        <p:nvSpPr>
          <p:cNvPr id="24" name="TextBox 23">
            <a:extLst>
              <a:ext uri="{FF2B5EF4-FFF2-40B4-BE49-F238E27FC236}">
                <a16:creationId xmlns:a16="http://schemas.microsoft.com/office/drawing/2014/main" id="{09E7FEB4-3996-4CEA-BC32-A6215A56CE81}"/>
              </a:ext>
            </a:extLst>
          </p:cNvPr>
          <p:cNvSpPr txBox="1">
            <a:spLocks noChangeArrowheads="1"/>
          </p:cNvSpPr>
          <p:nvPr/>
        </p:nvSpPr>
        <p:spPr bwMode="auto">
          <a:xfrm>
            <a:off x="6816725" y="2708276"/>
            <a:ext cx="306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a:t>
            </a:r>
          </a:p>
        </p:txBody>
      </p:sp>
      <p:sp>
        <p:nvSpPr>
          <p:cNvPr id="25" name="TextBox 24">
            <a:extLst>
              <a:ext uri="{FF2B5EF4-FFF2-40B4-BE49-F238E27FC236}">
                <a16:creationId xmlns:a16="http://schemas.microsoft.com/office/drawing/2014/main" id="{DF5543FA-4B3C-43D4-AA4F-B8FBDECA11C0}"/>
              </a:ext>
            </a:extLst>
          </p:cNvPr>
          <p:cNvSpPr txBox="1">
            <a:spLocks noChangeArrowheads="1"/>
          </p:cNvSpPr>
          <p:nvPr/>
        </p:nvSpPr>
        <p:spPr bwMode="auto">
          <a:xfrm>
            <a:off x="6816726" y="4292601"/>
            <a:ext cx="291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p:txBody>
      </p:sp>
      <p:sp>
        <p:nvSpPr>
          <p:cNvPr id="26" name="TextBox 25">
            <a:extLst>
              <a:ext uri="{FF2B5EF4-FFF2-40B4-BE49-F238E27FC236}">
                <a16:creationId xmlns:a16="http://schemas.microsoft.com/office/drawing/2014/main" id="{95F7A6A7-2FF8-4964-8C3C-DA0C7DB719BA}"/>
              </a:ext>
            </a:extLst>
          </p:cNvPr>
          <p:cNvSpPr txBox="1">
            <a:spLocks noChangeArrowheads="1"/>
          </p:cNvSpPr>
          <p:nvPr/>
        </p:nvSpPr>
        <p:spPr bwMode="auto">
          <a:xfrm>
            <a:off x="6311901" y="6021388"/>
            <a:ext cx="400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568E690-0E0B-4BE8-BDD3-AB84791C7F28}"/>
              </a:ext>
            </a:extLst>
          </p:cNvPr>
          <p:cNvSpPr>
            <a:spLocks noGrp="1"/>
          </p:cNvSpPr>
          <p:nvPr>
            <p:ph type="title"/>
          </p:nvPr>
        </p:nvSpPr>
        <p:spPr>
          <a:xfrm>
            <a:off x="315685" y="-41821"/>
            <a:ext cx="10515600" cy="1325563"/>
          </a:xfrm>
        </p:spPr>
        <p:txBody>
          <a:bodyPr>
            <a:normAutofit/>
          </a:bodyPr>
          <a:lstStyle/>
          <a:p>
            <a:pPr algn="l"/>
            <a:r>
              <a:rPr lang="en-GB" altLang="en-US" sz="2600" dirty="0">
                <a:latin typeface="Comic Sans MS" panose="030F0702030302020204" pitchFamily="66" charset="0"/>
              </a:rPr>
              <a:t>This is how you do other times. You say the o’clock time first and then just say the minutes. Write down a couple of examples.</a:t>
            </a:r>
          </a:p>
        </p:txBody>
      </p:sp>
      <p:grpSp>
        <p:nvGrpSpPr>
          <p:cNvPr id="2" name="Group 14">
            <a:extLst>
              <a:ext uri="{FF2B5EF4-FFF2-40B4-BE49-F238E27FC236}">
                <a16:creationId xmlns:a16="http://schemas.microsoft.com/office/drawing/2014/main" id="{A125132C-F562-4962-B114-5F87C69D521E}"/>
              </a:ext>
            </a:extLst>
          </p:cNvPr>
          <p:cNvGrpSpPr>
            <a:grpSpLocks/>
          </p:cNvGrpSpPr>
          <p:nvPr/>
        </p:nvGrpSpPr>
        <p:grpSpPr bwMode="auto">
          <a:xfrm>
            <a:off x="2424114" y="1125538"/>
            <a:ext cx="2928937" cy="1420812"/>
            <a:chOff x="755576" y="1484784"/>
            <a:chExt cx="2928922" cy="1421557"/>
          </a:xfrm>
        </p:grpSpPr>
        <p:pic>
          <p:nvPicPr>
            <p:cNvPr id="5145" name="Picture 2" descr="http://www.sweetcounter.co.uk/images/products/digital-clocks---download-now-117.jpg">
              <a:extLst>
                <a:ext uri="{FF2B5EF4-FFF2-40B4-BE49-F238E27FC236}">
                  <a16:creationId xmlns:a16="http://schemas.microsoft.com/office/drawing/2014/main" id="{40AA55E6-269F-41CB-BFD0-FA7D08DBB4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6" name="TextBox 8">
              <a:extLst>
                <a:ext uri="{FF2B5EF4-FFF2-40B4-BE49-F238E27FC236}">
                  <a16:creationId xmlns:a16="http://schemas.microsoft.com/office/drawing/2014/main" id="{DCFA20FD-7096-4A46-9599-3089C4287078}"/>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08:05</a:t>
              </a:r>
            </a:p>
          </p:txBody>
        </p:sp>
      </p:grpSp>
      <p:grpSp>
        <p:nvGrpSpPr>
          <p:cNvPr id="3" name="Group 15">
            <a:extLst>
              <a:ext uri="{FF2B5EF4-FFF2-40B4-BE49-F238E27FC236}">
                <a16:creationId xmlns:a16="http://schemas.microsoft.com/office/drawing/2014/main" id="{44624464-A963-466B-B5F5-1B957E658024}"/>
              </a:ext>
            </a:extLst>
          </p:cNvPr>
          <p:cNvGrpSpPr>
            <a:grpSpLocks/>
          </p:cNvGrpSpPr>
          <p:nvPr/>
        </p:nvGrpSpPr>
        <p:grpSpPr bwMode="auto">
          <a:xfrm>
            <a:off x="2424114" y="2708275"/>
            <a:ext cx="2928937" cy="1422400"/>
            <a:chOff x="827584" y="3140968"/>
            <a:chExt cx="2928922" cy="1421557"/>
          </a:xfrm>
        </p:grpSpPr>
        <p:pic>
          <p:nvPicPr>
            <p:cNvPr id="5143" name="Picture 2" descr="http://www.sweetcounter.co.uk/images/products/digital-clocks---download-now-117.jpg">
              <a:extLst>
                <a:ext uri="{FF2B5EF4-FFF2-40B4-BE49-F238E27FC236}">
                  <a16:creationId xmlns:a16="http://schemas.microsoft.com/office/drawing/2014/main" id="{1AF5D94A-A56B-49C9-B68B-6679829FE3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9">
              <a:extLst>
                <a:ext uri="{FF2B5EF4-FFF2-40B4-BE49-F238E27FC236}">
                  <a16:creationId xmlns:a16="http://schemas.microsoft.com/office/drawing/2014/main" id="{8705DE37-30D4-4D7C-8B00-57E3307D148B}"/>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03:10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id="{88A40516-9802-46B2-977B-02D1CC868490}"/>
              </a:ext>
            </a:extLst>
          </p:cNvPr>
          <p:cNvGrpSpPr>
            <a:grpSpLocks/>
          </p:cNvGrpSpPr>
          <p:nvPr/>
        </p:nvGrpSpPr>
        <p:grpSpPr bwMode="auto">
          <a:xfrm>
            <a:off x="2351089" y="4365626"/>
            <a:ext cx="2928937" cy="1420813"/>
            <a:chOff x="827584" y="4869160"/>
            <a:chExt cx="2928922" cy="1421557"/>
          </a:xfrm>
        </p:grpSpPr>
        <p:pic>
          <p:nvPicPr>
            <p:cNvPr id="5141" name="Picture 2" descr="http://www.sweetcounter.co.uk/images/products/digital-clocks---download-now-117.jpg">
              <a:extLst>
                <a:ext uri="{FF2B5EF4-FFF2-40B4-BE49-F238E27FC236}">
                  <a16:creationId xmlns:a16="http://schemas.microsoft.com/office/drawing/2014/main" id="{33F39874-4F79-47B8-BB24-E90C87F022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Rectangle 10">
              <a:extLst>
                <a:ext uri="{FF2B5EF4-FFF2-40B4-BE49-F238E27FC236}">
                  <a16:creationId xmlns:a16="http://schemas.microsoft.com/office/drawing/2014/main" id="{A2145D47-2DA3-44C9-8398-3D8E35E32C3B}"/>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14:25</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id="{2E2CE0C2-48B6-4125-93DE-61A3A01024C6}"/>
              </a:ext>
            </a:extLst>
          </p:cNvPr>
          <p:cNvGrpSpPr>
            <a:grpSpLocks/>
          </p:cNvGrpSpPr>
          <p:nvPr/>
        </p:nvGrpSpPr>
        <p:grpSpPr bwMode="auto">
          <a:xfrm>
            <a:off x="6816725" y="1125538"/>
            <a:ext cx="2928938" cy="1420812"/>
            <a:chOff x="5292080" y="1484784"/>
            <a:chExt cx="2928922" cy="1421557"/>
          </a:xfrm>
        </p:grpSpPr>
        <p:pic>
          <p:nvPicPr>
            <p:cNvPr id="5139" name="Picture 2" descr="http://www.sweetcounter.co.uk/images/products/digital-clocks---download-now-117.jpg">
              <a:extLst>
                <a:ext uri="{FF2B5EF4-FFF2-40B4-BE49-F238E27FC236}">
                  <a16:creationId xmlns:a16="http://schemas.microsoft.com/office/drawing/2014/main" id="{C3AB4924-A6F7-4DE0-94C6-B99B3D0621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Rectangle 11">
              <a:extLst>
                <a:ext uri="{FF2B5EF4-FFF2-40B4-BE49-F238E27FC236}">
                  <a16:creationId xmlns:a16="http://schemas.microsoft.com/office/drawing/2014/main" id="{4FE821E3-6849-4A60-A228-43F5D30A7DFD}"/>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17:40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id="{1876079E-E890-4DAA-963F-D3FCDD08A66E}"/>
              </a:ext>
            </a:extLst>
          </p:cNvPr>
          <p:cNvGrpSpPr>
            <a:grpSpLocks/>
          </p:cNvGrpSpPr>
          <p:nvPr/>
        </p:nvGrpSpPr>
        <p:grpSpPr bwMode="auto">
          <a:xfrm>
            <a:off x="6816725" y="2708275"/>
            <a:ext cx="2928938" cy="1422400"/>
            <a:chOff x="5292080" y="3140968"/>
            <a:chExt cx="2928922" cy="1421557"/>
          </a:xfrm>
        </p:grpSpPr>
        <p:pic>
          <p:nvPicPr>
            <p:cNvPr id="5137" name="Picture 2" descr="http://www.sweetcounter.co.uk/images/products/digital-clocks---download-now-117.jpg">
              <a:extLst>
                <a:ext uri="{FF2B5EF4-FFF2-40B4-BE49-F238E27FC236}">
                  <a16:creationId xmlns:a16="http://schemas.microsoft.com/office/drawing/2014/main" id="{6B82F3D9-2786-417F-8E2D-20C0037A3C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2">
              <a:extLst>
                <a:ext uri="{FF2B5EF4-FFF2-40B4-BE49-F238E27FC236}">
                  <a16:creationId xmlns:a16="http://schemas.microsoft.com/office/drawing/2014/main" id="{5407D649-7F28-4EB2-987B-E1B6B90EFCF2}"/>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20:45</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id="{A40CA686-CB6C-4610-928A-086FF1778FD7}"/>
              </a:ext>
            </a:extLst>
          </p:cNvPr>
          <p:cNvGrpSpPr>
            <a:grpSpLocks/>
          </p:cNvGrpSpPr>
          <p:nvPr/>
        </p:nvGrpSpPr>
        <p:grpSpPr bwMode="auto">
          <a:xfrm>
            <a:off x="6816725" y="4508500"/>
            <a:ext cx="2928938" cy="1422400"/>
            <a:chOff x="5220072" y="4797152"/>
            <a:chExt cx="2928922" cy="1421557"/>
          </a:xfrm>
        </p:grpSpPr>
        <p:pic>
          <p:nvPicPr>
            <p:cNvPr id="5135" name="Picture 2" descr="http://www.sweetcounter.co.uk/images/products/digital-clocks---download-now-117.jpg">
              <a:extLst>
                <a:ext uri="{FF2B5EF4-FFF2-40B4-BE49-F238E27FC236}">
                  <a16:creationId xmlns:a16="http://schemas.microsoft.com/office/drawing/2014/main" id="{65485CE7-0751-4A1D-B45B-7B0B44051A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Rectangle 13">
              <a:extLst>
                <a:ext uri="{FF2B5EF4-FFF2-40B4-BE49-F238E27FC236}">
                  <a16:creationId xmlns:a16="http://schemas.microsoft.com/office/drawing/2014/main" id="{BDEEE495-E650-49B0-A7A2-29EB5476A100}"/>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23:58</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id="{040E8EBA-0158-428D-A0FD-D7ED8EDD1519}"/>
              </a:ext>
            </a:extLst>
          </p:cNvPr>
          <p:cNvSpPr txBox="1">
            <a:spLocks noChangeArrowheads="1"/>
          </p:cNvSpPr>
          <p:nvPr/>
        </p:nvSpPr>
        <p:spPr bwMode="auto">
          <a:xfrm>
            <a:off x="2208214" y="2349501"/>
            <a:ext cx="3265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 fünf.</a:t>
            </a:r>
          </a:p>
        </p:txBody>
      </p:sp>
      <p:sp>
        <p:nvSpPr>
          <p:cNvPr id="22" name="TextBox 21">
            <a:extLst>
              <a:ext uri="{FF2B5EF4-FFF2-40B4-BE49-F238E27FC236}">
                <a16:creationId xmlns:a16="http://schemas.microsoft.com/office/drawing/2014/main" id="{D2B066A4-EE93-420B-8A88-0AC7483CB2F4}"/>
              </a:ext>
            </a:extLst>
          </p:cNvPr>
          <p:cNvSpPr txBox="1">
            <a:spLocks noChangeArrowheads="1"/>
          </p:cNvSpPr>
          <p:nvPr/>
        </p:nvSpPr>
        <p:spPr bwMode="auto">
          <a:xfrm>
            <a:off x="2279650" y="3933826"/>
            <a:ext cx="3155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 zehn.</a:t>
            </a:r>
          </a:p>
        </p:txBody>
      </p:sp>
      <p:sp>
        <p:nvSpPr>
          <p:cNvPr id="23" name="TextBox 22">
            <a:extLst>
              <a:ext uri="{FF2B5EF4-FFF2-40B4-BE49-F238E27FC236}">
                <a16:creationId xmlns:a16="http://schemas.microsoft.com/office/drawing/2014/main" id="{C30D9026-21CD-4B59-AC96-FD062B33FA4B}"/>
              </a:ext>
            </a:extLst>
          </p:cNvPr>
          <p:cNvSpPr txBox="1">
            <a:spLocks noChangeArrowheads="1"/>
          </p:cNvSpPr>
          <p:nvPr/>
        </p:nvSpPr>
        <p:spPr bwMode="auto">
          <a:xfrm>
            <a:off x="2279651" y="5516564"/>
            <a:ext cx="29559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a:p>
            <a:pPr eaLnBrk="1" hangingPunct="1">
              <a:spcBef>
                <a:spcPct val="0"/>
              </a:spcBef>
              <a:buFontTx/>
              <a:buNone/>
            </a:pPr>
            <a:r>
              <a:rPr lang="en-GB" altLang="en-US" sz="2400">
                <a:latin typeface="Comic Sans MS" panose="030F0702030302020204" pitchFamily="66" charset="0"/>
              </a:rPr>
              <a:t>fünfundzwanzig.</a:t>
            </a:r>
          </a:p>
          <a:p>
            <a:pPr eaLnBrk="1" hangingPunct="1">
              <a:spcBef>
                <a:spcPct val="0"/>
              </a:spcBef>
              <a:buFontTx/>
              <a:buNone/>
            </a:pPr>
            <a:endParaRPr lang="en-GB" altLang="en-US" sz="2400">
              <a:latin typeface="Comic Sans MS" panose="030F0702030302020204" pitchFamily="66" charset="0"/>
            </a:endParaRPr>
          </a:p>
        </p:txBody>
      </p:sp>
      <p:sp>
        <p:nvSpPr>
          <p:cNvPr id="24" name="TextBox 23">
            <a:extLst>
              <a:ext uri="{FF2B5EF4-FFF2-40B4-BE49-F238E27FC236}">
                <a16:creationId xmlns:a16="http://schemas.microsoft.com/office/drawing/2014/main" id="{281EE02A-5191-4878-BA23-BD8199391E46}"/>
              </a:ext>
            </a:extLst>
          </p:cNvPr>
          <p:cNvSpPr txBox="1">
            <a:spLocks noChangeArrowheads="1"/>
          </p:cNvSpPr>
          <p:nvPr/>
        </p:nvSpPr>
        <p:spPr bwMode="auto">
          <a:xfrm>
            <a:off x="6311901" y="2349501"/>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 vierzig.</a:t>
            </a:r>
          </a:p>
        </p:txBody>
      </p:sp>
      <p:sp>
        <p:nvSpPr>
          <p:cNvPr id="25" name="TextBox 24">
            <a:extLst>
              <a:ext uri="{FF2B5EF4-FFF2-40B4-BE49-F238E27FC236}">
                <a16:creationId xmlns:a16="http://schemas.microsoft.com/office/drawing/2014/main" id="{820998BE-F87C-40CA-AA53-77B50A2CBA1F}"/>
              </a:ext>
            </a:extLst>
          </p:cNvPr>
          <p:cNvSpPr txBox="1">
            <a:spLocks noChangeArrowheads="1"/>
          </p:cNvSpPr>
          <p:nvPr/>
        </p:nvSpPr>
        <p:spPr bwMode="auto">
          <a:xfrm>
            <a:off x="6816725" y="3933826"/>
            <a:ext cx="2840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a:p>
            <a:pPr eaLnBrk="1" hangingPunct="1">
              <a:spcBef>
                <a:spcPct val="0"/>
              </a:spcBef>
              <a:buFontTx/>
              <a:buNone/>
            </a:pPr>
            <a:r>
              <a:rPr lang="en-GB" altLang="en-US" sz="2400">
                <a:latin typeface="Comic Sans MS" panose="030F0702030302020204" pitchFamily="66" charset="0"/>
              </a:rPr>
              <a:t>fünfundvierzig.</a:t>
            </a:r>
          </a:p>
        </p:txBody>
      </p:sp>
      <p:sp>
        <p:nvSpPr>
          <p:cNvPr id="26" name="TextBox 25">
            <a:extLst>
              <a:ext uri="{FF2B5EF4-FFF2-40B4-BE49-F238E27FC236}">
                <a16:creationId xmlns:a16="http://schemas.microsoft.com/office/drawing/2014/main" id="{E1D72CD2-85A8-4B4A-9155-E57978BBD783}"/>
              </a:ext>
            </a:extLst>
          </p:cNvPr>
          <p:cNvSpPr txBox="1">
            <a:spLocks noChangeArrowheads="1"/>
          </p:cNvSpPr>
          <p:nvPr/>
        </p:nvSpPr>
        <p:spPr bwMode="auto">
          <a:xfrm>
            <a:off x="6383338" y="5732463"/>
            <a:ext cx="3929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a:p>
            <a:pPr eaLnBrk="1" hangingPunct="1">
              <a:spcBef>
                <a:spcPct val="0"/>
              </a:spcBef>
              <a:buFontTx/>
              <a:buNone/>
            </a:pPr>
            <a:r>
              <a:rPr lang="en-GB" altLang="en-US" sz="2400">
                <a:latin typeface="Comic Sans MS" panose="030F0702030302020204" pitchFamily="66" charset="0"/>
              </a:rPr>
              <a:t>achtundfünfzig.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32EE3-6E32-4AD9-9B66-DC0638D039EA}"/>
              </a:ext>
            </a:extLst>
          </p:cNvPr>
          <p:cNvSpPr txBox="1"/>
          <p:nvPr/>
        </p:nvSpPr>
        <p:spPr>
          <a:xfrm>
            <a:off x="3500846" y="6178731"/>
            <a:ext cx="1541417" cy="404949"/>
          </a:xfrm>
          <a:prstGeom prst="rect">
            <a:avLst/>
          </a:prstGeom>
          <a:noFill/>
        </p:spPr>
        <p:txBody>
          <a:bodyPr wrap="square" rtlCol="0">
            <a:spAutoFit/>
          </a:bodyPr>
          <a:lstStyle/>
          <a:p>
            <a:endParaRPr lang="en-GB" dirty="0"/>
          </a:p>
        </p:txBody>
      </p:sp>
      <p:pic>
        <p:nvPicPr>
          <p:cNvPr id="5" name="Picture 4">
            <a:extLst>
              <a:ext uri="{FF2B5EF4-FFF2-40B4-BE49-F238E27FC236}">
                <a16:creationId xmlns:a16="http://schemas.microsoft.com/office/drawing/2014/main" id="{70D9F5C2-1B34-4A29-8330-A6F47E3620CE}"/>
              </a:ext>
            </a:extLst>
          </p:cNvPr>
          <p:cNvPicPr>
            <a:picLocks noChangeAspect="1"/>
          </p:cNvPicPr>
          <p:nvPr/>
        </p:nvPicPr>
        <p:blipFill>
          <a:blip r:embed="rId2"/>
          <a:stretch>
            <a:fillRect/>
          </a:stretch>
        </p:blipFill>
        <p:spPr>
          <a:xfrm>
            <a:off x="3292248" y="254666"/>
            <a:ext cx="5525181" cy="6376319"/>
          </a:xfrm>
          <a:prstGeom prst="rect">
            <a:avLst/>
          </a:prstGeom>
        </p:spPr>
      </p:pic>
    </p:spTree>
    <p:extLst>
      <p:ext uri="{BB962C8B-B14F-4D97-AF65-F5344CB8AC3E}">
        <p14:creationId xmlns:p14="http://schemas.microsoft.com/office/powerpoint/2010/main" val="1362478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07963F-C759-46C7-89A4-348FE0CB05D9}"/>
              </a:ext>
            </a:extLst>
          </p:cNvPr>
          <p:cNvSpPr>
            <a:spLocks noGrp="1"/>
          </p:cNvSpPr>
          <p:nvPr>
            <p:ph type="title"/>
          </p:nvPr>
        </p:nvSpPr>
        <p:spPr>
          <a:xfrm>
            <a:off x="1981200" y="-220663"/>
            <a:ext cx="8229600" cy="1143001"/>
          </a:xfrm>
        </p:spPr>
        <p:txBody>
          <a:bodyPr/>
          <a:lstStyle/>
          <a:p>
            <a:r>
              <a:rPr lang="en-GB" altLang="en-US"/>
              <a:t>Echo 1 text book page 28 ex1</a:t>
            </a:r>
          </a:p>
        </p:txBody>
      </p:sp>
      <p:pic>
        <p:nvPicPr>
          <p:cNvPr id="6147" name="Picture 3">
            <a:extLst>
              <a:ext uri="{FF2B5EF4-FFF2-40B4-BE49-F238E27FC236}">
                <a16:creationId xmlns:a16="http://schemas.microsoft.com/office/drawing/2014/main" id="{EC675B6C-C8D6-4993-85BB-8413D86F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9" y="1341439"/>
            <a:ext cx="87725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a:extLst>
              <a:ext uri="{FF2B5EF4-FFF2-40B4-BE49-F238E27FC236}">
                <a16:creationId xmlns:a16="http://schemas.microsoft.com/office/drawing/2014/main" id="{DE199B93-08C5-44BD-9759-6DCA7EC529D0}"/>
              </a:ext>
            </a:extLst>
          </p:cNvPr>
          <p:cNvSpPr txBox="1">
            <a:spLocks noChangeArrowheads="1"/>
          </p:cNvSpPr>
          <p:nvPr/>
        </p:nvSpPr>
        <p:spPr bwMode="auto">
          <a:xfrm>
            <a:off x="1698625" y="790576"/>
            <a:ext cx="87709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200"/>
              <a:t>Match up the watches and clocks 1-6  with the times on the right a-f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648761" y="-467196"/>
            <a:ext cx="5928467" cy="8836771"/>
          </a:xfrm>
          <a:prstGeom prst="rect">
            <a:avLst/>
          </a:prstGeom>
        </p:spPr>
      </p:pic>
      <p:sp>
        <p:nvSpPr>
          <p:cNvPr id="5" name="TextBox 4"/>
          <p:cNvSpPr txBox="1"/>
          <p:nvPr/>
        </p:nvSpPr>
        <p:spPr>
          <a:xfrm>
            <a:off x="0" y="36981"/>
            <a:ext cx="12580883" cy="1677382"/>
          </a:xfrm>
          <a:prstGeom prst="rect">
            <a:avLst/>
          </a:prstGeom>
          <a:noFill/>
        </p:spPr>
        <p:txBody>
          <a:bodyPr wrap="square" rtlCol="0">
            <a:spAutoFit/>
          </a:bodyPr>
          <a:lstStyle/>
          <a:p>
            <a:r>
              <a:rPr lang="en-GB" sz="2500" dirty="0"/>
              <a:t>You are now going to make your timetable (</a:t>
            </a:r>
            <a:r>
              <a:rPr lang="en-GB" sz="2500" dirty="0" err="1"/>
              <a:t>Stundenplan</a:t>
            </a:r>
            <a:r>
              <a:rPr lang="en-GB" sz="2500" dirty="0"/>
              <a:t>) in German. Fill in the spaces with </a:t>
            </a:r>
          </a:p>
          <a:p>
            <a:r>
              <a:rPr lang="en-GB" sz="2500" dirty="0"/>
              <a:t>the subjects (don’t forget capital letters). Then draw a picture to represent each one</a:t>
            </a:r>
            <a:r>
              <a:rPr lang="en-GB" sz="2600" dirty="0"/>
              <a:t>. There is</a:t>
            </a:r>
          </a:p>
          <a:p>
            <a:r>
              <a:rPr lang="en-GB" sz="2600" dirty="0"/>
              <a:t>              a printable version on the next slide</a:t>
            </a:r>
          </a:p>
          <a:p>
            <a:endParaRPr lang="en-GB" sz="2600" dirty="0"/>
          </a:p>
        </p:txBody>
      </p:sp>
      <p:sp>
        <p:nvSpPr>
          <p:cNvPr id="2" name="TextBox 1"/>
          <p:cNvSpPr txBox="1"/>
          <p:nvPr/>
        </p:nvSpPr>
        <p:spPr>
          <a:xfrm>
            <a:off x="8771038" y="950369"/>
            <a:ext cx="3389587" cy="6001643"/>
          </a:xfrm>
          <a:prstGeom prst="rect">
            <a:avLst/>
          </a:prstGeom>
          <a:noFill/>
        </p:spPr>
        <p:txBody>
          <a:bodyPr wrap="square" rtlCol="0">
            <a:spAutoFit/>
          </a:bodyPr>
          <a:lstStyle/>
          <a:p>
            <a:r>
              <a:rPr lang="en-GB" sz="2400" dirty="0"/>
              <a:t>Mein </a:t>
            </a:r>
            <a:r>
              <a:rPr lang="en-GB" sz="2400" dirty="0" err="1"/>
              <a:t>Studenplan</a:t>
            </a:r>
            <a:r>
              <a:rPr lang="en-GB" sz="2400" dirty="0"/>
              <a:t> = my timetable</a:t>
            </a:r>
          </a:p>
          <a:p>
            <a:endParaRPr lang="en-GB" sz="2400" dirty="0"/>
          </a:p>
          <a:p>
            <a:r>
              <a:rPr lang="en-GB" sz="2400" dirty="0"/>
              <a:t>Die Pause </a:t>
            </a:r>
            <a:r>
              <a:rPr lang="en-GB" sz="2400"/>
              <a:t>= break</a:t>
            </a:r>
          </a:p>
          <a:p>
            <a:endParaRPr lang="en-GB" sz="2400" dirty="0"/>
          </a:p>
          <a:p>
            <a:r>
              <a:rPr lang="en-GB" sz="2400" dirty="0" err="1"/>
              <a:t>Lesen</a:t>
            </a:r>
            <a:r>
              <a:rPr lang="en-GB" sz="2400" dirty="0"/>
              <a:t>-reading</a:t>
            </a:r>
          </a:p>
          <a:p>
            <a:endParaRPr lang="en-GB" sz="2400" dirty="0"/>
          </a:p>
          <a:p>
            <a:r>
              <a:rPr lang="en-GB" sz="2400" dirty="0"/>
              <a:t>Die </a:t>
            </a:r>
            <a:r>
              <a:rPr lang="en-GB" sz="2400" dirty="0" err="1"/>
              <a:t>Mittagspause</a:t>
            </a:r>
            <a:r>
              <a:rPr lang="en-GB" sz="2400" dirty="0"/>
              <a:t> = lunch</a:t>
            </a:r>
          </a:p>
          <a:p>
            <a:endParaRPr lang="en-GB" sz="2400" dirty="0"/>
          </a:p>
          <a:p>
            <a:r>
              <a:rPr lang="en-GB" sz="2400" dirty="0" err="1"/>
              <a:t>Sozialkunde</a:t>
            </a:r>
            <a:r>
              <a:rPr lang="en-GB" sz="2400" dirty="0"/>
              <a:t>=PSHE</a:t>
            </a:r>
          </a:p>
          <a:p>
            <a:endParaRPr lang="en-GB" sz="2400" dirty="0"/>
          </a:p>
          <a:p>
            <a:r>
              <a:rPr lang="en-GB" sz="2400" dirty="0" err="1"/>
              <a:t>Alphabetisierung</a:t>
            </a:r>
            <a:r>
              <a:rPr lang="en-GB" sz="2400" dirty="0"/>
              <a:t> = literacy</a:t>
            </a:r>
          </a:p>
          <a:p>
            <a:endParaRPr lang="en-GB" sz="2400" dirty="0"/>
          </a:p>
          <a:p>
            <a:r>
              <a:rPr lang="en-GB" sz="2400" dirty="0" err="1"/>
              <a:t>Geisteswissenschaften</a:t>
            </a:r>
            <a:r>
              <a:rPr lang="en-GB" sz="2400" dirty="0"/>
              <a:t> = humanities</a:t>
            </a:r>
          </a:p>
        </p:txBody>
      </p:sp>
      <p:sp>
        <p:nvSpPr>
          <p:cNvPr id="3" name="TextBox 2">
            <a:extLst>
              <a:ext uri="{FF2B5EF4-FFF2-40B4-BE49-F238E27FC236}">
                <a16:creationId xmlns:a16="http://schemas.microsoft.com/office/drawing/2014/main" id="{15837169-061E-4D57-9240-7D323E8458E7}"/>
              </a:ext>
            </a:extLst>
          </p:cNvPr>
          <p:cNvSpPr txBox="1"/>
          <p:nvPr/>
        </p:nvSpPr>
        <p:spPr>
          <a:xfrm>
            <a:off x="875211" y="5990022"/>
            <a:ext cx="7475569" cy="830997"/>
          </a:xfrm>
          <a:prstGeom prst="rect">
            <a:avLst/>
          </a:prstGeom>
          <a:solidFill>
            <a:schemeClr val="bg1"/>
          </a:solidFill>
        </p:spPr>
        <p:txBody>
          <a:bodyPr wrap="square" rtlCol="0">
            <a:spAutoFit/>
          </a:bodyPr>
          <a:lstStyle/>
          <a:p>
            <a:endParaRPr lang="en-US" sz="2400" dirty="0"/>
          </a:p>
          <a:p>
            <a:endParaRPr lang="en-GB" sz="2400" dirty="0"/>
          </a:p>
        </p:txBody>
      </p:sp>
      <p:sp>
        <p:nvSpPr>
          <p:cNvPr id="6" name="Rectangle 5">
            <a:extLst>
              <a:ext uri="{FF2B5EF4-FFF2-40B4-BE49-F238E27FC236}">
                <a16:creationId xmlns:a16="http://schemas.microsoft.com/office/drawing/2014/main" id="{06736F8A-CBB8-46D3-935A-C94B2CE01E1D}"/>
              </a:ext>
            </a:extLst>
          </p:cNvPr>
          <p:cNvSpPr/>
          <p:nvPr/>
        </p:nvSpPr>
        <p:spPr>
          <a:xfrm>
            <a:off x="5945157" y="3244334"/>
            <a:ext cx="301686" cy="369332"/>
          </a:xfrm>
          <a:prstGeom prst="rect">
            <a:avLst/>
          </a:prstGeom>
        </p:spPr>
        <p:txBody>
          <a:bodyPr wrap="none">
            <a:spAutoFit/>
          </a:bodyPr>
          <a:lstStyle/>
          <a:p>
            <a:r>
              <a:rPr lang="en-GB" dirty="0"/>
              <a:t></a:t>
            </a:r>
          </a:p>
        </p:txBody>
      </p:sp>
      <p:sp>
        <p:nvSpPr>
          <p:cNvPr id="7" name="Rectangle 6">
            <a:extLst>
              <a:ext uri="{FF2B5EF4-FFF2-40B4-BE49-F238E27FC236}">
                <a16:creationId xmlns:a16="http://schemas.microsoft.com/office/drawing/2014/main" id="{59695ED8-6FDE-4A80-AC1B-B08157B98041}"/>
              </a:ext>
            </a:extLst>
          </p:cNvPr>
          <p:cNvSpPr/>
          <p:nvPr/>
        </p:nvSpPr>
        <p:spPr>
          <a:xfrm>
            <a:off x="5945157" y="3244334"/>
            <a:ext cx="301686" cy="369332"/>
          </a:xfrm>
          <a:prstGeom prst="rect">
            <a:avLst/>
          </a:prstGeom>
        </p:spPr>
        <p:txBody>
          <a:bodyPr wrap="none">
            <a:spAutoFit/>
          </a:bodyPr>
          <a:lstStyle/>
          <a:p>
            <a:r>
              <a:rPr lang="en-GB" dirty="0"/>
              <a:t></a:t>
            </a:r>
          </a:p>
        </p:txBody>
      </p:sp>
    </p:spTree>
    <p:extLst>
      <p:ext uri="{BB962C8B-B14F-4D97-AF65-F5344CB8AC3E}">
        <p14:creationId xmlns:p14="http://schemas.microsoft.com/office/powerpoint/2010/main" val="137418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22" y="0"/>
            <a:ext cx="11766815" cy="461665"/>
          </a:xfrm>
          <a:prstGeom prst="rect">
            <a:avLst/>
          </a:prstGeom>
        </p:spPr>
        <p:txBody>
          <a:bodyPr wrap="square">
            <a:spAutoFit/>
          </a:bodyPr>
          <a:lstStyle/>
          <a:p>
            <a:r>
              <a:rPr lang="en-GB" sz="2400" u="sng" dirty="0"/>
              <a:t>Try and write out your timetable in German. Print out the one below or copy it on to </a:t>
            </a:r>
            <a:r>
              <a:rPr lang="en-GB" sz="2400" u="sng"/>
              <a:t>paper.</a:t>
            </a:r>
            <a:r>
              <a:rPr lang="en-GB" sz="2400"/>
              <a:t>)</a:t>
            </a:r>
            <a:endParaRPr lang="en-GB" sz="2400" dirty="0"/>
          </a:p>
        </p:txBody>
      </p:sp>
      <p:pic>
        <p:nvPicPr>
          <p:cNvPr id="5" name="Picture 4"/>
          <p:cNvPicPr>
            <a:picLocks noChangeAspect="1"/>
          </p:cNvPicPr>
          <p:nvPr/>
        </p:nvPicPr>
        <p:blipFill>
          <a:blip r:embed="rId2"/>
          <a:stretch>
            <a:fillRect/>
          </a:stretch>
        </p:blipFill>
        <p:spPr>
          <a:xfrm>
            <a:off x="190722" y="830997"/>
            <a:ext cx="11766815" cy="5491183"/>
          </a:xfrm>
          <a:prstGeom prst="rect">
            <a:avLst/>
          </a:prstGeom>
        </p:spPr>
      </p:pic>
      <p:sp>
        <p:nvSpPr>
          <p:cNvPr id="6" name="TextBox 5"/>
          <p:cNvSpPr txBox="1"/>
          <p:nvPr/>
        </p:nvSpPr>
        <p:spPr>
          <a:xfrm>
            <a:off x="-98474" y="6322180"/>
            <a:ext cx="12290474" cy="369332"/>
          </a:xfrm>
          <a:prstGeom prst="rect">
            <a:avLst/>
          </a:prstGeom>
          <a:noFill/>
        </p:spPr>
        <p:txBody>
          <a:bodyPr wrap="square" rtlCol="0">
            <a:spAutoFit/>
          </a:bodyPr>
          <a:lstStyle/>
          <a:p>
            <a:r>
              <a:rPr lang="en-GB" b="1" dirty="0"/>
              <a:t>Pause=break      </a:t>
            </a:r>
            <a:r>
              <a:rPr lang="en-GB" b="1" dirty="0" err="1"/>
              <a:t>Mittagspause</a:t>
            </a:r>
            <a:r>
              <a:rPr lang="en-GB" b="1" dirty="0"/>
              <a:t>=lunch (I have put this after period 4 otherwise it would have been difficult to write in the subject)</a:t>
            </a:r>
          </a:p>
        </p:txBody>
      </p:sp>
      <p:sp>
        <p:nvSpPr>
          <p:cNvPr id="7"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4055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F83317-1373-4B42-8B7F-1830BFA1C2CC}"/>
              </a:ext>
            </a:extLst>
          </p:cNvPr>
          <p:cNvSpPr txBox="1"/>
          <p:nvPr/>
        </p:nvSpPr>
        <p:spPr>
          <a:xfrm>
            <a:off x="796834" y="1449977"/>
            <a:ext cx="10763795" cy="1200329"/>
          </a:xfrm>
          <a:prstGeom prst="rect">
            <a:avLst/>
          </a:prstGeom>
          <a:noFill/>
        </p:spPr>
        <p:txBody>
          <a:bodyPr wrap="square" rtlCol="0">
            <a:spAutoFit/>
          </a:bodyPr>
          <a:lstStyle/>
          <a:p>
            <a:r>
              <a:rPr lang="en-US" sz="3600" dirty="0"/>
              <a:t>Look at the slides about the Berlin Wall. This is an important part of German history. </a:t>
            </a:r>
            <a:endParaRPr lang="en-GB" sz="3600" dirty="0"/>
          </a:p>
        </p:txBody>
      </p:sp>
      <p:pic>
        <p:nvPicPr>
          <p:cNvPr id="2050" name="Picture 2" descr="A 200-Foot Section of the Berlin Wall Has Been Torn Down to Make Way for  Condos, Leaving Historians Appalled | Artnet News">
            <a:extLst>
              <a:ext uri="{FF2B5EF4-FFF2-40B4-BE49-F238E27FC236}">
                <a16:creationId xmlns:a16="http://schemas.microsoft.com/office/drawing/2014/main" id="{EA8C3056-4130-4639-88FB-4A5FDFA59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29" y="3009339"/>
            <a:ext cx="5486400" cy="365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7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C96E8-F98C-4B1A-AD98-74983D5513EF}"/>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6" name="Picture 5">
            <a:extLst>
              <a:ext uri="{FF2B5EF4-FFF2-40B4-BE49-F238E27FC236}">
                <a16:creationId xmlns:a16="http://schemas.microsoft.com/office/drawing/2014/main" id="{6945EEEE-8CEF-46BE-AE6A-727DA35589BC}"/>
              </a:ext>
            </a:extLst>
          </p:cNvPr>
          <p:cNvPicPr>
            <a:picLocks noChangeAspect="1"/>
          </p:cNvPicPr>
          <p:nvPr/>
        </p:nvPicPr>
        <p:blipFill>
          <a:blip r:embed="rId2"/>
          <a:stretch>
            <a:fillRect/>
          </a:stretch>
        </p:blipFill>
        <p:spPr>
          <a:xfrm>
            <a:off x="6055094" y="122038"/>
            <a:ext cx="5464400" cy="6613924"/>
          </a:xfrm>
          <a:prstGeom prst="rect">
            <a:avLst/>
          </a:prstGeom>
        </p:spPr>
      </p:pic>
      <p:pic>
        <p:nvPicPr>
          <p:cNvPr id="7" name="Picture 6">
            <a:extLst>
              <a:ext uri="{FF2B5EF4-FFF2-40B4-BE49-F238E27FC236}">
                <a16:creationId xmlns:a16="http://schemas.microsoft.com/office/drawing/2014/main" id="{AC9D20DA-B6A3-4021-83F2-074B38D62554}"/>
              </a:ext>
            </a:extLst>
          </p:cNvPr>
          <p:cNvPicPr>
            <a:picLocks noChangeAspect="1"/>
          </p:cNvPicPr>
          <p:nvPr/>
        </p:nvPicPr>
        <p:blipFill>
          <a:blip r:embed="rId3"/>
          <a:stretch>
            <a:fillRect/>
          </a:stretch>
        </p:blipFill>
        <p:spPr>
          <a:xfrm rot="10800000">
            <a:off x="447828" y="3446299"/>
            <a:ext cx="5315774" cy="2132676"/>
          </a:xfrm>
          <a:prstGeom prst="rect">
            <a:avLst/>
          </a:prstGeom>
        </p:spPr>
      </p:pic>
      <p:sp>
        <p:nvSpPr>
          <p:cNvPr id="8" name="TextBox 7">
            <a:extLst>
              <a:ext uri="{FF2B5EF4-FFF2-40B4-BE49-F238E27FC236}">
                <a16:creationId xmlns:a16="http://schemas.microsoft.com/office/drawing/2014/main" id="{25209F92-7193-4CAE-9AEE-DA44DF7532E6}"/>
              </a:ext>
            </a:extLst>
          </p:cNvPr>
          <p:cNvSpPr txBox="1"/>
          <p:nvPr/>
        </p:nvSpPr>
        <p:spPr>
          <a:xfrm>
            <a:off x="309717" y="360423"/>
            <a:ext cx="2979174" cy="461665"/>
          </a:xfrm>
          <a:prstGeom prst="rect">
            <a:avLst/>
          </a:prstGeom>
          <a:noFill/>
        </p:spPr>
        <p:txBody>
          <a:bodyPr wrap="square" rtlCol="0">
            <a:spAutoFit/>
          </a:bodyPr>
          <a:lstStyle/>
          <a:p>
            <a:r>
              <a:rPr lang="en-US" sz="2400" b="1" u="sng" dirty="0"/>
              <a:t>Week 3 w/c 20</a:t>
            </a:r>
            <a:r>
              <a:rPr lang="en-US" sz="2400" b="1" u="sng" baseline="30000" dirty="0"/>
              <a:t>th</a:t>
            </a:r>
            <a:r>
              <a:rPr lang="en-US" sz="2400" b="1" u="sng" dirty="0"/>
              <a:t> June</a:t>
            </a:r>
            <a:endParaRPr lang="en-GB" sz="2400" b="1" u="sng" dirty="0"/>
          </a:p>
        </p:txBody>
      </p:sp>
    </p:spTree>
    <p:extLst>
      <p:ext uri="{BB962C8B-B14F-4D97-AF65-F5344CB8AC3E}">
        <p14:creationId xmlns:p14="http://schemas.microsoft.com/office/powerpoint/2010/main" val="413683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95B79-47FD-46B9-9C38-EC270147532D}"/>
              </a:ext>
            </a:extLst>
          </p:cNvPr>
          <p:cNvPicPr>
            <a:picLocks noChangeAspect="1"/>
          </p:cNvPicPr>
          <p:nvPr/>
        </p:nvPicPr>
        <p:blipFill>
          <a:blip r:embed="rId2"/>
          <a:stretch>
            <a:fillRect/>
          </a:stretch>
        </p:blipFill>
        <p:spPr>
          <a:xfrm>
            <a:off x="370114" y="1881050"/>
            <a:ext cx="5438505" cy="3474993"/>
          </a:xfrm>
          <a:prstGeom prst="rect">
            <a:avLst/>
          </a:prstGeom>
        </p:spPr>
      </p:pic>
      <p:pic>
        <p:nvPicPr>
          <p:cNvPr id="3" name="Picture 2">
            <a:extLst>
              <a:ext uri="{FF2B5EF4-FFF2-40B4-BE49-F238E27FC236}">
                <a16:creationId xmlns:a16="http://schemas.microsoft.com/office/drawing/2014/main" id="{F2242186-379E-42DA-AFB8-31DF062894A9}"/>
              </a:ext>
            </a:extLst>
          </p:cNvPr>
          <p:cNvPicPr>
            <a:picLocks noChangeAspect="1"/>
          </p:cNvPicPr>
          <p:nvPr/>
        </p:nvPicPr>
        <p:blipFill>
          <a:blip r:embed="rId3"/>
          <a:stretch>
            <a:fillRect/>
          </a:stretch>
        </p:blipFill>
        <p:spPr>
          <a:xfrm>
            <a:off x="6096000" y="1777452"/>
            <a:ext cx="5957754" cy="1582762"/>
          </a:xfrm>
          <a:prstGeom prst="rect">
            <a:avLst/>
          </a:prstGeom>
        </p:spPr>
      </p:pic>
      <p:sp>
        <p:nvSpPr>
          <p:cNvPr id="4" name="TextBox 3">
            <a:extLst>
              <a:ext uri="{FF2B5EF4-FFF2-40B4-BE49-F238E27FC236}">
                <a16:creationId xmlns:a16="http://schemas.microsoft.com/office/drawing/2014/main" id="{9858171C-537D-435F-8311-DB37128CE14D}"/>
              </a:ext>
            </a:extLst>
          </p:cNvPr>
          <p:cNvSpPr txBox="1"/>
          <p:nvPr/>
        </p:nvSpPr>
        <p:spPr>
          <a:xfrm>
            <a:off x="522514" y="222069"/>
            <a:ext cx="8634549" cy="1292662"/>
          </a:xfrm>
          <a:prstGeom prst="rect">
            <a:avLst/>
          </a:prstGeom>
          <a:noFill/>
        </p:spPr>
        <p:txBody>
          <a:bodyPr wrap="square" rtlCol="0">
            <a:spAutoFit/>
          </a:bodyPr>
          <a:lstStyle/>
          <a:p>
            <a:r>
              <a:rPr lang="en-US" sz="2600" dirty="0"/>
              <a:t>Make a poster in your books of these food and drink items. Draw a picture and label the items in German and English – Don’t forget the capital letters in German.</a:t>
            </a:r>
            <a:endParaRPr lang="en-GB" sz="2600" dirty="0"/>
          </a:p>
        </p:txBody>
      </p:sp>
      <p:pic>
        <p:nvPicPr>
          <p:cNvPr id="5" name="Picture 4">
            <a:extLst>
              <a:ext uri="{FF2B5EF4-FFF2-40B4-BE49-F238E27FC236}">
                <a16:creationId xmlns:a16="http://schemas.microsoft.com/office/drawing/2014/main" id="{AFA75D24-061D-4C92-A200-4546B771AD95}"/>
              </a:ext>
            </a:extLst>
          </p:cNvPr>
          <p:cNvPicPr>
            <a:picLocks noChangeAspect="1"/>
          </p:cNvPicPr>
          <p:nvPr/>
        </p:nvPicPr>
        <p:blipFill>
          <a:blip r:embed="rId4"/>
          <a:stretch>
            <a:fillRect/>
          </a:stretch>
        </p:blipFill>
        <p:spPr>
          <a:xfrm>
            <a:off x="7082655" y="4166856"/>
            <a:ext cx="1809750" cy="1743075"/>
          </a:xfrm>
          <a:prstGeom prst="rect">
            <a:avLst/>
          </a:prstGeom>
        </p:spPr>
      </p:pic>
      <p:pic>
        <p:nvPicPr>
          <p:cNvPr id="6" name="Picture 5">
            <a:extLst>
              <a:ext uri="{FF2B5EF4-FFF2-40B4-BE49-F238E27FC236}">
                <a16:creationId xmlns:a16="http://schemas.microsoft.com/office/drawing/2014/main" id="{EE62AAA9-F1B7-440C-9492-772F516AA35A}"/>
              </a:ext>
            </a:extLst>
          </p:cNvPr>
          <p:cNvPicPr>
            <a:picLocks noChangeAspect="1"/>
          </p:cNvPicPr>
          <p:nvPr/>
        </p:nvPicPr>
        <p:blipFill>
          <a:blip r:embed="rId5"/>
          <a:stretch>
            <a:fillRect/>
          </a:stretch>
        </p:blipFill>
        <p:spPr>
          <a:xfrm>
            <a:off x="9344842" y="4559094"/>
            <a:ext cx="2477044" cy="1311376"/>
          </a:xfrm>
          <a:prstGeom prst="rect">
            <a:avLst/>
          </a:prstGeom>
        </p:spPr>
      </p:pic>
    </p:spTree>
    <p:extLst>
      <p:ext uri="{BB962C8B-B14F-4D97-AF65-F5344CB8AC3E}">
        <p14:creationId xmlns:p14="http://schemas.microsoft.com/office/powerpoint/2010/main" val="251283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F90D9-880A-4D20-BE02-F72CA27CB143}"/>
              </a:ext>
            </a:extLst>
          </p:cNvPr>
          <p:cNvPicPr>
            <a:picLocks noChangeAspect="1"/>
          </p:cNvPicPr>
          <p:nvPr/>
        </p:nvPicPr>
        <p:blipFill>
          <a:blip r:embed="rId4"/>
          <a:stretch>
            <a:fillRect/>
          </a:stretch>
        </p:blipFill>
        <p:spPr>
          <a:xfrm>
            <a:off x="2161629" y="1556930"/>
            <a:ext cx="9625617" cy="5457824"/>
          </a:xfrm>
          <a:prstGeom prst="rect">
            <a:avLst/>
          </a:prstGeom>
        </p:spPr>
      </p:pic>
      <p:pic>
        <p:nvPicPr>
          <p:cNvPr id="3" name="39 Unit 4 Ex 1">
            <a:hlinkClick r:id="" action="ppaction://media"/>
            <a:extLst>
              <a:ext uri="{FF2B5EF4-FFF2-40B4-BE49-F238E27FC236}">
                <a16:creationId xmlns:a16="http://schemas.microsoft.com/office/drawing/2014/main" id="{A69799FE-2135-4BEB-A5AF-9706907D9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131264"/>
            <a:ext cx="609600" cy="609600"/>
          </a:xfrm>
          <a:prstGeom prst="rect">
            <a:avLst/>
          </a:prstGeom>
        </p:spPr>
      </p:pic>
      <p:sp>
        <p:nvSpPr>
          <p:cNvPr id="4" name="TextBox 3">
            <a:extLst>
              <a:ext uri="{FF2B5EF4-FFF2-40B4-BE49-F238E27FC236}">
                <a16:creationId xmlns:a16="http://schemas.microsoft.com/office/drawing/2014/main" id="{0579122F-A930-400D-AA83-0CBCD239C5CE}"/>
              </a:ext>
            </a:extLst>
          </p:cNvPr>
          <p:cNvSpPr txBox="1"/>
          <p:nvPr/>
        </p:nvSpPr>
        <p:spPr>
          <a:xfrm>
            <a:off x="1894114" y="860880"/>
            <a:ext cx="9274629" cy="892552"/>
          </a:xfrm>
          <a:prstGeom prst="rect">
            <a:avLst/>
          </a:prstGeom>
          <a:solidFill>
            <a:schemeClr val="bg1"/>
          </a:solidFill>
        </p:spPr>
        <p:txBody>
          <a:bodyPr wrap="square" rtlCol="0">
            <a:spAutoFit/>
          </a:bodyPr>
          <a:lstStyle/>
          <a:p>
            <a:r>
              <a:rPr lang="en-US" sz="2600" dirty="0"/>
              <a:t>Listen to the recording. Which food or drink item is mentioned? Write down 1-12 and the correct letter. Example 1) l</a:t>
            </a:r>
            <a:endParaRPr lang="en-GB" sz="2600" dirty="0"/>
          </a:p>
        </p:txBody>
      </p:sp>
    </p:spTree>
    <p:extLst>
      <p:ext uri="{BB962C8B-B14F-4D97-AF65-F5344CB8AC3E}">
        <p14:creationId xmlns:p14="http://schemas.microsoft.com/office/powerpoint/2010/main" val="27588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363E1-2C6D-4861-AB51-67EA1B0339C4}"/>
              </a:ext>
            </a:extLst>
          </p:cNvPr>
          <p:cNvPicPr>
            <a:picLocks noChangeAspect="1"/>
          </p:cNvPicPr>
          <p:nvPr/>
        </p:nvPicPr>
        <p:blipFill>
          <a:blip r:embed="rId4"/>
          <a:stretch>
            <a:fillRect/>
          </a:stretch>
        </p:blipFill>
        <p:spPr>
          <a:xfrm>
            <a:off x="942430" y="4622686"/>
            <a:ext cx="10067872" cy="2068490"/>
          </a:xfrm>
          <a:prstGeom prst="rect">
            <a:avLst/>
          </a:prstGeom>
        </p:spPr>
      </p:pic>
      <p:pic>
        <p:nvPicPr>
          <p:cNvPr id="3" name="40 Ex 2">
            <a:hlinkClick r:id="" action="ppaction://media"/>
            <a:extLst>
              <a:ext uri="{FF2B5EF4-FFF2-40B4-BE49-F238E27FC236}">
                <a16:creationId xmlns:a16="http://schemas.microsoft.com/office/drawing/2014/main" id="{A974BCEA-E399-4DCF-AE08-7421F70DC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469" y="823595"/>
            <a:ext cx="609600" cy="609600"/>
          </a:xfrm>
          <a:prstGeom prst="rect">
            <a:avLst/>
          </a:prstGeom>
        </p:spPr>
      </p:pic>
      <p:sp>
        <p:nvSpPr>
          <p:cNvPr id="4" name="TextBox 3">
            <a:extLst>
              <a:ext uri="{FF2B5EF4-FFF2-40B4-BE49-F238E27FC236}">
                <a16:creationId xmlns:a16="http://schemas.microsoft.com/office/drawing/2014/main" id="{65BB33A4-471A-4FFE-BF08-A65C15406B60}"/>
              </a:ext>
            </a:extLst>
          </p:cNvPr>
          <p:cNvSpPr txBox="1"/>
          <p:nvPr/>
        </p:nvSpPr>
        <p:spPr>
          <a:xfrm>
            <a:off x="457834" y="2582614"/>
            <a:ext cx="7628074" cy="1692771"/>
          </a:xfrm>
          <a:prstGeom prst="rect">
            <a:avLst/>
          </a:prstGeom>
          <a:noFill/>
        </p:spPr>
        <p:txBody>
          <a:bodyPr wrap="square" rtlCol="0">
            <a:spAutoFit/>
          </a:bodyPr>
          <a:lstStyle/>
          <a:p>
            <a:r>
              <a:rPr lang="en-US" sz="2600" dirty="0"/>
              <a:t>Listen to the recording. What does each </a:t>
            </a:r>
          </a:p>
          <a:p>
            <a:r>
              <a:rPr lang="en-US" sz="2600" dirty="0"/>
              <a:t>person say they eat and drink? </a:t>
            </a:r>
          </a:p>
          <a:p>
            <a:r>
              <a:rPr lang="en-US" sz="2600" dirty="0"/>
              <a:t>Example:</a:t>
            </a:r>
          </a:p>
          <a:p>
            <a:r>
              <a:rPr lang="en-US" sz="2600" dirty="0"/>
              <a:t>Peter – a sandwich, an apple</a:t>
            </a:r>
            <a:endParaRPr lang="en-GB" sz="2600" dirty="0"/>
          </a:p>
        </p:txBody>
      </p:sp>
      <p:pic>
        <p:nvPicPr>
          <p:cNvPr id="5" name="Picture 4">
            <a:extLst>
              <a:ext uri="{FF2B5EF4-FFF2-40B4-BE49-F238E27FC236}">
                <a16:creationId xmlns:a16="http://schemas.microsoft.com/office/drawing/2014/main" id="{1AB5DB2E-04A0-4E48-BAFF-B2377E7BC5B8}"/>
              </a:ext>
            </a:extLst>
          </p:cNvPr>
          <p:cNvPicPr>
            <a:picLocks noChangeAspect="1"/>
          </p:cNvPicPr>
          <p:nvPr/>
        </p:nvPicPr>
        <p:blipFill>
          <a:blip r:embed="rId6"/>
          <a:stretch>
            <a:fillRect/>
          </a:stretch>
        </p:blipFill>
        <p:spPr>
          <a:xfrm>
            <a:off x="7531190" y="166824"/>
            <a:ext cx="4531991" cy="4966879"/>
          </a:xfrm>
          <a:prstGeom prst="rect">
            <a:avLst/>
          </a:prstGeom>
        </p:spPr>
      </p:pic>
    </p:spTree>
    <p:extLst>
      <p:ext uri="{BB962C8B-B14F-4D97-AF65-F5344CB8AC3E}">
        <p14:creationId xmlns:p14="http://schemas.microsoft.com/office/powerpoint/2010/main" val="33586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FED99-2F1E-4015-8722-12358756091B}"/>
              </a:ext>
            </a:extLst>
          </p:cNvPr>
          <p:cNvPicPr>
            <a:picLocks noChangeAspect="1"/>
          </p:cNvPicPr>
          <p:nvPr/>
        </p:nvPicPr>
        <p:blipFill>
          <a:blip r:embed="rId2"/>
          <a:stretch>
            <a:fillRect/>
          </a:stretch>
        </p:blipFill>
        <p:spPr>
          <a:xfrm>
            <a:off x="893717" y="204652"/>
            <a:ext cx="10404566" cy="6165669"/>
          </a:xfrm>
          <a:prstGeom prst="rect">
            <a:avLst/>
          </a:prstGeom>
        </p:spPr>
      </p:pic>
      <p:sp>
        <p:nvSpPr>
          <p:cNvPr id="3" name="TextBox 2">
            <a:extLst>
              <a:ext uri="{FF2B5EF4-FFF2-40B4-BE49-F238E27FC236}">
                <a16:creationId xmlns:a16="http://schemas.microsoft.com/office/drawing/2014/main" id="{0E95547F-3275-4BFE-9B01-A593A86377D0}"/>
              </a:ext>
            </a:extLst>
          </p:cNvPr>
          <p:cNvSpPr txBox="1"/>
          <p:nvPr/>
        </p:nvSpPr>
        <p:spPr>
          <a:xfrm>
            <a:off x="783771" y="241457"/>
            <a:ext cx="8451668" cy="492443"/>
          </a:xfrm>
          <a:prstGeom prst="rect">
            <a:avLst/>
          </a:prstGeom>
          <a:solidFill>
            <a:schemeClr val="bg1"/>
          </a:solidFill>
        </p:spPr>
        <p:txBody>
          <a:bodyPr wrap="square" rtlCol="0">
            <a:spAutoFit/>
          </a:bodyPr>
          <a:lstStyle/>
          <a:p>
            <a:r>
              <a:rPr lang="en-US" sz="2600" dirty="0"/>
              <a:t>Read the descriptions and match them to the lunchboxes</a:t>
            </a:r>
            <a:endParaRPr lang="en-GB" sz="2600" dirty="0"/>
          </a:p>
        </p:txBody>
      </p:sp>
    </p:spTree>
    <p:extLst>
      <p:ext uri="{BB962C8B-B14F-4D97-AF65-F5344CB8AC3E}">
        <p14:creationId xmlns:p14="http://schemas.microsoft.com/office/powerpoint/2010/main" val="399592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865" y="2101931"/>
            <a:ext cx="3336966"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4203865" y="2471263"/>
            <a:ext cx="2555174"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949185" y="2650401"/>
            <a:ext cx="1058883" cy="36933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10666172" y="1968768"/>
            <a:ext cx="1325431" cy="2585323"/>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9" name="TextBox 8"/>
          <p:cNvSpPr txBox="1"/>
          <p:nvPr/>
        </p:nvSpPr>
        <p:spPr>
          <a:xfrm>
            <a:off x="172680" y="360423"/>
            <a:ext cx="3539612" cy="461665"/>
          </a:xfrm>
          <a:prstGeom prst="rect">
            <a:avLst/>
          </a:prstGeom>
          <a:noFill/>
        </p:spPr>
        <p:txBody>
          <a:bodyPr wrap="square" rtlCol="0">
            <a:spAutoFit/>
          </a:bodyPr>
          <a:lstStyle/>
          <a:p>
            <a:r>
              <a:rPr lang="en-US" sz="2400" b="1" u="sng" dirty="0"/>
              <a:t>Week 4 w/c 27</a:t>
            </a:r>
            <a:r>
              <a:rPr lang="en-US" sz="2400" b="1" u="sng" baseline="30000" dirty="0"/>
              <a:t>th</a:t>
            </a:r>
            <a:r>
              <a:rPr lang="en-US" sz="2400" b="1" u="sng" dirty="0"/>
              <a:t> June</a:t>
            </a:r>
            <a:endParaRPr lang="en-GB" sz="2400" dirty="0"/>
          </a:p>
        </p:txBody>
      </p:sp>
      <p:sp>
        <p:nvSpPr>
          <p:cNvPr id="10" name="TextBox 9">
            <a:extLst>
              <a:ext uri="{FF2B5EF4-FFF2-40B4-BE49-F238E27FC236}">
                <a16:creationId xmlns:a16="http://schemas.microsoft.com/office/drawing/2014/main" id="{F8A13E8F-0108-4F05-AA6D-9C0921DA721D}"/>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3" name="Picture 2">
            <a:extLst>
              <a:ext uri="{FF2B5EF4-FFF2-40B4-BE49-F238E27FC236}">
                <a16:creationId xmlns:a16="http://schemas.microsoft.com/office/drawing/2014/main" id="{0530CE35-9E19-47C5-A1FF-79BC5D34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Tree>
    <p:extLst>
      <p:ext uri="{BB962C8B-B14F-4D97-AF65-F5344CB8AC3E}">
        <p14:creationId xmlns:p14="http://schemas.microsoft.com/office/powerpoint/2010/main" val="42367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D3FDDA-F5D2-4A76-839F-74098DBC4BE9}"/>
              </a:ext>
            </a:extLst>
          </p:cNvPr>
          <p:cNvSpPr txBox="1"/>
          <p:nvPr/>
        </p:nvSpPr>
        <p:spPr>
          <a:xfrm>
            <a:off x="315092" y="1279025"/>
            <a:ext cx="5157017" cy="1785104"/>
          </a:xfrm>
          <a:prstGeom prst="rect">
            <a:avLst/>
          </a:prstGeom>
          <a:noFill/>
        </p:spPr>
        <p:txBody>
          <a:bodyPr wrap="square" rtlCol="0">
            <a:spAutoFit/>
          </a:bodyPr>
          <a:lstStyle/>
          <a:p>
            <a:r>
              <a:rPr lang="en-GB" sz="2200" dirty="0"/>
              <a:t>Read through the vocabulary for this week and spend a good amount of time trying to learn it. There are 2 slides of words to look at. You will need these words to complete the tasks on the next few slides. </a:t>
            </a:r>
          </a:p>
        </p:txBody>
      </p:sp>
      <p:pic>
        <p:nvPicPr>
          <p:cNvPr id="4" name="Picture 3">
            <a:extLst>
              <a:ext uri="{FF2B5EF4-FFF2-40B4-BE49-F238E27FC236}">
                <a16:creationId xmlns:a16="http://schemas.microsoft.com/office/drawing/2014/main" id="{C29459F6-B4DA-45E8-887F-278CC0BF932C}"/>
              </a:ext>
            </a:extLst>
          </p:cNvPr>
          <p:cNvPicPr>
            <a:picLocks noChangeAspect="1"/>
          </p:cNvPicPr>
          <p:nvPr/>
        </p:nvPicPr>
        <p:blipFill>
          <a:blip r:embed="rId2"/>
          <a:stretch>
            <a:fillRect/>
          </a:stretch>
        </p:blipFill>
        <p:spPr>
          <a:xfrm>
            <a:off x="5663777" y="377288"/>
            <a:ext cx="5544287" cy="5879821"/>
          </a:xfrm>
          <a:prstGeom prst="rect">
            <a:avLst/>
          </a:prstGeom>
        </p:spPr>
      </p:pic>
      <p:sp>
        <p:nvSpPr>
          <p:cNvPr id="5" name="TextBox 4">
            <a:extLst>
              <a:ext uri="{FF2B5EF4-FFF2-40B4-BE49-F238E27FC236}">
                <a16:creationId xmlns:a16="http://schemas.microsoft.com/office/drawing/2014/main" id="{0253C94E-85AB-4958-B485-41E5C71E04E3}"/>
              </a:ext>
            </a:extLst>
          </p:cNvPr>
          <p:cNvSpPr txBox="1"/>
          <p:nvPr/>
        </p:nvSpPr>
        <p:spPr>
          <a:xfrm>
            <a:off x="88513" y="56924"/>
            <a:ext cx="3839536" cy="492443"/>
          </a:xfrm>
          <a:prstGeom prst="rect">
            <a:avLst/>
          </a:prstGeom>
          <a:noFill/>
        </p:spPr>
        <p:txBody>
          <a:bodyPr wrap="square" rtlCol="0">
            <a:spAutoFit/>
          </a:bodyPr>
          <a:lstStyle/>
          <a:p>
            <a:r>
              <a:rPr lang="en-GB" sz="2600" b="1" u="sng" dirty="0"/>
              <a:t>WEEK 1 – w/c 6</a:t>
            </a:r>
            <a:r>
              <a:rPr lang="en-GB" sz="2600" b="1" u="sng" baseline="30000" dirty="0"/>
              <a:t>th</a:t>
            </a:r>
            <a:r>
              <a:rPr lang="en-GB" sz="2600" b="1" u="sng" dirty="0"/>
              <a:t> June</a:t>
            </a:r>
          </a:p>
        </p:txBody>
      </p:sp>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27E4A-4EC0-442D-8181-FAABC03F98C3}"/>
              </a:ext>
            </a:extLst>
          </p:cNvPr>
          <p:cNvSpPr txBox="1"/>
          <p:nvPr/>
        </p:nvSpPr>
        <p:spPr>
          <a:xfrm>
            <a:off x="325243" y="964369"/>
            <a:ext cx="5430710" cy="1785104"/>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There are more words on the next slide too. </a:t>
            </a:r>
          </a:p>
        </p:txBody>
      </p:sp>
      <p:pic>
        <p:nvPicPr>
          <p:cNvPr id="4" name="Picture 3">
            <a:extLst>
              <a:ext uri="{FF2B5EF4-FFF2-40B4-BE49-F238E27FC236}">
                <a16:creationId xmlns:a16="http://schemas.microsoft.com/office/drawing/2014/main" id="{36472F9D-37BE-4903-9AAF-0339353F2A5B}"/>
              </a:ext>
            </a:extLst>
          </p:cNvPr>
          <p:cNvPicPr>
            <a:picLocks noChangeAspect="1"/>
          </p:cNvPicPr>
          <p:nvPr/>
        </p:nvPicPr>
        <p:blipFill>
          <a:blip r:embed="rId2"/>
          <a:stretch>
            <a:fillRect/>
          </a:stretch>
        </p:blipFill>
        <p:spPr>
          <a:xfrm rot="10800000">
            <a:off x="5986227" y="487267"/>
            <a:ext cx="5430710" cy="5747224"/>
          </a:xfrm>
          <a:prstGeom prst="rect">
            <a:avLst/>
          </a:prstGeom>
        </p:spPr>
      </p:pic>
      <p:pic>
        <p:nvPicPr>
          <p:cNvPr id="5" name="Picture 4">
            <a:extLst>
              <a:ext uri="{FF2B5EF4-FFF2-40B4-BE49-F238E27FC236}">
                <a16:creationId xmlns:a16="http://schemas.microsoft.com/office/drawing/2014/main" id="{977621C7-BDA3-492B-A8F5-3C767AF6DDDC}"/>
              </a:ext>
            </a:extLst>
          </p:cNvPr>
          <p:cNvPicPr>
            <a:picLocks noChangeAspect="1"/>
          </p:cNvPicPr>
          <p:nvPr/>
        </p:nvPicPr>
        <p:blipFill>
          <a:blip r:embed="rId3"/>
          <a:stretch>
            <a:fillRect/>
          </a:stretch>
        </p:blipFill>
        <p:spPr>
          <a:xfrm rot="10800000">
            <a:off x="702176" y="2888021"/>
            <a:ext cx="5284051" cy="3120893"/>
          </a:xfrm>
          <a:prstGeom prst="rect">
            <a:avLst/>
          </a:prstGeom>
        </p:spPr>
      </p:pic>
      <p:sp>
        <p:nvSpPr>
          <p:cNvPr id="6" name="TextBox 5">
            <a:extLst>
              <a:ext uri="{FF2B5EF4-FFF2-40B4-BE49-F238E27FC236}">
                <a16:creationId xmlns:a16="http://schemas.microsoft.com/office/drawing/2014/main" id="{4EB1561F-95F2-4C18-8445-848C6F0412D0}"/>
              </a:ext>
            </a:extLst>
          </p:cNvPr>
          <p:cNvSpPr txBox="1"/>
          <p:nvPr/>
        </p:nvSpPr>
        <p:spPr>
          <a:xfrm>
            <a:off x="309717" y="360423"/>
            <a:ext cx="3539612" cy="461665"/>
          </a:xfrm>
          <a:prstGeom prst="rect">
            <a:avLst/>
          </a:prstGeom>
          <a:noFill/>
        </p:spPr>
        <p:txBody>
          <a:bodyPr wrap="square" rtlCol="0">
            <a:spAutoFit/>
          </a:bodyPr>
          <a:lstStyle/>
          <a:p>
            <a:r>
              <a:rPr lang="en-US" sz="2400" b="1" u="sng" dirty="0"/>
              <a:t>Week 5 w/c 4</a:t>
            </a:r>
            <a:r>
              <a:rPr lang="en-US" sz="2400" b="1" u="sng" baseline="30000" dirty="0"/>
              <a:t>th</a:t>
            </a:r>
            <a:r>
              <a:rPr lang="en-US" sz="2400" b="1" u="sng" dirty="0"/>
              <a:t> July</a:t>
            </a:r>
            <a:endParaRPr lang="en-GB" sz="2400" dirty="0"/>
          </a:p>
        </p:txBody>
      </p:sp>
    </p:spTree>
    <p:extLst>
      <p:ext uri="{BB962C8B-B14F-4D97-AF65-F5344CB8AC3E}">
        <p14:creationId xmlns:p14="http://schemas.microsoft.com/office/powerpoint/2010/main" val="180758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681A8-CDEF-48C2-9DCF-8C2A5AE9EE9F}"/>
              </a:ext>
            </a:extLst>
          </p:cNvPr>
          <p:cNvPicPr>
            <a:picLocks noChangeAspect="1"/>
          </p:cNvPicPr>
          <p:nvPr/>
        </p:nvPicPr>
        <p:blipFill>
          <a:blip r:embed="rId2"/>
          <a:stretch>
            <a:fillRect/>
          </a:stretch>
        </p:blipFill>
        <p:spPr>
          <a:xfrm rot="10800000">
            <a:off x="394480" y="840008"/>
            <a:ext cx="5697451" cy="3745054"/>
          </a:xfrm>
          <a:prstGeom prst="rect">
            <a:avLst/>
          </a:prstGeom>
        </p:spPr>
      </p:pic>
      <p:pic>
        <p:nvPicPr>
          <p:cNvPr id="4" name="Picture 3">
            <a:extLst>
              <a:ext uri="{FF2B5EF4-FFF2-40B4-BE49-F238E27FC236}">
                <a16:creationId xmlns:a16="http://schemas.microsoft.com/office/drawing/2014/main" id="{00217E5E-0FB3-4840-A824-8F7B27BEB772}"/>
              </a:ext>
            </a:extLst>
          </p:cNvPr>
          <p:cNvPicPr>
            <a:picLocks noChangeAspect="1"/>
          </p:cNvPicPr>
          <p:nvPr/>
        </p:nvPicPr>
        <p:blipFill>
          <a:blip r:embed="rId3"/>
          <a:stretch>
            <a:fillRect/>
          </a:stretch>
        </p:blipFill>
        <p:spPr>
          <a:xfrm>
            <a:off x="6238194" y="587147"/>
            <a:ext cx="5698691" cy="5447893"/>
          </a:xfrm>
          <a:prstGeom prst="rect">
            <a:avLst/>
          </a:prstGeom>
        </p:spPr>
      </p:pic>
    </p:spTree>
    <p:extLst>
      <p:ext uri="{BB962C8B-B14F-4D97-AF65-F5344CB8AC3E}">
        <p14:creationId xmlns:p14="http://schemas.microsoft.com/office/powerpoint/2010/main" val="339997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168184" y="2926516"/>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a:p>
            <a:pPr algn="l"/>
            <a:endParaRPr lang="en-GB" u="sng" dirty="0"/>
          </a:p>
        </p:txBody>
      </p:sp>
      <p:sp>
        <p:nvSpPr>
          <p:cNvPr id="2" name="TextBox 1"/>
          <p:cNvSpPr txBox="1"/>
          <p:nvPr/>
        </p:nvSpPr>
        <p:spPr>
          <a:xfrm>
            <a:off x="21844" y="386754"/>
            <a:ext cx="12148312" cy="1615827"/>
          </a:xfrm>
          <a:prstGeom prst="rect">
            <a:avLst/>
          </a:prstGeom>
          <a:noFill/>
        </p:spPr>
        <p:txBody>
          <a:bodyPr wrap="square" rtlCol="0">
            <a:spAutoFit/>
          </a:bodyPr>
          <a:lstStyle/>
          <a:p>
            <a:r>
              <a:rPr lang="en-GB" sz="2800" dirty="0"/>
              <a:t>Did you know that in Germany pupils don’t wear a school uniform?</a:t>
            </a:r>
          </a:p>
          <a:p>
            <a:endParaRPr lang="en-GB" sz="1500" dirty="0"/>
          </a:p>
          <a:p>
            <a:r>
              <a:rPr lang="en-GB" sz="2800" dirty="0"/>
              <a:t>Look at the picture below. Copy the pictures and label them in your book. Remember der/die/das are the German words for ‘the’. Title ‘</a:t>
            </a:r>
            <a:r>
              <a:rPr lang="en-GB" sz="2800" u="sng" dirty="0"/>
              <a:t>die </a:t>
            </a:r>
            <a:r>
              <a:rPr lang="en-GB" sz="2800" u="sng" dirty="0" err="1"/>
              <a:t>Kleider</a:t>
            </a:r>
            <a:r>
              <a:rPr lang="en-GB" sz="2800" u="sng" dirty="0"/>
              <a:t> – clothes</a:t>
            </a:r>
            <a:r>
              <a:rPr lang="en-GB" sz="2800" dirty="0"/>
              <a:t>’</a:t>
            </a:r>
          </a:p>
        </p:txBody>
      </p:sp>
      <p:pic>
        <p:nvPicPr>
          <p:cNvPr id="8" name="Picture 7"/>
          <p:cNvPicPr/>
          <p:nvPr/>
        </p:nvPicPr>
        <p:blipFill>
          <a:blip r:embed="rId2"/>
          <a:stretch>
            <a:fillRect/>
          </a:stretch>
        </p:blipFill>
        <p:spPr>
          <a:xfrm>
            <a:off x="21844" y="2405551"/>
            <a:ext cx="7357281" cy="4141218"/>
          </a:xfrm>
          <a:prstGeom prst="rect">
            <a:avLst/>
          </a:prstGeom>
        </p:spPr>
      </p:pic>
      <p:pic>
        <p:nvPicPr>
          <p:cNvPr id="4" name="Picture 3"/>
          <p:cNvPicPr>
            <a:picLocks noChangeAspect="1"/>
          </p:cNvPicPr>
          <p:nvPr/>
        </p:nvPicPr>
        <p:blipFill>
          <a:blip r:embed="rId3"/>
          <a:stretch>
            <a:fillRect/>
          </a:stretch>
        </p:blipFill>
        <p:spPr>
          <a:xfrm>
            <a:off x="7400969" y="1987000"/>
            <a:ext cx="4668728" cy="4779559"/>
          </a:xfrm>
          <a:prstGeom prst="rect">
            <a:avLst/>
          </a:prstGeom>
        </p:spPr>
      </p:pic>
    </p:spTree>
    <p:extLst>
      <p:ext uri="{BB962C8B-B14F-4D97-AF65-F5344CB8AC3E}">
        <p14:creationId xmlns:p14="http://schemas.microsoft.com/office/powerpoint/2010/main" val="257471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5B95B-0253-45A5-AFFC-6711EDAF21C0}"/>
              </a:ext>
            </a:extLst>
          </p:cNvPr>
          <p:cNvPicPr>
            <a:picLocks noChangeAspect="1"/>
          </p:cNvPicPr>
          <p:nvPr/>
        </p:nvPicPr>
        <p:blipFill>
          <a:blip r:embed="rId4"/>
          <a:stretch>
            <a:fillRect/>
          </a:stretch>
        </p:blipFill>
        <p:spPr>
          <a:xfrm>
            <a:off x="1868799" y="1679665"/>
            <a:ext cx="9194187" cy="5178335"/>
          </a:xfrm>
          <a:prstGeom prst="rect">
            <a:avLst/>
          </a:prstGeom>
        </p:spPr>
      </p:pic>
      <p:pic>
        <p:nvPicPr>
          <p:cNvPr id="5" name="42 Unit 5 Ex 1">
            <a:hlinkClick r:id="" action="ppaction://media"/>
            <a:extLst>
              <a:ext uri="{FF2B5EF4-FFF2-40B4-BE49-F238E27FC236}">
                <a16:creationId xmlns:a16="http://schemas.microsoft.com/office/drawing/2014/main" id="{50E3DB96-BDD5-4A4E-91E8-DC0F59F5E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id="{9079147F-9908-4DCD-B60B-8BFAFDFFD141}"/>
              </a:ext>
            </a:extLst>
          </p:cNvPr>
          <p:cNvSpPr txBox="1"/>
          <p:nvPr/>
        </p:nvSpPr>
        <p:spPr>
          <a:xfrm>
            <a:off x="3988526" y="157390"/>
            <a:ext cx="8203474" cy="1292662"/>
          </a:xfrm>
          <a:prstGeom prst="rect">
            <a:avLst/>
          </a:prstGeom>
          <a:noFill/>
        </p:spPr>
        <p:txBody>
          <a:bodyPr wrap="square" rtlCol="0">
            <a:spAutoFit/>
          </a:bodyPr>
          <a:lstStyle/>
          <a:p>
            <a:r>
              <a:rPr lang="en-US" sz="2600" dirty="0"/>
              <a:t>Listen to the recording. What order do they mention the items? Write down the letters in the correct order.</a:t>
            </a:r>
          </a:p>
          <a:p>
            <a:r>
              <a:rPr lang="en-US" sz="2600" dirty="0"/>
              <a:t>Example, j, …</a:t>
            </a:r>
            <a:endParaRPr lang="en-GB" sz="2600" dirty="0"/>
          </a:p>
        </p:txBody>
      </p:sp>
    </p:spTree>
    <p:extLst>
      <p:ext uri="{BB962C8B-B14F-4D97-AF65-F5344CB8AC3E}">
        <p14:creationId xmlns:p14="http://schemas.microsoft.com/office/powerpoint/2010/main" val="17478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2B0E0D-0921-48D9-BF89-637E0CC77434}"/>
              </a:ext>
            </a:extLst>
          </p:cNvPr>
          <p:cNvPicPr>
            <a:picLocks noChangeAspect="1"/>
          </p:cNvPicPr>
          <p:nvPr/>
        </p:nvPicPr>
        <p:blipFill>
          <a:blip r:embed="rId2"/>
          <a:stretch>
            <a:fillRect/>
          </a:stretch>
        </p:blipFill>
        <p:spPr>
          <a:xfrm>
            <a:off x="3696146" y="4551854"/>
            <a:ext cx="8388231" cy="2101667"/>
          </a:xfrm>
          <a:prstGeom prst="rect">
            <a:avLst/>
          </a:prstGeom>
        </p:spPr>
      </p:pic>
      <p:pic>
        <p:nvPicPr>
          <p:cNvPr id="3" name="Picture 2">
            <a:extLst>
              <a:ext uri="{FF2B5EF4-FFF2-40B4-BE49-F238E27FC236}">
                <a16:creationId xmlns:a16="http://schemas.microsoft.com/office/drawing/2014/main" id="{2F784049-4166-42E3-B396-7A0DA0FCEAD4}"/>
              </a:ext>
            </a:extLst>
          </p:cNvPr>
          <p:cNvPicPr/>
          <p:nvPr/>
        </p:nvPicPr>
        <p:blipFill>
          <a:blip r:embed="rId3"/>
          <a:stretch>
            <a:fillRect/>
          </a:stretch>
        </p:blipFill>
        <p:spPr>
          <a:xfrm>
            <a:off x="3787020" y="0"/>
            <a:ext cx="7723662" cy="4450976"/>
          </a:xfrm>
          <a:prstGeom prst="rect">
            <a:avLst/>
          </a:prstGeom>
        </p:spPr>
      </p:pic>
      <p:sp>
        <p:nvSpPr>
          <p:cNvPr id="4" name="TextBox 3">
            <a:extLst>
              <a:ext uri="{FF2B5EF4-FFF2-40B4-BE49-F238E27FC236}">
                <a16:creationId xmlns:a16="http://schemas.microsoft.com/office/drawing/2014/main" id="{7C8DDF77-6339-47FE-BFD7-1F0DA61A33BA}"/>
              </a:ext>
            </a:extLst>
          </p:cNvPr>
          <p:cNvSpPr txBox="1"/>
          <p:nvPr/>
        </p:nvSpPr>
        <p:spPr>
          <a:xfrm>
            <a:off x="0" y="95157"/>
            <a:ext cx="3885250" cy="1692771"/>
          </a:xfrm>
          <a:prstGeom prst="rect">
            <a:avLst/>
          </a:prstGeom>
          <a:noFill/>
        </p:spPr>
        <p:txBody>
          <a:bodyPr wrap="square" rtlCol="0">
            <a:spAutoFit/>
          </a:bodyPr>
          <a:lstStyle/>
          <a:p>
            <a:r>
              <a:rPr lang="en-US" sz="2600" dirty="0"/>
              <a:t>Look at the picture. Are the 6 statements true or false? </a:t>
            </a:r>
          </a:p>
          <a:p>
            <a:r>
              <a:rPr lang="en-US" sz="2600" dirty="0"/>
              <a:t>Remember ‘</a:t>
            </a:r>
            <a:r>
              <a:rPr lang="en-US" sz="2600" dirty="0" err="1"/>
              <a:t>ist</a:t>
            </a:r>
            <a:r>
              <a:rPr lang="en-US" sz="2600" dirty="0"/>
              <a:t>’ means ‘is’ and ‘</a:t>
            </a:r>
            <a:r>
              <a:rPr lang="en-US" sz="2600" dirty="0" err="1"/>
              <a:t>sind</a:t>
            </a:r>
            <a:r>
              <a:rPr lang="en-US" sz="2600" dirty="0"/>
              <a:t>’ means ‘are</a:t>
            </a:r>
            <a:r>
              <a:rPr lang="en-US" dirty="0"/>
              <a:t>’</a:t>
            </a:r>
            <a:endParaRPr lang="en-GB" dirty="0"/>
          </a:p>
        </p:txBody>
      </p:sp>
      <p:pic>
        <p:nvPicPr>
          <p:cNvPr id="5" name="Picture 4">
            <a:extLst>
              <a:ext uri="{FF2B5EF4-FFF2-40B4-BE49-F238E27FC236}">
                <a16:creationId xmlns:a16="http://schemas.microsoft.com/office/drawing/2014/main" id="{AFFF39F5-8D41-47ED-9168-964DA35798E4}"/>
              </a:ext>
            </a:extLst>
          </p:cNvPr>
          <p:cNvPicPr>
            <a:picLocks noChangeAspect="1"/>
          </p:cNvPicPr>
          <p:nvPr/>
        </p:nvPicPr>
        <p:blipFill>
          <a:blip r:embed="rId4"/>
          <a:stretch>
            <a:fillRect/>
          </a:stretch>
        </p:blipFill>
        <p:spPr>
          <a:xfrm>
            <a:off x="681318" y="2139108"/>
            <a:ext cx="1564686" cy="4623735"/>
          </a:xfrm>
          <a:prstGeom prst="rect">
            <a:avLst/>
          </a:prstGeom>
        </p:spPr>
      </p:pic>
    </p:spTree>
    <p:extLst>
      <p:ext uri="{BB962C8B-B14F-4D97-AF65-F5344CB8AC3E}">
        <p14:creationId xmlns:p14="http://schemas.microsoft.com/office/powerpoint/2010/main" val="203856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443"/>
            <a:ext cx="12286445" cy="6172155"/>
          </a:xfrm>
        </p:spPr>
        <p:txBody>
          <a:bodyPr/>
          <a:lstStyle/>
          <a:p>
            <a:pPr marL="0" indent="0">
              <a:buNone/>
            </a:pPr>
            <a:r>
              <a:rPr lang="en-GB" sz="2700" dirty="0"/>
              <a:t>Log on to the beginner’s section of </a:t>
            </a:r>
            <a:r>
              <a:rPr lang="en-GB" sz="2700" dirty="0" err="1"/>
              <a:t>Linguascope</a:t>
            </a:r>
            <a:r>
              <a:rPr lang="en-GB" sz="2700" dirty="0"/>
              <a:t> and practise the clothes vocabulary (Die </a:t>
            </a:r>
            <a:r>
              <a:rPr lang="en-GB" sz="2700" dirty="0" err="1"/>
              <a:t>Kleidung</a:t>
            </a:r>
            <a:r>
              <a:rPr lang="en-GB" sz="2700" dirty="0"/>
              <a:t> 1 and 2). You will find this in the green section as seen below. Make a note of the new vocabulary that is introduced (shorts/suit/dungarees </a:t>
            </a:r>
            <a:r>
              <a:rPr lang="en-GB" sz="2700" dirty="0" err="1"/>
              <a:t>etc</a:t>
            </a:r>
            <a:r>
              <a:rPr lang="en-GB" sz="2700" dirty="0"/>
              <a:t>). </a:t>
            </a:r>
          </a:p>
          <a:p>
            <a:endParaRPr lang="en-GB" dirty="0"/>
          </a:p>
        </p:txBody>
      </p:sp>
      <p:pic>
        <p:nvPicPr>
          <p:cNvPr id="4" name="Picture 3"/>
          <p:cNvPicPr>
            <a:picLocks noChangeAspect="1"/>
          </p:cNvPicPr>
          <p:nvPr/>
        </p:nvPicPr>
        <p:blipFill>
          <a:blip r:embed="rId2"/>
          <a:stretch>
            <a:fillRect/>
          </a:stretch>
        </p:blipFill>
        <p:spPr>
          <a:xfrm>
            <a:off x="1885547" y="1274082"/>
            <a:ext cx="8515350" cy="1657350"/>
          </a:xfrm>
          <a:prstGeom prst="rect">
            <a:avLst/>
          </a:prstGeom>
        </p:spPr>
      </p:pic>
      <p:pic>
        <p:nvPicPr>
          <p:cNvPr id="5" name="Picture 4"/>
          <p:cNvPicPr>
            <a:picLocks noChangeAspect="1"/>
          </p:cNvPicPr>
          <p:nvPr/>
        </p:nvPicPr>
        <p:blipFill>
          <a:blip r:embed="rId3"/>
          <a:stretch>
            <a:fillRect/>
          </a:stretch>
        </p:blipFill>
        <p:spPr>
          <a:xfrm>
            <a:off x="3024590" y="3430631"/>
            <a:ext cx="8486775" cy="3219450"/>
          </a:xfrm>
          <a:prstGeom prst="rect">
            <a:avLst/>
          </a:prstGeom>
        </p:spPr>
      </p:pic>
      <p:sp>
        <p:nvSpPr>
          <p:cNvPr id="6" name="TextBox 5"/>
          <p:cNvSpPr txBox="1"/>
          <p:nvPr/>
        </p:nvSpPr>
        <p:spPr>
          <a:xfrm>
            <a:off x="115910" y="3670479"/>
            <a:ext cx="2908680" cy="2677656"/>
          </a:xfrm>
          <a:prstGeom prst="rect">
            <a:avLst/>
          </a:prstGeom>
          <a:noFill/>
        </p:spPr>
        <p:txBody>
          <a:bodyPr wrap="square" rtlCol="0">
            <a:spAutoFit/>
          </a:bodyPr>
          <a:lstStyle/>
          <a:p>
            <a:r>
              <a:rPr lang="en-GB" sz="2800" u="sng" dirty="0"/>
              <a:t>Optional task-</a:t>
            </a:r>
          </a:p>
          <a:p>
            <a:r>
              <a:rPr lang="en-GB" sz="2800" dirty="0"/>
              <a:t>If you would like to print out a worksheet or take a quick test you will find that here: </a:t>
            </a:r>
          </a:p>
        </p:txBody>
      </p:sp>
      <p:cxnSp>
        <p:nvCxnSpPr>
          <p:cNvPr id="8" name="Straight Arrow Connector 7"/>
          <p:cNvCxnSpPr/>
          <p:nvPr/>
        </p:nvCxnSpPr>
        <p:spPr>
          <a:xfrm flipV="1">
            <a:off x="2905489" y="5680732"/>
            <a:ext cx="6053071" cy="50112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05489" y="6180710"/>
            <a:ext cx="6053070" cy="306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AB66AA-4281-416D-96AA-E6A6EE0E2D11}"/>
              </a:ext>
            </a:extLst>
          </p:cNvPr>
          <p:cNvSpPr txBox="1"/>
          <p:nvPr/>
        </p:nvSpPr>
        <p:spPr>
          <a:xfrm>
            <a:off x="2251165" y="287205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spTree>
    <p:extLst>
      <p:ext uri="{BB962C8B-B14F-4D97-AF65-F5344CB8AC3E}">
        <p14:creationId xmlns:p14="http://schemas.microsoft.com/office/powerpoint/2010/main" val="2354353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6 w/c 11</a:t>
            </a:r>
            <a:r>
              <a:rPr lang="en-US" sz="2400" b="1" u="sng" baseline="30000" dirty="0"/>
              <a:t>th</a:t>
            </a:r>
            <a:r>
              <a:rPr lang="en-US" sz="2400" b="1" u="sng" dirty="0"/>
              <a:t> July</a:t>
            </a:r>
            <a:endParaRPr lang="en-GB" sz="2400" b="1" u="sng"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220E95-DE53-4996-A0C6-32EAB50149E6}"/>
              </a:ext>
            </a:extLst>
          </p:cNvPr>
          <p:cNvSpPr txBox="1"/>
          <p:nvPr/>
        </p:nvSpPr>
        <p:spPr>
          <a:xfrm>
            <a:off x="351762" y="2820977"/>
            <a:ext cx="11195804" cy="3046988"/>
          </a:xfrm>
          <a:prstGeom prst="rect">
            <a:avLst/>
          </a:prstGeom>
          <a:noFill/>
        </p:spPr>
        <p:txBody>
          <a:bodyPr wrap="square" rtlCol="0">
            <a:spAutoFit/>
          </a:bodyPr>
          <a:lstStyle/>
          <a:p>
            <a:r>
              <a:rPr lang="en-GB" sz="3200" dirty="0"/>
              <a:t>This week is assessment week. Spend some time revising all of the vocab on these slides so far (or revise the chapter 2 vocab sheet in your exercise book) and then email your teacher for the test papers. There are also revision activities on the next slide. </a:t>
            </a:r>
          </a:p>
          <a:p>
            <a:endParaRPr lang="en-GB" sz="3200" dirty="0"/>
          </a:p>
          <a:p>
            <a:endParaRPr lang="en-GB" sz="3200" dirty="0"/>
          </a:p>
        </p:txBody>
      </p:sp>
    </p:spTree>
    <p:extLst>
      <p:ext uri="{BB962C8B-B14F-4D97-AF65-F5344CB8AC3E}">
        <p14:creationId xmlns:p14="http://schemas.microsoft.com/office/powerpoint/2010/main" val="30341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50" y="0"/>
            <a:ext cx="11758411" cy="6113699"/>
          </a:xfrm>
          <a:noFill/>
        </p:spPr>
        <p:txBody>
          <a:bodyPr>
            <a:normAutofit/>
          </a:bodyPr>
          <a:lstStyle/>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sz="2000" u="sng" dirty="0"/>
          </a:p>
        </p:txBody>
      </p:sp>
      <p:sp>
        <p:nvSpPr>
          <p:cNvPr id="5" name="TextBox 4"/>
          <p:cNvSpPr txBox="1"/>
          <p:nvPr/>
        </p:nvSpPr>
        <p:spPr>
          <a:xfrm>
            <a:off x="6771414" y="1502442"/>
            <a:ext cx="184731" cy="492443"/>
          </a:xfrm>
          <a:prstGeom prst="rect">
            <a:avLst/>
          </a:prstGeom>
          <a:noFill/>
        </p:spPr>
        <p:txBody>
          <a:bodyPr wrap="none" rtlCol="0">
            <a:spAutoFit/>
          </a:bodyPr>
          <a:lstStyle/>
          <a:p>
            <a:endParaRPr lang="en-GB" sz="2600" dirty="0"/>
          </a:p>
        </p:txBody>
      </p:sp>
      <p:sp>
        <p:nvSpPr>
          <p:cNvPr id="9" name="Rectangle 1"/>
          <p:cNvSpPr>
            <a:spLocks noChangeArrowheads="1"/>
          </p:cNvSpPr>
          <p:nvPr/>
        </p:nvSpPr>
        <p:spPr bwMode="auto">
          <a:xfrm>
            <a:off x="130629" y="-186298"/>
            <a:ext cx="92900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Look at the 6 pictures below. Write down what they are in German</a:t>
            </a:r>
          </a:p>
        </p:txBody>
      </p:sp>
      <p:sp>
        <p:nvSpPr>
          <p:cNvPr id="10" name="Rectangle 1"/>
          <p:cNvSpPr>
            <a:spLocks noChangeArrowheads="1"/>
          </p:cNvSpPr>
          <p:nvPr/>
        </p:nvSpPr>
        <p:spPr bwMode="auto">
          <a:xfrm>
            <a:off x="6956145" y="458997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231818" y="916521"/>
            <a:ext cx="10462684" cy="3368474"/>
          </a:xfrm>
          <a:prstGeom prst="rect">
            <a:avLst/>
          </a:prstGeom>
        </p:spPr>
      </p:pic>
      <p:sp>
        <p:nvSpPr>
          <p:cNvPr id="11" name="Rectangle 1"/>
          <p:cNvSpPr>
            <a:spLocks noChangeArrowheads="1"/>
          </p:cNvSpPr>
          <p:nvPr/>
        </p:nvSpPr>
        <p:spPr bwMode="auto">
          <a:xfrm>
            <a:off x="231818" y="3940379"/>
            <a:ext cx="822718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Unscramble these school subjects. Example is done for you.</a:t>
            </a:r>
          </a:p>
        </p:txBody>
      </p:sp>
      <p:sp>
        <p:nvSpPr>
          <p:cNvPr id="12" name="Rectangle 1"/>
          <p:cNvSpPr>
            <a:spLocks noChangeArrowheads="1"/>
          </p:cNvSpPr>
          <p:nvPr/>
        </p:nvSpPr>
        <p:spPr bwMode="auto">
          <a:xfrm>
            <a:off x="231818" y="5013492"/>
            <a:ext cx="1152877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dirty="0">
                <a:latin typeface="Calibri" panose="020F0502020204030204" pitchFamily="34" charset="0"/>
                <a:ea typeface="Times New Roman" panose="02020603050405020304" pitchFamily="18" charset="0"/>
                <a:cs typeface="Calibri" panose="020F0502020204030204" pitchFamily="34" charset="0"/>
              </a:rPr>
              <a:t>Example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tuksn</a:t>
            </a:r>
            <a:r>
              <a:rPr lang="en-GB" altLang="en-US" sz="2400" dirty="0">
                <a:latin typeface="Calibri" panose="020F0502020204030204" pitchFamily="34" charset="0"/>
                <a:ea typeface="Times New Roman" panose="02020603050405020304" pitchFamily="18" charset="0"/>
                <a:cs typeface="Calibri" panose="020F0502020204030204" pitchFamily="34" charset="0"/>
              </a:rPr>
              <a:t>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Kunst</a:t>
            </a: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1. </a:t>
            </a:r>
            <a:r>
              <a:rPr lang="en-GB" altLang="en-US" sz="2600" dirty="0" err="1"/>
              <a:t>hsedctu</a:t>
            </a:r>
            <a:r>
              <a:rPr lang="en-GB" altLang="en-US" sz="2600" dirty="0"/>
              <a:t>        2.kendurde       3. </a:t>
            </a:r>
            <a:r>
              <a:rPr lang="en-GB" altLang="en-US" sz="2600" dirty="0" err="1"/>
              <a:t>kiofrnmita</a:t>
            </a:r>
            <a:r>
              <a:rPr lang="en-GB" altLang="en-US" sz="2600" dirty="0"/>
              <a:t>        4. </a:t>
            </a:r>
            <a:r>
              <a:rPr lang="en-GB" altLang="en-US" sz="2600" dirty="0" err="1"/>
              <a:t>iksmu</a:t>
            </a:r>
            <a:r>
              <a:rPr lang="en-GB" altLang="en-US" sz="2600" dirty="0"/>
              <a:t>      5. </a:t>
            </a:r>
            <a:r>
              <a:rPr lang="en-GB" altLang="en-US" sz="2600" dirty="0" err="1"/>
              <a:t>tahme</a:t>
            </a:r>
            <a:endParaRPr lang="en-GB" altLang="en-US" sz="2600" dirty="0"/>
          </a:p>
        </p:txBody>
      </p:sp>
    </p:spTree>
    <p:extLst>
      <p:ext uri="{BB962C8B-B14F-4D97-AF65-F5344CB8AC3E}">
        <p14:creationId xmlns:p14="http://schemas.microsoft.com/office/powerpoint/2010/main" val="82203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726" y="2073183"/>
            <a:ext cx="10787940" cy="3125834"/>
          </a:xfrm>
          <a:prstGeom prst="rect">
            <a:avLst/>
          </a:prstGeom>
        </p:spPr>
      </p:pic>
      <p:sp>
        <p:nvSpPr>
          <p:cNvPr id="3" name="TextBox 2"/>
          <p:cNvSpPr txBox="1"/>
          <p:nvPr/>
        </p:nvSpPr>
        <p:spPr>
          <a:xfrm>
            <a:off x="1584686" y="966652"/>
            <a:ext cx="8894459" cy="615553"/>
          </a:xfrm>
          <a:prstGeom prst="rect">
            <a:avLst/>
          </a:prstGeom>
          <a:noFill/>
        </p:spPr>
        <p:txBody>
          <a:bodyPr wrap="square" rtlCol="0">
            <a:spAutoFit/>
          </a:bodyPr>
          <a:lstStyle/>
          <a:p>
            <a:r>
              <a:rPr lang="en-GB" sz="3400" dirty="0"/>
              <a:t>Are these statements positive or negative?</a:t>
            </a:r>
          </a:p>
        </p:txBody>
      </p:sp>
    </p:spTree>
    <p:extLst>
      <p:ext uri="{BB962C8B-B14F-4D97-AF65-F5344CB8AC3E}">
        <p14:creationId xmlns:p14="http://schemas.microsoft.com/office/powerpoint/2010/main" val="1564552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8920" y="1031131"/>
            <a:ext cx="8732657" cy="5826869"/>
          </a:xfrm>
          <a:prstGeom prst="rect">
            <a:avLst/>
          </a:prstGeom>
        </p:spPr>
      </p:pic>
      <p:sp>
        <p:nvSpPr>
          <p:cNvPr id="3" name="TextBox 2"/>
          <p:cNvSpPr txBox="1"/>
          <p:nvPr/>
        </p:nvSpPr>
        <p:spPr>
          <a:xfrm>
            <a:off x="836022" y="91440"/>
            <a:ext cx="11077303" cy="954107"/>
          </a:xfrm>
          <a:prstGeom prst="rect">
            <a:avLst/>
          </a:prstGeom>
          <a:solidFill>
            <a:schemeClr val="bg1"/>
          </a:solidFill>
        </p:spPr>
        <p:txBody>
          <a:bodyPr wrap="square" rtlCol="0">
            <a:spAutoFit/>
          </a:bodyPr>
          <a:lstStyle/>
          <a:p>
            <a:r>
              <a:rPr lang="en-GB" sz="2800" dirty="0"/>
              <a:t>Read the texts about Lea and Marie. Who mentions the items of clothing? Example 1 Marie</a:t>
            </a:r>
          </a:p>
        </p:txBody>
      </p:sp>
    </p:spTree>
    <p:extLst>
      <p:ext uri="{BB962C8B-B14F-4D97-AF65-F5344CB8AC3E}">
        <p14:creationId xmlns:p14="http://schemas.microsoft.com/office/powerpoint/2010/main" val="9200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5352C-7CF5-46B5-BC49-1E989403458F}"/>
              </a:ext>
            </a:extLst>
          </p:cNvPr>
          <p:cNvPicPr>
            <a:picLocks noChangeAspect="1"/>
          </p:cNvPicPr>
          <p:nvPr/>
        </p:nvPicPr>
        <p:blipFill>
          <a:blip r:embed="rId2"/>
          <a:stretch>
            <a:fillRect/>
          </a:stretch>
        </p:blipFill>
        <p:spPr>
          <a:xfrm>
            <a:off x="5818425" y="0"/>
            <a:ext cx="5462867" cy="3429000"/>
          </a:xfrm>
          <a:prstGeom prst="rect">
            <a:avLst/>
          </a:prstGeom>
        </p:spPr>
      </p:pic>
      <p:pic>
        <p:nvPicPr>
          <p:cNvPr id="5" name="Picture 4">
            <a:extLst>
              <a:ext uri="{FF2B5EF4-FFF2-40B4-BE49-F238E27FC236}">
                <a16:creationId xmlns:a16="http://schemas.microsoft.com/office/drawing/2014/main" id="{D06BEF5C-C8AB-4514-9653-EBED3D8A65DB}"/>
              </a:ext>
            </a:extLst>
          </p:cNvPr>
          <p:cNvPicPr>
            <a:picLocks noChangeAspect="1"/>
          </p:cNvPicPr>
          <p:nvPr/>
        </p:nvPicPr>
        <p:blipFill>
          <a:blip r:embed="rId3"/>
          <a:stretch>
            <a:fillRect/>
          </a:stretch>
        </p:blipFill>
        <p:spPr>
          <a:xfrm>
            <a:off x="5991497" y="3766702"/>
            <a:ext cx="5062440" cy="870611"/>
          </a:xfrm>
          <a:prstGeom prst="rect">
            <a:avLst/>
          </a:prstGeom>
        </p:spPr>
      </p:pic>
      <p:pic>
        <p:nvPicPr>
          <p:cNvPr id="6" name="Picture 5">
            <a:extLst>
              <a:ext uri="{FF2B5EF4-FFF2-40B4-BE49-F238E27FC236}">
                <a16:creationId xmlns:a16="http://schemas.microsoft.com/office/drawing/2014/main" id="{335BF371-F57F-439E-8796-7810182022D1}"/>
              </a:ext>
            </a:extLst>
          </p:cNvPr>
          <p:cNvPicPr>
            <a:picLocks noChangeAspect="1"/>
          </p:cNvPicPr>
          <p:nvPr/>
        </p:nvPicPr>
        <p:blipFill>
          <a:blip r:embed="rId4"/>
          <a:stretch>
            <a:fillRect/>
          </a:stretch>
        </p:blipFill>
        <p:spPr>
          <a:xfrm>
            <a:off x="613630" y="2894181"/>
            <a:ext cx="5129469" cy="3859316"/>
          </a:xfrm>
          <a:prstGeom prst="rect">
            <a:avLst/>
          </a:prstGeom>
        </p:spPr>
      </p:pic>
    </p:spTree>
    <p:extLst>
      <p:ext uri="{BB962C8B-B14F-4D97-AF65-F5344CB8AC3E}">
        <p14:creationId xmlns:p14="http://schemas.microsoft.com/office/powerpoint/2010/main" val="2493032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7 w/c 18</a:t>
            </a:r>
            <a:r>
              <a:rPr lang="en-US" sz="2400" b="1" u="sng" baseline="30000" dirty="0"/>
              <a:t>th</a:t>
            </a:r>
            <a:r>
              <a:rPr lang="en-US" sz="2400" b="1" u="sng" dirty="0"/>
              <a:t> July</a:t>
            </a:r>
            <a:endParaRPr lang="en-GB" sz="2400" b="1" u="sng" dirty="0"/>
          </a:p>
        </p:txBody>
      </p:sp>
      <p:sp>
        <p:nvSpPr>
          <p:cNvPr id="3" name="Title 1"/>
          <p:cNvSpPr txBox="1">
            <a:spLocks/>
          </p:cNvSpPr>
          <p:nvPr/>
        </p:nvSpPr>
        <p:spPr>
          <a:xfrm>
            <a:off x="435694" y="549215"/>
            <a:ext cx="6788065"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Vocabulary revision week. Recap the topics we have done this year in German. You can use Quizlet, </a:t>
            </a:r>
            <a:r>
              <a:rPr lang="en-US" sz="2400" b="1" dirty="0" err="1"/>
              <a:t>Linguascope</a:t>
            </a:r>
            <a:r>
              <a:rPr lang="en-US" sz="2400" b="1" dirty="0"/>
              <a:t> or </a:t>
            </a:r>
            <a:r>
              <a:rPr lang="en-US" sz="2400" b="1" dirty="0" err="1"/>
              <a:t>Blooket</a:t>
            </a:r>
            <a:r>
              <a:rPr lang="en-US" sz="2400" b="1" dirty="0"/>
              <a:t>. There are some suggestions for </a:t>
            </a:r>
            <a:r>
              <a:rPr lang="en-US" sz="2400" b="1" dirty="0" err="1"/>
              <a:t>Linguascope</a:t>
            </a:r>
            <a:r>
              <a:rPr lang="en-US" sz="2400" b="1" dirty="0"/>
              <a:t> on the following slides. </a:t>
            </a:r>
            <a:endParaRPr lang="en-GB" sz="2400" b="1" dirty="0"/>
          </a:p>
        </p:txBody>
      </p:sp>
      <p:sp>
        <p:nvSpPr>
          <p:cNvPr id="7" name="TextBox 6">
            <a:extLst>
              <a:ext uri="{FF2B5EF4-FFF2-40B4-BE49-F238E27FC236}">
                <a16:creationId xmlns:a16="http://schemas.microsoft.com/office/drawing/2014/main" id="{D654A4B8-1730-47DF-A66B-8063CF10903D}"/>
              </a:ext>
            </a:extLst>
          </p:cNvPr>
          <p:cNvSpPr txBox="1"/>
          <p:nvPr/>
        </p:nvSpPr>
        <p:spPr>
          <a:xfrm>
            <a:off x="4990011" y="5146766"/>
            <a:ext cx="5982789" cy="415848"/>
          </a:xfrm>
          <a:prstGeom prst="rect">
            <a:avLst/>
          </a:prstGeom>
          <a:solidFill>
            <a:schemeClr val="bg1"/>
          </a:solidFill>
          <a:ln>
            <a:noFill/>
          </a:ln>
        </p:spPr>
        <p:txBody>
          <a:bodyPr wrap="square" rtlCol="0">
            <a:spAutoFit/>
          </a:bodyPr>
          <a:lstStyle/>
          <a:p>
            <a:endParaRPr lang="en-GB" dirty="0"/>
          </a:p>
        </p:txBody>
      </p:sp>
    </p:spTree>
    <p:extLst>
      <p:ext uri="{BB962C8B-B14F-4D97-AF65-F5344CB8AC3E}">
        <p14:creationId xmlns:p14="http://schemas.microsoft.com/office/powerpoint/2010/main" val="2163221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FE664-755A-4266-B244-6B4B35783BB0}"/>
              </a:ext>
            </a:extLst>
          </p:cNvPr>
          <p:cNvSpPr txBox="1"/>
          <p:nvPr/>
        </p:nvSpPr>
        <p:spPr>
          <a:xfrm>
            <a:off x="264270" y="286748"/>
            <a:ext cx="11366695" cy="1569660"/>
          </a:xfrm>
          <a:prstGeom prst="rect">
            <a:avLst/>
          </a:prstGeom>
          <a:solidFill>
            <a:srgbClr val="FFFF99"/>
          </a:solidFill>
        </p:spPr>
        <p:txBody>
          <a:bodyPr wrap="square" rtlCol="0">
            <a:spAutoFit/>
          </a:bodyPr>
          <a:lstStyle/>
          <a:p>
            <a:r>
              <a:rPr lang="en-GB" sz="2400" dirty="0"/>
              <a:t>Log on to </a:t>
            </a:r>
            <a:r>
              <a:rPr lang="en-GB" sz="2400" dirty="0" err="1"/>
              <a:t>Linguascope</a:t>
            </a:r>
            <a:r>
              <a:rPr lang="en-GB" sz="2400" dirty="0"/>
              <a:t> and practise the school subjects in German. You will find them  in the pale blue part of the beginner section (die </a:t>
            </a:r>
            <a:r>
              <a:rPr lang="en-GB" sz="2400" dirty="0" err="1"/>
              <a:t>Schulfächer</a:t>
            </a:r>
            <a:r>
              <a:rPr lang="en-GB" sz="2400" dirty="0"/>
              <a:t>). There is a worksheet you can print out and a test you can do if you would like to. Listen carefully to how they are pronounced and repeat the words.</a:t>
            </a:r>
          </a:p>
        </p:txBody>
      </p:sp>
      <p:pic>
        <p:nvPicPr>
          <p:cNvPr id="5" name="Picture 4">
            <a:extLst>
              <a:ext uri="{FF2B5EF4-FFF2-40B4-BE49-F238E27FC236}">
                <a16:creationId xmlns:a16="http://schemas.microsoft.com/office/drawing/2014/main" id="{25BA2AC5-3FA0-4287-851D-C6D2BD3E1CD6}"/>
              </a:ext>
            </a:extLst>
          </p:cNvPr>
          <p:cNvPicPr>
            <a:picLocks noChangeAspect="1"/>
          </p:cNvPicPr>
          <p:nvPr/>
        </p:nvPicPr>
        <p:blipFill>
          <a:blip r:embed="rId2"/>
          <a:stretch>
            <a:fillRect/>
          </a:stretch>
        </p:blipFill>
        <p:spPr>
          <a:xfrm>
            <a:off x="573812" y="2361792"/>
            <a:ext cx="10516196" cy="2134416"/>
          </a:xfrm>
          <a:prstGeom prst="rect">
            <a:avLst/>
          </a:prstGeom>
        </p:spPr>
      </p:pic>
      <p:sp>
        <p:nvSpPr>
          <p:cNvPr id="6" name="Oval 5">
            <a:extLst>
              <a:ext uri="{FF2B5EF4-FFF2-40B4-BE49-F238E27FC236}">
                <a16:creationId xmlns:a16="http://schemas.microsoft.com/office/drawing/2014/main" id="{4462F788-D9D5-420D-8DA3-F033BE151CCD}"/>
              </a:ext>
            </a:extLst>
          </p:cNvPr>
          <p:cNvSpPr/>
          <p:nvPr/>
        </p:nvSpPr>
        <p:spPr>
          <a:xfrm>
            <a:off x="7027817" y="2834640"/>
            <a:ext cx="1789612" cy="16615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B2973D4-112C-4897-B0DF-A3E10FCDE27E}"/>
              </a:ext>
            </a:extLst>
          </p:cNvPr>
          <p:cNvSpPr txBox="1"/>
          <p:nvPr/>
        </p:nvSpPr>
        <p:spPr>
          <a:xfrm>
            <a:off x="705394" y="497694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spTree>
    <p:extLst>
      <p:ext uri="{BB962C8B-B14F-4D97-AF65-F5344CB8AC3E}">
        <p14:creationId xmlns:p14="http://schemas.microsoft.com/office/powerpoint/2010/main" val="2139594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443"/>
            <a:ext cx="12286445" cy="6172155"/>
          </a:xfrm>
        </p:spPr>
        <p:txBody>
          <a:bodyPr/>
          <a:lstStyle/>
          <a:p>
            <a:pPr marL="0" indent="0">
              <a:buNone/>
            </a:pPr>
            <a:r>
              <a:rPr lang="en-GB" sz="2700" dirty="0"/>
              <a:t>Log on to the beginner’s section of </a:t>
            </a:r>
            <a:r>
              <a:rPr lang="en-GB" sz="2700" dirty="0" err="1"/>
              <a:t>Linguascope</a:t>
            </a:r>
            <a:r>
              <a:rPr lang="en-GB" sz="2700" dirty="0"/>
              <a:t> and practise the clothes vocabulary (Die </a:t>
            </a:r>
            <a:r>
              <a:rPr lang="en-GB" sz="2700" dirty="0" err="1"/>
              <a:t>Kleidung</a:t>
            </a:r>
            <a:r>
              <a:rPr lang="en-GB" sz="2700" dirty="0"/>
              <a:t> 1 and 2). You will find this in the green section as seen below. Make a note of the new vocabulary that is introduced (shorts/suit/dungarees </a:t>
            </a:r>
            <a:r>
              <a:rPr lang="en-GB" sz="2700" dirty="0" err="1"/>
              <a:t>etc</a:t>
            </a:r>
            <a:r>
              <a:rPr lang="en-GB" sz="2700" dirty="0"/>
              <a:t>). </a:t>
            </a:r>
          </a:p>
          <a:p>
            <a:endParaRPr lang="en-GB" dirty="0"/>
          </a:p>
        </p:txBody>
      </p:sp>
      <p:pic>
        <p:nvPicPr>
          <p:cNvPr id="4" name="Picture 3"/>
          <p:cNvPicPr>
            <a:picLocks noChangeAspect="1"/>
          </p:cNvPicPr>
          <p:nvPr/>
        </p:nvPicPr>
        <p:blipFill>
          <a:blip r:embed="rId2"/>
          <a:stretch>
            <a:fillRect/>
          </a:stretch>
        </p:blipFill>
        <p:spPr>
          <a:xfrm>
            <a:off x="1885547" y="1274082"/>
            <a:ext cx="8515350" cy="1657350"/>
          </a:xfrm>
          <a:prstGeom prst="rect">
            <a:avLst/>
          </a:prstGeom>
        </p:spPr>
      </p:pic>
      <p:pic>
        <p:nvPicPr>
          <p:cNvPr id="5" name="Picture 4"/>
          <p:cNvPicPr>
            <a:picLocks noChangeAspect="1"/>
          </p:cNvPicPr>
          <p:nvPr/>
        </p:nvPicPr>
        <p:blipFill>
          <a:blip r:embed="rId3"/>
          <a:stretch>
            <a:fillRect/>
          </a:stretch>
        </p:blipFill>
        <p:spPr>
          <a:xfrm>
            <a:off x="3024590" y="3430631"/>
            <a:ext cx="8486775" cy="3219450"/>
          </a:xfrm>
          <a:prstGeom prst="rect">
            <a:avLst/>
          </a:prstGeom>
        </p:spPr>
      </p:pic>
      <p:sp>
        <p:nvSpPr>
          <p:cNvPr id="6" name="TextBox 5"/>
          <p:cNvSpPr txBox="1"/>
          <p:nvPr/>
        </p:nvSpPr>
        <p:spPr>
          <a:xfrm>
            <a:off x="115910" y="3670479"/>
            <a:ext cx="2908680" cy="2677656"/>
          </a:xfrm>
          <a:prstGeom prst="rect">
            <a:avLst/>
          </a:prstGeom>
          <a:noFill/>
        </p:spPr>
        <p:txBody>
          <a:bodyPr wrap="square" rtlCol="0">
            <a:spAutoFit/>
          </a:bodyPr>
          <a:lstStyle/>
          <a:p>
            <a:r>
              <a:rPr lang="en-GB" sz="2800" u="sng" dirty="0"/>
              <a:t>Optional task-</a:t>
            </a:r>
          </a:p>
          <a:p>
            <a:r>
              <a:rPr lang="en-GB" sz="2800" dirty="0"/>
              <a:t>If you would like to print out a worksheet or take a quick test you will find that here: </a:t>
            </a:r>
          </a:p>
        </p:txBody>
      </p:sp>
      <p:cxnSp>
        <p:nvCxnSpPr>
          <p:cNvPr id="8" name="Straight Arrow Connector 7"/>
          <p:cNvCxnSpPr/>
          <p:nvPr/>
        </p:nvCxnSpPr>
        <p:spPr>
          <a:xfrm flipV="1">
            <a:off x="2905489" y="5680732"/>
            <a:ext cx="6053071" cy="50112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05489" y="6180710"/>
            <a:ext cx="6053070" cy="306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AB66AA-4281-416D-96AA-E6A6EE0E2D11}"/>
              </a:ext>
            </a:extLst>
          </p:cNvPr>
          <p:cNvSpPr txBox="1"/>
          <p:nvPr/>
        </p:nvSpPr>
        <p:spPr>
          <a:xfrm>
            <a:off x="2251165" y="287205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spTree>
    <p:extLst>
      <p:ext uri="{BB962C8B-B14F-4D97-AF65-F5344CB8AC3E}">
        <p14:creationId xmlns:p14="http://schemas.microsoft.com/office/powerpoint/2010/main" val="3191305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A686C0-BBEE-4787-8506-628CD2711C50}"/>
              </a:ext>
            </a:extLst>
          </p:cNvPr>
          <p:cNvPicPr>
            <a:picLocks noChangeAspect="1"/>
          </p:cNvPicPr>
          <p:nvPr/>
        </p:nvPicPr>
        <p:blipFill>
          <a:blip r:embed="rId2"/>
          <a:stretch>
            <a:fillRect/>
          </a:stretch>
        </p:blipFill>
        <p:spPr>
          <a:xfrm>
            <a:off x="1183004" y="1720623"/>
            <a:ext cx="9329013" cy="2080669"/>
          </a:xfrm>
          <a:prstGeom prst="rect">
            <a:avLst/>
          </a:prstGeom>
        </p:spPr>
      </p:pic>
    </p:spTree>
    <p:extLst>
      <p:ext uri="{BB962C8B-B14F-4D97-AF65-F5344CB8AC3E}">
        <p14:creationId xmlns:p14="http://schemas.microsoft.com/office/powerpoint/2010/main" val="74635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89F63-7271-4C7B-A308-F4136139739B}"/>
              </a:ext>
            </a:extLst>
          </p:cNvPr>
          <p:cNvSpPr txBox="1"/>
          <p:nvPr/>
        </p:nvSpPr>
        <p:spPr>
          <a:xfrm>
            <a:off x="940526" y="1227909"/>
            <a:ext cx="10411097" cy="3508653"/>
          </a:xfrm>
          <a:prstGeom prst="rect">
            <a:avLst/>
          </a:prstGeom>
          <a:noFill/>
        </p:spPr>
        <p:txBody>
          <a:bodyPr wrap="square" rtlCol="0">
            <a:spAutoFit/>
          </a:bodyPr>
          <a:lstStyle/>
          <a:p>
            <a:r>
              <a:rPr lang="en-US" sz="2800" dirty="0"/>
              <a:t>Copy down the following:</a:t>
            </a:r>
          </a:p>
          <a:p>
            <a:endParaRPr lang="en-US" sz="2800" dirty="0"/>
          </a:p>
          <a:p>
            <a:r>
              <a:rPr lang="en-US" sz="2800" dirty="0"/>
              <a:t>Was </a:t>
            </a:r>
            <a:r>
              <a:rPr lang="en-US" sz="2800" dirty="0" err="1"/>
              <a:t>ist</a:t>
            </a:r>
            <a:r>
              <a:rPr lang="en-US" sz="2800" dirty="0"/>
              <a:t> </a:t>
            </a:r>
            <a:r>
              <a:rPr lang="en-US" sz="2800" dirty="0" err="1"/>
              <a:t>dein</a:t>
            </a:r>
            <a:r>
              <a:rPr lang="en-US" sz="2800" dirty="0"/>
              <a:t> </a:t>
            </a:r>
            <a:r>
              <a:rPr lang="en-US" sz="2800" dirty="0" err="1"/>
              <a:t>Lieblingsfach</a:t>
            </a:r>
            <a:r>
              <a:rPr lang="en-US" sz="2800" dirty="0"/>
              <a:t>? – What is your </a:t>
            </a:r>
            <a:r>
              <a:rPr lang="en-US" sz="2800" dirty="0" err="1"/>
              <a:t>favourite</a:t>
            </a:r>
            <a:r>
              <a:rPr lang="en-US" sz="2800" dirty="0"/>
              <a:t> subject?</a:t>
            </a:r>
          </a:p>
          <a:p>
            <a:endParaRPr lang="en-US" sz="2800" dirty="0"/>
          </a:p>
          <a:p>
            <a:r>
              <a:rPr lang="en-US" sz="2800" dirty="0"/>
              <a:t>Mein </a:t>
            </a:r>
            <a:r>
              <a:rPr lang="en-US" sz="2800" dirty="0" err="1"/>
              <a:t>Lieblingsfach</a:t>
            </a:r>
            <a:r>
              <a:rPr lang="en-US" sz="2800" dirty="0"/>
              <a:t> </a:t>
            </a:r>
            <a:r>
              <a:rPr lang="en-US" sz="2800" dirty="0" err="1"/>
              <a:t>ist</a:t>
            </a:r>
            <a:r>
              <a:rPr lang="en-US" sz="2800" dirty="0"/>
              <a:t> </a:t>
            </a:r>
            <a:r>
              <a:rPr lang="en-US" sz="2800" u="sng" dirty="0" err="1"/>
              <a:t>Mathe</a:t>
            </a:r>
            <a:r>
              <a:rPr lang="en-US" sz="2800" dirty="0"/>
              <a:t> – My </a:t>
            </a:r>
            <a:r>
              <a:rPr lang="en-US" sz="2800" dirty="0" err="1"/>
              <a:t>favourite</a:t>
            </a:r>
            <a:r>
              <a:rPr lang="en-US" sz="2800" dirty="0"/>
              <a:t> subject is </a:t>
            </a:r>
            <a:r>
              <a:rPr lang="en-US" sz="2800" dirty="0" err="1"/>
              <a:t>maths</a:t>
            </a:r>
            <a:r>
              <a:rPr lang="en-US" dirty="0"/>
              <a:t>.</a:t>
            </a:r>
          </a:p>
          <a:p>
            <a:endParaRPr lang="en-US" dirty="0"/>
          </a:p>
          <a:p>
            <a:endParaRPr lang="en-US" dirty="0"/>
          </a:p>
          <a:p>
            <a:r>
              <a:rPr lang="en-US" sz="2800" dirty="0"/>
              <a:t>Now write a sentence in German saying what your </a:t>
            </a:r>
            <a:r>
              <a:rPr lang="en-US" sz="2800" dirty="0" err="1"/>
              <a:t>favourite</a:t>
            </a:r>
            <a:r>
              <a:rPr lang="en-US" sz="2800" dirty="0"/>
              <a:t> subject is.</a:t>
            </a:r>
          </a:p>
          <a:p>
            <a:endParaRPr lang="en-GB" dirty="0"/>
          </a:p>
        </p:txBody>
      </p:sp>
    </p:spTree>
    <p:extLst>
      <p:ext uri="{BB962C8B-B14F-4D97-AF65-F5344CB8AC3E}">
        <p14:creationId xmlns:p14="http://schemas.microsoft.com/office/powerpoint/2010/main" val="56786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C8FE5-EFF1-4D45-831F-57006AE1FA6A}"/>
              </a:ext>
            </a:extLst>
          </p:cNvPr>
          <p:cNvPicPr>
            <a:picLocks noChangeAspect="1"/>
          </p:cNvPicPr>
          <p:nvPr/>
        </p:nvPicPr>
        <p:blipFill>
          <a:blip r:embed="rId4"/>
          <a:stretch>
            <a:fillRect/>
          </a:stretch>
        </p:blipFill>
        <p:spPr>
          <a:xfrm rot="155276">
            <a:off x="1984561" y="2413499"/>
            <a:ext cx="9188185" cy="4768552"/>
          </a:xfrm>
          <a:prstGeom prst="rect">
            <a:avLst/>
          </a:prstGeom>
        </p:spPr>
      </p:pic>
      <p:sp>
        <p:nvSpPr>
          <p:cNvPr id="5" name="TextBox 4">
            <a:extLst>
              <a:ext uri="{FF2B5EF4-FFF2-40B4-BE49-F238E27FC236}">
                <a16:creationId xmlns:a16="http://schemas.microsoft.com/office/drawing/2014/main" id="{102F2FB6-B854-4D31-9CF0-AD52F504F412}"/>
              </a:ext>
            </a:extLst>
          </p:cNvPr>
          <p:cNvSpPr txBox="1"/>
          <p:nvPr/>
        </p:nvSpPr>
        <p:spPr>
          <a:xfrm>
            <a:off x="1386167" y="1580960"/>
            <a:ext cx="10384972" cy="954107"/>
          </a:xfrm>
          <a:prstGeom prst="rect">
            <a:avLst/>
          </a:prstGeom>
          <a:solidFill>
            <a:schemeClr val="bg1"/>
          </a:solidFill>
        </p:spPr>
        <p:txBody>
          <a:bodyPr wrap="square" rtlCol="0">
            <a:spAutoFit/>
          </a:bodyPr>
          <a:lstStyle/>
          <a:p>
            <a:r>
              <a:rPr lang="en-US" sz="2800" dirty="0"/>
              <a:t>Listen to the recording. Write 1-12. Which subject do they mention?</a:t>
            </a:r>
          </a:p>
          <a:p>
            <a:r>
              <a:rPr lang="en-US" sz="2800" dirty="0"/>
              <a:t>E.g. </a:t>
            </a:r>
            <a:r>
              <a:rPr lang="en-US" sz="2800" dirty="0" err="1"/>
              <a:t>Musik</a:t>
            </a:r>
            <a:endParaRPr lang="en-GB" sz="2800" dirty="0"/>
          </a:p>
        </p:txBody>
      </p:sp>
      <p:pic>
        <p:nvPicPr>
          <p:cNvPr id="6" name="29 Ex 2">
            <a:hlinkClick r:id="" action="ppaction://media"/>
            <a:extLst>
              <a:ext uri="{FF2B5EF4-FFF2-40B4-BE49-F238E27FC236}">
                <a16:creationId xmlns:a16="http://schemas.microsoft.com/office/drawing/2014/main" id="{97CCE338-E183-46AF-922B-D251F5EC4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938" y="314143"/>
            <a:ext cx="609600" cy="609600"/>
          </a:xfrm>
          <a:prstGeom prst="rect">
            <a:avLst/>
          </a:prstGeom>
        </p:spPr>
      </p:pic>
    </p:spTree>
    <p:extLst>
      <p:ext uri="{BB962C8B-B14F-4D97-AF65-F5344CB8AC3E}">
        <p14:creationId xmlns:p14="http://schemas.microsoft.com/office/powerpoint/2010/main" val="131981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472521" y="379828"/>
            <a:ext cx="7719479" cy="6098344"/>
          </a:xfrm>
          <a:prstGeom prst="rect">
            <a:avLst/>
          </a:prstGeom>
        </p:spPr>
      </p:pic>
      <p:sp>
        <p:nvSpPr>
          <p:cNvPr id="5" name="TextBox 4"/>
          <p:cNvSpPr txBox="1"/>
          <p:nvPr/>
        </p:nvSpPr>
        <p:spPr>
          <a:xfrm>
            <a:off x="167808" y="379828"/>
            <a:ext cx="4304713" cy="4893647"/>
          </a:xfrm>
          <a:prstGeom prst="rect">
            <a:avLst/>
          </a:prstGeom>
          <a:noFill/>
        </p:spPr>
        <p:txBody>
          <a:bodyPr wrap="square" rtlCol="0">
            <a:spAutoFit/>
          </a:bodyPr>
          <a:lstStyle/>
          <a:p>
            <a:r>
              <a:rPr lang="en-GB" sz="2400" dirty="0"/>
              <a:t>Look at the pictures of the 6 children – Valentina, </a:t>
            </a:r>
            <a:r>
              <a:rPr lang="en-GB" sz="2400" dirty="0" err="1"/>
              <a:t>Hamit</a:t>
            </a:r>
            <a:r>
              <a:rPr lang="en-GB" sz="2400" dirty="0"/>
              <a:t>, Lea, </a:t>
            </a:r>
            <a:r>
              <a:rPr lang="en-GB" sz="2400" dirty="0" err="1"/>
              <a:t>Niklas</a:t>
            </a:r>
            <a:r>
              <a:rPr lang="en-GB" sz="2400" dirty="0"/>
              <a:t>, Marie and Alexander. </a:t>
            </a:r>
          </a:p>
          <a:p>
            <a:endParaRPr lang="en-GB" sz="2400" dirty="0"/>
          </a:p>
          <a:p>
            <a:r>
              <a:rPr lang="en-GB" sz="2400" dirty="0"/>
              <a:t>Then look at the 6 sentences saying what their favourite subject is. Match them up. </a:t>
            </a:r>
          </a:p>
          <a:p>
            <a:endParaRPr lang="en-GB" sz="2400" dirty="0"/>
          </a:p>
          <a:p>
            <a:r>
              <a:rPr lang="en-GB" sz="2400" u="sng" dirty="0"/>
              <a:t>Example </a:t>
            </a:r>
            <a:r>
              <a:rPr lang="en-GB" sz="2400" dirty="0"/>
              <a:t>– </a:t>
            </a:r>
          </a:p>
          <a:p>
            <a:r>
              <a:rPr lang="en-GB" sz="2400" dirty="0"/>
              <a:t>1= </a:t>
            </a:r>
            <a:r>
              <a:rPr lang="en-GB" sz="2400" dirty="0" err="1"/>
              <a:t>Hamit</a:t>
            </a:r>
            <a:r>
              <a:rPr lang="en-GB" sz="2400" dirty="0"/>
              <a:t> </a:t>
            </a:r>
          </a:p>
          <a:p>
            <a:r>
              <a:rPr lang="en-GB" sz="2400" dirty="0"/>
              <a:t>(because the sentence says my favourite subject is PE and he is dreaming of the world cup)</a:t>
            </a:r>
          </a:p>
        </p:txBody>
      </p:sp>
    </p:spTree>
    <p:extLst>
      <p:ext uri="{BB962C8B-B14F-4D97-AF65-F5344CB8AC3E}">
        <p14:creationId xmlns:p14="http://schemas.microsoft.com/office/powerpoint/2010/main" val="3112187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68371-8DDA-41F1-A656-B8AB997295E8}"/>
              </a:ext>
            </a:extLst>
          </p:cNvPr>
          <p:cNvSpPr/>
          <p:nvPr/>
        </p:nvSpPr>
        <p:spPr>
          <a:xfrm>
            <a:off x="0" y="757646"/>
            <a:ext cx="11839303" cy="1631216"/>
          </a:xfrm>
          <a:prstGeom prst="rect">
            <a:avLst/>
          </a:prstGeom>
        </p:spPr>
        <p:txBody>
          <a:bodyPr wrap="square">
            <a:spAutoFit/>
          </a:bodyPr>
          <a:lstStyle/>
          <a:p>
            <a:r>
              <a:rPr lang="en-GB" sz="2500" dirty="0"/>
              <a:t>Copy down the days of the week in to your orange books (make sure they have a capital letter just like in English)</a:t>
            </a:r>
          </a:p>
          <a:p>
            <a:r>
              <a:rPr lang="en-GB" sz="2500" dirty="0">
                <a:solidFill>
                  <a:schemeClr val="accent5">
                    <a:lumMod val="75000"/>
                  </a:schemeClr>
                </a:solidFill>
              </a:rPr>
              <a:t>Montag-Monday       </a:t>
            </a:r>
            <a:r>
              <a:rPr lang="en-GB" sz="2500" dirty="0" err="1">
                <a:solidFill>
                  <a:schemeClr val="accent5">
                    <a:lumMod val="75000"/>
                  </a:schemeClr>
                </a:solidFill>
              </a:rPr>
              <a:t>Dienstag</a:t>
            </a:r>
            <a:r>
              <a:rPr lang="en-GB" sz="2500" dirty="0">
                <a:solidFill>
                  <a:schemeClr val="accent5">
                    <a:lumMod val="75000"/>
                  </a:schemeClr>
                </a:solidFill>
              </a:rPr>
              <a:t>-Tuesday        </a:t>
            </a:r>
            <a:r>
              <a:rPr lang="en-GB" sz="2500" dirty="0" err="1">
                <a:solidFill>
                  <a:schemeClr val="accent5">
                    <a:lumMod val="75000"/>
                  </a:schemeClr>
                </a:solidFill>
              </a:rPr>
              <a:t>Mittwoch</a:t>
            </a:r>
            <a:r>
              <a:rPr lang="en-GB" sz="2500" dirty="0">
                <a:solidFill>
                  <a:schemeClr val="accent5">
                    <a:lumMod val="75000"/>
                  </a:schemeClr>
                </a:solidFill>
              </a:rPr>
              <a:t>-Wednesday       </a:t>
            </a:r>
            <a:r>
              <a:rPr lang="en-GB" sz="2500" dirty="0" err="1">
                <a:solidFill>
                  <a:schemeClr val="accent5">
                    <a:lumMod val="75000"/>
                  </a:schemeClr>
                </a:solidFill>
              </a:rPr>
              <a:t>Donnerstag</a:t>
            </a:r>
            <a:r>
              <a:rPr lang="en-GB" sz="2500" dirty="0">
                <a:solidFill>
                  <a:schemeClr val="accent5">
                    <a:lumMod val="75000"/>
                  </a:schemeClr>
                </a:solidFill>
              </a:rPr>
              <a:t>-Thursday  </a:t>
            </a:r>
          </a:p>
          <a:p>
            <a:r>
              <a:rPr lang="en-GB" sz="2500" dirty="0">
                <a:solidFill>
                  <a:schemeClr val="accent5">
                    <a:lumMod val="75000"/>
                  </a:schemeClr>
                </a:solidFill>
              </a:rPr>
              <a:t>Freitag-Friday           </a:t>
            </a:r>
            <a:r>
              <a:rPr lang="en-GB" sz="2500" dirty="0" err="1">
                <a:solidFill>
                  <a:schemeClr val="accent5">
                    <a:lumMod val="75000"/>
                  </a:schemeClr>
                </a:solidFill>
              </a:rPr>
              <a:t>Samstag</a:t>
            </a:r>
            <a:r>
              <a:rPr lang="en-GB" sz="2500" dirty="0">
                <a:solidFill>
                  <a:schemeClr val="accent5">
                    <a:lumMod val="75000"/>
                  </a:schemeClr>
                </a:solidFill>
                <a:latin typeface="Arial Narrow" panose="020B0606020202030204" pitchFamily="34" charset="0"/>
              </a:rPr>
              <a:t>-Saturday         Sonntag-Sunday</a:t>
            </a:r>
          </a:p>
        </p:txBody>
      </p:sp>
      <p:sp>
        <p:nvSpPr>
          <p:cNvPr id="3" name="Rectangle 2">
            <a:extLst>
              <a:ext uri="{FF2B5EF4-FFF2-40B4-BE49-F238E27FC236}">
                <a16:creationId xmlns:a16="http://schemas.microsoft.com/office/drawing/2014/main" id="{F0009A4C-78CF-4C5E-AB91-3EF8919A7814}"/>
              </a:ext>
            </a:extLst>
          </p:cNvPr>
          <p:cNvSpPr/>
          <p:nvPr/>
        </p:nvSpPr>
        <p:spPr>
          <a:xfrm>
            <a:off x="535577" y="2810580"/>
            <a:ext cx="10297885" cy="892552"/>
          </a:xfrm>
          <a:prstGeom prst="rect">
            <a:avLst/>
          </a:prstGeom>
        </p:spPr>
        <p:txBody>
          <a:bodyPr wrap="square">
            <a:spAutoFit/>
          </a:bodyPr>
          <a:lstStyle/>
          <a:p>
            <a:r>
              <a:rPr lang="en-GB" sz="2600" dirty="0">
                <a:latin typeface="Arial Narrow" panose="020B0606020202030204" pitchFamily="34" charset="0"/>
              </a:rPr>
              <a:t>Did you notice that Thursday is very different to the other days? This is because it translates as ‘midweek’ as Wednesday is half way through the working week. </a:t>
            </a:r>
          </a:p>
        </p:txBody>
      </p:sp>
    </p:spTree>
    <p:extLst>
      <p:ext uri="{BB962C8B-B14F-4D97-AF65-F5344CB8AC3E}">
        <p14:creationId xmlns:p14="http://schemas.microsoft.com/office/powerpoint/2010/main" val="342784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FCD36-5B91-4E7E-A330-7035B19B24AF}"/>
              </a:ext>
            </a:extLst>
          </p:cNvPr>
          <p:cNvPicPr>
            <a:picLocks noChangeAspect="1"/>
          </p:cNvPicPr>
          <p:nvPr/>
        </p:nvPicPr>
        <p:blipFill>
          <a:blip r:embed="rId4"/>
          <a:stretch>
            <a:fillRect/>
          </a:stretch>
        </p:blipFill>
        <p:spPr>
          <a:xfrm>
            <a:off x="1423851" y="2311853"/>
            <a:ext cx="9607942" cy="3102954"/>
          </a:xfrm>
          <a:prstGeom prst="rect">
            <a:avLst/>
          </a:prstGeom>
        </p:spPr>
      </p:pic>
      <p:sp>
        <p:nvSpPr>
          <p:cNvPr id="3" name="TextBox 2">
            <a:extLst>
              <a:ext uri="{FF2B5EF4-FFF2-40B4-BE49-F238E27FC236}">
                <a16:creationId xmlns:a16="http://schemas.microsoft.com/office/drawing/2014/main" id="{6B6FB124-1DCD-45D5-852B-C3CABAF84C23}"/>
              </a:ext>
            </a:extLst>
          </p:cNvPr>
          <p:cNvSpPr txBox="1"/>
          <p:nvPr/>
        </p:nvSpPr>
        <p:spPr>
          <a:xfrm>
            <a:off x="1505599" y="1665522"/>
            <a:ext cx="9444446" cy="1292662"/>
          </a:xfrm>
          <a:prstGeom prst="rect">
            <a:avLst/>
          </a:prstGeom>
          <a:solidFill>
            <a:schemeClr val="bg1"/>
          </a:solidFill>
        </p:spPr>
        <p:txBody>
          <a:bodyPr wrap="square" rtlCol="0">
            <a:spAutoFit/>
          </a:bodyPr>
          <a:lstStyle/>
          <a:p>
            <a:r>
              <a:rPr lang="en-US" sz="2600" dirty="0"/>
              <a:t>Listen to the recording. Write down 1-7. Which day do they say?</a:t>
            </a:r>
          </a:p>
          <a:p>
            <a:endParaRPr lang="en-US" sz="2600" dirty="0"/>
          </a:p>
          <a:p>
            <a:r>
              <a:rPr lang="en-US" sz="2600" dirty="0"/>
              <a:t>Example 1) e</a:t>
            </a:r>
            <a:endParaRPr lang="en-GB" sz="2600" dirty="0"/>
          </a:p>
        </p:txBody>
      </p:sp>
      <p:pic>
        <p:nvPicPr>
          <p:cNvPr id="4" name="31 Unit 2 Ex 1">
            <a:hlinkClick r:id="" action="ppaction://media"/>
            <a:extLst>
              <a:ext uri="{FF2B5EF4-FFF2-40B4-BE49-F238E27FC236}">
                <a16:creationId xmlns:a16="http://schemas.microsoft.com/office/drawing/2014/main" id="{6768DAAD-8B39-4307-AE22-FEF0495DE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51" y="588464"/>
            <a:ext cx="609600" cy="609600"/>
          </a:xfrm>
          <a:prstGeom prst="rect">
            <a:avLst/>
          </a:prstGeom>
        </p:spPr>
      </p:pic>
    </p:spTree>
    <p:extLst>
      <p:ext uri="{BB962C8B-B14F-4D97-AF65-F5344CB8AC3E}">
        <p14:creationId xmlns:p14="http://schemas.microsoft.com/office/powerpoint/2010/main" val="2058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1961</Words>
  <Application>Microsoft Office PowerPoint</Application>
  <PresentationFormat>Widescreen</PresentationFormat>
  <Paragraphs>209</Paragraphs>
  <Slides>43</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Narrow</vt:lpstr>
      <vt:lpstr>Broadway</vt:lpstr>
      <vt:lpstr>Calibri</vt:lpstr>
      <vt:lpstr>Calibri Light</vt:lpstr>
      <vt:lpstr>Comic Sans MS</vt:lpstr>
      <vt:lpstr>Engravers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now well on the way to learning all of your numbers. Lets look at the following. Make a note of these in your books:  </vt:lpstr>
      <vt:lpstr>We now have everything we need to put the numbers together. Let’s look at how it works. For all numbers 21-99 we say the second number first in German. For example…  </vt:lpstr>
      <vt:lpstr>Wie viel Uhr ist es?- What time is it? This is how you do the o’clock times in the 24hr clock. Make a note of a couple of examples.</vt:lpstr>
      <vt:lpstr>This is how you do other times. You say the o’clock time first and then just say the minutes. Write down a couple of examples.</vt:lpstr>
      <vt:lpstr>Echo 1 text book page 28 ex1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52</cp:revision>
  <dcterms:created xsi:type="dcterms:W3CDTF">2021-09-01T11:16:35Z</dcterms:created>
  <dcterms:modified xsi:type="dcterms:W3CDTF">2022-05-20T18:49:18Z</dcterms:modified>
</cp:coreProperties>
</file>