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28" r:id="rId3"/>
    <p:sldId id="329" r:id="rId4"/>
    <p:sldId id="269" r:id="rId5"/>
    <p:sldId id="272" r:id="rId6"/>
    <p:sldId id="273" r:id="rId7"/>
    <p:sldId id="275" r:id="rId8"/>
    <p:sldId id="277" r:id="rId9"/>
    <p:sldId id="279" r:id="rId10"/>
    <p:sldId id="281" r:id="rId11"/>
    <p:sldId id="283" r:id="rId12"/>
    <p:sldId id="285" r:id="rId13"/>
    <p:sldId id="287" r:id="rId14"/>
    <p:sldId id="289" r:id="rId15"/>
    <p:sldId id="291" r:id="rId16"/>
    <p:sldId id="293"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D328-4F26-5442-B939-B2C2D197B160}" type="datetimeFigureOut">
              <a:rPr lang="en-US" smtClean="0"/>
              <a:t>6/6/2022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17AB7-9EDD-3845-B04A-EBB57D89209B}" type="slidenum">
              <a:rPr lang="en-US" smtClean="0"/>
              <a:t>‹#›</a:t>
            </a:fld>
            <a:endParaRPr lang="en-US"/>
          </a:p>
        </p:txBody>
      </p:sp>
    </p:spTree>
    <p:extLst>
      <p:ext uri="{BB962C8B-B14F-4D97-AF65-F5344CB8AC3E}">
        <p14:creationId xmlns:p14="http://schemas.microsoft.com/office/powerpoint/2010/main" val="213721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17AB7-9EDD-3845-B04A-EBB57D89209B}" type="slidenum">
              <a:rPr lang="en-US" smtClean="0"/>
              <a:t>20</a:t>
            </a:fld>
            <a:endParaRPr lang="en-US"/>
          </a:p>
        </p:txBody>
      </p:sp>
    </p:spTree>
    <p:extLst>
      <p:ext uri="{BB962C8B-B14F-4D97-AF65-F5344CB8AC3E}">
        <p14:creationId xmlns:p14="http://schemas.microsoft.com/office/powerpoint/2010/main" val="217069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E9A4594-69C3-4A62-9DA9-59F63A512B71}" type="datetimeFigureOut">
              <a:rPr lang="en-GB" smtClean="0"/>
              <a:t>06/06/2022</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F113375-CDC1-43C5-8141-2268A86EBE4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4594-69C3-4A62-9DA9-59F63A512B71}"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13375-CDC1-43C5-8141-2268A86EBE4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4594-69C3-4A62-9DA9-59F63A512B71}"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13375-CDC1-43C5-8141-2268A86EBE4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4594-69C3-4A62-9DA9-59F63A512B71}"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13375-CDC1-43C5-8141-2268A86EBE4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A4594-69C3-4A62-9DA9-59F63A512B71}"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113375-CDC1-43C5-8141-2268A86EBE4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E9A4594-69C3-4A62-9DA9-59F63A512B71}"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113375-CDC1-43C5-8141-2268A86EBE4B}"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E9A4594-69C3-4A62-9DA9-59F63A512B71}" type="datetimeFigureOut">
              <a:rPr lang="en-GB" smtClean="0"/>
              <a:t>06/06/2022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113375-CDC1-43C5-8141-2268A86EBE4B}"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9A4594-69C3-4A62-9DA9-59F63A512B71}" type="datetimeFigureOut">
              <a:rPr lang="en-GB" smtClean="0"/>
              <a:t>06/06/2022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113375-CDC1-43C5-8141-2268A86EBE4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A4594-69C3-4A62-9DA9-59F63A512B71}" type="datetimeFigureOut">
              <a:rPr lang="en-GB" smtClean="0"/>
              <a:t>06/06/2022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113375-CDC1-43C5-8141-2268A86EBE4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E9A4594-69C3-4A62-9DA9-59F63A512B71}" type="datetimeFigureOut">
              <a:rPr lang="en-GB" smtClean="0"/>
              <a:t>06/06/2022</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5F113375-CDC1-43C5-8141-2268A86EBE4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E9A4594-69C3-4A62-9DA9-59F63A512B71}" type="datetimeFigureOut">
              <a:rPr lang="en-GB" smtClean="0"/>
              <a:t>06/06/2022</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5F113375-CDC1-43C5-8141-2268A86EBE4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E9A4594-69C3-4A62-9DA9-59F63A512B71}" type="datetimeFigureOut">
              <a:rPr lang="en-GB" smtClean="0"/>
              <a:t>06/06/2022</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F113375-CDC1-43C5-8141-2268A86EBE4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Et3C2o5Ujy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IZPS9DeKvZ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Roald_Amundsen" TargetMode="External"/><Relationship Id="rId2" Type="http://schemas.openxmlformats.org/officeDocument/2006/relationships/hyperlink" Target="https://en.wikipedia.org/wiki/Geographic_South_Pole" TargetMode="External"/><Relationship Id="rId1" Type="http://schemas.openxmlformats.org/officeDocument/2006/relationships/slideLayout" Target="../slideLayouts/slideLayout2.xml"/><Relationship Id="rId6" Type="http://schemas.openxmlformats.org/officeDocument/2006/relationships/hyperlink" Target="https://en.wikipedia.org/wiki/Terra_Nova_Expedition" TargetMode="External"/><Relationship Id="rId5" Type="http://schemas.openxmlformats.org/officeDocument/2006/relationships/hyperlink" Target="https://en.wikipedia.org/wiki/Robert_Falcon_Scott" TargetMode="External"/><Relationship Id="rId4" Type="http://schemas.openxmlformats.org/officeDocument/2006/relationships/hyperlink" Target="https://en.wikipedia.org/wiki/Amundsen's_South_Pole_expedition#cite_note-polar_date-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_q_8sLOxJH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0FCqjClIxu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eRINqQcIZs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cwZb2mqId0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8thC4hOn_C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Events of the 20</a:t>
            </a:r>
            <a:r>
              <a:rPr lang="en-GB" baseline="30000" dirty="0"/>
              <a:t>th/</a:t>
            </a:r>
            <a:r>
              <a:rPr lang="en-GB" sz="6600" baseline="30000" dirty="0"/>
              <a:t>21st</a:t>
            </a:r>
            <a:r>
              <a:rPr lang="en-GB" dirty="0"/>
              <a:t> Century</a:t>
            </a:r>
          </a:p>
        </p:txBody>
      </p:sp>
      <p:sp>
        <p:nvSpPr>
          <p:cNvPr id="3" name="Subtitle 2"/>
          <p:cNvSpPr>
            <a:spLocks noGrp="1"/>
          </p:cNvSpPr>
          <p:nvPr>
            <p:ph type="subTitle" idx="1"/>
          </p:nvPr>
        </p:nvSpPr>
        <p:spPr/>
        <p:txBody>
          <a:bodyPr/>
          <a:lstStyle/>
          <a:p>
            <a:r>
              <a:rPr lang="en-GB" dirty="0"/>
              <a:t>Walt: To be able to explain important modern historical events.</a:t>
            </a:r>
          </a:p>
        </p:txBody>
      </p:sp>
    </p:spTree>
    <p:extLst>
      <p:ext uri="{BB962C8B-B14F-4D97-AF65-F5344CB8AC3E}">
        <p14:creationId xmlns:p14="http://schemas.microsoft.com/office/powerpoint/2010/main" val="159530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6) </a:t>
            </a:r>
            <a:r>
              <a:rPr lang="en-GB" sz="2800" dirty="0"/>
              <a:t>Kristallnacht</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1931" y="2673350"/>
            <a:ext cx="3619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adl.org/assets/images-content/education-outreach/holocaust-education/kristallnacht-burning-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060848"/>
            <a:ext cx="482453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6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7) </a:t>
            </a:r>
            <a:r>
              <a:rPr lang="en-GB" sz="2800" dirty="0"/>
              <a:t>The sinking of the Titanic</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181" y="2387600"/>
            <a:ext cx="57150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vignette3.wikia.nocookie.net/scars-of-the-past/images/f/f1/Titanic-sinking.jpg/revision/latest?cb=201306250645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32856"/>
            <a:ext cx="5715000" cy="335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9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8) </a:t>
            </a:r>
            <a:r>
              <a:rPr lang="en-GB" sz="2800" dirty="0"/>
              <a:t>Chernobyl</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0526" y="2119313"/>
            <a:ext cx="2982310"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si.wsj.net/public/resources/images/BN-NQ221_CHERNO_1986V3_20160419185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916832"/>
            <a:ext cx="3824441" cy="404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9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9) </a:t>
            </a:r>
            <a:r>
              <a:rPr lang="en-GB" sz="3100" dirty="0"/>
              <a:t>The First Flight- Wright brothers</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63675" y="2666105"/>
            <a:ext cx="6196013" cy="251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s://www.awesomestories.com/images/user/b6e752f620447473b59ee728d536ce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420888"/>
            <a:ext cx="690137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8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10)</a:t>
            </a:r>
            <a:r>
              <a:rPr lang="en-GB" sz="2800" dirty="0"/>
              <a:t> The 1</a:t>
            </a:r>
            <a:r>
              <a:rPr lang="en-GB" sz="2800" baseline="30000" dirty="0"/>
              <a:t>st</a:t>
            </a:r>
            <a:r>
              <a:rPr lang="en-GB" sz="2800" dirty="0"/>
              <a:t> Gulf War</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0216" y="2119313"/>
            <a:ext cx="5422930"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media.salon.com/2016/02/bush_huss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59055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3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11) </a:t>
            </a:r>
            <a:r>
              <a:rPr lang="en-GB" sz="2800" dirty="0"/>
              <a:t>The Berlin Wall coming down</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5703" y="2119313"/>
            <a:ext cx="5391957"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whiteoliphaunt.com/duckofminerva/wp-content/uploads/2014/11/ss-091102-berlin-wall-22_ss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16832"/>
            <a:ext cx="5862687" cy="391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2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12) Tutankhamun’s tomb</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141" y="2119313"/>
            <a:ext cx="4837080"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messagetoeagle.com/wp-content/uploads/2016/02/howardcartertutankham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3"/>
            <a:ext cx="6063828" cy="431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3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Task:</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799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1903 Wright Flyer </a:t>
            </a:r>
            <a:br>
              <a:rPr lang="en-GB" dirty="0"/>
            </a:br>
            <a:r>
              <a:rPr lang="en-GB" dirty="0"/>
              <a:t>Flyer I or 1903 Flyer</a:t>
            </a:r>
          </a:p>
        </p:txBody>
      </p:sp>
      <p:sp>
        <p:nvSpPr>
          <p:cNvPr id="3" name="Content Placeholder 2"/>
          <p:cNvSpPr>
            <a:spLocks noGrp="1"/>
          </p:cNvSpPr>
          <p:nvPr>
            <p:ph idx="1"/>
          </p:nvPr>
        </p:nvSpPr>
        <p:spPr/>
        <p:txBody>
          <a:bodyPr/>
          <a:lstStyle/>
          <a:p>
            <a:r>
              <a:rPr lang="en-GB" dirty="0" err="1"/>
              <a:t>Ist</a:t>
            </a:r>
            <a:r>
              <a:rPr lang="en-GB" dirty="0"/>
              <a:t> successful heavier than air powered aircraft. Designed by Wright brothers, made of giant spruce wood, with a gasoline engine, the pilot flew on his stomach.</a:t>
            </a:r>
          </a:p>
          <a:p>
            <a:r>
              <a:rPr lang="en-GB" dirty="0"/>
              <a:t>Flew 4 times on December 17</a:t>
            </a:r>
            <a:r>
              <a:rPr lang="en-GB" baseline="30000" dirty="0"/>
              <a:t>th</a:t>
            </a:r>
            <a:r>
              <a:rPr lang="en-GB" dirty="0"/>
              <a:t> 1903 in North Carolina. See it today in National Air and Space Museum in Washington DC.</a:t>
            </a:r>
          </a:p>
          <a:p>
            <a:r>
              <a:rPr lang="en-GB" dirty="0"/>
              <a:t>Important as it began the ‘pioneer age of aviation’</a:t>
            </a:r>
          </a:p>
        </p:txBody>
      </p:sp>
    </p:spTree>
    <p:extLst>
      <p:ext uri="{BB962C8B-B14F-4D97-AF65-F5344CB8AC3E}">
        <p14:creationId xmlns:p14="http://schemas.microsoft.com/office/powerpoint/2010/main" val="139343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1D00-AAF8-2D43-8422-C03285EFE82A}"/>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8AA3A509-45D9-4D44-A9EE-5BE6CB533175}"/>
              </a:ext>
            </a:extLst>
          </p:cNvPr>
          <p:cNvSpPr>
            <a:spLocks noGrp="1"/>
          </p:cNvSpPr>
          <p:nvPr>
            <p:ph idx="1"/>
          </p:nvPr>
        </p:nvSpPr>
        <p:spPr/>
        <p:txBody>
          <a:bodyPr/>
          <a:lstStyle/>
          <a:p>
            <a:r>
              <a:rPr lang="en-US" b="1" dirty="0"/>
              <a:t>Amelia Earhart- </a:t>
            </a:r>
            <a:r>
              <a:rPr lang="en-US" dirty="0"/>
              <a:t>American Aviation Pioneer.</a:t>
            </a:r>
          </a:p>
          <a:p>
            <a:r>
              <a:rPr lang="en-US" dirty="0"/>
              <a:t>1</a:t>
            </a:r>
            <a:r>
              <a:rPr lang="en-US" baseline="30000" dirty="0"/>
              <a:t>st</a:t>
            </a:r>
            <a:r>
              <a:rPr lang="en-US" dirty="0"/>
              <a:t> female to fly solo across the Atlantic in 1928. During an attempt to a circumnavigational flight of the globe in 1937 her plane disappeared over the Pacific.</a:t>
            </a:r>
          </a:p>
          <a:p>
            <a:r>
              <a:rPr lang="en-US" b="1" dirty="0" err="1"/>
              <a:t>D.B.Cooper</a:t>
            </a:r>
            <a:r>
              <a:rPr lang="en-US" dirty="0"/>
              <a:t>-hijacked a Boeing 727 aircraft in 1971, only unsolved case of air piracy.</a:t>
            </a:r>
            <a:endParaRPr lang="en-US" b="1" dirty="0"/>
          </a:p>
        </p:txBody>
      </p:sp>
    </p:spTree>
    <p:extLst>
      <p:ext uri="{BB962C8B-B14F-4D97-AF65-F5344CB8AC3E}">
        <p14:creationId xmlns:p14="http://schemas.microsoft.com/office/powerpoint/2010/main" val="413384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573F-0ABE-3449-B992-1F7740E55328}"/>
              </a:ext>
            </a:extLst>
          </p:cNvPr>
          <p:cNvSpPr>
            <a:spLocks noGrp="1"/>
          </p:cNvSpPr>
          <p:nvPr>
            <p:ph type="title"/>
          </p:nvPr>
        </p:nvSpPr>
        <p:spPr/>
        <p:txBody>
          <a:bodyPr>
            <a:normAutofit/>
          </a:bodyPr>
          <a:lstStyle/>
          <a:p>
            <a:r>
              <a:rPr lang="en-US" dirty="0"/>
              <a:t>Task-</a:t>
            </a:r>
          </a:p>
        </p:txBody>
      </p:sp>
      <p:sp>
        <p:nvSpPr>
          <p:cNvPr id="3" name="Content Placeholder 2">
            <a:extLst>
              <a:ext uri="{FF2B5EF4-FFF2-40B4-BE49-F238E27FC236}">
                <a16:creationId xmlns:a16="http://schemas.microsoft.com/office/drawing/2014/main" id="{BF56CAC4-016E-B549-AD4B-B3A5B4196BB6}"/>
              </a:ext>
            </a:extLst>
          </p:cNvPr>
          <p:cNvSpPr>
            <a:spLocks noGrp="1"/>
          </p:cNvSpPr>
          <p:nvPr>
            <p:ph idx="1"/>
          </p:nvPr>
        </p:nvSpPr>
        <p:spPr/>
        <p:txBody>
          <a:bodyPr>
            <a:normAutofit fontScale="92500" lnSpcReduction="20000"/>
          </a:bodyPr>
          <a:lstStyle/>
          <a:p>
            <a:r>
              <a:rPr lang="en-US" dirty="0"/>
              <a:t>Your task is to pick an event from the 20</a:t>
            </a:r>
            <a:r>
              <a:rPr lang="en-US" baseline="30000" dirty="0"/>
              <a:t>th</a:t>
            </a:r>
            <a:r>
              <a:rPr lang="en-US" dirty="0"/>
              <a:t>/21</a:t>
            </a:r>
            <a:r>
              <a:rPr lang="en-US" baseline="30000" dirty="0"/>
              <a:t>st</a:t>
            </a:r>
            <a:r>
              <a:rPr lang="en-US" dirty="0"/>
              <a:t> Century and write a detailed report or fact file about it.</a:t>
            </a:r>
          </a:p>
          <a:p>
            <a:r>
              <a:rPr lang="en-US" dirty="0"/>
              <a:t>You need to include details such as:</a:t>
            </a:r>
          </a:p>
          <a:p>
            <a:r>
              <a:rPr lang="en-US" dirty="0"/>
              <a:t>Dates</a:t>
            </a:r>
          </a:p>
          <a:p>
            <a:r>
              <a:rPr lang="en-US" dirty="0"/>
              <a:t>Location</a:t>
            </a:r>
          </a:p>
          <a:p>
            <a:r>
              <a:rPr lang="en-US" dirty="0"/>
              <a:t>Background</a:t>
            </a:r>
          </a:p>
          <a:p>
            <a:r>
              <a:rPr lang="en-US" dirty="0"/>
              <a:t>What happened?</a:t>
            </a:r>
          </a:p>
          <a:p>
            <a:r>
              <a:rPr lang="en-US" dirty="0"/>
              <a:t>Importance</a:t>
            </a:r>
          </a:p>
          <a:p>
            <a:r>
              <a:rPr lang="en-US" dirty="0"/>
              <a:t>Think about your presentation and include pictures or illustrations if you can.</a:t>
            </a:r>
          </a:p>
        </p:txBody>
      </p:sp>
    </p:spTree>
    <p:extLst>
      <p:ext uri="{BB962C8B-B14F-4D97-AF65-F5344CB8AC3E}">
        <p14:creationId xmlns:p14="http://schemas.microsoft.com/office/powerpoint/2010/main" val="23418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6E2A-BD74-1E40-AC9D-A522D9F7745B}"/>
              </a:ext>
            </a:extLst>
          </p:cNvPr>
          <p:cNvSpPr>
            <a:spLocks noGrp="1"/>
          </p:cNvSpPr>
          <p:nvPr>
            <p:ph type="title"/>
          </p:nvPr>
        </p:nvSpPr>
        <p:spPr/>
        <p:txBody>
          <a:bodyPr/>
          <a:lstStyle/>
          <a:p>
            <a:r>
              <a:rPr lang="en-US" dirty="0"/>
              <a:t>1912 Titanic</a:t>
            </a:r>
          </a:p>
        </p:txBody>
      </p:sp>
      <p:sp>
        <p:nvSpPr>
          <p:cNvPr id="3" name="Content Placeholder 2">
            <a:extLst>
              <a:ext uri="{FF2B5EF4-FFF2-40B4-BE49-F238E27FC236}">
                <a16:creationId xmlns:a16="http://schemas.microsoft.com/office/drawing/2014/main" id="{43C81349-08A7-314E-93BF-6EC354B30FB8}"/>
              </a:ext>
            </a:extLst>
          </p:cNvPr>
          <p:cNvSpPr>
            <a:spLocks noGrp="1"/>
          </p:cNvSpPr>
          <p:nvPr>
            <p:ph idx="1"/>
          </p:nvPr>
        </p:nvSpPr>
        <p:spPr/>
        <p:txBody>
          <a:bodyPr>
            <a:normAutofit lnSpcReduction="10000"/>
          </a:bodyPr>
          <a:lstStyle/>
          <a:p>
            <a:r>
              <a:rPr lang="en-US" dirty="0">
                <a:hlinkClick r:id="rId3"/>
              </a:rPr>
              <a:t>https://youtu.be/Et3C2o5Ujyg</a:t>
            </a:r>
            <a:r>
              <a:rPr lang="en-US" dirty="0"/>
              <a:t> </a:t>
            </a:r>
          </a:p>
          <a:p>
            <a:r>
              <a:rPr lang="en-US" dirty="0"/>
              <a:t>British Passenger liner operated by White Star Line sank in the North Atlantic Ocean on 15</a:t>
            </a:r>
            <a:r>
              <a:rPr lang="en-US" baseline="30000" dirty="0"/>
              <a:t>th</a:t>
            </a:r>
            <a:r>
              <a:rPr lang="en-US" dirty="0"/>
              <a:t> April 1912 striking an </a:t>
            </a:r>
            <a:r>
              <a:rPr lang="en-US" dirty="0" err="1"/>
              <a:t>iceburg</a:t>
            </a:r>
            <a:r>
              <a:rPr lang="en-US" dirty="0"/>
              <a:t> on its maiden voyage from Southampton to New York City. 2,224 passengers were on board  and around 1,500 died. The Final survivor </a:t>
            </a:r>
            <a:r>
              <a:rPr lang="en-US" dirty="0" err="1"/>
              <a:t>Millvina</a:t>
            </a:r>
            <a:r>
              <a:rPr lang="en-US" dirty="0"/>
              <a:t> Dean who was 2 months old at the time died in 2009 aged 97. The wreck was discovered in 1985. </a:t>
            </a:r>
          </a:p>
          <a:p>
            <a:endParaRPr lang="en-US" dirty="0"/>
          </a:p>
        </p:txBody>
      </p:sp>
    </p:spTree>
    <p:extLst>
      <p:ext uri="{BB962C8B-B14F-4D97-AF65-F5344CB8AC3E}">
        <p14:creationId xmlns:p14="http://schemas.microsoft.com/office/powerpoint/2010/main" val="150021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318C-DB7A-024E-91A0-2BAE453D4167}"/>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5C3778F0-43A7-1F41-BAF0-CACFD85CE4A0}"/>
              </a:ext>
            </a:extLst>
          </p:cNvPr>
          <p:cNvSpPr>
            <a:spLocks noGrp="1"/>
          </p:cNvSpPr>
          <p:nvPr>
            <p:ph idx="1"/>
          </p:nvPr>
        </p:nvSpPr>
        <p:spPr/>
        <p:txBody>
          <a:bodyPr>
            <a:normAutofit lnSpcReduction="10000"/>
          </a:bodyPr>
          <a:lstStyle/>
          <a:p>
            <a:r>
              <a:rPr lang="en-US" b="1" dirty="0"/>
              <a:t>Lusitania</a:t>
            </a:r>
            <a:r>
              <a:rPr lang="en-US" dirty="0"/>
              <a:t>, </a:t>
            </a:r>
            <a:r>
              <a:rPr lang="en-US" dirty="0" err="1"/>
              <a:t>Cuncard</a:t>
            </a:r>
            <a:r>
              <a:rPr lang="en-US" dirty="0"/>
              <a:t> Ocean Liner was on its return voyage from Pier 54 New York to Liverpool. It was hit by a torpedo from a German U-boat and sank off the coast of Ireland on 7</a:t>
            </a:r>
            <a:r>
              <a:rPr lang="en-US" baseline="30000" dirty="0"/>
              <a:t>th</a:t>
            </a:r>
            <a:r>
              <a:rPr lang="en-US" dirty="0"/>
              <a:t> May 1915, 1,198 of 1,959 passengers perished. It was one of the reasons USA entered the war.</a:t>
            </a:r>
          </a:p>
          <a:p>
            <a:r>
              <a:rPr lang="en-US" b="1" dirty="0"/>
              <a:t>USS Arizona. </a:t>
            </a:r>
            <a:r>
              <a:rPr lang="en-US" dirty="0"/>
              <a:t>Sank with the loss of 1,177 crew on 7</a:t>
            </a:r>
            <a:r>
              <a:rPr lang="en-US" baseline="30000" dirty="0"/>
              <a:t>TH</a:t>
            </a:r>
            <a:r>
              <a:rPr lang="en-US" dirty="0"/>
              <a:t> December 1941 during the attack on Pearl </a:t>
            </a:r>
            <a:r>
              <a:rPr lang="en-US" dirty="0" err="1"/>
              <a:t>Harbour</a:t>
            </a:r>
            <a:r>
              <a:rPr lang="en-US" dirty="0"/>
              <a:t>.</a:t>
            </a:r>
          </a:p>
        </p:txBody>
      </p:sp>
    </p:spTree>
    <p:extLst>
      <p:ext uri="{BB962C8B-B14F-4D97-AF65-F5344CB8AC3E}">
        <p14:creationId xmlns:p14="http://schemas.microsoft.com/office/powerpoint/2010/main" val="360777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BC18-69FB-7743-8476-E8079E3B593B}"/>
              </a:ext>
            </a:extLst>
          </p:cNvPr>
          <p:cNvSpPr>
            <a:spLocks noGrp="1"/>
          </p:cNvSpPr>
          <p:nvPr>
            <p:ph type="title"/>
          </p:nvPr>
        </p:nvSpPr>
        <p:spPr/>
        <p:txBody>
          <a:bodyPr/>
          <a:lstStyle/>
          <a:p>
            <a:r>
              <a:rPr lang="en-US" dirty="0"/>
              <a:t>Tutankhamun’s Tomb</a:t>
            </a:r>
          </a:p>
        </p:txBody>
      </p:sp>
      <p:sp>
        <p:nvSpPr>
          <p:cNvPr id="3" name="Content Placeholder 2">
            <a:extLst>
              <a:ext uri="{FF2B5EF4-FFF2-40B4-BE49-F238E27FC236}">
                <a16:creationId xmlns:a16="http://schemas.microsoft.com/office/drawing/2014/main" id="{B33C7C05-EAEC-AD44-855E-BA8A1BE931E8}"/>
              </a:ext>
            </a:extLst>
          </p:cNvPr>
          <p:cNvSpPr>
            <a:spLocks noGrp="1"/>
          </p:cNvSpPr>
          <p:nvPr>
            <p:ph idx="1"/>
          </p:nvPr>
        </p:nvSpPr>
        <p:spPr/>
        <p:txBody>
          <a:bodyPr>
            <a:normAutofit fontScale="92500"/>
          </a:bodyPr>
          <a:lstStyle/>
          <a:p>
            <a:r>
              <a:rPr lang="en-US" dirty="0"/>
              <a:t>Employed by Lord Carnarvon, Howard Carter discovered the tomb in November 1922, in the Valley of the Kings, Egypt. On discovery it was unsealed and apparent that it had been breached at least twice in ancient times. The tomb was opened on 29</a:t>
            </a:r>
            <a:r>
              <a:rPr lang="en-US" baseline="30000" dirty="0"/>
              <a:t>th</a:t>
            </a:r>
            <a:r>
              <a:rPr lang="en-US" dirty="0"/>
              <a:t> November 1922 and the mummy discovered in October 1923. It took 8 years to empty the tomb with its contents being sent to the Egyptian Museum in Cairo.</a:t>
            </a:r>
          </a:p>
          <a:p>
            <a:r>
              <a:rPr lang="en-US" dirty="0">
                <a:hlinkClick r:id="rId2"/>
              </a:rPr>
              <a:t>https://youtu.be/IZPS9DeKvZQ</a:t>
            </a:r>
            <a:endParaRPr lang="en-US" dirty="0"/>
          </a:p>
          <a:p>
            <a:endParaRPr lang="en-US" dirty="0"/>
          </a:p>
        </p:txBody>
      </p:sp>
    </p:spTree>
    <p:extLst>
      <p:ext uri="{BB962C8B-B14F-4D97-AF65-F5344CB8AC3E}">
        <p14:creationId xmlns:p14="http://schemas.microsoft.com/office/powerpoint/2010/main" val="410079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F585-87E0-C448-A0E0-87F82C197CE6}"/>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80709221-11F9-9A42-8DFB-BC905444A203}"/>
              </a:ext>
            </a:extLst>
          </p:cNvPr>
          <p:cNvSpPr>
            <a:spLocks noGrp="1"/>
          </p:cNvSpPr>
          <p:nvPr>
            <p:ph idx="1"/>
          </p:nvPr>
        </p:nvSpPr>
        <p:spPr/>
        <p:txBody>
          <a:bodyPr>
            <a:normAutofit fontScale="92500" lnSpcReduction="10000"/>
          </a:bodyPr>
          <a:lstStyle/>
          <a:p>
            <a:r>
              <a:rPr lang="en-US" b="1" dirty="0"/>
              <a:t>South Pole Expedition:</a:t>
            </a:r>
          </a:p>
          <a:p>
            <a:r>
              <a:rPr lang="en-GB" dirty="0"/>
              <a:t>The first expedition to reach the </a:t>
            </a:r>
            <a:r>
              <a:rPr lang="en-GB" dirty="0">
                <a:hlinkClick r:id="rId2" tooltip="Geographic South Pole">
                  <a:extLst>
                    <a:ext uri="{A12FA001-AC4F-418D-AE19-62706E023703}">
                      <ahyp:hlinkClr xmlns:ahyp="http://schemas.microsoft.com/office/drawing/2018/hyperlinkcolor" val="tx"/>
                    </a:ext>
                  </a:extLst>
                </a:hlinkClick>
              </a:rPr>
              <a:t>geographic South Pole</a:t>
            </a:r>
            <a:r>
              <a:rPr lang="en-GB" dirty="0"/>
              <a:t> was led by the Norwegian explorer </a:t>
            </a:r>
            <a:r>
              <a:rPr lang="en-GB" dirty="0">
                <a:hlinkClick r:id="rId3" tooltip="Roald Amundsen">
                  <a:extLst>
                    <a:ext uri="{A12FA001-AC4F-418D-AE19-62706E023703}">
                      <ahyp:hlinkClr xmlns:ahyp="http://schemas.microsoft.com/office/drawing/2018/hyperlinkcolor" val="tx"/>
                    </a:ext>
                  </a:extLst>
                </a:hlinkClick>
              </a:rPr>
              <a:t>Roald Amundsen</a:t>
            </a:r>
            <a:r>
              <a:rPr lang="en-GB" dirty="0"/>
              <a:t>. He and four others arrived at the pole on 14 December 1911,</a:t>
            </a:r>
            <a:r>
              <a:rPr lang="en-GB" baseline="30000" dirty="0">
                <a:hlinkClick r:id="rId4">
                  <a:extLst>
                    <a:ext uri="{A12FA001-AC4F-418D-AE19-62706E023703}">
                      <ahyp:hlinkClr xmlns:ahyp="http://schemas.microsoft.com/office/drawing/2018/hyperlinkcolor" val="tx"/>
                    </a:ext>
                  </a:extLst>
                </a:hlinkClick>
              </a:rPr>
              <a:t>[n 1]</a:t>
            </a:r>
            <a:r>
              <a:rPr lang="en-GB" dirty="0"/>
              <a:t> five weeks ahead of a British party led by </a:t>
            </a:r>
            <a:r>
              <a:rPr lang="en-GB" dirty="0">
                <a:hlinkClick r:id="rId5" tooltip="Robert Falcon Scott">
                  <a:extLst>
                    <a:ext uri="{A12FA001-AC4F-418D-AE19-62706E023703}">
                      <ahyp:hlinkClr xmlns:ahyp="http://schemas.microsoft.com/office/drawing/2018/hyperlinkcolor" val="tx"/>
                    </a:ext>
                  </a:extLst>
                </a:hlinkClick>
              </a:rPr>
              <a:t>Robert Falcon Scott</a:t>
            </a:r>
            <a:r>
              <a:rPr lang="en-GB" dirty="0"/>
              <a:t> as part of the </a:t>
            </a:r>
            <a:r>
              <a:rPr lang="en-GB" dirty="0">
                <a:hlinkClick r:id="rId6" tooltip="Terra Nova Expedition">
                  <a:extLst>
                    <a:ext uri="{A12FA001-AC4F-418D-AE19-62706E023703}">
                      <ahyp:hlinkClr xmlns:ahyp="http://schemas.microsoft.com/office/drawing/2018/hyperlinkcolor" val="tx"/>
                    </a:ext>
                  </a:extLst>
                </a:hlinkClick>
              </a:rPr>
              <a:t>Terra Nova Expedition</a:t>
            </a:r>
            <a:r>
              <a:rPr lang="en-GB" dirty="0"/>
              <a:t>. Amundsen and his team returned safely to their base, and later heard that Scott and his four companions had died on their return journey.</a:t>
            </a:r>
            <a:endParaRPr lang="en-US" b="1" dirty="0"/>
          </a:p>
        </p:txBody>
      </p:sp>
    </p:spTree>
    <p:extLst>
      <p:ext uri="{BB962C8B-B14F-4D97-AF65-F5344CB8AC3E}">
        <p14:creationId xmlns:p14="http://schemas.microsoft.com/office/powerpoint/2010/main" val="317797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22B-AD18-8746-9125-DCED9912C8F3}"/>
              </a:ext>
            </a:extLst>
          </p:cNvPr>
          <p:cNvSpPr>
            <a:spLocks noGrp="1"/>
          </p:cNvSpPr>
          <p:nvPr>
            <p:ph type="title"/>
          </p:nvPr>
        </p:nvSpPr>
        <p:spPr/>
        <p:txBody>
          <a:bodyPr>
            <a:normAutofit fontScale="90000"/>
          </a:bodyPr>
          <a:lstStyle/>
          <a:p>
            <a:r>
              <a:rPr lang="en-US" dirty="0"/>
              <a:t>Alexander Fleming-Penicillin 1928</a:t>
            </a:r>
          </a:p>
        </p:txBody>
      </p:sp>
      <p:sp>
        <p:nvSpPr>
          <p:cNvPr id="3" name="Content Placeholder 2">
            <a:extLst>
              <a:ext uri="{FF2B5EF4-FFF2-40B4-BE49-F238E27FC236}">
                <a16:creationId xmlns:a16="http://schemas.microsoft.com/office/drawing/2014/main" id="{DAAF9B56-14D2-1443-A263-93C5CC9F86AF}"/>
              </a:ext>
            </a:extLst>
          </p:cNvPr>
          <p:cNvSpPr>
            <a:spLocks noGrp="1"/>
          </p:cNvSpPr>
          <p:nvPr>
            <p:ph idx="1"/>
          </p:nvPr>
        </p:nvSpPr>
        <p:spPr/>
        <p:txBody>
          <a:bodyPr>
            <a:normAutofit fontScale="92500" lnSpcReduction="10000"/>
          </a:bodyPr>
          <a:lstStyle/>
          <a:p>
            <a:r>
              <a:rPr lang="en-US" dirty="0"/>
              <a:t>Alexander Fleming was a Scottish physician and microbiologist. He had witnessed many soldiers die in WWI of septic wounds while working in an army hospital. In 1922 he began searching for a cure. In 1928 by chance he discovered penicillin. However there was little funding for his discovery. Eventually in the 1930’s Howard Florey and Ernst chain brought about the mass production of penicillin, all 3 won the Nobel Price in 1945. Fleming was voted in time magazines 100 most important people in 1999.   </a:t>
            </a:r>
          </a:p>
        </p:txBody>
      </p:sp>
    </p:spTree>
    <p:extLst>
      <p:ext uri="{BB962C8B-B14F-4D97-AF65-F5344CB8AC3E}">
        <p14:creationId xmlns:p14="http://schemas.microsoft.com/office/powerpoint/2010/main" val="366240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1AE9-1033-8946-AE6D-BFA9D4A73A01}"/>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8BD2741A-A7AB-8A4E-98CF-28FF1296A129}"/>
              </a:ext>
            </a:extLst>
          </p:cNvPr>
          <p:cNvSpPr>
            <a:spLocks noGrp="1"/>
          </p:cNvSpPr>
          <p:nvPr>
            <p:ph idx="1"/>
          </p:nvPr>
        </p:nvSpPr>
        <p:spPr/>
        <p:txBody>
          <a:bodyPr>
            <a:normAutofit lnSpcReduction="10000"/>
          </a:bodyPr>
          <a:lstStyle/>
          <a:p>
            <a:r>
              <a:rPr lang="en-US" dirty="0"/>
              <a:t>1</a:t>
            </a:r>
            <a:r>
              <a:rPr lang="en-US" baseline="30000" dirty="0"/>
              <a:t>st</a:t>
            </a:r>
            <a:r>
              <a:rPr lang="en-US" dirty="0"/>
              <a:t> successful transplant of the cornea of the eye.</a:t>
            </a:r>
          </a:p>
          <a:p>
            <a:r>
              <a:rPr lang="en-US" dirty="0"/>
              <a:t>1</a:t>
            </a:r>
            <a:r>
              <a:rPr lang="en-US" baseline="30000" dirty="0"/>
              <a:t>st</a:t>
            </a:r>
            <a:r>
              <a:rPr lang="en-US" dirty="0"/>
              <a:t> successful heart transplant carried out in 1967.</a:t>
            </a:r>
          </a:p>
          <a:p>
            <a:r>
              <a:rPr lang="en-US" dirty="0"/>
              <a:t>1</a:t>
            </a:r>
            <a:r>
              <a:rPr lang="en-US" baseline="30000" dirty="0"/>
              <a:t>st</a:t>
            </a:r>
            <a:r>
              <a:rPr lang="en-US" dirty="0"/>
              <a:t> CT scan on a patient took place on 1</a:t>
            </a:r>
            <a:r>
              <a:rPr lang="en-US" baseline="30000" dirty="0"/>
              <a:t>st</a:t>
            </a:r>
            <a:r>
              <a:rPr lang="en-US" dirty="0"/>
              <a:t> October 1971</a:t>
            </a:r>
          </a:p>
          <a:p>
            <a:r>
              <a:rPr lang="en-US" dirty="0"/>
              <a:t>Louise Joy Brown was the first test tube baby in 1978</a:t>
            </a:r>
          </a:p>
          <a:p>
            <a:r>
              <a:rPr lang="en-US" dirty="0"/>
              <a:t>Dolly the sheep was cloned in 1996</a:t>
            </a:r>
          </a:p>
        </p:txBody>
      </p:sp>
    </p:spTree>
    <p:extLst>
      <p:ext uri="{BB962C8B-B14F-4D97-AF65-F5344CB8AC3E}">
        <p14:creationId xmlns:p14="http://schemas.microsoft.com/office/powerpoint/2010/main" val="2132357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F38A-8079-9141-87AC-8541D3EFACEC}"/>
              </a:ext>
            </a:extLst>
          </p:cNvPr>
          <p:cNvSpPr>
            <a:spLocks noGrp="1"/>
          </p:cNvSpPr>
          <p:nvPr>
            <p:ph type="title"/>
          </p:nvPr>
        </p:nvSpPr>
        <p:spPr/>
        <p:txBody>
          <a:bodyPr/>
          <a:lstStyle/>
          <a:p>
            <a:r>
              <a:rPr lang="en-US" dirty="0" err="1"/>
              <a:t>Kristallnact</a:t>
            </a:r>
            <a:endParaRPr lang="en-US" dirty="0"/>
          </a:p>
        </p:txBody>
      </p:sp>
      <p:sp>
        <p:nvSpPr>
          <p:cNvPr id="3" name="Content Placeholder 2">
            <a:extLst>
              <a:ext uri="{FF2B5EF4-FFF2-40B4-BE49-F238E27FC236}">
                <a16:creationId xmlns:a16="http://schemas.microsoft.com/office/drawing/2014/main" id="{B4E1C9D2-9F0B-7A4A-B735-5B7D3B41C645}"/>
              </a:ext>
            </a:extLst>
          </p:cNvPr>
          <p:cNvSpPr>
            <a:spLocks noGrp="1"/>
          </p:cNvSpPr>
          <p:nvPr>
            <p:ph idx="1"/>
          </p:nvPr>
        </p:nvSpPr>
        <p:spPr/>
        <p:txBody>
          <a:bodyPr>
            <a:normAutofit fontScale="92500"/>
          </a:bodyPr>
          <a:lstStyle/>
          <a:p>
            <a:r>
              <a:rPr lang="en-US" dirty="0"/>
              <a:t>In November 1938, a German diplomat was murdered in Paris by a Jew. The Nazis used this to start </a:t>
            </a:r>
            <a:r>
              <a:rPr lang="en-US" dirty="0" err="1"/>
              <a:t>Kristallnact</a:t>
            </a:r>
            <a:r>
              <a:rPr lang="en-US" dirty="0"/>
              <a:t> or ‘ the night of the broken glass’ on the 9</a:t>
            </a:r>
            <a:r>
              <a:rPr lang="en-US" baseline="30000" dirty="0"/>
              <a:t>th</a:t>
            </a:r>
            <a:r>
              <a:rPr lang="en-US" dirty="0"/>
              <a:t>-10</a:t>
            </a:r>
            <a:r>
              <a:rPr lang="en-US" baseline="30000" dirty="0"/>
              <a:t>th</a:t>
            </a:r>
            <a:r>
              <a:rPr lang="en-US" dirty="0"/>
              <a:t> November 1938. There was anti-Jewish rioting throughout Germany and Jewish shops </a:t>
            </a:r>
          </a:p>
          <a:p>
            <a:r>
              <a:rPr lang="en-US" dirty="0"/>
              <a:t>( 7,000) and synagogues ( 267 ) were destroyed. 30,000 Jewish men were arrested and sent to the concentration camps. </a:t>
            </a:r>
          </a:p>
          <a:p>
            <a:r>
              <a:rPr lang="en-US" dirty="0">
                <a:hlinkClick r:id="rId2"/>
              </a:rPr>
              <a:t>https://youtu.be/_q_8sLOxJHM</a:t>
            </a:r>
            <a:endParaRPr lang="en-US" dirty="0"/>
          </a:p>
          <a:p>
            <a:endParaRPr lang="en-US" dirty="0"/>
          </a:p>
        </p:txBody>
      </p:sp>
    </p:spTree>
    <p:extLst>
      <p:ext uri="{BB962C8B-B14F-4D97-AF65-F5344CB8AC3E}">
        <p14:creationId xmlns:p14="http://schemas.microsoft.com/office/powerpoint/2010/main" val="1800073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17AB-FEF9-3142-BED9-B1388977A5D5}"/>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F36C9689-8F70-D542-83FD-3190168E370B}"/>
              </a:ext>
            </a:extLst>
          </p:cNvPr>
          <p:cNvSpPr>
            <a:spLocks noGrp="1"/>
          </p:cNvSpPr>
          <p:nvPr>
            <p:ph idx="1"/>
          </p:nvPr>
        </p:nvSpPr>
        <p:spPr/>
        <p:txBody>
          <a:bodyPr/>
          <a:lstStyle/>
          <a:p>
            <a:r>
              <a:rPr lang="en-US" dirty="0"/>
              <a:t>The Night of the Long Knives</a:t>
            </a:r>
          </a:p>
          <a:p>
            <a:r>
              <a:rPr lang="en-US" dirty="0"/>
              <a:t>The Wall Street Crash 1929</a:t>
            </a:r>
          </a:p>
          <a:p>
            <a:r>
              <a:rPr lang="en-US" dirty="0"/>
              <a:t>The Manchurian Crisis 1931</a:t>
            </a:r>
          </a:p>
          <a:p>
            <a:r>
              <a:rPr lang="en-US" dirty="0"/>
              <a:t>The Invasion of Abyssinia 1935</a:t>
            </a:r>
          </a:p>
          <a:p>
            <a:r>
              <a:rPr lang="en-US" dirty="0"/>
              <a:t>Appeasement- Neville Chamberlain</a:t>
            </a:r>
          </a:p>
          <a:p>
            <a:r>
              <a:rPr lang="en-US" dirty="0"/>
              <a:t>Invasion of Poland 1939</a:t>
            </a:r>
          </a:p>
        </p:txBody>
      </p:sp>
    </p:spTree>
    <p:extLst>
      <p:ext uri="{BB962C8B-B14F-4D97-AF65-F5344CB8AC3E}">
        <p14:creationId xmlns:p14="http://schemas.microsoft.com/office/powerpoint/2010/main" val="273287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180D-F7A1-A040-9315-CF5F2AC80D86}"/>
              </a:ext>
            </a:extLst>
          </p:cNvPr>
          <p:cNvSpPr>
            <a:spLocks noGrp="1"/>
          </p:cNvSpPr>
          <p:nvPr>
            <p:ph type="title"/>
          </p:nvPr>
        </p:nvSpPr>
        <p:spPr/>
        <p:txBody>
          <a:bodyPr/>
          <a:lstStyle/>
          <a:p>
            <a:r>
              <a:rPr lang="en-US" dirty="0"/>
              <a:t>Assassination of JFK </a:t>
            </a:r>
          </a:p>
        </p:txBody>
      </p:sp>
      <p:sp>
        <p:nvSpPr>
          <p:cNvPr id="3" name="Content Placeholder 2">
            <a:extLst>
              <a:ext uri="{FF2B5EF4-FFF2-40B4-BE49-F238E27FC236}">
                <a16:creationId xmlns:a16="http://schemas.microsoft.com/office/drawing/2014/main" id="{5E6214C8-1970-AC47-852D-51268B00500C}"/>
              </a:ext>
            </a:extLst>
          </p:cNvPr>
          <p:cNvSpPr>
            <a:spLocks noGrp="1"/>
          </p:cNvSpPr>
          <p:nvPr>
            <p:ph idx="1"/>
          </p:nvPr>
        </p:nvSpPr>
        <p:spPr/>
        <p:txBody>
          <a:bodyPr>
            <a:normAutofit fontScale="92500" lnSpcReduction="10000"/>
          </a:bodyPr>
          <a:lstStyle/>
          <a:p>
            <a:r>
              <a:rPr lang="en-US" dirty="0"/>
              <a:t>John F. Kennedy was the 35</a:t>
            </a:r>
            <a:r>
              <a:rPr lang="en-US" baseline="30000" dirty="0"/>
              <a:t>th</a:t>
            </a:r>
            <a:r>
              <a:rPr lang="en-US" dirty="0"/>
              <a:t> President of the US and was assassinated on Friday 22</a:t>
            </a:r>
            <a:r>
              <a:rPr lang="en-US" baseline="30000" dirty="0"/>
              <a:t>nd</a:t>
            </a:r>
            <a:r>
              <a:rPr lang="en-US" dirty="0"/>
              <a:t> November 1963 at 12.30pm in Dallas, Texas.</a:t>
            </a:r>
          </a:p>
          <a:p>
            <a:r>
              <a:rPr lang="en-US" dirty="0"/>
              <a:t>He was riding in a motorcade with his wife Jackie and the Texas Governor.</a:t>
            </a:r>
          </a:p>
          <a:p>
            <a:r>
              <a:rPr lang="en-US" dirty="0"/>
              <a:t>Lee Harvey Oswald was arrested for the shooting but was shot dead by Jack Ruby on 24th November while being transferred. Jack Ruby died in prison in 1967.</a:t>
            </a:r>
          </a:p>
          <a:p>
            <a:r>
              <a:rPr lang="en-US" dirty="0">
                <a:hlinkClick r:id="rId2"/>
              </a:rPr>
              <a:t>https://youtu.be/0FCqjClIxuU</a:t>
            </a:r>
            <a:endParaRPr lang="en-US" dirty="0"/>
          </a:p>
          <a:p>
            <a:endParaRPr lang="en-US" dirty="0"/>
          </a:p>
        </p:txBody>
      </p:sp>
    </p:spTree>
    <p:extLst>
      <p:ext uri="{BB962C8B-B14F-4D97-AF65-F5344CB8AC3E}">
        <p14:creationId xmlns:p14="http://schemas.microsoft.com/office/powerpoint/2010/main" val="310601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9652-1356-434C-8976-68467F1F4AA7}"/>
              </a:ext>
            </a:extLst>
          </p:cNvPr>
          <p:cNvSpPr>
            <a:spLocks noGrp="1"/>
          </p:cNvSpPr>
          <p:nvPr>
            <p:ph type="title"/>
          </p:nvPr>
        </p:nvSpPr>
        <p:spPr/>
        <p:txBody>
          <a:bodyPr/>
          <a:lstStyle/>
          <a:p>
            <a:r>
              <a:rPr lang="en-US" dirty="0"/>
              <a:t>Assassination of MLK JR</a:t>
            </a:r>
          </a:p>
        </p:txBody>
      </p:sp>
      <p:sp>
        <p:nvSpPr>
          <p:cNvPr id="3" name="Content Placeholder 2">
            <a:extLst>
              <a:ext uri="{FF2B5EF4-FFF2-40B4-BE49-F238E27FC236}">
                <a16:creationId xmlns:a16="http://schemas.microsoft.com/office/drawing/2014/main" id="{793912C1-2505-D649-8DC0-EDA46251B372}"/>
              </a:ext>
            </a:extLst>
          </p:cNvPr>
          <p:cNvSpPr>
            <a:spLocks noGrp="1"/>
          </p:cNvSpPr>
          <p:nvPr>
            <p:ph idx="1"/>
          </p:nvPr>
        </p:nvSpPr>
        <p:spPr/>
        <p:txBody>
          <a:bodyPr/>
          <a:lstStyle/>
          <a:p>
            <a:r>
              <a:rPr lang="en-US" dirty="0"/>
              <a:t>Martin Luther King was an American clergyman and civil rights leader. He is known for his use of non violence and civil disobedience. He was fatally shot at the Lorraine Motel in Memphis, Tennessee on April 4</a:t>
            </a:r>
            <a:r>
              <a:rPr lang="en-US" baseline="30000" dirty="0"/>
              <a:t>th</a:t>
            </a:r>
            <a:r>
              <a:rPr lang="en-US" dirty="0"/>
              <a:t> 1968. James Earl Ray was arrested for his murder, he died in prison in 1998.</a:t>
            </a:r>
          </a:p>
          <a:p>
            <a:r>
              <a:rPr lang="en-US" dirty="0">
                <a:hlinkClick r:id="rId2"/>
              </a:rPr>
              <a:t>https://youtu.be/eRINqQcIZsI</a:t>
            </a:r>
            <a:endParaRPr lang="en-US" dirty="0"/>
          </a:p>
          <a:p>
            <a:endParaRPr lang="en-US" dirty="0"/>
          </a:p>
        </p:txBody>
      </p:sp>
    </p:spTree>
    <p:extLst>
      <p:ext uri="{BB962C8B-B14F-4D97-AF65-F5344CB8AC3E}">
        <p14:creationId xmlns:p14="http://schemas.microsoft.com/office/powerpoint/2010/main" val="173221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573F-0ABE-3449-B992-1F7740E55328}"/>
              </a:ext>
            </a:extLst>
          </p:cNvPr>
          <p:cNvSpPr>
            <a:spLocks noGrp="1"/>
          </p:cNvSpPr>
          <p:nvPr>
            <p:ph type="title"/>
          </p:nvPr>
        </p:nvSpPr>
        <p:spPr/>
        <p:txBody>
          <a:bodyPr>
            <a:normAutofit fontScale="90000"/>
          </a:bodyPr>
          <a:lstStyle/>
          <a:p>
            <a:r>
              <a:rPr lang="en-US" dirty="0"/>
              <a:t>You can use this </a:t>
            </a:r>
            <a:r>
              <a:rPr lang="en-US" dirty="0" err="1"/>
              <a:t>Powerpoint</a:t>
            </a:r>
            <a:r>
              <a:rPr lang="en-US" dirty="0"/>
              <a:t> as inspiration for what event you will pick. </a:t>
            </a:r>
          </a:p>
        </p:txBody>
      </p:sp>
      <p:sp>
        <p:nvSpPr>
          <p:cNvPr id="5" name="Content Placeholder 4">
            <a:extLst>
              <a:ext uri="{FF2B5EF4-FFF2-40B4-BE49-F238E27FC236}">
                <a16:creationId xmlns:a16="http://schemas.microsoft.com/office/drawing/2014/main" id="{222232B3-8F78-47DF-A6C0-DD9F24AFE324}"/>
              </a:ext>
            </a:extLst>
          </p:cNvPr>
          <p:cNvSpPr>
            <a:spLocks noGrp="1"/>
          </p:cNvSpPr>
          <p:nvPr>
            <p:ph idx="1"/>
          </p:nvPr>
        </p:nvSpPr>
        <p:spPr>
          <a:xfrm>
            <a:off x="1403648" y="2780928"/>
            <a:ext cx="6196405" cy="3027748"/>
          </a:xfrm>
        </p:spPr>
        <p:txBody>
          <a:bodyPr/>
          <a:lstStyle/>
          <a:p>
            <a:r>
              <a:rPr lang="en-GB" dirty="0"/>
              <a:t>Look through the following slides for examples of significant events during the 20</a:t>
            </a:r>
            <a:r>
              <a:rPr lang="en-GB" baseline="30000" dirty="0"/>
              <a:t>th</a:t>
            </a:r>
            <a:r>
              <a:rPr lang="en-GB" dirty="0"/>
              <a:t> century. </a:t>
            </a:r>
          </a:p>
        </p:txBody>
      </p:sp>
    </p:spTree>
    <p:extLst>
      <p:ext uri="{BB962C8B-B14F-4D97-AF65-F5344CB8AC3E}">
        <p14:creationId xmlns:p14="http://schemas.microsoft.com/office/powerpoint/2010/main" val="3010789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3980-786C-CD4A-8DF1-3953CE0248DE}"/>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9E72EA09-5591-7940-91EF-BC8BB28BFA15}"/>
              </a:ext>
            </a:extLst>
          </p:cNvPr>
          <p:cNvSpPr>
            <a:spLocks noGrp="1"/>
          </p:cNvSpPr>
          <p:nvPr>
            <p:ph idx="1"/>
          </p:nvPr>
        </p:nvSpPr>
        <p:spPr/>
        <p:txBody>
          <a:bodyPr/>
          <a:lstStyle/>
          <a:p>
            <a:r>
              <a:rPr lang="en-US" dirty="0"/>
              <a:t>Death of Nelson Mandela December 2013</a:t>
            </a:r>
          </a:p>
          <a:p>
            <a:r>
              <a:rPr lang="en-US" dirty="0"/>
              <a:t>Death of Princess Diana August 1997</a:t>
            </a:r>
          </a:p>
          <a:p>
            <a:r>
              <a:rPr lang="en-US" dirty="0"/>
              <a:t>Murder of the Romanovs by communist revolutionaries in July 1918. </a:t>
            </a:r>
          </a:p>
          <a:p>
            <a:r>
              <a:rPr lang="en-US" dirty="0"/>
              <a:t>Assassination of Mahatma Gandhi 30</a:t>
            </a:r>
            <a:r>
              <a:rPr lang="en-US" baseline="30000" dirty="0"/>
              <a:t>th</a:t>
            </a:r>
            <a:r>
              <a:rPr lang="en-US" dirty="0"/>
              <a:t> January 1948.</a:t>
            </a:r>
          </a:p>
        </p:txBody>
      </p:sp>
    </p:spTree>
    <p:extLst>
      <p:ext uri="{BB962C8B-B14F-4D97-AF65-F5344CB8AC3E}">
        <p14:creationId xmlns:p14="http://schemas.microsoft.com/office/powerpoint/2010/main" val="141954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43E2-BD5F-0C43-AB31-E339BAE93CD8}"/>
              </a:ext>
            </a:extLst>
          </p:cNvPr>
          <p:cNvSpPr>
            <a:spLocks noGrp="1"/>
          </p:cNvSpPr>
          <p:nvPr>
            <p:ph type="title"/>
          </p:nvPr>
        </p:nvSpPr>
        <p:spPr/>
        <p:txBody>
          <a:bodyPr/>
          <a:lstStyle/>
          <a:p>
            <a:r>
              <a:rPr lang="en-US" dirty="0"/>
              <a:t>The Moon Landing</a:t>
            </a:r>
          </a:p>
        </p:txBody>
      </p:sp>
      <p:sp>
        <p:nvSpPr>
          <p:cNvPr id="3" name="Content Placeholder 2">
            <a:extLst>
              <a:ext uri="{FF2B5EF4-FFF2-40B4-BE49-F238E27FC236}">
                <a16:creationId xmlns:a16="http://schemas.microsoft.com/office/drawing/2014/main" id="{88B4AD4A-A3DB-7341-A367-43E5351FBE88}"/>
              </a:ext>
            </a:extLst>
          </p:cNvPr>
          <p:cNvSpPr>
            <a:spLocks noGrp="1"/>
          </p:cNvSpPr>
          <p:nvPr>
            <p:ph idx="1"/>
          </p:nvPr>
        </p:nvSpPr>
        <p:spPr/>
        <p:txBody>
          <a:bodyPr>
            <a:normAutofit lnSpcReduction="10000"/>
          </a:bodyPr>
          <a:lstStyle/>
          <a:p>
            <a:r>
              <a:rPr lang="en-US" dirty="0"/>
              <a:t>On 20</a:t>
            </a:r>
            <a:r>
              <a:rPr lang="en-US" baseline="30000" dirty="0"/>
              <a:t>th</a:t>
            </a:r>
            <a:r>
              <a:rPr lang="en-US" dirty="0"/>
              <a:t> July 1969 the Apollo 11 mission was the first spaceflight that landed humans on the moon. Neil Armstrong was the first man to step on the moon followed by Buzz Aldrin. They spent about 2 and a quarter hours outside the spacecraft. Michael Collins flew the Command Module alone while they were on the surface.</a:t>
            </a:r>
          </a:p>
          <a:p>
            <a:r>
              <a:rPr lang="en-US" dirty="0">
                <a:hlinkClick r:id="rId2"/>
              </a:rPr>
              <a:t>https://youtu.be/cwZb2mqId0A</a:t>
            </a:r>
            <a:endParaRPr lang="en-US" dirty="0"/>
          </a:p>
          <a:p>
            <a:r>
              <a:rPr lang="en-US" dirty="0"/>
              <a:t> </a:t>
            </a:r>
          </a:p>
        </p:txBody>
      </p:sp>
    </p:spTree>
    <p:extLst>
      <p:ext uri="{BB962C8B-B14F-4D97-AF65-F5344CB8AC3E}">
        <p14:creationId xmlns:p14="http://schemas.microsoft.com/office/powerpoint/2010/main" val="300209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0BDD-5AA9-004D-A820-3992472B9CF5}"/>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BADD207C-B10A-5646-BB68-A8B8AD441FF9}"/>
              </a:ext>
            </a:extLst>
          </p:cNvPr>
          <p:cNvSpPr>
            <a:spLocks noGrp="1"/>
          </p:cNvSpPr>
          <p:nvPr>
            <p:ph idx="1"/>
          </p:nvPr>
        </p:nvSpPr>
        <p:spPr/>
        <p:txBody>
          <a:bodyPr/>
          <a:lstStyle/>
          <a:p>
            <a:r>
              <a:rPr lang="en-US" dirty="0"/>
              <a:t>Space Race- USA/USSR</a:t>
            </a:r>
          </a:p>
          <a:p>
            <a:r>
              <a:rPr lang="en-US" dirty="0"/>
              <a:t>Sputnik 1</a:t>
            </a:r>
            <a:r>
              <a:rPr lang="en-US" baseline="30000" dirty="0"/>
              <a:t>st</a:t>
            </a:r>
            <a:r>
              <a:rPr lang="en-US" dirty="0"/>
              <a:t> Satellite</a:t>
            </a:r>
          </a:p>
          <a:p>
            <a:r>
              <a:rPr lang="en-US" dirty="0"/>
              <a:t>1</a:t>
            </a:r>
            <a:r>
              <a:rPr lang="en-US" baseline="30000" dirty="0"/>
              <a:t>st</a:t>
            </a:r>
            <a:r>
              <a:rPr lang="en-US" dirty="0"/>
              <a:t> dog in Space</a:t>
            </a:r>
          </a:p>
          <a:p>
            <a:r>
              <a:rPr lang="en-US" dirty="0"/>
              <a:t>1st spaceman Yuri Gagarin</a:t>
            </a:r>
          </a:p>
          <a:p>
            <a:r>
              <a:rPr lang="en-US" dirty="0"/>
              <a:t>Apollo 13 ‘Houston we have a problem’</a:t>
            </a:r>
          </a:p>
        </p:txBody>
      </p:sp>
    </p:spTree>
    <p:extLst>
      <p:ext uri="{BB962C8B-B14F-4D97-AF65-F5344CB8AC3E}">
        <p14:creationId xmlns:p14="http://schemas.microsoft.com/office/powerpoint/2010/main" val="1677443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BD32-3899-4D4B-A8EE-BD6757AB09B6}"/>
              </a:ext>
            </a:extLst>
          </p:cNvPr>
          <p:cNvSpPr>
            <a:spLocks noGrp="1"/>
          </p:cNvSpPr>
          <p:nvPr>
            <p:ph type="title"/>
          </p:nvPr>
        </p:nvSpPr>
        <p:spPr/>
        <p:txBody>
          <a:bodyPr/>
          <a:lstStyle/>
          <a:p>
            <a:r>
              <a:rPr lang="en-US" dirty="0"/>
              <a:t>Chernobyl 1986</a:t>
            </a:r>
          </a:p>
        </p:txBody>
      </p:sp>
      <p:sp>
        <p:nvSpPr>
          <p:cNvPr id="3" name="Content Placeholder 2">
            <a:extLst>
              <a:ext uri="{FF2B5EF4-FFF2-40B4-BE49-F238E27FC236}">
                <a16:creationId xmlns:a16="http://schemas.microsoft.com/office/drawing/2014/main" id="{6E18077C-E0E0-4E40-996B-D50BFE1925E3}"/>
              </a:ext>
            </a:extLst>
          </p:cNvPr>
          <p:cNvSpPr>
            <a:spLocks noGrp="1"/>
          </p:cNvSpPr>
          <p:nvPr>
            <p:ph idx="1"/>
          </p:nvPr>
        </p:nvSpPr>
        <p:spPr/>
        <p:txBody>
          <a:bodyPr>
            <a:normAutofit fontScale="92500" lnSpcReduction="20000"/>
          </a:bodyPr>
          <a:lstStyle/>
          <a:p>
            <a:r>
              <a:rPr lang="en-US" dirty="0"/>
              <a:t>The Chernobyl disaster was caused by a nuclear accident that occurred on 26</a:t>
            </a:r>
            <a:r>
              <a:rPr lang="en-US" baseline="30000" dirty="0"/>
              <a:t>th</a:t>
            </a:r>
            <a:r>
              <a:rPr lang="en-US" dirty="0"/>
              <a:t> April 1986 at the no.4 reactor in the Chernobyl Nuclear Power Plant in the former USSR now the Ukraine. Initially less than 100 people died. However the environmental and long term human consequences have been huge. 4 square km of pine forest died, with large numbers of cattle and horses. Cattle have been born with deformities as well humans. The number of cancer deaths in the area are well above average. The whole area is an exclusion zone and will be for 20,000 years.</a:t>
            </a:r>
          </a:p>
        </p:txBody>
      </p:sp>
    </p:spTree>
    <p:extLst>
      <p:ext uri="{BB962C8B-B14F-4D97-AF65-F5344CB8AC3E}">
        <p14:creationId xmlns:p14="http://schemas.microsoft.com/office/powerpoint/2010/main" val="684840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DEAC-D3DA-8A47-A804-92D824455E7F}"/>
              </a:ext>
            </a:extLst>
          </p:cNvPr>
          <p:cNvSpPr>
            <a:spLocks noGrp="1"/>
          </p:cNvSpPr>
          <p:nvPr>
            <p:ph type="title"/>
          </p:nvPr>
        </p:nvSpPr>
        <p:spPr/>
        <p:txBody>
          <a:bodyPr/>
          <a:lstStyle/>
          <a:p>
            <a:r>
              <a:rPr lang="en-US" dirty="0"/>
              <a:t>The Berlin Wall 1989</a:t>
            </a:r>
          </a:p>
        </p:txBody>
      </p:sp>
      <p:sp>
        <p:nvSpPr>
          <p:cNvPr id="3" name="Content Placeholder 2">
            <a:extLst>
              <a:ext uri="{FF2B5EF4-FFF2-40B4-BE49-F238E27FC236}">
                <a16:creationId xmlns:a16="http://schemas.microsoft.com/office/drawing/2014/main" id="{745E82C8-7E34-DB44-AAD0-76CBB6DD4ECA}"/>
              </a:ext>
            </a:extLst>
          </p:cNvPr>
          <p:cNvSpPr>
            <a:spLocks noGrp="1"/>
          </p:cNvSpPr>
          <p:nvPr>
            <p:ph idx="1"/>
          </p:nvPr>
        </p:nvSpPr>
        <p:spPr/>
        <p:txBody>
          <a:bodyPr>
            <a:normAutofit fontScale="85000" lnSpcReduction="20000"/>
          </a:bodyPr>
          <a:lstStyle/>
          <a:p>
            <a:r>
              <a:rPr lang="en-US" dirty="0"/>
              <a:t>After WW2, Europe was carved up by the Soviet Union and its former Western allies. The Berlin Wall had separated Berlin from 1961, into West Berlin and East Germany. It is 96 miles in length. It was built by the GDR, German Democratic Republic, to stop an exodus of people defecting to the more prosperous west. Between 1961 and 1989 over 100,000 tried to cross, some where killed about 5,000 succeeded. The fall of the wall came after a series of revolutions in Eastern Bloc countries like Poland and Hungary, and with a weakening Soviet Union, this led to demonstrations in East Germany. This was the fall of the Iron Curtain. </a:t>
            </a:r>
          </a:p>
          <a:p>
            <a:r>
              <a:rPr lang="en-US" dirty="0">
                <a:hlinkClick r:id="rId2"/>
              </a:rPr>
              <a:t>https://youtu.be/8thC4hOn_C8</a:t>
            </a:r>
            <a:endParaRPr lang="en-US" dirty="0"/>
          </a:p>
          <a:p>
            <a:endParaRPr lang="en-US" dirty="0"/>
          </a:p>
        </p:txBody>
      </p:sp>
    </p:spTree>
    <p:extLst>
      <p:ext uri="{BB962C8B-B14F-4D97-AF65-F5344CB8AC3E}">
        <p14:creationId xmlns:p14="http://schemas.microsoft.com/office/powerpoint/2010/main" val="209556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F067-6E75-4540-A401-A0AD4C04FBA7}"/>
              </a:ext>
            </a:extLst>
          </p:cNvPr>
          <p:cNvSpPr>
            <a:spLocks noGrp="1"/>
          </p:cNvSpPr>
          <p:nvPr>
            <p:ph type="title"/>
          </p:nvPr>
        </p:nvSpPr>
        <p:spPr/>
        <p:txBody>
          <a:bodyPr/>
          <a:lstStyle/>
          <a:p>
            <a:r>
              <a:rPr lang="en-US" dirty="0"/>
              <a:t>The First Gulf War</a:t>
            </a:r>
          </a:p>
        </p:txBody>
      </p:sp>
      <p:sp>
        <p:nvSpPr>
          <p:cNvPr id="3" name="Content Placeholder 2">
            <a:extLst>
              <a:ext uri="{FF2B5EF4-FFF2-40B4-BE49-F238E27FC236}">
                <a16:creationId xmlns:a16="http://schemas.microsoft.com/office/drawing/2014/main" id="{793DF286-A24C-2744-BE1C-DCE9228CF9C6}"/>
              </a:ext>
            </a:extLst>
          </p:cNvPr>
          <p:cNvSpPr>
            <a:spLocks noGrp="1"/>
          </p:cNvSpPr>
          <p:nvPr>
            <p:ph idx="1"/>
          </p:nvPr>
        </p:nvSpPr>
        <p:spPr/>
        <p:txBody>
          <a:bodyPr/>
          <a:lstStyle/>
          <a:p>
            <a:r>
              <a:rPr lang="en-US" dirty="0"/>
              <a:t>The first Gulf War led by George </a:t>
            </a:r>
            <a:r>
              <a:rPr lang="en-US" dirty="0" err="1"/>
              <a:t>H.W.Bush</a:t>
            </a:r>
            <a:r>
              <a:rPr lang="en-US" dirty="0"/>
              <a:t> against President pf Iraq Saddam Hussein. </a:t>
            </a:r>
          </a:p>
          <a:p>
            <a:r>
              <a:rPr lang="en-US" dirty="0"/>
              <a:t>It began on 2</a:t>
            </a:r>
            <a:r>
              <a:rPr lang="en-US" baseline="30000" dirty="0"/>
              <a:t>nd</a:t>
            </a:r>
            <a:r>
              <a:rPr lang="en-US" dirty="0"/>
              <a:t> August 1990 until 28</a:t>
            </a:r>
            <a:r>
              <a:rPr lang="en-US" baseline="30000" dirty="0"/>
              <a:t>th</a:t>
            </a:r>
            <a:r>
              <a:rPr lang="en-US" dirty="0"/>
              <a:t> February 1991 and was given the codename Operation Desert Shield.</a:t>
            </a:r>
          </a:p>
          <a:p>
            <a:r>
              <a:rPr lang="en-US" dirty="0"/>
              <a:t>It was a war waged by coalition forces from 35 nations led by the United States against Iraq in response to the Iraqi army invading and occupying Kuwait.</a:t>
            </a:r>
          </a:p>
        </p:txBody>
      </p:sp>
    </p:spTree>
    <p:extLst>
      <p:ext uri="{BB962C8B-B14F-4D97-AF65-F5344CB8AC3E}">
        <p14:creationId xmlns:p14="http://schemas.microsoft.com/office/powerpoint/2010/main" val="1814864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DB70-CC84-3841-95AC-84D8F6EC080E}"/>
              </a:ext>
            </a:extLst>
          </p:cNvPr>
          <p:cNvSpPr>
            <a:spLocks noGrp="1"/>
          </p:cNvSpPr>
          <p:nvPr>
            <p:ph type="title"/>
          </p:nvPr>
        </p:nvSpPr>
        <p:spPr/>
        <p:txBody>
          <a:bodyPr/>
          <a:lstStyle/>
          <a:p>
            <a:r>
              <a:rPr lang="en-US" dirty="0"/>
              <a:t>Twin Towers</a:t>
            </a:r>
          </a:p>
        </p:txBody>
      </p:sp>
      <p:sp>
        <p:nvSpPr>
          <p:cNvPr id="3" name="Content Placeholder 2">
            <a:extLst>
              <a:ext uri="{FF2B5EF4-FFF2-40B4-BE49-F238E27FC236}">
                <a16:creationId xmlns:a16="http://schemas.microsoft.com/office/drawing/2014/main" id="{54A69A80-D8CD-244F-BA2B-9F95BB85C0E3}"/>
              </a:ext>
            </a:extLst>
          </p:cNvPr>
          <p:cNvSpPr>
            <a:spLocks noGrp="1"/>
          </p:cNvSpPr>
          <p:nvPr>
            <p:ph idx="1"/>
          </p:nvPr>
        </p:nvSpPr>
        <p:spPr/>
        <p:txBody>
          <a:bodyPr>
            <a:normAutofit fontScale="92500"/>
          </a:bodyPr>
          <a:lstStyle/>
          <a:p>
            <a:r>
              <a:rPr lang="en-US" dirty="0"/>
              <a:t>On the morning of September 11, 2001, 19 terrorists hijacked four American passenger planes. Two were flown into the twin towers of the World Trade Centre, leading to the collapse of first the Southern and then the Northern tower. A third plane was flown into the Pentagon building in Washington and the fourth plane crashed in Pennsylvania. In total 2,996 people died. It was carried out by al-Qaeda who are fighting a holy war against the west. </a:t>
            </a:r>
          </a:p>
        </p:txBody>
      </p:sp>
    </p:spTree>
    <p:extLst>
      <p:ext uri="{BB962C8B-B14F-4D97-AF65-F5344CB8AC3E}">
        <p14:creationId xmlns:p14="http://schemas.microsoft.com/office/powerpoint/2010/main" val="269958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Write the numbers 1-12 in your margin.</a:t>
            </a:r>
          </a:p>
        </p:txBody>
      </p:sp>
      <p:sp>
        <p:nvSpPr>
          <p:cNvPr id="3" name="Content Placeholder 2"/>
          <p:cNvSpPr>
            <a:spLocks noGrp="1"/>
          </p:cNvSpPr>
          <p:nvPr>
            <p:ph idx="1"/>
          </p:nvPr>
        </p:nvSpPr>
        <p:spPr/>
        <p:txBody>
          <a:bodyPr>
            <a:normAutofit/>
          </a:bodyPr>
          <a:lstStyle/>
          <a:p>
            <a:r>
              <a:rPr lang="en-GB" sz="3200" b="1" dirty="0"/>
              <a:t>Can you name the key events</a:t>
            </a:r>
          </a:p>
        </p:txBody>
      </p:sp>
    </p:spTree>
    <p:extLst>
      <p:ext uri="{BB962C8B-B14F-4D97-AF65-F5344CB8AC3E}">
        <p14:creationId xmlns:p14="http://schemas.microsoft.com/office/powerpoint/2010/main" val="402493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1) </a:t>
            </a:r>
            <a:r>
              <a:rPr lang="en-GB" sz="2800" dirty="0"/>
              <a:t>Assassination of American President JFK</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5979" y="2119313"/>
            <a:ext cx="5711405"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omfilsinger.com/wp-content/uploads/jf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767" y="1916832"/>
            <a:ext cx="6583937" cy="415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1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2) </a:t>
            </a:r>
            <a:r>
              <a:rPr lang="en-GB" sz="2800" dirty="0"/>
              <a:t>Man landing on the moon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5208" y="2119313"/>
            <a:ext cx="5772946"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66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3) </a:t>
            </a:r>
            <a:r>
              <a:rPr lang="en-GB" sz="2800" dirty="0"/>
              <a:t>Terrorism Twin Towers NYC</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3563" y="2119313"/>
            <a:ext cx="4976237"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theatlantic.com/assets/media/img/photo/2011/09/911-the-day-of-the-attacks/a03_0RTRMNQW/main_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060848"/>
            <a:ext cx="5876653" cy="396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7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4) </a:t>
            </a:r>
            <a:r>
              <a:rPr lang="en-GB" sz="3100" dirty="0"/>
              <a:t>Penicillin- Alexander Fleming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6052" y="2119313"/>
            <a:ext cx="5271259"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timedotcom.files.wordpress.com/2016/03/fleming.jpeg?quality=75&amp;strip=color&amp;w=1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132856"/>
            <a:ext cx="5372596" cy="357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3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5) Assassination of MLK</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6681" y="2506663"/>
            <a:ext cx="38100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i16.photobucket.com/albums/b9/darsie/ajesseandmartin4igM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32856"/>
            <a:ext cx="475252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802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1532</TotalTime>
  <Words>1597</Words>
  <Application>Microsoft Office PowerPoint</Application>
  <PresentationFormat>On-screen Show (4:3)</PresentationFormat>
  <Paragraphs>102</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Brush Script MT</vt:lpstr>
      <vt:lpstr>Calibri</vt:lpstr>
      <vt:lpstr>Constantia</vt:lpstr>
      <vt:lpstr>Franklin Gothic Book</vt:lpstr>
      <vt:lpstr>Rage Italic</vt:lpstr>
      <vt:lpstr>Pushpin</vt:lpstr>
      <vt:lpstr>Key Events of the 20th/21st Century</vt:lpstr>
      <vt:lpstr>Task-</vt:lpstr>
      <vt:lpstr>You can use this Powerpoint as inspiration for what event you will pick. </vt:lpstr>
      <vt:lpstr>Write the numbers 1-12 in your margin.</vt:lpstr>
      <vt:lpstr>1) Assassination of American President JFK</vt:lpstr>
      <vt:lpstr>2) Man landing on the moon</vt:lpstr>
      <vt:lpstr>3) Terrorism Twin Towers NYC</vt:lpstr>
      <vt:lpstr>4) Penicillin- Alexander Fleming</vt:lpstr>
      <vt:lpstr>5) Assassination of MLK</vt:lpstr>
      <vt:lpstr>6) Kristallnacht</vt:lpstr>
      <vt:lpstr>7) The sinking of the Titanic</vt:lpstr>
      <vt:lpstr>8) Chernobyl</vt:lpstr>
      <vt:lpstr>9) The First Flight- Wright brothers</vt:lpstr>
      <vt:lpstr>10) The 1st Gulf War</vt:lpstr>
      <vt:lpstr>11) The Berlin Wall coming down</vt:lpstr>
      <vt:lpstr>12) Tutankhamun’s tomb</vt:lpstr>
      <vt:lpstr>Task:</vt:lpstr>
      <vt:lpstr>1903 Wright Flyer  Flyer I or 1903 Flyer</vt:lpstr>
      <vt:lpstr>Other:</vt:lpstr>
      <vt:lpstr>1912 Titanic</vt:lpstr>
      <vt:lpstr>Other:</vt:lpstr>
      <vt:lpstr>Tutankhamun’s Tomb</vt:lpstr>
      <vt:lpstr>Other:</vt:lpstr>
      <vt:lpstr>Alexander Fleming-Penicillin 1928</vt:lpstr>
      <vt:lpstr>Other:</vt:lpstr>
      <vt:lpstr>Kristallnact</vt:lpstr>
      <vt:lpstr>Other:</vt:lpstr>
      <vt:lpstr>Assassination of JFK </vt:lpstr>
      <vt:lpstr>Assassination of MLK JR</vt:lpstr>
      <vt:lpstr>Other:</vt:lpstr>
      <vt:lpstr>The Moon Landing</vt:lpstr>
      <vt:lpstr>Other:</vt:lpstr>
      <vt:lpstr>Chernobyl 1986</vt:lpstr>
      <vt:lpstr>The Berlin Wall 1989</vt:lpstr>
      <vt:lpstr>The First Gulf War</vt:lpstr>
      <vt:lpstr>Twin Towers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Events of the 20th Century</dc:title>
  <dc:creator>abiggs</dc:creator>
  <cp:lastModifiedBy>Duncan Evans</cp:lastModifiedBy>
  <cp:revision>55</cp:revision>
  <dcterms:created xsi:type="dcterms:W3CDTF">2016-06-28T11:14:24Z</dcterms:created>
  <dcterms:modified xsi:type="dcterms:W3CDTF">2022-06-06T09:49:51Z</dcterms:modified>
</cp:coreProperties>
</file>