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81" r:id="rId4"/>
    <p:sldId id="260" r:id="rId5"/>
    <p:sldId id="262" r:id="rId6"/>
    <p:sldId id="261" r:id="rId7"/>
    <p:sldId id="282" r:id="rId8"/>
    <p:sldId id="264" r:id="rId9"/>
    <p:sldId id="265" r:id="rId10"/>
    <p:sldId id="283" r:id="rId11"/>
    <p:sldId id="268" r:id="rId12"/>
    <p:sldId id="269" r:id="rId13"/>
    <p:sldId id="271" r:id="rId14"/>
    <p:sldId id="274" r:id="rId15"/>
    <p:sldId id="273" r:id="rId16"/>
    <p:sldId id="272" r:id="rId17"/>
    <p:sldId id="275" r:id="rId18"/>
    <p:sldId id="277" r:id="rId19"/>
    <p:sldId id="280"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28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721829E-73D8-4699-9820-D256BECCCA90}" type="datetimeFigureOut">
              <a:rPr lang="en-GB" smtClean="0"/>
              <a:pPr/>
              <a:t>13/01/2014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89F272-C346-4554-84A0-B62ADB49112F}"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721829E-73D8-4699-9820-D256BECCCA90}" type="datetimeFigureOut">
              <a:rPr lang="en-GB" smtClean="0"/>
              <a:pPr/>
              <a:t>13/01/2014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89F272-C346-4554-84A0-B62ADB49112F}"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721829E-73D8-4699-9820-D256BECCCA90}" type="datetimeFigureOut">
              <a:rPr lang="en-GB" smtClean="0"/>
              <a:pPr/>
              <a:t>13/01/2014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89F272-C346-4554-84A0-B62ADB49112F}"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721829E-73D8-4699-9820-D256BECCCA90}" type="datetimeFigureOut">
              <a:rPr lang="en-GB" smtClean="0"/>
              <a:pPr/>
              <a:t>13/01/2014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89F272-C346-4554-84A0-B62ADB49112F}"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21829E-73D8-4699-9820-D256BECCCA90}" type="datetimeFigureOut">
              <a:rPr lang="en-GB" smtClean="0"/>
              <a:pPr/>
              <a:t>13/01/2014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89F272-C346-4554-84A0-B62ADB49112F}"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721829E-73D8-4699-9820-D256BECCCA90}" type="datetimeFigureOut">
              <a:rPr lang="en-GB" smtClean="0"/>
              <a:pPr/>
              <a:t>13/01/2014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89F272-C346-4554-84A0-B62ADB49112F}"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721829E-73D8-4699-9820-D256BECCCA90}" type="datetimeFigureOut">
              <a:rPr lang="en-GB" smtClean="0"/>
              <a:pPr/>
              <a:t>13/01/2014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D89F272-C346-4554-84A0-B62ADB49112F}"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721829E-73D8-4699-9820-D256BECCCA90}" type="datetimeFigureOut">
              <a:rPr lang="en-GB" smtClean="0"/>
              <a:pPr/>
              <a:t>13/01/2014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D89F272-C346-4554-84A0-B62ADB49112F}"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21829E-73D8-4699-9820-D256BECCCA90}" type="datetimeFigureOut">
              <a:rPr lang="en-GB" smtClean="0"/>
              <a:pPr/>
              <a:t>13/01/2014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D89F272-C346-4554-84A0-B62ADB49112F}"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21829E-73D8-4699-9820-D256BECCCA90}" type="datetimeFigureOut">
              <a:rPr lang="en-GB" smtClean="0"/>
              <a:pPr/>
              <a:t>13/01/2014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89F272-C346-4554-84A0-B62ADB49112F}"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21829E-73D8-4699-9820-D256BECCCA90}" type="datetimeFigureOut">
              <a:rPr lang="en-GB" smtClean="0"/>
              <a:pPr/>
              <a:t>13/01/2014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89F272-C346-4554-84A0-B62ADB49112F}"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21829E-73D8-4699-9820-D256BECCCA90}" type="datetimeFigureOut">
              <a:rPr lang="en-GB" smtClean="0"/>
              <a:pPr/>
              <a:t>13/01/2014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89F272-C346-4554-84A0-B62ADB49112F}"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908720"/>
            <a:ext cx="7772400" cy="1470025"/>
          </a:xfrm>
        </p:spPr>
        <p:txBody>
          <a:bodyPr/>
          <a:lstStyle/>
          <a:p>
            <a:r>
              <a:rPr lang="en-GB" b="1" dirty="0" smtClean="0">
                <a:latin typeface="Comic Sans MS" pitchFamily="66" charset="0"/>
              </a:rPr>
              <a:t>Monologues</a:t>
            </a:r>
            <a:endParaRPr lang="en-GB" b="1" dirty="0">
              <a:latin typeface="Comic Sans MS" pitchFamily="66" charset="0"/>
            </a:endParaRPr>
          </a:p>
        </p:txBody>
      </p:sp>
      <p:sp>
        <p:nvSpPr>
          <p:cNvPr id="3" name="Subtitle 2"/>
          <p:cNvSpPr>
            <a:spLocks noGrp="1"/>
          </p:cNvSpPr>
          <p:nvPr>
            <p:ph type="subTitle" idx="1"/>
          </p:nvPr>
        </p:nvSpPr>
        <p:spPr>
          <a:xfrm>
            <a:off x="1691680" y="2636912"/>
            <a:ext cx="6624736" cy="3024336"/>
          </a:xfrm>
        </p:spPr>
        <p:txBody>
          <a:bodyPr>
            <a:normAutofit lnSpcReduction="10000"/>
          </a:bodyPr>
          <a:lstStyle/>
          <a:p>
            <a:pPr algn="l">
              <a:buFont typeface="Arial" pitchFamily="34" charset="0"/>
              <a:buChar char="•"/>
            </a:pPr>
            <a:r>
              <a:rPr lang="en-GB" dirty="0">
                <a:solidFill>
                  <a:schemeClr val="tx1"/>
                </a:solidFill>
                <a:latin typeface="Comic Sans MS" pitchFamily="66" charset="0"/>
              </a:rPr>
              <a:t> </a:t>
            </a:r>
            <a:r>
              <a:rPr lang="en-GB" dirty="0" smtClean="0">
                <a:solidFill>
                  <a:schemeClr val="tx1"/>
                </a:solidFill>
                <a:latin typeface="Comic Sans MS" pitchFamily="66" charset="0"/>
              </a:rPr>
              <a:t>How can we use movement and body language to establish our character?</a:t>
            </a:r>
          </a:p>
          <a:p>
            <a:pPr algn="l">
              <a:buFont typeface="Arial" pitchFamily="34" charset="0"/>
              <a:buChar char="•"/>
            </a:pPr>
            <a:endParaRPr lang="en-GB" dirty="0">
              <a:solidFill>
                <a:schemeClr val="tx1"/>
              </a:solidFill>
              <a:latin typeface="Comic Sans MS" pitchFamily="66" charset="0"/>
            </a:endParaRPr>
          </a:p>
          <a:p>
            <a:pPr algn="l">
              <a:buFont typeface="Arial" pitchFamily="34" charset="0"/>
              <a:buChar char="•"/>
            </a:pPr>
            <a:r>
              <a:rPr lang="en-GB" dirty="0" smtClean="0">
                <a:solidFill>
                  <a:schemeClr val="tx1"/>
                </a:solidFill>
                <a:latin typeface="Comic Sans MS" pitchFamily="66" charset="0"/>
              </a:rPr>
              <a:t>Workshop on techniques to help </a:t>
            </a:r>
            <a:endParaRPr lang="en-GB" dirty="0" smtClean="0">
              <a:solidFill>
                <a:schemeClr val="tx1"/>
              </a:solidFill>
              <a:latin typeface="Comic Sans MS" pitchFamily="66" charset="0"/>
            </a:endParaRPr>
          </a:p>
          <a:p>
            <a:pPr algn="l">
              <a:buFont typeface="Arial" pitchFamily="34" charset="0"/>
              <a:buChar char="•"/>
            </a:pPr>
            <a:r>
              <a:rPr lang="en-GB" dirty="0" smtClean="0">
                <a:solidFill>
                  <a:schemeClr val="tx1"/>
                </a:solidFill>
                <a:latin typeface="Comic Sans MS" pitchFamily="66" charset="0"/>
              </a:rPr>
              <a:t>In-role </a:t>
            </a:r>
            <a:r>
              <a:rPr lang="en-GB" dirty="0" smtClean="0">
                <a:solidFill>
                  <a:schemeClr val="tx1"/>
                </a:solidFill>
                <a:latin typeface="Comic Sans MS" pitchFamily="66" charset="0"/>
              </a:rPr>
              <a:t>work</a:t>
            </a:r>
            <a:endParaRPr lang="en-GB" dirty="0">
              <a:solidFill>
                <a:schemeClr val="tx1"/>
              </a:solidFill>
              <a:latin typeface="Comic Sans MS" pitchFamily="66" charset="0"/>
            </a:endParaRPr>
          </a:p>
        </p:txBody>
      </p:sp>
      <p:pic>
        <p:nvPicPr>
          <p:cNvPr id="4" name="Picture 3" descr="audition2.jpg"/>
          <p:cNvPicPr>
            <a:picLocks noChangeAspect="1"/>
          </p:cNvPicPr>
          <p:nvPr/>
        </p:nvPicPr>
        <p:blipFill>
          <a:blip r:embed="rId2" cstate="print"/>
          <a:stretch>
            <a:fillRect/>
          </a:stretch>
        </p:blipFill>
        <p:spPr>
          <a:xfrm>
            <a:off x="0" y="0"/>
            <a:ext cx="2590502" cy="1556792"/>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95536" y="980728"/>
          <a:ext cx="8218488" cy="4638040"/>
        </p:xfrm>
        <a:graphic>
          <a:graphicData uri="http://schemas.openxmlformats.org/drawingml/2006/table">
            <a:tbl>
              <a:tblPr firstRow="1" bandRow="1">
                <a:tableStyleId>{073A0DAA-6AF3-43AB-8588-CEC1D06C72B9}</a:tableStyleId>
              </a:tblPr>
              <a:tblGrid>
                <a:gridCol w="6840760"/>
                <a:gridCol w="1377728"/>
              </a:tblGrid>
              <a:tr h="370840">
                <a:tc>
                  <a:txBody>
                    <a:bodyPr/>
                    <a:lstStyle/>
                    <a:p>
                      <a:r>
                        <a:rPr lang="en-GB" dirty="0" smtClean="0">
                          <a:solidFill>
                            <a:schemeClr val="tx1"/>
                          </a:solidFill>
                          <a:latin typeface="Comic Sans MS" pitchFamily="66" charset="0"/>
                        </a:rPr>
                        <a:t>Written Performance Concept</a:t>
                      </a:r>
                      <a:endParaRPr lang="en-GB" dirty="0">
                        <a:solidFill>
                          <a:schemeClr val="tx1"/>
                        </a:solidFill>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endParaRPr lang="en-GB"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370840">
                <a:tc>
                  <a:txBody>
                    <a:bodyPr/>
                    <a:lstStyle/>
                    <a:p>
                      <a:r>
                        <a:rPr lang="en-GB" sz="1600" kern="1200" baseline="0" dirty="0" smtClean="0">
                          <a:solidFill>
                            <a:schemeClr val="dk1"/>
                          </a:solidFill>
                          <a:latin typeface="Comic Sans MS" pitchFamily="66" charset="0"/>
                          <a:ea typeface="+mn-ea"/>
                          <a:cs typeface="+mn-cs"/>
                        </a:rPr>
                        <a:t>The rationale shows an outstanding response to the chosen play in</a:t>
                      </a:r>
                    </a:p>
                    <a:p>
                      <a:r>
                        <a:rPr lang="en-GB" sz="1600" kern="1200" baseline="0" dirty="0" smtClean="0">
                          <a:solidFill>
                            <a:schemeClr val="dk1"/>
                          </a:solidFill>
                          <a:latin typeface="Comic Sans MS" pitchFamily="66" charset="0"/>
                          <a:ea typeface="+mn-ea"/>
                          <a:cs typeface="+mn-cs"/>
                        </a:rPr>
                        <a:t>relation to its social, historical, cultural and political context. There</a:t>
                      </a:r>
                    </a:p>
                    <a:p>
                      <a:r>
                        <a:rPr lang="en-GB" sz="1600" kern="1200" baseline="0" dirty="0" smtClean="0">
                          <a:solidFill>
                            <a:schemeClr val="dk1"/>
                          </a:solidFill>
                          <a:latin typeface="Comic Sans MS" pitchFamily="66" charset="0"/>
                          <a:ea typeface="+mn-ea"/>
                          <a:cs typeface="+mn-cs"/>
                        </a:rPr>
                        <a:t>is a comprehensive account of both the preparation process and the</a:t>
                      </a:r>
                    </a:p>
                    <a:p>
                      <a:r>
                        <a:rPr lang="en-GB" sz="1600" kern="1200" baseline="0" dirty="0" smtClean="0">
                          <a:solidFill>
                            <a:schemeClr val="dk1"/>
                          </a:solidFill>
                          <a:latin typeface="Comic Sans MS" pitchFamily="66" charset="0"/>
                          <a:ea typeface="+mn-ea"/>
                          <a:cs typeface="+mn-cs"/>
                        </a:rPr>
                        <a:t>intended interpretation.</a:t>
                      </a:r>
                      <a:endParaRPr lang="en-GB" sz="16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r>
                        <a:rPr lang="en-GB" sz="1600" dirty="0" smtClean="0">
                          <a:latin typeface="Comic Sans MS" pitchFamily="66" charset="0"/>
                        </a:rPr>
                        <a:t>9-10</a:t>
                      </a:r>
                      <a:endParaRPr lang="en-GB" sz="16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370840">
                <a:tc>
                  <a:txBody>
                    <a:bodyPr/>
                    <a:lstStyle/>
                    <a:p>
                      <a:r>
                        <a:rPr lang="en-GB" sz="1600" kern="1200" baseline="0" dirty="0" smtClean="0">
                          <a:solidFill>
                            <a:schemeClr val="dk1"/>
                          </a:solidFill>
                          <a:latin typeface="Comic Sans MS" pitchFamily="66" charset="0"/>
                          <a:ea typeface="+mn-ea"/>
                          <a:cs typeface="+mn-cs"/>
                        </a:rPr>
                        <a:t>The rationale shows an excellent response to the chosen play in</a:t>
                      </a:r>
                    </a:p>
                    <a:p>
                      <a:r>
                        <a:rPr lang="en-GB" sz="1600" kern="1200" baseline="0" dirty="0" smtClean="0">
                          <a:solidFill>
                            <a:schemeClr val="dk1"/>
                          </a:solidFill>
                          <a:latin typeface="Comic Sans MS" pitchFamily="66" charset="0"/>
                          <a:ea typeface="+mn-ea"/>
                          <a:cs typeface="+mn-cs"/>
                        </a:rPr>
                        <a:t>relation to its social, historical, cultural and political context. There is</a:t>
                      </a:r>
                    </a:p>
                    <a:p>
                      <a:r>
                        <a:rPr lang="en-GB" sz="1600" kern="1200" baseline="0" dirty="0" smtClean="0">
                          <a:solidFill>
                            <a:schemeClr val="dk1"/>
                          </a:solidFill>
                          <a:latin typeface="Comic Sans MS" pitchFamily="66" charset="0"/>
                          <a:ea typeface="+mn-ea"/>
                          <a:cs typeface="+mn-cs"/>
                        </a:rPr>
                        <a:t>a detailed account of both the preparation process and the intended</a:t>
                      </a:r>
                    </a:p>
                    <a:p>
                      <a:r>
                        <a:rPr lang="en-GB" sz="1600" kern="1200" baseline="0" dirty="0" smtClean="0">
                          <a:solidFill>
                            <a:schemeClr val="dk1"/>
                          </a:solidFill>
                          <a:latin typeface="Comic Sans MS" pitchFamily="66" charset="0"/>
                          <a:ea typeface="+mn-ea"/>
                          <a:cs typeface="+mn-cs"/>
                        </a:rPr>
                        <a:t>interpretation.</a:t>
                      </a:r>
                      <a:endParaRPr lang="en-GB" sz="16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r>
                        <a:rPr lang="en-GB" sz="1600" dirty="0" smtClean="0">
                          <a:latin typeface="Comic Sans MS" pitchFamily="66" charset="0"/>
                        </a:rPr>
                        <a:t>7-8</a:t>
                      </a:r>
                      <a:endParaRPr lang="en-GB" sz="16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370840">
                <a:tc>
                  <a:txBody>
                    <a:bodyPr/>
                    <a:lstStyle/>
                    <a:p>
                      <a:r>
                        <a:rPr lang="en-GB" sz="1600" kern="1200" baseline="0" dirty="0" smtClean="0">
                          <a:solidFill>
                            <a:schemeClr val="dk1"/>
                          </a:solidFill>
                          <a:latin typeface="Comic Sans MS" pitchFamily="66" charset="0"/>
                          <a:ea typeface="+mn-ea"/>
                          <a:cs typeface="+mn-cs"/>
                        </a:rPr>
                        <a:t>The rationale shows a good response to the chosen play in relation</a:t>
                      </a:r>
                    </a:p>
                    <a:p>
                      <a:r>
                        <a:rPr lang="en-GB" sz="1600" kern="1200" baseline="0" dirty="0" smtClean="0">
                          <a:solidFill>
                            <a:schemeClr val="dk1"/>
                          </a:solidFill>
                          <a:latin typeface="Comic Sans MS" pitchFamily="66" charset="0"/>
                          <a:ea typeface="+mn-ea"/>
                          <a:cs typeface="+mn-cs"/>
                        </a:rPr>
                        <a:t>to its social, historical, cultural and political context. There is a</a:t>
                      </a:r>
                    </a:p>
                    <a:p>
                      <a:r>
                        <a:rPr lang="en-GB" sz="1600" kern="1200" baseline="0" dirty="0" smtClean="0">
                          <a:solidFill>
                            <a:schemeClr val="dk1"/>
                          </a:solidFill>
                          <a:latin typeface="Comic Sans MS" pitchFamily="66" charset="0"/>
                          <a:ea typeface="+mn-ea"/>
                          <a:cs typeface="+mn-cs"/>
                        </a:rPr>
                        <a:t>clear account of both the preparation process and the intended</a:t>
                      </a:r>
                    </a:p>
                    <a:p>
                      <a:r>
                        <a:rPr lang="en-GB" sz="1600" kern="1200" baseline="0" dirty="0" smtClean="0">
                          <a:solidFill>
                            <a:schemeClr val="dk1"/>
                          </a:solidFill>
                          <a:latin typeface="Comic Sans MS" pitchFamily="66" charset="0"/>
                          <a:ea typeface="+mn-ea"/>
                          <a:cs typeface="+mn-cs"/>
                        </a:rPr>
                        <a:t>interpretation.</a:t>
                      </a:r>
                      <a:endParaRPr lang="en-GB" sz="16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r>
                        <a:rPr lang="en-GB" sz="1600" dirty="0" smtClean="0">
                          <a:latin typeface="Comic Sans MS" pitchFamily="66" charset="0"/>
                        </a:rPr>
                        <a:t>5-6</a:t>
                      </a:r>
                      <a:endParaRPr lang="en-GB" sz="16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370840">
                <a:tc>
                  <a:txBody>
                    <a:bodyPr/>
                    <a:lstStyle/>
                    <a:p>
                      <a:r>
                        <a:rPr lang="en-GB" sz="1600" kern="1200" baseline="0" dirty="0" smtClean="0">
                          <a:solidFill>
                            <a:schemeClr val="dk1"/>
                          </a:solidFill>
                          <a:latin typeface="Comic Sans MS" pitchFamily="66" charset="0"/>
                          <a:ea typeface="+mn-ea"/>
                          <a:cs typeface="+mn-cs"/>
                        </a:rPr>
                        <a:t>The rationale shows an adequate response to the chosen play in</a:t>
                      </a:r>
                    </a:p>
                    <a:p>
                      <a:r>
                        <a:rPr lang="en-GB" sz="1600" kern="1200" baseline="0" dirty="0" smtClean="0">
                          <a:solidFill>
                            <a:schemeClr val="dk1"/>
                          </a:solidFill>
                          <a:latin typeface="Comic Sans MS" pitchFamily="66" charset="0"/>
                          <a:ea typeface="+mn-ea"/>
                          <a:cs typeface="+mn-cs"/>
                        </a:rPr>
                        <a:t>relation to its social, historical, cultural and political context. There</a:t>
                      </a:r>
                    </a:p>
                    <a:p>
                      <a:r>
                        <a:rPr lang="en-GB" sz="1600" kern="1200" baseline="0" dirty="0" smtClean="0">
                          <a:solidFill>
                            <a:schemeClr val="dk1"/>
                          </a:solidFill>
                          <a:latin typeface="Comic Sans MS" pitchFamily="66" charset="0"/>
                          <a:ea typeface="+mn-ea"/>
                          <a:cs typeface="+mn-cs"/>
                        </a:rPr>
                        <a:t>is only a superficial account of both the preparation process and the</a:t>
                      </a:r>
                    </a:p>
                    <a:p>
                      <a:r>
                        <a:rPr lang="en-GB" sz="1600" kern="1200" baseline="0" dirty="0" smtClean="0">
                          <a:solidFill>
                            <a:schemeClr val="dk1"/>
                          </a:solidFill>
                          <a:latin typeface="Comic Sans MS" pitchFamily="66" charset="0"/>
                          <a:ea typeface="+mn-ea"/>
                          <a:cs typeface="+mn-cs"/>
                        </a:rPr>
                        <a:t>intended interpretation.</a:t>
                      </a:r>
                      <a:endParaRPr lang="en-GB" sz="16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r>
                        <a:rPr lang="en-GB" sz="1600" dirty="0" smtClean="0">
                          <a:latin typeface="Comic Sans MS" pitchFamily="66" charset="0"/>
                        </a:rPr>
                        <a:t>3-4</a:t>
                      </a:r>
                      <a:endParaRPr lang="en-GB" sz="16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Comic Sans MS" pitchFamily="66" charset="0"/>
              </a:rPr>
              <a:t>Units and Objectives</a:t>
            </a:r>
            <a:endParaRPr lang="en-GB" b="1" dirty="0">
              <a:latin typeface="Comic Sans MS" pitchFamily="66" charset="0"/>
            </a:endParaRPr>
          </a:p>
        </p:txBody>
      </p:sp>
      <p:sp>
        <p:nvSpPr>
          <p:cNvPr id="3" name="Content Placeholder 2"/>
          <p:cNvSpPr>
            <a:spLocks noGrp="1"/>
          </p:cNvSpPr>
          <p:nvPr>
            <p:ph idx="1"/>
          </p:nvPr>
        </p:nvSpPr>
        <p:spPr/>
        <p:txBody>
          <a:bodyPr/>
          <a:lstStyle/>
          <a:p>
            <a:r>
              <a:rPr lang="en-GB" dirty="0" smtClean="0">
                <a:latin typeface="Comic Sans MS" pitchFamily="66" charset="0"/>
              </a:rPr>
              <a:t>Units of action: Sections of a scene which represent the individual actions of a character</a:t>
            </a:r>
          </a:p>
          <a:p>
            <a:r>
              <a:rPr lang="en-GB" dirty="0" smtClean="0">
                <a:latin typeface="Comic Sans MS" pitchFamily="66" charset="0"/>
              </a:rPr>
              <a:t>Objectives: What a character wants. The motivation which propels a character through individual units of action</a:t>
            </a:r>
          </a:p>
          <a:p>
            <a:r>
              <a:rPr lang="en-GB" smtClean="0">
                <a:latin typeface="Comic Sans MS" pitchFamily="66" charset="0"/>
              </a:rPr>
              <a:t>Stanislavski</a:t>
            </a:r>
            <a:endParaRPr lang="en-GB" dirty="0">
              <a:latin typeface="Comic Sans MS" pitchFamily="66"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Comic Sans MS" pitchFamily="66" charset="0"/>
              </a:rPr>
              <a:t>Monologues</a:t>
            </a:r>
            <a:endParaRPr lang="en-GB" dirty="0"/>
          </a:p>
        </p:txBody>
      </p:sp>
      <p:sp>
        <p:nvSpPr>
          <p:cNvPr id="3" name="Content Placeholder 2"/>
          <p:cNvSpPr>
            <a:spLocks noGrp="1"/>
          </p:cNvSpPr>
          <p:nvPr>
            <p:ph idx="1"/>
          </p:nvPr>
        </p:nvSpPr>
        <p:spPr/>
        <p:txBody>
          <a:bodyPr/>
          <a:lstStyle/>
          <a:p>
            <a:r>
              <a:rPr lang="en-GB" dirty="0" smtClean="0">
                <a:latin typeface="Comic Sans MS" pitchFamily="66" charset="0"/>
              </a:rPr>
              <a:t>How can we develop our characters using a naturalistic approach?</a:t>
            </a:r>
          </a:p>
          <a:p>
            <a:endParaRPr lang="en-GB" dirty="0" smtClean="0">
              <a:latin typeface="Comic Sans MS" pitchFamily="66" charset="0"/>
            </a:endParaRPr>
          </a:p>
          <a:p>
            <a:r>
              <a:rPr lang="en-GB" dirty="0" smtClean="0">
                <a:latin typeface="Comic Sans MS" pitchFamily="66" charset="0"/>
              </a:rPr>
              <a:t>Short workshop looking at naturalistic approaches to text</a:t>
            </a:r>
          </a:p>
          <a:p>
            <a:r>
              <a:rPr lang="en-GB" dirty="0" smtClean="0">
                <a:latin typeface="Comic Sans MS" pitchFamily="66" charset="0"/>
              </a:rPr>
              <a:t>Rehearsal using naturalistic techniques</a:t>
            </a:r>
          </a:p>
          <a:p>
            <a:endParaRPr lang="en-GB" dirty="0" smtClean="0">
              <a:latin typeface="Comic Sans MS" pitchFamily="66" charset="0"/>
            </a:endParaRPr>
          </a:p>
          <a:p>
            <a:endParaRPr lang="en-GB" dirty="0" smtClean="0">
              <a:latin typeface="Comic Sans MS" pitchFamily="66" charset="0"/>
            </a:endParaRPr>
          </a:p>
          <a:p>
            <a:endParaRPr lang="en-GB" dirty="0">
              <a:latin typeface="Comic Sans MS" pitchFamily="66" charset="0"/>
            </a:endParaRPr>
          </a:p>
        </p:txBody>
      </p:sp>
      <p:pic>
        <p:nvPicPr>
          <p:cNvPr id="4" name="Picture 3" descr="audition5.jpg"/>
          <p:cNvPicPr>
            <a:picLocks noChangeAspect="1"/>
          </p:cNvPicPr>
          <p:nvPr/>
        </p:nvPicPr>
        <p:blipFill>
          <a:blip r:embed="rId2" cstate="print"/>
          <a:stretch>
            <a:fillRect/>
          </a:stretch>
        </p:blipFill>
        <p:spPr>
          <a:xfrm>
            <a:off x="2987824" y="4869160"/>
            <a:ext cx="2999562" cy="198884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Comic Sans MS" pitchFamily="66" charset="0"/>
              </a:rPr>
              <a:t>Warm-up Tasks</a:t>
            </a:r>
            <a:endParaRPr lang="en-GB" dirty="0"/>
          </a:p>
        </p:txBody>
      </p:sp>
      <p:sp>
        <p:nvSpPr>
          <p:cNvPr id="3" name="Content Placeholder 2"/>
          <p:cNvSpPr>
            <a:spLocks noGrp="1"/>
          </p:cNvSpPr>
          <p:nvPr>
            <p:ph idx="1"/>
          </p:nvPr>
        </p:nvSpPr>
        <p:spPr/>
        <p:txBody>
          <a:bodyPr/>
          <a:lstStyle/>
          <a:p>
            <a:pPr lvl="0"/>
            <a:r>
              <a:rPr lang="en-GB" dirty="0" smtClean="0">
                <a:latin typeface="Comic Sans MS" pitchFamily="66" charset="0"/>
              </a:rPr>
              <a:t>Do monologue as different types of characters - </a:t>
            </a:r>
            <a:r>
              <a:rPr lang="en-GB" dirty="0" err="1" smtClean="0">
                <a:latin typeface="Comic Sans MS" pitchFamily="66" charset="0"/>
              </a:rPr>
              <a:t>e.g</a:t>
            </a:r>
            <a:r>
              <a:rPr lang="en-GB" dirty="0" smtClean="0">
                <a:latin typeface="Comic Sans MS" pitchFamily="66" charset="0"/>
              </a:rPr>
              <a:t> lawyer, teacher, judge, politician</a:t>
            </a:r>
          </a:p>
          <a:p>
            <a:pPr lvl="0"/>
            <a:r>
              <a:rPr lang="en-GB" dirty="0" smtClean="0">
                <a:latin typeface="Comic Sans MS" pitchFamily="66" charset="0"/>
              </a:rPr>
              <a:t>Do monologue with different audiences - children, old people etc </a:t>
            </a:r>
            <a:r>
              <a:rPr lang="en-GB" dirty="0" err="1" smtClean="0">
                <a:latin typeface="Comic Sans MS" pitchFamily="66" charset="0"/>
              </a:rPr>
              <a:t>etc</a:t>
            </a:r>
            <a:endParaRPr lang="en-GB" dirty="0" smtClean="0">
              <a:latin typeface="Comic Sans MS" pitchFamily="66" charset="0"/>
            </a:endParaRPr>
          </a:p>
          <a:p>
            <a:pPr lvl="0"/>
            <a:r>
              <a:rPr lang="en-GB" dirty="0" smtClean="0">
                <a:latin typeface="Comic Sans MS" pitchFamily="66" charset="0"/>
              </a:rPr>
              <a:t>Simplify your monologue down to just Freeze frames</a:t>
            </a:r>
          </a:p>
          <a:p>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Comic Sans MS" pitchFamily="66" charset="0"/>
              </a:rPr>
              <a:t>The Magic If. . .</a:t>
            </a:r>
            <a:endParaRPr lang="en-GB" b="1" dirty="0">
              <a:latin typeface="Comic Sans MS" pitchFamily="66" charset="0"/>
            </a:endParaRPr>
          </a:p>
        </p:txBody>
      </p:sp>
      <p:sp>
        <p:nvSpPr>
          <p:cNvPr id="3" name="Content Placeholder 2"/>
          <p:cNvSpPr>
            <a:spLocks noGrp="1"/>
          </p:cNvSpPr>
          <p:nvPr>
            <p:ph idx="1"/>
          </p:nvPr>
        </p:nvSpPr>
        <p:spPr/>
        <p:txBody>
          <a:bodyPr>
            <a:normAutofit fontScale="77500" lnSpcReduction="20000"/>
          </a:bodyPr>
          <a:lstStyle/>
          <a:p>
            <a:r>
              <a:rPr lang="en-GB" dirty="0" smtClean="0"/>
              <a:t> </a:t>
            </a:r>
            <a:r>
              <a:rPr lang="en-GB" dirty="0" smtClean="0">
                <a:latin typeface="Comic Sans MS" pitchFamily="66" charset="0"/>
              </a:rPr>
              <a:t>Working with a partner, select one of the following simple activities:• Lighting a fire • Making breakfast • Reading • Setting a table• Waiting • Drinking • Making a bed • Unloading groceries .You are going to perform three variations of this same activity, each time changing the “</a:t>
            </a:r>
            <a:r>
              <a:rPr lang="en-GB" dirty="0" err="1" smtClean="0">
                <a:latin typeface="Comic Sans MS" pitchFamily="66" charset="0"/>
              </a:rPr>
              <a:t>if”For</a:t>
            </a:r>
            <a:r>
              <a:rPr lang="en-GB" dirty="0" smtClean="0">
                <a:latin typeface="Comic Sans MS" pitchFamily="66" charset="0"/>
              </a:rPr>
              <a:t> example:• A couple makes breakfast the morning after their son died in a car accident.• A couple makes breakfast the morning after their wedding.• A middle-class couple in a rut makes breakfast on a typical morning where each partner is silently mulling over the many disappointments of his/her life, considering his/her partner’s role in these various disappointments.</a:t>
            </a:r>
          </a:p>
          <a:p>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Comic Sans MS" pitchFamily="66" charset="0"/>
              </a:rPr>
              <a:t>Stanislavski Techniques</a:t>
            </a:r>
            <a:endParaRPr lang="en-GB" b="1" dirty="0">
              <a:latin typeface="Comic Sans MS" pitchFamily="66" charset="0"/>
            </a:endParaRPr>
          </a:p>
        </p:txBody>
      </p:sp>
      <p:sp>
        <p:nvSpPr>
          <p:cNvPr id="3" name="Content Placeholder 2"/>
          <p:cNvSpPr>
            <a:spLocks noGrp="1"/>
          </p:cNvSpPr>
          <p:nvPr>
            <p:ph idx="1"/>
          </p:nvPr>
        </p:nvSpPr>
        <p:spPr/>
        <p:txBody>
          <a:bodyPr>
            <a:normAutofit fontScale="85000" lnSpcReduction="20000"/>
          </a:bodyPr>
          <a:lstStyle/>
          <a:p>
            <a:r>
              <a:rPr lang="en-GB" dirty="0" smtClean="0">
                <a:latin typeface="Comic Sans MS" pitchFamily="66" charset="0"/>
              </a:rPr>
              <a:t>Subtext. This is not spoken, but rather, interpreted by the actor through intonation, gesture, body language, pauses. Through the actor’s imagination, the subtext is ‘spoken’ to the audience. Stan said: ‘spectators come to the theatre to hear the subtext. They can read the text at home’.</a:t>
            </a:r>
          </a:p>
          <a:p>
            <a:r>
              <a:rPr lang="en-GB" dirty="0" smtClean="0">
                <a:latin typeface="Comic Sans MS" pitchFamily="66" charset="0"/>
              </a:rPr>
              <a:t>Emotion Memory. Recreate an event from the past in order to regenerate the ‘feelings’ experienced at that time. These feelings are then used in the current acting situation in order to fill out the role with ‘human depth and personal involvement’</a:t>
            </a:r>
          </a:p>
          <a:p>
            <a:endParaRPr lang="en-GB" dirty="0">
              <a:latin typeface="Comic Sans MS" pitchFamily="66"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Comic Sans MS" pitchFamily="66" charset="0"/>
              </a:rPr>
              <a:t>Rehearsal Time</a:t>
            </a:r>
            <a:endParaRPr lang="en-GB" dirty="0"/>
          </a:p>
        </p:txBody>
      </p:sp>
      <p:sp>
        <p:nvSpPr>
          <p:cNvPr id="3" name="Content Placeholder 2"/>
          <p:cNvSpPr>
            <a:spLocks noGrp="1"/>
          </p:cNvSpPr>
          <p:nvPr>
            <p:ph idx="1"/>
          </p:nvPr>
        </p:nvSpPr>
        <p:spPr/>
        <p:txBody>
          <a:bodyPr/>
          <a:lstStyle/>
          <a:p>
            <a:r>
              <a:rPr lang="en-GB" dirty="0" smtClean="0">
                <a:latin typeface="Comic Sans MS" pitchFamily="66" charset="0"/>
              </a:rPr>
              <a:t>Annotate the script with the sub-text</a:t>
            </a:r>
          </a:p>
          <a:p>
            <a:r>
              <a:rPr lang="en-GB" dirty="0" smtClean="0">
                <a:latin typeface="Comic Sans MS" pitchFamily="66" charset="0"/>
              </a:rPr>
              <a:t>Rehearse with the new meaning to give depth</a:t>
            </a:r>
          </a:p>
          <a:p>
            <a:r>
              <a:rPr lang="en-GB" dirty="0" smtClean="0">
                <a:latin typeface="Comic Sans MS" pitchFamily="66" charset="0"/>
              </a:rPr>
              <a:t>Pick out particular moments where the emotion is intense. Think of an experience from your past in order to evoke this emotion and put this into your performance</a:t>
            </a:r>
            <a:endParaRPr lang="en-GB" dirty="0">
              <a:latin typeface="Comic Sans MS" pitchFamily="66" charset="0"/>
            </a:endParaRPr>
          </a:p>
        </p:txBody>
      </p:sp>
      <p:pic>
        <p:nvPicPr>
          <p:cNvPr id="4" name="Picture 3" descr="audition4.jpg"/>
          <p:cNvPicPr>
            <a:picLocks noChangeAspect="1"/>
          </p:cNvPicPr>
          <p:nvPr/>
        </p:nvPicPr>
        <p:blipFill>
          <a:blip r:embed="rId2" cstate="print"/>
          <a:stretch>
            <a:fillRect/>
          </a:stretch>
        </p:blipFill>
        <p:spPr>
          <a:xfrm>
            <a:off x="6400800" y="5191125"/>
            <a:ext cx="2743200" cy="1666875"/>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Comic Sans MS" pitchFamily="66" charset="0"/>
              </a:rPr>
              <a:t>Monologues</a:t>
            </a:r>
            <a:endParaRPr lang="en-GB" dirty="0"/>
          </a:p>
        </p:txBody>
      </p:sp>
      <p:sp>
        <p:nvSpPr>
          <p:cNvPr id="3" name="Content Placeholder 2"/>
          <p:cNvSpPr>
            <a:spLocks noGrp="1"/>
          </p:cNvSpPr>
          <p:nvPr>
            <p:ph idx="1"/>
          </p:nvPr>
        </p:nvSpPr>
        <p:spPr/>
        <p:txBody>
          <a:bodyPr/>
          <a:lstStyle/>
          <a:p>
            <a:r>
              <a:rPr lang="en-GB" dirty="0" smtClean="0">
                <a:latin typeface="Comic Sans MS" pitchFamily="66" charset="0"/>
              </a:rPr>
              <a:t>How can we combine voice and movement skills to communicate our character fully?</a:t>
            </a:r>
          </a:p>
          <a:p>
            <a:endParaRPr lang="en-GB" dirty="0" smtClean="0">
              <a:latin typeface="Comic Sans MS" pitchFamily="66" charset="0"/>
            </a:endParaRPr>
          </a:p>
          <a:p>
            <a:r>
              <a:rPr lang="en-GB" dirty="0" smtClean="0">
                <a:latin typeface="Comic Sans MS" pitchFamily="66" charset="0"/>
              </a:rPr>
              <a:t>General warm-up tasks to engage our performance skills</a:t>
            </a:r>
          </a:p>
          <a:p>
            <a:r>
              <a:rPr lang="en-GB" dirty="0" smtClean="0">
                <a:latin typeface="Comic Sans MS" pitchFamily="66" charset="0"/>
              </a:rPr>
              <a:t>Rehearse </a:t>
            </a:r>
            <a:r>
              <a:rPr lang="en-GB" dirty="0" smtClean="0">
                <a:latin typeface="Comic Sans MS" pitchFamily="66" charset="0"/>
              </a:rPr>
              <a:t>your piece</a:t>
            </a:r>
            <a:endParaRPr lang="en-GB" dirty="0">
              <a:latin typeface="Comic Sans MS" pitchFamily="66"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Comic Sans MS" pitchFamily="66" charset="0"/>
              </a:rPr>
              <a:t>Warm-up Tasks</a:t>
            </a:r>
            <a:endParaRPr lang="en-GB" dirty="0"/>
          </a:p>
        </p:txBody>
      </p:sp>
      <p:sp>
        <p:nvSpPr>
          <p:cNvPr id="3" name="Content Placeholder 2"/>
          <p:cNvSpPr>
            <a:spLocks noGrp="1"/>
          </p:cNvSpPr>
          <p:nvPr>
            <p:ph idx="1"/>
          </p:nvPr>
        </p:nvSpPr>
        <p:spPr>
          <a:xfrm>
            <a:off x="467544" y="1988840"/>
            <a:ext cx="8229600" cy="4525963"/>
          </a:xfrm>
        </p:spPr>
        <p:txBody>
          <a:bodyPr/>
          <a:lstStyle/>
          <a:p>
            <a:pPr lvl="0"/>
            <a:r>
              <a:rPr lang="en-GB" dirty="0" smtClean="0">
                <a:latin typeface="Comic Sans MS" pitchFamily="66" charset="0"/>
              </a:rPr>
              <a:t>Simplify your monologues down to just Freeze frames</a:t>
            </a:r>
          </a:p>
          <a:p>
            <a:r>
              <a:rPr lang="en-GB" dirty="0" smtClean="0">
                <a:latin typeface="Comic Sans MS" pitchFamily="66" charset="0"/>
              </a:rPr>
              <a:t>Take away the words and communicate the meaning with just gesture</a:t>
            </a:r>
          </a:p>
          <a:p>
            <a:r>
              <a:rPr lang="en-GB" dirty="0" smtClean="0">
                <a:latin typeface="Comic Sans MS" pitchFamily="66" charset="0"/>
              </a:rPr>
              <a:t>Create a mime that sums up your monologue </a:t>
            </a:r>
          </a:p>
          <a:p>
            <a:r>
              <a:rPr lang="en-GB" dirty="0" smtClean="0">
                <a:latin typeface="Comic Sans MS" pitchFamily="66" charset="0"/>
              </a:rPr>
              <a:t>Do this for all 3!</a:t>
            </a:r>
          </a:p>
          <a:p>
            <a:pPr lvl="0"/>
            <a:endParaRPr lang="en-GB" dirty="0" smtClean="0">
              <a:latin typeface="Comic Sans MS" pitchFamily="66" charset="0"/>
            </a:endParaRPr>
          </a:p>
          <a:p>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Comic Sans MS" pitchFamily="66" charset="0"/>
              </a:rPr>
              <a:t>Rehearsal Time</a:t>
            </a:r>
            <a:endParaRPr lang="en-GB" dirty="0"/>
          </a:p>
        </p:txBody>
      </p:sp>
      <p:sp>
        <p:nvSpPr>
          <p:cNvPr id="3" name="Content Placeholder 2"/>
          <p:cNvSpPr>
            <a:spLocks noGrp="1"/>
          </p:cNvSpPr>
          <p:nvPr>
            <p:ph idx="1"/>
          </p:nvPr>
        </p:nvSpPr>
        <p:spPr/>
        <p:txBody>
          <a:bodyPr/>
          <a:lstStyle/>
          <a:p>
            <a:r>
              <a:rPr lang="en-GB" dirty="0" smtClean="0">
                <a:latin typeface="Comic Sans MS" pitchFamily="66" charset="0"/>
              </a:rPr>
              <a:t>Go through </a:t>
            </a:r>
            <a:r>
              <a:rPr lang="en-GB" dirty="0" smtClean="0">
                <a:latin typeface="Comic Sans MS" pitchFamily="66" charset="0"/>
              </a:rPr>
              <a:t>your monologue</a:t>
            </a:r>
          </a:p>
          <a:p>
            <a:pPr>
              <a:buNone/>
            </a:pPr>
            <a:endParaRPr lang="en-GB" dirty="0" smtClean="0">
              <a:latin typeface="Comic Sans MS" pitchFamily="66" charset="0"/>
            </a:endParaRPr>
          </a:p>
          <a:p>
            <a:r>
              <a:rPr lang="en-GB" dirty="0" smtClean="0">
                <a:latin typeface="Comic Sans MS" pitchFamily="66" charset="0"/>
              </a:rPr>
              <a:t>Mark yourself on the criteria sheet and give yourself a target to </a:t>
            </a:r>
            <a:r>
              <a:rPr lang="en-GB" dirty="0" smtClean="0">
                <a:latin typeface="Comic Sans MS" pitchFamily="66" charset="0"/>
              </a:rPr>
              <a:t>improve</a:t>
            </a:r>
          </a:p>
          <a:p>
            <a:pPr>
              <a:buNone/>
            </a:pPr>
            <a:endParaRPr lang="en-GB" dirty="0" smtClean="0">
              <a:latin typeface="Comic Sans MS" pitchFamily="66" charset="0"/>
            </a:endParaRPr>
          </a:p>
          <a:p>
            <a:r>
              <a:rPr lang="en-GB" dirty="0" smtClean="0">
                <a:latin typeface="Comic Sans MS" pitchFamily="66" charset="0"/>
              </a:rPr>
              <a:t>If you are finished, pair up and mark each others work</a:t>
            </a:r>
            <a:endParaRPr lang="en-GB" dirty="0">
              <a:latin typeface="Comic Sans MS"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Comic Sans MS" pitchFamily="66" charset="0"/>
              </a:rPr>
              <a:t>Warm-up Tasks</a:t>
            </a:r>
            <a:endParaRPr lang="en-GB" b="1" dirty="0">
              <a:latin typeface="Comic Sans MS" pitchFamily="66" charset="0"/>
            </a:endParaRPr>
          </a:p>
        </p:txBody>
      </p:sp>
      <p:sp>
        <p:nvSpPr>
          <p:cNvPr id="3" name="Content Placeholder 2"/>
          <p:cNvSpPr>
            <a:spLocks noGrp="1"/>
          </p:cNvSpPr>
          <p:nvPr>
            <p:ph idx="1"/>
          </p:nvPr>
        </p:nvSpPr>
        <p:spPr/>
        <p:txBody>
          <a:bodyPr/>
          <a:lstStyle/>
          <a:p>
            <a:pPr lvl="0"/>
            <a:r>
              <a:rPr lang="en-GB" dirty="0" smtClean="0">
                <a:latin typeface="Comic Sans MS" pitchFamily="66" charset="0"/>
              </a:rPr>
              <a:t>Do your monologue as if you are throwing things</a:t>
            </a:r>
          </a:p>
          <a:p>
            <a:pPr lvl="0"/>
            <a:r>
              <a:rPr lang="en-GB" dirty="0" smtClean="0">
                <a:latin typeface="Comic Sans MS" pitchFamily="66" charset="0"/>
              </a:rPr>
              <a:t>Do your monologue as if you are being chased/chasing </a:t>
            </a:r>
          </a:p>
          <a:p>
            <a:pPr lvl="0"/>
            <a:r>
              <a:rPr lang="en-GB" dirty="0" smtClean="0">
                <a:latin typeface="Comic Sans MS" pitchFamily="66" charset="0"/>
              </a:rPr>
              <a:t>Move chairs as you say your monologue </a:t>
            </a:r>
          </a:p>
          <a:p>
            <a:endParaRPr lang="en-GB" dirty="0"/>
          </a:p>
        </p:txBody>
      </p:sp>
      <p:pic>
        <p:nvPicPr>
          <p:cNvPr id="4" name="Picture 3" descr="auditions5.bmp"/>
          <p:cNvPicPr>
            <a:picLocks noChangeAspect="1"/>
          </p:cNvPicPr>
          <p:nvPr/>
        </p:nvPicPr>
        <p:blipFill>
          <a:blip r:embed="rId2" cstate="print"/>
          <a:stretch>
            <a:fillRect/>
          </a:stretch>
        </p:blipFill>
        <p:spPr>
          <a:xfrm>
            <a:off x="2771801" y="4366262"/>
            <a:ext cx="3744416" cy="2491738"/>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67544" y="260648"/>
          <a:ext cx="8352928" cy="3175000"/>
        </p:xfrm>
        <a:graphic>
          <a:graphicData uri="http://schemas.openxmlformats.org/drawingml/2006/table">
            <a:tbl>
              <a:tblPr firstRow="1" bandRow="1">
                <a:tableStyleId>{073A0DAA-6AF3-43AB-8588-CEC1D06C72B9}</a:tableStyleId>
              </a:tblPr>
              <a:tblGrid>
                <a:gridCol w="7560840"/>
                <a:gridCol w="792088"/>
              </a:tblGrid>
              <a:tr h="370840">
                <a:tc>
                  <a:txBody>
                    <a:bodyPr/>
                    <a:lstStyle/>
                    <a:p>
                      <a:r>
                        <a:rPr lang="en-GB" dirty="0" smtClean="0">
                          <a:solidFill>
                            <a:schemeClr val="tx1"/>
                          </a:solidFill>
                          <a:latin typeface="Comic Sans MS" pitchFamily="66" charset="0"/>
                        </a:rPr>
                        <a:t>Vocal Skills</a:t>
                      </a:r>
                      <a:endParaRPr lang="en-GB" dirty="0">
                        <a:solidFill>
                          <a:schemeClr val="tx1"/>
                        </a:solidFill>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370840">
                <a:tc>
                  <a:txBody>
                    <a:bodyPr/>
                    <a:lstStyle/>
                    <a:p>
                      <a:r>
                        <a:rPr lang="en-GB" sz="1600" kern="1200" baseline="0" dirty="0" smtClean="0">
                          <a:solidFill>
                            <a:schemeClr val="dk1"/>
                          </a:solidFill>
                          <a:latin typeface="Comic Sans MS" pitchFamily="66" charset="0"/>
                          <a:ea typeface="+mn-ea"/>
                          <a:cs typeface="+mn-cs"/>
                        </a:rPr>
                        <a:t>An outstanding command of vocal skills is demonstrated, including clarity and use of pause, pace, pitch, tone, inflection and projection throughout the performance.</a:t>
                      </a:r>
                      <a:endParaRPr lang="en-GB" sz="16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r>
                        <a:rPr lang="en-GB" sz="1600" dirty="0" smtClean="0">
                          <a:latin typeface="Comic Sans MS" pitchFamily="66" charset="0"/>
                        </a:rPr>
                        <a:t>9-10</a:t>
                      </a:r>
                      <a:endParaRPr lang="en-GB" sz="16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370840">
                <a:tc>
                  <a:txBody>
                    <a:bodyPr/>
                    <a:lstStyle/>
                    <a:p>
                      <a:r>
                        <a:rPr lang="en-GB" sz="1600" kern="1200" baseline="0" dirty="0" smtClean="0">
                          <a:solidFill>
                            <a:schemeClr val="dk1"/>
                          </a:solidFill>
                          <a:latin typeface="Comic Sans MS" pitchFamily="66" charset="0"/>
                          <a:ea typeface="+mn-ea"/>
                          <a:cs typeface="+mn-cs"/>
                        </a:rPr>
                        <a:t>Vocal skills are used consistently in ways that demonstrate an excellent degree of control in terms of clarity and use of pause, pace, pitch, tone, inflection and projection in performance.</a:t>
                      </a:r>
                      <a:endParaRPr lang="en-GB" sz="16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r>
                        <a:rPr lang="en-GB" sz="1600" dirty="0" smtClean="0">
                          <a:latin typeface="Comic Sans MS" pitchFamily="66" charset="0"/>
                        </a:rPr>
                        <a:t>7-8</a:t>
                      </a:r>
                      <a:endParaRPr lang="en-GB" sz="16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370840">
                <a:tc>
                  <a:txBody>
                    <a:bodyPr/>
                    <a:lstStyle/>
                    <a:p>
                      <a:r>
                        <a:rPr lang="en-GB" sz="1600" kern="1200" baseline="0" dirty="0" smtClean="0">
                          <a:solidFill>
                            <a:schemeClr val="dk1"/>
                          </a:solidFill>
                          <a:latin typeface="Comic Sans MS" pitchFamily="66" charset="0"/>
                          <a:ea typeface="+mn-ea"/>
                          <a:cs typeface="+mn-cs"/>
                        </a:rPr>
                        <a:t>A good control of vocal skills is shown in terms of pause, clarity, pace, pitch, inflection and projection in most of the performance.</a:t>
                      </a:r>
                      <a:endParaRPr lang="en-GB" sz="16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r>
                        <a:rPr lang="en-GB" sz="1600" dirty="0" smtClean="0">
                          <a:latin typeface="Comic Sans MS" pitchFamily="66" charset="0"/>
                        </a:rPr>
                        <a:t>5-6</a:t>
                      </a:r>
                      <a:endParaRPr lang="en-GB" sz="16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370840">
                <a:tc>
                  <a:txBody>
                    <a:bodyPr/>
                    <a:lstStyle/>
                    <a:p>
                      <a:r>
                        <a:rPr lang="en-GB" sz="1600" kern="1200" baseline="0" dirty="0" smtClean="0">
                          <a:solidFill>
                            <a:schemeClr val="dk1"/>
                          </a:solidFill>
                          <a:latin typeface="Comic Sans MS" pitchFamily="66" charset="0"/>
                          <a:ea typeface="+mn-ea"/>
                          <a:cs typeface="+mn-cs"/>
                        </a:rPr>
                        <a:t>Vocal skills are adequate and used with some clarity, but there are limitations that impair the performance.</a:t>
                      </a:r>
                      <a:endParaRPr lang="en-GB" sz="16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r>
                        <a:rPr lang="en-GB" sz="1600" dirty="0" smtClean="0">
                          <a:latin typeface="Comic Sans MS" pitchFamily="66" charset="0"/>
                        </a:rPr>
                        <a:t>3-4</a:t>
                      </a:r>
                      <a:endParaRPr lang="en-GB" sz="16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bl>
          </a:graphicData>
        </a:graphic>
      </p:graphicFrame>
      <p:graphicFrame>
        <p:nvGraphicFramePr>
          <p:cNvPr id="5" name="Table 4"/>
          <p:cNvGraphicFramePr>
            <a:graphicFrameLocks noGrp="1"/>
          </p:cNvGraphicFramePr>
          <p:nvPr/>
        </p:nvGraphicFramePr>
        <p:xfrm>
          <a:off x="395536" y="3645024"/>
          <a:ext cx="8496944" cy="2656840"/>
        </p:xfrm>
        <a:graphic>
          <a:graphicData uri="http://schemas.openxmlformats.org/drawingml/2006/table">
            <a:tbl>
              <a:tblPr firstRow="1" bandRow="1">
                <a:tableStyleId>{073A0DAA-6AF3-43AB-8588-CEC1D06C72B9}</a:tableStyleId>
              </a:tblPr>
              <a:tblGrid>
                <a:gridCol w="7632848"/>
                <a:gridCol w="864096"/>
              </a:tblGrid>
              <a:tr h="370840">
                <a:tc>
                  <a:txBody>
                    <a:bodyPr/>
                    <a:lstStyle/>
                    <a:p>
                      <a:r>
                        <a:rPr lang="en-GB" dirty="0" smtClean="0">
                          <a:solidFill>
                            <a:schemeClr val="tx1"/>
                          </a:solidFill>
                          <a:latin typeface="Comic Sans MS" pitchFamily="66" charset="0"/>
                        </a:rPr>
                        <a:t>Characterisation</a:t>
                      </a:r>
                      <a:endParaRPr lang="en-GB" dirty="0">
                        <a:solidFill>
                          <a:schemeClr val="tx1"/>
                        </a:solidFill>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370840">
                <a:tc>
                  <a:txBody>
                    <a:bodyPr/>
                    <a:lstStyle/>
                    <a:p>
                      <a:r>
                        <a:rPr lang="en-GB" sz="1400" kern="1200" baseline="0" dirty="0" smtClean="0">
                          <a:solidFill>
                            <a:schemeClr val="dk1"/>
                          </a:solidFill>
                          <a:latin typeface="Comic Sans MS" pitchFamily="66" charset="0"/>
                          <a:ea typeface="+mn-ea"/>
                          <a:cs typeface="+mn-cs"/>
                        </a:rPr>
                        <a:t>There is outstanding understanding of the role and its context within the play. Characterisation is complete, consistent and fully committed to the style and context.</a:t>
                      </a:r>
                      <a:endParaRPr lang="en-GB" sz="14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r>
                        <a:rPr lang="en-GB" sz="1400" dirty="0" smtClean="0">
                          <a:latin typeface="Comic Sans MS" pitchFamily="66" charset="0"/>
                        </a:rPr>
                        <a:t>9-10</a:t>
                      </a:r>
                      <a:endParaRPr lang="en-GB" sz="14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370840">
                <a:tc>
                  <a:txBody>
                    <a:bodyPr/>
                    <a:lstStyle/>
                    <a:p>
                      <a:r>
                        <a:rPr lang="en-GB" sz="1400" kern="1200" baseline="0" dirty="0" smtClean="0">
                          <a:solidFill>
                            <a:schemeClr val="dk1"/>
                          </a:solidFill>
                          <a:latin typeface="Comic Sans MS" pitchFamily="66" charset="0"/>
                          <a:ea typeface="+mn-ea"/>
                          <a:cs typeface="+mn-cs"/>
                        </a:rPr>
                        <a:t>There is excellent understanding of the role and its context within the play. Characterisation is thorough, consistent and sympathetic to the style and context.</a:t>
                      </a:r>
                      <a:endParaRPr lang="en-GB" sz="14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r>
                        <a:rPr lang="en-GB" sz="1400" dirty="0" smtClean="0">
                          <a:latin typeface="Comic Sans MS" pitchFamily="66" charset="0"/>
                        </a:rPr>
                        <a:t>7-8</a:t>
                      </a:r>
                      <a:endParaRPr lang="en-GB" sz="14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370840">
                <a:tc>
                  <a:txBody>
                    <a:bodyPr/>
                    <a:lstStyle/>
                    <a:p>
                      <a:r>
                        <a:rPr lang="en-GB" sz="1400" kern="1200" baseline="0" dirty="0" smtClean="0">
                          <a:solidFill>
                            <a:schemeClr val="dk1"/>
                          </a:solidFill>
                          <a:latin typeface="Comic Sans MS" pitchFamily="66" charset="0"/>
                          <a:ea typeface="+mn-ea"/>
                          <a:cs typeface="+mn-cs"/>
                        </a:rPr>
                        <a:t>There is good understanding of the role and its context within the play. Characterisation is sound demonstrating understanding of style and context.</a:t>
                      </a:r>
                      <a:endParaRPr lang="en-GB" sz="14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r>
                        <a:rPr lang="en-GB" sz="1400" dirty="0" smtClean="0">
                          <a:latin typeface="Comic Sans MS" pitchFamily="66" charset="0"/>
                        </a:rPr>
                        <a:t>5-6</a:t>
                      </a:r>
                      <a:endParaRPr lang="en-GB" sz="14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370840">
                <a:tc>
                  <a:txBody>
                    <a:bodyPr/>
                    <a:lstStyle/>
                    <a:p>
                      <a:r>
                        <a:rPr lang="en-GB" sz="1400" kern="1200" baseline="0" dirty="0" smtClean="0">
                          <a:solidFill>
                            <a:schemeClr val="dk1"/>
                          </a:solidFill>
                          <a:latin typeface="Comic Sans MS" pitchFamily="66" charset="0"/>
                          <a:ea typeface="+mn-ea"/>
                          <a:cs typeface="+mn-cs"/>
                        </a:rPr>
                        <a:t>There is adequate understanding of the role and its context within the play. Characterisation is apparent but lacks consistency. There is some regard to the style and context.</a:t>
                      </a:r>
                      <a:endParaRPr lang="en-GB" sz="14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r>
                        <a:rPr lang="en-GB" sz="1400" dirty="0" smtClean="0">
                          <a:latin typeface="Comic Sans MS" pitchFamily="66" charset="0"/>
                        </a:rPr>
                        <a:t>3-4</a:t>
                      </a:r>
                      <a:endParaRPr lang="en-GB" sz="14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Comic Sans MS" pitchFamily="66" charset="0"/>
              </a:rPr>
              <a:t>Rehearsal Time</a:t>
            </a:r>
            <a:endParaRPr lang="en-GB" b="1" dirty="0">
              <a:latin typeface="Comic Sans MS" pitchFamily="66" charset="0"/>
            </a:endParaRPr>
          </a:p>
        </p:txBody>
      </p:sp>
      <p:sp>
        <p:nvSpPr>
          <p:cNvPr id="3" name="Content Placeholder 2"/>
          <p:cNvSpPr>
            <a:spLocks noGrp="1"/>
          </p:cNvSpPr>
          <p:nvPr>
            <p:ph idx="1"/>
          </p:nvPr>
        </p:nvSpPr>
        <p:spPr>
          <a:xfrm>
            <a:off x="467544" y="1268760"/>
            <a:ext cx="8229600" cy="4525963"/>
          </a:xfrm>
        </p:spPr>
        <p:txBody>
          <a:bodyPr>
            <a:normAutofit lnSpcReduction="10000"/>
          </a:bodyPr>
          <a:lstStyle/>
          <a:p>
            <a:r>
              <a:rPr lang="en-GB" dirty="0" smtClean="0">
                <a:latin typeface="Comic Sans MS" pitchFamily="66" charset="0"/>
              </a:rPr>
              <a:t>Focus on the movement and gesture of your character</a:t>
            </a:r>
          </a:p>
          <a:p>
            <a:r>
              <a:rPr lang="en-GB" dirty="0" smtClean="0">
                <a:latin typeface="Comic Sans MS" pitchFamily="66" charset="0"/>
              </a:rPr>
              <a:t>Run it with no movement</a:t>
            </a:r>
          </a:p>
          <a:p>
            <a:r>
              <a:rPr lang="en-GB" dirty="0" smtClean="0">
                <a:latin typeface="Comic Sans MS" pitchFamily="66" charset="0"/>
              </a:rPr>
              <a:t>Gradually block the use of space – where you walk, sit down etc</a:t>
            </a:r>
          </a:p>
          <a:p>
            <a:r>
              <a:rPr lang="en-GB" dirty="0" smtClean="0">
                <a:latin typeface="Comic Sans MS" pitchFamily="66" charset="0"/>
              </a:rPr>
              <a:t>Add gesture at certain moments – don’t overfill it</a:t>
            </a:r>
          </a:p>
          <a:p>
            <a:r>
              <a:rPr lang="en-GB" dirty="0" smtClean="0">
                <a:latin typeface="Comic Sans MS" pitchFamily="66" charset="0"/>
              </a:rPr>
              <a:t>Have moments of stillness to build tension appropriately </a:t>
            </a:r>
            <a:endParaRPr lang="en-GB" dirty="0">
              <a:latin typeface="Comic Sans MS" pitchFamily="66" charset="0"/>
            </a:endParaRPr>
          </a:p>
        </p:txBody>
      </p:sp>
      <p:pic>
        <p:nvPicPr>
          <p:cNvPr id="4" name="Picture 3" descr="auditions7.jpg"/>
          <p:cNvPicPr>
            <a:picLocks noChangeAspect="1"/>
          </p:cNvPicPr>
          <p:nvPr/>
        </p:nvPicPr>
        <p:blipFill>
          <a:blip r:embed="rId2" cstate="print"/>
          <a:stretch>
            <a:fillRect/>
          </a:stretch>
        </p:blipFill>
        <p:spPr>
          <a:xfrm>
            <a:off x="7380312" y="5152329"/>
            <a:ext cx="1763688" cy="1705672"/>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Comic Sans MS" pitchFamily="66" charset="0"/>
              </a:rPr>
              <a:t>Monologues</a:t>
            </a:r>
            <a:endParaRPr lang="en-GB" dirty="0"/>
          </a:p>
        </p:txBody>
      </p:sp>
      <p:sp>
        <p:nvSpPr>
          <p:cNvPr id="3" name="Content Placeholder 2"/>
          <p:cNvSpPr>
            <a:spLocks noGrp="1"/>
          </p:cNvSpPr>
          <p:nvPr>
            <p:ph idx="1"/>
          </p:nvPr>
        </p:nvSpPr>
        <p:spPr/>
        <p:txBody>
          <a:bodyPr/>
          <a:lstStyle/>
          <a:p>
            <a:r>
              <a:rPr lang="en-GB" dirty="0" smtClean="0">
                <a:latin typeface="Comic Sans MS" pitchFamily="66" charset="0"/>
              </a:rPr>
              <a:t>How can we use our vocal skills to develop and sustain our character?</a:t>
            </a:r>
          </a:p>
          <a:p>
            <a:endParaRPr lang="en-GB" dirty="0" smtClean="0">
              <a:latin typeface="Comic Sans MS" pitchFamily="66" charset="0"/>
            </a:endParaRPr>
          </a:p>
          <a:p>
            <a:r>
              <a:rPr lang="en-GB" dirty="0" smtClean="0">
                <a:latin typeface="Comic Sans MS" pitchFamily="66" charset="0"/>
              </a:rPr>
              <a:t>Vocal workshop</a:t>
            </a:r>
          </a:p>
          <a:p>
            <a:r>
              <a:rPr lang="en-GB" dirty="0" smtClean="0">
                <a:latin typeface="Comic Sans MS" pitchFamily="66" charset="0"/>
              </a:rPr>
              <a:t>Rehearsal focusing on use of voice</a:t>
            </a:r>
            <a:endParaRPr lang="en-GB" dirty="0">
              <a:latin typeface="Comic Sans MS" pitchFamily="66" charset="0"/>
            </a:endParaRPr>
          </a:p>
        </p:txBody>
      </p:sp>
      <p:pic>
        <p:nvPicPr>
          <p:cNvPr id="5" name="Picture 4" descr="audition3.jpg"/>
          <p:cNvPicPr>
            <a:picLocks noChangeAspect="1"/>
          </p:cNvPicPr>
          <p:nvPr/>
        </p:nvPicPr>
        <p:blipFill>
          <a:blip r:embed="rId2" cstate="print"/>
          <a:stretch>
            <a:fillRect/>
          </a:stretch>
        </p:blipFill>
        <p:spPr>
          <a:xfrm>
            <a:off x="2267744" y="4332992"/>
            <a:ext cx="3816424" cy="2525008"/>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Comic Sans MS" pitchFamily="66" charset="0"/>
              </a:rPr>
              <a:t>Warm-up Tasks</a:t>
            </a:r>
            <a:endParaRPr lang="en-GB" dirty="0"/>
          </a:p>
        </p:txBody>
      </p:sp>
      <p:sp>
        <p:nvSpPr>
          <p:cNvPr id="3" name="Content Placeholder 2"/>
          <p:cNvSpPr>
            <a:spLocks noGrp="1"/>
          </p:cNvSpPr>
          <p:nvPr>
            <p:ph idx="1"/>
          </p:nvPr>
        </p:nvSpPr>
        <p:spPr/>
        <p:txBody>
          <a:bodyPr>
            <a:normAutofit fontScale="92500" lnSpcReduction="20000"/>
          </a:bodyPr>
          <a:lstStyle/>
          <a:p>
            <a:pPr lvl="0"/>
            <a:r>
              <a:rPr lang="en-GB" dirty="0" smtClean="0">
                <a:latin typeface="Comic Sans MS" pitchFamily="66" charset="0"/>
              </a:rPr>
              <a:t>Take each line and decide which one word per line you will put the stress on,</a:t>
            </a:r>
          </a:p>
          <a:p>
            <a:pPr lvl="1"/>
            <a:r>
              <a:rPr lang="en-GB" b="1" dirty="0" smtClean="0">
                <a:latin typeface="Comic Sans MS" pitchFamily="66" charset="0"/>
              </a:rPr>
              <a:t>I</a:t>
            </a:r>
            <a:r>
              <a:rPr lang="en-GB" dirty="0" smtClean="0">
                <a:latin typeface="Comic Sans MS" pitchFamily="66" charset="0"/>
              </a:rPr>
              <a:t> want to go out</a:t>
            </a:r>
          </a:p>
          <a:p>
            <a:pPr lvl="1"/>
            <a:r>
              <a:rPr lang="en-GB" dirty="0" smtClean="0">
                <a:latin typeface="Comic Sans MS" pitchFamily="66" charset="0"/>
              </a:rPr>
              <a:t>I </a:t>
            </a:r>
            <a:r>
              <a:rPr lang="en-GB" b="1" dirty="0" smtClean="0">
                <a:latin typeface="Comic Sans MS" pitchFamily="66" charset="0"/>
              </a:rPr>
              <a:t>want</a:t>
            </a:r>
            <a:r>
              <a:rPr lang="en-GB" dirty="0" smtClean="0">
                <a:latin typeface="Comic Sans MS" pitchFamily="66" charset="0"/>
              </a:rPr>
              <a:t> to go out</a:t>
            </a:r>
          </a:p>
          <a:p>
            <a:pPr lvl="1"/>
            <a:r>
              <a:rPr lang="en-GB" dirty="0" smtClean="0">
                <a:latin typeface="Comic Sans MS" pitchFamily="66" charset="0"/>
              </a:rPr>
              <a:t>I want </a:t>
            </a:r>
            <a:r>
              <a:rPr lang="en-GB" b="1" dirty="0" smtClean="0">
                <a:latin typeface="Comic Sans MS" pitchFamily="66" charset="0"/>
              </a:rPr>
              <a:t>to</a:t>
            </a:r>
            <a:r>
              <a:rPr lang="en-GB" dirty="0" smtClean="0">
                <a:latin typeface="Comic Sans MS" pitchFamily="66" charset="0"/>
              </a:rPr>
              <a:t> go out</a:t>
            </a:r>
          </a:p>
          <a:p>
            <a:pPr lvl="1"/>
            <a:r>
              <a:rPr lang="en-GB" dirty="0" smtClean="0">
                <a:latin typeface="Comic Sans MS" pitchFamily="66" charset="0"/>
              </a:rPr>
              <a:t>I want to </a:t>
            </a:r>
            <a:r>
              <a:rPr lang="en-GB" b="1" dirty="0" smtClean="0">
                <a:latin typeface="Comic Sans MS" pitchFamily="66" charset="0"/>
              </a:rPr>
              <a:t>go</a:t>
            </a:r>
            <a:r>
              <a:rPr lang="en-GB" dirty="0" smtClean="0">
                <a:latin typeface="Comic Sans MS" pitchFamily="66" charset="0"/>
              </a:rPr>
              <a:t> out</a:t>
            </a:r>
          </a:p>
          <a:p>
            <a:pPr lvl="1"/>
            <a:r>
              <a:rPr lang="en-GB" dirty="0" smtClean="0">
                <a:latin typeface="Comic Sans MS" pitchFamily="66" charset="0"/>
              </a:rPr>
              <a:t>I want to go </a:t>
            </a:r>
            <a:r>
              <a:rPr lang="en-GB" b="1" dirty="0" smtClean="0">
                <a:latin typeface="Comic Sans MS" pitchFamily="66" charset="0"/>
              </a:rPr>
              <a:t>out</a:t>
            </a:r>
            <a:endParaRPr lang="en-GB" dirty="0" smtClean="0">
              <a:latin typeface="Comic Sans MS" pitchFamily="66" charset="0"/>
            </a:endParaRPr>
          </a:p>
          <a:p>
            <a:pPr lvl="0"/>
            <a:r>
              <a:rPr lang="en-GB" dirty="0" smtClean="0">
                <a:latin typeface="Comic Sans MS" pitchFamily="66" charset="0"/>
              </a:rPr>
              <a:t>Stand in the centre of the room – when someone else passes you have to adjust your volume as to keep your monologue a secret </a:t>
            </a:r>
          </a:p>
          <a:p>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67544" y="260648"/>
          <a:ext cx="8352928" cy="3175000"/>
        </p:xfrm>
        <a:graphic>
          <a:graphicData uri="http://schemas.openxmlformats.org/drawingml/2006/table">
            <a:tbl>
              <a:tblPr firstRow="1" bandRow="1">
                <a:tableStyleId>{073A0DAA-6AF3-43AB-8588-CEC1D06C72B9}</a:tableStyleId>
              </a:tblPr>
              <a:tblGrid>
                <a:gridCol w="7560840"/>
                <a:gridCol w="792088"/>
              </a:tblGrid>
              <a:tr h="370840">
                <a:tc>
                  <a:txBody>
                    <a:bodyPr/>
                    <a:lstStyle/>
                    <a:p>
                      <a:r>
                        <a:rPr lang="en-GB" dirty="0" smtClean="0">
                          <a:solidFill>
                            <a:schemeClr val="tx1"/>
                          </a:solidFill>
                          <a:latin typeface="Comic Sans MS" pitchFamily="66" charset="0"/>
                        </a:rPr>
                        <a:t>Vocal Skills</a:t>
                      </a:r>
                      <a:endParaRPr lang="en-GB" dirty="0">
                        <a:solidFill>
                          <a:schemeClr val="tx1"/>
                        </a:solidFill>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370840">
                <a:tc>
                  <a:txBody>
                    <a:bodyPr/>
                    <a:lstStyle/>
                    <a:p>
                      <a:r>
                        <a:rPr lang="en-GB" sz="1600" kern="1200" baseline="0" dirty="0" smtClean="0">
                          <a:solidFill>
                            <a:schemeClr val="dk1"/>
                          </a:solidFill>
                          <a:latin typeface="Comic Sans MS" pitchFamily="66" charset="0"/>
                          <a:ea typeface="+mn-ea"/>
                          <a:cs typeface="+mn-cs"/>
                        </a:rPr>
                        <a:t>An outstanding command of vocal skills is demonstrated, including clarity and use of pause, pace, pitch, tone, inflection and projection throughout the performance.</a:t>
                      </a:r>
                      <a:endParaRPr lang="en-GB" sz="16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r>
                        <a:rPr lang="en-GB" sz="1600" dirty="0" smtClean="0">
                          <a:latin typeface="Comic Sans MS" pitchFamily="66" charset="0"/>
                        </a:rPr>
                        <a:t>9-10</a:t>
                      </a:r>
                      <a:endParaRPr lang="en-GB" sz="16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370840">
                <a:tc>
                  <a:txBody>
                    <a:bodyPr/>
                    <a:lstStyle/>
                    <a:p>
                      <a:r>
                        <a:rPr lang="en-GB" sz="1600" kern="1200" baseline="0" dirty="0" smtClean="0">
                          <a:solidFill>
                            <a:schemeClr val="dk1"/>
                          </a:solidFill>
                          <a:latin typeface="Comic Sans MS" pitchFamily="66" charset="0"/>
                          <a:ea typeface="+mn-ea"/>
                          <a:cs typeface="+mn-cs"/>
                        </a:rPr>
                        <a:t>Vocal skills are used consistently in ways that demonstrate an excellent degree of control in terms of clarity and use of pause, pace, pitch, tone, inflection and projection in performance.</a:t>
                      </a:r>
                      <a:endParaRPr lang="en-GB" sz="16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r>
                        <a:rPr lang="en-GB" sz="1600" dirty="0" smtClean="0">
                          <a:latin typeface="Comic Sans MS" pitchFamily="66" charset="0"/>
                        </a:rPr>
                        <a:t>7-8</a:t>
                      </a:r>
                      <a:endParaRPr lang="en-GB" sz="16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370840">
                <a:tc>
                  <a:txBody>
                    <a:bodyPr/>
                    <a:lstStyle/>
                    <a:p>
                      <a:r>
                        <a:rPr lang="en-GB" sz="1600" kern="1200" baseline="0" dirty="0" smtClean="0">
                          <a:solidFill>
                            <a:schemeClr val="dk1"/>
                          </a:solidFill>
                          <a:latin typeface="Comic Sans MS" pitchFamily="66" charset="0"/>
                          <a:ea typeface="+mn-ea"/>
                          <a:cs typeface="+mn-cs"/>
                        </a:rPr>
                        <a:t>A good control of vocal skills is shown in terms of pause, clarity, pace, pitch, inflection and projection in most of the performance.</a:t>
                      </a:r>
                      <a:endParaRPr lang="en-GB" sz="16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r>
                        <a:rPr lang="en-GB" sz="1600" dirty="0" smtClean="0">
                          <a:latin typeface="Comic Sans MS" pitchFamily="66" charset="0"/>
                        </a:rPr>
                        <a:t>5-6</a:t>
                      </a:r>
                      <a:endParaRPr lang="en-GB" sz="16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370840">
                <a:tc>
                  <a:txBody>
                    <a:bodyPr/>
                    <a:lstStyle/>
                    <a:p>
                      <a:r>
                        <a:rPr lang="en-GB" sz="1600" kern="1200" baseline="0" dirty="0" smtClean="0">
                          <a:solidFill>
                            <a:schemeClr val="dk1"/>
                          </a:solidFill>
                          <a:latin typeface="Comic Sans MS" pitchFamily="66" charset="0"/>
                          <a:ea typeface="+mn-ea"/>
                          <a:cs typeface="+mn-cs"/>
                        </a:rPr>
                        <a:t>Vocal skills are adequate and used with some clarity, but there are limitations that impair the performance.</a:t>
                      </a:r>
                      <a:endParaRPr lang="en-GB" sz="16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r>
                        <a:rPr lang="en-GB" sz="1600" dirty="0" smtClean="0">
                          <a:latin typeface="Comic Sans MS" pitchFamily="66" charset="0"/>
                        </a:rPr>
                        <a:t>3-4</a:t>
                      </a:r>
                      <a:endParaRPr lang="en-GB" sz="16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bl>
          </a:graphicData>
        </a:graphic>
      </p:graphicFrame>
      <p:graphicFrame>
        <p:nvGraphicFramePr>
          <p:cNvPr id="5" name="Table 4"/>
          <p:cNvGraphicFramePr>
            <a:graphicFrameLocks noGrp="1"/>
          </p:cNvGraphicFramePr>
          <p:nvPr/>
        </p:nvGraphicFramePr>
        <p:xfrm>
          <a:off x="395536" y="3645024"/>
          <a:ext cx="8496944" cy="2656840"/>
        </p:xfrm>
        <a:graphic>
          <a:graphicData uri="http://schemas.openxmlformats.org/drawingml/2006/table">
            <a:tbl>
              <a:tblPr firstRow="1" bandRow="1">
                <a:tableStyleId>{073A0DAA-6AF3-43AB-8588-CEC1D06C72B9}</a:tableStyleId>
              </a:tblPr>
              <a:tblGrid>
                <a:gridCol w="7776864"/>
                <a:gridCol w="720080"/>
              </a:tblGrid>
              <a:tr h="370840">
                <a:tc>
                  <a:txBody>
                    <a:bodyPr/>
                    <a:lstStyle/>
                    <a:p>
                      <a:r>
                        <a:rPr lang="en-GB" dirty="0" smtClean="0">
                          <a:solidFill>
                            <a:schemeClr val="tx1"/>
                          </a:solidFill>
                          <a:latin typeface="Comic Sans MS" pitchFamily="66" charset="0"/>
                        </a:rPr>
                        <a:t>Characterisation</a:t>
                      </a:r>
                      <a:endParaRPr lang="en-GB" dirty="0">
                        <a:solidFill>
                          <a:schemeClr val="tx1"/>
                        </a:solidFill>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370840">
                <a:tc>
                  <a:txBody>
                    <a:bodyPr/>
                    <a:lstStyle/>
                    <a:p>
                      <a:r>
                        <a:rPr lang="en-GB" sz="1400" kern="1200" baseline="0" dirty="0" smtClean="0">
                          <a:solidFill>
                            <a:schemeClr val="dk1"/>
                          </a:solidFill>
                          <a:latin typeface="Comic Sans MS" pitchFamily="66" charset="0"/>
                          <a:ea typeface="+mn-ea"/>
                          <a:cs typeface="+mn-cs"/>
                        </a:rPr>
                        <a:t>There is outstanding understanding of the role and its context within the play. Characterisation is complete, consistent and fully committed to the style and context.</a:t>
                      </a:r>
                      <a:endParaRPr lang="en-GB" sz="14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r>
                        <a:rPr lang="en-GB" sz="1400" dirty="0" smtClean="0">
                          <a:latin typeface="Comic Sans MS" pitchFamily="66" charset="0"/>
                        </a:rPr>
                        <a:t>9-10</a:t>
                      </a:r>
                      <a:endParaRPr lang="en-GB" sz="14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370840">
                <a:tc>
                  <a:txBody>
                    <a:bodyPr/>
                    <a:lstStyle/>
                    <a:p>
                      <a:r>
                        <a:rPr lang="en-GB" sz="1400" kern="1200" baseline="0" dirty="0" smtClean="0">
                          <a:solidFill>
                            <a:schemeClr val="dk1"/>
                          </a:solidFill>
                          <a:latin typeface="Comic Sans MS" pitchFamily="66" charset="0"/>
                          <a:ea typeface="+mn-ea"/>
                          <a:cs typeface="+mn-cs"/>
                        </a:rPr>
                        <a:t>There is excellent understanding of the role and its context within the play. Characterisation is thorough, consistent and sympathetic to the style and context.</a:t>
                      </a:r>
                      <a:endParaRPr lang="en-GB" sz="14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r>
                        <a:rPr lang="en-GB" sz="1400" dirty="0" smtClean="0">
                          <a:latin typeface="Comic Sans MS" pitchFamily="66" charset="0"/>
                        </a:rPr>
                        <a:t>7-8</a:t>
                      </a:r>
                      <a:endParaRPr lang="en-GB" sz="14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370840">
                <a:tc>
                  <a:txBody>
                    <a:bodyPr/>
                    <a:lstStyle/>
                    <a:p>
                      <a:r>
                        <a:rPr lang="en-GB" sz="1400" kern="1200" baseline="0" dirty="0" smtClean="0">
                          <a:solidFill>
                            <a:schemeClr val="dk1"/>
                          </a:solidFill>
                          <a:latin typeface="Comic Sans MS" pitchFamily="66" charset="0"/>
                          <a:ea typeface="+mn-ea"/>
                          <a:cs typeface="+mn-cs"/>
                        </a:rPr>
                        <a:t>There is good understanding of the role and its context within the play. Characterisation is sound demonstrating understanding of style and context.</a:t>
                      </a:r>
                      <a:endParaRPr lang="en-GB" sz="14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r>
                        <a:rPr lang="en-GB" sz="1400" dirty="0" smtClean="0">
                          <a:latin typeface="Comic Sans MS" pitchFamily="66" charset="0"/>
                        </a:rPr>
                        <a:t>5-6</a:t>
                      </a:r>
                      <a:endParaRPr lang="en-GB" sz="14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370840">
                <a:tc>
                  <a:txBody>
                    <a:bodyPr/>
                    <a:lstStyle/>
                    <a:p>
                      <a:r>
                        <a:rPr lang="en-GB" sz="1400" kern="1200" baseline="0" dirty="0" smtClean="0">
                          <a:solidFill>
                            <a:schemeClr val="dk1"/>
                          </a:solidFill>
                          <a:latin typeface="Comic Sans MS" pitchFamily="66" charset="0"/>
                          <a:ea typeface="+mn-ea"/>
                          <a:cs typeface="+mn-cs"/>
                        </a:rPr>
                        <a:t>There is adequate understanding of the role and its context within the play. Characterisation is apparent but lacks consistency. There is some regard to the style and context.</a:t>
                      </a:r>
                      <a:endParaRPr lang="en-GB" sz="14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r>
                        <a:rPr lang="en-GB" sz="1400" dirty="0" smtClean="0">
                          <a:latin typeface="Comic Sans MS" pitchFamily="66" charset="0"/>
                        </a:rPr>
                        <a:t>3-4</a:t>
                      </a:r>
                      <a:endParaRPr lang="en-GB" sz="14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Comic Sans MS" pitchFamily="66" charset="0"/>
              </a:rPr>
              <a:t>Rehearsal Time</a:t>
            </a:r>
            <a:endParaRPr lang="en-GB" dirty="0"/>
          </a:p>
        </p:txBody>
      </p:sp>
      <p:sp>
        <p:nvSpPr>
          <p:cNvPr id="3" name="Content Placeholder 2"/>
          <p:cNvSpPr>
            <a:spLocks noGrp="1"/>
          </p:cNvSpPr>
          <p:nvPr>
            <p:ph idx="1"/>
          </p:nvPr>
        </p:nvSpPr>
        <p:spPr/>
        <p:txBody>
          <a:bodyPr/>
          <a:lstStyle/>
          <a:p>
            <a:r>
              <a:rPr lang="en-GB" dirty="0" smtClean="0">
                <a:latin typeface="Comic Sans MS" pitchFamily="66" charset="0"/>
              </a:rPr>
              <a:t>Look at where you pause in the speech – mark it on the sheet, and how long for. Why is tension important at that point?</a:t>
            </a:r>
          </a:p>
          <a:p>
            <a:r>
              <a:rPr lang="en-GB" dirty="0" smtClean="0">
                <a:latin typeface="Comic Sans MS" pitchFamily="66" charset="0"/>
              </a:rPr>
              <a:t>Vary the pitch and tone according to the emotion of your character at certain points – make a note of the emotion on the sheet to remind you</a:t>
            </a:r>
          </a:p>
          <a:p>
            <a:pPr>
              <a:buNone/>
            </a:pPr>
            <a:endParaRPr lang="en-GB" dirty="0">
              <a:latin typeface="Comic Sans MS" pitchFamily="66" charset="0"/>
            </a:endParaRPr>
          </a:p>
        </p:txBody>
      </p:sp>
      <p:pic>
        <p:nvPicPr>
          <p:cNvPr id="4" name="Picture 3" descr="auditions8.jpg"/>
          <p:cNvPicPr>
            <a:picLocks noChangeAspect="1"/>
          </p:cNvPicPr>
          <p:nvPr/>
        </p:nvPicPr>
        <p:blipFill>
          <a:blip r:embed="rId2" cstate="print"/>
          <a:stretch>
            <a:fillRect/>
          </a:stretch>
        </p:blipFill>
        <p:spPr>
          <a:xfrm>
            <a:off x="3131840" y="5143500"/>
            <a:ext cx="2667000" cy="171450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Comic Sans MS" pitchFamily="66" charset="0"/>
              </a:rPr>
              <a:t>Written Work </a:t>
            </a:r>
            <a:endParaRPr lang="en-GB" b="1" dirty="0">
              <a:latin typeface="Comic Sans MS" pitchFamily="66" charset="0"/>
            </a:endParaRPr>
          </a:p>
        </p:txBody>
      </p:sp>
      <p:sp>
        <p:nvSpPr>
          <p:cNvPr id="3" name="Content Placeholder 2"/>
          <p:cNvSpPr>
            <a:spLocks noGrp="1"/>
          </p:cNvSpPr>
          <p:nvPr>
            <p:ph idx="1"/>
          </p:nvPr>
        </p:nvSpPr>
        <p:spPr/>
        <p:txBody>
          <a:bodyPr>
            <a:normAutofit lnSpcReduction="10000"/>
          </a:bodyPr>
          <a:lstStyle/>
          <a:p>
            <a:r>
              <a:rPr lang="en-GB" dirty="0" smtClean="0">
                <a:latin typeface="Comic Sans MS" pitchFamily="66" charset="0"/>
              </a:rPr>
              <a:t>How can we use our character analysis to help us annotate scripts and justify the decisions we make?</a:t>
            </a:r>
          </a:p>
          <a:p>
            <a:endParaRPr lang="en-GB" dirty="0" smtClean="0">
              <a:latin typeface="Comic Sans MS" pitchFamily="66" charset="0"/>
            </a:endParaRPr>
          </a:p>
          <a:p>
            <a:r>
              <a:rPr lang="en-GB" dirty="0" smtClean="0">
                <a:latin typeface="Comic Sans MS" pitchFamily="66" charset="0"/>
              </a:rPr>
              <a:t>Show a thorough understanding of our characters by writing notes that reveal the motivation and sub-text</a:t>
            </a:r>
          </a:p>
          <a:p>
            <a:r>
              <a:rPr lang="en-GB" dirty="0" smtClean="0">
                <a:latin typeface="Comic Sans MS" pitchFamily="66" charset="0"/>
              </a:rPr>
              <a:t>Fully justify the decisions for choosing the </a:t>
            </a:r>
            <a:r>
              <a:rPr lang="en-GB" dirty="0" smtClean="0">
                <a:latin typeface="Comic Sans MS" pitchFamily="66" charset="0"/>
              </a:rPr>
              <a:t>monologue</a:t>
            </a:r>
            <a:endParaRPr lang="en-GB" dirty="0">
              <a:latin typeface="Comic Sans MS" pitchFamily="66"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1201</TotalTime>
  <Words>1268</Words>
  <Application>Microsoft Office PowerPoint</Application>
  <PresentationFormat>On-screen Show (4:3)</PresentationFormat>
  <Paragraphs>132</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Monologues</vt:lpstr>
      <vt:lpstr>Warm-up Tasks</vt:lpstr>
      <vt:lpstr>Slide 3</vt:lpstr>
      <vt:lpstr>Rehearsal Time</vt:lpstr>
      <vt:lpstr>Monologues</vt:lpstr>
      <vt:lpstr>Warm-up Tasks</vt:lpstr>
      <vt:lpstr>Slide 7</vt:lpstr>
      <vt:lpstr>Rehearsal Time</vt:lpstr>
      <vt:lpstr>Written Work </vt:lpstr>
      <vt:lpstr>Slide 10</vt:lpstr>
      <vt:lpstr>Units and Objectives</vt:lpstr>
      <vt:lpstr>Monologues</vt:lpstr>
      <vt:lpstr>Warm-up Tasks</vt:lpstr>
      <vt:lpstr>The Magic If. . .</vt:lpstr>
      <vt:lpstr>Stanislavski Techniques</vt:lpstr>
      <vt:lpstr>Rehearsal Time</vt:lpstr>
      <vt:lpstr>Monologues</vt:lpstr>
      <vt:lpstr>Warm-up Tasks</vt:lpstr>
      <vt:lpstr>Rehearsal Time</vt:lpstr>
    </vt:vector>
  </TitlesOfParts>
  <Company>Caldew School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Outline for this Term</dc:title>
  <dc:creator>User</dc:creator>
  <cp:lastModifiedBy>User</cp:lastModifiedBy>
  <cp:revision>30</cp:revision>
  <dcterms:created xsi:type="dcterms:W3CDTF">2012-09-11T19:42:30Z</dcterms:created>
  <dcterms:modified xsi:type="dcterms:W3CDTF">2014-01-13T14:48:32Z</dcterms:modified>
</cp:coreProperties>
</file>