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5" r:id="rId4"/>
    <p:sldId id="257" r:id="rId5"/>
    <p:sldId id="263" r:id="rId6"/>
    <p:sldId id="264" r:id="rId7"/>
    <p:sldId id="268" r:id="rId8"/>
    <p:sldId id="270" r:id="rId9"/>
    <p:sldId id="266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83" d="100"/>
          <a:sy n="83" d="100"/>
        </p:scale>
        <p:origin x="4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D97D-0119-4F06-8C61-36DA9559F149}" type="datetimeFigureOut">
              <a:rPr lang="en-GB" smtClean="0"/>
              <a:pPr/>
              <a:t>05/05/21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There are many different types/models/brands of processor.</a:t>
            </a:r>
          </a:p>
          <a:p>
            <a:r>
              <a:rPr lang="en-GB" dirty="0" smtClean="0"/>
              <a:t>Some are </a:t>
            </a:r>
            <a:r>
              <a:rPr lang="en-GB" b="1" i="1" dirty="0" smtClean="0"/>
              <a:t>dedicated</a:t>
            </a:r>
            <a:r>
              <a:rPr lang="en-GB" dirty="0" smtClean="0"/>
              <a:t>, which means that they can only do one thing.  They have a small amount of memory (ROM) built in, which is programmed and fixed at manufacture.  These sorts of processors are </a:t>
            </a:r>
            <a:r>
              <a:rPr lang="en-GB" b="1" i="1" dirty="0" smtClean="0"/>
              <a:t>embedded</a:t>
            </a:r>
            <a:r>
              <a:rPr lang="en-GB" dirty="0" smtClean="0"/>
              <a:t> (</a:t>
            </a:r>
            <a:r>
              <a:rPr lang="en-GB" smtClean="0"/>
              <a:t>built in) into </a:t>
            </a:r>
            <a:r>
              <a:rPr lang="en-GB" dirty="0" smtClean="0"/>
              <a:t>other machines and are used to control washing machines, heating systems, DVD recorders, etc.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</a:t>
            </a:r>
            <a:r>
              <a:rPr lang="en-GB" b="1" u="sng" dirty="0" smtClean="0"/>
              <a:t>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Registers are the fastest kind of memory there is.</a:t>
            </a:r>
          </a:p>
          <a:p>
            <a:r>
              <a:rPr lang="en-GB" sz="2400" dirty="0" smtClean="0"/>
              <a:t>You need to know the following registers and what they do:</a:t>
            </a:r>
          </a:p>
          <a:p>
            <a:pPr marL="0" indent="0">
              <a:buNone/>
            </a:pPr>
            <a:r>
              <a:rPr lang="en-GB" sz="2400" b="1" dirty="0" smtClean="0"/>
              <a:t>Accumulator</a:t>
            </a:r>
            <a:r>
              <a:rPr lang="en-GB" sz="2400" dirty="0" smtClean="0"/>
              <a:t> stores results of calculations in the ALU, also used to supply data for calculations.</a:t>
            </a:r>
          </a:p>
          <a:p>
            <a:pPr marL="0" indent="0">
              <a:buNone/>
            </a:pPr>
            <a:r>
              <a:rPr lang="en-GB" sz="2400" b="1" dirty="0"/>
              <a:t>Memory Address Register </a:t>
            </a:r>
            <a:r>
              <a:rPr lang="en-GB" sz="2400" dirty="0" smtClean="0"/>
              <a:t>stores the address of the memory location that needs to be accessed.</a:t>
            </a:r>
          </a:p>
          <a:p>
            <a:pPr marL="0" indent="0">
              <a:buNone/>
            </a:pPr>
            <a:r>
              <a:rPr lang="en-GB" sz="2400" b="1" dirty="0"/>
              <a:t>Memory Data Register </a:t>
            </a:r>
            <a:r>
              <a:rPr lang="en-GB" sz="2400" dirty="0"/>
              <a:t>stores the </a:t>
            </a:r>
            <a:r>
              <a:rPr lang="en-GB" sz="2400" dirty="0" smtClean="0"/>
              <a:t>data either being written to memory or being read from memory.</a:t>
            </a:r>
          </a:p>
          <a:p>
            <a:pPr marL="0" indent="0">
              <a:buNone/>
            </a:pPr>
            <a:r>
              <a:rPr lang="en-GB" sz="2400" b="1" dirty="0" smtClean="0"/>
              <a:t>Program Counter </a:t>
            </a:r>
            <a:r>
              <a:rPr lang="en-GB" sz="2400" dirty="0" smtClean="0"/>
              <a:t>(Instruction Pointer) stores the memory address of the next instruction.</a:t>
            </a:r>
          </a:p>
          <a:p>
            <a:pPr marL="0" indent="0">
              <a:buNone/>
            </a:pPr>
            <a:r>
              <a:rPr lang="en-GB" sz="2400" b="1" dirty="0" smtClean="0"/>
              <a:t>Instruction Register </a:t>
            </a:r>
            <a:r>
              <a:rPr lang="en-GB" sz="2400" dirty="0" smtClean="0"/>
              <a:t>stores </a:t>
            </a:r>
            <a:r>
              <a:rPr lang="en-GB" sz="2400" dirty="0"/>
              <a:t>the </a:t>
            </a:r>
            <a:r>
              <a:rPr lang="en-GB" sz="2400" dirty="0" smtClean="0"/>
              <a:t>current instruction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</a:t>
            </a:r>
            <a:r>
              <a:rPr lang="en-GB" b="1" u="sng" dirty="0" smtClean="0"/>
              <a:t>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Processors work using what is known as the </a:t>
            </a:r>
            <a:r>
              <a:rPr lang="en-GB" b="1" i="1" dirty="0" smtClean="0"/>
              <a:t>fetch–decode-execute</a:t>
            </a:r>
            <a:r>
              <a:rPr lang="en-GB" dirty="0" smtClean="0"/>
              <a:t> cycle.</a:t>
            </a:r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– the next programme instruction is </a:t>
            </a:r>
            <a:r>
              <a:rPr lang="en-GB" b="1" i="1" dirty="0" smtClean="0"/>
              <a:t>fetched</a:t>
            </a:r>
            <a:r>
              <a:rPr lang="en-GB" dirty="0" smtClean="0"/>
              <a:t> from memory and brought to the control unit.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– the control unit </a:t>
            </a:r>
            <a:r>
              <a:rPr lang="en-GB" b="1" i="1" dirty="0" smtClean="0"/>
              <a:t>decodes</a:t>
            </a:r>
            <a:r>
              <a:rPr lang="en-GB" dirty="0" smtClean="0"/>
              <a:t> the instruction.</a:t>
            </a:r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– the instruction is carried out (</a:t>
            </a:r>
            <a:r>
              <a:rPr lang="en-GB" b="1" i="1" dirty="0" smtClean="0"/>
              <a:t>executed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process is then repeated again and again for subsequent instructions.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52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a PC, or tablet, or phone, the processor is multi-purpose.  It can run a variety of applications programmes given to it.</a:t>
            </a:r>
          </a:p>
          <a:p>
            <a:r>
              <a:rPr lang="en-GB" dirty="0" smtClean="0"/>
              <a:t>All processors work like little machines.  They follow strict working procedures.  How they work depends on their internal structure, known as their </a:t>
            </a:r>
            <a:r>
              <a:rPr lang="en-GB" b="1" i="1" dirty="0" smtClean="0"/>
              <a:t>architecture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Every processor has a clock which controls the rate at which instructions are processed.</a:t>
            </a:r>
          </a:p>
          <a:p>
            <a:r>
              <a:rPr lang="en-GB" dirty="0" smtClean="0"/>
              <a:t>My PC has a clock speed of 2.93 GHz (Giga Hertz).  This is 2,930,000,000 “ticks” per second.  That’s how many operations that my processor can do each second!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44827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RAM is like a filing cabinet that is used to store data.  It is made up of millions of </a:t>
            </a:r>
            <a:r>
              <a:rPr lang="en-GB" sz="2800" b="1" i="1" dirty="0" smtClean="0"/>
              <a:t>memory locations </a:t>
            </a:r>
            <a:r>
              <a:rPr lang="en-GB" sz="2800" dirty="0" smtClean="0"/>
              <a:t>(drawers) </a:t>
            </a:r>
            <a:r>
              <a:rPr lang="en-GB" sz="2800" smtClean="0"/>
              <a:t>which are where </a:t>
            </a:r>
            <a:r>
              <a:rPr lang="en-GB" sz="2800" dirty="0" smtClean="0"/>
              <a:t>data are stored.  Each location has a unique </a:t>
            </a:r>
            <a:r>
              <a:rPr lang="en-GB" sz="2800" b="1" i="1" dirty="0" smtClean="0"/>
              <a:t>address</a:t>
            </a:r>
            <a:r>
              <a:rPr lang="en-GB" sz="2800" dirty="0" smtClean="0"/>
              <a:t> so that the processor can access what data is stored inside it.</a:t>
            </a: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87824" y="3933056"/>
          <a:ext cx="33123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11110001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111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addresses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45091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 locations showing contents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6444208" y="3933056"/>
            <a:ext cx="576064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5696" y="4221088"/>
            <a:ext cx="108012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691680" y="4869160"/>
            <a:ext cx="129614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19672" y="5085184"/>
            <a:ext cx="136815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44827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 the early days of PCs, each memory location could store only one byte of data, and address sizes were  limited.  Nowadays, memory locations are 64-bits big and addresses are virtually unlimited!</a:t>
            </a: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87824" y="3933056"/>
          <a:ext cx="33123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11110001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111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addresses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45091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 locations showing contents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6444208" y="3933056"/>
            <a:ext cx="576064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5696" y="4221088"/>
            <a:ext cx="108012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691680" y="4869160"/>
            <a:ext cx="129614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19672" y="5085184"/>
            <a:ext cx="136815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5472607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Connecting RAM to the processor are three sets of wires: they are called the </a:t>
            </a:r>
            <a:r>
              <a:rPr lang="en-GB" sz="2800" b="1" i="1" dirty="0" smtClean="0"/>
              <a:t>address bus</a:t>
            </a:r>
            <a:r>
              <a:rPr lang="en-GB" sz="2800" dirty="0" smtClean="0"/>
              <a:t>, the </a:t>
            </a:r>
            <a:r>
              <a:rPr lang="en-GB" sz="2800" b="1" i="1" dirty="0" smtClean="0"/>
              <a:t>data bus </a:t>
            </a:r>
            <a:r>
              <a:rPr lang="en-GB" sz="2800" dirty="0" smtClean="0"/>
              <a:t>and </a:t>
            </a:r>
            <a:r>
              <a:rPr lang="en-GB" sz="2800" dirty="0"/>
              <a:t>the </a:t>
            </a:r>
            <a:r>
              <a:rPr lang="en-GB" sz="2800" b="1" i="1" dirty="0" smtClean="0"/>
              <a:t>control </a:t>
            </a:r>
            <a:r>
              <a:rPr lang="en-GB" sz="2800" b="1" i="1" dirty="0"/>
              <a:t>bus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When a particular memory location is needed by the processor (either the processor is fetching data or needs to store data in a memory location), the address of the memory location is placed on the address bus.  This is a signal that “unlocks” that memory location.</a:t>
            </a:r>
          </a:p>
          <a:p>
            <a:r>
              <a:rPr lang="en-GB" sz="2800" dirty="0" smtClean="0"/>
              <a:t>The data bus is used to carry the data to or from the active memory location.</a:t>
            </a:r>
          </a:p>
          <a:p>
            <a:r>
              <a:rPr lang="en-GB" sz="2800" dirty="0" smtClean="0"/>
              <a:t>It is the control bus that determines the direction that the data is travelling in.</a:t>
            </a:r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4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460851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It is crucial to remember that the data stored in a memory location could either be data to be acted on, or an instruction from part of a running programme.  For example, a number stored in a spreadsheet, or the spreadsheet software itself.</a:t>
            </a:r>
          </a:p>
          <a:p>
            <a:r>
              <a:rPr lang="en-GB" sz="2800" dirty="0" smtClean="0"/>
              <a:t>Confusion between the two would be disastrous for the computer, resulting in a software crash.</a:t>
            </a:r>
          </a:p>
          <a:p>
            <a:r>
              <a:rPr lang="en-GB" sz="2800" dirty="0" smtClean="0"/>
              <a:t>It is the job of the Operating System to keep track of where programmes and ordinary data are stored in RAM.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05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Instructions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28" y="980728"/>
            <a:ext cx="8229600" cy="374441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Instructions are stored as binary numbers. For example, 10010011.  This is an 8-bit instruction, nowadays we use 64-bit.</a:t>
            </a:r>
          </a:p>
          <a:p>
            <a:r>
              <a:rPr lang="en-GB" dirty="0" smtClean="0"/>
              <a:t>Instructions are made up of two parts the </a:t>
            </a:r>
            <a:r>
              <a:rPr lang="en-GB" b="1" i="1" dirty="0" smtClean="0"/>
              <a:t>opcode</a:t>
            </a:r>
            <a:r>
              <a:rPr lang="en-GB" dirty="0" smtClean="0"/>
              <a:t> and the </a:t>
            </a:r>
            <a:r>
              <a:rPr lang="en-GB" b="1" i="1" dirty="0"/>
              <a:t>operand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opcode represents the type of instruction, e.g. increment, add immediate, invert.</a:t>
            </a:r>
          </a:p>
          <a:p>
            <a:r>
              <a:rPr lang="en-GB" dirty="0" smtClean="0"/>
              <a:t>The operand controls what the action is applied to.  Often, it is a memory location.</a:t>
            </a:r>
          </a:p>
          <a:p>
            <a:pPr marL="0" indent="0">
              <a:buNone/>
            </a:pPr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075865" y="5144994"/>
            <a:ext cx="2685351" cy="1380350"/>
            <a:chOff x="2925259" y="5183903"/>
            <a:chExt cx="2685351" cy="1380350"/>
          </a:xfrm>
        </p:grpSpPr>
        <p:sp>
          <p:nvSpPr>
            <p:cNvPr id="4" name="TextBox 3"/>
            <p:cNvSpPr txBox="1"/>
            <p:nvPr/>
          </p:nvSpPr>
          <p:spPr>
            <a:xfrm>
              <a:off x="2925259" y="5733256"/>
              <a:ext cx="26853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/>
                <a:t>10010011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3419872" y="5265204"/>
              <a:ext cx="360040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ight Brace 5"/>
            <p:cNvSpPr/>
            <p:nvPr/>
          </p:nvSpPr>
          <p:spPr>
            <a:xfrm rot="16200000">
              <a:off x="4644008" y="5265204"/>
              <a:ext cx="360040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58264" y="5183903"/>
              <a:ext cx="8832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opcode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55976" y="5183903"/>
              <a:ext cx="973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operand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180403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48" y="30570"/>
            <a:ext cx="8229600" cy="650266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Processors </a:t>
            </a:r>
            <a:r>
              <a:rPr lang="en-GB" b="1" u="sng" dirty="0" smtClean="0"/>
              <a:t>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0511"/>
            <a:ext cx="8229600" cy="91701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The picture below shows a very simplified processor architecture (left side), connected to RAM (right side).  This standard architecture is called the </a:t>
            </a:r>
            <a:r>
              <a:rPr lang="en-GB" b="1" i="1" dirty="0" smtClean="0"/>
              <a:t>Von Neumann architecture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297" t="24235" r="22856" b="24579"/>
          <a:stretch>
            <a:fillRect/>
          </a:stretch>
        </p:blipFill>
        <p:spPr bwMode="auto">
          <a:xfrm>
            <a:off x="2670712" y="1916832"/>
            <a:ext cx="607775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626615"/>
            <a:ext cx="24603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Registers </a:t>
            </a:r>
            <a:r>
              <a:rPr lang="en-GB" dirty="0" smtClean="0"/>
              <a:t>are temporary holding places for data.  A real processor may have hundreds.</a:t>
            </a:r>
          </a:p>
          <a:p>
            <a:r>
              <a:rPr lang="en-GB" dirty="0" smtClean="0"/>
              <a:t>The most important are the </a:t>
            </a:r>
            <a:r>
              <a:rPr lang="en-GB" b="1" dirty="0"/>
              <a:t>A</a:t>
            </a:r>
            <a:r>
              <a:rPr lang="en-GB" b="1" dirty="0" smtClean="0"/>
              <a:t>ccumulator</a:t>
            </a:r>
            <a:r>
              <a:rPr lang="en-GB" dirty="0" smtClean="0"/>
              <a:t>, </a:t>
            </a:r>
            <a:r>
              <a:rPr lang="en-GB" b="1" dirty="0" smtClean="0"/>
              <a:t>Memory Address </a:t>
            </a:r>
            <a:r>
              <a:rPr lang="en-GB" b="1" dirty="0" err="1" smtClean="0"/>
              <a:t>Reg</a:t>
            </a:r>
            <a:r>
              <a:rPr lang="en-GB" dirty="0" smtClean="0"/>
              <a:t>, </a:t>
            </a:r>
            <a:r>
              <a:rPr lang="en-GB" b="1" dirty="0" smtClean="0"/>
              <a:t>Memory Data </a:t>
            </a:r>
            <a:r>
              <a:rPr lang="en-GB" b="1" dirty="0" err="1" smtClean="0"/>
              <a:t>Reg</a:t>
            </a:r>
            <a:r>
              <a:rPr lang="en-GB" dirty="0" smtClean="0"/>
              <a:t> and </a:t>
            </a:r>
            <a:r>
              <a:rPr lang="en-GB" b="1" dirty="0" smtClean="0"/>
              <a:t>Program Counter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-6332" y="4472619"/>
            <a:ext cx="2466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The Control Unit </a:t>
            </a:r>
            <a:r>
              <a:rPr lang="en-GB" dirty="0" smtClean="0"/>
              <a:t>figures out what kind of instruction is being processed and as a result places data onto various wires to go somewhere.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6211669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The Arithmetic Logic Unit</a:t>
            </a:r>
            <a:r>
              <a:rPr lang="en-GB" dirty="0" smtClean="0"/>
              <a:t> is where all calculations take place.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151540" y="2677323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 A R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151540" y="3175481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 D R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73637" y="4179066"/>
            <a:ext cx="1260139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Prog</a:t>
            </a:r>
            <a:r>
              <a:rPr lang="en-GB" sz="1400" dirty="0" smtClean="0"/>
              <a:t>. Counter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173637" y="4642266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Inst </a:t>
            </a:r>
            <a:r>
              <a:rPr lang="en-GB" sz="1400" dirty="0" err="1" smtClean="0"/>
              <a:t>Reg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853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Processors 1</vt:lpstr>
      <vt:lpstr>Processors 2</vt:lpstr>
      <vt:lpstr>Processors 3</vt:lpstr>
      <vt:lpstr>RAM 1</vt:lpstr>
      <vt:lpstr>RAM 2</vt:lpstr>
      <vt:lpstr>RAM 3</vt:lpstr>
      <vt:lpstr>RAM 4</vt:lpstr>
      <vt:lpstr>Instructions</vt:lpstr>
      <vt:lpstr>Processors 1</vt:lpstr>
      <vt:lpstr>Processors 2</vt:lpstr>
      <vt:lpstr>Processors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Whight</dc:creator>
  <cp:lastModifiedBy>Jon Whight</cp:lastModifiedBy>
  <cp:revision>56</cp:revision>
  <dcterms:created xsi:type="dcterms:W3CDTF">2012-11-22T17:41:35Z</dcterms:created>
  <dcterms:modified xsi:type="dcterms:W3CDTF">2021-05-05T12:31:05Z</dcterms:modified>
</cp:coreProperties>
</file>