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58" r:id="rId4"/>
    <p:sldId id="261" r:id="rId5"/>
    <p:sldId id="262" r:id="rId6"/>
    <p:sldId id="260" r:id="rId7"/>
    <p:sldId id="263" r:id="rId8"/>
    <p:sldId id="269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80" autoAdjust="0"/>
  </p:normalViewPr>
  <p:slideViewPr>
    <p:cSldViewPr>
      <p:cViewPr varScale="1">
        <p:scale>
          <a:sx n="64" d="100"/>
          <a:sy n="64" d="100"/>
        </p:scale>
        <p:origin x="1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58314-960B-4816-AB39-EA6870F36F83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39585-5B2D-424C-AB96-538F360F15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0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39585-5B2D-424C-AB96-538F360F156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122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39585-5B2D-424C-AB96-538F360F156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913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39585-5B2D-424C-AB96-538F360F156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422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39585-5B2D-424C-AB96-538F360F1562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103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39585-5B2D-424C-AB96-538F360F156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691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39585-5B2D-424C-AB96-538F360F156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847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39585-5B2D-424C-AB96-538F360F156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897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2125E-0775-4A53-BCD6-BD5C2AC9F008}" type="datetimeFigureOut">
              <a:rPr lang="en-GB" smtClean="0"/>
              <a:pPr/>
              <a:t>13/01/20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7E6C0-C7E9-49B2-BE7C-76577D89E5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Writing Soft</a:t>
            </a:r>
            <a:r>
              <a:rPr lang="en-GB" sz="4400" b="1" u="sng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97666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There are many different languages for writing programmes. Programming languages are designed to be used in particular situations.</a:t>
            </a:r>
          </a:p>
          <a:p>
            <a:r>
              <a:rPr lang="pt-BR" dirty="0"/>
              <a:t>Good programming tries to make the code written </a:t>
            </a:r>
            <a:r>
              <a:rPr lang="pt-BR" dirty="0" smtClean="0"/>
              <a:t>re-usable (</a:t>
            </a:r>
            <a:r>
              <a:rPr lang="pt-BR" b="1" i="1" dirty="0" smtClean="0"/>
              <a:t>modular</a:t>
            </a:r>
            <a:r>
              <a:rPr lang="pt-BR" dirty="0" smtClean="0"/>
              <a:t>), </a:t>
            </a:r>
            <a:r>
              <a:rPr lang="pt-BR" dirty="0"/>
              <a:t>so that other programmers can make use of it in the future.  </a:t>
            </a:r>
            <a:r>
              <a:rPr lang="pt-BR" dirty="0" smtClean="0"/>
              <a:t>Re-usable sections of code within a programme are called </a:t>
            </a:r>
            <a:r>
              <a:rPr lang="pt-BR" b="1" i="1" dirty="0" smtClean="0"/>
              <a:t>subroutines</a:t>
            </a:r>
            <a:r>
              <a:rPr lang="pt-BR" dirty="0" smtClean="0"/>
              <a:t>.  There are two types of subroutines: </a:t>
            </a:r>
            <a:r>
              <a:rPr lang="pt-BR" b="1" i="1" dirty="0" smtClean="0"/>
              <a:t>functions </a:t>
            </a:r>
            <a:r>
              <a:rPr lang="pt-BR" dirty="0" smtClean="0"/>
              <a:t>&amp;</a:t>
            </a:r>
            <a:r>
              <a:rPr lang="pt-BR" b="1" i="1" dirty="0" smtClean="0"/>
              <a:t> procedures</a:t>
            </a:r>
            <a:r>
              <a:rPr lang="pt-BR" dirty="0" smtClean="0"/>
              <a:t>. Really useful functions/procedures can be bundled </a:t>
            </a:r>
            <a:r>
              <a:rPr lang="pt-BR" dirty="0"/>
              <a:t>up in </a:t>
            </a:r>
            <a:r>
              <a:rPr lang="pt-BR" b="1" i="1" dirty="0"/>
              <a:t>libraries</a:t>
            </a:r>
            <a:r>
              <a:rPr lang="pt-BR" dirty="0"/>
              <a:t> </a:t>
            </a:r>
            <a:r>
              <a:rPr lang="pt-BR" dirty="0" smtClean="0"/>
              <a:t>(external files) for </a:t>
            </a:r>
            <a:r>
              <a:rPr lang="pt-BR" dirty="0"/>
              <a:t>programmers to use</a:t>
            </a:r>
            <a:r>
              <a:rPr lang="pt-BR" dirty="0" smtClean="0"/>
              <a:t>.</a:t>
            </a:r>
          </a:p>
          <a:p>
            <a:r>
              <a:rPr lang="pt-BR" dirty="0" smtClean="0"/>
              <a:t>Most programmers use </a:t>
            </a:r>
            <a:r>
              <a:rPr lang="pt-BR" b="1" i="1" dirty="0" smtClean="0"/>
              <a:t>Integrated Development Environments (IDEs) </a:t>
            </a:r>
            <a:r>
              <a:rPr lang="pt-BR" dirty="0" smtClean="0"/>
              <a:t>to write their programs in.  These are programmes in themselves that provide:</a:t>
            </a:r>
          </a:p>
          <a:p>
            <a:pPr>
              <a:buNone/>
            </a:pPr>
            <a:r>
              <a:rPr lang="pt-BR" dirty="0" smtClean="0"/>
              <a:t>1) an </a:t>
            </a:r>
            <a:r>
              <a:rPr lang="pt-BR" b="1" i="1" dirty="0" smtClean="0"/>
              <a:t>editor</a:t>
            </a:r>
            <a:r>
              <a:rPr lang="pt-BR" dirty="0" smtClean="0"/>
              <a:t> to write the programmes with</a:t>
            </a:r>
          </a:p>
          <a:p>
            <a:pPr>
              <a:buNone/>
            </a:pPr>
            <a:r>
              <a:rPr lang="pt-BR" dirty="0" smtClean="0"/>
              <a:t>2) tools to help fix problems</a:t>
            </a:r>
          </a:p>
          <a:p>
            <a:pPr>
              <a:buNone/>
            </a:pPr>
            <a:r>
              <a:rPr lang="pt-BR" dirty="0" smtClean="0"/>
              <a:t>3) a means of converting the programmes into </a:t>
            </a:r>
            <a:r>
              <a:rPr lang="pt-BR" b="1" i="1" dirty="0" smtClean="0"/>
              <a:t>machine readable form</a:t>
            </a:r>
            <a:endParaRPr lang="en-GB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Compilation </a:t>
            </a:r>
            <a:r>
              <a:rPr lang="en-GB" b="1" u="sng" dirty="0" err="1" smtClean="0"/>
              <a:t>vs</a:t>
            </a:r>
            <a:r>
              <a:rPr lang="en-GB" b="1" u="sng" dirty="0" smtClean="0"/>
              <a:t> Interpretation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 programme written in a high level language must be converted into machine readable form (machine code) before it can be run on a computer.  This is done by </a:t>
            </a:r>
            <a:r>
              <a:rPr lang="pt-BR" b="1" i="1" dirty="0" smtClean="0"/>
              <a:t>translator</a:t>
            </a:r>
            <a:r>
              <a:rPr lang="pt-BR" dirty="0" smtClean="0"/>
              <a:t> software which either </a:t>
            </a:r>
            <a:r>
              <a:rPr lang="pt-BR" b="1" i="1" dirty="0" smtClean="0"/>
              <a:t>compiles</a:t>
            </a:r>
            <a:r>
              <a:rPr lang="pt-BR" dirty="0" smtClean="0"/>
              <a:t> it or </a:t>
            </a:r>
            <a:r>
              <a:rPr lang="pt-BR" b="1" i="1" dirty="0"/>
              <a:t>interprets</a:t>
            </a:r>
            <a:r>
              <a:rPr lang="pt-BR" dirty="0" smtClean="0"/>
              <a:t> it (a </a:t>
            </a:r>
            <a:r>
              <a:rPr lang="pt-BR" b="1" i="1" dirty="0"/>
              <a:t>compiler</a:t>
            </a:r>
            <a:r>
              <a:rPr lang="pt-BR" dirty="0" smtClean="0"/>
              <a:t> or </a:t>
            </a:r>
            <a:r>
              <a:rPr lang="pt-BR" b="1" i="1" dirty="0"/>
              <a:t>interpreter</a:t>
            </a:r>
            <a:r>
              <a:rPr lang="pt-BR" dirty="0" smtClean="0"/>
              <a:t>).</a:t>
            </a:r>
          </a:p>
          <a:p>
            <a:r>
              <a:rPr lang="pt-BR" dirty="0" smtClean="0"/>
              <a:t>Compilation involves converting all the </a:t>
            </a:r>
            <a:r>
              <a:rPr lang="pt-BR" b="1" i="1" dirty="0"/>
              <a:t>source code</a:t>
            </a:r>
            <a:r>
              <a:rPr lang="pt-BR" dirty="0" smtClean="0"/>
              <a:t> (that written by the programmer) into machine code (</a:t>
            </a:r>
            <a:r>
              <a:rPr lang="pt-BR" b="1" i="1" dirty="0" smtClean="0"/>
              <a:t>object code</a:t>
            </a:r>
            <a:r>
              <a:rPr lang="pt-BR" dirty="0" smtClean="0"/>
              <a:t>) </a:t>
            </a:r>
            <a:r>
              <a:rPr lang="pt-BR" u="sng" dirty="0" smtClean="0"/>
              <a:t>in one go</a:t>
            </a:r>
            <a:r>
              <a:rPr lang="pt-BR" dirty="0" smtClean="0"/>
              <a:t>.  The finished compiled machine code programme is then packaged up and can be run again and again.  Java is a compiled language.</a:t>
            </a:r>
          </a:p>
          <a:p>
            <a:r>
              <a:rPr lang="pt-BR" dirty="0" smtClean="0"/>
              <a:t>Interpretation involves converting the </a:t>
            </a:r>
            <a:r>
              <a:rPr lang="pt-BR" b="1" i="1" dirty="0" smtClean="0"/>
              <a:t>source code</a:t>
            </a:r>
            <a:r>
              <a:rPr lang="pt-BR" dirty="0"/>
              <a:t> </a:t>
            </a:r>
            <a:r>
              <a:rPr lang="pt-BR" dirty="0" smtClean="0"/>
              <a:t>into machine code </a:t>
            </a:r>
            <a:r>
              <a:rPr lang="pt-BR" u="sng" dirty="0" smtClean="0"/>
              <a:t>one line at a time </a:t>
            </a:r>
            <a:r>
              <a:rPr lang="pt-BR" dirty="0" smtClean="0"/>
              <a:t>and executing it.  This process must be repeated each time the programme is run.  Interpreted programmes run more slowly than compiled ones.  Javascript is an interpreted language.</a:t>
            </a:r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Debugging 1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2232248"/>
          </a:xfrm>
        </p:spPr>
        <p:txBody>
          <a:bodyPr>
            <a:normAutofit/>
          </a:bodyPr>
          <a:lstStyle/>
          <a:p>
            <a:r>
              <a:rPr lang="en-GB" dirty="0" smtClean="0"/>
              <a:t>This is the process of finding and fixing problems (</a:t>
            </a:r>
            <a:r>
              <a:rPr lang="en-GB" b="1" i="1" dirty="0" smtClean="0"/>
              <a:t>bugs</a:t>
            </a:r>
            <a:r>
              <a:rPr lang="en-GB" dirty="0" smtClean="0"/>
              <a:t>) in a programme.  </a:t>
            </a:r>
            <a:r>
              <a:rPr lang="en-GB" b="1" i="1" dirty="0" smtClean="0"/>
              <a:t>Syntax errors</a:t>
            </a:r>
            <a:r>
              <a:rPr lang="en-GB" dirty="0" smtClean="0"/>
              <a:t> can be fixed </a:t>
            </a:r>
            <a:r>
              <a:rPr lang="en-GB" dirty="0"/>
              <a:t>easily; </a:t>
            </a:r>
            <a:r>
              <a:rPr lang="en-GB" b="1" i="1" dirty="0" smtClean="0"/>
              <a:t>logical errors </a:t>
            </a:r>
            <a:r>
              <a:rPr lang="en-GB" dirty="0" smtClean="0"/>
              <a:t>are harder to find.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99592" y="3140968"/>
            <a:ext cx="366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Assuming two variables: a=5 and b=6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789040"/>
            <a:ext cx="2887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if (a &gt; b)</a:t>
            </a:r>
          </a:p>
          <a:p>
            <a:r>
              <a:rPr lang="en-GB" dirty="0" smtClean="0"/>
              <a:t>     print(“a is greater than b’)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95936" y="3501008"/>
            <a:ext cx="4824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snippet of Python 3.2 code shows two </a:t>
            </a:r>
            <a:r>
              <a:rPr lang="en-GB" b="1" dirty="0" smtClean="0"/>
              <a:t>syntax errors:</a:t>
            </a:r>
          </a:p>
          <a:p>
            <a:pPr marL="342900" indent="-342900">
              <a:buAutoNum type="arabicParenR"/>
            </a:pPr>
            <a:r>
              <a:rPr lang="en-GB" dirty="0" smtClean="0"/>
              <a:t>No colon at the end of line 1</a:t>
            </a:r>
          </a:p>
          <a:p>
            <a:pPr marL="342900" indent="-342900">
              <a:buAutoNum type="arabicParenR"/>
            </a:pPr>
            <a:r>
              <a:rPr lang="en-GB" dirty="0" smtClean="0"/>
              <a:t>Non-matching quotes inside the print statement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5310500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</a:t>
            </a:r>
            <a:r>
              <a:rPr lang="en-GB" b="1" dirty="0" smtClean="0"/>
              <a:t>ogical errors </a:t>
            </a:r>
            <a:r>
              <a:rPr lang="en-GB" dirty="0" smtClean="0"/>
              <a:t>will often </a:t>
            </a:r>
            <a:r>
              <a:rPr lang="en-GB" b="1" u="sng" dirty="0" smtClean="0"/>
              <a:t>not</a:t>
            </a:r>
            <a:r>
              <a:rPr lang="en-GB" dirty="0" smtClean="0"/>
              <a:t> prevent a programme from running.  They may, however, lead the programme to produce unexpected results!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Debugging 2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/>
          </a:bodyPr>
          <a:lstStyle/>
          <a:p>
            <a:r>
              <a:rPr lang="en-GB" dirty="0" smtClean="0"/>
              <a:t>A good IDE should provide tools to help debugging like: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Setting </a:t>
            </a:r>
            <a:r>
              <a:rPr lang="en-GB" b="1" i="1" dirty="0" smtClean="0"/>
              <a:t>watches</a:t>
            </a:r>
            <a:r>
              <a:rPr lang="en-GB" dirty="0" smtClean="0"/>
              <a:t> on variables to show what the variables contain at various points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Allow</a:t>
            </a:r>
            <a:r>
              <a:rPr lang="en-GB" i="1" dirty="0" smtClean="0"/>
              <a:t> </a:t>
            </a:r>
            <a:r>
              <a:rPr lang="en-GB" b="1" i="1" dirty="0"/>
              <a:t>s</a:t>
            </a:r>
            <a:r>
              <a:rPr lang="en-GB" b="1" i="1" dirty="0" smtClean="0"/>
              <a:t>tepping</a:t>
            </a:r>
            <a:r>
              <a:rPr lang="en-GB" dirty="0" smtClean="0"/>
              <a:t> through the programme line by line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Setting </a:t>
            </a:r>
            <a:r>
              <a:rPr lang="en-GB" b="1" i="1" dirty="0"/>
              <a:t>break points </a:t>
            </a:r>
            <a:r>
              <a:rPr lang="en-GB" dirty="0" smtClean="0"/>
              <a:t>(places where the programme is made to pause)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Colour coded text.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Debugging 3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/>
              <a:t>Trace variables</a:t>
            </a:r>
          </a:p>
          <a:p>
            <a:pPr marL="352425" indent="0">
              <a:buNone/>
            </a:pPr>
            <a:r>
              <a:rPr lang="en-GB" dirty="0" smtClean="0"/>
              <a:t>It can often help to present the values of variables, at various points in a programme, in what is called a trace table. e.g.</a:t>
            </a:r>
          </a:p>
          <a:p>
            <a:pPr marL="352425" indent="0">
              <a:buNone/>
            </a:pPr>
            <a:endParaRPr lang="en-GB" sz="2400" dirty="0" smtClean="0"/>
          </a:p>
          <a:p>
            <a:pPr marL="352425" indent="0">
              <a:buNone/>
            </a:pPr>
            <a:endParaRPr lang="en-GB" sz="2400" dirty="0" smtClean="0"/>
          </a:p>
          <a:p>
            <a:pPr marL="352425" indent="0">
              <a:buNone/>
            </a:pPr>
            <a:r>
              <a:rPr lang="en-GB" sz="2400" dirty="0" err="1" smtClean="0"/>
              <a:t>var</a:t>
            </a:r>
            <a:r>
              <a:rPr lang="en-GB" sz="2400" dirty="0" smtClean="0"/>
              <a:t>=0</a:t>
            </a:r>
          </a:p>
          <a:p>
            <a:pPr marL="352425" indent="0">
              <a:buNone/>
            </a:pPr>
            <a:r>
              <a:rPr lang="en-GB" sz="2400" dirty="0" smtClean="0"/>
              <a:t>for x in range(0, 3)</a:t>
            </a:r>
          </a:p>
          <a:p>
            <a:pPr marL="352425" indent="0"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var</a:t>
            </a:r>
            <a:r>
              <a:rPr lang="en-GB" sz="2400" dirty="0" smtClean="0"/>
              <a:t>=</a:t>
            </a:r>
            <a:r>
              <a:rPr lang="en-GB" sz="2400" dirty="0" err="1" smtClean="0"/>
              <a:t>var</a:t>
            </a:r>
            <a:r>
              <a:rPr lang="en-GB" sz="2400" dirty="0" smtClean="0"/>
              <a:t> + 2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779912" y="3573016"/>
          <a:ext cx="396043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108"/>
                <a:gridCol w="889078"/>
                <a:gridCol w="808253"/>
              </a:tblGrid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var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x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Line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0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-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pass through loop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0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</a:t>
                      </a:r>
                      <a:r>
                        <a:rPr lang="en-GB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dirty="0" smtClean="0"/>
                        <a:t> pass through loop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pass through loop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6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High Level Languages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648072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These are used for writing applications software</a:t>
            </a:r>
            <a:endParaRPr lang="en-GB" sz="15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220072" y="1700808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is</a:t>
            </a:r>
            <a:r>
              <a:rPr lang="en-GB" sz="2400" dirty="0"/>
              <a:t> some </a:t>
            </a:r>
            <a:r>
              <a:rPr lang="en-GB" sz="2400" b="1" i="1" dirty="0" smtClean="0"/>
              <a:t>C++</a:t>
            </a:r>
            <a:r>
              <a:rPr lang="en-GB" sz="2400" dirty="0" smtClean="0"/>
              <a:t>.  This is a very popular language.  The other major language is </a:t>
            </a:r>
            <a:r>
              <a:rPr lang="en-GB" sz="2400" b="1" i="1" dirty="0" smtClean="0"/>
              <a:t>Java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60704" y="3383126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Other high level languages include Basic, </a:t>
            </a:r>
            <a:r>
              <a:rPr lang="en-GB" sz="2800" dirty="0" err="1" smtClean="0"/>
              <a:t>Javascript</a:t>
            </a:r>
            <a:r>
              <a:rPr lang="en-GB" sz="2800" dirty="0" smtClean="0"/>
              <a:t>, Python, Fortran, Cobol etc.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High level languages have different advantages and disadvantages over each other, depending on how they are to be used.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HLL </a:t>
            </a:r>
            <a:r>
              <a:rPr lang="en-GB" sz="2800" dirty="0" smtClean="0"/>
              <a:t>are more like English </a:t>
            </a:r>
            <a:r>
              <a:rPr lang="en-GB" sz="2800" dirty="0" smtClean="0"/>
              <a:t>than Low Level languages and </a:t>
            </a:r>
            <a:r>
              <a:rPr lang="en-GB" sz="2800" dirty="0" smtClean="0"/>
              <a:t>so are easier to use and understand.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395536" y="16288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err="1" smtClean="0"/>
              <a:t>int</a:t>
            </a:r>
            <a:r>
              <a:rPr lang="en-GB" dirty="0" smtClean="0"/>
              <a:t> main() { string </a:t>
            </a:r>
            <a:r>
              <a:rPr lang="en-GB" dirty="0" err="1" smtClean="0"/>
              <a:t>FullName</a:t>
            </a:r>
            <a:r>
              <a:rPr lang="en-GB" dirty="0" smtClean="0"/>
              <a:t>; double Hours; double </a:t>
            </a:r>
            <a:r>
              <a:rPr lang="en-GB" dirty="0" err="1" smtClean="0"/>
              <a:t>GetHours</a:t>
            </a:r>
            <a:r>
              <a:rPr lang="en-GB" dirty="0" smtClean="0"/>
              <a:t>(string </a:t>
            </a:r>
            <a:r>
              <a:rPr lang="en-GB" dirty="0" err="1" smtClean="0"/>
              <a:t>FullName</a:t>
            </a:r>
            <a:r>
              <a:rPr lang="en-GB" dirty="0" smtClean="0"/>
              <a:t>); </a:t>
            </a:r>
            <a:r>
              <a:rPr lang="en-GB" dirty="0" err="1" smtClean="0"/>
              <a:t>FullName</a:t>
            </a:r>
            <a:r>
              <a:rPr lang="en-GB" dirty="0" smtClean="0"/>
              <a:t> = </a:t>
            </a:r>
            <a:r>
              <a:rPr lang="en-GB" dirty="0" err="1" smtClean="0"/>
              <a:t>GetName</a:t>
            </a:r>
            <a:r>
              <a:rPr lang="en-GB" dirty="0" smtClean="0"/>
              <a:t>(); Hours = </a:t>
            </a:r>
            <a:r>
              <a:rPr lang="en-GB" dirty="0" err="1" smtClean="0"/>
              <a:t>GetHours</a:t>
            </a:r>
            <a:r>
              <a:rPr lang="en-GB" dirty="0" smtClean="0"/>
              <a:t>(</a:t>
            </a:r>
            <a:r>
              <a:rPr lang="en-GB" dirty="0" err="1" smtClean="0"/>
              <a:t>FullName</a:t>
            </a:r>
            <a:r>
              <a:rPr lang="en-GB" dirty="0" smtClean="0"/>
              <a:t>); </a:t>
            </a:r>
            <a:r>
              <a:rPr lang="en-GB" dirty="0" err="1" smtClean="0"/>
              <a:t>cout</a:t>
            </a:r>
            <a:r>
              <a:rPr lang="en-GB" dirty="0" smtClean="0"/>
              <a:t> &lt;&lt; "\</a:t>
            </a:r>
            <a:r>
              <a:rPr lang="en-GB" dirty="0" err="1" smtClean="0"/>
              <a:t>nEmployee's</a:t>
            </a:r>
            <a:r>
              <a:rPr lang="en-GB" dirty="0" smtClean="0"/>
              <a:t> Name: " &lt;&lt; </a:t>
            </a:r>
            <a:r>
              <a:rPr lang="en-GB" dirty="0" err="1" smtClean="0"/>
              <a:t>FullName</a:t>
            </a:r>
            <a:r>
              <a:rPr lang="en-GB" dirty="0" smtClean="0"/>
              <a:t>; </a:t>
            </a:r>
            <a:r>
              <a:rPr lang="en-GB" dirty="0" err="1" smtClean="0"/>
              <a:t>cout</a:t>
            </a:r>
            <a:r>
              <a:rPr lang="en-GB" dirty="0" smtClean="0"/>
              <a:t> &lt;&lt; "\</a:t>
            </a:r>
            <a:r>
              <a:rPr lang="en-GB" dirty="0" err="1" smtClean="0"/>
              <a:t>nWeekly</a:t>
            </a:r>
            <a:r>
              <a:rPr lang="en-GB" dirty="0" smtClean="0"/>
              <a:t> Hours: " &lt;&lt; Hours &lt;&lt; " hours\n\n"; return 0; }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Low Level Languages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648072"/>
          </a:xfrm>
        </p:spPr>
        <p:txBody>
          <a:bodyPr>
            <a:normAutofit/>
          </a:bodyPr>
          <a:lstStyle/>
          <a:p>
            <a:r>
              <a:rPr lang="pt-BR" dirty="0" smtClean="0"/>
              <a:t>These are used for writing systems software</a:t>
            </a:r>
            <a:endParaRPr lang="en-GB" sz="15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3568" y="177281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c7 3c 2a 3c 2a 2b 2a 5c 3c 28 5c 2a 2b 2a 5c 3c</a:t>
            </a:r>
            <a:br>
              <a:rPr lang="pt-BR" dirty="0" smtClean="0"/>
            </a:br>
            <a:r>
              <a:rPr lang="pt-BR" dirty="0" smtClean="0"/>
              <a:t>28 5c 2a 2b 2a 5c 3c 28 5c 2a 2b 2a 5c 3c 28 5c</a:t>
            </a:r>
            <a:br>
              <a:rPr lang="pt-BR" dirty="0" smtClean="0"/>
            </a:br>
            <a:r>
              <a:rPr lang="pt-BR" dirty="0" smtClean="0"/>
              <a:t>2a 2b 2a 5c 3c 28 5c 2a 2b 2a 5c 3c 28 5c 2a 2b</a:t>
            </a:r>
            <a:br>
              <a:rPr lang="pt-BR" dirty="0" smtClean="0"/>
            </a:br>
            <a:r>
              <a:rPr lang="pt-BR" dirty="0" smtClean="0"/>
              <a:t>2a 5c 3c 28 5c 2a 2b 2a 5c 3c 28 5c 2a 2b 2a 5c</a:t>
            </a:r>
            <a:br>
              <a:rPr lang="pt-BR" dirty="0" smtClean="0"/>
            </a:br>
            <a:r>
              <a:rPr lang="pt-BR" dirty="0" smtClean="0"/>
              <a:t>3c 28 5c 2a 2b 2a 5c 3c 28 5c 2a 2b 2a 5c 3c 28</a:t>
            </a:r>
            <a:br>
              <a:rPr lang="pt-BR" dirty="0" smtClean="0"/>
            </a:br>
            <a:r>
              <a:rPr lang="pt-BR" dirty="0" smtClean="0"/>
              <a:t>5c 2a 2b 2a 5c 3c 28 5c 2a 2b 2a 5c 3c 28 5c 2a</a:t>
            </a:r>
            <a:br>
              <a:rPr lang="pt-BR" dirty="0" smtClean="0"/>
            </a:br>
            <a:r>
              <a:rPr lang="pt-BR" dirty="0" smtClean="0"/>
              <a:t>2b 2a 00 00 01 00 00 00 00 00 00 00 00 00 00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1628800"/>
            <a:ext cx="3312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is </a:t>
            </a:r>
            <a:r>
              <a:rPr lang="en-GB" sz="2400" b="1" i="1" dirty="0" smtClean="0"/>
              <a:t>machine code</a:t>
            </a:r>
            <a:r>
              <a:rPr lang="en-GB" sz="2400" dirty="0" smtClean="0"/>
              <a:t> and written in hex! It is processor specific and easy to make mistakes in!  It is used at a very low level.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755576" y="393305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MOV AH,09h</a:t>
            </a:r>
            <a:br>
              <a:rPr lang="en-GB" dirty="0" smtClean="0"/>
            </a:br>
            <a:r>
              <a:rPr lang="en-GB" dirty="0" smtClean="0"/>
              <a:t>MOV DX,OFFSET Text</a:t>
            </a:r>
            <a:br>
              <a:rPr lang="en-GB" dirty="0" smtClean="0"/>
            </a:br>
            <a:r>
              <a:rPr lang="en-GB" dirty="0" smtClean="0"/>
              <a:t>INT 21h</a:t>
            </a:r>
            <a:br>
              <a:rPr lang="en-GB" dirty="0" smtClean="0"/>
            </a:br>
            <a:r>
              <a:rPr lang="en-GB" dirty="0" smtClean="0"/>
              <a:t>MOV AX,4C00h</a:t>
            </a:r>
            <a:br>
              <a:rPr lang="en-GB" dirty="0" smtClean="0"/>
            </a:br>
            <a:r>
              <a:rPr lang="en-GB" dirty="0" smtClean="0"/>
              <a:t>INT 21h</a:t>
            </a:r>
            <a:br>
              <a:rPr lang="en-GB" dirty="0" smtClean="0"/>
            </a:br>
            <a:r>
              <a:rPr lang="en-GB" dirty="0" smtClean="0"/>
              <a:t>Text:</a:t>
            </a:r>
            <a:br>
              <a:rPr lang="en-GB" dirty="0" smtClean="0"/>
            </a:br>
            <a:r>
              <a:rPr lang="en-GB" dirty="0" smtClean="0"/>
              <a:t>DB "Hello, World$"</a:t>
            </a:r>
            <a:br>
              <a:rPr lang="en-GB" dirty="0" smtClean="0"/>
            </a:br>
            <a:r>
              <a:rPr lang="en-GB" dirty="0" smtClean="0"/>
              <a:t>SEGMT ENDS</a:t>
            </a:r>
            <a:br>
              <a:rPr lang="en-GB" dirty="0" smtClean="0"/>
            </a:br>
            <a:r>
              <a:rPr lang="en-GB" dirty="0" smtClean="0"/>
              <a:t>END Main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4293096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is </a:t>
            </a:r>
            <a:r>
              <a:rPr lang="en-GB" sz="2400" b="1" i="1" dirty="0" smtClean="0"/>
              <a:t>assembly language</a:t>
            </a:r>
            <a:r>
              <a:rPr lang="en-GB" sz="2400" dirty="0" smtClean="0"/>
              <a:t>.  It is also processor specific and is the next level up from machine code.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Algorithms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223224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An </a:t>
            </a:r>
            <a:r>
              <a:rPr lang="pt-BR" sz="2800" b="1" i="1" dirty="0"/>
              <a:t>algorithm</a:t>
            </a:r>
            <a:r>
              <a:rPr lang="pt-BR" sz="2800" dirty="0" smtClean="0"/>
              <a:t> is a set of rules which, if followed, will deliver a certain result.  Programmers use algorithms to plan their code.</a:t>
            </a:r>
            <a:endParaRPr lang="en-GB" sz="2800" dirty="0" smtClean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l="18082" t="34078" r="36883" b="36391"/>
          <a:stretch>
            <a:fillRect/>
          </a:stretch>
        </p:blipFill>
        <p:spPr bwMode="auto">
          <a:xfrm>
            <a:off x="323528" y="2420888"/>
            <a:ext cx="6295899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5390456"/>
            <a:ext cx="8229600" cy="1062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is a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bubble-sort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algorithm for sorting a list of numbers into order.  It is written in </a:t>
            </a:r>
            <a:r>
              <a:rPr kumimoji="0" lang="pt-B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psuedocode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err="1" smtClean="0"/>
              <a:t>Psuedocode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96544"/>
          </a:xfrm>
        </p:spPr>
        <p:txBody>
          <a:bodyPr>
            <a:normAutofit/>
          </a:bodyPr>
          <a:lstStyle/>
          <a:p>
            <a:r>
              <a:rPr lang="pt-BR" dirty="0" smtClean="0"/>
              <a:t>Before writing a programme in a particular language like Java, programmers will usually write in a generalised language called </a:t>
            </a:r>
            <a:r>
              <a:rPr lang="pt-BR" b="1" i="1" dirty="0" smtClean="0"/>
              <a:t>psuedocode</a:t>
            </a:r>
            <a:r>
              <a:rPr lang="pt-BR" dirty="0" smtClean="0"/>
              <a:t>.  Psuedocode is a language half-way between English and a computer language.  It allows a programmer to write quickly, without needing to worry about the exact rules of the computer language that they will eventually end up using.</a:t>
            </a:r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Flow Charts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1224136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Flow charts can help plan a programme.  They show how data flows through the programme.  They can be used for algorithms.</a:t>
            </a:r>
            <a:endParaRPr lang="en-GB" sz="1500" dirty="0" smtClean="0"/>
          </a:p>
        </p:txBody>
      </p:sp>
      <p:pic>
        <p:nvPicPr>
          <p:cNvPr id="1026" name="Picture 2" descr="http://t2.gstatic.com/images?q=tbn:ANd9GcQFj1cOTw3Y61W2xtS8Lv077HmF7cDGtEN7jo9Ji-LlyySeTV_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183" y="1844824"/>
            <a:ext cx="2634451" cy="482453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79595" y="2132856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The different shapes mean different things.  The important ones you need to know are:</a:t>
            </a:r>
          </a:p>
        </p:txBody>
      </p:sp>
      <p:sp>
        <p:nvSpPr>
          <p:cNvPr id="5" name="Flowchart: Data 4"/>
          <p:cNvSpPr/>
          <p:nvPr/>
        </p:nvSpPr>
        <p:spPr>
          <a:xfrm>
            <a:off x="4382251" y="3573016"/>
            <a:ext cx="1100517" cy="43088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Decision 5"/>
          <p:cNvSpPr/>
          <p:nvPr/>
        </p:nvSpPr>
        <p:spPr>
          <a:xfrm>
            <a:off x="4382251" y="4498928"/>
            <a:ext cx="956501" cy="7200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lowchart: Process 6"/>
          <p:cNvSpPr/>
          <p:nvPr/>
        </p:nvSpPr>
        <p:spPr>
          <a:xfrm>
            <a:off x="4454258" y="5733256"/>
            <a:ext cx="1028507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935883" y="3603792"/>
            <a:ext cx="1406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</a:t>
            </a:r>
            <a:r>
              <a:rPr lang="en-GB" dirty="0" smtClean="0"/>
              <a:t>nput/output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899952" y="4683594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decision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880789" y="5800618"/>
            <a:ext cx="89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process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Coding 1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Computational thinking</a:t>
            </a:r>
            <a:r>
              <a:rPr lang="en-GB" dirty="0"/>
              <a:t> means understanding how to represent a problem in a way that a computer will be able to solve. This involves breaking down problems into a series of logical steps such as an algorithm.</a:t>
            </a:r>
            <a:endParaRPr lang="en-GB" b="1" dirty="0" smtClean="0"/>
          </a:p>
          <a:p>
            <a:r>
              <a:rPr lang="en-GB" b="1" dirty="0"/>
              <a:t>Decomposition</a:t>
            </a:r>
            <a:r>
              <a:rPr lang="en-GB" dirty="0"/>
              <a:t> means breaking down a large problem into smaller chunks that can be solved using computing.</a:t>
            </a:r>
          </a:p>
          <a:p>
            <a:r>
              <a:rPr lang="en-GB" b="1" dirty="0" smtClean="0"/>
              <a:t>Abstraction</a:t>
            </a:r>
            <a:r>
              <a:rPr lang="en-GB" dirty="0" smtClean="0"/>
              <a:t> </a:t>
            </a:r>
            <a:r>
              <a:rPr lang="en-GB" dirty="0"/>
              <a:t>means reducing something to a very simple set of characteristics, chosen to be most relevant to the problem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Coding 2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Eventually, a programme written in psuedocode will need to be written in a specific language, this is called </a:t>
            </a:r>
            <a:r>
              <a:rPr lang="pt-BR" b="1" i="1" dirty="0" smtClean="0"/>
              <a:t>coding</a:t>
            </a:r>
            <a:r>
              <a:rPr lang="pt-BR" dirty="0" smtClean="0"/>
              <a:t>.</a:t>
            </a:r>
          </a:p>
          <a:p>
            <a:r>
              <a:rPr lang="pt-BR" dirty="0" smtClean="0"/>
              <a:t>Every language has a strict set of grammar rules that must not be broken, this is called </a:t>
            </a:r>
            <a:r>
              <a:rPr lang="pt-BR" b="1" i="1" dirty="0" smtClean="0"/>
              <a:t>syntax</a:t>
            </a:r>
            <a:r>
              <a:rPr lang="pt-BR" dirty="0" smtClean="0"/>
              <a:t>.  Breaking the rules creates a </a:t>
            </a:r>
            <a:r>
              <a:rPr lang="pt-BR" b="1" i="1" dirty="0" smtClean="0"/>
              <a:t>syntax error</a:t>
            </a:r>
            <a:r>
              <a:rPr lang="pt-BR" dirty="0" smtClean="0"/>
              <a:t> within the programme.</a:t>
            </a:r>
          </a:p>
          <a:p>
            <a:r>
              <a:rPr lang="pt-BR" dirty="0" smtClean="0"/>
              <a:t>Syntacticly correct programmes may still not behave as expected because of </a:t>
            </a:r>
            <a:r>
              <a:rPr lang="pt-BR" b="1" i="1" dirty="0" smtClean="0"/>
              <a:t>logical errors</a:t>
            </a:r>
            <a:r>
              <a:rPr lang="pt-BR" dirty="0" smtClean="0"/>
              <a:t>.  </a:t>
            </a:r>
            <a:r>
              <a:rPr lang="pt-BR" dirty="0"/>
              <a:t>Logical </a:t>
            </a:r>
            <a:r>
              <a:rPr lang="pt-BR" dirty="0" smtClean="0"/>
              <a:t>errors</a:t>
            </a:r>
            <a:r>
              <a:rPr lang="en-GB" dirty="0" smtClean="0"/>
              <a:t> </a:t>
            </a:r>
            <a:r>
              <a:rPr lang="pt-BR" dirty="0" smtClean="0"/>
              <a:t>can only be fixed by testing.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42800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b="1" u="sng" dirty="0" smtClean="0"/>
              <a:t>Sequence, Selection, Iteration</a:t>
            </a:r>
            <a:endParaRPr lang="en-GB" sz="4400" b="1" u="sng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All programmes work by executing instructions.  Controlling the flow of a programme is done through the basic processes of </a:t>
            </a:r>
            <a:r>
              <a:rPr lang="en-GB" b="1" i="1" dirty="0"/>
              <a:t>s</a:t>
            </a:r>
            <a:r>
              <a:rPr lang="en-GB" b="1" i="1" dirty="0" smtClean="0"/>
              <a:t>equence</a:t>
            </a:r>
            <a:r>
              <a:rPr lang="en-GB" b="1" i="1" dirty="0"/>
              <a:t>, </a:t>
            </a:r>
            <a:r>
              <a:rPr lang="en-GB" b="1" i="1" dirty="0" smtClean="0"/>
              <a:t>selection</a:t>
            </a:r>
            <a:r>
              <a:rPr lang="en-GB" b="1" i="1" dirty="0"/>
              <a:t> </a:t>
            </a:r>
            <a:r>
              <a:rPr lang="en-GB" b="1" i="1" dirty="0" smtClean="0"/>
              <a:t>and iteration.</a:t>
            </a:r>
            <a:endParaRPr lang="pt-BR" b="1" i="1" dirty="0"/>
          </a:p>
          <a:p>
            <a:r>
              <a:rPr lang="pt-BR" dirty="0"/>
              <a:t>T</a:t>
            </a:r>
            <a:r>
              <a:rPr lang="pt-BR" dirty="0" smtClean="0"/>
              <a:t>he instructions are usually executed in order, in </a:t>
            </a:r>
            <a:r>
              <a:rPr lang="pt-BR" b="1" i="1" dirty="0" smtClean="0"/>
              <a:t>sequence</a:t>
            </a:r>
            <a:r>
              <a:rPr lang="pt-BR" dirty="0" smtClean="0"/>
              <a:t>.</a:t>
            </a:r>
          </a:p>
          <a:p>
            <a:r>
              <a:rPr lang="en-GB" dirty="0" smtClean="0"/>
              <a:t>On </a:t>
            </a:r>
            <a:r>
              <a:rPr lang="en-GB" dirty="0"/>
              <a:t>occasions, decision instructions </a:t>
            </a:r>
            <a:r>
              <a:rPr lang="en-GB" dirty="0" smtClean="0"/>
              <a:t>(e.g. IF statements), cause jumps in the code out of the normal sequence.  This is called </a:t>
            </a:r>
            <a:r>
              <a:rPr lang="en-GB" b="1" i="1" dirty="0" smtClean="0"/>
              <a:t>selection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Any block of code that needs to be repeated is placed in a loop structure.  This is called </a:t>
            </a:r>
            <a:r>
              <a:rPr lang="en-GB" b="1" i="1" dirty="0" smtClean="0"/>
              <a:t>iteration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00690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3940</TotalTime>
  <Words>1117</Words>
  <Application>Microsoft Office PowerPoint</Application>
  <PresentationFormat>On-screen Show (4:3)</PresentationFormat>
  <Paragraphs>92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Writing Software</vt:lpstr>
      <vt:lpstr>High Level Languages</vt:lpstr>
      <vt:lpstr>Low Level Languages</vt:lpstr>
      <vt:lpstr>Algorithms</vt:lpstr>
      <vt:lpstr>Psuedocode</vt:lpstr>
      <vt:lpstr>Flow Charts</vt:lpstr>
      <vt:lpstr>Coding 1</vt:lpstr>
      <vt:lpstr>Coding 2</vt:lpstr>
      <vt:lpstr>Sequence, Selection, Iteration</vt:lpstr>
      <vt:lpstr>Compilation vs Interpretation</vt:lpstr>
      <vt:lpstr>Debugging 1</vt:lpstr>
      <vt:lpstr>Debugging 2</vt:lpstr>
      <vt:lpstr>Debugging 3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jwhight</dc:creator>
  <cp:lastModifiedBy>Jon Whight</cp:lastModifiedBy>
  <cp:revision>78</cp:revision>
  <dcterms:created xsi:type="dcterms:W3CDTF">2012-07-10T15:36:28Z</dcterms:created>
  <dcterms:modified xsi:type="dcterms:W3CDTF">2020-01-13T08:25:44Z</dcterms:modified>
</cp:coreProperties>
</file>