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 id="2147483684" r:id="rId4"/>
    <p:sldMasterId id="2147483696" r:id="rId5"/>
  </p:sldMasterIdLst>
  <p:notesMasterIdLst>
    <p:notesMasterId r:id="rId34"/>
  </p:notesMasterIdLst>
  <p:sldIdLst>
    <p:sldId id="257" r:id="rId6"/>
    <p:sldId id="258" r:id="rId7"/>
    <p:sldId id="256" r:id="rId8"/>
    <p:sldId id="259" r:id="rId9"/>
    <p:sldId id="260" r:id="rId10"/>
    <p:sldId id="261" r:id="rId11"/>
    <p:sldId id="262" r:id="rId12"/>
    <p:sldId id="263" r:id="rId13"/>
    <p:sldId id="270" r:id="rId14"/>
    <p:sldId id="271" r:id="rId15"/>
    <p:sldId id="272" r:id="rId16"/>
    <p:sldId id="273" r:id="rId17"/>
    <p:sldId id="274" r:id="rId18"/>
    <p:sldId id="275" r:id="rId19"/>
    <p:sldId id="276" r:id="rId20"/>
    <p:sldId id="264" r:id="rId21"/>
    <p:sldId id="265" r:id="rId22"/>
    <p:sldId id="266" r:id="rId23"/>
    <p:sldId id="267" r:id="rId24"/>
    <p:sldId id="268" r:id="rId25"/>
    <p:sldId id="269" r:id="rId26"/>
    <p:sldId id="277" r:id="rId27"/>
    <p:sldId id="278" r:id="rId28"/>
    <p:sldId id="279" r:id="rId29"/>
    <p:sldId id="280" r:id="rId30"/>
    <p:sldId id="281" r:id="rId31"/>
    <p:sldId id="282" r:id="rId32"/>
    <p:sldId id="283" r:id="rId3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6EDF6"/>
    <a:srgbClr val="C7FC80"/>
    <a:srgbClr val="BDFC92"/>
    <a:srgbClr val="99BFFD"/>
    <a:srgbClr val="70A5F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68" d="100"/>
          <a:sy n="68" d="100"/>
        </p:scale>
        <p:origin x="576"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21" Type="http://schemas.openxmlformats.org/officeDocument/2006/relationships/slide" Target="slides/slide16.xml"/><Relationship Id="rId34"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viewProps" Target="view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presProps" Target="presProps.xml"/><Relationship Id="rId8" Type="http://schemas.openxmlformats.org/officeDocument/2006/relationships/slide" Target="slides/slide3.xml"/><Relationship Id="rId3" Type="http://schemas.openxmlformats.org/officeDocument/2006/relationships/slideMaster" Target="slideMasters/slideMaster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630FF1-2286-44A8-8B89-2D2C8401CB83}" type="datetimeFigureOut">
              <a:rPr lang="en-GB" smtClean="0"/>
              <a:t>1/25/2022</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F711F4E-F57A-4A34-8254-9E35FFD138BE}" type="slidenum">
              <a:rPr lang="en-GB" smtClean="0"/>
              <a:t>‹#›</a:t>
            </a:fld>
            <a:endParaRPr lang="en-GB"/>
          </a:p>
        </p:txBody>
      </p:sp>
    </p:spTree>
    <p:extLst>
      <p:ext uri="{BB962C8B-B14F-4D97-AF65-F5344CB8AC3E}">
        <p14:creationId xmlns:p14="http://schemas.microsoft.com/office/powerpoint/2010/main" val="10375057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In this clip the reporter is rolling her eyes at another reporter who is asking a staged question</a:t>
            </a:r>
            <a:r>
              <a:rPr lang="en-GB" baseline="0" dirty="0"/>
              <a:t> to the Chinese government set by the government to make them look good. After the video went viral the Chinese government took it off the Chinese internet and banned the Chinese media from talking about it. The reporter has not been seen at work since.</a:t>
            </a:r>
            <a:endParaRPr lang="en-GB"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25A1F74-FF34-4838-817C-D7D1AE0BC05F}"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0461425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3F86094-2ED0-496C-8ABD-8598C700608F}"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86094-2ED0-496C-8ABD-8598C700608F}"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86094-2ED0-496C-8ABD-8598C700608F}"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8EA76E43-F061-470B-988F-4870ECCD459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39934562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76E43-F061-470B-988F-4870ECCD459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5136189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EA76E43-F061-470B-988F-4870ECCD459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6145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EA76E43-F061-470B-988F-4870ECCD4596}"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01876802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EA76E43-F061-470B-988F-4870ECCD4596}"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391240234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EA76E43-F061-470B-988F-4870ECCD4596}"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3115737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EA76E43-F061-470B-988F-4870ECCD4596}"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42198858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76E43-F061-470B-988F-4870ECCD4596}"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4003083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3F86094-2ED0-496C-8ABD-8598C700608F}"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EA76E43-F061-470B-988F-4870ECCD4596}"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6717216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76E43-F061-470B-988F-4870ECCD459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262764107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EA76E43-F061-470B-988F-4870ECCD4596}"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C686198-9631-4514-8E2F-611F87454A76}" type="slidenum">
              <a:rPr lang="en-US" smtClean="0"/>
              <a:pPr/>
              <a:t>‹#›</a:t>
            </a:fld>
            <a:endParaRPr lang="en-US"/>
          </a:p>
        </p:txBody>
      </p:sp>
    </p:spTree>
    <p:extLst>
      <p:ext uri="{BB962C8B-B14F-4D97-AF65-F5344CB8AC3E}">
        <p14:creationId xmlns:p14="http://schemas.microsoft.com/office/powerpoint/2010/main" val="312573806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4524D380-4A0F-438D-850D-3EC5764BEFB4}"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2477945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4D380-4A0F-438D-850D-3EC5764BEFB4}"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84916266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524D380-4A0F-438D-850D-3EC5764BEFB4}"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5175935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4524D380-4A0F-438D-850D-3EC5764BEFB4}"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60083780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4524D380-4A0F-438D-850D-3EC5764BEFB4}" type="datetimeFigureOut">
              <a:rPr lang="en-GB" smtClean="0"/>
              <a:t>1/25/2022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243970387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4524D380-4A0F-438D-850D-3EC5764BEFB4}" type="datetimeFigureOut">
              <a:rPr lang="en-GB" smtClean="0"/>
              <a:t>1/25/2022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916971479"/>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524D380-4A0F-438D-850D-3EC5764BEFB4}" type="datetimeFigureOut">
              <a:rPr lang="en-GB" smtClean="0"/>
              <a:t>1/25/2022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49488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3F86094-2ED0-496C-8ABD-8598C700608F}" type="datetimeFigureOut">
              <a:rPr lang="en-US" smtClean="0"/>
              <a:pPr/>
              <a:t>1/25/2022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24D380-4A0F-438D-850D-3EC5764BEFB4}"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38709104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4524D380-4A0F-438D-850D-3EC5764BEFB4}"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9972236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4D380-4A0F-438D-850D-3EC5764BEFB4}"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30812553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4524D380-4A0F-438D-850D-3EC5764BEFB4}"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3AEC500-0FEA-486F-9CD2-9A84D3A36B31}" type="slidenum">
              <a:rPr lang="en-GB" smtClean="0"/>
              <a:t>‹#›</a:t>
            </a:fld>
            <a:endParaRPr lang="en-GB"/>
          </a:p>
        </p:txBody>
      </p:sp>
    </p:spTree>
    <p:extLst>
      <p:ext uri="{BB962C8B-B14F-4D97-AF65-F5344CB8AC3E}">
        <p14:creationId xmlns:p14="http://schemas.microsoft.com/office/powerpoint/2010/main" val="12740262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6C508A34-6BAB-4F76-9ED3-3E030428C2CB}"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14055798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508A34-6BAB-4F76-9ED3-3E030428C2CB}"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2775884214"/>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C508A34-6BAB-4F76-9ED3-3E030428C2CB}"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2086995909"/>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6C508A34-6BAB-4F76-9ED3-3E030428C2CB}"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289540228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6C508A34-6BAB-4F76-9ED3-3E030428C2CB}" type="datetimeFigureOut">
              <a:rPr lang="en-GB" smtClean="0"/>
              <a:t>1/25/2022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896034080"/>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6C508A34-6BAB-4F76-9ED3-3E030428C2CB}" type="datetimeFigureOut">
              <a:rPr lang="en-GB" smtClean="0"/>
              <a:t>1/25/2022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19348189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3F86094-2ED0-496C-8ABD-8598C700608F}"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C508A34-6BAB-4F76-9ED3-3E030428C2CB}" type="datetimeFigureOut">
              <a:rPr lang="en-GB" smtClean="0"/>
              <a:t>1/25/2022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2774787140"/>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508A34-6BAB-4F76-9ED3-3E030428C2CB}"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316170935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6C508A34-6BAB-4F76-9ED3-3E030428C2CB}"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92376121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508A34-6BAB-4F76-9ED3-3E030428C2CB}"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43525990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6C508A34-6BAB-4F76-9ED3-3E030428C2CB}"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5256FF3-45B1-4926-81BD-80DCA807F896}" type="slidenum">
              <a:rPr lang="en-GB" smtClean="0"/>
              <a:t>‹#›</a:t>
            </a:fld>
            <a:endParaRPr lang="en-GB"/>
          </a:p>
        </p:txBody>
      </p:sp>
    </p:spTree>
    <p:extLst>
      <p:ext uri="{BB962C8B-B14F-4D97-AF65-F5344CB8AC3E}">
        <p14:creationId xmlns:p14="http://schemas.microsoft.com/office/powerpoint/2010/main" val="126796546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GB"/>
          </a:p>
        </p:txBody>
      </p:sp>
      <p:sp>
        <p:nvSpPr>
          <p:cNvPr id="4" name="Date Placeholder 3"/>
          <p:cNvSpPr>
            <a:spLocks noGrp="1"/>
          </p:cNvSpPr>
          <p:nvPr>
            <p:ph type="dt" sz="half" idx="10"/>
          </p:nvPr>
        </p:nvSpPr>
        <p:spPr/>
        <p:txBody>
          <a:bodyPr/>
          <a:lstStyle/>
          <a:p>
            <a:fld id="{99B3221E-A444-47E1-BD18-D426BBB8947E}"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29701121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CC"/>
          </a:solidFill>
        </p:spPr>
        <p:txBody>
          <a:bodyPr/>
          <a:lstStyle>
            <a:lvl1pPr>
              <a:defRPr>
                <a:solidFill>
                  <a:schemeClr val="tx1"/>
                </a:solidFill>
              </a:defRPr>
            </a:lvl1pPr>
          </a:lstStyle>
          <a:p>
            <a:r>
              <a:rPr lang="en-US"/>
              <a:t>Click to edit Master title style</a:t>
            </a:r>
            <a:endParaRPr lang="en-GB"/>
          </a:p>
        </p:txBody>
      </p:sp>
      <p:sp>
        <p:nvSpPr>
          <p:cNvPr id="3" name="Content Placeholder 2"/>
          <p:cNvSpPr>
            <a:spLocks noGrp="1"/>
          </p:cNvSpPr>
          <p:nvPr>
            <p:ph idx="1"/>
          </p:nvPr>
        </p:nvSpPr>
        <p:spPr>
          <a:solidFill>
            <a:srgbClr val="FFFFCC"/>
          </a:solidFill>
        </p:spPr>
        <p:txBody>
          <a:bodyPr/>
          <a:lstStyle>
            <a:lvl1pPr>
              <a:defRPr>
                <a:solidFill>
                  <a:schemeClr val="tx1"/>
                </a:solidFill>
              </a:defRPr>
            </a:lvl1pPr>
            <a:lvl2pPr>
              <a:defRPr>
                <a:solidFill>
                  <a:schemeClr val="tx1"/>
                </a:solidFill>
              </a:defRPr>
            </a:lvl2pPr>
            <a:lvl3pPr>
              <a:defRPr>
                <a:solidFill>
                  <a:schemeClr val="tx1"/>
                </a:solidFill>
              </a:defRPr>
            </a:lvl3pPr>
            <a:lvl4pPr>
              <a:defRPr>
                <a:solidFill>
                  <a:schemeClr val="tx1"/>
                </a:solidFill>
              </a:defRPr>
            </a:lvl4pPr>
            <a:lvl5pPr>
              <a:defRPr>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3221E-A444-47E1-BD18-D426BBB8947E}"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120458531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99B3221E-A444-47E1-BD18-D426BBB8947E}"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3636371840"/>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p:cNvSpPr>
            <a:spLocks noGrp="1"/>
          </p:cNvSpPr>
          <p:nvPr>
            <p:ph type="dt" sz="half" idx="10"/>
          </p:nvPr>
        </p:nvSpPr>
        <p:spPr/>
        <p:txBody>
          <a:bodyPr/>
          <a:lstStyle/>
          <a:p>
            <a:fld id="{99B3221E-A444-47E1-BD18-D426BBB8947E}"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205063209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sz="half" idx="10"/>
          </p:nvPr>
        </p:nvSpPr>
        <p:spPr/>
        <p:txBody>
          <a:bodyPr/>
          <a:lstStyle/>
          <a:p>
            <a:fld id="{99B3221E-A444-47E1-BD18-D426BBB8947E}" type="datetimeFigureOut">
              <a:rPr lang="en-GB" smtClean="0"/>
              <a:t>1/25/2022</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17961604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3F86094-2ED0-496C-8ABD-8598C700608F}" type="datetimeFigureOut">
              <a:rPr lang="en-US" smtClean="0"/>
              <a:pPr/>
              <a:t>1/25/2022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Date Placeholder 2"/>
          <p:cNvSpPr>
            <a:spLocks noGrp="1"/>
          </p:cNvSpPr>
          <p:nvPr>
            <p:ph type="dt" sz="half" idx="10"/>
          </p:nvPr>
        </p:nvSpPr>
        <p:spPr/>
        <p:txBody>
          <a:bodyPr/>
          <a:lstStyle/>
          <a:p>
            <a:fld id="{99B3221E-A444-47E1-BD18-D426BBB8947E}" type="datetimeFigureOut">
              <a:rPr lang="en-GB" smtClean="0"/>
              <a:t>1/25/2022</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2531726063"/>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9B3221E-A444-47E1-BD18-D426BBB8947E}" type="datetimeFigureOut">
              <a:rPr lang="en-GB" smtClean="0"/>
              <a:t>1/25/2022</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1820773554"/>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B3221E-A444-47E1-BD18-D426BBB8947E}"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38279099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99B3221E-A444-47E1-BD18-D426BBB8947E}" type="datetimeFigureOut">
              <a:rPr lang="en-GB" smtClean="0"/>
              <a:t>1/25/2022</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3757572877"/>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3221E-A444-47E1-BD18-D426BBB8947E}"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156819621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10"/>
          </p:nvPr>
        </p:nvSpPr>
        <p:spPr/>
        <p:txBody>
          <a:bodyPr/>
          <a:lstStyle/>
          <a:p>
            <a:fld id="{99B3221E-A444-47E1-BD18-D426BBB8947E}" type="datetimeFigureOut">
              <a:rPr lang="en-GB" smtClean="0"/>
              <a:t>1/25/2022</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45952DD-1D17-4606-9376-9451909C6AA0}" type="slidenum">
              <a:rPr lang="en-GB" smtClean="0"/>
              <a:t>‹#›</a:t>
            </a:fld>
            <a:endParaRPr lang="en-GB"/>
          </a:p>
        </p:txBody>
      </p:sp>
    </p:spTree>
    <p:extLst>
      <p:ext uri="{BB962C8B-B14F-4D97-AF65-F5344CB8AC3E}">
        <p14:creationId xmlns:p14="http://schemas.microsoft.com/office/powerpoint/2010/main" val="1106855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3F86094-2ED0-496C-8ABD-8598C700608F}" type="datetimeFigureOut">
              <a:rPr lang="en-US" smtClean="0"/>
              <a:pPr/>
              <a:t>1/25/2022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F86094-2ED0-496C-8ABD-8598C700608F}" type="datetimeFigureOut">
              <a:rPr lang="en-US" smtClean="0"/>
              <a:pPr/>
              <a:t>1/25/2022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86094-2ED0-496C-8ABD-8598C700608F}"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3F86094-2ED0-496C-8ABD-8598C700608F}" type="datetimeFigureOut">
              <a:rPr lang="en-US" smtClean="0"/>
              <a:pPr/>
              <a:t>1/25/2022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C84B8D1-0F9C-4E6A-99A6-B142A7D5598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2.pn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3.pn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4.pn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3F86094-2ED0-496C-8ABD-8598C700608F}"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C84B8D1-0F9C-4E6A-99A6-B142A7D5598A}"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9CFAC7"/>
            </a:gs>
            <a:gs pos="50000">
              <a:srgbClr val="F9FFAB"/>
            </a:gs>
            <a:gs pos="100000">
              <a:srgbClr val="F9B3FB"/>
            </a:gs>
          </a:gsLst>
          <a:lin ang="16200000" scaled="1"/>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a:solidFill>
            <a:srgbClr val="F7FCFF"/>
          </a:solidFill>
          <a:ln>
            <a:solidFill>
              <a:srgbClr val="F628EC"/>
            </a:solidFill>
          </a:ln>
          <a:scene3d>
            <a:camera prst="orthographicFront"/>
            <a:lightRig rig="threePt" dir="t"/>
          </a:scene3d>
          <a:sp3d>
            <a:bevelT/>
          </a:sp3d>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600200"/>
            <a:ext cx="8229600" cy="4525963"/>
          </a:xfrm>
          <a:prstGeom prst="rect">
            <a:avLst/>
          </a:prstGeom>
          <a:solidFill>
            <a:srgbClr val="F7FCFF"/>
          </a:solidFill>
          <a:ln w="28575">
            <a:solidFill>
              <a:srgbClr val="FFFF00"/>
            </a:solidFill>
          </a:ln>
          <a:scene3d>
            <a:camera prst="orthographicFront"/>
            <a:lightRig rig="threePt" dir="t"/>
          </a:scene3d>
          <a:sp3d>
            <a:bevelT/>
          </a:sp3d>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A76E43-F061-470B-988F-4870ECCD4596}" type="datetimeFigureOut">
              <a:rPr lang="en-US" smtClean="0"/>
              <a:pPr/>
              <a:t>1/25/2022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686198-9631-4514-8E2F-611F87454A76}" type="slidenum">
              <a:rPr lang="en-US" smtClean="0"/>
              <a:pPr/>
              <a:t>‹#›</a:t>
            </a:fld>
            <a:endParaRPr lang="en-US"/>
          </a:p>
        </p:txBody>
      </p:sp>
    </p:spTree>
    <p:extLst>
      <p:ext uri="{BB962C8B-B14F-4D97-AF65-F5344CB8AC3E}">
        <p14:creationId xmlns:p14="http://schemas.microsoft.com/office/powerpoint/2010/main" val="194918011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9000" b="-9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4524D380-4A0F-438D-850D-3EC5764BEFB4}" type="datetimeFigureOut">
              <a:rPr lang="en-GB" smtClean="0"/>
              <a:t>1/25/2022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3AEC500-0FEA-486F-9CD2-9A84D3A36B31}" type="slidenum">
              <a:rPr lang="en-GB" smtClean="0"/>
              <a:t>‹#›</a:t>
            </a:fld>
            <a:endParaRPr lang="en-GB"/>
          </a:p>
        </p:txBody>
      </p:sp>
    </p:spTree>
    <p:extLst>
      <p:ext uri="{BB962C8B-B14F-4D97-AF65-F5344CB8AC3E}">
        <p14:creationId xmlns:p14="http://schemas.microsoft.com/office/powerpoint/2010/main" val="1401392280"/>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3000" b="-13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rgbClr val="80D2FB"/>
          </a:solidFill>
          <a:ln>
            <a:solidFill>
              <a:srgbClr val="022673"/>
            </a:solidFill>
          </a:ln>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a:solidFill>
            <a:srgbClr val="80D2FB"/>
          </a:solidFill>
          <a:ln>
            <a:solidFill>
              <a:srgbClr val="022673"/>
            </a:solidFill>
          </a:ln>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6C508A34-6BAB-4F76-9ED3-3E030428C2CB}" type="datetimeFigureOut">
              <a:rPr lang="en-GB" smtClean="0"/>
              <a:t>1/25/2022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55256FF3-45B1-4926-81BD-80DCA807F896}" type="slidenum">
              <a:rPr lang="en-GB" smtClean="0"/>
              <a:t>‹#›</a:t>
            </a:fld>
            <a:endParaRPr lang="en-GB"/>
          </a:p>
        </p:txBody>
      </p:sp>
    </p:spTree>
    <p:extLst>
      <p:ext uri="{BB962C8B-B14F-4D97-AF65-F5344CB8AC3E}">
        <p14:creationId xmlns:p14="http://schemas.microsoft.com/office/powerpoint/2010/main" val="675315979"/>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a:solidFill>
            <a:srgbClr val="FFFFCC"/>
          </a:solidFill>
          <a:effectLst>
            <a:softEdge rad="63500"/>
          </a:effectLst>
        </p:spPr>
        <p:txBody>
          <a:bodyPr vert="horz" lIns="91440" tIns="45720" rIns="91440" bIns="45720" rtlCol="0" anchor="ctr">
            <a:normAutofit/>
          </a:bodyPr>
          <a:lstStyle/>
          <a:p>
            <a:r>
              <a:rPr lang="en-US"/>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a:solidFill>
            <a:srgbClr val="FFFFCC"/>
          </a:solidFill>
          <a:effectLst>
            <a:softEdge rad="63500"/>
          </a:effectLst>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99B3221E-A444-47E1-BD18-D426BBB8947E}" type="datetimeFigureOut">
              <a:rPr lang="en-GB" smtClean="0"/>
              <a:t>1/25/2022</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745952DD-1D17-4606-9376-9451909C6AA0}" type="slidenum">
              <a:rPr lang="en-GB" smtClean="0"/>
              <a:t>‹#›</a:t>
            </a:fld>
            <a:endParaRPr lang="en-GB"/>
          </a:p>
        </p:txBody>
      </p:sp>
    </p:spTree>
    <p:extLst>
      <p:ext uri="{BB962C8B-B14F-4D97-AF65-F5344CB8AC3E}">
        <p14:creationId xmlns:p14="http://schemas.microsoft.com/office/powerpoint/2010/main" val="229417879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5.xml"/></Relationships>
</file>

<file path=ppt/slides/_rels/slide12.xml.rels><?xml version="1.0" encoding="UTF-8" standalone="yes"?>
<Relationships xmlns="http://schemas.openxmlformats.org/package/2006/relationships"><Relationship Id="rId2" Type="http://schemas.openxmlformats.org/officeDocument/2006/relationships/hyperlink" Target="https://www.youtube.com/watch?v=Yk1K1dHgXi4" TargetMode="External"/><Relationship Id="rId1" Type="http://schemas.openxmlformats.org/officeDocument/2006/relationships/slideLayout" Target="../slideLayouts/slideLayout3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9.xml"/></Relationships>
</file>

<file path=ppt/slides/_rels/slide1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9.xml"/></Relationships>
</file>

<file path=ppt/slides/_rels/slide18.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9.xml"/></Relationships>
</file>

<file path=ppt/slides/_rels/slide19.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46.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46.xm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16.jpg"/><Relationship Id="rId1" Type="http://schemas.openxmlformats.org/officeDocument/2006/relationships/slideLayout" Target="../slideLayouts/slideLayout46.xml"/><Relationship Id="rId5" Type="http://schemas.openxmlformats.org/officeDocument/2006/relationships/image" Target="../media/image19.png"/><Relationship Id="rId4" Type="http://schemas.openxmlformats.org/officeDocument/2006/relationships/image" Target="../media/image18.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2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youtube.com/watch?v=mCpz3LAjxek&amp;safe=true" TargetMode="External"/><Relationship Id="rId1" Type="http://schemas.openxmlformats.org/officeDocument/2006/relationships/slideLayout" Target="../slideLayouts/slideLayout46.xml"/></Relationships>
</file>

<file path=ppt/slides/_rels/slide27.xml.rels><?xml version="1.0" encoding="UTF-8" standalone="yes"?>
<Relationships xmlns="http://schemas.openxmlformats.org/package/2006/relationships"><Relationship Id="rId3" Type="http://schemas.openxmlformats.org/officeDocument/2006/relationships/hyperlink" Target="https://www.youtube.com/watch?v=C98K1Lg5blU&amp;safe=true" TargetMode="External"/><Relationship Id="rId2" Type="http://schemas.openxmlformats.org/officeDocument/2006/relationships/notesSlide" Target="../notesSlides/notesSlide1.xml"/><Relationship Id="rId1" Type="http://schemas.openxmlformats.org/officeDocument/2006/relationships/slideLayout" Target="../slideLayouts/slideLayout46.xml"/><Relationship Id="rId4" Type="http://schemas.openxmlformats.org/officeDocument/2006/relationships/image" Target="../media/image21.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13.xml"/><Relationship Id="rId4" Type="http://schemas.openxmlformats.org/officeDocument/2006/relationships/image" Target="../media/image7.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23850" y="0"/>
            <a:ext cx="8569325" cy="620713"/>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2400" b="1" dirty="0">
                <a:solidFill>
                  <a:schemeClr val="tx1"/>
                </a:solidFill>
              </a:rPr>
              <a:t>STARTER  ACTIVITY</a:t>
            </a:r>
          </a:p>
        </p:txBody>
      </p:sp>
      <p:sp>
        <p:nvSpPr>
          <p:cNvPr id="3" name="Rectangle 2"/>
          <p:cNvSpPr/>
          <p:nvPr/>
        </p:nvSpPr>
        <p:spPr>
          <a:xfrm>
            <a:off x="1403350" y="1125538"/>
            <a:ext cx="7416800" cy="2016125"/>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solidFill>
                <a:schemeClr val="tx1"/>
              </a:solidFill>
              <a:latin typeface="Comic Sans MS" pitchFamily="66" charset="0"/>
            </a:endParaRPr>
          </a:p>
          <a:p>
            <a:pPr algn="ctr">
              <a:defRPr/>
            </a:pPr>
            <a:endParaRPr lang="en-GB" sz="2400" dirty="0">
              <a:solidFill>
                <a:schemeClr val="tx1"/>
              </a:solidFill>
              <a:latin typeface="Comic Sans MS" pitchFamily="66" charset="0"/>
            </a:endParaRPr>
          </a:p>
          <a:p>
            <a:pPr algn="ctr">
              <a:defRPr/>
            </a:pPr>
            <a:endParaRPr lang="en-GB" sz="2400" dirty="0">
              <a:solidFill>
                <a:schemeClr val="tx1"/>
              </a:solidFill>
              <a:latin typeface="Comic Sans MS" pitchFamily="66" charset="0"/>
            </a:endParaRPr>
          </a:p>
          <a:p>
            <a:pPr algn="ctr">
              <a:defRPr/>
            </a:pPr>
            <a:r>
              <a:rPr lang="en-GB" sz="2400" dirty="0">
                <a:solidFill>
                  <a:schemeClr val="tx1"/>
                </a:solidFill>
                <a:latin typeface="Comic Sans MS" pitchFamily="66" charset="0"/>
              </a:rPr>
              <a:t>Work out this anagram for the lesson</a:t>
            </a:r>
          </a:p>
          <a:p>
            <a:pPr algn="ctr">
              <a:defRPr/>
            </a:pPr>
            <a:endParaRPr lang="en-GB" sz="2400" dirty="0">
              <a:solidFill>
                <a:schemeClr val="tx1"/>
              </a:solidFill>
              <a:latin typeface="Comic Sans MS" pitchFamily="66" charset="0"/>
            </a:endParaRPr>
          </a:p>
          <a:p>
            <a:pPr algn="ctr">
              <a:defRPr/>
            </a:pPr>
            <a:r>
              <a:rPr lang="en-GB" sz="6000" dirty="0">
                <a:solidFill>
                  <a:schemeClr val="tx1"/>
                </a:solidFill>
                <a:latin typeface="Comic Sans MS" pitchFamily="66" charset="0"/>
              </a:rPr>
              <a:t>SIHPNUMTNE</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
        <p:nvSpPr>
          <p:cNvPr id="4" name="Oval 3"/>
          <p:cNvSpPr/>
          <p:nvPr/>
        </p:nvSpPr>
        <p:spPr>
          <a:xfrm>
            <a:off x="250825" y="1484313"/>
            <a:ext cx="1008063" cy="13684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dirty="0">
                <a:solidFill>
                  <a:schemeClr val="tx1"/>
                </a:solidFill>
              </a:rPr>
              <a:t>1</a:t>
            </a:r>
          </a:p>
        </p:txBody>
      </p:sp>
      <p:sp>
        <p:nvSpPr>
          <p:cNvPr id="5" name="Oval 4"/>
          <p:cNvSpPr/>
          <p:nvPr/>
        </p:nvSpPr>
        <p:spPr>
          <a:xfrm>
            <a:off x="323850" y="3860800"/>
            <a:ext cx="1008063" cy="1368425"/>
          </a:xfrm>
          <a:prstGeom prst="ellipse">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4800" dirty="0">
                <a:solidFill>
                  <a:schemeClr val="tx1"/>
                </a:solidFill>
              </a:rPr>
              <a:t>2</a:t>
            </a:r>
          </a:p>
        </p:txBody>
      </p:sp>
      <p:sp>
        <p:nvSpPr>
          <p:cNvPr id="6" name="Rectangle 5"/>
          <p:cNvSpPr/>
          <p:nvPr/>
        </p:nvSpPr>
        <p:spPr>
          <a:xfrm>
            <a:off x="1403350" y="3429000"/>
            <a:ext cx="7416800" cy="252095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sz="2400" dirty="0">
              <a:solidFill>
                <a:schemeClr val="tx1"/>
              </a:solidFill>
              <a:latin typeface="Comic Sans MS" pitchFamily="66" charset="0"/>
            </a:endParaRPr>
          </a:p>
          <a:p>
            <a:pPr algn="ctr">
              <a:defRPr/>
            </a:pPr>
            <a:endParaRPr lang="en-GB" sz="2400" dirty="0">
              <a:solidFill>
                <a:schemeClr val="tx1"/>
              </a:solidFill>
              <a:latin typeface="Comic Sans MS" pitchFamily="66" charset="0"/>
            </a:endParaRPr>
          </a:p>
          <a:p>
            <a:pPr algn="ctr">
              <a:defRPr/>
            </a:pPr>
            <a:endParaRPr lang="en-GB" sz="2400" dirty="0">
              <a:solidFill>
                <a:schemeClr val="tx1"/>
              </a:solidFill>
              <a:latin typeface="Comic Sans MS" pitchFamily="66" charset="0"/>
            </a:endParaRPr>
          </a:p>
          <a:p>
            <a:pPr algn="ctr">
              <a:defRPr/>
            </a:pPr>
            <a:r>
              <a:rPr lang="en-GB" sz="2400" dirty="0">
                <a:solidFill>
                  <a:schemeClr val="tx1"/>
                </a:solidFill>
                <a:latin typeface="Comic Sans MS" pitchFamily="66" charset="0"/>
              </a:rPr>
              <a:t>Write you name on the board according to your answer</a:t>
            </a:r>
          </a:p>
          <a:p>
            <a:pPr algn="ctr">
              <a:defRPr/>
            </a:pPr>
            <a:endParaRPr lang="en-GB" sz="2400" dirty="0">
              <a:solidFill>
                <a:schemeClr val="tx1"/>
              </a:solidFill>
              <a:latin typeface="Comic Sans MS" pitchFamily="66" charset="0"/>
            </a:endParaRPr>
          </a:p>
          <a:p>
            <a:pPr algn="ctr">
              <a:buNone/>
            </a:pPr>
            <a:r>
              <a:rPr lang="en-GB" sz="3600" b="1" dirty="0">
                <a:solidFill>
                  <a:schemeClr val="tx1"/>
                </a:solidFill>
                <a:latin typeface="Comic Sans MS" pitchFamily="66" charset="0"/>
              </a:rPr>
              <a:t>“The more strict the rules are, the better people behave”</a:t>
            </a: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a:p>
            <a:pPr algn="ctr">
              <a:defRPr/>
            </a:pPr>
            <a:endParaRPr lang="en-GB" dirty="0">
              <a:solidFill>
                <a:schemeClr val="tx1"/>
              </a:solidFill>
              <a:latin typeface="Comic Sans MS" pitchFamily="66"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Answers</a:t>
            </a:r>
          </a:p>
        </p:txBody>
      </p:sp>
      <p:sp>
        <p:nvSpPr>
          <p:cNvPr id="3" name="Content Placeholder 2"/>
          <p:cNvSpPr>
            <a:spLocks noGrp="1"/>
          </p:cNvSpPr>
          <p:nvPr>
            <p:ph idx="1"/>
          </p:nvPr>
        </p:nvSpPr>
        <p:spPr>
          <a:xfrm>
            <a:off x="628650" y="2226469"/>
            <a:ext cx="7886700" cy="3431381"/>
          </a:xfrm>
        </p:spPr>
        <p:txBody>
          <a:bodyPr>
            <a:normAutofit fontScale="92500" lnSpcReduction="10000"/>
          </a:bodyPr>
          <a:lstStyle/>
          <a:p>
            <a:pPr marL="385763" indent="-385763">
              <a:buFont typeface="+mj-lt"/>
              <a:buAutoNum type="arabicPeriod"/>
            </a:pPr>
            <a:r>
              <a:rPr lang="en-GB" dirty="0"/>
              <a:t>4</a:t>
            </a:r>
          </a:p>
          <a:p>
            <a:pPr marL="385763" indent="-385763">
              <a:buFont typeface="+mj-lt"/>
              <a:buAutoNum type="arabicPeriod"/>
            </a:pPr>
            <a:r>
              <a:rPr lang="en-GB" dirty="0"/>
              <a:t>2016</a:t>
            </a:r>
          </a:p>
          <a:p>
            <a:pPr marL="385763" indent="-385763">
              <a:buFont typeface="+mj-lt"/>
              <a:buAutoNum type="arabicPeriod"/>
            </a:pPr>
            <a:r>
              <a:rPr lang="en-GB"/>
              <a:t>Mr Edwards</a:t>
            </a:r>
            <a:endParaRPr lang="en-GB" dirty="0"/>
          </a:p>
          <a:p>
            <a:pPr marL="385763" indent="-385763">
              <a:buFont typeface="+mj-lt"/>
              <a:buAutoNum type="arabicPeriod"/>
            </a:pPr>
            <a:r>
              <a:rPr lang="en-GB" dirty="0"/>
              <a:t>Women aged 30 and over got the vote</a:t>
            </a:r>
          </a:p>
          <a:p>
            <a:pPr marL="385763" indent="-385763">
              <a:buFont typeface="+mj-lt"/>
              <a:buAutoNum type="arabicPeriod"/>
            </a:pPr>
            <a:r>
              <a:rPr lang="en-GB" dirty="0"/>
              <a:t>7</a:t>
            </a:r>
          </a:p>
          <a:p>
            <a:pPr marL="385763" indent="-385763">
              <a:buFont typeface="+mj-lt"/>
              <a:buAutoNum type="arabicPeriod"/>
            </a:pPr>
            <a:r>
              <a:rPr lang="en-GB" dirty="0"/>
              <a:t>Theresa May</a:t>
            </a:r>
          </a:p>
          <a:p>
            <a:pPr marL="385763" indent="-385763">
              <a:buFont typeface="+mj-lt"/>
              <a:buAutoNum type="arabicPeriod"/>
            </a:pPr>
            <a:r>
              <a:rPr lang="en-GB" dirty="0"/>
              <a:t>7</a:t>
            </a:r>
          </a:p>
          <a:p>
            <a:pPr marL="385763" indent="-385763">
              <a:buFont typeface="+mj-lt"/>
              <a:buAutoNum type="arabicPeriod"/>
            </a:pPr>
            <a:r>
              <a:rPr lang="en-GB" dirty="0"/>
              <a:t>Boris Johnson</a:t>
            </a:r>
          </a:p>
          <a:p>
            <a:pPr marL="385763" indent="-385763">
              <a:buFont typeface="+mj-lt"/>
              <a:buAutoNum type="arabicPeriod"/>
            </a:pPr>
            <a:r>
              <a:rPr lang="en-GB" dirty="0"/>
              <a:t>0</a:t>
            </a:r>
          </a:p>
          <a:p>
            <a:pPr marL="385763" indent="-385763">
              <a:buFont typeface="+mj-lt"/>
              <a:buAutoNum type="arabicPeriod"/>
            </a:pPr>
            <a:r>
              <a:rPr lang="en-GB" dirty="0"/>
              <a:t>2017</a:t>
            </a:r>
          </a:p>
          <a:p>
            <a:endParaRPr lang="en-GB" dirty="0"/>
          </a:p>
        </p:txBody>
      </p:sp>
    </p:spTree>
    <p:extLst>
      <p:ext uri="{BB962C8B-B14F-4D97-AF65-F5344CB8AC3E}">
        <p14:creationId xmlns:p14="http://schemas.microsoft.com/office/powerpoint/2010/main" val="3317743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The Glass Ceiling</a:t>
            </a:r>
          </a:p>
        </p:txBody>
      </p:sp>
      <p:sp>
        <p:nvSpPr>
          <p:cNvPr id="3" name="Content Placeholder 2"/>
          <p:cNvSpPr>
            <a:spLocks noGrp="1"/>
          </p:cNvSpPr>
          <p:nvPr>
            <p:ph idx="1"/>
          </p:nvPr>
        </p:nvSpPr>
        <p:spPr/>
        <p:txBody>
          <a:bodyPr/>
          <a:lstStyle/>
          <a:p>
            <a:pPr marL="385763" indent="-385763">
              <a:buFont typeface="+mj-lt"/>
              <a:buAutoNum type="arabicPeriod"/>
            </a:pPr>
            <a:r>
              <a:rPr lang="en-US" dirty="0"/>
              <a:t>To know what is meant by the glass ceiling</a:t>
            </a:r>
            <a:endParaRPr lang="en-GB" dirty="0"/>
          </a:p>
          <a:p>
            <a:pPr marL="385763" indent="-385763">
              <a:buFont typeface="+mj-lt"/>
              <a:buAutoNum type="arabicPeriod"/>
            </a:pPr>
            <a:r>
              <a:rPr lang="en-US" dirty="0"/>
              <a:t>To discuss why men and women can be treated unfairly</a:t>
            </a:r>
            <a:endParaRPr lang="en-GB" dirty="0"/>
          </a:p>
          <a:p>
            <a:pPr marL="385763" indent="-385763">
              <a:buFont typeface="+mj-lt"/>
              <a:buAutoNum type="arabicPeriod"/>
            </a:pPr>
            <a:r>
              <a:rPr lang="en-US" dirty="0"/>
              <a:t>To identify how men and women could be treated equally</a:t>
            </a:r>
            <a:endParaRPr lang="en-GB"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99418" y="3641803"/>
            <a:ext cx="3906323" cy="205082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3976768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Write a definition</a:t>
            </a:r>
            <a:endParaRPr lang="en-GB" dirty="0"/>
          </a:p>
        </p:txBody>
      </p:sp>
      <p:sp>
        <p:nvSpPr>
          <p:cNvPr id="3" name="Content Placeholder 2"/>
          <p:cNvSpPr>
            <a:spLocks noGrp="1"/>
          </p:cNvSpPr>
          <p:nvPr>
            <p:ph idx="1"/>
          </p:nvPr>
        </p:nvSpPr>
        <p:spPr/>
        <p:txBody>
          <a:bodyPr/>
          <a:lstStyle/>
          <a:p>
            <a:r>
              <a:rPr lang="en-GB" dirty="0">
                <a:hlinkClick r:id="rId2"/>
              </a:rPr>
              <a:t>https://www.youtube.com/watch?v=Yk1K1dHgXi4</a:t>
            </a:r>
            <a:r>
              <a:rPr lang="en-GB" dirty="0"/>
              <a:t>  </a:t>
            </a:r>
          </a:p>
        </p:txBody>
      </p:sp>
      <p:sp>
        <p:nvSpPr>
          <p:cNvPr id="4" name="TextBox 3"/>
          <p:cNvSpPr txBox="1"/>
          <p:nvPr/>
        </p:nvSpPr>
        <p:spPr>
          <a:xfrm>
            <a:off x="1415846" y="3301796"/>
            <a:ext cx="6083709" cy="1938992"/>
          </a:xfrm>
          <a:prstGeom prst="rect">
            <a:avLst/>
          </a:prstGeom>
          <a:noFill/>
        </p:spPr>
        <p:txBody>
          <a:bodyPr wrap="square" rtlCol="0">
            <a:spAutoFit/>
          </a:bodyPr>
          <a:lstStyle/>
          <a:p>
            <a:pPr defTabSz="685800"/>
            <a:r>
              <a:rPr lang="en-US" sz="1350" dirty="0">
                <a:solidFill>
                  <a:prstClr val="black"/>
                </a:solidFill>
                <a:latin typeface="Comic Sans MS"/>
              </a:rPr>
              <a:t> </a:t>
            </a:r>
            <a:r>
              <a:rPr lang="en-US" sz="2400" i="1" dirty="0">
                <a:solidFill>
                  <a:prstClr val="black"/>
                </a:solidFill>
                <a:latin typeface="Comic Sans MS"/>
              </a:rPr>
              <a:t>A glass ceiling is a metaphor used to represent an invisible barrier that keeps a given demographic (typically applied to minorities) from rising beyond a certain level in a hierarchy. </a:t>
            </a:r>
            <a:endParaRPr lang="en-GB" sz="2400" i="1" dirty="0">
              <a:solidFill>
                <a:prstClr val="black"/>
              </a:solidFill>
              <a:latin typeface="Comic Sans MS"/>
            </a:endParaRPr>
          </a:p>
        </p:txBody>
      </p:sp>
    </p:spTree>
    <p:extLst>
      <p:ext uri="{BB962C8B-B14F-4D97-AF65-F5344CB8AC3E}">
        <p14:creationId xmlns:p14="http://schemas.microsoft.com/office/powerpoint/2010/main" val="14296916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Pair work</a:t>
            </a:r>
            <a:endParaRPr lang="en-GB" dirty="0"/>
          </a:p>
        </p:txBody>
      </p:sp>
      <p:sp>
        <p:nvSpPr>
          <p:cNvPr id="3" name="Content Placeholder 2"/>
          <p:cNvSpPr>
            <a:spLocks noGrp="1"/>
          </p:cNvSpPr>
          <p:nvPr>
            <p:ph idx="1"/>
          </p:nvPr>
        </p:nvSpPr>
        <p:spPr/>
        <p:txBody>
          <a:bodyPr/>
          <a:lstStyle/>
          <a:p>
            <a:r>
              <a:rPr lang="en-US" dirty="0"/>
              <a:t>Make a list of the reasons many women don’t achieve the same career success as men. </a:t>
            </a:r>
          </a:p>
          <a:p>
            <a:r>
              <a:rPr lang="en-US" dirty="0"/>
              <a:t>Write these reasons in your book</a:t>
            </a:r>
          </a:p>
          <a:p>
            <a:r>
              <a:rPr lang="en-US" dirty="0"/>
              <a:t>Be prepared to share</a:t>
            </a:r>
            <a:endParaRPr lang="en-GB" dirty="0"/>
          </a:p>
        </p:txBody>
      </p:sp>
    </p:spTree>
    <p:extLst>
      <p:ext uri="{BB962C8B-B14F-4D97-AF65-F5344CB8AC3E}">
        <p14:creationId xmlns:p14="http://schemas.microsoft.com/office/powerpoint/2010/main" val="13413275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1" y="1131094"/>
            <a:ext cx="2877623" cy="994172"/>
          </a:xfrm>
        </p:spPr>
        <p:txBody>
          <a:bodyPr/>
          <a:lstStyle/>
          <a:p>
            <a:r>
              <a:rPr lang="en-GB" dirty="0"/>
              <a:t>Group Work</a:t>
            </a:r>
          </a:p>
        </p:txBody>
      </p:sp>
      <p:sp>
        <p:nvSpPr>
          <p:cNvPr id="5" name="Content Placeholder 4"/>
          <p:cNvSpPr>
            <a:spLocks noGrp="1"/>
          </p:cNvSpPr>
          <p:nvPr>
            <p:ph idx="1"/>
          </p:nvPr>
        </p:nvSpPr>
        <p:spPr/>
        <p:txBody>
          <a:bodyPr/>
          <a:lstStyle/>
          <a:p>
            <a:r>
              <a:rPr lang="en-GB" dirty="0"/>
              <a:t>You are now on the executive board of a company. E.g. Apple.</a:t>
            </a:r>
          </a:p>
          <a:p>
            <a:r>
              <a:rPr lang="en-GB" dirty="0"/>
              <a:t>You must come up with three ways your company is going to make sure men and women are treated equally.</a:t>
            </a:r>
          </a:p>
          <a:p>
            <a:pPr marL="0" indent="0">
              <a:buNone/>
            </a:pPr>
            <a:endParaRPr lang="en-GB" dirty="0"/>
          </a:p>
        </p:txBody>
      </p:sp>
      <p:pic>
        <p:nvPicPr>
          <p:cNvPr id="6" name="Picture 5"/>
          <p:cNvPicPr>
            <a:picLocks noChangeAspect="1"/>
          </p:cNvPicPr>
          <p:nvPr/>
        </p:nvPicPr>
        <p:blipFill>
          <a:blip r:embed="rId2"/>
          <a:stretch>
            <a:fillRect/>
          </a:stretch>
        </p:blipFill>
        <p:spPr>
          <a:xfrm>
            <a:off x="1295041" y="3466798"/>
            <a:ext cx="3284333" cy="173248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421817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1" dirty="0"/>
              <a:t>“Men and women will never be equal”</a:t>
            </a:r>
            <a:endParaRPr lang="en-GB" i="1" dirty="0"/>
          </a:p>
        </p:txBody>
      </p:sp>
      <p:sp>
        <p:nvSpPr>
          <p:cNvPr id="3" name="Content Placeholder 2"/>
          <p:cNvSpPr>
            <a:spLocks noGrp="1"/>
          </p:cNvSpPr>
          <p:nvPr>
            <p:ph idx="1"/>
          </p:nvPr>
        </p:nvSpPr>
        <p:spPr/>
        <p:txBody>
          <a:bodyPr/>
          <a:lstStyle/>
          <a:p>
            <a:r>
              <a:rPr lang="en-US" dirty="0"/>
              <a:t>Write a paragraph in your book to explain your view.</a:t>
            </a:r>
          </a:p>
          <a:p>
            <a:r>
              <a:rPr lang="en-US" dirty="0"/>
              <a:t>Challenge: Why might somebody disagree with you?</a:t>
            </a:r>
            <a:endParaRPr lang="en-GB" dirty="0"/>
          </a:p>
        </p:txBody>
      </p:sp>
    </p:spTree>
    <p:extLst>
      <p:ext uri="{BB962C8B-B14F-4D97-AF65-F5344CB8AC3E}">
        <p14:creationId xmlns:p14="http://schemas.microsoft.com/office/powerpoint/2010/main" val="12209616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056068"/>
            <a:ext cx="9144000" cy="4572000"/>
          </a:xfrm>
          <a:prstGeom prst="rect">
            <a:avLst/>
          </a:prstGeom>
        </p:spPr>
      </p:pic>
    </p:spTree>
    <p:extLst>
      <p:ext uri="{BB962C8B-B14F-4D97-AF65-F5344CB8AC3E}">
        <p14:creationId xmlns:p14="http://schemas.microsoft.com/office/powerpoint/2010/main" val="101488020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4878" y="1303735"/>
            <a:ext cx="8501063" cy="4250531"/>
          </a:xfrm>
          <a:prstGeom prst="rect">
            <a:avLst/>
          </a:prstGeom>
        </p:spPr>
      </p:pic>
    </p:spTree>
    <p:extLst>
      <p:ext uri="{BB962C8B-B14F-4D97-AF65-F5344CB8AC3E}">
        <p14:creationId xmlns:p14="http://schemas.microsoft.com/office/powerpoint/2010/main" val="5863647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80127" y="1295332"/>
            <a:ext cx="5150342" cy="4291952"/>
          </a:xfrm>
          <a:prstGeom prst="rect">
            <a:avLst/>
          </a:prstGeom>
        </p:spPr>
      </p:pic>
    </p:spTree>
    <p:extLst>
      <p:ext uri="{BB962C8B-B14F-4D97-AF65-F5344CB8AC3E}">
        <p14:creationId xmlns:p14="http://schemas.microsoft.com/office/powerpoint/2010/main" val="3684608011"/>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53999" y="857250"/>
            <a:ext cx="7481455" cy="5143500"/>
          </a:xfrm>
          <a:prstGeom prst="rect">
            <a:avLst/>
          </a:prstGeom>
        </p:spPr>
      </p:pic>
    </p:spTree>
    <p:extLst>
      <p:ext uri="{BB962C8B-B14F-4D97-AF65-F5344CB8AC3E}">
        <p14:creationId xmlns:p14="http://schemas.microsoft.com/office/powerpoint/2010/main" val="137777474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57158" y="285728"/>
            <a:ext cx="8353425" cy="503709"/>
          </a:xfrm>
          <a:prstGeom prst="rec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r>
              <a:rPr lang="en-GB" sz="4000" b="1" dirty="0">
                <a:solidFill>
                  <a:schemeClr val="tx1"/>
                </a:solidFill>
                <a:latin typeface="Comic Sans MS" pitchFamily="66" charset="0"/>
              </a:rPr>
              <a:t>Your Task</a:t>
            </a:r>
          </a:p>
        </p:txBody>
      </p:sp>
      <p:sp>
        <p:nvSpPr>
          <p:cNvPr id="5" name="Rounded Rectangle 4"/>
          <p:cNvSpPr/>
          <p:nvPr/>
        </p:nvSpPr>
        <p:spPr>
          <a:xfrm>
            <a:off x="285720" y="1071546"/>
            <a:ext cx="8569325" cy="5357850"/>
          </a:xfrm>
          <a:prstGeom prst="roundRect">
            <a:avLst/>
          </a:prstGeom>
          <a:solidFill>
            <a:srgbClr val="C7FC80"/>
          </a:solidFill>
          <a:ln>
            <a:solidFill>
              <a:srgbClr val="E6EDF6"/>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t"/>
          <a:lstStyle/>
          <a:p>
            <a:pPr fontAlgn="auto">
              <a:spcBef>
                <a:spcPts val="0"/>
              </a:spcBef>
              <a:spcAft>
                <a:spcPts val="0"/>
              </a:spcAft>
              <a:defRPr/>
            </a:pPr>
            <a:endParaRPr lang="en-GB" sz="2000" dirty="0">
              <a:solidFill>
                <a:schemeClr val="tx1"/>
              </a:solidFill>
              <a:latin typeface="Comic Sans MS" pitchFamily="66" charset="0"/>
            </a:endParaRPr>
          </a:p>
          <a:p>
            <a:pPr fontAlgn="auto">
              <a:spcBef>
                <a:spcPts val="0"/>
              </a:spcBef>
              <a:spcAft>
                <a:spcPts val="0"/>
              </a:spcAft>
              <a:defRPr/>
            </a:pPr>
            <a:r>
              <a:rPr lang="en-GB" sz="2000" dirty="0">
                <a:solidFill>
                  <a:schemeClr val="tx1"/>
                </a:solidFill>
                <a:latin typeface="Comic Sans MS" pitchFamily="66" charset="0"/>
              </a:rPr>
              <a:t>You must prepare a </a:t>
            </a:r>
            <a:r>
              <a:rPr lang="en-GB" sz="2000" dirty="0" err="1">
                <a:solidFill>
                  <a:schemeClr val="tx1"/>
                </a:solidFill>
                <a:latin typeface="Comic Sans MS" pitchFamily="66" charset="0"/>
              </a:rPr>
              <a:t>Blog</a:t>
            </a:r>
            <a:r>
              <a:rPr lang="en-GB" sz="2000" dirty="0">
                <a:solidFill>
                  <a:schemeClr val="tx1"/>
                </a:solidFill>
                <a:latin typeface="Comic Sans MS" pitchFamily="66" charset="0"/>
              </a:rPr>
              <a:t> to give new pupils information on rewards at Kingshill school.</a:t>
            </a:r>
          </a:p>
          <a:p>
            <a:pPr fontAlgn="auto">
              <a:spcBef>
                <a:spcPts val="0"/>
              </a:spcBef>
              <a:spcAft>
                <a:spcPts val="0"/>
              </a:spcAft>
              <a:defRPr/>
            </a:pPr>
            <a:endParaRPr lang="en-GB" dirty="0">
              <a:solidFill>
                <a:schemeClr val="tx1"/>
              </a:solidFill>
              <a:latin typeface="Comic Sans MS" pitchFamily="66" charset="0"/>
            </a:endParaRPr>
          </a:p>
          <a:p>
            <a:pPr fontAlgn="auto">
              <a:spcBef>
                <a:spcPts val="0"/>
              </a:spcBef>
              <a:spcAft>
                <a:spcPts val="0"/>
              </a:spcAft>
              <a:defRPr/>
            </a:pPr>
            <a:r>
              <a:rPr lang="en-GB" dirty="0">
                <a:solidFill>
                  <a:schemeClr val="tx1"/>
                </a:solidFill>
                <a:latin typeface="Comic Sans MS" pitchFamily="66" charset="0"/>
              </a:rPr>
              <a:t>To be successful you must include:</a:t>
            </a:r>
          </a:p>
          <a:p>
            <a:pPr fontAlgn="auto">
              <a:spcBef>
                <a:spcPts val="0"/>
              </a:spcBef>
              <a:spcAft>
                <a:spcPts val="0"/>
              </a:spcAft>
              <a:defRPr/>
            </a:pPr>
            <a:endParaRPr lang="en-GB" dirty="0">
              <a:solidFill>
                <a:schemeClr val="tx1"/>
              </a:solidFill>
              <a:latin typeface="Comic Sans MS" pitchFamily="66" charset="0"/>
            </a:endParaRPr>
          </a:p>
          <a:p>
            <a:pPr fontAlgn="auto">
              <a:spcBef>
                <a:spcPts val="0"/>
              </a:spcBef>
              <a:spcAft>
                <a:spcPts val="0"/>
              </a:spcAft>
              <a:buFont typeface="Arial" pitchFamily="34" charset="0"/>
              <a:buChar char="•"/>
              <a:defRPr/>
            </a:pPr>
            <a:endParaRPr lang="en-GB" dirty="0">
              <a:solidFill>
                <a:schemeClr val="tx1"/>
              </a:solidFill>
              <a:latin typeface="Comic Sans MS" pitchFamily="66" charset="0"/>
            </a:endParaRPr>
          </a:p>
          <a:p>
            <a:pPr fontAlgn="auto">
              <a:spcBef>
                <a:spcPts val="0"/>
              </a:spcBef>
              <a:spcAft>
                <a:spcPts val="0"/>
              </a:spcAft>
              <a:buFont typeface="Arial" pitchFamily="34" charset="0"/>
              <a:buChar char="•"/>
              <a:defRPr/>
            </a:pPr>
            <a:r>
              <a:rPr lang="en-GB" dirty="0">
                <a:solidFill>
                  <a:schemeClr val="tx1"/>
                </a:solidFill>
                <a:latin typeface="Comic Sans MS" pitchFamily="66" charset="0"/>
              </a:rPr>
              <a:t>Details of the </a:t>
            </a:r>
            <a:r>
              <a:rPr lang="en-GB" b="1" dirty="0">
                <a:solidFill>
                  <a:schemeClr val="tx1"/>
                </a:solidFill>
                <a:latin typeface="Comic Sans MS" pitchFamily="66" charset="0"/>
              </a:rPr>
              <a:t>Rewards and how you earn them</a:t>
            </a:r>
            <a:r>
              <a:rPr lang="en-GB" dirty="0">
                <a:solidFill>
                  <a:schemeClr val="tx1"/>
                </a:solidFill>
                <a:latin typeface="Comic Sans MS" pitchFamily="66" charset="0"/>
              </a:rPr>
              <a:t> in your school.</a:t>
            </a:r>
          </a:p>
          <a:p>
            <a:pPr fontAlgn="auto">
              <a:spcBef>
                <a:spcPts val="0"/>
              </a:spcBef>
              <a:spcAft>
                <a:spcPts val="0"/>
              </a:spcAft>
              <a:buFont typeface="Arial" pitchFamily="34" charset="0"/>
              <a:buChar char="•"/>
              <a:defRPr/>
            </a:pPr>
            <a:endParaRPr lang="en-GB" dirty="0">
              <a:solidFill>
                <a:schemeClr val="tx1"/>
              </a:solidFill>
              <a:latin typeface="Comic Sans MS" pitchFamily="66" charset="0"/>
            </a:endParaRPr>
          </a:p>
          <a:p>
            <a:pPr fontAlgn="auto">
              <a:spcBef>
                <a:spcPts val="0"/>
              </a:spcBef>
              <a:spcAft>
                <a:spcPts val="0"/>
              </a:spcAft>
              <a:buFont typeface="Arial" pitchFamily="34" charset="0"/>
              <a:buChar char="•"/>
              <a:defRPr/>
            </a:pPr>
            <a:r>
              <a:rPr lang="en-GB" dirty="0">
                <a:solidFill>
                  <a:schemeClr val="tx1"/>
                </a:solidFill>
                <a:latin typeface="Comic Sans MS" pitchFamily="66" charset="0"/>
              </a:rPr>
              <a:t>Whether you think the rewards are effective and </a:t>
            </a:r>
            <a:r>
              <a:rPr lang="en-GB" b="1" dirty="0">
                <a:solidFill>
                  <a:schemeClr val="tx1"/>
                </a:solidFill>
                <a:latin typeface="Comic Sans MS" pitchFamily="66" charset="0"/>
              </a:rPr>
              <a:t>why</a:t>
            </a:r>
            <a:r>
              <a:rPr lang="en-GB" dirty="0">
                <a:solidFill>
                  <a:schemeClr val="tx1"/>
                </a:solidFill>
                <a:latin typeface="Comic Sans MS" pitchFamily="66" charset="0"/>
              </a:rPr>
              <a:t>.</a:t>
            </a:r>
          </a:p>
          <a:p>
            <a:pPr fontAlgn="auto">
              <a:spcBef>
                <a:spcPts val="0"/>
              </a:spcBef>
              <a:spcAft>
                <a:spcPts val="0"/>
              </a:spcAft>
              <a:buFont typeface="Arial" pitchFamily="34" charset="0"/>
              <a:buChar char="•"/>
              <a:defRPr/>
            </a:pPr>
            <a:endParaRPr lang="en-GB" dirty="0">
              <a:solidFill>
                <a:schemeClr val="tx1"/>
              </a:solidFill>
              <a:latin typeface="Comic Sans MS" pitchFamily="66" charset="0"/>
            </a:endParaRPr>
          </a:p>
          <a:p>
            <a:pPr fontAlgn="auto">
              <a:spcBef>
                <a:spcPts val="0"/>
              </a:spcBef>
              <a:spcAft>
                <a:spcPts val="0"/>
              </a:spcAft>
              <a:defRPr/>
            </a:pPr>
            <a:r>
              <a:rPr lang="en-GB" dirty="0">
                <a:solidFill>
                  <a:schemeClr val="tx1"/>
                </a:solidFill>
                <a:latin typeface="Comic Sans MS" pitchFamily="66" charset="0"/>
              </a:rPr>
              <a:t>You could include:</a:t>
            </a:r>
          </a:p>
          <a:p>
            <a:pPr fontAlgn="auto">
              <a:spcBef>
                <a:spcPts val="0"/>
              </a:spcBef>
              <a:spcAft>
                <a:spcPts val="0"/>
              </a:spcAft>
              <a:buFont typeface="Arial" pitchFamily="34" charset="0"/>
              <a:buChar char="•"/>
              <a:defRPr/>
            </a:pPr>
            <a:endParaRPr lang="en-GB" dirty="0">
              <a:solidFill>
                <a:schemeClr val="tx1"/>
              </a:solidFill>
              <a:latin typeface="Comic Sans MS" pitchFamily="66" charset="0"/>
            </a:endParaRPr>
          </a:p>
          <a:p>
            <a:pPr fontAlgn="auto">
              <a:spcBef>
                <a:spcPts val="0"/>
              </a:spcBef>
              <a:spcAft>
                <a:spcPts val="0"/>
              </a:spcAft>
              <a:buFont typeface="Arial" pitchFamily="34" charset="0"/>
              <a:buChar char="•"/>
              <a:defRPr/>
            </a:pPr>
            <a:r>
              <a:rPr lang="en-GB" dirty="0">
                <a:solidFill>
                  <a:schemeClr val="tx1"/>
                </a:solidFill>
                <a:latin typeface="Comic Sans MS" pitchFamily="66" charset="0"/>
              </a:rPr>
              <a:t>An example of your most successful reward.</a:t>
            </a:r>
          </a:p>
        </p:txBody>
      </p:sp>
      <p:sp>
        <p:nvSpPr>
          <p:cNvPr id="7" name="Rounded Rectangle 6"/>
          <p:cNvSpPr/>
          <p:nvPr/>
        </p:nvSpPr>
        <p:spPr>
          <a:xfrm>
            <a:off x="6000760" y="5214950"/>
            <a:ext cx="2714644" cy="1428760"/>
          </a:xfrm>
          <a:prstGeom prst="roundRect">
            <a:avLst/>
          </a:prstGeom>
          <a:solidFill>
            <a:srgbClr val="99BFFD"/>
          </a:solidFill>
          <a:ln>
            <a:solidFill>
              <a:srgbClr val="002060"/>
            </a:solidFill>
          </a:ln>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dirty="0">
                <a:solidFill>
                  <a:schemeClr val="tx1"/>
                </a:solidFill>
                <a:latin typeface="Comic Sans MS" pitchFamily="66" charset="0"/>
              </a:rPr>
              <a:t>You </a:t>
            </a:r>
            <a:r>
              <a:rPr lang="en-GB" sz="2400">
                <a:solidFill>
                  <a:schemeClr val="tx1"/>
                </a:solidFill>
                <a:latin typeface="Comic Sans MS" pitchFamily="66" charset="0"/>
              </a:rPr>
              <a:t>have 25 </a:t>
            </a:r>
            <a:r>
              <a:rPr lang="en-GB" sz="2400" dirty="0">
                <a:solidFill>
                  <a:schemeClr val="tx1"/>
                </a:solidFill>
                <a:latin typeface="Comic Sans MS" pitchFamily="66" charset="0"/>
              </a:rPr>
              <a:t>minutes only to finish your presentation</a:t>
            </a:r>
            <a:endParaRPr lang="en-US" sz="2400" dirty="0">
              <a:solidFill>
                <a:schemeClr val="tx1"/>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166344"/>
            <a:ext cx="7886700" cy="4323629"/>
          </a:xfrm>
        </p:spPr>
        <p:txBody>
          <a:bodyPr>
            <a:normAutofit lnSpcReduction="10000"/>
          </a:bodyPr>
          <a:lstStyle/>
          <a:p>
            <a:pPr marL="0" indent="0">
              <a:buNone/>
            </a:pPr>
            <a:r>
              <a:rPr lang="en-GB" sz="2400" dirty="0">
                <a:solidFill>
                  <a:schemeClr val="bg1"/>
                </a:solidFill>
                <a:latin typeface="Courier New" panose="02070309020205020404" pitchFamily="49" charset="0"/>
                <a:cs typeface="Courier New" panose="02070309020205020404" pitchFamily="49" charset="0"/>
              </a:rPr>
              <a:t>In 2018 5 countries still have the death penalty for people found to be in a gay relationship…</a:t>
            </a:r>
          </a:p>
          <a:p>
            <a:pPr marL="0" indent="0">
              <a:buNone/>
            </a:pPr>
            <a:endParaRPr lang="en-GB" sz="2400" dirty="0">
              <a:solidFill>
                <a:schemeClr val="bg1"/>
              </a:solidFill>
              <a:latin typeface="Courier New" panose="02070309020205020404" pitchFamily="49" charset="0"/>
              <a:cs typeface="Courier New" panose="02070309020205020404" pitchFamily="49" charset="0"/>
            </a:endParaRPr>
          </a:p>
          <a:p>
            <a:pPr marL="0" indent="0">
              <a:buNone/>
            </a:pPr>
            <a:r>
              <a:rPr lang="en-GB" sz="2400" dirty="0">
                <a:solidFill>
                  <a:schemeClr val="bg1"/>
                </a:solidFill>
                <a:latin typeface="Courier New" panose="02070309020205020404" pitchFamily="49" charset="0"/>
                <a:cs typeface="Courier New" panose="02070309020205020404" pitchFamily="49" charset="0"/>
              </a:rPr>
              <a:t>In 2015 it was reported that black people in the UK are still far more likely to be stopped and searched by the police…</a:t>
            </a:r>
          </a:p>
          <a:p>
            <a:pPr marL="0" indent="0">
              <a:buNone/>
            </a:pPr>
            <a:endParaRPr lang="en-GB" sz="2400" dirty="0">
              <a:solidFill>
                <a:schemeClr val="bg1"/>
              </a:solidFill>
              <a:latin typeface="Courier New" panose="02070309020205020404" pitchFamily="49" charset="0"/>
              <a:cs typeface="Courier New" panose="02070309020205020404" pitchFamily="49" charset="0"/>
            </a:endParaRPr>
          </a:p>
          <a:p>
            <a:pPr marL="0" indent="0">
              <a:buNone/>
            </a:pPr>
            <a:r>
              <a:rPr lang="en-GB" sz="2400" dirty="0">
                <a:solidFill>
                  <a:schemeClr val="bg1"/>
                </a:solidFill>
                <a:latin typeface="Courier New" panose="02070309020205020404" pitchFamily="49" charset="0"/>
                <a:cs typeface="Courier New" panose="02070309020205020404" pitchFamily="49" charset="0"/>
              </a:rPr>
              <a:t>In 2018 some women in the UK are still being paid less than men in the same job and worldwide women earn on average 18.2% less than men… </a:t>
            </a:r>
          </a:p>
        </p:txBody>
      </p:sp>
    </p:spTree>
    <p:extLst>
      <p:ext uri="{BB962C8B-B14F-4D97-AF65-F5344CB8AC3E}">
        <p14:creationId xmlns:p14="http://schemas.microsoft.com/office/powerpoint/2010/main" val="1120651238"/>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nodeType="clickEffect">
                                  <p:stCondLst>
                                    <p:cond delay="0"/>
                                  </p:stCondLst>
                                  <p:iterate type="lt">
                                    <p:tmPct val="10000"/>
                                  </p:iterate>
                                  <p:childTnLst>
                                    <p:set>
                                      <p:cBhvr>
                                        <p:cTn id="15" dur="1" fill="hold">
                                          <p:stCondLst>
                                            <p:cond delay="0"/>
                                          </p:stCondLst>
                                        </p:cTn>
                                        <p:tgtEl>
                                          <p:spTgt spid="3">
                                            <p:txEl>
                                              <p:pRg st="2" end="2"/>
                                            </p:txEl>
                                          </p:spTgt>
                                        </p:tgtEl>
                                        <p:attrNameLst>
                                          <p:attrName>style.visibility</p:attrName>
                                        </p:attrNameLst>
                                      </p:cBhvr>
                                      <p:to>
                                        <p:strVal val="visible"/>
                                      </p:to>
                                    </p:set>
                                    <p:anim calcmode="lin" valueType="num">
                                      <p:cBhvr>
                                        <p:cTn id="16" dur="500" fill="hold"/>
                                        <p:tgtEl>
                                          <p:spTgt spid="3">
                                            <p:txEl>
                                              <p:pRg st="2" end="2"/>
                                            </p:txEl>
                                          </p:spTgt>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xEl>
                                              <p:pRg st="2" end="2"/>
                                            </p:txEl>
                                          </p:spTgt>
                                        </p:tgtEl>
                                        <p:attrNameLst>
                                          <p:attrName>ppt_y</p:attrName>
                                        </p:attrNameLst>
                                      </p:cBhvr>
                                      <p:tavLst>
                                        <p:tav tm="0">
                                          <p:val>
                                            <p:strVal val="#ppt_y"/>
                                          </p:val>
                                        </p:tav>
                                        <p:tav tm="100000">
                                          <p:val>
                                            <p:strVal val="#ppt_y"/>
                                          </p:val>
                                        </p:tav>
                                      </p:tavLst>
                                    </p:anim>
                                    <p:anim calcmode="lin" valueType="num">
                                      <p:cBhvr>
                                        <p:cTn id="18" dur="500" fill="hold"/>
                                        <p:tgtEl>
                                          <p:spTgt spid="3">
                                            <p:txEl>
                                              <p:pRg st="2" end="2"/>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xEl>
                                              <p:pRg st="2" end="2"/>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nodeType="clickEffect">
                                  <p:stCondLst>
                                    <p:cond delay="0"/>
                                  </p:stCondLst>
                                  <p:iterate type="lt">
                                    <p:tmPct val="10000"/>
                                  </p:iterate>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p:cTn id="25" dur="500" fill="hold"/>
                                        <p:tgtEl>
                                          <p:spTgt spid="3">
                                            <p:txEl>
                                              <p:pRg st="4" end="4"/>
                                            </p:txEl>
                                          </p:spTgt>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3">
                                            <p:txEl>
                                              <p:pRg st="4" end="4"/>
                                            </p:txEl>
                                          </p:spTgt>
                                        </p:tgtEl>
                                        <p:attrNameLst>
                                          <p:attrName>ppt_y</p:attrName>
                                        </p:attrNameLst>
                                      </p:cBhvr>
                                      <p:tavLst>
                                        <p:tav tm="0">
                                          <p:val>
                                            <p:strVal val="#ppt_y"/>
                                          </p:val>
                                        </p:tav>
                                        <p:tav tm="100000">
                                          <p:val>
                                            <p:strVal val="#ppt_y"/>
                                          </p:val>
                                        </p:tav>
                                      </p:tavLst>
                                    </p:anim>
                                    <p:anim calcmode="lin" valueType="num">
                                      <p:cBhvr>
                                        <p:cTn id="27" dur="500" fill="hold"/>
                                        <p:tgtEl>
                                          <p:spTgt spid="3">
                                            <p:txEl>
                                              <p:pRg st="4" end="4"/>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3">
                                            <p:txEl>
                                              <p:pRg st="4" end="4"/>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27141"/>
            <a:ext cx="7886700" cy="4062832"/>
          </a:xfrm>
        </p:spPr>
        <p:txBody>
          <a:bodyPr>
            <a:normAutofit/>
          </a:bodyPr>
          <a:lstStyle/>
          <a:p>
            <a:pPr marL="0" indent="0">
              <a:buNone/>
            </a:pPr>
            <a:r>
              <a:rPr lang="en-GB" sz="2400" dirty="0">
                <a:solidFill>
                  <a:schemeClr val="bg1"/>
                </a:solidFill>
                <a:latin typeface="Courier New" panose="02070309020205020404" pitchFamily="49" charset="0"/>
                <a:cs typeface="Courier New" panose="02070309020205020404" pitchFamily="49" charset="0"/>
              </a:rPr>
              <a:t>There is still a lot to fight for…</a:t>
            </a:r>
          </a:p>
          <a:p>
            <a:pPr marL="0" indent="0">
              <a:buNone/>
            </a:pPr>
            <a:endParaRPr lang="en-GB" sz="2400" dirty="0">
              <a:solidFill>
                <a:schemeClr val="bg1"/>
              </a:solidFill>
              <a:latin typeface="Courier New" panose="02070309020205020404" pitchFamily="49" charset="0"/>
              <a:cs typeface="Courier New" panose="02070309020205020404" pitchFamily="49" charset="0"/>
            </a:endParaRPr>
          </a:p>
          <a:p>
            <a:pPr marL="0" indent="0">
              <a:buNone/>
            </a:pPr>
            <a:endParaRPr lang="en-GB" sz="2400" dirty="0">
              <a:solidFill>
                <a:schemeClr val="bg1"/>
              </a:solidFill>
              <a:latin typeface="Courier New" panose="02070309020205020404" pitchFamily="49" charset="0"/>
              <a:cs typeface="Courier New" panose="02070309020205020404" pitchFamily="49" charset="0"/>
            </a:endParaRPr>
          </a:p>
          <a:p>
            <a:pPr marL="0" indent="0">
              <a:buNone/>
            </a:pPr>
            <a:endParaRPr lang="en-GB" sz="2400" dirty="0">
              <a:solidFill>
                <a:schemeClr val="bg1"/>
              </a:solidFill>
              <a:latin typeface="Courier New" panose="02070309020205020404" pitchFamily="49" charset="0"/>
              <a:cs typeface="Courier New" panose="02070309020205020404" pitchFamily="49" charset="0"/>
            </a:endParaRPr>
          </a:p>
          <a:p>
            <a:pPr marL="0" indent="0">
              <a:buNone/>
            </a:pPr>
            <a:r>
              <a:rPr lang="en-GB" sz="2400" dirty="0">
                <a:solidFill>
                  <a:schemeClr val="bg1"/>
                </a:solidFill>
                <a:latin typeface="Courier New" panose="02070309020205020404" pitchFamily="49" charset="0"/>
                <a:cs typeface="Courier New" panose="02070309020205020404" pitchFamily="49" charset="0"/>
              </a:rPr>
              <a:t>			…this module is about the people who stand up to fight…</a:t>
            </a:r>
          </a:p>
        </p:txBody>
      </p:sp>
    </p:spTree>
    <p:extLst>
      <p:ext uri="{BB962C8B-B14F-4D97-AF65-F5344CB8AC3E}">
        <p14:creationId xmlns:p14="http://schemas.microsoft.com/office/powerpoint/2010/main" val="2950764020"/>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nodeType="clickEffect">
                                  <p:stCondLst>
                                    <p:cond delay="0"/>
                                  </p:stCondLst>
                                  <p:iterate type="lt">
                                    <p:tmPct val="10000"/>
                                  </p:iterate>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3">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3">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3">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3">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30" presetClass="entr" presetSubtype="0" fill="hold" nodeType="clickEffect">
                                  <p:stCondLst>
                                    <p:cond delay="0"/>
                                  </p:stCondLst>
                                  <p:iterate type="lt">
                                    <p:tmPct val="10000"/>
                                  </p:iterate>
                                  <p:childTnLst>
                                    <p:set>
                                      <p:cBhvr>
                                        <p:cTn id="15" dur="1" fill="hold">
                                          <p:stCondLst>
                                            <p:cond delay="0"/>
                                          </p:stCondLst>
                                        </p:cTn>
                                        <p:tgtEl>
                                          <p:spTgt spid="3">
                                            <p:txEl>
                                              <p:pRg st="4" end="4"/>
                                            </p:txEl>
                                          </p:spTgt>
                                        </p:tgtEl>
                                        <p:attrNameLst>
                                          <p:attrName>style.visibility</p:attrName>
                                        </p:attrNameLst>
                                      </p:cBhvr>
                                      <p:to>
                                        <p:strVal val="visible"/>
                                      </p:to>
                                    </p:set>
                                    <p:animEffect transition="in" filter="fade">
                                      <p:cBhvr>
                                        <p:cTn id="16" dur="800" decel="100000"/>
                                        <p:tgtEl>
                                          <p:spTgt spid="3">
                                            <p:txEl>
                                              <p:pRg st="4" end="4"/>
                                            </p:txEl>
                                          </p:spTgt>
                                        </p:tgtEl>
                                      </p:cBhvr>
                                    </p:animEffect>
                                    <p:anim calcmode="lin" valueType="num">
                                      <p:cBhvr>
                                        <p:cTn id="17" dur="800" decel="100000" fill="hold"/>
                                        <p:tgtEl>
                                          <p:spTgt spid="3">
                                            <p:txEl>
                                              <p:pRg st="4" end="4"/>
                                            </p:txEl>
                                          </p:spTgt>
                                        </p:tgtEl>
                                        <p:attrNameLst>
                                          <p:attrName>style.rotation</p:attrName>
                                        </p:attrNameLst>
                                      </p:cBhvr>
                                      <p:tavLst>
                                        <p:tav tm="0">
                                          <p:val>
                                            <p:fltVal val="-90"/>
                                          </p:val>
                                        </p:tav>
                                        <p:tav tm="100000">
                                          <p:val>
                                            <p:fltVal val="0"/>
                                          </p:val>
                                        </p:tav>
                                      </p:tavLst>
                                    </p:anim>
                                    <p:anim calcmode="lin" valueType="num">
                                      <p:cBhvr>
                                        <p:cTn id="18" dur="800" decel="100000" fill="hold"/>
                                        <p:tgtEl>
                                          <p:spTgt spid="3">
                                            <p:txEl>
                                              <p:pRg st="4" end="4"/>
                                            </p:txEl>
                                          </p:spTgt>
                                        </p:tgtEl>
                                        <p:attrNameLst>
                                          <p:attrName>ppt_x</p:attrName>
                                        </p:attrNameLst>
                                      </p:cBhvr>
                                      <p:tavLst>
                                        <p:tav tm="0">
                                          <p:val>
                                            <p:strVal val="#ppt_x+0.4"/>
                                          </p:val>
                                        </p:tav>
                                        <p:tav tm="100000">
                                          <p:val>
                                            <p:strVal val="#ppt_x-0.05"/>
                                          </p:val>
                                        </p:tav>
                                      </p:tavLst>
                                    </p:anim>
                                    <p:anim calcmode="lin" valueType="num">
                                      <p:cBhvr>
                                        <p:cTn id="19" dur="800" decel="100000" fill="hold"/>
                                        <p:tgtEl>
                                          <p:spTgt spid="3">
                                            <p:txEl>
                                              <p:pRg st="4" end="4"/>
                                            </p:txEl>
                                          </p:spTgt>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3">
                                            <p:txEl>
                                              <p:pRg st="4" end="4"/>
                                            </p:txEl>
                                          </p:spTgt>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3">
                                            <p:txEl>
                                              <p:pRg st="4" end="4"/>
                                            </p:txEl>
                                          </p:spTgt>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28650" y="1131094"/>
            <a:ext cx="2675659" cy="994172"/>
          </a:xfrm>
        </p:spPr>
        <p:txBody>
          <a:bodyPr/>
          <a:lstStyle/>
          <a:p>
            <a:r>
              <a:rPr lang="en-GB" dirty="0"/>
              <a:t>Censorship</a:t>
            </a:r>
          </a:p>
        </p:txBody>
      </p:sp>
      <p:sp>
        <p:nvSpPr>
          <p:cNvPr id="5" name="Content Placeholder 4"/>
          <p:cNvSpPr>
            <a:spLocks noGrp="1"/>
          </p:cNvSpPr>
          <p:nvPr>
            <p:ph idx="1"/>
          </p:nvPr>
        </p:nvSpPr>
        <p:spPr/>
        <p:txBody>
          <a:bodyPr/>
          <a:lstStyle/>
          <a:p>
            <a:r>
              <a:rPr lang="en-GB" dirty="0"/>
              <a:t>I will know what censorship is</a:t>
            </a:r>
          </a:p>
          <a:p>
            <a:r>
              <a:rPr lang="en-GB" dirty="0"/>
              <a:t>I will know why things are censored</a:t>
            </a:r>
          </a:p>
          <a:p>
            <a:r>
              <a:rPr lang="en-GB" dirty="0"/>
              <a:t>I will discuss the positives and negatives of censorship</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75971" y="3621232"/>
            <a:ext cx="3197961" cy="1702811"/>
          </a:xfrm>
          <a:prstGeom prst="rect">
            <a:avLst/>
          </a:prstGeom>
        </p:spPr>
      </p:pic>
    </p:spTree>
    <p:extLst>
      <p:ext uri="{BB962C8B-B14F-4D97-AF65-F5344CB8AC3E}">
        <p14:creationId xmlns:p14="http://schemas.microsoft.com/office/powerpoint/2010/main" val="28879297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0668" y="1016794"/>
            <a:ext cx="7886700" cy="994172"/>
          </a:xfrm>
        </p:spPr>
        <p:txBody>
          <a:bodyPr/>
          <a:lstStyle/>
          <a:p>
            <a:r>
              <a:rPr lang="en-GB" dirty="0"/>
              <a:t>What is censorship?</a:t>
            </a:r>
          </a:p>
        </p:txBody>
      </p:sp>
      <p:sp>
        <p:nvSpPr>
          <p:cNvPr id="3" name="Content Placeholder 2"/>
          <p:cNvSpPr>
            <a:spLocks noGrp="1"/>
          </p:cNvSpPr>
          <p:nvPr>
            <p:ph idx="1"/>
          </p:nvPr>
        </p:nvSpPr>
        <p:spPr>
          <a:xfrm>
            <a:off x="223405" y="2143342"/>
            <a:ext cx="7886700" cy="3263504"/>
          </a:xfrm>
        </p:spPr>
        <p:txBody>
          <a:bodyPr/>
          <a:lstStyle/>
          <a:p>
            <a:pPr marL="0" indent="0">
              <a:buNone/>
            </a:pPr>
            <a:r>
              <a:rPr lang="en-GB" dirty="0"/>
              <a:t>“the </a:t>
            </a:r>
            <a:r>
              <a:rPr lang="en-GB" u="sng" dirty="0">
                <a:solidFill>
                  <a:srgbClr val="FF0000"/>
                </a:solidFill>
              </a:rPr>
              <a:t>suppression</a:t>
            </a:r>
            <a:r>
              <a:rPr lang="en-GB" dirty="0"/>
              <a:t> or </a:t>
            </a:r>
            <a:r>
              <a:rPr lang="en-GB" u="sng" dirty="0">
                <a:solidFill>
                  <a:srgbClr val="FF0000"/>
                </a:solidFill>
              </a:rPr>
              <a:t>prohibition</a:t>
            </a:r>
            <a:r>
              <a:rPr lang="en-GB" dirty="0"/>
              <a:t> of any parts of books, films, news, etc. that are considered obscene, politically unacceptable, or a threat to security.”</a:t>
            </a:r>
          </a:p>
          <a:p>
            <a:pPr marL="0" indent="0">
              <a:buNone/>
            </a:pPr>
            <a:endParaRPr lang="en-GB" dirty="0"/>
          </a:p>
          <a:p>
            <a:pPr marL="0" indent="0">
              <a:buNone/>
            </a:pPr>
            <a:r>
              <a:rPr lang="en-GB" dirty="0"/>
              <a:t>Suppression: Squashing something down</a:t>
            </a:r>
          </a:p>
          <a:p>
            <a:pPr marL="0" indent="0">
              <a:buNone/>
            </a:pPr>
            <a:r>
              <a:rPr lang="en-GB" dirty="0"/>
              <a:t>Prohibition: Forbidding something legally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53277" y="4236978"/>
            <a:ext cx="4190723" cy="1763772"/>
          </a:xfrm>
          <a:prstGeom prst="rect">
            <a:avLst/>
          </a:prstGeom>
        </p:spPr>
      </p:pic>
    </p:spTree>
    <p:extLst>
      <p:ext uri="{BB962C8B-B14F-4D97-AF65-F5344CB8AC3E}">
        <p14:creationId xmlns:p14="http://schemas.microsoft.com/office/powerpoint/2010/main" val="3629356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Effect transition="in" filter="fade">
                                      <p:cBhvr>
                                        <p:cTn id="19" dur="1000"/>
                                        <p:tgtEl>
                                          <p:spTgt spid="3">
                                            <p:txEl>
                                              <p:pRg st="3" end="3"/>
                                            </p:txEl>
                                          </p:spTgt>
                                        </p:tgtEl>
                                      </p:cBhvr>
                                    </p:animEffect>
                                    <p:anim calcmode="lin" valueType="num">
                                      <p:cBhvr>
                                        <p:cTn id="20"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21"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84789"/>
            <a:ext cx="7886700" cy="4105184"/>
          </a:xfrm>
        </p:spPr>
        <p:txBody>
          <a:bodyPr/>
          <a:lstStyle/>
          <a:p>
            <a:r>
              <a:rPr lang="en-GB" dirty="0"/>
              <a:t>Put your hands up if you have ever watched a film or played a game that is rated 15.</a:t>
            </a:r>
          </a:p>
          <a:p>
            <a:endParaRPr lang="en-GB" dirty="0"/>
          </a:p>
          <a:p>
            <a:endParaRPr lang="en-GB" dirty="0"/>
          </a:p>
          <a:p>
            <a:endParaRPr lang="en-GB" dirty="0"/>
          </a:p>
          <a:p>
            <a:r>
              <a:rPr lang="en-GB" dirty="0"/>
              <a:t>Put your hands up if you have ever watched a film or played a game  that is rated 18.</a:t>
            </a: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79009" y="3812748"/>
            <a:ext cx="1203283" cy="1627541"/>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51" y="3783873"/>
            <a:ext cx="1043579" cy="1565368"/>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91500" y="3903796"/>
            <a:ext cx="1207184" cy="1445444"/>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62616" y="4078016"/>
            <a:ext cx="1892711" cy="1271225"/>
          </a:xfrm>
          <a:prstGeom prst="rect">
            <a:avLst/>
          </a:prstGeom>
        </p:spPr>
      </p:pic>
    </p:spTree>
    <p:extLst>
      <p:ext uri="{BB962C8B-B14F-4D97-AF65-F5344CB8AC3E}">
        <p14:creationId xmlns:p14="http://schemas.microsoft.com/office/powerpoint/2010/main" val="3740588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4" end="4"/>
                                            </p:txEl>
                                          </p:spTgt>
                                        </p:tgtEl>
                                        <p:attrNameLst>
                                          <p:attrName>style.visibility</p:attrName>
                                        </p:attrNameLst>
                                      </p:cBhvr>
                                      <p:to>
                                        <p:strVal val="visible"/>
                                      </p:to>
                                    </p:set>
                                    <p:animEffect transition="in" filter="circle(in)">
                                      <p:cBhvr>
                                        <p:cTn id="12" dur="2000"/>
                                        <p:tgtEl>
                                          <p:spTgt spid="3">
                                            <p:txEl>
                                              <p:pRg st="4" end="4"/>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down)">
                                      <p:cBhvr>
                                        <p:cTn id="22" dur="500"/>
                                        <p:tgtEl>
                                          <p:spTgt spid="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wipe(down)">
                                      <p:cBhvr>
                                        <p:cTn id="27" dur="500"/>
                                        <p:tgtEl>
                                          <p:spTgt spid="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5"/>
                                        </p:tgtEl>
                                        <p:attrNameLst>
                                          <p:attrName>style.visibility</p:attrName>
                                        </p:attrNameLst>
                                      </p:cBhvr>
                                      <p:to>
                                        <p:strVal val="visible"/>
                                      </p:to>
                                    </p:set>
                                    <p:animEffect transition="in" filter="wipe(down)">
                                      <p:cBhvr>
                                        <p:cTn id="3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normAutofit/>
          </a:bodyPr>
          <a:lstStyle/>
          <a:p>
            <a:pPr marL="0" indent="0">
              <a:buNone/>
            </a:pPr>
            <a:r>
              <a:rPr lang="en-GB" dirty="0"/>
              <a:t>Why do we have censorship?</a:t>
            </a:r>
          </a:p>
          <a:p>
            <a:pPr marL="0" indent="0">
              <a:buNone/>
            </a:pPr>
            <a:endParaRPr lang="en-GB" dirty="0"/>
          </a:p>
          <a:p>
            <a:pPr marL="0" indent="0">
              <a:buNone/>
            </a:pPr>
            <a:r>
              <a:rPr lang="en-GB" dirty="0"/>
              <a:t>	To protect?</a:t>
            </a:r>
          </a:p>
          <a:p>
            <a:pPr marL="0" indent="0">
              <a:buNone/>
            </a:pPr>
            <a:endParaRPr lang="en-GB" dirty="0"/>
          </a:p>
          <a:p>
            <a:pPr marL="0" indent="0">
              <a:buNone/>
            </a:pPr>
            <a:r>
              <a:rPr lang="en-GB" dirty="0"/>
              <a:t>			To limit our knowledge?</a:t>
            </a:r>
          </a:p>
          <a:p>
            <a:pPr marL="0" indent="0">
              <a:buNone/>
            </a:pPr>
            <a:endParaRPr lang="en-GB" dirty="0"/>
          </a:p>
          <a:p>
            <a:pPr marL="0" indent="0">
              <a:buNone/>
            </a:pPr>
            <a:r>
              <a:rPr lang="en-GB" dirty="0"/>
              <a:t>					To control how we view something?	</a:t>
            </a:r>
          </a:p>
          <a:p>
            <a:pPr marL="0" indent="0">
              <a:buNone/>
            </a:pPr>
            <a:endParaRPr lang="en-GB" dirty="0"/>
          </a:p>
          <a:p>
            <a:pPr marL="0" indent="0">
              <a:buNone/>
            </a:pPr>
            <a:r>
              <a:rPr lang="en-GB" dirty="0"/>
              <a:t>	</a:t>
            </a:r>
          </a:p>
        </p:txBody>
      </p:sp>
    </p:spTree>
    <p:extLst>
      <p:ext uri="{BB962C8B-B14F-4D97-AF65-F5344CB8AC3E}">
        <p14:creationId xmlns:p14="http://schemas.microsoft.com/office/powerpoint/2010/main" val="280867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4" end="4"/>
                                            </p:txEl>
                                          </p:spTgt>
                                        </p:tgtEl>
                                        <p:attrNameLst>
                                          <p:attrName>style.visibility</p:attrName>
                                        </p:attrNameLst>
                                      </p:cBhvr>
                                      <p:to>
                                        <p:strVal val="visible"/>
                                      </p:to>
                                    </p:set>
                                    <p:animEffect transition="in" filter="fade">
                                      <p:cBhvr>
                                        <p:cTn id="14" dur="1000"/>
                                        <p:tgtEl>
                                          <p:spTgt spid="3">
                                            <p:txEl>
                                              <p:pRg st="4" end="4"/>
                                            </p:txEl>
                                          </p:spTgt>
                                        </p:tgtEl>
                                      </p:cBhvr>
                                    </p:animEffect>
                                    <p:anim calcmode="lin" valueType="num">
                                      <p:cBhvr>
                                        <p:cTn id="15"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 calcmode="lin" valueType="num">
                                      <p:cBhvr additive="base">
                                        <p:cTn id="2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marL="0" indent="0">
              <a:buNone/>
            </a:pPr>
            <a:r>
              <a:rPr lang="en-GB" dirty="0"/>
              <a:t>Watch the clip. </a:t>
            </a:r>
            <a:r>
              <a:rPr lang="en-GB" dirty="0">
                <a:hlinkClick r:id="rId2"/>
              </a:rPr>
              <a:t>https://www.youtube.com/watch?v=mCpz3LAjxek&amp;safe=true</a:t>
            </a:r>
            <a:r>
              <a:rPr lang="en-GB" dirty="0"/>
              <a:t> </a:t>
            </a:r>
          </a:p>
          <a:p>
            <a:pPr marL="0" indent="0">
              <a:buNone/>
            </a:pPr>
            <a:endParaRPr lang="en-GB" dirty="0"/>
          </a:p>
          <a:p>
            <a:pPr marL="0" indent="0">
              <a:buNone/>
            </a:pPr>
            <a:r>
              <a:rPr lang="en-GB" dirty="0"/>
              <a:t>	Why do you think this song was banned in 1983?</a:t>
            </a:r>
          </a:p>
          <a:p>
            <a:pPr marL="0" indent="0">
              <a:buNone/>
            </a:pPr>
            <a:endParaRPr lang="en-GB" dirty="0"/>
          </a:p>
          <a:p>
            <a:pPr marL="0" indent="0">
              <a:buNone/>
            </a:pPr>
            <a:r>
              <a:rPr lang="en-GB" dirty="0"/>
              <a:t>Even though it was banned it went to Number 1 the week it was released.</a:t>
            </a: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20520" y="1017094"/>
            <a:ext cx="1921257" cy="1475525"/>
          </a:xfrm>
          <a:prstGeom prst="rect">
            <a:avLst/>
          </a:prstGeom>
        </p:spPr>
      </p:pic>
    </p:spTree>
    <p:extLst>
      <p:ext uri="{BB962C8B-B14F-4D97-AF65-F5344CB8AC3E}">
        <p14:creationId xmlns:p14="http://schemas.microsoft.com/office/powerpoint/2010/main" val="26758304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 recent case in the news</a:t>
            </a:r>
          </a:p>
        </p:txBody>
      </p:sp>
      <p:sp>
        <p:nvSpPr>
          <p:cNvPr id="3" name="Content Placeholder 2"/>
          <p:cNvSpPr>
            <a:spLocks noGrp="1"/>
          </p:cNvSpPr>
          <p:nvPr>
            <p:ph idx="1"/>
          </p:nvPr>
        </p:nvSpPr>
        <p:spPr>
          <a:xfrm>
            <a:off x="628650" y="2205687"/>
            <a:ext cx="7886700" cy="3263504"/>
          </a:xfrm>
        </p:spPr>
        <p:txBody>
          <a:bodyPr/>
          <a:lstStyle/>
          <a:p>
            <a:r>
              <a:rPr lang="en-GB" dirty="0">
                <a:hlinkClick r:id="rId3"/>
              </a:rPr>
              <a:t>https://www.youtube.com/watch?v=C98K1Lg5blU&amp;safe=true</a:t>
            </a:r>
            <a:endParaRPr lang="en-GB" dirty="0"/>
          </a:p>
          <a:p>
            <a:endParaRPr lang="en-GB" dirty="0"/>
          </a:p>
          <a:p>
            <a:r>
              <a:rPr lang="en-GB" dirty="0"/>
              <a:t>Watch the clip.</a:t>
            </a:r>
          </a:p>
          <a:p>
            <a:endParaRPr lang="en-GB" dirty="0"/>
          </a:p>
          <a:p>
            <a:r>
              <a:rPr lang="en-GB" dirty="0"/>
              <a:t>Do you think the government</a:t>
            </a:r>
          </a:p>
          <a:p>
            <a:pPr marL="0" indent="0">
              <a:buNone/>
            </a:pPr>
            <a:r>
              <a:rPr lang="en-GB" dirty="0"/>
              <a:t>should be able to control</a:t>
            </a:r>
          </a:p>
          <a:p>
            <a:pPr marL="0" indent="0">
              <a:buNone/>
            </a:pPr>
            <a:r>
              <a:rPr lang="en-GB" dirty="0"/>
              <a:t>what we do and see? </a:t>
            </a:r>
          </a:p>
        </p:txBody>
      </p:sp>
      <p:pic>
        <p:nvPicPr>
          <p:cNvPr id="4" name="Pictur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01199" y="2987387"/>
            <a:ext cx="4643438" cy="2857500"/>
          </a:xfrm>
          <a:prstGeom prst="rect">
            <a:avLst/>
          </a:prstGeom>
        </p:spPr>
      </p:pic>
    </p:spTree>
    <p:extLst>
      <p:ext uri="{BB962C8B-B14F-4D97-AF65-F5344CB8AC3E}">
        <p14:creationId xmlns:p14="http://schemas.microsoft.com/office/powerpoint/2010/main" val="262515641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479746"/>
            <a:ext cx="7886700" cy="4010227"/>
          </a:xfrm>
        </p:spPr>
        <p:txBody>
          <a:bodyPr/>
          <a:lstStyle/>
          <a:p>
            <a:r>
              <a:rPr lang="en-GB" dirty="0"/>
              <a:t>Write the title below</a:t>
            </a:r>
          </a:p>
          <a:p>
            <a:endParaRPr lang="en-GB" dirty="0"/>
          </a:p>
          <a:p>
            <a:pPr marL="0" indent="0">
              <a:buNone/>
            </a:pPr>
            <a:r>
              <a:rPr lang="en-GB" u="sng" dirty="0"/>
              <a:t>The Positive and Negative points about censorship</a:t>
            </a:r>
          </a:p>
          <a:p>
            <a:r>
              <a:rPr lang="en-GB" dirty="0"/>
              <a:t>Think about protecting people (especially children) from certain images</a:t>
            </a:r>
          </a:p>
          <a:p>
            <a:r>
              <a:rPr lang="en-GB" dirty="0"/>
              <a:t>Think about our views being controlled by the government.</a:t>
            </a:r>
          </a:p>
          <a:p>
            <a:pPr marL="0" indent="0">
              <a:buNone/>
            </a:pPr>
            <a:endParaRPr lang="en-GB" u="sng" dirty="0"/>
          </a:p>
        </p:txBody>
      </p:sp>
    </p:spTree>
    <p:extLst>
      <p:ext uri="{BB962C8B-B14F-4D97-AF65-F5344CB8AC3E}">
        <p14:creationId xmlns:p14="http://schemas.microsoft.com/office/powerpoint/2010/main" val="175365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Does punishment work?</a:t>
            </a:r>
            <a:endParaRPr lang="en-US" dirty="0"/>
          </a:p>
        </p:txBody>
      </p:sp>
      <p:sp>
        <p:nvSpPr>
          <p:cNvPr id="5" name="Content Placeholder 4"/>
          <p:cNvSpPr>
            <a:spLocks noGrp="1"/>
          </p:cNvSpPr>
          <p:nvPr>
            <p:ph idx="1"/>
          </p:nvPr>
        </p:nvSpPr>
        <p:spPr>
          <a:xfrm>
            <a:off x="457200" y="1600201"/>
            <a:ext cx="8229600" cy="2400304"/>
          </a:xfrm>
        </p:spPr>
        <p:txBody>
          <a:bodyPr/>
          <a:lstStyle/>
          <a:p>
            <a:pPr marL="971550" lvl="1" indent="-514350">
              <a:lnSpc>
                <a:spcPct val="150000"/>
              </a:lnSpc>
              <a:buFont typeface="+mj-lt"/>
              <a:buAutoNum type="arabicPeriod"/>
            </a:pPr>
            <a:r>
              <a:rPr lang="en-US" dirty="0"/>
              <a:t>I will understand the aims of punishments.</a:t>
            </a:r>
          </a:p>
          <a:p>
            <a:pPr marL="971550" lvl="1" indent="-514350">
              <a:lnSpc>
                <a:spcPct val="150000"/>
              </a:lnSpc>
              <a:buFont typeface="+mj-lt"/>
              <a:buAutoNum type="arabicPeriod"/>
            </a:pPr>
            <a:r>
              <a:rPr lang="en-US" dirty="0"/>
              <a:t>I will evaluate a punishment I have been given.</a:t>
            </a:r>
          </a:p>
          <a:p>
            <a:endParaRPr lang="en-US" dirty="0"/>
          </a:p>
        </p:txBody>
      </p:sp>
      <p:pic>
        <p:nvPicPr>
          <p:cNvPr id="6" name="Picture 4" descr="http://blog.fuelmyblog.co.uk/files/cane.jpg"/>
          <p:cNvPicPr>
            <a:picLocks noChangeAspect="1" noChangeArrowheads="1"/>
          </p:cNvPicPr>
          <p:nvPr/>
        </p:nvPicPr>
        <p:blipFill>
          <a:blip r:embed="rId2" cstate="print"/>
          <a:srcRect/>
          <a:stretch>
            <a:fillRect/>
          </a:stretch>
        </p:blipFill>
        <p:spPr bwMode="auto">
          <a:xfrm>
            <a:off x="500034" y="4214818"/>
            <a:ext cx="2552692" cy="201978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2" descr="http://www.feministe.us/blog/wp-content/uploads/2008/03/pd_prison_070627_ms.jpg"/>
          <p:cNvPicPr>
            <a:picLocks noChangeAspect="1" noChangeArrowheads="1"/>
          </p:cNvPicPr>
          <p:nvPr/>
        </p:nvPicPr>
        <p:blipFill>
          <a:blip r:embed="rId3" cstate="print"/>
          <a:srcRect/>
          <a:stretch>
            <a:fillRect/>
          </a:stretch>
        </p:blipFill>
        <p:spPr bwMode="auto">
          <a:xfrm>
            <a:off x="5715008" y="4286256"/>
            <a:ext cx="3005131" cy="22556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170" name="Picture 2" descr="http://bookmarkblogs.com/_data/userpics/big_thumb/twitter-defamer-ordered-to-apologize-bart-simpson-style.jpg"/>
          <p:cNvPicPr>
            <a:picLocks noChangeAspect="1" noChangeArrowheads="1"/>
          </p:cNvPicPr>
          <p:nvPr/>
        </p:nvPicPr>
        <p:blipFill>
          <a:blip r:embed="rId4" cstate="print"/>
          <a:srcRect/>
          <a:stretch>
            <a:fillRect/>
          </a:stretch>
        </p:blipFill>
        <p:spPr bwMode="auto">
          <a:xfrm>
            <a:off x="3428992" y="4286256"/>
            <a:ext cx="2024050" cy="151803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linds(horizont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82594"/>
          </a:xfrm>
        </p:spPr>
        <p:txBody>
          <a:bodyPr>
            <a:normAutofit fontScale="90000"/>
          </a:bodyPr>
          <a:lstStyle/>
          <a:p>
            <a:r>
              <a:rPr lang="en-GB" dirty="0"/>
              <a:t>To Start…</a:t>
            </a:r>
            <a:endParaRPr lang="en-US" dirty="0"/>
          </a:p>
        </p:txBody>
      </p:sp>
      <p:sp>
        <p:nvSpPr>
          <p:cNvPr id="3" name="Content Placeholder 2"/>
          <p:cNvSpPr>
            <a:spLocks noGrp="1"/>
          </p:cNvSpPr>
          <p:nvPr>
            <p:ph idx="1"/>
          </p:nvPr>
        </p:nvSpPr>
        <p:spPr>
          <a:xfrm>
            <a:off x="428596" y="1000108"/>
            <a:ext cx="8229600" cy="971544"/>
          </a:xfrm>
        </p:spPr>
        <p:txBody>
          <a:bodyPr>
            <a:normAutofit/>
          </a:bodyPr>
          <a:lstStyle/>
          <a:p>
            <a:r>
              <a:rPr lang="en-US" dirty="0"/>
              <a:t>What is the aim of punishment?</a:t>
            </a:r>
          </a:p>
          <a:p>
            <a:pPr>
              <a:buNone/>
            </a:pPr>
            <a:r>
              <a:rPr lang="en-GB" sz="1800" dirty="0"/>
              <a:t>( Write down the correct answers to the question above)</a:t>
            </a:r>
            <a:endParaRPr lang="en-US" sz="1800" dirty="0"/>
          </a:p>
        </p:txBody>
      </p:sp>
      <p:sp>
        <p:nvSpPr>
          <p:cNvPr id="5" name="TextBox 4"/>
          <p:cNvSpPr txBox="1"/>
          <p:nvPr/>
        </p:nvSpPr>
        <p:spPr>
          <a:xfrm>
            <a:off x="357158" y="2143116"/>
            <a:ext cx="7143800" cy="4555093"/>
          </a:xfrm>
          <a:prstGeom prst="rect">
            <a:avLst/>
          </a:prstGeom>
          <a:noFill/>
        </p:spPr>
        <p:txBody>
          <a:bodyPr wrap="square" rtlCol="0">
            <a:spAutoFit/>
          </a:bodyPr>
          <a:lstStyle/>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make the person feel bad</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make people feel important</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stop people breaking the rules again</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make society/school a better place</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scare people</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protect people</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make money</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To make people change their behaviour</a:t>
            </a:r>
          </a:p>
          <a:p>
            <a:pPr marL="0" marR="0" lvl="0" indent="0" algn="l" defTabSz="914400" rtl="0" eaLnBrk="1" fontAlgn="auto" latinLnBrk="0" hangingPunct="1">
              <a:lnSpc>
                <a:spcPct val="150000"/>
              </a:lnSpc>
              <a:spcBef>
                <a:spcPts val="0"/>
              </a:spcBef>
              <a:spcAft>
                <a:spcPts val="0"/>
              </a:spcAft>
              <a:buClrTx/>
              <a:buSzTx/>
              <a:buFont typeface="Arial" pitchFamily="34" charset="0"/>
              <a:buChar char="•"/>
              <a:tabLst/>
              <a:defRPr/>
            </a:pPr>
            <a:r>
              <a:rPr kumimoji="0" lang="en-GB" sz="2000" b="0" i="0" u="none" strike="noStrike" kern="1200" cap="none" spc="0" normalizeH="0" baseline="0" noProof="0" dirty="0">
                <a:ln>
                  <a:noFill/>
                </a:ln>
                <a:solidFill>
                  <a:prstClr val="black"/>
                </a:solidFill>
                <a:effectLst/>
                <a:uLnTx/>
                <a:uFillTx/>
                <a:latin typeface="Comic Sans MS"/>
                <a:ea typeface="+mn-ea"/>
                <a:cs typeface="+mn-cs"/>
              </a:rPr>
              <a:t>There is no aim</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2000" b="0" i="0" u="none" strike="noStrike" kern="1200" cap="none" spc="0" normalizeH="0" baseline="0" noProof="0" dirty="0">
              <a:ln>
                <a:noFill/>
              </a:ln>
              <a:solidFill>
                <a:prstClr val="black"/>
              </a:solidFill>
              <a:effectLst/>
              <a:uLnTx/>
              <a:uFillTx/>
              <a:latin typeface="Comic Sans MS"/>
              <a:ea typeface="+mn-ea"/>
              <a:cs typeface="+mn-c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Pair Work</a:t>
            </a:r>
            <a:endParaRPr lang="en-US" dirty="0"/>
          </a:p>
        </p:txBody>
      </p:sp>
      <p:sp>
        <p:nvSpPr>
          <p:cNvPr id="3" name="Content Placeholder 2"/>
          <p:cNvSpPr>
            <a:spLocks noGrp="1"/>
          </p:cNvSpPr>
          <p:nvPr>
            <p:ph idx="1"/>
          </p:nvPr>
        </p:nvSpPr>
        <p:spPr/>
        <p:txBody>
          <a:bodyPr/>
          <a:lstStyle/>
          <a:p>
            <a:r>
              <a:rPr lang="en-US" dirty="0"/>
              <a:t>How do you know when punishment has been successful?</a:t>
            </a:r>
          </a:p>
          <a:p>
            <a:endParaRPr lang="en-US" dirty="0"/>
          </a:p>
          <a:p>
            <a:r>
              <a:rPr lang="en-US" dirty="0"/>
              <a:t>How can we have human rights AND punishment at the same time?</a:t>
            </a:r>
          </a:p>
          <a:p>
            <a:endParaRPr lang="en-US"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a:t>Individual work</a:t>
            </a:r>
            <a:endParaRPr lang="en-US" dirty="0"/>
          </a:p>
        </p:txBody>
      </p:sp>
      <p:sp>
        <p:nvSpPr>
          <p:cNvPr id="3" name="Content Placeholder 2"/>
          <p:cNvSpPr>
            <a:spLocks noGrp="1"/>
          </p:cNvSpPr>
          <p:nvPr>
            <p:ph idx="1"/>
          </p:nvPr>
        </p:nvSpPr>
        <p:spPr/>
        <p:txBody>
          <a:bodyPr>
            <a:normAutofit fontScale="92500" lnSpcReduction="20000"/>
          </a:bodyPr>
          <a:lstStyle/>
          <a:p>
            <a:r>
              <a:rPr lang="en-US" dirty="0"/>
              <a:t>Write about a time when you have been punished and it has been a successful punishment.</a:t>
            </a:r>
          </a:p>
          <a:p>
            <a:endParaRPr lang="en-US" dirty="0"/>
          </a:p>
          <a:p>
            <a:r>
              <a:rPr lang="en-US" dirty="0"/>
              <a:t> Then write about a time when you have been punished and it has been an unsuccessful punishment. </a:t>
            </a:r>
          </a:p>
          <a:p>
            <a:pPr>
              <a:buNone/>
            </a:pPr>
            <a:endParaRPr lang="en-US" dirty="0"/>
          </a:p>
          <a:p>
            <a:pPr>
              <a:buNone/>
            </a:pPr>
            <a:r>
              <a:rPr lang="en-US" dirty="0"/>
              <a:t>(No other people should be named in the account. It should be factual and need not be about punishments awarded at school.)</a:t>
            </a:r>
          </a:p>
          <a:p>
            <a:endParaRPr lang="en-U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Success Criteria</a:t>
            </a:r>
            <a:endParaRPr lang="en-US" dirty="0"/>
          </a:p>
        </p:txBody>
      </p:sp>
      <p:sp>
        <p:nvSpPr>
          <p:cNvPr id="3" name="Content Placeholder 2"/>
          <p:cNvSpPr>
            <a:spLocks noGrp="1"/>
          </p:cNvSpPr>
          <p:nvPr>
            <p:ph idx="1"/>
          </p:nvPr>
        </p:nvSpPr>
        <p:spPr/>
        <p:txBody>
          <a:bodyPr/>
          <a:lstStyle/>
          <a:p>
            <a:r>
              <a:rPr lang="en-GB" dirty="0"/>
              <a:t>Your piece of writing should be at least a page long.</a:t>
            </a:r>
          </a:p>
          <a:p>
            <a:endParaRPr lang="en-GB" dirty="0"/>
          </a:p>
          <a:p>
            <a:r>
              <a:rPr lang="en-GB" dirty="0"/>
              <a:t>You should include details about what you did and your punishment.</a:t>
            </a:r>
          </a:p>
          <a:p>
            <a:endParaRPr lang="en-GB" dirty="0"/>
          </a:p>
          <a:p>
            <a:r>
              <a:rPr lang="en-GB" dirty="0"/>
              <a:t>You should include reasons why it was/was not successful.</a:t>
            </a:r>
            <a:endParaRPr lang="en-US"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Rounded Rectangle 25"/>
          <p:cNvSpPr/>
          <p:nvPr/>
        </p:nvSpPr>
        <p:spPr>
          <a:xfrm>
            <a:off x="214282" y="42860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2</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27" name="Rounded Rectangle 26"/>
          <p:cNvSpPr/>
          <p:nvPr/>
        </p:nvSpPr>
        <p:spPr>
          <a:xfrm>
            <a:off x="2285984" y="42860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5</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28" name="Rounded Rectangle 27"/>
          <p:cNvSpPr/>
          <p:nvPr/>
        </p:nvSpPr>
        <p:spPr>
          <a:xfrm>
            <a:off x="4500562" y="357166"/>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2</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29" name="Rounded Rectangle 28"/>
          <p:cNvSpPr/>
          <p:nvPr/>
        </p:nvSpPr>
        <p:spPr>
          <a:xfrm>
            <a:off x="6643702" y="285728"/>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30</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0" name="Rounded Rectangle 29"/>
          <p:cNvSpPr/>
          <p:nvPr/>
        </p:nvSpPr>
        <p:spPr>
          <a:xfrm>
            <a:off x="214282" y="2643182"/>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2</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1" name="Rounded Rectangle 30"/>
          <p:cNvSpPr/>
          <p:nvPr/>
        </p:nvSpPr>
        <p:spPr>
          <a:xfrm>
            <a:off x="2357422" y="257174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10</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2" name="Rounded Rectangle 31"/>
          <p:cNvSpPr/>
          <p:nvPr/>
        </p:nvSpPr>
        <p:spPr>
          <a:xfrm>
            <a:off x="4572000" y="2500306"/>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12</a:t>
            </a:r>
            <a:r>
              <a:rPr kumimoji="0" lang="en-GB" sz="1400" b="0" i="0" u="none" strike="noStrike" kern="1200" cap="none" spc="0" normalizeH="0" baseline="0" noProof="0" dirty="0">
                <a:ln>
                  <a:noFill/>
                </a:ln>
                <a:solidFill>
                  <a:srgbClr val="00B050"/>
                </a:solidFill>
                <a:effectLst/>
                <a:uLnTx/>
                <a:uFillTx/>
                <a:latin typeface="Comic Sans MS"/>
                <a:ea typeface="+mn-ea"/>
                <a:cs typeface="+mn-cs"/>
              </a:rPr>
              <a:t> + Stamp</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3" name="Rounded Rectangle 32"/>
          <p:cNvSpPr/>
          <p:nvPr/>
        </p:nvSpPr>
        <p:spPr>
          <a:xfrm>
            <a:off x="6643702" y="2500306"/>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2</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4" name="Rounded Rectangle 33"/>
          <p:cNvSpPr/>
          <p:nvPr/>
        </p:nvSpPr>
        <p:spPr>
          <a:xfrm>
            <a:off x="285720" y="471488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8</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5" name="Rounded Rectangle 34"/>
          <p:cNvSpPr/>
          <p:nvPr/>
        </p:nvSpPr>
        <p:spPr>
          <a:xfrm>
            <a:off x="6715140" y="4643446"/>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8</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6" name="Rounded Rectangle 35"/>
          <p:cNvSpPr/>
          <p:nvPr/>
        </p:nvSpPr>
        <p:spPr>
          <a:xfrm>
            <a:off x="2428860" y="471488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3200" b="0" i="0" u="none" strike="noStrike" kern="1200" cap="none" spc="0" normalizeH="0" baseline="0" noProof="0" dirty="0">
                <a:ln>
                  <a:noFill/>
                </a:ln>
                <a:solidFill>
                  <a:srgbClr val="00B050"/>
                </a:solidFill>
                <a:effectLst/>
                <a:uLnTx/>
                <a:uFillTx/>
                <a:latin typeface="Comic Sans MS"/>
                <a:ea typeface="+mn-ea"/>
                <a:cs typeface="+mn-cs"/>
              </a:rPr>
              <a:t>1 </a:t>
            </a:r>
            <a:endParaRPr kumimoji="0" lang="en-US" sz="32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37" name="Rounded Rectangle 36"/>
          <p:cNvSpPr/>
          <p:nvPr/>
        </p:nvSpPr>
        <p:spPr>
          <a:xfrm>
            <a:off x="4643438" y="4714884"/>
            <a:ext cx="1785950" cy="2000264"/>
          </a:xfrm>
          <a:prstGeom prst="roundRect">
            <a:avLst/>
          </a:prstGeom>
          <a:solidFill>
            <a:schemeClr val="bg1"/>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4800" b="0" i="0" u="none" strike="noStrike" kern="1200" cap="none" spc="0" normalizeH="0" baseline="0" noProof="0" dirty="0">
                <a:ln>
                  <a:noFill/>
                </a:ln>
                <a:solidFill>
                  <a:srgbClr val="00B050"/>
                </a:solidFill>
                <a:effectLst/>
                <a:uLnTx/>
                <a:uFillTx/>
                <a:latin typeface="Comic Sans MS"/>
                <a:ea typeface="+mn-ea"/>
                <a:cs typeface="+mn-cs"/>
              </a:rPr>
              <a:t>2</a:t>
            </a:r>
            <a:endParaRPr kumimoji="0" lang="en-US" sz="4800" b="0" i="0" u="none" strike="noStrike" kern="1200" cap="none" spc="0" normalizeH="0" baseline="0" noProof="0" dirty="0">
              <a:ln>
                <a:noFill/>
              </a:ln>
              <a:solidFill>
                <a:srgbClr val="00B050"/>
              </a:solidFill>
              <a:effectLst/>
              <a:uLnTx/>
              <a:uFillTx/>
              <a:latin typeface="Comic Sans MS"/>
              <a:ea typeface="+mn-ea"/>
              <a:cs typeface="+mn-cs"/>
            </a:endParaRPr>
          </a:p>
        </p:txBody>
      </p:sp>
      <p:sp>
        <p:nvSpPr>
          <p:cNvPr id="10" name="Rounded Rectangle 9"/>
          <p:cNvSpPr/>
          <p:nvPr/>
        </p:nvSpPr>
        <p:spPr>
          <a:xfrm>
            <a:off x="214282" y="428604"/>
            <a:ext cx="1785950" cy="2000264"/>
          </a:xfrm>
          <a:prstGeom prst="roundRect">
            <a:avLst/>
          </a:prstGeom>
          <a:solidFill>
            <a:srgbClr val="FEF91F"/>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Name one school reward </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4" name="Rounded Rectangle 13"/>
          <p:cNvSpPr/>
          <p:nvPr/>
        </p:nvSpPr>
        <p:spPr>
          <a:xfrm>
            <a:off x="6643702" y="2500306"/>
            <a:ext cx="1785950" cy="2000264"/>
          </a:xfrm>
          <a:prstGeom prst="roundRect">
            <a:avLst/>
          </a:prstGeom>
          <a:solidFill>
            <a:srgbClr val="7030A0"/>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white"/>
                </a:solidFill>
                <a:effectLst/>
                <a:uLnTx/>
                <a:uFillTx/>
                <a:latin typeface="Comic Sans MS"/>
                <a:ea typeface="+mn-ea"/>
                <a:cs typeface="+mn-cs"/>
              </a:rPr>
              <a:t>Name one school reward </a:t>
            </a:r>
            <a:endParaRPr kumimoji="0" lang="en-US" sz="1800" b="0" i="0" u="none" strike="noStrike" kern="1200" cap="none" spc="0" normalizeH="0" baseline="0" noProof="0" dirty="0">
              <a:ln>
                <a:noFill/>
              </a:ln>
              <a:solidFill>
                <a:prstClr val="white"/>
              </a:solidFill>
              <a:effectLst/>
              <a:uLnTx/>
              <a:uFillTx/>
              <a:latin typeface="Comic Sans MS"/>
              <a:ea typeface="+mn-ea"/>
              <a:cs typeface="+mn-cs"/>
            </a:endParaRPr>
          </a:p>
        </p:txBody>
      </p:sp>
      <p:sp>
        <p:nvSpPr>
          <p:cNvPr id="15" name="Rounded Rectangle 14"/>
          <p:cNvSpPr/>
          <p:nvPr/>
        </p:nvSpPr>
        <p:spPr>
          <a:xfrm>
            <a:off x="6643702" y="285728"/>
            <a:ext cx="1785950" cy="2000264"/>
          </a:xfrm>
          <a:prstGeom prst="roundRect">
            <a:avLst/>
          </a:prstGeom>
          <a:solidFill>
            <a:srgbClr val="00B0F0"/>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It would be better without punishments.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(Discuss)</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6" name="Rounded Rectangle 15"/>
          <p:cNvSpPr/>
          <p:nvPr/>
        </p:nvSpPr>
        <p:spPr>
          <a:xfrm>
            <a:off x="4572000" y="2500306"/>
            <a:ext cx="1785950" cy="2000264"/>
          </a:xfrm>
          <a:prstGeom prst="roundRect">
            <a:avLst/>
          </a:prstGeom>
          <a:solidFill>
            <a:srgbClr val="F628EC"/>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Suggest why some punishments don’t work</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7" name="Rounded Rectangle 16"/>
          <p:cNvSpPr/>
          <p:nvPr/>
        </p:nvSpPr>
        <p:spPr>
          <a:xfrm>
            <a:off x="2285984" y="428604"/>
            <a:ext cx="1785950" cy="2000264"/>
          </a:xfrm>
          <a:prstGeom prst="roundRect">
            <a:avLst/>
          </a:prstGeom>
          <a:solidFill>
            <a:srgbClr val="FF0000"/>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What is the best reward you have been given?</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8" name="Rounded Rectangle 17"/>
          <p:cNvSpPr/>
          <p:nvPr/>
        </p:nvSpPr>
        <p:spPr>
          <a:xfrm>
            <a:off x="6715140" y="4643446"/>
            <a:ext cx="1785950" cy="2000264"/>
          </a:xfrm>
          <a:prstGeom prst="roundRect">
            <a:avLst/>
          </a:prstGeom>
          <a:solidFill>
            <a:srgbClr val="14F479"/>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Give one reason for rewards</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19" name="Rounded Rectangle 18"/>
          <p:cNvSpPr/>
          <p:nvPr/>
        </p:nvSpPr>
        <p:spPr>
          <a:xfrm>
            <a:off x="4500562" y="357166"/>
            <a:ext cx="1785950" cy="2000264"/>
          </a:xfrm>
          <a:prstGeom prst="roundRect">
            <a:avLst/>
          </a:prstGeom>
          <a:solidFill>
            <a:srgbClr val="92D050"/>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Name one school punishment </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0" name="Rounded Rectangle 19"/>
          <p:cNvSpPr/>
          <p:nvPr/>
        </p:nvSpPr>
        <p:spPr>
          <a:xfrm>
            <a:off x="4643438" y="4714884"/>
            <a:ext cx="1785950" cy="2000264"/>
          </a:xfrm>
          <a:prstGeom prst="roundRect">
            <a:avLst/>
          </a:prstGeom>
          <a:solidFill>
            <a:srgbClr val="3223FB"/>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Name one school punishment </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1" name="Rounded Rectangle 20"/>
          <p:cNvSpPr/>
          <p:nvPr/>
        </p:nvSpPr>
        <p:spPr>
          <a:xfrm>
            <a:off x="2357422" y="2571744"/>
            <a:ext cx="1785950" cy="2000264"/>
          </a:xfrm>
          <a:prstGeom prst="roundRect">
            <a:avLst/>
          </a:prstGeom>
          <a:solidFill>
            <a:srgbClr val="D9EFFF"/>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What makes a punishment work</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2" name="Rounded Rectangle 21"/>
          <p:cNvSpPr/>
          <p:nvPr/>
        </p:nvSpPr>
        <p:spPr>
          <a:xfrm>
            <a:off x="214282" y="2643182"/>
            <a:ext cx="1785950" cy="2000264"/>
          </a:xfrm>
          <a:prstGeom prst="roundRect">
            <a:avLst/>
          </a:prstGeom>
          <a:solidFill>
            <a:srgbClr val="F68F28"/>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Name one school punishment </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3" name="Rounded Rectangle 22"/>
          <p:cNvSpPr/>
          <p:nvPr/>
        </p:nvSpPr>
        <p:spPr>
          <a:xfrm>
            <a:off x="285720" y="4714884"/>
            <a:ext cx="1785950" cy="2000264"/>
          </a:xfrm>
          <a:prstGeom prst="roundRect">
            <a:avLst/>
          </a:prstGeom>
          <a:solidFill>
            <a:srgbClr val="4DF925"/>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Give one reason for punishments</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
        <p:nvSpPr>
          <p:cNvPr id="24" name="Rounded Rectangle 23"/>
          <p:cNvSpPr/>
          <p:nvPr/>
        </p:nvSpPr>
        <p:spPr>
          <a:xfrm>
            <a:off x="2428860" y="4714884"/>
            <a:ext cx="1785950" cy="2000264"/>
          </a:xfrm>
          <a:prstGeom prst="roundRect">
            <a:avLst/>
          </a:prstGeom>
          <a:solidFill>
            <a:srgbClr val="F9B3FB"/>
          </a:solidFill>
          <a:ln>
            <a:noFill/>
          </a:ln>
          <a:scene3d>
            <a:camera prst="orthographicFront"/>
            <a:lightRig rig="threePt" dir="t">
              <a:rot lat="0" lon="0" rev="0"/>
            </a:lightRig>
          </a:scene3d>
          <a:sp3d extrusionH="19050" contourW="19050" prstMaterial="matte">
            <a:bevelT w="95250" h="95250"/>
            <a:bevelB w="9525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dirty="0">
                <a:ln>
                  <a:noFill/>
                </a:ln>
                <a:solidFill>
                  <a:prstClr val="black"/>
                </a:solidFill>
                <a:effectLst/>
                <a:uLnTx/>
                <a:uFillTx/>
                <a:latin typeface="Comic Sans MS"/>
                <a:ea typeface="+mn-ea"/>
                <a:cs typeface="+mn-cs"/>
              </a:rPr>
              <a:t>Name one school reward </a:t>
            </a:r>
            <a:endParaRPr kumimoji="0" lang="en-US" sz="1800" b="0" i="0" u="none" strike="noStrike" kern="1200" cap="none" spc="0" normalizeH="0" baseline="0" noProof="0" dirty="0">
              <a:ln>
                <a:noFill/>
              </a:ln>
              <a:solidFill>
                <a:prstClr val="black"/>
              </a:solidFill>
              <a:effectLst/>
              <a:uLnTx/>
              <a:uFillTx/>
              <a:latin typeface="Comic Sans MS"/>
              <a:ea typeface="+mn-ea"/>
              <a:cs typeface="+mn-cs"/>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0"/>
                    </p:tgtEl>
                  </p:cond>
                </p:stCondLst>
                <p:endSync evt="end" delay="0">
                  <p:rtn val="all"/>
                </p:endSync>
                <p:childTnLst>
                  <p:par>
                    <p:cTn id="3" fill="hold">
                      <p:stCondLst>
                        <p:cond delay="0"/>
                      </p:stCondLst>
                      <p:childTnLst>
                        <p:par>
                          <p:cTn id="4" fill="hold">
                            <p:stCondLst>
                              <p:cond delay="0"/>
                            </p:stCondLst>
                            <p:childTnLst>
                              <p:par>
                                <p:cTn id="5" presetID="1" presetClass="exit"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hidden"/>
                                      </p:to>
                                    </p:set>
                                  </p:childTnLst>
                                </p:cTn>
                              </p:par>
                            </p:childTnLst>
                          </p:cTn>
                        </p:par>
                      </p:childTnLst>
                    </p:cTn>
                  </p:par>
                </p:childTnLst>
              </p:cTn>
              <p:nextCondLst>
                <p:cond evt="onClick" delay="0">
                  <p:tgtEl>
                    <p:spTgt spid="10"/>
                  </p:tgtEl>
                </p:cond>
              </p:nextCondLst>
            </p:seq>
            <p:seq concurrent="1" nextAc="seek">
              <p:cTn id="7" restart="whenNotActive" fill="hold" evtFilter="cancelBubble" nodeType="interactiveSeq">
                <p:stCondLst>
                  <p:cond evt="onClick" delay="0">
                    <p:tgtEl>
                      <p:spTgt spid="17"/>
                    </p:tgtEl>
                  </p:cond>
                </p:stCondLst>
                <p:endSync evt="end" delay="0">
                  <p:rtn val="all"/>
                </p:endSync>
                <p:childTnLst>
                  <p:par>
                    <p:cTn id="8" fill="hold">
                      <p:stCondLst>
                        <p:cond delay="0"/>
                      </p:stCondLst>
                      <p:childTnLst>
                        <p:par>
                          <p:cTn id="9" fill="hold">
                            <p:stCondLst>
                              <p:cond delay="0"/>
                            </p:stCondLst>
                            <p:childTnLst>
                              <p:par>
                                <p:cTn id="10" presetID="1" presetClass="exit" presetSubtype="0" fill="hold" grpId="0" nodeType="clickEffect">
                                  <p:stCondLst>
                                    <p:cond delay="0"/>
                                  </p:stCondLst>
                                  <p:childTnLst>
                                    <p:set>
                                      <p:cBhvr>
                                        <p:cTn id="11" dur="1" fill="hold">
                                          <p:stCondLst>
                                            <p:cond delay="0"/>
                                          </p:stCondLst>
                                        </p:cTn>
                                        <p:tgtEl>
                                          <p:spTgt spid="17"/>
                                        </p:tgtEl>
                                        <p:attrNameLst>
                                          <p:attrName>style.visibility</p:attrName>
                                        </p:attrNameLst>
                                      </p:cBhvr>
                                      <p:to>
                                        <p:strVal val="hidden"/>
                                      </p:to>
                                    </p:set>
                                  </p:childTnLst>
                                </p:cTn>
                              </p:par>
                            </p:childTnLst>
                          </p:cTn>
                        </p:par>
                      </p:childTnLst>
                    </p:cTn>
                  </p:par>
                </p:childTnLst>
              </p:cTn>
              <p:nextCondLst>
                <p:cond evt="onClick" delay="0">
                  <p:tgtEl>
                    <p:spTgt spid="17"/>
                  </p:tgtEl>
                </p:cond>
              </p:nextCondLst>
            </p:seq>
            <p:seq concurrent="1" nextAc="seek">
              <p:cTn id="12" restart="whenNotActive" fill="hold" evtFilter="cancelBubble" nodeType="interactiveSeq">
                <p:stCondLst>
                  <p:cond evt="onClick" delay="0">
                    <p:tgtEl>
                      <p:spTgt spid="19"/>
                    </p:tgtEl>
                  </p:cond>
                </p:stCondLst>
                <p:endSync evt="end" delay="0">
                  <p:rtn val="all"/>
                </p:endSync>
                <p:childTnLst>
                  <p:par>
                    <p:cTn id="13" fill="hold">
                      <p:stCondLst>
                        <p:cond delay="0"/>
                      </p:stCondLst>
                      <p:childTnLst>
                        <p:par>
                          <p:cTn id="14" fill="hold">
                            <p:stCondLst>
                              <p:cond delay="0"/>
                            </p:stCondLst>
                            <p:childTnLst>
                              <p:par>
                                <p:cTn id="15" presetID="1" presetClass="exit" presetSubtype="0" fill="hold" grpId="0" nodeType="clickEffect">
                                  <p:stCondLst>
                                    <p:cond delay="0"/>
                                  </p:stCondLst>
                                  <p:childTnLst>
                                    <p:set>
                                      <p:cBhvr>
                                        <p:cTn id="16" dur="1" fill="hold">
                                          <p:stCondLst>
                                            <p:cond delay="0"/>
                                          </p:stCondLst>
                                        </p:cTn>
                                        <p:tgtEl>
                                          <p:spTgt spid="19"/>
                                        </p:tgtEl>
                                        <p:attrNameLst>
                                          <p:attrName>style.visibility</p:attrName>
                                        </p:attrNameLst>
                                      </p:cBhvr>
                                      <p:to>
                                        <p:strVal val="hidden"/>
                                      </p:to>
                                    </p:set>
                                  </p:childTnLst>
                                </p:cTn>
                              </p:par>
                            </p:childTnLst>
                          </p:cTn>
                        </p:par>
                      </p:childTnLst>
                    </p:cTn>
                  </p:par>
                </p:childTnLst>
              </p:cTn>
              <p:nextCondLst>
                <p:cond evt="onClick" delay="0">
                  <p:tgtEl>
                    <p:spTgt spid="19"/>
                  </p:tgtEl>
                </p:cond>
              </p:nextCondLst>
            </p:seq>
            <p:seq concurrent="1" nextAc="seek">
              <p:cTn id="17" restart="whenNotActive" fill="hold" evtFilter="cancelBubble" nodeType="interactiveSeq">
                <p:stCondLst>
                  <p:cond evt="onClick" delay="0">
                    <p:tgtEl>
                      <p:spTgt spid="14"/>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hidden"/>
                                      </p:to>
                                    </p:set>
                                  </p:childTnLst>
                                </p:cTn>
                              </p:par>
                            </p:childTnLst>
                          </p:cTn>
                        </p:par>
                      </p:childTnLst>
                    </p:cTn>
                  </p:par>
                </p:childTnLst>
              </p:cTn>
              <p:nextCondLst>
                <p:cond evt="onClick" delay="0">
                  <p:tgtEl>
                    <p:spTgt spid="14"/>
                  </p:tgtEl>
                </p:cond>
              </p:nextCondLst>
            </p:seq>
            <p:seq concurrent="1" nextAc="seek">
              <p:cTn id="22" restart="whenNotActive" fill="hold" evtFilter="cancelBubble" nodeType="interactiveSeq">
                <p:stCondLst>
                  <p:cond evt="onClick" delay="0">
                    <p:tgtEl>
                      <p:spTgt spid="21"/>
                    </p:tgtEl>
                  </p:cond>
                </p:stCondLst>
                <p:endSync evt="end" delay="0">
                  <p:rtn val="all"/>
                </p:endSync>
                <p:childTnLst>
                  <p:par>
                    <p:cTn id="23" fill="hold">
                      <p:stCondLst>
                        <p:cond delay="0"/>
                      </p:stCondLst>
                      <p:childTnLst>
                        <p:par>
                          <p:cTn id="24" fill="hold">
                            <p:stCondLst>
                              <p:cond delay="0"/>
                            </p:stCondLst>
                            <p:childTnLst>
                              <p:par>
                                <p:cTn id="25" presetID="1" presetClass="exit"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hidden"/>
                                      </p:to>
                                    </p:set>
                                  </p:childTnLst>
                                </p:cTn>
                              </p:par>
                            </p:childTnLst>
                          </p:cTn>
                        </p:par>
                      </p:childTnLst>
                    </p:cTn>
                  </p:par>
                </p:childTnLst>
              </p:cTn>
              <p:nextCondLst>
                <p:cond evt="onClick" delay="0">
                  <p:tgtEl>
                    <p:spTgt spid="21"/>
                  </p:tgtEl>
                </p:cond>
              </p:nextCondLst>
            </p:seq>
            <p:seq concurrent="1" nextAc="seek">
              <p:cTn id="27" restart="whenNotActive" fill="hold" evtFilter="cancelBubble" nodeType="interactiveSeq">
                <p:stCondLst>
                  <p:cond evt="onClick" delay="0">
                    <p:tgtEl>
                      <p:spTgt spid="23"/>
                    </p:tgtEl>
                  </p:cond>
                </p:stCondLst>
                <p:endSync evt="end" delay="0">
                  <p:rtn val="all"/>
                </p:endSync>
                <p:childTnLst>
                  <p:par>
                    <p:cTn id="28" fill="hold">
                      <p:stCondLst>
                        <p:cond delay="0"/>
                      </p:stCondLst>
                      <p:childTnLst>
                        <p:par>
                          <p:cTn id="29" fill="hold">
                            <p:stCondLst>
                              <p:cond delay="0"/>
                            </p:stCondLst>
                            <p:childTnLst>
                              <p:par>
                                <p:cTn id="30" presetID="1" presetClass="exit"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hidden"/>
                                      </p:to>
                                    </p:set>
                                  </p:childTnLst>
                                </p:cTn>
                              </p:par>
                            </p:childTnLst>
                          </p:cTn>
                        </p:par>
                      </p:childTnLst>
                    </p:cTn>
                  </p:par>
                </p:childTnLst>
              </p:cTn>
              <p:nextCondLst>
                <p:cond evt="onClick" delay="0">
                  <p:tgtEl>
                    <p:spTgt spid="23"/>
                  </p:tgtEl>
                </p:cond>
              </p:nextCondLst>
            </p:seq>
            <p:seq concurrent="1" nextAc="seek">
              <p:cTn id="32" restart="whenNotActive" fill="hold" evtFilter="cancelBubble" nodeType="interactiveSeq">
                <p:stCondLst>
                  <p:cond evt="onClick" delay="0">
                    <p:tgtEl>
                      <p:spTgt spid="15"/>
                    </p:tgtEl>
                  </p:cond>
                </p:stCondLst>
                <p:endSync evt="end" delay="0">
                  <p:rtn val="all"/>
                </p:endSync>
                <p:childTnLst>
                  <p:par>
                    <p:cTn id="33" fill="hold">
                      <p:stCondLst>
                        <p:cond delay="0"/>
                      </p:stCondLst>
                      <p:childTnLst>
                        <p:par>
                          <p:cTn id="34" fill="hold">
                            <p:stCondLst>
                              <p:cond delay="0"/>
                            </p:stCondLst>
                            <p:childTnLst>
                              <p:par>
                                <p:cTn id="35" presetID="1" presetClass="exit" presetSubtype="0" fill="hold" grpId="0" nodeType="clickEffect">
                                  <p:stCondLst>
                                    <p:cond delay="0"/>
                                  </p:stCondLst>
                                  <p:childTnLst>
                                    <p:set>
                                      <p:cBhvr>
                                        <p:cTn id="36" dur="1" fill="hold">
                                          <p:stCondLst>
                                            <p:cond delay="0"/>
                                          </p:stCondLst>
                                        </p:cTn>
                                        <p:tgtEl>
                                          <p:spTgt spid="15"/>
                                        </p:tgtEl>
                                        <p:attrNameLst>
                                          <p:attrName>style.visibility</p:attrName>
                                        </p:attrNameLst>
                                      </p:cBhvr>
                                      <p:to>
                                        <p:strVal val="hidden"/>
                                      </p:to>
                                    </p:set>
                                  </p:childTnLst>
                                </p:cTn>
                              </p:par>
                            </p:childTnLst>
                          </p:cTn>
                        </p:par>
                      </p:childTnLst>
                    </p:cTn>
                  </p:par>
                </p:childTnLst>
              </p:cTn>
              <p:nextCondLst>
                <p:cond evt="onClick" delay="0">
                  <p:tgtEl>
                    <p:spTgt spid="15"/>
                  </p:tgtEl>
                </p:cond>
              </p:nextCondLst>
            </p:seq>
            <p:seq concurrent="1" nextAc="seek">
              <p:cTn id="37" restart="whenNotActive" fill="hold" evtFilter="cancelBubble" nodeType="interactiveSeq">
                <p:stCondLst>
                  <p:cond evt="onClick" delay="0">
                    <p:tgtEl>
                      <p:spTgt spid="16"/>
                    </p:tgtEl>
                  </p:cond>
                </p:stCondLst>
                <p:endSync evt="end" delay="0">
                  <p:rtn val="all"/>
                </p:endSync>
                <p:childTnLst>
                  <p:par>
                    <p:cTn id="38" fill="hold">
                      <p:stCondLst>
                        <p:cond delay="0"/>
                      </p:stCondLst>
                      <p:childTnLst>
                        <p:par>
                          <p:cTn id="39" fill="hold">
                            <p:stCondLst>
                              <p:cond delay="0"/>
                            </p:stCondLst>
                            <p:childTnLst>
                              <p:par>
                                <p:cTn id="40" presetID="1" presetClass="exit" presetSubtype="0" fill="hold" grpId="0" nodeType="clickEffect">
                                  <p:stCondLst>
                                    <p:cond delay="0"/>
                                  </p:stCondLst>
                                  <p:childTnLst>
                                    <p:set>
                                      <p:cBhvr>
                                        <p:cTn id="41" dur="1" fill="hold">
                                          <p:stCondLst>
                                            <p:cond delay="0"/>
                                          </p:stCondLst>
                                        </p:cTn>
                                        <p:tgtEl>
                                          <p:spTgt spid="16"/>
                                        </p:tgtEl>
                                        <p:attrNameLst>
                                          <p:attrName>style.visibility</p:attrName>
                                        </p:attrNameLst>
                                      </p:cBhvr>
                                      <p:to>
                                        <p:strVal val="hidden"/>
                                      </p:to>
                                    </p:set>
                                  </p:childTnLst>
                                </p:cTn>
                              </p:par>
                            </p:childTnLst>
                          </p:cTn>
                        </p:par>
                      </p:childTnLst>
                    </p:cTn>
                  </p:par>
                </p:childTnLst>
              </p:cTn>
              <p:nextCondLst>
                <p:cond evt="onClick" delay="0">
                  <p:tgtEl>
                    <p:spTgt spid="16"/>
                  </p:tgtEl>
                </p:cond>
              </p:nextCondLst>
            </p:seq>
            <p:seq concurrent="1" nextAc="seek">
              <p:cTn id="42" restart="whenNotActive" fill="hold" evtFilter="cancelBubble" nodeType="interactiveSeq">
                <p:stCondLst>
                  <p:cond evt="onClick" delay="0">
                    <p:tgtEl>
                      <p:spTgt spid="22"/>
                    </p:tgtEl>
                  </p:cond>
                </p:stCondLst>
                <p:endSync evt="end" delay="0">
                  <p:rtn val="all"/>
                </p:endSync>
                <p:childTnLst>
                  <p:par>
                    <p:cTn id="43" fill="hold">
                      <p:stCondLst>
                        <p:cond delay="0"/>
                      </p:stCondLst>
                      <p:childTnLst>
                        <p:par>
                          <p:cTn id="44" fill="hold">
                            <p:stCondLst>
                              <p:cond delay="0"/>
                            </p:stCondLst>
                            <p:childTnLst>
                              <p:par>
                                <p:cTn id="45" presetID="1" presetClass="exit" presetSubtype="0" fill="hold" grpId="0" nodeType="clickEffect">
                                  <p:stCondLst>
                                    <p:cond delay="0"/>
                                  </p:stCondLst>
                                  <p:childTnLst>
                                    <p:set>
                                      <p:cBhvr>
                                        <p:cTn id="46" dur="1" fill="hold">
                                          <p:stCondLst>
                                            <p:cond delay="0"/>
                                          </p:stCondLst>
                                        </p:cTn>
                                        <p:tgtEl>
                                          <p:spTgt spid="22"/>
                                        </p:tgtEl>
                                        <p:attrNameLst>
                                          <p:attrName>style.visibility</p:attrName>
                                        </p:attrNameLst>
                                      </p:cBhvr>
                                      <p:to>
                                        <p:strVal val="hidden"/>
                                      </p:to>
                                    </p:set>
                                  </p:childTnLst>
                                </p:cTn>
                              </p:par>
                            </p:childTnLst>
                          </p:cTn>
                        </p:par>
                      </p:childTnLst>
                    </p:cTn>
                  </p:par>
                </p:childTnLst>
              </p:cTn>
              <p:nextCondLst>
                <p:cond evt="onClick" delay="0">
                  <p:tgtEl>
                    <p:spTgt spid="22"/>
                  </p:tgtEl>
                </p:cond>
              </p:nextCondLst>
            </p:seq>
            <p:seq concurrent="1" nextAc="seek">
              <p:cTn id="47" restart="whenNotActive" fill="hold" evtFilter="cancelBubble" nodeType="interactiveSeq">
                <p:stCondLst>
                  <p:cond evt="onClick" delay="0">
                    <p:tgtEl>
                      <p:spTgt spid="24"/>
                    </p:tgtEl>
                  </p:cond>
                </p:stCondLst>
                <p:endSync evt="end" delay="0">
                  <p:rtn val="all"/>
                </p:endSync>
                <p:childTnLst>
                  <p:par>
                    <p:cTn id="48" fill="hold">
                      <p:stCondLst>
                        <p:cond delay="0"/>
                      </p:stCondLst>
                      <p:childTnLst>
                        <p:par>
                          <p:cTn id="49" fill="hold">
                            <p:stCondLst>
                              <p:cond delay="0"/>
                            </p:stCondLst>
                            <p:childTnLst>
                              <p:par>
                                <p:cTn id="50" presetID="1" presetClass="exit" presetSubtype="0" fill="hold" grpId="0" nodeType="clickEffect">
                                  <p:stCondLst>
                                    <p:cond delay="0"/>
                                  </p:stCondLst>
                                  <p:childTnLst>
                                    <p:set>
                                      <p:cBhvr>
                                        <p:cTn id="51" dur="1" fill="hold">
                                          <p:stCondLst>
                                            <p:cond delay="0"/>
                                          </p:stCondLst>
                                        </p:cTn>
                                        <p:tgtEl>
                                          <p:spTgt spid="24"/>
                                        </p:tgtEl>
                                        <p:attrNameLst>
                                          <p:attrName>style.visibility</p:attrName>
                                        </p:attrNameLst>
                                      </p:cBhvr>
                                      <p:to>
                                        <p:strVal val="hidden"/>
                                      </p:to>
                                    </p:set>
                                  </p:childTnLst>
                                </p:cTn>
                              </p:par>
                            </p:childTnLst>
                          </p:cTn>
                        </p:par>
                      </p:childTnLst>
                    </p:cTn>
                  </p:par>
                </p:childTnLst>
              </p:cTn>
              <p:nextCondLst>
                <p:cond evt="onClick" delay="0">
                  <p:tgtEl>
                    <p:spTgt spid="24"/>
                  </p:tgtEl>
                </p:cond>
              </p:nextCondLst>
            </p:seq>
            <p:seq concurrent="1" nextAc="seek">
              <p:cTn id="52" restart="whenNotActive" fill="hold" evtFilter="cancelBubble" nodeType="interactiveSeq">
                <p:stCondLst>
                  <p:cond evt="onClick" delay="0">
                    <p:tgtEl>
                      <p:spTgt spid="20"/>
                    </p:tgtEl>
                  </p:cond>
                </p:stCondLst>
                <p:endSync evt="end" delay="0">
                  <p:rtn val="all"/>
                </p:endSync>
                <p:childTnLst>
                  <p:par>
                    <p:cTn id="53" fill="hold">
                      <p:stCondLst>
                        <p:cond delay="0"/>
                      </p:stCondLst>
                      <p:childTnLst>
                        <p:par>
                          <p:cTn id="54" fill="hold">
                            <p:stCondLst>
                              <p:cond delay="0"/>
                            </p:stCondLst>
                            <p:childTnLst>
                              <p:par>
                                <p:cTn id="55" presetID="1" presetClass="exit" presetSubtype="0" fill="hold" grpId="0" nodeType="clickEffect">
                                  <p:stCondLst>
                                    <p:cond delay="0"/>
                                  </p:stCondLst>
                                  <p:childTnLst>
                                    <p:set>
                                      <p:cBhvr>
                                        <p:cTn id="56" dur="1" fill="hold">
                                          <p:stCondLst>
                                            <p:cond delay="0"/>
                                          </p:stCondLst>
                                        </p:cTn>
                                        <p:tgtEl>
                                          <p:spTgt spid="20"/>
                                        </p:tgtEl>
                                        <p:attrNameLst>
                                          <p:attrName>style.visibility</p:attrName>
                                        </p:attrNameLst>
                                      </p:cBhvr>
                                      <p:to>
                                        <p:strVal val="hidden"/>
                                      </p:to>
                                    </p:set>
                                  </p:childTnLst>
                                </p:cTn>
                              </p:par>
                            </p:childTnLst>
                          </p:cTn>
                        </p:par>
                      </p:childTnLst>
                    </p:cTn>
                  </p:par>
                </p:childTnLst>
              </p:cTn>
              <p:nextCondLst>
                <p:cond evt="onClick" delay="0">
                  <p:tgtEl>
                    <p:spTgt spid="20"/>
                  </p:tgtEl>
                </p:cond>
              </p:nextCondLst>
            </p:seq>
            <p:seq concurrent="1" nextAc="seek">
              <p:cTn id="57" restart="whenNotActive" fill="hold" evtFilter="cancelBubble" nodeType="interactiveSeq">
                <p:stCondLst>
                  <p:cond evt="onClick" delay="0">
                    <p:tgtEl>
                      <p:spTgt spid="18"/>
                    </p:tgtEl>
                  </p:cond>
                </p:stCondLst>
                <p:endSync evt="end" delay="0">
                  <p:rtn val="all"/>
                </p:endSync>
                <p:childTnLst>
                  <p:par>
                    <p:cTn id="58" fill="hold">
                      <p:stCondLst>
                        <p:cond delay="0"/>
                      </p:stCondLst>
                      <p:childTnLst>
                        <p:par>
                          <p:cTn id="59" fill="hold">
                            <p:stCondLst>
                              <p:cond delay="0"/>
                            </p:stCondLst>
                            <p:childTnLst>
                              <p:par>
                                <p:cTn id="60" presetID="1" presetClass="exit" presetSubtype="0" fill="hold" grpId="0" nodeType="clickEffect">
                                  <p:stCondLst>
                                    <p:cond delay="0"/>
                                  </p:stCondLst>
                                  <p:childTnLst>
                                    <p:set>
                                      <p:cBhvr>
                                        <p:cTn id="61" dur="1" fill="hold">
                                          <p:stCondLst>
                                            <p:cond delay="0"/>
                                          </p:stCondLst>
                                        </p:cTn>
                                        <p:tgtEl>
                                          <p:spTgt spid="18"/>
                                        </p:tgtEl>
                                        <p:attrNameLst>
                                          <p:attrName>style.visibility</p:attrName>
                                        </p:attrNameLst>
                                      </p:cBhvr>
                                      <p:to>
                                        <p:strVal val="hidden"/>
                                      </p:to>
                                    </p:set>
                                  </p:childTnLst>
                                </p:cTn>
                              </p:par>
                            </p:childTnLst>
                          </p:cTn>
                        </p:par>
                      </p:childTnLst>
                    </p:cTn>
                  </p:par>
                </p:childTnLst>
              </p:cTn>
              <p:nextCondLst>
                <p:cond evt="onClick" delay="0">
                  <p:tgtEl>
                    <p:spTgt spid="18"/>
                  </p:tgtEl>
                </p:cond>
              </p:nextCondLst>
            </p:seq>
          </p:childTnLst>
        </p:cTn>
      </p:par>
    </p:tnLst>
    <p:bldLst>
      <p:bldP spid="10"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a:t>A Random Quiz</a:t>
            </a:r>
          </a:p>
        </p:txBody>
      </p:sp>
      <p:sp>
        <p:nvSpPr>
          <p:cNvPr id="5" name="Content Placeholder 4"/>
          <p:cNvSpPr>
            <a:spLocks noGrp="1"/>
          </p:cNvSpPr>
          <p:nvPr>
            <p:ph idx="1"/>
          </p:nvPr>
        </p:nvSpPr>
        <p:spPr>
          <a:xfrm>
            <a:off x="628650" y="2226469"/>
            <a:ext cx="7886700" cy="3499961"/>
          </a:xfrm>
        </p:spPr>
        <p:txBody>
          <a:bodyPr>
            <a:normAutofit fontScale="92500" lnSpcReduction="20000"/>
          </a:bodyPr>
          <a:lstStyle/>
          <a:p>
            <a:pPr marL="385763" indent="-385763">
              <a:buFont typeface="+mj-lt"/>
              <a:buAutoNum type="arabicPeriod"/>
            </a:pPr>
            <a:r>
              <a:rPr lang="en-GB" dirty="0"/>
              <a:t>How many humanities rooms are there in the school?</a:t>
            </a:r>
          </a:p>
          <a:p>
            <a:pPr marL="385763" indent="-385763">
              <a:buFont typeface="+mj-lt"/>
              <a:buAutoNum type="arabicPeriod"/>
            </a:pPr>
            <a:r>
              <a:rPr lang="en-GB" dirty="0"/>
              <a:t>In what year did the referendum vote </a:t>
            </a:r>
            <a:r>
              <a:rPr lang="en-GB"/>
              <a:t>for Brexit to </a:t>
            </a:r>
            <a:r>
              <a:rPr lang="en-GB" dirty="0"/>
              <a:t>happen?</a:t>
            </a:r>
          </a:p>
          <a:p>
            <a:pPr marL="385763" indent="-385763">
              <a:buFont typeface="+mj-lt"/>
              <a:buAutoNum type="arabicPeriod"/>
            </a:pPr>
            <a:r>
              <a:rPr lang="en-GB" dirty="0"/>
              <a:t>Who is the head of Year 9?</a:t>
            </a:r>
          </a:p>
          <a:p>
            <a:pPr marL="385763" indent="-385763">
              <a:buFont typeface="+mj-lt"/>
              <a:buAutoNum type="arabicPeriod"/>
            </a:pPr>
            <a:r>
              <a:rPr lang="en-GB" dirty="0"/>
              <a:t>What important event happened for women in the UK 100 years ago?</a:t>
            </a:r>
          </a:p>
          <a:p>
            <a:pPr marL="385763" indent="-385763">
              <a:buFont typeface="+mj-lt"/>
              <a:buAutoNum type="arabicPeriod"/>
            </a:pPr>
            <a:r>
              <a:rPr lang="en-GB" dirty="0"/>
              <a:t>How many tutor groups are in Year 8?</a:t>
            </a:r>
          </a:p>
          <a:p>
            <a:pPr marL="385763" indent="-385763">
              <a:buFont typeface="+mj-lt"/>
              <a:buAutoNum type="arabicPeriod"/>
            </a:pPr>
            <a:r>
              <a:rPr lang="en-GB" dirty="0"/>
              <a:t>Who is the British Prime Minister?</a:t>
            </a:r>
          </a:p>
          <a:p>
            <a:pPr marL="385763" indent="-385763">
              <a:buFont typeface="+mj-lt"/>
              <a:buAutoNum type="arabicPeriod"/>
            </a:pPr>
            <a:r>
              <a:rPr lang="en-GB" dirty="0"/>
              <a:t>How many English teachers are there?</a:t>
            </a:r>
          </a:p>
          <a:p>
            <a:pPr marL="385763" indent="-385763">
              <a:buFont typeface="+mj-lt"/>
              <a:buAutoNum type="arabicPeriod"/>
            </a:pPr>
            <a:r>
              <a:rPr lang="en-GB" dirty="0"/>
              <a:t>Who is the current British foreign minister?</a:t>
            </a:r>
          </a:p>
          <a:p>
            <a:pPr marL="385763" indent="-385763">
              <a:buFont typeface="+mj-lt"/>
              <a:buAutoNum type="arabicPeriod"/>
            </a:pPr>
            <a:r>
              <a:rPr lang="en-GB" dirty="0"/>
              <a:t>How many times a week should you get PSHE homework?</a:t>
            </a:r>
          </a:p>
          <a:p>
            <a:pPr marL="385763" indent="-385763">
              <a:buFont typeface="+mj-lt"/>
              <a:buAutoNum type="arabicPeriod"/>
            </a:pPr>
            <a:r>
              <a:rPr lang="en-GB" dirty="0"/>
              <a:t>When was the last general election?</a:t>
            </a:r>
          </a:p>
        </p:txBody>
      </p:sp>
    </p:spTree>
    <p:extLst>
      <p:ext uri="{BB962C8B-B14F-4D97-AF65-F5344CB8AC3E}">
        <p14:creationId xmlns:p14="http://schemas.microsoft.com/office/powerpoint/2010/main" val="31853912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additive="base">
                                        <p:cTn id="7"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xEl>
                                              <p:pRg st="1" end="1"/>
                                            </p:txEl>
                                          </p:spTgt>
                                        </p:tgtEl>
                                        <p:attrNameLst>
                                          <p:attrName>style.visibility</p:attrName>
                                        </p:attrNameLst>
                                      </p:cBhvr>
                                      <p:to>
                                        <p:strVal val="visible"/>
                                      </p:to>
                                    </p:set>
                                    <p:anim calcmode="lin" valueType="num">
                                      <p:cBhvr additive="base">
                                        <p:cTn id="13" dur="500" fill="hold"/>
                                        <p:tgtEl>
                                          <p:spTgt spid="5">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
                                            <p:txEl>
                                              <p:pRg st="2" end="2"/>
                                            </p:txEl>
                                          </p:spTgt>
                                        </p:tgtEl>
                                        <p:attrNameLst>
                                          <p:attrName>style.visibility</p:attrName>
                                        </p:attrNameLst>
                                      </p:cBhvr>
                                      <p:to>
                                        <p:strVal val="visible"/>
                                      </p:to>
                                    </p:set>
                                    <p:anim calcmode="lin" valueType="num">
                                      <p:cBhvr additive="base">
                                        <p:cTn id="19" dur="500" fill="hold"/>
                                        <p:tgtEl>
                                          <p:spTgt spid="5">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
                                            <p:txEl>
                                              <p:pRg st="3" end="3"/>
                                            </p:txEl>
                                          </p:spTgt>
                                        </p:tgtEl>
                                        <p:attrNameLst>
                                          <p:attrName>style.visibility</p:attrName>
                                        </p:attrNameLst>
                                      </p:cBhvr>
                                      <p:to>
                                        <p:strVal val="visible"/>
                                      </p:to>
                                    </p:set>
                                    <p:anim calcmode="lin" valueType="num">
                                      <p:cBhvr additive="base">
                                        <p:cTn id="25" dur="500" fill="hold"/>
                                        <p:tgtEl>
                                          <p:spTgt spid="5">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5">
                                            <p:txEl>
                                              <p:pRg st="4" end="4"/>
                                            </p:txEl>
                                          </p:spTgt>
                                        </p:tgtEl>
                                        <p:attrNameLst>
                                          <p:attrName>style.visibility</p:attrName>
                                        </p:attrNameLst>
                                      </p:cBhvr>
                                      <p:to>
                                        <p:strVal val="visible"/>
                                      </p:to>
                                    </p:set>
                                    <p:anim calcmode="lin" valueType="num">
                                      <p:cBhvr additive="base">
                                        <p:cTn id="31" dur="500" fill="hold"/>
                                        <p:tgtEl>
                                          <p:spTgt spid="5">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5">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5">
                                            <p:txEl>
                                              <p:pRg st="5" end="5"/>
                                            </p:txEl>
                                          </p:spTgt>
                                        </p:tgtEl>
                                        <p:attrNameLst>
                                          <p:attrName>style.visibility</p:attrName>
                                        </p:attrNameLst>
                                      </p:cBhvr>
                                      <p:to>
                                        <p:strVal val="visible"/>
                                      </p:to>
                                    </p:set>
                                    <p:anim calcmode="lin" valueType="num">
                                      <p:cBhvr additive="base">
                                        <p:cTn id="37" dur="500" fill="hold"/>
                                        <p:tgtEl>
                                          <p:spTgt spid="5">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5">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5">
                                            <p:txEl>
                                              <p:pRg st="6" end="6"/>
                                            </p:txEl>
                                          </p:spTgt>
                                        </p:tgtEl>
                                        <p:attrNameLst>
                                          <p:attrName>style.visibility</p:attrName>
                                        </p:attrNameLst>
                                      </p:cBhvr>
                                      <p:to>
                                        <p:strVal val="visible"/>
                                      </p:to>
                                    </p:set>
                                    <p:anim calcmode="lin" valueType="num">
                                      <p:cBhvr additive="base">
                                        <p:cTn id="43" dur="500" fill="hold"/>
                                        <p:tgtEl>
                                          <p:spTgt spid="5">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5">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5">
                                            <p:txEl>
                                              <p:pRg st="7" end="7"/>
                                            </p:txEl>
                                          </p:spTgt>
                                        </p:tgtEl>
                                        <p:attrNameLst>
                                          <p:attrName>style.visibility</p:attrName>
                                        </p:attrNameLst>
                                      </p:cBhvr>
                                      <p:to>
                                        <p:strVal val="visible"/>
                                      </p:to>
                                    </p:set>
                                    <p:anim calcmode="lin" valueType="num">
                                      <p:cBhvr additive="base">
                                        <p:cTn id="49" dur="500" fill="hold"/>
                                        <p:tgtEl>
                                          <p:spTgt spid="5">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5">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 calcmode="lin" valueType="num">
                                      <p:cBhvr additive="base">
                                        <p:cTn id="55" dur="500" fill="hold"/>
                                        <p:tgtEl>
                                          <p:spTgt spid="5">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5">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5">
                                            <p:txEl>
                                              <p:pRg st="9" end="9"/>
                                            </p:txEl>
                                          </p:spTgt>
                                        </p:tgtEl>
                                        <p:attrNameLst>
                                          <p:attrName>style.visibility</p:attrName>
                                        </p:attrNameLst>
                                      </p:cBhvr>
                                      <p:to>
                                        <p:strVal val="visible"/>
                                      </p:to>
                                    </p:set>
                                    <p:anim calcmode="lin" valueType="num">
                                      <p:cBhvr additive="base">
                                        <p:cTn id="61" dur="500" fill="hold"/>
                                        <p:tgtEl>
                                          <p:spTgt spid="5">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5">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Custom 1">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131</TotalTime>
  <Words>1123</Words>
  <Application>Microsoft Office PowerPoint</Application>
  <PresentationFormat>On-screen Show (4:3)</PresentationFormat>
  <Paragraphs>181</Paragraphs>
  <Slides>28</Slides>
  <Notes>1</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28</vt:i4>
      </vt:variant>
    </vt:vector>
  </HeadingPairs>
  <TitlesOfParts>
    <vt:vector size="38" baseType="lpstr">
      <vt:lpstr>Arial</vt:lpstr>
      <vt:lpstr>Calibri</vt:lpstr>
      <vt:lpstr>Calibri Light</vt:lpstr>
      <vt:lpstr>Comic Sans MS</vt:lpstr>
      <vt:lpstr>Courier New</vt:lpstr>
      <vt:lpstr>Office Theme</vt:lpstr>
      <vt:lpstr>1_Office Theme</vt:lpstr>
      <vt:lpstr>2_Office Theme</vt:lpstr>
      <vt:lpstr>3_Office Theme</vt:lpstr>
      <vt:lpstr>4_Office Theme</vt:lpstr>
      <vt:lpstr>PowerPoint Presentation</vt:lpstr>
      <vt:lpstr>PowerPoint Presentation</vt:lpstr>
      <vt:lpstr>Does punishment work?</vt:lpstr>
      <vt:lpstr>To Start…</vt:lpstr>
      <vt:lpstr>Pair Work</vt:lpstr>
      <vt:lpstr>Individual work</vt:lpstr>
      <vt:lpstr>Success Criteria</vt:lpstr>
      <vt:lpstr>PowerPoint Presentation</vt:lpstr>
      <vt:lpstr>A Random Quiz</vt:lpstr>
      <vt:lpstr>Answers</vt:lpstr>
      <vt:lpstr>The Glass Ceiling</vt:lpstr>
      <vt:lpstr>Write a definition</vt:lpstr>
      <vt:lpstr>Pair work</vt:lpstr>
      <vt:lpstr>Group Work</vt:lpstr>
      <vt:lpstr>“Men and women will never be equal”</vt:lpstr>
      <vt:lpstr>PowerPoint Presentation</vt:lpstr>
      <vt:lpstr>PowerPoint Presentation</vt:lpstr>
      <vt:lpstr>PowerPoint Presentation</vt:lpstr>
      <vt:lpstr>PowerPoint Presentation</vt:lpstr>
      <vt:lpstr>PowerPoint Presentation</vt:lpstr>
      <vt:lpstr>PowerPoint Presentation</vt:lpstr>
      <vt:lpstr>Censorship</vt:lpstr>
      <vt:lpstr>What is censorship?</vt:lpstr>
      <vt:lpstr>PowerPoint Presentation</vt:lpstr>
      <vt:lpstr>PowerPoint Presentation</vt:lpstr>
      <vt:lpstr>PowerPoint Presentation</vt:lpstr>
      <vt:lpstr>A recent case in the news</vt:lpstr>
      <vt:lpstr>PowerPoint Presentation</vt:lpstr>
    </vt:vector>
  </TitlesOfParts>
  <Company>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Laws and Punishment</dc:title>
  <dc:creator>lbeeley</dc:creator>
  <cp:lastModifiedBy>Matthew Macaulay</cp:lastModifiedBy>
  <cp:revision>16</cp:revision>
  <dcterms:created xsi:type="dcterms:W3CDTF">2012-03-20T13:22:04Z</dcterms:created>
  <dcterms:modified xsi:type="dcterms:W3CDTF">2022-01-25T13:39:08Z</dcterms:modified>
</cp:coreProperties>
</file>