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60" r:id="rId7"/>
    <p:sldId id="259" r:id="rId8"/>
    <p:sldId id="262" r:id="rId9"/>
    <p:sldId id="261" r:id="rId10"/>
    <p:sldId id="267" r:id="rId11"/>
    <p:sldId id="274" r:id="rId12"/>
    <p:sldId id="281" r:id="rId13"/>
    <p:sldId id="284" r:id="rId14"/>
    <p:sldId id="285" r:id="rId15"/>
    <p:sldId id="286" r:id="rId16"/>
    <p:sldId id="289" r:id="rId17"/>
    <p:sldId id="290" r:id="rId18"/>
    <p:sldId id="291" r:id="rId19"/>
    <p:sldId id="292" r:id="rId20"/>
    <p:sldId id="297" r:id="rId21"/>
    <p:sldId id="293" r:id="rId22"/>
    <p:sldId id="294" r:id="rId23"/>
    <p:sldId id="295" r:id="rId24"/>
    <p:sldId id="296" r:id="rId25"/>
    <p:sldId id="287" r:id="rId26"/>
    <p:sldId id="298" r:id="rId27"/>
    <p:sldId id="299" r:id="rId28"/>
    <p:sldId id="300" r:id="rId29"/>
    <p:sldId id="301" r:id="rId30"/>
    <p:sldId id="302" r:id="rId31"/>
    <p:sldId id="303" r:id="rId32"/>
    <p:sldId id="304" r:id="rId33"/>
    <p:sldId id="305" r:id="rId34"/>
    <p:sldId id="312" r:id="rId35"/>
    <p:sldId id="313" r:id="rId36"/>
    <p:sldId id="314" r:id="rId37"/>
    <p:sldId id="318" r:id="rId38"/>
    <p:sldId id="309" r:id="rId39"/>
    <p:sldId id="315" r:id="rId40"/>
    <p:sldId id="316" r:id="rId41"/>
    <p:sldId id="317" r:id="rId42"/>
    <p:sldId id="319" r:id="rId43"/>
    <p:sldId id="320" r:id="rId44"/>
    <p:sldId id="321" r:id="rId45"/>
    <p:sldId id="322" r:id="rId46"/>
    <p:sldId id="3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7CB212-96A2-4823-8DB2-B47F8B95EC6D}"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CB212-96A2-4823-8DB2-B47F8B95EC6D}"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CB212-96A2-4823-8DB2-B47F8B95EC6D}"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67C1C3C-2181-493A-B054-7344FF238437}" type="datetimeFigureOut">
              <a:rPr lang="en-GB" smtClean="0"/>
              <a:t>2/14/2022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E9CE86F-E574-4321-A988-DF1FD362BB89}" type="slidenum">
              <a:rPr lang="en-GB" smtClean="0"/>
              <a:t>‹#›</a:t>
            </a:fld>
            <a:endParaRPr lang="en-GB"/>
          </a:p>
        </p:txBody>
      </p:sp>
    </p:spTree>
    <p:extLst>
      <p:ext uri="{BB962C8B-B14F-4D97-AF65-F5344CB8AC3E}">
        <p14:creationId xmlns:p14="http://schemas.microsoft.com/office/powerpoint/2010/main" val="409446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7C1C3C-2181-493A-B054-7344FF238437}" type="datetimeFigureOut">
              <a:rPr lang="en-GB" smtClean="0"/>
              <a:t>2/14/2022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CE86F-E574-4321-A988-DF1FD362BB89}"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1702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7C1C3C-2181-493A-B054-7344FF238437}" type="datetimeFigureOut">
              <a:rPr lang="en-GB" smtClean="0"/>
              <a:t>2/14/2022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CE86F-E574-4321-A988-DF1FD362BB89}"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779191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7C1C3C-2181-493A-B054-7344FF238437}" type="datetimeFigureOut">
              <a:rPr lang="en-GB" smtClean="0"/>
              <a:t>2/14/2022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9CE86F-E574-4321-A988-DF1FD362BB89}"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1547819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7C1C3C-2181-493A-B054-7344FF238437}" type="datetimeFigureOut">
              <a:rPr lang="en-GB" smtClean="0"/>
              <a:t>2/14/2022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9CE86F-E574-4321-A988-DF1FD362BB89}" type="slidenum">
              <a:rPr lang="en-GB" smtClean="0"/>
              <a:t>‹#›</a:t>
            </a:fld>
            <a:endParaRPr lang="en-GB"/>
          </a:p>
        </p:txBody>
      </p:sp>
    </p:spTree>
    <p:extLst>
      <p:ext uri="{BB962C8B-B14F-4D97-AF65-F5344CB8AC3E}">
        <p14:creationId xmlns:p14="http://schemas.microsoft.com/office/powerpoint/2010/main" val="8106760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7C1C3C-2181-493A-B054-7344FF238437}" type="datetimeFigureOut">
              <a:rPr lang="en-GB" smtClean="0"/>
              <a:t>2/14/2022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9CE86F-E574-4321-A988-DF1FD362BB89}"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6451297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C1C3C-2181-493A-B054-7344FF238437}" type="datetimeFigureOut">
              <a:rPr lang="en-GB" smtClean="0"/>
              <a:t>2/14/2022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9CE86F-E574-4321-A988-DF1FD362BB89}" type="slidenum">
              <a:rPr lang="en-GB" smtClean="0"/>
              <a:t>‹#›</a:t>
            </a:fld>
            <a:endParaRPr lang="en-GB"/>
          </a:p>
        </p:txBody>
      </p:sp>
    </p:spTree>
    <p:extLst>
      <p:ext uri="{BB962C8B-B14F-4D97-AF65-F5344CB8AC3E}">
        <p14:creationId xmlns:p14="http://schemas.microsoft.com/office/powerpoint/2010/main" val="109724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67C1C3C-2181-493A-B054-7344FF238437}" type="datetimeFigureOut">
              <a:rPr lang="en-GB" smtClean="0"/>
              <a:t>2/14/2022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9CE86F-E574-4321-A988-DF1FD362BB89}" type="slidenum">
              <a:rPr lang="en-GB" smtClean="0"/>
              <a:t>‹#›</a:t>
            </a:fld>
            <a:endParaRPr lang="en-GB"/>
          </a:p>
        </p:txBody>
      </p:sp>
    </p:spTree>
    <p:extLst>
      <p:ext uri="{BB962C8B-B14F-4D97-AF65-F5344CB8AC3E}">
        <p14:creationId xmlns:p14="http://schemas.microsoft.com/office/powerpoint/2010/main" val="25678898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CB212-96A2-4823-8DB2-B47F8B95EC6D}"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67C1C3C-2181-493A-B054-7344FF238437}" type="datetimeFigureOut">
              <a:rPr lang="en-GB" smtClean="0"/>
              <a:t>2/14/2022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E9CE86F-E574-4321-A988-DF1FD362BB89}"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53813953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7C1C3C-2181-493A-B054-7344FF238437}" type="datetimeFigureOut">
              <a:rPr lang="en-GB" smtClean="0"/>
              <a:t>2/14/2022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CE86F-E574-4321-A988-DF1FD362BB89}" type="slidenum">
              <a:rPr lang="en-GB" smtClean="0"/>
              <a:t>‹#›</a:t>
            </a:fld>
            <a:endParaRPr lang="en-GB"/>
          </a:p>
        </p:txBody>
      </p:sp>
    </p:spTree>
    <p:extLst>
      <p:ext uri="{BB962C8B-B14F-4D97-AF65-F5344CB8AC3E}">
        <p14:creationId xmlns:p14="http://schemas.microsoft.com/office/powerpoint/2010/main" val="1916330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7C1C3C-2181-493A-B054-7344FF238437}" type="datetimeFigureOut">
              <a:rPr lang="en-GB" smtClean="0"/>
              <a:t>2/14/2022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9CE86F-E574-4321-A988-DF1FD362BB89}" type="slidenum">
              <a:rPr lang="en-GB" smtClean="0"/>
              <a:t>‹#›</a:t>
            </a:fld>
            <a:endParaRPr lang="en-GB"/>
          </a:p>
        </p:txBody>
      </p:sp>
    </p:spTree>
    <p:extLst>
      <p:ext uri="{BB962C8B-B14F-4D97-AF65-F5344CB8AC3E}">
        <p14:creationId xmlns:p14="http://schemas.microsoft.com/office/powerpoint/2010/main" val="146118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92F9-1F20-4AAB-A27F-AAD65E4913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384AEC-5EE5-4412-A03C-77A0CB7336E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56B4B0-C7D0-4150-8B27-C19D1E4F43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B52723-79DC-4BF5-B030-87EE550AEC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B21958E-00F3-4680-840E-45D5FC502C69}"/>
              </a:ext>
            </a:extLst>
          </p:cNvPr>
          <p:cNvSpPr>
            <a:spLocks noGrp="1"/>
          </p:cNvSpPr>
          <p:nvPr>
            <p:ph type="sldNum" sz="quarter" idx="12"/>
          </p:nvPr>
        </p:nvSpPr>
        <p:spPr/>
        <p:txBody>
          <a:bodyPr/>
          <a:lstStyle>
            <a:lvl1pPr>
              <a:defRPr/>
            </a:lvl1pPr>
          </a:lstStyle>
          <a:p>
            <a:fld id="{B1947B56-C16B-4736-BD19-22A2CA8BE81E}" type="slidenum">
              <a:rPr lang="en-US" altLang="en-US"/>
              <a:pPr/>
              <a:t>‹#›</a:t>
            </a:fld>
            <a:endParaRPr lang="en-US" altLang="en-US"/>
          </a:p>
        </p:txBody>
      </p:sp>
    </p:spTree>
    <p:extLst>
      <p:ext uri="{BB962C8B-B14F-4D97-AF65-F5344CB8AC3E}">
        <p14:creationId xmlns:p14="http://schemas.microsoft.com/office/powerpoint/2010/main" val="119955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BD80-CF88-4E0E-BFFA-D03CF0F675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D2C26D-7820-4896-B262-A89306908F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F1791B-DC7B-4E1E-9D5A-D35B4C9BBF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525215-54CF-4536-9990-EAD923FDBD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0CC094-92A1-46A0-8178-B232E8C7ADB2}"/>
              </a:ext>
            </a:extLst>
          </p:cNvPr>
          <p:cNvSpPr>
            <a:spLocks noGrp="1"/>
          </p:cNvSpPr>
          <p:nvPr>
            <p:ph type="sldNum" sz="quarter" idx="12"/>
          </p:nvPr>
        </p:nvSpPr>
        <p:spPr/>
        <p:txBody>
          <a:bodyPr/>
          <a:lstStyle>
            <a:lvl1pPr>
              <a:defRPr/>
            </a:lvl1pPr>
          </a:lstStyle>
          <a:p>
            <a:fld id="{226812C4-EB2B-4309-B6B8-F642AC01C20A}" type="slidenum">
              <a:rPr lang="en-US" altLang="en-US"/>
              <a:pPr/>
              <a:t>‹#›</a:t>
            </a:fld>
            <a:endParaRPr lang="en-US" altLang="en-US"/>
          </a:p>
        </p:txBody>
      </p:sp>
    </p:spTree>
    <p:extLst>
      <p:ext uri="{BB962C8B-B14F-4D97-AF65-F5344CB8AC3E}">
        <p14:creationId xmlns:p14="http://schemas.microsoft.com/office/powerpoint/2010/main" val="3748721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DE06-EEED-42B4-82E1-778C41E37E7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62CB12-FB78-4885-9F08-96E1FDDC277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190E8D5-8181-4158-B978-125403F88B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A345C06-729E-4CFF-8A85-F49AB98691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C9F6B5-E1F8-4FBA-AA77-9A97AD444394}"/>
              </a:ext>
            </a:extLst>
          </p:cNvPr>
          <p:cNvSpPr>
            <a:spLocks noGrp="1"/>
          </p:cNvSpPr>
          <p:nvPr>
            <p:ph type="sldNum" sz="quarter" idx="12"/>
          </p:nvPr>
        </p:nvSpPr>
        <p:spPr/>
        <p:txBody>
          <a:bodyPr/>
          <a:lstStyle>
            <a:lvl1pPr>
              <a:defRPr/>
            </a:lvl1pPr>
          </a:lstStyle>
          <a:p>
            <a:fld id="{2B24C278-7609-4E15-9369-16DF2832573D}" type="slidenum">
              <a:rPr lang="en-US" altLang="en-US"/>
              <a:pPr/>
              <a:t>‹#›</a:t>
            </a:fld>
            <a:endParaRPr lang="en-US" altLang="en-US"/>
          </a:p>
        </p:txBody>
      </p:sp>
    </p:spTree>
    <p:extLst>
      <p:ext uri="{BB962C8B-B14F-4D97-AF65-F5344CB8AC3E}">
        <p14:creationId xmlns:p14="http://schemas.microsoft.com/office/powerpoint/2010/main" val="402525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1E31-273D-449A-93FF-2B86C9224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D5DED2-B9C0-46FD-86BF-5B4E3CCBD8E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EE96D2-4FD9-401E-AEAD-A982CA39EE3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ED35DB-F695-40EF-84BB-68DC3A5543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1A4364-801A-4C1E-8699-9D16A0CF38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C2E3AE-8997-4AB7-AE7D-3B4C121F0ECA}"/>
              </a:ext>
            </a:extLst>
          </p:cNvPr>
          <p:cNvSpPr>
            <a:spLocks noGrp="1"/>
          </p:cNvSpPr>
          <p:nvPr>
            <p:ph type="sldNum" sz="quarter" idx="12"/>
          </p:nvPr>
        </p:nvSpPr>
        <p:spPr/>
        <p:txBody>
          <a:bodyPr/>
          <a:lstStyle>
            <a:lvl1pPr>
              <a:defRPr/>
            </a:lvl1pPr>
          </a:lstStyle>
          <a:p>
            <a:fld id="{76CED764-4169-4466-80EE-A4E35261251E}" type="slidenum">
              <a:rPr lang="en-US" altLang="en-US"/>
              <a:pPr/>
              <a:t>‹#›</a:t>
            </a:fld>
            <a:endParaRPr lang="en-US" altLang="en-US"/>
          </a:p>
        </p:txBody>
      </p:sp>
    </p:spTree>
    <p:extLst>
      <p:ext uri="{BB962C8B-B14F-4D97-AF65-F5344CB8AC3E}">
        <p14:creationId xmlns:p14="http://schemas.microsoft.com/office/powerpoint/2010/main" val="422442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6B71-45F0-49A9-92F1-AEC4C99FA4F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30BD1C-68C1-434C-9582-D607D6EC140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DB2F46-0FD4-48E3-82E5-5EBB6EA0909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158C20-295C-4C4B-BB26-94A039D425E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ADA3F-C1FB-41CB-9115-373B36EC0BA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2C3193-7004-423A-B26C-FC2DFEE962A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F9C6E71-FDDA-4064-8CD1-A16BA964934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AB52EE5-7822-4C10-9A84-FBF8934CB71C}"/>
              </a:ext>
            </a:extLst>
          </p:cNvPr>
          <p:cNvSpPr>
            <a:spLocks noGrp="1"/>
          </p:cNvSpPr>
          <p:nvPr>
            <p:ph type="sldNum" sz="quarter" idx="12"/>
          </p:nvPr>
        </p:nvSpPr>
        <p:spPr/>
        <p:txBody>
          <a:bodyPr/>
          <a:lstStyle>
            <a:lvl1pPr>
              <a:defRPr/>
            </a:lvl1pPr>
          </a:lstStyle>
          <a:p>
            <a:fld id="{94B4CBAA-4BB6-4A37-9224-0809C68A3D5E}" type="slidenum">
              <a:rPr lang="en-US" altLang="en-US"/>
              <a:pPr/>
              <a:t>‹#›</a:t>
            </a:fld>
            <a:endParaRPr lang="en-US" altLang="en-US"/>
          </a:p>
        </p:txBody>
      </p:sp>
    </p:spTree>
    <p:extLst>
      <p:ext uri="{BB962C8B-B14F-4D97-AF65-F5344CB8AC3E}">
        <p14:creationId xmlns:p14="http://schemas.microsoft.com/office/powerpoint/2010/main" val="1869437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76E9-E509-42A4-A374-B35277310C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1DEC28-C420-4A07-AE29-DF956692C94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A43D6D7-CF74-4E93-90ED-D86D6944805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0B4EF30-6815-41E7-A0E5-5FE2F3908D10}"/>
              </a:ext>
            </a:extLst>
          </p:cNvPr>
          <p:cNvSpPr>
            <a:spLocks noGrp="1"/>
          </p:cNvSpPr>
          <p:nvPr>
            <p:ph type="sldNum" sz="quarter" idx="12"/>
          </p:nvPr>
        </p:nvSpPr>
        <p:spPr/>
        <p:txBody>
          <a:bodyPr/>
          <a:lstStyle>
            <a:lvl1pPr>
              <a:defRPr/>
            </a:lvl1pPr>
          </a:lstStyle>
          <a:p>
            <a:fld id="{787836AA-ED90-4AB5-9E1F-ED6EBEB24170}" type="slidenum">
              <a:rPr lang="en-US" altLang="en-US"/>
              <a:pPr/>
              <a:t>‹#›</a:t>
            </a:fld>
            <a:endParaRPr lang="en-US" altLang="en-US"/>
          </a:p>
        </p:txBody>
      </p:sp>
    </p:spTree>
    <p:extLst>
      <p:ext uri="{BB962C8B-B14F-4D97-AF65-F5344CB8AC3E}">
        <p14:creationId xmlns:p14="http://schemas.microsoft.com/office/powerpoint/2010/main" val="3719068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76064-76BD-4112-99A1-16B77D223B9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F34190-20F8-4423-A123-F9E4F4C6B0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6361AEC-7A2E-4AF2-B54E-7EEC427D1FB1}"/>
              </a:ext>
            </a:extLst>
          </p:cNvPr>
          <p:cNvSpPr>
            <a:spLocks noGrp="1"/>
          </p:cNvSpPr>
          <p:nvPr>
            <p:ph type="sldNum" sz="quarter" idx="12"/>
          </p:nvPr>
        </p:nvSpPr>
        <p:spPr/>
        <p:txBody>
          <a:bodyPr/>
          <a:lstStyle>
            <a:lvl1pPr>
              <a:defRPr/>
            </a:lvl1pPr>
          </a:lstStyle>
          <a:p>
            <a:fld id="{E71C41F7-DE74-49D6-B9BB-E35388A25122}" type="slidenum">
              <a:rPr lang="en-US" altLang="en-US"/>
              <a:pPr/>
              <a:t>‹#›</a:t>
            </a:fld>
            <a:endParaRPr lang="en-US" altLang="en-US"/>
          </a:p>
        </p:txBody>
      </p:sp>
    </p:spTree>
    <p:extLst>
      <p:ext uri="{BB962C8B-B14F-4D97-AF65-F5344CB8AC3E}">
        <p14:creationId xmlns:p14="http://schemas.microsoft.com/office/powerpoint/2010/main" val="226146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CB212-96A2-4823-8DB2-B47F8B95EC6D}"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402B-FC1E-4630-A26D-6A47175F10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555312-97E6-429B-A63A-095CA84CB5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04ECC6-C340-4158-B390-AF7C276268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B0B8D8-E855-4BDD-AC42-1688F8CDD4B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D571D15-4430-4ABE-B0EA-5E554F9A02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556D89F-E36B-4980-B3D9-2428F7CD69CD}"/>
              </a:ext>
            </a:extLst>
          </p:cNvPr>
          <p:cNvSpPr>
            <a:spLocks noGrp="1"/>
          </p:cNvSpPr>
          <p:nvPr>
            <p:ph type="sldNum" sz="quarter" idx="12"/>
          </p:nvPr>
        </p:nvSpPr>
        <p:spPr/>
        <p:txBody>
          <a:bodyPr/>
          <a:lstStyle>
            <a:lvl1pPr>
              <a:defRPr/>
            </a:lvl1pPr>
          </a:lstStyle>
          <a:p>
            <a:fld id="{FA46FB88-C868-47FB-9E05-97250D5B070C}" type="slidenum">
              <a:rPr lang="en-US" altLang="en-US"/>
              <a:pPr/>
              <a:t>‹#›</a:t>
            </a:fld>
            <a:endParaRPr lang="en-US" altLang="en-US"/>
          </a:p>
        </p:txBody>
      </p:sp>
    </p:spTree>
    <p:extLst>
      <p:ext uri="{BB962C8B-B14F-4D97-AF65-F5344CB8AC3E}">
        <p14:creationId xmlns:p14="http://schemas.microsoft.com/office/powerpoint/2010/main" val="730664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C89A-6A2D-4AA1-B403-869E90A9EA1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0BBDC2-6C1C-4868-865B-B9187F56ED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A2631D-68D1-439A-A874-9AA591CA59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848DC8-CE24-42F0-AC78-8C8A4645695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6EABF3-B54A-434E-BCF9-0597EE6A0B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BA20BC8-C78C-479A-8901-20DA30F4B57D}"/>
              </a:ext>
            </a:extLst>
          </p:cNvPr>
          <p:cNvSpPr>
            <a:spLocks noGrp="1"/>
          </p:cNvSpPr>
          <p:nvPr>
            <p:ph type="sldNum" sz="quarter" idx="12"/>
          </p:nvPr>
        </p:nvSpPr>
        <p:spPr/>
        <p:txBody>
          <a:bodyPr/>
          <a:lstStyle>
            <a:lvl1pPr>
              <a:defRPr/>
            </a:lvl1pPr>
          </a:lstStyle>
          <a:p>
            <a:fld id="{3AC2D9F6-DCE4-4AB2-9EFE-0A7B376988F9}" type="slidenum">
              <a:rPr lang="en-US" altLang="en-US"/>
              <a:pPr/>
              <a:t>‹#›</a:t>
            </a:fld>
            <a:endParaRPr lang="en-US" altLang="en-US"/>
          </a:p>
        </p:txBody>
      </p:sp>
    </p:spTree>
    <p:extLst>
      <p:ext uri="{BB962C8B-B14F-4D97-AF65-F5344CB8AC3E}">
        <p14:creationId xmlns:p14="http://schemas.microsoft.com/office/powerpoint/2010/main" val="3476661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0703-6E5E-43DE-887A-0F2DE9761B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54F6C7-33F6-48F0-9723-3C23241F6A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ED0D4-343D-4F21-8514-4BCB64D53F2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3A6C7E-1F50-4640-B4F7-5B0CA2C929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CC0590-6D1F-41CD-B43E-B6D4992A8884}"/>
              </a:ext>
            </a:extLst>
          </p:cNvPr>
          <p:cNvSpPr>
            <a:spLocks noGrp="1"/>
          </p:cNvSpPr>
          <p:nvPr>
            <p:ph type="sldNum" sz="quarter" idx="12"/>
          </p:nvPr>
        </p:nvSpPr>
        <p:spPr/>
        <p:txBody>
          <a:bodyPr/>
          <a:lstStyle>
            <a:lvl1pPr>
              <a:defRPr/>
            </a:lvl1pPr>
          </a:lstStyle>
          <a:p>
            <a:fld id="{D1E4168C-B5EF-410A-B557-78405D0D9D0F}" type="slidenum">
              <a:rPr lang="en-US" altLang="en-US"/>
              <a:pPr/>
              <a:t>‹#›</a:t>
            </a:fld>
            <a:endParaRPr lang="en-US" altLang="en-US"/>
          </a:p>
        </p:txBody>
      </p:sp>
    </p:spTree>
    <p:extLst>
      <p:ext uri="{BB962C8B-B14F-4D97-AF65-F5344CB8AC3E}">
        <p14:creationId xmlns:p14="http://schemas.microsoft.com/office/powerpoint/2010/main" val="956259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6530DE-0D78-49F0-AAE3-C9ED342434FA}"/>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DB29E6-A30B-4466-9D48-44253AA7519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A892E-2FD1-44B7-A740-107FBF169F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6205B1-C99D-4E8F-99D1-6638DF42E0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8EC1FC-2CDA-42FC-BD63-E7E17CE5E07D}"/>
              </a:ext>
            </a:extLst>
          </p:cNvPr>
          <p:cNvSpPr>
            <a:spLocks noGrp="1"/>
          </p:cNvSpPr>
          <p:nvPr>
            <p:ph type="sldNum" sz="quarter" idx="12"/>
          </p:nvPr>
        </p:nvSpPr>
        <p:spPr/>
        <p:txBody>
          <a:bodyPr/>
          <a:lstStyle>
            <a:lvl1pPr>
              <a:defRPr/>
            </a:lvl1pPr>
          </a:lstStyle>
          <a:p>
            <a:fld id="{DA583E2F-0FD4-43DB-B8DD-BE29A397F556}" type="slidenum">
              <a:rPr lang="en-US" altLang="en-US"/>
              <a:pPr/>
              <a:t>‹#›</a:t>
            </a:fld>
            <a:endParaRPr lang="en-US" altLang="en-US"/>
          </a:p>
        </p:txBody>
      </p:sp>
    </p:spTree>
    <p:extLst>
      <p:ext uri="{BB962C8B-B14F-4D97-AF65-F5344CB8AC3E}">
        <p14:creationId xmlns:p14="http://schemas.microsoft.com/office/powerpoint/2010/main" val="372483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7CB212-96A2-4823-8DB2-B47F8B95EC6D}"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7CB212-96A2-4823-8DB2-B47F8B95EC6D}"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7CB212-96A2-4823-8DB2-B47F8B95EC6D}"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CB212-96A2-4823-8DB2-B47F8B95EC6D}"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CB212-96A2-4823-8DB2-B47F8B95EC6D}"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CB212-96A2-4823-8DB2-B47F8B95EC6D}"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A82A-D586-4FE8-A31F-D022519F7F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CB212-96A2-4823-8DB2-B47F8B95EC6D}" type="datetimeFigureOut">
              <a:rPr lang="en-US" smtClean="0"/>
              <a:pPr/>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1A82A-D586-4FE8-A31F-D022519F7F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67C1C3C-2181-493A-B054-7344FF238437}" type="datetimeFigureOut">
              <a:rPr lang="en-GB" smtClean="0"/>
              <a:t>2/14/2022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E9CE86F-E574-4321-A988-DF1FD362BB89}" type="slidenum">
              <a:rPr lang="en-GB" smtClean="0"/>
              <a:t>‹#›</a:t>
            </a:fld>
            <a:endParaRPr lang="en-GB"/>
          </a:p>
        </p:txBody>
      </p:sp>
    </p:spTree>
    <p:extLst>
      <p:ext uri="{BB962C8B-B14F-4D97-AF65-F5344CB8AC3E}">
        <p14:creationId xmlns:p14="http://schemas.microsoft.com/office/powerpoint/2010/main" val="89671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6633"/>
            </a:gs>
            <a:gs pos="100000">
              <a:srgbClr val="CC99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1B4821-3C34-4A8E-B57D-E29145FA3A9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191D2A2-2942-43BF-AC42-050B39AF632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570641-8012-4BD9-BEAE-E8D7EB9707B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5F2C273-F632-42D2-B942-97293169115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846A4989-B61A-4BF7-82C6-D3D94AE07B5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74F2512-1501-4CA1-AC0F-90020924B35B}" type="slidenum">
              <a:rPr lang="en-US" altLang="en-US"/>
              <a:pPr/>
              <a:t>‹#›</a:t>
            </a:fld>
            <a:endParaRPr lang="en-US" altLang="en-US"/>
          </a:p>
        </p:txBody>
      </p:sp>
    </p:spTree>
    <p:extLst>
      <p:ext uri="{BB962C8B-B14F-4D97-AF65-F5344CB8AC3E}">
        <p14:creationId xmlns:p14="http://schemas.microsoft.com/office/powerpoint/2010/main" val="464461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q=http://www.thesun.co.uk/sol/homepage/news/politics/5027022/Michael-Gove-outed-as-a-gentleman-rapper.html&amp;sa=U&amp;ei=MOw6U-WSC8irhAeYtIGoBw&amp;ved=0CEAQ9QEwCTgU&amp;usg=AFQjCNGxey0o7-PvNrbXjvnDb2L9xv0neQ"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cHZC_R49vZI"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PxMVUPCdt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GANPlIK5_w4"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eATwzWz1Dzw&amp;safe=active"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7XqO6mA0S-BJRM&amp;tbnid=8ncBluZ8pBiwhM:&amp;ved=0CAUQjRw&amp;url=http://www.businesslobby.net/Blogs/GlobalWarmingEffectsonBusiness.aspx&amp;ei=jlFpU5KHOeOI7AbYpYHYBQ&amp;bvm=bv.66111022,d.d2k&amp;psig=AFQjCNGu62bIO_K6_2w6YYGTXmfTtvYlPQ&amp;ust=1399497483060634" TargetMode="Externa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eEFwaQej_0E"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uk/url?sa=i&amp;rct=j&amp;q=&amp;esrc=s&amp;frm=1&amp;source=images&amp;cd=&amp;cad=rja&amp;docid=f0BY4hgnGv8keM&amp;tbnid=AHi1nPqFjXjDGM:&amp;ved=0CAUQjRw&amp;url=http://www.euxton-st-marys.lancs.sch.uk/index.php?category_id=118&amp;ei=lrPRUf3XNuPC0QXKuYDgCA&amp;bvm=bv.48572450,d.d2k&amp;psig=AFQjCNE-sUxxJALno4dXt72Z5sAVDioUCA&amp;ust=1372783887417949"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uk/url?sa=i&amp;rct=j&amp;q=&amp;esrc=s&amp;frm=1&amp;source=images&amp;cd=&amp;cad=rja&amp;docid=f0BY4hgnGv8keM&amp;tbnid=AHi1nPqFjXjDGM:&amp;ved=0CAUQjRw&amp;url=http://www.euxton-st-marys.lancs.sch.uk/index.php?category_id=118&amp;ei=lrPRUf3XNuPC0QXKuYDgCA&amp;bvm=bv.48572450,d.d2k&amp;psig=AFQjCNE-sUxxJALno4dXt72Z5sAVDioUCA&amp;ust=1372783887417949" TargetMode="External"/><Relationship Id="rId1" Type="http://schemas.openxmlformats.org/officeDocument/2006/relationships/slideLayout" Target="../slideLayouts/slideLayout13.xml"/><Relationship Id="rId4" Type="http://schemas.openxmlformats.org/officeDocument/2006/relationships/hyperlink" Target="http://www.youtube.com/watch?v=drvPrMtXca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jwoFyFiVsic"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news.bbc.co.uk/1/hi/7847279.stm"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6t1tB8w3p2DtjM&amp;tbnid=GyhzmqtV4W8jiM:&amp;ved=0CAUQjRw&amp;url=http://www.thepoke.co.uk/2013/10/27/what-do-michael-gove-and-a-turtle-on-a-post-have-in-common/&amp;ei=vbw5U--mK4u20wWPooDICg&amp;bvm=bv.63808443,d.ZG4&amp;psig=AFQjCNHO_2uRyMDpZJABGUjRsBv7TImdfw&amp;ust=1396379194766925" TargetMode="External"/><Relationship Id="rId2" Type="http://schemas.openxmlformats.org/officeDocument/2006/relationships/hyperlink" Target="http://www.google.co.uk/url?sa=i&amp;rct=j&amp;q=&amp;esrc=s&amp;frm=1&amp;source=images&amp;cd=&amp;cad=rja&amp;uact=8&amp;docid=uOhM_fWzVkdW4M&amp;tbnid=RIgsmWNDtbS_5M:&amp;ved=0CAYQjRw&amp;url=http://www.dailymail.co.uk/news/article-1268070/One-schools-suffering-bad-behaviour.html&amp;ei=e6UoU_7aDoi20QW85oCoDQ&amp;bvm=bv.62922401,d.ZG4&amp;psig=AFQjCNE6FenCFGwqfso2V-eqkBJtAaHRDw&amp;ust=1395259100404167" TargetMode="Externa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357166"/>
            <a:ext cx="7105664" cy="923330"/>
          </a:xfrm>
          <a:prstGeom prst="rect">
            <a:avLst/>
          </a:prstGeom>
          <a:noFill/>
        </p:spPr>
        <p:txBody>
          <a:bodyPr wrap="none" lIns="91440" tIns="45720" rIns="91440" bIns="45720">
            <a:spAutoFit/>
          </a:bodyPr>
          <a:lstStyle/>
          <a:p>
            <a:pPr algn="ctr"/>
            <a:r>
              <a:rPr lang="en-GB"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ECONOMIC CITIZENSHIP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news.sky.com/sky-news/content/StaticFile/jpg/2007/Nov/Week4/1617294.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714480" y="1071546"/>
            <a:ext cx="5572164" cy="5572164"/>
          </a:xfrm>
          <a:prstGeom prst="rect">
            <a:avLst/>
          </a:prstGeom>
          <a:noFill/>
        </p:spPr>
      </p:pic>
      <p:sp>
        <p:nvSpPr>
          <p:cNvPr id="6" name="TextBox 5"/>
          <p:cNvSpPr txBox="1"/>
          <p:nvPr/>
        </p:nvSpPr>
        <p:spPr>
          <a:xfrm>
            <a:off x="285720" y="1428736"/>
            <a:ext cx="8358246" cy="923330"/>
          </a:xfrm>
          <a:prstGeom prst="rect">
            <a:avLst/>
          </a:prstGeom>
          <a:noFill/>
        </p:spPr>
        <p:txBody>
          <a:bodyPr wrap="square" rtlCol="0">
            <a:spAutoFit/>
          </a:bodyPr>
          <a:lstStyle/>
          <a:p>
            <a:pPr>
              <a:buFont typeface="Arial" charset="0"/>
              <a:buChar char="•"/>
            </a:pPr>
            <a:r>
              <a:rPr lang="en-GB" dirty="0">
                <a:latin typeface="Arial Rounded MT Bold" pitchFamily="34" charset="0"/>
              </a:rPr>
              <a:t>I will know what recession and growth mean.</a:t>
            </a:r>
          </a:p>
          <a:p>
            <a:pPr>
              <a:buFont typeface="Arial" charset="0"/>
              <a:buChar char="•"/>
            </a:pPr>
            <a:r>
              <a:rPr lang="en-GB" dirty="0">
                <a:latin typeface="Arial Rounded MT Bold" pitchFamily="34" charset="0"/>
              </a:rPr>
              <a:t>I will know what happens during a period of recession.</a:t>
            </a:r>
          </a:p>
          <a:p>
            <a:pPr>
              <a:buFont typeface="Arial" charset="0"/>
              <a:buChar char="•"/>
            </a:pPr>
            <a:r>
              <a:rPr lang="en-GB" dirty="0">
                <a:latin typeface="Arial Rounded MT Bold" pitchFamily="34" charset="0"/>
              </a:rPr>
              <a:t>I will understand the link between recession and unemployment.</a:t>
            </a:r>
            <a:endParaRPr lang="en-US" dirty="0">
              <a:latin typeface="Arial Rounded MT Bold" pitchFamily="34" charset="0"/>
            </a:endParaRPr>
          </a:p>
        </p:txBody>
      </p:sp>
      <p:sp>
        <p:nvSpPr>
          <p:cNvPr id="7" name="TextBox 6"/>
          <p:cNvSpPr txBox="1"/>
          <p:nvPr/>
        </p:nvSpPr>
        <p:spPr>
          <a:xfrm>
            <a:off x="1500166" y="3071810"/>
            <a:ext cx="6429420" cy="923330"/>
          </a:xfrm>
          <a:prstGeom prst="rect">
            <a:avLst/>
          </a:prstGeom>
          <a:noFill/>
        </p:spPr>
        <p:txBody>
          <a:bodyPr wrap="square" rtlCol="0">
            <a:spAutoFit/>
          </a:bodyPr>
          <a:lstStyle/>
          <a:p>
            <a:r>
              <a:rPr lang="en-GB" dirty="0">
                <a:latin typeface="Britannic Bold" pitchFamily="34" charset="0"/>
              </a:rPr>
              <a:t>WHAT WOULD HAPPEN IF NO ONE SPENT ANY MONEY APART FROM BUYING JUST ENOUGH FOOD TO LIVE, AND THEY SAVED ALL THEIR MONEY INSTEAD?</a:t>
            </a:r>
            <a:endParaRPr lang="en-US" dirty="0">
              <a:latin typeface="Britannic Bold" pitchFamily="34" charset="0"/>
            </a:endParaRPr>
          </a:p>
        </p:txBody>
      </p:sp>
      <p:sp>
        <p:nvSpPr>
          <p:cNvPr id="8" name="TextBox 7"/>
          <p:cNvSpPr txBox="1"/>
          <p:nvPr/>
        </p:nvSpPr>
        <p:spPr>
          <a:xfrm>
            <a:off x="1357290" y="5072074"/>
            <a:ext cx="6286544" cy="1200329"/>
          </a:xfrm>
          <a:prstGeom prst="rect">
            <a:avLst/>
          </a:prstGeom>
          <a:noFill/>
        </p:spPr>
        <p:txBody>
          <a:bodyPr wrap="square" rtlCol="0">
            <a:spAutoFit/>
          </a:bodyPr>
          <a:lstStyle/>
          <a:p>
            <a:r>
              <a:rPr lang="en-GB" dirty="0">
                <a:latin typeface="Britannic Bold" pitchFamily="34" charset="0"/>
              </a:rPr>
              <a:t>WHAT IF EVERYONE SPENT ALL THEIR MONEY ALL THE TIME, THEY NEVER SAVED A PENNY, JUST SPENT WHAT THEY HAD AND BORROWED AS MUCH MONEY AS THEY COULD AND SPENT THAT TOO?</a:t>
            </a:r>
            <a:endParaRPr lang="en-US" dirty="0">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39960"/>
          </a:xfrm>
        </p:spPr>
        <p:txBody>
          <a:bodyPr>
            <a:normAutofit fontScale="85000" lnSpcReduction="10000"/>
          </a:bodyPr>
          <a:lstStyle/>
          <a:p>
            <a:r>
              <a:rPr lang="en-GB" dirty="0"/>
              <a:t>An interesting job in a pleasant, safe environment</a:t>
            </a:r>
          </a:p>
          <a:p>
            <a:r>
              <a:rPr lang="en-GB" dirty="0"/>
              <a:t>Good pay and other benefits (e.g. pension)</a:t>
            </a:r>
          </a:p>
          <a:p>
            <a:r>
              <a:rPr lang="en-GB" dirty="0"/>
              <a:t>Long term contract with sick pay/ redundancy</a:t>
            </a:r>
          </a:p>
          <a:p>
            <a:r>
              <a:rPr lang="en-GB" dirty="0"/>
              <a:t>Training to develop skills</a:t>
            </a:r>
          </a:p>
          <a:p>
            <a:r>
              <a:rPr lang="en-GB" dirty="0"/>
              <a:t>Chances for promotion</a:t>
            </a:r>
          </a:p>
          <a:p>
            <a:r>
              <a:rPr lang="en-GB" dirty="0"/>
              <a:t>To be consulted if there are changes to the business</a:t>
            </a:r>
          </a:p>
        </p:txBody>
      </p:sp>
      <p:sp>
        <p:nvSpPr>
          <p:cNvPr id="3" name="Title 2"/>
          <p:cNvSpPr>
            <a:spLocks noGrp="1"/>
          </p:cNvSpPr>
          <p:nvPr>
            <p:ph type="title"/>
          </p:nvPr>
        </p:nvSpPr>
        <p:spPr>
          <a:xfrm>
            <a:off x="5652120" y="188640"/>
            <a:ext cx="2674640" cy="1143000"/>
          </a:xfrm>
        </p:spPr>
        <p:txBody>
          <a:bodyPr>
            <a:normAutofit fontScale="90000"/>
          </a:bodyPr>
          <a:lstStyle/>
          <a:p>
            <a:pPr algn="ctr"/>
            <a:r>
              <a:rPr lang="en-GB" dirty="0"/>
              <a:t>Employer</a:t>
            </a:r>
            <a:br>
              <a:rPr lang="en-GB" dirty="0"/>
            </a:br>
            <a:r>
              <a:rPr lang="en-GB" dirty="0"/>
              <a:t> (Jeff)</a:t>
            </a:r>
          </a:p>
        </p:txBody>
      </p:sp>
      <p:sp>
        <p:nvSpPr>
          <p:cNvPr id="4" name="Title 2"/>
          <p:cNvSpPr txBox="1">
            <a:spLocks/>
          </p:cNvSpPr>
          <p:nvPr/>
        </p:nvSpPr>
        <p:spPr>
          <a:xfrm>
            <a:off x="609600" y="188640"/>
            <a:ext cx="267464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Employee</a:t>
            </a:r>
            <a:br>
              <a:rPr kumimoji="0" lang="en-GB" sz="4100" b="1" i="0" u="none" strike="noStrike" kern="1200" cap="none" spc="0" normalizeH="0" baseline="0" noProof="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br>
            <a:r>
              <a:rPr kumimoji="0" lang="en-GB" sz="4100" b="1" i="0" u="none" strike="noStrike" kern="1200" cap="none" spc="0" normalizeH="0" baseline="0" noProof="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 (Jim)</a:t>
            </a:r>
            <a:endParaRPr kumimoji="0" lang="en-GB"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5" name="Content Placeholder 1"/>
          <p:cNvSpPr txBox="1">
            <a:spLocks/>
          </p:cNvSpPr>
          <p:nvPr/>
        </p:nvSpPr>
        <p:spPr>
          <a:xfrm>
            <a:off x="4849688" y="1481328"/>
            <a:ext cx="4114800" cy="453996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Satisfied customers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High sales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Low costs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High quality work from staff</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Well trained, motivated staff</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Competitive prices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For the business to grow</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GB" sz="2700" b="0" i="0" u="none" strike="noStrike" kern="1200" cap="none" spc="0" normalizeH="0" baseline="0" noProof="0" dirty="0">
                <a:ln>
                  <a:noFill/>
                </a:ln>
                <a:solidFill>
                  <a:prstClr val="black"/>
                </a:solidFill>
                <a:effectLst/>
                <a:uLnTx/>
                <a:uFillTx/>
                <a:latin typeface="Lucida Sans Unicode"/>
                <a:ea typeface="+mn-ea"/>
                <a:cs typeface="+mn-cs"/>
              </a:rPr>
              <a:t>To make profit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GB" sz="27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rot="510356">
            <a:off x="94969" y="1763524"/>
            <a:ext cx="8940268" cy="3416320"/>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Why might these different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 disagree?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Which things do they have in common?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Which are different?</a:t>
            </a:r>
          </a:p>
        </p:txBody>
      </p:sp>
      <p:sp>
        <p:nvSpPr>
          <p:cNvPr id="7" name="5-Point Star 6"/>
          <p:cNvSpPr/>
          <p:nvPr/>
        </p:nvSpPr>
        <p:spPr>
          <a:xfrm>
            <a:off x="107504" y="764704"/>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0012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normAutofit/>
          </a:bodyPr>
          <a:lstStyle/>
          <a:p>
            <a:pPr algn="ctr"/>
            <a:r>
              <a:rPr lang="en-GB" sz="3200" dirty="0"/>
              <a:t>Which of these are legal rights for employers?  Which are for employees?</a:t>
            </a:r>
          </a:p>
        </p:txBody>
      </p:sp>
      <p:graphicFrame>
        <p:nvGraphicFramePr>
          <p:cNvPr id="4" name="Table 3"/>
          <p:cNvGraphicFramePr>
            <a:graphicFrameLocks noGrp="1"/>
          </p:cNvGraphicFramePr>
          <p:nvPr>
            <p:extLst/>
          </p:nvPr>
        </p:nvGraphicFramePr>
        <p:xfrm>
          <a:off x="0" y="1340768"/>
          <a:ext cx="9144000" cy="5517232"/>
        </p:xfrm>
        <a:graphic>
          <a:graphicData uri="http://schemas.openxmlformats.org/drawingml/2006/table">
            <a:tbl>
              <a:tblPr>
                <a:tableStyleId>{073A0DAA-6AF3-43AB-8588-CEC1D06C72B9}</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379308">
                <a:tc>
                  <a:txBody>
                    <a:bodyPr/>
                    <a:lstStyle/>
                    <a:p>
                      <a:pPr algn="ctr"/>
                      <a:r>
                        <a:rPr lang="en-GB" sz="1600" dirty="0"/>
                        <a:t>From 13, not work for more than 2 hours on a school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A fair reason and</a:t>
                      </a:r>
                      <a:r>
                        <a:rPr lang="en-GB" sz="1600" baseline="0" dirty="0"/>
                        <a:t> notice before dismissal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Issue warnings, cuts in pay or dismissal if employees damage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Maternity</a:t>
                      </a:r>
                      <a:r>
                        <a:rPr lang="en-GB" sz="1600" baseline="0" dirty="0"/>
                        <a:t> (39 weeks) and Paternity (2 weeks) leave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79308">
                <a:tc>
                  <a:txBody>
                    <a:bodyPr/>
                    <a:lstStyle/>
                    <a:p>
                      <a:pPr algn="ctr"/>
                      <a:r>
                        <a:rPr lang="en-GB" sz="1600" dirty="0"/>
                        <a:t>Pay at or</a:t>
                      </a:r>
                      <a:r>
                        <a:rPr lang="en-GB" sz="1600" baseline="0" dirty="0"/>
                        <a:t> above the minimum wage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Right to have honest, obedient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No work can be done aged</a:t>
                      </a:r>
                      <a:r>
                        <a:rPr lang="en-GB" sz="1600" baseline="0" dirty="0"/>
                        <a:t> 13-16 before 7am or after 7pm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Right to have employees not disclose confidential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9308">
                <a:tc>
                  <a:txBody>
                    <a:bodyPr/>
                    <a:lstStyle/>
                    <a:p>
                      <a:pPr algn="ctr"/>
                      <a:r>
                        <a:rPr lang="en-GB" sz="1600" dirty="0"/>
                        <a:t>Right to protection from copied</a:t>
                      </a:r>
                      <a:r>
                        <a:rPr lang="en-GB" sz="1600" baseline="0" dirty="0"/>
                        <a:t> ideas (patents/ copyrights)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Not discriminated 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Right to have employees take care f</a:t>
                      </a:r>
                      <a:r>
                        <a:rPr lang="en-GB" sz="1600" baseline="0" dirty="0"/>
                        <a:t> property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A healthy, safe place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9308">
                <a:tc>
                  <a:txBody>
                    <a:bodyPr/>
                    <a:lstStyle/>
                    <a:p>
                      <a:pPr algn="ctr"/>
                      <a:r>
                        <a:rPr lang="en-GB" sz="1600" dirty="0"/>
                        <a:t>Paid holidays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Making a company ‘limited’ so they can make loans without risking their own finances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A written contract explaining pay, conditions and work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Allowed regular rest 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939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solidFill>
                  <a:srgbClr val="FF0000"/>
                </a:solidFill>
              </a:rPr>
              <a:t>Trade Unions – For employees</a:t>
            </a:r>
          </a:p>
          <a:p>
            <a:pPr>
              <a:buFont typeface="Arial" pitchFamily="34" charset="0"/>
              <a:buChar char="•"/>
            </a:pPr>
            <a:r>
              <a:rPr lang="en-GB" dirty="0"/>
              <a:t>E.g. Unison, NUT, TUC (Trade Union Congress)</a:t>
            </a:r>
          </a:p>
          <a:p>
            <a:pPr>
              <a:buFont typeface="Arial" pitchFamily="34" charset="0"/>
              <a:buChar char="•"/>
            </a:pPr>
            <a:r>
              <a:rPr lang="en-GB" dirty="0"/>
              <a:t>Campaign to improve working conditions/ help people claim legal rights</a:t>
            </a:r>
          </a:p>
          <a:p>
            <a:pPr>
              <a:buFont typeface="Arial" pitchFamily="34" charset="0"/>
              <a:buChar char="•"/>
            </a:pPr>
            <a:r>
              <a:rPr lang="en-GB" dirty="0"/>
              <a:t>Negotiate pay deals</a:t>
            </a:r>
          </a:p>
          <a:p>
            <a:endParaRPr lang="en-GB" dirty="0"/>
          </a:p>
          <a:p>
            <a:endParaRPr lang="en-GB" dirty="0"/>
          </a:p>
          <a:p>
            <a:r>
              <a:rPr lang="en-GB" dirty="0">
                <a:solidFill>
                  <a:srgbClr val="FF0000"/>
                </a:solidFill>
              </a:rPr>
              <a:t>Employers’ associations – For employers</a:t>
            </a:r>
          </a:p>
          <a:p>
            <a:pPr>
              <a:buFont typeface="Arial" pitchFamily="34" charset="0"/>
              <a:buChar char="•"/>
            </a:pPr>
            <a:r>
              <a:rPr lang="en-GB" dirty="0"/>
              <a:t>E.g. CBI – Confederation of British Industry</a:t>
            </a:r>
          </a:p>
          <a:p>
            <a:pPr>
              <a:buFont typeface="Arial" pitchFamily="34" charset="0"/>
              <a:buChar char="•"/>
            </a:pPr>
            <a:r>
              <a:rPr lang="en-GB" dirty="0"/>
              <a:t>Campaign over issues that benefit businesses e.g. tax system/ transport system/ public services/ laws affecting businesses</a:t>
            </a:r>
          </a:p>
        </p:txBody>
      </p:sp>
      <p:sp>
        <p:nvSpPr>
          <p:cNvPr id="3" name="Title 2"/>
          <p:cNvSpPr>
            <a:spLocks noGrp="1"/>
          </p:cNvSpPr>
          <p:nvPr>
            <p:ph type="title"/>
          </p:nvPr>
        </p:nvSpPr>
        <p:spPr/>
        <p:txBody>
          <a:bodyPr>
            <a:normAutofit fontScale="90000"/>
          </a:bodyPr>
          <a:lstStyle/>
          <a:p>
            <a:r>
              <a:rPr lang="en-GB" dirty="0"/>
              <a:t>How employees and employers are protected</a:t>
            </a:r>
          </a:p>
        </p:txBody>
      </p:sp>
      <p:sp>
        <p:nvSpPr>
          <p:cNvPr id="4" name="TextBox 3"/>
          <p:cNvSpPr txBox="1"/>
          <p:nvPr/>
        </p:nvSpPr>
        <p:spPr>
          <a:xfrm rot="510356">
            <a:off x="-249020" y="2317522"/>
            <a:ext cx="9454832" cy="2308324"/>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Why might the TUC and the CBI disagree?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How do the interests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ucida Sans Unicode"/>
                <a:ea typeface="+mn-ea"/>
                <a:cs typeface="+mn-cs"/>
              </a:rPr>
              <a:t> people they represent differ?</a:t>
            </a:r>
          </a:p>
        </p:txBody>
      </p:sp>
      <p:sp>
        <p:nvSpPr>
          <p:cNvPr id="5" name="5-Point Star 4"/>
          <p:cNvSpPr/>
          <p:nvPr/>
        </p:nvSpPr>
        <p:spPr>
          <a:xfrm>
            <a:off x="107504" y="2276872"/>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3322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988840"/>
            <a:ext cx="4114800" cy="3027792"/>
          </a:xfrm>
        </p:spPr>
        <p:txBody>
          <a:bodyPr/>
          <a:lstStyle/>
          <a:p>
            <a:pPr marL="109728" indent="0">
              <a:buNone/>
            </a:pPr>
            <a:r>
              <a:rPr lang="en-GB" dirty="0"/>
              <a:t>This is Michael Gove.  He was Minister for Education in 2014.  He is a Conservative.  He is every teachers’ favourite person (ask them!  He really is!).</a:t>
            </a:r>
          </a:p>
        </p:txBody>
      </p:sp>
      <p:sp>
        <p:nvSpPr>
          <p:cNvPr id="3" name="Title 2"/>
          <p:cNvSpPr>
            <a:spLocks noGrp="1"/>
          </p:cNvSpPr>
          <p:nvPr>
            <p:ph type="title"/>
          </p:nvPr>
        </p:nvSpPr>
        <p:spPr/>
        <p:txBody>
          <a:bodyPr/>
          <a:lstStyle/>
          <a:p>
            <a:r>
              <a:rPr lang="en-GB" dirty="0"/>
              <a:t>Case Study – Teaching Unions</a:t>
            </a:r>
          </a:p>
        </p:txBody>
      </p:sp>
      <p:pic>
        <p:nvPicPr>
          <p:cNvPr id="3076" name="Picture 4" descr="Michael Gove has warned Scottish schoolchildren are being let down by SNP in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078" y="1916832"/>
            <a:ext cx="4869921" cy="304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0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816" y="2204864"/>
            <a:ext cx="5637312" cy="4525963"/>
          </a:xfrm>
          <a:solidFill>
            <a:schemeClr val="bg1"/>
          </a:solidFill>
        </p:spPr>
        <p:txBody>
          <a:bodyPr>
            <a:normAutofit fontScale="77500" lnSpcReduction="20000"/>
          </a:bodyPr>
          <a:lstStyle/>
          <a:p>
            <a:pPr marL="109728" indent="0">
              <a:buNone/>
            </a:pPr>
            <a:r>
              <a:rPr lang="en-GB" dirty="0"/>
              <a:t>The strike was for the following</a:t>
            </a:r>
          </a:p>
          <a:p>
            <a:pPr marL="109728" indent="0">
              <a:buNone/>
            </a:pPr>
            <a:r>
              <a:rPr lang="en-GB" dirty="0"/>
              <a:t> reasons:-</a:t>
            </a:r>
          </a:p>
          <a:p>
            <a:pPr marL="109728" indent="0">
              <a:buNone/>
            </a:pPr>
            <a:endParaRPr lang="en-GB" dirty="0"/>
          </a:p>
          <a:p>
            <a:r>
              <a:rPr lang="en-GB" dirty="0"/>
              <a:t>Pay and Pensions</a:t>
            </a:r>
          </a:p>
          <a:p>
            <a:r>
              <a:rPr lang="en-GB" dirty="0"/>
              <a:t>Conditions (e.g. hours of work,</a:t>
            </a:r>
          </a:p>
          <a:p>
            <a:pPr marL="109728" indent="0">
              <a:buNone/>
            </a:pPr>
            <a:r>
              <a:rPr lang="en-GB" dirty="0"/>
              <a:t> workload and being judged as</a:t>
            </a:r>
          </a:p>
          <a:p>
            <a:pPr marL="109728" indent="0">
              <a:buNone/>
            </a:pPr>
            <a:r>
              <a:rPr lang="en-GB" dirty="0"/>
              <a:t> ‘not working hard enough’)</a:t>
            </a:r>
          </a:p>
          <a:p>
            <a:r>
              <a:rPr lang="en-GB" dirty="0"/>
              <a:t>Michael Gove has been refusing</a:t>
            </a:r>
          </a:p>
          <a:p>
            <a:pPr marL="109728" indent="0">
              <a:buNone/>
            </a:pPr>
            <a:r>
              <a:rPr lang="en-GB" dirty="0"/>
              <a:t> to meet with the unions, giving them</a:t>
            </a:r>
          </a:p>
          <a:p>
            <a:pPr marL="109728" indent="0">
              <a:buNone/>
            </a:pPr>
            <a:r>
              <a:rPr lang="en-GB" dirty="0"/>
              <a:t> no other choice but to strike</a:t>
            </a:r>
          </a:p>
          <a:p>
            <a:endParaRPr lang="en-GB" dirty="0"/>
          </a:p>
          <a:p>
            <a:r>
              <a:rPr lang="en-GB" dirty="0"/>
              <a:t>It is not the only teaching</a:t>
            </a:r>
          </a:p>
          <a:p>
            <a:pPr marL="109728" indent="0">
              <a:buNone/>
            </a:pPr>
            <a:r>
              <a:rPr lang="en-GB" dirty="0"/>
              <a:t>Union which is why not every</a:t>
            </a:r>
          </a:p>
          <a:p>
            <a:pPr marL="109728" indent="0">
              <a:buNone/>
            </a:pPr>
            <a:r>
              <a:rPr lang="en-GB" dirty="0"/>
              <a:t> teacher went on strike.</a:t>
            </a:r>
          </a:p>
        </p:txBody>
      </p:sp>
      <p:sp>
        <p:nvSpPr>
          <p:cNvPr id="3" name="Title 2"/>
          <p:cNvSpPr>
            <a:spLocks noGrp="1"/>
          </p:cNvSpPr>
          <p:nvPr>
            <p:ph type="title"/>
          </p:nvPr>
        </p:nvSpPr>
        <p:spPr>
          <a:xfrm>
            <a:off x="457200" y="274638"/>
            <a:ext cx="8229600" cy="1714202"/>
          </a:xfrm>
        </p:spPr>
        <p:txBody>
          <a:bodyPr>
            <a:normAutofit fontScale="90000"/>
          </a:bodyPr>
          <a:lstStyle/>
          <a:p>
            <a:r>
              <a:rPr lang="en-GB" dirty="0"/>
              <a:t>Teachers from the teaching union NUT (National Union of Teachers) went on strike in 2014.</a:t>
            </a:r>
          </a:p>
        </p:txBody>
      </p:sp>
      <p:pic>
        <p:nvPicPr>
          <p:cNvPr id="2050" name="Picture 2" descr="http://t3.gstatic.com/images?q=tbn:ANd9GcT2AlO6LcNHtIio7qn9nSPuy_Zazvir-qn2a1wBXeBOvPufhyr2whHoh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20888"/>
            <a:ext cx="3122799" cy="398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endParaRPr lang="en-GB" dirty="0"/>
          </a:p>
          <a:p>
            <a:r>
              <a:rPr lang="en-GB" dirty="0"/>
              <a:t>List reasons FOR and AGAINST teachers going on strike (write down where it came from)</a:t>
            </a:r>
          </a:p>
          <a:p>
            <a:endParaRPr lang="en-GB" dirty="0"/>
          </a:p>
          <a:p>
            <a:r>
              <a:rPr lang="en-GB" dirty="0"/>
              <a:t>What is your opinion?</a:t>
            </a:r>
          </a:p>
          <a:p>
            <a:endParaRPr lang="en-GB" dirty="0"/>
          </a:p>
        </p:txBody>
      </p:sp>
      <p:sp>
        <p:nvSpPr>
          <p:cNvPr id="3" name="Title 2"/>
          <p:cNvSpPr>
            <a:spLocks noGrp="1"/>
          </p:cNvSpPr>
          <p:nvPr>
            <p:ph type="title"/>
          </p:nvPr>
        </p:nvSpPr>
        <p:spPr/>
        <p:txBody>
          <a:bodyPr>
            <a:normAutofit fontScale="90000"/>
          </a:bodyPr>
          <a:lstStyle/>
          <a:p>
            <a:r>
              <a:rPr lang="en-GB" dirty="0"/>
              <a:t>Look at the following documents and videos</a:t>
            </a:r>
          </a:p>
        </p:txBody>
      </p:sp>
    </p:spTree>
    <p:extLst>
      <p:ext uri="{BB962C8B-B14F-4D97-AF65-F5344CB8AC3E}">
        <p14:creationId xmlns:p14="http://schemas.microsoft.com/office/powerpoint/2010/main" val="349445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a:solidFill>
            <a:schemeClr val="bg1"/>
          </a:solidFill>
          <a:ln>
            <a:solidFill>
              <a:schemeClr val="tx1"/>
            </a:solidFill>
          </a:ln>
        </p:spPr>
        <p:txBody>
          <a:bodyPr>
            <a:noAutofit/>
          </a:bodyPr>
          <a:lstStyle/>
          <a:p>
            <a:r>
              <a:rPr lang="en-GB" sz="2000" b="1" dirty="0"/>
              <a:t>Why I have no choice but to strike (from the NUT website)</a:t>
            </a:r>
          </a:p>
          <a:p>
            <a:r>
              <a:rPr lang="en-GB" sz="2000" dirty="0"/>
              <a:t>Michael Gove is reducing education to the rote learning of facts and procedures, not developing young people's ability to understand, think and question.</a:t>
            </a:r>
          </a:p>
          <a:p>
            <a:r>
              <a:rPr lang="en-GB" sz="2000" dirty="0"/>
              <a:t>He would ultimately like to see schools run for profit.  This would be a disaster for any vision of a decent education system in which we all work together for the benefit of young people.</a:t>
            </a:r>
          </a:p>
          <a:p>
            <a:r>
              <a:rPr lang="en-GB" sz="2000" dirty="0"/>
              <a:t>His changes mean the real value of teachers pay has been cut by 16 </a:t>
            </a:r>
            <a:r>
              <a:rPr lang="en-GB" sz="2000" dirty="0" err="1"/>
              <a:t>percent</a:t>
            </a:r>
            <a:r>
              <a:rPr lang="en-GB" sz="2000" dirty="0"/>
              <a:t> in the last four years. His government has seen teachers’ working hours soar, and he wants to force us to work until 68. </a:t>
            </a:r>
          </a:p>
          <a:p>
            <a:r>
              <a:rPr lang="en-GB" sz="2000" dirty="0"/>
              <a:t>You can't have a high quality education system with committed teachers on this basis. That's why 4 in 10 teachers quit in the first five years after qualifying.</a:t>
            </a:r>
          </a:p>
          <a:p>
            <a:endParaRPr lang="en-GB" sz="2000" dirty="0"/>
          </a:p>
        </p:txBody>
      </p:sp>
      <p:sp>
        <p:nvSpPr>
          <p:cNvPr id="3" name="Title 2"/>
          <p:cNvSpPr>
            <a:spLocks noGrp="1"/>
          </p:cNvSpPr>
          <p:nvPr>
            <p:ph type="title"/>
          </p:nvPr>
        </p:nvSpPr>
        <p:spPr/>
        <p:txBody>
          <a:bodyPr/>
          <a:lstStyle/>
          <a:p>
            <a:r>
              <a:rPr lang="en-GB" dirty="0"/>
              <a:t>Document 1</a:t>
            </a:r>
          </a:p>
        </p:txBody>
      </p:sp>
    </p:spTree>
    <p:extLst>
      <p:ext uri="{BB962C8B-B14F-4D97-AF65-F5344CB8AC3E}">
        <p14:creationId xmlns:p14="http://schemas.microsoft.com/office/powerpoint/2010/main" val="40645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Document 2</a:t>
            </a:r>
          </a:p>
        </p:txBody>
      </p:sp>
      <p:sp>
        <p:nvSpPr>
          <p:cNvPr id="4" name="Rectangle 3"/>
          <p:cNvSpPr/>
          <p:nvPr/>
        </p:nvSpPr>
        <p:spPr>
          <a:xfrm>
            <a:off x="2286000" y="2459504"/>
            <a:ext cx="4572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hlinkClick r:id="rId2"/>
              </a:rPr>
              <a:t>https://www.youtube.com/watch?v=cHZC_R49vZI</a:t>
            </a: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5" name="Content Placeholder 1"/>
          <p:cNvSpPr>
            <a:spLocks noGrp="1"/>
          </p:cNvSpPr>
          <p:nvPr>
            <p:ph idx="1"/>
          </p:nvPr>
        </p:nvSpPr>
        <p:spPr>
          <a:xfrm>
            <a:off x="457200" y="1772816"/>
            <a:ext cx="4114800" cy="507512"/>
          </a:xfrm>
          <a:solidFill>
            <a:schemeClr val="bg1"/>
          </a:solidFill>
          <a:ln>
            <a:solidFill>
              <a:schemeClr val="tx1"/>
            </a:solidFill>
          </a:ln>
        </p:spPr>
        <p:txBody>
          <a:bodyPr>
            <a:noAutofit/>
          </a:bodyPr>
          <a:lstStyle/>
          <a:p>
            <a:pPr marL="109728" indent="0">
              <a:buNone/>
            </a:pPr>
            <a:r>
              <a:rPr lang="en-GB" sz="2000" dirty="0"/>
              <a:t>A video from the NUT website</a:t>
            </a:r>
          </a:p>
        </p:txBody>
      </p:sp>
    </p:spTree>
    <p:extLst>
      <p:ext uri="{BB962C8B-B14F-4D97-AF65-F5344CB8AC3E}">
        <p14:creationId xmlns:p14="http://schemas.microsoft.com/office/powerpoint/2010/main" val="23954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304256"/>
            <a:ext cx="8424936" cy="4725144"/>
          </a:xfrm>
          <a:solidFill>
            <a:schemeClr val="bg1"/>
          </a:solidFill>
          <a:ln>
            <a:solidFill>
              <a:schemeClr val="tx1"/>
            </a:solidFill>
          </a:ln>
        </p:spPr>
        <p:txBody>
          <a:bodyPr>
            <a:normAutofit lnSpcReduction="10000"/>
          </a:bodyPr>
          <a:lstStyle/>
          <a:p>
            <a:r>
              <a:rPr lang="en-GB" dirty="0"/>
              <a:t>Pupils are now no longer allowed to take GCSE or A Level exams early.  They must all be done at the end of the year/ course</a:t>
            </a:r>
          </a:p>
          <a:p>
            <a:r>
              <a:rPr lang="en-GB" dirty="0"/>
              <a:t>Teachers do not need to be qualified to teach – this will encourage skilled people from other professions to become teachers</a:t>
            </a:r>
          </a:p>
          <a:p>
            <a:r>
              <a:rPr lang="en-GB" dirty="0"/>
              <a:t>GCSEs will be harder to test brighter pupils</a:t>
            </a:r>
          </a:p>
          <a:p>
            <a:r>
              <a:rPr lang="en-GB" dirty="0"/>
              <a:t>Controlled Assessments will be scrapped</a:t>
            </a:r>
          </a:p>
          <a:p>
            <a:r>
              <a:rPr lang="en-GB" dirty="0"/>
              <a:t>Any business, parent, teacher, university of faith group can set up a school in their local area</a:t>
            </a:r>
          </a:p>
        </p:txBody>
      </p:sp>
      <p:sp>
        <p:nvSpPr>
          <p:cNvPr id="3" name="Title 2"/>
          <p:cNvSpPr>
            <a:spLocks noGrp="1"/>
          </p:cNvSpPr>
          <p:nvPr>
            <p:ph type="title"/>
          </p:nvPr>
        </p:nvSpPr>
        <p:spPr>
          <a:xfrm>
            <a:off x="457200" y="274638"/>
            <a:ext cx="8229600" cy="1714202"/>
          </a:xfrm>
        </p:spPr>
        <p:txBody>
          <a:bodyPr>
            <a:normAutofit fontScale="90000"/>
          </a:bodyPr>
          <a:lstStyle/>
          <a:p>
            <a:r>
              <a:rPr lang="en-GB" dirty="0"/>
              <a:t>Document 3 – Changes to Education Policy under Michael Gove</a:t>
            </a:r>
          </a:p>
        </p:txBody>
      </p:sp>
    </p:spTree>
    <p:extLst>
      <p:ext uri="{BB962C8B-B14F-4D97-AF65-F5344CB8AC3E}">
        <p14:creationId xmlns:p14="http://schemas.microsoft.com/office/powerpoint/2010/main" val="249515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marL="109728" indent="0">
              <a:buNone/>
            </a:pPr>
            <a:r>
              <a:rPr lang="en-GB" dirty="0"/>
              <a:t>Some people do not agree with the strike, even if they agree with the REASONS for the strike.</a:t>
            </a:r>
          </a:p>
          <a:p>
            <a:pPr marL="109728" indent="0">
              <a:buNone/>
            </a:pPr>
            <a:endParaRPr lang="en-GB" dirty="0"/>
          </a:p>
          <a:p>
            <a:pPr marL="109728" indent="0">
              <a:buNone/>
            </a:pPr>
            <a:r>
              <a:rPr lang="en-GB" dirty="0"/>
              <a:t>Some people think that strike action is unfair on the families and children.</a:t>
            </a:r>
          </a:p>
          <a:p>
            <a:pPr marL="109728" indent="0">
              <a:buNone/>
            </a:pPr>
            <a:endParaRPr lang="en-GB" dirty="0"/>
          </a:p>
          <a:p>
            <a:pPr marL="109728" indent="0">
              <a:buNone/>
            </a:pPr>
            <a:r>
              <a:rPr lang="en-GB" dirty="0"/>
              <a:t>Some people think teachers should not be allowed to strike.</a:t>
            </a:r>
          </a:p>
          <a:p>
            <a:pPr marL="109728" indent="0">
              <a:buNone/>
            </a:pPr>
            <a:endParaRPr lang="en-GB" dirty="0"/>
          </a:p>
          <a:p>
            <a:pPr marL="109728" indent="0">
              <a:buNone/>
            </a:pPr>
            <a:r>
              <a:rPr lang="en-GB" dirty="0"/>
              <a:t>Some people think the other unions are doing the right thing by trying to negotiate with Michael Gove.</a:t>
            </a:r>
          </a:p>
        </p:txBody>
      </p:sp>
    </p:spTree>
    <p:extLst>
      <p:ext uri="{BB962C8B-B14F-4D97-AF65-F5344CB8AC3E}">
        <p14:creationId xmlns:p14="http://schemas.microsoft.com/office/powerpoint/2010/main" val="11487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357166"/>
            <a:ext cx="3254802" cy="923330"/>
          </a:xfrm>
          <a:prstGeom prst="rect">
            <a:avLst/>
          </a:prstGeom>
          <a:noFill/>
        </p:spPr>
        <p:txBody>
          <a:bodyPr wrap="non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INFLATION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DSC00439.jpg"/>
          <p:cNvPicPr>
            <a:picLocks noChangeAspect="1"/>
          </p:cNvPicPr>
          <p:nvPr/>
        </p:nvPicPr>
        <p:blipFill>
          <a:blip r:embed="rId2"/>
          <a:stretch>
            <a:fillRect/>
          </a:stretch>
        </p:blipFill>
        <p:spPr>
          <a:xfrm>
            <a:off x="428596" y="1357298"/>
            <a:ext cx="2260702" cy="2460628"/>
          </a:xfrm>
          <a:prstGeom prst="rect">
            <a:avLst/>
          </a:prstGeom>
        </p:spPr>
      </p:pic>
      <p:pic>
        <p:nvPicPr>
          <p:cNvPr id="6" name="Picture 5" descr="6a00d8341c823e53ef0133ecfe0e99970b-400wi.jpg"/>
          <p:cNvPicPr>
            <a:picLocks noChangeAspect="1"/>
          </p:cNvPicPr>
          <p:nvPr/>
        </p:nvPicPr>
        <p:blipFill>
          <a:blip r:embed="rId3"/>
          <a:stretch>
            <a:fillRect/>
          </a:stretch>
        </p:blipFill>
        <p:spPr>
          <a:xfrm>
            <a:off x="5857884" y="1571612"/>
            <a:ext cx="2857500" cy="2143125"/>
          </a:xfrm>
          <a:prstGeom prst="rect">
            <a:avLst/>
          </a:prstGeom>
        </p:spPr>
      </p:pic>
      <p:pic>
        <p:nvPicPr>
          <p:cNvPr id="7" name="Picture 6" descr="cd%27s_h115.jpg"/>
          <p:cNvPicPr>
            <a:picLocks noChangeAspect="1"/>
          </p:cNvPicPr>
          <p:nvPr/>
        </p:nvPicPr>
        <p:blipFill>
          <a:blip r:embed="rId4"/>
          <a:stretch>
            <a:fillRect/>
          </a:stretch>
        </p:blipFill>
        <p:spPr>
          <a:xfrm>
            <a:off x="2071670" y="2603891"/>
            <a:ext cx="4000528" cy="4254109"/>
          </a:xfrm>
          <a:prstGeom prst="rect">
            <a:avLst/>
          </a:prstGeom>
        </p:spPr>
      </p:pic>
      <p:sp>
        <p:nvSpPr>
          <p:cNvPr id="8" name="TextBox 7"/>
          <p:cNvSpPr txBox="1"/>
          <p:nvPr/>
        </p:nvSpPr>
        <p:spPr>
          <a:xfrm>
            <a:off x="6286480" y="4286256"/>
            <a:ext cx="2857520" cy="369332"/>
          </a:xfrm>
          <a:prstGeom prst="rect">
            <a:avLst/>
          </a:prstGeom>
          <a:noFill/>
        </p:spPr>
        <p:txBody>
          <a:bodyPr wrap="square" rtlCol="0">
            <a:spAutoFit/>
          </a:bodyPr>
          <a:lstStyle/>
          <a:p>
            <a:r>
              <a:rPr lang="en-GB" dirty="0">
                <a:latin typeface="Berlin Sans FB Demi" pitchFamily="34" charset="0"/>
              </a:rPr>
              <a:t>Why do prices go up?</a:t>
            </a:r>
            <a:endParaRPr lang="en-US" dirty="0">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2"/>
            <a:ext cx="8964488" cy="6408712"/>
          </a:xfrm>
          <a:solidFill>
            <a:schemeClr val="bg1"/>
          </a:solidFill>
          <a:ln>
            <a:solidFill>
              <a:schemeClr val="tx1"/>
            </a:solidFill>
          </a:ln>
        </p:spPr>
        <p:txBody>
          <a:bodyPr>
            <a:normAutofit fontScale="62500" lnSpcReduction="20000"/>
          </a:bodyPr>
          <a:lstStyle/>
          <a:p>
            <a:pPr marL="109728" indent="0">
              <a:buNone/>
            </a:pPr>
            <a:r>
              <a:rPr lang="en-GB" dirty="0"/>
              <a:t>Mr Laws told the BBC there had been no basis for Wednesday's strike.</a:t>
            </a:r>
          </a:p>
          <a:p>
            <a:pPr marL="109728" indent="0">
              <a:buNone/>
            </a:pPr>
            <a:endParaRPr lang="en-GB" dirty="0"/>
          </a:p>
          <a:p>
            <a:pPr marL="109728" indent="0">
              <a:buNone/>
            </a:pPr>
            <a:r>
              <a:rPr lang="en-GB" dirty="0"/>
              <a:t>He said: "I do not understand why the NUT are taking this industrial action in the middle of talks."</a:t>
            </a:r>
          </a:p>
          <a:p>
            <a:pPr marL="109728" indent="0">
              <a:buNone/>
            </a:pPr>
            <a:endParaRPr lang="en-GB" dirty="0"/>
          </a:p>
          <a:p>
            <a:pPr marL="109728" indent="0">
              <a:buNone/>
            </a:pPr>
            <a:r>
              <a:rPr lang="en-GB" dirty="0"/>
              <a:t>Mr Laws said he was currently in talks with seven trade unions, but only the NUT had chosen to strike.</a:t>
            </a:r>
          </a:p>
          <a:p>
            <a:endParaRPr lang="en-GB" dirty="0"/>
          </a:p>
          <a:p>
            <a:pPr marL="109728" indent="0">
              <a:buNone/>
            </a:pPr>
            <a:r>
              <a:rPr lang="en-GB" dirty="0"/>
              <a:t>A spokesman for the </a:t>
            </a:r>
            <a:r>
              <a:rPr lang="en-GB" dirty="0" err="1"/>
              <a:t>DfE</a:t>
            </a:r>
            <a:r>
              <a:rPr lang="en-GB" dirty="0"/>
              <a:t> said: "The NUT has tried to create as much disruption for pupils and parents today as possible. </a:t>
            </a:r>
          </a:p>
          <a:p>
            <a:pPr marL="109728" indent="0">
              <a:buNone/>
            </a:pPr>
            <a:endParaRPr lang="en-GB" dirty="0"/>
          </a:p>
          <a:p>
            <a:pPr marL="109728" indent="0">
              <a:buNone/>
            </a:pPr>
            <a:r>
              <a:rPr lang="en-GB" dirty="0"/>
              <a:t>"In spite of this, thanks to many hard-working teachers and heads, only 12% of schools across the country were closed today. This is by far the lowest level of support for any national teachers' strike since 2010.</a:t>
            </a:r>
          </a:p>
          <a:p>
            <a:pPr marL="109728" indent="0">
              <a:buNone/>
            </a:pPr>
            <a:endParaRPr lang="en-GB" dirty="0"/>
          </a:p>
          <a:p>
            <a:pPr marL="109728" indent="0">
              <a:buNone/>
            </a:pPr>
            <a:r>
              <a:rPr lang="en-GB" dirty="0"/>
              <a:t>The action means thousands of children missed lessons </a:t>
            </a:r>
          </a:p>
          <a:p>
            <a:pPr marL="109728" indent="0">
              <a:buNone/>
            </a:pPr>
            <a:endParaRPr lang="en-GB" dirty="0"/>
          </a:p>
          <a:p>
            <a:pPr marL="109728" indent="0">
              <a:buNone/>
            </a:pPr>
            <a:r>
              <a:rPr lang="en-GB" dirty="0"/>
              <a:t>"They [the NUT] called for talks to avoid industrial action, we agreed to their request, and talks have been taking place weekly. Despite this - and without the support of any of the other six unions engaged in the talks - the NUT has today taken industrial action. </a:t>
            </a:r>
          </a:p>
          <a:p>
            <a:pPr marL="109728" indent="0">
              <a:buNone/>
            </a:pPr>
            <a:endParaRPr lang="en-GB" dirty="0"/>
          </a:p>
          <a:p>
            <a:pPr marL="109728" indent="0">
              <a:buNone/>
            </a:pPr>
            <a:r>
              <a:rPr lang="en-GB" dirty="0"/>
              <a:t>"While the impact in many schools has been negligible, it has disrupted parents' lives, held back children's education and damaged the reputation of the profession."</a:t>
            </a:r>
          </a:p>
          <a:p>
            <a:endParaRPr lang="en-GB" dirty="0"/>
          </a:p>
        </p:txBody>
      </p:sp>
      <p:sp>
        <p:nvSpPr>
          <p:cNvPr id="3" name="Title 2"/>
          <p:cNvSpPr>
            <a:spLocks noGrp="1"/>
          </p:cNvSpPr>
          <p:nvPr>
            <p:ph type="title"/>
          </p:nvPr>
        </p:nvSpPr>
        <p:spPr>
          <a:xfrm>
            <a:off x="457200" y="-99392"/>
            <a:ext cx="8229600" cy="1143000"/>
          </a:xfrm>
        </p:spPr>
        <p:txBody>
          <a:bodyPr/>
          <a:lstStyle/>
          <a:p>
            <a:r>
              <a:rPr lang="en-GB" dirty="0"/>
              <a:t>Document 4 – BBC News</a:t>
            </a:r>
          </a:p>
        </p:txBody>
      </p:sp>
    </p:spTree>
    <p:extLst>
      <p:ext uri="{BB962C8B-B14F-4D97-AF65-F5344CB8AC3E}">
        <p14:creationId xmlns:p14="http://schemas.microsoft.com/office/powerpoint/2010/main" val="136997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77472"/>
            <a:ext cx="8229600" cy="1155584"/>
          </a:xfrm>
        </p:spPr>
        <p:txBody>
          <a:bodyPr/>
          <a:lstStyle/>
          <a:p>
            <a:r>
              <a:rPr lang="en-GB" dirty="0">
                <a:hlinkClick r:id="rId2"/>
              </a:rPr>
              <a:t>http://www.youtube.com/watch?v=-PxMVUPCdtE</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a:t>Document 5 – Michael Gove at the Tory conference.</a:t>
            </a:r>
          </a:p>
        </p:txBody>
      </p:sp>
    </p:spTree>
    <p:extLst>
      <p:ext uri="{BB962C8B-B14F-4D97-AF65-F5344CB8AC3E}">
        <p14:creationId xmlns:p14="http://schemas.microsoft.com/office/powerpoint/2010/main" val="101921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a:p>
          <a:p>
            <a:pPr marL="109728" indent="0">
              <a:buNone/>
            </a:pPr>
            <a:endParaRPr lang="en-GB" dirty="0"/>
          </a:p>
          <a:p>
            <a:pPr marL="109728" indent="0">
              <a:buNone/>
            </a:pPr>
            <a:r>
              <a:rPr lang="en-GB" dirty="0">
                <a:hlinkClick r:id="rId2"/>
              </a:rPr>
              <a:t>http</a:t>
            </a:r>
            <a:r>
              <a:rPr lang="en-GB">
                <a:hlinkClick r:id="rId2"/>
              </a:rPr>
              <a:t>://www.youtube.com/watch?v=GANPlIK5_w4</a:t>
            </a:r>
            <a:endParaRPr lang="en-GB"/>
          </a:p>
          <a:p>
            <a:pPr marL="109728" indent="0">
              <a:buNone/>
            </a:pPr>
            <a:endParaRPr lang="en-GB" dirty="0"/>
          </a:p>
        </p:txBody>
      </p:sp>
      <p:sp>
        <p:nvSpPr>
          <p:cNvPr id="3" name="Title 2"/>
          <p:cNvSpPr>
            <a:spLocks noGrp="1"/>
          </p:cNvSpPr>
          <p:nvPr>
            <p:ph type="title"/>
          </p:nvPr>
        </p:nvSpPr>
        <p:spPr>
          <a:xfrm>
            <a:off x="457200" y="274638"/>
            <a:ext cx="8229600" cy="1642194"/>
          </a:xfrm>
        </p:spPr>
        <p:txBody>
          <a:bodyPr>
            <a:normAutofit fontScale="90000"/>
          </a:bodyPr>
          <a:lstStyle/>
          <a:p>
            <a:r>
              <a:rPr lang="en-GB" dirty="0"/>
              <a:t>Document 6 – Michael Gove discussing Education Policy on Question Time</a:t>
            </a:r>
          </a:p>
        </p:txBody>
      </p:sp>
    </p:spTree>
    <p:extLst>
      <p:ext uri="{BB962C8B-B14F-4D97-AF65-F5344CB8AC3E}">
        <p14:creationId xmlns:p14="http://schemas.microsoft.com/office/powerpoint/2010/main" val="134870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b="1" dirty="0"/>
              <a:t> </a:t>
            </a:r>
            <a:r>
              <a:rPr lang="en-GB" dirty="0"/>
              <a:t>Evaluate the viewpoint that teachers were right to strike in March 2014</a:t>
            </a:r>
          </a:p>
          <a:p>
            <a:pPr marL="109728" indent="0">
              <a:buNone/>
            </a:pPr>
            <a:endParaRPr lang="en-GB" b="1" dirty="0"/>
          </a:p>
          <a:p>
            <a:r>
              <a:rPr lang="en-GB" dirty="0"/>
              <a:t>In your answer you must:</a:t>
            </a:r>
          </a:p>
          <a:p>
            <a:r>
              <a:rPr lang="en-GB" dirty="0"/>
              <a:t>• Explain arguments in favour of the strike.</a:t>
            </a:r>
          </a:p>
          <a:p>
            <a:r>
              <a:rPr lang="en-GB" dirty="0"/>
              <a:t>• Explain arguments against the strike.</a:t>
            </a:r>
          </a:p>
          <a:p>
            <a:r>
              <a:rPr lang="en-GB" dirty="0"/>
              <a:t>• Use relevant examples to support your answer.</a:t>
            </a:r>
          </a:p>
          <a:p>
            <a:r>
              <a:rPr lang="en-GB" dirty="0"/>
              <a:t>• Explain your own point of view.</a:t>
            </a: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85104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116632"/>
            <a:ext cx="7772400" cy="1470025"/>
          </a:xfrm>
        </p:spPr>
        <p:txBody>
          <a:bodyPr>
            <a:normAutofit fontScale="90000"/>
          </a:bodyPr>
          <a:lstStyle/>
          <a:p>
            <a:pPr algn="ctr"/>
            <a:r>
              <a:rPr lang="en-GB" dirty="0"/>
              <a:t>How should businesses obey the law?</a:t>
            </a:r>
          </a:p>
        </p:txBody>
      </p:sp>
      <p:pic>
        <p:nvPicPr>
          <p:cNvPr id="8" name="Picture 4" descr="http://i48.photobucket.com/albums/f247/jrpacheco/obey_this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719" y="1844824"/>
            <a:ext cx="499255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gnsanddisplays.files.wordpress.com/2010/09/caution-sharp-edges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4824"/>
            <a:ext cx="4493299" cy="3744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2431" y="2235690"/>
            <a:ext cx="8610049" cy="3416320"/>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Lucida Sans Unicode"/>
                <a:ea typeface="+mn-ea"/>
                <a:cs typeface="+mn-cs"/>
              </a:rPr>
              <a:t>Which of these statements do you agree with most?  Why?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‘Companies should focus on making profit, no matter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‘Companies should care more about the environment than making money.’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‘Companies should help out local communities and give local people jobs.’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‘Companies should employ the hardest workers for the least amount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 of money to ensure the company is successful.’</a:t>
            </a:r>
          </a:p>
        </p:txBody>
      </p:sp>
    </p:spTree>
    <p:extLst>
      <p:ext uri="{BB962C8B-B14F-4D97-AF65-F5344CB8AC3E}">
        <p14:creationId xmlns:p14="http://schemas.microsoft.com/office/powerpoint/2010/main" val="35377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99381"/>
            <a:ext cx="8229600" cy="925563"/>
          </a:xfrm>
        </p:spPr>
        <p:txBody>
          <a:bodyPr/>
          <a:lstStyle/>
          <a:p>
            <a:pPr marL="109728" indent="0">
              <a:buNone/>
            </a:pPr>
            <a:r>
              <a:rPr lang="en-GB" dirty="0">
                <a:hlinkClick r:id="rId2"/>
              </a:rPr>
              <a:t>http://www.youtube.com/watch?v=eATwzWz1Dzw&amp;safe=active</a:t>
            </a:r>
            <a:endParaRPr lang="en-GB" dirty="0"/>
          </a:p>
          <a:p>
            <a:pPr marL="109728" indent="0">
              <a:buNone/>
            </a:pPr>
            <a:endParaRPr lang="en-GB" dirty="0"/>
          </a:p>
        </p:txBody>
      </p:sp>
      <p:sp>
        <p:nvSpPr>
          <p:cNvPr id="3" name="Title 2"/>
          <p:cNvSpPr>
            <a:spLocks noGrp="1"/>
          </p:cNvSpPr>
          <p:nvPr>
            <p:ph type="title"/>
          </p:nvPr>
        </p:nvSpPr>
        <p:spPr>
          <a:xfrm>
            <a:off x="457200" y="274638"/>
            <a:ext cx="8219256" cy="1570186"/>
          </a:xfrm>
        </p:spPr>
        <p:txBody>
          <a:bodyPr>
            <a:normAutofit fontScale="90000"/>
          </a:bodyPr>
          <a:lstStyle/>
          <a:p>
            <a:pPr algn="ctr"/>
            <a:r>
              <a:rPr lang="en-GB" dirty="0"/>
              <a:t>Watch this video and write a sentence describing what copyrights are</a:t>
            </a:r>
          </a:p>
        </p:txBody>
      </p:sp>
      <p:pic>
        <p:nvPicPr>
          <p:cNvPr id="2050" name="Picture 2" descr="http://1.bp.blogspot.com/-1kzYVfHuB2M/UPSDXMRv95I/AAAAAAAAAaI/-npWYqELW3I/s1600/copyright+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9695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3356992"/>
            <a:ext cx="3568606" cy="1754326"/>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Why do you think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 should obey copyrights?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What problems are there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 enforcing copyrights?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 e.g. downloading music</a:t>
            </a:r>
          </a:p>
        </p:txBody>
      </p:sp>
      <p:sp>
        <p:nvSpPr>
          <p:cNvPr id="5" name="5-Point Star 4"/>
          <p:cNvSpPr/>
          <p:nvPr/>
        </p:nvSpPr>
        <p:spPr>
          <a:xfrm>
            <a:off x="107504" y="3645024"/>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473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Patents – the legal right to stop people copying your inventions</a:t>
            </a:r>
          </a:p>
        </p:txBody>
      </p:sp>
      <p:pic>
        <p:nvPicPr>
          <p:cNvPr id="3074" name="Picture 2" descr="http://aidyreviews.net/wp-content/uploads/2012/03/Nature-Knows-Best-Wallace-and-Gromits-World-of-Invention-Lionsgate-all-rights-reser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7391094" cy="409642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8350377">
            <a:off x="5366870" y="4233376"/>
            <a:ext cx="648072"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Down Arrow 5"/>
          <p:cNvSpPr/>
          <p:nvPr/>
        </p:nvSpPr>
        <p:spPr>
          <a:xfrm>
            <a:off x="2753283" y="1988840"/>
            <a:ext cx="648072" cy="1116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TextBox 4"/>
          <p:cNvSpPr txBox="1"/>
          <p:nvPr/>
        </p:nvSpPr>
        <p:spPr>
          <a:xfrm>
            <a:off x="6012160" y="6093296"/>
            <a:ext cx="1624163" cy="523220"/>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Inventor</a:t>
            </a:r>
          </a:p>
        </p:txBody>
      </p:sp>
      <p:sp>
        <p:nvSpPr>
          <p:cNvPr id="8" name="TextBox 7"/>
          <p:cNvSpPr txBox="1"/>
          <p:nvPr/>
        </p:nvSpPr>
        <p:spPr>
          <a:xfrm>
            <a:off x="2265237" y="1609636"/>
            <a:ext cx="1803699" cy="523220"/>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Invention</a:t>
            </a:r>
          </a:p>
        </p:txBody>
      </p:sp>
      <p:sp>
        <p:nvSpPr>
          <p:cNvPr id="9" name="TextBox 8"/>
          <p:cNvSpPr txBox="1"/>
          <p:nvPr/>
        </p:nvSpPr>
        <p:spPr>
          <a:xfrm>
            <a:off x="5690906" y="2444138"/>
            <a:ext cx="3408305" cy="646331"/>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Why do you think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ucida Sans Unicode"/>
                <a:ea typeface="+mn-ea"/>
                <a:cs typeface="+mn-cs"/>
              </a:rPr>
              <a:t> should obey patents?</a:t>
            </a:r>
          </a:p>
        </p:txBody>
      </p:sp>
      <p:sp>
        <p:nvSpPr>
          <p:cNvPr id="10" name="5-Point Star 9"/>
          <p:cNvSpPr/>
          <p:nvPr/>
        </p:nvSpPr>
        <p:spPr>
          <a:xfrm>
            <a:off x="5004048" y="1916832"/>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5418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Companies need to balance costs with other factors like……</a:t>
            </a:r>
          </a:p>
        </p:txBody>
      </p:sp>
      <p:pic>
        <p:nvPicPr>
          <p:cNvPr id="4098" name="Picture 2" descr="http://1.bp.blogspot.com/-UbA-4l42XRI/Tulm28xWP4I/AAAAAAAAF_A/SdykC53msvA/s400/tightrope-walker_2069720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42" y="1556792"/>
            <a:ext cx="5243954" cy="5243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7664" y="2924944"/>
            <a:ext cx="1856598" cy="1569660"/>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Lucida Sans Unicode"/>
                <a:ea typeface="+mn-ea"/>
                <a:cs typeface="+mn-cs"/>
              </a:rPr>
              <a:t>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Lucida Sans Unicode"/>
                <a:ea typeface="+mn-ea"/>
                <a:cs typeface="+mn-cs"/>
              </a:rPr>
              <a:t>Profit</a:t>
            </a:r>
          </a:p>
        </p:txBody>
      </p:sp>
      <p:sp>
        <p:nvSpPr>
          <p:cNvPr id="6" name="TextBox 5"/>
          <p:cNvSpPr txBox="1"/>
          <p:nvPr/>
        </p:nvSpPr>
        <p:spPr>
          <a:xfrm>
            <a:off x="5220072" y="3369186"/>
            <a:ext cx="3706464" cy="707886"/>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ucida Sans Unicode"/>
                <a:ea typeface="+mn-ea"/>
                <a:cs typeface="+mn-cs"/>
              </a:rPr>
              <a:t>Protecting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ucida Sans Unicode"/>
                <a:ea typeface="+mn-ea"/>
                <a:cs typeface="+mn-cs"/>
              </a:rPr>
              <a:t>Helping the community</a:t>
            </a:r>
          </a:p>
        </p:txBody>
      </p:sp>
      <p:sp>
        <p:nvSpPr>
          <p:cNvPr id="7" name="TextBox 6"/>
          <p:cNvSpPr txBox="1"/>
          <p:nvPr/>
        </p:nvSpPr>
        <p:spPr>
          <a:xfrm>
            <a:off x="3689901" y="5589241"/>
            <a:ext cx="1319592" cy="400110"/>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ucida Sans Unicode"/>
                <a:ea typeface="+mn-ea"/>
                <a:cs typeface="+mn-cs"/>
              </a:rPr>
              <a:t>Mentalist</a:t>
            </a:r>
          </a:p>
        </p:txBody>
      </p:sp>
      <p:sp>
        <p:nvSpPr>
          <p:cNvPr id="5" name="Down Arrow 4"/>
          <p:cNvSpPr/>
          <p:nvPr/>
        </p:nvSpPr>
        <p:spPr>
          <a:xfrm rot="10800000">
            <a:off x="4223684" y="4725144"/>
            <a:ext cx="25202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extBox 8"/>
          <p:cNvSpPr txBox="1"/>
          <p:nvPr/>
        </p:nvSpPr>
        <p:spPr>
          <a:xfrm>
            <a:off x="107504" y="2420888"/>
            <a:ext cx="8863324" cy="2554545"/>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Lucida Sans Unicode"/>
                <a:ea typeface="+mn-ea"/>
                <a:cs typeface="+mn-cs"/>
              </a:rPr>
              <a:t>List reasons why it might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Lucida Sans Unicode"/>
                <a:ea typeface="+mn-ea"/>
                <a:cs typeface="+mn-cs"/>
              </a:rPr>
              <a:t> good for a company to:-</a:t>
            </a:r>
          </a:p>
          <a:p>
            <a:pPr marL="914400" marR="0" lvl="0" indent="-914400" algn="l" defTabSz="914400" rtl="0" eaLnBrk="1" fontAlgn="auto" latinLnBrk="0" hangingPunct="1">
              <a:lnSpc>
                <a:spcPct val="100000"/>
              </a:lnSpc>
              <a:spcBef>
                <a:spcPts val="0"/>
              </a:spcBef>
              <a:spcAft>
                <a:spcPts val="0"/>
              </a:spcAft>
              <a:buClrTx/>
              <a:buSzTx/>
              <a:buFontTx/>
              <a:buAutoNum type="alphaLcParenR"/>
              <a:tabLst/>
              <a:defRPr/>
            </a:pPr>
            <a:r>
              <a:rPr kumimoji="0" lang="en-GB" sz="4000" b="0" i="0" u="none" strike="noStrike" kern="1200" cap="none" spc="0" normalizeH="0" baseline="0" noProof="0" dirty="0">
                <a:ln>
                  <a:noFill/>
                </a:ln>
                <a:solidFill>
                  <a:prstClr val="black"/>
                </a:solidFill>
                <a:effectLst/>
                <a:uLnTx/>
                <a:uFillTx/>
                <a:latin typeface="Lucida Sans Unicode"/>
                <a:ea typeface="+mn-ea"/>
                <a:cs typeface="+mn-cs"/>
              </a:rPr>
              <a:t>Help the environment</a:t>
            </a:r>
          </a:p>
          <a:p>
            <a:pPr marL="914400" marR="0" lvl="0" indent="-914400" algn="l" defTabSz="914400" rtl="0" eaLnBrk="1" fontAlgn="auto" latinLnBrk="0" hangingPunct="1">
              <a:lnSpc>
                <a:spcPct val="100000"/>
              </a:lnSpc>
              <a:spcBef>
                <a:spcPts val="0"/>
              </a:spcBef>
              <a:spcAft>
                <a:spcPts val="0"/>
              </a:spcAft>
              <a:buClrTx/>
              <a:buSzTx/>
              <a:buFontTx/>
              <a:buAutoNum type="alphaLcParenR"/>
              <a:tabLst/>
              <a:defRPr/>
            </a:pPr>
            <a:r>
              <a:rPr kumimoji="0" lang="en-GB" sz="4000" b="0" i="0" u="none" strike="noStrike" kern="1200" cap="none" spc="0" normalizeH="0" baseline="0" noProof="0" dirty="0">
                <a:ln>
                  <a:noFill/>
                </a:ln>
                <a:solidFill>
                  <a:prstClr val="black"/>
                </a:solidFill>
                <a:effectLst/>
                <a:uLnTx/>
                <a:uFillTx/>
                <a:latin typeface="Lucida Sans Unicode"/>
                <a:ea typeface="+mn-ea"/>
                <a:cs typeface="+mn-cs"/>
              </a:rPr>
              <a:t>Look after the local community</a:t>
            </a:r>
          </a:p>
        </p:txBody>
      </p:sp>
    </p:spTree>
    <p:extLst>
      <p:ext uri="{BB962C8B-B14F-4D97-AF65-F5344CB8AC3E}">
        <p14:creationId xmlns:p14="http://schemas.microsoft.com/office/powerpoint/2010/main" val="39084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525963"/>
          </a:xfrm>
        </p:spPr>
        <p:txBody>
          <a:bodyPr>
            <a:normAutofit fontScale="85000" lnSpcReduction="10000"/>
          </a:bodyPr>
          <a:lstStyle/>
          <a:p>
            <a:pPr marL="109728" indent="0">
              <a:buNone/>
            </a:pPr>
            <a:r>
              <a:rPr lang="en-GB" dirty="0"/>
              <a:t>List these advantages in your books:-</a:t>
            </a:r>
          </a:p>
          <a:p>
            <a:pPr marL="109728" indent="0">
              <a:buNone/>
            </a:pPr>
            <a:endParaRPr lang="en-GB" dirty="0"/>
          </a:p>
          <a:p>
            <a:pPr marL="109728" indent="0">
              <a:buNone/>
            </a:pPr>
            <a:r>
              <a:rPr lang="en-GB" dirty="0"/>
              <a:t>Advantages to a company being socially responsible:-</a:t>
            </a:r>
          </a:p>
          <a:p>
            <a:pPr marL="109728" indent="0">
              <a:buNone/>
            </a:pPr>
            <a:endParaRPr lang="en-GB" dirty="0"/>
          </a:p>
          <a:p>
            <a:pPr>
              <a:buFontTx/>
              <a:buChar char="-"/>
            </a:pPr>
            <a:r>
              <a:rPr lang="en-GB" dirty="0"/>
              <a:t>Gain a good reputation</a:t>
            </a:r>
          </a:p>
          <a:p>
            <a:pPr>
              <a:buFontTx/>
              <a:buChar char="-"/>
            </a:pPr>
            <a:r>
              <a:rPr lang="en-GB" dirty="0"/>
              <a:t>Supporting community/ caring for environment – could encourage business</a:t>
            </a:r>
          </a:p>
          <a:p>
            <a:pPr>
              <a:buFontTx/>
              <a:buChar char="-"/>
            </a:pPr>
            <a:r>
              <a:rPr lang="en-GB" dirty="0"/>
              <a:t>Workers feel valued and work harder</a:t>
            </a:r>
          </a:p>
          <a:p>
            <a:pPr>
              <a:buFontTx/>
              <a:buChar char="-"/>
            </a:pPr>
            <a:r>
              <a:rPr lang="en-GB" dirty="0"/>
              <a:t>Other businesses will want to work with them</a:t>
            </a:r>
          </a:p>
          <a:p>
            <a:pPr>
              <a:buFontTx/>
              <a:buChar char="-"/>
            </a:pPr>
            <a:endParaRPr lang="en-GB" dirty="0"/>
          </a:p>
          <a:p>
            <a:pPr>
              <a:buFontTx/>
              <a:buChar char="-"/>
            </a:pPr>
            <a:r>
              <a:rPr lang="en-GB" dirty="0">
                <a:solidFill>
                  <a:srgbClr val="FF0000"/>
                </a:solidFill>
              </a:rPr>
              <a:t>Can you think of examples of social responsibility?  </a:t>
            </a:r>
            <a:r>
              <a:rPr lang="en-GB" dirty="0"/>
              <a:t>E.g. </a:t>
            </a:r>
            <a:r>
              <a:rPr lang="en-GB" dirty="0" err="1"/>
              <a:t>dahn</a:t>
            </a:r>
            <a:r>
              <a:rPr lang="en-GB" dirty="0"/>
              <a:t> </a:t>
            </a:r>
            <a:r>
              <a:rPr lang="en-GB" dirty="0" err="1"/>
              <a:t>th’ASDA</a:t>
            </a:r>
            <a:r>
              <a:rPr lang="en-GB" dirty="0"/>
              <a:t>?</a:t>
            </a:r>
          </a:p>
        </p:txBody>
      </p:sp>
      <p:sp>
        <p:nvSpPr>
          <p:cNvPr id="3" name="Title 2"/>
          <p:cNvSpPr>
            <a:spLocks noGrp="1"/>
          </p:cNvSpPr>
          <p:nvPr>
            <p:ph type="title"/>
          </p:nvPr>
        </p:nvSpPr>
        <p:spPr>
          <a:xfrm>
            <a:off x="179512" y="274638"/>
            <a:ext cx="8784976" cy="1143000"/>
          </a:xfrm>
        </p:spPr>
        <p:txBody>
          <a:bodyPr>
            <a:normAutofit fontScale="90000"/>
          </a:bodyPr>
          <a:lstStyle/>
          <a:p>
            <a:r>
              <a:rPr lang="en-GB" dirty="0"/>
              <a:t>Corporate Social Responsibility (CSR)</a:t>
            </a:r>
          </a:p>
        </p:txBody>
      </p:sp>
      <p:sp>
        <p:nvSpPr>
          <p:cNvPr id="4" name="5-Point Star 3"/>
          <p:cNvSpPr/>
          <p:nvPr/>
        </p:nvSpPr>
        <p:spPr>
          <a:xfrm>
            <a:off x="6563072" y="5373216"/>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958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noAutofit/>
          </a:bodyPr>
          <a:lstStyle/>
          <a:p>
            <a:pPr algn="ctr"/>
            <a:r>
              <a:rPr lang="en-GB" sz="2400" dirty="0"/>
              <a:t>These are all ways that the government encourages people to be environmentally responsible.  Can you match the law to the definition?</a:t>
            </a:r>
          </a:p>
        </p:txBody>
      </p:sp>
      <p:graphicFrame>
        <p:nvGraphicFramePr>
          <p:cNvPr id="4" name="Table 3"/>
          <p:cNvGraphicFramePr>
            <a:graphicFrameLocks noGrp="1"/>
          </p:cNvGraphicFramePr>
          <p:nvPr>
            <p:extLst/>
          </p:nvPr>
        </p:nvGraphicFramePr>
        <p:xfrm>
          <a:off x="0" y="1340768"/>
          <a:ext cx="9144000" cy="4137924"/>
        </p:xfrm>
        <a:graphic>
          <a:graphicData uri="http://schemas.openxmlformats.org/drawingml/2006/table">
            <a:tbl>
              <a:tblPr>
                <a:tableStyleId>{073A0DAA-6AF3-43AB-8588-CEC1D06C72B9}</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379308">
                <a:tc>
                  <a:txBody>
                    <a:bodyPr/>
                    <a:lstStyle/>
                    <a:p>
                      <a:pPr algn="ctr"/>
                      <a:r>
                        <a:rPr lang="en-GB" sz="2400" dirty="0"/>
                        <a:t>Landfill</a:t>
                      </a:r>
                      <a:r>
                        <a:rPr lang="en-GB" sz="2400" baseline="0" dirty="0"/>
                        <a:t> Tax</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t>Air Passenger Duty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t>Climate Change Levy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t>Fuel Duty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79308">
                <a:tc>
                  <a:txBody>
                    <a:bodyPr/>
                    <a:lstStyle/>
                    <a:p>
                      <a:pPr algn="ctr"/>
                      <a:r>
                        <a:rPr lang="en-GB" sz="2400" dirty="0"/>
                        <a:t>Vehicle</a:t>
                      </a:r>
                      <a:r>
                        <a:rPr lang="en-GB" sz="2400" baseline="0" dirty="0"/>
                        <a:t> Excise Duty (road tax)</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t>Congestion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Annual charge for </a:t>
                      </a:r>
                      <a:r>
                        <a:rPr lang="en-GB" sz="1600" baseline="0" dirty="0"/>
                        <a:t> vehicles on the road.  The more CO2 emissions, the more you pay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A charge to companies for high energy</a:t>
                      </a:r>
                      <a:r>
                        <a:rPr lang="en-GB" sz="1400" baseline="0" dirty="0"/>
                        <a:t> use.  Designed to limit damage by climate change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9308">
                <a:tc>
                  <a:txBody>
                    <a:bodyPr/>
                    <a:lstStyle/>
                    <a:p>
                      <a:pPr algn="ctr"/>
                      <a:r>
                        <a:rPr lang="en-GB" sz="1600" dirty="0"/>
                        <a:t>Tax on waste thrown</a:t>
                      </a:r>
                      <a:r>
                        <a:rPr lang="en-GB" sz="1600" baseline="0" dirty="0"/>
                        <a:t> in a landfill site.  Encourages companies to recycle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Tax on petrol and diesel.</a:t>
                      </a:r>
                      <a:r>
                        <a:rPr lang="en-GB" sz="1400" baseline="0" dirty="0"/>
                        <a:t>  72% of fuel is tax.  Designed to encourage people to use fuel efficient cars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Tax on airline tickets to pay for cost of fuel.</a:t>
                      </a:r>
                      <a:r>
                        <a:rPr lang="en-GB" sz="1600" baseline="0" dirty="0"/>
                        <a:t>  Designed to encourage people to fly less often.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t>Charge</a:t>
                      </a:r>
                      <a:r>
                        <a:rPr lang="en-GB" sz="1600" baseline="0" dirty="0"/>
                        <a:t> for driving in central London.  Designed to reduce traffic and the pollution it causes.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Title 2"/>
          <p:cNvSpPr txBox="1">
            <a:spLocks/>
          </p:cNvSpPr>
          <p:nvPr/>
        </p:nvSpPr>
        <p:spPr>
          <a:xfrm>
            <a:off x="539552" y="5598368"/>
            <a:ext cx="8229600" cy="1143000"/>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Rate each of these ways of helping the environment out of 10.  Which are the best?  Which are the worst?  Why?</a:t>
            </a:r>
          </a:p>
        </p:txBody>
      </p:sp>
    </p:spTree>
    <p:extLst>
      <p:ext uri="{BB962C8B-B14F-4D97-AF65-F5344CB8AC3E}">
        <p14:creationId xmlns:p14="http://schemas.microsoft.com/office/powerpoint/2010/main" val="2226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786842" cy="4678204"/>
          </a:xfrm>
          <a:prstGeom prst="rect">
            <a:avLst/>
          </a:prstGeom>
          <a:noFill/>
        </p:spPr>
        <p:txBody>
          <a:bodyPr wrap="square" rtlCol="0">
            <a:spAutoFit/>
          </a:bodyPr>
          <a:lstStyle/>
          <a:p>
            <a:r>
              <a:rPr lang="en-GB" sz="2800" dirty="0">
                <a:latin typeface="Comic Sans MS" pitchFamily="66" charset="0"/>
              </a:rPr>
              <a:t>The GDP generally goes up.</a:t>
            </a:r>
          </a:p>
          <a:p>
            <a:endParaRPr lang="en-GB" sz="2800" dirty="0">
              <a:latin typeface="Comic Sans MS" pitchFamily="66" charset="0"/>
            </a:endParaRPr>
          </a:p>
          <a:p>
            <a:r>
              <a:rPr lang="en-GB" sz="2800" dirty="0">
                <a:latin typeface="Comic Sans MS" pitchFamily="66" charset="0"/>
              </a:rPr>
              <a:t>A recession is when the GDP goes down over two successive quarters.</a:t>
            </a:r>
          </a:p>
          <a:p>
            <a:endParaRPr lang="en-GB" sz="2800" dirty="0">
              <a:latin typeface="Comic Sans MS" pitchFamily="66" charset="0"/>
            </a:endParaRPr>
          </a:p>
          <a:p>
            <a:r>
              <a:rPr lang="en-GB" sz="2800" dirty="0">
                <a:latin typeface="Comic Sans MS" pitchFamily="66" charset="0"/>
              </a:rPr>
              <a:t>All sorts of things can cause recessions.</a:t>
            </a:r>
          </a:p>
          <a:p>
            <a:r>
              <a:rPr lang="en-GB" sz="2800" dirty="0" err="1">
                <a:latin typeface="Comic Sans MS" pitchFamily="66" charset="0"/>
              </a:rPr>
              <a:t>Eg</a:t>
            </a:r>
            <a:r>
              <a:rPr lang="en-GB" sz="2800" dirty="0">
                <a:latin typeface="Comic Sans MS" pitchFamily="66" charset="0"/>
              </a:rPr>
              <a:t>:  Interest rates rising</a:t>
            </a:r>
          </a:p>
          <a:p>
            <a:r>
              <a:rPr lang="en-GB" sz="2800" dirty="0">
                <a:latin typeface="Comic Sans MS" pitchFamily="66" charset="0"/>
              </a:rPr>
              <a:t>       International market forces – rising oil prices,   </a:t>
            </a:r>
          </a:p>
          <a:p>
            <a:r>
              <a:rPr lang="en-GB" sz="2800" dirty="0">
                <a:latin typeface="Comic Sans MS" pitchFamily="66" charset="0"/>
              </a:rPr>
              <a:t>       recessions in other countries etc</a:t>
            </a:r>
          </a:p>
          <a:p>
            <a:r>
              <a:rPr lang="en-GB" sz="2800" dirty="0">
                <a:latin typeface="Comic Sans MS" pitchFamily="66" charset="0"/>
              </a:rPr>
              <a:t>       </a:t>
            </a:r>
          </a:p>
          <a:p>
            <a:r>
              <a:rPr lang="en-GB" dirty="0"/>
              <a:t>       </a:t>
            </a:r>
            <a:endParaRPr lang="en-US" dirty="0"/>
          </a:p>
        </p:txBody>
      </p:sp>
      <p:sp>
        <p:nvSpPr>
          <p:cNvPr id="3" name="Rectangle 2"/>
          <p:cNvSpPr/>
          <p:nvPr/>
        </p:nvSpPr>
        <p:spPr>
          <a:xfrm>
            <a:off x="1571604" y="5143512"/>
            <a:ext cx="57981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VISCIOUS CIRCLE!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9" t="15531" r="20574" b="6249"/>
          <a:stretch/>
        </p:blipFill>
        <p:spPr bwMode="auto">
          <a:xfrm>
            <a:off x="112318" y="0"/>
            <a:ext cx="89241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5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usinesslobby.net/Portals/0/global_w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41597"/>
            <a:ext cx="3528392" cy="3271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536" y="158775"/>
            <a:ext cx="8280920" cy="1470025"/>
          </a:xfrm>
        </p:spPr>
        <p:txBody>
          <a:bodyPr>
            <a:normAutofit fontScale="90000"/>
          </a:bodyPr>
          <a:lstStyle/>
          <a:p>
            <a:pPr algn="ctr"/>
            <a:r>
              <a:rPr lang="en-GB" dirty="0"/>
              <a:t>What is sustainable development and Fair Trade?</a:t>
            </a:r>
          </a:p>
        </p:txBody>
      </p:sp>
      <p:sp>
        <p:nvSpPr>
          <p:cNvPr id="9" name="TextBox 8"/>
          <p:cNvSpPr txBox="1"/>
          <p:nvPr/>
        </p:nvSpPr>
        <p:spPr>
          <a:xfrm>
            <a:off x="1259485" y="4725144"/>
            <a:ext cx="6655989" cy="677108"/>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Lucida Sans Unicode"/>
                <a:ea typeface="+mn-ea"/>
                <a:cs typeface="+mn-cs"/>
              </a:rPr>
              <a:t>How many effects of global warming can you name?</a:t>
            </a: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4" name="AutoShape 2" descr="data:image/jpeg;base64,/9j/4AAQSkZJRgABAQAAAQABAAD/2wCEAAkGBxQTEhUUExMWFhUVFBQXFxUYGRgYFxQUFBQWFhQXFBgYHCggGBolHBQUITEhJSkrLi4uFx8zODMsNygtLisBCgoKDg0OFxAQFywcFBwsLCwsLCwsLCwsLCwsLCwsLCwsLCwsLCwsLDcsLCw3LCwsNys3KywsLCw3LCwsKysrK//AABEIANgA6QMBIgACEQEDEQH/xAAbAAABBQEBAAAAAAAAAAAAAAADAAECBAUGB//EAEEQAAECAgYGBwYEBAcBAAAAAAEAAgMRBBIhMUFRBWFxgZGhBhMiUrHB0RQyQmKS8FNyguEHY6LxFSMzQ4OywpP/xAAZAQEBAQEBAQAAAAAAAAAAAAAAAQIDBAX/xAAgEQEBAQEBAAMAAgMAAAAAAAAAARECEgMhQTFREyJx/9oADAMBAAIRAxEAPwDFDNRmMlIuAvB3ogaaxu2qZeBlPevoOKAiWYKAfI2SHOanWF1WZ2GSPDg2e60bFQCs44BTZabQrFQaimbDBTAOTTf5qDobMAjuo+UwmZAGaYIBoGCgIJvnYrAo573JKcsd0rFcFZ7Nal1YliNysMGyexSDHYkJgBDg/MUjBHdR3/mG8JAHMcEwCdBbr3J+rGRRpAFM9hNxTBAwTlJN1WpS6s58VPqxgEADBtUmwQjBv3emq6kAjDS6o5onVJyAECDAU0m3JFmpISAvShuqGxDLBnaiOchdbI4lQM6HrG5Saw6lP2luKGaS0oE8yFl6NXd9yQnRm4BXK4yClGaxxxAOyad0T5VF0L8ycQ3YE71Q7HYyIT1rbncUMwSMTNO5hHeKAofbdPepCLO4Xfd6C0k6jrUwzWN80E3PM7RzTGKZ2AHYkIAOKkIA+wgczy4qOGWwKbQE0h3VQm3X+SlWGajUJwNilU1b0Cc4ZqJi/YTtbakQgcP2707WqFYZJ+vF0pJoTmTxUxDGah1gUQ4YFAUwxrUiRJDDsiohhxM+SBPsvJ2p2usv4pxsHFM6J8qBCWc05bqUeuODEq57pTQ5/LLekHAKNqcEZckEXRJ4KLnSU641pFzfsKALo7bpcle61vdPBV2meC0ZDIIMYuM7QTvRmAZc1BotOG21JrT9hBJzdg2qIac28072cU7G2YTVEhtanE9SiDkOCTYQxCgkGHNK3OSiWN1809QYBUSL9c96ejlpeJmydqHJuSnD94SFhIG4qX+BqwYFHiQ3xojzRYcKL1TnPFcRXGUuqxJtXSReh1FbD6x1Jc1tWsS6rdKZOpc90n022FAdJrT1DC6GxwBaYguc4bZFcb0F6dUiNHfBpTxFZFa4doCbSbLJC6S8t76n1rpkegROigdC66i0iHHhmZBsFgv7QJBWFGggMMRkWHEDXVXVDOqdspEbFt9FI0OjB0BgaITq02C6ZvI2rIdoxtEhVGSENz3loPdBn58lrjvq9SM2RQnPFO1hOB4rZ0FoSLSXdhoDAbYh90bMzsXoeh+i0CBbKu/vu/8AIuC6d/Jzz/1JLXlUOivNzH2ZNJQ6pycvcw0C4BZWldCwI4IiME8Hixw3hc58/wDca8V5CWHWmqZzWz0k0G+iuEzWhuMmv8nZFYpiHA8l6JZZsZIM1Hkp1Mwhmt3k1Zwx8FfpBBtUg0H4jxUA52Xgmrvy8E0OYcseKmBrHFAMV/dQzGfg1TRZc3ZxUADmFVMSL3UpxMQmi2YbswrvVHPwWMYhy5K/1h7vJTRSG0c1OU/sp5z+LkpSdnyCv6B1TO4y3qTth4KTaw18EnF2XMIIzdrUmsfn4JySfh5p2kDAcUEXNdmeSk2E7NSBUhtPBXAN0E5/e5Th2SmcQmcD3uSeXzeCop9L3zrCQcDOw4gjFcRoWAIcSsWTljO6eS7nTLC4NItwJXKRHTe4ZHyXh7+rWtdXounA1ath8F6p0edDdDayIxrgLRMTtN8prxDRDiH2YL0jQ1PIA1Lje7Go9Mgua0BrQABcBYBsSiR5LBg0wkTVpsed6zOtbWn0hR9oElRiRBhb4qpGpEhOam01pRYjYjTDiNDmuwP3evM+k2jDRoxZPsutYZXty3XLuqPGJCzemcAxKOHy7UN1sr6p27l6Pg7suMdRwJOvkE4ccHHgFOuBg7komKMncl7XM1d2Z5KBLszyRRI97ins1pgCK2fh6KQBzPJEr5eaYxHakDVD3ioGGe+5OTE+ylN/2URGrkVfk7NUu3l4rQ7WSYrMeM7N6jVHeCDJh+J3EqYhMzcd5UBhBByKYwBjIbFCq3AO5pCjtOHiqCCGzFP1bNXBMKO3ujml1I7rN6BnNZNFaG7t6H1eTWcUUMOTeKokGtzmlUGQURDzqhOIY7wQOITS0tsE8s9S5CkMLYzhKUxjguwbDGYWT0mo47MQXyAMswuHzcfqxToLgLzduXW6FpV3L1Xn9HpdV1XfM+Wa6rRjyAHCcivH1y3HpFBpFgmrJpBOK5/RrXPbfbgMlp0KC6cnGRuxtKxJjSxEj3rPpMYoVIeWuIIxI53IbogOK3UaNDiyaLSJrbhsDmkG0OEiJWWrlIFIrkZDDBdFRKXILHHX+y155S4RY9zTe0kYZoJiahyVzTbW9fEk4+8SqQLcyvrT7jieu7ADimm75d4KRLcz4qBAz5JRIvdi5u4JxF2cFAwvuQSAAw8EBHRhqURHGYUC75W8VEu+RvFEEdGb3grnWjvLNcW5N4hXqrchxClVnVTgANyU3DEcAEEUXUfqCc0WeB4goJkRc28UiyKbqvFQ9jznxPkiChSxG+Z80wAfAi99oURRX4vZwn5q2yBrH0orYcseSYKHszu8NwA81MQJ57irhac0pE4pgpPoYydxHomGjm/Mr7mD7KQqnE8VcFNujR8yLEoU4TmWnETzRXMZiTxKJRmsrtvvGKnU+hxAilju2JyN+rErrqBTA9okRIiyXOxV6R0XiR47pSZDxeRYPy5lbej+jEKAZ9e4zwIA3zFy+f1fxuNHQtLkRdM8hs3Lr4Lg6U78532ZLk4QYD2KwIPjfLNa0GlgCwkHWAJ6lzm1oLpgDDquFzve/MPVcm/SZeajTab9Qmun6Wv66gRy0SfDbXaRaezevMeisUzMyZkg67LVrqfhL9vS9HQ5NFiuwqT2wJfetZ2iKUSZXjDMbVoU7sgvlKQvU45+y3XF6citMaIZv943CxUGvZ3ovBWotVxJLnGZOJ9EhAGE+Ll9LHJWrM/mnimJb3Iqutg6jxKj1fyE7z6qirVafgiqfszPnG1FMMn4PH1SFHP4fH+6gH1bMzySEOHiVYFG+QJzRR3ArgrEQ8CFoTZmOSq9QB8AWj1Q7gUozSNaUx3juICqERDj/V6BMYUTAD6j6LQuB+XM/sk5xGDeJ9FQMCKb5fU5MaI8j3RxPqiLwpB1Din9pbiZrPZox2IHAeaN7BqbwHon2q02ksOIG8KRpDc28QqraBq5jyCMyCMzz9EE/am5t4qRjnCrzPkhmpO/xT1m4H+lyCXXnV9JVyBpGGyx9WuSOyLwBmMJqjEZNpDTbIyskZysXGt9pfMMaYYnI94uxLziSuHzWzGo7fTXSInstcbvdEuyBfMqvQtOF4smPPKazNB6BiitWM6wtztvmun0V0eLe1LCRN/JcP8AH1fuQvUaNCrvulvs1WK0+gv7JMheZHmtPROinXNuNs1vt0S0iRGEil+Gz+aep+ONiBwhRYbsWOAIyIxO9cK2g9W4EC6U17K3Q7AC0ic1zukOjkIvlMtysmDneuvPxbM1m9Od0VSwHBda5wiwXsE51SRtGUr1x2kKD1MUgGYvBuW7oClms07ZjNcM89N65M0t3cfwHqmEd0/ddy9Vb0hGqxYgDXSDnYa0BsQ91y9/8sBxIjsjvI9VAPf/AGkrMicxtTiGe8mCvVfmeSg5jvmVrqz3+QUSwi+I4fSEAWQziXHcjCEPmQXQ/mef1BDe2XwuP6goLJh63cAr1XWeAWL1h/Ddvc1aPWO/DP1NTRlf4mDcOYUmUx5+Ce8BSe4/Cxm8hIPjj4IfFUTEaJ3Of7IjXRMpbx6Ks9kc4tbsM/JAdRInxRyNiDVZXx8R6IgBWPCh96kO3kI7erF8UHeFdF8OtkTKyeq3WpzHenvCoiNCzBRBSGYN4BNFrrdZSr6igGO74WO4eqHOKcCOHqmghgmsXNY2bpAumQSBdOS06NAm0EtvnbeCQsmpE+b+kLoqBE/ymtN4HPGa1z9s9LdAhgAuyWzocCtK+czLBci+nOaS2cxw3rV0JpEgm3JavLm7yjwQychIFXoJXMQdKkrTgU8WW7l5u/irrz3GpGhzCytJUEuabLRMiWa04cWaTnrlzby3ZK8q06JQnufYWWmdkjO5V9F00uILQbJXcis7+KUWP7S6E5lWGHB7XTAEUFolO3Az3hR6KRnF0OG29z2tJwtv5TWO+p119HPORY6UaThsjkOcQS0OIGvELGOnYPfef0/suo/iXoZsF8KLDaC14qEETIc20HYQuMY1x/2xw/Zern+Ii2dNwsBEKdumWG5rzqQAyJgzgD5oohR8A/dILVqDe3D8J3BS9t/kngfRV6scYP8AqA8km9ee99agKaZ8ktx9Evbh3Tw/ZBfDjZD6ymZAiY1B+ooLLqZ/Lef0gLQ9q/lP4BY72kXxWD9RV+t/OZ9TlAMRJ2iptsTPikD3mePgUE6PbiXHaQmFDY0+5PbKS0Jiknvj6T6qpEiNJM3T/wCMlXRDZ3WcEUNAHZG4Wc0GcHQJdppJ/IU4gsPuwdk2S8SrpecWEbX+iTHk4S4uQB9niYNDdzVF9CiG+K8bxLkrL40r3u2Bik2kNPeO0S8VcGY/RLvx4p2E+qQ0bnFjHeTyWm+27/vLwQerfhU+pxUGVSKFVuiRN7XHzWt0d0g2E2o+uRMkOqusneCndR4p+Jo2A+ZURRog/wB47mhWfSWa0aQ6ZmMbj4IlDiydtVVgstJJGJEiUgbdy6yuN+nY0WJYF0WjywsAItOOK4XR1OsDTeDfmtyi0/Ip1NiyuthRA24zUzGmuchU05q3Bpq434m/bJ/iTozroUOJUDjDJBuJDXi8TvtAVT+HnR1wPXxZgsm2G0irf8UvBdWylg32ohpgzXK/F961O3H/AMUaR/owxWnNzuySLLrbDNcE1j8nfqe70V/plpWK+lxJl9Rhqtk1spDK3MlZbdKNaO0X7TZ5rpmKusa/uPlqiFTLT3In/wBP3WQdMsJus2z81ahUhj8BxHqgtdWe7E4k+ahEpIbY7rRLUVGLAhkY7i7yQoUKRsiPll2jutQTNNhG8O3tcmdRg/3Ws3tcFYLQbjbrDkNrZGZf/wBvCaCo/Rzm3Mgn71q/7K78KDxHqq8ekg9136Heise0D8Nn0n0Uom4tut5pgMm8ZpNa5ITz5LYIC7uj73IszK0cFUIOLn7pAeCdjfzb00F684MJ4DxSEd+MMjeErdYUhEKmgFJLzdKWts07WA3gH9PqiEHM7ZeSQe8YjgkDBoHweCTrbqw4hFa4m/hckD93qisx7xc4HcZjeiF2NUE6yWo077eHmohg7s9tpVwVmF07Qzc4khaD4M2hwGFu1BEUi4blfoTazCddo3TWuXPtSBIVyiUqRvQYkJDbDtW3NuwaWrbKXYsGG1WmNKDahUwqyyObLVjQDK+5HjaQYwEkzMpgNtM8ktXK4zSjS+I81ja91oExKexZkWgfMfvaFepEOKbZDeSPBUHl4NUsfM2gtcSLMLQuDuG2E1mLj9PorApRGXBp8ghx+saLZjOysRwkhw2MtEV9Z0rAJtlPeoLD6eQL2yykZp2U0WTltA/dZcaDBabRfrQgYJsa1wO2ag2zHaT/AKh3kjyRAw3z4EH/ALBZHsrwJB9t9xnLaLECNCimf+Y+yw3+CqtkzJMgLM8eclfqu7rOI9VztDhkdlzg4Y1mmY2ELd6iD8vAqVMO6K7IbzYpMiHEg7P3WY+BaSHHZMSUXB97f6jPwK0jVbG5607ogz4FYjYjnTBa0bCfMo8OGZ2EcLdiDTgvtlN20kS4qZinA8yqBadc9SGI8rTPcCSSitL2jeoOjnLmVmP0hlW+n1UYmkQM5nOX9kGmI0T8Oesfd6pRKQ8ucC4sAubntKA2kvNzyBsE/FHotIdcaz7bzYN61EsNBJmM8bb1eMM4ON9omrFFhWmYCvwKM2+Q2rcYZwD7qxktjQtGqscQTIuHIXhCMCG4yDgJX3q+yPDa0AOAAwkfNXGbQnw1AQ1N1JYbnBIPVZPCh2ouknVYLiATKrdfuUIT5FWY8WTHEXi1FjnmxXloIa6/xQ+qeRO4T5LVFNdIOMrLhadqKyGZdlok7IXbVjy36YcSliEQIpFVzXSOR9VqaPo8KNRQ8Vq0nCZMqwbcd6vxtDwolVz4YcWyOQztCuxOre2qW2WCQsCs5PTztsMGRFdhN95G+az6fRp21gDlmPVenuo0KrICQAvsmqr9FwyLJiy+zwks+F9xzfRjoZDpdFe59Zr6xEJ3ugSvm0X2rmoVBMN5a41XNJBE7pG2cvNer6Mf1MMQ23CduJJx1LH0z0fbGBdDLWvcZudKU9slLx9HtyEFwur3WzrW8EaCyGLnHirkLo1GaO1EtnKbZu4ghW26GeJ1i54wmB4Kea16jPiGGbK89StdTCzPNFi9YBJoY3M1VdqxPxYX0n0U8p6cnDaSL2u3SKdr6hmQMrAB52LXYQb2DeVCkUZh914adUvNXFUGwQ60OM9ad1DdOwTOJrS5K9QaEZ2xgdrQtSHBAncbR9hXynpj0LQcZ06tWHrvK0qL0We73okjKUwbeK1YdJODEVkYnVtWpzGb0zG9E5CQNY3EuJBlms6ndDXkirVa0YVpzO9dO6kDF8lJtJBxB1q+Ym1xkXQEZoH+Td8TXNIG4oIdEYKp2ABp8V3LqTbOTtyE+kA3tJ2zTyvq/rmqGIjQZiUrhO9XKESXAvM5gyArC3AZSWp7EyJ2nMtFxJIkjNgtaAGkCW9XGaz49LDf9oyxIBnuVKNSQQavA37prWpYaW/60s5y81z9Kils2iM0jYAjPVw4JzCkxxzVIxbPeCXXEYhHPWrDjuzPFaNBLnWE7prnGUk5K9RKe5psaCdqLK6kUIEXDdYiQ9HEHsuI2eZxWZA0qZTqNErDMz8EUabdk0bCfMKt6vjRBM6z5ic5AKTNGAYk7VVGljfKYzFqI3SO2exAZ1EIUHwPlS9vmnNM2IAubK9vBQdFkbpc0WJSTkECNHsuCKIyL/dQrzxQWGd4lvRGMaFAZjCbyNiuVNioh+oK3WGripR53Fjva4NDS6YPaFoEsCTcoCkvJmIZPIW55o5L/l4qXWu7q57HZFlJIIHVSmbwRxKnSaZVEw2sdRUK57vKxRc5uLBwKaYvUKlzaDaCTa0m71VxtKneuedEgYiXFGg0uDg4jaSkp5b8mYzUZQ9YWWI5PuVTvS9pi/hA7CtTpny2Gw2d8owo2UU71k0enP8Aihy4K02lgXt5q7GcrQ9kcAbjPYJoUTrWiTIbSBgXKm6nQ8yN6o03SjLhGq65E81diZWi98T4qO3efCQXOaQj9oyhS1An0Qo1JJBq00HUbOaw49LiT9+ewj1Wb3IXi1oxaS4XQid45KkdIGdrHD7xVf2yJ3nWagUUU12Pgp6h4z8alDpLHe85zdyuNjtFz3OzACw4VOM8CrNFpri6ZrS+UtB5rXpPF/p0NG0pCBIJdVF0xfyWkNPwJdlhndPVsXNu0gRMkPcMyGuPJHgaeDbKrxrMMeKnuLlbsPSbDbWPApf4q3vHao0WnsiC2f0kIFLoIPuuPLzatKsO0u3vjmhu0yO+OaoN0Q7CK0HJzR6KtFoEVtz2nY1qzbV8toaSn8beaFG0hK63Yueivii8n6AfBD9sij4gP+P9lm9NzltnSEz7zh5clchUoGQru2LmX6SeLyw/oPkiwabO8s3BwSUvLqocQXEvWhJvzLkoVPnLyDl0HWDX97lXNh1G4TTiDk5JJYldUhDd3in6t+aZJUQiQouAadoVGPBfjAB/KnSUVSdBA/24rdlqIwOwixG/mBSSRFhntA92KHbQpmk0ke81pTJK6CspsXGDMalS0hGaQS+A8SvqkApJKW/QwY3s7viitORaDzCqdW3B3JJJeb1v4uCMga5ozIZHeSSXblkYk694RKPEINsGtqSSW/wa0DqnNcYkINIFgtnyUKI6FOysNU3STpJ+MN+jxx3ncT6KxH0nVbOvITtJSSW51cTFWHp1huitMziDymhUvSQIBa0yOIbMFJJZvVsa5jO9sng4foMuRTuig3u/pd6pJKNxWiQYeH/r0QhRYQvdLikkguQYMMe65x1VrPFbc9v1H1TJJqY//9k=">
            <a:hlinkClick r:id="rId3"/>
          </p:cNvPr>
          <p:cNvSpPr>
            <a:spLocks noChangeAspect="1" noChangeArrowheads="1"/>
          </p:cNvSpPr>
          <p:nvPr/>
        </p:nvSpPr>
        <p:spPr bwMode="auto">
          <a:xfrm>
            <a:off x="117475" y="-1333500"/>
            <a:ext cx="3009900" cy="279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6437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908720"/>
            <a:ext cx="8686800" cy="1080120"/>
          </a:xfrm>
        </p:spPr>
        <p:txBody>
          <a:bodyPr>
            <a:normAutofit fontScale="90000"/>
          </a:bodyPr>
          <a:lstStyle/>
          <a:p>
            <a:r>
              <a:rPr lang="en-GB" dirty="0"/>
              <a:t>What is sustainable development?</a:t>
            </a:r>
          </a:p>
        </p:txBody>
      </p:sp>
      <p:sp>
        <p:nvSpPr>
          <p:cNvPr id="5" name="Content Placeholder 2"/>
          <p:cNvSpPr>
            <a:spLocks noGrp="1"/>
          </p:cNvSpPr>
          <p:nvPr>
            <p:ph idx="1"/>
          </p:nvPr>
        </p:nvSpPr>
        <p:spPr>
          <a:xfrm>
            <a:off x="304800" y="2564904"/>
            <a:ext cx="8686800" cy="3515221"/>
          </a:xfrm>
        </p:spPr>
        <p:txBody>
          <a:bodyPr>
            <a:normAutofit/>
          </a:bodyPr>
          <a:lstStyle/>
          <a:p>
            <a:r>
              <a:rPr lang="en-GB" sz="2800" b="1" dirty="0">
                <a:solidFill>
                  <a:schemeClr val="tx1"/>
                </a:solidFill>
                <a:latin typeface="Comic Sans MS" pitchFamily="66" charset="0"/>
              </a:rPr>
              <a:t>"Sustainable development is development that meets the needs of the present, without compromising the ability of future generations to meet their own needs.”</a:t>
            </a:r>
          </a:p>
          <a:p>
            <a:r>
              <a:rPr lang="en-GB" b="1" dirty="0"/>
              <a:t> </a:t>
            </a:r>
            <a:r>
              <a:rPr lang="en-GB" b="1" dirty="0">
                <a:hlinkClick r:id="rId2"/>
              </a:rPr>
              <a:t>http://www.youtube.com/watch?v=eEFwaQej_0E#t=51</a:t>
            </a:r>
            <a:endParaRPr lang="en-GB" b="1" dirty="0"/>
          </a:p>
          <a:p>
            <a:endParaRPr lang="en-GB" b="1" dirty="0"/>
          </a:p>
          <a:p>
            <a:endParaRPr lang="en-GB" b="1" dirty="0"/>
          </a:p>
          <a:p>
            <a:endParaRPr lang="en-GB" b="1" dirty="0"/>
          </a:p>
          <a:p>
            <a:endParaRPr lang="en-GB" b="1" dirty="0"/>
          </a:p>
          <a:p>
            <a:endParaRPr lang="en-GB" dirty="0"/>
          </a:p>
        </p:txBody>
      </p:sp>
    </p:spTree>
    <p:extLst>
      <p:ext uri="{BB962C8B-B14F-4D97-AF65-F5344CB8AC3E}">
        <p14:creationId xmlns:p14="http://schemas.microsoft.com/office/powerpoint/2010/main" val="392399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600200"/>
          </a:xfrm>
        </p:spPr>
        <p:txBody>
          <a:bodyPr/>
          <a:lstStyle/>
          <a:p>
            <a:r>
              <a:rPr lang="en-GB" dirty="0"/>
              <a:t>How can we promote Sustainable development….</a:t>
            </a:r>
          </a:p>
        </p:txBody>
      </p:sp>
      <p:sp>
        <p:nvSpPr>
          <p:cNvPr id="5" name="Content Placeholder 2"/>
          <p:cNvSpPr>
            <a:spLocks noGrp="1"/>
          </p:cNvSpPr>
          <p:nvPr>
            <p:ph idx="1"/>
          </p:nvPr>
        </p:nvSpPr>
        <p:spPr>
          <a:xfrm>
            <a:off x="457200" y="1600200"/>
            <a:ext cx="8229600" cy="4525963"/>
          </a:xfrm>
        </p:spPr>
        <p:txBody>
          <a:bodyPr>
            <a:normAutofit fontScale="92500" lnSpcReduction="20000"/>
          </a:bodyPr>
          <a:lstStyle/>
          <a:p>
            <a:r>
              <a:rPr lang="en-GB" sz="2800" b="1" dirty="0">
                <a:solidFill>
                  <a:schemeClr val="tx1"/>
                </a:solidFill>
                <a:latin typeface="Comic Sans MS" pitchFamily="66" charset="0"/>
              </a:rPr>
              <a:t>In school?</a:t>
            </a:r>
          </a:p>
          <a:p>
            <a:endParaRPr lang="en-GB" sz="2800" b="1" dirty="0">
              <a:latin typeface="Comic Sans MS" pitchFamily="66" charset="0"/>
            </a:endParaRPr>
          </a:p>
          <a:p>
            <a:pPr marL="109728" indent="0">
              <a:buNone/>
            </a:pPr>
            <a:r>
              <a:rPr lang="en-GB" sz="2800" b="1" dirty="0">
                <a:latin typeface="Comic Sans MS" pitchFamily="66" charset="0"/>
              </a:rPr>
              <a:t>Discuss in pairs and make a list in your books</a:t>
            </a:r>
          </a:p>
          <a:p>
            <a:pPr marL="109728" indent="0">
              <a:buNone/>
            </a:pPr>
            <a:endParaRPr lang="en-GB" sz="2800" b="1" dirty="0">
              <a:solidFill>
                <a:schemeClr val="tx1"/>
              </a:solidFill>
              <a:latin typeface="Comic Sans MS" pitchFamily="66" charset="0"/>
            </a:endParaRPr>
          </a:p>
          <a:p>
            <a:pPr lvl="1"/>
            <a:r>
              <a:rPr lang="en-GB" sz="2400" dirty="0">
                <a:solidFill>
                  <a:schemeClr val="tx1"/>
                </a:solidFill>
                <a:latin typeface="Comic Sans MS" pitchFamily="66" charset="0"/>
              </a:rPr>
              <a:t>Sustainable schools are great places to learn, where pupils develop self-esteem and reach high standards of achievement. You might notice that:</a:t>
            </a:r>
          </a:p>
          <a:p>
            <a:pPr lvl="1"/>
            <a:r>
              <a:rPr lang="en-GB" sz="2400" dirty="0">
                <a:solidFill>
                  <a:schemeClr val="tx1"/>
                </a:solidFill>
                <a:latin typeface="Comic Sans MS" pitchFamily="66" charset="0"/>
              </a:rPr>
              <a:t>• little is wasted and anything surplus is recycled, composted or donated;</a:t>
            </a:r>
          </a:p>
          <a:p>
            <a:pPr lvl="1"/>
            <a:r>
              <a:rPr lang="en-GB" sz="2400" dirty="0">
                <a:solidFill>
                  <a:schemeClr val="tx1"/>
                </a:solidFill>
                <a:latin typeface="Comic Sans MS" pitchFamily="66" charset="0"/>
              </a:rPr>
              <a:t>• food is seasonal and locally sourced;</a:t>
            </a:r>
          </a:p>
          <a:p>
            <a:pPr lvl="1"/>
            <a:r>
              <a:rPr lang="en-GB" sz="2400" dirty="0">
                <a:solidFill>
                  <a:schemeClr val="tx1"/>
                </a:solidFill>
                <a:latin typeface="Comic Sans MS" pitchFamily="66" charset="0"/>
              </a:rPr>
              <a:t>• rainwater is collected for the school grounds and flushing toilets; and</a:t>
            </a:r>
          </a:p>
          <a:p>
            <a:pPr lvl="1"/>
            <a:r>
              <a:rPr lang="en-GB" sz="2400" dirty="0">
                <a:solidFill>
                  <a:schemeClr val="tx1"/>
                </a:solidFill>
                <a:latin typeface="Comic Sans MS" pitchFamily="66" charset="0"/>
              </a:rPr>
              <a:t>• there is a zero-tolerance approach to litter, graffiti and bullying.</a:t>
            </a:r>
          </a:p>
        </p:txBody>
      </p:sp>
    </p:spTree>
    <p:extLst>
      <p:ext uri="{BB962C8B-B14F-4D97-AF65-F5344CB8AC3E}">
        <p14:creationId xmlns:p14="http://schemas.microsoft.com/office/powerpoint/2010/main" val="190371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600200"/>
          </a:xfrm>
        </p:spPr>
        <p:txBody>
          <a:bodyPr/>
          <a:lstStyle/>
          <a:p>
            <a:r>
              <a:rPr lang="en-GB" dirty="0"/>
              <a:t>How can we promote Sustainable development….</a:t>
            </a:r>
          </a:p>
        </p:txBody>
      </p:sp>
      <p:sp>
        <p:nvSpPr>
          <p:cNvPr id="6" name="Content Placeholder 2"/>
          <p:cNvSpPr>
            <a:spLocks noGrp="1"/>
          </p:cNvSpPr>
          <p:nvPr>
            <p:ph idx="1"/>
          </p:nvPr>
        </p:nvSpPr>
        <p:spPr>
          <a:xfrm>
            <a:off x="457200" y="1700808"/>
            <a:ext cx="8229600" cy="4525963"/>
          </a:xfrm>
        </p:spPr>
        <p:txBody>
          <a:bodyPr/>
          <a:lstStyle/>
          <a:p>
            <a:r>
              <a:rPr lang="en-GB" sz="2800" dirty="0">
                <a:solidFill>
                  <a:schemeClr val="tx1"/>
                </a:solidFill>
                <a:latin typeface="Comic Sans MS" pitchFamily="66" charset="0"/>
              </a:rPr>
              <a:t>At Home?</a:t>
            </a:r>
          </a:p>
          <a:p>
            <a:pPr lvl="1"/>
            <a:r>
              <a:rPr lang="en-GB" sz="2400" dirty="0">
                <a:solidFill>
                  <a:schemeClr val="tx1"/>
                </a:solidFill>
                <a:latin typeface="Comic Sans MS" pitchFamily="66" charset="0"/>
              </a:rPr>
              <a:t>What do you do at home to promote a sustainable living?</a:t>
            </a:r>
          </a:p>
          <a:p>
            <a:pPr lvl="2"/>
            <a:r>
              <a:rPr lang="en-GB" sz="2400" dirty="0">
                <a:solidFill>
                  <a:schemeClr val="tx1"/>
                </a:solidFill>
                <a:latin typeface="Comic Sans MS" pitchFamily="66" charset="0"/>
              </a:rPr>
              <a:t>The 5 R’s</a:t>
            </a:r>
          </a:p>
          <a:p>
            <a:pPr lvl="3"/>
            <a:r>
              <a:rPr lang="en-GB" sz="2400" dirty="0">
                <a:solidFill>
                  <a:schemeClr val="tx1"/>
                </a:solidFill>
                <a:latin typeface="Comic Sans MS" pitchFamily="66" charset="0"/>
              </a:rPr>
              <a:t>reduce?</a:t>
            </a:r>
          </a:p>
          <a:p>
            <a:pPr lvl="3"/>
            <a:r>
              <a:rPr lang="en-GB" sz="2400" dirty="0">
                <a:solidFill>
                  <a:schemeClr val="tx1"/>
                </a:solidFill>
                <a:latin typeface="Comic Sans MS" pitchFamily="66" charset="0"/>
              </a:rPr>
              <a:t>repair?</a:t>
            </a:r>
          </a:p>
          <a:p>
            <a:pPr lvl="3"/>
            <a:r>
              <a:rPr lang="en-GB" sz="2400" dirty="0">
                <a:solidFill>
                  <a:schemeClr val="tx1"/>
                </a:solidFill>
                <a:latin typeface="Comic Sans MS" pitchFamily="66" charset="0"/>
              </a:rPr>
              <a:t>reuse?</a:t>
            </a:r>
          </a:p>
          <a:p>
            <a:pPr lvl="3"/>
            <a:r>
              <a:rPr lang="en-GB" sz="2400" dirty="0">
                <a:solidFill>
                  <a:schemeClr val="tx1"/>
                </a:solidFill>
                <a:latin typeface="Comic Sans MS" pitchFamily="66" charset="0"/>
              </a:rPr>
              <a:t>recycle?</a:t>
            </a:r>
          </a:p>
          <a:p>
            <a:pPr lvl="3"/>
            <a:r>
              <a:rPr lang="en-GB" sz="2400" dirty="0">
                <a:solidFill>
                  <a:schemeClr val="tx1"/>
                </a:solidFill>
                <a:latin typeface="Comic Sans MS" pitchFamily="66" charset="0"/>
              </a:rPr>
              <a:t>rot (compost)?</a:t>
            </a:r>
          </a:p>
          <a:p>
            <a:pPr lvl="3"/>
            <a:r>
              <a:rPr lang="en-GB" sz="2400" b="1" dirty="0">
                <a:solidFill>
                  <a:schemeClr val="tx1"/>
                </a:solidFill>
                <a:latin typeface="Comic Sans MS" pitchFamily="66" charset="0"/>
              </a:rPr>
              <a:t>Give examples of these.</a:t>
            </a:r>
          </a:p>
        </p:txBody>
      </p:sp>
    </p:spTree>
    <p:extLst>
      <p:ext uri="{BB962C8B-B14F-4D97-AF65-F5344CB8AC3E}">
        <p14:creationId xmlns:p14="http://schemas.microsoft.com/office/powerpoint/2010/main" val="271879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In 1992, the UN met to discuss ways to promote sustainable development.</a:t>
            </a:r>
          </a:p>
          <a:p>
            <a:endParaRPr lang="en-GB" dirty="0"/>
          </a:p>
          <a:p>
            <a:r>
              <a:rPr lang="en-GB" dirty="0"/>
              <a:t>They came up with Agenda 21 which included 2,500 recommendations for:-</a:t>
            </a:r>
          </a:p>
          <a:p>
            <a:endParaRPr lang="en-GB" dirty="0"/>
          </a:p>
          <a:p>
            <a:r>
              <a:rPr lang="en-GB" dirty="0"/>
              <a:t>Reducing wasteful use of natural resources</a:t>
            </a:r>
          </a:p>
          <a:p>
            <a:r>
              <a:rPr lang="en-GB" dirty="0"/>
              <a:t>Fighting poverty</a:t>
            </a:r>
          </a:p>
          <a:p>
            <a:r>
              <a:rPr lang="en-GB" dirty="0"/>
              <a:t>Protecting the atmosphere, oceans, animals and plant life</a:t>
            </a:r>
          </a:p>
          <a:p>
            <a:r>
              <a:rPr lang="en-GB" dirty="0"/>
              <a:t>Finding sustainable ways to support the earth’s population</a:t>
            </a:r>
          </a:p>
        </p:txBody>
      </p:sp>
      <p:sp>
        <p:nvSpPr>
          <p:cNvPr id="3" name="Title 2"/>
          <p:cNvSpPr>
            <a:spLocks noGrp="1"/>
          </p:cNvSpPr>
          <p:nvPr>
            <p:ph type="title"/>
          </p:nvPr>
        </p:nvSpPr>
        <p:spPr/>
        <p:txBody>
          <a:bodyPr/>
          <a:lstStyle/>
          <a:p>
            <a:r>
              <a:rPr lang="en-GB" dirty="0"/>
              <a:t>KEYWORD = Agenda 21</a:t>
            </a:r>
          </a:p>
        </p:txBody>
      </p:sp>
      <p:sp>
        <p:nvSpPr>
          <p:cNvPr id="4" name="TextBox 3"/>
          <p:cNvSpPr txBox="1"/>
          <p:nvPr/>
        </p:nvSpPr>
        <p:spPr>
          <a:xfrm rot="644324">
            <a:off x="133559" y="2679303"/>
            <a:ext cx="9066906" cy="2677656"/>
          </a:xfrm>
          <a:prstGeom prst="rect">
            <a:avLst/>
          </a:prstGeom>
          <a:solidFill>
            <a:schemeClr val="bg1"/>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Discuss ways governments and countries can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Are there any reasons why some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 might be against cutting use of natural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E.g. poorer/ developing countries (LEDCS)</a:t>
            </a:r>
          </a:p>
        </p:txBody>
      </p:sp>
      <p:sp>
        <p:nvSpPr>
          <p:cNvPr id="5" name="5-Point Star 4"/>
          <p:cNvSpPr/>
          <p:nvPr/>
        </p:nvSpPr>
        <p:spPr>
          <a:xfrm>
            <a:off x="8028384" y="3789040"/>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00"/>
              </a:solidFill>
              <a:effectLst/>
              <a:uLnTx/>
              <a:uFillTx/>
              <a:latin typeface="Lucida Sans Unicode"/>
              <a:ea typeface="+mn-ea"/>
              <a:cs typeface="+mn-cs"/>
            </a:endParaRPr>
          </a:p>
        </p:txBody>
      </p:sp>
    </p:spTree>
    <p:extLst>
      <p:ext uri="{BB962C8B-B14F-4D97-AF65-F5344CB8AC3E}">
        <p14:creationId xmlns:p14="http://schemas.microsoft.com/office/powerpoint/2010/main" val="25910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Document 1 – Adapted from an airline website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48" t="28214" r="17272" b="8391"/>
          <a:stretch/>
        </p:blipFill>
        <p:spPr bwMode="auto">
          <a:xfrm>
            <a:off x="35496" y="1556792"/>
            <a:ext cx="9035278" cy="455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33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Fair Trade?</a:t>
            </a:r>
          </a:p>
        </p:txBody>
      </p:sp>
      <p:sp>
        <p:nvSpPr>
          <p:cNvPr id="4" name="Content Placeholder 2"/>
          <p:cNvSpPr>
            <a:spLocks noGrp="1"/>
          </p:cNvSpPr>
          <p:nvPr>
            <p:ph idx="1"/>
          </p:nvPr>
        </p:nvSpPr>
        <p:spPr>
          <a:xfrm>
            <a:off x="457200" y="1594561"/>
            <a:ext cx="5770984" cy="2770544"/>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r>
              <a:rPr lang="en-GB" sz="2800" dirty="0">
                <a:solidFill>
                  <a:schemeClr val="tx1"/>
                </a:solidFill>
                <a:effectLst/>
                <a:latin typeface="Tahoma" pitchFamily="34" charset="0"/>
                <a:ea typeface="Tahoma" pitchFamily="34" charset="0"/>
                <a:cs typeface="Tahoma" pitchFamily="34" charset="0"/>
              </a:rPr>
              <a:t>Fair trade is about better prices, decent working conditions, local sustainability, and fair terms of trade for farmers and workers in the developing world.</a:t>
            </a:r>
          </a:p>
        </p:txBody>
      </p:sp>
      <p:pic>
        <p:nvPicPr>
          <p:cNvPr id="5" name="Picture 2" descr="http://www.euxton-st-marys.lancs.sch.uk/images/library/fairtrade_logo%5b1%5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628800"/>
            <a:ext cx="2331924" cy="2736304"/>
          </a:xfrm>
          <a:prstGeom prst="rect">
            <a:avLst/>
          </a:prstGeom>
          <a:solidFill>
            <a:schemeClr val="bg1"/>
          </a:solidFill>
          <a:extLst/>
        </p:spPr>
      </p:pic>
      <p:sp>
        <p:nvSpPr>
          <p:cNvPr id="6" name="Rectangle 5"/>
          <p:cNvSpPr/>
          <p:nvPr/>
        </p:nvSpPr>
        <p:spPr>
          <a:xfrm>
            <a:off x="467544" y="4509120"/>
            <a:ext cx="8236580" cy="193899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FAIR TRADE Mark is an independent consumer label which appears on UK products as a guarantee that they have been certified against internationally agreed Fair trade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Have you seen this mark on any products?</a:t>
            </a:r>
          </a:p>
        </p:txBody>
      </p:sp>
    </p:spTree>
    <p:extLst>
      <p:ext uri="{BB962C8B-B14F-4D97-AF65-F5344CB8AC3E}">
        <p14:creationId xmlns:p14="http://schemas.microsoft.com/office/powerpoint/2010/main" val="15103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1296144"/>
          </a:xfrm>
          <a:solidFill>
            <a:schemeClr val="bg1"/>
          </a:solid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GB" sz="4800" dirty="0">
                <a:solidFill>
                  <a:schemeClr val="tx1"/>
                </a:solidFill>
                <a:latin typeface="Apple Boy BTN" pitchFamily="34" charset="0"/>
              </a:rPr>
              <a:t>What are the benefits of Fair Trade?</a:t>
            </a:r>
          </a:p>
        </p:txBody>
      </p:sp>
      <p:sp>
        <p:nvSpPr>
          <p:cNvPr id="5" name="Content Placeholder 2"/>
          <p:cNvSpPr>
            <a:spLocks noGrp="1"/>
          </p:cNvSpPr>
          <p:nvPr>
            <p:ph idx="1"/>
          </p:nvPr>
        </p:nvSpPr>
        <p:spPr>
          <a:xfrm>
            <a:off x="457200" y="1594561"/>
            <a:ext cx="5770984" cy="2770544"/>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r>
              <a:rPr lang="en-GB" sz="2800" dirty="0">
                <a:solidFill>
                  <a:schemeClr val="tx1"/>
                </a:solidFill>
                <a:latin typeface="Tahoma" pitchFamily="34" charset="0"/>
                <a:ea typeface="Tahoma" pitchFamily="34" charset="0"/>
                <a:cs typeface="Tahoma" pitchFamily="34" charset="0"/>
              </a:rPr>
              <a:t>Watch the following video and make a list of the ways that fair trade can benefit people</a:t>
            </a:r>
          </a:p>
          <a:p>
            <a:r>
              <a:rPr lang="en-GB" sz="2800" dirty="0">
                <a:solidFill>
                  <a:schemeClr val="tx1"/>
                </a:solidFill>
                <a:latin typeface="Tahoma" pitchFamily="34" charset="0"/>
                <a:ea typeface="Tahoma" pitchFamily="34" charset="0"/>
                <a:cs typeface="Tahoma" pitchFamily="34" charset="0"/>
              </a:rPr>
              <a:t>You could add your own ideas too</a:t>
            </a:r>
            <a:endParaRPr lang="en-GB" sz="1800" dirty="0">
              <a:solidFill>
                <a:schemeClr val="tx1"/>
              </a:solidFill>
              <a:latin typeface="Tahoma" pitchFamily="34" charset="0"/>
              <a:ea typeface="Tahoma" pitchFamily="34" charset="0"/>
              <a:cs typeface="Tahoma" pitchFamily="34" charset="0"/>
            </a:endParaRPr>
          </a:p>
        </p:txBody>
      </p:sp>
      <p:pic>
        <p:nvPicPr>
          <p:cNvPr id="6" name="Picture 2" descr="http://www.euxton-st-marys.lancs.sch.uk/images/library/fairtrade_logo%5b1%5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628800"/>
            <a:ext cx="2331924" cy="2736304"/>
          </a:xfrm>
          <a:prstGeom prst="rect">
            <a:avLst/>
          </a:prstGeom>
          <a:solidFill>
            <a:schemeClr val="bg1"/>
          </a:solidFill>
          <a:extLst/>
        </p:spPr>
      </p:pic>
      <p:sp>
        <p:nvSpPr>
          <p:cNvPr id="7" name="Rectangle 6"/>
          <p:cNvSpPr/>
          <p:nvPr/>
        </p:nvSpPr>
        <p:spPr>
          <a:xfrm>
            <a:off x="467544" y="4509120"/>
            <a:ext cx="8236580" cy="181588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hlinkClick r:id="rId4"/>
              </a:rPr>
              <a:t>http://www.youtube.com/watch?v=drvPrMtXcaE</a:t>
            </a: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36907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1296144"/>
          </a:xfrm>
          <a:solidFill>
            <a:schemeClr val="bg1"/>
          </a:solid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GB" sz="4800" dirty="0">
                <a:solidFill>
                  <a:schemeClr val="tx1"/>
                </a:solidFill>
                <a:latin typeface="Apple Boy BTN" pitchFamily="34" charset="0"/>
              </a:rPr>
              <a:t>How can we become more responsible as consumers?</a:t>
            </a:r>
          </a:p>
        </p:txBody>
      </p:sp>
      <p:sp>
        <p:nvSpPr>
          <p:cNvPr id="5" name="Content Placeholder 2"/>
          <p:cNvSpPr>
            <a:spLocks noGrp="1"/>
          </p:cNvSpPr>
          <p:nvPr>
            <p:ph idx="1"/>
          </p:nvPr>
        </p:nvSpPr>
        <p:spPr>
          <a:xfrm>
            <a:off x="457200" y="1600200"/>
            <a:ext cx="8229600" cy="4493095"/>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r>
              <a:rPr lang="en-GB" sz="3000" dirty="0">
                <a:solidFill>
                  <a:schemeClr val="tx1"/>
                </a:solidFill>
                <a:latin typeface="Tahoma" pitchFamily="34" charset="0"/>
                <a:ea typeface="Tahoma" pitchFamily="34" charset="0"/>
                <a:cs typeface="Tahoma" pitchFamily="34" charset="0"/>
                <a:hlinkClick r:id="rId2"/>
              </a:rPr>
              <a:t>https://www.youtube.com/watch?v=jwoFyFiVsic</a:t>
            </a:r>
            <a:endParaRPr lang="en-GB" sz="3000" dirty="0">
              <a:solidFill>
                <a:schemeClr val="tx1"/>
              </a:solidFill>
              <a:latin typeface="Tahoma" pitchFamily="34" charset="0"/>
              <a:ea typeface="Tahoma" pitchFamily="34" charset="0"/>
              <a:cs typeface="Tahoma" pitchFamily="34" charset="0"/>
            </a:endParaRPr>
          </a:p>
          <a:p>
            <a:endParaRPr lang="en-GB" sz="3000" b="1" dirty="0">
              <a:solidFill>
                <a:schemeClr val="tx1"/>
              </a:solidFill>
              <a:latin typeface="Tahoma" pitchFamily="34" charset="0"/>
              <a:ea typeface="Tahoma" pitchFamily="34" charset="0"/>
              <a:cs typeface="Tahoma" pitchFamily="34" charset="0"/>
            </a:endParaRPr>
          </a:p>
          <a:p>
            <a:r>
              <a:rPr lang="en-GB" sz="3000" dirty="0">
                <a:solidFill>
                  <a:schemeClr val="tx1"/>
                </a:solidFill>
                <a:latin typeface="Tahoma" pitchFamily="34" charset="0"/>
                <a:ea typeface="Tahoma" pitchFamily="34" charset="0"/>
                <a:cs typeface="Tahoma" pitchFamily="34" charset="0"/>
              </a:rPr>
              <a:t>How could we promote Fair trade at </a:t>
            </a:r>
            <a:r>
              <a:rPr lang="en-GB" sz="3000" dirty="0" err="1">
                <a:solidFill>
                  <a:schemeClr val="tx1"/>
                </a:solidFill>
                <a:latin typeface="Tahoma" pitchFamily="34" charset="0"/>
                <a:ea typeface="Tahoma" pitchFamily="34" charset="0"/>
                <a:cs typeface="Tahoma" pitchFamily="34" charset="0"/>
              </a:rPr>
              <a:t>Kingshill</a:t>
            </a:r>
            <a:r>
              <a:rPr lang="en-GB" sz="3000" dirty="0">
                <a:solidFill>
                  <a:schemeClr val="tx1"/>
                </a:solidFill>
                <a:latin typeface="Tahoma" pitchFamily="34" charset="0"/>
                <a:ea typeface="Tahoma" pitchFamily="34" charset="0"/>
                <a:cs typeface="Tahoma" pitchFamily="34" charset="0"/>
              </a:rPr>
              <a:t>? </a:t>
            </a:r>
            <a:r>
              <a:rPr lang="en-GB" sz="3000" i="1" dirty="0">
                <a:solidFill>
                  <a:schemeClr val="tx1"/>
                </a:solidFill>
                <a:latin typeface="Tahoma" pitchFamily="34" charset="0"/>
                <a:ea typeface="Tahoma" pitchFamily="34" charset="0"/>
                <a:cs typeface="Tahoma" pitchFamily="34" charset="0"/>
              </a:rPr>
              <a:t>Mind map your ideas</a:t>
            </a:r>
          </a:p>
        </p:txBody>
      </p:sp>
    </p:spTree>
    <p:extLst>
      <p:ext uri="{BB962C8B-B14F-4D97-AF65-F5344CB8AC3E}">
        <p14:creationId xmlns:p14="http://schemas.microsoft.com/office/powerpoint/2010/main" val="39648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1785926"/>
            <a:ext cx="5026624" cy="646331"/>
          </a:xfrm>
          <a:prstGeom prst="rect">
            <a:avLst/>
          </a:prstGeom>
        </p:spPr>
        <p:txBody>
          <a:bodyPr wrap="square">
            <a:spAutoFit/>
          </a:bodyPr>
          <a:lstStyle/>
          <a:p>
            <a:r>
              <a:rPr lang="en-US" dirty="0">
                <a:hlinkClick r:id="rId2"/>
              </a:rPr>
              <a:t>http://news.bbc.co.uk/1/hi/7847279.stm</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a:extLst>
              <a:ext uri="{FF2B5EF4-FFF2-40B4-BE49-F238E27FC236}">
                <a16:creationId xmlns:a16="http://schemas.microsoft.com/office/drawing/2014/main" id="{9E6F514F-0CC7-45E3-B0EC-34E7CC059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extLst>
            <a:ext uri="{909E8E84-426E-40DD-AFC4-6F175D3DCCD1}">
              <a14:hiddenFill xmlns:a14="http://schemas.microsoft.com/office/drawing/2010/main">
                <a:solidFill>
                  <a:srgbClr val="FFFFFF"/>
                </a:solidFill>
              </a14:hiddenFill>
            </a:ext>
          </a:extLst>
        </p:spPr>
      </p:pic>
      <p:sp>
        <p:nvSpPr>
          <p:cNvPr id="2063" name="WordArt 15">
            <a:extLst>
              <a:ext uri="{FF2B5EF4-FFF2-40B4-BE49-F238E27FC236}">
                <a16:creationId xmlns:a16="http://schemas.microsoft.com/office/drawing/2014/main" id="{18C7DDFE-98F7-4F48-A912-50496666855B}"/>
              </a:ext>
            </a:extLst>
          </p:cNvPr>
          <p:cNvSpPr>
            <a:spLocks noChangeArrowheads="1" noChangeShapeType="1" noTextEdit="1"/>
          </p:cNvSpPr>
          <p:nvPr/>
        </p:nvSpPr>
        <p:spPr bwMode="auto">
          <a:xfrm>
            <a:off x="2411413" y="404813"/>
            <a:ext cx="4392612" cy="5256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mn-cs"/>
              </a:rPr>
              <a:t>Caldicot Castle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mn-cs"/>
              </a:rPr>
              <a:t>- the future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DD5F16AF-26F8-4805-9E07-C4D559096A2C}"/>
              </a:ext>
            </a:extLst>
          </p:cNvPr>
          <p:cNvSpPr txBox="1">
            <a:spLocks noChangeArrowheads="1"/>
          </p:cNvSpPr>
          <p:nvPr/>
        </p:nvSpPr>
        <p:spPr bwMode="auto">
          <a:xfrm>
            <a:off x="684213" y="549275"/>
            <a:ext cx="7559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 2019 Caldicot Castle received half the number of visitors of other nearby castles.</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126" name="Rectangle 6">
            <a:extLst>
              <a:ext uri="{FF2B5EF4-FFF2-40B4-BE49-F238E27FC236}">
                <a16:creationId xmlns:a16="http://schemas.microsoft.com/office/drawing/2014/main" id="{AE07E207-F5B8-4493-9C35-C262D3A583A1}"/>
              </a:ext>
            </a:extLst>
          </p:cNvPr>
          <p:cNvSpPr>
            <a:spLocks noChangeArrowheads="1"/>
          </p:cNvSpPr>
          <p:nvPr/>
        </p:nvSpPr>
        <p:spPr bwMode="auto">
          <a:xfrm>
            <a:off x="539750" y="2205038"/>
            <a:ext cx="65166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Arial" panose="020B0604020202020204" pitchFamily="34" charset="0"/>
                <a:ea typeface="+mn-ea"/>
                <a:cs typeface="+mn-cs"/>
              </a:rPr>
              <a:t>A report by countryside manager Matthew Lewis, said it is essential to maintain a vibrant and attractive visitor attraction, to ensure optimum use of the castle and support the local economy.</a:t>
            </a: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5127" name="Text Box 7">
            <a:extLst>
              <a:ext uri="{FF2B5EF4-FFF2-40B4-BE49-F238E27FC236}">
                <a16:creationId xmlns:a16="http://schemas.microsoft.com/office/drawing/2014/main" id="{C1DC0C2C-F934-4A15-8F51-F7204598D7C0}"/>
              </a:ext>
            </a:extLst>
          </p:cNvPr>
          <p:cNvSpPr txBox="1">
            <a:spLocks noChangeArrowheads="1"/>
          </p:cNvSpPr>
          <p:nvPr/>
        </p:nvSpPr>
        <p:spPr bwMode="auto">
          <a:xfrm>
            <a:off x="611188" y="4797425"/>
            <a:ext cx="7273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Unemployment in the area is rising. It is currently higher than in neighbouring regions.</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ldicot-Castle">
            <a:extLst>
              <a:ext uri="{FF2B5EF4-FFF2-40B4-BE49-F238E27FC236}">
                <a16:creationId xmlns:a16="http://schemas.microsoft.com/office/drawing/2014/main" id="{58F87E41-B337-4A7E-93A4-543E60C8D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inema">
            <a:extLst>
              <a:ext uri="{FF2B5EF4-FFF2-40B4-BE49-F238E27FC236}">
                <a16:creationId xmlns:a16="http://schemas.microsoft.com/office/drawing/2014/main" id="{F95EE224-0D27-4294-B18B-8ED9A35C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981075"/>
            <a:ext cx="3241675" cy="2006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kfc">
            <a:extLst>
              <a:ext uri="{FF2B5EF4-FFF2-40B4-BE49-F238E27FC236}">
                <a16:creationId xmlns:a16="http://schemas.microsoft.com/office/drawing/2014/main" id="{FF7FDD4C-C1FE-4719-B599-A1277467A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223">
            <a:off x="-396875" y="1268413"/>
            <a:ext cx="3455988" cy="222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qua park">
            <a:extLst>
              <a:ext uri="{FF2B5EF4-FFF2-40B4-BE49-F238E27FC236}">
                <a16:creationId xmlns:a16="http://schemas.microsoft.com/office/drawing/2014/main" id="{C9018A63-A453-4071-8102-8801AD9E3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997200"/>
            <a:ext cx="4743450" cy="3190875"/>
          </a:xfrm>
          <a:prstGeom prst="rect">
            <a:avLst/>
          </a:prstGeom>
          <a:noFill/>
          <a:extLst>
            <a:ext uri="{909E8E84-426E-40DD-AFC4-6F175D3DCCD1}">
              <a14:hiddenFill xmlns:a14="http://schemas.microsoft.com/office/drawing/2010/main">
                <a:solidFill>
                  <a:srgbClr val="FFFFFF"/>
                </a:solidFill>
              </a14:hiddenFill>
            </a:ext>
          </a:extLst>
        </p:spPr>
      </p:pic>
      <p:sp>
        <p:nvSpPr>
          <p:cNvPr id="3081" name="WordArt 9">
            <a:extLst>
              <a:ext uri="{FF2B5EF4-FFF2-40B4-BE49-F238E27FC236}">
                <a16:creationId xmlns:a16="http://schemas.microsoft.com/office/drawing/2014/main" id="{9CEBEE98-252A-433B-85FC-3D6C35216DFF}"/>
              </a:ext>
            </a:extLst>
          </p:cNvPr>
          <p:cNvSpPr>
            <a:spLocks noChangeArrowheads="1" noChangeShapeType="1" noTextEdit="1"/>
          </p:cNvSpPr>
          <p:nvPr/>
        </p:nvSpPr>
        <p:spPr bwMode="auto">
          <a:xfrm>
            <a:off x="539750" y="1196975"/>
            <a:ext cx="7848600" cy="2951163"/>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panose="020B0806030902050204" pitchFamily="34" charset="0"/>
                <a:ea typeface="+mn-ea"/>
                <a:cs typeface="+mn-cs"/>
              </a:rPr>
              <a:t>CaldiCastle Water &amp; Leisure Park!</a:t>
            </a:r>
          </a:p>
        </p:txBody>
      </p:sp>
      <p:sp>
        <p:nvSpPr>
          <p:cNvPr id="3082" name="Text Box 10">
            <a:extLst>
              <a:ext uri="{FF2B5EF4-FFF2-40B4-BE49-F238E27FC236}">
                <a16:creationId xmlns:a16="http://schemas.microsoft.com/office/drawing/2014/main" id="{53C93786-2848-40DE-ADDF-FF3D799170C9}"/>
              </a:ext>
            </a:extLst>
          </p:cNvPr>
          <p:cNvSpPr txBox="1">
            <a:spLocks noChangeArrowheads="1"/>
          </p:cNvSpPr>
          <p:nvPr/>
        </p:nvSpPr>
        <p:spPr bwMode="auto">
          <a:xfrm>
            <a:off x="4356100" y="188913"/>
            <a:ext cx="3744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Stage One: Replace rear wall with large multi-screen cinema.</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83" name="Text Box 11">
            <a:extLst>
              <a:ext uri="{FF2B5EF4-FFF2-40B4-BE49-F238E27FC236}">
                <a16:creationId xmlns:a16="http://schemas.microsoft.com/office/drawing/2014/main" id="{731C9694-F528-4657-8FF8-CEFC2E8BA7E3}"/>
              </a:ext>
            </a:extLst>
          </p:cNvPr>
          <p:cNvSpPr txBox="1">
            <a:spLocks noChangeArrowheads="1"/>
          </p:cNvSpPr>
          <p:nvPr/>
        </p:nvSpPr>
        <p:spPr bwMode="auto">
          <a:xfrm>
            <a:off x="179388" y="3860800"/>
            <a:ext cx="2089150" cy="14652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Stage Two: Main buildings restructured to form KFC fast food outlet.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 name="Text Box 12">
            <a:extLst>
              <a:ext uri="{FF2B5EF4-FFF2-40B4-BE49-F238E27FC236}">
                <a16:creationId xmlns:a16="http://schemas.microsoft.com/office/drawing/2014/main" id="{EE319874-8523-4E39-90D5-1B7C58B1DCC5}"/>
              </a:ext>
            </a:extLst>
          </p:cNvPr>
          <p:cNvSpPr txBox="1">
            <a:spLocks noChangeArrowheads="1"/>
          </p:cNvSpPr>
          <p:nvPr/>
        </p:nvSpPr>
        <p:spPr bwMode="auto">
          <a:xfrm>
            <a:off x="6227763" y="4076700"/>
            <a:ext cx="26654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Stage Three: Main area within castle grounds transformed into large open-air water-park with a “castle” theme.</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2000"/>
                                        <p:tgtEl>
                                          <p:spTgt spid="3078"/>
                                        </p:tgtEl>
                                      </p:cBhvr>
                                    </p:animEffect>
                                    <p:anim calcmode="lin" valueType="num">
                                      <p:cBhvr>
                                        <p:cTn id="12" dur="2000" fill="hold"/>
                                        <p:tgtEl>
                                          <p:spTgt spid="3078"/>
                                        </p:tgtEl>
                                        <p:attrNameLst>
                                          <p:attrName>style.rotation</p:attrName>
                                        </p:attrNameLst>
                                      </p:cBhvr>
                                      <p:tavLst>
                                        <p:tav tm="0">
                                          <p:val>
                                            <p:fltVal val="720"/>
                                          </p:val>
                                        </p:tav>
                                        <p:tav tm="100000">
                                          <p:val>
                                            <p:fltVal val="0"/>
                                          </p:val>
                                        </p:tav>
                                      </p:tavLst>
                                    </p:anim>
                                    <p:anim calcmode="lin" valueType="num">
                                      <p:cBhvr>
                                        <p:cTn id="13" dur="2000" fill="hold"/>
                                        <p:tgtEl>
                                          <p:spTgt spid="3078"/>
                                        </p:tgtEl>
                                        <p:attrNameLst>
                                          <p:attrName>ppt_h</p:attrName>
                                        </p:attrNameLst>
                                      </p:cBhvr>
                                      <p:tavLst>
                                        <p:tav tm="0">
                                          <p:val>
                                            <p:fltVal val="0"/>
                                          </p:val>
                                        </p:tav>
                                        <p:tav tm="100000">
                                          <p:val>
                                            <p:strVal val="#ppt_h"/>
                                          </p:val>
                                        </p:tav>
                                      </p:tavLst>
                                    </p:anim>
                                    <p:anim calcmode="lin" valueType="num">
                                      <p:cBhvr>
                                        <p:cTn id="14" dur="2000" fill="hold"/>
                                        <p:tgtEl>
                                          <p:spTgt spid="3078"/>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fade">
                                      <p:cBhvr>
                                        <p:cTn id="23" dur="2000"/>
                                        <p:tgtEl>
                                          <p:spTgt spid="3079"/>
                                        </p:tgtEl>
                                      </p:cBhvr>
                                    </p:animEffect>
                                    <p:anim calcmode="lin" valueType="num">
                                      <p:cBhvr>
                                        <p:cTn id="24" dur="2000" fill="hold"/>
                                        <p:tgtEl>
                                          <p:spTgt spid="3079"/>
                                        </p:tgtEl>
                                        <p:attrNameLst>
                                          <p:attrName>style.rotation</p:attrName>
                                        </p:attrNameLst>
                                      </p:cBhvr>
                                      <p:tavLst>
                                        <p:tav tm="0">
                                          <p:val>
                                            <p:fltVal val="720"/>
                                          </p:val>
                                        </p:tav>
                                        <p:tav tm="100000">
                                          <p:val>
                                            <p:fltVal val="0"/>
                                          </p:val>
                                        </p:tav>
                                      </p:tavLst>
                                    </p:anim>
                                    <p:anim calcmode="lin" valueType="num">
                                      <p:cBhvr>
                                        <p:cTn id="25" dur="2000" fill="hold"/>
                                        <p:tgtEl>
                                          <p:spTgt spid="3079"/>
                                        </p:tgtEl>
                                        <p:attrNameLst>
                                          <p:attrName>ppt_h</p:attrName>
                                        </p:attrNameLst>
                                      </p:cBhvr>
                                      <p:tavLst>
                                        <p:tav tm="0">
                                          <p:val>
                                            <p:fltVal val="0"/>
                                          </p:val>
                                        </p:tav>
                                        <p:tav tm="100000">
                                          <p:val>
                                            <p:strVal val="#ppt_h"/>
                                          </p:val>
                                        </p:tav>
                                      </p:tavLst>
                                    </p:anim>
                                    <p:anim calcmode="lin" valueType="num">
                                      <p:cBhvr>
                                        <p:cTn id="26" dur="2000" fill="hold"/>
                                        <p:tgtEl>
                                          <p:spTgt spid="3079"/>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nodeType="clickEffect">
                                  <p:stCondLst>
                                    <p:cond delay="0"/>
                                  </p:stCondLst>
                                  <p:childTnLst>
                                    <p:set>
                                      <p:cBhvr>
                                        <p:cTn id="38" dur="1" fill="hold">
                                          <p:stCondLst>
                                            <p:cond delay="0"/>
                                          </p:stCondLst>
                                        </p:cTn>
                                        <p:tgtEl>
                                          <p:spTgt spid="3081"/>
                                        </p:tgtEl>
                                        <p:attrNameLst>
                                          <p:attrName>style.visibility</p:attrName>
                                        </p:attrNameLst>
                                      </p:cBhvr>
                                      <p:to>
                                        <p:strVal val="visible"/>
                                      </p:to>
                                    </p:set>
                                    <p:animEffect transition="in" filter="wipe(down)">
                                      <p:cBhvr>
                                        <p:cTn id="39" dur="580">
                                          <p:stCondLst>
                                            <p:cond delay="0"/>
                                          </p:stCondLst>
                                        </p:cTn>
                                        <p:tgtEl>
                                          <p:spTgt spid="3081"/>
                                        </p:tgtEl>
                                      </p:cBhvr>
                                    </p:animEffect>
                                    <p:anim calcmode="lin" valueType="num">
                                      <p:cBhvr>
                                        <p:cTn id="40" dur="1822" tmFilter="0,0; 0.14,0.36; 0.43,0.73; 0.71,0.91; 1.0,1.0">
                                          <p:stCondLst>
                                            <p:cond delay="0"/>
                                          </p:stCondLst>
                                        </p:cTn>
                                        <p:tgtEl>
                                          <p:spTgt spid="308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8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8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8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81"/>
                                        </p:tgtEl>
                                        <p:attrNameLst>
                                          <p:attrName>ppt_y</p:attrName>
                                        </p:attrNameLst>
                                      </p:cBhvr>
                                      <p:tavLst>
                                        <p:tav tm="0" fmla="#ppt_y-sin(pi*$)/81">
                                          <p:val>
                                            <p:fltVal val="0"/>
                                          </p:val>
                                        </p:tav>
                                        <p:tav tm="100000">
                                          <p:val>
                                            <p:fltVal val="1"/>
                                          </p:val>
                                        </p:tav>
                                      </p:tavLst>
                                    </p:anim>
                                    <p:animScale>
                                      <p:cBhvr>
                                        <p:cTn id="45" dur="26">
                                          <p:stCondLst>
                                            <p:cond delay="650"/>
                                          </p:stCondLst>
                                        </p:cTn>
                                        <p:tgtEl>
                                          <p:spTgt spid="3081"/>
                                        </p:tgtEl>
                                      </p:cBhvr>
                                      <p:to x="100000" y="60000"/>
                                    </p:animScale>
                                    <p:animScale>
                                      <p:cBhvr>
                                        <p:cTn id="46" dur="166" decel="50000">
                                          <p:stCondLst>
                                            <p:cond delay="676"/>
                                          </p:stCondLst>
                                        </p:cTn>
                                        <p:tgtEl>
                                          <p:spTgt spid="3081"/>
                                        </p:tgtEl>
                                      </p:cBhvr>
                                      <p:to x="100000" y="100000"/>
                                    </p:animScale>
                                    <p:animScale>
                                      <p:cBhvr>
                                        <p:cTn id="47" dur="26">
                                          <p:stCondLst>
                                            <p:cond delay="1312"/>
                                          </p:stCondLst>
                                        </p:cTn>
                                        <p:tgtEl>
                                          <p:spTgt spid="3081"/>
                                        </p:tgtEl>
                                      </p:cBhvr>
                                      <p:to x="100000" y="80000"/>
                                    </p:animScale>
                                    <p:animScale>
                                      <p:cBhvr>
                                        <p:cTn id="48" dur="166" decel="50000">
                                          <p:stCondLst>
                                            <p:cond delay="1338"/>
                                          </p:stCondLst>
                                        </p:cTn>
                                        <p:tgtEl>
                                          <p:spTgt spid="3081"/>
                                        </p:tgtEl>
                                      </p:cBhvr>
                                      <p:to x="100000" y="100000"/>
                                    </p:animScale>
                                    <p:animScale>
                                      <p:cBhvr>
                                        <p:cTn id="49" dur="26">
                                          <p:stCondLst>
                                            <p:cond delay="1642"/>
                                          </p:stCondLst>
                                        </p:cTn>
                                        <p:tgtEl>
                                          <p:spTgt spid="3081"/>
                                        </p:tgtEl>
                                      </p:cBhvr>
                                      <p:to x="100000" y="90000"/>
                                    </p:animScale>
                                    <p:animScale>
                                      <p:cBhvr>
                                        <p:cTn id="50" dur="166" decel="50000">
                                          <p:stCondLst>
                                            <p:cond delay="1668"/>
                                          </p:stCondLst>
                                        </p:cTn>
                                        <p:tgtEl>
                                          <p:spTgt spid="3081"/>
                                        </p:tgtEl>
                                      </p:cBhvr>
                                      <p:to x="100000" y="100000"/>
                                    </p:animScale>
                                    <p:animScale>
                                      <p:cBhvr>
                                        <p:cTn id="51" dur="26">
                                          <p:stCondLst>
                                            <p:cond delay="1808"/>
                                          </p:stCondLst>
                                        </p:cTn>
                                        <p:tgtEl>
                                          <p:spTgt spid="3081"/>
                                        </p:tgtEl>
                                      </p:cBhvr>
                                      <p:to x="100000" y="95000"/>
                                    </p:animScale>
                                    <p:animScale>
                                      <p:cBhvr>
                                        <p:cTn id="52" dur="166" decel="50000">
                                          <p:stCondLst>
                                            <p:cond delay="1834"/>
                                          </p:stCondLst>
                                        </p:cTn>
                                        <p:tgtEl>
                                          <p:spTgt spid="30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animBg="1"/>
      <p:bldP spid="308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a:extLst>
              <a:ext uri="{FF2B5EF4-FFF2-40B4-BE49-F238E27FC236}">
                <a16:creationId xmlns:a16="http://schemas.microsoft.com/office/drawing/2014/main" id="{7500F60C-5D1D-4184-80B8-C9BDA57FFB7C}"/>
              </a:ext>
            </a:extLst>
          </p:cNvPr>
          <p:cNvSpPr txBox="1">
            <a:spLocks noChangeArrowheads="1"/>
          </p:cNvSpPr>
          <p:nvPr/>
        </p:nvSpPr>
        <p:spPr bwMode="auto">
          <a:xfrm>
            <a:off x="2124075" y="2205038"/>
            <a:ext cx="49688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We surveyed a total of four typical British families. They unanimously voted for CaldiCastle Water &amp; Leisure Park.</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00" name="Text Box 4">
            <a:extLst>
              <a:ext uri="{FF2B5EF4-FFF2-40B4-BE49-F238E27FC236}">
                <a16:creationId xmlns:a16="http://schemas.microsoft.com/office/drawing/2014/main" id="{A417B9F7-CDF0-47EB-8A5E-B2F52753236A}"/>
              </a:ext>
            </a:extLst>
          </p:cNvPr>
          <p:cNvSpPr txBox="1">
            <a:spLocks noChangeArrowheads="1"/>
          </p:cNvSpPr>
          <p:nvPr/>
        </p:nvSpPr>
        <p:spPr bwMode="auto">
          <a:xfrm>
            <a:off x="2339975" y="260350"/>
            <a:ext cx="3960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THE SURVEY</a:t>
            </a:r>
            <a:endPar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4101" name="Picture 5" descr="chav">
            <a:extLst>
              <a:ext uri="{FF2B5EF4-FFF2-40B4-BE49-F238E27FC236}">
                <a16:creationId xmlns:a16="http://schemas.microsoft.com/office/drawing/2014/main" id="{F9A7E58B-2198-4A4A-9383-C65BC80CC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rticle-1053175-0288EA4E00000578-599_468x342">
            <a:extLst>
              <a:ext uri="{FF2B5EF4-FFF2-40B4-BE49-F238E27FC236}">
                <a16:creationId xmlns:a16="http://schemas.microsoft.com/office/drawing/2014/main" id="{0609CBF0-3EF2-434C-87BC-CDFA7ECF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9275"/>
            <a:ext cx="4048125" cy="295751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amily%20Chav">
            <a:extLst>
              <a:ext uri="{FF2B5EF4-FFF2-40B4-BE49-F238E27FC236}">
                <a16:creationId xmlns:a16="http://schemas.microsoft.com/office/drawing/2014/main" id="{2A9714AA-BC74-4748-AE82-361E3D98F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00438"/>
            <a:ext cx="2927350" cy="42497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av couple">
            <a:extLst>
              <a:ext uri="{FF2B5EF4-FFF2-40B4-BE49-F238E27FC236}">
                <a16:creationId xmlns:a16="http://schemas.microsoft.com/office/drawing/2014/main" id="{1F7B3D2A-998F-4FC0-BF71-2AF7A3210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573463"/>
            <a:ext cx="2649538" cy="305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fltVal val="0"/>
                                          </p:val>
                                        </p:tav>
                                        <p:tav tm="100000">
                                          <p:val>
                                            <p:strVal val="#ppt_w"/>
                                          </p:val>
                                        </p:tav>
                                      </p:tavLst>
                                    </p:anim>
                                    <p:anim calcmode="lin" valueType="num">
                                      <p:cBhvr>
                                        <p:cTn id="8" dur="1000" fill="hold"/>
                                        <p:tgtEl>
                                          <p:spTgt spid="4101"/>
                                        </p:tgtEl>
                                        <p:attrNameLst>
                                          <p:attrName>ppt_h</p:attrName>
                                        </p:attrNameLst>
                                      </p:cBhvr>
                                      <p:tavLst>
                                        <p:tav tm="0">
                                          <p:val>
                                            <p:fltVal val="0"/>
                                          </p:val>
                                        </p:tav>
                                        <p:tav tm="100000">
                                          <p:val>
                                            <p:strVal val="#ppt_h"/>
                                          </p:val>
                                        </p:tav>
                                      </p:tavLst>
                                    </p:anim>
                                    <p:anim calcmode="lin" valueType="num">
                                      <p:cBhvr>
                                        <p:cTn id="9"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p:cTn id="15" dur="1000" fill="hold"/>
                                        <p:tgtEl>
                                          <p:spTgt spid="4102"/>
                                        </p:tgtEl>
                                        <p:attrNameLst>
                                          <p:attrName>ppt_w</p:attrName>
                                        </p:attrNameLst>
                                      </p:cBhvr>
                                      <p:tavLst>
                                        <p:tav tm="0">
                                          <p:val>
                                            <p:fltVal val="0"/>
                                          </p:val>
                                        </p:tav>
                                        <p:tav tm="100000">
                                          <p:val>
                                            <p:strVal val="#ppt_w"/>
                                          </p:val>
                                        </p:tav>
                                      </p:tavLst>
                                    </p:anim>
                                    <p:anim calcmode="lin" valueType="num">
                                      <p:cBhvr>
                                        <p:cTn id="16" dur="1000" fill="hold"/>
                                        <p:tgtEl>
                                          <p:spTgt spid="4102"/>
                                        </p:tgtEl>
                                        <p:attrNameLst>
                                          <p:attrName>ppt_h</p:attrName>
                                        </p:attrNameLst>
                                      </p:cBhvr>
                                      <p:tavLst>
                                        <p:tav tm="0">
                                          <p:val>
                                            <p:fltVal val="0"/>
                                          </p:val>
                                        </p:tav>
                                        <p:tav tm="100000">
                                          <p:val>
                                            <p:strVal val="#ppt_h"/>
                                          </p:val>
                                        </p:tav>
                                      </p:tavLst>
                                    </p:anim>
                                    <p:anim calcmode="lin" valueType="num">
                                      <p:cBhvr>
                                        <p:cTn id="17"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p:cTn id="23" dur="1000" fill="hold"/>
                                        <p:tgtEl>
                                          <p:spTgt spid="4103"/>
                                        </p:tgtEl>
                                        <p:attrNameLst>
                                          <p:attrName>ppt_w</p:attrName>
                                        </p:attrNameLst>
                                      </p:cBhvr>
                                      <p:tavLst>
                                        <p:tav tm="0">
                                          <p:val>
                                            <p:fltVal val="0"/>
                                          </p:val>
                                        </p:tav>
                                        <p:tav tm="100000">
                                          <p:val>
                                            <p:strVal val="#ppt_w"/>
                                          </p:val>
                                        </p:tav>
                                      </p:tavLst>
                                    </p:anim>
                                    <p:anim calcmode="lin" valueType="num">
                                      <p:cBhvr>
                                        <p:cTn id="24" dur="1000" fill="hold"/>
                                        <p:tgtEl>
                                          <p:spTgt spid="4103"/>
                                        </p:tgtEl>
                                        <p:attrNameLst>
                                          <p:attrName>ppt_h</p:attrName>
                                        </p:attrNameLst>
                                      </p:cBhvr>
                                      <p:tavLst>
                                        <p:tav tm="0">
                                          <p:val>
                                            <p:fltVal val="0"/>
                                          </p:val>
                                        </p:tav>
                                        <p:tav tm="100000">
                                          <p:val>
                                            <p:strVal val="#ppt_h"/>
                                          </p:val>
                                        </p:tav>
                                      </p:tavLst>
                                    </p:anim>
                                    <p:anim calcmode="lin" valueType="num">
                                      <p:cBhvr>
                                        <p:cTn id="25" dur="1000" fill="hold"/>
                                        <p:tgtEl>
                                          <p:spTgt spid="410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 calcmode="lin" valueType="num">
                                      <p:cBhvr>
                                        <p:cTn id="31" dur="1000" fill="hold"/>
                                        <p:tgtEl>
                                          <p:spTgt spid="4104"/>
                                        </p:tgtEl>
                                        <p:attrNameLst>
                                          <p:attrName>ppt_w</p:attrName>
                                        </p:attrNameLst>
                                      </p:cBhvr>
                                      <p:tavLst>
                                        <p:tav tm="0">
                                          <p:val>
                                            <p:fltVal val="0"/>
                                          </p:val>
                                        </p:tav>
                                        <p:tav tm="100000">
                                          <p:val>
                                            <p:strVal val="#ppt_w"/>
                                          </p:val>
                                        </p:tav>
                                      </p:tavLst>
                                    </p:anim>
                                    <p:anim calcmode="lin" valueType="num">
                                      <p:cBhvr>
                                        <p:cTn id="32" dur="1000" fill="hold"/>
                                        <p:tgtEl>
                                          <p:spTgt spid="4104"/>
                                        </p:tgtEl>
                                        <p:attrNameLst>
                                          <p:attrName>ppt_h</p:attrName>
                                        </p:attrNameLst>
                                      </p:cBhvr>
                                      <p:tavLst>
                                        <p:tav tm="0">
                                          <p:val>
                                            <p:fltVal val="0"/>
                                          </p:val>
                                        </p:tav>
                                        <p:tav tm="100000">
                                          <p:val>
                                            <p:strVal val="#ppt_h"/>
                                          </p:val>
                                        </p:tav>
                                      </p:tavLst>
                                    </p:anim>
                                    <p:anim calcmode="lin" valueType="num">
                                      <p:cBhvr>
                                        <p:cTn id="33" dur="1000" fill="hold"/>
                                        <p:tgtEl>
                                          <p:spTgt spid="410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1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a:extLst>
              <a:ext uri="{FF2B5EF4-FFF2-40B4-BE49-F238E27FC236}">
                <a16:creationId xmlns:a16="http://schemas.microsoft.com/office/drawing/2014/main" id="{152188AB-3A2D-4C74-8BF6-80E675F185A2}"/>
              </a:ext>
            </a:extLst>
          </p:cNvPr>
          <p:cNvSpPr>
            <a:spLocks noChangeArrowheads="1" noChangeShapeType="1" noTextEdit="1"/>
          </p:cNvSpPr>
          <p:nvPr/>
        </p:nvSpPr>
        <p:spPr bwMode="auto">
          <a:xfrm>
            <a:off x="611188" y="620713"/>
            <a:ext cx="1439862"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mn-cs"/>
              </a:rPr>
              <a:t>FOR</a:t>
            </a:r>
          </a:p>
        </p:txBody>
      </p:sp>
      <p:sp>
        <p:nvSpPr>
          <p:cNvPr id="6149" name="WordArt 5">
            <a:extLst>
              <a:ext uri="{FF2B5EF4-FFF2-40B4-BE49-F238E27FC236}">
                <a16:creationId xmlns:a16="http://schemas.microsoft.com/office/drawing/2014/main" id="{18416459-7808-4B91-AAE3-73BECAE5DD83}"/>
              </a:ext>
            </a:extLst>
          </p:cNvPr>
          <p:cNvSpPr>
            <a:spLocks noChangeArrowheads="1" noChangeShapeType="1" noTextEdit="1"/>
          </p:cNvSpPr>
          <p:nvPr/>
        </p:nvSpPr>
        <p:spPr bwMode="auto">
          <a:xfrm>
            <a:off x="6659563" y="620713"/>
            <a:ext cx="20161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0" normalizeH="0"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mn-cs"/>
              </a:rPr>
              <a:t>AGAINST</a:t>
            </a:r>
          </a:p>
        </p:txBody>
      </p:sp>
      <p:sp>
        <p:nvSpPr>
          <p:cNvPr id="6150" name="Text Box 6">
            <a:extLst>
              <a:ext uri="{FF2B5EF4-FFF2-40B4-BE49-F238E27FC236}">
                <a16:creationId xmlns:a16="http://schemas.microsoft.com/office/drawing/2014/main" id="{102C10C8-8771-48BE-B319-EC053FD2F763}"/>
              </a:ext>
            </a:extLst>
          </p:cNvPr>
          <p:cNvSpPr txBox="1">
            <a:spLocks noChangeArrowheads="1"/>
          </p:cNvSpPr>
          <p:nvPr/>
        </p:nvSpPr>
        <p:spPr bwMode="auto">
          <a:xfrm>
            <a:off x="1258888" y="2276475"/>
            <a:ext cx="64801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Think of as many different reasons as you can. Be prepared to defend them and argue for them. This means you must also think of the arguments against them and be prepared to say why your arguments are better.</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785794"/>
            <a:ext cx="7643866" cy="2862322"/>
          </a:xfrm>
          <a:prstGeom prst="rect">
            <a:avLst/>
          </a:prstGeom>
          <a:noFill/>
        </p:spPr>
        <p:txBody>
          <a:bodyPr wrap="square" rtlCol="0">
            <a:spAutoFit/>
          </a:bodyPr>
          <a:lstStyle/>
          <a:p>
            <a:r>
              <a:rPr lang="en-GB" sz="5400" b="1" dirty="0">
                <a:solidFill>
                  <a:srgbClr val="FF0000"/>
                </a:solidFill>
                <a:latin typeface="Informal Roman" pitchFamily="66" charset="0"/>
              </a:rPr>
              <a:t> “We have to deal with the mess the last government left.”</a:t>
            </a:r>
          </a:p>
          <a:p>
            <a:endParaRPr lang="en-US" dirty="0"/>
          </a:p>
        </p:txBody>
      </p:sp>
      <p:sp>
        <p:nvSpPr>
          <p:cNvPr id="4" name="Rectangle 3"/>
          <p:cNvSpPr/>
          <p:nvPr/>
        </p:nvSpPr>
        <p:spPr>
          <a:xfrm>
            <a:off x="2143108" y="4214818"/>
            <a:ext cx="4856651"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True or false?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285728"/>
            <a:ext cx="5638338" cy="923330"/>
          </a:xfrm>
          <a:prstGeom prst="rect">
            <a:avLst/>
          </a:prstGeom>
          <a:noFill/>
        </p:spPr>
        <p:txBody>
          <a:bodyPr wrap="none" lIns="91440" tIns="45720" rIns="91440" bIns="45720">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Credit Crunch?</a:t>
            </a:r>
          </a:p>
        </p:txBody>
      </p:sp>
      <p:sp>
        <p:nvSpPr>
          <p:cNvPr id="3" name="TextBox 2"/>
          <p:cNvSpPr txBox="1"/>
          <p:nvPr/>
        </p:nvSpPr>
        <p:spPr>
          <a:xfrm>
            <a:off x="571472" y="1285860"/>
            <a:ext cx="7858180" cy="1569660"/>
          </a:xfrm>
          <a:prstGeom prst="rect">
            <a:avLst/>
          </a:prstGeom>
          <a:noFill/>
        </p:spPr>
        <p:txBody>
          <a:bodyPr wrap="square" rtlCol="0">
            <a:spAutoFit/>
          </a:bodyPr>
          <a:lstStyle/>
          <a:p>
            <a:r>
              <a:rPr lang="en-GB" sz="2400" dirty="0">
                <a:solidFill>
                  <a:schemeClr val="accent1"/>
                </a:solidFill>
                <a:latin typeface="Comic Sans MS" pitchFamily="66" charset="0"/>
              </a:rPr>
              <a:t>A sudden shortage of funds for lending. Meaning fewer loans available.</a:t>
            </a:r>
          </a:p>
          <a:p>
            <a:endParaRPr lang="en-GB" sz="2400" dirty="0">
              <a:solidFill>
                <a:schemeClr val="accent1"/>
              </a:solidFill>
              <a:latin typeface="Comic Sans MS" pitchFamily="66" charset="0"/>
            </a:endParaRPr>
          </a:p>
          <a:p>
            <a:endParaRPr lang="en-US" sz="2400" dirty="0">
              <a:solidFill>
                <a:schemeClr val="accent1"/>
              </a:solidFill>
              <a:latin typeface="Comic Sans MS" pitchFamily="66" charset="0"/>
            </a:endParaRPr>
          </a:p>
        </p:txBody>
      </p:sp>
      <p:sp>
        <p:nvSpPr>
          <p:cNvPr id="4" name="Rectangle 3"/>
          <p:cNvSpPr/>
          <p:nvPr/>
        </p:nvSpPr>
        <p:spPr>
          <a:xfrm>
            <a:off x="642910" y="2214554"/>
            <a:ext cx="7358114" cy="1477328"/>
          </a:xfrm>
          <a:prstGeom prst="rect">
            <a:avLst/>
          </a:prstGeom>
        </p:spPr>
        <p:txBody>
          <a:bodyPr wrap="square">
            <a:spAutoFit/>
          </a:bodyPr>
          <a:lstStyle/>
          <a:p>
            <a:r>
              <a:rPr lang="en-US" dirty="0"/>
              <a:t>The recent credit crunch was driven by a sharp rise in defaults on subprime mortgages. These mortgages were mainly in America but the resulting shortage of funds spread throughout the rest of the world.</a:t>
            </a:r>
          </a:p>
          <a:p>
            <a:endParaRPr lang="en-US" dirty="0"/>
          </a:p>
          <a:p>
            <a:endParaRPr lang="en-US" dirty="0"/>
          </a:p>
        </p:txBody>
      </p:sp>
      <p:sp>
        <p:nvSpPr>
          <p:cNvPr id="5" name="Rectangle 4"/>
          <p:cNvSpPr/>
          <p:nvPr/>
        </p:nvSpPr>
        <p:spPr>
          <a:xfrm>
            <a:off x="571472" y="3214686"/>
            <a:ext cx="8286808" cy="3970318"/>
          </a:xfrm>
          <a:prstGeom prst="rect">
            <a:avLst/>
          </a:prstGeom>
        </p:spPr>
        <p:txBody>
          <a:bodyPr wrap="square">
            <a:spAutoFit/>
          </a:bodyPr>
          <a:lstStyle/>
          <a:p>
            <a:r>
              <a:rPr lang="en-GB" dirty="0">
                <a:solidFill>
                  <a:schemeClr val="accent1"/>
                </a:solidFill>
                <a:latin typeface="Comic Sans MS" pitchFamily="66" charset="0"/>
              </a:rPr>
              <a:t>US mortgage companies sell inappropriate mortgages to customers with bad credit ratings/low income.</a:t>
            </a:r>
          </a:p>
          <a:p>
            <a:r>
              <a:rPr lang="en-GB" dirty="0">
                <a:solidFill>
                  <a:schemeClr val="accent1"/>
                </a:solidFill>
                <a:latin typeface="Comic Sans MS" pitchFamily="66" charset="0"/>
              </a:rPr>
              <a:t>Mortgage brokers took commissions for selling mortgages.</a:t>
            </a:r>
          </a:p>
          <a:p>
            <a:r>
              <a:rPr lang="en-GB" dirty="0">
                <a:solidFill>
                  <a:schemeClr val="accent1"/>
                </a:solidFill>
                <a:latin typeface="Comic Sans MS" pitchFamily="66" charset="0"/>
              </a:rPr>
              <a:t>Brokers borrowed money to be able to offer mortgages and/or sold debt to banks.</a:t>
            </a:r>
          </a:p>
          <a:p>
            <a:r>
              <a:rPr lang="en-GB" dirty="0">
                <a:solidFill>
                  <a:schemeClr val="accent1"/>
                </a:solidFill>
                <a:latin typeface="Comic Sans MS" pitchFamily="66" charset="0"/>
              </a:rPr>
              <a:t>Most of these mortgages had introductory low interest rates.</a:t>
            </a:r>
          </a:p>
          <a:p>
            <a:r>
              <a:rPr lang="en-GB" dirty="0">
                <a:solidFill>
                  <a:schemeClr val="accent1"/>
                </a:solidFill>
                <a:latin typeface="Comic Sans MS" pitchFamily="66" charset="0"/>
              </a:rPr>
              <a:t>In 2007 US had to increase interest rates because of inflation.</a:t>
            </a:r>
          </a:p>
          <a:p>
            <a:r>
              <a:rPr lang="en-GB" dirty="0">
                <a:solidFill>
                  <a:schemeClr val="accent1"/>
                </a:solidFill>
                <a:latin typeface="Comic Sans MS" pitchFamily="66" charset="0"/>
              </a:rPr>
              <a:t>Low income home owners default on mortgages.</a:t>
            </a:r>
          </a:p>
          <a:p>
            <a:r>
              <a:rPr lang="en-GB" dirty="0">
                <a:solidFill>
                  <a:schemeClr val="accent1"/>
                </a:solidFill>
                <a:latin typeface="Comic Sans MS" pitchFamily="66" charset="0"/>
              </a:rPr>
              <a:t>US mortgage companies go bankrupt.</a:t>
            </a:r>
          </a:p>
          <a:p>
            <a:r>
              <a:rPr lang="en-GB" dirty="0">
                <a:solidFill>
                  <a:schemeClr val="accent1"/>
                </a:solidFill>
                <a:latin typeface="Comic Sans MS" pitchFamily="66" charset="0"/>
              </a:rPr>
              <a:t>Knock-on effect on US banks who had bought the debt.</a:t>
            </a:r>
          </a:p>
          <a:p>
            <a:r>
              <a:rPr lang="en-GB" dirty="0">
                <a:solidFill>
                  <a:schemeClr val="accent1"/>
                </a:solidFill>
                <a:latin typeface="Comic Sans MS" pitchFamily="66" charset="0"/>
              </a:rPr>
              <a:t>Banks then become reluctant to lend money to anyone.</a:t>
            </a:r>
          </a:p>
          <a:p>
            <a:endParaRPr lang="en-GB" dirty="0">
              <a:solidFill>
                <a:schemeClr val="accent1"/>
              </a:solidFill>
              <a:latin typeface="Comic Sans MS" pitchFamily="66" charset="0"/>
            </a:endParaRPr>
          </a:p>
          <a:p>
            <a:endParaRPr lang="en-GB" dirty="0">
              <a:solidFill>
                <a:schemeClr val="accent1"/>
              </a:solidFill>
              <a:latin typeface="Comic Sans MS" pitchFamily="66" charset="0"/>
            </a:endParaRPr>
          </a:p>
          <a:p>
            <a:endParaRPr lang="en-GB" dirty="0">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857232"/>
            <a:ext cx="7715304" cy="3539430"/>
          </a:xfrm>
          <a:prstGeom prst="rect">
            <a:avLst/>
          </a:prstGeom>
        </p:spPr>
        <p:txBody>
          <a:bodyPr wrap="square">
            <a:spAutoFit/>
          </a:bodyPr>
          <a:lstStyle/>
          <a:p>
            <a:r>
              <a:rPr lang="en-US" sz="2800" b="1" dirty="0"/>
              <a:t>Recession of 2008/09</a:t>
            </a:r>
          </a:p>
          <a:p>
            <a:r>
              <a:rPr lang="en-US" sz="2800" dirty="0"/>
              <a:t>Credit crunch - shortage of finance </a:t>
            </a:r>
          </a:p>
          <a:p>
            <a:r>
              <a:rPr lang="en-US" sz="2800" dirty="0"/>
              <a:t>Falling house prices - related to shortage of mortgages and credit crunch </a:t>
            </a:r>
          </a:p>
          <a:p>
            <a:r>
              <a:rPr lang="en-US" sz="2800" dirty="0"/>
              <a:t>Inflation squeezing incomes and reducing disposable income </a:t>
            </a:r>
          </a:p>
          <a:p>
            <a:r>
              <a:rPr lang="en-US" sz="2800" dirty="0"/>
              <a:t>Collapse in confidence of finance sector causing lower confidence amongst 'real economy'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116632"/>
            <a:ext cx="7772400" cy="1470025"/>
          </a:xfrm>
        </p:spPr>
        <p:txBody>
          <a:bodyPr>
            <a:normAutofit fontScale="90000"/>
          </a:bodyPr>
          <a:lstStyle/>
          <a:p>
            <a:pPr algn="ctr"/>
            <a:r>
              <a:rPr lang="en-GB" dirty="0"/>
              <a:t>Why do employers and employees disagree?</a:t>
            </a:r>
          </a:p>
        </p:txBody>
      </p:sp>
      <p:sp>
        <p:nvSpPr>
          <p:cNvPr id="5" name="AutoShape 2" descr="data:image/jpeg;base64,/9j/4AAQSkZJRgABAQAAAQABAAD/2wCEAAkGBxQSEhUUExMWFhQXGRYYGBYXGRoaGBcYGRoXGBUcHBccHCggGB0lHBccITEhJSkrLi4uFx8zODMsNygtLisBCgoKDg0OGhAQGiwcHBwsLCwsLCwsLCwsLCwsLCwsLCwsLCwsLCwsLCwsLC4sLCwsLCwsLCwsKystLDgsLCsrN//AABEIALgBEwMBIgACEQEDEQH/xAAcAAABBQEBAQAAAAAAAAAAAAAAAwQFBgcBAgj/xABHEAACAQIDBQQHBAULBAMBAAABAhEAAwQSIQUGMUFRYXGBkQcTIlKhscEyQtHwFGJyguEVIzNDU5KissLS8RYkRGNUg5MX/8QAGAEBAQEBAQAAAAAAAAAAAAAAAAECAwT/xAAgEQEBAQEAAwADAQEBAAAAAAAAARECEiExAxNRQXEi/9oADAMBAAIRAxEAPwDR02C3VR4fwpdNgE/1g8jU4B+eYr2lcoqGG7v/ALP8P8a9Dd5ffPlU3RXTIiHG76e83wr0NgW+reY/CpaimQRg2Ha/W8/4UoNj2vdPmaf0UyBkNlWvc+Jr1/Jlr3B8ad0UyBsNn2/7NfKujBW/cXyFOKKZAiMKnuL5CvXqF91fIUpRVFC3/sDLeAAE2507v4VXtxT/ANoP2n+dWX0h3lQPmYCbZAnmfais02dtV7OGW0uhLMxPYYgVnPTUaODXTw8KqmxtqXX0jMflPEzVzwyKVGYw0a/mKytWfZn2fAU9plswDIIM6Cnta5+MCiiitAooooCiiigKKKKAooooCiiigKKKKAooooGo75+YpVB/zSVsT+dRSlquUUtRRRXVBRRRQFFFFAUUUUBRRRQcZgBJMAcSazXez0k5GNvCBTGnrjqJ/UXh4nyq87yYNr2FvW1+0yMF7TxA8SI8a+cMY1WDm2NqXb7Zrlx7jdWYse4TwHYKsG5eyjiQzXDCoYjmTx8Kk93Nm4RsMLie3fCN6zN/VvrGUcIiIOvhwHfRof5u8Ojj5fwqdX0sWzC4VbYhFA7qL2Pt2zD3FU9CdfKmG9G0TYw7OphiQoPSedZdZvG42hkk8+dYnOq+jd376vaUqwOkGDwqUmsP3ZtYvDXFuWwcvMAghhzBE1tGHu51VhwIB86u58Sw4zVzNSddip5VHvNRnpM0EU8qFM9cFyvBri/Wm0KZ6M9eBRIptHvPXkvXNKC1TR6zVwNXC1cBq6F6KSz0ZzV8oFaKb+vPT40Vdg4nn869p+eRrygmDoe3nXo9DXJSs1zMOoplaEdKXArfkhbOOtGcUlXTTyCmcdaM4602VD0pUKelPKhTOKM4pPKa9ZTV2j1noz15y0ZKex0v2ViPpU3fNjEG6gi1eJYR91/vjx+14npW3ZKjtvbEt4uy1m5wbgeasPssO0GrNHzNg9qXMO5a20SII5EdCOdXH0ebVsqbytcClsjAMQOuYA84mqlvVsh8Lfe1cEMpjsI4gjsIg1BZ4rV9jVvSFfL27SIQUaWDAyCRpxmI1qs7MwmSCq5jzqO3a2mF9bZuMq23GYFz7KOOY6EjSamtl3irwDqRpqIPSDwrF9OnOVd93ceGVZRhL5ABrJiTWk4G2Vtqp4gVQ9zrK2Agu3FWSbhzlVjhGs073z319SBbwrJcdgczgg5OkRILH4ViT2vf8XW5dCgsxCgcSdAO81BY7fPCWpm7mMxCAnpPzrJ7u2b18j9IvOVKyJOmkjgNJkRNROPxQk5B7OoE8YIIM+fwrpOXPG17H3xw2IdkVipBhc+mfUjTpy4+9VgWvmH9JIMnt8Z41cd199b1hVtK0idFygoo4ntk9kUvP8TGt7d2zawqZ7p7hzNV7/8AomFGjFif1RPxrLt8t53xV4ux4DKqjgoHTxqtLeJ1pORvmF9IeEeJLrPvLw7yNKtGBxS3UDoZUzB6gEie4xPjXzXs69rrz/Pyre9x7ls4RPVLC8x+t9741Opgn2FEV2aKwOEV6UUCig8zXa9HlQW7qo8mx20Up6wdaK1kCKHs8q9sfya4AOnlXqfya5qQUrqQOB1roJNGYa6Cu+s7BVQV7GteVuHpXcxoF6KRJPWuT21vyC5rlIye2iKmheaJpu0ASTAGpPQVlu3PSS4dlsqAgkKTxPaendV2jWpozViuzvSdiA3t5GE8wB8oq+7v76WMTCyEfpIj8RS2rijen1Ez4ZhGcrcDHmVBXLPiWrG2NaL6ZscbmOdfu2lS2O/Lnbu1Y+VZuQSYAJPQVqVHS+tTli6yJYYOSpzqVMeyynUAnkQQw10mm+E3evOJICLxlvwqZs2cPZsNnuesAuJ9k6rcyPwA4gqusn7q1L1L6ntqS/8ADjaW0ndwXIBCqI4RA6Hhrr41Y9xtgtjbhE5bSQXbnrwCjmTHHhWf4rFI7kqCAeGb+FTe6m81zC4lbinQQrKNAycwR+daYt6a9Y9GWGDZmu3X1JiVA1M8lqct7n4IAxhkMiCTJ08Toe0VMYe8HVXUyrAMD1BEj50pWNrDBd/Nx3wRDpL2CYD81OsKw5HoeB79KpmHxPq214V9E+kTHCzs+8SAS4FtQRMs5gacyBLfu1847UWI8R3kR+fCty+leMaDPxrmFmuC4X1PQa082OVZ4PAcaurIW2bxg1tm4mzbqYe2yZFzQS+diWEnQ24yzxEz+FZ7/Jqlc6jXLAHDU6Anzqwbhb8ZItXCTZJbIxjMgWNSBxnjHKaxureca1Sd66FEkwK7acMAVMqdQRwIqnekXaL2vVorEZluGOpVrcEnsE6dtOeduMVO4reHDpmHrBKmDoSFPQkVE4reS6Psrag8Cc4UjsYkT5Vj2PxjJduCZDHMR2nX60tgN4LtsQjHLzRoZP7p0HhXeccs+2p4jfoWz/OWgB1D/IQTU1sLeG1ipCB1IGaGAEiYka9vZxrD22iWaSBx4cvKr76Pn/7kln42naOigjj06+FTv8fObCVo5NFVHHekHD27jJlJymJorzt4uYXs8q5nIaORGneOPw+VItigOY8/40yxOIDMG9dly6gAiOYMgjtompFl1r0BUeds2hxup5ikrm8dheN5B4irglstdK1ANvfhhxvp50i2++E/th4TTBZCIEk8OZ4RVa2lvvg7Jg3CT0UGoXezfWy+FvJYuE3WUBQAfeGbX9mazPYuzTfzXHLZQ2WARJI46npVzPqya3Ld/eSzi9EaGgnKeYHGPzzqbArKd38AikYi2rKbOZ2AI+ygBIIJ4Ms+IqWPpItcrNw+X41JN+FmJH0lbcWxhHVT7dwZNOQP2vhp418/X8VLGr36T94/Xi0MuUqCcpMxmiJ7SBWZlpNa5EpbbQ+Hmf8AkU+2XfdTKEhxBWO+Kh8K8qY45vwAPxqxbMtZSG6Efj84q2tSJzG2LWNtC5c9m7ENGjHIRIMfa5EHiAap13blqzK2LQkaZm17J7amMPfytmJiGLTyHUn4VUds2QGLoPYYtHQakgdgjhWZNLcecdta7d+25I5AaDypCyYE8uHyim005sD7viPqK6Rg+wWQZxcmcjBI9/TJP6oknwFeLdyGmrluhuDdxNtb7FEsycoYsGeDEgBT7OkTzg99R2/m74wd22AykOpOVc3swY+91+hqaNR3D3+tLhLNq6DmT+bzciB9kcNDlga9K0DA7Ys3Uzq4A4e1oQe418x7uYiWNouFFyPaPBWXVW+Y/eq97EDXLjYa4SxBkuIaIGbMJjjMeNSyKmvTZtZTasIjqwzO5CmdQAqkx+01YttE8PakZZjp1qx7/qtvEm0jFggWSQBqRmIgd4qm4u9JjkKsD/ZeKUey0nnHZxipnAWg1wsoheMdlVBXgyKnNj7cCMBdWU4SOI6acx2VM1qdLlj9sBbLHgIAt8i7qQxI6IoX7XMtA4VWNmY7I0jmWgchrp+PhSO38VmIMzmmO4D5SRUVZuQauZ6Tdbz6PtsXjbuHPKToDzaJaOmp8aZ7b3gGMuIpRldDlOaJEsM2nhVO3LxSBglwkIQPMkaz41oOPGGCqXVDPBlSWaImWAmeXGkvjdSzWU7Rtsbj/tHw1pG3hX5Sa10bfs2z/RtcX3ltjOv7QMZu8a9nOnn/AFRhwBCXD2BB+NP2fxMrHkwN2RCOe5W/Crlu3Yurbcqrzdy2ycp0UnWDECBOp0q1X9um7AW1dVTx1UMR3ZqRxO9+HsrkICx7GXOZXgIICnrr3Gn7dmL4X6qf/TjN7RBUnUqSJFFL3hdY5rbHIQCunIgRXa5ZXbOSi7s3bgzfpIIPP22+vwoG5rc8QPC2f99Lbs7Xzr6tjluR7Le9E6Ec/wCNc2njLyGRdbKeHDQ8xwq38mOc415G5ac7zHuQD/Ua6Nzrf9pc8Ao+lRl3alzndb+9TZtoMeN1v7x/Gp+1f1rAN1LI4tdP7yj/AE0NsLDLxVu83D9IqsXcX1YnxNMb18c6T8lp4LZdw2GTgqyOE3GMdsZqb7Ixg9TJyg5mByxBynLIPMEAGs7v48tImFngOff1pe1tF0t6ORwI/VjUAdNa3Zv1ObnxrOy9sWVW4rXVOaQUiSMwynMI4QY1pntTbWGt2nNkWWugQAqLMkgA8OVZEcUxJJYkkkkk6kniaWw2JhWkwCI8eI08KTmT4l62jaeKLsZJOpJY8SeZNMbbfE/LX6V5v3ug7qE+laRJbIEEnw8ZH4Grps3BMxQssITmJ7BwHaTp5VT9mYlbboGEgxPYCBrWoYEwLSj+sMLxGgUtOv51rn0684ou9+1WR3w6ABVjM0avmRSR2DXh2VWUv+zlb7P0PTuMHwFXvffdybzXFbV/a1I5ACCOXCJ7qoptFcwYQYZSOhI0+MV05c+vdNP0eRIIiTpzqe3X2Ebxzuclm2ZuOdIjUgdvyqukEMRzB+X/ABVlxG0SuAW0NC9yW7hrr1k5fKqy0TF7yratoljEW0tKoUKMpiCdBInhFVPeW+2Lt5y2cpIDMuT9YgeyJ0BNU1LprR91dmi/gxb1ZyzXCRyJGQLPL2Mp76xme2pf8Z5hbxRgREggwRI8q0bZV1nuYi8pZEueryBSRlGgEkEQTlOnYazrE2PV3GQ8VYr2aGKsOF23dsAJClSqac4iRr3k+dXqWz0c3DPerDMt52Ykz7Uk6kHhqePTwqqsdauO+F03bdu6FOUr10AmIjl7XzqmGnPw6+uzRNcrlVktbY8+3wpbDnieg/4puhpS0fZYdx8J/jRUzsnGFSBPMHy1+Y+FXTZG3T6lLTAQGJnmMx1Hk0+AFZpZumZqd2ViU9bbFyfVqZOWJJgxE6aNB86lmzGpWpWsOo0086TxW1LVkTOb9n8TpUbevBw/qwygW/sswPArMQx5aTVft3k9pLjETIjWVPXnmjvrzcfjm2dO+nG0N4rryucKhbQjQxE5THEQdKrlq7nFz9356mpza+xba4UOrFmAPtTAMMoHs8tDVdwCGLnap+BrtzZZ6Y63Xbe2bygAXrgA0ADEAeFFRzCuVvXJcfW/ot5rdwMWRgVIMaaDXsirL+lettFys5j0B4T15xTrfHYy4hUuiFuAAdJB1gns60nsvCFbSJcnqQhA11jWDPGuXXuOk9VEM0fcHwpJr590fnwp7tTAXLbgZWcNJUqCZ66DgR0+dI4HYuIvsESzckg6sjKB2kkaVynDV6R2JxZAPDlz6+FV/aePZpWTEkHtir3suy2Eu3fXplvqVChuABH2geDTJ15eNMN58J+kuLn6PfuNwuXLK84AEn1bBzA48prrzzl+MdXZ9UAClcS3sjwq+7MxWzwhdsJmtqVS4WQEyZg/0mZTpxAGo61BbYweAa5OFxBCHUpiBcXKegdbZBHaSD2mus9sfFWCHKW5Agecxp4Hyrj3fZiBxmY14denZT7aFv1LFMqE9VYOpB1BDAkHs5iopzNVl4ZqcXle25V0KusSrAg9RIPUGfGmrU7tYwMAl6WUCFYaugHACftL+r5RQdN8tAPIQOsdJ8a2vdrGpiLFi64llEBgYKOBkcDs5x2isUbDlY1BU/ZccGH0PUHUVoHos2mA74Zjpc9tOx1Gvmo/w1Ksq/vgBc4gGNJjiKzjfnYy4e4pQHKfZ181jrBrVsM3tQePDwqu77YP1lsGPsMCPGRU1VAs7mNeLMt1EmCFMnkAxn9qaZ75bMbCi3ZYqx+1mXgRqPn8qldqbbFlCFE3JieQAE/Wqvi8f69s17MToBlIEDUnjPM1ebV6knw1wlnMQOXPu51oO5OLu5v0W24tnEMEF065NCNF0knQcdK87u+jXE4m0uIw9y36p9ULOVcQYIZQpAIII0J4TU/s/wBH+NtXEeLQdHRgczQcpzTmCwNQNO2pac5in7+bnXdn3EFx1cXMxVlnXKRmkHgfaHM1Nbt7sWMTYV7q3ldvZDKwgxCqQpEcSNJ+6etWP0yol84Zg6QnrFeGDEFshAAHEeyde6rXubbs4bBW0e4GCyQYJ0JkaAdtS319Sf1i3pF2Y+FyWGOYDVGylAyx7p4QWI4nhVAatI9L+21xWNJtmbdtFRDyP3mP95iPCs5uCtRK81yilDZbLnynLMZoOWek8Jqo8UpYbXvBFJ17RKBRFNSuz8AzkDWZEgDWDEHtnXyqQ3b2Mt9TmzBi9s5okBGFwMdP1srdTBirThMHbtoEuZvYzlnBGhIMjVRCnx5UakWDcrZxexczqjqoFtXOrmNSNdQuUiQeBFMt5NgC6ZCw44MBoewjmKc7h71WbVu8uI4Z19Xo3DKRHsg9J161Y7m/eCHAT3Kfqwrl1PetTpUsiLhxbvYX1gH3gWXt1YEE69aVtbOw91HS3gx602yLeQNMkDLMmAwJ1/ZqfxHpHwZUqcOWB4zlH1NM7vpHtAk20cTAAlo0H6oE/wAaYeTPLm4uNk/9rc8qKt7+lG7PD/N/voq7WVS2pvPevEn7KjgBOn41Z9ibSIw1vMyBwn33VeZyySekdTTTZeBwj2RbuqUPH1qEh5jnyI7CI7uNRG1N1LltiEPrl5MrCY7UmVPZr2TT1XT3F23X3nVFa5iXKKSyj1ZbVpleGsaGp8+k7Br/APIfuC/VxWYbMwDXLNywwyuh9anrJXQTmXXszR21HW9n3TAW0548Fb8KSMde2t4j0mYAifU3mPQonzLn4TURi/SdaH9HhWA/bC/BVHzrPP5DxJ4Ye+dOVq4f9NKruhjW4YS/422X/MBWsZyIHE4kl7kSquxYrOnElQesTTRu2rdb3Bxx/wDGcd5QfNq5iNwsaqkmwYHQqT4AEzWkUtxNJslWNt18VMfo92f2CPnSV7djEqCTYcBRJJjQedTYYrbLT3B7MJZc+gPnSzYG4ntG20DUmOAqTwWBusVJXIp1zE6AcZga/wDNLWpFg3e2QiuEyqVbQrmaTOgOnzqI2rtC2uMF3DjLkKkw0qzoxErp9kgD49at+z7RtKl8urLOUBQze0J1KqOAK9ahrG7OFJzXMU7SZOVAmpMniWjjXOX+t9fPTTdh45MQi3QdCPI8KdXratmXjxBHyqB2VsazZzCy95Vb7mrKO45Z8zUzhcOq/fb978g0nUYrNN7NkLbdmKzbZmDRxDDg3Y0QejDtqk3sGVaOI5EcCORFfQt/BWXBFy2lwEgkNmgkdmoNNbFqxbcm1s+D76iyo8CRMeVb8ojK93tvHDWyhR21YaXrtsAHiMqMNZJM8deype1vwy6rZServec+bXDWjXNmLeYudn2Xc/euKhJ72W3r505wOw7gnNYwyryFtAI8SCSfKmjK9sb94jEWzadbGU6aW9f7xJp5sfbF5raqQxARoyKTJUDJw5yBwrVLewVmT5KoHxqQt4YLoCwpcJ1j5p2vsvEMzXHs3ZYliTbcSSZJ1HWoO7s25/Zt/dNfUO2bKMIZte/Xy41Ucds+zPBm8gPjV1GBtgLg4o3lT/Zl4WyVIKEjUg6N+0rSpB7q1PFbMU/Zsg/tP+Aqq7T3Lu3brOvqbamIGZzwA4+xxorxgdn4dLhZVUkkSOYHMLr7M9R4RUrixYu2il2wJ1i5bIDLxylc2umkyxnXupGzulegTetCBGisx+QpQbpkfaxgHdaI+JuVr/ybUfsO2yModlCwULANMg+w+QaFokanh8dA2Clp7WVks4lQdWuhxJ5aFiunQVVbewLAILYsnXQ5ra6+JNWfZmOwlkyXt3CYkvcnxChSJ8qlsw9rDatbMVSbmFw6ganKoYad4HWi7hNmXVIXBBx/6lUHXoyuCKTs734BOItDtAYn4WqcP6RsGNAzeCN9Qtc/YhLm6GCY+zg8Svfd/ixqR2Zubh10GGuDUN7TMwDAEDUxyPCIOnSjEek7Dj7Auz2qseRuUzPpXtD+qLd7KvyLU9/0SL7g4Umf0cebf7qKhj6W1/sVH/2j/ZRWtTKa3t1bdxUL4pLZCqp10JUcSGymfwpzhdy7cCMcSOwKR5FiKnL3ESB39aWRCRMiO+flNZnuN9Wym2D2Hat5f+4utGgEQvUGADqCBUxtnZtjEqBdtG4FMgA5YJ0PBhTbB5S49qewAn5xUwifqn4/hVc7ah0xRAKLYdFUZAWccAIEZZMRzmdKr9vdi+nDE3Y91LrqB3CTpVpx94B4Omg+vWvK45etTqasuf4iMPsO6PtYm9/+10n6Cu/yC/8A8vEn9/8AEVNpi0PP4TSs5vsz5H8KSYXrVVv7vx/XXj3v+AFIYjY7FcntMB1JOnfVva2x4qfKmW0MLcyH1RytpqenPgZoSs83j2Uq4TEGNRau+BymPjXdjWcMbFpmNvVEkMV45RPE1L75KRhL5aJNpgSJ1OgnUk8+tYqu1XtjKuWBzKgmtLG12sZhkXKLloAdGX6V4baWD+9ctHwn6GsosNddEbNAc3BwHFBI5VF/yqx++ani1rcE3jwa6C4v7qP9Err73YYcGY/uN9YrDv5RPvN51xtoHq3maeKbGz3N87HIOe5V+rUmd+7Q/q3PfkH1NYw2O7/OvH6Z2VcT02Zt/LI/8cHvZR/pry/pFtxAwtrvNw/RRWODGHsroxZph6atiPSETpktgdM1w/JhXi16SLqLlQWQOgVz/mY1mVrETIJ15GkXxBHM1cNjSsV6S8Swy+sUDotpB9Kg8RvjePF3Pgo+lUu5iD1PnTdnJ50w1brm9Fz3n/vRTZ95LnU+Lt+NViurTxh5LC+8L9F8ST9abNtpuq+RqJczXIpkNqV/lp/e/wAI/CgbVc/ePkKior2i0yG1L28czEDMde2lbl05SS+vu6zTDAqc6kCSCDHcQal8fsd1R7mVso1mNI5T0pYSo1sTSylSwAaQRJ0iD01qMc1I3LQU2iPvKT8FNP8AQo9sTzorzcbU0VpH0XZwqgak+dPrbKOBA8QKrZ2mY0sN3sy/7/pUBgd9oYpdAUyRnUAjxH1E1yavtoyFJzASeoBJ+AoubWRTBc9xj/mmG72PtEhv0hSDr9rl9PGpjG7UwjfbZH/dzeRijOI67tawTJK+U/Okv+oMOpgEmfdQ1I4VLN7+gVFAmc1qenDUdaeLs0++B+zbQfMGn34eiOz8V62coI/aIHwEml3w92dDbHeGP1FKLg2H9c/gLY+SV39CHO5dP75H+WKuBL9FuH+sUdyfi5ryNnONTec9mW2Af8M0sNnJ+ue+5cP+qvR2ba5oD3yfnVGc+kdQuDv9ygeLrXz/AIoa19S7ewFpBpbQSeGUd/CK+d97tjtac3RDWrrOVZfsgySUI+6w6dBVgebJxw/RbCADNbxDt3hxbGvkapi8KmNlNEdjKflUQywY6aeVUE0Zq5RQdrlFFB0GvWevKrNS+F2LnSVf2ukaedFk1FZqUUZgddR8RXDh2kiNQYPhXLYg60R4ZTXmpC3ZlLj8lA82IUfM+VN7VkiZHEEDvgx8RQN6K9vbIMEa0tbwTnWIHaY/jQO9i3MPJGID5Y0KRMzznlFShTZp4XMSvghpns3C21bLcykmNTw+NR+1cousEACjTQRy1qia9Rs/+2xB/dT8aVtvs1eV9+8qPoaqlOcDhGuuFUE6iSPugmJNNF0wm9GDs/0WEB7XYn5RSu2PSHcu2LlkWbaLcRkMLrDCDBM1F4vDW1Z7YUAC0gaNJIB1PadJNRz2xcJkTlw7v5DQ+B1ppiHZ6dJi2copiFBA8gPpTSpq/cQ2bAVQGEZjzPsEHl1qBK7xNFFzjXKD6H/kwnjFV3aO4auSVbKTVrXHp76+dLLi1P3lrOGqtsTdJrJJ9ZP7v8anbWxieJPhAqQTFJ76ivSYxffFRNL7Kw5szBmeuv54VJC+35FR9u4GEgkjsNKqo/JoH1m40gEzTuKi7KgEGBUmDVhHYooooqp79YnJbkCYV2+FYjgNrJetvhb2iXSDnESrqZRvPQ9QTWmelvbnqldFPtsmXuB+0fjWFhoirypfG7OfC3Xs3BDKRryYESrDqCNahcaP5x/23/zGrPt3GG8LLtqwterJ6i2xy/BqrmPX+cftZvMmfrWkNaKkLaWTxDL1Ezr2GOH400xAWfZmO3X6VAlXorpNCNBmvd5QNR9k/DqKD2iFTB0NW/d+3IGnlVZuq0g3NSeFWzdvE6AfKpY3zcMdp7OZMQfYMNDDx4/GonbmEKXEMRIk9kGr7tSxmSeamfDn+eyqdt18zkchlUd/FviYpErlmwRhdBJa4PJVb6mmF7Dv7p5HgeVXa3hVWzaEiWmO3QTSdzCpzPlWrGVAuAhtdP46U+wjcKnrmDV7mKS2n/izwHFWzkyeHCoK1aKlZ+8qOO5lB/PdQeNqmCNBwGsa6E8+VRjGatW1MDNlWUjPmZSD7sKVI8Z8xVbfCOOXlUoQpbC4hkPssRMAxzEzXBhn901I7KwPtTcQke718QZFBI7Jti7cIBJUr7THsJJMkDlTzZ2CQM7Nmg23RVBAOVlZfa06NPLhSIv20GVFyzpGp58NT8BS2FuEoxDordGkEj9XSC3YY8eFTa0qOXh1qQa24W2T9mRHkYpqy6+NXTHYLNs2zcUarkDjpDZQ3cZAPb31WVZZT8qKd2reg0ooNr2djrKIwYiZn7ObMsfZHQzSmF2jY9UymczSZyzEEZRPHUTw97soooJE4uwTIEmXMQw4zlnXrHCnBS2QxUAQPZ46klgNCfdyt3iiis6h9smySnEcTUguF/XPkKKKiFbeGA5k+NORXKKqvU1xjRRQYR6T7/rb14n7qkDwk/SszVuHdXaK1FObrfzSdjXB8ENMcdkJYz7ZcgjllhSp7NZHjXKKtDrYmz7lx1lfYUyZ4Hrx40/3y2fbtrbZFC+0QYETIkfL40UVBVq6eFFFBYb4W5ZDK6llALAHh10OtGxcVlYUUUWL7hXDLVB2kQl5luE5UZuHEycw8TIooqQqNxW1rjsrTASAg90D5k86l7+2ToeZoorSEP08LeuQ8q9tVnhIOsEdn0ouD2cO0aG2oB/Z0I8D86KKCe9RmC6xpz1+FMruzJ+9Fcoqjo2WetcxX80sAiTwPHvNFFTA52JjRh/aViW94Eg9uvHj1oONt3bgDBQC3BuI8Y6865RUVVJ/zR8TWrbpbP8AXYEKAGzW3DD7xXMZyz94aGOYoopYivJsZlEErIJ69dK5RRTTH//Z">
            <a:hlinkClick r:id="rId2"/>
          </p:cNvPr>
          <p:cNvSpPr>
            <a:spLocks noChangeAspect="1" noChangeArrowheads="1"/>
          </p:cNvSpPr>
          <p:nvPr/>
        </p:nvSpPr>
        <p:spPr bwMode="auto">
          <a:xfrm>
            <a:off x="117475" y="-1423988"/>
            <a:ext cx="4457700"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AutoShape 4" descr="data:image/jpeg;base64,/9j/4AAQSkZJRgABAQAAAQABAAD/2wCEAAkGBxQSEhUUExMWFhQXGRYYGBYXGRoaGBcYGRoXGBUcHBccHCggGB0lHBccITEhJSkrLi4uFx8zODMsNygtLisBCgoKDg0OGhAQGiwcHBwsLCwsLCwsLCwsLCwsLCwsLCwsLCwsLCwsLCwsLC4sLCwsLCwsLCwsKystLDgsLCsrN//AABEIALgBEwMBIgACEQEDEQH/xAAcAAABBQEBAQAAAAAAAAAAAAAAAwQFBgcBAgj/xABHEAACAQIDBQQHBAULBAMBAAABAhEAAwQSIQUGMUFRYXGBkQcTIlKhscEyQtHwFGJyguEVIzNDU5KissLS8RYkRGNUg5MX/8QAGAEBAQEBAQAAAAAAAAAAAAAAAAECAwT/xAAgEQEBAQEAAwADAQEBAAAAAAAAARECEiExAxNRQXEi/9oADAMBAAIRAxEAPwDR02C3VR4fwpdNgE/1g8jU4B+eYr2lcoqGG7v/ALP8P8a9Dd5ffPlU3RXTIiHG76e83wr0NgW+reY/CpaimQRg2Ha/W8/4UoNj2vdPmaf0UyBkNlWvc+Jr1/Jlr3B8ad0UyBsNn2/7NfKujBW/cXyFOKKZAiMKnuL5CvXqF91fIUpRVFC3/sDLeAAE2507v4VXtxT/ANoP2n+dWX0h3lQPmYCbZAnmfais02dtV7OGW0uhLMxPYYgVnPTUaODXTw8KqmxtqXX0jMflPEzVzwyKVGYw0a/mKytWfZn2fAU9plswDIIM6Cnta5+MCiiitAooooCiiigKKKKAooooCiiigKKKKAooooGo75+YpVB/zSVsT+dRSlquUUtRRRXVBRRRQFFFFAUUUUBRRRQcZgBJMAcSazXez0k5GNvCBTGnrjqJ/UXh4nyq87yYNr2FvW1+0yMF7TxA8SI8a+cMY1WDm2NqXb7Zrlx7jdWYse4TwHYKsG5eyjiQzXDCoYjmTx8Kk93Nm4RsMLie3fCN6zN/VvrGUcIiIOvhwHfRof5u8Ojj5fwqdX0sWzC4VbYhFA7qL2Pt2zD3FU9CdfKmG9G0TYw7OphiQoPSedZdZvG42hkk8+dYnOq+jd376vaUqwOkGDwqUmsP3ZtYvDXFuWwcvMAghhzBE1tGHu51VhwIB86u58Sw4zVzNSddip5VHvNRnpM0EU8qFM9cFyvBri/Wm0KZ6M9eBRIptHvPXkvXNKC1TR6zVwNXC1cBq6F6KSz0ZzV8oFaKb+vPT40Vdg4nn869p+eRrygmDoe3nXo9DXJSs1zMOoplaEdKXArfkhbOOtGcUlXTTyCmcdaM4602VD0pUKelPKhTOKM4pPKa9ZTV2j1noz15y0ZKex0v2ViPpU3fNjEG6gi1eJYR91/vjx+14npW3ZKjtvbEt4uy1m5wbgeasPssO0GrNHzNg9qXMO5a20SII5EdCOdXH0ebVsqbytcClsjAMQOuYA84mqlvVsh8Lfe1cEMpjsI4gjsIg1BZ4rV9jVvSFfL27SIQUaWDAyCRpxmI1qs7MwmSCq5jzqO3a2mF9bZuMq23GYFz7KOOY6EjSamtl3irwDqRpqIPSDwrF9OnOVd93ceGVZRhL5ABrJiTWk4G2Vtqp4gVQ9zrK2Agu3FWSbhzlVjhGs073z319SBbwrJcdgczgg5OkRILH4ViT2vf8XW5dCgsxCgcSdAO81BY7fPCWpm7mMxCAnpPzrJ7u2b18j9IvOVKyJOmkjgNJkRNROPxQk5B7OoE8YIIM+fwrpOXPG17H3xw2IdkVipBhc+mfUjTpy4+9VgWvmH9JIMnt8Z41cd199b1hVtK0idFygoo4ntk9kUvP8TGt7d2zawqZ7p7hzNV7/8AomFGjFif1RPxrLt8t53xV4ux4DKqjgoHTxqtLeJ1pORvmF9IeEeJLrPvLw7yNKtGBxS3UDoZUzB6gEie4xPjXzXs69rrz/Pyre9x7ls4RPVLC8x+t9741Opgn2FEV2aKwOEV6UUCig8zXa9HlQW7qo8mx20Up6wdaK1kCKHs8q9sfya4AOnlXqfya5qQUrqQOB1roJNGYa6Cu+s7BVQV7GteVuHpXcxoF6KRJPWuT21vyC5rlIye2iKmheaJpu0ASTAGpPQVlu3PSS4dlsqAgkKTxPaendV2jWpozViuzvSdiA3t5GE8wB8oq+7v76WMTCyEfpIj8RS2rijen1Ez4ZhGcrcDHmVBXLPiWrG2NaL6ZscbmOdfu2lS2O/Lnbu1Y+VZuQSYAJPQVqVHS+tTli6yJYYOSpzqVMeyynUAnkQQw10mm+E3evOJICLxlvwqZs2cPZsNnuesAuJ9k6rcyPwA4gqusn7q1L1L6ntqS/8ADjaW0ndwXIBCqI4RA6Hhrr41Y9xtgtjbhE5bSQXbnrwCjmTHHhWf4rFI7kqCAeGb+FTe6m81zC4lbinQQrKNAycwR+daYt6a9Y9GWGDZmu3X1JiVA1M8lqct7n4IAxhkMiCTJ08Toe0VMYe8HVXUyrAMD1BEj50pWNrDBd/Nx3wRDpL2CYD81OsKw5HoeB79KpmHxPq214V9E+kTHCzs+8SAS4FtQRMs5gacyBLfu1847UWI8R3kR+fCty+leMaDPxrmFmuC4X1PQa082OVZ4PAcaurIW2bxg1tm4mzbqYe2yZFzQS+diWEnQ24yzxEz+FZ7/Jqlc6jXLAHDU6Anzqwbhb8ZItXCTZJbIxjMgWNSBxnjHKaxureca1Sd66FEkwK7acMAVMqdQRwIqnekXaL2vVorEZluGOpVrcEnsE6dtOeduMVO4reHDpmHrBKmDoSFPQkVE4reS6Psrag8Cc4UjsYkT5Vj2PxjJduCZDHMR2nX60tgN4LtsQjHLzRoZP7p0HhXeccs+2p4jfoWz/OWgB1D/IQTU1sLeG1ipCB1IGaGAEiYka9vZxrD22iWaSBx4cvKr76Pn/7kln42naOigjj06+FTv8fObCVo5NFVHHekHD27jJlJymJorzt4uYXs8q5nIaORGneOPw+VItigOY8/40yxOIDMG9dly6gAiOYMgjtompFl1r0BUeds2hxup5ikrm8dheN5B4irglstdK1ANvfhhxvp50i2++E/th4TTBZCIEk8OZ4RVa2lvvg7Jg3CT0UGoXezfWy+FvJYuE3WUBQAfeGbX9mazPYuzTfzXHLZQ2WARJI46npVzPqya3Ld/eSzi9EaGgnKeYHGPzzqbArKd38AikYi2rKbOZ2AI+ygBIIJ4Ms+IqWPpItcrNw+X41JN+FmJH0lbcWxhHVT7dwZNOQP2vhp418/X8VLGr36T94/Xi0MuUqCcpMxmiJ7SBWZlpNa5EpbbQ+Hmf8AkU+2XfdTKEhxBWO+Kh8K8qY45vwAPxqxbMtZSG6Efj84q2tSJzG2LWNtC5c9m7ENGjHIRIMfa5EHiAap13blqzK2LQkaZm17J7amMPfytmJiGLTyHUn4VUds2QGLoPYYtHQakgdgjhWZNLcecdta7d+25I5AaDypCyYE8uHyim005sD7viPqK6Rg+wWQZxcmcjBI9/TJP6oknwFeLdyGmrluhuDdxNtb7FEsycoYsGeDEgBT7OkTzg99R2/m74wd22AykOpOVc3swY+91+hqaNR3D3+tLhLNq6DmT+bzciB9kcNDlga9K0DA7Ys3Uzq4A4e1oQe418x7uYiWNouFFyPaPBWXVW+Y/eq97EDXLjYa4SxBkuIaIGbMJjjMeNSyKmvTZtZTasIjqwzO5CmdQAqkx+01YttE8PakZZjp1qx7/qtvEm0jFggWSQBqRmIgd4qm4u9JjkKsD/ZeKUey0nnHZxipnAWg1wsoheMdlVBXgyKnNj7cCMBdWU4SOI6acx2VM1qdLlj9sBbLHgIAt8i7qQxI6IoX7XMtA4VWNmY7I0jmWgchrp+PhSO38VmIMzmmO4D5SRUVZuQauZ6Tdbz6PtsXjbuHPKToDzaJaOmp8aZ7b3gGMuIpRldDlOaJEsM2nhVO3LxSBglwkIQPMkaz41oOPGGCqXVDPBlSWaImWAmeXGkvjdSzWU7Rtsbj/tHw1pG3hX5Sa10bfs2z/RtcX3ltjOv7QMZu8a9nOnn/AFRhwBCXD2BB+NP2fxMrHkwN2RCOe5W/Crlu3Yurbcqrzdy2ycp0UnWDECBOp0q1X9um7AW1dVTx1UMR3ZqRxO9+HsrkICx7GXOZXgIICnrr3Gn7dmL4X6qf/TjN7RBUnUqSJFFL3hdY5rbHIQCunIgRXa5ZXbOSi7s3bgzfpIIPP22+vwoG5rc8QPC2f99Lbs7Xzr6tjluR7Le9E6Ec/wCNc2njLyGRdbKeHDQ8xwq38mOc415G5ac7zHuQD/Ua6Nzrf9pc8Ao+lRl3alzndb+9TZtoMeN1v7x/Gp+1f1rAN1LI4tdP7yj/AE0NsLDLxVu83D9IqsXcX1YnxNMb18c6T8lp4LZdw2GTgqyOE3GMdsZqb7Ixg9TJyg5mByxBynLIPMEAGs7v48tImFngOff1pe1tF0t6ORwI/VjUAdNa3Zv1ObnxrOy9sWVW4rXVOaQUiSMwynMI4QY1pntTbWGt2nNkWWugQAqLMkgA8OVZEcUxJJYkkkkk6kniaWw2JhWkwCI8eI08KTmT4l62jaeKLsZJOpJY8SeZNMbbfE/LX6V5v3ug7qE+laRJbIEEnw8ZH4Grps3BMxQssITmJ7BwHaTp5VT9mYlbboGEgxPYCBrWoYEwLSj+sMLxGgUtOv51rn0684ou9+1WR3w6ABVjM0avmRSR2DXh2VWUv+zlb7P0PTuMHwFXvffdybzXFbV/a1I5ACCOXCJ7qoptFcwYQYZSOhI0+MV05c+vdNP0eRIIiTpzqe3X2Ebxzuclm2ZuOdIjUgdvyqukEMRzB+X/ABVlxG0SuAW0NC9yW7hrr1k5fKqy0TF7yratoljEW0tKoUKMpiCdBInhFVPeW+2Lt5y2cpIDMuT9YgeyJ0BNU1LprR91dmi/gxb1ZyzXCRyJGQLPL2Mp76xme2pf8Z5hbxRgREggwRI8q0bZV1nuYi8pZEueryBSRlGgEkEQTlOnYazrE2PV3GQ8VYr2aGKsOF23dsAJClSqac4iRr3k+dXqWz0c3DPerDMt52Ykz7Uk6kHhqePTwqqsdauO+F03bdu6FOUr10AmIjl7XzqmGnPw6+uzRNcrlVktbY8+3wpbDnieg/4puhpS0fZYdx8J/jRUzsnGFSBPMHy1+Y+FXTZG3T6lLTAQGJnmMx1Hk0+AFZpZumZqd2ViU9bbFyfVqZOWJJgxE6aNB86lmzGpWpWsOo0086TxW1LVkTOb9n8TpUbevBw/qwygW/sswPArMQx5aTVft3k9pLjETIjWVPXnmjvrzcfjm2dO+nG0N4rryucKhbQjQxE5THEQdKrlq7nFz9356mpza+xba4UOrFmAPtTAMMoHs8tDVdwCGLnap+BrtzZZ6Y63Xbe2bygAXrgA0ADEAeFFRzCuVvXJcfW/ot5rdwMWRgVIMaaDXsirL+lettFys5j0B4T15xTrfHYy4hUuiFuAAdJB1gns60nsvCFbSJcnqQhA11jWDPGuXXuOk9VEM0fcHwpJr590fnwp7tTAXLbgZWcNJUqCZ66DgR0+dI4HYuIvsESzckg6sjKB2kkaVynDV6R2JxZAPDlz6+FV/aePZpWTEkHtir3suy2Eu3fXplvqVChuABH2geDTJ15eNMN58J+kuLn6PfuNwuXLK84AEn1bBzA48prrzzl+MdXZ9UAClcS3sjwq+7MxWzwhdsJmtqVS4WQEyZg/0mZTpxAGo61BbYweAa5OFxBCHUpiBcXKegdbZBHaSD2mus9sfFWCHKW5Agecxp4Hyrj3fZiBxmY14denZT7aFv1LFMqE9VYOpB1BDAkHs5iopzNVl4ZqcXle25V0KusSrAg9RIPUGfGmrU7tYwMAl6WUCFYaugHACftL+r5RQdN8tAPIQOsdJ8a2vdrGpiLFi64llEBgYKOBkcDs5x2isUbDlY1BU/ZccGH0PUHUVoHos2mA74Zjpc9tOx1Gvmo/w1Ksq/vgBc4gGNJjiKzjfnYy4e4pQHKfZ181jrBrVsM3tQePDwqu77YP1lsGPsMCPGRU1VAs7mNeLMt1EmCFMnkAxn9qaZ75bMbCi3ZYqx+1mXgRqPn8qldqbbFlCFE3JieQAE/Wqvi8f69s17MToBlIEDUnjPM1ebV6knw1wlnMQOXPu51oO5OLu5v0W24tnEMEF065NCNF0knQcdK87u+jXE4m0uIw9y36p9ULOVcQYIZQpAIII0J4TU/s/wBH+NtXEeLQdHRgczQcpzTmCwNQNO2pac5in7+bnXdn3EFx1cXMxVlnXKRmkHgfaHM1Nbt7sWMTYV7q3ldvZDKwgxCqQpEcSNJ+6etWP0yol84Zg6QnrFeGDEFshAAHEeyde6rXubbs4bBW0e4GCyQYJ0JkaAdtS319Sf1i3pF2Y+FyWGOYDVGylAyx7p4QWI4nhVAatI9L+21xWNJtmbdtFRDyP3mP95iPCs5uCtRK81yilDZbLnynLMZoOWek8Jqo8UpYbXvBFJ17RKBRFNSuz8AzkDWZEgDWDEHtnXyqQ3b2Mt9TmzBi9s5okBGFwMdP1srdTBirThMHbtoEuZvYzlnBGhIMjVRCnx5UakWDcrZxexczqjqoFtXOrmNSNdQuUiQeBFMt5NgC6ZCw44MBoewjmKc7h71WbVu8uI4Z19Xo3DKRHsg9J161Y7m/eCHAT3Kfqwrl1PetTpUsiLhxbvYX1gH3gWXt1YEE69aVtbOw91HS3gx602yLeQNMkDLMmAwJ1/ZqfxHpHwZUqcOWB4zlH1NM7vpHtAk20cTAAlo0H6oE/wAaYeTPLm4uNk/9rc8qKt7+lG7PD/N/voq7WVS2pvPevEn7KjgBOn41Z9ibSIw1vMyBwn33VeZyySekdTTTZeBwj2RbuqUPH1qEh5jnyI7CI7uNRG1N1LltiEPrl5MrCY7UmVPZr2TT1XT3F23X3nVFa5iXKKSyj1ZbVpleGsaGp8+k7Br/APIfuC/VxWYbMwDXLNywwyuh9anrJXQTmXXszR21HW9n3TAW0548Fb8KSMde2t4j0mYAifU3mPQonzLn4TURi/SdaH9HhWA/bC/BVHzrPP5DxJ4Ye+dOVq4f9NKruhjW4YS/422X/MBWsZyIHE4kl7kSquxYrOnElQesTTRu2rdb3Bxx/wDGcd5QfNq5iNwsaqkmwYHQqT4AEzWkUtxNJslWNt18VMfo92f2CPnSV7djEqCTYcBRJJjQedTYYrbLT3B7MJZc+gPnSzYG4ntG20DUmOAqTwWBusVJXIp1zE6AcZga/wDNLWpFg3e2QiuEyqVbQrmaTOgOnzqI2rtC2uMF3DjLkKkw0qzoxErp9kgD49at+z7RtKl8urLOUBQze0J1KqOAK9ahrG7OFJzXMU7SZOVAmpMniWjjXOX+t9fPTTdh45MQi3QdCPI8KdXratmXjxBHyqB2VsazZzCy95Vb7mrKO45Z8zUzhcOq/fb978g0nUYrNN7NkLbdmKzbZmDRxDDg3Y0QejDtqk3sGVaOI5EcCORFfQt/BWXBFy2lwEgkNmgkdmoNNbFqxbcm1s+D76iyo8CRMeVb8ojK93tvHDWyhR21YaXrtsAHiMqMNZJM8deype1vwy6rZServec+bXDWjXNmLeYudn2Xc/euKhJ72W3r505wOw7gnNYwyryFtAI8SCSfKmjK9sb94jEWzadbGU6aW9f7xJp5sfbF5raqQxARoyKTJUDJw5yBwrVLewVmT5KoHxqQt4YLoCwpcJ1j5p2vsvEMzXHs3ZYliTbcSSZJ1HWoO7s25/Zt/dNfUO2bKMIZte/Xy41Ucds+zPBm8gPjV1GBtgLg4o3lT/Zl4WyVIKEjUg6N+0rSpB7q1PFbMU/Zsg/tP+Aqq7T3Lu3brOvqbamIGZzwA4+xxorxgdn4dLhZVUkkSOYHMLr7M9R4RUrixYu2il2wJ1i5bIDLxylc2umkyxnXupGzulegTetCBGisx+QpQbpkfaxgHdaI+JuVr/ybUfsO2yModlCwULANMg+w+QaFokanh8dA2Clp7WVks4lQdWuhxJ5aFiunQVVbewLAILYsnXQ5ra6+JNWfZmOwlkyXt3CYkvcnxChSJ8qlsw9rDatbMVSbmFw6ganKoYad4HWi7hNmXVIXBBx/6lUHXoyuCKTs734BOItDtAYn4WqcP6RsGNAzeCN9Qtc/YhLm6GCY+zg8Svfd/ixqR2Zubh10GGuDUN7TMwDAEDUxyPCIOnSjEek7Dj7Auz2qseRuUzPpXtD+qLd7KvyLU9/0SL7g4Umf0cebf7qKhj6W1/sVH/2j/ZRWtTKa3t1bdxUL4pLZCqp10JUcSGymfwpzhdy7cCMcSOwKR5FiKnL3ESB39aWRCRMiO+flNZnuN9Wym2D2Hat5f+4utGgEQvUGADqCBUxtnZtjEqBdtG4FMgA5YJ0PBhTbB5S49qewAn5xUwifqn4/hVc7ah0xRAKLYdFUZAWccAIEZZMRzmdKr9vdi+nDE3Y91LrqB3CTpVpx94B4Omg+vWvK45etTqasuf4iMPsO6PtYm9/+10n6Cu/yC/8A8vEn9/8AEVNpi0PP4TSs5vsz5H8KSYXrVVv7vx/XXj3v+AFIYjY7FcntMB1JOnfVva2x4qfKmW0MLcyH1RytpqenPgZoSs83j2Uq4TEGNRau+BymPjXdjWcMbFpmNvVEkMV45RPE1L75KRhL5aJNpgSJ1OgnUk8+tYqu1XtjKuWBzKgmtLG12sZhkXKLloAdGX6V4baWD+9ctHwn6GsosNddEbNAc3BwHFBI5VF/yqx++ani1rcE3jwa6C4v7qP9Err73YYcGY/uN9YrDv5RPvN51xtoHq3maeKbGz3N87HIOe5V+rUmd+7Q/q3PfkH1NYw2O7/OvH6Z2VcT02Zt/LI/8cHvZR/pry/pFtxAwtrvNw/RRWODGHsroxZph6atiPSETpktgdM1w/JhXi16SLqLlQWQOgVz/mY1mVrETIJ15GkXxBHM1cNjSsV6S8Swy+sUDotpB9Kg8RvjePF3Pgo+lUu5iD1PnTdnJ50w1brm9Fz3n/vRTZ95LnU+Lt+NViurTxh5LC+8L9F8ST9abNtpuq+RqJczXIpkNqV/lp/e/wAI/CgbVc/ePkKior2i0yG1L28czEDMde2lbl05SS+vu6zTDAqc6kCSCDHcQal8fsd1R7mVso1mNI5T0pYSo1sTSylSwAaQRJ0iD01qMc1I3LQU2iPvKT8FNP8AQo9sTzorzcbU0VpH0XZwqgak+dPrbKOBA8QKrZ2mY0sN3sy/7/pUBgd9oYpdAUyRnUAjxH1E1yavtoyFJzASeoBJ+AoubWRTBc9xj/mmG72PtEhv0hSDr9rl9PGpjG7UwjfbZH/dzeRijOI67tawTJK+U/Okv+oMOpgEmfdQ1I4VLN7+gVFAmc1qenDUdaeLs0++B+zbQfMGn34eiOz8V62coI/aIHwEml3w92dDbHeGP1FKLg2H9c/gLY+SV39CHO5dP75H+WKuBL9FuH+sUdyfi5ryNnONTec9mW2Af8M0sNnJ+ue+5cP+qvR2ba5oD3yfnVGc+kdQuDv9ygeLrXz/AIoa19S7ewFpBpbQSeGUd/CK+d97tjtac3RDWrrOVZfsgySUI+6w6dBVgebJxw/RbCADNbxDt3hxbGvkapi8KmNlNEdjKflUQywY6aeVUE0Zq5RQdrlFFB0GvWevKrNS+F2LnSVf2ukaedFk1FZqUUZgddR8RXDh2kiNQYPhXLYg60R4ZTXmpC3ZlLj8lA82IUfM+VN7VkiZHEEDvgx8RQN6K9vbIMEa0tbwTnWIHaY/jQO9i3MPJGID5Y0KRMzznlFShTZp4XMSvghpns3C21bLcykmNTw+NR+1cousEACjTQRy1qia9Rs/+2xB/dT8aVtvs1eV9+8qPoaqlOcDhGuuFUE6iSPugmJNNF0wm9GDs/0WEB7XYn5RSu2PSHcu2LlkWbaLcRkMLrDCDBM1F4vDW1Z7YUAC0gaNJIB1PadJNRz2xcJkTlw7v5DQ+B1ppiHZ6dJi2copiFBA8gPpTSpq/cQ2bAVQGEZjzPsEHl1qBK7xNFFzjXKD6H/kwnjFV3aO4auSVbKTVrXHp76+dLLi1P3lrOGqtsTdJrJJ9ZP7v8anbWxieJPhAqQTFJ76ivSYxffFRNL7Kw5szBmeuv54VJC+35FR9u4GEgkjsNKqo/JoH1m40gEzTuKi7KgEGBUmDVhHYooooqp79YnJbkCYV2+FYjgNrJetvhb2iXSDnESrqZRvPQ9QTWmelvbnqldFPtsmXuB+0fjWFhoirypfG7OfC3Xs3BDKRryYESrDqCNahcaP5x/23/zGrPt3GG8LLtqwterJ6i2xy/BqrmPX+cftZvMmfrWkNaKkLaWTxDL1Ezr2GOH400xAWfZmO3X6VAlXorpNCNBmvd5QNR9k/DqKD2iFTB0NW/d+3IGnlVZuq0g3NSeFWzdvE6AfKpY3zcMdp7OZMQfYMNDDx4/GonbmEKXEMRIk9kGr7tSxmSeamfDn+eyqdt18zkchlUd/FviYpErlmwRhdBJa4PJVb6mmF7Dv7p5HgeVXa3hVWzaEiWmO3QTSdzCpzPlWrGVAuAhtdP46U+wjcKnrmDV7mKS2n/izwHFWzkyeHCoK1aKlZ+8qOO5lB/PdQeNqmCNBwGsa6E8+VRjGatW1MDNlWUjPmZSD7sKVI8Z8xVbfCOOXlUoQpbC4hkPssRMAxzEzXBhn901I7KwPtTcQke718QZFBI7Jti7cIBJUr7THsJJMkDlTzZ2CQM7Nmg23RVBAOVlZfa06NPLhSIv20GVFyzpGp58NT8BS2FuEoxDordGkEj9XSC3YY8eFTa0qOXh1qQa24W2T9mRHkYpqy6+NXTHYLNs2zcUarkDjpDZQ3cZAPb31WVZZT8qKd2reg0ooNr2djrKIwYiZn7ObMsfZHQzSmF2jY9UymczSZyzEEZRPHUTw97soooJE4uwTIEmXMQw4zlnXrHCnBS2QxUAQPZ46klgNCfdyt3iiis6h9smySnEcTUguF/XPkKKKiFbeGA5k+NORXKKqvU1xjRRQYR6T7/rb14n7qkDwk/SszVuHdXaK1FObrfzSdjXB8ENMcdkJYz7ZcgjllhSp7NZHjXKKtDrYmz7lx1lfYUyZ4Hrx40/3y2fbtrbZFC+0QYETIkfL40UVBVq6eFFFBYb4W5ZDK6llALAHh10OtGxcVlYUUUWL7hXDLVB2kQl5luE5UZuHEycw8TIooqQqNxW1rjsrTASAg90D5k86l7+2ToeZoorSEP08LeuQ8q9tVnhIOsEdn0ouD2cO0aG2oB/Z0I8D86KKCe9RmC6xpz1+FMruzJ+9Fcoqjo2WetcxX80sAiTwPHvNFFTA52JjRh/aViW94Eg9uvHj1oONt3bgDBQC3BuI8Y6865RUVVJ/zR8TWrbpbP8AXYEKAGzW3DD7xXMZyz94aGOYoopYivJsZlEErIJ69dK5RRTTH//Z">
            <a:hlinkClick r:id="rId2"/>
          </p:cNvPr>
          <p:cNvSpPr>
            <a:spLocks noChangeAspect="1" noChangeArrowheads="1"/>
          </p:cNvSpPr>
          <p:nvPr/>
        </p:nvSpPr>
        <p:spPr bwMode="auto">
          <a:xfrm>
            <a:off x="269875" y="-1271588"/>
            <a:ext cx="4457700"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extBox 3"/>
          <p:cNvSpPr txBox="1"/>
          <p:nvPr/>
        </p:nvSpPr>
        <p:spPr>
          <a:xfrm>
            <a:off x="7013988" y="2060848"/>
            <a:ext cx="1859803" cy="400110"/>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ucida Sans Unicode"/>
                <a:ea typeface="+mn-ea"/>
                <a:cs typeface="+mn-cs"/>
              </a:rPr>
              <a:t>Teacher joke!</a:t>
            </a:r>
          </a:p>
        </p:txBody>
      </p:sp>
      <p:sp>
        <p:nvSpPr>
          <p:cNvPr id="3" name="AutoShape 2" descr="data:image/jpeg;base64,/9j/4AAQSkZJRgABAQAAAQABAAD/2wCEAAkGBxQTEhQUExQWFhQXFxgYGBgXFxgXHBcWHh4XGBwWFBwYHSggGB0lHBcaIjEhJSkrLi4vHB8zODMsNygtLiwBCgoKDg0OGhAQGjQkHCQsLCwtLCwsLCwsLCwsLCwsLCwsLCwsLCwsLCwsLCwsLCwsLCwsLSwsLCwsLCwsLCwsLP/AABEIAPgAywMBIgACEQEDEQH/xAAcAAABBQEBAQAAAAAAAAAAAAAAAwQFBgcBAgj/xABGEAACAQMCAwUEBQkFBwUAAAABAgMABBESIQUTMQYiQVFhBxRxgSMykaGxFiRCUlSSwdHSMzRzsvAVQ2JygqLhF1NjwvH/xAAZAQEAAwEBAAAAAAAAAAAAAAAAAQIEAwX/xAAmEQACAgICAQQCAwEAAAAAAAAAAQIRAzESIQQTMkFRFCIzYXEj/9oADAMBAAIRAxEAPwDEIYmdlVQWZiAoG5JOwAHiSaftwG5Gc28vdlEJ7jbTHpEdtn3Hd671HxuVIIOCDkEeBHQit4T2hcNaRAz6Y5Al7KdD5W+Rrdli2XfaJgSMjfrQkxPiPB54FRpomjDmRV1DGWjbQ4x1BVtiD402tbZ5HVI0Z3Y4VUBZmPkoG5NahZ9srd7KOKeSMu9txLnK0Woi4lkMkIVtBK5LE904G2dwKmV7XcNhNoVnSQw3EDLJyvpBAY3SXUEgRVwW+oCx2BzmgoxNlIJBGCNiD4HyNOL/AIfJDoEqFdcayJnHejYZVhjwIq6cG4pAvFbiW4ngctFKILjlEwpOUAikZOWNl6Hudd9+tWr8qrJ3BFzbicQ2KNPJAxR449XvEUamLuFtjgKAdhtjYDIeH8NlnYrDE8jBSxCKWIUYyxA8Bkb06sezt1MI2jgkZZSyxtpwrsoZmCscAkBWPXwNWzsv2mt7XiPELmEiKNobn3VSpxrLK0SYUd0HT0OABtmrPZdu+Hyi1VwkEEV1KVgZC4jgNs6gthSGzOzHbfvDyzQGRcNsJJ5UihQvI5wqjqT1wM/CmzLgkHqK1vgPaW0ik4c63NvFbRJCJYDA3OFwAeZLrEW4JOdQffOMUcM7RWrJBcySxx3EdvNGxEAjjdudqjikZbdwp5I1DQuT0yMkEKMjp5fcMlhZFkQqZESRB+sj7qwx51r47S8JD3PJ92CvO7OJEdEmhZFA0BbdydJL4j7m+T41UbntLbrxDhVxnmx29tZLKMHIeNcOAGG7Kdx4EjrQUVbinZy7tkV7i3miR9laSNlBOM4yRscAnHXY1F1sEHEOFrNC7Si5kkvXlcqLqTXEUnMbzwuujWkjxjSoJwp8yKTj47w5pEgvZIZNcC+9XMUBCtNHNzYlUBAf7LVGzBRnK+WwUZHRWuQdrbGW1kLLAjyNdGaKRWUsHY8nlcuB9ZRNKjvppK58c1H+y3jFjBCwu5kGqYiSKSPUphKYDDELs51ZBUuoA36ncKMzp1/s6Tk8/QeTzOVr8OZp16PjpOa0mDtNYe7rBLymiHD7cMohAdrtJcsofQG1cvx1ad+uSaR9ovaG3mtGhhuIZfz4yxJFC0QjtTFpRGzGoLL0O5P4AKMypaW0dUR2Rgj50MVIV9Jw2gnZsHY46VpHHuMWB4SbdJklmEdqYtUeJFcHEy92FVQAbbuxYbk+bzsr2qtuRwpJ54gkDXCXETwlmOvWIXXEZBUahq7w9cmgMlqQh4JcNqxC/dhNwcqV+gH+9GrGU9R1rR24/Y29uUjkglnisViUm3Zla5Wct0ljGTp3ywpe47YwSQhnuYjq4RJbGIRFZBdkKCCViwEbG3e07dBQUZDRWme0XjljPbabXkaeYhhVQ6yxIFKvGV5Cqi5xkcx9RAPwfwdoOHC3hDPDyhHZhYOSeZFcpIpnmd+XupXVk6jqBxigoySir92+49bXNuRGYjIl9cmPRCIj7o28edKKCCd9+951QakgKKKKAKKKKA7WmTcGshwcsxtjce7xzRvGQj8wuFeJ8zM0jBSdQ5aqPDcVmVdqAap2S4LZmxtJrmG35cnvouJpJdDqqAcswrzBqfWVGysd8bZ3cNwbhvJT6O3aL8zMDrcqk1yzEe9RzapAEwNX1ggU4GRnbK5b+Ro0iZ2McZYohJwpbGoqPDOBmm9CbNqu4raOPiENulizy29u6wMwjxiZyySkXLRl0TDdxxnC5HnA9gLm29xihuVhkSTikYdJXK6YzC6mYAOuMZxlsqM+eMZlXc0Fmtf7H4fFYyswtZWWN5omDqrl0mxyJDzy8p0bHEargjBJ3pZuE8HW4jRTE4mWe6jy4wpZUFvaPqdVG/MOl2XJCgnBrHqKULNKhgtY+O2gUC3i7hlAmRQj6WDEPDK4iBwDp15GrFOJrTh5tmUpb81uHSzmXmtzPeklwqDv6clSSVxk7eFZdmuUoWX3s7YwNw4vHFazXPNkE/vMvLMMAUaXhBkTxz3hqOdsHpVu/wBicK50QdbVYPeIlt3WfLXEBiYytc/SHGHx3iFIO3xxXNcoDVJbfh0loTyLWORuHzS92V9SXEUgWNF1SHdlJJBBLY8qmZrLhAuNAgsygvkgzzX3gkt9bykiXB0uNIb6o8s71iea5ShZqc/COHrZOVW3MYtZG55mHP8A9oByFgC68lCoG2jBHez4057RR2cT6rHlW8sfEkgjlt5RrNtJCdb5eQrszYD7BemRuayOigss/tE40bq8JxtCotw7OsjyiMsBLK6d13bqSu3TBOM1WKKKkgKKKKAKKKKAK7igV7oDxijFe6KA8Yr0kRPQV2pnh1jqUY8arJ0i0Y26IuKwkb6q5+Y/nS/+xJ8Z5e3qVH4mrbwvs7q2LY+HU1eeE9lYBhmOo7dT8K4Sz1o1x8N1bMbXgNwdxEcfFf50lxDhM0GOahXV03BB+BBIr6PXhUWkjQuMYrOfaPAIbfl9RkaT65+7aphmbdUUy+OoK0zKsUYpSitBlHPCeETXLlIELuFLEAgd0EAncjxIqWPYTiH7M37yf1VM+x/++v8A4D/54q2FmxV1G1ZSUqME/IS//Zm/eT+qj8hr/wDZ2/eT+qt7NeSlTwRHNmC/kNf/ALO37yf1UfkNf/s7fvJ/VW9iKvBipwQ5Mwf8h7/9nb95P6qPyGv/ANnb95P6q3gJXacEOTMH/Ia//Z2/eT+qufkPf/s7fvJ/VW8GuU4Im2YQew9/+zt+8n9Vc/Ii+/Z2/eT+qt2IrzppxQtnzvxThUtuwSZCjEBgCQe6SRnYnxBplV49rn98j/wF/wA8tUeubLnRXuvAr3QBRRRQAanbC4wAB5VCwnvLnzFSvu5kJYHvD78b4JrnP+ztiT2ix2fE9JXc/HcjPlnOPwq6W17JhcYIxscj0xnxrOLbhbEEbjbY77nbB9RUv2dsZnSVjcMqxEalXfK7BmDE5AGc/I1llBPTPRx5ZaaNEteLuRjlt5Z7uPj1yR8hVX9q12vu+g/WJQr0z1zkeewNMuH8OkLFWLsSRhtZUr1zrIbVg5+6mXHLWSLhsjTSM5mkQKGJYlQcpudydIZvQGpxpKRzz/tEz4V2iuVsPMLZ7NL8Q3Tuf/ZcD46oz/CrsO0epSmcHVkfyrMuzj4lbbPcP2ZXep99IH1tKltmxv8AHNYfJnPlxT6OU9lobjsoK97bwH8/OrhwriSyrnofKs1sl2HfD4OQynwqT4VfGGTde6ehByM+dccPkSxypu0VT7NGoxUEt45IOofZTlLx9gWGT028fKt/5cHo7KDJIJXMUzhMjnSHXUfMhfxNWfhnBVwOY+t+p07KB5DxPxq8c3LRLg0QRFcq2XnBYih0gqfRj/HNVC4s5EfOrKkHw/GrSzKOwoN6PWa8k0i/MxkY2ojlbfIGfCuf5UCfTZk/td/vkf8AgL/nlqj1dfaw5N3Hn/2F/wA8tUquid9kHRXuvAr3UgKKKKAKnrJ1KjHiO98fGoGnfDQdRx4Lk/aBv8yKpNWjrilxkXeyuLcRd5QzYIGonvHwyM4xS/YjirBnjWAMWBGC4XPoSdqquxAHjnOxxkeVT3ZxUJGUjPhuzA/JiMA1lapHpwlyZoPCbK3DNG6guvgdLDSeh3G/l8qovtf4lG7wwxyBinMaQA50sSFUH1AU7eGfWpO4uRayySaXACZ7zhiAMnSceOTgfEVllxMXdnb6zMWPxJyfxq2GPdnDzMirivk8UUUVqPOHPD52RiV6lSPvH8qdl3cYySPEetNuGQFmbHghb5ZA/jU7wqxIkAYEZHQis+ZpOyjVsieSyrkEgZ8DU92cuXbSpY4DDOfEVIRcA15OMDNS9hwNYl65yelY8maLVPZeMCXilr2x1aSCQysGBHgw6Z8x6UjEFApwuNz6VkUqdo6pdFX7R8He5l+nmbSqSFDpL4IBblsWfJJAwD8fnGcLkW3UtHLpLqE1Qy6JUwdWXGQR4Dp0GPGrRxK3MgVQQAXBcnOdI3IXHidx18arnbg5eIn9VvxFb4Z+aSey+J/sPZPaBxDXiK6foAAREQPUs6dfnmnPD+JcYn1k3adzBMbLHll65AVMFTuOo6YqA7MOFniOMfW/ytV9iucksuNWMZIzj4fy6VP5ChJRlotl6fWx7wLi/OhDsAjEHUgbVpIJGDncHbODuM+PWnXNG3qKinuDg56+PhmknuvuGfh0rC5pt0VbM/8AaofztP8ABX/PJVMq1e0STVcqf/iX/NJVVr2cP8cf8OD2dFe68ClkjJ6CupB4opytofEgffXrkKOuTUWBoBVs7IWiPFcBtydC/AbsCPmB9lV5h5bVN9iX/OQmcCQFfmNx+BHzqGStic1s0baW2PgfA/Cpjg9plvEZIO3jU52kgtrdcy6pZDuIFIXI/Wkfchc+AGT4eYV7Cdooopub7oJBsAELs0frGHZtRA89/UVycHLRpjm4k12z7JkcJnml7suYSq5Ow5iL3/MnV08MDxrDpoipwwwf9dK+h/bDxyOThkRibUs86Dy2UPIQwO6kMq5B6VirkEYO/oavFKKpHGTc3bK/XKlHt0Phg/8ACf8AQpJuHZ+qwPodjVilD3sfAHnIIyAhP3rV9jthqLYycDeqV2RiaOdiy/7tvge8niKuqz/ZXlebJ+pS1RMSRiO1KB8n0ppFnAANew3QAdax0XHkmPAUi5xjNeJJx0BFcnUjr4VaiaE0mycD/wDarfakh5Y1xkhW6OBgn6oYEeLADqBvvVi5W4PSqb2xtQskekDcOT6nIy2fP+VaPEiudsJNPo99nyvOjwHz3sZwRjS2QemD/KreM9Vqk8FuHLqXOfrd7OWOAT16+NXG0uFYdf4VbyUnLotO2+xczeYoLrpOfEqB8O9n+FJuuPrHYkgfIAt+I+2vLIAgyTnLfYAn9RrMo12VM/7bn84H+GPxeq7Vh7aridf8Nfxaq9XuYf41/hyezq9ak4ztUYnUVIx1dhCmKNFeddKiqkiAU+e3wpzw+6MUscg/QZW29CDj7qb9Dj7P5V0ihB9CXcEMlpIXwYmK9RnZioBz66hv4beVZp2Iv1tboyLuqSkdcao/qk9eunJHriprh3E2bgDlN2QmFh5brpO+2QhB3qm8MOkHxG/XHXfyFXxrsmTLZ7X+WssCwqqK3NkbQMBmyqhiBsT9bfrvWeMKsPbO+Ms0XpAp+bM2fwFVxqpRYTfalErxOKUi6UBJ8Cb6Q7/on8Vq3WwXbV41Uez/APbf9DH70q0SnUdtjttXl+Wv+gSHDzqDgZ+VLW+4Zhnbug5xu2f/AKhvuqMD4PTJ+FSLPhF27ups/YAv4OazpEodW9vv0Gkbnx6eB+JwPnSTSEk+fX4muLKQh/4j5+C9T8yR+6a4iZAINWLoRVGbOdsVXu127RYH6L9Mnpgk/IVYrh9m3qsdoV7iEn9YKPHO2d8fV8/PoPGuuCKcxGVSPPA4syRjz1n7A38qnQQCdqguz06rIjOwCqr6j5BlZNWBud3FWa1AlCPgNGTgkemNQz4EAj7aZou7OmenJUeuJRnmxgDChANvAsmskj1LEfDHlXvk6lK9CJZB8iVC/Zg/bXZpzJOD1zo/Bc1IaMEA9TITt4sTvioRxSMv7ff3n/p/+z1Wqs/tAXFwo8RGM+PV5D/GqxXq4vYjk9nV6in6NTBeop+Fq7ION0+dLxHamzHb504g6VUk443rinIp9ZcKmmzyonk09dClsfZTW+tZImzJG6Z2IdWT/MBSyaeyX4NxJxBJbD6kjpIfioYfflf3RTmFcf6+PWoO1fSwNWFPA/6HxrrjKMjeKy6pm9EiH/YpP3k0xkO9KM+Xc/8AER9mB/Cm561zey56kpVelIPSqnaoJsfcCcc/fpy26fFKtAAznODiqt2f3uD/AIbfitWRpBufDoa8zzPeStD1s7Y66NWfInJ2+H45r1JvHEufBmP/ADamG/yUUOfoVI81U4+LnB+RH2V5uou8gHQBQD5+O/rvWZskWuWxpXH1VA+JO7ffXBcKBvkGkpQxZt/qgH5gAZ+Z/GmduhY46n18ansnseINeSwIRNzvjV5IMdCfuGT4VBdp5stGcD6jL02Awo7uemPDyq08rAiXGx1t/wA2AQD8Mg4+VVvtXDqliVAWY6lAUEk7qAFA6nArth6kXxrsrlojPKIkxrfABOAPBtz4dKnuzfHGh1W0gwhbowGUkzgj4EbfED1y14bZtFdQFioYiTKg5Yd2Qd7Gw+Gc+lSvbDhGPzhcnLMH28NiG+/Hy9DWuUlfF/JL6l2TGrS6sPDTj5bfwqU4dvIpO5Epbr4DOfv01UOC32sd4klQM+u/3eO9WyAaHk8QVl2+0429BWKcHGVMrXwZf25Ym4GevLUfewqu1Ze3ikXC58YkI+Zb+OarVeti9iOD2ekG4+NPRkbGmSdRT0y1dkDrhHB5bh9EYA2yzOdKqPNj/AZJ8Aaslv2WWM/SyBwOgQMAfiTg4+QpTskwSzeT9ecqT6IikD4fSPSz3OrIrPkm06RswYYtcmWvsjxFIoziEqoJGQP4VNrxWK4BAKOhGCrDUCPXr+FUfs3cyKXTXnIyoJ2J9fL41A3t8wkLJmGXOHUY0Mf1gOn+s1xptmvpIku23Y5rdxLbxu1u+SQoLcl/FTpzhD1B8OlRdhLqQePgcfZU7wDttcI66jqCnO3dJ8M5HX7qtknbKznb84tEcbd/QA+dsnUuD1rViy17jDlw/MTHFO7/ABNeVGa1c9kOD3OTBcS27H9FmDrnzIkGo/v1GXfshu1y1vLBcL4YJjb7Gyv/AH1a70ce1sznxpQjap+bsTfq+k2kwPmQNP7+dH309n9n94E1BY2PiiyDUP3gFPyNQ2kSoN6IDgBxcH/Db7crVqvoMMcdFAyPAsAAT+9k1A8B4bLHehJY3jOk51qV2DLkjI3HqKsUspfJ8ztn7yfU9TWDyVc7EV12BP0Me+G5o1eWCNv40u02TuBqCDPoxUDf4MfuosiH1qRssmfkFcfjiuQxhpXXH6ZG3kGz+Cms8o9HRHq4jO4brk/zwftpxw+MdxSu7nT64bbI+R/Gko5AznIwMZPpvn7SW++pTh8HfZj4qqrjwZgoGMeQz9lRGPZehGQkzNgDuhlAzgaVU7ZOwG341Wu1NzyliWIjvKwaQDDHoCqHqqdQcY1eO21XK7wrSKAO/q1MfEbnSvpnqR1+yqb20thiNxnRGh+GpnUAH5En5VoxR/YhKmRXAIgbi3+Mg+ZR8feKu/Ez3MHcaUJB8iN8fvCqXwH+1gI8C5+xZDVzublS7L1yrj7NWMfuioyvTLZ6Uii3MLW03dJK9VP6y7ZB9R0+zzq9cJu+amo9SjZz45yT91RDW4miJIxy9LjP/UoHqCcAjypm1+0JRQMYDJj4jSwPqc9fOpv1El8lYtSVor/tAfM8f+CPkNcmBVXqy9uzmWE5zmBDnz70n8arVehi9iM0tnRXvmUnSq27FSwU6RsTg4HxP2faKuRRKWXaGSODkBVK8wyZOc5KhSNj02BpFuNyZzhR9v8AOllWO30F1EkhwSh2Cp1wdtnO/njIPxu79gLSeTRbSyqOXDMWKBzouSzRa11LoihjC8yTJOW6dKrxi/g6OUo9WUGXjcpBXIAPXA3+3rS69oXH6CfHB/nU7c9hxB7pI8heOeeCMDRpDxyRQzF0bUcgGRo8jxQnboJbiXszjWWULcsq6jysRBlbMd1MF183OlRbFC2nOrPdwMmeEfoj1JfZS/ygf9SMZ9D/ADrv5RSfqp/3f1VcZfZfGG0m90YSSRmeEAGKJohJNH9L349MupDtq0MNsUy4b2LhW9urS4kZjDbK5dFHcnZrfIUa8SBeaV3IyQTinCP0PUl9lb/KKT9VPsP86e2Pbi6hIMb6fhqx+NSPafsEtpAsnvIkJmMR+iZY/ryp/a7rqUxd5DuNXpvZpfZhByxGJGWXWUMsiFdWJljDxRiTBVlzoz9fUvTOacY/Q5y+yIHtlv8AQEZYW3U5Kvk4IP6/pScftcuwxYxQMx8xJgfBQ4Ap3xX2eQLGZVllj0QBzG0Q1syQwzyGTMn0THmEaMMAR1qNv+ydvLNw/kNLDFeqWzIoZIzrkHLR9Q1uAoXScblTnvYBpPpkKbWjnE/adcTqFeGEAHV3NYPQjHeY7b/cKix2vYAgRAZIP1j4bgdOn/irRD7LogNclzIEzESvu5DqrJFKRNpdhCcSFQWOMoaacO7FQNc38TC5/NpYRGpjAYxtJpdpF1ZCaSDzAfqnXj9Gq+lD6Dk3shrftmy6sRDLeOo7Hz6b12LtoVLnkjLtn65265A28dVWG59m0LNO8VywjUOUTkM7qVluosSBGYiMG2xzP+MEgYwWl77Oo0iu3F07m21AgW5wXWMS94o7aEYEKHbA1BumN49GH0OTIo9tD4QqN8nvH4AdPCpGw9pTRAgW6kkYBLnbbGRt1/8ANObfsBFPbWkqSmF5Y4176ZSW4ka5VURy47xMcYKgd0MG3zikuAdibeaa9tmmYtFNBBHMqbcx3aNiULjK6hjOegyB4U9GH0Ochq/tDY/7herfpnx+VMOM9sWniji5QRVZmOGJLE5xq28AcVO2vs/hlj5rTtEBFG2hItefza0uHOXlG594IA6ZXwG1O/8A0mUEA3TbPMrYtzluWXGmFS+qViI890EYJ3yAGlYoboc5FL4Z2iMLo4QHRqwCfEgjy9afTdsyWQ8kDSAPrHfzJ28anOO9lbO1s5nOuSZEjRThkBdri+i5pVmDKdNsvcI29c5Gc1Dw43tCUnLZbE7akRGPkr3iCx1HJwcgdNhu32+lMuL9pTO2rlBT6MfX069N/SoCiiwY1pERk46H/FuImcoSuNCBOuc4LHPz1UwoorolRDdhT/hXEOUWyCVI3Hr4Y8vL50wp9YcPMqsVIyvgfEfHwo6rsvj5clx2JrHJM5wCzMSdv9bCvE9rIg76Mo1MveUjvLjUu46jIyPDIqVa+WB40TOmORWkI6uykEgem2wq6/8AqVbPKXktR/a3boRFG2kTPAysya1EjlYmV21AnV1O4JESVOjM4IGckKpYgMxABOFUFmY48AAST4AGk81eez3a+2t4rpTAdUr3BARI8NFLE8SROxOqNULZ7hP1j85h/aFYEyfmYOpSA7QwkhC0je76FZRywrKofOe6Mr0oVMuzS81nIhAdHUk4AZSMnCtgAjfZlPwYedaUvtDsQykWmRiJW+hhA0KZAyIpLacowGQ2++AvjV5u1XMsoIJGkMkM7SZKowdCIgoLk61K8sgAZBBGTsBUgrM0TIzKwKspKsCCCrDYqQdwQfCu3Nu8bFXVlYYJVgVIBAIyDuMgg/OtQufaNYvJK5tNZkD/AEkkMLNh5JZDCyKy5XS4GssSSuSDSUntEsmIZ7Vmw8JYFIjr0G2+kZj3gyrC6BR3SH3xuKAzClbW5eJ1kjYq6kFWHUEdCK1Gy7Z2EkMrSIkT8kqRyV1Tvyp0VQEiKqqs0ZB1LuN9hUZ2P7U2McVrDPFh0dBJIY0ZNAuBOWOMuToymMHYetQCjXdzNcSNJIzyuRlmbLHSMDJPgoGB5AYFI3MDxsUdWVl6qwKkeO4O4q7x9s4FupZFR1SSy92LiKHW0mF+naMEJ1UDSD0A3qYb2k2bzcx7XLfSBXaKJyqloGClQy8z6kgJLZw/iCRQGWUZrRrLt5aLqDWq6ORDGn0ETYZUKyhhqUssh0nUWJGgbGs4qQL2V48UiyRsVkQhlYdVYdCPWkmYnc7/ABrzRQHa5RRQHc1yiigCiiigCiiigClrW5aM6lODjHQH8aRp3aWDSKSuDp6jO/xFQy0U2/12eLC2MsiRjbWyrnGcZIGceNXa59ltwG0RyRuebcITldKpE8MYdzGzlWZplGgjK4OrAyRX4lMbxwQMBMzqrSHAw5IATJHdUHGT/wCatN7wjitsDKtyrsJrlZdEsRAZpYEkdtZAdXkMWrI7hC6tJFExJU6IDgfYma4WZiyxiLnqASGaSaGNpWijAOD0ALZwNQIz0p6PZjenVjlMF1AssmV5il1aHONnBjYb4Xb624r3ecN4pZWs0jyiKOSTTJHzoyzmRN3QAkMGViCUOdjkYXIluI8O44J9CTNPqTAYSRBSBymOoO2EcNcJu2GJfIzmhUh09mF4SFzCCVQjLkAl9WlVJXDk6SMqSvr1qMv+zKJBBPHcpIk0hjUaGRwVEWo6T10tIR16AH9Lad4cOL3CM8UsmuKXlshMcYjMYaQuxYhVIZjknqTuTTbs72dvbi3WNZ4kg95kUKzoWWZE5hZB1IIUDunwyRgZoD3dey+6E0kcTxSKpk0uCwD6HkjKtgERvmM7Mcb4yaRh9mN6xwOVgjIbXkEHl6WGB9V+YMN07rZIAzUhDaceUtpMmTIAcSQnMkjq+tO93gXuQS67DmHJAzTCePi9rF7wzOIo40t9QkikAiViETSGbKq4IDYwGBGc0BHcE7FXN1E0sQXCycshiynOUUkHTpIBkXI1Z67Gndz7O7pAx1QsqKXdlkyEQCclmONhm2lX/mAHiKh+H9prqFOXFO6JqLYGOpKkkZGRkopx5qKVHau55U0bPqEyLGzHOoRiRptK4IABdmJyD1I2yakEv2d7APdLbSc5Y45tizgbMZJY1SMBsyMeS5wdOMH0J7F7M70tGmIw0i6hkudJ+j7j6UOD9Km/1eo1ZBqE4b2rvIECQ3DoijAUYwBqZ9sj9Z2Of+I+ZpWLtlfLpxcv3V0joTgFCMkjvEGNME5I0jBoBXhXYy4nR2UxpoeSPDvgs0ah5dAAOoIh1H06ZO1Pm7ASyXlza2size7usbu2ItzqDHGW7qspBOfLzqDte0d1GkqJO6rKxaQA/WY9T6Z6HHUbHIpODjtwkk0qzOskwYSsDguGYO2r4sAaAsb+zi45KuHj5uTrhJwyri1YFeusj3pdSgZUjA1E4pDjfYOW1t3mmliBV41VO9l1dXIZcqCDmNhpYA91vTMYO1l4HLi4k1lnbVnfU5jZjnzJijP/AEiuXvam7lV0kmZkcKrKQuMKWZcDHdwXbpjqR0oCavvZ1OhflywyBVUjDFWdjD7w0aKRuwj73XBGPE4pPgXYGa5t+csiKzKrxxk95kMphMj7/RoCrnO5Og7dKjD2vvdBj94fQUEZG26AFACcZzpJXPXG2cbV4se1V5DGsUVxIkaHKqpxg6te3jjVvjpufM0A8tuxU73DW4aLIiSbWXxG0TmMK6tjJB5q7Yz1p2/s4vADtGXAYmMPlwAJmUkAY74gk0774GcZFQZ7RXJlebnNzZFCs22SgKEL0wACi4A6aRTlu2N8dH5zJ3HMi79Hyx1dN93fAOw1HHWgOdqOys9gUWfRl9WkK2rIUgavgc7Hxwag6d8R4nLOUM0jSFEEaljnSgyQo9ASftppQBRRRQBTqxvWiJK43GMHofjTWnNvZs4JUZx1wRn7OtQ/7LQ5X+uzxFKwcMpOsMGB6nVnIPqc1Pt27vtfMEyqwJbuwwqNTSRTM2AmMmSGNifMHzOWjTi20hArSgguSMgdDyx5jzPr9l3aw4RcSBcxwRiOGTadEIacs82WYEP7uNCLCO8d+tExJV0Uviva66uIzFM6NGSpxyol0lc40FUBTYkbdQcGlo+3N8GLc4Etq1BoomVtQhU6lKYO1vF4baMjqcvuL8GsIo7eRZ+YHlh1qkqM4gMMLSEqBmNhKZVGrpgbHqZu67LcIRgEvOc3fAXnxIruiSPpMhXTGrs0Sq7bZVx4jAqVDhXa67tyTFIq5kMu8UTYlIwXXUh0nG22B9tcse1t3EGCSDvSNMSY42IldSjupZSVLKSDirivZfg2dPvp/tPr86PGkTmLRjRtmMhuZnGBqxppe74FwiRAxlWNwkKlI7m3IQiOMszMSBMS5dWZAT3Qcb1IKenbq+AUc4HS0bqTFCxRoxGF0Ep3RiJMgbHG+cnLK47S3D2/u7urRAkgGOPUMsZCFfTrA1knGcbmp7hfC+GPd3ccsskVvDlon5qMZVRgrKp0AM0inUoA2x49alm4LwkRtA1wuY3lPvCyISxWOyzhdOXjLtPoAP6LdT0gGaUVer3gPDhexRrMOUY5mZfeImXmIZRChuFXRGJQkZOQdGsg+j6DszwtlTVciNmLD+9QuBJ+cDknCDSicuI88919Zx1GJBm9FapZ8F4UrRKZoX5UpbBnhXmgjh+rmyEaWRNdwQnVtLAHY1FRWvD5IbxXaNX96uTAyyIhWNYZni20kvEzqqBRjJYYOdqAoFFabfdmuDrqPvJ7kbyaVuIX5nLLLy4yoPekzGVBwcBsgHYNLnhHC4b3h4SXm27yATs80RUp9HhzyzqiGWbKuFPd+JoDPaK008G4XIsKvIkUiRpqC3UJEjE3h5byKunVlIAZdxpdTgDeuR9keFvIAt33deghZ43cMzWYCxKFzMAslwNSggmMfAgZnRWs8U7LcOt0ME30UjhJO9PGXiPKvTp1mMa4y0cIxgZZ136AxptOGjic4+iWz5GtPpo5FY5TZTgmNiNQ0/XGCfGgM4oq+2vB+GPfXqTy8mCM8yExzxyK8YbeNHAIZmDKVHVcEHJBp9H2V4TpcNdhiroodLiAa9Jt1kwsmNmLzFG3XCDUwxggZpRWgWXZ3hp4hNE9wgtVSMqwuIwdTmINh2ARtAZyVBPTbXjFUW8jVZHVTqUMwVvMAkA7eYoBGiiigCnfD75oiSNwRgg5wfLOP9daaUVDVkxk4u0OrOMSzIrvpDyKGc76QxALnzxnNaXcezizVu9cSICpI1S250oHuE94YggPEOShKr3vpQM7Vm1jYu/eXYAjvb7HbAGNy2SMAb9KX4yl0SZLrnMwdoi8xdiHT60ZL75XIyPDNA0zQbPsDYiSLVcGRcBinNhXnJqtwZkYHuRYlkJU9/ETYPlHcM7MWk63WXCmO6nWNUkUPJGiMyxxtI2kDIB1EHZTvVDurN49GtSutA65/SQ5AYehwa7aWUkuvlqW0IZHx+ii4yx9BkUINRv+wFg8jNFcAKbiRQiyrpVFaVRFqYMwfSiMCdWrVjT0aoa17KWnvd3bmYGNWs1jlLLqCyywK5UghSVSRskgjuk4Hhn9KpbuVZwrFFIDMASFLZ0hj0GcHGeuDQF4sOzlmbox6nkjksDPEpkRHE5XUItQ7pYYbY+mQcbzMvYjh01xiOcxqNQMayIdTKtoS0LNqJGJ3JBySY2AwMkZjaWjylhGpYqjOwHgiAszH0ABNcntXRUZgQsilkP6yhmQkempWHyNAXjs3weyNtNzQkk3PuI0kaRlwkdvLKrKiuB3nQDJz1A+MtY9h+Hcxi1w7JFcxRPrljjV1ZotRVlByMS4xlT3WIJ3C5VXaAv3A+xsE0l6JWlhSCSNATJEdCus7GSVjswXlDZdyDUxcdhLCQl/eVgUtAFxMrqA3uyyBg26tmVmyXxtuAKzu14bcsI0jWQrcZdFBOJeXrBbHQ6SH3PTemTWzBFkI7jFlB8yuksPkGH20BeeLdjbaO0nnErrLGdonkidkP0WEl5ezFg7MGBGMAaSdWKDStrbvI6RopZ3YKqjqzMcAD1JNObbg08iuyRsypq1kfo6VLtn4KpJ+FSBjmgMfOnF7YSRHEiMhywGQQDpYo2k9GAZWUkeINJm3fRzNLaCxXVg6dQAJXPTOCDj1FAeHkJJJJJPUk5J+NczTqx4dLNr5SM/LQyPgfVQdWbyG4ppQHc0ZpxZ2Ekv9mjN3kUkA4DOcIGPRSTsM9aQkQqSDsQSCPIigOZrlFFAFFFFAFSXCrFZQy5IcYI8QR0/HHj4+lRtekcjocfy8qhqy0JJO2rJO64gA6BB9FEwKgbayDu59Tj7Pnm8W/tW+ld3tycy3DqUaONo1laFlClY8Mw5OCzZLByCazM1yiRDduy5R9tR7reQNG7G4kZlPM0rGCFCqQijWFC4Cnu9MKuN5W19piJDDH7rq5cIiKl15ZwsakheXqCvoyy5wST161nFFSQaPxH2nLIZsW7EPGFjLygtE/06O4ZUBOYp2QZ3GlTnYAO5/awjH+7y6QYzg3GdfLkeQRykpl0KyaDnJIUdc1Ur204fleVNJglshgdhiQrvyz+kI1zucMTpGN1fcOGYP5zLnYDKHz3Y4jPh4enhnaAT9/7TUeOdBBKObHImozJlg8JhBuMRAy6Oq5Odzv0pr2d9oaW1vBCYGl5WBhpQE2lmm5ka6CUl+m06sn6o2qDubOwCOUnlZx9UaCAx7vmm22rqevl4rCw4ZnHvUx678sjPTGBpO3X+W24FoHtNjCmTk65feVwr41C1CQlxzAoXU00KODpJzknOd2x9py6XT3YurBlbmSBzMOTFCrXJ0fSPmPUT45x4ZNbtbPh5QF55VbAyAhOWxuR3Nhk9M+B89uz2nDwjFJpS+l9KMpHewQuSI8HfSfD6x/V7wEzf+0MPeW1yIpPoBOMSTB2bmmVgAwQBVTmYAx0UCndl7T1Vy727sxB1YlCl2MVnGcuE1rlrUsSpH19843q8trYa20zSaNII7pBLZfKjKHwCDBx9YnVtgu/ceF4P5xMd/wBQ7DJ/+Px2/lvsA+7JdvI7O2WE27SETLKTze4SskMqkIykKwERXIx9bJzint77S0eN0Fu51RtHreUM51QzQ6pDoGogzfYij1qASw4eryLJO5XTGUZe9ucl86U8Bp2ztkjJIzScdhYZYm4cLqAXY506YyxIEZxuz46ZKAfpFlAt9p7TY2kZ5UkAVbl0iaQyRtIZ2urcaQo0skhRdfTQmMb4qA7M9ufd4OTIJ3+mllDJPo/tY+UTgq3fQ/SK3g+/rUNc29n7wqpLJyMrqbTk431H6owdhgBW69fCnVvZcP1OGnk06V0EK31tTas/R/qhdsbFiMtjNASMXb4pcXk6RFfeTB3RJj+ykicmQhe+XVGDHA/tG88GRf2loHPLt3WMjDKZVJdfz8lWxGAQWvFOMf7odc5Fba3sNSKJJNGpw7kHOnRlGCiP9fOfT7Qpd2PDsry7iUjWobKEdzxYdzqevp5HwAskftPUOzcq4Cs0D8sXACIYmzyYl5fdhYZBU5/HKdx7TQYtKQOj8t1VhKMRMYXhDwAICmS4kbfdlBGKr0Vpw4xjVPKsgLg4QnUNbBWxpwO5pOM+BHjtFcZhgUp7u7OCve1A91vJSVXUPXG/XbOBIPfafiourue4VOWJXL6Mg6c+GQBnf0qLoooAooooAooooAooooAooooAooooAooooAooooAooooAooooAooooAooooAooooAooooAooooD//2Q==">
            <a:hlinkClick r:id="rId3"/>
          </p:cNvPr>
          <p:cNvSpPr>
            <a:spLocks noChangeAspect="1" noChangeArrowheads="1"/>
          </p:cNvSpPr>
          <p:nvPr/>
        </p:nvSpPr>
        <p:spPr bwMode="auto">
          <a:xfrm>
            <a:off x="117475" y="-1951038"/>
            <a:ext cx="33337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028" name="Picture 4" descr="http://www.thepoke.co.uk/wp-content/uploads/2013/10/BXIgI33CYAAR4n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844824"/>
            <a:ext cx="3924186" cy="4799005"/>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535559">
            <a:off x="5960589" y="1930479"/>
            <a:ext cx="360040"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63770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80/files/xMCtlOLhuRewWyDuFwZcy5fXznG9Xqw0jCGFHWPB8M43rFAYAbAbr7fpoCo1bf3eOsZnFTjcsKdlENUB92licoNJyM0z8Vfp/bo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91680" y="970793"/>
            <a:ext cx="5282132" cy="528213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856708" y="447492"/>
            <a:ext cx="2234208" cy="3053515"/>
          </a:xfrm>
          <a:solidFill>
            <a:schemeClr val="bg1"/>
          </a:solidFill>
          <a:ln>
            <a:solidFill>
              <a:schemeClr val="tx1"/>
            </a:solidFill>
          </a:ln>
        </p:spPr>
        <p:txBody>
          <a:bodyPr>
            <a:noAutofit/>
          </a:bodyPr>
          <a:lstStyle/>
          <a:p>
            <a:pPr marL="109728" indent="0" algn="ctr">
              <a:buNone/>
            </a:pPr>
            <a:r>
              <a:rPr lang="en-GB" sz="2000" dirty="0"/>
              <a:t>List what Jim wants from his job as an ‘employee’.</a:t>
            </a:r>
          </a:p>
          <a:p>
            <a:pPr marL="109728" indent="0" algn="ctr">
              <a:buNone/>
            </a:pPr>
            <a:endParaRPr lang="en-GB" sz="2000" dirty="0"/>
          </a:p>
          <a:p>
            <a:pPr marL="109728" indent="0" algn="ctr">
              <a:buNone/>
            </a:pPr>
            <a:r>
              <a:rPr lang="en-GB" sz="2000" dirty="0"/>
              <a:t>List what Jeff want from Jim as his ‘employer’.</a:t>
            </a:r>
          </a:p>
        </p:txBody>
      </p:sp>
      <p:sp>
        <p:nvSpPr>
          <p:cNvPr id="3" name="Title 2"/>
          <p:cNvSpPr>
            <a:spLocks noGrp="1"/>
          </p:cNvSpPr>
          <p:nvPr>
            <p:ph type="title"/>
          </p:nvPr>
        </p:nvSpPr>
        <p:spPr>
          <a:xfrm>
            <a:off x="5004048" y="5675238"/>
            <a:ext cx="3682752" cy="1210146"/>
          </a:xfrm>
          <a:solidFill>
            <a:schemeClr val="bg1"/>
          </a:solidFill>
          <a:ln>
            <a:solidFill>
              <a:schemeClr val="tx1"/>
            </a:solidFill>
          </a:ln>
        </p:spPr>
        <p:txBody>
          <a:bodyPr/>
          <a:lstStyle/>
          <a:p>
            <a:r>
              <a:rPr lang="en-GB" dirty="0"/>
              <a:t>An employee</a:t>
            </a:r>
          </a:p>
        </p:txBody>
      </p:sp>
      <p:sp>
        <p:nvSpPr>
          <p:cNvPr id="4" name="Title 2"/>
          <p:cNvSpPr txBox="1">
            <a:spLocks/>
          </p:cNvSpPr>
          <p:nvPr/>
        </p:nvSpPr>
        <p:spPr>
          <a:xfrm>
            <a:off x="395536" y="5647854"/>
            <a:ext cx="3682752" cy="1210146"/>
          </a:xfrm>
          <a:prstGeom prst="rect">
            <a:avLst/>
          </a:prstGeom>
          <a:solidFill>
            <a:schemeClr val="bg1"/>
          </a:solidFill>
          <a:ln>
            <a:solidFill>
              <a:schemeClr val="tx1"/>
            </a:solidFill>
          </a:ln>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An employer</a:t>
            </a:r>
          </a:p>
        </p:txBody>
      </p:sp>
      <p:sp>
        <p:nvSpPr>
          <p:cNvPr id="5" name="Rectangle 4"/>
          <p:cNvSpPr/>
          <p:nvPr/>
        </p:nvSpPr>
        <p:spPr>
          <a:xfrm>
            <a:off x="251520" y="260648"/>
            <a:ext cx="3615413" cy="954107"/>
          </a:xfrm>
          <a:prstGeom prst="rect">
            <a:avLst/>
          </a:prstGeom>
        </p:spPr>
        <p:txBody>
          <a:bodyPr wrap="none">
            <a:spAutoFit/>
          </a:bodyP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Meet Jim and Jeff…</a:t>
            </a:r>
          </a:p>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ucida Sans Unicode"/>
                <a:ea typeface="+mn-ea"/>
                <a:cs typeface="+mn-cs"/>
              </a:rPr>
              <a:t>Jim works for Jeff.</a:t>
            </a:r>
          </a:p>
        </p:txBody>
      </p:sp>
      <p:sp>
        <p:nvSpPr>
          <p:cNvPr id="7" name="Rectangle 6"/>
          <p:cNvSpPr/>
          <p:nvPr/>
        </p:nvSpPr>
        <p:spPr>
          <a:xfrm>
            <a:off x="611560" y="1700808"/>
            <a:ext cx="1085875" cy="584775"/>
          </a:xfrm>
          <a:prstGeom prst="rect">
            <a:avLst/>
          </a:prstGeom>
        </p:spPr>
        <p:txBody>
          <a:bodyPr wrap="none">
            <a:spAutoFit/>
          </a:bodyP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Lucida Sans Unicode"/>
                <a:ea typeface="+mn-ea"/>
                <a:cs typeface="+mn-cs"/>
              </a:rPr>
              <a:t>JEFF</a:t>
            </a:r>
          </a:p>
        </p:txBody>
      </p:sp>
      <p:cxnSp>
        <p:nvCxnSpPr>
          <p:cNvPr id="8" name="Straight Arrow Connector 7"/>
          <p:cNvCxnSpPr/>
          <p:nvPr/>
        </p:nvCxnSpPr>
        <p:spPr>
          <a:xfrm>
            <a:off x="1508280" y="2060848"/>
            <a:ext cx="140753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452320" y="4581128"/>
            <a:ext cx="896720" cy="584775"/>
          </a:xfrm>
          <a:prstGeom prst="rect">
            <a:avLst/>
          </a:prstGeom>
        </p:spPr>
        <p:txBody>
          <a:bodyPr wrap="none">
            <a:spAutoFit/>
          </a:bodyP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Lucida Sans Unicode"/>
                <a:ea typeface="+mn-ea"/>
                <a:cs typeface="+mn-cs"/>
              </a:rPr>
              <a:t>JIM</a:t>
            </a:r>
          </a:p>
        </p:txBody>
      </p:sp>
      <p:cxnSp>
        <p:nvCxnSpPr>
          <p:cNvPr id="11" name="Straight Arrow Connector 10"/>
          <p:cNvCxnSpPr/>
          <p:nvPr/>
        </p:nvCxnSpPr>
        <p:spPr>
          <a:xfrm flipH="1" flipV="1">
            <a:off x="6372200" y="4581128"/>
            <a:ext cx="1080120" cy="1483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2680</Words>
  <Application>Microsoft Office PowerPoint</Application>
  <PresentationFormat>On-screen Show (4:3)</PresentationFormat>
  <Paragraphs>312</Paragraphs>
  <Slides>44</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44</vt:i4>
      </vt:variant>
    </vt:vector>
  </HeadingPairs>
  <TitlesOfParts>
    <vt:vector size="61" baseType="lpstr">
      <vt:lpstr>Apple Boy BTN</vt:lpstr>
      <vt:lpstr>Arial</vt:lpstr>
      <vt:lpstr>Arial Rounded MT Bold</vt:lpstr>
      <vt:lpstr>Berlin Sans FB Demi</vt:lpstr>
      <vt:lpstr>Britannic Bold</vt:lpstr>
      <vt:lpstr>Calibri</vt:lpstr>
      <vt:lpstr>Comic Sans MS</vt:lpstr>
      <vt:lpstr>Impact</vt:lpstr>
      <vt:lpstr>Informal Roman</vt:lpstr>
      <vt:lpstr>Lucida Sans Unicode</vt:lpstr>
      <vt:lpstr>Tahoma</vt:lpstr>
      <vt:lpstr>Verdana</vt:lpstr>
      <vt:lpstr>Wingdings 2</vt:lpstr>
      <vt:lpstr>Wingdings 3</vt:lpstr>
      <vt:lpstr>Office Theme</vt:lpstr>
      <vt:lpstr>Concourse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employers and employees disagree?</vt:lpstr>
      <vt:lpstr>An employee</vt:lpstr>
      <vt:lpstr>Employer  (Jeff)</vt:lpstr>
      <vt:lpstr>Which of these are legal rights for employers?  Which are for employees?</vt:lpstr>
      <vt:lpstr>How employees and employers are protected</vt:lpstr>
      <vt:lpstr>Case Study – Teaching Unions</vt:lpstr>
      <vt:lpstr>Teachers from the teaching union NUT (National Union of Teachers) went on strike in 2014.</vt:lpstr>
      <vt:lpstr>Look at the following documents and videos</vt:lpstr>
      <vt:lpstr>Document 1</vt:lpstr>
      <vt:lpstr>Document 2</vt:lpstr>
      <vt:lpstr>Document 3 – Changes to Education Policy under Michael Gove</vt:lpstr>
      <vt:lpstr>PowerPoint Presentation</vt:lpstr>
      <vt:lpstr>Document 4 – BBC News</vt:lpstr>
      <vt:lpstr>Document 5 – Michael Gove at the Tory conference.</vt:lpstr>
      <vt:lpstr>Document 6 – Michael Gove discussing Education Policy on Question Time</vt:lpstr>
      <vt:lpstr>PowerPoint Presentation</vt:lpstr>
      <vt:lpstr>How should businesses obey the law?</vt:lpstr>
      <vt:lpstr>Watch this video and write a sentence describing what copyrights are</vt:lpstr>
      <vt:lpstr>Patents – the legal right to stop people copying your inventions</vt:lpstr>
      <vt:lpstr>Companies need to balance costs with other factors like……</vt:lpstr>
      <vt:lpstr>Corporate Social Responsibility (CSR)</vt:lpstr>
      <vt:lpstr>These are all ways that the government encourages people to be environmentally responsible.  Can you match the law to the definition?</vt:lpstr>
      <vt:lpstr>PowerPoint Presentation</vt:lpstr>
      <vt:lpstr>What is sustainable development and Fair Trade?</vt:lpstr>
      <vt:lpstr>What is sustainable development?</vt:lpstr>
      <vt:lpstr>How can we promote Sustainable development….</vt:lpstr>
      <vt:lpstr>How can we promote Sustainable development….</vt:lpstr>
      <vt:lpstr>KEYWORD = Agenda 21</vt:lpstr>
      <vt:lpstr>Document 1 – Adapted from an airline website</vt:lpstr>
      <vt:lpstr>What is Fair Trade?</vt:lpstr>
      <vt:lpstr>What are the benefits of Fair Trade?</vt:lpstr>
      <vt:lpstr>How can we become more responsible as consumers?</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mmacauley</dc:creator>
  <cp:lastModifiedBy>Matthew Macaulay</cp:lastModifiedBy>
  <cp:revision>11</cp:revision>
  <dcterms:created xsi:type="dcterms:W3CDTF">2011-02-15T11:20:59Z</dcterms:created>
  <dcterms:modified xsi:type="dcterms:W3CDTF">2022-02-14T09:37:43Z</dcterms:modified>
</cp:coreProperties>
</file>