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2" r:id="rId4"/>
    <p:sldId id="275" r:id="rId5"/>
    <p:sldId id="274" r:id="rId6"/>
    <p:sldId id="276" r:id="rId7"/>
    <p:sldId id="277" r:id="rId8"/>
    <p:sldId id="278" r:id="rId9"/>
    <p:sldId id="280" r:id="rId10"/>
    <p:sldId id="263" r:id="rId11"/>
    <p:sldId id="282" r:id="rId12"/>
    <p:sldId id="283" r:id="rId13"/>
    <p:sldId id="290" r:id="rId14"/>
    <p:sldId id="291" r:id="rId15"/>
    <p:sldId id="292" r:id="rId16"/>
    <p:sldId id="264" r:id="rId17"/>
    <p:sldId id="293" r:id="rId18"/>
    <p:sldId id="294" r:id="rId19"/>
    <p:sldId id="295" r:id="rId20"/>
    <p:sldId id="296" r:id="rId21"/>
    <p:sldId id="265" r:id="rId22"/>
    <p:sldId id="297" r:id="rId23"/>
    <p:sldId id="298" r:id="rId24"/>
    <p:sldId id="300" r:id="rId25"/>
    <p:sldId id="299" r:id="rId26"/>
    <p:sldId id="266" r:id="rId27"/>
    <p:sldId id="301" r:id="rId28"/>
    <p:sldId id="302" r:id="rId29"/>
    <p:sldId id="303" r:id="rId30"/>
    <p:sldId id="304" r:id="rId31"/>
    <p:sldId id="305" r:id="rId32"/>
    <p:sldId id="269" r:id="rId33"/>
    <p:sldId id="270" r:id="rId34"/>
    <p:sldId id="271" r:id="rId35"/>
    <p:sldId id="272" r:id="rId36"/>
    <p:sldId id="27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88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17/01/2022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17/01/2022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17/01/2022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17/01/2022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17/01/2022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17/01/2022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17/01/2022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17/01/2022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17/01/2022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17/01/2022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17/01/2022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17/01/2022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subjects-by-key-stag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6.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6.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6.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6.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6.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6.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6.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891041" y="0"/>
            <a:ext cx="1176655" cy="997585"/>
          </a:xfrm>
          <a:prstGeom prst="rect">
            <a:avLst/>
          </a:prstGeom>
        </p:spPr>
      </p:pic>
      <p:sp>
        <p:nvSpPr>
          <p:cNvPr id="7" name="Rectangle 6"/>
          <p:cNvSpPr/>
          <p:nvPr/>
        </p:nvSpPr>
        <p:spPr>
          <a:xfrm>
            <a:off x="575767" y="179161"/>
            <a:ext cx="10641732" cy="6370975"/>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9 Spanish TERM </a:t>
            </a:r>
            <a:r>
              <a:rPr lang="en-GB" sz="2400" b="1" u="sng" dirty="0">
                <a:latin typeface="Calibri" panose="020F0502020204030204" pitchFamily="34" charset="0"/>
                <a:ea typeface="Calibri" panose="020F0502020204030204" pitchFamily="34" charset="0"/>
                <a:cs typeface="Times New Roman" panose="02020603050405020304" pitchFamily="18" charset="0"/>
              </a:rPr>
              <a:t>4</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latin typeface="Calibri" panose="020F0502020204030204" pitchFamily="34" charset="0"/>
                <a:cs typeface="Times New Roman" panose="02020603050405020304" pitchFamily="18" charset="0"/>
              </a:rPr>
              <a:t>Viva 2 textbook, chapter 5</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bonjour123</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3"/>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7343918" y="3283183"/>
            <a:ext cx="1420298" cy="859997"/>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772243-1FDD-4D46-B9D5-F4FB7D854F93}"/>
              </a:ext>
            </a:extLst>
          </p:cNvPr>
          <p:cNvSpPr/>
          <p:nvPr/>
        </p:nvSpPr>
        <p:spPr>
          <a:xfrm>
            <a:off x="325243" y="256435"/>
            <a:ext cx="3226524" cy="461665"/>
          </a:xfrm>
          <a:prstGeom prst="rect">
            <a:avLst/>
          </a:prstGeom>
        </p:spPr>
        <p:txBody>
          <a:bodyPr wrap="none">
            <a:spAutoFit/>
          </a:bodyPr>
          <a:lstStyle/>
          <a:p>
            <a:r>
              <a:rPr lang="en-GB" sz="2400" b="1" u="sng" dirty="0"/>
              <a:t>WEEK 2 – w/c 7</a:t>
            </a:r>
            <a:r>
              <a:rPr lang="en-GB" sz="2400" b="1" u="sng" baseline="30000" dirty="0"/>
              <a:t>th</a:t>
            </a:r>
            <a:r>
              <a:rPr lang="en-GB" sz="2400" b="1" u="sng" dirty="0"/>
              <a:t> March</a:t>
            </a:r>
          </a:p>
        </p:txBody>
      </p:sp>
      <p:pic>
        <p:nvPicPr>
          <p:cNvPr id="3" name="Picture 2">
            <a:extLst>
              <a:ext uri="{FF2B5EF4-FFF2-40B4-BE49-F238E27FC236}">
                <a16:creationId xmlns:a16="http://schemas.microsoft.com/office/drawing/2014/main" id="{42793AC4-DD6A-4B0E-8391-8D7F11D96980}"/>
              </a:ext>
            </a:extLst>
          </p:cNvPr>
          <p:cNvPicPr>
            <a:picLocks noChangeAspect="1"/>
          </p:cNvPicPr>
          <p:nvPr/>
        </p:nvPicPr>
        <p:blipFill>
          <a:blip r:embed="rId2"/>
          <a:stretch>
            <a:fillRect/>
          </a:stretch>
        </p:blipFill>
        <p:spPr>
          <a:xfrm>
            <a:off x="575438" y="2602139"/>
            <a:ext cx="11041123" cy="2942318"/>
          </a:xfrm>
          <a:prstGeom prst="rect">
            <a:avLst/>
          </a:prstGeom>
        </p:spPr>
      </p:pic>
      <p:pic>
        <p:nvPicPr>
          <p:cNvPr id="4" name="Picture 3">
            <a:extLst>
              <a:ext uri="{FF2B5EF4-FFF2-40B4-BE49-F238E27FC236}">
                <a16:creationId xmlns:a16="http://schemas.microsoft.com/office/drawing/2014/main" id="{53EB6800-005D-45D2-BB53-B22D27314FB5}"/>
              </a:ext>
            </a:extLst>
          </p:cNvPr>
          <p:cNvPicPr>
            <a:picLocks noChangeAspect="1"/>
          </p:cNvPicPr>
          <p:nvPr/>
        </p:nvPicPr>
        <p:blipFill>
          <a:blip r:embed="rId3"/>
          <a:stretch>
            <a:fillRect/>
          </a:stretch>
        </p:blipFill>
        <p:spPr>
          <a:xfrm>
            <a:off x="7210652" y="2602139"/>
            <a:ext cx="1421848" cy="431347"/>
          </a:xfrm>
          <a:prstGeom prst="rect">
            <a:avLst/>
          </a:prstGeom>
        </p:spPr>
      </p:pic>
      <p:sp>
        <p:nvSpPr>
          <p:cNvPr id="5" name="TextBox 4">
            <a:extLst>
              <a:ext uri="{FF2B5EF4-FFF2-40B4-BE49-F238E27FC236}">
                <a16:creationId xmlns:a16="http://schemas.microsoft.com/office/drawing/2014/main" id="{AAE166EE-96A7-4836-B205-314747F110A1}"/>
              </a:ext>
            </a:extLst>
          </p:cNvPr>
          <p:cNvSpPr txBox="1"/>
          <p:nvPr/>
        </p:nvSpPr>
        <p:spPr>
          <a:xfrm>
            <a:off x="432127" y="1542698"/>
            <a:ext cx="11327744" cy="430887"/>
          </a:xfrm>
          <a:prstGeom prst="rect">
            <a:avLst/>
          </a:prstGeom>
          <a:noFill/>
        </p:spPr>
        <p:txBody>
          <a:bodyPr wrap="square" rtlCol="0">
            <a:spAutoFit/>
          </a:bodyPr>
          <a:lstStyle/>
          <a:p>
            <a:r>
              <a:rPr lang="en-GB" sz="2200" dirty="0"/>
              <a:t>Read through the vocabulary for this week and spend a good amount of time trying to learn it. </a:t>
            </a:r>
          </a:p>
        </p:txBody>
      </p:sp>
    </p:spTree>
    <p:extLst>
      <p:ext uri="{BB962C8B-B14F-4D97-AF65-F5344CB8AC3E}">
        <p14:creationId xmlns:p14="http://schemas.microsoft.com/office/powerpoint/2010/main" val="2811119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675723" y="469681"/>
            <a:ext cx="10102739" cy="6388319"/>
          </a:xfrm>
          <a:prstGeom prst="rect">
            <a:avLst/>
          </a:prstGeom>
        </p:spPr>
      </p:pic>
      <p:sp>
        <p:nvSpPr>
          <p:cNvPr id="4" name="TextBox 3"/>
          <p:cNvSpPr txBox="1"/>
          <p:nvPr/>
        </p:nvSpPr>
        <p:spPr>
          <a:xfrm>
            <a:off x="2473037" y="173540"/>
            <a:ext cx="5299364" cy="830997"/>
          </a:xfrm>
          <a:prstGeom prst="rect">
            <a:avLst/>
          </a:prstGeom>
          <a:solidFill>
            <a:schemeClr val="bg1"/>
          </a:solidFill>
        </p:spPr>
        <p:txBody>
          <a:bodyPr wrap="square" rtlCol="0">
            <a:spAutoFit/>
          </a:bodyPr>
          <a:lstStyle/>
          <a:p>
            <a:r>
              <a:rPr lang="en-GB" sz="2400" dirty="0"/>
              <a:t>Listen to the recording. Which activity do they say you can do? Example, 1e</a:t>
            </a:r>
          </a:p>
        </p:txBody>
      </p:sp>
      <p:pic>
        <p:nvPicPr>
          <p:cNvPr id="5" name="CC6936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7532" y="902566"/>
            <a:ext cx="609600" cy="609600"/>
          </a:xfrm>
          <a:prstGeom prst="rect">
            <a:avLst/>
          </a:prstGeom>
        </p:spPr>
      </p:pic>
    </p:spTree>
    <p:extLst>
      <p:ext uri="{BB962C8B-B14F-4D97-AF65-F5344CB8AC3E}">
        <p14:creationId xmlns:p14="http://schemas.microsoft.com/office/powerpoint/2010/main" val="2558862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9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32349" y="1716664"/>
            <a:ext cx="6507741" cy="3899094"/>
          </a:xfrm>
          <a:prstGeom prst="rect">
            <a:avLst/>
          </a:prstGeom>
        </p:spPr>
      </p:pic>
      <p:sp>
        <p:nvSpPr>
          <p:cNvPr id="3" name="Title 1">
            <a:extLst>
              <a:ext uri="{FF2B5EF4-FFF2-40B4-BE49-F238E27FC236}">
                <a16:creationId xmlns:a16="http://schemas.microsoft.com/office/drawing/2014/main" id="{C9D68A4A-5C66-4736-AA7D-6C08A951E47D}"/>
              </a:ext>
            </a:extLst>
          </p:cNvPr>
          <p:cNvSpPr txBox="1">
            <a:spLocks/>
          </p:cNvSpPr>
          <p:nvPr/>
        </p:nvSpPr>
        <p:spPr>
          <a:xfrm>
            <a:off x="417285" y="391101"/>
            <a:ext cx="1107802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Copy the grammar point below in to your books</a:t>
            </a:r>
          </a:p>
        </p:txBody>
      </p:sp>
    </p:spTree>
    <p:extLst>
      <p:ext uri="{BB962C8B-B14F-4D97-AF65-F5344CB8AC3E}">
        <p14:creationId xmlns:p14="http://schemas.microsoft.com/office/powerpoint/2010/main" val="1599114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65AE82-B419-432A-8249-C3DDACE6A420}"/>
              </a:ext>
            </a:extLst>
          </p:cNvPr>
          <p:cNvSpPr>
            <a:spLocks noGrp="1"/>
          </p:cNvSpPr>
          <p:nvPr>
            <p:ph type="title"/>
          </p:nvPr>
        </p:nvSpPr>
        <p:spPr>
          <a:xfrm>
            <a:off x="609600" y="274638"/>
            <a:ext cx="10972800" cy="850106"/>
          </a:xfrm>
          <a:ln>
            <a:noFill/>
          </a:ln>
        </p:spPr>
        <p:style>
          <a:lnRef idx="2">
            <a:schemeClr val="dk1"/>
          </a:lnRef>
          <a:fillRef idx="1">
            <a:schemeClr val="lt1"/>
          </a:fillRef>
          <a:effectRef idx="0">
            <a:schemeClr val="dk1"/>
          </a:effectRef>
          <a:fontRef idx="minor">
            <a:schemeClr val="dk1"/>
          </a:fontRef>
        </p:style>
        <p:txBody>
          <a:bodyPr>
            <a:normAutofit fontScale="90000"/>
          </a:bodyPr>
          <a:lstStyle/>
          <a:p>
            <a:r>
              <a:rPr lang="en-GB" b="1" dirty="0"/>
              <a:t>Translate the sentences in to Spanish. The first one has been done for you. </a:t>
            </a:r>
          </a:p>
        </p:txBody>
      </p:sp>
      <p:sp>
        <p:nvSpPr>
          <p:cNvPr id="5" name="TextBox 4">
            <a:extLst>
              <a:ext uri="{FF2B5EF4-FFF2-40B4-BE49-F238E27FC236}">
                <a16:creationId xmlns:a16="http://schemas.microsoft.com/office/drawing/2014/main" id="{867C3063-54EF-4B38-827F-4FBFB1615DB3}"/>
              </a:ext>
            </a:extLst>
          </p:cNvPr>
          <p:cNvSpPr txBox="1"/>
          <p:nvPr/>
        </p:nvSpPr>
        <p:spPr>
          <a:xfrm>
            <a:off x="609600" y="1376461"/>
            <a:ext cx="9542997" cy="4154984"/>
          </a:xfrm>
          <a:prstGeom prst="rect">
            <a:avLst/>
          </a:prstGeom>
          <a:noFill/>
        </p:spPr>
        <p:txBody>
          <a:bodyPr wrap="none" rtlCol="0">
            <a:spAutoFit/>
          </a:bodyPr>
          <a:lstStyle/>
          <a:p>
            <a:pPr marL="342900" indent="-342900">
              <a:buFont typeface="+mj-lt"/>
              <a:buAutoNum type="arabicPeriod"/>
            </a:pPr>
            <a:r>
              <a:rPr lang="en-GB" sz="4400" dirty="0"/>
              <a:t>You can go to the cinema.</a:t>
            </a:r>
          </a:p>
          <a:p>
            <a:pPr marL="342900" indent="-342900">
              <a:buFont typeface="+mj-lt"/>
              <a:buAutoNum type="arabicPeriod"/>
            </a:pPr>
            <a:r>
              <a:rPr lang="en-GB" sz="4400" dirty="0"/>
              <a:t>You can play tennis.</a:t>
            </a:r>
          </a:p>
          <a:p>
            <a:pPr marL="342900" indent="-342900">
              <a:buFont typeface="+mj-lt"/>
              <a:buAutoNum type="arabicPeriod"/>
            </a:pPr>
            <a:r>
              <a:rPr lang="en-GB" sz="4400" dirty="0"/>
              <a:t>You can do martial arts.</a:t>
            </a:r>
          </a:p>
          <a:p>
            <a:pPr marL="342900" indent="-342900">
              <a:buFont typeface="+mj-lt"/>
              <a:buAutoNum type="arabicPeriod"/>
            </a:pPr>
            <a:r>
              <a:rPr lang="en-GB" sz="4400" dirty="0"/>
              <a:t>You can go to the bowling alley.</a:t>
            </a:r>
          </a:p>
          <a:p>
            <a:pPr marL="342900" indent="-342900">
              <a:buFont typeface="+mj-lt"/>
              <a:buAutoNum type="arabicPeriod"/>
            </a:pPr>
            <a:r>
              <a:rPr lang="en-GB" sz="4400" dirty="0"/>
              <a:t>You can play volleyball.</a:t>
            </a:r>
          </a:p>
          <a:p>
            <a:pPr marL="342900" indent="-342900">
              <a:buFont typeface="+mj-lt"/>
              <a:buAutoNum type="arabicPeriod"/>
            </a:pPr>
            <a:r>
              <a:rPr lang="en-GB" sz="4400" dirty="0"/>
              <a:t>You can go shopping.</a:t>
            </a:r>
          </a:p>
        </p:txBody>
      </p:sp>
      <p:sp>
        <p:nvSpPr>
          <p:cNvPr id="2" name="Rectangle 1">
            <a:extLst>
              <a:ext uri="{FF2B5EF4-FFF2-40B4-BE49-F238E27FC236}">
                <a16:creationId xmlns:a16="http://schemas.microsoft.com/office/drawing/2014/main" id="{55546C2C-FB07-41B4-B7AD-8CA543940AF2}"/>
              </a:ext>
            </a:extLst>
          </p:cNvPr>
          <p:cNvSpPr/>
          <p:nvPr/>
        </p:nvSpPr>
        <p:spPr>
          <a:xfrm>
            <a:off x="6991557" y="1560678"/>
            <a:ext cx="3692036" cy="492443"/>
          </a:xfrm>
          <a:prstGeom prst="rect">
            <a:avLst/>
          </a:prstGeom>
        </p:spPr>
        <p:txBody>
          <a:bodyPr wrap="none">
            <a:spAutoFit/>
          </a:bodyPr>
          <a:lstStyle/>
          <a:p>
            <a:r>
              <a:rPr lang="en-GB" sz="2600" b="1" dirty="0">
                <a:solidFill>
                  <a:srgbClr val="FF0000"/>
                </a:solidFill>
                <a:latin typeface="Segoe Script" panose="030B0504020000000003" pitchFamily="66" charset="0"/>
              </a:rPr>
              <a:t>Se </a:t>
            </a:r>
            <a:r>
              <a:rPr lang="en-GB" sz="2600" b="1" dirty="0" err="1">
                <a:solidFill>
                  <a:srgbClr val="FF0000"/>
                </a:solidFill>
                <a:latin typeface="Segoe Script" panose="030B0504020000000003" pitchFamily="66" charset="0"/>
              </a:rPr>
              <a:t>puede</a:t>
            </a:r>
            <a:r>
              <a:rPr lang="en-GB" sz="2600" b="1" dirty="0">
                <a:solidFill>
                  <a:srgbClr val="FF0000"/>
                </a:solidFill>
                <a:latin typeface="Segoe Script" panose="030B0504020000000003" pitchFamily="66" charset="0"/>
              </a:rPr>
              <a:t> </a:t>
            </a:r>
            <a:r>
              <a:rPr lang="en-GB" sz="2600" b="1" dirty="0" err="1">
                <a:solidFill>
                  <a:srgbClr val="FF0000"/>
                </a:solidFill>
                <a:latin typeface="Segoe Script" panose="030B0504020000000003" pitchFamily="66" charset="0"/>
              </a:rPr>
              <a:t>ir</a:t>
            </a:r>
            <a:r>
              <a:rPr lang="en-GB" sz="2600" b="1" dirty="0">
                <a:solidFill>
                  <a:srgbClr val="FF0000"/>
                </a:solidFill>
                <a:latin typeface="Segoe Script" panose="030B0504020000000003" pitchFamily="66" charset="0"/>
              </a:rPr>
              <a:t> al cine.</a:t>
            </a:r>
          </a:p>
        </p:txBody>
      </p:sp>
      <p:pic>
        <p:nvPicPr>
          <p:cNvPr id="3" name="Picture 2">
            <a:extLst>
              <a:ext uri="{FF2B5EF4-FFF2-40B4-BE49-F238E27FC236}">
                <a16:creationId xmlns:a16="http://schemas.microsoft.com/office/drawing/2014/main" id="{6915177A-872D-40BE-A984-DB6ECC9D9564}"/>
              </a:ext>
            </a:extLst>
          </p:cNvPr>
          <p:cNvPicPr>
            <a:picLocks noChangeAspect="1"/>
          </p:cNvPicPr>
          <p:nvPr/>
        </p:nvPicPr>
        <p:blipFill>
          <a:blip r:embed="rId2"/>
          <a:stretch>
            <a:fillRect/>
          </a:stretch>
        </p:blipFill>
        <p:spPr>
          <a:xfrm>
            <a:off x="9066747" y="4210711"/>
            <a:ext cx="2971878" cy="2059459"/>
          </a:xfrm>
          <a:prstGeom prst="rect">
            <a:avLst/>
          </a:prstGeom>
        </p:spPr>
      </p:pic>
    </p:spTree>
    <p:extLst>
      <p:ext uri="{BB962C8B-B14F-4D97-AF65-F5344CB8AC3E}">
        <p14:creationId xmlns:p14="http://schemas.microsoft.com/office/powerpoint/2010/main" val="1647391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C69DA-CAAE-4D6F-85B3-30E33FE9D85C}"/>
              </a:ext>
            </a:extLst>
          </p:cNvPr>
          <p:cNvPicPr>
            <a:picLocks noChangeAspect="1"/>
          </p:cNvPicPr>
          <p:nvPr/>
        </p:nvPicPr>
        <p:blipFill>
          <a:blip r:embed="rId2"/>
          <a:stretch>
            <a:fillRect/>
          </a:stretch>
        </p:blipFill>
        <p:spPr>
          <a:xfrm>
            <a:off x="868703" y="705983"/>
            <a:ext cx="10454594" cy="7083301"/>
          </a:xfrm>
          <a:prstGeom prst="rect">
            <a:avLst/>
          </a:prstGeom>
        </p:spPr>
      </p:pic>
      <p:sp>
        <p:nvSpPr>
          <p:cNvPr id="5" name="TextBox 4">
            <a:extLst>
              <a:ext uri="{FF2B5EF4-FFF2-40B4-BE49-F238E27FC236}">
                <a16:creationId xmlns:a16="http://schemas.microsoft.com/office/drawing/2014/main" id="{541E84BE-145E-4364-A237-4DE50B363E76}"/>
              </a:ext>
            </a:extLst>
          </p:cNvPr>
          <p:cNvSpPr txBox="1"/>
          <p:nvPr/>
        </p:nvSpPr>
        <p:spPr>
          <a:xfrm>
            <a:off x="580571" y="130629"/>
            <a:ext cx="6154058" cy="492443"/>
          </a:xfrm>
          <a:prstGeom prst="rect">
            <a:avLst/>
          </a:prstGeom>
          <a:noFill/>
        </p:spPr>
        <p:txBody>
          <a:bodyPr wrap="square" rtlCol="0">
            <a:spAutoFit/>
          </a:bodyPr>
          <a:lstStyle/>
          <a:p>
            <a:r>
              <a:rPr lang="en-US" sz="2600" dirty="0"/>
              <a:t>Match the pictures to the descriptions. </a:t>
            </a:r>
            <a:endParaRPr lang="en-GB" sz="2600" dirty="0"/>
          </a:p>
        </p:txBody>
      </p:sp>
    </p:spTree>
    <p:extLst>
      <p:ext uri="{BB962C8B-B14F-4D97-AF65-F5344CB8AC3E}">
        <p14:creationId xmlns:p14="http://schemas.microsoft.com/office/powerpoint/2010/main" val="802750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179AC7-1641-4326-9783-9CE6F812FBDD}"/>
              </a:ext>
            </a:extLst>
          </p:cNvPr>
          <p:cNvPicPr>
            <a:picLocks noChangeAspect="1"/>
          </p:cNvPicPr>
          <p:nvPr/>
        </p:nvPicPr>
        <p:blipFill>
          <a:blip r:embed="rId4"/>
          <a:stretch>
            <a:fillRect/>
          </a:stretch>
        </p:blipFill>
        <p:spPr>
          <a:xfrm>
            <a:off x="2649991" y="2495548"/>
            <a:ext cx="8502940" cy="900793"/>
          </a:xfrm>
          <a:prstGeom prst="rect">
            <a:avLst/>
          </a:prstGeom>
        </p:spPr>
      </p:pic>
      <p:sp>
        <p:nvSpPr>
          <p:cNvPr id="3" name="TextBox 2">
            <a:extLst>
              <a:ext uri="{FF2B5EF4-FFF2-40B4-BE49-F238E27FC236}">
                <a16:creationId xmlns:a16="http://schemas.microsoft.com/office/drawing/2014/main" id="{598536BE-69E5-42D1-BBA4-E674F0976D24}"/>
              </a:ext>
            </a:extLst>
          </p:cNvPr>
          <p:cNvSpPr txBox="1"/>
          <p:nvPr/>
        </p:nvSpPr>
        <p:spPr>
          <a:xfrm>
            <a:off x="1857828" y="1407886"/>
            <a:ext cx="9521371" cy="892552"/>
          </a:xfrm>
          <a:prstGeom prst="rect">
            <a:avLst/>
          </a:prstGeom>
          <a:noFill/>
        </p:spPr>
        <p:txBody>
          <a:bodyPr wrap="square" rtlCol="0">
            <a:spAutoFit/>
          </a:bodyPr>
          <a:lstStyle/>
          <a:p>
            <a:r>
              <a:rPr lang="en-US" sz="2600" dirty="0"/>
              <a:t>Listen to the recording. Write down 1-5. What are they planning to do? Which day and activity do they mention? Answer in English.</a:t>
            </a:r>
            <a:endParaRPr lang="en-GB" sz="2600" dirty="0"/>
          </a:p>
        </p:txBody>
      </p:sp>
      <p:pic>
        <p:nvPicPr>
          <p:cNvPr id="4" name="3CD02240">
            <a:hlinkClick r:id="" action="ppaction://media"/>
            <a:extLst>
              <a:ext uri="{FF2B5EF4-FFF2-40B4-BE49-F238E27FC236}">
                <a16:creationId xmlns:a16="http://schemas.microsoft.com/office/drawing/2014/main" id="{EFA43760-566D-4BF8-A727-D8D4D7A10E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999" y="2641145"/>
            <a:ext cx="609600" cy="609600"/>
          </a:xfrm>
          <a:prstGeom prst="rect">
            <a:avLst/>
          </a:prstGeom>
        </p:spPr>
      </p:pic>
    </p:spTree>
    <p:extLst>
      <p:ext uri="{BB962C8B-B14F-4D97-AF65-F5344CB8AC3E}">
        <p14:creationId xmlns:p14="http://schemas.microsoft.com/office/powerpoint/2010/main" val="283523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0943C1-0167-4340-9C75-6EC4F7F4549E}"/>
              </a:ext>
            </a:extLst>
          </p:cNvPr>
          <p:cNvSpPr/>
          <p:nvPr/>
        </p:nvSpPr>
        <p:spPr>
          <a:xfrm>
            <a:off x="325243" y="256435"/>
            <a:ext cx="3382016" cy="461665"/>
          </a:xfrm>
          <a:prstGeom prst="rect">
            <a:avLst/>
          </a:prstGeom>
        </p:spPr>
        <p:txBody>
          <a:bodyPr wrap="none">
            <a:spAutoFit/>
          </a:bodyPr>
          <a:lstStyle/>
          <a:p>
            <a:r>
              <a:rPr lang="en-GB" sz="2400" b="1" u="sng" dirty="0"/>
              <a:t>WEEK 3 – w/c 14</a:t>
            </a:r>
            <a:r>
              <a:rPr lang="en-GB" sz="2400" b="1" u="sng" baseline="30000" dirty="0"/>
              <a:t>th</a:t>
            </a:r>
            <a:r>
              <a:rPr lang="en-GB" sz="2400" b="1" u="sng" dirty="0"/>
              <a:t> March</a:t>
            </a:r>
          </a:p>
        </p:txBody>
      </p:sp>
      <p:pic>
        <p:nvPicPr>
          <p:cNvPr id="3" name="Picture 2">
            <a:extLst>
              <a:ext uri="{FF2B5EF4-FFF2-40B4-BE49-F238E27FC236}">
                <a16:creationId xmlns:a16="http://schemas.microsoft.com/office/drawing/2014/main" id="{69BDDA1B-7F97-46B4-9893-FE9B5006DDF1}"/>
              </a:ext>
            </a:extLst>
          </p:cNvPr>
          <p:cNvPicPr>
            <a:picLocks noChangeAspect="1"/>
          </p:cNvPicPr>
          <p:nvPr/>
        </p:nvPicPr>
        <p:blipFill>
          <a:blip r:embed="rId2"/>
          <a:stretch>
            <a:fillRect/>
          </a:stretch>
        </p:blipFill>
        <p:spPr>
          <a:xfrm>
            <a:off x="633190" y="2477634"/>
            <a:ext cx="10925620" cy="3182938"/>
          </a:xfrm>
          <a:prstGeom prst="rect">
            <a:avLst/>
          </a:prstGeom>
        </p:spPr>
      </p:pic>
      <p:pic>
        <p:nvPicPr>
          <p:cNvPr id="4" name="Picture 3">
            <a:extLst>
              <a:ext uri="{FF2B5EF4-FFF2-40B4-BE49-F238E27FC236}">
                <a16:creationId xmlns:a16="http://schemas.microsoft.com/office/drawing/2014/main" id="{7DB36889-4283-48A0-8B34-FEB12EF2FC6B}"/>
              </a:ext>
            </a:extLst>
          </p:cNvPr>
          <p:cNvPicPr>
            <a:picLocks noChangeAspect="1"/>
          </p:cNvPicPr>
          <p:nvPr/>
        </p:nvPicPr>
        <p:blipFill>
          <a:blip r:embed="rId3"/>
          <a:stretch>
            <a:fillRect/>
          </a:stretch>
        </p:blipFill>
        <p:spPr>
          <a:xfrm>
            <a:off x="4944834" y="2477634"/>
            <a:ext cx="1007637" cy="740909"/>
          </a:xfrm>
          <a:prstGeom prst="rect">
            <a:avLst/>
          </a:prstGeom>
        </p:spPr>
      </p:pic>
      <p:sp>
        <p:nvSpPr>
          <p:cNvPr id="5" name="TextBox 4">
            <a:extLst>
              <a:ext uri="{FF2B5EF4-FFF2-40B4-BE49-F238E27FC236}">
                <a16:creationId xmlns:a16="http://schemas.microsoft.com/office/drawing/2014/main" id="{AAE166EE-96A7-4836-B205-314747F110A1}"/>
              </a:ext>
            </a:extLst>
          </p:cNvPr>
          <p:cNvSpPr txBox="1"/>
          <p:nvPr/>
        </p:nvSpPr>
        <p:spPr>
          <a:xfrm>
            <a:off x="432128" y="1292784"/>
            <a:ext cx="11327744" cy="430887"/>
          </a:xfrm>
          <a:prstGeom prst="rect">
            <a:avLst/>
          </a:prstGeom>
          <a:noFill/>
        </p:spPr>
        <p:txBody>
          <a:bodyPr wrap="square" rtlCol="0">
            <a:spAutoFit/>
          </a:bodyPr>
          <a:lstStyle/>
          <a:p>
            <a:r>
              <a:rPr lang="en-GB" sz="2200" dirty="0"/>
              <a:t>Read through the vocabulary for this week and spend a good amount of time trying to learn it. </a:t>
            </a:r>
          </a:p>
        </p:txBody>
      </p:sp>
    </p:spTree>
    <p:extLst>
      <p:ext uri="{BB962C8B-B14F-4D97-AF65-F5344CB8AC3E}">
        <p14:creationId xmlns:p14="http://schemas.microsoft.com/office/powerpoint/2010/main" val="3619217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0562B0-43E6-4CED-A762-3334AB4D6C0A}"/>
              </a:ext>
            </a:extLst>
          </p:cNvPr>
          <p:cNvPicPr>
            <a:picLocks noChangeAspect="1"/>
          </p:cNvPicPr>
          <p:nvPr/>
        </p:nvPicPr>
        <p:blipFill>
          <a:blip r:embed="rId4"/>
          <a:stretch>
            <a:fillRect/>
          </a:stretch>
        </p:blipFill>
        <p:spPr>
          <a:xfrm>
            <a:off x="2737902" y="424543"/>
            <a:ext cx="9599240" cy="6008914"/>
          </a:xfrm>
          <a:prstGeom prst="rect">
            <a:avLst/>
          </a:prstGeom>
        </p:spPr>
      </p:pic>
      <p:pic>
        <p:nvPicPr>
          <p:cNvPr id="3" name="54EB7E05">
            <a:hlinkClick r:id="" action="ppaction://media"/>
            <a:extLst>
              <a:ext uri="{FF2B5EF4-FFF2-40B4-BE49-F238E27FC236}">
                <a16:creationId xmlns:a16="http://schemas.microsoft.com/office/drawing/2014/main" id="{F68ADD8D-FCF4-4829-895D-AB6C415FCD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2455" y="1006474"/>
            <a:ext cx="609600" cy="609600"/>
          </a:xfrm>
          <a:prstGeom prst="rect">
            <a:avLst/>
          </a:prstGeom>
        </p:spPr>
      </p:pic>
      <p:sp>
        <p:nvSpPr>
          <p:cNvPr id="4" name="TextBox 3">
            <a:extLst>
              <a:ext uri="{FF2B5EF4-FFF2-40B4-BE49-F238E27FC236}">
                <a16:creationId xmlns:a16="http://schemas.microsoft.com/office/drawing/2014/main" id="{6185BD31-F028-4A98-B7D0-A6AEDE44F760}"/>
              </a:ext>
            </a:extLst>
          </p:cNvPr>
          <p:cNvSpPr txBox="1"/>
          <p:nvPr/>
        </p:nvSpPr>
        <p:spPr>
          <a:xfrm>
            <a:off x="77026" y="2641600"/>
            <a:ext cx="2090057" cy="2800767"/>
          </a:xfrm>
          <a:prstGeom prst="rect">
            <a:avLst/>
          </a:prstGeom>
          <a:noFill/>
        </p:spPr>
        <p:txBody>
          <a:bodyPr wrap="square" rtlCol="0">
            <a:spAutoFit/>
          </a:bodyPr>
          <a:lstStyle/>
          <a:p>
            <a:r>
              <a:rPr lang="en-US" sz="2200" dirty="0"/>
              <a:t>Listen to the recording. Which place do they want directions to and how do you get there? </a:t>
            </a:r>
          </a:p>
          <a:p>
            <a:r>
              <a:rPr lang="en-US" sz="2200" dirty="0"/>
              <a:t>Example, 1 b, </a:t>
            </a:r>
            <a:r>
              <a:rPr lang="en-US" sz="2200" dirty="0" err="1"/>
              <a:t>i</a:t>
            </a:r>
            <a:endParaRPr lang="en-GB" sz="2200" dirty="0"/>
          </a:p>
        </p:txBody>
      </p:sp>
    </p:spTree>
    <p:extLst>
      <p:ext uri="{BB962C8B-B14F-4D97-AF65-F5344CB8AC3E}">
        <p14:creationId xmlns:p14="http://schemas.microsoft.com/office/powerpoint/2010/main" val="255915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7B0D1D-4A3E-4479-88E4-7E871658716E}"/>
              </a:ext>
            </a:extLst>
          </p:cNvPr>
          <p:cNvPicPr>
            <a:picLocks noChangeAspect="1"/>
          </p:cNvPicPr>
          <p:nvPr/>
        </p:nvPicPr>
        <p:blipFill>
          <a:blip r:embed="rId4"/>
          <a:stretch>
            <a:fillRect/>
          </a:stretch>
        </p:blipFill>
        <p:spPr>
          <a:xfrm>
            <a:off x="3344182" y="3073173"/>
            <a:ext cx="8104494" cy="3196999"/>
          </a:xfrm>
          <a:prstGeom prst="rect">
            <a:avLst/>
          </a:prstGeom>
        </p:spPr>
      </p:pic>
      <p:sp>
        <p:nvSpPr>
          <p:cNvPr id="4" name="TextBox 3">
            <a:extLst>
              <a:ext uri="{FF2B5EF4-FFF2-40B4-BE49-F238E27FC236}">
                <a16:creationId xmlns:a16="http://schemas.microsoft.com/office/drawing/2014/main" id="{4C6C198E-06A2-44FF-98D6-1D5A2EA03FBA}"/>
              </a:ext>
            </a:extLst>
          </p:cNvPr>
          <p:cNvSpPr txBox="1"/>
          <p:nvPr/>
        </p:nvSpPr>
        <p:spPr>
          <a:xfrm>
            <a:off x="352798" y="2627086"/>
            <a:ext cx="2090057" cy="2308324"/>
          </a:xfrm>
          <a:prstGeom prst="rect">
            <a:avLst/>
          </a:prstGeom>
          <a:noFill/>
        </p:spPr>
        <p:txBody>
          <a:bodyPr wrap="square" rtlCol="0">
            <a:spAutoFit/>
          </a:bodyPr>
          <a:lstStyle/>
          <a:p>
            <a:r>
              <a:rPr lang="en-US" sz="2400" dirty="0"/>
              <a:t>Listen to the directions they give on the recording. Correct the errors. </a:t>
            </a:r>
            <a:endParaRPr lang="en-GB" sz="2400" dirty="0"/>
          </a:p>
        </p:txBody>
      </p:sp>
      <p:pic>
        <p:nvPicPr>
          <p:cNvPr id="5" name="797DA694">
            <a:hlinkClick r:id="" action="ppaction://media"/>
            <a:extLst>
              <a:ext uri="{FF2B5EF4-FFF2-40B4-BE49-F238E27FC236}">
                <a16:creationId xmlns:a16="http://schemas.microsoft.com/office/drawing/2014/main" id="{22C795B4-8F79-488C-99B3-60A12CC8CB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026" y="1093561"/>
            <a:ext cx="609600" cy="609600"/>
          </a:xfrm>
          <a:prstGeom prst="rect">
            <a:avLst/>
          </a:prstGeom>
        </p:spPr>
      </p:pic>
    </p:spTree>
    <p:extLst>
      <p:ext uri="{BB962C8B-B14F-4D97-AF65-F5344CB8AC3E}">
        <p14:creationId xmlns:p14="http://schemas.microsoft.com/office/powerpoint/2010/main" val="144300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7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36B387-AF9C-46DC-A94C-DB2654F887DC}"/>
              </a:ext>
            </a:extLst>
          </p:cNvPr>
          <p:cNvPicPr>
            <a:picLocks noChangeAspect="1"/>
          </p:cNvPicPr>
          <p:nvPr/>
        </p:nvPicPr>
        <p:blipFill>
          <a:blip r:embed="rId4"/>
          <a:stretch>
            <a:fillRect/>
          </a:stretch>
        </p:blipFill>
        <p:spPr>
          <a:xfrm>
            <a:off x="233444" y="1844646"/>
            <a:ext cx="11725111" cy="4840512"/>
          </a:xfrm>
          <a:prstGeom prst="rect">
            <a:avLst/>
          </a:prstGeom>
        </p:spPr>
      </p:pic>
      <p:pic>
        <p:nvPicPr>
          <p:cNvPr id="3" name="Picture 2">
            <a:extLst>
              <a:ext uri="{FF2B5EF4-FFF2-40B4-BE49-F238E27FC236}">
                <a16:creationId xmlns:a16="http://schemas.microsoft.com/office/drawing/2014/main" id="{764EF067-2E4C-4E88-BD22-E256FDD4DE13}"/>
              </a:ext>
            </a:extLst>
          </p:cNvPr>
          <p:cNvPicPr>
            <a:picLocks noChangeAspect="1"/>
          </p:cNvPicPr>
          <p:nvPr/>
        </p:nvPicPr>
        <p:blipFill>
          <a:blip r:embed="rId5"/>
          <a:stretch>
            <a:fillRect/>
          </a:stretch>
        </p:blipFill>
        <p:spPr>
          <a:xfrm>
            <a:off x="5886449" y="1844646"/>
            <a:ext cx="1028700" cy="942097"/>
          </a:xfrm>
          <a:prstGeom prst="rect">
            <a:avLst/>
          </a:prstGeom>
        </p:spPr>
      </p:pic>
      <p:sp>
        <p:nvSpPr>
          <p:cNvPr id="4" name="TextBox 3">
            <a:extLst>
              <a:ext uri="{FF2B5EF4-FFF2-40B4-BE49-F238E27FC236}">
                <a16:creationId xmlns:a16="http://schemas.microsoft.com/office/drawing/2014/main" id="{DE140806-B82D-437F-A94C-9978EDEA7E4B}"/>
              </a:ext>
            </a:extLst>
          </p:cNvPr>
          <p:cNvSpPr txBox="1"/>
          <p:nvPr/>
        </p:nvSpPr>
        <p:spPr>
          <a:xfrm>
            <a:off x="4881254" y="1042328"/>
            <a:ext cx="5902859" cy="461665"/>
          </a:xfrm>
          <a:prstGeom prst="rect">
            <a:avLst/>
          </a:prstGeom>
          <a:noFill/>
        </p:spPr>
        <p:txBody>
          <a:bodyPr wrap="square" rtlCol="0">
            <a:spAutoFit/>
          </a:bodyPr>
          <a:lstStyle/>
          <a:p>
            <a:r>
              <a:rPr lang="en-US" sz="2400" dirty="0"/>
              <a:t>Listen to the song. Fill in the missing words. </a:t>
            </a:r>
            <a:endParaRPr lang="en-GB" sz="2400" dirty="0"/>
          </a:p>
        </p:txBody>
      </p:sp>
      <p:pic>
        <p:nvPicPr>
          <p:cNvPr id="5" name="9060FEE2">
            <a:hlinkClick r:id="" action="ppaction://media"/>
            <a:extLst>
              <a:ext uri="{FF2B5EF4-FFF2-40B4-BE49-F238E27FC236}">
                <a16:creationId xmlns:a16="http://schemas.microsoft.com/office/drawing/2014/main" id="{E9B483E9-2C27-4351-A0C3-23C683E56B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561" y="663560"/>
            <a:ext cx="609600" cy="609600"/>
          </a:xfrm>
          <a:prstGeom prst="rect">
            <a:avLst/>
          </a:prstGeom>
        </p:spPr>
      </p:pic>
    </p:spTree>
    <p:extLst>
      <p:ext uri="{BB962C8B-B14F-4D97-AF65-F5344CB8AC3E}">
        <p14:creationId xmlns:p14="http://schemas.microsoft.com/office/powerpoint/2010/main" val="345537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3D58BB-0370-4E4E-9C84-FC15C00DE945}"/>
              </a:ext>
            </a:extLst>
          </p:cNvPr>
          <p:cNvPicPr>
            <a:picLocks noChangeAspect="1"/>
          </p:cNvPicPr>
          <p:nvPr/>
        </p:nvPicPr>
        <p:blipFill>
          <a:blip r:embed="rId2"/>
          <a:stretch>
            <a:fillRect/>
          </a:stretch>
        </p:blipFill>
        <p:spPr>
          <a:xfrm>
            <a:off x="2914650" y="357187"/>
            <a:ext cx="5402036" cy="6291593"/>
          </a:xfrm>
          <a:prstGeom prst="rect">
            <a:avLst/>
          </a:prstGeom>
        </p:spPr>
      </p:pic>
    </p:spTree>
    <p:extLst>
      <p:ext uri="{BB962C8B-B14F-4D97-AF65-F5344CB8AC3E}">
        <p14:creationId xmlns:p14="http://schemas.microsoft.com/office/powerpoint/2010/main" val="1961040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FF1E1B-777F-4977-A3DB-A68330FD40C4}"/>
              </a:ext>
            </a:extLst>
          </p:cNvPr>
          <p:cNvPicPr>
            <a:picLocks noChangeAspect="1"/>
          </p:cNvPicPr>
          <p:nvPr/>
        </p:nvPicPr>
        <p:blipFill>
          <a:blip r:embed="rId2"/>
          <a:stretch>
            <a:fillRect/>
          </a:stretch>
        </p:blipFill>
        <p:spPr>
          <a:xfrm>
            <a:off x="228062" y="667756"/>
            <a:ext cx="11574913" cy="4561067"/>
          </a:xfrm>
          <a:prstGeom prst="rect">
            <a:avLst/>
          </a:prstGeom>
        </p:spPr>
      </p:pic>
    </p:spTree>
    <p:extLst>
      <p:ext uri="{BB962C8B-B14F-4D97-AF65-F5344CB8AC3E}">
        <p14:creationId xmlns:p14="http://schemas.microsoft.com/office/powerpoint/2010/main" val="973166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52138-65AF-4AB6-99BB-7493CE35A085}"/>
              </a:ext>
            </a:extLst>
          </p:cNvPr>
          <p:cNvSpPr/>
          <p:nvPr/>
        </p:nvSpPr>
        <p:spPr>
          <a:xfrm>
            <a:off x="325243" y="256435"/>
            <a:ext cx="3350854" cy="461665"/>
          </a:xfrm>
          <a:prstGeom prst="rect">
            <a:avLst/>
          </a:prstGeom>
        </p:spPr>
        <p:txBody>
          <a:bodyPr wrap="none">
            <a:spAutoFit/>
          </a:bodyPr>
          <a:lstStyle/>
          <a:p>
            <a:r>
              <a:rPr lang="en-GB" sz="2400" b="1" u="sng" dirty="0"/>
              <a:t>WEEK 4 – w/c 21</a:t>
            </a:r>
            <a:r>
              <a:rPr lang="en-GB" sz="2400" b="1" u="sng" baseline="30000" dirty="0"/>
              <a:t>st</a:t>
            </a:r>
            <a:r>
              <a:rPr lang="en-GB" sz="2400" b="1" u="sng" dirty="0"/>
              <a:t> March</a:t>
            </a:r>
          </a:p>
        </p:txBody>
      </p:sp>
      <p:pic>
        <p:nvPicPr>
          <p:cNvPr id="6" name="Picture 5">
            <a:extLst>
              <a:ext uri="{FF2B5EF4-FFF2-40B4-BE49-F238E27FC236}">
                <a16:creationId xmlns:a16="http://schemas.microsoft.com/office/drawing/2014/main" id="{FB254A51-0C72-43BF-830B-C75DD0FF33A6}"/>
              </a:ext>
            </a:extLst>
          </p:cNvPr>
          <p:cNvPicPr>
            <a:picLocks noChangeAspect="1"/>
          </p:cNvPicPr>
          <p:nvPr/>
        </p:nvPicPr>
        <p:blipFill>
          <a:blip r:embed="rId2"/>
          <a:stretch>
            <a:fillRect/>
          </a:stretch>
        </p:blipFill>
        <p:spPr>
          <a:xfrm>
            <a:off x="779219" y="1914371"/>
            <a:ext cx="10334393" cy="3557281"/>
          </a:xfrm>
          <a:prstGeom prst="rect">
            <a:avLst/>
          </a:prstGeom>
        </p:spPr>
      </p:pic>
      <p:sp>
        <p:nvSpPr>
          <p:cNvPr id="4" name="TextBox 3">
            <a:extLst>
              <a:ext uri="{FF2B5EF4-FFF2-40B4-BE49-F238E27FC236}">
                <a16:creationId xmlns:a16="http://schemas.microsoft.com/office/drawing/2014/main" id="{AAE166EE-96A7-4836-B205-314747F110A1}"/>
              </a:ext>
            </a:extLst>
          </p:cNvPr>
          <p:cNvSpPr txBox="1"/>
          <p:nvPr/>
        </p:nvSpPr>
        <p:spPr>
          <a:xfrm>
            <a:off x="504410" y="1222331"/>
            <a:ext cx="11327744" cy="430887"/>
          </a:xfrm>
          <a:prstGeom prst="rect">
            <a:avLst/>
          </a:prstGeom>
          <a:noFill/>
        </p:spPr>
        <p:txBody>
          <a:bodyPr wrap="square" rtlCol="0">
            <a:spAutoFit/>
          </a:bodyPr>
          <a:lstStyle/>
          <a:p>
            <a:r>
              <a:rPr lang="en-GB" sz="2200" dirty="0"/>
              <a:t>Read through the vocabulary for this week and spend a good amount of time trying to learn it. </a:t>
            </a:r>
          </a:p>
        </p:txBody>
      </p:sp>
    </p:spTree>
    <p:extLst>
      <p:ext uri="{BB962C8B-B14F-4D97-AF65-F5344CB8AC3E}">
        <p14:creationId xmlns:p14="http://schemas.microsoft.com/office/powerpoint/2010/main" val="4136834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648DAC-8D4A-470A-80FB-277FA63563AD}"/>
              </a:ext>
            </a:extLst>
          </p:cNvPr>
          <p:cNvPicPr>
            <a:picLocks noChangeAspect="1"/>
          </p:cNvPicPr>
          <p:nvPr/>
        </p:nvPicPr>
        <p:blipFill>
          <a:blip r:embed="rId4"/>
          <a:stretch>
            <a:fillRect/>
          </a:stretch>
        </p:blipFill>
        <p:spPr>
          <a:xfrm>
            <a:off x="2387600" y="317272"/>
            <a:ext cx="9974009" cy="6069014"/>
          </a:xfrm>
          <a:prstGeom prst="rect">
            <a:avLst/>
          </a:prstGeom>
        </p:spPr>
      </p:pic>
      <p:sp>
        <p:nvSpPr>
          <p:cNvPr id="3" name="TextBox 2">
            <a:extLst>
              <a:ext uri="{FF2B5EF4-FFF2-40B4-BE49-F238E27FC236}">
                <a16:creationId xmlns:a16="http://schemas.microsoft.com/office/drawing/2014/main" id="{62DF63EB-BE6B-4453-B4F6-5A076B454EBD}"/>
              </a:ext>
            </a:extLst>
          </p:cNvPr>
          <p:cNvSpPr txBox="1"/>
          <p:nvPr/>
        </p:nvSpPr>
        <p:spPr>
          <a:xfrm>
            <a:off x="2155372" y="56215"/>
            <a:ext cx="7416800" cy="830997"/>
          </a:xfrm>
          <a:prstGeom prst="rect">
            <a:avLst/>
          </a:prstGeom>
          <a:solidFill>
            <a:schemeClr val="bg1"/>
          </a:solidFill>
        </p:spPr>
        <p:txBody>
          <a:bodyPr wrap="square" rtlCol="0">
            <a:spAutoFit/>
          </a:bodyPr>
          <a:lstStyle/>
          <a:p>
            <a:r>
              <a:rPr lang="en-US" sz="2400" dirty="0"/>
              <a:t>Listen to the recording and read the descriptions. Which holiday camp does each person choose?</a:t>
            </a:r>
            <a:endParaRPr lang="en-GB" sz="2400" dirty="0"/>
          </a:p>
        </p:txBody>
      </p:sp>
      <p:pic>
        <p:nvPicPr>
          <p:cNvPr id="4" name="267861FA">
            <a:hlinkClick r:id="" action="ppaction://media"/>
            <a:extLst>
              <a:ext uri="{FF2B5EF4-FFF2-40B4-BE49-F238E27FC236}">
                <a16:creationId xmlns:a16="http://schemas.microsoft.com/office/drawing/2014/main" id="{BA85ED75-E4E0-49FC-B350-22465BF775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0075" y="2702265"/>
            <a:ext cx="609600" cy="609600"/>
          </a:xfrm>
          <a:prstGeom prst="rect">
            <a:avLst/>
          </a:prstGeom>
        </p:spPr>
      </p:pic>
    </p:spTree>
    <p:extLst>
      <p:ext uri="{BB962C8B-B14F-4D97-AF65-F5344CB8AC3E}">
        <p14:creationId xmlns:p14="http://schemas.microsoft.com/office/powerpoint/2010/main" val="180101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BAF721-EC1A-4295-9B47-6F879197A890}"/>
              </a:ext>
            </a:extLst>
          </p:cNvPr>
          <p:cNvPicPr>
            <a:picLocks noChangeAspect="1"/>
          </p:cNvPicPr>
          <p:nvPr/>
        </p:nvPicPr>
        <p:blipFill>
          <a:blip r:embed="rId2"/>
          <a:stretch>
            <a:fillRect/>
          </a:stretch>
        </p:blipFill>
        <p:spPr>
          <a:xfrm>
            <a:off x="3042784" y="0"/>
            <a:ext cx="8960531" cy="2589452"/>
          </a:xfrm>
          <a:prstGeom prst="rect">
            <a:avLst/>
          </a:prstGeom>
        </p:spPr>
      </p:pic>
      <p:pic>
        <p:nvPicPr>
          <p:cNvPr id="3" name="Picture 2">
            <a:extLst>
              <a:ext uri="{FF2B5EF4-FFF2-40B4-BE49-F238E27FC236}">
                <a16:creationId xmlns:a16="http://schemas.microsoft.com/office/drawing/2014/main" id="{D77FF885-AA5A-4260-B3A1-F2DE54321AFD}"/>
              </a:ext>
            </a:extLst>
          </p:cNvPr>
          <p:cNvPicPr>
            <a:picLocks noChangeAspect="1"/>
          </p:cNvPicPr>
          <p:nvPr/>
        </p:nvPicPr>
        <p:blipFill>
          <a:blip r:embed="rId3"/>
          <a:stretch>
            <a:fillRect/>
          </a:stretch>
        </p:blipFill>
        <p:spPr>
          <a:xfrm>
            <a:off x="1395483" y="2456643"/>
            <a:ext cx="8793546" cy="4603601"/>
          </a:xfrm>
          <a:prstGeom prst="rect">
            <a:avLst/>
          </a:prstGeom>
        </p:spPr>
      </p:pic>
      <p:sp>
        <p:nvSpPr>
          <p:cNvPr id="5" name="TextBox 4">
            <a:extLst>
              <a:ext uri="{FF2B5EF4-FFF2-40B4-BE49-F238E27FC236}">
                <a16:creationId xmlns:a16="http://schemas.microsoft.com/office/drawing/2014/main" id="{DCA44A7D-4D57-4B45-9808-C9CFE76494C1}"/>
              </a:ext>
            </a:extLst>
          </p:cNvPr>
          <p:cNvSpPr txBox="1"/>
          <p:nvPr/>
        </p:nvSpPr>
        <p:spPr>
          <a:xfrm>
            <a:off x="0" y="74160"/>
            <a:ext cx="3231469" cy="2215991"/>
          </a:xfrm>
          <a:prstGeom prst="rect">
            <a:avLst/>
          </a:prstGeom>
          <a:noFill/>
        </p:spPr>
        <p:txBody>
          <a:bodyPr wrap="square" rtlCol="0">
            <a:spAutoFit/>
          </a:bodyPr>
          <a:lstStyle/>
          <a:p>
            <a:r>
              <a:rPr lang="en-US" sz="2300" dirty="0"/>
              <a:t>Read the 4 texts again. Find the Spanish for these 10 activities in the 4 texts. </a:t>
            </a:r>
          </a:p>
          <a:p>
            <a:r>
              <a:rPr lang="en-US" sz="2300" dirty="0"/>
              <a:t>Example, </a:t>
            </a:r>
          </a:p>
          <a:p>
            <a:r>
              <a:rPr lang="en-US" sz="2300" dirty="0"/>
              <a:t>1- </a:t>
            </a:r>
            <a:r>
              <a:rPr lang="en-US" sz="2300" dirty="0" err="1"/>
              <a:t>hacer</a:t>
            </a:r>
            <a:r>
              <a:rPr lang="en-US" sz="2300" dirty="0"/>
              <a:t> windsurf</a:t>
            </a:r>
            <a:endParaRPr lang="en-GB" sz="2300" dirty="0"/>
          </a:p>
        </p:txBody>
      </p:sp>
    </p:spTree>
    <p:extLst>
      <p:ext uri="{BB962C8B-B14F-4D97-AF65-F5344CB8AC3E}">
        <p14:creationId xmlns:p14="http://schemas.microsoft.com/office/powerpoint/2010/main" val="89116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C6A6450-7D47-4C93-86F5-7CA6914DB3CB}"/>
              </a:ext>
            </a:extLst>
          </p:cNvPr>
          <p:cNvSpPr txBox="1">
            <a:spLocks/>
          </p:cNvSpPr>
          <p:nvPr/>
        </p:nvSpPr>
        <p:spPr>
          <a:xfrm>
            <a:off x="258545" y="0"/>
            <a:ext cx="10515600" cy="13255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Linguascope</a:t>
            </a:r>
            <a:r>
              <a:rPr lang="en-US" dirty="0"/>
              <a:t> practice…</a:t>
            </a:r>
            <a:br>
              <a:rPr lang="en-US" dirty="0"/>
            </a:br>
            <a:r>
              <a:rPr lang="en-US" sz="2800" dirty="0" err="1"/>
              <a:t>Practise</a:t>
            </a:r>
            <a:r>
              <a:rPr lang="en-US" sz="2800" dirty="0"/>
              <a:t> sports vocab in the beginner section.</a:t>
            </a:r>
            <a:br>
              <a:rPr lang="en-US" sz="2800" dirty="0"/>
            </a:br>
            <a:r>
              <a:rPr lang="en-US" sz="2800" dirty="0"/>
              <a:t>Make sure you have any new vocab written down</a:t>
            </a:r>
          </a:p>
        </p:txBody>
      </p:sp>
      <p:sp>
        <p:nvSpPr>
          <p:cNvPr id="4" name="TextBox 3">
            <a:extLst>
              <a:ext uri="{FF2B5EF4-FFF2-40B4-BE49-F238E27FC236}">
                <a16:creationId xmlns:a16="http://schemas.microsoft.com/office/drawing/2014/main" id="{5E97AAA6-4CDC-4FAE-9D0F-F538A6A7895F}"/>
              </a:ext>
            </a:extLst>
          </p:cNvPr>
          <p:cNvSpPr txBox="1"/>
          <p:nvPr/>
        </p:nvSpPr>
        <p:spPr>
          <a:xfrm>
            <a:off x="8169222" y="247282"/>
            <a:ext cx="4214812" cy="830997"/>
          </a:xfrm>
          <a:prstGeom prst="rect">
            <a:avLst/>
          </a:prstGeom>
          <a:noFill/>
        </p:spPr>
        <p:txBody>
          <a:bodyPr wrap="square" rtlCol="0">
            <a:spAutoFit/>
          </a:bodyPr>
          <a:lstStyle/>
          <a:p>
            <a:r>
              <a:rPr lang="en-US" sz="2400" dirty="0">
                <a:solidFill>
                  <a:srgbClr val="FF0000"/>
                </a:solidFill>
              </a:rPr>
              <a:t>USERNAME = </a:t>
            </a:r>
            <a:r>
              <a:rPr lang="en-US" sz="2400" dirty="0" err="1">
                <a:solidFill>
                  <a:srgbClr val="FF0000"/>
                </a:solidFill>
              </a:rPr>
              <a:t>kingshill</a:t>
            </a:r>
            <a:endParaRPr lang="en-US" sz="2400" dirty="0">
              <a:solidFill>
                <a:srgbClr val="FF0000"/>
              </a:solidFill>
            </a:endParaRPr>
          </a:p>
          <a:p>
            <a:r>
              <a:rPr lang="en-US" sz="2400" dirty="0">
                <a:solidFill>
                  <a:srgbClr val="FF0000"/>
                </a:solidFill>
              </a:rPr>
              <a:t>PASSWORD = mfl123*</a:t>
            </a:r>
          </a:p>
        </p:txBody>
      </p:sp>
      <p:pic>
        <p:nvPicPr>
          <p:cNvPr id="5" name="Picture 4">
            <a:extLst>
              <a:ext uri="{FF2B5EF4-FFF2-40B4-BE49-F238E27FC236}">
                <a16:creationId xmlns:a16="http://schemas.microsoft.com/office/drawing/2014/main" id="{AC74A6FE-A3B7-4356-AA03-DD0D837D057C}"/>
              </a:ext>
            </a:extLst>
          </p:cNvPr>
          <p:cNvPicPr>
            <a:picLocks noChangeAspect="1"/>
          </p:cNvPicPr>
          <p:nvPr/>
        </p:nvPicPr>
        <p:blipFill>
          <a:blip r:embed="rId2"/>
          <a:stretch>
            <a:fillRect/>
          </a:stretch>
        </p:blipFill>
        <p:spPr>
          <a:xfrm>
            <a:off x="1445117" y="1903640"/>
            <a:ext cx="9279990" cy="4105274"/>
          </a:xfrm>
          <a:prstGeom prst="rect">
            <a:avLst/>
          </a:prstGeom>
        </p:spPr>
      </p:pic>
      <p:sp>
        <p:nvSpPr>
          <p:cNvPr id="6" name="Oval 5">
            <a:extLst>
              <a:ext uri="{FF2B5EF4-FFF2-40B4-BE49-F238E27FC236}">
                <a16:creationId xmlns:a16="http://schemas.microsoft.com/office/drawing/2014/main" id="{BF7A550D-E0EE-44F0-86EC-162FE6679C0F}"/>
              </a:ext>
            </a:extLst>
          </p:cNvPr>
          <p:cNvSpPr/>
          <p:nvPr/>
        </p:nvSpPr>
        <p:spPr>
          <a:xfrm>
            <a:off x="5791200" y="2293257"/>
            <a:ext cx="4982945" cy="2409372"/>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1691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03005C-8266-48CF-BCD5-F3C117AA93ED}"/>
              </a:ext>
            </a:extLst>
          </p:cNvPr>
          <p:cNvPicPr>
            <a:picLocks noChangeAspect="1"/>
          </p:cNvPicPr>
          <p:nvPr/>
        </p:nvPicPr>
        <p:blipFill>
          <a:blip r:embed="rId2"/>
          <a:stretch>
            <a:fillRect/>
          </a:stretch>
        </p:blipFill>
        <p:spPr>
          <a:xfrm>
            <a:off x="0" y="2492375"/>
            <a:ext cx="12076832" cy="3661682"/>
          </a:xfrm>
          <a:prstGeom prst="rect">
            <a:avLst/>
          </a:prstGeom>
        </p:spPr>
      </p:pic>
      <p:sp>
        <p:nvSpPr>
          <p:cNvPr id="3" name="TextBox 2">
            <a:extLst>
              <a:ext uri="{FF2B5EF4-FFF2-40B4-BE49-F238E27FC236}">
                <a16:creationId xmlns:a16="http://schemas.microsoft.com/office/drawing/2014/main" id="{63F24271-E1AC-48F1-A8C4-E86A1CFB8114}"/>
              </a:ext>
            </a:extLst>
          </p:cNvPr>
          <p:cNvSpPr txBox="1"/>
          <p:nvPr/>
        </p:nvSpPr>
        <p:spPr>
          <a:xfrm>
            <a:off x="1233715" y="1299120"/>
            <a:ext cx="8665028" cy="769441"/>
          </a:xfrm>
          <a:prstGeom prst="rect">
            <a:avLst/>
          </a:prstGeom>
          <a:noFill/>
        </p:spPr>
        <p:txBody>
          <a:bodyPr wrap="square" rtlCol="0">
            <a:spAutoFit/>
          </a:bodyPr>
          <a:lstStyle/>
          <a:p>
            <a:r>
              <a:rPr lang="en-US" sz="2200" dirty="0"/>
              <a:t>Write a short passage about going on a summer camp last year. Use the sentence starters below to help you. </a:t>
            </a:r>
            <a:endParaRPr lang="en-GB" sz="2200" dirty="0"/>
          </a:p>
        </p:txBody>
      </p:sp>
    </p:spTree>
    <p:extLst>
      <p:ext uri="{BB962C8B-B14F-4D97-AF65-F5344CB8AC3E}">
        <p14:creationId xmlns:p14="http://schemas.microsoft.com/office/powerpoint/2010/main" val="192099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AC8185-32C4-44D1-820D-F2131352013F}"/>
              </a:ext>
            </a:extLst>
          </p:cNvPr>
          <p:cNvSpPr/>
          <p:nvPr/>
        </p:nvSpPr>
        <p:spPr>
          <a:xfrm>
            <a:off x="325243" y="256435"/>
            <a:ext cx="3450945" cy="461665"/>
          </a:xfrm>
          <a:prstGeom prst="rect">
            <a:avLst/>
          </a:prstGeom>
        </p:spPr>
        <p:txBody>
          <a:bodyPr wrap="none">
            <a:spAutoFit/>
          </a:bodyPr>
          <a:lstStyle/>
          <a:p>
            <a:r>
              <a:rPr lang="en-GB" sz="2400" b="1" u="sng" dirty="0"/>
              <a:t>WEEK 5 – w/c 28</a:t>
            </a:r>
            <a:r>
              <a:rPr lang="en-GB" sz="2400" b="1" u="sng" baseline="30000" dirty="0"/>
              <a:t>th</a:t>
            </a:r>
            <a:r>
              <a:rPr lang="en-GB" sz="2400" b="1" u="sng" dirty="0"/>
              <a:t> March</a:t>
            </a:r>
          </a:p>
        </p:txBody>
      </p:sp>
      <p:pic>
        <p:nvPicPr>
          <p:cNvPr id="5" name="Picture 4">
            <a:extLst>
              <a:ext uri="{FF2B5EF4-FFF2-40B4-BE49-F238E27FC236}">
                <a16:creationId xmlns:a16="http://schemas.microsoft.com/office/drawing/2014/main" id="{61B3295D-CFE2-4FA7-8DB7-2FDC856CEFAB}"/>
              </a:ext>
            </a:extLst>
          </p:cNvPr>
          <p:cNvPicPr>
            <a:picLocks noChangeAspect="1"/>
          </p:cNvPicPr>
          <p:nvPr/>
        </p:nvPicPr>
        <p:blipFill>
          <a:blip r:embed="rId2"/>
          <a:stretch>
            <a:fillRect/>
          </a:stretch>
        </p:blipFill>
        <p:spPr>
          <a:xfrm>
            <a:off x="328495" y="2689429"/>
            <a:ext cx="11535010" cy="2221783"/>
          </a:xfrm>
          <a:prstGeom prst="rect">
            <a:avLst/>
          </a:prstGeom>
        </p:spPr>
      </p:pic>
      <p:sp>
        <p:nvSpPr>
          <p:cNvPr id="4" name="TextBox 3">
            <a:extLst>
              <a:ext uri="{FF2B5EF4-FFF2-40B4-BE49-F238E27FC236}">
                <a16:creationId xmlns:a16="http://schemas.microsoft.com/office/drawing/2014/main" id="{AAE166EE-96A7-4836-B205-314747F110A1}"/>
              </a:ext>
            </a:extLst>
          </p:cNvPr>
          <p:cNvSpPr txBox="1"/>
          <p:nvPr/>
        </p:nvSpPr>
        <p:spPr>
          <a:xfrm>
            <a:off x="432128" y="1482104"/>
            <a:ext cx="11327744" cy="1107996"/>
          </a:xfrm>
          <a:prstGeom prst="rect">
            <a:avLst/>
          </a:prstGeom>
          <a:noFill/>
        </p:spPr>
        <p:txBody>
          <a:bodyPr wrap="square" rtlCol="0">
            <a:spAutoFit/>
          </a:bodyPr>
          <a:lstStyle/>
          <a:p>
            <a:r>
              <a:rPr lang="en-GB" sz="2200" dirty="0"/>
              <a:t>There is only a small amount of new vocabulary to learn this week. For the tasks on the following pages you will need to look back at the vocabulary you have learned over the last few weeks or use the chapter 5 vocab sheet which should be in your orange book.</a:t>
            </a:r>
          </a:p>
        </p:txBody>
      </p:sp>
    </p:spTree>
    <p:extLst>
      <p:ext uri="{BB962C8B-B14F-4D97-AF65-F5344CB8AC3E}">
        <p14:creationId xmlns:p14="http://schemas.microsoft.com/office/powerpoint/2010/main" val="1807589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E3E52F-96C2-428A-9C6A-A16D38DF4971}"/>
              </a:ext>
            </a:extLst>
          </p:cNvPr>
          <p:cNvPicPr>
            <a:picLocks noChangeAspect="1"/>
          </p:cNvPicPr>
          <p:nvPr/>
        </p:nvPicPr>
        <p:blipFill>
          <a:blip r:embed="rId2"/>
          <a:stretch>
            <a:fillRect/>
          </a:stretch>
        </p:blipFill>
        <p:spPr>
          <a:xfrm>
            <a:off x="1258433" y="2071687"/>
            <a:ext cx="4489224" cy="3541750"/>
          </a:xfrm>
          <a:prstGeom prst="rect">
            <a:avLst/>
          </a:prstGeom>
        </p:spPr>
      </p:pic>
      <p:sp>
        <p:nvSpPr>
          <p:cNvPr id="3" name="TextBox 2">
            <a:extLst>
              <a:ext uri="{FF2B5EF4-FFF2-40B4-BE49-F238E27FC236}">
                <a16:creationId xmlns:a16="http://schemas.microsoft.com/office/drawing/2014/main" id="{5FEB4750-BD03-48C2-905E-1C2CF3C4B24B}"/>
              </a:ext>
            </a:extLst>
          </p:cNvPr>
          <p:cNvSpPr txBox="1"/>
          <p:nvPr/>
        </p:nvSpPr>
        <p:spPr>
          <a:xfrm>
            <a:off x="1625600" y="333829"/>
            <a:ext cx="7416800" cy="1292662"/>
          </a:xfrm>
          <a:prstGeom prst="rect">
            <a:avLst/>
          </a:prstGeom>
          <a:noFill/>
        </p:spPr>
        <p:txBody>
          <a:bodyPr wrap="square" rtlCol="0">
            <a:spAutoFit/>
          </a:bodyPr>
          <a:lstStyle/>
          <a:p>
            <a:r>
              <a:rPr lang="en-US" sz="2600" dirty="0"/>
              <a:t>Copy out the Spanish time expressions and write the English next to them. Use an online dictionary if necessary. </a:t>
            </a:r>
            <a:endParaRPr lang="en-GB" sz="2600" dirty="0"/>
          </a:p>
        </p:txBody>
      </p:sp>
    </p:spTree>
    <p:extLst>
      <p:ext uri="{BB962C8B-B14F-4D97-AF65-F5344CB8AC3E}">
        <p14:creationId xmlns:p14="http://schemas.microsoft.com/office/powerpoint/2010/main" val="3330812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A2078-DBF0-4225-904F-3BA118F13261}"/>
              </a:ext>
            </a:extLst>
          </p:cNvPr>
          <p:cNvPicPr>
            <a:picLocks noChangeAspect="1"/>
          </p:cNvPicPr>
          <p:nvPr/>
        </p:nvPicPr>
        <p:blipFill>
          <a:blip r:embed="rId4"/>
          <a:stretch>
            <a:fillRect/>
          </a:stretch>
        </p:blipFill>
        <p:spPr>
          <a:xfrm>
            <a:off x="1629909" y="265792"/>
            <a:ext cx="10236209" cy="5815694"/>
          </a:xfrm>
          <a:prstGeom prst="rect">
            <a:avLst/>
          </a:prstGeom>
        </p:spPr>
      </p:pic>
      <p:pic>
        <p:nvPicPr>
          <p:cNvPr id="3" name="CE12AD0E">
            <a:hlinkClick r:id="" action="ppaction://media"/>
            <a:extLst>
              <a:ext uri="{FF2B5EF4-FFF2-40B4-BE49-F238E27FC236}">
                <a16:creationId xmlns:a16="http://schemas.microsoft.com/office/drawing/2014/main" id="{578C18D6-9DEC-4922-A511-BA45588B8F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395118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B4C63C-1DC9-4AE3-AD1C-83DE8BC3C95A}"/>
              </a:ext>
            </a:extLst>
          </p:cNvPr>
          <p:cNvPicPr>
            <a:picLocks noChangeAspect="1"/>
          </p:cNvPicPr>
          <p:nvPr/>
        </p:nvPicPr>
        <p:blipFill>
          <a:blip r:embed="rId4"/>
          <a:stretch>
            <a:fillRect/>
          </a:stretch>
        </p:blipFill>
        <p:spPr>
          <a:xfrm>
            <a:off x="1593169" y="1195841"/>
            <a:ext cx="10236448" cy="3680959"/>
          </a:xfrm>
          <a:prstGeom prst="rect">
            <a:avLst/>
          </a:prstGeom>
        </p:spPr>
      </p:pic>
      <p:sp>
        <p:nvSpPr>
          <p:cNvPr id="3" name="TextBox 2">
            <a:extLst>
              <a:ext uri="{FF2B5EF4-FFF2-40B4-BE49-F238E27FC236}">
                <a16:creationId xmlns:a16="http://schemas.microsoft.com/office/drawing/2014/main" id="{0C62AF1C-2E53-4CB7-B6D6-A0268EC489BF}"/>
              </a:ext>
            </a:extLst>
          </p:cNvPr>
          <p:cNvSpPr txBox="1"/>
          <p:nvPr/>
        </p:nvSpPr>
        <p:spPr>
          <a:xfrm>
            <a:off x="1593169" y="333829"/>
            <a:ext cx="10236448" cy="892552"/>
          </a:xfrm>
          <a:prstGeom prst="rect">
            <a:avLst/>
          </a:prstGeom>
          <a:noFill/>
        </p:spPr>
        <p:txBody>
          <a:bodyPr wrap="square" rtlCol="0">
            <a:spAutoFit/>
          </a:bodyPr>
          <a:lstStyle/>
          <a:p>
            <a:r>
              <a:rPr lang="en-US" sz="2600" dirty="0"/>
              <a:t>Match up the two halves of the sentence for task 3. Listen to the recording and check your answers in task 4. </a:t>
            </a:r>
          </a:p>
        </p:txBody>
      </p:sp>
      <p:pic>
        <p:nvPicPr>
          <p:cNvPr id="4" name="9CD20372">
            <a:hlinkClick r:id="" action="ppaction://media"/>
            <a:extLst>
              <a:ext uri="{FF2B5EF4-FFF2-40B4-BE49-F238E27FC236}">
                <a16:creationId xmlns:a16="http://schemas.microsoft.com/office/drawing/2014/main" id="{A29981EA-3F08-4227-914A-98D7B9ACF8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675" y="4572000"/>
            <a:ext cx="609600" cy="609600"/>
          </a:xfrm>
          <a:prstGeom prst="rect">
            <a:avLst/>
          </a:prstGeom>
        </p:spPr>
      </p:pic>
    </p:spTree>
    <p:extLst>
      <p:ext uri="{BB962C8B-B14F-4D97-AF65-F5344CB8AC3E}">
        <p14:creationId xmlns:p14="http://schemas.microsoft.com/office/powerpoint/2010/main" val="1395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5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BBA441-9DAE-4BD5-9A38-BA49741BC328}"/>
              </a:ext>
            </a:extLst>
          </p:cNvPr>
          <p:cNvSpPr/>
          <p:nvPr/>
        </p:nvSpPr>
        <p:spPr>
          <a:xfrm>
            <a:off x="304461" y="109809"/>
            <a:ext cx="3702232" cy="461665"/>
          </a:xfrm>
          <a:prstGeom prst="rect">
            <a:avLst/>
          </a:prstGeom>
        </p:spPr>
        <p:txBody>
          <a:bodyPr wrap="none">
            <a:spAutoFit/>
          </a:bodyPr>
          <a:lstStyle/>
          <a:p>
            <a:r>
              <a:rPr lang="en-GB" sz="2400" b="1" u="sng" dirty="0"/>
              <a:t>WEEK 1 – w/c 28</a:t>
            </a:r>
            <a:r>
              <a:rPr lang="en-GB" sz="2400" b="1" u="sng" baseline="30000" dirty="0"/>
              <a:t>th</a:t>
            </a:r>
            <a:r>
              <a:rPr lang="en-GB" sz="2400" b="1" u="sng" dirty="0"/>
              <a:t> February</a:t>
            </a:r>
          </a:p>
        </p:txBody>
      </p:sp>
      <p:pic>
        <p:nvPicPr>
          <p:cNvPr id="4" name="Picture 3">
            <a:extLst>
              <a:ext uri="{FF2B5EF4-FFF2-40B4-BE49-F238E27FC236}">
                <a16:creationId xmlns:a16="http://schemas.microsoft.com/office/drawing/2014/main" id="{7DE04B67-2802-4A53-8D1C-953D50EE2799}"/>
              </a:ext>
            </a:extLst>
          </p:cNvPr>
          <p:cNvPicPr>
            <a:picLocks noChangeAspect="1"/>
          </p:cNvPicPr>
          <p:nvPr/>
        </p:nvPicPr>
        <p:blipFill>
          <a:blip r:embed="rId2"/>
          <a:stretch>
            <a:fillRect/>
          </a:stretch>
        </p:blipFill>
        <p:spPr>
          <a:xfrm>
            <a:off x="7351259" y="1301463"/>
            <a:ext cx="885825" cy="498307"/>
          </a:xfrm>
          <a:prstGeom prst="rect">
            <a:avLst/>
          </a:prstGeom>
        </p:spPr>
      </p:pic>
      <p:pic>
        <p:nvPicPr>
          <p:cNvPr id="5" name="Picture 4">
            <a:extLst>
              <a:ext uri="{FF2B5EF4-FFF2-40B4-BE49-F238E27FC236}">
                <a16:creationId xmlns:a16="http://schemas.microsoft.com/office/drawing/2014/main" id="{0B3A816A-EC67-4B88-9F79-79FAB445BF26}"/>
              </a:ext>
            </a:extLst>
          </p:cNvPr>
          <p:cNvPicPr>
            <a:picLocks noChangeAspect="1"/>
          </p:cNvPicPr>
          <p:nvPr/>
        </p:nvPicPr>
        <p:blipFill>
          <a:blip r:embed="rId3"/>
          <a:stretch>
            <a:fillRect/>
          </a:stretch>
        </p:blipFill>
        <p:spPr>
          <a:xfrm>
            <a:off x="5552848" y="4775200"/>
            <a:ext cx="920523" cy="555851"/>
          </a:xfrm>
          <a:prstGeom prst="rect">
            <a:avLst/>
          </a:prstGeom>
        </p:spPr>
      </p:pic>
      <p:pic>
        <p:nvPicPr>
          <p:cNvPr id="6" name="Picture 5">
            <a:extLst>
              <a:ext uri="{FF2B5EF4-FFF2-40B4-BE49-F238E27FC236}">
                <a16:creationId xmlns:a16="http://schemas.microsoft.com/office/drawing/2014/main" id="{69897DFC-1F5C-4EAF-8668-48B1CFAC51F6}"/>
              </a:ext>
            </a:extLst>
          </p:cNvPr>
          <p:cNvPicPr>
            <a:picLocks noChangeAspect="1"/>
          </p:cNvPicPr>
          <p:nvPr/>
        </p:nvPicPr>
        <p:blipFill>
          <a:blip r:embed="rId4"/>
          <a:stretch>
            <a:fillRect/>
          </a:stretch>
        </p:blipFill>
        <p:spPr>
          <a:xfrm>
            <a:off x="5552848" y="4654663"/>
            <a:ext cx="812862" cy="398462"/>
          </a:xfrm>
          <a:prstGeom prst="rect">
            <a:avLst/>
          </a:prstGeom>
        </p:spPr>
      </p:pic>
      <p:pic>
        <p:nvPicPr>
          <p:cNvPr id="7" name="Picture 6">
            <a:extLst>
              <a:ext uri="{FF2B5EF4-FFF2-40B4-BE49-F238E27FC236}">
                <a16:creationId xmlns:a16="http://schemas.microsoft.com/office/drawing/2014/main" id="{5521D3F1-3B06-40F7-A337-C1FABC6789FC}"/>
              </a:ext>
            </a:extLst>
          </p:cNvPr>
          <p:cNvPicPr>
            <a:picLocks noChangeAspect="1"/>
          </p:cNvPicPr>
          <p:nvPr/>
        </p:nvPicPr>
        <p:blipFill>
          <a:blip r:embed="rId5"/>
          <a:stretch>
            <a:fillRect/>
          </a:stretch>
        </p:blipFill>
        <p:spPr>
          <a:xfrm>
            <a:off x="5626079" y="5270613"/>
            <a:ext cx="847292" cy="365876"/>
          </a:xfrm>
          <a:prstGeom prst="rect">
            <a:avLst/>
          </a:prstGeom>
        </p:spPr>
      </p:pic>
      <p:pic>
        <p:nvPicPr>
          <p:cNvPr id="10" name="Picture 9">
            <a:extLst>
              <a:ext uri="{FF2B5EF4-FFF2-40B4-BE49-F238E27FC236}">
                <a16:creationId xmlns:a16="http://schemas.microsoft.com/office/drawing/2014/main" id="{C50CE8CA-FCBE-4D2D-AA3F-95CFD3304F56}"/>
              </a:ext>
            </a:extLst>
          </p:cNvPr>
          <p:cNvPicPr>
            <a:picLocks noChangeAspect="1"/>
          </p:cNvPicPr>
          <p:nvPr/>
        </p:nvPicPr>
        <p:blipFill>
          <a:blip r:embed="rId6"/>
          <a:stretch>
            <a:fillRect/>
          </a:stretch>
        </p:blipFill>
        <p:spPr>
          <a:xfrm>
            <a:off x="1100014" y="855734"/>
            <a:ext cx="10531392" cy="6002266"/>
          </a:xfrm>
          <a:prstGeom prst="rect">
            <a:avLst/>
          </a:prstGeom>
        </p:spPr>
      </p:pic>
      <p:sp>
        <p:nvSpPr>
          <p:cNvPr id="8" name="TextBox 7">
            <a:extLst>
              <a:ext uri="{FF2B5EF4-FFF2-40B4-BE49-F238E27FC236}">
                <a16:creationId xmlns:a16="http://schemas.microsoft.com/office/drawing/2014/main" id="{AAE166EE-96A7-4836-B205-314747F110A1}"/>
              </a:ext>
            </a:extLst>
          </p:cNvPr>
          <p:cNvSpPr txBox="1"/>
          <p:nvPr/>
        </p:nvSpPr>
        <p:spPr>
          <a:xfrm>
            <a:off x="587538" y="484577"/>
            <a:ext cx="11327744" cy="430887"/>
          </a:xfrm>
          <a:prstGeom prst="rect">
            <a:avLst/>
          </a:prstGeom>
          <a:noFill/>
        </p:spPr>
        <p:txBody>
          <a:bodyPr wrap="square" rtlCol="0">
            <a:spAutoFit/>
          </a:bodyPr>
          <a:lstStyle/>
          <a:p>
            <a:r>
              <a:rPr lang="en-GB" sz="2200" dirty="0"/>
              <a:t>Read through the vocabulary for this week and spend a good amount of time trying to learn it. </a:t>
            </a:r>
          </a:p>
        </p:txBody>
      </p:sp>
    </p:spTree>
    <p:extLst>
      <p:ext uri="{BB962C8B-B14F-4D97-AF65-F5344CB8AC3E}">
        <p14:creationId xmlns:p14="http://schemas.microsoft.com/office/powerpoint/2010/main" val="3567437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C2E503-DC3B-4237-A2EF-3EF97A2A78AE}"/>
              </a:ext>
            </a:extLst>
          </p:cNvPr>
          <p:cNvPicPr>
            <a:picLocks noChangeAspect="1"/>
          </p:cNvPicPr>
          <p:nvPr/>
        </p:nvPicPr>
        <p:blipFill>
          <a:blip r:embed="rId4"/>
          <a:stretch>
            <a:fillRect/>
          </a:stretch>
        </p:blipFill>
        <p:spPr>
          <a:xfrm>
            <a:off x="873125" y="1406298"/>
            <a:ext cx="11130674" cy="4776788"/>
          </a:xfrm>
          <a:prstGeom prst="rect">
            <a:avLst/>
          </a:prstGeom>
        </p:spPr>
      </p:pic>
      <p:sp>
        <p:nvSpPr>
          <p:cNvPr id="3" name="TextBox 2">
            <a:extLst>
              <a:ext uri="{FF2B5EF4-FFF2-40B4-BE49-F238E27FC236}">
                <a16:creationId xmlns:a16="http://schemas.microsoft.com/office/drawing/2014/main" id="{A1EDAFE1-9146-4FF6-89AA-956D865016D1}"/>
              </a:ext>
            </a:extLst>
          </p:cNvPr>
          <p:cNvSpPr txBox="1"/>
          <p:nvPr/>
        </p:nvSpPr>
        <p:spPr>
          <a:xfrm>
            <a:off x="4427342" y="396875"/>
            <a:ext cx="7576457" cy="892552"/>
          </a:xfrm>
          <a:prstGeom prst="rect">
            <a:avLst/>
          </a:prstGeom>
          <a:noFill/>
        </p:spPr>
        <p:txBody>
          <a:bodyPr wrap="square" rtlCol="0">
            <a:spAutoFit/>
          </a:bodyPr>
          <a:lstStyle/>
          <a:p>
            <a:r>
              <a:rPr lang="en-US" sz="2600" dirty="0"/>
              <a:t>Listen to the recording. Copy and complete the table. Which tasks are done in the past, present and future</a:t>
            </a:r>
            <a:r>
              <a:rPr lang="en-US" dirty="0"/>
              <a:t>?</a:t>
            </a:r>
            <a:endParaRPr lang="en-GB" dirty="0"/>
          </a:p>
        </p:txBody>
      </p:sp>
      <p:pic>
        <p:nvPicPr>
          <p:cNvPr id="4" name="16787A8D">
            <a:hlinkClick r:id="" action="ppaction://media"/>
            <a:extLst>
              <a:ext uri="{FF2B5EF4-FFF2-40B4-BE49-F238E27FC236}">
                <a16:creationId xmlns:a16="http://schemas.microsoft.com/office/drawing/2014/main" id="{D42E4CAE-0397-4883-BEA9-0B6B5AEB9A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332442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528064-CB47-472F-924A-628CBF2836E3}"/>
              </a:ext>
            </a:extLst>
          </p:cNvPr>
          <p:cNvSpPr txBox="1"/>
          <p:nvPr/>
        </p:nvSpPr>
        <p:spPr>
          <a:xfrm>
            <a:off x="1770743" y="1886857"/>
            <a:ext cx="9056914" cy="523220"/>
          </a:xfrm>
          <a:prstGeom prst="rect">
            <a:avLst/>
          </a:prstGeom>
          <a:noFill/>
        </p:spPr>
        <p:txBody>
          <a:bodyPr wrap="square" rtlCol="0">
            <a:spAutoFit/>
          </a:bodyPr>
          <a:lstStyle/>
          <a:p>
            <a:r>
              <a:rPr lang="en-US" sz="2800" dirty="0"/>
              <a:t>Start revising for the end of unit assessments next week. </a:t>
            </a:r>
            <a:endParaRPr lang="en-GB" sz="2800" dirty="0"/>
          </a:p>
        </p:txBody>
      </p:sp>
    </p:spTree>
    <p:extLst>
      <p:ext uri="{BB962C8B-B14F-4D97-AF65-F5344CB8AC3E}">
        <p14:creationId xmlns:p14="http://schemas.microsoft.com/office/powerpoint/2010/main" val="4058396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990142-1B41-448E-8F1C-1C6AC737473E}"/>
              </a:ext>
            </a:extLst>
          </p:cNvPr>
          <p:cNvSpPr/>
          <p:nvPr/>
        </p:nvSpPr>
        <p:spPr>
          <a:xfrm>
            <a:off x="325243" y="256435"/>
            <a:ext cx="3017686" cy="461665"/>
          </a:xfrm>
          <a:prstGeom prst="rect">
            <a:avLst/>
          </a:prstGeom>
        </p:spPr>
        <p:txBody>
          <a:bodyPr wrap="none">
            <a:spAutoFit/>
          </a:bodyPr>
          <a:lstStyle/>
          <a:p>
            <a:r>
              <a:rPr lang="en-GB" sz="2400" b="1" u="sng" dirty="0"/>
              <a:t>WEEK 6 – w/c 7</a:t>
            </a:r>
            <a:r>
              <a:rPr lang="en-GB" sz="2400" b="1" u="sng" baseline="30000" dirty="0"/>
              <a:t>th</a:t>
            </a:r>
            <a:r>
              <a:rPr lang="en-GB" sz="2400" b="1" u="sng" dirty="0"/>
              <a:t> April</a:t>
            </a:r>
          </a:p>
        </p:txBody>
      </p:sp>
      <p:pic>
        <p:nvPicPr>
          <p:cNvPr id="4" name="Picture 3">
            <a:extLst>
              <a:ext uri="{FF2B5EF4-FFF2-40B4-BE49-F238E27FC236}">
                <a16:creationId xmlns:a16="http://schemas.microsoft.com/office/drawing/2014/main" id="{9071C788-E358-4ACD-804A-D5BA099629BD}"/>
              </a:ext>
            </a:extLst>
          </p:cNvPr>
          <p:cNvPicPr>
            <a:picLocks noChangeAspect="1"/>
          </p:cNvPicPr>
          <p:nvPr/>
        </p:nvPicPr>
        <p:blipFill>
          <a:blip r:embed="rId2"/>
          <a:stretch>
            <a:fillRect/>
          </a:stretch>
        </p:blipFill>
        <p:spPr>
          <a:xfrm>
            <a:off x="2190680" y="3517515"/>
            <a:ext cx="7588481" cy="2980266"/>
          </a:xfrm>
          <a:prstGeom prst="rect">
            <a:avLst/>
          </a:prstGeom>
        </p:spPr>
      </p:pic>
      <p:sp>
        <p:nvSpPr>
          <p:cNvPr id="5" name="TextBox 4">
            <a:extLst>
              <a:ext uri="{FF2B5EF4-FFF2-40B4-BE49-F238E27FC236}">
                <a16:creationId xmlns:a16="http://schemas.microsoft.com/office/drawing/2014/main" id="{14EB7746-2B94-455D-B80C-F9F44A864C1A}"/>
              </a:ext>
            </a:extLst>
          </p:cNvPr>
          <p:cNvSpPr txBox="1"/>
          <p:nvPr/>
        </p:nvSpPr>
        <p:spPr>
          <a:xfrm>
            <a:off x="325243" y="3033361"/>
            <a:ext cx="10237339" cy="492443"/>
          </a:xfrm>
          <a:prstGeom prst="rect">
            <a:avLst/>
          </a:prstGeom>
          <a:noFill/>
        </p:spPr>
        <p:txBody>
          <a:bodyPr wrap="square" rtlCol="0">
            <a:spAutoFit/>
          </a:bodyPr>
          <a:lstStyle/>
          <a:p>
            <a:r>
              <a:rPr lang="en-GB" sz="2600" dirty="0"/>
              <a:t>There is an Easter section on </a:t>
            </a:r>
            <a:r>
              <a:rPr lang="en-GB" sz="2600" dirty="0" err="1"/>
              <a:t>Linguascope</a:t>
            </a:r>
            <a:r>
              <a:rPr lang="en-GB" sz="2600" dirty="0"/>
              <a:t> in the beginner section too. </a:t>
            </a:r>
          </a:p>
        </p:txBody>
      </p:sp>
      <p:sp>
        <p:nvSpPr>
          <p:cNvPr id="6" name="Oval 5">
            <a:extLst>
              <a:ext uri="{FF2B5EF4-FFF2-40B4-BE49-F238E27FC236}">
                <a16:creationId xmlns:a16="http://schemas.microsoft.com/office/drawing/2014/main" id="{ACAF153F-BC49-4FC2-A436-6802CE669EB2}"/>
              </a:ext>
            </a:extLst>
          </p:cNvPr>
          <p:cNvSpPr/>
          <p:nvPr/>
        </p:nvSpPr>
        <p:spPr>
          <a:xfrm>
            <a:off x="7863850" y="3517515"/>
            <a:ext cx="1501376" cy="1533455"/>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EEFFB26-D0B9-43C7-AFBF-F1E6D199BD6C}"/>
              </a:ext>
            </a:extLst>
          </p:cNvPr>
          <p:cNvSpPr/>
          <p:nvPr/>
        </p:nvSpPr>
        <p:spPr>
          <a:xfrm>
            <a:off x="351932" y="740296"/>
            <a:ext cx="11265975" cy="2308324"/>
          </a:xfrm>
          <a:prstGeom prst="rect">
            <a:avLst/>
          </a:prstGeom>
        </p:spPr>
        <p:txBody>
          <a:bodyPr wrap="square">
            <a:spAutoFit/>
          </a:bodyPr>
          <a:lstStyle/>
          <a:p>
            <a:r>
              <a:rPr lang="en-GB" sz="2400" dirty="0"/>
              <a:t>This week is assessment week. Spend some time revising all of the vocab on these slides so far (or on your chapter 5 vocab sheet which is in your orange book) and then email your teacher for the test papers. </a:t>
            </a:r>
          </a:p>
          <a:p>
            <a:endParaRPr lang="en-GB" sz="2400" dirty="0"/>
          </a:p>
          <a:p>
            <a:r>
              <a:rPr lang="en-GB" sz="2400" dirty="0"/>
              <a:t>There is also some information about Easter in Spain to read through or you could research how Easter is celebrated in another Spanish speaking country. </a:t>
            </a:r>
          </a:p>
        </p:txBody>
      </p:sp>
    </p:spTree>
    <p:extLst>
      <p:ext uri="{BB962C8B-B14F-4D97-AF65-F5344CB8AC3E}">
        <p14:creationId xmlns:p14="http://schemas.microsoft.com/office/powerpoint/2010/main" val="840733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BC958D5D-7512-471A-BD30-D538078DA92A}"/>
              </a:ext>
            </a:extLst>
          </p:cNvPr>
          <p:cNvSpPr>
            <a:spLocks noChangeArrowheads="1"/>
          </p:cNvSpPr>
          <p:nvPr/>
        </p:nvSpPr>
        <p:spPr bwMode="auto">
          <a:xfrm>
            <a:off x="1524001" y="3244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099" name="Rectangle 5">
            <a:extLst>
              <a:ext uri="{FF2B5EF4-FFF2-40B4-BE49-F238E27FC236}">
                <a16:creationId xmlns:a16="http://schemas.microsoft.com/office/drawing/2014/main" id="{B33C4B78-87FC-495D-A0BA-2BE9BCEC9E9F}"/>
              </a:ext>
            </a:extLst>
          </p:cNvPr>
          <p:cNvSpPr>
            <a:spLocks noChangeArrowheads="1"/>
          </p:cNvSpPr>
          <p:nvPr/>
        </p:nvSpPr>
        <p:spPr bwMode="auto">
          <a:xfrm>
            <a:off x="1524001" y="3244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00" name="Text Box 6">
            <a:extLst>
              <a:ext uri="{FF2B5EF4-FFF2-40B4-BE49-F238E27FC236}">
                <a16:creationId xmlns:a16="http://schemas.microsoft.com/office/drawing/2014/main" id="{7E017006-0FB4-4DD5-910F-688B317A0C6C}"/>
              </a:ext>
            </a:extLst>
          </p:cNvPr>
          <p:cNvSpPr txBox="1">
            <a:spLocks noChangeArrowheads="1"/>
          </p:cNvSpPr>
          <p:nvPr/>
        </p:nvSpPr>
        <p:spPr bwMode="auto">
          <a:xfrm>
            <a:off x="1992313" y="404813"/>
            <a:ext cx="8208962"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The Spanish word for 'Easter' is </a:t>
            </a:r>
            <a:r>
              <a:rPr lang="en-GB" altLang="en-US" sz="2800" b="1" i="1"/>
              <a:t>Pascua</a:t>
            </a:r>
            <a:r>
              <a:rPr lang="en-GB" altLang="en-US" sz="2800"/>
              <a:t>. </a:t>
            </a:r>
            <a:br>
              <a:rPr lang="en-GB" altLang="en-US" sz="2800"/>
            </a:br>
            <a:endParaRPr lang="en-GB" altLang="en-US" sz="2800"/>
          </a:p>
          <a:p>
            <a:pPr eaLnBrk="1" hangingPunct="1">
              <a:spcBef>
                <a:spcPct val="50000"/>
              </a:spcBef>
            </a:pPr>
            <a:r>
              <a:rPr lang="en-GB" altLang="en-US" sz="2800"/>
              <a:t>The seven days leading up to Easter Sunday are called Holy Week, or </a:t>
            </a:r>
            <a:r>
              <a:rPr lang="en-GB" altLang="en-US" sz="2800" b="1" i="1"/>
              <a:t>La Semana Santa </a:t>
            </a:r>
            <a:r>
              <a:rPr lang="en-GB" altLang="en-US" sz="2800"/>
              <a:t>in Spanish.</a:t>
            </a:r>
            <a:r>
              <a:rPr lang="en-GB" altLang="en-US" sz="2800" b="1" i="1"/>
              <a:t>  </a:t>
            </a:r>
          </a:p>
          <a:p>
            <a:pPr eaLnBrk="1" hangingPunct="1">
              <a:spcBef>
                <a:spcPct val="50000"/>
              </a:spcBef>
            </a:pPr>
            <a:endParaRPr lang="en-GB" altLang="en-US" sz="2800" b="1" i="1"/>
          </a:p>
          <a:p>
            <a:pPr eaLnBrk="1" hangingPunct="1">
              <a:spcBef>
                <a:spcPct val="50000"/>
              </a:spcBef>
            </a:pPr>
            <a:r>
              <a:rPr lang="en-GB" altLang="en-US" sz="2800"/>
              <a:t>All over Spain, it is a week of spectacular street processions (</a:t>
            </a:r>
            <a:r>
              <a:rPr lang="en-GB" altLang="en-US" sz="2800" b="1"/>
              <a:t>procesiones</a:t>
            </a:r>
            <a:r>
              <a:rPr lang="en-GB" altLang="en-US" sz="2800"/>
              <a:t>). </a:t>
            </a:r>
          </a:p>
        </p:txBody>
      </p:sp>
      <p:sp>
        <p:nvSpPr>
          <p:cNvPr id="4101" name="Rectangle 7">
            <a:extLst>
              <a:ext uri="{FF2B5EF4-FFF2-40B4-BE49-F238E27FC236}">
                <a16:creationId xmlns:a16="http://schemas.microsoft.com/office/drawing/2014/main" id="{8B3933F4-5181-4F7E-BD4B-2698D4C52FE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4102" name="Picture 9" descr="MCj04046750000[1]">
            <a:extLst>
              <a:ext uri="{FF2B5EF4-FFF2-40B4-BE49-F238E27FC236}">
                <a16:creationId xmlns:a16="http://schemas.microsoft.com/office/drawing/2014/main" id="{365BC60B-5003-41DA-BCAB-40A95E01E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664" y="4149725"/>
            <a:ext cx="22256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122" name="Text Box 4">
            <a:extLst>
              <a:ext uri="{FF2B5EF4-FFF2-40B4-BE49-F238E27FC236}">
                <a16:creationId xmlns:a16="http://schemas.microsoft.com/office/drawing/2014/main" id="{5333E4D4-A5A4-4BBE-B1E0-AD514ACC903E}"/>
              </a:ext>
            </a:extLst>
          </p:cNvPr>
          <p:cNvSpPr txBox="1">
            <a:spLocks noChangeArrowheads="1"/>
          </p:cNvSpPr>
          <p:nvPr/>
        </p:nvSpPr>
        <p:spPr bwMode="auto">
          <a:xfrm>
            <a:off x="2063750" y="476250"/>
            <a:ext cx="8135938"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During La Semana Santa, starting on el Domingo de Ramos, Spanish towns have street parades every day.  </a:t>
            </a:r>
            <a:br>
              <a:rPr lang="en-GB" altLang="en-US" sz="2800"/>
            </a:br>
            <a:endParaRPr lang="en-GB" altLang="en-US" sz="2800"/>
          </a:p>
          <a:p>
            <a:pPr eaLnBrk="1" hangingPunct="1">
              <a:spcBef>
                <a:spcPct val="50000"/>
              </a:spcBef>
            </a:pPr>
            <a:r>
              <a:rPr lang="en-GB" altLang="en-US" sz="2800"/>
              <a:t>In the processions, people carry and follow floats, </a:t>
            </a:r>
            <a:br>
              <a:rPr lang="en-GB" altLang="en-US" sz="2800"/>
            </a:br>
            <a:r>
              <a:rPr lang="en-GB" altLang="en-US" sz="2800"/>
              <a:t>known as </a:t>
            </a:r>
            <a:r>
              <a:rPr lang="en-GB" altLang="en-US" sz="2800" b="1" i="1"/>
              <a:t>pasos</a:t>
            </a:r>
            <a:r>
              <a:rPr lang="en-GB" altLang="en-US" sz="2800"/>
              <a:t>.  </a:t>
            </a:r>
            <a:br>
              <a:rPr lang="en-GB" altLang="en-US" sz="2800"/>
            </a:br>
            <a:endParaRPr lang="en-GB" altLang="en-US" sz="2800"/>
          </a:p>
          <a:p>
            <a:pPr eaLnBrk="1" hangingPunct="1">
              <a:spcBef>
                <a:spcPct val="50000"/>
              </a:spcBef>
            </a:pPr>
            <a:br>
              <a:rPr lang="en-GB" altLang="en-US" sz="2800"/>
            </a:br>
            <a:endParaRPr lang="en-GB" altLang="en-US" sz="2800"/>
          </a:p>
        </p:txBody>
      </p:sp>
      <p:pic>
        <p:nvPicPr>
          <p:cNvPr id="5123" name="Picture 6" descr="Domingo_de_ramos_astorga">
            <a:extLst>
              <a:ext uri="{FF2B5EF4-FFF2-40B4-BE49-F238E27FC236}">
                <a16:creationId xmlns:a16="http://schemas.microsoft.com/office/drawing/2014/main" id="{C12B53A0-3F3C-4F9A-B8EF-8F8FE56BF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3716339"/>
            <a:ext cx="3810000" cy="284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4" name="Text Box 7">
            <a:extLst>
              <a:ext uri="{FF2B5EF4-FFF2-40B4-BE49-F238E27FC236}">
                <a16:creationId xmlns:a16="http://schemas.microsoft.com/office/drawing/2014/main" id="{7457180D-CD96-43F5-A887-3227DCC78137}"/>
              </a:ext>
            </a:extLst>
          </p:cNvPr>
          <p:cNvSpPr txBox="1">
            <a:spLocks noChangeArrowheads="1"/>
          </p:cNvSpPr>
          <p:nvPr/>
        </p:nvSpPr>
        <p:spPr bwMode="auto">
          <a:xfrm>
            <a:off x="6024563" y="3716338"/>
            <a:ext cx="4392612"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On the floats, there are statues of Jesús and </a:t>
            </a:r>
            <a:r>
              <a:rPr lang="en-GB" altLang="en-US" sz="2800" i="1"/>
              <a:t>La Virgen María.  </a:t>
            </a:r>
            <a:r>
              <a:rPr lang="en-GB" altLang="en-US" sz="2800"/>
              <a:t>The floats are beautifully decorated with flowers, gold, silver, candles and fine fabrics.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146" name="Text Box 4">
            <a:extLst>
              <a:ext uri="{FF2B5EF4-FFF2-40B4-BE49-F238E27FC236}">
                <a16:creationId xmlns:a16="http://schemas.microsoft.com/office/drawing/2014/main" id="{7C54E8B1-8788-4F23-A315-046AFE522A61}"/>
              </a:ext>
            </a:extLst>
          </p:cNvPr>
          <p:cNvSpPr txBox="1">
            <a:spLocks noChangeArrowheads="1"/>
          </p:cNvSpPr>
          <p:nvPr/>
        </p:nvSpPr>
        <p:spPr bwMode="auto">
          <a:xfrm>
            <a:off x="1703388" y="333375"/>
            <a:ext cx="8642350"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Easter week in Spain is a time of serious processions and remembering the events leading up to and including the death of Jesus.  </a:t>
            </a:r>
          </a:p>
          <a:p>
            <a:pPr eaLnBrk="1" hangingPunct="1">
              <a:spcBef>
                <a:spcPct val="50000"/>
              </a:spcBef>
            </a:pPr>
            <a:br>
              <a:rPr lang="en-GB" altLang="en-US" sz="2800"/>
            </a:br>
            <a:r>
              <a:rPr lang="en-GB" altLang="en-US" sz="2800"/>
              <a:t>But, on Easter Day (</a:t>
            </a:r>
            <a:r>
              <a:rPr lang="en-GB" altLang="en-US" sz="2800" b="1"/>
              <a:t>El Domingo de Resurrección</a:t>
            </a:r>
            <a:r>
              <a:rPr lang="en-GB" altLang="en-US" sz="2800"/>
              <a:t>) it is a day of happiness and celebration because on this day the Resurrection of Jesus is remembered. </a:t>
            </a:r>
          </a:p>
          <a:p>
            <a:pPr eaLnBrk="1" hangingPunct="1">
              <a:spcBef>
                <a:spcPct val="50000"/>
              </a:spcBef>
            </a:pPr>
            <a:endParaRPr lang="en-GB" altLang="en-US" sz="2800"/>
          </a:p>
          <a:p>
            <a:pPr eaLnBrk="1" hangingPunct="1">
              <a:spcBef>
                <a:spcPct val="50000"/>
              </a:spcBef>
            </a:pPr>
            <a:r>
              <a:rPr lang="en-GB" altLang="en-US" sz="2800"/>
              <a:t>In recent years the tradition of giving Easter Eggs has really taken off.</a:t>
            </a:r>
          </a:p>
        </p:txBody>
      </p:sp>
      <p:pic>
        <p:nvPicPr>
          <p:cNvPr id="6147" name="Picture 6" descr="MCj04363950000[1]">
            <a:extLst>
              <a:ext uri="{FF2B5EF4-FFF2-40B4-BE49-F238E27FC236}">
                <a16:creationId xmlns:a16="http://schemas.microsoft.com/office/drawing/2014/main" id="{06880D69-1083-4605-AB8C-C5343B4E5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888"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7" descr="MCj04363940000[1]">
            <a:extLst>
              <a:ext uri="{FF2B5EF4-FFF2-40B4-BE49-F238E27FC236}">
                <a16:creationId xmlns:a16="http://schemas.microsoft.com/office/drawing/2014/main" id="{237AD7B2-1F53-49DB-9060-C3E14CC3B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descr="MCj04363940000[1]">
            <a:extLst>
              <a:ext uri="{FF2B5EF4-FFF2-40B4-BE49-F238E27FC236}">
                <a16:creationId xmlns:a16="http://schemas.microsoft.com/office/drawing/2014/main" id="{427B4D34-DDC5-443D-BC35-1749DBFD2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descr="MCj04363950000[1]">
            <a:extLst>
              <a:ext uri="{FF2B5EF4-FFF2-40B4-BE49-F238E27FC236}">
                <a16:creationId xmlns:a16="http://schemas.microsoft.com/office/drawing/2014/main" id="{44439590-D3D9-4013-8C8B-EBD4AF1A6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3"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148" name="Text Box 4">
            <a:extLst>
              <a:ext uri="{FF2B5EF4-FFF2-40B4-BE49-F238E27FC236}">
                <a16:creationId xmlns:a16="http://schemas.microsoft.com/office/drawing/2014/main" id="{EA3D885E-3808-47B1-ADBD-3814A9B5EFBF}"/>
              </a:ext>
            </a:extLst>
          </p:cNvPr>
          <p:cNvSpPr txBox="1">
            <a:spLocks noChangeArrowheads="1"/>
          </p:cNvSpPr>
          <p:nvPr/>
        </p:nvSpPr>
        <p:spPr bwMode="auto">
          <a:xfrm>
            <a:off x="2279651" y="476251"/>
            <a:ext cx="734377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a:t>The most exciting place to visit during La </a:t>
            </a:r>
            <a:r>
              <a:rPr lang="en-GB" altLang="en-US" sz="2800" dirty="0" err="1"/>
              <a:t>Semana</a:t>
            </a:r>
            <a:r>
              <a:rPr lang="en-GB" altLang="en-US" sz="2800" dirty="0"/>
              <a:t> Santa is probably the city of </a:t>
            </a:r>
            <a:r>
              <a:rPr lang="en-GB" altLang="en-US" sz="2800" i="1" dirty="0"/>
              <a:t>Sevilla</a:t>
            </a:r>
            <a:r>
              <a:rPr lang="en-GB" altLang="en-US" sz="2800" dirty="0"/>
              <a:t> in the south of Spain.  </a:t>
            </a:r>
            <a:br>
              <a:rPr lang="en-GB" altLang="en-US" sz="2800" dirty="0"/>
            </a:br>
            <a:endParaRPr lang="en-GB" altLang="en-US" sz="2800" dirty="0"/>
          </a:p>
          <a:p>
            <a:pPr eaLnBrk="1" hangingPunct="1">
              <a:spcBef>
                <a:spcPct val="50000"/>
              </a:spcBef>
            </a:pPr>
            <a:r>
              <a:rPr lang="en-GB" altLang="en-US" sz="2800" dirty="0"/>
              <a:t>Its processions are the most impressive and famous, attracting hundreds of thousands of visitors.  </a:t>
            </a:r>
            <a:br>
              <a:rPr lang="en-GB" altLang="en-US" sz="2800" dirty="0"/>
            </a:br>
            <a:endParaRPr lang="en-GB" altLang="en-US" sz="2800" dirty="0"/>
          </a:p>
          <a:p>
            <a:pPr eaLnBrk="1" hangingPunct="1">
              <a:spcBef>
                <a:spcPct val="50000"/>
              </a:spcBef>
            </a:pPr>
            <a:r>
              <a:rPr lang="en-GB" altLang="en-US" sz="2800" dirty="0"/>
              <a:t>As a result, the city becomes overcrowded, but it is a very exciting and interesting time to be there!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E128C-F93A-A146-A124-088673DD6393}"/>
              </a:ext>
            </a:extLst>
          </p:cNvPr>
          <p:cNvSpPr>
            <a:spLocks noGrp="1"/>
          </p:cNvSpPr>
          <p:nvPr>
            <p:ph type="title"/>
          </p:nvPr>
        </p:nvSpPr>
        <p:spPr/>
        <p:txBody>
          <a:bodyPr/>
          <a:lstStyle/>
          <a:p>
            <a:r>
              <a:rPr lang="en-US" dirty="0"/>
              <a:t>Copy the grammar point below in to your books</a:t>
            </a:r>
          </a:p>
        </p:txBody>
      </p:sp>
      <p:pic>
        <p:nvPicPr>
          <p:cNvPr id="3" name="Picture 2"/>
          <p:cNvPicPr>
            <a:picLocks noChangeAspect="1"/>
          </p:cNvPicPr>
          <p:nvPr/>
        </p:nvPicPr>
        <p:blipFill>
          <a:blip r:embed="rId2"/>
          <a:stretch>
            <a:fillRect/>
          </a:stretch>
        </p:blipFill>
        <p:spPr>
          <a:xfrm>
            <a:off x="838200" y="1690688"/>
            <a:ext cx="7890253" cy="4788568"/>
          </a:xfrm>
          <a:prstGeom prst="rect">
            <a:avLst/>
          </a:prstGeom>
        </p:spPr>
      </p:pic>
    </p:spTree>
    <p:extLst>
      <p:ext uri="{BB962C8B-B14F-4D97-AF65-F5344CB8AC3E}">
        <p14:creationId xmlns:p14="http://schemas.microsoft.com/office/powerpoint/2010/main" val="2927859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84288" y="1705861"/>
            <a:ext cx="5245769" cy="2123658"/>
          </a:xfrm>
          <a:prstGeom prst="rect">
            <a:avLst/>
          </a:prstGeom>
        </p:spPr>
        <p:txBody>
          <a:bodyPr wrap="square">
            <a:spAutoFit/>
          </a:bodyPr>
          <a:lstStyle/>
          <a:p>
            <a:pPr marL="285750" indent="-285750">
              <a:buFont typeface="Arial" panose="020B0604020202020204" pitchFamily="34" charset="0"/>
              <a:buChar char="•"/>
            </a:pPr>
            <a:r>
              <a:rPr lang="en-US" sz="4400" b="1" dirty="0"/>
              <a:t>Translate the adverts in to English.</a:t>
            </a:r>
          </a:p>
        </p:txBody>
      </p:sp>
      <p:pic>
        <p:nvPicPr>
          <p:cNvPr id="3" name="Picture 2"/>
          <p:cNvPicPr>
            <a:picLocks noChangeAspect="1"/>
          </p:cNvPicPr>
          <p:nvPr/>
        </p:nvPicPr>
        <p:blipFill rotWithShape="1">
          <a:blip r:embed="rId2"/>
          <a:srcRect l="12677" t="10973" r="10386" b="6566"/>
          <a:stretch/>
        </p:blipFill>
        <p:spPr>
          <a:xfrm>
            <a:off x="0" y="0"/>
            <a:ext cx="6684288" cy="7099065"/>
          </a:xfrm>
          <a:prstGeom prst="rect">
            <a:avLst/>
          </a:prstGeom>
        </p:spPr>
      </p:pic>
    </p:spTree>
    <p:extLst>
      <p:ext uri="{BB962C8B-B14F-4D97-AF65-F5344CB8AC3E}">
        <p14:creationId xmlns:p14="http://schemas.microsoft.com/office/powerpoint/2010/main" val="2847945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FED18-7DCD-FA4A-8DEF-C2548401914D}"/>
              </a:ext>
            </a:extLst>
          </p:cNvPr>
          <p:cNvSpPr>
            <a:spLocks noGrp="1"/>
          </p:cNvSpPr>
          <p:nvPr>
            <p:ph type="title"/>
          </p:nvPr>
        </p:nvSpPr>
        <p:spPr>
          <a:xfrm>
            <a:off x="98888" y="-114263"/>
            <a:ext cx="10515600" cy="1325563"/>
          </a:xfrm>
        </p:spPr>
        <p:txBody>
          <a:bodyPr>
            <a:normAutofit fontScale="90000"/>
          </a:bodyPr>
          <a:lstStyle/>
          <a:p>
            <a:r>
              <a:rPr lang="en-US" dirty="0" err="1"/>
              <a:t>Linguascope</a:t>
            </a:r>
            <a:r>
              <a:rPr lang="en-US" dirty="0"/>
              <a:t> practice…</a:t>
            </a:r>
            <a:br>
              <a:rPr lang="en-US" dirty="0"/>
            </a:br>
            <a:r>
              <a:rPr lang="en-US" sz="2800" dirty="0"/>
              <a:t>Revisit rooms in the house for 5 minutes in the beginner section.</a:t>
            </a:r>
            <a:br>
              <a:rPr lang="en-US" sz="2800" dirty="0"/>
            </a:br>
            <a:r>
              <a:rPr lang="en-US" sz="2800" dirty="0"/>
              <a:t>Make sure you have any new vocab written down</a:t>
            </a:r>
          </a:p>
        </p:txBody>
      </p:sp>
      <p:sp>
        <p:nvSpPr>
          <p:cNvPr id="4" name="TextBox 3">
            <a:extLst>
              <a:ext uri="{FF2B5EF4-FFF2-40B4-BE49-F238E27FC236}">
                <a16:creationId xmlns:a16="http://schemas.microsoft.com/office/drawing/2014/main" id="{A278C410-0596-E744-8BE8-7457A5FC889A}"/>
              </a:ext>
            </a:extLst>
          </p:cNvPr>
          <p:cNvSpPr txBox="1"/>
          <p:nvPr/>
        </p:nvSpPr>
        <p:spPr>
          <a:xfrm>
            <a:off x="8357908" y="380303"/>
            <a:ext cx="4214812" cy="830997"/>
          </a:xfrm>
          <a:prstGeom prst="rect">
            <a:avLst/>
          </a:prstGeom>
          <a:noFill/>
        </p:spPr>
        <p:txBody>
          <a:bodyPr wrap="square" rtlCol="0">
            <a:spAutoFit/>
          </a:bodyPr>
          <a:lstStyle/>
          <a:p>
            <a:r>
              <a:rPr lang="en-US" sz="2400" dirty="0">
                <a:solidFill>
                  <a:srgbClr val="FF0000"/>
                </a:solidFill>
              </a:rPr>
              <a:t>USERNAME = </a:t>
            </a:r>
            <a:r>
              <a:rPr lang="en-US" sz="2400" dirty="0" err="1">
                <a:solidFill>
                  <a:srgbClr val="FF0000"/>
                </a:solidFill>
              </a:rPr>
              <a:t>kingshill</a:t>
            </a:r>
            <a:endParaRPr lang="en-US" sz="2400" dirty="0">
              <a:solidFill>
                <a:srgbClr val="FF0000"/>
              </a:solidFill>
            </a:endParaRPr>
          </a:p>
          <a:p>
            <a:r>
              <a:rPr lang="en-US" sz="2400" dirty="0">
                <a:solidFill>
                  <a:srgbClr val="FF0000"/>
                </a:solidFill>
              </a:rPr>
              <a:t>PASSWORD = mfl123*</a:t>
            </a:r>
          </a:p>
        </p:txBody>
      </p:sp>
      <p:pic>
        <p:nvPicPr>
          <p:cNvPr id="5" name="Picture 4"/>
          <p:cNvPicPr>
            <a:picLocks noChangeAspect="1"/>
          </p:cNvPicPr>
          <p:nvPr/>
        </p:nvPicPr>
        <p:blipFill>
          <a:blip r:embed="rId2"/>
          <a:stretch>
            <a:fillRect/>
          </a:stretch>
        </p:blipFill>
        <p:spPr>
          <a:xfrm>
            <a:off x="282610" y="1394920"/>
            <a:ext cx="11603748" cy="5595427"/>
          </a:xfrm>
          <a:prstGeom prst="rect">
            <a:avLst/>
          </a:prstGeom>
        </p:spPr>
      </p:pic>
      <p:sp>
        <p:nvSpPr>
          <p:cNvPr id="7" name="Oval 6">
            <a:extLst>
              <a:ext uri="{FF2B5EF4-FFF2-40B4-BE49-F238E27FC236}">
                <a16:creationId xmlns:a16="http://schemas.microsoft.com/office/drawing/2014/main" id="{DC353F3B-F34E-3641-AC88-CAAF9901F0AD}"/>
              </a:ext>
            </a:extLst>
          </p:cNvPr>
          <p:cNvSpPr/>
          <p:nvPr/>
        </p:nvSpPr>
        <p:spPr>
          <a:xfrm>
            <a:off x="6084484" y="1394920"/>
            <a:ext cx="1757363" cy="16245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285604" y="3274936"/>
            <a:ext cx="4592963" cy="3583064"/>
          </a:xfrm>
          <a:prstGeom prst="rect">
            <a:avLst/>
          </a:prstGeom>
        </p:spPr>
      </p:pic>
    </p:spTree>
    <p:extLst>
      <p:ext uri="{BB962C8B-B14F-4D97-AF65-F5344CB8AC3E}">
        <p14:creationId xmlns:p14="http://schemas.microsoft.com/office/powerpoint/2010/main" val="139659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240848" y="1737880"/>
            <a:ext cx="9544050" cy="2571750"/>
          </a:xfrm>
          <a:prstGeom prst="rect">
            <a:avLst/>
          </a:prstGeom>
        </p:spPr>
      </p:pic>
      <p:pic>
        <p:nvPicPr>
          <p:cNvPr id="5" name="Picture 4"/>
          <p:cNvPicPr>
            <a:picLocks noChangeAspect="1"/>
          </p:cNvPicPr>
          <p:nvPr/>
        </p:nvPicPr>
        <p:blipFill>
          <a:blip r:embed="rId5"/>
          <a:stretch>
            <a:fillRect/>
          </a:stretch>
        </p:blipFill>
        <p:spPr>
          <a:xfrm>
            <a:off x="1026535" y="4771592"/>
            <a:ext cx="5172075" cy="619125"/>
          </a:xfrm>
          <a:prstGeom prst="rect">
            <a:avLst/>
          </a:prstGeom>
        </p:spPr>
      </p:pic>
      <p:sp>
        <p:nvSpPr>
          <p:cNvPr id="6" name="TextBox 5"/>
          <p:cNvSpPr txBox="1"/>
          <p:nvPr/>
        </p:nvSpPr>
        <p:spPr>
          <a:xfrm>
            <a:off x="1026535" y="768927"/>
            <a:ext cx="9000692" cy="400110"/>
          </a:xfrm>
          <a:prstGeom prst="rect">
            <a:avLst/>
          </a:prstGeom>
          <a:noFill/>
        </p:spPr>
        <p:txBody>
          <a:bodyPr wrap="square" rtlCol="0">
            <a:spAutoFit/>
          </a:bodyPr>
          <a:lstStyle/>
          <a:p>
            <a:r>
              <a:rPr lang="en-GB" sz="2000" b="1" dirty="0"/>
              <a:t>Listen to the recording. Fill in the gap with one of the words from below. </a:t>
            </a:r>
          </a:p>
        </p:txBody>
      </p:sp>
      <p:pic>
        <p:nvPicPr>
          <p:cNvPr id="7" name="Picture 6"/>
          <p:cNvPicPr>
            <a:picLocks noChangeAspect="1"/>
          </p:cNvPicPr>
          <p:nvPr/>
        </p:nvPicPr>
        <p:blipFill>
          <a:blip r:embed="rId6"/>
          <a:stretch>
            <a:fillRect/>
          </a:stretch>
        </p:blipFill>
        <p:spPr>
          <a:xfrm>
            <a:off x="4736523" y="1737880"/>
            <a:ext cx="1276350" cy="762000"/>
          </a:xfrm>
          <a:prstGeom prst="rect">
            <a:avLst/>
          </a:prstGeom>
        </p:spPr>
      </p:pic>
      <p:pic>
        <p:nvPicPr>
          <p:cNvPr id="8" name="A151077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0675" y="1169037"/>
            <a:ext cx="609600" cy="609600"/>
          </a:xfrm>
          <a:prstGeom prst="rect">
            <a:avLst/>
          </a:prstGeom>
        </p:spPr>
      </p:pic>
    </p:spTree>
    <p:extLst>
      <p:ext uri="{BB962C8B-B14F-4D97-AF65-F5344CB8AC3E}">
        <p14:creationId xmlns:p14="http://schemas.microsoft.com/office/powerpoint/2010/main" val="2685153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83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5460" y="1789400"/>
            <a:ext cx="6135195" cy="4050291"/>
          </a:xfrm>
          <a:prstGeom prst="rect">
            <a:avLst/>
          </a:prstGeom>
        </p:spPr>
      </p:pic>
      <p:sp>
        <p:nvSpPr>
          <p:cNvPr id="3" name="TextBox 2"/>
          <p:cNvSpPr txBox="1"/>
          <p:nvPr/>
        </p:nvSpPr>
        <p:spPr>
          <a:xfrm>
            <a:off x="2192482" y="581891"/>
            <a:ext cx="7564581" cy="830997"/>
          </a:xfrm>
          <a:prstGeom prst="rect">
            <a:avLst/>
          </a:prstGeom>
          <a:noFill/>
        </p:spPr>
        <p:txBody>
          <a:bodyPr wrap="square" rtlCol="0">
            <a:spAutoFit/>
          </a:bodyPr>
          <a:lstStyle/>
          <a:p>
            <a:r>
              <a:rPr lang="en-GB" sz="2400" b="1" dirty="0"/>
              <a:t>Below is a reminder of how to compare things. Make a note of the grammar point below. </a:t>
            </a:r>
          </a:p>
        </p:txBody>
      </p:sp>
    </p:spTree>
    <p:extLst>
      <p:ext uri="{BB962C8B-B14F-4D97-AF65-F5344CB8AC3E}">
        <p14:creationId xmlns:p14="http://schemas.microsoft.com/office/powerpoint/2010/main" val="4283276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8657" y="176615"/>
            <a:ext cx="10204898" cy="6749599"/>
          </a:xfrm>
          <a:prstGeom prst="rect">
            <a:avLst/>
          </a:prstGeom>
        </p:spPr>
      </p:pic>
      <p:sp>
        <p:nvSpPr>
          <p:cNvPr id="3" name="TextBox 2"/>
          <p:cNvSpPr txBox="1"/>
          <p:nvPr/>
        </p:nvSpPr>
        <p:spPr>
          <a:xfrm>
            <a:off x="6130344" y="0"/>
            <a:ext cx="5112912" cy="2807594"/>
          </a:xfrm>
          <a:prstGeom prst="rect">
            <a:avLst/>
          </a:prstGeom>
          <a:solidFill>
            <a:schemeClr val="bg1"/>
          </a:solidFill>
        </p:spPr>
        <p:txBody>
          <a:bodyPr wrap="square" rtlCol="0">
            <a:spAutoFit/>
          </a:bodyPr>
          <a:lstStyle/>
          <a:p>
            <a:endParaRPr lang="en-GB" dirty="0"/>
          </a:p>
        </p:txBody>
      </p:sp>
      <p:sp>
        <p:nvSpPr>
          <p:cNvPr id="4" name="TextBox 3"/>
          <p:cNvSpPr txBox="1"/>
          <p:nvPr/>
        </p:nvSpPr>
        <p:spPr>
          <a:xfrm>
            <a:off x="6577445" y="748145"/>
            <a:ext cx="4499264" cy="830997"/>
          </a:xfrm>
          <a:prstGeom prst="rect">
            <a:avLst/>
          </a:prstGeom>
          <a:noFill/>
        </p:spPr>
        <p:txBody>
          <a:bodyPr wrap="square" rtlCol="0">
            <a:spAutoFit/>
          </a:bodyPr>
          <a:lstStyle/>
          <a:p>
            <a:r>
              <a:rPr lang="en-GB" sz="2400" dirty="0"/>
              <a:t>Read the texts and then say if the sentences are true or false. </a:t>
            </a:r>
          </a:p>
        </p:txBody>
      </p:sp>
    </p:spTree>
    <p:extLst>
      <p:ext uri="{BB962C8B-B14F-4D97-AF65-F5344CB8AC3E}">
        <p14:creationId xmlns:p14="http://schemas.microsoft.com/office/powerpoint/2010/main" val="22587580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1114</Words>
  <Application>Microsoft Office PowerPoint</Application>
  <PresentationFormat>Widescreen</PresentationFormat>
  <Paragraphs>76</Paragraphs>
  <Slides>36</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Segoe Script</vt:lpstr>
      <vt:lpstr>Times New Roman</vt:lpstr>
      <vt:lpstr>Office Theme</vt:lpstr>
      <vt:lpstr>PowerPoint Presentation</vt:lpstr>
      <vt:lpstr>PowerPoint Presentation</vt:lpstr>
      <vt:lpstr>PowerPoint Presentation</vt:lpstr>
      <vt:lpstr>Copy the grammar point below in to your books</vt:lpstr>
      <vt:lpstr>PowerPoint Presentation</vt:lpstr>
      <vt:lpstr>Linguascope practice… Revisit rooms in the house for 5 minutes in the beginner section. Make sure you have any new vocab written down</vt:lpstr>
      <vt:lpstr>PowerPoint Presentation</vt:lpstr>
      <vt:lpstr>PowerPoint Presentation</vt:lpstr>
      <vt:lpstr>PowerPoint Presentation</vt:lpstr>
      <vt:lpstr>PowerPoint Presentation</vt:lpstr>
      <vt:lpstr>PowerPoint Presentation</vt:lpstr>
      <vt:lpstr>PowerPoint Presentation</vt:lpstr>
      <vt:lpstr>Translate the sentences in to Spanish. The first one has been done for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28</cp:revision>
  <dcterms:created xsi:type="dcterms:W3CDTF">2021-09-01T11:16:35Z</dcterms:created>
  <dcterms:modified xsi:type="dcterms:W3CDTF">2022-01-17T21:04:36Z</dcterms:modified>
</cp:coreProperties>
</file>