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9" r:id="rId5"/>
    <p:sldId id="272" r:id="rId6"/>
    <p:sldId id="270" r:id="rId7"/>
    <p:sldId id="271" r:id="rId8"/>
    <p:sldId id="282" r:id="rId9"/>
    <p:sldId id="262" r:id="rId10"/>
    <p:sldId id="286" r:id="rId11"/>
    <p:sldId id="287" r:id="rId12"/>
    <p:sldId id="288" r:id="rId13"/>
    <p:sldId id="295" r:id="rId14"/>
    <p:sldId id="296" r:id="rId15"/>
    <p:sldId id="283" r:id="rId16"/>
    <p:sldId id="289" r:id="rId17"/>
    <p:sldId id="263" r:id="rId18"/>
    <p:sldId id="257" r:id="rId19"/>
    <p:sldId id="293" r:id="rId20"/>
    <p:sldId id="300" r:id="rId21"/>
    <p:sldId id="284" r:id="rId22"/>
    <p:sldId id="264" r:id="rId23"/>
    <p:sldId id="297" r:id="rId24"/>
    <p:sldId id="290" r:id="rId25"/>
    <p:sldId id="299" r:id="rId26"/>
    <p:sldId id="298" r:id="rId27"/>
    <p:sldId id="285" r:id="rId28"/>
    <p:sldId id="266" r:id="rId29"/>
    <p:sldId id="291" r:id="rId30"/>
    <p:sldId id="292" r:id="rId31"/>
    <p:sldId id="265" r:id="rId32"/>
    <p:sldId id="267" r:id="rId33"/>
    <p:sldId id="258" r:id="rId34"/>
    <p:sldId id="259" r:id="rId35"/>
    <p:sldId id="26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1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14/01/2022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14/01/2022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14/01/2022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14/01/2022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a:t>
            </a:r>
            <a:r>
              <a:rPr lang="en-GB" sz="2400" b="1"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1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184261" y="368958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Listen to the recording. Write down 1-4. Which description do you hear? a, b, </a:t>
            </a:r>
            <a:r>
              <a:rPr lang="en-GB" dirty="0" err="1"/>
              <a:t>c,d</a:t>
            </a:r>
            <a:r>
              <a:rPr lang="en-GB" dirty="0"/>
              <a:t> or e?</a:t>
            </a:r>
          </a:p>
        </p:txBody>
      </p:sp>
      <p:pic>
        <p:nvPicPr>
          <p:cNvPr id="4" name="Picture 3">
            <a:extLst>
              <a:ext uri="{FF2B5EF4-FFF2-40B4-BE49-F238E27FC236}">
                <a16:creationId xmlns:a16="http://schemas.microsoft.com/office/drawing/2014/main" id="{29AA067E-F007-4193-9111-7ACF5B08D2A1}"/>
              </a:ext>
            </a:extLst>
          </p:cNvPr>
          <p:cNvPicPr>
            <a:picLocks noChangeAspect="1"/>
          </p:cNvPicPr>
          <p:nvPr/>
        </p:nvPicPr>
        <p:blipFill>
          <a:blip r:embed="rId4"/>
          <a:stretch>
            <a:fillRect/>
          </a:stretch>
        </p:blipFill>
        <p:spPr>
          <a:xfrm>
            <a:off x="546326" y="2793245"/>
            <a:ext cx="11099347" cy="2678165"/>
          </a:xfrm>
          <a:prstGeom prst="rect">
            <a:avLst/>
          </a:prstGeom>
        </p:spPr>
      </p:pic>
      <p:pic>
        <p:nvPicPr>
          <p:cNvPr id="5" name="Picture 4">
            <a:extLst>
              <a:ext uri="{FF2B5EF4-FFF2-40B4-BE49-F238E27FC236}">
                <a16:creationId xmlns:a16="http://schemas.microsoft.com/office/drawing/2014/main" id="{76C579B9-E246-4719-A6A2-C80064A9730F}"/>
              </a:ext>
            </a:extLst>
          </p:cNvPr>
          <p:cNvPicPr>
            <a:picLocks noChangeAspect="1"/>
          </p:cNvPicPr>
          <p:nvPr/>
        </p:nvPicPr>
        <p:blipFill>
          <a:blip r:embed="rId5"/>
          <a:stretch>
            <a:fillRect/>
          </a:stretch>
        </p:blipFill>
        <p:spPr>
          <a:xfrm>
            <a:off x="9838544" y="2793245"/>
            <a:ext cx="984353" cy="938211"/>
          </a:xfrm>
          <a:prstGeom prst="rect">
            <a:avLst/>
          </a:prstGeom>
        </p:spPr>
      </p:pic>
      <p:pic>
        <p:nvPicPr>
          <p:cNvPr id="6" name="B263D456">
            <a:hlinkClick r:id="" action="ppaction://media"/>
            <a:extLst>
              <a:ext uri="{FF2B5EF4-FFF2-40B4-BE49-F238E27FC236}">
                <a16:creationId xmlns:a16="http://schemas.microsoft.com/office/drawing/2014/main" id="{E9083B61-0A7E-4E17-8E93-45F00FF2B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526" y="1690688"/>
            <a:ext cx="609600" cy="609600"/>
          </a:xfrm>
          <a:prstGeom prst="rect">
            <a:avLst/>
          </a:prstGeom>
        </p:spPr>
      </p:pic>
    </p:spTree>
    <p:extLst>
      <p:ext uri="{BB962C8B-B14F-4D97-AF65-F5344CB8AC3E}">
        <p14:creationId xmlns:p14="http://schemas.microsoft.com/office/powerpoint/2010/main" val="290052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3BAA6-48B9-4DE8-9C33-36B7C565548C}"/>
              </a:ext>
            </a:extLst>
          </p:cNvPr>
          <p:cNvPicPr>
            <a:picLocks noChangeAspect="1"/>
          </p:cNvPicPr>
          <p:nvPr/>
        </p:nvPicPr>
        <p:blipFill>
          <a:blip r:embed="rId4"/>
          <a:stretch>
            <a:fillRect/>
          </a:stretch>
        </p:blipFill>
        <p:spPr>
          <a:xfrm>
            <a:off x="834451" y="2079728"/>
            <a:ext cx="10902848" cy="4599639"/>
          </a:xfrm>
          <a:prstGeom prst="rect">
            <a:avLst/>
          </a:prstGeom>
        </p:spPr>
      </p:pic>
      <p:sp>
        <p:nvSpPr>
          <p:cNvPr id="4" name="Title 2">
            <a:extLst>
              <a:ext uri="{FF2B5EF4-FFF2-40B4-BE49-F238E27FC236}">
                <a16:creationId xmlns:a16="http://schemas.microsoft.com/office/drawing/2014/main" id="{EC549988-A1D4-435D-AD67-CB8AD6234BF1}"/>
              </a:ext>
            </a:extLst>
          </p:cNvPr>
          <p:cNvSpPr txBox="1">
            <a:spLocks/>
          </p:cNvSpPr>
          <p:nvPr/>
        </p:nvSpPr>
        <p:spPr>
          <a:xfrm>
            <a:off x="613347" y="2207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Listen to the recording. Write down 1-10. Which description do you hear?</a:t>
            </a:r>
          </a:p>
        </p:txBody>
      </p:sp>
      <p:pic>
        <p:nvPicPr>
          <p:cNvPr id="5" name="Picture 4">
            <a:extLst>
              <a:ext uri="{FF2B5EF4-FFF2-40B4-BE49-F238E27FC236}">
                <a16:creationId xmlns:a16="http://schemas.microsoft.com/office/drawing/2014/main" id="{E04822FC-802F-4849-9DCF-2E2786B5135F}"/>
              </a:ext>
            </a:extLst>
          </p:cNvPr>
          <p:cNvPicPr>
            <a:picLocks noChangeAspect="1"/>
          </p:cNvPicPr>
          <p:nvPr/>
        </p:nvPicPr>
        <p:blipFill>
          <a:blip r:embed="rId5"/>
          <a:stretch>
            <a:fillRect/>
          </a:stretch>
        </p:blipFill>
        <p:spPr>
          <a:xfrm>
            <a:off x="8835156" y="2079728"/>
            <a:ext cx="1119266" cy="1066800"/>
          </a:xfrm>
          <a:prstGeom prst="rect">
            <a:avLst/>
          </a:prstGeom>
        </p:spPr>
      </p:pic>
      <p:pic>
        <p:nvPicPr>
          <p:cNvPr id="6" name="3174D53F">
            <a:hlinkClick r:id="" action="ppaction://media"/>
            <a:extLst>
              <a:ext uri="{FF2B5EF4-FFF2-40B4-BE49-F238E27FC236}">
                <a16:creationId xmlns:a16="http://schemas.microsoft.com/office/drawing/2014/main" id="{8E9FFD3B-5D8E-4C13-9AE3-472493175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812" y="1203428"/>
            <a:ext cx="609600" cy="609600"/>
          </a:xfrm>
          <a:prstGeom prst="rect">
            <a:avLst/>
          </a:prstGeom>
        </p:spPr>
      </p:pic>
    </p:spTree>
    <p:extLst>
      <p:ext uri="{BB962C8B-B14F-4D97-AF65-F5344CB8AC3E}">
        <p14:creationId xmlns:p14="http://schemas.microsoft.com/office/powerpoint/2010/main" val="204743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983D4-DB4E-41A6-B7F0-02384207A718}"/>
              </a:ext>
            </a:extLst>
          </p:cNvPr>
          <p:cNvPicPr>
            <a:picLocks noChangeAspect="1"/>
          </p:cNvPicPr>
          <p:nvPr/>
        </p:nvPicPr>
        <p:blipFill>
          <a:blip r:embed="rId2"/>
          <a:stretch>
            <a:fillRect/>
          </a:stretch>
        </p:blipFill>
        <p:spPr>
          <a:xfrm>
            <a:off x="348365" y="1914071"/>
            <a:ext cx="11548633" cy="3497378"/>
          </a:xfrm>
          <a:prstGeom prst="rect">
            <a:avLst/>
          </a:prstGeom>
        </p:spPr>
      </p:pic>
      <p:sp>
        <p:nvSpPr>
          <p:cNvPr id="3" name="Title 2">
            <a:extLst>
              <a:ext uri="{FF2B5EF4-FFF2-40B4-BE49-F238E27FC236}">
                <a16:creationId xmlns:a16="http://schemas.microsoft.com/office/drawing/2014/main" id="{6FD217DE-E49E-4A8B-A6BD-5DBE7BCAAEBB}"/>
              </a:ext>
            </a:extLst>
          </p:cNvPr>
          <p:cNvSpPr txBox="1">
            <a:spLocks/>
          </p:cNvSpPr>
          <p:nvPr/>
        </p:nvSpPr>
        <p:spPr>
          <a:xfrm>
            <a:off x="613347" y="22076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Copy out the following grammar:</a:t>
            </a:r>
          </a:p>
        </p:txBody>
      </p:sp>
    </p:spTree>
    <p:extLst>
      <p:ext uri="{BB962C8B-B14F-4D97-AF65-F5344CB8AC3E}">
        <p14:creationId xmlns:p14="http://schemas.microsoft.com/office/powerpoint/2010/main" val="283792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D893-C39F-4D05-A01B-B37D8EAFFBBA}"/>
              </a:ext>
            </a:extLst>
          </p:cNvPr>
          <p:cNvPicPr>
            <a:picLocks noChangeAspect="1"/>
          </p:cNvPicPr>
          <p:nvPr/>
        </p:nvPicPr>
        <p:blipFill>
          <a:blip r:embed="rId2"/>
          <a:stretch>
            <a:fillRect/>
          </a:stretch>
        </p:blipFill>
        <p:spPr>
          <a:xfrm>
            <a:off x="188912" y="605519"/>
            <a:ext cx="11555378" cy="5185682"/>
          </a:xfrm>
          <a:prstGeom prst="rect">
            <a:avLst/>
          </a:prstGeom>
        </p:spPr>
      </p:pic>
    </p:spTree>
    <p:extLst>
      <p:ext uri="{BB962C8B-B14F-4D97-AF65-F5344CB8AC3E}">
        <p14:creationId xmlns:p14="http://schemas.microsoft.com/office/powerpoint/2010/main" val="177987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C2E38D-62E7-4EA5-81D3-9FDD2CD0A5B6}"/>
              </a:ext>
            </a:extLst>
          </p:cNvPr>
          <p:cNvPicPr>
            <a:picLocks noChangeAspect="1"/>
          </p:cNvPicPr>
          <p:nvPr/>
        </p:nvPicPr>
        <p:blipFill>
          <a:blip r:embed="rId2"/>
          <a:stretch>
            <a:fillRect/>
          </a:stretch>
        </p:blipFill>
        <p:spPr>
          <a:xfrm>
            <a:off x="525462" y="443819"/>
            <a:ext cx="11207141" cy="2096181"/>
          </a:xfrm>
          <a:prstGeom prst="rect">
            <a:avLst/>
          </a:prstGeom>
        </p:spPr>
      </p:pic>
      <p:pic>
        <p:nvPicPr>
          <p:cNvPr id="3" name="Picture 2">
            <a:extLst>
              <a:ext uri="{FF2B5EF4-FFF2-40B4-BE49-F238E27FC236}">
                <a16:creationId xmlns:a16="http://schemas.microsoft.com/office/drawing/2014/main" id="{14EF5BD3-0404-403D-A2E5-C8D1AC89B8D8}"/>
              </a:ext>
            </a:extLst>
          </p:cNvPr>
          <p:cNvPicPr>
            <a:picLocks noChangeAspect="1"/>
          </p:cNvPicPr>
          <p:nvPr/>
        </p:nvPicPr>
        <p:blipFill>
          <a:blip r:embed="rId3"/>
          <a:stretch>
            <a:fillRect/>
          </a:stretch>
        </p:blipFill>
        <p:spPr>
          <a:xfrm>
            <a:off x="778101" y="2024969"/>
            <a:ext cx="5434013" cy="4273350"/>
          </a:xfrm>
          <a:prstGeom prst="rect">
            <a:avLst/>
          </a:prstGeom>
        </p:spPr>
      </p:pic>
    </p:spTree>
    <p:extLst>
      <p:ext uri="{BB962C8B-B14F-4D97-AF65-F5344CB8AC3E}">
        <p14:creationId xmlns:p14="http://schemas.microsoft.com/office/powerpoint/2010/main" val="266096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mfl123*</a:t>
            </a:r>
          </a:p>
          <a:p>
            <a:endParaRPr lang="en-GB" sz="2600" dirty="0"/>
          </a:p>
          <a:p>
            <a:r>
              <a:rPr lang="en-GB" sz="2600" dirty="0"/>
              <a:t>Then have a go at the ‘</a:t>
            </a:r>
            <a:r>
              <a:rPr lang="en-GB" sz="2600" dirty="0" err="1"/>
              <a:t>Descripción</a:t>
            </a:r>
            <a:r>
              <a:rPr lang="en-GB" sz="2600" dirty="0"/>
              <a:t> de la </a:t>
            </a:r>
            <a:r>
              <a:rPr lang="en-GB" sz="2600" dirty="0" err="1"/>
              <a:t>cara</a:t>
            </a:r>
            <a:r>
              <a:rPr lang="en-GB" sz="2600" dirty="0"/>
              <a:t>’ (facial description) section in the green section of the beginner area. Make a note of any words.</a:t>
            </a:r>
          </a:p>
        </p:txBody>
      </p:sp>
      <p:pic>
        <p:nvPicPr>
          <p:cNvPr id="7" name="Picture 6">
            <a:extLst>
              <a:ext uri="{FF2B5EF4-FFF2-40B4-BE49-F238E27FC236}">
                <a16:creationId xmlns:a16="http://schemas.microsoft.com/office/drawing/2014/main" id="{15F17910-833D-4469-9BCE-012F391D07C2}"/>
              </a:ext>
            </a:extLst>
          </p:cNvPr>
          <p:cNvPicPr>
            <a:picLocks noChangeAspect="1"/>
          </p:cNvPicPr>
          <p:nvPr/>
        </p:nvPicPr>
        <p:blipFill>
          <a:blip r:embed="rId2"/>
          <a:stretch>
            <a:fillRect/>
          </a:stretch>
        </p:blipFill>
        <p:spPr>
          <a:xfrm>
            <a:off x="420187" y="3429000"/>
            <a:ext cx="2708095" cy="506186"/>
          </a:xfrm>
          <a:prstGeom prst="rect">
            <a:avLst/>
          </a:prstGeom>
        </p:spPr>
      </p:pic>
      <p:pic>
        <p:nvPicPr>
          <p:cNvPr id="3" name="Picture 2">
            <a:extLst>
              <a:ext uri="{FF2B5EF4-FFF2-40B4-BE49-F238E27FC236}">
                <a16:creationId xmlns:a16="http://schemas.microsoft.com/office/drawing/2014/main" id="{210BB212-6772-4AA2-9818-FC4EB0768204}"/>
              </a:ext>
            </a:extLst>
          </p:cNvPr>
          <p:cNvPicPr>
            <a:picLocks noChangeAspect="1"/>
          </p:cNvPicPr>
          <p:nvPr/>
        </p:nvPicPr>
        <p:blipFill>
          <a:blip r:embed="rId3"/>
          <a:stretch>
            <a:fillRect/>
          </a:stretch>
        </p:blipFill>
        <p:spPr>
          <a:xfrm>
            <a:off x="6675666" y="2762022"/>
            <a:ext cx="4776107" cy="3116875"/>
          </a:xfrm>
          <a:prstGeom prst="rect">
            <a:avLst/>
          </a:prstGeom>
        </p:spPr>
      </p:pic>
      <p:pic>
        <p:nvPicPr>
          <p:cNvPr id="4" name="Picture 3">
            <a:extLst>
              <a:ext uri="{FF2B5EF4-FFF2-40B4-BE49-F238E27FC236}">
                <a16:creationId xmlns:a16="http://schemas.microsoft.com/office/drawing/2014/main" id="{5C4B06C5-A53C-4DA0-A3F5-5E18700ABAD0}"/>
              </a:ext>
            </a:extLst>
          </p:cNvPr>
          <p:cNvPicPr>
            <a:picLocks noChangeAspect="1"/>
          </p:cNvPicPr>
          <p:nvPr/>
        </p:nvPicPr>
        <p:blipFill>
          <a:blip r:embed="rId4"/>
          <a:stretch>
            <a:fillRect/>
          </a:stretch>
        </p:blipFill>
        <p:spPr>
          <a:xfrm>
            <a:off x="3608627" y="3855250"/>
            <a:ext cx="2244939" cy="1995501"/>
          </a:xfrm>
          <a:prstGeom prst="rect">
            <a:avLst/>
          </a:prstGeom>
        </p:spPr>
      </p:pic>
    </p:spTree>
    <p:extLst>
      <p:ext uri="{BB962C8B-B14F-4D97-AF65-F5344CB8AC3E}">
        <p14:creationId xmlns:p14="http://schemas.microsoft.com/office/powerpoint/2010/main" val="399582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157ECE-7410-49FD-98E2-2124BC6056DB}"/>
              </a:ext>
            </a:extLst>
          </p:cNvPr>
          <p:cNvSpPr txBox="1"/>
          <p:nvPr/>
        </p:nvSpPr>
        <p:spPr>
          <a:xfrm>
            <a:off x="1930400" y="2206172"/>
            <a:ext cx="9085943" cy="892552"/>
          </a:xfrm>
          <a:prstGeom prst="rect">
            <a:avLst/>
          </a:prstGeom>
          <a:noFill/>
        </p:spPr>
        <p:txBody>
          <a:bodyPr wrap="square" rtlCol="0">
            <a:spAutoFit/>
          </a:bodyPr>
          <a:lstStyle/>
          <a:p>
            <a:r>
              <a:rPr lang="en-US" sz="2600" dirty="0"/>
              <a:t>Try writing a brief description of what you look like using the words from this week. </a:t>
            </a:r>
            <a:endParaRPr lang="en-GB" sz="2600" dirty="0"/>
          </a:p>
        </p:txBody>
      </p:sp>
    </p:spTree>
    <p:extLst>
      <p:ext uri="{BB962C8B-B14F-4D97-AF65-F5344CB8AC3E}">
        <p14:creationId xmlns:p14="http://schemas.microsoft.com/office/powerpoint/2010/main" val="4014526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0943C1-0167-4340-9C75-6EC4F7F4549E}"/>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pic>
        <p:nvPicPr>
          <p:cNvPr id="3" name="Picture 2">
            <a:extLst>
              <a:ext uri="{FF2B5EF4-FFF2-40B4-BE49-F238E27FC236}">
                <a16:creationId xmlns:a16="http://schemas.microsoft.com/office/drawing/2014/main" id="{233F0722-2533-4BCE-8F70-803BEDEFA5AF}"/>
              </a:ext>
            </a:extLst>
          </p:cNvPr>
          <p:cNvPicPr>
            <a:picLocks noChangeAspect="1"/>
          </p:cNvPicPr>
          <p:nvPr/>
        </p:nvPicPr>
        <p:blipFill>
          <a:blip r:embed="rId2"/>
          <a:stretch>
            <a:fillRect/>
          </a:stretch>
        </p:blipFill>
        <p:spPr>
          <a:xfrm>
            <a:off x="268734" y="2113416"/>
            <a:ext cx="11298010" cy="3082698"/>
          </a:xfrm>
          <a:prstGeom prst="rect">
            <a:avLst/>
          </a:prstGeom>
        </p:spPr>
      </p:pic>
      <p:sp>
        <p:nvSpPr>
          <p:cNvPr id="4" name="TextBox 3">
            <a:extLst>
              <a:ext uri="{FF2B5EF4-FFF2-40B4-BE49-F238E27FC236}">
                <a16:creationId xmlns:a16="http://schemas.microsoft.com/office/drawing/2014/main" id="{9DF7131D-B9A2-4BF1-948A-5E5FA8B0761B}"/>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id="{780C0514-7876-43EF-8A63-84A08BE95F2B}"/>
              </a:ext>
            </a:extLst>
          </p:cNvPr>
          <p:cNvPicPr>
            <a:picLocks noChangeAspect="1"/>
          </p:cNvPicPr>
          <p:nvPr/>
        </p:nvPicPr>
        <p:blipFill>
          <a:blip r:embed="rId3"/>
          <a:stretch>
            <a:fillRect/>
          </a:stretch>
        </p:blipFill>
        <p:spPr>
          <a:xfrm>
            <a:off x="4687887" y="3190194"/>
            <a:ext cx="1030742" cy="929141"/>
          </a:xfrm>
          <a:prstGeom prst="rect">
            <a:avLst/>
          </a:prstGeom>
        </p:spPr>
      </p:pic>
      <p:pic>
        <p:nvPicPr>
          <p:cNvPr id="6" name="Picture 5">
            <a:extLst>
              <a:ext uri="{FF2B5EF4-FFF2-40B4-BE49-F238E27FC236}">
                <a16:creationId xmlns:a16="http://schemas.microsoft.com/office/drawing/2014/main" id="{B850CC06-985E-4F03-852E-F7B91AF80AEC}"/>
              </a:ext>
            </a:extLst>
          </p:cNvPr>
          <p:cNvPicPr>
            <a:picLocks noChangeAspect="1"/>
          </p:cNvPicPr>
          <p:nvPr/>
        </p:nvPicPr>
        <p:blipFill>
          <a:blip r:embed="rId4"/>
          <a:stretch>
            <a:fillRect/>
          </a:stretch>
        </p:blipFill>
        <p:spPr>
          <a:xfrm>
            <a:off x="4687886" y="4064585"/>
            <a:ext cx="1030741" cy="434844"/>
          </a:xfrm>
          <a:prstGeom prst="rect">
            <a:avLst/>
          </a:prstGeom>
        </p:spPr>
      </p:pic>
    </p:spTree>
    <p:extLst>
      <p:ext uri="{BB962C8B-B14F-4D97-AF65-F5344CB8AC3E}">
        <p14:creationId xmlns:p14="http://schemas.microsoft.com/office/powerpoint/2010/main" val="361921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1344" y="188640"/>
            <a:ext cx="11809312" cy="648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684157" y="188640"/>
            <a:ext cx="8305348" cy="1200329"/>
          </a:xfrm>
          <a:prstGeom prst="rect">
            <a:avLst/>
          </a:prstGeom>
          <a:noFill/>
        </p:spPr>
        <p:txBody>
          <a:bodyPr wrap="square" rtlCol="0">
            <a:spAutoFit/>
          </a:bodyPr>
          <a:lstStyle/>
          <a:p>
            <a:pPr algn="ctr"/>
            <a:r>
              <a:rPr lang="en-GB" sz="2400" b="1" dirty="0">
                <a:latin typeface="Comic Sans MS" panose="030F0702030302020204" pitchFamily="66" charset="0"/>
              </a:rPr>
              <a:t>Translate the descriptions for each person in to </a:t>
            </a:r>
            <a:r>
              <a:rPr lang="en-GB" sz="2400" b="1" dirty="0" err="1">
                <a:latin typeface="Comic Sans MS" panose="030F0702030302020204" pitchFamily="66" charset="0"/>
              </a:rPr>
              <a:t>English.This</a:t>
            </a:r>
            <a:r>
              <a:rPr lang="en-GB" sz="2400" b="1" dirty="0">
                <a:latin typeface="Comic Sans MS" panose="030F0702030302020204" pitchFamily="66" charset="0"/>
              </a:rPr>
              <a:t> task is recapping the vocab from last week, so look back at last week’s words if necessary. </a:t>
            </a:r>
          </a:p>
        </p:txBody>
      </p:sp>
      <p:sp>
        <p:nvSpPr>
          <p:cNvPr id="27" name="Rectangle 14">
            <a:extLst>
              <a:ext uri="{FF2B5EF4-FFF2-40B4-BE49-F238E27FC236}">
                <a16:creationId xmlns:a16="http://schemas.microsoft.com/office/drawing/2014/main" id="{5DA47272-E5E3-40FE-95AF-C109D629DD98}"/>
              </a:ext>
            </a:extLst>
          </p:cNvPr>
          <p:cNvSpPr/>
          <p:nvPr/>
        </p:nvSpPr>
        <p:spPr>
          <a:xfrm>
            <a:off x="213646" y="209530"/>
            <a:ext cx="3503964" cy="1631216"/>
          </a:xfrm>
          <a:prstGeom prst="rect">
            <a:avLst/>
          </a:prstGeom>
          <a:solidFill>
            <a:srgbClr val="FFFF00"/>
          </a:solidFill>
        </p:spPr>
        <p:txBody>
          <a:bodyPr wrap="square">
            <a:spAutoFit/>
          </a:bodyPr>
          <a:lstStyle/>
          <a:p>
            <a:r>
              <a:rPr lang="en-GB" sz="2000" b="1" dirty="0" err="1">
                <a:latin typeface="Comic Sans MS" panose="030F0702030302020204" pitchFamily="66" charset="0"/>
              </a:rPr>
              <a:t>Tengo</a:t>
            </a:r>
            <a:r>
              <a:rPr lang="en-GB" sz="2000" b="1" dirty="0">
                <a:latin typeface="Comic Sans MS" panose="030F0702030302020204" pitchFamily="66" charset="0"/>
              </a:rPr>
              <a:t>	</a:t>
            </a:r>
            <a:r>
              <a:rPr lang="en-GB" sz="2000" i="1" dirty="0">
                <a:latin typeface="Comic Sans MS" panose="030F0702030302020204" pitchFamily="66" charset="0"/>
              </a:rPr>
              <a:t>I have</a:t>
            </a:r>
          </a:p>
          <a:p>
            <a:r>
              <a:rPr lang="en-GB" sz="2000" b="1" dirty="0" err="1">
                <a:latin typeface="Comic Sans MS" panose="030F0702030302020204" pitchFamily="66" charset="0"/>
              </a:rPr>
              <a:t>Tiene</a:t>
            </a:r>
            <a:r>
              <a:rPr lang="en-GB" sz="2000" b="1" dirty="0">
                <a:latin typeface="Comic Sans MS" panose="030F0702030302020204" pitchFamily="66" charset="0"/>
              </a:rPr>
              <a:t>	</a:t>
            </a:r>
            <a:r>
              <a:rPr lang="en-GB" sz="2000" i="1" dirty="0">
                <a:latin typeface="Comic Sans MS" panose="030F0702030302020204" pitchFamily="66" charset="0"/>
              </a:rPr>
              <a:t>He/she has</a:t>
            </a:r>
          </a:p>
          <a:p>
            <a:endParaRPr lang="en-GB" sz="2000" b="1" i="1" dirty="0">
              <a:latin typeface="Comic Sans MS" panose="030F0702030302020204" pitchFamily="66" charset="0"/>
            </a:endParaRPr>
          </a:p>
          <a:p>
            <a:r>
              <a:rPr lang="en-GB" sz="2000" b="1" dirty="0">
                <a:latin typeface="Comic Sans MS" panose="030F0702030302020204" pitchFamily="66" charset="0"/>
              </a:rPr>
              <a:t>Soy	</a:t>
            </a:r>
            <a:r>
              <a:rPr lang="en-GB" sz="2000" i="1" dirty="0">
                <a:latin typeface="Comic Sans MS" panose="030F0702030302020204" pitchFamily="66" charset="0"/>
              </a:rPr>
              <a:t>I am</a:t>
            </a:r>
          </a:p>
          <a:p>
            <a:r>
              <a:rPr lang="en-GB" sz="2000" b="1" dirty="0" err="1">
                <a:latin typeface="Comic Sans MS" panose="030F0702030302020204" pitchFamily="66" charset="0"/>
              </a:rPr>
              <a:t>Es</a:t>
            </a:r>
            <a:r>
              <a:rPr lang="en-GB" sz="2000" b="1" dirty="0">
                <a:latin typeface="Comic Sans MS" panose="030F0702030302020204" pitchFamily="66" charset="0"/>
              </a:rPr>
              <a:t>	</a:t>
            </a:r>
            <a:r>
              <a:rPr lang="en-GB" sz="2000" i="1" dirty="0">
                <a:latin typeface="Comic Sans MS" panose="030F0702030302020204" pitchFamily="66" charset="0"/>
              </a:rPr>
              <a:t>He/she is </a:t>
            </a:r>
          </a:p>
        </p:txBody>
      </p:sp>
      <p:pic>
        <p:nvPicPr>
          <p:cNvPr id="14" name="Imagen 13">
            <a:extLst>
              <a:ext uri="{FF2B5EF4-FFF2-40B4-BE49-F238E27FC236}">
                <a16:creationId xmlns:a16="http://schemas.microsoft.com/office/drawing/2014/main" id="{425AC51F-6C48-469F-9719-2C56B655F0E6}"/>
              </a:ext>
            </a:extLst>
          </p:cNvPr>
          <p:cNvPicPr>
            <a:picLocks noChangeAspect="1"/>
          </p:cNvPicPr>
          <p:nvPr/>
        </p:nvPicPr>
        <p:blipFill>
          <a:blip r:embed="rId2"/>
          <a:stretch>
            <a:fillRect/>
          </a:stretch>
        </p:blipFill>
        <p:spPr>
          <a:xfrm>
            <a:off x="213646" y="1945619"/>
            <a:ext cx="11809312" cy="2740235"/>
          </a:xfrm>
          <a:prstGeom prst="rect">
            <a:avLst/>
          </a:prstGeom>
        </p:spPr>
      </p:pic>
      <p:sp>
        <p:nvSpPr>
          <p:cNvPr id="33" name="TextBox 5">
            <a:extLst>
              <a:ext uri="{FF2B5EF4-FFF2-40B4-BE49-F238E27FC236}">
                <a16:creationId xmlns:a16="http://schemas.microsoft.com/office/drawing/2014/main" id="{40FAA2D9-CF2C-4C57-80A2-6FBF718FB0A9}"/>
              </a:ext>
            </a:extLst>
          </p:cNvPr>
          <p:cNvSpPr txBox="1"/>
          <p:nvPr/>
        </p:nvSpPr>
        <p:spPr>
          <a:xfrm>
            <a:off x="253796" y="4627979"/>
            <a:ext cx="2407534" cy="1631216"/>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azules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es</a:t>
            </a:r>
            <a:r>
              <a:rPr lang="en-GB" sz="2000" dirty="0">
                <a:latin typeface="Comic Sans MS" panose="030F0702030302020204" pitchFamily="66" charset="0"/>
              </a:rPr>
              <a:t> </a:t>
            </a:r>
            <a:r>
              <a:rPr lang="en-GB" sz="2000" dirty="0" err="1">
                <a:latin typeface="Comic Sans MS" panose="030F0702030302020204" pitchFamily="66" charset="0"/>
              </a:rPr>
              <a:t>pelirrojo</a:t>
            </a:r>
            <a:r>
              <a:rPr lang="en-GB" sz="2000" dirty="0">
                <a:latin typeface="Comic Sans MS" panose="030F0702030302020204" pitchFamily="66" charset="0"/>
              </a:rPr>
              <a:t>. Tiene el </a:t>
            </a:r>
            <a:r>
              <a:rPr lang="en-GB" sz="2000" dirty="0" err="1">
                <a:latin typeface="Comic Sans MS" panose="030F0702030302020204" pitchFamily="66" charset="0"/>
              </a:rPr>
              <a:t>pelo</a:t>
            </a:r>
            <a:r>
              <a:rPr lang="en-GB" sz="2000" dirty="0">
                <a:latin typeface="Comic Sans MS" panose="030F0702030302020204" pitchFamily="66" charset="0"/>
              </a:rPr>
              <a:t> </a:t>
            </a:r>
            <a:r>
              <a:rPr lang="en-GB" sz="2000" dirty="0" err="1">
                <a:latin typeface="Comic Sans MS" panose="030F0702030302020204" pitchFamily="66" charset="0"/>
              </a:rPr>
              <a:t>corto</a:t>
            </a:r>
            <a:r>
              <a:rPr lang="en-GB" sz="2000" dirty="0">
                <a:latin typeface="Comic Sans MS" panose="030F0702030302020204" pitchFamily="66" charset="0"/>
              </a:rPr>
              <a:t> y </a:t>
            </a:r>
            <a:r>
              <a:rPr lang="en-GB" sz="2000" dirty="0" err="1">
                <a:latin typeface="Comic Sans MS" panose="030F0702030302020204" pitchFamily="66" charset="0"/>
              </a:rPr>
              <a:t>rizado</a:t>
            </a:r>
            <a:r>
              <a:rPr lang="en-GB" sz="2000" dirty="0">
                <a:latin typeface="Comic Sans MS" panose="030F0702030302020204" pitchFamily="66" charset="0"/>
              </a:rPr>
              <a:t>. </a:t>
            </a:r>
            <a:endParaRPr lang="en-GB" sz="2000" i="1" dirty="0">
              <a:latin typeface="Comic Sans MS" panose="030F0702030302020204" pitchFamily="66" charset="0"/>
            </a:endParaRPr>
          </a:p>
        </p:txBody>
      </p:sp>
      <p:sp>
        <p:nvSpPr>
          <p:cNvPr id="34" name="TextBox 5">
            <a:extLst>
              <a:ext uri="{FF2B5EF4-FFF2-40B4-BE49-F238E27FC236}">
                <a16:creationId xmlns:a16="http://schemas.microsoft.com/office/drawing/2014/main" id="{A9D6143B-001D-46B7-A9F3-0F13DFD88B0E}"/>
              </a:ext>
            </a:extLst>
          </p:cNvPr>
          <p:cNvSpPr txBox="1"/>
          <p:nvPr/>
        </p:nvSpPr>
        <p:spPr>
          <a:xfrm>
            <a:off x="3253569" y="4628353"/>
            <a:ext cx="2407534"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azules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a:t>
            </a:r>
            <a:r>
              <a:rPr lang="en-GB" sz="2000" dirty="0" err="1">
                <a:solidFill>
                  <a:srgbClr val="FF0000"/>
                </a:solidFill>
                <a:latin typeface="Comic Sans MS" panose="030F0702030302020204" pitchFamily="66" charset="0"/>
              </a:rPr>
              <a:t>tiene</a:t>
            </a:r>
            <a:r>
              <a:rPr lang="en-GB" sz="2000" dirty="0">
                <a:solidFill>
                  <a:srgbClr val="FF0000"/>
                </a:solidFill>
                <a:latin typeface="Comic Sans MS" panose="030F0702030302020204" pitchFamily="66" charset="0"/>
              </a:rPr>
              <a:t>)</a:t>
            </a:r>
            <a:r>
              <a:rPr lang="en-GB" sz="2000" dirty="0">
                <a:latin typeface="Comic Sans MS" panose="030F0702030302020204" pitchFamily="66" charset="0"/>
              </a:rPr>
              <a:t> el </a:t>
            </a:r>
            <a:r>
              <a:rPr lang="en-GB" sz="2000" dirty="0" err="1">
                <a:latin typeface="Comic Sans MS" panose="030F0702030302020204" pitchFamily="66" charset="0"/>
              </a:rPr>
              <a:t>pelo</a:t>
            </a:r>
            <a:r>
              <a:rPr lang="en-GB" sz="2000" dirty="0">
                <a:latin typeface="Comic Sans MS" panose="030F0702030302020204" pitchFamily="66" charset="0"/>
              </a:rPr>
              <a:t> negro, </a:t>
            </a:r>
            <a:r>
              <a:rPr lang="en-GB" sz="2000" dirty="0" err="1">
                <a:latin typeface="Comic Sans MS" panose="030F0702030302020204" pitchFamily="66" charset="0"/>
              </a:rPr>
              <a:t>corto</a:t>
            </a:r>
            <a:r>
              <a:rPr lang="en-GB" sz="2000" dirty="0">
                <a:latin typeface="Comic Sans MS" panose="030F0702030302020204" pitchFamily="66" charset="0"/>
              </a:rPr>
              <a:t> y </a:t>
            </a:r>
            <a:r>
              <a:rPr lang="en-GB" sz="2000" dirty="0" err="1">
                <a:latin typeface="Comic Sans MS" panose="030F0702030302020204" pitchFamily="66" charset="0"/>
              </a:rPr>
              <a:t>rizado</a:t>
            </a:r>
            <a:r>
              <a:rPr lang="en-GB" sz="2000" dirty="0">
                <a:latin typeface="Comic Sans MS" panose="030F0702030302020204" pitchFamily="66" charset="0"/>
              </a:rPr>
              <a:t>. </a:t>
            </a:r>
            <a:endParaRPr lang="en-GB" sz="2000" i="1" dirty="0">
              <a:latin typeface="Comic Sans MS" panose="030F0702030302020204" pitchFamily="66" charset="0"/>
            </a:endParaRPr>
          </a:p>
        </p:txBody>
      </p:sp>
      <p:sp>
        <p:nvSpPr>
          <p:cNvPr id="35" name="TextBox 5">
            <a:extLst>
              <a:ext uri="{FF2B5EF4-FFF2-40B4-BE49-F238E27FC236}">
                <a16:creationId xmlns:a16="http://schemas.microsoft.com/office/drawing/2014/main" id="{6ACADF75-18A2-48B3-938D-79850F03B13A}"/>
              </a:ext>
            </a:extLst>
          </p:cNvPr>
          <p:cNvSpPr txBox="1"/>
          <p:nvPr/>
        </p:nvSpPr>
        <p:spPr>
          <a:xfrm>
            <a:off x="6253341" y="4643452"/>
            <a:ext cx="2959259"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marrones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a:t>
            </a:r>
            <a:r>
              <a:rPr lang="en-GB" sz="2000" dirty="0" err="1">
                <a:solidFill>
                  <a:srgbClr val="FF0000"/>
                </a:solidFill>
                <a:latin typeface="Comic Sans MS" panose="030F0702030302020204" pitchFamily="66" charset="0"/>
              </a:rPr>
              <a:t>tiene</a:t>
            </a:r>
            <a:r>
              <a:rPr lang="en-GB" sz="2000" dirty="0">
                <a:solidFill>
                  <a:srgbClr val="FF0000"/>
                </a:solidFill>
                <a:latin typeface="Comic Sans MS" panose="030F0702030302020204" pitchFamily="66" charset="0"/>
              </a:rPr>
              <a:t>)</a:t>
            </a:r>
            <a:r>
              <a:rPr lang="en-GB" sz="2000" dirty="0">
                <a:latin typeface="Comic Sans MS" panose="030F0702030302020204" pitchFamily="66" charset="0"/>
              </a:rPr>
              <a:t> el </a:t>
            </a:r>
            <a:r>
              <a:rPr lang="en-GB" sz="2000" dirty="0" err="1">
                <a:latin typeface="Comic Sans MS" panose="030F0702030302020204" pitchFamily="66" charset="0"/>
              </a:rPr>
              <a:t>pelo</a:t>
            </a:r>
            <a:r>
              <a:rPr lang="en-GB" sz="2000" dirty="0">
                <a:latin typeface="Comic Sans MS" panose="030F0702030302020204" pitchFamily="66" charset="0"/>
              </a:rPr>
              <a:t> negro y </a:t>
            </a:r>
            <a:r>
              <a:rPr lang="en-GB" sz="2000" dirty="0" err="1">
                <a:latin typeface="Comic Sans MS" panose="030F0702030302020204" pitchFamily="66" charset="0"/>
              </a:rPr>
              <a:t>corto</a:t>
            </a:r>
            <a:r>
              <a:rPr lang="en-GB" sz="2000" dirty="0">
                <a:latin typeface="Comic Sans MS" panose="030F0702030302020204" pitchFamily="66" charset="0"/>
              </a:rPr>
              <a:t>. </a:t>
            </a:r>
            <a:r>
              <a:rPr lang="en-GB" sz="2000" dirty="0" err="1">
                <a:latin typeface="Comic Sans MS" panose="030F0702030302020204" pitchFamily="66" charset="0"/>
              </a:rPr>
              <a:t>Lleva</a:t>
            </a:r>
            <a:r>
              <a:rPr lang="en-GB" sz="2000" dirty="0">
                <a:latin typeface="Comic Sans MS" panose="030F0702030302020204" pitchFamily="66" charset="0"/>
              </a:rPr>
              <a:t> </a:t>
            </a:r>
            <a:r>
              <a:rPr lang="en-GB" sz="2000" dirty="0" err="1">
                <a:latin typeface="Comic Sans MS" panose="030F0702030302020204" pitchFamily="66" charset="0"/>
              </a:rPr>
              <a:t>gafas</a:t>
            </a:r>
            <a:r>
              <a:rPr lang="en-GB" sz="2000" dirty="0">
                <a:latin typeface="Comic Sans MS" panose="030F0702030302020204" pitchFamily="66" charset="0"/>
              </a:rPr>
              <a:t>.</a:t>
            </a:r>
            <a:endParaRPr lang="en-GB" sz="2000" i="1" dirty="0">
              <a:latin typeface="Comic Sans MS" panose="030F0702030302020204" pitchFamily="66" charset="0"/>
            </a:endParaRPr>
          </a:p>
        </p:txBody>
      </p:sp>
      <p:sp>
        <p:nvSpPr>
          <p:cNvPr id="36" name="TextBox 5">
            <a:extLst>
              <a:ext uri="{FF2B5EF4-FFF2-40B4-BE49-F238E27FC236}">
                <a16:creationId xmlns:a16="http://schemas.microsoft.com/office/drawing/2014/main" id="{7EFEDC3B-37C9-424A-8B03-AA4C1BCB52CA}"/>
              </a:ext>
            </a:extLst>
          </p:cNvPr>
          <p:cNvSpPr txBox="1"/>
          <p:nvPr/>
        </p:nvSpPr>
        <p:spPr>
          <a:xfrm>
            <a:off x="9270476" y="4626090"/>
            <a:ext cx="2738350" cy="1323439"/>
          </a:xfrm>
          <a:prstGeom prst="rect">
            <a:avLst/>
          </a:prstGeom>
          <a:noFill/>
        </p:spPr>
        <p:txBody>
          <a:bodyPr wrap="square" rtlCol="0">
            <a:spAutoFit/>
          </a:bodyPr>
          <a:lstStyle/>
          <a:p>
            <a:pPr algn="ctr"/>
            <a:r>
              <a:rPr lang="en-GB" sz="2000" dirty="0">
                <a:solidFill>
                  <a:srgbClr val="FF0000"/>
                </a:solidFill>
                <a:latin typeface="Comic Sans MS" panose="030F0702030302020204" pitchFamily="66" charset="0"/>
              </a:rPr>
              <a:t>Tiene</a:t>
            </a:r>
            <a:r>
              <a:rPr lang="en-GB" sz="2000" dirty="0">
                <a:latin typeface="Comic Sans MS" panose="030F0702030302020204" pitchFamily="66" charset="0"/>
              </a:rPr>
              <a:t> los </a:t>
            </a:r>
            <a:r>
              <a:rPr lang="en-GB" sz="2000" dirty="0" err="1">
                <a:latin typeface="Comic Sans MS" panose="030F0702030302020204" pitchFamily="66" charset="0"/>
              </a:rPr>
              <a:t>ojos</a:t>
            </a:r>
            <a:r>
              <a:rPr lang="en-GB" sz="2000" dirty="0">
                <a:latin typeface="Comic Sans MS" panose="030F0702030302020204" pitchFamily="66" charset="0"/>
              </a:rPr>
              <a:t> </a:t>
            </a:r>
            <a:r>
              <a:rPr lang="en-GB" sz="2000" dirty="0" err="1">
                <a:latin typeface="Comic Sans MS" panose="030F0702030302020204" pitchFamily="66" charset="0"/>
              </a:rPr>
              <a:t>verdes</a:t>
            </a:r>
            <a:r>
              <a:rPr lang="en-GB" sz="2000" dirty="0">
                <a:latin typeface="Comic Sans MS" panose="030F0702030302020204" pitchFamily="66" charset="0"/>
              </a:rPr>
              <a:t> y </a:t>
            </a:r>
            <a:r>
              <a:rPr lang="en-GB" sz="2000" dirty="0">
                <a:solidFill>
                  <a:srgbClr val="FF0000"/>
                </a:solidFill>
                <a:latin typeface="Comic Sans MS" panose="030F0702030302020204" pitchFamily="66" charset="0"/>
              </a:rPr>
              <a:t>es</a:t>
            </a:r>
            <a:r>
              <a:rPr lang="en-GB" sz="2000" dirty="0">
                <a:latin typeface="Comic Sans MS" panose="030F0702030302020204" pitchFamily="66" charset="0"/>
              </a:rPr>
              <a:t> </a:t>
            </a:r>
            <a:r>
              <a:rPr lang="en-GB" sz="2000" dirty="0" err="1">
                <a:latin typeface="Comic Sans MS" panose="030F0702030302020204" pitchFamily="66" charset="0"/>
              </a:rPr>
              <a:t>pelirroj</a:t>
            </a:r>
            <a:r>
              <a:rPr lang="en-GB" sz="2000" b="1" dirty="0" err="1">
                <a:latin typeface="Comic Sans MS" panose="030F0702030302020204" pitchFamily="66" charset="0"/>
              </a:rPr>
              <a:t>a</a:t>
            </a:r>
            <a:r>
              <a:rPr lang="en-GB" sz="2000" dirty="0">
                <a:latin typeface="Comic Sans MS" panose="030F0702030302020204" pitchFamily="66" charset="0"/>
              </a:rPr>
              <a:t>. Tiene el </a:t>
            </a:r>
            <a:r>
              <a:rPr lang="en-GB" sz="2000" dirty="0" err="1">
                <a:latin typeface="Comic Sans MS" panose="030F0702030302020204" pitchFamily="66" charset="0"/>
              </a:rPr>
              <a:t>pelo</a:t>
            </a:r>
            <a:r>
              <a:rPr lang="en-GB" sz="2000" dirty="0">
                <a:latin typeface="Comic Sans MS" panose="030F0702030302020204" pitchFamily="66" charset="0"/>
              </a:rPr>
              <a:t> largo y </a:t>
            </a:r>
            <a:r>
              <a:rPr lang="en-GB" sz="2000" dirty="0" err="1">
                <a:latin typeface="Comic Sans MS" panose="030F0702030302020204" pitchFamily="66" charset="0"/>
              </a:rPr>
              <a:t>liso</a:t>
            </a:r>
            <a:r>
              <a:rPr lang="en-GB" sz="2000" dirty="0">
                <a:latin typeface="Comic Sans MS" panose="030F0702030302020204" pitchFamily="66" charset="0"/>
              </a:rPr>
              <a:t>. </a:t>
            </a:r>
            <a:r>
              <a:rPr lang="en-GB" sz="2000" dirty="0" err="1">
                <a:latin typeface="Comic Sans MS" panose="030F0702030302020204" pitchFamily="66" charset="0"/>
              </a:rPr>
              <a:t>Lleva</a:t>
            </a:r>
            <a:r>
              <a:rPr lang="en-GB" sz="2000" dirty="0">
                <a:latin typeface="Comic Sans MS" panose="030F0702030302020204" pitchFamily="66" charset="0"/>
              </a:rPr>
              <a:t> </a:t>
            </a:r>
            <a:r>
              <a:rPr lang="en-GB" sz="2000" dirty="0" err="1">
                <a:latin typeface="Comic Sans MS" panose="030F0702030302020204" pitchFamily="66" charset="0"/>
              </a:rPr>
              <a:t>gafas</a:t>
            </a:r>
            <a:endParaRPr lang="en-GB" sz="2000" i="1" dirty="0">
              <a:latin typeface="Comic Sans MS" panose="030F0702030302020204" pitchFamily="66" charset="0"/>
            </a:endParaRPr>
          </a:p>
        </p:txBody>
      </p:sp>
    </p:spTree>
    <p:extLst>
      <p:ext uri="{BB962C8B-B14F-4D97-AF65-F5344CB8AC3E}">
        <p14:creationId xmlns:p14="http://schemas.microsoft.com/office/powerpoint/2010/main" val="180593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39EA97-51B4-4517-AC02-A4B14734F4EC}"/>
              </a:ext>
            </a:extLst>
          </p:cNvPr>
          <p:cNvPicPr>
            <a:picLocks noChangeAspect="1"/>
          </p:cNvPicPr>
          <p:nvPr/>
        </p:nvPicPr>
        <p:blipFill>
          <a:blip r:embed="rId2"/>
          <a:stretch>
            <a:fillRect/>
          </a:stretch>
        </p:blipFill>
        <p:spPr>
          <a:xfrm>
            <a:off x="1283941" y="1161143"/>
            <a:ext cx="9624118" cy="5696857"/>
          </a:xfrm>
          <a:prstGeom prst="rect">
            <a:avLst/>
          </a:prstGeom>
        </p:spPr>
      </p:pic>
      <p:sp>
        <p:nvSpPr>
          <p:cNvPr id="3" name="Title 2">
            <a:extLst>
              <a:ext uri="{FF2B5EF4-FFF2-40B4-BE49-F238E27FC236}">
                <a16:creationId xmlns:a16="http://schemas.microsoft.com/office/drawing/2014/main" id="{E1CEDB17-96B6-4B7D-90B4-2366A61FB2F4}"/>
              </a:ext>
            </a:extLst>
          </p:cNvPr>
          <p:cNvSpPr txBox="1">
            <a:spLocks/>
          </p:cNvSpPr>
          <p:nvPr/>
        </p:nvSpPr>
        <p:spPr>
          <a:xfrm>
            <a:off x="1070428" y="391886"/>
            <a:ext cx="10515600" cy="7692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dirty="0"/>
              <a:t>Read the 6 descriptions and then write the name of the character which is being described. </a:t>
            </a:r>
          </a:p>
        </p:txBody>
      </p:sp>
    </p:spTree>
    <p:extLst>
      <p:ext uri="{BB962C8B-B14F-4D97-AF65-F5344CB8AC3E}">
        <p14:creationId xmlns:p14="http://schemas.microsoft.com/office/powerpoint/2010/main" val="118943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FAFE81-9F1D-4463-BC3F-E652B00F325A}"/>
              </a:ext>
            </a:extLst>
          </p:cNvPr>
          <p:cNvPicPr>
            <a:picLocks noChangeAspect="1"/>
          </p:cNvPicPr>
          <p:nvPr/>
        </p:nvPicPr>
        <p:blipFill>
          <a:blip r:embed="rId2"/>
          <a:stretch>
            <a:fillRect/>
          </a:stretch>
        </p:blipFill>
        <p:spPr>
          <a:xfrm>
            <a:off x="1998436" y="223611"/>
            <a:ext cx="6652078" cy="6000586"/>
          </a:xfrm>
          <a:prstGeom prst="rect">
            <a:avLst/>
          </a:prstGeom>
        </p:spPr>
      </p:pic>
    </p:spTree>
    <p:extLst>
      <p:ext uri="{BB962C8B-B14F-4D97-AF65-F5344CB8AC3E}">
        <p14:creationId xmlns:p14="http://schemas.microsoft.com/office/powerpoint/2010/main" val="139281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9A7DE-5F3A-4694-8A3C-1476F53EE9C4}"/>
              </a:ext>
            </a:extLst>
          </p:cNvPr>
          <p:cNvPicPr>
            <a:picLocks noChangeAspect="1"/>
          </p:cNvPicPr>
          <p:nvPr/>
        </p:nvPicPr>
        <p:blipFill>
          <a:blip r:embed="rId2"/>
          <a:stretch>
            <a:fillRect/>
          </a:stretch>
        </p:blipFill>
        <p:spPr>
          <a:xfrm>
            <a:off x="1428750" y="4785610"/>
            <a:ext cx="9334500" cy="1600200"/>
          </a:xfrm>
          <a:prstGeom prst="rect">
            <a:avLst/>
          </a:prstGeom>
        </p:spPr>
      </p:pic>
      <p:sp>
        <p:nvSpPr>
          <p:cNvPr id="4" name="Title 2">
            <a:extLst>
              <a:ext uri="{FF2B5EF4-FFF2-40B4-BE49-F238E27FC236}">
                <a16:creationId xmlns:a16="http://schemas.microsoft.com/office/drawing/2014/main" id="{2AB6EEE3-7C24-41F3-AF7A-9AEF8F1F3D20}"/>
              </a:ext>
            </a:extLst>
          </p:cNvPr>
          <p:cNvSpPr txBox="1">
            <a:spLocks/>
          </p:cNvSpPr>
          <p:nvPr/>
        </p:nvSpPr>
        <p:spPr>
          <a:xfrm>
            <a:off x="1070428" y="391886"/>
            <a:ext cx="10515600" cy="7692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dirty="0"/>
              <a:t>Read the 6 descriptions again and find the Spanish for the 6 phrases at the bottom of the slide. </a:t>
            </a:r>
          </a:p>
        </p:txBody>
      </p:sp>
      <p:pic>
        <p:nvPicPr>
          <p:cNvPr id="5" name="Picture 4">
            <a:extLst>
              <a:ext uri="{FF2B5EF4-FFF2-40B4-BE49-F238E27FC236}">
                <a16:creationId xmlns:a16="http://schemas.microsoft.com/office/drawing/2014/main" id="{6D97AD66-17F1-4228-828D-E8D2C212D65B}"/>
              </a:ext>
            </a:extLst>
          </p:cNvPr>
          <p:cNvPicPr>
            <a:picLocks noChangeAspect="1"/>
          </p:cNvPicPr>
          <p:nvPr/>
        </p:nvPicPr>
        <p:blipFill>
          <a:blip r:embed="rId3"/>
          <a:stretch>
            <a:fillRect/>
          </a:stretch>
        </p:blipFill>
        <p:spPr>
          <a:xfrm>
            <a:off x="400790" y="1706551"/>
            <a:ext cx="11390419" cy="2520675"/>
          </a:xfrm>
          <a:prstGeom prst="rect">
            <a:avLst/>
          </a:prstGeom>
        </p:spPr>
      </p:pic>
    </p:spTree>
    <p:extLst>
      <p:ext uri="{BB962C8B-B14F-4D97-AF65-F5344CB8AC3E}">
        <p14:creationId xmlns:p14="http://schemas.microsoft.com/office/powerpoint/2010/main" val="86986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mfl123*</a:t>
            </a:r>
          </a:p>
          <a:p>
            <a:endParaRPr lang="en-GB" sz="2600" dirty="0"/>
          </a:p>
          <a:p>
            <a:r>
              <a:rPr lang="en-GB" sz="2600" dirty="0"/>
              <a:t>Then have a go at the ‘</a:t>
            </a:r>
            <a:r>
              <a:rPr lang="en-GB" sz="2600" dirty="0" err="1"/>
              <a:t>Descripción</a:t>
            </a:r>
            <a:r>
              <a:rPr lang="en-GB" sz="2600" dirty="0"/>
              <a:t> de la </a:t>
            </a:r>
            <a:r>
              <a:rPr lang="en-GB" sz="2600" dirty="0" err="1"/>
              <a:t>física</a:t>
            </a:r>
            <a:r>
              <a:rPr lang="en-GB" sz="2600" dirty="0"/>
              <a:t>’ (physical description) section in the green section of the beginner area. Make a note of any words.</a:t>
            </a:r>
          </a:p>
        </p:txBody>
      </p:sp>
      <p:pic>
        <p:nvPicPr>
          <p:cNvPr id="5" name="Picture 4">
            <a:extLst>
              <a:ext uri="{FF2B5EF4-FFF2-40B4-BE49-F238E27FC236}">
                <a16:creationId xmlns:a16="http://schemas.microsoft.com/office/drawing/2014/main" id="{EAF83AE4-A945-4818-A3D8-FFEF7F0D333B}"/>
              </a:ext>
            </a:extLst>
          </p:cNvPr>
          <p:cNvPicPr>
            <a:picLocks noChangeAspect="1"/>
          </p:cNvPicPr>
          <p:nvPr/>
        </p:nvPicPr>
        <p:blipFill>
          <a:blip r:embed="rId2"/>
          <a:stretch>
            <a:fillRect/>
          </a:stretch>
        </p:blipFill>
        <p:spPr>
          <a:xfrm>
            <a:off x="6550138" y="2670723"/>
            <a:ext cx="4897438" cy="3200306"/>
          </a:xfrm>
          <a:prstGeom prst="rect">
            <a:avLst/>
          </a:prstGeom>
        </p:spPr>
      </p:pic>
      <p:pic>
        <p:nvPicPr>
          <p:cNvPr id="6" name="Picture 5">
            <a:extLst>
              <a:ext uri="{FF2B5EF4-FFF2-40B4-BE49-F238E27FC236}">
                <a16:creationId xmlns:a16="http://schemas.microsoft.com/office/drawing/2014/main" id="{D548E282-F47B-4485-848F-83998E39E271}"/>
              </a:ext>
            </a:extLst>
          </p:cNvPr>
          <p:cNvPicPr>
            <a:picLocks noChangeAspect="1"/>
          </p:cNvPicPr>
          <p:nvPr/>
        </p:nvPicPr>
        <p:blipFill>
          <a:blip r:embed="rId3"/>
          <a:stretch>
            <a:fillRect/>
          </a:stretch>
        </p:blipFill>
        <p:spPr>
          <a:xfrm>
            <a:off x="543605" y="2123622"/>
            <a:ext cx="4725081" cy="4597376"/>
          </a:xfrm>
          <a:prstGeom prst="rect">
            <a:avLst/>
          </a:prstGeom>
        </p:spPr>
      </p:pic>
      <p:sp>
        <p:nvSpPr>
          <p:cNvPr id="8" name="Oval 7">
            <a:extLst>
              <a:ext uri="{FF2B5EF4-FFF2-40B4-BE49-F238E27FC236}">
                <a16:creationId xmlns:a16="http://schemas.microsoft.com/office/drawing/2014/main" id="{70E5549D-D472-4FD1-B818-AD272CAE442A}"/>
              </a:ext>
            </a:extLst>
          </p:cNvPr>
          <p:cNvSpPr/>
          <p:nvPr/>
        </p:nvSpPr>
        <p:spPr>
          <a:xfrm>
            <a:off x="3265716" y="5123542"/>
            <a:ext cx="1785256" cy="173445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056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52138-65AF-4AB6-99BB-7493CE35A085}"/>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pic>
        <p:nvPicPr>
          <p:cNvPr id="3" name="Picture 2">
            <a:extLst>
              <a:ext uri="{FF2B5EF4-FFF2-40B4-BE49-F238E27FC236}">
                <a16:creationId xmlns:a16="http://schemas.microsoft.com/office/drawing/2014/main" id="{DB930187-661B-4391-B9B5-A017AE27789C}"/>
              </a:ext>
            </a:extLst>
          </p:cNvPr>
          <p:cNvPicPr>
            <a:picLocks noChangeAspect="1"/>
          </p:cNvPicPr>
          <p:nvPr/>
        </p:nvPicPr>
        <p:blipFill>
          <a:blip r:embed="rId2"/>
          <a:stretch>
            <a:fillRect/>
          </a:stretch>
        </p:blipFill>
        <p:spPr>
          <a:xfrm>
            <a:off x="910562" y="1636641"/>
            <a:ext cx="10370875" cy="4558167"/>
          </a:xfrm>
          <a:prstGeom prst="rect">
            <a:avLst/>
          </a:prstGeom>
        </p:spPr>
      </p:pic>
      <p:sp>
        <p:nvSpPr>
          <p:cNvPr id="4" name="TextBox 3">
            <a:extLst>
              <a:ext uri="{FF2B5EF4-FFF2-40B4-BE49-F238E27FC236}">
                <a16:creationId xmlns:a16="http://schemas.microsoft.com/office/drawing/2014/main" id="{C7413DFA-8D08-4431-B415-4A822781E324}"/>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id="{013855AD-583B-4AAE-91F4-F956A05BBE99}"/>
              </a:ext>
            </a:extLst>
          </p:cNvPr>
          <p:cNvPicPr>
            <a:picLocks noChangeAspect="1"/>
          </p:cNvPicPr>
          <p:nvPr/>
        </p:nvPicPr>
        <p:blipFill>
          <a:blip r:embed="rId3"/>
          <a:stretch>
            <a:fillRect/>
          </a:stretch>
        </p:blipFill>
        <p:spPr>
          <a:xfrm>
            <a:off x="4891087" y="4612594"/>
            <a:ext cx="1030742" cy="929141"/>
          </a:xfrm>
          <a:prstGeom prst="rect">
            <a:avLst/>
          </a:prstGeom>
        </p:spPr>
      </p:pic>
      <p:pic>
        <p:nvPicPr>
          <p:cNvPr id="7" name="Picture 6">
            <a:extLst>
              <a:ext uri="{FF2B5EF4-FFF2-40B4-BE49-F238E27FC236}">
                <a16:creationId xmlns:a16="http://schemas.microsoft.com/office/drawing/2014/main" id="{E467CBE8-0B6A-4FED-AE1E-F0818C71179E}"/>
              </a:ext>
            </a:extLst>
          </p:cNvPr>
          <p:cNvPicPr>
            <a:picLocks noChangeAspect="1"/>
          </p:cNvPicPr>
          <p:nvPr/>
        </p:nvPicPr>
        <p:blipFill>
          <a:blip r:embed="rId4"/>
          <a:stretch>
            <a:fillRect/>
          </a:stretch>
        </p:blipFill>
        <p:spPr>
          <a:xfrm>
            <a:off x="4746624" y="2012247"/>
            <a:ext cx="1175205" cy="1062514"/>
          </a:xfrm>
          <a:prstGeom prst="rect">
            <a:avLst/>
          </a:prstGeom>
        </p:spPr>
      </p:pic>
    </p:spTree>
    <p:extLst>
      <p:ext uri="{BB962C8B-B14F-4D97-AF65-F5344CB8AC3E}">
        <p14:creationId xmlns:p14="http://schemas.microsoft.com/office/powerpoint/2010/main" val="4136834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573705-00B7-4425-8F06-14CB93FD88B5}"/>
              </a:ext>
            </a:extLst>
          </p:cNvPr>
          <p:cNvPicPr>
            <a:picLocks noChangeAspect="1"/>
          </p:cNvPicPr>
          <p:nvPr/>
        </p:nvPicPr>
        <p:blipFill>
          <a:blip r:embed="rId4"/>
          <a:stretch>
            <a:fillRect/>
          </a:stretch>
        </p:blipFill>
        <p:spPr>
          <a:xfrm>
            <a:off x="4089626" y="0"/>
            <a:ext cx="5112431" cy="6846737"/>
          </a:xfrm>
          <a:prstGeom prst="rect">
            <a:avLst/>
          </a:prstGeom>
        </p:spPr>
      </p:pic>
      <p:sp>
        <p:nvSpPr>
          <p:cNvPr id="3" name="TextBox 2">
            <a:extLst>
              <a:ext uri="{FF2B5EF4-FFF2-40B4-BE49-F238E27FC236}">
                <a16:creationId xmlns:a16="http://schemas.microsoft.com/office/drawing/2014/main" id="{ECAB4026-372D-42A9-A4FE-10A4DB24E260}"/>
              </a:ext>
            </a:extLst>
          </p:cNvPr>
          <p:cNvSpPr txBox="1"/>
          <p:nvPr/>
        </p:nvSpPr>
        <p:spPr>
          <a:xfrm>
            <a:off x="188686" y="1132114"/>
            <a:ext cx="3672114" cy="1292662"/>
          </a:xfrm>
          <a:prstGeom prst="rect">
            <a:avLst/>
          </a:prstGeom>
          <a:noFill/>
        </p:spPr>
        <p:txBody>
          <a:bodyPr wrap="square" rtlCol="0">
            <a:spAutoFit/>
          </a:bodyPr>
          <a:lstStyle/>
          <a:p>
            <a:r>
              <a:rPr lang="en-US" sz="2600" dirty="0"/>
              <a:t>Listen to the recording. Which place is being described? a, b, c, d, e, f?</a:t>
            </a:r>
            <a:endParaRPr lang="en-GB" sz="2600" dirty="0"/>
          </a:p>
        </p:txBody>
      </p:sp>
      <p:pic>
        <p:nvPicPr>
          <p:cNvPr id="4" name="23E58D22">
            <a:hlinkClick r:id="" action="ppaction://media"/>
            <a:extLst>
              <a:ext uri="{FF2B5EF4-FFF2-40B4-BE49-F238E27FC236}">
                <a16:creationId xmlns:a16="http://schemas.microsoft.com/office/drawing/2014/main" id="{F8923E14-0C9A-477B-8C21-F828BD957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8846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169D0-65EC-4CF5-BFCA-46BDAE3B6156}"/>
              </a:ext>
            </a:extLst>
          </p:cNvPr>
          <p:cNvPicPr>
            <a:picLocks noChangeAspect="1"/>
          </p:cNvPicPr>
          <p:nvPr/>
        </p:nvPicPr>
        <p:blipFill>
          <a:blip r:embed="rId2"/>
          <a:stretch>
            <a:fillRect/>
          </a:stretch>
        </p:blipFill>
        <p:spPr>
          <a:xfrm>
            <a:off x="598949" y="1683089"/>
            <a:ext cx="10994101" cy="4412910"/>
          </a:xfrm>
          <a:prstGeom prst="rect">
            <a:avLst/>
          </a:prstGeom>
        </p:spPr>
      </p:pic>
      <p:sp>
        <p:nvSpPr>
          <p:cNvPr id="3" name="TextBox 2">
            <a:extLst>
              <a:ext uri="{FF2B5EF4-FFF2-40B4-BE49-F238E27FC236}">
                <a16:creationId xmlns:a16="http://schemas.microsoft.com/office/drawing/2014/main" id="{C10BA04C-31BB-4BD2-920E-2C741F6716D4}"/>
              </a:ext>
            </a:extLst>
          </p:cNvPr>
          <p:cNvSpPr txBox="1"/>
          <p:nvPr/>
        </p:nvSpPr>
        <p:spPr>
          <a:xfrm>
            <a:off x="1016000" y="696164"/>
            <a:ext cx="9303657" cy="492443"/>
          </a:xfrm>
          <a:prstGeom prst="rect">
            <a:avLst/>
          </a:prstGeom>
          <a:noFill/>
        </p:spPr>
        <p:txBody>
          <a:bodyPr wrap="square" rtlCol="0">
            <a:spAutoFit/>
          </a:bodyPr>
          <a:lstStyle/>
          <a:p>
            <a:r>
              <a:rPr lang="en-US" sz="2600" dirty="0"/>
              <a:t>Match up the pictures with the 6 descriptions.</a:t>
            </a:r>
            <a:endParaRPr lang="en-GB" sz="2600" dirty="0"/>
          </a:p>
        </p:txBody>
      </p:sp>
    </p:spTree>
    <p:extLst>
      <p:ext uri="{BB962C8B-B14F-4D97-AF65-F5344CB8AC3E}">
        <p14:creationId xmlns:p14="http://schemas.microsoft.com/office/powerpoint/2010/main" val="39701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E38406-F0E2-4413-BA07-0042CC4A29F7}"/>
              </a:ext>
            </a:extLst>
          </p:cNvPr>
          <p:cNvPicPr>
            <a:picLocks noChangeAspect="1"/>
          </p:cNvPicPr>
          <p:nvPr/>
        </p:nvPicPr>
        <p:blipFill>
          <a:blip r:embed="rId4"/>
          <a:stretch>
            <a:fillRect/>
          </a:stretch>
        </p:blipFill>
        <p:spPr>
          <a:xfrm>
            <a:off x="431903" y="2813231"/>
            <a:ext cx="10134475" cy="1801359"/>
          </a:xfrm>
          <a:prstGeom prst="rect">
            <a:avLst/>
          </a:prstGeom>
        </p:spPr>
      </p:pic>
      <p:pic>
        <p:nvPicPr>
          <p:cNvPr id="3" name="Picture 2">
            <a:extLst>
              <a:ext uri="{FF2B5EF4-FFF2-40B4-BE49-F238E27FC236}">
                <a16:creationId xmlns:a16="http://schemas.microsoft.com/office/drawing/2014/main" id="{EB92F844-4816-40BC-9D43-F4085B7AC659}"/>
              </a:ext>
            </a:extLst>
          </p:cNvPr>
          <p:cNvPicPr>
            <a:picLocks noChangeAspect="1"/>
          </p:cNvPicPr>
          <p:nvPr/>
        </p:nvPicPr>
        <p:blipFill>
          <a:blip r:embed="rId5"/>
          <a:stretch>
            <a:fillRect/>
          </a:stretch>
        </p:blipFill>
        <p:spPr>
          <a:xfrm>
            <a:off x="3912823" y="2869444"/>
            <a:ext cx="1183833" cy="559556"/>
          </a:xfrm>
          <a:prstGeom prst="rect">
            <a:avLst/>
          </a:prstGeom>
        </p:spPr>
      </p:pic>
      <p:sp>
        <p:nvSpPr>
          <p:cNvPr id="4" name="TextBox 3">
            <a:extLst>
              <a:ext uri="{FF2B5EF4-FFF2-40B4-BE49-F238E27FC236}">
                <a16:creationId xmlns:a16="http://schemas.microsoft.com/office/drawing/2014/main" id="{F01C47F8-D873-4564-96A4-6A497DC903F5}"/>
              </a:ext>
            </a:extLst>
          </p:cNvPr>
          <p:cNvSpPr txBox="1"/>
          <p:nvPr/>
        </p:nvSpPr>
        <p:spPr>
          <a:xfrm>
            <a:off x="596276" y="1627641"/>
            <a:ext cx="9303657" cy="892552"/>
          </a:xfrm>
          <a:prstGeom prst="rect">
            <a:avLst/>
          </a:prstGeom>
          <a:noFill/>
        </p:spPr>
        <p:txBody>
          <a:bodyPr wrap="square" rtlCol="0">
            <a:spAutoFit/>
          </a:bodyPr>
          <a:lstStyle/>
          <a:p>
            <a:r>
              <a:rPr lang="en-US" sz="2600" dirty="0"/>
              <a:t>Listen to the recording. Write down any information you hear in Spanish for the 5 people who are describing where they live.</a:t>
            </a:r>
            <a:endParaRPr lang="en-GB" sz="2600" dirty="0"/>
          </a:p>
        </p:txBody>
      </p:sp>
      <p:pic>
        <p:nvPicPr>
          <p:cNvPr id="5" name="7DFF51CE">
            <a:hlinkClick r:id="" action="ppaction://media"/>
            <a:extLst>
              <a:ext uri="{FF2B5EF4-FFF2-40B4-BE49-F238E27FC236}">
                <a16:creationId xmlns:a16="http://schemas.microsoft.com/office/drawing/2014/main" id="{1C46DD48-B406-4B55-9F09-4C9E4E1B7D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25724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37219-7012-4C91-893C-2683C70F4A32}"/>
              </a:ext>
            </a:extLst>
          </p:cNvPr>
          <p:cNvPicPr>
            <a:picLocks noChangeAspect="1"/>
          </p:cNvPicPr>
          <p:nvPr/>
        </p:nvPicPr>
        <p:blipFill>
          <a:blip r:embed="rId2"/>
          <a:stretch>
            <a:fillRect/>
          </a:stretch>
        </p:blipFill>
        <p:spPr>
          <a:xfrm>
            <a:off x="1780494" y="1243125"/>
            <a:ext cx="9725070" cy="5476989"/>
          </a:xfrm>
          <a:prstGeom prst="rect">
            <a:avLst/>
          </a:prstGeom>
        </p:spPr>
      </p:pic>
      <p:sp>
        <p:nvSpPr>
          <p:cNvPr id="3" name="TextBox 2">
            <a:extLst>
              <a:ext uri="{FF2B5EF4-FFF2-40B4-BE49-F238E27FC236}">
                <a16:creationId xmlns:a16="http://schemas.microsoft.com/office/drawing/2014/main" id="{BB7EE88D-85A5-4585-95BC-23B6B5F50C72}"/>
              </a:ext>
            </a:extLst>
          </p:cNvPr>
          <p:cNvSpPr txBox="1"/>
          <p:nvPr/>
        </p:nvSpPr>
        <p:spPr>
          <a:xfrm>
            <a:off x="1190171" y="304800"/>
            <a:ext cx="9221335" cy="892552"/>
          </a:xfrm>
          <a:prstGeom prst="rect">
            <a:avLst/>
          </a:prstGeom>
          <a:noFill/>
        </p:spPr>
        <p:txBody>
          <a:bodyPr wrap="square" rtlCol="0">
            <a:spAutoFit/>
          </a:bodyPr>
          <a:lstStyle/>
          <a:p>
            <a:r>
              <a:rPr lang="en-US" sz="2600" dirty="0"/>
              <a:t>Pretend you live in one of the places in the pictures. Give the information below. Sentences starters in Spanish are given you too.</a:t>
            </a:r>
            <a:endParaRPr lang="en-GB" sz="2600" dirty="0"/>
          </a:p>
        </p:txBody>
      </p:sp>
    </p:spTree>
    <p:extLst>
      <p:ext uri="{BB962C8B-B14F-4D97-AF65-F5344CB8AC3E}">
        <p14:creationId xmlns:p14="http://schemas.microsoft.com/office/powerpoint/2010/main" val="131698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mfl123*</a:t>
            </a:r>
          </a:p>
          <a:p>
            <a:endParaRPr lang="en-GB" sz="2600" dirty="0"/>
          </a:p>
          <a:p>
            <a:r>
              <a:rPr lang="en-GB" sz="2600" dirty="0"/>
              <a:t>Then have a go at the ‘</a:t>
            </a:r>
            <a:r>
              <a:rPr lang="en-GB" sz="2600" dirty="0" err="1"/>
              <a:t>Donde</a:t>
            </a:r>
            <a:r>
              <a:rPr lang="en-GB" sz="2600" dirty="0"/>
              <a:t> vivo’ (Where I live) section in the green section of the beginner area. Make a note of any words.</a:t>
            </a:r>
          </a:p>
        </p:txBody>
      </p:sp>
      <p:pic>
        <p:nvPicPr>
          <p:cNvPr id="3" name="Picture 2">
            <a:extLst>
              <a:ext uri="{FF2B5EF4-FFF2-40B4-BE49-F238E27FC236}">
                <a16:creationId xmlns:a16="http://schemas.microsoft.com/office/drawing/2014/main" id="{51B7A703-69F9-4964-A6F9-86C98CFB0107}"/>
              </a:ext>
            </a:extLst>
          </p:cNvPr>
          <p:cNvPicPr>
            <a:picLocks noChangeAspect="1"/>
          </p:cNvPicPr>
          <p:nvPr/>
        </p:nvPicPr>
        <p:blipFill>
          <a:blip r:embed="rId2"/>
          <a:stretch>
            <a:fillRect/>
          </a:stretch>
        </p:blipFill>
        <p:spPr>
          <a:xfrm>
            <a:off x="6888388" y="2910679"/>
            <a:ext cx="4911726" cy="3322639"/>
          </a:xfrm>
          <a:prstGeom prst="rect">
            <a:avLst/>
          </a:prstGeom>
        </p:spPr>
      </p:pic>
      <p:pic>
        <p:nvPicPr>
          <p:cNvPr id="4" name="Picture 3">
            <a:extLst>
              <a:ext uri="{FF2B5EF4-FFF2-40B4-BE49-F238E27FC236}">
                <a16:creationId xmlns:a16="http://schemas.microsoft.com/office/drawing/2014/main" id="{73D1DF92-D0B4-46E1-9A4A-F7627234FE0B}"/>
              </a:ext>
            </a:extLst>
          </p:cNvPr>
          <p:cNvPicPr>
            <a:picLocks noChangeAspect="1"/>
          </p:cNvPicPr>
          <p:nvPr/>
        </p:nvPicPr>
        <p:blipFill>
          <a:blip r:embed="rId3"/>
          <a:stretch>
            <a:fillRect/>
          </a:stretch>
        </p:blipFill>
        <p:spPr>
          <a:xfrm>
            <a:off x="239119" y="2662010"/>
            <a:ext cx="6431102" cy="1909989"/>
          </a:xfrm>
          <a:prstGeom prst="rect">
            <a:avLst/>
          </a:prstGeom>
        </p:spPr>
      </p:pic>
      <p:sp>
        <p:nvSpPr>
          <p:cNvPr id="8" name="Oval 7">
            <a:extLst>
              <a:ext uri="{FF2B5EF4-FFF2-40B4-BE49-F238E27FC236}">
                <a16:creationId xmlns:a16="http://schemas.microsoft.com/office/drawing/2014/main" id="{70E5549D-D472-4FD1-B818-AD272CAE442A}"/>
              </a:ext>
            </a:extLst>
          </p:cNvPr>
          <p:cNvSpPr/>
          <p:nvPr/>
        </p:nvSpPr>
        <p:spPr>
          <a:xfrm>
            <a:off x="4775202" y="3037113"/>
            <a:ext cx="1785256" cy="1734457"/>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393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AC8185-32C4-44D1-820D-F2131352013F}"/>
              </a:ext>
            </a:extLst>
          </p:cNvPr>
          <p:cNvSpPr/>
          <p:nvPr/>
        </p:nvSpPr>
        <p:spPr>
          <a:xfrm>
            <a:off x="325243" y="256435"/>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sp>
        <p:nvSpPr>
          <p:cNvPr id="4" name="Rectangle 3">
            <a:extLst>
              <a:ext uri="{FF2B5EF4-FFF2-40B4-BE49-F238E27FC236}">
                <a16:creationId xmlns:a16="http://schemas.microsoft.com/office/drawing/2014/main" id="{C082153C-ECC3-4951-90DC-7ED3CE10BFBA}"/>
              </a:ext>
            </a:extLst>
          </p:cNvPr>
          <p:cNvSpPr/>
          <p:nvPr/>
        </p:nvSpPr>
        <p:spPr>
          <a:xfrm>
            <a:off x="580572" y="1116150"/>
            <a:ext cx="11016342" cy="1292662"/>
          </a:xfrm>
          <a:prstGeom prst="rect">
            <a:avLst/>
          </a:prstGeom>
        </p:spPr>
        <p:txBody>
          <a:bodyPr wrap="square">
            <a:spAutoFit/>
          </a:bodyPr>
          <a:lstStyle/>
          <a:p>
            <a:r>
              <a:rPr lang="en-GB" sz="2600" dirty="0"/>
              <a:t>This week is assessment week. Spend some time revising all of the vocab on these slides so far and then email your teacher for the test papers. There are also revision activities on the next slide and some extra vocab below. </a:t>
            </a:r>
          </a:p>
        </p:txBody>
      </p:sp>
      <p:pic>
        <p:nvPicPr>
          <p:cNvPr id="5" name="Picture 4">
            <a:extLst>
              <a:ext uri="{FF2B5EF4-FFF2-40B4-BE49-F238E27FC236}">
                <a16:creationId xmlns:a16="http://schemas.microsoft.com/office/drawing/2014/main" id="{56807B6A-CAC6-40BE-8501-ACC7D522F9C2}"/>
              </a:ext>
            </a:extLst>
          </p:cNvPr>
          <p:cNvPicPr>
            <a:picLocks noChangeAspect="1"/>
          </p:cNvPicPr>
          <p:nvPr/>
        </p:nvPicPr>
        <p:blipFill>
          <a:blip r:embed="rId2"/>
          <a:stretch>
            <a:fillRect/>
          </a:stretch>
        </p:blipFill>
        <p:spPr>
          <a:xfrm>
            <a:off x="580571" y="3058539"/>
            <a:ext cx="10845833" cy="2181118"/>
          </a:xfrm>
          <a:prstGeom prst="rect">
            <a:avLst/>
          </a:prstGeom>
        </p:spPr>
      </p:pic>
      <p:pic>
        <p:nvPicPr>
          <p:cNvPr id="6" name="Picture 5">
            <a:extLst>
              <a:ext uri="{FF2B5EF4-FFF2-40B4-BE49-F238E27FC236}">
                <a16:creationId xmlns:a16="http://schemas.microsoft.com/office/drawing/2014/main" id="{31A80EB8-0262-48FE-BA13-B831EF7EB5C2}"/>
              </a:ext>
            </a:extLst>
          </p:cNvPr>
          <p:cNvPicPr>
            <a:picLocks noChangeAspect="1"/>
          </p:cNvPicPr>
          <p:nvPr/>
        </p:nvPicPr>
        <p:blipFill>
          <a:blip r:embed="rId3"/>
          <a:stretch>
            <a:fillRect/>
          </a:stretch>
        </p:blipFill>
        <p:spPr>
          <a:xfrm>
            <a:off x="4725648" y="3860800"/>
            <a:ext cx="1254491" cy="888451"/>
          </a:xfrm>
          <a:prstGeom prst="rect">
            <a:avLst/>
          </a:prstGeom>
        </p:spPr>
      </p:pic>
    </p:spTree>
    <p:extLst>
      <p:ext uri="{BB962C8B-B14F-4D97-AF65-F5344CB8AC3E}">
        <p14:creationId xmlns:p14="http://schemas.microsoft.com/office/powerpoint/2010/main" val="1807589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38965B-7578-4F19-8138-052753A36898}"/>
              </a:ext>
            </a:extLst>
          </p:cNvPr>
          <p:cNvPicPr>
            <a:picLocks noChangeAspect="1"/>
          </p:cNvPicPr>
          <p:nvPr/>
        </p:nvPicPr>
        <p:blipFill>
          <a:blip r:embed="rId2"/>
          <a:stretch>
            <a:fillRect/>
          </a:stretch>
        </p:blipFill>
        <p:spPr>
          <a:xfrm>
            <a:off x="598724" y="2738665"/>
            <a:ext cx="11206913" cy="3703154"/>
          </a:xfrm>
          <a:prstGeom prst="rect">
            <a:avLst/>
          </a:prstGeom>
        </p:spPr>
      </p:pic>
      <p:sp>
        <p:nvSpPr>
          <p:cNvPr id="3" name="TextBox 2">
            <a:extLst>
              <a:ext uri="{FF2B5EF4-FFF2-40B4-BE49-F238E27FC236}">
                <a16:creationId xmlns:a16="http://schemas.microsoft.com/office/drawing/2014/main" id="{D712D9AA-8683-44AC-AE88-F9E44B5D1B1E}"/>
              </a:ext>
            </a:extLst>
          </p:cNvPr>
          <p:cNvSpPr txBox="1"/>
          <p:nvPr/>
        </p:nvSpPr>
        <p:spPr>
          <a:xfrm>
            <a:off x="1030514" y="1494449"/>
            <a:ext cx="9303657" cy="492443"/>
          </a:xfrm>
          <a:prstGeom prst="rect">
            <a:avLst/>
          </a:prstGeom>
          <a:noFill/>
        </p:spPr>
        <p:txBody>
          <a:bodyPr wrap="square" rtlCol="0">
            <a:spAutoFit/>
          </a:bodyPr>
          <a:lstStyle/>
          <a:p>
            <a:r>
              <a:rPr lang="en-US" sz="2600" dirty="0"/>
              <a:t>Read the information and then answer the questions in English.</a:t>
            </a:r>
            <a:endParaRPr lang="en-GB" sz="2600" dirty="0"/>
          </a:p>
        </p:txBody>
      </p:sp>
    </p:spTree>
    <p:extLst>
      <p:ext uri="{BB962C8B-B14F-4D97-AF65-F5344CB8AC3E}">
        <p14:creationId xmlns:p14="http://schemas.microsoft.com/office/powerpoint/2010/main" val="328677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BBA441-9DAE-4BD5-9A38-BA49741BC328}"/>
              </a:ext>
            </a:extLst>
          </p:cNvPr>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pic>
        <p:nvPicPr>
          <p:cNvPr id="3" name="Picture 2">
            <a:extLst>
              <a:ext uri="{FF2B5EF4-FFF2-40B4-BE49-F238E27FC236}">
                <a16:creationId xmlns:a16="http://schemas.microsoft.com/office/drawing/2014/main" id="{E52DD58F-6B3E-4735-AF0E-D0CBDC168D44}"/>
              </a:ext>
            </a:extLst>
          </p:cNvPr>
          <p:cNvPicPr>
            <a:picLocks noChangeAspect="1"/>
          </p:cNvPicPr>
          <p:nvPr/>
        </p:nvPicPr>
        <p:blipFill>
          <a:blip r:embed="rId2"/>
          <a:stretch>
            <a:fillRect/>
          </a:stretch>
        </p:blipFill>
        <p:spPr>
          <a:xfrm>
            <a:off x="622088" y="1187736"/>
            <a:ext cx="10222844" cy="5413829"/>
          </a:xfrm>
          <a:prstGeom prst="rect">
            <a:avLst/>
          </a:prstGeom>
        </p:spPr>
      </p:pic>
      <p:sp>
        <p:nvSpPr>
          <p:cNvPr id="4" name="TextBox 3">
            <a:extLst>
              <a:ext uri="{FF2B5EF4-FFF2-40B4-BE49-F238E27FC236}">
                <a16:creationId xmlns:a16="http://schemas.microsoft.com/office/drawing/2014/main" id="{394613D1-78C8-4408-91CD-B64FC6921AD5}"/>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id="{5B7F9864-BBC1-448C-87FB-40700C6A2164}"/>
              </a:ext>
            </a:extLst>
          </p:cNvPr>
          <p:cNvPicPr>
            <a:picLocks noChangeAspect="1"/>
          </p:cNvPicPr>
          <p:nvPr/>
        </p:nvPicPr>
        <p:blipFill>
          <a:blip r:embed="rId3"/>
          <a:stretch>
            <a:fillRect/>
          </a:stretch>
        </p:blipFill>
        <p:spPr>
          <a:xfrm>
            <a:off x="4615316" y="1933801"/>
            <a:ext cx="929141" cy="929141"/>
          </a:xfrm>
          <a:prstGeom prst="rect">
            <a:avLst/>
          </a:prstGeom>
        </p:spPr>
      </p:pic>
      <p:pic>
        <p:nvPicPr>
          <p:cNvPr id="6" name="Picture 5">
            <a:extLst>
              <a:ext uri="{FF2B5EF4-FFF2-40B4-BE49-F238E27FC236}">
                <a16:creationId xmlns:a16="http://schemas.microsoft.com/office/drawing/2014/main" id="{E2A1AA5D-C478-411E-9649-C467B5EF6225}"/>
              </a:ext>
            </a:extLst>
          </p:cNvPr>
          <p:cNvPicPr>
            <a:picLocks noChangeAspect="1"/>
          </p:cNvPicPr>
          <p:nvPr/>
        </p:nvPicPr>
        <p:blipFill>
          <a:blip r:embed="rId3"/>
          <a:stretch>
            <a:fillRect/>
          </a:stretch>
        </p:blipFill>
        <p:spPr>
          <a:xfrm>
            <a:off x="4673373" y="5061629"/>
            <a:ext cx="929141" cy="929141"/>
          </a:xfrm>
          <a:prstGeom prst="rect">
            <a:avLst/>
          </a:prstGeom>
        </p:spPr>
      </p:pic>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2A136-A9EE-4369-99C5-F728BFBE0EEF}"/>
              </a:ext>
            </a:extLst>
          </p:cNvPr>
          <p:cNvPicPr>
            <a:picLocks noChangeAspect="1"/>
          </p:cNvPicPr>
          <p:nvPr/>
        </p:nvPicPr>
        <p:blipFill>
          <a:blip r:embed="rId2"/>
          <a:stretch>
            <a:fillRect/>
          </a:stretch>
        </p:blipFill>
        <p:spPr>
          <a:xfrm>
            <a:off x="401705" y="154057"/>
            <a:ext cx="11839235" cy="6352760"/>
          </a:xfrm>
          <a:prstGeom prst="rect">
            <a:avLst/>
          </a:prstGeom>
        </p:spPr>
      </p:pic>
    </p:spTree>
    <p:extLst>
      <p:ext uri="{BB962C8B-B14F-4D97-AF65-F5344CB8AC3E}">
        <p14:creationId xmlns:p14="http://schemas.microsoft.com/office/powerpoint/2010/main" val="1295544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990142-1B41-448E-8F1C-1C6AC737473E}"/>
              </a:ext>
            </a:extLst>
          </p:cNvPr>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Rectangle 2">
            <a:extLst>
              <a:ext uri="{FF2B5EF4-FFF2-40B4-BE49-F238E27FC236}">
                <a16:creationId xmlns:a16="http://schemas.microsoft.com/office/drawing/2014/main" id="{7B57E600-B1FD-4A36-A50F-AE690A4B2F39}"/>
              </a:ext>
            </a:extLst>
          </p:cNvPr>
          <p:cNvSpPr/>
          <p:nvPr/>
        </p:nvSpPr>
        <p:spPr>
          <a:xfrm>
            <a:off x="968163" y="951076"/>
            <a:ext cx="10962579" cy="892552"/>
          </a:xfrm>
          <a:prstGeom prst="rect">
            <a:avLst/>
          </a:prstGeom>
        </p:spPr>
        <p:txBody>
          <a:bodyPr wrap="square">
            <a:spAutoFit/>
          </a:bodyPr>
          <a:lstStyle/>
          <a:p>
            <a:r>
              <a:rPr lang="en-GB" sz="2600" dirty="0"/>
              <a:t>Learn about Easter in Spain by reading the following slides. Then make your own poster or </a:t>
            </a:r>
            <a:r>
              <a:rPr lang="en-GB" sz="2600" dirty="0" err="1"/>
              <a:t>Powerpoint</a:t>
            </a:r>
            <a:r>
              <a:rPr lang="en-GB" sz="2600" dirty="0"/>
              <a:t> about Easter in Spain or a Spanish speaking country.</a:t>
            </a:r>
          </a:p>
        </p:txBody>
      </p:sp>
      <p:pic>
        <p:nvPicPr>
          <p:cNvPr id="4" name="Picture 3">
            <a:extLst>
              <a:ext uri="{FF2B5EF4-FFF2-40B4-BE49-F238E27FC236}">
                <a16:creationId xmlns:a16="http://schemas.microsoft.com/office/drawing/2014/main" id="{9071C788-E358-4ACD-804A-D5BA099629BD}"/>
              </a:ext>
            </a:extLst>
          </p:cNvPr>
          <p:cNvPicPr>
            <a:picLocks noChangeAspect="1"/>
          </p:cNvPicPr>
          <p:nvPr/>
        </p:nvPicPr>
        <p:blipFill>
          <a:blip r:embed="rId2"/>
          <a:stretch>
            <a:fillRect/>
          </a:stretch>
        </p:blipFill>
        <p:spPr>
          <a:xfrm>
            <a:off x="1571446" y="3202132"/>
            <a:ext cx="8391525" cy="3295650"/>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866252" y="2468489"/>
            <a:ext cx="10237339" cy="492443"/>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 </a:t>
            </a:r>
          </a:p>
        </p:txBody>
      </p:sp>
      <p:sp>
        <p:nvSpPr>
          <p:cNvPr id="6" name="Oval 5">
            <a:extLst>
              <a:ext uri="{FF2B5EF4-FFF2-40B4-BE49-F238E27FC236}">
                <a16:creationId xmlns:a16="http://schemas.microsoft.com/office/drawing/2014/main" id="{ACAF153F-BC49-4FC2-A436-6802CE669EB2}"/>
              </a:ext>
            </a:extLst>
          </p:cNvPr>
          <p:cNvSpPr/>
          <p:nvPr/>
        </p:nvSpPr>
        <p:spPr>
          <a:xfrm>
            <a:off x="7657372" y="3077029"/>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067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BC835-8AAF-45DA-8134-2398204DC3A3}"/>
              </a:ext>
            </a:extLst>
          </p:cNvPr>
          <p:cNvPicPr>
            <a:picLocks noChangeAspect="1"/>
          </p:cNvPicPr>
          <p:nvPr/>
        </p:nvPicPr>
        <p:blipFill>
          <a:blip r:embed="rId4"/>
          <a:stretch>
            <a:fillRect/>
          </a:stretch>
        </p:blipFill>
        <p:spPr>
          <a:xfrm>
            <a:off x="768803" y="1025527"/>
            <a:ext cx="9536339" cy="5654882"/>
          </a:xfrm>
          <a:prstGeom prst="rect">
            <a:avLst/>
          </a:prstGeom>
        </p:spPr>
      </p:pic>
      <p:pic>
        <p:nvPicPr>
          <p:cNvPr id="3" name="Picture 2">
            <a:extLst>
              <a:ext uri="{FF2B5EF4-FFF2-40B4-BE49-F238E27FC236}">
                <a16:creationId xmlns:a16="http://schemas.microsoft.com/office/drawing/2014/main" id="{B234BCE0-99D7-4ABB-BD01-E7AB91D97D46}"/>
              </a:ext>
            </a:extLst>
          </p:cNvPr>
          <p:cNvPicPr>
            <a:picLocks noChangeAspect="1"/>
          </p:cNvPicPr>
          <p:nvPr/>
        </p:nvPicPr>
        <p:blipFill>
          <a:blip r:embed="rId5"/>
          <a:stretch>
            <a:fillRect/>
          </a:stretch>
        </p:blipFill>
        <p:spPr>
          <a:xfrm>
            <a:off x="768803" y="1025527"/>
            <a:ext cx="682626" cy="766818"/>
          </a:xfrm>
          <a:prstGeom prst="rect">
            <a:avLst/>
          </a:prstGeom>
        </p:spPr>
      </p:pic>
      <p:sp>
        <p:nvSpPr>
          <p:cNvPr id="4" name="TextBox 3">
            <a:extLst>
              <a:ext uri="{FF2B5EF4-FFF2-40B4-BE49-F238E27FC236}">
                <a16:creationId xmlns:a16="http://schemas.microsoft.com/office/drawing/2014/main" id="{4CF29D9C-7E8B-44A4-9B96-65822C38FE17}"/>
              </a:ext>
            </a:extLst>
          </p:cNvPr>
          <p:cNvSpPr txBox="1"/>
          <p:nvPr/>
        </p:nvSpPr>
        <p:spPr>
          <a:xfrm>
            <a:off x="1741713" y="258709"/>
            <a:ext cx="9913257" cy="492443"/>
          </a:xfrm>
          <a:prstGeom prst="rect">
            <a:avLst/>
          </a:prstGeom>
          <a:noFill/>
        </p:spPr>
        <p:txBody>
          <a:bodyPr wrap="square" rtlCol="0">
            <a:spAutoFit/>
          </a:bodyPr>
          <a:lstStyle/>
          <a:p>
            <a:r>
              <a:rPr lang="en-US" sz="2600" dirty="0"/>
              <a:t>Listen to the recording and read along as Tray introduces his family. </a:t>
            </a:r>
            <a:endParaRPr lang="en-GB" sz="2600" dirty="0"/>
          </a:p>
        </p:txBody>
      </p:sp>
      <p:pic>
        <p:nvPicPr>
          <p:cNvPr id="5" name="67386AA1">
            <a:hlinkClick r:id="" action="ppaction://media"/>
            <a:extLst>
              <a:ext uri="{FF2B5EF4-FFF2-40B4-BE49-F238E27FC236}">
                <a16:creationId xmlns:a16="http://schemas.microsoft.com/office/drawing/2014/main" id="{10852387-31D1-4297-97CC-F3544C24C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Tree>
    <p:extLst>
      <p:ext uri="{BB962C8B-B14F-4D97-AF65-F5344CB8AC3E}">
        <p14:creationId xmlns:p14="http://schemas.microsoft.com/office/powerpoint/2010/main" val="12677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C1883-8D19-42BE-AE3C-49C016A4EDD4}"/>
              </a:ext>
            </a:extLst>
          </p:cNvPr>
          <p:cNvPicPr>
            <a:picLocks noChangeAspect="1"/>
          </p:cNvPicPr>
          <p:nvPr/>
        </p:nvPicPr>
        <p:blipFill>
          <a:blip r:embed="rId2"/>
          <a:stretch>
            <a:fillRect/>
          </a:stretch>
        </p:blipFill>
        <p:spPr>
          <a:xfrm>
            <a:off x="723899" y="1519367"/>
            <a:ext cx="6039757" cy="4369942"/>
          </a:xfrm>
          <a:prstGeom prst="rect">
            <a:avLst/>
          </a:prstGeom>
        </p:spPr>
      </p:pic>
      <p:sp>
        <p:nvSpPr>
          <p:cNvPr id="3" name="TextBox 2">
            <a:extLst>
              <a:ext uri="{FF2B5EF4-FFF2-40B4-BE49-F238E27FC236}">
                <a16:creationId xmlns:a16="http://schemas.microsoft.com/office/drawing/2014/main" id="{BAB33AB4-B2BB-4862-9D41-AE04065EC4AE}"/>
              </a:ext>
            </a:extLst>
          </p:cNvPr>
          <p:cNvSpPr txBox="1"/>
          <p:nvPr/>
        </p:nvSpPr>
        <p:spPr>
          <a:xfrm>
            <a:off x="1139371" y="722469"/>
            <a:ext cx="9913257" cy="492443"/>
          </a:xfrm>
          <a:prstGeom prst="rect">
            <a:avLst/>
          </a:prstGeom>
          <a:noFill/>
        </p:spPr>
        <p:txBody>
          <a:bodyPr wrap="square" rtlCol="0">
            <a:spAutoFit/>
          </a:bodyPr>
          <a:lstStyle/>
          <a:p>
            <a:r>
              <a:rPr lang="en-US" sz="2600" dirty="0"/>
              <a:t>Copy out the grammar in to your book.</a:t>
            </a:r>
            <a:endParaRPr lang="en-GB" sz="2600" dirty="0"/>
          </a:p>
        </p:txBody>
      </p:sp>
      <p:sp>
        <p:nvSpPr>
          <p:cNvPr id="4" name="TextBox 3">
            <a:extLst>
              <a:ext uri="{FF2B5EF4-FFF2-40B4-BE49-F238E27FC236}">
                <a16:creationId xmlns:a16="http://schemas.microsoft.com/office/drawing/2014/main" id="{BB6D22E3-3686-4806-91D1-B53BEF6267E5}"/>
              </a:ext>
            </a:extLst>
          </p:cNvPr>
          <p:cNvSpPr txBox="1"/>
          <p:nvPr/>
        </p:nvSpPr>
        <p:spPr>
          <a:xfrm>
            <a:off x="7030995" y="1690688"/>
            <a:ext cx="4732637"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You need to add an ‘s’ to the word for my, your, his/her if the thing you are talking about is plural. E.g. brothers / cousins / grandparents.</a:t>
            </a:r>
          </a:p>
          <a:p>
            <a:pPr marL="285750" indent="-285750">
              <a:buFont typeface="Arial" panose="020B0604020202020204" pitchFamily="34" charset="0"/>
              <a:buChar char="•"/>
            </a:pPr>
            <a:endParaRPr lang="en-US" sz="2400" dirty="0">
              <a:solidFill>
                <a:srgbClr val="0070C0"/>
              </a:solidFill>
            </a:endParaRPr>
          </a:p>
          <a:p>
            <a:pPr marL="285750" indent="-285750">
              <a:buFont typeface="Arial" panose="020B0604020202020204" pitchFamily="34" charset="0"/>
              <a:buChar char="•"/>
            </a:pPr>
            <a:r>
              <a:rPr lang="en-US" sz="2400" dirty="0">
                <a:solidFill>
                  <a:srgbClr val="0070C0"/>
                </a:solidFill>
              </a:rPr>
              <a:t>His and her are the same word in Spanish – less to remember!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So, how would you say…?</a:t>
            </a:r>
          </a:p>
          <a:p>
            <a:pPr marL="742950" lvl="1" indent="-285750">
              <a:buFont typeface="Arial" panose="020B0604020202020204" pitchFamily="34" charset="0"/>
              <a:buChar char="•"/>
            </a:pPr>
            <a:r>
              <a:rPr lang="en-US" sz="2400" dirty="0"/>
              <a:t>My sister</a:t>
            </a:r>
          </a:p>
          <a:p>
            <a:pPr marL="742950" lvl="1" indent="-285750">
              <a:buFont typeface="Arial" panose="020B0604020202020204" pitchFamily="34" charset="0"/>
              <a:buChar char="•"/>
            </a:pPr>
            <a:r>
              <a:rPr lang="en-US" sz="2400" dirty="0"/>
              <a:t>Your mother</a:t>
            </a:r>
          </a:p>
          <a:p>
            <a:pPr marL="742950" lvl="1" indent="-285750">
              <a:buFont typeface="Arial" panose="020B0604020202020204" pitchFamily="34" charset="0"/>
              <a:buChar char="•"/>
            </a:pPr>
            <a:r>
              <a:rPr lang="en-US" sz="2400" dirty="0"/>
              <a:t>His cousin (male)</a:t>
            </a:r>
          </a:p>
          <a:p>
            <a:pPr marL="742950" lvl="1" indent="-285750">
              <a:buFont typeface="Arial" panose="020B0604020202020204" pitchFamily="34" charset="0"/>
              <a:buChar char="•"/>
            </a:pPr>
            <a:r>
              <a:rPr lang="en-US" sz="2400" dirty="0"/>
              <a:t>Her brother</a:t>
            </a:r>
            <a:r>
              <a:rPr lang="en-US" sz="2400" b="1" dirty="0"/>
              <a:t>s</a:t>
            </a:r>
          </a:p>
        </p:txBody>
      </p:sp>
    </p:spTree>
    <p:extLst>
      <p:ext uri="{BB962C8B-B14F-4D97-AF65-F5344CB8AC3E}">
        <p14:creationId xmlns:p14="http://schemas.microsoft.com/office/powerpoint/2010/main" val="319887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46F3C-2D67-4400-B4FA-0311B8BA0C06}"/>
              </a:ext>
            </a:extLst>
          </p:cNvPr>
          <p:cNvPicPr>
            <a:picLocks noChangeAspect="1"/>
          </p:cNvPicPr>
          <p:nvPr/>
        </p:nvPicPr>
        <p:blipFill>
          <a:blip r:embed="rId2"/>
          <a:stretch>
            <a:fillRect/>
          </a:stretch>
        </p:blipFill>
        <p:spPr>
          <a:xfrm>
            <a:off x="2194605" y="2437492"/>
            <a:ext cx="8477192" cy="3411765"/>
          </a:xfrm>
          <a:prstGeom prst="rect">
            <a:avLst/>
          </a:prstGeom>
        </p:spPr>
      </p:pic>
      <p:sp>
        <p:nvSpPr>
          <p:cNvPr id="3" name="TextBox 2">
            <a:extLst>
              <a:ext uri="{FF2B5EF4-FFF2-40B4-BE49-F238E27FC236}">
                <a16:creationId xmlns:a16="http://schemas.microsoft.com/office/drawing/2014/main" id="{0E13765A-05BD-4E52-A834-7FCBE2D3416D}"/>
              </a:ext>
            </a:extLst>
          </p:cNvPr>
          <p:cNvSpPr txBox="1"/>
          <p:nvPr/>
        </p:nvSpPr>
        <p:spPr>
          <a:xfrm>
            <a:off x="1727199" y="1463394"/>
            <a:ext cx="9913257" cy="492443"/>
          </a:xfrm>
          <a:prstGeom prst="rect">
            <a:avLst/>
          </a:prstGeom>
          <a:noFill/>
        </p:spPr>
        <p:txBody>
          <a:bodyPr wrap="square" rtlCol="0">
            <a:spAutoFit/>
          </a:bodyPr>
          <a:lstStyle/>
          <a:p>
            <a:r>
              <a:rPr lang="en-US" sz="2600" dirty="0"/>
              <a:t>Copy and complete the table in Spanish. </a:t>
            </a:r>
            <a:endParaRPr lang="en-GB" sz="2600" dirty="0"/>
          </a:p>
        </p:txBody>
      </p:sp>
    </p:spTree>
    <p:extLst>
      <p:ext uri="{BB962C8B-B14F-4D97-AF65-F5344CB8AC3E}">
        <p14:creationId xmlns:p14="http://schemas.microsoft.com/office/powerpoint/2010/main" val="370269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2326D-F816-4612-A19B-88253B88B3D6}"/>
              </a:ext>
            </a:extLst>
          </p:cNvPr>
          <p:cNvPicPr>
            <a:picLocks noChangeAspect="1"/>
          </p:cNvPicPr>
          <p:nvPr/>
        </p:nvPicPr>
        <p:blipFill>
          <a:blip r:embed="rId4"/>
          <a:stretch>
            <a:fillRect/>
          </a:stretch>
        </p:blipFill>
        <p:spPr>
          <a:xfrm>
            <a:off x="475778" y="1532617"/>
            <a:ext cx="5620222" cy="2865211"/>
          </a:xfrm>
          <a:prstGeom prst="rect">
            <a:avLst/>
          </a:prstGeom>
        </p:spPr>
      </p:pic>
      <p:pic>
        <p:nvPicPr>
          <p:cNvPr id="3" name="Picture 2">
            <a:extLst>
              <a:ext uri="{FF2B5EF4-FFF2-40B4-BE49-F238E27FC236}">
                <a16:creationId xmlns:a16="http://schemas.microsoft.com/office/drawing/2014/main" id="{47B91719-1009-462A-B91A-049CBD27D891}"/>
              </a:ext>
            </a:extLst>
          </p:cNvPr>
          <p:cNvPicPr>
            <a:picLocks noChangeAspect="1"/>
          </p:cNvPicPr>
          <p:nvPr/>
        </p:nvPicPr>
        <p:blipFill>
          <a:blip r:embed="rId5"/>
          <a:stretch>
            <a:fillRect/>
          </a:stretch>
        </p:blipFill>
        <p:spPr>
          <a:xfrm>
            <a:off x="4874295" y="1532617"/>
            <a:ext cx="1221705" cy="1181554"/>
          </a:xfrm>
          <a:prstGeom prst="rect">
            <a:avLst/>
          </a:prstGeom>
        </p:spPr>
      </p:pic>
      <p:sp>
        <p:nvSpPr>
          <p:cNvPr id="4" name="TextBox 3">
            <a:extLst>
              <a:ext uri="{FF2B5EF4-FFF2-40B4-BE49-F238E27FC236}">
                <a16:creationId xmlns:a16="http://schemas.microsoft.com/office/drawing/2014/main" id="{C0A4F526-7D87-4442-923B-ED1A34D1F6E5}"/>
              </a:ext>
            </a:extLst>
          </p:cNvPr>
          <p:cNvSpPr txBox="1"/>
          <p:nvPr/>
        </p:nvSpPr>
        <p:spPr>
          <a:xfrm>
            <a:off x="1555310" y="373781"/>
            <a:ext cx="9913257" cy="892552"/>
          </a:xfrm>
          <a:prstGeom prst="rect">
            <a:avLst/>
          </a:prstGeom>
          <a:noFill/>
        </p:spPr>
        <p:txBody>
          <a:bodyPr wrap="square" rtlCol="0">
            <a:spAutoFit/>
          </a:bodyPr>
          <a:lstStyle/>
          <a:p>
            <a:r>
              <a:rPr lang="en-US" sz="2600" dirty="0"/>
              <a:t>Listen to the recording. Copy the table and complete it in Spanish. Which person is being described and how old are they?</a:t>
            </a:r>
            <a:endParaRPr lang="en-GB" sz="2600" dirty="0"/>
          </a:p>
        </p:txBody>
      </p:sp>
      <p:pic>
        <p:nvPicPr>
          <p:cNvPr id="5" name="Picture 4">
            <a:extLst>
              <a:ext uri="{FF2B5EF4-FFF2-40B4-BE49-F238E27FC236}">
                <a16:creationId xmlns:a16="http://schemas.microsoft.com/office/drawing/2014/main" id="{97B7DE40-2CB3-4D85-8EC8-EBE63F3CE96D}"/>
              </a:ext>
            </a:extLst>
          </p:cNvPr>
          <p:cNvPicPr>
            <a:picLocks noChangeAspect="1"/>
          </p:cNvPicPr>
          <p:nvPr/>
        </p:nvPicPr>
        <p:blipFill>
          <a:blip r:embed="rId6"/>
          <a:stretch>
            <a:fillRect/>
          </a:stretch>
        </p:blipFill>
        <p:spPr>
          <a:xfrm>
            <a:off x="5848344" y="2866532"/>
            <a:ext cx="6356855" cy="3171411"/>
          </a:xfrm>
          <a:prstGeom prst="rect">
            <a:avLst/>
          </a:prstGeom>
        </p:spPr>
      </p:pic>
      <p:pic>
        <p:nvPicPr>
          <p:cNvPr id="6" name="74358E45">
            <a:hlinkClick r:id="" action="ppaction://media"/>
            <a:extLst>
              <a:ext uri="{FF2B5EF4-FFF2-40B4-BE49-F238E27FC236}">
                <a16:creationId xmlns:a16="http://schemas.microsoft.com/office/drawing/2014/main" id="{5E342474-AA00-4BC3-BACA-01E6D22CCD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75" y="92075"/>
            <a:ext cx="609600" cy="609600"/>
          </a:xfrm>
          <a:prstGeom prst="rect">
            <a:avLst/>
          </a:prstGeom>
        </p:spPr>
      </p:pic>
    </p:spTree>
    <p:extLst>
      <p:ext uri="{BB962C8B-B14F-4D97-AF65-F5344CB8AC3E}">
        <p14:creationId xmlns:p14="http://schemas.microsoft.com/office/powerpoint/2010/main" val="367473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658" y="312229"/>
            <a:ext cx="11132456" cy="1692771"/>
          </a:xfrm>
          <a:prstGeom prst="rect">
            <a:avLst/>
          </a:prstGeom>
          <a:noFill/>
        </p:spPr>
        <p:txBody>
          <a:bodyPr wrap="square" rtlCol="0">
            <a:spAutoFit/>
          </a:bodyPr>
          <a:lstStyle/>
          <a:p>
            <a:r>
              <a:rPr lang="en-GB" sz="2600" dirty="0"/>
              <a:t>Log in to </a:t>
            </a:r>
            <a:r>
              <a:rPr lang="en-GB" sz="2600" dirty="0" err="1"/>
              <a:t>Linguascope</a:t>
            </a:r>
            <a:r>
              <a:rPr lang="en-GB" sz="2600" dirty="0"/>
              <a:t>              username – </a:t>
            </a:r>
            <a:r>
              <a:rPr lang="en-GB" sz="2600" dirty="0" err="1"/>
              <a:t>kingshill</a:t>
            </a:r>
            <a:r>
              <a:rPr lang="en-GB" sz="2600" dirty="0"/>
              <a:t>                 password – mfl123*</a:t>
            </a:r>
          </a:p>
          <a:p>
            <a:endParaRPr lang="en-GB" sz="2600" dirty="0"/>
          </a:p>
          <a:p>
            <a:r>
              <a:rPr lang="en-GB" sz="2600" dirty="0"/>
              <a:t>Then have a go at the ‘los </a:t>
            </a:r>
            <a:r>
              <a:rPr lang="en-GB" sz="2600" dirty="0" err="1"/>
              <a:t>miembros</a:t>
            </a:r>
            <a:r>
              <a:rPr lang="en-GB" sz="2600" dirty="0"/>
              <a:t> de la </a:t>
            </a:r>
            <a:r>
              <a:rPr lang="en-GB" sz="2600" dirty="0" err="1"/>
              <a:t>familia</a:t>
            </a:r>
            <a:r>
              <a:rPr lang="en-GB" sz="2600" dirty="0"/>
              <a:t>’ (family members) section in the green section of the beginner area. Make a note of any words.</a:t>
            </a:r>
          </a:p>
        </p:txBody>
      </p:sp>
      <p:pic>
        <p:nvPicPr>
          <p:cNvPr id="6" name="Picture 5">
            <a:extLst>
              <a:ext uri="{FF2B5EF4-FFF2-40B4-BE49-F238E27FC236}">
                <a16:creationId xmlns:a16="http://schemas.microsoft.com/office/drawing/2014/main" id="{B7600209-5A55-478A-8AA1-600018245675}"/>
              </a:ext>
            </a:extLst>
          </p:cNvPr>
          <p:cNvPicPr>
            <a:picLocks noChangeAspect="1"/>
          </p:cNvPicPr>
          <p:nvPr/>
        </p:nvPicPr>
        <p:blipFill>
          <a:blip r:embed="rId2"/>
          <a:stretch>
            <a:fillRect/>
          </a:stretch>
        </p:blipFill>
        <p:spPr>
          <a:xfrm>
            <a:off x="3128282" y="4144054"/>
            <a:ext cx="2948961" cy="1971689"/>
          </a:xfrm>
          <a:prstGeom prst="rect">
            <a:avLst/>
          </a:prstGeom>
        </p:spPr>
      </p:pic>
      <p:pic>
        <p:nvPicPr>
          <p:cNvPr id="7" name="Picture 6">
            <a:extLst>
              <a:ext uri="{FF2B5EF4-FFF2-40B4-BE49-F238E27FC236}">
                <a16:creationId xmlns:a16="http://schemas.microsoft.com/office/drawing/2014/main" id="{15F17910-833D-4469-9BCE-012F391D07C2}"/>
              </a:ext>
            </a:extLst>
          </p:cNvPr>
          <p:cNvPicPr>
            <a:picLocks noChangeAspect="1"/>
          </p:cNvPicPr>
          <p:nvPr/>
        </p:nvPicPr>
        <p:blipFill>
          <a:blip r:embed="rId3"/>
          <a:stretch>
            <a:fillRect/>
          </a:stretch>
        </p:blipFill>
        <p:spPr>
          <a:xfrm>
            <a:off x="420187" y="3429000"/>
            <a:ext cx="2708095" cy="506186"/>
          </a:xfrm>
          <a:prstGeom prst="rect">
            <a:avLst/>
          </a:prstGeom>
        </p:spPr>
      </p:pic>
      <p:pic>
        <p:nvPicPr>
          <p:cNvPr id="8" name="Picture 7">
            <a:extLst>
              <a:ext uri="{FF2B5EF4-FFF2-40B4-BE49-F238E27FC236}">
                <a16:creationId xmlns:a16="http://schemas.microsoft.com/office/drawing/2014/main" id="{7862DCBB-E0E2-4CE0-A24B-2B5690E3E2ED}"/>
              </a:ext>
            </a:extLst>
          </p:cNvPr>
          <p:cNvPicPr>
            <a:picLocks noChangeAspect="1"/>
          </p:cNvPicPr>
          <p:nvPr/>
        </p:nvPicPr>
        <p:blipFill>
          <a:blip r:embed="rId4"/>
          <a:stretch>
            <a:fillRect/>
          </a:stretch>
        </p:blipFill>
        <p:spPr>
          <a:xfrm>
            <a:off x="6920042" y="2882673"/>
            <a:ext cx="4851771" cy="3053670"/>
          </a:xfrm>
          <a:prstGeom prst="rect">
            <a:avLst/>
          </a:prstGeom>
        </p:spPr>
      </p:pic>
    </p:spTree>
    <p:extLst>
      <p:ext uri="{BB962C8B-B14F-4D97-AF65-F5344CB8AC3E}">
        <p14:creationId xmlns:p14="http://schemas.microsoft.com/office/powerpoint/2010/main" val="213047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72243-1FDD-4D46-B9D5-F4FB7D854F93}"/>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pic>
        <p:nvPicPr>
          <p:cNvPr id="3" name="Picture 2">
            <a:extLst>
              <a:ext uri="{FF2B5EF4-FFF2-40B4-BE49-F238E27FC236}">
                <a16:creationId xmlns:a16="http://schemas.microsoft.com/office/drawing/2014/main" id="{EFA6308D-91BA-48AC-A85F-F54FFB5C2CD1}"/>
              </a:ext>
            </a:extLst>
          </p:cNvPr>
          <p:cNvPicPr>
            <a:picLocks noChangeAspect="1"/>
          </p:cNvPicPr>
          <p:nvPr/>
        </p:nvPicPr>
        <p:blipFill>
          <a:blip r:embed="rId2"/>
          <a:stretch>
            <a:fillRect/>
          </a:stretch>
        </p:blipFill>
        <p:spPr>
          <a:xfrm>
            <a:off x="856556" y="2026783"/>
            <a:ext cx="10478887" cy="3880531"/>
          </a:xfrm>
          <a:prstGeom prst="rect">
            <a:avLst/>
          </a:prstGeom>
        </p:spPr>
      </p:pic>
      <p:sp>
        <p:nvSpPr>
          <p:cNvPr id="4" name="TextBox 3">
            <a:extLst>
              <a:ext uri="{FF2B5EF4-FFF2-40B4-BE49-F238E27FC236}">
                <a16:creationId xmlns:a16="http://schemas.microsoft.com/office/drawing/2014/main" id="{001C15DA-7CEA-4369-9ECD-9D25064EA670}"/>
              </a:ext>
            </a:extLst>
          </p:cNvPr>
          <p:cNvSpPr txBox="1"/>
          <p:nvPr/>
        </p:nvSpPr>
        <p:spPr>
          <a:xfrm>
            <a:off x="4323108" y="256435"/>
            <a:ext cx="7418949" cy="769441"/>
          </a:xfrm>
          <a:prstGeom prst="rect">
            <a:avLst/>
          </a:prstGeom>
          <a:noFill/>
        </p:spPr>
        <p:txBody>
          <a:bodyPr wrap="square" rtlCol="0">
            <a:spAutoFit/>
          </a:bodyPr>
          <a:lstStyle/>
          <a:p>
            <a:r>
              <a:rPr lang="en-GB" sz="2200" dirty="0"/>
              <a:t>Spend a good amount of time reading through the vocabulary for this week. Then try and learn it</a:t>
            </a:r>
          </a:p>
        </p:txBody>
      </p:sp>
      <p:pic>
        <p:nvPicPr>
          <p:cNvPr id="5" name="Picture 4">
            <a:extLst>
              <a:ext uri="{FF2B5EF4-FFF2-40B4-BE49-F238E27FC236}">
                <a16:creationId xmlns:a16="http://schemas.microsoft.com/office/drawing/2014/main" id="{D6672ADF-B497-4E9F-A760-DCDFEF5CCB3B}"/>
              </a:ext>
            </a:extLst>
          </p:cNvPr>
          <p:cNvPicPr>
            <a:picLocks noChangeAspect="1"/>
          </p:cNvPicPr>
          <p:nvPr/>
        </p:nvPicPr>
        <p:blipFill>
          <a:blip r:embed="rId3"/>
          <a:stretch>
            <a:fillRect/>
          </a:stretch>
        </p:blipFill>
        <p:spPr>
          <a:xfrm>
            <a:off x="4949145" y="3967048"/>
            <a:ext cx="929141" cy="929141"/>
          </a:xfrm>
          <a:prstGeom prst="rect">
            <a:avLst/>
          </a:prstGeom>
        </p:spPr>
      </p:pic>
      <p:pic>
        <p:nvPicPr>
          <p:cNvPr id="6" name="Picture 5">
            <a:extLst>
              <a:ext uri="{FF2B5EF4-FFF2-40B4-BE49-F238E27FC236}">
                <a16:creationId xmlns:a16="http://schemas.microsoft.com/office/drawing/2014/main" id="{2FD1525A-2BF7-4746-9BEE-B26D7E59C154}"/>
              </a:ext>
            </a:extLst>
          </p:cNvPr>
          <p:cNvPicPr>
            <a:picLocks noChangeAspect="1"/>
          </p:cNvPicPr>
          <p:nvPr/>
        </p:nvPicPr>
        <p:blipFill>
          <a:blip r:embed="rId3"/>
          <a:stretch>
            <a:fillRect/>
          </a:stretch>
        </p:blipFill>
        <p:spPr>
          <a:xfrm>
            <a:off x="4949144" y="2487954"/>
            <a:ext cx="929141" cy="929141"/>
          </a:xfrm>
          <a:prstGeom prst="rect">
            <a:avLst/>
          </a:prstGeom>
        </p:spPr>
      </p:pic>
    </p:spTree>
    <p:extLst>
      <p:ext uri="{BB962C8B-B14F-4D97-AF65-F5344CB8AC3E}">
        <p14:creationId xmlns:p14="http://schemas.microsoft.com/office/powerpoint/2010/main" val="2811119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1265</Words>
  <Application>Microsoft Office PowerPoint</Application>
  <PresentationFormat>Widescreen</PresentationFormat>
  <Paragraphs>84</Paragraphs>
  <Slides>35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to the recording. Write down 1-4. Which description do you hear? a, b, c,d or 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40</cp:revision>
  <dcterms:created xsi:type="dcterms:W3CDTF">2021-09-01T11:16:35Z</dcterms:created>
  <dcterms:modified xsi:type="dcterms:W3CDTF">2022-01-14T21:41:08Z</dcterms:modified>
</cp:coreProperties>
</file>