
<file path=[Content_Types].xml><?xml version="1.0" encoding="utf-8"?>
<Types xmlns="http://schemas.openxmlformats.org/package/2006/content-types">
  <Default Extension="png" ContentType="image/png"/>
  <Default Extension="wma" ContentType="audio/x-ms-wma"/>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8" r:id="rId3"/>
    <p:sldId id="262" r:id="rId4"/>
    <p:sldId id="269" r:id="rId5"/>
    <p:sldId id="270" r:id="rId6"/>
    <p:sldId id="271" r:id="rId7"/>
    <p:sldId id="272" r:id="rId8"/>
    <p:sldId id="273" r:id="rId9"/>
    <p:sldId id="274" r:id="rId10"/>
    <p:sldId id="290" r:id="rId11"/>
    <p:sldId id="263" r:id="rId12"/>
    <p:sldId id="292" r:id="rId13"/>
    <p:sldId id="293" r:id="rId14"/>
    <p:sldId id="294" r:id="rId15"/>
    <p:sldId id="295" r:id="rId16"/>
    <p:sldId id="296" r:id="rId17"/>
    <p:sldId id="297" r:id="rId18"/>
    <p:sldId id="291" r:id="rId19"/>
    <p:sldId id="264" r:id="rId20"/>
    <p:sldId id="298" r:id="rId21"/>
    <p:sldId id="300" r:id="rId22"/>
    <p:sldId id="299" r:id="rId23"/>
    <p:sldId id="301" r:id="rId24"/>
    <p:sldId id="302" r:id="rId25"/>
    <p:sldId id="265" r:id="rId26"/>
    <p:sldId id="303" r:id="rId27"/>
    <p:sldId id="304" r:id="rId28"/>
    <p:sldId id="305" r:id="rId29"/>
    <p:sldId id="306" r:id="rId30"/>
    <p:sldId id="308" r:id="rId31"/>
    <p:sldId id="312" r:id="rId32"/>
    <p:sldId id="257" r:id="rId33"/>
    <p:sldId id="258" r:id="rId34"/>
    <p:sldId id="259" r:id="rId35"/>
    <p:sldId id="311" r:id="rId36"/>
    <p:sldId id="267" r:id="rId37"/>
    <p:sldId id="314" r:id="rId38"/>
    <p:sldId id="315" r:id="rId39"/>
    <p:sldId id="316" r:id="rId40"/>
    <p:sldId id="317" r:id="rId41"/>
    <p:sldId id="318"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92" d="100"/>
          <a:sy n="92" d="100"/>
        </p:scale>
        <p:origin x="90"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02/03/2022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06915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02/03/2022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463763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02/03/2022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884180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02/03/2022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688711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33F45B-4F77-402A-8A92-9250B93F9688}" type="datetimeFigureOut">
              <a:rPr lang="en-GB" smtClean="0"/>
              <a:t>02/03/2022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4192659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733F45B-4F77-402A-8A92-9250B93F9688}" type="datetimeFigureOut">
              <a:rPr lang="en-GB" smtClean="0"/>
              <a:t>02/03/2022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6717661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733F45B-4F77-402A-8A92-9250B93F9688}" type="datetimeFigureOut">
              <a:rPr lang="en-GB" smtClean="0"/>
              <a:t>02/03/2022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0250761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733F45B-4F77-402A-8A92-9250B93F9688}" type="datetimeFigureOut">
              <a:rPr lang="en-GB" smtClean="0"/>
              <a:t>02/03/2022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5228346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33F45B-4F77-402A-8A92-9250B93F9688}" type="datetimeFigureOut">
              <a:rPr lang="en-GB" smtClean="0"/>
              <a:t>02/03/2022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950253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733F45B-4F77-402A-8A92-9250B93F9688}" type="datetimeFigureOut">
              <a:rPr lang="en-GB" smtClean="0"/>
              <a:t>02/03/2022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0070406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733F45B-4F77-402A-8A92-9250B93F9688}" type="datetimeFigureOut">
              <a:rPr lang="en-GB" smtClean="0"/>
              <a:t>02/03/2022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563522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33F45B-4F77-402A-8A92-9250B93F9688}" type="datetimeFigureOut">
              <a:rPr lang="en-GB" smtClean="0"/>
              <a:t>02/03/2022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BF2E2A-20F1-4E30-9C40-37CB5F064836}" type="slidenum">
              <a:rPr lang="en-GB" smtClean="0"/>
              <a:t>‹#›</a:t>
            </a:fld>
            <a:endParaRPr lang="en-GB"/>
          </a:p>
        </p:txBody>
      </p:sp>
    </p:spTree>
    <p:extLst>
      <p:ext uri="{BB962C8B-B14F-4D97-AF65-F5344CB8AC3E}">
        <p14:creationId xmlns:p14="http://schemas.microsoft.com/office/powerpoint/2010/main" val="27564845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classroom.thenational.academy/subjects-by-key-stage"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wma"/><Relationship Id="rId1" Type="http://schemas.microsoft.com/office/2007/relationships/media" Target="../media/media4.wma"/><Relationship Id="rId5" Type="http://schemas.openxmlformats.org/officeDocument/2006/relationships/image" Target="../media/image10.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wma"/><Relationship Id="rId1" Type="http://schemas.microsoft.com/office/2007/relationships/media" Target="../media/media5.wma"/><Relationship Id="rId5" Type="http://schemas.openxmlformats.org/officeDocument/2006/relationships/image" Target="../media/image10.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wma"/><Relationship Id="rId1" Type="http://schemas.microsoft.com/office/2007/relationships/media" Target="../media/media6.wma"/><Relationship Id="rId5" Type="http://schemas.openxmlformats.org/officeDocument/2006/relationships/image" Target="../media/image10.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wma"/><Relationship Id="rId1" Type="http://schemas.microsoft.com/office/2007/relationships/media" Target="../media/media7.wma"/><Relationship Id="rId5" Type="http://schemas.openxmlformats.org/officeDocument/2006/relationships/image" Target="../media/image10.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wma"/><Relationship Id="rId1" Type="http://schemas.microsoft.com/office/2007/relationships/media" Target="../media/media8.wma"/><Relationship Id="rId5" Type="http://schemas.openxmlformats.org/officeDocument/2006/relationships/image" Target="../media/image10.png"/><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wma"/><Relationship Id="rId1" Type="http://schemas.microsoft.com/office/2007/relationships/media" Target="../media/media9.wma"/><Relationship Id="rId5" Type="http://schemas.openxmlformats.org/officeDocument/2006/relationships/image" Target="../media/image10.png"/><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wma"/><Relationship Id="rId1" Type="http://schemas.microsoft.com/office/2007/relationships/media" Target="../media/media10.wma"/><Relationship Id="rId5" Type="http://schemas.openxmlformats.org/officeDocument/2006/relationships/image" Target="../media/image10.pn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wma"/><Relationship Id="rId1" Type="http://schemas.microsoft.com/office/2007/relationships/media" Target="../media/media11.wma"/><Relationship Id="rId5" Type="http://schemas.openxmlformats.org/officeDocument/2006/relationships/image" Target="../media/image42.png"/><Relationship Id="rId4" Type="http://schemas.openxmlformats.org/officeDocument/2006/relationships/image" Target="../media/image10.png"/></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9.wm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ma"/><Relationship Id="rId1" Type="http://schemas.microsoft.com/office/2007/relationships/media" Target="../media/media1.wma"/><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ma"/><Relationship Id="rId1" Type="http://schemas.microsoft.com/office/2007/relationships/media" Target="../media/media2.wma"/><Relationship Id="rId5" Type="http://schemas.openxmlformats.org/officeDocument/2006/relationships/image" Target="../media/image10.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ma"/><Relationship Id="rId1" Type="http://schemas.microsoft.com/office/2007/relationships/media" Target="../media/media3.wma"/><Relationship Id="rId5" Type="http://schemas.openxmlformats.org/officeDocument/2006/relationships/image" Target="../media/image10.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a:extLst>
              <a:ext uri="{28A0092B-C50C-407E-A947-70E740481C1C}">
                <a14:useLocalDpi xmlns:a14="http://schemas.microsoft.com/office/drawing/2010/main" val="0"/>
              </a:ext>
            </a:extLst>
          </a:blip>
          <a:stretch>
            <a:fillRect/>
          </a:stretch>
        </p:blipFill>
        <p:spPr>
          <a:xfrm>
            <a:off x="10891041" y="0"/>
            <a:ext cx="1176655" cy="997585"/>
          </a:xfrm>
          <a:prstGeom prst="rect">
            <a:avLst/>
          </a:prstGeom>
        </p:spPr>
      </p:pic>
      <p:sp>
        <p:nvSpPr>
          <p:cNvPr id="7" name="Rectangle 6"/>
          <p:cNvSpPr/>
          <p:nvPr/>
        </p:nvSpPr>
        <p:spPr>
          <a:xfrm>
            <a:off x="575767" y="179161"/>
            <a:ext cx="10641732" cy="6740307"/>
          </a:xfrm>
          <a:prstGeom prst="rect">
            <a:avLst/>
          </a:prstGeom>
        </p:spPr>
        <p:txBody>
          <a:bodyPr wrap="square">
            <a:spAutoFit/>
          </a:bodyPr>
          <a:lstStyle/>
          <a:p>
            <a:r>
              <a:rPr lang="en-GB" sz="2400" b="1" dirty="0">
                <a:effectLst/>
                <a:latin typeface="Calibri" panose="020F0502020204030204" pitchFamily="34" charset="0"/>
                <a:ea typeface="Calibri" panose="020F0502020204030204" pitchFamily="34" charset="0"/>
                <a:cs typeface="Times New Roman" panose="02020603050405020304" pitchFamily="18" charset="0"/>
              </a:rPr>
              <a:t>Year 7 Spanish rotation 2 </a:t>
            </a:r>
            <a:r>
              <a:rPr lang="en-GB" sz="2400" b="1">
                <a:effectLst/>
                <a:latin typeface="Calibri" panose="020F0502020204030204" pitchFamily="34" charset="0"/>
                <a:ea typeface="Calibri" panose="020F0502020204030204" pitchFamily="34" charset="0"/>
                <a:cs typeface="Times New Roman" panose="02020603050405020304" pitchFamily="18" charset="0"/>
              </a:rPr>
              <a:t>– </a:t>
            </a:r>
            <a:endParaRPr lang="en-GB" sz="2400" b="1" smtClean="0">
              <a:effectLst/>
              <a:latin typeface="Calibri" panose="020F0502020204030204" pitchFamily="34" charset="0"/>
              <a:ea typeface="Calibri" panose="020F0502020204030204" pitchFamily="34" charset="0"/>
              <a:cs typeface="Times New Roman" panose="02020603050405020304" pitchFamily="18" charset="0"/>
            </a:endParaRPr>
          </a:p>
          <a:p>
            <a:endParaRPr lang="en-GB" sz="2400" b="1" dirty="0">
              <a:latin typeface="Calibri" panose="020F0502020204030204" pitchFamily="34" charset="0"/>
              <a:cs typeface="Times New Roman" panose="02020603050405020304" pitchFamily="18" charset="0"/>
            </a:endParaRPr>
          </a:p>
          <a:p>
            <a:r>
              <a:rPr lang="en-GB" sz="2400" b="1" dirty="0">
                <a:latin typeface="Calibri" panose="020F0502020204030204" pitchFamily="34" charset="0"/>
                <a:cs typeface="Times New Roman" panose="02020603050405020304" pitchFamily="18" charset="0"/>
              </a:rPr>
              <a:t>If pupils are absent from lessons they should spend time revising and learning vocabulary. All of the vocabulary for this term is on the following slides. First of all, they should recap the vocabulary which they learned the previous week. Then they should start to learn the next section of vocabulary which they have not yet covered in class. This could be done by using the look, cover, write, check method or by making flashcards etc. It should also be written in their orange book. There are also a few tasks to complete. A plan for the term is on the next slide.</a:t>
            </a:r>
          </a:p>
          <a:p>
            <a:endParaRPr lang="en-GB" sz="2400" b="1" dirty="0">
              <a:latin typeface="Calibri" panose="020F0502020204030204" pitchFamily="34" charset="0"/>
              <a:cs typeface="Times New Roman" panose="02020603050405020304" pitchFamily="18" charset="0"/>
            </a:endParaRPr>
          </a:p>
          <a:p>
            <a:r>
              <a:rPr lang="en-GB" sz="2400" b="1" dirty="0">
                <a:latin typeface="Calibri" panose="020F0502020204030204" pitchFamily="34" charset="0"/>
                <a:cs typeface="Times New Roman" panose="02020603050405020304" pitchFamily="18" charset="0"/>
              </a:rPr>
              <a:t>Pupils can also revise vocabulary on </a:t>
            </a:r>
            <a:r>
              <a:rPr lang="en-GB" sz="2400" b="1" dirty="0" err="1">
                <a:latin typeface="Calibri" panose="020F0502020204030204" pitchFamily="34" charset="0"/>
                <a:cs typeface="Times New Roman" panose="02020603050405020304" pitchFamily="18" charset="0"/>
              </a:rPr>
              <a:t>Linguascope</a:t>
            </a:r>
            <a:r>
              <a:rPr lang="en-GB" sz="2400" b="1" dirty="0">
                <a:latin typeface="Calibri" panose="020F0502020204030204" pitchFamily="34" charset="0"/>
                <a:cs typeface="Times New Roman" panose="02020603050405020304" pitchFamily="18" charset="0"/>
              </a:rPr>
              <a:t>- </a:t>
            </a:r>
          </a:p>
          <a:p>
            <a:r>
              <a:rPr lang="en-GB" sz="2400" b="1" dirty="0">
                <a:latin typeface="Calibri" panose="020F0502020204030204" pitchFamily="34" charset="0"/>
                <a:cs typeface="Times New Roman" panose="02020603050405020304" pitchFamily="18" charset="0"/>
              </a:rPr>
              <a:t>Username is </a:t>
            </a:r>
            <a:r>
              <a:rPr lang="en-GB" sz="2400" b="1" dirty="0" err="1">
                <a:latin typeface="Calibri" panose="020F0502020204030204" pitchFamily="34" charset="0"/>
                <a:cs typeface="Times New Roman" panose="02020603050405020304" pitchFamily="18" charset="0"/>
              </a:rPr>
              <a:t>kingshill</a:t>
            </a:r>
            <a:r>
              <a:rPr lang="en-GB" sz="2400" b="1" dirty="0">
                <a:latin typeface="Calibri" panose="020F0502020204030204" pitchFamily="34" charset="0"/>
                <a:cs typeface="Times New Roman" panose="02020603050405020304" pitchFamily="18" charset="0"/>
              </a:rPr>
              <a:t>    password is mfl123*</a:t>
            </a:r>
          </a:p>
          <a:p>
            <a:r>
              <a:rPr lang="en-GB" sz="2400" dirty="0"/>
              <a:t>Any new vocabulary they learn can be written in their orange books or on paper. </a:t>
            </a:r>
          </a:p>
          <a:p>
            <a:endParaRPr lang="en-GB" sz="2400" b="1" dirty="0">
              <a:latin typeface="Calibri" panose="020F0502020204030204" pitchFamily="34" charset="0"/>
              <a:cs typeface="Times New Roman" panose="02020603050405020304" pitchFamily="18" charset="0"/>
            </a:endParaRPr>
          </a:p>
          <a:p>
            <a:r>
              <a:rPr lang="en-GB" sz="2400" b="1" dirty="0">
                <a:latin typeface="Calibri" panose="020F0502020204030204" pitchFamily="34" charset="0"/>
                <a:cs typeface="Times New Roman" panose="02020603050405020304" pitchFamily="18" charset="0"/>
              </a:rPr>
              <a:t>If pupils wish to do extension work they can access free MFL lessons on the Oak National Academy website:</a:t>
            </a:r>
          </a:p>
          <a:p>
            <a:r>
              <a:rPr lang="en-GB" sz="2400" b="1" dirty="0">
                <a:latin typeface="Calibri" panose="020F0502020204030204" pitchFamily="34" charset="0"/>
                <a:cs typeface="Times New Roman" panose="02020603050405020304" pitchFamily="18" charset="0"/>
                <a:hlinkClick r:id="rId3"/>
              </a:rPr>
              <a:t>https://classroom.thenational.academy/subjects-by-key-stage</a:t>
            </a:r>
            <a:endParaRPr lang="en-GB" sz="2400" b="1" dirty="0">
              <a:latin typeface="Calibri" panose="020F0502020204030204" pitchFamily="34" charset="0"/>
              <a:cs typeface="Times New Roman" panose="02020603050405020304" pitchFamily="18" charset="0"/>
            </a:endParaRPr>
          </a:p>
          <a:p>
            <a:endParaRPr lang="en-GB" sz="2400" b="1" dirty="0">
              <a:latin typeface="Calibri" panose="020F0502020204030204" pitchFamily="34" charset="0"/>
              <a:cs typeface="Times New Roman" panose="02020603050405020304" pitchFamily="18" charset="0"/>
            </a:endParaRPr>
          </a:p>
        </p:txBody>
      </p:sp>
      <p:pic>
        <p:nvPicPr>
          <p:cNvPr id="10" name="Picture 9"/>
          <p:cNvPicPr>
            <a:picLocks noChangeAspect="1"/>
          </p:cNvPicPr>
          <p:nvPr/>
        </p:nvPicPr>
        <p:blipFill>
          <a:blip r:embed="rId4"/>
          <a:stretch>
            <a:fillRect/>
          </a:stretch>
        </p:blipFill>
        <p:spPr>
          <a:xfrm>
            <a:off x="7448421" y="3549314"/>
            <a:ext cx="1420298" cy="859997"/>
          </a:xfrm>
          <a:prstGeom prst="rect">
            <a:avLst/>
          </a:prstGeom>
        </p:spPr>
      </p:pic>
    </p:spTree>
    <p:extLst>
      <p:ext uri="{BB962C8B-B14F-4D97-AF65-F5344CB8AC3E}">
        <p14:creationId xmlns:p14="http://schemas.microsoft.com/office/powerpoint/2010/main" val="34801136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288CBE68-695B-45B9-8980-F495DA8F7C9F}"/>
              </a:ext>
            </a:extLst>
          </p:cNvPr>
          <p:cNvPicPr>
            <a:picLocks noChangeAspect="1"/>
          </p:cNvPicPr>
          <p:nvPr/>
        </p:nvPicPr>
        <p:blipFill>
          <a:blip r:embed="rId2"/>
          <a:stretch>
            <a:fillRect/>
          </a:stretch>
        </p:blipFill>
        <p:spPr>
          <a:xfrm>
            <a:off x="1462087" y="2264092"/>
            <a:ext cx="8901315" cy="4319588"/>
          </a:xfrm>
          <a:prstGeom prst="rect">
            <a:avLst/>
          </a:prstGeom>
        </p:spPr>
      </p:pic>
      <p:sp>
        <p:nvSpPr>
          <p:cNvPr id="2" name="TextBox 1">
            <a:extLst>
              <a:ext uri="{FF2B5EF4-FFF2-40B4-BE49-F238E27FC236}">
                <a16:creationId xmlns:a16="http://schemas.microsoft.com/office/drawing/2014/main" xmlns="" id="{771C4F65-6197-4297-871D-18C3DE3F3E70}"/>
              </a:ext>
            </a:extLst>
          </p:cNvPr>
          <p:cNvSpPr txBox="1"/>
          <p:nvPr/>
        </p:nvSpPr>
        <p:spPr>
          <a:xfrm>
            <a:off x="561702" y="457200"/>
            <a:ext cx="11234057" cy="1692771"/>
          </a:xfrm>
          <a:prstGeom prst="rect">
            <a:avLst/>
          </a:prstGeom>
          <a:noFill/>
        </p:spPr>
        <p:txBody>
          <a:bodyPr wrap="square" rtlCol="0">
            <a:spAutoFit/>
          </a:bodyPr>
          <a:lstStyle/>
          <a:p>
            <a:r>
              <a:rPr lang="en-US" sz="2600" dirty="0"/>
              <a:t>Log on to </a:t>
            </a:r>
            <a:r>
              <a:rPr lang="en-US" sz="2600" dirty="0" err="1"/>
              <a:t>Linguascope</a:t>
            </a:r>
            <a:r>
              <a:rPr lang="en-US" sz="2600" dirty="0"/>
              <a:t> and </a:t>
            </a:r>
            <a:r>
              <a:rPr lang="en-US" sz="2600" dirty="0" err="1"/>
              <a:t>practise</a:t>
            </a:r>
            <a:r>
              <a:rPr lang="en-US" sz="2600" dirty="0"/>
              <a:t> the family member words (they are in the beginner section):</a:t>
            </a:r>
          </a:p>
          <a:p>
            <a:endParaRPr lang="en-US" sz="2600" dirty="0"/>
          </a:p>
          <a:p>
            <a:r>
              <a:rPr lang="en-US" sz="2600" dirty="0"/>
              <a:t>Username – </a:t>
            </a:r>
            <a:r>
              <a:rPr lang="en-US" sz="2600" dirty="0" err="1"/>
              <a:t>kingshill</a:t>
            </a:r>
            <a:r>
              <a:rPr lang="en-US" sz="2600" dirty="0"/>
              <a:t>                          password – mfl123*</a:t>
            </a:r>
            <a:endParaRPr lang="en-GB" sz="2600" dirty="0"/>
          </a:p>
        </p:txBody>
      </p:sp>
      <p:sp>
        <p:nvSpPr>
          <p:cNvPr id="4" name="Oval 3">
            <a:extLst>
              <a:ext uri="{FF2B5EF4-FFF2-40B4-BE49-F238E27FC236}">
                <a16:creationId xmlns:a16="http://schemas.microsoft.com/office/drawing/2014/main" xmlns="" id="{3D2D8595-1080-4074-80F6-2ACBE1E5C0B8}"/>
              </a:ext>
            </a:extLst>
          </p:cNvPr>
          <p:cNvSpPr/>
          <p:nvPr/>
        </p:nvSpPr>
        <p:spPr>
          <a:xfrm>
            <a:off x="7236825" y="5055326"/>
            <a:ext cx="1619794" cy="152835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808432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9D772243-1FDD-4D46-B9D5-F4FB7D854F93}"/>
              </a:ext>
            </a:extLst>
          </p:cNvPr>
          <p:cNvSpPr/>
          <p:nvPr/>
        </p:nvSpPr>
        <p:spPr>
          <a:xfrm>
            <a:off x="325243" y="256435"/>
            <a:ext cx="3226524" cy="461665"/>
          </a:xfrm>
          <a:prstGeom prst="rect">
            <a:avLst/>
          </a:prstGeom>
        </p:spPr>
        <p:txBody>
          <a:bodyPr wrap="none">
            <a:spAutoFit/>
          </a:bodyPr>
          <a:lstStyle/>
          <a:p>
            <a:r>
              <a:rPr lang="en-GB" sz="2400" b="1" u="sng" dirty="0"/>
              <a:t>WEEK 2 – w/c 7</a:t>
            </a:r>
            <a:r>
              <a:rPr lang="en-GB" sz="2400" b="1" u="sng" baseline="30000" dirty="0"/>
              <a:t>th</a:t>
            </a:r>
            <a:r>
              <a:rPr lang="en-GB" sz="2400" b="1" u="sng" dirty="0"/>
              <a:t> March</a:t>
            </a:r>
          </a:p>
        </p:txBody>
      </p:sp>
      <p:sp>
        <p:nvSpPr>
          <p:cNvPr id="3" name="TextBox 2">
            <a:extLst>
              <a:ext uri="{FF2B5EF4-FFF2-40B4-BE49-F238E27FC236}">
                <a16:creationId xmlns:a16="http://schemas.microsoft.com/office/drawing/2014/main" xmlns="" id="{BBDCBEB7-06BA-4B7B-8ADA-6FBD53687E03}"/>
              </a:ext>
            </a:extLst>
          </p:cNvPr>
          <p:cNvSpPr txBox="1"/>
          <p:nvPr/>
        </p:nvSpPr>
        <p:spPr>
          <a:xfrm>
            <a:off x="391516" y="837927"/>
            <a:ext cx="5704483" cy="769441"/>
          </a:xfrm>
          <a:prstGeom prst="rect">
            <a:avLst/>
          </a:prstGeom>
          <a:noFill/>
        </p:spPr>
        <p:txBody>
          <a:bodyPr wrap="square" rtlCol="0">
            <a:spAutoFit/>
          </a:bodyPr>
          <a:lstStyle/>
          <a:p>
            <a:r>
              <a:rPr lang="en-GB" sz="2200" dirty="0"/>
              <a:t>Read through the vocabulary for this week and spend a good amount of time trying to learn it. </a:t>
            </a:r>
          </a:p>
        </p:txBody>
      </p:sp>
      <p:pic>
        <p:nvPicPr>
          <p:cNvPr id="4" name="Picture 3">
            <a:extLst>
              <a:ext uri="{FF2B5EF4-FFF2-40B4-BE49-F238E27FC236}">
                <a16:creationId xmlns:a16="http://schemas.microsoft.com/office/drawing/2014/main" xmlns="" id="{F9B7D879-1E24-4CFA-B7CF-9D138B50FB45}"/>
              </a:ext>
            </a:extLst>
          </p:cNvPr>
          <p:cNvPicPr>
            <a:picLocks noChangeAspect="1"/>
          </p:cNvPicPr>
          <p:nvPr/>
        </p:nvPicPr>
        <p:blipFill>
          <a:blip r:embed="rId2"/>
          <a:stretch>
            <a:fillRect/>
          </a:stretch>
        </p:blipFill>
        <p:spPr>
          <a:xfrm>
            <a:off x="466840" y="2065750"/>
            <a:ext cx="5250817" cy="4615914"/>
          </a:xfrm>
          <a:prstGeom prst="rect">
            <a:avLst/>
          </a:prstGeom>
        </p:spPr>
      </p:pic>
      <p:pic>
        <p:nvPicPr>
          <p:cNvPr id="5" name="Picture 4">
            <a:extLst>
              <a:ext uri="{FF2B5EF4-FFF2-40B4-BE49-F238E27FC236}">
                <a16:creationId xmlns:a16="http://schemas.microsoft.com/office/drawing/2014/main" xmlns="" id="{C40C3714-C4F8-43A2-B14C-C850E8A24A3C}"/>
              </a:ext>
            </a:extLst>
          </p:cNvPr>
          <p:cNvPicPr>
            <a:picLocks noChangeAspect="1"/>
          </p:cNvPicPr>
          <p:nvPr/>
        </p:nvPicPr>
        <p:blipFill>
          <a:blip r:embed="rId3"/>
          <a:stretch>
            <a:fillRect/>
          </a:stretch>
        </p:blipFill>
        <p:spPr>
          <a:xfrm rot="10800000">
            <a:off x="6292818" y="487267"/>
            <a:ext cx="5573939" cy="1248707"/>
          </a:xfrm>
          <a:prstGeom prst="rect">
            <a:avLst/>
          </a:prstGeom>
        </p:spPr>
      </p:pic>
      <p:pic>
        <p:nvPicPr>
          <p:cNvPr id="6" name="Picture 5">
            <a:extLst>
              <a:ext uri="{FF2B5EF4-FFF2-40B4-BE49-F238E27FC236}">
                <a16:creationId xmlns:a16="http://schemas.microsoft.com/office/drawing/2014/main" xmlns="" id="{5E63C50A-6BA0-4007-A1F7-825C5092D475}"/>
              </a:ext>
            </a:extLst>
          </p:cNvPr>
          <p:cNvPicPr>
            <a:picLocks noChangeAspect="1"/>
          </p:cNvPicPr>
          <p:nvPr/>
        </p:nvPicPr>
        <p:blipFill>
          <a:blip r:embed="rId4"/>
          <a:stretch>
            <a:fillRect/>
          </a:stretch>
        </p:blipFill>
        <p:spPr>
          <a:xfrm rot="10800000">
            <a:off x="6474344" y="1933956"/>
            <a:ext cx="5250815" cy="4832930"/>
          </a:xfrm>
          <a:prstGeom prst="rect">
            <a:avLst/>
          </a:prstGeom>
        </p:spPr>
      </p:pic>
    </p:spTree>
    <p:extLst>
      <p:ext uri="{BB962C8B-B14F-4D97-AF65-F5344CB8AC3E}">
        <p14:creationId xmlns:p14="http://schemas.microsoft.com/office/powerpoint/2010/main" val="28111198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739CAF5-E578-47D6-A3A7-087B3631450A}"/>
              </a:ext>
            </a:extLst>
          </p:cNvPr>
          <p:cNvPicPr>
            <a:picLocks noChangeAspect="1"/>
          </p:cNvPicPr>
          <p:nvPr/>
        </p:nvPicPr>
        <p:blipFill>
          <a:blip r:embed="rId4"/>
          <a:stretch>
            <a:fillRect/>
          </a:stretch>
        </p:blipFill>
        <p:spPr>
          <a:xfrm>
            <a:off x="3892867" y="701675"/>
            <a:ext cx="7837596" cy="6007259"/>
          </a:xfrm>
          <a:prstGeom prst="rect">
            <a:avLst/>
          </a:prstGeom>
        </p:spPr>
      </p:pic>
      <p:pic>
        <p:nvPicPr>
          <p:cNvPr id="3" name="05 Track 5 p46 ex1">
            <a:hlinkClick r:id="" action="ppaction://media"/>
            <a:extLst>
              <a:ext uri="{FF2B5EF4-FFF2-40B4-BE49-F238E27FC236}">
                <a16:creationId xmlns:a16="http://schemas.microsoft.com/office/drawing/2014/main" xmlns="" id="{23B44A36-4841-4E46-AFDC-B2E24D76BF7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61537" y="92075"/>
            <a:ext cx="609600" cy="609600"/>
          </a:xfrm>
          <a:prstGeom prst="rect">
            <a:avLst/>
          </a:prstGeom>
        </p:spPr>
      </p:pic>
      <p:sp>
        <p:nvSpPr>
          <p:cNvPr id="4" name="TextBox 3">
            <a:extLst>
              <a:ext uri="{FF2B5EF4-FFF2-40B4-BE49-F238E27FC236}">
                <a16:creationId xmlns:a16="http://schemas.microsoft.com/office/drawing/2014/main" xmlns="" id="{27A12568-1618-48F0-80F7-E3B6D4D4A9E6}"/>
              </a:ext>
            </a:extLst>
          </p:cNvPr>
          <p:cNvSpPr txBox="1"/>
          <p:nvPr/>
        </p:nvSpPr>
        <p:spPr>
          <a:xfrm>
            <a:off x="222069" y="1972491"/>
            <a:ext cx="3788228" cy="3046988"/>
          </a:xfrm>
          <a:prstGeom prst="rect">
            <a:avLst/>
          </a:prstGeom>
          <a:noFill/>
        </p:spPr>
        <p:txBody>
          <a:bodyPr wrap="square" rtlCol="0">
            <a:spAutoFit/>
          </a:bodyPr>
          <a:lstStyle/>
          <a:p>
            <a:r>
              <a:rPr lang="en-US" sz="2400" dirty="0"/>
              <a:t>Listen to the recording. Write down 1-12 and write the letter (a-k) of which animal is being mentioned.</a:t>
            </a:r>
          </a:p>
          <a:p>
            <a:endParaRPr lang="en-US" sz="2400" dirty="0"/>
          </a:p>
          <a:p>
            <a:r>
              <a:rPr lang="en-US" sz="2400" dirty="0"/>
              <a:t>Remember ‘No </a:t>
            </a:r>
            <a:r>
              <a:rPr lang="en-US" sz="2400" dirty="0" err="1"/>
              <a:t>tengo</a:t>
            </a:r>
            <a:r>
              <a:rPr lang="en-US" sz="2400" dirty="0"/>
              <a:t> </a:t>
            </a:r>
            <a:r>
              <a:rPr lang="en-US" sz="2400" dirty="0" err="1"/>
              <a:t>animales</a:t>
            </a:r>
            <a:r>
              <a:rPr lang="en-US" sz="2400" dirty="0"/>
              <a:t>’ means ‘I don’t have any pets’.</a:t>
            </a:r>
            <a:endParaRPr lang="en-GB" sz="2400" dirty="0"/>
          </a:p>
        </p:txBody>
      </p:sp>
    </p:spTree>
    <p:extLst>
      <p:ext uri="{BB962C8B-B14F-4D97-AF65-F5344CB8AC3E}">
        <p14:creationId xmlns:p14="http://schemas.microsoft.com/office/powerpoint/2010/main" val="2159857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02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3DD69CA6-5FCB-411E-90E3-6015EFC4A66C}"/>
              </a:ext>
            </a:extLst>
          </p:cNvPr>
          <p:cNvPicPr>
            <a:picLocks noChangeAspect="1"/>
          </p:cNvPicPr>
          <p:nvPr/>
        </p:nvPicPr>
        <p:blipFill>
          <a:blip r:embed="rId2"/>
          <a:stretch>
            <a:fillRect/>
          </a:stretch>
        </p:blipFill>
        <p:spPr>
          <a:xfrm>
            <a:off x="3176166" y="1168172"/>
            <a:ext cx="6018191" cy="1810159"/>
          </a:xfrm>
          <a:prstGeom prst="rect">
            <a:avLst/>
          </a:prstGeom>
        </p:spPr>
      </p:pic>
      <p:sp>
        <p:nvSpPr>
          <p:cNvPr id="4" name="TextBox 3">
            <a:extLst>
              <a:ext uri="{FF2B5EF4-FFF2-40B4-BE49-F238E27FC236}">
                <a16:creationId xmlns:a16="http://schemas.microsoft.com/office/drawing/2014/main" xmlns="" id="{91805716-2F22-43A7-B965-073E3FE2DDD9}"/>
              </a:ext>
            </a:extLst>
          </p:cNvPr>
          <p:cNvSpPr txBox="1"/>
          <p:nvPr/>
        </p:nvSpPr>
        <p:spPr>
          <a:xfrm>
            <a:off x="2769325" y="469310"/>
            <a:ext cx="6831875" cy="461665"/>
          </a:xfrm>
          <a:prstGeom prst="rect">
            <a:avLst/>
          </a:prstGeom>
          <a:noFill/>
        </p:spPr>
        <p:txBody>
          <a:bodyPr wrap="square" rtlCol="0">
            <a:spAutoFit/>
          </a:bodyPr>
          <a:lstStyle/>
          <a:p>
            <a:r>
              <a:rPr lang="en-US" sz="2400" dirty="0"/>
              <a:t>Copy down the grammar about how to make plurals.</a:t>
            </a:r>
            <a:endParaRPr lang="en-GB" sz="2400" dirty="0"/>
          </a:p>
        </p:txBody>
      </p:sp>
      <p:sp>
        <p:nvSpPr>
          <p:cNvPr id="5" name="TextBox 4">
            <a:extLst>
              <a:ext uri="{FF2B5EF4-FFF2-40B4-BE49-F238E27FC236}">
                <a16:creationId xmlns:a16="http://schemas.microsoft.com/office/drawing/2014/main" xmlns="" id="{046967A3-A62A-4D44-AEC8-D07129C8E7DA}"/>
              </a:ext>
            </a:extLst>
          </p:cNvPr>
          <p:cNvSpPr txBox="1"/>
          <p:nvPr/>
        </p:nvSpPr>
        <p:spPr>
          <a:xfrm>
            <a:off x="3359330" y="3879670"/>
            <a:ext cx="6831875" cy="1200329"/>
          </a:xfrm>
          <a:prstGeom prst="rect">
            <a:avLst/>
          </a:prstGeom>
          <a:noFill/>
        </p:spPr>
        <p:txBody>
          <a:bodyPr wrap="square" rtlCol="0">
            <a:spAutoFit/>
          </a:bodyPr>
          <a:lstStyle/>
          <a:p>
            <a:r>
              <a:rPr lang="en-US" sz="2400" dirty="0"/>
              <a:t>Copy down the question:</a:t>
            </a:r>
          </a:p>
          <a:p>
            <a:endParaRPr lang="en-US" sz="2400" dirty="0"/>
          </a:p>
          <a:p>
            <a:r>
              <a:rPr lang="en-GB" sz="2400" dirty="0"/>
              <a:t>¿</a:t>
            </a:r>
            <a:r>
              <a:rPr lang="en-GB" sz="2400" dirty="0" err="1"/>
              <a:t>Tienes</a:t>
            </a:r>
            <a:r>
              <a:rPr lang="en-GB" sz="2400" dirty="0"/>
              <a:t> </a:t>
            </a:r>
            <a:r>
              <a:rPr lang="en-GB" sz="2400" dirty="0" err="1"/>
              <a:t>anmales</a:t>
            </a:r>
            <a:r>
              <a:rPr lang="en-GB" sz="2400" dirty="0"/>
              <a:t>: - Do you have any pets?</a:t>
            </a:r>
          </a:p>
        </p:txBody>
      </p:sp>
    </p:spTree>
    <p:extLst>
      <p:ext uri="{BB962C8B-B14F-4D97-AF65-F5344CB8AC3E}">
        <p14:creationId xmlns:p14="http://schemas.microsoft.com/office/powerpoint/2010/main" val="31194137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A6B3B2F-74D7-4706-A8CA-6B3CEAA2C7DF}"/>
              </a:ext>
            </a:extLst>
          </p:cNvPr>
          <p:cNvPicPr>
            <a:picLocks noChangeAspect="1"/>
          </p:cNvPicPr>
          <p:nvPr/>
        </p:nvPicPr>
        <p:blipFill>
          <a:blip r:embed="rId2"/>
          <a:stretch>
            <a:fillRect/>
          </a:stretch>
        </p:blipFill>
        <p:spPr>
          <a:xfrm>
            <a:off x="1445982" y="1971948"/>
            <a:ext cx="9684696" cy="3501390"/>
          </a:xfrm>
          <a:prstGeom prst="rect">
            <a:avLst/>
          </a:prstGeom>
        </p:spPr>
      </p:pic>
      <p:sp>
        <p:nvSpPr>
          <p:cNvPr id="3" name="TextBox 2">
            <a:extLst>
              <a:ext uri="{FF2B5EF4-FFF2-40B4-BE49-F238E27FC236}">
                <a16:creationId xmlns:a16="http://schemas.microsoft.com/office/drawing/2014/main" xmlns="" id="{AA19533C-16E1-447E-BDA4-4C0E14DE5531}"/>
              </a:ext>
            </a:extLst>
          </p:cNvPr>
          <p:cNvSpPr txBox="1"/>
          <p:nvPr/>
        </p:nvSpPr>
        <p:spPr>
          <a:xfrm>
            <a:off x="1071154" y="566020"/>
            <a:ext cx="9684696" cy="1200329"/>
          </a:xfrm>
          <a:prstGeom prst="rect">
            <a:avLst/>
          </a:prstGeom>
          <a:noFill/>
        </p:spPr>
        <p:txBody>
          <a:bodyPr wrap="square" rtlCol="0">
            <a:spAutoFit/>
          </a:bodyPr>
          <a:lstStyle/>
          <a:p>
            <a:r>
              <a:rPr lang="en-US" sz="2400" dirty="0"/>
              <a:t>Pretend the pets in the picture are your pets. Write a list of what you have:</a:t>
            </a:r>
          </a:p>
          <a:p>
            <a:endParaRPr lang="en-US" sz="2400" dirty="0"/>
          </a:p>
          <a:p>
            <a:r>
              <a:rPr lang="en-US" sz="2400" dirty="0"/>
              <a:t>Tengo dos </a:t>
            </a:r>
            <a:r>
              <a:rPr lang="en-US" sz="2400" dirty="0" err="1"/>
              <a:t>serpientes</a:t>
            </a:r>
            <a:r>
              <a:rPr lang="en-US" sz="2400" dirty="0"/>
              <a:t>…</a:t>
            </a:r>
            <a:endParaRPr lang="en-GB" sz="2400" dirty="0"/>
          </a:p>
        </p:txBody>
      </p:sp>
    </p:spTree>
    <p:extLst>
      <p:ext uri="{BB962C8B-B14F-4D97-AF65-F5344CB8AC3E}">
        <p14:creationId xmlns:p14="http://schemas.microsoft.com/office/powerpoint/2010/main" val="22472075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38517D7A-E50E-4E69-99CF-A22BD0AB02EF}"/>
              </a:ext>
            </a:extLst>
          </p:cNvPr>
          <p:cNvPicPr>
            <a:picLocks noChangeAspect="1"/>
          </p:cNvPicPr>
          <p:nvPr/>
        </p:nvPicPr>
        <p:blipFill>
          <a:blip r:embed="rId4"/>
          <a:stretch>
            <a:fillRect/>
          </a:stretch>
        </p:blipFill>
        <p:spPr>
          <a:xfrm>
            <a:off x="1493795" y="2552699"/>
            <a:ext cx="9597079" cy="3469278"/>
          </a:xfrm>
          <a:prstGeom prst="rect">
            <a:avLst/>
          </a:prstGeom>
        </p:spPr>
      </p:pic>
      <p:pic>
        <p:nvPicPr>
          <p:cNvPr id="3" name="06 Track 6 p47 ex4">
            <a:hlinkClick r:id="" action="ppaction://media"/>
            <a:extLst>
              <a:ext uri="{FF2B5EF4-FFF2-40B4-BE49-F238E27FC236}">
                <a16:creationId xmlns:a16="http://schemas.microsoft.com/office/drawing/2014/main" xmlns="" id="{EE04DD9B-B5C2-4B50-9A64-D7B4B5FA85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19984" y="392520"/>
            <a:ext cx="609600" cy="609600"/>
          </a:xfrm>
          <a:prstGeom prst="rect">
            <a:avLst/>
          </a:prstGeom>
        </p:spPr>
      </p:pic>
      <p:sp>
        <p:nvSpPr>
          <p:cNvPr id="4" name="TextBox 3">
            <a:extLst>
              <a:ext uri="{FF2B5EF4-FFF2-40B4-BE49-F238E27FC236}">
                <a16:creationId xmlns:a16="http://schemas.microsoft.com/office/drawing/2014/main" xmlns="" id="{05045C94-EDA5-4D9F-81A8-2508ABFEBC0F}"/>
              </a:ext>
            </a:extLst>
          </p:cNvPr>
          <p:cNvSpPr txBox="1"/>
          <p:nvPr/>
        </p:nvSpPr>
        <p:spPr>
          <a:xfrm>
            <a:off x="2341971" y="574766"/>
            <a:ext cx="8530045" cy="1569660"/>
          </a:xfrm>
          <a:prstGeom prst="rect">
            <a:avLst/>
          </a:prstGeom>
          <a:noFill/>
        </p:spPr>
        <p:txBody>
          <a:bodyPr wrap="square" rtlCol="0">
            <a:spAutoFit/>
          </a:bodyPr>
          <a:lstStyle/>
          <a:p>
            <a:r>
              <a:rPr lang="en-US" sz="2400" dirty="0"/>
              <a:t>Listen to the recording. Write down 1-12 and write the letter (a-l) of which adjectives is mentioned.</a:t>
            </a:r>
          </a:p>
          <a:p>
            <a:endParaRPr lang="en-US" sz="2400" dirty="0"/>
          </a:p>
          <a:p>
            <a:endParaRPr lang="en-US" sz="2400" dirty="0"/>
          </a:p>
        </p:txBody>
      </p:sp>
      <p:sp>
        <p:nvSpPr>
          <p:cNvPr id="5" name="Rectangle 4">
            <a:extLst>
              <a:ext uri="{FF2B5EF4-FFF2-40B4-BE49-F238E27FC236}">
                <a16:creationId xmlns:a16="http://schemas.microsoft.com/office/drawing/2014/main" xmlns="" id="{4909E83A-10D1-4697-B61A-16A801EC76A6}"/>
              </a:ext>
            </a:extLst>
          </p:cNvPr>
          <p:cNvSpPr/>
          <p:nvPr/>
        </p:nvSpPr>
        <p:spPr>
          <a:xfrm flipH="1">
            <a:off x="8316803" y="3059668"/>
            <a:ext cx="2774070" cy="369332"/>
          </a:xfrm>
          <a:prstGeom prst="rect">
            <a:avLst/>
          </a:prstGeom>
        </p:spPr>
        <p:txBody>
          <a:bodyPr wrap="square">
            <a:spAutoFit/>
          </a:bodyPr>
          <a:lstStyle/>
          <a:p>
            <a:r>
              <a:rPr lang="en-GB" dirty="0"/>
              <a:t>¿</a:t>
            </a:r>
            <a:r>
              <a:rPr lang="en-GB" dirty="0" err="1"/>
              <a:t>Cómo</a:t>
            </a:r>
            <a:r>
              <a:rPr lang="en-GB" dirty="0"/>
              <a:t> es? = What is it like?</a:t>
            </a:r>
          </a:p>
        </p:txBody>
      </p:sp>
    </p:spTree>
    <p:extLst>
      <p:ext uri="{BB962C8B-B14F-4D97-AF65-F5344CB8AC3E}">
        <p14:creationId xmlns:p14="http://schemas.microsoft.com/office/powerpoint/2010/main" val="3311951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49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432853B-7D4D-4745-B727-CC2CA4C74E23}"/>
              </a:ext>
            </a:extLst>
          </p:cNvPr>
          <p:cNvPicPr>
            <a:picLocks noChangeAspect="1"/>
          </p:cNvPicPr>
          <p:nvPr/>
        </p:nvPicPr>
        <p:blipFill>
          <a:blip r:embed="rId2"/>
          <a:stretch>
            <a:fillRect/>
          </a:stretch>
        </p:blipFill>
        <p:spPr>
          <a:xfrm>
            <a:off x="3273741" y="1759199"/>
            <a:ext cx="4999283" cy="3339602"/>
          </a:xfrm>
          <a:prstGeom prst="rect">
            <a:avLst/>
          </a:prstGeom>
        </p:spPr>
      </p:pic>
      <p:sp>
        <p:nvSpPr>
          <p:cNvPr id="3" name="TextBox 2">
            <a:extLst>
              <a:ext uri="{FF2B5EF4-FFF2-40B4-BE49-F238E27FC236}">
                <a16:creationId xmlns:a16="http://schemas.microsoft.com/office/drawing/2014/main" xmlns="" id="{290C932C-AB4F-464A-BA99-D72381900364}"/>
              </a:ext>
            </a:extLst>
          </p:cNvPr>
          <p:cNvSpPr txBox="1"/>
          <p:nvPr/>
        </p:nvSpPr>
        <p:spPr>
          <a:xfrm>
            <a:off x="3273741" y="992776"/>
            <a:ext cx="5630091" cy="461665"/>
          </a:xfrm>
          <a:prstGeom prst="rect">
            <a:avLst/>
          </a:prstGeom>
          <a:noFill/>
        </p:spPr>
        <p:txBody>
          <a:bodyPr wrap="square" rtlCol="0">
            <a:spAutoFit/>
          </a:bodyPr>
          <a:lstStyle/>
          <a:p>
            <a:r>
              <a:rPr lang="en-US" sz="2400" dirty="0"/>
              <a:t>Copy down the following grammar: </a:t>
            </a:r>
            <a:endParaRPr lang="en-GB" sz="2400" dirty="0"/>
          </a:p>
        </p:txBody>
      </p:sp>
    </p:spTree>
    <p:extLst>
      <p:ext uri="{BB962C8B-B14F-4D97-AF65-F5344CB8AC3E}">
        <p14:creationId xmlns:p14="http://schemas.microsoft.com/office/powerpoint/2010/main" val="20787853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C16B39D2-76DD-4E0C-8E10-E68A66700F90}"/>
              </a:ext>
            </a:extLst>
          </p:cNvPr>
          <p:cNvPicPr>
            <a:picLocks noChangeAspect="1"/>
          </p:cNvPicPr>
          <p:nvPr/>
        </p:nvPicPr>
        <p:blipFill>
          <a:blip r:embed="rId2"/>
          <a:stretch>
            <a:fillRect/>
          </a:stretch>
        </p:blipFill>
        <p:spPr>
          <a:xfrm>
            <a:off x="1987425" y="205087"/>
            <a:ext cx="8217150" cy="6447825"/>
          </a:xfrm>
          <a:prstGeom prst="rect">
            <a:avLst/>
          </a:prstGeom>
        </p:spPr>
      </p:pic>
      <p:sp>
        <p:nvSpPr>
          <p:cNvPr id="3" name="TextBox 2">
            <a:extLst>
              <a:ext uri="{FF2B5EF4-FFF2-40B4-BE49-F238E27FC236}">
                <a16:creationId xmlns:a16="http://schemas.microsoft.com/office/drawing/2014/main" xmlns="" id="{5182854A-BFA5-4669-8144-BA36114EA67E}"/>
              </a:ext>
            </a:extLst>
          </p:cNvPr>
          <p:cNvSpPr txBox="1"/>
          <p:nvPr/>
        </p:nvSpPr>
        <p:spPr>
          <a:xfrm>
            <a:off x="6095999" y="205086"/>
            <a:ext cx="4108575" cy="3293209"/>
          </a:xfrm>
          <a:prstGeom prst="rect">
            <a:avLst/>
          </a:prstGeom>
          <a:solidFill>
            <a:schemeClr val="bg1"/>
          </a:solidFill>
        </p:spPr>
        <p:txBody>
          <a:bodyPr wrap="square" rtlCol="0">
            <a:spAutoFit/>
          </a:bodyPr>
          <a:lstStyle/>
          <a:p>
            <a:r>
              <a:rPr lang="en-US" sz="2600" dirty="0"/>
              <a:t>Match the animal descriptions with the pictures.</a:t>
            </a:r>
          </a:p>
          <a:p>
            <a:endParaRPr lang="en-US" sz="2600" dirty="0"/>
          </a:p>
          <a:p>
            <a:endParaRPr lang="en-US" sz="2600" dirty="0"/>
          </a:p>
          <a:p>
            <a:endParaRPr lang="en-US" sz="2600" dirty="0"/>
          </a:p>
          <a:p>
            <a:endParaRPr lang="en-US" sz="2600" dirty="0"/>
          </a:p>
          <a:p>
            <a:endParaRPr lang="en-GB" sz="2600" dirty="0"/>
          </a:p>
        </p:txBody>
      </p:sp>
    </p:spTree>
    <p:extLst>
      <p:ext uri="{BB962C8B-B14F-4D97-AF65-F5344CB8AC3E}">
        <p14:creationId xmlns:p14="http://schemas.microsoft.com/office/powerpoint/2010/main" val="41087981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288CBE68-695B-45B9-8980-F495DA8F7C9F}"/>
              </a:ext>
            </a:extLst>
          </p:cNvPr>
          <p:cNvPicPr>
            <a:picLocks noChangeAspect="1"/>
          </p:cNvPicPr>
          <p:nvPr/>
        </p:nvPicPr>
        <p:blipFill>
          <a:blip r:embed="rId2"/>
          <a:stretch>
            <a:fillRect/>
          </a:stretch>
        </p:blipFill>
        <p:spPr>
          <a:xfrm>
            <a:off x="2154418" y="2264092"/>
            <a:ext cx="8901315" cy="4319588"/>
          </a:xfrm>
          <a:prstGeom prst="rect">
            <a:avLst/>
          </a:prstGeom>
        </p:spPr>
      </p:pic>
      <p:sp>
        <p:nvSpPr>
          <p:cNvPr id="2" name="TextBox 1">
            <a:extLst>
              <a:ext uri="{FF2B5EF4-FFF2-40B4-BE49-F238E27FC236}">
                <a16:creationId xmlns:a16="http://schemas.microsoft.com/office/drawing/2014/main" xmlns="" id="{771C4F65-6197-4297-871D-18C3DE3F3E70}"/>
              </a:ext>
            </a:extLst>
          </p:cNvPr>
          <p:cNvSpPr txBox="1"/>
          <p:nvPr/>
        </p:nvSpPr>
        <p:spPr>
          <a:xfrm>
            <a:off x="561702" y="457200"/>
            <a:ext cx="11234057" cy="1692771"/>
          </a:xfrm>
          <a:prstGeom prst="rect">
            <a:avLst/>
          </a:prstGeom>
          <a:noFill/>
        </p:spPr>
        <p:txBody>
          <a:bodyPr wrap="square" rtlCol="0">
            <a:spAutoFit/>
          </a:bodyPr>
          <a:lstStyle/>
          <a:p>
            <a:r>
              <a:rPr lang="en-US" sz="2600" dirty="0"/>
              <a:t>Log on to </a:t>
            </a:r>
            <a:r>
              <a:rPr lang="en-US" sz="2600" dirty="0" err="1"/>
              <a:t>Linguascope</a:t>
            </a:r>
            <a:r>
              <a:rPr lang="en-US" sz="2600" dirty="0"/>
              <a:t> and </a:t>
            </a:r>
            <a:r>
              <a:rPr lang="en-US" sz="2600" dirty="0" err="1"/>
              <a:t>practise</a:t>
            </a:r>
            <a:r>
              <a:rPr lang="en-US" sz="2600" dirty="0"/>
              <a:t> the pet words (they are in the beginner section):</a:t>
            </a:r>
          </a:p>
          <a:p>
            <a:endParaRPr lang="en-US" sz="2600" dirty="0"/>
          </a:p>
          <a:p>
            <a:r>
              <a:rPr lang="en-US" sz="2600" dirty="0"/>
              <a:t>Username – </a:t>
            </a:r>
            <a:r>
              <a:rPr lang="en-US" sz="2600" dirty="0" err="1"/>
              <a:t>kingshill</a:t>
            </a:r>
            <a:r>
              <a:rPr lang="en-US" sz="2600" dirty="0"/>
              <a:t>                          password – mfl123*</a:t>
            </a:r>
            <a:endParaRPr lang="en-GB" sz="2600" dirty="0"/>
          </a:p>
        </p:txBody>
      </p:sp>
      <p:sp>
        <p:nvSpPr>
          <p:cNvPr id="4" name="Oval 3">
            <a:extLst>
              <a:ext uri="{FF2B5EF4-FFF2-40B4-BE49-F238E27FC236}">
                <a16:creationId xmlns:a16="http://schemas.microsoft.com/office/drawing/2014/main" xmlns="" id="{3D2D8595-1080-4074-80F6-2ACBE1E5C0B8}"/>
              </a:ext>
            </a:extLst>
          </p:cNvPr>
          <p:cNvSpPr/>
          <p:nvPr/>
        </p:nvSpPr>
        <p:spPr>
          <a:xfrm>
            <a:off x="4728756" y="2264092"/>
            <a:ext cx="1619794" cy="152835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978481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740943C1-0167-4340-9C75-6EC4F7F4549E}"/>
              </a:ext>
            </a:extLst>
          </p:cNvPr>
          <p:cNvSpPr/>
          <p:nvPr/>
        </p:nvSpPr>
        <p:spPr>
          <a:xfrm>
            <a:off x="325243" y="256435"/>
            <a:ext cx="3382016" cy="461665"/>
          </a:xfrm>
          <a:prstGeom prst="rect">
            <a:avLst/>
          </a:prstGeom>
        </p:spPr>
        <p:txBody>
          <a:bodyPr wrap="none">
            <a:spAutoFit/>
          </a:bodyPr>
          <a:lstStyle/>
          <a:p>
            <a:r>
              <a:rPr lang="en-GB" sz="2400" b="1" u="sng" dirty="0"/>
              <a:t>WEEK 3 – w/c 14</a:t>
            </a:r>
            <a:r>
              <a:rPr lang="en-GB" sz="2400" b="1" u="sng" baseline="30000" dirty="0"/>
              <a:t>th</a:t>
            </a:r>
            <a:r>
              <a:rPr lang="en-GB" sz="2400" b="1" u="sng" dirty="0"/>
              <a:t> March</a:t>
            </a:r>
          </a:p>
        </p:txBody>
      </p:sp>
      <p:sp>
        <p:nvSpPr>
          <p:cNvPr id="3" name="TextBox 2">
            <a:extLst>
              <a:ext uri="{FF2B5EF4-FFF2-40B4-BE49-F238E27FC236}">
                <a16:creationId xmlns:a16="http://schemas.microsoft.com/office/drawing/2014/main" xmlns="" id="{AABDA4CA-B083-429F-ACC3-0ACD1E421D08}"/>
              </a:ext>
            </a:extLst>
          </p:cNvPr>
          <p:cNvSpPr txBox="1"/>
          <p:nvPr/>
        </p:nvSpPr>
        <p:spPr>
          <a:xfrm>
            <a:off x="325243" y="957754"/>
            <a:ext cx="5500791" cy="769441"/>
          </a:xfrm>
          <a:prstGeom prst="rect">
            <a:avLst/>
          </a:prstGeom>
          <a:noFill/>
        </p:spPr>
        <p:txBody>
          <a:bodyPr wrap="square" rtlCol="0">
            <a:spAutoFit/>
          </a:bodyPr>
          <a:lstStyle/>
          <a:p>
            <a:r>
              <a:rPr lang="en-GB" sz="2200" dirty="0"/>
              <a:t>Read through the vocabulary for this week and spend a good amount of time trying to learn it. </a:t>
            </a:r>
          </a:p>
        </p:txBody>
      </p:sp>
      <p:pic>
        <p:nvPicPr>
          <p:cNvPr id="4" name="Picture 3">
            <a:extLst>
              <a:ext uri="{FF2B5EF4-FFF2-40B4-BE49-F238E27FC236}">
                <a16:creationId xmlns:a16="http://schemas.microsoft.com/office/drawing/2014/main" xmlns="" id="{8F33745D-E9B1-4BE1-A8F6-91A3D890C0EF}"/>
              </a:ext>
            </a:extLst>
          </p:cNvPr>
          <p:cNvPicPr>
            <a:picLocks noChangeAspect="1"/>
          </p:cNvPicPr>
          <p:nvPr/>
        </p:nvPicPr>
        <p:blipFill>
          <a:blip r:embed="rId2"/>
          <a:stretch>
            <a:fillRect/>
          </a:stretch>
        </p:blipFill>
        <p:spPr>
          <a:xfrm rot="10800000">
            <a:off x="205097" y="2376776"/>
            <a:ext cx="5741081" cy="2104448"/>
          </a:xfrm>
          <a:prstGeom prst="rect">
            <a:avLst/>
          </a:prstGeom>
        </p:spPr>
      </p:pic>
      <p:pic>
        <p:nvPicPr>
          <p:cNvPr id="5" name="Picture 4">
            <a:extLst>
              <a:ext uri="{FF2B5EF4-FFF2-40B4-BE49-F238E27FC236}">
                <a16:creationId xmlns:a16="http://schemas.microsoft.com/office/drawing/2014/main" xmlns="" id="{3569435F-E662-410B-B7A3-A2360DA2A8B6}"/>
              </a:ext>
            </a:extLst>
          </p:cNvPr>
          <p:cNvPicPr>
            <a:picLocks noChangeAspect="1"/>
          </p:cNvPicPr>
          <p:nvPr/>
        </p:nvPicPr>
        <p:blipFill>
          <a:blip r:embed="rId3"/>
          <a:stretch>
            <a:fillRect/>
          </a:stretch>
        </p:blipFill>
        <p:spPr>
          <a:xfrm rot="10800000">
            <a:off x="6365968" y="244900"/>
            <a:ext cx="4964187" cy="6368199"/>
          </a:xfrm>
          <a:prstGeom prst="rect">
            <a:avLst/>
          </a:prstGeom>
        </p:spPr>
      </p:pic>
    </p:spTree>
    <p:extLst>
      <p:ext uri="{BB962C8B-B14F-4D97-AF65-F5344CB8AC3E}">
        <p14:creationId xmlns:p14="http://schemas.microsoft.com/office/powerpoint/2010/main" val="36192174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547F05EF-29F0-4985-B47B-8E5403E4973C}"/>
              </a:ext>
            </a:extLst>
          </p:cNvPr>
          <p:cNvPicPr>
            <a:picLocks noChangeAspect="1"/>
          </p:cNvPicPr>
          <p:nvPr/>
        </p:nvPicPr>
        <p:blipFill>
          <a:blip r:embed="rId2"/>
          <a:stretch>
            <a:fillRect/>
          </a:stretch>
        </p:blipFill>
        <p:spPr>
          <a:xfrm>
            <a:off x="2943905" y="216217"/>
            <a:ext cx="4789306" cy="6380737"/>
          </a:xfrm>
          <a:prstGeom prst="rect">
            <a:avLst/>
          </a:prstGeom>
        </p:spPr>
      </p:pic>
    </p:spTree>
    <p:extLst>
      <p:ext uri="{BB962C8B-B14F-4D97-AF65-F5344CB8AC3E}">
        <p14:creationId xmlns:p14="http://schemas.microsoft.com/office/powerpoint/2010/main" val="6214755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8124990-9D6A-43C8-A495-8D732448253C}"/>
              </a:ext>
            </a:extLst>
          </p:cNvPr>
          <p:cNvPicPr>
            <a:picLocks noChangeAspect="1"/>
          </p:cNvPicPr>
          <p:nvPr/>
        </p:nvPicPr>
        <p:blipFill>
          <a:blip r:embed="rId2"/>
          <a:stretch>
            <a:fillRect/>
          </a:stretch>
        </p:blipFill>
        <p:spPr>
          <a:xfrm>
            <a:off x="2090330" y="2686049"/>
            <a:ext cx="7400448" cy="1692771"/>
          </a:xfrm>
          <a:prstGeom prst="rect">
            <a:avLst/>
          </a:prstGeom>
        </p:spPr>
      </p:pic>
      <p:sp>
        <p:nvSpPr>
          <p:cNvPr id="2" name="TextBox 1">
            <a:extLst>
              <a:ext uri="{FF2B5EF4-FFF2-40B4-BE49-F238E27FC236}">
                <a16:creationId xmlns:a16="http://schemas.microsoft.com/office/drawing/2014/main" xmlns="" id="{771C4F65-6197-4297-871D-18C3DE3F3E70}"/>
              </a:ext>
            </a:extLst>
          </p:cNvPr>
          <p:cNvSpPr txBox="1"/>
          <p:nvPr/>
        </p:nvSpPr>
        <p:spPr>
          <a:xfrm>
            <a:off x="561702" y="457200"/>
            <a:ext cx="11234057" cy="1692771"/>
          </a:xfrm>
          <a:prstGeom prst="rect">
            <a:avLst/>
          </a:prstGeom>
          <a:noFill/>
        </p:spPr>
        <p:txBody>
          <a:bodyPr wrap="square" rtlCol="0">
            <a:spAutoFit/>
          </a:bodyPr>
          <a:lstStyle/>
          <a:p>
            <a:r>
              <a:rPr lang="en-US" sz="2600" dirty="0"/>
              <a:t>Log on to </a:t>
            </a:r>
            <a:r>
              <a:rPr lang="en-US" sz="2600" dirty="0" err="1"/>
              <a:t>Linguascope</a:t>
            </a:r>
            <a:r>
              <a:rPr lang="en-US" sz="2600" dirty="0"/>
              <a:t> and </a:t>
            </a:r>
            <a:r>
              <a:rPr lang="en-US" sz="2600" dirty="0" err="1"/>
              <a:t>practise</a:t>
            </a:r>
            <a:r>
              <a:rPr lang="en-US" sz="2600" dirty="0"/>
              <a:t> the </a:t>
            </a:r>
            <a:r>
              <a:rPr lang="en-US" sz="2600" dirty="0" err="1"/>
              <a:t>colours</a:t>
            </a:r>
            <a:r>
              <a:rPr lang="en-US" sz="2600" dirty="0"/>
              <a:t> words from last week (they are in the beginner section):</a:t>
            </a:r>
          </a:p>
          <a:p>
            <a:endParaRPr lang="en-US" sz="2600" dirty="0"/>
          </a:p>
          <a:p>
            <a:r>
              <a:rPr lang="en-US" sz="2600" dirty="0"/>
              <a:t>Username – </a:t>
            </a:r>
            <a:r>
              <a:rPr lang="en-US" sz="2600" dirty="0" err="1"/>
              <a:t>kingshill</a:t>
            </a:r>
            <a:r>
              <a:rPr lang="en-US" sz="2600" dirty="0"/>
              <a:t>                          password – mfl123*</a:t>
            </a:r>
            <a:endParaRPr lang="en-GB" sz="2600" dirty="0"/>
          </a:p>
        </p:txBody>
      </p:sp>
      <p:sp>
        <p:nvSpPr>
          <p:cNvPr id="4" name="Oval 3">
            <a:extLst>
              <a:ext uri="{FF2B5EF4-FFF2-40B4-BE49-F238E27FC236}">
                <a16:creationId xmlns:a16="http://schemas.microsoft.com/office/drawing/2014/main" xmlns="" id="{3D2D8595-1080-4074-80F6-2ACBE1E5C0B8}"/>
              </a:ext>
            </a:extLst>
          </p:cNvPr>
          <p:cNvSpPr/>
          <p:nvPr/>
        </p:nvSpPr>
        <p:spPr>
          <a:xfrm>
            <a:off x="4476206" y="2850466"/>
            <a:ext cx="1619794" cy="1528354"/>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185705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DB55A26B-A048-43C3-B9AF-3B794559D7DB}"/>
              </a:ext>
            </a:extLst>
          </p:cNvPr>
          <p:cNvPicPr>
            <a:picLocks noChangeAspect="1"/>
          </p:cNvPicPr>
          <p:nvPr/>
        </p:nvPicPr>
        <p:blipFill>
          <a:blip r:embed="rId2"/>
          <a:stretch>
            <a:fillRect/>
          </a:stretch>
        </p:blipFill>
        <p:spPr>
          <a:xfrm>
            <a:off x="3857420" y="1483230"/>
            <a:ext cx="4477159" cy="3891539"/>
          </a:xfrm>
          <a:prstGeom prst="rect">
            <a:avLst/>
          </a:prstGeom>
        </p:spPr>
      </p:pic>
      <p:sp>
        <p:nvSpPr>
          <p:cNvPr id="3" name="TextBox 2">
            <a:extLst>
              <a:ext uri="{FF2B5EF4-FFF2-40B4-BE49-F238E27FC236}">
                <a16:creationId xmlns:a16="http://schemas.microsoft.com/office/drawing/2014/main" xmlns="" id="{E4FE1C5C-75D7-489F-B12F-1CA333427058}"/>
              </a:ext>
            </a:extLst>
          </p:cNvPr>
          <p:cNvSpPr txBox="1"/>
          <p:nvPr/>
        </p:nvSpPr>
        <p:spPr>
          <a:xfrm>
            <a:off x="3273741" y="992776"/>
            <a:ext cx="5630091" cy="461665"/>
          </a:xfrm>
          <a:prstGeom prst="rect">
            <a:avLst/>
          </a:prstGeom>
          <a:noFill/>
        </p:spPr>
        <p:txBody>
          <a:bodyPr wrap="square" rtlCol="0">
            <a:spAutoFit/>
          </a:bodyPr>
          <a:lstStyle/>
          <a:p>
            <a:r>
              <a:rPr lang="en-US" sz="2400" dirty="0"/>
              <a:t>Copy down the following grammar: </a:t>
            </a:r>
            <a:endParaRPr lang="en-GB" sz="2400" dirty="0"/>
          </a:p>
        </p:txBody>
      </p:sp>
    </p:spTree>
    <p:extLst>
      <p:ext uri="{BB962C8B-B14F-4D97-AF65-F5344CB8AC3E}">
        <p14:creationId xmlns:p14="http://schemas.microsoft.com/office/powerpoint/2010/main" val="17883990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0093CE67-55AB-456D-A900-D1B052B95D15}"/>
              </a:ext>
            </a:extLst>
          </p:cNvPr>
          <p:cNvPicPr>
            <a:picLocks noChangeAspect="1"/>
          </p:cNvPicPr>
          <p:nvPr/>
        </p:nvPicPr>
        <p:blipFill>
          <a:blip r:embed="rId4"/>
          <a:stretch>
            <a:fillRect/>
          </a:stretch>
        </p:blipFill>
        <p:spPr>
          <a:xfrm>
            <a:off x="3500346" y="92075"/>
            <a:ext cx="8599579" cy="6803561"/>
          </a:xfrm>
          <a:prstGeom prst="rect">
            <a:avLst/>
          </a:prstGeom>
        </p:spPr>
      </p:pic>
      <p:sp>
        <p:nvSpPr>
          <p:cNvPr id="3" name="TextBox 2">
            <a:extLst>
              <a:ext uri="{FF2B5EF4-FFF2-40B4-BE49-F238E27FC236}">
                <a16:creationId xmlns:a16="http://schemas.microsoft.com/office/drawing/2014/main" xmlns="" id="{0C23AB1F-ACD5-4EFE-BB85-6F06B224F853}"/>
              </a:ext>
            </a:extLst>
          </p:cNvPr>
          <p:cNvSpPr txBox="1"/>
          <p:nvPr/>
        </p:nvSpPr>
        <p:spPr>
          <a:xfrm>
            <a:off x="8490857" y="3709851"/>
            <a:ext cx="3344091" cy="3148149"/>
          </a:xfrm>
          <a:prstGeom prst="rect">
            <a:avLst/>
          </a:prstGeom>
          <a:solidFill>
            <a:schemeClr val="bg1"/>
          </a:solidFill>
        </p:spPr>
        <p:txBody>
          <a:bodyPr wrap="square" rtlCol="0">
            <a:spAutoFit/>
          </a:bodyPr>
          <a:lstStyle/>
          <a:p>
            <a:endParaRPr lang="en-GB" dirty="0"/>
          </a:p>
        </p:txBody>
      </p:sp>
      <p:pic>
        <p:nvPicPr>
          <p:cNvPr id="4" name="07 Track 7 p48 ex1">
            <a:hlinkClick r:id="" action="ppaction://media"/>
            <a:extLst>
              <a:ext uri="{FF2B5EF4-FFF2-40B4-BE49-F238E27FC236}">
                <a16:creationId xmlns:a16="http://schemas.microsoft.com/office/drawing/2014/main" xmlns="" id="{92E16ACF-97E4-41FA-8069-0963510D5E6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075" y="92075"/>
            <a:ext cx="609600" cy="609600"/>
          </a:xfrm>
          <a:prstGeom prst="rect">
            <a:avLst/>
          </a:prstGeom>
        </p:spPr>
      </p:pic>
      <p:sp>
        <p:nvSpPr>
          <p:cNvPr id="5" name="TextBox 4">
            <a:extLst>
              <a:ext uri="{FF2B5EF4-FFF2-40B4-BE49-F238E27FC236}">
                <a16:creationId xmlns:a16="http://schemas.microsoft.com/office/drawing/2014/main" xmlns="" id="{8FFD5004-6E9A-4499-B00D-CBE46E9A88F4}"/>
              </a:ext>
            </a:extLst>
          </p:cNvPr>
          <p:cNvSpPr txBox="1"/>
          <p:nvPr/>
        </p:nvSpPr>
        <p:spPr>
          <a:xfrm>
            <a:off x="701675" y="1867987"/>
            <a:ext cx="2798671" cy="2677656"/>
          </a:xfrm>
          <a:prstGeom prst="rect">
            <a:avLst/>
          </a:prstGeom>
          <a:noFill/>
        </p:spPr>
        <p:txBody>
          <a:bodyPr wrap="square" rtlCol="0">
            <a:spAutoFit/>
          </a:bodyPr>
          <a:lstStyle/>
          <a:p>
            <a:r>
              <a:rPr lang="en-US" sz="2400" dirty="0"/>
              <a:t>Listen to the recording. Write down 1-12. Which person is talking? Write down the person’s name. </a:t>
            </a:r>
          </a:p>
          <a:p>
            <a:r>
              <a:rPr lang="en-US" sz="2400" dirty="0"/>
              <a:t>E.g. 1) Antonio</a:t>
            </a:r>
            <a:endParaRPr lang="en-GB" sz="2400" dirty="0"/>
          </a:p>
        </p:txBody>
      </p:sp>
    </p:spTree>
    <p:extLst>
      <p:ext uri="{BB962C8B-B14F-4D97-AF65-F5344CB8AC3E}">
        <p14:creationId xmlns:p14="http://schemas.microsoft.com/office/powerpoint/2010/main" val="1265534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7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5C928D48-44E1-49F5-A5AE-90F6F3AF1E25}"/>
              </a:ext>
            </a:extLst>
          </p:cNvPr>
          <p:cNvPicPr>
            <a:picLocks noChangeAspect="1"/>
          </p:cNvPicPr>
          <p:nvPr/>
        </p:nvPicPr>
        <p:blipFill>
          <a:blip r:embed="rId2"/>
          <a:stretch>
            <a:fillRect/>
          </a:stretch>
        </p:blipFill>
        <p:spPr>
          <a:xfrm>
            <a:off x="2275539" y="2152513"/>
            <a:ext cx="7640922" cy="1609589"/>
          </a:xfrm>
          <a:prstGeom prst="rect">
            <a:avLst/>
          </a:prstGeom>
        </p:spPr>
      </p:pic>
    </p:spTree>
    <p:extLst>
      <p:ext uri="{BB962C8B-B14F-4D97-AF65-F5344CB8AC3E}">
        <p14:creationId xmlns:p14="http://schemas.microsoft.com/office/powerpoint/2010/main" val="36296280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873B85E-5C11-4485-A3B4-B00C4EABDD3E}"/>
              </a:ext>
            </a:extLst>
          </p:cNvPr>
          <p:cNvPicPr>
            <a:picLocks noChangeAspect="1"/>
          </p:cNvPicPr>
          <p:nvPr/>
        </p:nvPicPr>
        <p:blipFill>
          <a:blip r:embed="rId4"/>
          <a:stretch>
            <a:fillRect/>
          </a:stretch>
        </p:blipFill>
        <p:spPr>
          <a:xfrm>
            <a:off x="1237726" y="1908673"/>
            <a:ext cx="9716548" cy="3956549"/>
          </a:xfrm>
          <a:prstGeom prst="rect">
            <a:avLst/>
          </a:prstGeom>
        </p:spPr>
      </p:pic>
      <p:pic>
        <p:nvPicPr>
          <p:cNvPr id="3" name="09 Track 9 p49 ex4">
            <a:hlinkClick r:id="" action="ppaction://media"/>
            <a:extLst>
              <a:ext uri="{FF2B5EF4-FFF2-40B4-BE49-F238E27FC236}">
                <a16:creationId xmlns:a16="http://schemas.microsoft.com/office/drawing/2014/main" xmlns="" id="{C10276B1-4DDB-4CDF-9C46-B7395EE4569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28126" y="144327"/>
            <a:ext cx="609600" cy="609600"/>
          </a:xfrm>
          <a:prstGeom prst="rect">
            <a:avLst/>
          </a:prstGeom>
        </p:spPr>
      </p:pic>
    </p:spTree>
    <p:extLst>
      <p:ext uri="{BB962C8B-B14F-4D97-AF65-F5344CB8AC3E}">
        <p14:creationId xmlns:p14="http://schemas.microsoft.com/office/powerpoint/2010/main" val="1224123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50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57752138-65AF-4AB6-99BB-7493CE35A085}"/>
              </a:ext>
            </a:extLst>
          </p:cNvPr>
          <p:cNvSpPr/>
          <p:nvPr/>
        </p:nvSpPr>
        <p:spPr>
          <a:xfrm>
            <a:off x="325243" y="256435"/>
            <a:ext cx="3350854" cy="461665"/>
          </a:xfrm>
          <a:prstGeom prst="rect">
            <a:avLst/>
          </a:prstGeom>
        </p:spPr>
        <p:txBody>
          <a:bodyPr wrap="none">
            <a:spAutoFit/>
          </a:bodyPr>
          <a:lstStyle/>
          <a:p>
            <a:r>
              <a:rPr lang="en-GB" sz="2400" b="1" u="sng" dirty="0"/>
              <a:t>WEEK 4 – w/c 21</a:t>
            </a:r>
            <a:r>
              <a:rPr lang="en-GB" sz="2400" b="1" u="sng" baseline="30000" dirty="0"/>
              <a:t>st</a:t>
            </a:r>
            <a:r>
              <a:rPr lang="en-GB" sz="2400" b="1" u="sng" dirty="0"/>
              <a:t> March</a:t>
            </a:r>
          </a:p>
        </p:txBody>
      </p:sp>
      <p:sp>
        <p:nvSpPr>
          <p:cNvPr id="3" name="TextBox 2">
            <a:extLst>
              <a:ext uri="{FF2B5EF4-FFF2-40B4-BE49-F238E27FC236}">
                <a16:creationId xmlns:a16="http://schemas.microsoft.com/office/drawing/2014/main" xmlns="" id="{3FAE669F-6C35-4C55-A0C1-3D2591DE2CC3}"/>
              </a:ext>
            </a:extLst>
          </p:cNvPr>
          <p:cNvSpPr txBox="1"/>
          <p:nvPr/>
        </p:nvSpPr>
        <p:spPr>
          <a:xfrm>
            <a:off x="325243" y="1012405"/>
            <a:ext cx="5654011" cy="769441"/>
          </a:xfrm>
          <a:prstGeom prst="rect">
            <a:avLst/>
          </a:prstGeom>
          <a:noFill/>
        </p:spPr>
        <p:txBody>
          <a:bodyPr wrap="square" rtlCol="0">
            <a:spAutoFit/>
          </a:bodyPr>
          <a:lstStyle/>
          <a:p>
            <a:r>
              <a:rPr lang="en-GB" sz="2200" dirty="0"/>
              <a:t>Read through the vocabulary for this week and spend a good amount of time trying to learn it. </a:t>
            </a:r>
          </a:p>
        </p:txBody>
      </p:sp>
      <p:pic>
        <p:nvPicPr>
          <p:cNvPr id="4" name="Picture 3">
            <a:extLst>
              <a:ext uri="{FF2B5EF4-FFF2-40B4-BE49-F238E27FC236}">
                <a16:creationId xmlns:a16="http://schemas.microsoft.com/office/drawing/2014/main" xmlns="" id="{44467545-9E9F-419E-8A62-6EE11566472B}"/>
              </a:ext>
            </a:extLst>
          </p:cNvPr>
          <p:cNvPicPr>
            <a:picLocks noChangeAspect="1"/>
          </p:cNvPicPr>
          <p:nvPr/>
        </p:nvPicPr>
        <p:blipFill>
          <a:blip r:embed="rId2"/>
          <a:stretch>
            <a:fillRect/>
          </a:stretch>
        </p:blipFill>
        <p:spPr>
          <a:xfrm rot="10800000">
            <a:off x="325242" y="2076150"/>
            <a:ext cx="5767809" cy="3266558"/>
          </a:xfrm>
          <a:prstGeom prst="rect">
            <a:avLst/>
          </a:prstGeom>
        </p:spPr>
      </p:pic>
      <p:pic>
        <p:nvPicPr>
          <p:cNvPr id="5" name="Picture 4">
            <a:extLst>
              <a:ext uri="{FF2B5EF4-FFF2-40B4-BE49-F238E27FC236}">
                <a16:creationId xmlns:a16="http://schemas.microsoft.com/office/drawing/2014/main" xmlns="" id="{1D5AA58A-F4EB-4EC6-84DD-8B8DF262F32B}"/>
              </a:ext>
            </a:extLst>
          </p:cNvPr>
          <p:cNvPicPr>
            <a:picLocks noChangeAspect="1"/>
          </p:cNvPicPr>
          <p:nvPr/>
        </p:nvPicPr>
        <p:blipFill>
          <a:blip r:embed="rId3"/>
          <a:stretch>
            <a:fillRect/>
          </a:stretch>
        </p:blipFill>
        <p:spPr>
          <a:xfrm rot="10800000">
            <a:off x="6417621" y="164993"/>
            <a:ext cx="5515158" cy="5935360"/>
          </a:xfrm>
          <a:prstGeom prst="rect">
            <a:avLst/>
          </a:prstGeom>
        </p:spPr>
      </p:pic>
    </p:spTree>
    <p:extLst>
      <p:ext uri="{BB962C8B-B14F-4D97-AF65-F5344CB8AC3E}">
        <p14:creationId xmlns:p14="http://schemas.microsoft.com/office/powerpoint/2010/main" val="41368340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D30BDE3C-AFAD-4103-A973-FE49985FF306}"/>
              </a:ext>
            </a:extLst>
          </p:cNvPr>
          <p:cNvPicPr>
            <a:picLocks noChangeAspect="1"/>
          </p:cNvPicPr>
          <p:nvPr/>
        </p:nvPicPr>
        <p:blipFill>
          <a:blip r:embed="rId4"/>
          <a:stretch>
            <a:fillRect/>
          </a:stretch>
        </p:blipFill>
        <p:spPr>
          <a:xfrm>
            <a:off x="739461" y="2483984"/>
            <a:ext cx="10713078" cy="2701971"/>
          </a:xfrm>
          <a:prstGeom prst="rect">
            <a:avLst/>
          </a:prstGeom>
        </p:spPr>
      </p:pic>
      <p:pic>
        <p:nvPicPr>
          <p:cNvPr id="3" name="10 Track 10 p50 ex1">
            <a:hlinkClick r:id="" action="ppaction://media"/>
            <a:extLst>
              <a:ext uri="{FF2B5EF4-FFF2-40B4-BE49-F238E27FC236}">
                <a16:creationId xmlns:a16="http://schemas.microsoft.com/office/drawing/2014/main" xmlns="" id="{F937460C-88DB-452B-A9AA-74ACFB4DB43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7286" y="457835"/>
            <a:ext cx="609600" cy="609600"/>
          </a:xfrm>
          <a:prstGeom prst="rect">
            <a:avLst/>
          </a:prstGeom>
        </p:spPr>
      </p:pic>
      <p:sp>
        <p:nvSpPr>
          <p:cNvPr id="4" name="TextBox 3">
            <a:extLst>
              <a:ext uri="{FF2B5EF4-FFF2-40B4-BE49-F238E27FC236}">
                <a16:creationId xmlns:a16="http://schemas.microsoft.com/office/drawing/2014/main" xmlns="" id="{58D8AAE9-CDEB-4A17-87FC-258B36F056C8}"/>
              </a:ext>
            </a:extLst>
          </p:cNvPr>
          <p:cNvSpPr txBox="1"/>
          <p:nvPr/>
        </p:nvSpPr>
        <p:spPr>
          <a:xfrm>
            <a:off x="3273741" y="992776"/>
            <a:ext cx="6092328" cy="830997"/>
          </a:xfrm>
          <a:prstGeom prst="rect">
            <a:avLst/>
          </a:prstGeom>
          <a:noFill/>
        </p:spPr>
        <p:txBody>
          <a:bodyPr wrap="square" rtlCol="0">
            <a:spAutoFit/>
          </a:bodyPr>
          <a:lstStyle/>
          <a:p>
            <a:r>
              <a:rPr lang="en-US" sz="2400" dirty="0"/>
              <a:t>Listen to the recording. Write down 1-5. Which person is being described? </a:t>
            </a:r>
            <a:r>
              <a:rPr lang="en-US" sz="2400" dirty="0" err="1"/>
              <a:t>a,b,c,d</a:t>
            </a:r>
            <a:r>
              <a:rPr lang="en-US" sz="2400" dirty="0"/>
              <a:t> or e?</a:t>
            </a:r>
            <a:endParaRPr lang="en-GB" sz="2400" dirty="0"/>
          </a:p>
        </p:txBody>
      </p:sp>
    </p:spTree>
    <p:extLst>
      <p:ext uri="{BB962C8B-B14F-4D97-AF65-F5344CB8AC3E}">
        <p14:creationId xmlns:p14="http://schemas.microsoft.com/office/powerpoint/2010/main" val="3481472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52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522447AA-666D-4B03-8059-5E049A53DB14}"/>
              </a:ext>
            </a:extLst>
          </p:cNvPr>
          <p:cNvPicPr>
            <a:picLocks noChangeAspect="1"/>
          </p:cNvPicPr>
          <p:nvPr/>
        </p:nvPicPr>
        <p:blipFill>
          <a:blip r:embed="rId4"/>
          <a:stretch>
            <a:fillRect/>
          </a:stretch>
        </p:blipFill>
        <p:spPr>
          <a:xfrm>
            <a:off x="1679257" y="1585369"/>
            <a:ext cx="9774368" cy="4697867"/>
          </a:xfrm>
          <a:prstGeom prst="rect">
            <a:avLst/>
          </a:prstGeom>
        </p:spPr>
      </p:pic>
      <p:pic>
        <p:nvPicPr>
          <p:cNvPr id="3" name="11 Track 11 p50 ex 2">
            <a:hlinkClick r:id="" action="ppaction://media"/>
            <a:extLst>
              <a:ext uri="{FF2B5EF4-FFF2-40B4-BE49-F238E27FC236}">
                <a16:creationId xmlns:a16="http://schemas.microsoft.com/office/drawing/2014/main" xmlns="" id="{DE63C17A-AA8C-4DE8-8DD2-F4D80AA4ADC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99840" y="209641"/>
            <a:ext cx="609600" cy="609600"/>
          </a:xfrm>
          <a:prstGeom prst="rect">
            <a:avLst/>
          </a:prstGeom>
        </p:spPr>
      </p:pic>
      <p:sp>
        <p:nvSpPr>
          <p:cNvPr id="4" name="TextBox 3">
            <a:extLst>
              <a:ext uri="{FF2B5EF4-FFF2-40B4-BE49-F238E27FC236}">
                <a16:creationId xmlns:a16="http://schemas.microsoft.com/office/drawing/2014/main" xmlns="" id="{2683F3F6-E418-475E-BEBF-8870156D3E08}"/>
              </a:ext>
            </a:extLst>
          </p:cNvPr>
          <p:cNvSpPr txBox="1"/>
          <p:nvPr/>
        </p:nvSpPr>
        <p:spPr>
          <a:xfrm>
            <a:off x="3169238" y="754372"/>
            <a:ext cx="6092328" cy="830997"/>
          </a:xfrm>
          <a:prstGeom prst="rect">
            <a:avLst/>
          </a:prstGeom>
          <a:noFill/>
        </p:spPr>
        <p:txBody>
          <a:bodyPr wrap="square" rtlCol="0">
            <a:spAutoFit/>
          </a:bodyPr>
          <a:lstStyle/>
          <a:p>
            <a:r>
              <a:rPr lang="en-US" sz="2400" dirty="0"/>
              <a:t>Listen to the recording. Write down 1-9. Which person is being described? Write the letter a-</a:t>
            </a:r>
            <a:r>
              <a:rPr lang="en-US" sz="2400" dirty="0" err="1"/>
              <a:t>i</a:t>
            </a:r>
            <a:endParaRPr lang="en-GB" sz="2400" dirty="0"/>
          </a:p>
        </p:txBody>
      </p:sp>
    </p:spTree>
    <p:extLst>
      <p:ext uri="{BB962C8B-B14F-4D97-AF65-F5344CB8AC3E}">
        <p14:creationId xmlns:p14="http://schemas.microsoft.com/office/powerpoint/2010/main" val="465016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25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4CE8C4F-C92C-4946-8960-0B865B80C25D}"/>
              </a:ext>
            </a:extLst>
          </p:cNvPr>
          <p:cNvPicPr>
            <a:picLocks noChangeAspect="1"/>
          </p:cNvPicPr>
          <p:nvPr/>
        </p:nvPicPr>
        <p:blipFill>
          <a:blip r:embed="rId2"/>
          <a:stretch>
            <a:fillRect/>
          </a:stretch>
        </p:blipFill>
        <p:spPr>
          <a:xfrm>
            <a:off x="2550179" y="2380434"/>
            <a:ext cx="7091642" cy="1629864"/>
          </a:xfrm>
          <a:prstGeom prst="rect">
            <a:avLst/>
          </a:prstGeom>
        </p:spPr>
      </p:pic>
    </p:spTree>
    <p:extLst>
      <p:ext uri="{BB962C8B-B14F-4D97-AF65-F5344CB8AC3E}">
        <p14:creationId xmlns:p14="http://schemas.microsoft.com/office/powerpoint/2010/main" val="20660464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3C4055DD-4750-41DD-A8BE-CED1EBE7B3F8}"/>
              </a:ext>
            </a:extLst>
          </p:cNvPr>
          <p:cNvPicPr>
            <a:picLocks noChangeAspect="1"/>
          </p:cNvPicPr>
          <p:nvPr/>
        </p:nvPicPr>
        <p:blipFill>
          <a:blip r:embed="rId4"/>
          <a:stretch>
            <a:fillRect/>
          </a:stretch>
        </p:blipFill>
        <p:spPr>
          <a:xfrm>
            <a:off x="1333883" y="2457176"/>
            <a:ext cx="9524233" cy="3316605"/>
          </a:xfrm>
          <a:prstGeom prst="rect">
            <a:avLst/>
          </a:prstGeom>
        </p:spPr>
      </p:pic>
      <p:pic>
        <p:nvPicPr>
          <p:cNvPr id="3" name="12 Track 12 p51 ex5">
            <a:hlinkClick r:id="" action="ppaction://media"/>
            <a:extLst>
              <a:ext uri="{FF2B5EF4-FFF2-40B4-BE49-F238E27FC236}">
                <a16:creationId xmlns:a16="http://schemas.microsoft.com/office/drawing/2014/main" xmlns="" id="{FF0E665C-B773-4B74-8F45-26F4B11BD92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15481" y="474619"/>
            <a:ext cx="609600" cy="609600"/>
          </a:xfrm>
          <a:prstGeom prst="rect">
            <a:avLst/>
          </a:prstGeom>
        </p:spPr>
      </p:pic>
      <p:sp>
        <p:nvSpPr>
          <p:cNvPr id="4" name="TextBox 3">
            <a:extLst>
              <a:ext uri="{FF2B5EF4-FFF2-40B4-BE49-F238E27FC236}">
                <a16:creationId xmlns:a16="http://schemas.microsoft.com/office/drawing/2014/main" xmlns="" id="{A4F1FC3E-BD42-4951-9143-D70B23B95113}"/>
              </a:ext>
            </a:extLst>
          </p:cNvPr>
          <p:cNvSpPr txBox="1"/>
          <p:nvPr/>
        </p:nvSpPr>
        <p:spPr>
          <a:xfrm>
            <a:off x="3130049" y="1084219"/>
            <a:ext cx="7032853" cy="830997"/>
          </a:xfrm>
          <a:prstGeom prst="rect">
            <a:avLst/>
          </a:prstGeom>
          <a:noFill/>
        </p:spPr>
        <p:txBody>
          <a:bodyPr wrap="square" rtlCol="0">
            <a:spAutoFit/>
          </a:bodyPr>
          <a:lstStyle/>
          <a:p>
            <a:r>
              <a:rPr lang="en-US" sz="2400" dirty="0"/>
              <a:t>Listen to the recording. Write down 1-5. Which person is being described? Write </a:t>
            </a:r>
            <a:r>
              <a:rPr lang="en-US" sz="2400" dirty="0" err="1"/>
              <a:t>a,b,c,d</a:t>
            </a:r>
            <a:r>
              <a:rPr lang="en-US" sz="2400" dirty="0"/>
              <a:t> or e and their name</a:t>
            </a:r>
            <a:endParaRPr lang="en-GB" sz="2400" dirty="0"/>
          </a:p>
        </p:txBody>
      </p:sp>
    </p:spTree>
    <p:extLst>
      <p:ext uri="{BB962C8B-B14F-4D97-AF65-F5344CB8AC3E}">
        <p14:creationId xmlns:p14="http://schemas.microsoft.com/office/powerpoint/2010/main" val="3192575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1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13BBA441-9DAE-4BD5-9A38-BA49741BC328}"/>
              </a:ext>
            </a:extLst>
          </p:cNvPr>
          <p:cNvSpPr/>
          <p:nvPr/>
        </p:nvSpPr>
        <p:spPr>
          <a:xfrm>
            <a:off x="325243" y="256435"/>
            <a:ext cx="3702232" cy="461665"/>
          </a:xfrm>
          <a:prstGeom prst="rect">
            <a:avLst/>
          </a:prstGeom>
        </p:spPr>
        <p:txBody>
          <a:bodyPr wrap="none">
            <a:spAutoFit/>
          </a:bodyPr>
          <a:lstStyle/>
          <a:p>
            <a:r>
              <a:rPr lang="en-GB" sz="2400" b="1" u="sng" dirty="0"/>
              <a:t>WEEK 1 – w/c 28</a:t>
            </a:r>
            <a:r>
              <a:rPr lang="en-GB" sz="2400" b="1" u="sng" baseline="30000" dirty="0"/>
              <a:t>th</a:t>
            </a:r>
            <a:r>
              <a:rPr lang="en-GB" sz="2400" b="1" u="sng" dirty="0"/>
              <a:t> February</a:t>
            </a:r>
          </a:p>
        </p:txBody>
      </p:sp>
      <p:sp>
        <p:nvSpPr>
          <p:cNvPr id="3" name="TextBox 2">
            <a:extLst>
              <a:ext uri="{FF2B5EF4-FFF2-40B4-BE49-F238E27FC236}">
                <a16:creationId xmlns:a16="http://schemas.microsoft.com/office/drawing/2014/main" xmlns="" id="{6A2B0A67-1BEA-4D5F-A3AC-B53B6BB6778C}"/>
              </a:ext>
            </a:extLst>
          </p:cNvPr>
          <p:cNvSpPr txBox="1"/>
          <p:nvPr/>
        </p:nvSpPr>
        <p:spPr>
          <a:xfrm>
            <a:off x="325242" y="667753"/>
            <a:ext cx="5658509" cy="1107996"/>
          </a:xfrm>
          <a:prstGeom prst="rect">
            <a:avLst/>
          </a:prstGeom>
          <a:noFill/>
        </p:spPr>
        <p:txBody>
          <a:bodyPr wrap="square" rtlCol="0">
            <a:spAutoFit/>
          </a:bodyPr>
          <a:lstStyle/>
          <a:p>
            <a:r>
              <a:rPr lang="en-GB" sz="2200" dirty="0"/>
              <a:t>Read through the vocabulary for this week and spend a good amount of time trying to learn it. There are more words on the next slide too.</a:t>
            </a:r>
          </a:p>
        </p:txBody>
      </p:sp>
      <p:pic>
        <p:nvPicPr>
          <p:cNvPr id="4" name="Picture 3">
            <a:extLst>
              <a:ext uri="{FF2B5EF4-FFF2-40B4-BE49-F238E27FC236}">
                <a16:creationId xmlns:a16="http://schemas.microsoft.com/office/drawing/2014/main" xmlns="" id="{33283D60-1E3B-441E-A7C6-6DD687D7A5AF}"/>
              </a:ext>
            </a:extLst>
          </p:cNvPr>
          <p:cNvPicPr>
            <a:picLocks noChangeAspect="1"/>
          </p:cNvPicPr>
          <p:nvPr/>
        </p:nvPicPr>
        <p:blipFill>
          <a:blip r:embed="rId2"/>
          <a:stretch>
            <a:fillRect/>
          </a:stretch>
        </p:blipFill>
        <p:spPr>
          <a:xfrm>
            <a:off x="264558" y="2019650"/>
            <a:ext cx="4721919" cy="4838350"/>
          </a:xfrm>
          <a:prstGeom prst="rect">
            <a:avLst/>
          </a:prstGeom>
        </p:spPr>
      </p:pic>
      <p:pic>
        <p:nvPicPr>
          <p:cNvPr id="5" name="Picture 4">
            <a:extLst>
              <a:ext uri="{FF2B5EF4-FFF2-40B4-BE49-F238E27FC236}">
                <a16:creationId xmlns:a16="http://schemas.microsoft.com/office/drawing/2014/main" xmlns="" id="{D8F296BE-38BE-451C-AA9E-3BFF9405FA2A}"/>
              </a:ext>
            </a:extLst>
          </p:cNvPr>
          <p:cNvPicPr>
            <a:picLocks noChangeAspect="1"/>
          </p:cNvPicPr>
          <p:nvPr/>
        </p:nvPicPr>
        <p:blipFill>
          <a:blip r:embed="rId3"/>
          <a:stretch>
            <a:fillRect/>
          </a:stretch>
        </p:blipFill>
        <p:spPr>
          <a:xfrm rot="21446938">
            <a:off x="6122763" y="232413"/>
            <a:ext cx="4901551" cy="6355527"/>
          </a:xfrm>
          <a:prstGeom prst="rect">
            <a:avLst/>
          </a:prstGeom>
        </p:spPr>
      </p:pic>
    </p:spTree>
    <p:extLst>
      <p:ext uri="{BB962C8B-B14F-4D97-AF65-F5344CB8AC3E}">
        <p14:creationId xmlns:p14="http://schemas.microsoft.com/office/powerpoint/2010/main" val="35674372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288CBE68-695B-45B9-8980-F495DA8F7C9F}"/>
              </a:ext>
            </a:extLst>
          </p:cNvPr>
          <p:cNvPicPr>
            <a:picLocks noChangeAspect="1"/>
          </p:cNvPicPr>
          <p:nvPr/>
        </p:nvPicPr>
        <p:blipFill>
          <a:blip r:embed="rId2"/>
          <a:stretch>
            <a:fillRect/>
          </a:stretch>
        </p:blipFill>
        <p:spPr>
          <a:xfrm>
            <a:off x="2833686" y="2264092"/>
            <a:ext cx="8901315" cy="4319588"/>
          </a:xfrm>
          <a:prstGeom prst="rect">
            <a:avLst/>
          </a:prstGeom>
        </p:spPr>
      </p:pic>
      <p:sp>
        <p:nvSpPr>
          <p:cNvPr id="2" name="TextBox 1">
            <a:extLst>
              <a:ext uri="{FF2B5EF4-FFF2-40B4-BE49-F238E27FC236}">
                <a16:creationId xmlns:a16="http://schemas.microsoft.com/office/drawing/2014/main" xmlns="" id="{771C4F65-6197-4297-871D-18C3DE3F3E70}"/>
              </a:ext>
            </a:extLst>
          </p:cNvPr>
          <p:cNvSpPr txBox="1"/>
          <p:nvPr/>
        </p:nvSpPr>
        <p:spPr>
          <a:xfrm>
            <a:off x="0" y="0"/>
            <a:ext cx="12192000" cy="1661993"/>
          </a:xfrm>
          <a:prstGeom prst="rect">
            <a:avLst/>
          </a:prstGeom>
          <a:noFill/>
        </p:spPr>
        <p:txBody>
          <a:bodyPr wrap="square" rtlCol="0">
            <a:spAutoFit/>
          </a:bodyPr>
          <a:lstStyle/>
          <a:p>
            <a:r>
              <a:rPr lang="en-US" sz="2500" dirty="0"/>
              <a:t>Log on to </a:t>
            </a:r>
            <a:r>
              <a:rPr lang="en-US" sz="2500" dirty="0" err="1"/>
              <a:t>Linguascope</a:t>
            </a:r>
            <a:r>
              <a:rPr lang="en-US" sz="2500" dirty="0"/>
              <a:t> and </a:t>
            </a:r>
            <a:r>
              <a:rPr lang="en-US" sz="2500" dirty="0" err="1"/>
              <a:t>practise</a:t>
            </a:r>
            <a:r>
              <a:rPr lang="en-US" sz="2500" dirty="0"/>
              <a:t> the hair and eye words (they are in the beginner section). The words are below:</a:t>
            </a:r>
          </a:p>
          <a:p>
            <a:endParaRPr lang="en-US" sz="2600" dirty="0"/>
          </a:p>
          <a:p>
            <a:r>
              <a:rPr lang="en-US" sz="2600" dirty="0"/>
              <a:t>Username – </a:t>
            </a:r>
            <a:r>
              <a:rPr lang="en-US" sz="2600" dirty="0" err="1"/>
              <a:t>kingshill</a:t>
            </a:r>
            <a:r>
              <a:rPr lang="en-US" sz="2600" dirty="0"/>
              <a:t>                          password – mfl123*</a:t>
            </a:r>
            <a:endParaRPr lang="en-GB" sz="2600" dirty="0"/>
          </a:p>
        </p:txBody>
      </p:sp>
      <p:sp>
        <p:nvSpPr>
          <p:cNvPr id="4" name="Oval 3">
            <a:extLst>
              <a:ext uri="{FF2B5EF4-FFF2-40B4-BE49-F238E27FC236}">
                <a16:creationId xmlns:a16="http://schemas.microsoft.com/office/drawing/2014/main" xmlns="" id="{3D2D8595-1080-4074-80F6-2ACBE1E5C0B8}"/>
              </a:ext>
            </a:extLst>
          </p:cNvPr>
          <p:cNvSpPr/>
          <p:nvPr/>
        </p:nvSpPr>
        <p:spPr>
          <a:xfrm>
            <a:off x="10115207" y="3766321"/>
            <a:ext cx="1619794" cy="152835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xmlns="" id="{1679DC6A-ECF0-45BF-B9FA-00C94B7F1F12}"/>
              </a:ext>
            </a:extLst>
          </p:cNvPr>
          <p:cNvPicPr>
            <a:picLocks noChangeAspect="1"/>
          </p:cNvPicPr>
          <p:nvPr/>
        </p:nvPicPr>
        <p:blipFill>
          <a:blip r:embed="rId3"/>
          <a:stretch>
            <a:fillRect/>
          </a:stretch>
        </p:blipFill>
        <p:spPr>
          <a:xfrm>
            <a:off x="663484" y="2264092"/>
            <a:ext cx="4703026" cy="3392125"/>
          </a:xfrm>
          <a:prstGeom prst="rect">
            <a:avLst/>
          </a:prstGeom>
        </p:spPr>
      </p:pic>
    </p:spTree>
    <p:extLst>
      <p:ext uri="{BB962C8B-B14F-4D97-AF65-F5344CB8AC3E}">
        <p14:creationId xmlns:p14="http://schemas.microsoft.com/office/powerpoint/2010/main" val="3430451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4CBE128C-6C25-4C97-86E7-0EB64D07A1BB}"/>
              </a:ext>
            </a:extLst>
          </p:cNvPr>
          <p:cNvSpPr txBox="1"/>
          <p:nvPr/>
        </p:nvSpPr>
        <p:spPr>
          <a:xfrm>
            <a:off x="207677" y="368081"/>
            <a:ext cx="10882688" cy="1107996"/>
          </a:xfrm>
          <a:prstGeom prst="rect">
            <a:avLst/>
          </a:prstGeom>
          <a:noFill/>
        </p:spPr>
        <p:txBody>
          <a:bodyPr wrap="square" rtlCol="0">
            <a:spAutoFit/>
          </a:bodyPr>
          <a:lstStyle/>
          <a:p>
            <a:r>
              <a:rPr lang="en-GB" sz="2200" dirty="0"/>
              <a:t>There is no new vocab this week, but you will need </a:t>
            </a:r>
          </a:p>
          <a:p>
            <a:r>
              <a:rPr lang="en-GB" sz="2200" dirty="0"/>
              <a:t>the vocab from previous weeks for this week’s tasks.</a:t>
            </a:r>
          </a:p>
          <a:p>
            <a:endParaRPr lang="en-GB" sz="2200" dirty="0"/>
          </a:p>
        </p:txBody>
      </p:sp>
      <p:sp>
        <p:nvSpPr>
          <p:cNvPr id="3" name="Rectangle 2">
            <a:extLst>
              <a:ext uri="{FF2B5EF4-FFF2-40B4-BE49-F238E27FC236}">
                <a16:creationId xmlns:a16="http://schemas.microsoft.com/office/drawing/2014/main" xmlns="" id="{BD93E519-6730-45FB-915A-78C1AB439103}"/>
              </a:ext>
            </a:extLst>
          </p:cNvPr>
          <p:cNvSpPr/>
          <p:nvPr/>
        </p:nvSpPr>
        <p:spPr>
          <a:xfrm>
            <a:off x="325243" y="50831"/>
            <a:ext cx="3450945" cy="461665"/>
          </a:xfrm>
          <a:prstGeom prst="rect">
            <a:avLst/>
          </a:prstGeom>
        </p:spPr>
        <p:txBody>
          <a:bodyPr wrap="none">
            <a:spAutoFit/>
          </a:bodyPr>
          <a:lstStyle/>
          <a:p>
            <a:r>
              <a:rPr lang="en-GB" sz="2400" b="1" u="sng" dirty="0"/>
              <a:t>WEEK 5 – w/c 28</a:t>
            </a:r>
            <a:r>
              <a:rPr lang="en-GB" sz="2400" b="1" u="sng" baseline="30000" dirty="0"/>
              <a:t>th</a:t>
            </a:r>
            <a:r>
              <a:rPr lang="en-GB" sz="2400" b="1" u="sng" dirty="0"/>
              <a:t> March</a:t>
            </a:r>
          </a:p>
        </p:txBody>
      </p:sp>
      <p:pic>
        <p:nvPicPr>
          <p:cNvPr id="4" name="Picture 3">
            <a:extLst>
              <a:ext uri="{FF2B5EF4-FFF2-40B4-BE49-F238E27FC236}">
                <a16:creationId xmlns:a16="http://schemas.microsoft.com/office/drawing/2014/main" xmlns="" id="{DFF11DAF-EEAA-4CF2-895E-A22D11E4085A}"/>
              </a:ext>
            </a:extLst>
          </p:cNvPr>
          <p:cNvPicPr>
            <a:picLocks noChangeAspect="1"/>
          </p:cNvPicPr>
          <p:nvPr/>
        </p:nvPicPr>
        <p:blipFill>
          <a:blip r:embed="rId2"/>
          <a:stretch>
            <a:fillRect/>
          </a:stretch>
        </p:blipFill>
        <p:spPr>
          <a:xfrm rot="10800000">
            <a:off x="6679476" y="256435"/>
            <a:ext cx="4964187" cy="6368199"/>
          </a:xfrm>
          <a:prstGeom prst="rect">
            <a:avLst/>
          </a:prstGeom>
        </p:spPr>
      </p:pic>
      <p:pic>
        <p:nvPicPr>
          <p:cNvPr id="5" name="Picture 4">
            <a:extLst>
              <a:ext uri="{FF2B5EF4-FFF2-40B4-BE49-F238E27FC236}">
                <a16:creationId xmlns:a16="http://schemas.microsoft.com/office/drawing/2014/main" xmlns="" id="{29E4D579-F865-4242-8915-08D4C8B24724}"/>
              </a:ext>
            </a:extLst>
          </p:cNvPr>
          <p:cNvPicPr>
            <a:picLocks noChangeAspect="1"/>
          </p:cNvPicPr>
          <p:nvPr/>
        </p:nvPicPr>
        <p:blipFill>
          <a:blip r:embed="rId3"/>
          <a:stretch>
            <a:fillRect/>
          </a:stretch>
        </p:blipFill>
        <p:spPr>
          <a:xfrm>
            <a:off x="325243" y="1062765"/>
            <a:ext cx="4541048" cy="1461124"/>
          </a:xfrm>
          <a:prstGeom prst="rect">
            <a:avLst/>
          </a:prstGeom>
        </p:spPr>
      </p:pic>
      <p:pic>
        <p:nvPicPr>
          <p:cNvPr id="6" name="Picture 5">
            <a:extLst>
              <a:ext uri="{FF2B5EF4-FFF2-40B4-BE49-F238E27FC236}">
                <a16:creationId xmlns:a16="http://schemas.microsoft.com/office/drawing/2014/main" xmlns="" id="{A5592BEE-AEBF-44B4-85F9-FD47C8D12547}"/>
              </a:ext>
            </a:extLst>
          </p:cNvPr>
          <p:cNvPicPr>
            <a:picLocks noChangeAspect="1"/>
          </p:cNvPicPr>
          <p:nvPr/>
        </p:nvPicPr>
        <p:blipFill>
          <a:blip r:embed="rId4"/>
          <a:stretch>
            <a:fillRect/>
          </a:stretch>
        </p:blipFill>
        <p:spPr>
          <a:xfrm>
            <a:off x="548337" y="2705258"/>
            <a:ext cx="4419628" cy="4152742"/>
          </a:xfrm>
          <a:prstGeom prst="rect">
            <a:avLst/>
          </a:prstGeom>
        </p:spPr>
      </p:pic>
    </p:spTree>
    <p:extLst>
      <p:ext uri="{BB962C8B-B14F-4D97-AF65-F5344CB8AC3E}">
        <p14:creationId xmlns:p14="http://schemas.microsoft.com/office/powerpoint/2010/main" val="29851324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3 Track 13 3.5 p.52 ex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43944" y="2718312"/>
            <a:ext cx="609600" cy="609600"/>
          </a:xfrm>
          <a:prstGeom prst="rect">
            <a:avLst/>
          </a:prstGeom>
        </p:spPr>
      </p:pic>
      <p:sp>
        <p:nvSpPr>
          <p:cNvPr id="4" name="TextBox 3"/>
          <p:cNvSpPr txBox="1"/>
          <p:nvPr/>
        </p:nvSpPr>
        <p:spPr>
          <a:xfrm>
            <a:off x="948744" y="3887464"/>
            <a:ext cx="1455312" cy="721217"/>
          </a:xfrm>
          <a:prstGeom prst="rect">
            <a:avLst/>
          </a:prstGeom>
          <a:solidFill>
            <a:schemeClr val="bg1"/>
          </a:solidFill>
        </p:spPr>
        <p:txBody>
          <a:bodyPr wrap="square" rtlCol="0">
            <a:spAutoFit/>
          </a:bodyPr>
          <a:lstStyle/>
          <a:p>
            <a:endParaRPr lang="en-GB" dirty="0"/>
          </a:p>
        </p:txBody>
      </p:sp>
      <p:pic>
        <p:nvPicPr>
          <p:cNvPr id="6" name="Picture 5">
            <a:extLst>
              <a:ext uri="{FF2B5EF4-FFF2-40B4-BE49-F238E27FC236}">
                <a16:creationId xmlns:a16="http://schemas.microsoft.com/office/drawing/2014/main" xmlns="" id="{7E840D27-9E22-4C8E-9520-ECB22C63036F}"/>
              </a:ext>
            </a:extLst>
          </p:cNvPr>
          <p:cNvPicPr>
            <a:picLocks noChangeAspect="1"/>
          </p:cNvPicPr>
          <p:nvPr/>
        </p:nvPicPr>
        <p:blipFill>
          <a:blip r:embed="rId5"/>
          <a:stretch>
            <a:fillRect/>
          </a:stretch>
        </p:blipFill>
        <p:spPr>
          <a:xfrm>
            <a:off x="1711643" y="3546514"/>
            <a:ext cx="10007082" cy="2801983"/>
          </a:xfrm>
          <a:prstGeom prst="rect">
            <a:avLst/>
          </a:prstGeom>
        </p:spPr>
      </p:pic>
      <p:sp>
        <p:nvSpPr>
          <p:cNvPr id="3" name="TextBox 2"/>
          <p:cNvSpPr txBox="1"/>
          <p:nvPr/>
        </p:nvSpPr>
        <p:spPr>
          <a:xfrm>
            <a:off x="288650" y="168393"/>
            <a:ext cx="11578107" cy="1200329"/>
          </a:xfrm>
          <a:prstGeom prst="rect">
            <a:avLst/>
          </a:prstGeom>
          <a:solidFill>
            <a:schemeClr val="bg1"/>
          </a:solidFill>
        </p:spPr>
        <p:txBody>
          <a:bodyPr wrap="square" rtlCol="0">
            <a:spAutoFit/>
          </a:bodyPr>
          <a:lstStyle/>
          <a:p>
            <a:r>
              <a:rPr lang="en-GB" sz="2400" dirty="0"/>
              <a:t>Copy the table. Listen to the track and fill in the descriptions of the people – in the 1</a:t>
            </a:r>
            <a:r>
              <a:rPr lang="en-GB" sz="2400" baseline="30000" dirty="0"/>
              <a:t>st</a:t>
            </a:r>
            <a:r>
              <a:rPr lang="en-GB" sz="2400" dirty="0"/>
              <a:t> column you need to put a description of their appearance e.g. height or weight, in the 2</a:t>
            </a:r>
            <a:r>
              <a:rPr lang="en-GB" sz="2400" baseline="30000" dirty="0"/>
              <a:t>nd</a:t>
            </a:r>
            <a:r>
              <a:rPr lang="en-GB" sz="2400" dirty="0"/>
              <a:t> column you describe their eyes and in the 3</a:t>
            </a:r>
            <a:r>
              <a:rPr lang="en-GB" sz="2400" baseline="30000" dirty="0"/>
              <a:t>rd</a:t>
            </a:r>
            <a:r>
              <a:rPr lang="en-GB" sz="2400" dirty="0"/>
              <a:t> column you describe their hair.  </a:t>
            </a:r>
          </a:p>
        </p:txBody>
      </p:sp>
      <p:sp>
        <p:nvSpPr>
          <p:cNvPr id="10" name="TextBox 9">
            <a:extLst>
              <a:ext uri="{FF2B5EF4-FFF2-40B4-BE49-F238E27FC236}">
                <a16:creationId xmlns:a16="http://schemas.microsoft.com/office/drawing/2014/main" xmlns="" id="{14DEAD0B-3C2E-4676-BE2F-719954B5C78B}"/>
              </a:ext>
            </a:extLst>
          </p:cNvPr>
          <p:cNvSpPr txBox="1"/>
          <p:nvPr/>
        </p:nvSpPr>
        <p:spPr>
          <a:xfrm>
            <a:off x="339144" y="1321810"/>
            <a:ext cx="10882688" cy="1446550"/>
          </a:xfrm>
          <a:prstGeom prst="rect">
            <a:avLst/>
          </a:prstGeom>
          <a:noFill/>
        </p:spPr>
        <p:txBody>
          <a:bodyPr wrap="square" rtlCol="0">
            <a:spAutoFit/>
          </a:bodyPr>
          <a:lstStyle/>
          <a:p>
            <a:r>
              <a:rPr lang="en-US" sz="2200" dirty="0"/>
              <a:t>R</a:t>
            </a:r>
            <a:r>
              <a:rPr lang="en-GB" sz="2200" dirty="0" err="1"/>
              <a:t>emember</a:t>
            </a:r>
            <a:r>
              <a:rPr lang="en-GB" sz="2200" dirty="0"/>
              <a:t>:</a:t>
            </a:r>
          </a:p>
          <a:p>
            <a:r>
              <a:rPr lang="en-GB" sz="2200" dirty="0"/>
              <a:t>‘</a:t>
            </a:r>
            <a:r>
              <a:rPr lang="en-GB" sz="2200" dirty="0" err="1"/>
              <a:t>tiene</a:t>
            </a:r>
            <a:r>
              <a:rPr lang="en-GB" sz="2200" dirty="0"/>
              <a:t>’ means he/she has</a:t>
            </a:r>
          </a:p>
          <a:p>
            <a:r>
              <a:rPr lang="en-US" sz="2200" dirty="0"/>
              <a:t>‘e</a:t>
            </a:r>
            <a:r>
              <a:rPr lang="en-GB" sz="2200" dirty="0"/>
              <a:t>s’ means he/she is</a:t>
            </a:r>
          </a:p>
          <a:p>
            <a:endParaRPr lang="en-GB" sz="2200" dirty="0"/>
          </a:p>
        </p:txBody>
      </p:sp>
    </p:spTree>
    <p:extLst>
      <p:ext uri="{BB962C8B-B14F-4D97-AF65-F5344CB8AC3E}">
        <p14:creationId xmlns:p14="http://schemas.microsoft.com/office/powerpoint/2010/main" val="28088839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64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31093" y="115910"/>
            <a:ext cx="11633379" cy="461665"/>
          </a:xfrm>
          <a:prstGeom prst="rect">
            <a:avLst/>
          </a:prstGeom>
          <a:noFill/>
        </p:spPr>
        <p:txBody>
          <a:bodyPr wrap="square" rtlCol="0">
            <a:spAutoFit/>
          </a:bodyPr>
          <a:lstStyle/>
          <a:p>
            <a:r>
              <a:rPr lang="en-GB" sz="2400" dirty="0"/>
              <a:t>Read the 4 descriptions and then match them up with the pictures a-d</a:t>
            </a:r>
          </a:p>
        </p:txBody>
      </p:sp>
      <p:sp>
        <p:nvSpPr>
          <p:cNvPr id="4" name="TextBox 3"/>
          <p:cNvSpPr txBox="1"/>
          <p:nvPr/>
        </p:nvSpPr>
        <p:spPr>
          <a:xfrm>
            <a:off x="540913" y="1167886"/>
            <a:ext cx="4404574" cy="1536677"/>
          </a:xfrm>
          <a:prstGeom prst="rect">
            <a:avLst/>
          </a:prstGeom>
          <a:solidFill>
            <a:schemeClr val="bg1"/>
          </a:solidFill>
        </p:spPr>
        <p:txBody>
          <a:bodyPr wrap="square" rtlCol="0">
            <a:spAutoFit/>
          </a:bodyPr>
          <a:lstStyle/>
          <a:p>
            <a:endParaRPr lang="en-GB" dirty="0"/>
          </a:p>
        </p:txBody>
      </p:sp>
      <p:pic>
        <p:nvPicPr>
          <p:cNvPr id="6" name="Picture 5"/>
          <p:cNvPicPr>
            <a:picLocks noChangeAspect="1"/>
          </p:cNvPicPr>
          <p:nvPr/>
        </p:nvPicPr>
        <p:blipFill>
          <a:blip r:embed="rId2"/>
          <a:stretch>
            <a:fillRect/>
          </a:stretch>
        </p:blipFill>
        <p:spPr>
          <a:xfrm>
            <a:off x="331093" y="1167886"/>
            <a:ext cx="4150755" cy="4995178"/>
          </a:xfrm>
          <a:prstGeom prst="rect">
            <a:avLst/>
          </a:prstGeom>
        </p:spPr>
      </p:pic>
      <p:pic>
        <p:nvPicPr>
          <p:cNvPr id="7" name="Picture 6"/>
          <p:cNvPicPr>
            <a:picLocks noChangeAspect="1"/>
          </p:cNvPicPr>
          <p:nvPr/>
        </p:nvPicPr>
        <p:blipFill>
          <a:blip r:embed="rId3"/>
          <a:stretch>
            <a:fillRect/>
          </a:stretch>
        </p:blipFill>
        <p:spPr>
          <a:xfrm>
            <a:off x="4601831" y="895392"/>
            <a:ext cx="7362641" cy="5775865"/>
          </a:xfrm>
          <a:prstGeom prst="rect">
            <a:avLst/>
          </a:prstGeom>
        </p:spPr>
      </p:pic>
    </p:spTree>
    <p:extLst>
      <p:ext uri="{BB962C8B-B14F-4D97-AF65-F5344CB8AC3E}">
        <p14:creationId xmlns:p14="http://schemas.microsoft.com/office/powerpoint/2010/main" val="9810891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95275" y="206052"/>
            <a:ext cx="10921284" cy="461665"/>
          </a:xfrm>
          <a:prstGeom prst="rect">
            <a:avLst/>
          </a:prstGeom>
          <a:noFill/>
        </p:spPr>
        <p:txBody>
          <a:bodyPr wrap="square" rtlCol="0">
            <a:spAutoFit/>
          </a:bodyPr>
          <a:lstStyle/>
          <a:p>
            <a:r>
              <a:rPr lang="en-GB" sz="2400" dirty="0"/>
              <a:t>Read the descriptions again and then find the 6 phrases below in Spanish in the texts.</a:t>
            </a:r>
          </a:p>
        </p:txBody>
      </p:sp>
      <p:sp>
        <p:nvSpPr>
          <p:cNvPr id="5" name="TextBox 4"/>
          <p:cNvSpPr txBox="1"/>
          <p:nvPr/>
        </p:nvSpPr>
        <p:spPr>
          <a:xfrm>
            <a:off x="2253802" y="1470918"/>
            <a:ext cx="1378040" cy="1522078"/>
          </a:xfrm>
          <a:prstGeom prst="rect">
            <a:avLst/>
          </a:prstGeom>
          <a:solidFill>
            <a:schemeClr val="bg1"/>
          </a:solidFill>
        </p:spPr>
        <p:txBody>
          <a:bodyPr wrap="square" rtlCol="0">
            <a:spAutoFit/>
          </a:bodyPr>
          <a:lstStyle/>
          <a:p>
            <a:endParaRPr lang="en-GB" dirty="0"/>
          </a:p>
        </p:txBody>
      </p:sp>
      <p:sp>
        <p:nvSpPr>
          <p:cNvPr id="10" name="TextBox 9"/>
          <p:cNvSpPr txBox="1"/>
          <p:nvPr/>
        </p:nvSpPr>
        <p:spPr>
          <a:xfrm>
            <a:off x="4452730" y="2231957"/>
            <a:ext cx="821635" cy="952116"/>
          </a:xfrm>
          <a:prstGeom prst="rect">
            <a:avLst/>
          </a:prstGeom>
          <a:solidFill>
            <a:schemeClr val="bg1"/>
          </a:solidFill>
        </p:spPr>
        <p:txBody>
          <a:bodyPr wrap="square" rtlCol="0">
            <a:spAutoFit/>
          </a:bodyPr>
          <a:lstStyle/>
          <a:p>
            <a:endParaRPr lang="en-GB" dirty="0"/>
          </a:p>
        </p:txBody>
      </p:sp>
      <p:pic>
        <p:nvPicPr>
          <p:cNvPr id="2" name="Picture 1">
            <a:extLst>
              <a:ext uri="{FF2B5EF4-FFF2-40B4-BE49-F238E27FC236}">
                <a16:creationId xmlns:a16="http://schemas.microsoft.com/office/drawing/2014/main" xmlns="" id="{A8098E16-C2AE-4078-AF04-4F79612AFFEB}"/>
              </a:ext>
            </a:extLst>
          </p:cNvPr>
          <p:cNvPicPr>
            <a:picLocks noChangeAspect="1"/>
          </p:cNvPicPr>
          <p:nvPr/>
        </p:nvPicPr>
        <p:blipFill>
          <a:blip r:embed="rId2"/>
          <a:stretch>
            <a:fillRect/>
          </a:stretch>
        </p:blipFill>
        <p:spPr>
          <a:xfrm>
            <a:off x="4048633" y="889872"/>
            <a:ext cx="7993866" cy="5762076"/>
          </a:xfrm>
          <a:prstGeom prst="rect">
            <a:avLst/>
          </a:prstGeom>
        </p:spPr>
      </p:pic>
      <p:pic>
        <p:nvPicPr>
          <p:cNvPr id="6" name="Picture 5">
            <a:extLst>
              <a:ext uri="{FF2B5EF4-FFF2-40B4-BE49-F238E27FC236}">
                <a16:creationId xmlns:a16="http://schemas.microsoft.com/office/drawing/2014/main" xmlns="" id="{362DCCB9-8025-4207-90DC-258034E6A7C0}"/>
              </a:ext>
            </a:extLst>
          </p:cNvPr>
          <p:cNvPicPr>
            <a:picLocks noChangeAspect="1"/>
          </p:cNvPicPr>
          <p:nvPr/>
        </p:nvPicPr>
        <p:blipFill>
          <a:blip r:embed="rId3"/>
          <a:stretch>
            <a:fillRect/>
          </a:stretch>
        </p:blipFill>
        <p:spPr>
          <a:xfrm>
            <a:off x="440870" y="2040880"/>
            <a:ext cx="3283159" cy="952116"/>
          </a:xfrm>
          <a:prstGeom prst="rect">
            <a:avLst/>
          </a:prstGeom>
        </p:spPr>
      </p:pic>
      <p:pic>
        <p:nvPicPr>
          <p:cNvPr id="11" name="Picture 10">
            <a:extLst>
              <a:ext uri="{FF2B5EF4-FFF2-40B4-BE49-F238E27FC236}">
                <a16:creationId xmlns:a16="http://schemas.microsoft.com/office/drawing/2014/main" xmlns="" id="{EDEFAFA7-67C1-462D-B525-765BED039763}"/>
              </a:ext>
            </a:extLst>
          </p:cNvPr>
          <p:cNvPicPr>
            <a:picLocks noChangeAspect="1"/>
          </p:cNvPicPr>
          <p:nvPr/>
        </p:nvPicPr>
        <p:blipFill>
          <a:blip r:embed="rId4"/>
          <a:stretch>
            <a:fillRect/>
          </a:stretch>
        </p:blipFill>
        <p:spPr>
          <a:xfrm>
            <a:off x="299439" y="3086900"/>
            <a:ext cx="3871970" cy="1106277"/>
          </a:xfrm>
          <a:prstGeom prst="rect">
            <a:avLst/>
          </a:prstGeom>
        </p:spPr>
      </p:pic>
    </p:spTree>
    <p:extLst>
      <p:ext uri="{BB962C8B-B14F-4D97-AF65-F5344CB8AC3E}">
        <p14:creationId xmlns:p14="http://schemas.microsoft.com/office/powerpoint/2010/main" val="29633613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7" descr="SeBusca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8522" y="1976435"/>
            <a:ext cx="3641725" cy="453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17679" y="136327"/>
            <a:ext cx="6096000" cy="1569660"/>
          </a:xfrm>
          <a:prstGeom prst="rect">
            <a:avLst/>
          </a:prstGeom>
        </p:spPr>
        <p:txBody>
          <a:bodyPr>
            <a:spAutoFit/>
          </a:bodyPr>
          <a:lstStyle/>
          <a:p>
            <a:r>
              <a:rPr lang="en-GB" sz="2400" dirty="0"/>
              <a:t>Using the picture below and the texts on the previous slide for ideas, design a wanted poster. Draw a picture of the wanted person and write a short description. </a:t>
            </a:r>
          </a:p>
        </p:txBody>
      </p:sp>
    </p:spTree>
    <p:extLst>
      <p:ext uri="{BB962C8B-B14F-4D97-AF65-F5344CB8AC3E}">
        <p14:creationId xmlns:p14="http://schemas.microsoft.com/office/powerpoint/2010/main" val="28465236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D7990142-1B41-448E-8F1C-1C6AC737473E}"/>
              </a:ext>
            </a:extLst>
          </p:cNvPr>
          <p:cNvSpPr/>
          <p:nvPr/>
        </p:nvSpPr>
        <p:spPr>
          <a:xfrm>
            <a:off x="325243" y="256435"/>
            <a:ext cx="3017686" cy="461665"/>
          </a:xfrm>
          <a:prstGeom prst="rect">
            <a:avLst/>
          </a:prstGeom>
        </p:spPr>
        <p:txBody>
          <a:bodyPr wrap="none">
            <a:spAutoFit/>
          </a:bodyPr>
          <a:lstStyle/>
          <a:p>
            <a:r>
              <a:rPr lang="en-GB" sz="2400" b="1" u="sng" dirty="0"/>
              <a:t>WEEK 6 – w/c 7</a:t>
            </a:r>
            <a:r>
              <a:rPr lang="en-GB" sz="2400" b="1" u="sng" baseline="30000" dirty="0"/>
              <a:t>th</a:t>
            </a:r>
            <a:r>
              <a:rPr lang="en-GB" sz="2400" b="1" u="sng" dirty="0"/>
              <a:t> April</a:t>
            </a:r>
          </a:p>
        </p:txBody>
      </p:sp>
      <p:sp>
        <p:nvSpPr>
          <p:cNvPr id="3" name="Rectangle 2">
            <a:extLst>
              <a:ext uri="{FF2B5EF4-FFF2-40B4-BE49-F238E27FC236}">
                <a16:creationId xmlns:a16="http://schemas.microsoft.com/office/drawing/2014/main" xmlns="" id="{46CC74B1-B896-437D-BA5E-158F2DFEC70E}"/>
              </a:ext>
            </a:extLst>
          </p:cNvPr>
          <p:cNvSpPr/>
          <p:nvPr/>
        </p:nvSpPr>
        <p:spPr>
          <a:xfrm>
            <a:off x="1291771" y="1237681"/>
            <a:ext cx="9753599" cy="3970318"/>
          </a:xfrm>
          <a:prstGeom prst="rect">
            <a:avLst/>
          </a:prstGeom>
        </p:spPr>
        <p:txBody>
          <a:bodyPr wrap="square">
            <a:spAutoFit/>
          </a:bodyPr>
          <a:lstStyle/>
          <a:p>
            <a:r>
              <a:rPr lang="en-GB" sz="3600" dirty="0"/>
              <a:t>This week is assessment week. Spend some time revising all of the vocab on these slides so far (or on your vocab sheet which is in your orange book) and then email your teacher for the test papers. </a:t>
            </a:r>
          </a:p>
          <a:p>
            <a:endParaRPr lang="en-GB" sz="3600" dirty="0"/>
          </a:p>
          <a:p>
            <a:r>
              <a:rPr lang="en-GB" sz="3600" dirty="0"/>
              <a:t>There is also some information about Easter in Spain to read through. </a:t>
            </a:r>
          </a:p>
        </p:txBody>
      </p:sp>
    </p:spTree>
    <p:extLst>
      <p:ext uri="{BB962C8B-B14F-4D97-AF65-F5344CB8AC3E}">
        <p14:creationId xmlns:p14="http://schemas.microsoft.com/office/powerpoint/2010/main" val="11506751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4098" name="Rectangle 4">
            <a:extLst>
              <a:ext uri="{FF2B5EF4-FFF2-40B4-BE49-F238E27FC236}">
                <a16:creationId xmlns:a16="http://schemas.microsoft.com/office/drawing/2014/main" xmlns="" id="{BC958D5D-7512-471A-BD30-D538078DA92A}"/>
              </a:ext>
            </a:extLst>
          </p:cNvPr>
          <p:cNvSpPr>
            <a:spLocks noChangeArrowheads="1"/>
          </p:cNvSpPr>
          <p:nvPr/>
        </p:nvSpPr>
        <p:spPr bwMode="auto">
          <a:xfrm>
            <a:off x="1524001" y="324433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4099" name="Rectangle 5">
            <a:extLst>
              <a:ext uri="{FF2B5EF4-FFF2-40B4-BE49-F238E27FC236}">
                <a16:creationId xmlns:a16="http://schemas.microsoft.com/office/drawing/2014/main" xmlns="" id="{B33C4B78-87FC-495D-A0BA-2BE9BCEC9E9F}"/>
              </a:ext>
            </a:extLst>
          </p:cNvPr>
          <p:cNvSpPr>
            <a:spLocks noChangeArrowheads="1"/>
          </p:cNvSpPr>
          <p:nvPr/>
        </p:nvSpPr>
        <p:spPr bwMode="auto">
          <a:xfrm>
            <a:off x="1524001" y="324433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4100" name="Text Box 6">
            <a:extLst>
              <a:ext uri="{FF2B5EF4-FFF2-40B4-BE49-F238E27FC236}">
                <a16:creationId xmlns:a16="http://schemas.microsoft.com/office/drawing/2014/main" xmlns="" id="{7E017006-0FB4-4DD5-910F-688B317A0C6C}"/>
              </a:ext>
            </a:extLst>
          </p:cNvPr>
          <p:cNvSpPr txBox="1">
            <a:spLocks noChangeArrowheads="1"/>
          </p:cNvSpPr>
          <p:nvPr/>
        </p:nvSpPr>
        <p:spPr bwMode="auto">
          <a:xfrm>
            <a:off x="1992313" y="404813"/>
            <a:ext cx="8208962" cy="415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sz="2800"/>
              <a:t>The Spanish word for 'Easter' is </a:t>
            </a:r>
            <a:r>
              <a:rPr lang="en-GB" altLang="en-US" sz="2800" b="1" i="1"/>
              <a:t>Pascua</a:t>
            </a:r>
            <a:r>
              <a:rPr lang="en-GB" altLang="en-US" sz="2800"/>
              <a:t>. </a:t>
            </a:r>
            <a:br>
              <a:rPr lang="en-GB" altLang="en-US" sz="2800"/>
            </a:br>
            <a:endParaRPr lang="en-GB" altLang="en-US" sz="2800"/>
          </a:p>
          <a:p>
            <a:pPr eaLnBrk="1" hangingPunct="1">
              <a:spcBef>
                <a:spcPct val="50000"/>
              </a:spcBef>
            </a:pPr>
            <a:r>
              <a:rPr lang="en-GB" altLang="en-US" sz="2800"/>
              <a:t>The seven days leading up to Easter Sunday are called Holy Week, or </a:t>
            </a:r>
            <a:r>
              <a:rPr lang="en-GB" altLang="en-US" sz="2800" b="1" i="1"/>
              <a:t>La Semana Santa </a:t>
            </a:r>
            <a:r>
              <a:rPr lang="en-GB" altLang="en-US" sz="2800"/>
              <a:t>in Spanish.</a:t>
            </a:r>
            <a:r>
              <a:rPr lang="en-GB" altLang="en-US" sz="2800" b="1" i="1"/>
              <a:t>  </a:t>
            </a:r>
          </a:p>
          <a:p>
            <a:pPr eaLnBrk="1" hangingPunct="1">
              <a:spcBef>
                <a:spcPct val="50000"/>
              </a:spcBef>
            </a:pPr>
            <a:endParaRPr lang="en-GB" altLang="en-US" sz="2800" b="1" i="1"/>
          </a:p>
          <a:p>
            <a:pPr eaLnBrk="1" hangingPunct="1">
              <a:spcBef>
                <a:spcPct val="50000"/>
              </a:spcBef>
            </a:pPr>
            <a:r>
              <a:rPr lang="en-GB" altLang="en-US" sz="2800"/>
              <a:t>All over Spain, it is a week of spectacular street processions (</a:t>
            </a:r>
            <a:r>
              <a:rPr lang="en-GB" altLang="en-US" sz="2800" b="1"/>
              <a:t>procesiones</a:t>
            </a:r>
            <a:r>
              <a:rPr lang="en-GB" altLang="en-US" sz="2800"/>
              <a:t>). </a:t>
            </a:r>
          </a:p>
        </p:txBody>
      </p:sp>
      <p:sp>
        <p:nvSpPr>
          <p:cNvPr id="4101" name="Rectangle 7">
            <a:extLst>
              <a:ext uri="{FF2B5EF4-FFF2-40B4-BE49-F238E27FC236}">
                <a16:creationId xmlns:a16="http://schemas.microsoft.com/office/drawing/2014/main" xmlns="" id="{8B3933F4-5181-4F7E-BD4B-2698D4C52FE0}"/>
              </a:ext>
            </a:extLst>
          </p:cNvPr>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pic>
        <p:nvPicPr>
          <p:cNvPr id="4102" name="Picture 9" descr="MCj04046750000[1]">
            <a:extLst>
              <a:ext uri="{FF2B5EF4-FFF2-40B4-BE49-F238E27FC236}">
                <a16:creationId xmlns:a16="http://schemas.microsoft.com/office/drawing/2014/main" xmlns="" id="{365BC60B-5003-41DA-BCAB-40A95E01EB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7664" y="4149725"/>
            <a:ext cx="2225675"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5122" name="Text Box 4">
            <a:extLst>
              <a:ext uri="{FF2B5EF4-FFF2-40B4-BE49-F238E27FC236}">
                <a16:creationId xmlns:a16="http://schemas.microsoft.com/office/drawing/2014/main" xmlns="" id="{5333E4D4-A5A4-4BBE-B1E0-AD514ACC903E}"/>
              </a:ext>
            </a:extLst>
          </p:cNvPr>
          <p:cNvSpPr txBox="1">
            <a:spLocks noChangeArrowheads="1"/>
          </p:cNvSpPr>
          <p:nvPr/>
        </p:nvSpPr>
        <p:spPr bwMode="auto">
          <a:xfrm>
            <a:off x="2063750" y="476250"/>
            <a:ext cx="8135938" cy="436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sz="2800"/>
              <a:t>During La Semana Santa, starting on el Domingo de Ramos, Spanish towns have street parades every day.  </a:t>
            </a:r>
            <a:br>
              <a:rPr lang="en-GB" altLang="en-US" sz="2800"/>
            </a:br>
            <a:endParaRPr lang="en-GB" altLang="en-US" sz="2800"/>
          </a:p>
          <a:p>
            <a:pPr eaLnBrk="1" hangingPunct="1">
              <a:spcBef>
                <a:spcPct val="50000"/>
              </a:spcBef>
            </a:pPr>
            <a:r>
              <a:rPr lang="en-GB" altLang="en-US" sz="2800"/>
              <a:t>In the processions, people carry and follow floats, </a:t>
            </a:r>
            <a:br>
              <a:rPr lang="en-GB" altLang="en-US" sz="2800"/>
            </a:br>
            <a:r>
              <a:rPr lang="en-GB" altLang="en-US" sz="2800"/>
              <a:t>known as </a:t>
            </a:r>
            <a:r>
              <a:rPr lang="en-GB" altLang="en-US" sz="2800" b="1" i="1"/>
              <a:t>pasos</a:t>
            </a:r>
            <a:r>
              <a:rPr lang="en-GB" altLang="en-US" sz="2800"/>
              <a:t>.  </a:t>
            </a:r>
            <a:br>
              <a:rPr lang="en-GB" altLang="en-US" sz="2800"/>
            </a:br>
            <a:endParaRPr lang="en-GB" altLang="en-US" sz="2800"/>
          </a:p>
          <a:p>
            <a:pPr eaLnBrk="1" hangingPunct="1">
              <a:spcBef>
                <a:spcPct val="50000"/>
              </a:spcBef>
            </a:pPr>
            <a:r>
              <a:rPr lang="en-GB" altLang="en-US" sz="2800"/>
              <a:t/>
            </a:r>
            <a:br>
              <a:rPr lang="en-GB" altLang="en-US" sz="2800"/>
            </a:br>
            <a:endParaRPr lang="en-GB" altLang="en-US" sz="2800"/>
          </a:p>
        </p:txBody>
      </p:sp>
      <p:pic>
        <p:nvPicPr>
          <p:cNvPr id="5123" name="Picture 6" descr="Domingo_de_ramos_astorga">
            <a:extLst>
              <a:ext uri="{FF2B5EF4-FFF2-40B4-BE49-F238E27FC236}">
                <a16:creationId xmlns:a16="http://schemas.microsoft.com/office/drawing/2014/main" xmlns="" id="{C12B53A0-3F3C-4F9A-B8EF-8F8FE56BF2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5" y="3716339"/>
            <a:ext cx="3810000" cy="28479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124" name="Text Box 7">
            <a:extLst>
              <a:ext uri="{FF2B5EF4-FFF2-40B4-BE49-F238E27FC236}">
                <a16:creationId xmlns:a16="http://schemas.microsoft.com/office/drawing/2014/main" xmlns="" id="{7457180D-CD96-43F5-A887-3227DCC78137}"/>
              </a:ext>
            </a:extLst>
          </p:cNvPr>
          <p:cNvSpPr txBox="1">
            <a:spLocks noChangeArrowheads="1"/>
          </p:cNvSpPr>
          <p:nvPr/>
        </p:nvSpPr>
        <p:spPr bwMode="auto">
          <a:xfrm>
            <a:off x="6024563" y="3716338"/>
            <a:ext cx="4392612"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sz="2800"/>
              <a:t>On the floats, there are statues of Jesús and </a:t>
            </a:r>
            <a:r>
              <a:rPr lang="en-GB" altLang="en-US" sz="2800" i="1"/>
              <a:t>La Virgen María.  </a:t>
            </a:r>
            <a:r>
              <a:rPr lang="en-GB" altLang="en-US" sz="2800"/>
              <a:t>The floats are beautifully decorated with flowers, gold, silver, candles and fine fabrics.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6146" name="Text Box 4">
            <a:extLst>
              <a:ext uri="{FF2B5EF4-FFF2-40B4-BE49-F238E27FC236}">
                <a16:creationId xmlns:a16="http://schemas.microsoft.com/office/drawing/2014/main" xmlns="" id="{7C54E8B1-8788-4F23-A315-046AFE522A61}"/>
              </a:ext>
            </a:extLst>
          </p:cNvPr>
          <p:cNvSpPr txBox="1">
            <a:spLocks noChangeArrowheads="1"/>
          </p:cNvSpPr>
          <p:nvPr/>
        </p:nvSpPr>
        <p:spPr bwMode="auto">
          <a:xfrm>
            <a:off x="1703388" y="333375"/>
            <a:ext cx="8642350" cy="500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sz="2800"/>
              <a:t>Easter week in Spain is a time of serious processions and remembering the events leading up to and including the death of Jesus.  </a:t>
            </a:r>
          </a:p>
          <a:p>
            <a:pPr eaLnBrk="1" hangingPunct="1">
              <a:spcBef>
                <a:spcPct val="50000"/>
              </a:spcBef>
            </a:pPr>
            <a:r>
              <a:rPr lang="en-GB" altLang="en-US" sz="2800"/>
              <a:t/>
            </a:r>
            <a:br>
              <a:rPr lang="en-GB" altLang="en-US" sz="2800"/>
            </a:br>
            <a:r>
              <a:rPr lang="en-GB" altLang="en-US" sz="2800"/>
              <a:t>But, on Easter Day (</a:t>
            </a:r>
            <a:r>
              <a:rPr lang="en-GB" altLang="en-US" sz="2800" b="1"/>
              <a:t>El Domingo de Resurrección</a:t>
            </a:r>
            <a:r>
              <a:rPr lang="en-GB" altLang="en-US" sz="2800"/>
              <a:t>) it is a day of happiness and celebration because on this day the Resurrection of Jesus is remembered. </a:t>
            </a:r>
          </a:p>
          <a:p>
            <a:pPr eaLnBrk="1" hangingPunct="1">
              <a:spcBef>
                <a:spcPct val="50000"/>
              </a:spcBef>
            </a:pPr>
            <a:endParaRPr lang="en-GB" altLang="en-US" sz="2800"/>
          </a:p>
          <a:p>
            <a:pPr eaLnBrk="1" hangingPunct="1">
              <a:spcBef>
                <a:spcPct val="50000"/>
              </a:spcBef>
            </a:pPr>
            <a:r>
              <a:rPr lang="en-GB" altLang="en-US" sz="2800"/>
              <a:t>In recent years the tradition of giving Easter Eggs has really taken off.</a:t>
            </a:r>
          </a:p>
        </p:txBody>
      </p:sp>
      <p:pic>
        <p:nvPicPr>
          <p:cNvPr id="6147" name="Picture 6" descr="MCj04363950000[1]">
            <a:extLst>
              <a:ext uri="{FF2B5EF4-FFF2-40B4-BE49-F238E27FC236}">
                <a16:creationId xmlns:a16="http://schemas.microsoft.com/office/drawing/2014/main" xmlns="" id="{06880D69-1083-4605-AB8C-C5343B4E51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8888" y="5029200"/>
            <a:ext cx="1447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7" descr="MCj04363940000[1]">
            <a:extLst>
              <a:ext uri="{FF2B5EF4-FFF2-40B4-BE49-F238E27FC236}">
                <a16:creationId xmlns:a16="http://schemas.microsoft.com/office/drawing/2014/main" xmlns="" id="{237AD7B2-1F53-49DB-9060-C3E14CC3BB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4563" y="5029200"/>
            <a:ext cx="1447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10" descr="MCj04363940000[1]">
            <a:extLst>
              <a:ext uri="{FF2B5EF4-FFF2-40B4-BE49-F238E27FC236}">
                <a16:creationId xmlns:a16="http://schemas.microsoft.com/office/drawing/2014/main" xmlns="" id="{427B4D34-DDC5-443D-BC35-1749DBFD28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20200" y="5029200"/>
            <a:ext cx="1447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11" descr="MCj04363950000[1]">
            <a:extLst>
              <a:ext uri="{FF2B5EF4-FFF2-40B4-BE49-F238E27FC236}">
                <a16:creationId xmlns:a16="http://schemas.microsoft.com/office/drawing/2014/main" xmlns="" id="{44439590-D3D9-4013-8C8B-EBD4AF1A62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7213" y="5029200"/>
            <a:ext cx="1447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4E23DF1-89E5-4100-8A6E-866B7A0518CF}"/>
              </a:ext>
            </a:extLst>
          </p:cNvPr>
          <p:cNvPicPr>
            <a:picLocks noChangeAspect="1"/>
          </p:cNvPicPr>
          <p:nvPr/>
        </p:nvPicPr>
        <p:blipFill>
          <a:blip r:embed="rId2"/>
          <a:stretch>
            <a:fillRect/>
          </a:stretch>
        </p:blipFill>
        <p:spPr>
          <a:xfrm>
            <a:off x="168145" y="258692"/>
            <a:ext cx="5465897" cy="1099845"/>
          </a:xfrm>
          <a:prstGeom prst="rect">
            <a:avLst/>
          </a:prstGeom>
        </p:spPr>
      </p:pic>
      <p:pic>
        <p:nvPicPr>
          <p:cNvPr id="3" name="Picture 2">
            <a:extLst>
              <a:ext uri="{FF2B5EF4-FFF2-40B4-BE49-F238E27FC236}">
                <a16:creationId xmlns:a16="http://schemas.microsoft.com/office/drawing/2014/main" xmlns="" id="{0125BDE9-AAA6-471A-BC50-02752F68CD8F}"/>
              </a:ext>
            </a:extLst>
          </p:cNvPr>
          <p:cNvPicPr>
            <a:picLocks noChangeAspect="1"/>
          </p:cNvPicPr>
          <p:nvPr/>
        </p:nvPicPr>
        <p:blipFill>
          <a:blip r:embed="rId3"/>
          <a:stretch>
            <a:fillRect/>
          </a:stretch>
        </p:blipFill>
        <p:spPr>
          <a:xfrm>
            <a:off x="400532" y="1875695"/>
            <a:ext cx="5211509" cy="4462355"/>
          </a:xfrm>
          <a:prstGeom prst="rect">
            <a:avLst/>
          </a:prstGeom>
        </p:spPr>
      </p:pic>
      <p:pic>
        <p:nvPicPr>
          <p:cNvPr id="4" name="Picture 3">
            <a:extLst>
              <a:ext uri="{FF2B5EF4-FFF2-40B4-BE49-F238E27FC236}">
                <a16:creationId xmlns:a16="http://schemas.microsoft.com/office/drawing/2014/main" xmlns="" id="{5BB5AE4C-B854-480C-AD40-EB1290B58263}"/>
              </a:ext>
            </a:extLst>
          </p:cNvPr>
          <p:cNvPicPr>
            <a:picLocks noChangeAspect="1"/>
          </p:cNvPicPr>
          <p:nvPr/>
        </p:nvPicPr>
        <p:blipFill>
          <a:blip r:embed="rId4"/>
          <a:stretch>
            <a:fillRect/>
          </a:stretch>
        </p:blipFill>
        <p:spPr>
          <a:xfrm>
            <a:off x="6239692" y="402383"/>
            <a:ext cx="5026014" cy="5593468"/>
          </a:xfrm>
          <a:prstGeom prst="rect">
            <a:avLst/>
          </a:prstGeom>
        </p:spPr>
      </p:pic>
    </p:spTree>
    <p:extLst>
      <p:ext uri="{BB962C8B-B14F-4D97-AF65-F5344CB8AC3E}">
        <p14:creationId xmlns:p14="http://schemas.microsoft.com/office/powerpoint/2010/main" val="2779687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6148" name="Text Box 4">
            <a:extLst>
              <a:ext uri="{FF2B5EF4-FFF2-40B4-BE49-F238E27FC236}">
                <a16:creationId xmlns:a16="http://schemas.microsoft.com/office/drawing/2014/main" xmlns="" id="{EA3D885E-3808-47B1-ADBD-3814A9B5EFBF}"/>
              </a:ext>
            </a:extLst>
          </p:cNvPr>
          <p:cNvSpPr txBox="1">
            <a:spLocks noChangeArrowheads="1"/>
          </p:cNvSpPr>
          <p:nvPr/>
        </p:nvSpPr>
        <p:spPr bwMode="auto">
          <a:xfrm>
            <a:off x="2279651" y="476251"/>
            <a:ext cx="7343775"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sz="2800" dirty="0"/>
              <a:t>The most exciting place to visit during La </a:t>
            </a:r>
            <a:r>
              <a:rPr lang="en-GB" altLang="en-US" sz="2800" dirty="0" err="1"/>
              <a:t>Semana</a:t>
            </a:r>
            <a:r>
              <a:rPr lang="en-GB" altLang="en-US" sz="2800" dirty="0"/>
              <a:t> Santa is probably the city of </a:t>
            </a:r>
            <a:r>
              <a:rPr lang="en-GB" altLang="en-US" sz="2800" i="1" dirty="0"/>
              <a:t>Sevilla</a:t>
            </a:r>
            <a:r>
              <a:rPr lang="en-GB" altLang="en-US" sz="2800" dirty="0"/>
              <a:t> in the south of Spain.  </a:t>
            </a:r>
            <a:br>
              <a:rPr lang="en-GB" altLang="en-US" sz="2800" dirty="0"/>
            </a:br>
            <a:endParaRPr lang="en-GB" altLang="en-US" sz="2800" dirty="0"/>
          </a:p>
          <a:p>
            <a:pPr eaLnBrk="1" hangingPunct="1">
              <a:spcBef>
                <a:spcPct val="50000"/>
              </a:spcBef>
            </a:pPr>
            <a:r>
              <a:rPr lang="en-GB" altLang="en-US" sz="2800" dirty="0"/>
              <a:t>Its processions are the most impressive and famous, attracting hundreds of thousands of visitors.  </a:t>
            </a:r>
            <a:br>
              <a:rPr lang="en-GB" altLang="en-US" sz="2800" dirty="0"/>
            </a:br>
            <a:endParaRPr lang="en-GB" altLang="en-US" sz="2800" dirty="0"/>
          </a:p>
          <a:p>
            <a:pPr eaLnBrk="1" hangingPunct="1">
              <a:spcBef>
                <a:spcPct val="50000"/>
              </a:spcBef>
            </a:pPr>
            <a:r>
              <a:rPr lang="en-GB" altLang="en-US" sz="2800" dirty="0"/>
              <a:t>As a result, the city becomes overcrowded, but it is a very exciting and interesting time to be there!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071C788-E358-4ACD-804A-D5BA099629BD}"/>
              </a:ext>
            </a:extLst>
          </p:cNvPr>
          <p:cNvPicPr>
            <a:picLocks noChangeAspect="1"/>
          </p:cNvPicPr>
          <p:nvPr/>
        </p:nvPicPr>
        <p:blipFill>
          <a:blip r:embed="rId2"/>
          <a:stretch>
            <a:fillRect/>
          </a:stretch>
        </p:blipFill>
        <p:spPr>
          <a:xfrm>
            <a:off x="1571446" y="3202132"/>
            <a:ext cx="8391525" cy="3295650"/>
          </a:xfrm>
          <a:prstGeom prst="rect">
            <a:avLst/>
          </a:prstGeom>
        </p:spPr>
      </p:pic>
      <p:sp>
        <p:nvSpPr>
          <p:cNvPr id="5" name="TextBox 4">
            <a:extLst>
              <a:ext uri="{FF2B5EF4-FFF2-40B4-BE49-F238E27FC236}">
                <a16:creationId xmlns:a16="http://schemas.microsoft.com/office/drawing/2014/main" xmlns="" id="{14EB7746-2B94-455D-B80C-F9F44A864C1A}"/>
              </a:ext>
            </a:extLst>
          </p:cNvPr>
          <p:cNvSpPr txBox="1"/>
          <p:nvPr/>
        </p:nvSpPr>
        <p:spPr>
          <a:xfrm>
            <a:off x="879315" y="1162203"/>
            <a:ext cx="10237339" cy="1692771"/>
          </a:xfrm>
          <a:prstGeom prst="rect">
            <a:avLst/>
          </a:prstGeom>
          <a:noFill/>
        </p:spPr>
        <p:txBody>
          <a:bodyPr wrap="square" rtlCol="0">
            <a:spAutoFit/>
          </a:bodyPr>
          <a:lstStyle/>
          <a:p>
            <a:r>
              <a:rPr lang="en-GB" sz="2600" dirty="0"/>
              <a:t>There is an Easter section on </a:t>
            </a:r>
            <a:r>
              <a:rPr lang="en-GB" sz="2600" dirty="0" err="1"/>
              <a:t>Linguascope</a:t>
            </a:r>
            <a:r>
              <a:rPr lang="en-GB" sz="2600" dirty="0"/>
              <a:t> in the beginner section too.</a:t>
            </a:r>
          </a:p>
          <a:p>
            <a:endParaRPr lang="en-GB" sz="2600" dirty="0"/>
          </a:p>
          <a:p>
            <a:r>
              <a:rPr lang="en-US" sz="2600" dirty="0"/>
              <a:t>username – </a:t>
            </a:r>
            <a:r>
              <a:rPr lang="en-US" sz="2600" dirty="0" err="1"/>
              <a:t>kingshill</a:t>
            </a:r>
            <a:r>
              <a:rPr lang="en-US" sz="2600" dirty="0"/>
              <a:t>                          password – mfl123*</a:t>
            </a:r>
            <a:endParaRPr lang="en-GB" sz="2600" dirty="0"/>
          </a:p>
          <a:p>
            <a:r>
              <a:rPr lang="en-GB" sz="2600" dirty="0"/>
              <a:t> </a:t>
            </a:r>
          </a:p>
        </p:txBody>
      </p:sp>
      <p:sp>
        <p:nvSpPr>
          <p:cNvPr id="6" name="Oval 5">
            <a:extLst>
              <a:ext uri="{FF2B5EF4-FFF2-40B4-BE49-F238E27FC236}">
                <a16:creationId xmlns:a16="http://schemas.microsoft.com/office/drawing/2014/main" xmlns="" id="{ACAF153F-BC49-4FC2-A436-6802CE669EB2}"/>
              </a:ext>
            </a:extLst>
          </p:cNvPr>
          <p:cNvSpPr/>
          <p:nvPr/>
        </p:nvSpPr>
        <p:spPr>
          <a:xfrm>
            <a:off x="7657372" y="3077029"/>
            <a:ext cx="2002971" cy="1973942"/>
          </a:xfrm>
          <a:prstGeom prst="ellipse">
            <a:avLst/>
          </a:pr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529660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3DBB28D5-102D-4B79-BB08-55AC391B7450}"/>
              </a:ext>
            </a:extLst>
          </p:cNvPr>
          <p:cNvPicPr>
            <a:picLocks noChangeAspect="1"/>
          </p:cNvPicPr>
          <p:nvPr/>
        </p:nvPicPr>
        <p:blipFill>
          <a:blip r:embed="rId4"/>
          <a:stretch>
            <a:fillRect/>
          </a:stretch>
        </p:blipFill>
        <p:spPr>
          <a:xfrm>
            <a:off x="3405421" y="591094"/>
            <a:ext cx="8786579" cy="5979524"/>
          </a:xfrm>
          <a:prstGeom prst="rect">
            <a:avLst/>
          </a:prstGeom>
        </p:spPr>
      </p:pic>
      <p:pic>
        <p:nvPicPr>
          <p:cNvPr id="3" name="02 Track 2 p44 ex1">
            <a:hlinkClick r:id="" action="ppaction://media"/>
            <a:extLst>
              <a:ext uri="{FF2B5EF4-FFF2-40B4-BE49-F238E27FC236}">
                <a16:creationId xmlns:a16="http://schemas.microsoft.com/office/drawing/2014/main" xmlns="" id="{5E848FBA-AE7C-4E39-B758-589B7015488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075" y="92075"/>
            <a:ext cx="609600" cy="609600"/>
          </a:xfrm>
          <a:prstGeom prst="rect">
            <a:avLst/>
          </a:prstGeom>
        </p:spPr>
      </p:pic>
      <p:sp>
        <p:nvSpPr>
          <p:cNvPr id="4" name="TextBox 3">
            <a:extLst>
              <a:ext uri="{FF2B5EF4-FFF2-40B4-BE49-F238E27FC236}">
                <a16:creationId xmlns:a16="http://schemas.microsoft.com/office/drawing/2014/main" xmlns="" id="{198366B0-B80F-4916-B48E-10BB80BD100F}"/>
              </a:ext>
            </a:extLst>
          </p:cNvPr>
          <p:cNvSpPr txBox="1"/>
          <p:nvPr/>
        </p:nvSpPr>
        <p:spPr>
          <a:xfrm>
            <a:off x="222069" y="1972491"/>
            <a:ext cx="3788228" cy="1200329"/>
          </a:xfrm>
          <a:prstGeom prst="rect">
            <a:avLst/>
          </a:prstGeom>
          <a:noFill/>
        </p:spPr>
        <p:txBody>
          <a:bodyPr wrap="square" rtlCol="0">
            <a:spAutoFit/>
          </a:bodyPr>
          <a:lstStyle/>
          <a:p>
            <a:r>
              <a:rPr lang="en-US" sz="2400" dirty="0"/>
              <a:t>Listen to the recording. Write down 1-6 and say who is talking </a:t>
            </a:r>
            <a:r>
              <a:rPr lang="en-US" sz="2400" dirty="0" err="1"/>
              <a:t>a,b,c,d,e</a:t>
            </a:r>
            <a:r>
              <a:rPr lang="en-US" sz="2400" dirty="0"/>
              <a:t> or f?</a:t>
            </a:r>
            <a:endParaRPr lang="en-GB" sz="2400" dirty="0"/>
          </a:p>
        </p:txBody>
      </p:sp>
    </p:spTree>
    <p:extLst>
      <p:ext uri="{BB962C8B-B14F-4D97-AF65-F5344CB8AC3E}">
        <p14:creationId xmlns:p14="http://schemas.microsoft.com/office/powerpoint/2010/main" val="931639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7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653D19F-30E4-4406-8712-D29E603E80E6}"/>
              </a:ext>
            </a:extLst>
          </p:cNvPr>
          <p:cNvPicPr>
            <a:picLocks noChangeAspect="1"/>
          </p:cNvPicPr>
          <p:nvPr/>
        </p:nvPicPr>
        <p:blipFill>
          <a:blip r:embed="rId4"/>
          <a:stretch>
            <a:fillRect/>
          </a:stretch>
        </p:blipFill>
        <p:spPr>
          <a:xfrm>
            <a:off x="4041729" y="2345191"/>
            <a:ext cx="6314036" cy="3650661"/>
          </a:xfrm>
          <a:prstGeom prst="rect">
            <a:avLst/>
          </a:prstGeom>
        </p:spPr>
      </p:pic>
      <p:pic>
        <p:nvPicPr>
          <p:cNvPr id="3" name="03 Track 3 p44 ex 3">
            <a:hlinkClick r:id="" action="ppaction://media"/>
            <a:extLst>
              <a:ext uri="{FF2B5EF4-FFF2-40B4-BE49-F238E27FC236}">
                <a16:creationId xmlns:a16="http://schemas.microsoft.com/office/drawing/2014/main" xmlns="" id="{9DB29E57-1AA6-431F-A0B9-8A8FBAD5219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3412" y="588463"/>
            <a:ext cx="609600" cy="609600"/>
          </a:xfrm>
          <a:prstGeom prst="rect">
            <a:avLst/>
          </a:prstGeom>
        </p:spPr>
      </p:pic>
      <p:sp>
        <p:nvSpPr>
          <p:cNvPr id="4" name="TextBox 3">
            <a:extLst>
              <a:ext uri="{FF2B5EF4-FFF2-40B4-BE49-F238E27FC236}">
                <a16:creationId xmlns:a16="http://schemas.microsoft.com/office/drawing/2014/main" xmlns="" id="{C92BC53C-579D-4808-94AB-2BD4A4697466}"/>
              </a:ext>
            </a:extLst>
          </p:cNvPr>
          <p:cNvSpPr txBox="1"/>
          <p:nvPr/>
        </p:nvSpPr>
        <p:spPr>
          <a:xfrm>
            <a:off x="4650377" y="744582"/>
            <a:ext cx="6008913" cy="1200329"/>
          </a:xfrm>
          <a:prstGeom prst="rect">
            <a:avLst/>
          </a:prstGeom>
          <a:noFill/>
        </p:spPr>
        <p:txBody>
          <a:bodyPr wrap="square" rtlCol="0">
            <a:spAutoFit/>
          </a:bodyPr>
          <a:lstStyle/>
          <a:p>
            <a:r>
              <a:rPr lang="en-US" sz="2400" dirty="0"/>
              <a:t>Listen to the recording. Write down 1-6. Write down how many brothers and sisters they have along with their names and ages. </a:t>
            </a:r>
            <a:endParaRPr lang="en-GB" sz="2400" dirty="0"/>
          </a:p>
        </p:txBody>
      </p:sp>
    </p:spTree>
    <p:extLst>
      <p:ext uri="{BB962C8B-B14F-4D97-AF65-F5344CB8AC3E}">
        <p14:creationId xmlns:p14="http://schemas.microsoft.com/office/powerpoint/2010/main" val="2035113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37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F95B7D0-8FC7-40DC-B2D4-F24F01D44D5C}"/>
              </a:ext>
            </a:extLst>
          </p:cNvPr>
          <p:cNvPicPr>
            <a:picLocks noChangeAspect="1"/>
          </p:cNvPicPr>
          <p:nvPr/>
        </p:nvPicPr>
        <p:blipFill>
          <a:blip r:embed="rId4"/>
          <a:stretch>
            <a:fillRect/>
          </a:stretch>
        </p:blipFill>
        <p:spPr>
          <a:xfrm>
            <a:off x="2715440" y="1528898"/>
            <a:ext cx="8397223" cy="3800203"/>
          </a:xfrm>
          <a:prstGeom prst="rect">
            <a:avLst/>
          </a:prstGeom>
        </p:spPr>
      </p:pic>
      <p:pic>
        <p:nvPicPr>
          <p:cNvPr id="3" name="04 Track 4 p45 ex 4">
            <a:hlinkClick r:id="" action="ppaction://media"/>
            <a:extLst>
              <a:ext uri="{FF2B5EF4-FFF2-40B4-BE49-F238E27FC236}">
                <a16:creationId xmlns:a16="http://schemas.microsoft.com/office/drawing/2014/main" xmlns="" id="{65AFED85-4F98-4BF5-8CC4-1359D796CE9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5035" y="366395"/>
            <a:ext cx="609600" cy="609600"/>
          </a:xfrm>
          <a:prstGeom prst="rect">
            <a:avLst/>
          </a:prstGeom>
        </p:spPr>
      </p:pic>
      <p:sp>
        <p:nvSpPr>
          <p:cNvPr id="4" name="TextBox 3">
            <a:extLst>
              <a:ext uri="{FF2B5EF4-FFF2-40B4-BE49-F238E27FC236}">
                <a16:creationId xmlns:a16="http://schemas.microsoft.com/office/drawing/2014/main" xmlns="" id="{D9D671AE-079C-4936-8C0C-8BA7093936FE}"/>
              </a:ext>
            </a:extLst>
          </p:cNvPr>
          <p:cNvSpPr txBox="1"/>
          <p:nvPr/>
        </p:nvSpPr>
        <p:spPr>
          <a:xfrm>
            <a:off x="3125823" y="328569"/>
            <a:ext cx="5417286" cy="830997"/>
          </a:xfrm>
          <a:prstGeom prst="rect">
            <a:avLst/>
          </a:prstGeom>
          <a:noFill/>
        </p:spPr>
        <p:txBody>
          <a:bodyPr wrap="square" rtlCol="0">
            <a:spAutoFit/>
          </a:bodyPr>
          <a:lstStyle/>
          <a:p>
            <a:r>
              <a:rPr lang="en-US" sz="2400" dirty="0"/>
              <a:t>Listen to the recording as the pictures are being described. Read along.</a:t>
            </a:r>
            <a:endParaRPr lang="en-GB" sz="2400" dirty="0"/>
          </a:p>
        </p:txBody>
      </p:sp>
    </p:spTree>
    <p:extLst>
      <p:ext uri="{BB962C8B-B14F-4D97-AF65-F5344CB8AC3E}">
        <p14:creationId xmlns:p14="http://schemas.microsoft.com/office/powerpoint/2010/main" val="256566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67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0CB3B419-1F71-4366-A88D-AF0886ADEAF6}"/>
              </a:ext>
            </a:extLst>
          </p:cNvPr>
          <p:cNvPicPr>
            <a:picLocks noChangeAspect="1"/>
          </p:cNvPicPr>
          <p:nvPr/>
        </p:nvPicPr>
        <p:blipFill>
          <a:blip r:embed="rId2"/>
          <a:stretch>
            <a:fillRect/>
          </a:stretch>
        </p:blipFill>
        <p:spPr>
          <a:xfrm>
            <a:off x="3825512" y="3375932"/>
            <a:ext cx="6061378" cy="3482068"/>
          </a:xfrm>
          <a:prstGeom prst="rect">
            <a:avLst/>
          </a:prstGeom>
        </p:spPr>
      </p:pic>
      <p:pic>
        <p:nvPicPr>
          <p:cNvPr id="3" name="Picture 2">
            <a:extLst>
              <a:ext uri="{FF2B5EF4-FFF2-40B4-BE49-F238E27FC236}">
                <a16:creationId xmlns:a16="http://schemas.microsoft.com/office/drawing/2014/main" xmlns="" id="{53B12E17-EDA0-410D-AB3A-4EB850F79914}"/>
              </a:ext>
            </a:extLst>
          </p:cNvPr>
          <p:cNvPicPr>
            <a:picLocks noChangeAspect="1"/>
          </p:cNvPicPr>
          <p:nvPr/>
        </p:nvPicPr>
        <p:blipFill>
          <a:blip r:embed="rId3"/>
          <a:stretch>
            <a:fillRect/>
          </a:stretch>
        </p:blipFill>
        <p:spPr>
          <a:xfrm>
            <a:off x="2422342" y="-53068"/>
            <a:ext cx="9002420" cy="3482068"/>
          </a:xfrm>
          <a:prstGeom prst="rect">
            <a:avLst/>
          </a:prstGeom>
        </p:spPr>
      </p:pic>
      <p:sp>
        <p:nvSpPr>
          <p:cNvPr id="4" name="TextBox 3">
            <a:extLst>
              <a:ext uri="{FF2B5EF4-FFF2-40B4-BE49-F238E27FC236}">
                <a16:creationId xmlns:a16="http://schemas.microsoft.com/office/drawing/2014/main" xmlns="" id="{B94C989F-603E-4A71-9950-C3CADCE29ADF}"/>
              </a:ext>
            </a:extLst>
          </p:cNvPr>
          <p:cNvSpPr txBox="1"/>
          <p:nvPr/>
        </p:nvSpPr>
        <p:spPr>
          <a:xfrm>
            <a:off x="471903" y="3846195"/>
            <a:ext cx="2924440" cy="1938992"/>
          </a:xfrm>
          <a:prstGeom prst="rect">
            <a:avLst/>
          </a:prstGeom>
          <a:noFill/>
        </p:spPr>
        <p:txBody>
          <a:bodyPr wrap="square" rtlCol="0">
            <a:spAutoFit/>
          </a:bodyPr>
          <a:lstStyle/>
          <a:p>
            <a:r>
              <a:rPr lang="en-US" sz="2400" dirty="0"/>
              <a:t>Look at the photos again of the family members. Then find the Spanish for the 10 people in exercise 5.</a:t>
            </a:r>
            <a:endParaRPr lang="en-GB" sz="2400" dirty="0"/>
          </a:p>
        </p:txBody>
      </p:sp>
    </p:spTree>
    <p:extLst>
      <p:ext uri="{BB962C8B-B14F-4D97-AF65-F5344CB8AC3E}">
        <p14:creationId xmlns:p14="http://schemas.microsoft.com/office/powerpoint/2010/main" val="25027714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F1911D17-68FF-4D4A-9E91-0ED637014C91}"/>
              </a:ext>
            </a:extLst>
          </p:cNvPr>
          <p:cNvPicPr>
            <a:picLocks noChangeAspect="1"/>
          </p:cNvPicPr>
          <p:nvPr/>
        </p:nvPicPr>
        <p:blipFill>
          <a:blip r:embed="rId2"/>
          <a:stretch>
            <a:fillRect/>
          </a:stretch>
        </p:blipFill>
        <p:spPr>
          <a:xfrm>
            <a:off x="3946207" y="1851252"/>
            <a:ext cx="4986611" cy="3452269"/>
          </a:xfrm>
          <a:prstGeom prst="rect">
            <a:avLst/>
          </a:prstGeom>
        </p:spPr>
      </p:pic>
      <p:sp>
        <p:nvSpPr>
          <p:cNvPr id="3" name="TextBox 2">
            <a:extLst>
              <a:ext uri="{FF2B5EF4-FFF2-40B4-BE49-F238E27FC236}">
                <a16:creationId xmlns:a16="http://schemas.microsoft.com/office/drawing/2014/main" xmlns="" id="{704B6875-E652-4537-A11C-701C7B5775C1}"/>
              </a:ext>
            </a:extLst>
          </p:cNvPr>
          <p:cNvSpPr txBox="1"/>
          <p:nvPr/>
        </p:nvSpPr>
        <p:spPr>
          <a:xfrm>
            <a:off x="3273741" y="992776"/>
            <a:ext cx="5630091" cy="461665"/>
          </a:xfrm>
          <a:prstGeom prst="rect">
            <a:avLst/>
          </a:prstGeom>
          <a:noFill/>
        </p:spPr>
        <p:txBody>
          <a:bodyPr wrap="square" rtlCol="0">
            <a:spAutoFit/>
          </a:bodyPr>
          <a:lstStyle/>
          <a:p>
            <a:r>
              <a:rPr lang="en-US" sz="2400" dirty="0"/>
              <a:t>Copy down the following grammar: </a:t>
            </a:r>
            <a:endParaRPr lang="en-GB" sz="2400" dirty="0"/>
          </a:p>
        </p:txBody>
      </p:sp>
    </p:spTree>
    <p:extLst>
      <p:ext uri="{BB962C8B-B14F-4D97-AF65-F5344CB8AC3E}">
        <p14:creationId xmlns:p14="http://schemas.microsoft.com/office/powerpoint/2010/main" val="21424077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192</TotalTime>
  <Words>1009</Words>
  <Application>Microsoft Office PowerPoint</Application>
  <PresentationFormat>Widescreen</PresentationFormat>
  <Paragraphs>91</Paragraphs>
  <Slides>41</Slides>
  <Notes>0</Notes>
  <HiddenSlides>0</HiddenSlides>
  <MMClips>11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41</vt:i4>
      </vt:variant>
    </vt:vector>
  </HeadingPairs>
  <TitlesOfParts>
    <vt:vector size="46"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osi.local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Helen Brown</dc:creator>
  <cp:lastModifiedBy>Helen Brown</cp:lastModifiedBy>
  <cp:revision>45</cp:revision>
  <dcterms:created xsi:type="dcterms:W3CDTF">2021-09-01T11:16:35Z</dcterms:created>
  <dcterms:modified xsi:type="dcterms:W3CDTF">2022-03-02T11:43:21Z</dcterms:modified>
</cp:coreProperties>
</file>