
<file path=[Content_Types].xml><?xml version="1.0" encoding="utf-8"?>
<Types xmlns="http://schemas.openxmlformats.org/package/2006/content-types">
  <Default Extension="png" ContentType="image/png"/>
  <Default Extension="wma" ContentType="audio/x-ms-wma"/>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68" r:id="rId3"/>
    <p:sldId id="319" r:id="rId4"/>
    <p:sldId id="289" r:id="rId5"/>
    <p:sldId id="290" r:id="rId6"/>
    <p:sldId id="320" r:id="rId7"/>
    <p:sldId id="321" r:id="rId8"/>
    <p:sldId id="322" r:id="rId9"/>
    <p:sldId id="323" r:id="rId10"/>
    <p:sldId id="324" r:id="rId11"/>
    <p:sldId id="325" r:id="rId12"/>
    <p:sldId id="279" r:id="rId13"/>
    <p:sldId id="280" r:id="rId14"/>
    <p:sldId id="281" r:id="rId15"/>
    <p:sldId id="282" r:id="rId16"/>
    <p:sldId id="261" r:id="rId17"/>
    <p:sldId id="269" r:id="rId18"/>
    <p:sldId id="270" r:id="rId19"/>
    <p:sldId id="295" r:id="rId20"/>
    <p:sldId id="264" r:id="rId21"/>
    <p:sldId id="298" r:id="rId22"/>
    <p:sldId id="300" r:id="rId23"/>
    <p:sldId id="299" r:id="rId24"/>
    <p:sldId id="301" r:id="rId25"/>
    <p:sldId id="302" r:id="rId26"/>
    <p:sldId id="312" r:id="rId27"/>
    <p:sldId id="303" r:id="rId28"/>
    <p:sldId id="304" r:id="rId29"/>
    <p:sldId id="305" r:id="rId30"/>
    <p:sldId id="306" r:id="rId31"/>
    <p:sldId id="308" r:id="rId32"/>
    <p:sldId id="267" r:id="rId33"/>
    <p:sldId id="314" r:id="rId34"/>
    <p:sldId id="315" r:id="rId35"/>
    <p:sldId id="316" r:id="rId36"/>
    <p:sldId id="317" r:id="rId37"/>
    <p:sldId id="31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24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312F63-4777-409E-AED1-CD497BC9747A}" type="datetimeFigureOut">
              <a:rPr lang="en-GB" smtClean="0"/>
              <a:t>05/02/2022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731F21-D51F-4E01-81A3-905EF97B96D5}" type="slidenum">
              <a:rPr lang="en-GB" smtClean="0"/>
              <a:t>‹#›</a:t>
            </a:fld>
            <a:endParaRPr lang="en-GB"/>
          </a:p>
        </p:txBody>
      </p:sp>
    </p:spTree>
    <p:extLst>
      <p:ext uri="{BB962C8B-B14F-4D97-AF65-F5344CB8AC3E}">
        <p14:creationId xmlns:p14="http://schemas.microsoft.com/office/powerpoint/2010/main" val="1518083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25C4F4-CC80-4B41-BB7E-45458F46E752}" type="slidenum">
              <a:rPr lang="en-IE" smtClean="0"/>
              <a:pPr/>
              <a:t>7</a:t>
            </a:fld>
            <a:endParaRPr lang="en-IE"/>
          </a:p>
        </p:txBody>
      </p:sp>
    </p:spTree>
    <p:extLst>
      <p:ext uri="{BB962C8B-B14F-4D97-AF65-F5344CB8AC3E}">
        <p14:creationId xmlns:p14="http://schemas.microsoft.com/office/powerpoint/2010/main" val="3657288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05/02/2022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05/02/2022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05/02/2022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05/02/2022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05/02/2022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05/02/2022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05/02/2022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05/02/2022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subjects-by-key-stag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5.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5.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5.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5.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5.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5.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5.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5.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5.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5.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5.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891041" y="0"/>
            <a:ext cx="1176655" cy="997585"/>
          </a:xfrm>
          <a:prstGeom prst="rect">
            <a:avLst/>
          </a:prstGeom>
        </p:spPr>
      </p:pic>
      <p:sp>
        <p:nvSpPr>
          <p:cNvPr id="7" name="Rectangle 6"/>
          <p:cNvSpPr/>
          <p:nvPr/>
        </p:nvSpPr>
        <p:spPr>
          <a:xfrm>
            <a:off x="575767" y="179161"/>
            <a:ext cx="10641732" cy="6740307"/>
          </a:xfrm>
          <a:prstGeom prst="rect">
            <a:avLst/>
          </a:prstGeom>
        </p:spPr>
        <p:txBody>
          <a:bodyPr wrap="square">
            <a:spAutoFit/>
          </a:bodyPr>
          <a:lstStyle/>
          <a:p>
            <a:r>
              <a:rPr lang="en-GB" sz="2400" b="1" dirty="0">
                <a:effectLst/>
                <a:latin typeface="Calibri" panose="020F0502020204030204" pitchFamily="34" charset="0"/>
                <a:ea typeface="Calibri" panose="020F0502020204030204" pitchFamily="34" charset="0"/>
                <a:cs typeface="Times New Roman" panose="02020603050405020304" pitchFamily="18" charset="0"/>
              </a:rPr>
              <a:t>Year 7 Spanish rotation 2  - </a:t>
            </a:r>
            <a:r>
              <a:rPr lang="en-GB" sz="2400" b="1" u="sng" dirty="0">
                <a:effectLst/>
                <a:latin typeface="Calibri" panose="020F0502020204030204" pitchFamily="34" charset="0"/>
                <a:ea typeface="Calibri" panose="020F0502020204030204" pitchFamily="34" charset="0"/>
                <a:cs typeface="Times New Roman" panose="02020603050405020304" pitchFamily="18" charset="0"/>
              </a:rPr>
              <a:t>for 7B and 7G only</a:t>
            </a:r>
            <a:endParaRPr lang="en-GB" sz="2400" b="1" u="sng"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written in their orange book.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mfl123*</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3"/>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7448421" y="3549314"/>
            <a:ext cx="1420298" cy="859997"/>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65911"/>
            <a:ext cx="5026344" cy="2384872"/>
          </a:xfrm>
          <a:prstGeom prst="rect">
            <a:avLst/>
          </a:prstGeom>
        </p:spPr>
      </p:pic>
      <p:pic>
        <p:nvPicPr>
          <p:cNvPr id="2" name="Picture 1"/>
          <p:cNvPicPr>
            <a:picLocks noChangeAspect="1"/>
          </p:cNvPicPr>
          <p:nvPr/>
        </p:nvPicPr>
        <p:blipFill>
          <a:blip r:embed="rId3"/>
          <a:stretch>
            <a:fillRect/>
          </a:stretch>
        </p:blipFill>
        <p:spPr>
          <a:xfrm>
            <a:off x="5778254" y="1331268"/>
            <a:ext cx="5490760" cy="3821569"/>
          </a:xfrm>
          <a:prstGeom prst="rect">
            <a:avLst/>
          </a:prstGeom>
        </p:spPr>
      </p:pic>
      <p:sp>
        <p:nvSpPr>
          <p:cNvPr id="8" name="Rectangle 7">
            <a:extLst>
              <a:ext uri="{FF2B5EF4-FFF2-40B4-BE49-F238E27FC236}">
                <a16:creationId xmlns:a16="http://schemas.microsoft.com/office/drawing/2014/main" id="{EBAEEB7C-7671-4ED7-97D9-760EFA2ADA9B}"/>
              </a:ext>
            </a:extLst>
          </p:cNvPr>
          <p:cNvSpPr/>
          <p:nvPr/>
        </p:nvSpPr>
        <p:spPr>
          <a:xfrm>
            <a:off x="325243" y="256435"/>
            <a:ext cx="3226524" cy="461665"/>
          </a:xfrm>
          <a:prstGeom prst="rect">
            <a:avLst/>
          </a:prstGeom>
        </p:spPr>
        <p:txBody>
          <a:bodyPr wrap="none">
            <a:spAutoFit/>
          </a:bodyPr>
          <a:lstStyle/>
          <a:p>
            <a:r>
              <a:rPr lang="en-GB" sz="2400" b="1" u="sng" dirty="0"/>
              <a:t>WEEK 2 – w/c 7</a:t>
            </a:r>
            <a:r>
              <a:rPr lang="en-GB" sz="2400" b="1" u="sng" baseline="30000" dirty="0"/>
              <a:t>th</a:t>
            </a:r>
            <a:r>
              <a:rPr lang="en-GB" sz="2400" b="1" u="sng" dirty="0"/>
              <a:t> March</a:t>
            </a:r>
          </a:p>
        </p:txBody>
      </p:sp>
      <p:sp>
        <p:nvSpPr>
          <p:cNvPr id="9" name="TextBox 8">
            <a:extLst>
              <a:ext uri="{FF2B5EF4-FFF2-40B4-BE49-F238E27FC236}">
                <a16:creationId xmlns:a16="http://schemas.microsoft.com/office/drawing/2014/main" id="{0FD7B2E5-3864-4983-BF66-E08756FD70F9}"/>
              </a:ext>
            </a:extLst>
          </p:cNvPr>
          <p:cNvSpPr txBox="1"/>
          <p:nvPr/>
        </p:nvSpPr>
        <p:spPr>
          <a:xfrm>
            <a:off x="3905425" y="447721"/>
            <a:ext cx="5704483" cy="769441"/>
          </a:xfrm>
          <a:prstGeom prst="rect">
            <a:avLst/>
          </a:prstGeom>
          <a:noFill/>
        </p:spPr>
        <p:txBody>
          <a:bodyPr wrap="square" rtlCol="0">
            <a:spAutoFit/>
          </a:bodyPr>
          <a:lstStyle/>
          <a:p>
            <a:r>
              <a:rPr lang="en-GB" sz="2200" dirty="0"/>
              <a:t>Read through the vocabulary for this week and spend a good amount of time trying to learn it. </a:t>
            </a:r>
          </a:p>
        </p:txBody>
      </p:sp>
    </p:spTree>
    <p:extLst>
      <p:ext uri="{BB962C8B-B14F-4D97-AF65-F5344CB8AC3E}">
        <p14:creationId xmlns:p14="http://schemas.microsoft.com/office/powerpoint/2010/main" val="3492272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89697" y="913533"/>
            <a:ext cx="10784484" cy="5057776"/>
          </a:xfrm>
          <a:prstGeom prst="rect">
            <a:avLst/>
          </a:prstGeom>
        </p:spPr>
      </p:pic>
      <p:pic>
        <p:nvPicPr>
          <p:cNvPr id="4" name="02 Trac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711" y="1657639"/>
            <a:ext cx="609600" cy="609600"/>
          </a:xfrm>
          <a:prstGeom prst="rect">
            <a:avLst/>
          </a:prstGeom>
        </p:spPr>
      </p:pic>
    </p:spTree>
    <p:extLst>
      <p:ext uri="{BB962C8B-B14F-4D97-AF65-F5344CB8AC3E}">
        <p14:creationId xmlns:p14="http://schemas.microsoft.com/office/powerpoint/2010/main" val="1307965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69286" y="1599334"/>
            <a:ext cx="12996993" cy="2917248"/>
          </a:xfrm>
          <a:prstGeom prst="rect">
            <a:avLst/>
          </a:prstGeom>
        </p:spPr>
      </p:pic>
      <p:pic>
        <p:nvPicPr>
          <p:cNvPr id="3" name="03 Trac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712" y="3057958"/>
            <a:ext cx="609600" cy="609600"/>
          </a:xfrm>
          <a:prstGeom prst="rect">
            <a:avLst/>
          </a:prstGeom>
        </p:spPr>
      </p:pic>
    </p:spTree>
    <p:extLst>
      <p:ext uri="{BB962C8B-B14F-4D97-AF65-F5344CB8AC3E}">
        <p14:creationId xmlns:p14="http://schemas.microsoft.com/office/powerpoint/2010/main" val="282914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8383" y="2185553"/>
            <a:ext cx="6168674" cy="3397827"/>
          </a:xfrm>
          <a:prstGeom prst="rect">
            <a:avLst/>
          </a:prstGeom>
        </p:spPr>
      </p:pic>
      <p:sp>
        <p:nvSpPr>
          <p:cNvPr id="3" name="TextBox 2"/>
          <p:cNvSpPr txBox="1"/>
          <p:nvPr/>
        </p:nvSpPr>
        <p:spPr>
          <a:xfrm>
            <a:off x="2812473" y="1693110"/>
            <a:ext cx="9379527" cy="492443"/>
          </a:xfrm>
          <a:prstGeom prst="rect">
            <a:avLst/>
          </a:prstGeom>
          <a:noFill/>
        </p:spPr>
        <p:txBody>
          <a:bodyPr wrap="square" rtlCol="0">
            <a:spAutoFit/>
          </a:bodyPr>
          <a:lstStyle/>
          <a:p>
            <a:r>
              <a:rPr lang="en-GB" sz="2600" dirty="0"/>
              <a:t>Copy this in to your book. </a:t>
            </a:r>
          </a:p>
        </p:txBody>
      </p:sp>
    </p:spTree>
    <p:extLst>
      <p:ext uri="{BB962C8B-B14F-4D97-AF65-F5344CB8AC3E}">
        <p14:creationId xmlns:p14="http://schemas.microsoft.com/office/powerpoint/2010/main" val="3399397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39102" y="1087148"/>
            <a:ext cx="9902970" cy="5400237"/>
          </a:xfrm>
          <a:prstGeom prst="rect">
            <a:avLst/>
          </a:prstGeom>
        </p:spPr>
      </p:pic>
      <p:sp>
        <p:nvSpPr>
          <p:cNvPr id="3" name="TextBox 2"/>
          <p:cNvSpPr txBox="1"/>
          <p:nvPr/>
        </p:nvSpPr>
        <p:spPr>
          <a:xfrm>
            <a:off x="997527" y="942109"/>
            <a:ext cx="5195455" cy="789709"/>
          </a:xfrm>
          <a:prstGeom prst="rect">
            <a:avLst/>
          </a:prstGeom>
          <a:solidFill>
            <a:schemeClr val="bg1"/>
          </a:solidFill>
        </p:spPr>
        <p:txBody>
          <a:bodyPr wrap="square" rtlCol="0">
            <a:spAutoFit/>
          </a:bodyPr>
          <a:lstStyle/>
          <a:p>
            <a:endParaRPr lang="en-GB" dirty="0"/>
          </a:p>
        </p:txBody>
      </p:sp>
      <p:pic>
        <p:nvPicPr>
          <p:cNvPr id="5" name="05 Trac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8715" y="2466109"/>
            <a:ext cx="609600" cy="609600"/>
          </a:xfrm>
          <a:prstGeom prst="rect">
            <a:avLst/>
          </a:prstGeom>
        </p:spPr>
      </p:pic>
    </p:spTree>
    <p:extLst>
      <p:ext uri="{BB962C8B-B14F-4D97-AF65-F5344CB8AC3E}">
        <p14:creationId xmlns:p14="http://schemas.microsoft.com/office/powerpoint/2010/main" val="1926749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875434" y="2444028"/>
            <a:ext cx="10379456" cy="2682153"/>
          </a:xfrm>
          <a:prstGeom prst="rect">
            <a:avLst/>
          </a:prstGeom>
        </p:spPr>
      </p:pic>
      <p:sp>
        <p:nvSpPr>
          <p:cNvPr id="3" name="TextBox 2"/>
          <p:cNvSpPr txBox="1"/>
          <p:nvPr/>
        </p:nvSpPr>
        <p:spPr>
          <a:xfrm>
            <a:off x="1706707" y="1717964"/>
            <a:ext cx="9709439" cy="369332"/>
          </a:xfrm>
          <a:prstGeom prst="rect">
            <a:avLst/>
          </a:prstGeom>
          <a:noFill/>
        </p:spPr>
        <p:txBody>
          <a:bodyPr wrap="square" rtlCol="0">
            <a:spAutoFit/>
          </a:bodyPr>
          <a:lstStyle/>
          <a:p>
            <a:r>
              <a:rPr lang="en-GB" dirty="0"/>
              <a:t>How are they feeling? Listen to the recording</a:t>
            </a:r>
          </a:p>
        </p:txBody>
      </p:sp>
      <p:pic>
        <p:nvPicPr>
          <p:cNvPr id="5" name="06 p7 ex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0634" y="1902630"/>
            <a:ext cx="609600" cy="609600"/>
          </a:xfrm>
          <a:prstGeom prst="rect">
            <a:avLst/>
          </a:prstGeom>
        </p:spPr>
      </p:pic>
    </p:spTree>
    <p:extLst>
      <p:ext uri="{BB962C8B-B14F-4D97-AF65-F5344CB8AC3E}">
        <p14:creationId xmlns:p14="http://schemas.microsoft.com/office/powerpoint/2010/main" val="2219204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0800000">
            <a:off x="6695063" y="773380"/>
            <a:ext cx="5063347" cy="4848939"/>
          </a:xfrm>
          <a:prstGeom prst="rect">
            <a:avLst/>
          </a:prstGeom>
        </p:spPr>
      </p:pic>
      <p:pic>
        <p:nvPicPr>
          <p:cNvPr id="6" name="Picture 5"/>
          <p:cNvPicPr>
            <a:picLocks noChangeAspect="1"/>
          </p:cNvPicPr>
          <p:nvPr/>
        </p:nvPicPr>
        <p:blipFill>
          <a:blip r:embed="rId3"/>
          <a:stretch>
            <a:fillRect/>
          </a:stretch>
        </p:blipFill>
        <p:spPr>
          <a:xfrm rot="10800000">
            <a:off x="655003" y="1894587"/>
            <a:ext cx="4439429" cy="3236219"/>
          </a:xfrm>
          <a:prstGeom prst="rect">
            <a:avLst/>
          </a:prstGeom>
        </p:spPr>
      </p:pic>
      <p:sp>
        <p:nvSpPr>
          <p:cNvPr id="7" name="TextBox 6">
            <a:extLst>
              <a:ext uri="{FF2B5EF4-FFF2-40B4-BE49-F238E27FC236}">
                <a16:creationId xmlns:a16="http://schemas.microsoft.com/office/drawing/2014/main" id="{8FD1AF65-444E-4F99-9F5E-397693A4CBB0}"/>
              </a:ext>
            </a:extLst>
          </p:cNvPr>
          <p:cNvSpPr txBox="1"/>
          <p:nvPr/>
        </p:nvSpPr>
        <p:spPr>
          <a:xfrm>
            <a:off x="325243" y="957754"/>
            <a:ext cx="5500791" cy="769441"/>
          </a:xfrm>
          <a:prstGeom prst="rect">
            <a:avLst/>
          </a:prstGeom>
          <a:noFill/>
        </p:spPr>
        <p:txBody>
          <a:bodyPr wrap="square" rtlCol="0">
            <a:spAutoFit/>
          </a:bodyPr>
          <a:lstStyle/>
          <a:p>
            <a:r>
              <a:rPr lang="en-GB" sz="2200" dirty="0"/>
              <a:t>Read through the vocabulary for this week and spend a good amount of time trying to learn it. </a:t>
            </a:r>
          </a:p>
        </p:txBody>
      </p:sp>
      <p:sp>
        <p:nvSpPr>
          <p:cNvPr id="8" name="Rectangle 7">
            <a:extLst>
              <a:ext uri="{FF2B5EF4-FFF2-40B4-BE49-F238E27FC236}">
                <a16:creationId xmlns:a16="http://schemas.microsoft.com/office/drawing/2014/main" id="{FAA889A8-7E80-4777-8C16-F5EE017C1958}"/>
              </a:ext>
            </a:extLst>
          </p:cNvPr>
          <p:cNvSpPr/>
          <p:nvPr/>
        </p:nvSpPr>
        <p:spPr>
          <a:xfrm>
            <a:off x="325243" y="256435"/>
            <a:ext cx="3382016" cy="461665"/>
          </a:xfrm>
          <a:prstGeom prst="rect">
            <a:avLst/>
          </a:prstGeom>
        </p:spPr>
        <p:txBody>
          <a:bodyPr wrap="none">
            <a:spAutoFit/>
          </a:bodyPr>
          <a:lstStyle/>
          <a:p>
            <a:r>
              <a:rPr lang="en-GB" sz="2400" b="1" u="sng" dirty="0"/>
              <a:t>WEEK 3 – w/c 14</a:t>
            </a:r>
            <a:r>
              <a:rPr lang="en-GB" sz="2400" b="1" u="sng" baseline="30000" dirty="0"/>
              <a:t>th</a:t>
            </a:r>
            <a:r>
              <a:rPr lang="en-GB" sz="2400" b="1" u="sng" dirty="0"/>
              <a:t> March</a:t>
            </a:r>
          </a:p>
        </p:txBody>
      </p:sp>
    </p:spTree>
    <p:extLst>
      <p:ext uri="{BB962C8B-B14F-4D97-AF65-F5344CB8AC3E}">
        <p14:creationId xmlns:p14="http://schemas.microsoft.com/office/powerpoint/2010/main" val="2790717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61975" y="1467138"/>
            <a:ext cx="11115288" cy="3710796"/>
          </a:xfrm>
          <a:prstGeom prst="rect">
            <a:avLst/>
          </a:prstGeom>
        </p:spPr>
      </p:pic>
      <p:pic>
        <p:nvPicPr>
          <p:cNvPr id="3" name="21 Track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7175" y="2156849"/>
            <a:ext cx="609600" cy="609600"/>
          </a:xfrm>
          <a:prstGeom prst="rect">
            <a:avLst/>
          </a:prstGeom>
        </p:spPr>
      </p:pic>
    </p:spTree>
    <p:extLst>
      <p:ext uri="{BB962C8B-B14F-4D97-AF65-F5344CB8AC3E}">
        <p14:creationId xmlns:p14="http://schemas.microsoft.com/office/powerpoint/2010/main" val="3094815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5346" y="396875"/>
            <a:ext cx="9463814" cy="6207915"/>
          </a:xfrm>
          <a:prstGeom prst="rect">
            <a:avLst/>
          </a:prstGeom>
        </p:spPr>
      </p:pic>
      <p:sp>
        <p:nvSpPr>
          <p:cNvPr id="3" name="TextBox 2"/>
          <p:cNvSpPr txBox="1"/>
          <p:nvPr/>
        </p:nvSpPr>
        <p:spPr>
          <a:xfrm>
            <a:off x="9438468" y="1952786"/>
            <a:ext cx="2309247" cy="2092881"/>
          </a:xfrm>
          <a:prstGeom prst="rect">
            <a:avLst/>
          </a:prstGeom>
          <a:noFill/>
        </p:spPr>
        <p:txBody>
          <a:bodyPr wrap="square" rtlCol="0">
            <a:spAutoFit/>
          </a:bodyPr>
          <a:lstStyle/>
          <a:p>
            <a:r>
              <a:rPr lang="en-GB" sz="2600" dirty="0"/>
              <a:t>You could also make a poster of stationery items in your book</a:t>
            </a:r>
          </a:p>
        </p:txBody>
      </p:sp>
      <p:pic>
        <p:nvPicPr>
          <p:cNvPr id="4" name="22 Track 22 Page 14 Ex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6321" y="976978"/>
            <a:ext cx="609600" cy="609600"/>
          </a:xfrm>
          <a:prstGeom prst="rect">
            <a:avLst/>
          </a:prstGeom>
        </p:spPr>
      </p:pic>
    </p:spTree>
    <p:extLst>
      <p:ext uri="{BB962C8B-B14F-4D97-AF65-F5344CB8AC3E}">
        <p14:creationId xmlns:p14="http://schemas.microsoft.com/office/powerpoint/2010/main" val="26611569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1950" y="892201"/>
            <a:ext cx="11142746" cy="3850280"/>
          </a:xfrm>
          <a:prstGeom prst="rect">
            <a:avLst/>
          </a:prstGeom>
        </p:spPr>
      </p:pic>
    </p:spTree>
    <p:extLst>
      <p:ext uri="{BB962C8B-B14F-4D97-AF65-F5344CB8AC3E}">
        <p14:creationId xmlns:p14="http://schemas.microsoft.com/office/powerpoint/2010/main" val="1766810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33B9A-2039-41E8-9469-0EA13F7C8D6E}"/>
              </a:ext>
            </a:extLst>
          </p:cNvPr>
          <p:cNvPicPr>
            <a:picLocks noChangeAspect="1"/>
          </p:cNvPicPr>
          <p:nvPr/>
        </p:nvPicPr>
        <p:blipFill>
          <a:blip r:embed="rId2"/>
          <a:stretch>
            <a:fillRect/>
          </a:stretch>
        </p:blipFill>
        <p:spPr>
          <a:xfrm>
            <a:off x="3048135" y="204714"/>
            <a:ext cx="5285968" cy="6448571"/>
          </a:xfrm>
          <a:prstGeom prst="rect">
            <a:avLst/>
          </a:prstGeom>
        </p:spPr>
      </p:pic>
    </p:spTree>
    <p:extLst>
      <p:ext uri="{BB962C8B-B14F-4D97-AF65-F5344CB8AC3E}">
        <p14:creationId xmlns:p14="http://schemas.microsoft.com/office/powerpoint/2010/main" val="621475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3745D-E9B1-4BE1-A8F6-91A3D890C0EF}"/>
              </a:ext>
            </a:extLst>
          </p:cNvPr>
          <p:cNvPicPr>
            <a:picLocks noChangeAspect="1"/>
          </p:cNvPicPr>
          <p:nvPr/>
        </p:nvPicPr>
        <p:blipFill>
          <a:blip r:embed="rId2"/>
          <a:stretch>
            <a:fillRect/>
          </a:stretch>
        </p:blipFill>
        <p:spPr>
          <a:xfrm rot="10800000">
            <a:off x="205097" y="2376776"/>
            <a:ext cx="5741081" cy="2104448"/>
          </a:xfrm>
          <a:prstGeom prst="rect">
            <a:avLst/>
          </a:prstGeom>
        </p:spPr>
      </p:pic>
      <p:pic>
        <p:nvPicPr>
          <p:cNvPr id="5" name="Picture 4">
            <a:extLst>
              <a:ext uri="{FF2B5EF4-FFF2-40B4-BE49-F238E27FC236}">
                <a16:creationId xmlns:a16="http://schemas.microsoft.com/office/drawing/2014/main" id="{3569435F-E662-410B-B7A3-A2360DA2A8B6}"/>
              </a:ext>
            </a:extLst>
          </p:cNvPr>
          <p:cNvPicPr>
            <a:picLocks noChangeAspect="1"/>
          </p:cNvPicPr>
          <p:nvPr/>
        </p:nvPicPr>
        <p:blipFill>
          <a:blip r:embed="rId3"/>
          <a:stretch>
            <a:fillRect/>
          </a:stretch>
        </p:blipFill>
        <p:spPr>
          <a:xfrm rot="10800000">
            <a:off x="6365968" y="244900"/>
            <a:ext cx="4964187" cy="6368199"/>
          </a:xfrm>
          <a:prstGeom prst="rect">
            <a:avLst/>
          </a:prstGeom>
        </p:spPr>
      </p:pic>
      <p:sp>
        <p:nvSpPr>
          <p:cNvPr id="6" name="TextBox 5">
            <a:extLst>
              <a:ext uri="{FF2B5EF4-FFF2-40B4-BE49-F238E27FC236}">
                <a16:creationId xmlns:a16="http://schemas.microsoft.com/office/drawing/2014/main" id="{663B55A2-E5E1-48A6-B251-0F491ACFFB6F}"/>
              </a:ext>
            </a:extLst>
          </p:cNvPr>
          <p:cNvSpPr txBox="1"/>
          <p:nvPr/>
        </p:nvSpPr>
        <p:spPr>
          <a:xfrm>
            <a:off x="325243" y="1012405"/>
            <a:ext cx="5654011" cy="769441"/>
          </a:xfrm>
          <a:prstGeom prst="rect">
            <a:avLst/>
          </a:prstGeom>
          <a:noFill/>
        </p:spPr>
        <p:txBody>
          <a:bodyPr wrap="square" rtlCol="0">
            <a:spAutoFit/>
          </a:bodyPr>
          <a:lstStyle/>
          <a:p>
            <a:r>
              <a:rPr lang="en-GB" sz="2200" dirty="0"/>
              <a:t>Read through the vocabulary for this week and spend a good amount of time trying to learn it. </a:t>
            </a:r>
          </a:p>
        </p:txBody>
      </p:sp>
      <p:sp>
        <p:nvSpPr>
          <p:cNvPr id="7" name="Rectangle 6">
            <a:extLst>
              <a:ext uri="{FF2B5EF4-FFF2-40B4-BE49-F238E27FC236}">
                <a16:creationId xmlns:a16="http://schemas.microsoft.com/office/drawing/2014/main" id="{6FDBB82D-B893-42A9-A3AC-6A527B5A1E3E}"/>
              </a:ext>
            </a:extLst>
          </p:cNvPr>
          <p:cNvSpPr/>
          <p:nvPr/>
        </p:nvSpPr>
        <p:spPr>
          <a:xfrm>
            <a:off x="325243" y="256435"/>
            <a:ext cx="3350854" cy="461665"/>
          </a:xfrm>
          <a:prstGeom prst="rect">
            <a:avLst/>
          </a:prstGeom>
        </p:spPr>
        <p:txBody>
          <a:bodyPr wrap="none">
            <a:spAutoFit/>
          </a:bodyPr>
          <a:lstStyle/>
          <a:p>
            <a:r>
              <a:rPr lang="en-GB" sz="2400" b="1" u="sng" dirty="0"/>
              <a:t>WEEK 4 – w/c 21</a:t>
            </a:r>
            <a:r>
              <a:rPr lang="en-GB" sz="2400" b="1" u="sng" baseline="30000" dirty="0"/>
              <a:t>st</a:t>
            </a:r>
            <a:r>
              <a:rPr lang="en-GB" sz="2400" b="1" u="sng" dirty="0"/>
              <a:t> March</a:t>
            </a:r>
          </a:p>
        </p:txBody>
      </p:sp>
    </p:spTree>
    <p:extLst>
      <p:ext uri="{BB962C8B-B14F-4D97-AF65-F5344CB8AC3E}">
        <p14:creationId xmlns:p14="http://schemas.microsoft.com/office/powerpoint/2010/main" val="3619217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24990-9D6A-43C8-A495-8D732448253C}"/>
              </a:ext>
            </a:extLst>
          </p:cNvPr>
          <p:cNvPicPr>
            <a:picLocks noChangeAspect="1"/>
          </p:cNvPicPr>
          <p:nvPr/>
        </p:nvPicPr>
        <p:blipFill>
          <a:blip r:embed="rId2"/>
          <a:stretch>
            <a:fillRect/>
          </a:stretch>
        </p:blipFill>
        <p:spPr>
          <a:xfrm>
            <a:off x="2090330" y="2686049"/>
            <a:ext cx="7400448" cy="1692771"/>
          </a:xfrm>
          <a:prstGeom prst="rect">
            <a:avLst/>
          </a:prstGeom>
        </p:spPr>
      </p:pic>
      <p:sp>
        <p:nvSpPr>
          <p:cNvPr id="2" name="TextBox 1">
            <a:extLst>
              <a:ext uri="{FF2B5EF4-FFF2-40B4-BE49-F238E27FC236}">
                <a16:creationId xmlns:a16="http://schemas.microsoft.com/office/drawing/2014/main" id="{771C4F65-6197-4297-871D-18C3DE3F3E70}"/>
              </a:ext>
            </a:extLst>
          </p:cNvPr>
          <p:cNvSpPr txBox="1"/>
          <p:nvPr/>
        </p:nvSpPr>
        <p:spPr>
          <a:xfrm>
            <a:off x="561702" y="457200"/>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a:t>
            </a:r>
            <a:r>
              <a:rPr lang="en-US" sz="2600" dirty="0" err="1"/>
              <a:t>colours</a:t>
            </a:r>
            <a:r>
              <a:rPr lang="en-US" sz="2600" dirty="0"/>
              <a:t> words from last week (they are in the beginner section):</a:t>
            </a:r>
          </a:p>
          <a:p>
            <a:endParaRPr lang="en-US" sz="2600" dirty="0"/>
          </a:p>
          <a:p>
            <a:r>
              <a:rPr lang="en-US" sz="2600" dirty="0"/>
              <a:t>Username – </a:t>
            </a:r>
            <a:r>
              <a:rPr lang="en-US" sz="2600" dirty="0" err="1"/>
              <a:t>kingshill</a:t>
            </a:r>
            <a:r>
              <a:rPr lang="en-US" sz="2600" dirty="0"/>
              <a:t>                          password – mfl123*</a:t>
            </a:r>
            <a:endParaRPr lang="en-GB" sz="2600" dirty="0"/>
          </a:p>
        </p:txBody>
      </p:sp>
      <p:sp>
        <p:nvSpPr>
          <p:cNvPr id="4" name="Oval 3">
            <a:extLst>
              <a:ext uri="{FF2B5EF4-FFF2-40B4-BE49-F238E27FC236}">
                <a16:creationId xmlns:a16="http://schemas.microsoft.com/office/drawing/2014/main" id="{3D2D8595-1080-4074-80F6-2ACBE1E5C0B8}"/>
              </a:ext>
            </a:extLst>
          </p:cNvPr>
          <p:cNvSpPr/>
          <p:nvPr/>
        </p:nvSpPr>
        <p:spPr>
          <a:xfrm>
            <a:off x="4476206" y="2850466"/>
            <a:ext cx="1619794" cy="1528354"/>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8570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55A26B-A048-43C3-B9AF-3B794559D7DB}"/>
              </a:ext>
            </a:extLst>
          </p:cNvPr>
          <p:cNvPicPr>
            <a:picLocks noChangeAspect="1"/>
          </p:cNvPicPr>
          <p:nvPr/>
        </p:nvPicPr>
        <p:blipFill>
          <a:blip r:embed="rId2"/>
          <a:stretch>
            <a:fillRect/>
          </a:stretch>
        </p:blipFill>
        <p:spPr>
          <a:xfrm>
            <a:off x="3857420" y="1483230"/>
            <a:ext cx="4477159" cy="3891539"/>
          </a:xfrm>
          <a:prstGeom prst="rect">
            <a:avLst/>
          </a:prstGeom>
        </p:spPr>
      </p:pic>
      <p:sp>
        <p:nvSpPr>
          <p:cNvPr id="3" name="TextBox 2">
            <a:extLst>
              <a:ext uri="{FF2B5EF4-FFF2-40B4-BE49-F238E27FC236}">
                <a16:creationId xmlns:a16="http://schemas.microsoft.com/office/drawing/2014/main" id="{E4FE1C5C-75D7-489F-B12F-1CA333427058}"/>
              </a:ext>
            </a:extLst>
          </p:cNvPr>
          <p:cNvSpPr txBox="1"/>
          <p:nvPr/>
        </p:nvSpPr>
        <p:spPr>
          <a:xfrm>
            <a:off x="3273741" y="992776"/>
            <a:ext cx="5630091" cy="461665"/>
          </a:xfrm>
          <a:prstGeom prst="rect">
            <a:avLst/>
          </a:prstGeom>
          <a:noFill/>
        </p:spPr>
        <p:txBody>
          <a:bodyPr wrap="square" rtlCol="0">
            <a:spAutoFit/>
          </a:bodyPr>
          <a:lstStyle/>
          <a:p>
            <a:r>
              <a:rPr lang="en-US" sz="2400" dirty="0"/>
              <a:t>Copy down the following grammar: </a:t>
            </a:r>
            <a:endParaRPr lang="en-GB" sz="2400" dirty="0"/>
          </a:p>
        </p:txBody>
      </p:sp>
    </p:spTree>
    <p:extLst>
      <p:ext uri="{BB962C8B-B14F-4D97-AF65-F5344CB8AC3E}">
        <p14:creationId xmlns:p14="http://schemas.microsoft.com/office/powerpoint/2010/main" val="1788399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93CE67-55AB-456D-A900-D1B052B95D15}"/>
              </a:ext>
            </a:extLst>
          </p:cNvPr>
          <p:cNvPicPr>
            <a:picLocks noChangeAspect="1"/>
          </p:cNvPicPr>
          <p:nvPr/>
        </p:nvPicPr>
        <p:blipFill>
          <a:blip r:embed="rId4"/>
          <a:stretch>
            <a:fillRect/>
          </a:stretch>
        </p:blipFill>
        <p:spPr>
          <a:xfrm>
            <a:off x="3500346" y="92075"/>
            <a:ext cx="8599579" cy="6803561"/>
          </a:xfrm>
          <a:prstGeom prst="rect">
            <a:avLst/>
          </a:prstGeom>
        </p:spPr>
      </p:pic>
      <p:sp>
        <p:nvSpPr>
          <p:cNvPr id="3" name="TextBox 2">
            <a:extLst>
              <a:ext uri="{FF2B5EF4-FFF2-40B4-BE49-F238E27FC236}">
                <a16:creationId xmlns:a16="http://schemas.microsoft.com/office/drawing/2014/main" id="{0C23AB1F-ACD5-4EFE-BB85-6F06B224F853}"/>
              </a:ext>
            </a:extLst>
          </p:cNvPr>
          <p:cNvSpPr txBox="1"/>
          <p:nvPr/>
        </p:nvSpPr>
        <p:spPr>
          <a:xfrm>
            <a:off x="8490857" y="3709851"/>
            <a:ext cx="3344091" cy="3148149"/>
          </a:xfrm>
          <a:prstGeom prst="rect">
            <a:avLst/>
          </a:prstGeom>
          <a:solidFill>
            <a:schemeClr val="bg1"/>
          </a:solidFill>
        </p:spPr>
        <p:txBody>
          <a:bodyPr wrap="square" rtlCol="0">
            <a:spAutoFit/>
          </a:bodyPr>
          <a:lstStyle/>
          <a:p>
            <a:endParaRPr lang="en-GB" dirty="0"/>
          </a:p>
        </p:txBody>
      </p:sp>
      <p:pic>
        <p:nvPicPr>
          <p:cNvPr id="4" name="07 Track 7 p48 ex1">
            <a:hlinkClick r:id="" action="ppaction://media"/>
            <a:extLst>
              <a:ext uri="{FF2B5EF4-FFF2-40B4-BE49-F238E27FC236}">
                <a16:creationId xmlns:a16="http://schemas.microsoft.com/office/drawing/2014/main" id="{92E16ACF-97E4-41FA-8069-0963510D5E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
        <p:nvSpPr>
          <p:cNvPr id="5" name="TextBox 4">
            <a:extLst>
              <a:ext uri="{FF2B5EF4-FFF2-40B4-BE49-F238E27FC236}">
                <a16:creationId xmlns:a16="http://schemas.microsoft.com/office/drawing/2014/main" id="{8FFD5004-6E9A-4499-B00D-CBE46E9A88F4}"/>
              </a:ext>
            </a:extLst>
          </p:cNvPr>
          <p:cNvSpPr txBox="1"/>
          <p:nvPr/>
        </p:nvSpPr>
        <p:spPr>
          <a:xfrm>
            <a:off x="701675" y="1867987"/>
            <a:ext cx="2798671" cy="2677656"/>
          </a:xfrm>
          <a:prstGeom prst="rect">
            <a:avLst/>
          </a:prstGeom>
          <a:noFill/>
        </p:spPr>
        <p:txBody>
          <a:bodyPr wrap="square" rtlCol="0">
            <a:spAutoFit/>
          </a:bodyPr>
          <a:lstStyle/>
          <a:p>
            <a:r>
              <a:rPr lang="en-US" sz="2400" dirty="0"/>
              <a:t>Listen to the recording. Write down 1-12. Which person is talking? Write down the person’s name. </a:t>
            </a:r>
          </a:p>
          <a:p>
            <a:r>
              <a:rPr lang="en-US" sz="2400" dirty="0"/>
              <a:t>E.g. 1) Antonio</a:t>
            </a:r>
            <a:endParaRPr lang="en-GB" sz="2400" dirty="0"/>
          </a:p>
        </p:txBody>
      </p:sp>
    </p:spTree>
    <p:extLst>
      <p:ext uri="{BB962C8B-B14F-4D97-AF65-F5344CB8AC3E}">
        <p14:creationId xmlns:p14="http://schemas.microsoft.com/office/powerpoint/2010/main" val="126553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928D48-44E1-49F5-A5AE-90F6F3AF1E25}"/>
              </a:ext>
            </a:extLst>
          </p:cNvPr>
          <p:cNvPicPr>
            <a:picLocks noChangeAspect="1"/>
          </p:cNvPicPr>
          <p:nvPr/>
        </p:nvPicPr>
        <p:blipFill>
          <a:blip r:embed="rId2"/>
          <a:stretch>
            <a:fillRect/>
          </a:stretch>
        </p:blipFill>
        <p:spPr>
          <a:xfrm>
            <a:off x="2275539" y="2152513"/>
            <a:ext cx="7640922" cy="1609589"/>
          </a:xfrm>
          <a:prstGeom prst="rect">
            <a:avLst/>
          </a:prstGeom>
        </p:spPr>
      </p:pic>
    </p:spTree>
    <p:extLst>
      <p:ext uri="{BB962C8B-B14F-4D97-AF65-F5344CB8AC3E}">
        <p14:creationId xmlns:p14="http://schemas.microsoft.com/office/powerpoint/2010/main" val="3629628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73B85E-5C11-4485-A3B4-B00C4EABDD3E}"/>
              </a:ext>
            </a:extLst>
          </p:cNvPr>
          <p:cNvPicPr>
            <a:picLocks noChangeAspect="1"/>
          </p:cNvPicPr>
          <p:nvPr/>
        </p:nvPicPr>
        <p:blipFill>
          <a:blip r:embed="rId4"/>
          <a:stretch>
            <a:fillRect/>
          </a:stretch>
        </p:blipFill>
        <p:spPr>
          <a:xfrm>
            <a:off x="1237726" y="1908673"/>
            <a:ext cx="9716548" cy="3956549"/>
          </a:xfrm>
          <a:prstGeom prst="rect">
            <a:avLst/>
          </a:prstGeom>
        </p:spPr>
      </p:pic>
      <p:pic>
        <p:nvPicPr>
          <p:cNvPr id="3" name="09 Track 9 p49 ex4">
            <a:hlinkClick r:id="" action="ppaction://media"/>
            <a:extLst>
              <a:ext uri="{FF2B5EF4-FFF2-40B4-BE49-F238E27FC236}">
                <a16:creationId xmlns:a16="http://schemas.microsoft.com/office/drawing/2014/main" id="{C10276B1-4DDB-4CDF-9C46-B7395EE456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126" y="144327"/>
            <a:ext cx="609600" cy="609600"/>
          </a:xfrm>
          <a:prstGeom prst="rect">
            <a:avLst/>
          </a:prstGeom>
        </p:spPr>
      </p:pic>
    </p:spTree>
    <p:extLst>
      <p:ext uri="{BB962C8B-B14F-4D97-AF65-F5344CB8AC3E}">
        <p14:creationId xmlns:p14="http://schemas.microsoft.com/office/powerpoint/2010/main" val="122412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BE128C-6C25-4C97-86E7-0EB64D07A1BB}"/>
              </a:ext>
            </a:extLst>
          </p:cNvPr>
          <p:cNvSpPr txBox="1"/>
          <p:nvPr/>
        </p:nvSpPr>
        <p:spPr>
          <a:xfrm>
            <a:off x="207677" y="368081"/>
            <a:ext cx="10882688" cy="1107996"/>
          </a:xfrm>
          <a:prstGeom prst="rect">
            <a:avLst/>
          </a:prstGeom>
          <a:noFill/>
        </p:spPr>
        <p:txBody>
          <a:bodyPr wrap="square" rtlCol="0">
            <a:spAutoFit/>
          </a:bodyPr>
          <a:lstStyle/>
          <a:p>
            <a:r>
              <a:rPr lang="en-GB" sz="2200" dirty="0"/>
              <a:t>There is no new vocab this week, but you will need </a:t>
            </a:r>
          </a:p>
          <a:p>
            <a:r>
              <a:rPr lang="en-GB" sz="2200" dirty="0"/>
              <a:t>the vocab from previous weeks for this week’s tasks.</a:t>
            </a:r>
          </a:p>
          <a:p>
            <a:endParaRPr lang="en-GB" sz="2200" dirty="0"/>
          </a:p>
        </p:txBody>
      </p:sp>
      <p:sp>
        <p:nvSpPr>
          <p:cNvPr id="3" name="Rectangle 2">
            <a:extLst>
              <a:ext uri="{FF2B5EF4-FFF2-40B4-BE49-F238E27FC236}">
                <a16:creationId xmlns:a16="http://schemas.microsoft.com/office/drawing/2014/main" id="{BD93E519-6730-45FB-915A-78C1AB439103}"/>
              </a:ext>
            </a:extLst>
          </p:cNvPr>
          <p:cNvSpPr/>
          <p:nvPr/>
        </p:nvSpPr>
        <p:spPr>
          <a:xfrm>
            <a:off x="325243" y="50831"/>
            <a:ext cx="3450945" cy="461665"/>
          </a:xfrm>
          <a:prstGeom prst="rect">
            <a:avLst/>
          </a:prstGeom>
        </p:spPr>
        <p:txBody>
          <a:bodyPr wrap="none">
            <a:spAutoFit/>
          </a:bodyPr>
          <a:lstStyle/>
          <a:p>
            <a:r>
              <a:rPr lang="en-GB" sz="2400" b="1" u="sng" dirty="0"/>
              <a:t>WEEK 5 – w/c 28</a:t>
            </a:r>
            <a:r>
              <a:rPr lang="en-GB" sz="2400" b="1" u="sng" baseline="30000" dirty="0"/>
              <a:t>th</a:t>
            </a:r>
            <a:r>
              <a:rPr lang="en-GB" sz="2400" b="1" u="sng" dirty="0"/>
              <a:t> March</a:t>
            </a:r>
          </a:p>
        </p:txBody>
      </p:sp>
      <p:pic>
        <p:nvPicPr>
          <p:cNvPr id="7" name="Picture 6">
            <a:extLst>
              <a:ext uri="{FF2B5EF4-FFF2-40B4-BE49-F238E27FC236}">
                <a16:creationId xmlns:a16="http://schemas.microsoft.com/office/drawing/2014/main" id="{D91A80E1-AB21-45F9-8407-6E3084019467}"/>
              </a:ext>
            </a:extLst>
          </p:cNvPr>
          <p:cNvPicPr>
            <a:picLocks noChangeAspect="1"/>
          </p:cNvPicPr>
          <p:nvPr/>
        </p:nvPicPr>
        <p:blipFill>
          <a:blip r:embed="rId2"/>
          <a:stretch>
            <a:fillRect/>
          </a:stretch>
        </p:blipFill>
        <p:spPr>
          <a:xfrm rot="10800000">
            <a:off x="325242" y="2076150"/>
            <a:ext cx="5767809" cy="3266558"/>
          </a:xfrm>
          <a:prstGeom prst="rect">
            <a:avLst/>
          </a:prstGeom>
        </p:spPr>
      </p:pic>
      <p:pic>
        <p:nvPicPr>
          <p:cNvPr id="8" name="Picture 7">
            <a:extLst>
              <a:ext uri="{FF2B5EF4-FFF2-40B4-BE49-F238E27FC236}">
                <a16:creationId xmlns:a16="http://schemas.microsoft.com/office/drawing/2014/main" id="{E69A45EF-3D7F-4BB8-B163-FE6C977AF2BD}"/>
              </a:ext>
            </a:extLst>
          </p:cNvPr>
          <p:cNvPicPr>
            <a:picLocks noChangeAspect="1"/>
          </p:cNvPicPr>
          <p:nvPr/>
        </p:nvPicPr>
        <p:blipFill>
          <a:blip r:embed="rId3"/>
          <a:stretch>
            <a:fillRect/>
          </a:stretch>
        </p:blipFill>
        <p:spPr>
          <a:xfrm rot="10800000">
            <a:off x="6417621" y="164993"/>
            <a:ext cx="5515158" cy="5935360"/>
          </a:xfrm>
          <a:prstGeom prst="rect">
            <a:avLst/>
          </a:prstGeom>
        </p:spPr>
      </p:pic>
    </p:spTree>
    <p:extLst>
      <p:ext uri="{BB962C8B-B14F-4D97-AF65-F5344CB8AC3E}">
        <p14:creationId xmlns:p14="http://schemas.microsoft.com/office/powerpoint/2010/main" val="2985132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BDE3C-AFAD-4103-A973-FE49985FF306}"/>
              </a:ext>
            </a:extLst>
          </p:cNvPr>
          <p:cNvPicPr>
            <a:picLocks noChangeAspect="1"/>
          </p:cNvPicPr>
          <p:nvPr/>
        </p:nvPicPr>
        <p:blipFill>
          <a:blip r:embed="rId4"/>
          <a:stretch>
            <a:fillRect/>
          </a:stretch>
        </p:blipFill>
        <p:spPr>
          <a:xfrm>
            <a:off x="739461" y="2483984"/>
            <a:ext cx="10713078" cy="2701971"/>
          </a:xfrm>
          <a:prstGeom prst="rect">
            <a:avLst/>
          </a:prstGeom>
        </p:spPr>
      </p:pic>
      <p:pic>
        <p:nvPicPr>
          <p:cNvPr id="3" name="10 Track 10 p50 ex1">
            <a:hlinkClick r:id="" action="ppaction://media"/>
            <a:extLst>
              <a:ext uri="{FF2B5EF4-FFF2-40B4-BE49-F238E27FC236}">
                <a16:creationId xmlns:a16="http://schemas.microsoft.com/office/drawing/2014/main" id="{F937460C-88DB-452B-A9AA-74ACFB4DB4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286" y="457835"/>
            <a:ext cx="609600" cy="609600"/>
          </a:xfrm>
          <a:prstGeom prst="rect">
            <a:avLst/>
          </a:prstGeom>
        </p:spPr>
      </p:pic>
      <p:sp>
        <p:nvSpPr>
          <p:cNvPr id="4" name="TextBox 3">
            <a:extLst>
              <a:ext uri="{FF2B5EF4-FFF2-40B4-BE49-F238E27FC236}">
                <a16:creationId xmlns:a16="http://schemas.microsoft.com/office/drawing/2014/main" id="{58D8AAE9-CDEB-4A17-87FC-258B36F056C8}"/>
              </a:ext>
            </a:extLst>
          </p:cNvPr>
          <p:cNvSpPr txBox="1"/>
          <p:nvPr/>
        </p:nvSpPr>
        <p:spPr>
          <a:xfrm>
            <a:off x="3273741" y="992776"/>
            <a:ext cx="6092328" cy="830997"/>
          </a:xfrm>
          <a:prstGeom prst="rect">
            <a:avLst/>
          </a:prstGeom>
          <a:noFill/>
        </p:spPr>
        <p:txBody>
          <a:bodyPr wrap="square" rtlCol="0">
            <a:spAutoFit/>
          </a:bodyPr>
          <a:lstStyle/>
          <a:p>
            <a:r>
              <a:rPr lang="en-US" sz="2400" dirty="0"/>
              <a:t>Listen to the recording. Write down 1-5. Which person is being described? </a:t>
            </a:r>
            <a:r>
              <a:rPr lang="en-US" sz="2400" dirty="0" err="1"/>
              <a:t>a,b,c,d</a:t>
            </a:r>
            <a:r>
              <a:rPr lang="en-US" sz="2400" dirty="0"/>
              <a:t> or e?</a:t>
            </a:r>
            <a:endParaRPr lang="en-GB" sz="2400" dirty="0"/>
          </a:p>
        </p:txBody>
      </p:sp>
    </p:spTree>
    <p:extLst>
      <p:ext uri="{BB962C8B-B14F-4D97-AF65-F5344CB8AC3E}">
        <p14:creationId xmlns:p14="http://schemas.microsoft.com/office/powerpoint/2010/main" val="219697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2447AA-666D-4B03-8059-5E049A53DB14}"/>
              </a:ext>
            </a:extLst>
          </p:cNvPr>
          <p:cNvPicPr>
            <a:picLocks noChangeAspect="1"/>
          </p:cNvPicPr>
          <p:nvPr/>
        </p:nvPicPr>
        <p:blipFill>
          <a:blip r:embed="rId4"/>
          <a:stretch>
            <a:fillRect/>
          </a:stretch>
        </p:blipFill>
        <p:spPr>
          <a:xfrm>
            <a:off x="1679257" y="1585369"/>
            <a:ext cx="9774368" cy="4697867"/>
          </a:xfrm>
          <a:prstGeom prst="rect">
            <a:avLst/>
          </a:prstGeom>
        </p:spPr>
      </p:pic>
      <p:pic>
        <p:nvPicPr>
          <p:cNvPr id="3" name="11 Track 11 p50 ex 2">
            <a:hlinkClick r:id="" action="ppaction://media"/>
            <a:extLst>
              <a:ext uri="{FF2B5EF4-FFF2-40B4-BE49-F238E27FC236}">
                <a16:creationId xmlns:a16="http://schemas.microsoft.com/office/drawing/2014/main" id="{DE63C17A-AA8C-4DE8-8DD2-F4D80AA4AD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840" y="209641"/>
            <a:ext cx="609600" cy="609600"/>
          </a:xfrm>
          <a:prstGeom prst="rect">
            <a:avLst/>
          </a:prstGeom>
        </p:spPr>
      </p:pic>
      <p:sp>
        <p:nvSpPr>
          <p:cNvPr id="4" name="TextBox 3">
            <a:extLst>
              <a:ext uri="{FF2B5EF4-FFF2-40B4-BE49-F238E27FC236}">
                <a16:creationId xmlns:a16="http://schemas.microsoft.com/office/drawing/2014/main" id="{2683F3F6-E418-475E-BEBF-8870156D3E08}"/>
              </a:ext>
            </a:extLst>
          </p:cNvPr>
          <p:cNvSpPr txBox="1"/>
          <p:nvPr/>
        </p:nvSpPr>
        <p:spPr>
          <a:xfrm>
            <a:off x="3169238" y="754372"/>
            <a:ext cx="6092328" cy="830997"/>
          </a:xfrm>
          <a:prstGeom prst="rect">
            <a:avLst/>
          </a:prstGeom>
          <a:noFill/>
        </p:spPr>
        <p:txBody>
          <a:bodyPr wrap="square" rtlCol="0">
            <a:spAutoFit/>
          </a:bodyPr>
          <a:lstStyle/>
          <a:p>
            <a:r>
              <a:rPr lang="en-US" sz="2400" dirty="0"/>
              <a:t>Listen to the recording. Write down 1-9. Which person is being described? Write the letter a-</a:t>
            </a:r>
            <a:r>
              <a:rPr lang="en-US" sz="2400" dirty="0" err="1"/>
              <a:t>i</a:t>
            </a:r>
            <a:endParaRPr lang="en-GB" sz="2400" dirty="0"/>
          </a:p>
        </p:txBody>
      </p:sp>
    </p:spTree>
    <p:extLst>
      <p:ext uri="{BB962C8B-B14F-4D97-AF65-F5344CB8AC3E}">
        <p14:creationId xmlns:p14="http://schemas.microsoft.com/office/powerpoint/2010/main" val="109047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CE8C4F-C92C-4946-8960-0B865B80C25D}"/>
              </a:ext>
            </a:extLst>
          </p:cNvPr>
          <p:cNvPicPr>
            <a:picLocks noChangeAspect="1"/>
          </p:cNvPicPr>
          <p:nvPr/>
        </p:nvPicPr>
        <p:blipFill>
          <a:blip r:embed="rId2"/>
          <a:stretch>
            <a:fillRect/>
          </a:stretch>
        </p:blipFill>
        <p:spPr>
          <a:xfrm>
            <a:off x="2550179" y="2380434"/>
            <a:ext cx="7091642" cy="1629864"/>
          </a:xfrm>
          <a:prstGeom prst="rect">
            <a:avLst/>
          </a:prstGeom>
        </p:spPr>
      </p:pic>
    </p:spTree>
    <p:extLst>
      <p:ext uri="{BB962C8B-B14F-4D97-AF65-F5344CB8AC3E}">
        <p14:creationId xmlns:p14="http://schemas.microsoft.com/office/powerpoint/2010/main" val="87315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3671" y="151576"/>
            <a:ext cx="7212583" cy="923330"/>
          </a:xfrm>
          <a:prstGeom prst="rect">
            <a:avLst/>
          </a:prstGeom>
          <a:noFill/>
        </p:spPr>
        <p:txBody>
          <a:bodyPr wrap="square" rtlCol="0">
            <a:spAutoFit/>
          </a:bodyPr>
          <a:lstStyle/>
          <a:p>
            <a:r>
              <a:rPr lang="en-GB" dirty="0"/>
              <a:t>This week we are learning about some other Spanish speaking countries. Look at the map below and try and copy it. You will also learn about the discovery of the Americas on the next slides. </a:t>
            </a:r>
          </a:p>
        </p:txBody>
      </p:sp>
      <p:pic>
        <p:nvPicPr>
          <p:cNvPr id="4" name="Picture 3"/>
          <p:cNvPicPr>
            <a:picLocks noChangeAspect="1"/>
          </p:cNvPicPr>
          <p:nvPr/>
        </p:nvPicPr>
        <p:blipFill>
          <a:blip r:embed="rId4"/>
          <a:stretch>
            <a:fillRect/>
          </a:stretch>
        </p:blipFill>
        <p:spPr>
          <a:xfrm>
            <a:off x="1477527" y="973379"/>
            <a:ext cx="8332320" cy="5884621"/>
          </a:xfrm>
          <a:prstGeom prst="rect">
            <a:avLst/>
          </a:prstGeom>
        </p:spPr>
      </p:pic>
      <p:pic>
        <p:nvPicPr>
          <p:cNvPr id="5" name="18 Track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0434" y="1286694"/>
            <a:ext cx="609600" cy="609600"/>
          </a:xfrm>
          <a:prstGeom prst="rect">
            <a:avLst/>
          </a:prstGeom>
        </p:spPr>
      </p:pic>
      <p:sp>
        <p:nvSpPr>
          <p:cNvPr id="6" name="Rectangle 5">
            <a:extLst>
              <a:ext uri="{FF2B5EF4-FFF2-40B4-BE49-F238E27FC236}">
                <a16:creationId xmlns:a16="http://schemas.microsoft.com/office/drawing/2014/main" id="{165D2D32-F88C-4F99-A418-D3275C693759}"/>
              </a:ext>
            </a:extLst>
          </p:cNvPr>
          <p:cNvSpPr/>
          <p:nvPr/>
        </p:nvSpPr>
        <p:spPr>
          <a:xfrm>
            <a:off x="325243" y="256435"/>
            <a:ext cx="3702232" cy="461665"/>
          </a:xfrm>
          <a:prstGeom prst="rect">
            <a:avLst/>
          </a:prstGeom>
        </p:spPr>
        <p:txBody>
          <a:bodyPr wrap="none">
            <a:spAutoFit/>
          </a:bodyPr>
          <a:lstStyle/>
          <a:p>
            <a:r>
              <a:rPr lang="en-GB" sz="2400" b="1" u="sng" dirty="0"/>
              <a:t>WEEK 1 – w/c 28</a:t>
            </a:r>
            <a:r>
              <a:rPr lang="en-GB" sz="2400" b="1" u="sng" baseline="30000" dirty="0"/>
              <a:t>th</a:t>
            </a:r>
            <a:r>
              <a:rPr lang="en-GB" sz="2400" b="1" u="sng" dirty="0"/>
              <a:t> February</a:t>
            </a:r>
          </a:p>
        </p:txBody>
      </p:sp>
    </p:spTree>
    <p:extLst>
      <p:ext uri="{BB962C8B-B14F-4D97-AF65-F5344CB8AC3E}">
        <p14:creationId xmlns:p14="http://schemas.microsoft.com/office/powerpoint/2010/main" val="110570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0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4055DD-4750-41DD-A8BE-CED1EBE7B3F8}"/>
              </a:ext>
            </a:extLst>
          </p:cNvPr>
          <p:cNvPicPr>
            <a:picLocks noChangeAspect="1"/>
          </p:cNvPicPr>
          <p:nvPr/>
        </p:nvPicPr>
        <p:blipFill>
          <a:blip r:embed="rId4"/>
          <a:stretch>
            <a:fillRect/>
          </a:stretch>
        </p:blipFill>
        <p:spPr>
          <a:xfrm>
            <a:off x="1333883" y="2457176"/>
            <a:ext cx="9524233" cy="3316605"/>
          </a:xfrm>
          <a:prstGeom prst="rect">
            <a:avLst/>
          </a:prstGeom>
        </p:spPr>
      </p:pic>
      <p:pic>
        <p:nvPicPr>
          <p:cNvPr id="3" name="12 Track 12 p51 ex5">
            <a:hlinkClick r:id="" action="ppaction://media"/>
            <a:extLst>
              <a:ext uri="{FF2B5EF4-FFF2-40B4-BE49-F238E27FC236}">
                <a16:creationId xmlns:a16="http://schemas.microsoft.com/office/drawing/2014/main" id="{FF0E665C-B773-4B74-8F45-26F4B11BD9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5481" y="474619"/>
            <a:ext cx="609600" cy="609600"/>
          </a:xfrm>
          <a:prstGeom prst="rect">
            <a:avLst/>
          </a:prstGeom>
        </p:spPr>
      </p:pic>
      <p:sp>
        <p:nvSpPr>
          <p:cNvPr id="4" name="TextBox 3">
            <a:extLst>
              <a:ext uri="{FF2B5EF4-FFF2-40B4-BE49-F238E27FC236}">
                <a16:creationId xmlns:a16="http://schemas.microsoft.com/office/drawing/2014/main" id="{A4F1FC3E-BD42-4951-9143-D70B23B95113}"/>
              </a:ext>
            </a:extLst>
          </p:cNvPr>
          <p:cNvSpPr txBox="1"/>
          <p:nvPr/>
        </p:nvSpPr>
        <p:spPr>
          <a:xfrm>
            <a:off x="3130049" y="1084219"/>
            <a:ext cx="7032853" cy="830997"/>
          </a:xfrm>
          <a:prstGeom prst="rect">
            <a:avLst/>
          </a:prstGeom>
          <a:noFill/>
        </p:spPr>
        <p:txBody>
          <a:bodyPr wrap="square" rtlCol="0">
            <a:spAutoFit/>
          </a:bodyPr>
          <a:lstStyle/>
          <a:p>
            <a:r>
              <a:rPr lang="en-US" sz="2400" dirty="0"/>
              <a:t>Listen to the recording. Write down 1-5. Which person is being described? Write </a:t>
            </a:r>
            <a:r>
              <a:rPr lang="en-US" sz="2400" dirty="0" err="1"/>
              <a:t>a,b,c,d</a:t>
            </a:r>
            <a:r>
              <a:rPr lang="en-US" sz="2400" dirty="0"/>
              <a:t> or e and their name</a:t>
            </a:r>
            <a:endParaRPr lang="en-GB" sz="2400" dirty="0"/>
          </a:p>
        </p:txBody>
      </p:sp>
    </p:spTree>
    <p:extLst>
      <p:ext uri="{BB962C8B-B14F-4D97-AF65-F5344CB8AC3E}">
        <p14:creationId xmlns:p14="http://schemas.microsoft.com/office/powerpoint/2010/main" val="173335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8CBE68-695B-45B9-8980-F495DA8F7C9F}"/>
              </a:ext>
            </a:extLst>
          </p:cNvPr>
          <p:cNvPicPr>
            <a:picLocks noChangeAspect="1"/>
          </p:cNvPicPr>
          <p:nvPr/>
        </p:nvPicPr>
        <p:blipFill>
          <a:blip r:embed="rId2"/>
          <a:stretch>
            <a:fillRect/>
          </a:stretch>
        </p:blipFill>
        <p:spPr>
          <a:xfrm>
            <a:off x="2833686" y="2264092"/>
            <a:ext cx="8901315" cy="4319588"/>
          </a:xfrm>
          <a:prstGeom prst="rect">
            <a:avLst/>
          </a:prstGeom>
        </p:spPr>
      </p:pic>
      <p:sp>
        <p:nvSpPr>
          <p:cNvPr id="2" name="TextBox 1">
            <a:extLst>
              <a:ext uri="{FF2B5EF4-FFF2-40B4-BE49-F238E27FC236}">
                <a16:creationId xmlns:a16="http://schemas.microsoft.com/office/drawing/2014/main" id="{771C4F65-6197-4297-871D-18C3DE3F3E70}"/>
              </a:ext>
            </a:extLst>
          </p:cNvPr>
          <p:cNvSpPr txBox="1"/>
          <p:nvPr/>
        </p:nvSpPr>
        <p:spPr>
          <a:xfrm>
            <a:off x="0" y="0"/>
            <a:ext cx="12192000" cy="1661993"/>
          </a:xfrm>
          <a:prstGeom prst="rect">
            <a:avLst/>
          </a:prstGeom>
          <a:noFill/>
        </p:spPr>
        <p:txBody>
          <a:bodyPr wrap="square" rtlCol="0">
            <a:spAutoFit/>
          </a:bodyPr>
          <a:lstStyle/>
          <a:p>
            <a:r>
              <a:rPr lang="en-US" sz="2500" dirty="0"/>
              <a:t>Log on to </a:t>
            </a:r>
            <a:r>
              <a:rPr lang="en-US" sz="2500" dirty="0" err="1"/>
              <a:t>Linguascope</a:t>
            </a:r>
            <a:r>
              <a:rPr lang="en-US" sz="2500" dirty="0"/>
              <a:t> and </a:t>
            </a:r>
            <a:r>
              <a:rPr lang="en-US" sz="2500" dirty="0" err="1"/>
              <a:t>practise</a:t>
            </a:r>
            <a:r>
              <a:rPr lang="en-US" sz="2500" dirty="0"/>
              <a:t> the hair and eye words (they are in the beginner section). The words are below:</a:t>
            </a:r>
          </a:p>
          <a:p>
            <a:endParaRPr lang="en-US" sz="2600" dirty="0"/>
          </a:p>
          <a:p>
            <a:r>
              <a:rPr lang="en-US" sz="2600" dirty="0"/>
              <a:t>Username – </a:t>
            </a:r>
            <a:r>
              <a:rPr lang="en-US" sz="2600" dirty="0" err="1"/>
              <a:t>kingshill</a:t>
            </a:r>
            <a:r>
              <a:rPr lang="en-US" sz="2600" dirty="0"/>
              <a:t>                          password – mfl123*</a:t>
            </a:r>
            <a:endParaRPr lang="en-GB" sz="2600" dirty="0"/>
          </a:p>
        </p:txBody>
      </p:sp>
      <p:sp>
        <p:nvSpPr>
          <p:cNvPr id="4" name="Oval 3">
            <a:extLst>
              <a:ext uri="{FF2B5EF4-FFF2-40B4-BE49-F238E27FC236}">
                <a16:creationId xmlns:a16="http://schemas.microsoft.com/office/drawing/2014/main" id="{3D2D8595-1080-4074-80F6-2ACBE1E5C0B8}"/>
              </a:ext>
            </a:extLst>
          </p:cNvPr>
          <p:cNvSpPr/>
          <p:nvPr/>
        </p:nvSpPr>
        <p:spPr>
          <a:xfrm>
            <a:off x="10115207" y="3766321"/>
            <a:ext cx="1619794" cy="15283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679DC6A-ECF0-45BF-B9FA-00C94B7F1F12}"/>
              </a:ext>
            </a:extLst>
          </p:cNvPr>
          <p:cNvPicPr>
            <a:picLocks noChangeAspect="1"/>
          </p:cNvPicPr>
          <p:nvPr/>
        </p:nvPicPr>
        <p:blipFill>
          <a:blip r:embed="rId3"/>
          <a:stretch>
            <a:fillRect/>
          </a:stretch>
        </p:blipFill>
        <p:spPr>
          <a:xfrm>
            <a:off x="663484" y="2264092"/>
            <a:ext cx="4703026" cy="3392125"/>
          </a:xfrm>
          <a:prstGeom prst="rect">
            <a:avLst/>
          </a:prstGeom>
        </p:spPr>
      </p:pic>
    </p:spTree>
    <p:extLst>
      <p:ext uri="{BB962C8B-B14F-4D97-AF65-F5344CB8AC3E}">
        <p14:creationId xmlns:p14="http://schemas.microsoft.com/office/powerpoint/2010/main" val="1867565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990142-1B41-448E-8F1C-1C6AC737473E}"/>
              </a:ext>
            </a:extLst>
          </p:cNvPr>
          <p:cNvSpPr/>
          <p:nvPr/>
        </p:nvSpPr>
        <p:spPr>
          <a:xfrm>
            <a:off x="325243" y="256435"/>
            <a:ext cx="3017686" cy="461665"/>
          </a:xfrm>
          <a:prstGeom prst="rect">
            <a:avLst/>
          </a:prstGeom>
        </p:spPr>
        <p:txBody>
          <a:bodyPr wrap="none">
            <a:spAutoFit/>
          </a:bodyPr>
          <a:lstStyle/>
          <a:p>
            <a:r>
              <a:rPr lang="en-GB" sz="2400" b="1" u="sng" dirty="0"/>
              <a:t>WEEK 6 – w/c 7</a:t>
            </a:r>
            <a:r>
              <a:rPr lang="en-GB" sz="2400" b="1" u="sng" baseline="30000" dirty="0"/>
              <a:t>th</a:t>
            </a:r>
            <a:r>
              <a:rPr lang="en-GB" sz="2400" b="1" u="sng" dirty="0"/>
              <a:t> April</a:t>
            </a:r>
          </a:p>
        </p:txBody>
      </p:sp>
      <p:sp>
        <p:nvSpPr>
          <p:cNvPr id="3" name="Rectangle 2">
            <a:extLst>
              <a:ext uri="{FF2B5EF4-FFF2-40B4-BE49-F238E27FC236}">
                <a16:creationId xmlns:a16="http://schemas.microsoft.com/office/drawing/2014/main" id="{46CC74B1-B896-437D-BA5E-158F2DFEC70E}"/>
              </a:ext>
            </a:extLst>
          </p:cNvPr>
          <p:cNvSpPr/>
          <p:nvPr/>
        </p:nvSpPr>
        <p:spPr>
          <a:xfrm>
            <a:off x="1291771" y="1237681"/>
            <a:ext cx="9753599" cy="3970318"/>
          </a:xfrm>
          <a:prstGeom prst="rect">
            <a:avLst/>
          </a:prstGeom>
        </p:spPr>
        <p:txBody>
          <a:bodyPr wrap="square">
            <a:spAutoFit/>
          </a:bodyPr>
          <a:lstStyle/>
          <a:p>
            <a:r>
              <a:rPr lang="en-GB" sz="3600" dirty="0"/>
              <a:t>This week is assessment week. Spend some time revising all of the vocab on these slides so far (or on your vocab sheet which is in your orange book) and then email your teacher for the test papers. </a:t>
            </a:r>
          </a:p>
          <a:p>
            <a:endParaRPr lang="en-GB" sz="3600" dirty="0"/>
          </a:p>
          <a:p>
            <a:r>
              <a:rPr lang="en-GB" sz="3600" dirty="0"/>
              <a:t>There is also some information about Easter in Spain to read through. </a:t>
            </a:r>
          </a:p>
        </p:txBody>
      </p:sp>
    </p:spTree>
    <p:extLst>
      <p:ext uri="{BB962C8B-B14F-4D97-AF65-F5344CB8AC3E}">
        <p14:creationId xmlns:p14="http://schemas.microsoft.com/office/powerpoint/2010/main" val="1150675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BC958D5D-7512-471A-BD30-D538078DA92A}"/>
              </a:ext>
            </a:extLst>
          </p:cNvPr>
          <p:cNvSpPr>
            <a:spLocks noChangeArrowheads="1"/>
          </p:cNvSpPr>
          <p:nvPr/>
        </p:nvSpPr>
        <p:spPr bwMode="auto">
          <a:xfrm>
            <a:off x="1524001" y="3244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099" name="Rectangle 5">
            <a:extLst>
              <a:ext uri="{FF2B5EF4-FFF2-40B4-BE49-F238E27FC236}">
                <a16:creationId xmlns:a16="http://schemas.microsoft.com/office/drawing/2014/main" id="{B33C4B78-87FC-495D-A0BA-2BE9BCEC9E9F}"/>
              </a:ext>
            </a:extLst>
          </p:cNvPr>
          <p:cNvSpPr>
            <a:spLocks noChangeArrowheads="1"/>
          </p:cNvSpPr>
          <p:nvPr/>
        </p:nvSpPr>
        <p:spPr bwMode="auto">
          <a:xfrm>
            <a:off x="1524001" y="3244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00" name="Text Box 6">
            <a:extLst>
              <a:ext uri="{FF2B5EF4-FFF2-40B4-BE49-F238E27FC236}">
                <a16:creationId xmlns:a16="http://schemas.microsoft.com/office/drawing/2014/main" id="{7E017006-0FB4-4DD5-910F-688B317A0C6C}"/>
              </a:ext>
            </a:extLst>
          </p:cNvPr>
          <p:cNvSpPr txBox="1">
            <a:spLocks noChangeArrowheads="1"/>
          </p:cNvSpPr>
          <p:nvPr/>
        </p:nvSpPr>
        <p:spPr bwMode="auto">
          <a:xfrm>
            <a:off x="1992313" y="404813"/>
            <a:ext cx="8208962"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The Spanish word for 'Easter' is </a:t>
            </a:r>
            <a:r>
              <a:rPr lang="en-GB" altLang="en-US" sz="2800" b="1" i="1"/>
              <a:t>Pascua</a:t>
            </a:r>
            <a:r>
              <a:rPr lang="en-GB" altLang="en-US" sz="2800"/>
              <a:t>. </a:t>
            </a:r>
            <a:br>
              <a:rPr lang="en-GB" altLang="en-US" sz="2800"/>
            </a:br>
            <a:endParaRPr lang="en-GB" altLang="en-US" sz="2800"/>
          </a:p>
          <a:p>
            <a:pPr eaLnBrk="1" hangingPunct="1">
              <a:spcBef>
                <a:spcPct val="50000"/>
              </a:spcBef>
            </a:pPr>
            <a:r>
              <a:rPr lang="en-GB" altLang="en-US" sz="2800"/>
              <a:t>The seven days leading up to Easter Sunday are called Holy Week, or </a:t>
            </a:r>
            <a:r>
              <a:rPr lang="en-GB" altLang="en-US" sz="2800" b="1" i="1"/>
              <a:t>La Semana Santa </a:t>
            </a:r>
            <a:r>
              <a:rPr lang="en-GB" altLang="en-US" sz="2800"/>
              <a:t>in Spanish.</a:t>
            </a:r>
            <a:r>
              <a:rPr lang="en-GB" altLang="en-US" sz="2800" b="1" i="1"/>
              <a:t>  </a:t>
            </a:r>
          </a:p>
          <a:p>
            <a:pPr eaLnBrk="1" hangingPunct="1">
              <a:spcBef>
                <a:spcPct val="50000"/>
              </a:spcBef>
            </a:pPr>
            <a:endParaRPr lang="en-GB" altLang="en-US" sz="2800" b="1" i="1"/>
          </a:p>
          <a:p>
            <a:pPr eaLnBrk="1" hangingPunct="1">
              <a:spcBef>
                <a:spcPct val="50000"/>
              </a:spcBef>
            </a:pPr>
            <a:r>
              <a:rPr lang="en-GB" altLang="en-US" sz="2800"/>
              <a:t>All over Spain, it is a week of spectacular street processions (</a:t>
            </a:r>
            <a:r>
              <a:rPr lang="en-GB" altLang="en-US" sz="2800" b="1"/>
              <a:t>procesiones</a:t>
            </a:r>
            <a:r>
              <a:rPr lang="en-GB" altLang="en-US" sz="2800"/>
              <a:t>). </a:t>
            </a:r>
          </a:p>
        </p:txBody>
      </p:sp>
      <p:sp>
        <p:nvSpPr>
          <p:cNvPr id="4101" name="Rectangle 7">
            <a:extLst>
              <a:ext uri="{FF2B5EF4-FFF2-40B4-BE49-F238E27FC236}">
                <a16:creationId xmlns:a16="http://schemas.microsoft.com/office/drawing/2014/main" id="{8B3933F4-5181-4F7E-BD4B-2698D4C52FE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4102" name="Picture 9" descr="MCj04046750000[1]">
            <a:extLst>
              <a:ext uri="{FF2B5EF4-FFF2-40B4-BE49-F238E27FC236}">
                <a16:creationId xmlns:a16="http://schemas.microsoft.com/office/drawing/2014/main" id="{365BC60B-5003-41DA-BCAB-40A95E01E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664" y="4149725"/>
            <a:ext cx="22256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122" name="Text Box 4">
            <a:extLst>
              <a:ext uri="{FF2B5EF4-FFF2-40B4-BE49-F238E27FC236}">
                <a16:creationId xmlns:a16="http://schemas.microsoft.com/office/drawing/2014/main" id="{5333E4D4-A5A4-4BBE-B1E0-AD514ACC903E}"/>
              </a:ext>
            </a:extLst>
          </p:cNvPr>
          <p:cNvSpPr txBox="1">
            <a:spLocks noChangeArrowheads="1"/>
          </p:cNvSpPr>
          <p:nvPr/>
        </p:nvSpPr>
        <p:spPr bwMode="auto">
          <a:xfrm>
            <a:off x="2063750" y="476250"/>
            <a:ext cx="8135938"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During La Semana Santa, starting on el Domingo de Ramos, Spanish towns have street parades every day.  </a:t>
            </a:r>
            <a:br>
              <a:rPr lang="en-GB" altLang="en-US" sz="2800"/>
            </a:br>
            <a:endParaRPr lang="en-GB" altLang="en-US" sz="2800"/>
          </a:p>
          <a:p>
            <a:pPr eaLnBrk="1" hangingPunct="1">
              <a:spcBef>
                <a:spcPct val="50000"/>
              </a:spcBef>
            </a:pPr>
            <a:r>
              <a:rPr lang="en-GB" altLang="en-US" sz="2800"/>
              <a:t>In the processions, people carry and follow floats, </a:t>
            </a:r>
            <a:br>
              <a:rPr lang="en-GB" altLang="en-US" sz="2800"/>
            </a:br>
            <a:r>
              <a:rPr lang="en-GB" altLang="en-US" sz="2800"/>
              <a:t>known as </a:t>
            </a:r>
            <a:r>
              <a:rPr lang="en-GB" altLang="en-US" sz="2800" b="1" i="1"/>
              <a:t>pasos</a:t>
            </a:r>
            <a:r>
              <a:rPr lang="en-GB" altLang="en-US" sz="2800"/>
              <a:t>.  </a:t>
            </a:r>
            <a:br>
              <a:rPr lang="en-GB" altLang="en-US" sz="2800"/>
            </a:br>
            <a:endParaRPr lang="en-GB" altLang="en-US" sz="2800"/>
          </a:p>
          <a:p>
            <a:pPr eaLnBrk="1" hangingPunct="1">
              <a:spcBef>
                <a:spcPct val="50000"/>
              </a:spcBef>
            </a:pPr>
            <a:br>
              <a:rPr lang="en-GB" altLang="en-US" sz="2800"/>
            </a:br>
            <a:endParaRPr lang="en-GB" altLang="en-US" sz="2800"/>
          </a:p>
        </p:txBody>
      </p:sp>
      <p:pic>
        <p:nvPicPr>
          <p:cNvPr id="5123" name="Picture 6" descr="Domingo_de_ramos_astorga">
            <a:extLst>
              <a:ext uri="{FF2B5EF4-FFF2-40B4-BE49-F238E27FC236}">
                <a16:creationId xmlns:a16="http://schemas.microsoft.com/office/drawing/2014/main" id="{C12B53A0-3F3C-4F9A-B8EF-8F8FE56BF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3716339"/>
            <a:ext cx="3810000" cy="284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4" name="Text Box 7">
            <a:extLst>
              <a:ext uri="{FF2B5EF4-FFF2-40B4-BE49-F238E27FC236}">
                <a16:creationId xmlns:a16="http://schemas.microsoft.com/office/drawing/2014/main" id="{7457180D-CD96-43F5-A887-3227DCC78137}"/>
              </a:ext>
            </a:extLst>
          </p:cNvPr>
          <p:cNvSpPr txBox="1">
            <a:spLocks noChangeArrowheads="1"/>
          </p:cNvSpPr>
          <p:nvPr/>
        </p:nvSpPr>
        <p:spPr bwMode="auto">
          <a:xfrm>
            <a:off x="6024563" y="3716338"/>
            <a:ext cx="4392612"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On the floats, there are statues of Jesús and </a:t>
            </a:r>
            <a:r>
              <a:rPr lang="en-GB" altLang="en-US" sz="2800" i="1"/>
              <a:t>La Virgen María.  </a:t>
            </a:r>
            <a:r>
              <a:rPr lang="en-GB" altLang="en-US" sz="2800"/>
              <a:t>The floats are beautifully decorated with flowers, gold, silver, candles and fine fabrics.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146" name="Text Box 4">
            <a:extLst>
              <a:ext uri="{FF2B5EF4-FFF2-40B4-BE49-F238E27FC236}">
                <a16:creationId xmlns:a16="http://schemas.microsoft.com/office/drawing/2014/main" id="{7C54E8B1-8788-4F23-A315-046AFE522A61}"/>
              </a:ext>
            </a:extLst>
          </p:cNvPr>
          <p:cNvSpPr txBox="1">
            <a:spLocks noChangeArrowheads="1"/>
          </p:cNvSpPr>
          <p:nvPr/>
        </p:nvSpPr>
        <p:spPr bwMode="auto">
          <a:xfrm>
            <a:off x="1703388" y="333375"/>
            <a:ext cx="8642350"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Easter week in Spain is a time of serious processions and remembering the events leading up to and including the death of Jesus.  </a:t>
            </a:r>
          </a:p>
          <a:p>
            <a:pPr eaLnBrk="1" hangingPunct="1">
              <a:spcBef>
                <a:spcPct val="50000"/>
              </a:spcBef>
            </a:pPr>
            <a:br>
              <a:rPr lang="en-GB" altLang="en-US" sz="2800"/>
            </a:br>
            <a:r>
              <a:rPr lang="en-GB" altLang="en-US" sz="2800"/>
              <a:t>But, on Easter Day (</a:t>
            </a:r>
            <a:r>
              <a:rPr lang="en-GB" altLang="en-US" sz="2800" b="1"/>
              <a:t>El Domingo de Resurrección</a:t>
            </a:r>
            <a:r>
              <a:rPr lang="en-GB" altLang="en-US" sz="2800"/>
              <a:t>) it is a day of happiness and celebration because on this day the Resurrection of Jesus is remembered. </a:t>
            </a:r>
          </a:p>
          <a:p>
            <a:pPr eaLnBrk="1" hangingPunct="1">
              <a:spcBef>
                <a:spcPct val="50000"/>
              </a:spcBef>
            </a:pPr>
            <a:endParaRPr lang="en-GB" altLang="en-US" sz="2800"/>
          </a:p>
          <a:p>
            <a:pPr eaLnBrk="1" hangingPunct="1">
              <a:spcBef>
                <a:spcPct val="50000"/>
              </a:spcBef>
            </a:pPr>
            <a:r>
              <a:rPr lang="en-GB" altLang="en-US" sz="2800"/>
              <a:t>In recent years the tradition of giving Easter Eggs has really taken off.</a:t>
            </a:r>
          </a:p>
        </p:txBody>
      </p:sp>
      <p:pic>
        <p:nvPicPr>
          <p:cNvPr id="6147" name="Picture 6" descr="MCj04363950000[1]">
            <a:extLst>
              <a:ext uri="{FF2B5EF4-FFF2-40B4-BE49-F238E27FC236}">
                <a16:creationId xmlns:a16="http://schemas.microsoft.com/office/drawing/2014/main" id="{06880D69-1083-4605-AB8C-C5343B4E5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888"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7" descr="MCj04363940000[1]">
            <a:extLst>
              <a:ext uri="{FF2B5EF4-FFF2-40B4-BE49-F238E27FC236}">
                <a16:creationId xmlns:a16="http://schemas.microsoft.com/office/drawing/2014/main" id="{237AD7B2-1F53-49DB-9060-C3E14CC3B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descr="MCj04363940000[1]">
            <a:extLst>
              <a:ext uri="{FF2B5EF4-FFF2-40B4-BE49-F238E27FC236}">
                <a16:creationId xmlns:a16="http://schemas.microsoft.com/office/drawing/2014/main" id="{427B4D34-DDC5-443D-BC35-1749DBFD2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descr="MCj04363950000[1]">
            <a:extLst>
              <a:ext uri="{FF2B5EF4-FFF2-40B4-BE49-F238E27FC236}">
                <a16:creationId xmlns:a16="http://schemas.microsoft.com/office/drawing/2014/main" id="{44439590-D3D9-4013-8C8B-EBD4AF1A6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3"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148" name="Text Box 4">
            <a:extLst>
              <a:ext uri="{FF2B5EF4-FFF2-40B4-BE49-F238E27FC236}">
                <a16:creationId xmlns:a16="http://schemas.microsoft.com/office/drawing/2014/main" id="{EA3D885E-3808-47B1-ADBD-3814A9B5EFBF}"/>
              </a:ext>
            </a:extLst>
          </p:cNvPr>
          <p:cNvSpPr txBox="1">
            <a:spLocks noChangeArrowheads="1"/>
          </p:cNvSpPr>
          <p:nvPr/>
        </p:nvSpPr>
        <p:spPr bwMode="auto">
          <a:xfrm>
            <a:off x="2279651" y="476251"/>
            <a:ext cx="734377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a:t>The most exciting place to visit during La </a:t>
            </a:r>
            <a:r>
              <a:rPr lang="en-GB" altLang="en-US" sz="2800" dirty="0" err="1"/>
              <a:t>Semana</a:t>
            </a:r>
            <a:r>
              <a:rPr lang="en-GB" altLang="en-US" sz="2800" dirty="0"/>
              <a:t> Santa is probably the city of </a:t>
            </a:r>
            <a:r>
              <a:rPr lang="en-GB" altLang="en-US" sz="2800" i="1" dirty="0"/>
              <a:t>Sevilla</a:t>
            </a:r>
            <a:r>
              <a:rPr lang="en-GB" altLang="en-US" sz="2800" dirty="0"/>
              <a:t> in the south of Spain.  </a:t>
            </a:r>
            <a:br>
              <a:rPr lang="en-GB" altLang="en-US" sz="2800" dirty="0"/>
            </a:br>
            <a:endParaRPr lang="en-GB" altLang="en-US" sz="2800" dirty="0"/>
          </a:p>
          <a:p>
            <a:pPr eaLnBrk="1" hangingPunct="1">
              <a:spcBef>
                <a:spcPct val="50000"/>
              </a:spcBef>
            </a:pPr>
            <a:r>
              <a:rPr lang="en-GB" altLang="en-US" sz="2800" dirty="0"/>
              <a:t>Its processions are the most impressive and famous, attracting hundreds of thousands of visitors.  </a:t>
            </a:r>
            <a:br>
              <a:rPr lang="en-GB" altLang="en-US" sz="2800" dirty="0"/>
            </a:br>
            <a:endParaRPr lang="en-GB" altLang="en-US" sz="2800" dirty="0"/>
          </a:p>
          <a:p>
            <a:pPr eaLnBrk="1" hangingPunct="1">
              <a:spcBef>
                <a:spcPct val="50000"/>
              </a:spcBef>
            </a:pPr>
            <a:r>
              <a:rPr lang="en-GB" altLang="en-US" sz="2800" dirty="0"/>
              <a:t>As a result, the city becomes overcrowded, but it is a very exciting and interesting time to be there!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71C788-E358-4ACD-804A-D5BA099629BD}"/>
              </a:ext>
            </a:extLst>
          </p:cNvPr>
          <p:cNvPicPr>
            <a:picLocks noChangeAspect="1"/>
          </p:cNvPicPr>
          <p:nvPr/>
        </p:nvPicPr>
        <p:blipFill>
          <a:blip r:embed="rId2"/>
          <a:stretch>
            <a:fillRect/>
          </a:stretch>
        </p:blipFill>
        <p:spPr>
          <a:xfrm>
            <a:off x="1571446" y="3202132"/>
            <a:ext cx="8391525" cy="3295650"/>
          </a:xfrm>
          <a:prstGeom prst="rect">
            <a:avLst/>
          </a:prstGeom>
        </p:spPr>
      </p:pic>
      <p:sp>
        <p:nvSpPr>
          <p:cNvPr id="5" name="TextBox 4">
            <a:extLst>
              <a:ext uri="{FF2B5EF4-FFF2-40B4-BE49-F238E27FC236}">
                <a16:creationId xmlns:a16="http://schemas.microsoft.com/office/drawing/2014/main" id="{14EB7746-2B94-455D-B80C-F9F44A864C1A}"/>
              </a:ext>
            </a:extLst>
          </p:cNvPr>
          <p:cNvSpPr txBox="1"/>
          <p:nvPr/>
        </p:nvSpPr>
        <p:spPr>
          <a:xfrm>
            <a:off x="879315" y="1162203"/>
            <a:ext cx="10237339" cy="1692771"/>
          </a:xfrm>
          <a:prstGeom prst="rect">
            <a:avLst/>
          </a:prstGeom>
          <a:noFill/>
        </p:spPr>
        <p:txBody>
          <a:bodyPr wrap="square" rtlCol="0">
            <a:spAutoFit/>
          </a:bodyPr>
          <a:lstStyle/>
          <a:p>
            <a:r>
              <a:rPr lang="en-GB" sz="2600" dirty="0"/>
              <a:t>There is an Easter section on </a:t>
            </a:r>
            <a:r>
              <a:rPr lang="en-GB" sz="2600" dirty="0" err="1"/>
              <a:t>Linguascope</a:t>
            </a:r>
            <a:r>
              <a:rPr lang="en-GB" sz="2600" dirty="0"/>
              <a:t> in the beginner section too.</a:t>
            </a:r>
          </a:p>
          <a:p>
            <a:endParaRPr lang="en-GB" sz="2600" dirty="0"/>
          </a:p>
          <a:p>
            <a:r>
              <a:rPr lang="en-US" sz="2600" dirty="0"/>
              <a:t>username – </a:t>
            </a:r>
            <a:r>
              <a:rPr lang="en-US" sz="2600" dirty="0" err="1"/>
              <a:t>kingshill</a:t>
            </a:r>
            <a:r>
              <a:rPr lang="en-US" sz="2600" dirty="0"/>
              <a:t>                          password – mfl123*</a:t>
            </a:r>
            <a:endParaRPr lang="en-GB" sz="2600" dirty="0"/>
          </a:p>
          <a:p>
            <a:r>
              <a:rPr lang="en-GB" sz="2600" dirty="0"/>
              <a:t> </a:t>
            </a:r>
          </a:p>
        </p:txBody>
      </p:sp>
      <p:sp>
        <p:nvSpPr>
          <p:cNvPr id="6" name="Oval 5">
            <a:extLst>
              <a:ext uri="{FF2B5EF4-FFF2-40B4-BE49-F238E27FC236}">
                <a16:creationId xmlns:a16="http://schemas.microsoft.com/office/drawing/2014/main" id="{ACAF153F-BC49-4FC2-A436-6802CE669EB2}"/>
              </a:ext>
            </a:extLst>
          </p:cNvPr>
          <p:cNvSpPr/>
          <p:nvPr/>
        </p:nvSpPr>
        <p:spPr>
          <a:xfrm>
            <a:off x="7657372" y="3077029"/>
            <a:ext cx="2002971" cy="1973942"/>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2966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4901" y="719073"/>
            <a:ext cx="11827099" cy="5394347"/>
          </a:xfrm>
        </p:spPr>
        <p:txBody>
          <a:bodyPr>
            <a:normAutofit/>
          </a:bodyPr>
          <a:lstStyle/>
          <a:p>
            <a:pPr algn="l"/>
            <a:br>
              <a:rPr lang="en-GB" sz="3000" dirty="0"/>
            </a:br>
            <a:br>
              <a:rPr lang="en-GB" sz="3000" dirty="0"/>
            </a:br>
            <a:endParaRPr lang="en-GB" sz="3000" dirty="0"/>
          </a:p>
        </p:txBody>
      </p:sp>
      <p:sp>
        <p:nvSpPr>
          <p:cNvPr id="3" name="Subtitle 2"/>
          <p:cNvSpPr>
            <a:spLocks noGrp="1"/>
          </p:cNvSpPr>
          <p:nvPr>
            <p:ph type="subTitle" idx="1"/>
          </p:nvPr>
        </p:nvSpPr>
        <p:spPr>
          <a:xfrm>
            <a:off x="364901" y="180303"/>
            <a:ext cx="11677044" cy="6248631"/>
          </a:xfrm>
        </p:spPr>
        <p:txBody>
          <a:bodyPr>
            <a:normAutofit/>
          </a:bodyPr>
          <a:lstStyle/>
          <a:p>
            <a:pPr algn="l"/>
            <a:r>
              <a:rPr lang="en-GB" sz="4500" b="1" u="sng" dirty="0"/>
              <a:t>The discovery of the Americas</a:t>
            </a:r>
          </a:p>
          <a:p>
            <a:pPr algn="l"/>
            <a:endParaRPr lang="en-GB" sz="2800" b="1" u="sng" dirty="0"/>
          </a:p>
          <a:p>
            <a:pPr algn="l"/>
            <a:r>
              <a:rPr lang="en-GB" sz="3600" b="1" dirty="0"/>
              <a:t>Today we are going to be looking at a cultural topic. We have looked at Spanish speaking countries in class and this week you are going to learn about the discovery of the Americas by Christopher Columbus. </a:t>
            </a:r>
          </a:p>
          <a:p>
            <a:pPr algn="l"/>
            <a:endParaRPr lang="en-GB" sz="3600" b="1" u="sng" dirty="0"/>
          </a:p>
        </p:txBody>
      </p:sp>
      <p:pic>
        <p:nvPicPr>
          <p:cNvPr id="1030" name="Picture 12" descr="MC90012922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69415" y="218102"/>
            <a:ext cx="1250657" cy="10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carnaval.com/columbus/piombo.jpg"/>
          <p:cNvPicPr>
            <a:picLocks noChangeAspect="1" noChangeArrowheads="1"/>
          </p:cNvPicPr>
          <p:nvPr/>
        </p:nvPicPr>
        <p:blipFill>
          <a:blip r:embed="rId3" cstate="print"/>
          <a:srcRect/>
          <a:stretch>
            <a:fillRect/>
          </a:stretch>
        </p:blipFill>
        <p:spPr bwMode="auto">
          <a:xfrm>
            <a:off x="9734803" y="3362798"/>
            <a:ext cx="2307142" cy="3289392"/>
          </a:xfrm>
          <a:prstGeom prst="rect">
            <a:avLst/>
          </a:prstGeom>
          <a:ln>
            <a:noFill/>
          </a:ln>
          <a:effectLst>
            <a:softEdge rad="112500"/>
          </a:effectLst>
        </p:spPr>
      </p:pic>
    </p:spTree>
    <p:extLst>
      <p:ext uri="{BB962C8B-B14F-4D97-AF65-F5344CB8AC3E}">
        <p14:creationId xmlns:p14="http://schemas.microsoft.com/office/powerpoint/2010/main" val="3991872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Picture 4" descr="http://worldpress.org/images/maps/world_600w.jpg"/>
          <p:cNvPicPr>
            <a:picLocks noChangeAspect="1" noChangeArrowheads="1"/>
          </p:cNvPicPr>
          <p:nvPr/>
        </p:nvPicPr>
        <p:blipFill>
          <a:blip r:embed="rId2" cstate="print"/>
          <a:srcRect/>
          <a:stretch>
            <a:fillRect/>
          </a:stretch>
        </p:blipFill>
        <p:spPr bwMode="auto">
          <a:xfrm>
            <a:off x="5723045" y="564770"/>
            <a:ext cx="6545465" cy="4919567"/>
          </a:xfrm>
          <a:prstGeom prst="rect">
            <a:avLst/>
          </a:prstGeom>
          <a:noFill/>
        </p:spPr>
      </p:pic>
      <p:sp>
        <p:nvSpPr>
          <p:cNvPr id="3" name="Content Placeholder 2"/>
          <p:cNvSpPr>
            <a:spLocks noGrp="1"/>
          </p:cNvSpPr>
          <p:nvPr>
            <p:ph sz="half" idx="1"/>
          </p:nvPr>
        </p:nvSpPr>
        <p:spPr>
          <a:xfrm>
            <a:off x="-39985" y="498269"/>
            <a:ext cx="5872586" cy="3279401"/>
          </a:xfrm>
        </p:spPr>
        <p:txBody>
          <a:bodyPr>
            <a:noAutofit/>
          </a:bodyPr>
          <a:lstStyle/>
          <a:p>
            <a:pPr marL="0" indent="0">
              <a:buNone/>
            </a:pPr>
            <a:r>
              <a:rPr lang="en-IE" sz="2400" b="1" dirty="0">
                <a:solidFill>
                  <a:srgbClr val="002060"/>
                </a:solidFill>
                <a:latin typeface="Comic Sans MS" pitchFamily="66" charset="0"/>
              </a:rPr>
              <a:t>Christopher Columbus was born in </a:t>
            </a:r>
            <a:r>
              <a:rPr lang="en-IE" sz="2400" b="1" u="sng" dirty="0">
                <a:solidFill>
                  <a:srgbClr val="FF0000"/>
                </a:solidFill>
                <a:latin typeface="Comic Sans MS" pitchFamily="66" charset="0"/>
              </a:rPr>
              <a:t>1451</a:t>
            </a:r>
            <a:r>
              <a:rPr lang="en-IE" sz="2400" b="1" dirty="0">
                <a:solidFill>
                  <a:srgbClr val="002060"/>
                </a:solidFill>
                <a:latin typeface="Comic Sans MS" pitchFamily="66" charset="0"/>
              </a:rPr>
              <a:t>. He was </a:t>
            </a:r>
            <a:r>
              <a:rPr lang="en-IE" sz="2400" b="1" dirty="0">
                <a:solidFill>
                  <a:srgbClr val="FF0000"/>
                </a:solidFill>
                <a:latin typeface="Comic Sans MS" pitchFamily="66" charset="0"/>
              </a:rPr>
              <a:t>Italian</a:t>
            </a:r>
            <a:r>
              <a:rPr lang="en-IE" sz="2400" b="1" dirty="0">
                <a:solidFill>
                  <a:srgbClr val="002060"/>
                </a:solidFill>
                <a:latin typeface="Comic Sans MS" pitchFamily="66" charset="0"/>
              </a:rPr>
              <a:t>. When he grew up he became a great explorer who sailed across the Atlantic Ocean, </a:t>
            </a:r>
            <a:r>
              <a:rPr lang="en-IE" sz="2400" b="1" dirty="0">
                <a:solidFill>
                  <a:srgbClr val="FF0000"/>
                </a:solidFill>
                <a:latin typeface="Comic Sans MS" pitchFamily="66" charset="0"/>
              </a:rPr>
              <a:t>hoping to find a route to India</a:t>
            </a:r>
            <a:r>
              <a:rPr lang="en-IE" sz="2400" b="1" dirty="0">
                <a:solidFill>
                  <a:srgbClr val="002060"/>
                </a:solidFill>
                <a:latin typeface="Comic Sans MS" pitchFamily="66" charset="0"/>
              </a:rPr>
              <a:t>. </a:t>
            </a:r>
            <a:r>
              <a:rPr lang="en-GB" altLang="en-US" sz="2400" b="1" dirty="0">
                <a:solidFill>
                  <a:srgbClr val="002060"/>
                </a:solidFill>
                <a:latin typeface="Comic Sans MS" pitchFamily="66" charset="0"/>
              </a:rPr>
              <a:t>He moved to Spain in 1491.</a:t>
            </a:r>
          </a:p>
          <a:p>
            <a:pPr marL="0" indent="0" algn="ctr">
              <a:buNone/>
            </a:pPr>
            <a:endParaRPr lang="en-IE" sz="2400" b="1" dirty="0">
              <a:solidFill>
                <a:srgbClr val="002060"/>
              </a:solidFill>
              <a:latin typeface="Comic Sans MS" pitchFamily="66" charset="0"/>
            </a:endParaRPr>
          </a:p>
        </p:txBody>
      </p:sp>
      <p:sp>
        <p:nvSpPr>
          <p:cNvPr id="4" name="Content Placeholder 2"/>
          <p:cNvSpPr txBox="1">
            <a:spLocks/>
          </p:cNvSpPr>
          <p:nvPr/>
        </p:nvSpPr>
        <p:spPr>
          <a:xfrm>
            <a:off x="69570" y="2551579"/>
            <a:ext cx="5726510" cy="5865515"/>
          </a:xfrm>
          <a:prstGeom prst="rect">
            <a:avLst/>
          </a:prstGeom>
        </p:spPr>
        <p:txBody>
          <a:bodyPr>
            <a:noAutofit/>
          </a:bodyPr>
          <a:lstStyle/>
          <a:p>
            <a:pPr>
              <a:spcBef>
                <a:spcPct val="20000"/>
              </a:spcBef>
              <a:defRPr/>
            </a:pPr>
            <a:r>
              <a:rPr lang="en-IE" sz="2400" b="1" dirty="0">
                <a:solidFill>
                  <a:srgbClr val="002060"/>
                </a:solidFill>
                <a:latin typeface="Comic Sans MS" pitchFamily="66" charset="0"/>
              </a:rPr>
              <a:t>India was very important because many of the </a:t>
            </a:r>
            <a:r>
              <a:rPr lang="en-IE" sz="2400" b="1" u="sng" dirty="0">
                <a:solidFill>
                  <a:srgbClr val="FF0000"/>
                </a:solidFill>
                <a:latin typeface="Comic Sans MS" pitchFamily="66" charset="0"/>
              </a:rPr>
              <a:t>spices</a:t>
            </a:r>
            <a:r>
              <a:rPr lang="en-IE" sz="2400" b="1" dirty="0">
                <a:solidFill>
                  <a:srgbClr val="002060"/>
                </a:solidFill>
                <a:latin typeface="Comic Sans MS" pitchFamily="66" charset="0"/>
              </a:rPr>
              <a:t> that people in Europe wanted grew there. They used these spices in cooking, for medicine, to dye their clothes and lots of other things.</a:t>
            </a:r>
          </a:p>
        </p:txBody>
      </p:sp>
      <p:pic>
        <p:nvPicPr>
          <p:cNvPr id="5" name="Picture 2" descr="http://www.whitetigernaturalmedicine.com/wp-content/uploads/2011/12/spices.jpg"/>
          <p:cNvPicPr>
            <a:picLocks noChangeAspect="1" noChangeArrowheads="1"/>
          </p:cNvPicPr>
          <p:nvPr/>
        </p:nvPicPr>
        <p:blipFill>
          <a:blip r:embed="rId3" cstate="print"/>
          <a:srcRect/>
          <a:stretch>
            <a:fillRect/>
          </a:stretch>
        </p:blipFill>
        <p:spPr bwMode="auto">
          <a:xfrm>
            <a:off x="693029" y="4839286"/>
            <a:ext cx="1999322" cy="2018714"/>
          </a:xfrm>
          <a:prstGeom prst="rect">
            <a:avLst/>
          </a:prstGeom>
          <a:ln>
            <a:noFill/>
          </a:ln>
          <a:effectLst>
            <a:softEdge rad="112500"/>
          </a:effectLst>
        </p:spPr>
      </p:pic>
      <p:sp>
        <p:nvSpPr>
          <p:cNvPr id="7" name="5-Point Star 6"/>
          <p:cNvSpPr/>
          <p:nvPr/>
        </p:nvSpPr>
        <p:spPr>
          <a:xfrm>
            <a:off x="10086536" y="2332075"/>
            <a:ext cx="667704" cy="692478"/>
          </a:xfrm>
          <a:prstGeom prst="star5">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p:cNvSpPr txBox="1"/>
          <p:nvPr/>
        </p:nvSpPr>
        <p:spPr>
          <a:xfrm>
            <a:off x="10086536" y="3038620"/>
            <a:ext cx="1280160" cy="461665"/>
          </a:xfrm>
          <a:prstGeom prst="rect">
            <a:avLst/>
          </a:prstGeom>
          <a:noFill/>
        </p:spPr>
        <p:txBody>
          <a:bodyPr wrap="square" rtlCol="0">
            <a:spAutoFit/>
          </a:bodyPr>
          <a:lstStyle/>
          <a:p>
            <a:r>
              <a:rPr lang="en-IE" sz="2400" b="1" dirty="0"/>
              <a:t>India</a:t>
            </a:r>
          </a:p>
        </p:txBody>
      </p:sp>
      <p:sp>
        <p:nvSpPr>
          <p:cNvPr id="9" name="Oval 8"/>
          <p:cNvSpPr/>
          <p:nvPr/>
        </p:nvSpPr>
        <p:spPr>
          <a:xfrm>
            <a:off x="9113546" y="1849938"/>
            <a:ext cx="504056" cy="5760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p:cNvSpPr txBox="1"/>
          <p:nvPr/>
        </p:nvSpPr>
        <p:spPr>
          <a:xfrm>
            <a:off x="9113546" y="1465682"/>
            <a:ext cx="744306" cy="461665"/>
          </a:xfrm>
          <a:prstGeom prst="rect">
            <a:avLst/>
          </a:prstGeom>
          <a:noFill/>
        </p:spPr>
        <p:txBody>
          <a:bodyPr wrap="none" rtlCol="0">
            <a:spAutoFit/>
          </a:bodyPr>
          <a:lstStyle/>
          <a:p>
            <a:pPr algn="ctr"/>
            <a:r>
              <a:rPr lang="en-IE" sz="2400" b="1" dirty="0">
                <a:solidFill>
                  <a:srgbClr val="FF0000"/>
                </a:solidFill>
              </a:rPr>
              <a:t>Italy</a:t>
            </a:r>
          </a:p>
        </p:txBody>
      </p:sp>
      <p:cxnSp>
        <p:nvCxnSpPr>
          <p:cNvPr id="11" name="Curved Connector 10"/>
          <p:cNvCxnSpPr/>
          <p:nvPr/>
        </p:nvCxnSpPr>
        <p:spPr>
          <a:xfrm>
            <a:off x="9433290" y="2426002"/>
            <a:ext cx="837558" cy="382031"/>
          </a:xfrm>
          <a:prstGeom prst="curvedConnector3">
            <a:avLst>
              <a:gd name="adj1" fmla="val 50000"/>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82183" y="1964337"/>
            <a:ext cx="878702" cy="461665"/>
          </a:xfrm>
          <a:prstGeom prst="rect">
            <a:avLst/>
          </a:prstGeom>
          <a:noFill/>
        </p:spPr>
        <p:txBody>
          <a:bodyPr wrap="none" rtlCol="0">
            <a:spAutoFit/>
          </a:bodyPr>
          <a:lstStyle/>
          <a:p>
            <a:pPr algn="ctr"/>
            <a:r>
              <a:rPr lang="en-IE" sz="2400" b="1" dirty="0">
                <a:solidFill>
                  <a:srgbClr val="FF0000"/>
                </a:solidFill>
              </a:rPr>
              <a:t>U.S.A</a:t>
            </a:r>
          </a:p>
        </p:txBody>
      </p:sp>
    </p:spTree>
    <p:extLst>
      <p:ext uri="{BB962C8B-B14F-4D97-AF65-F5344CB8AC3E}">
        <p14:creationId xmlns:p14="http://schemas.microsoft.com/office/powerpoint/2010/main" val="1541827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8434" name="Picture 2" descr="http://img.wikinut.com/img/1xt87d9kg5ajpxz3/jpeg/0/Columbus-ships.jpeg"/>
          <p:cNvPicPr>
            <a:picLocks noChangeAspect="1" noChangeArrowheads="1"/>
          </p:cNvPicPr>
          <p:nvPr/>
        </p:nvPicPr>
        <p:blipFill>
          <a:blip r:embed="rId2" cstate="print"/>
          <a:srcRect r="6025" b="13728"/>
          <a:stretch>
            <a:fillRect/>
          </a:stretch>
        </p:blipFill>
        <p:spPr bwMode="auto">
          <a:xfrm>
            <a:off x="8981935" y="196947"/>
            <a:ext cx="3353472" cy="1633877"/>
          </a:xfrm>
          <a:prstGeom prst="rect">
            <a:avLst/>
          </a:prstGeom>
          <a:ln>
            <a:noFill/>
          </a:ln>
          <a:effectLst>
            <a:softEdge rad="112500"/>
          </a:effectLst>
        </p:spPr>
      </p:pic>
      <p:sp>
        <p:nvSpPr>
          <p:cNvPr id="2" name="Content Placeholder 2"/>
          <p:cNvSpPr txBox="1">
            <a:spLocks/>
          </p:cNvSpPr>
          <p:nvPr/>
        </p:nvSpPr>
        <p:spPr>
          <a:xfrm>
            <a:off x="229743" y="301181"/>
            <a:ext cx="8970528" cy="2808312"/>
          </a:xfrm>
          <a:prstGeom prst="rect">
            <a:avLst/>
          </a:prstGeom>
        </p:spPr>
        <p:txBody>
          <a:bodyPr>
            <a:noAutofit/>
          </a:bodyPr>
          <a:lstStyle/>
          <a:p>
            <a:pPr lvl="0" algn="ctr">
              <a:spcBef>
                <a:spcPct val="20000"/>
              </a:spcBef>
            </a:pPr>
            <a:r>
              <a:rPr lang="en-IE" sz="2400" b="1" dirty="0">
                <a:solidFill>
                  <a:srgbClr val="002060"/>
                </a:solidFill>
                <a:latin typeface="Comic Sans MS" pitchFamily="66" charset="0"/>
              </a:rPr>
              <a:t>Columbus sailed for King Ferdinand the second and Queen Isabella of </a:t>
            </a:r>
            <a:r>
              <a:rPr lang="en-IE" sz="2400" b="1" dirty="0">
                <a:solidFill>
                  <a:srgbClr val="FF0000"/>
                </a:solidFill>
                <a:latin typeface="Comic Sans MS" pitchFamily="66" charset="0"/>
              </a:rPr>
              <a:t>Spain</a:t>
            </a:r>
            <a:r>
              <a:rPr lang="en-IE" sz="2400" b="1" dirty="0">
                <a:latin typeface="Comic Sans MS" pitchFamily="66" charset="0"/>
              </a:rPr>
              <a:t>. </a:t>
            </a:r>
            <a:r>
              <a:rPr lang="en-IE" sz="2400" b="1" dirty="0">
                <a:solidFill>
                  <a:srgbClr val="002060"/>
                </a:solidFill>
                <a:latin typeface="Comic Sans MS" pitchFamily="66" charset="0"/>
              </a:rPr>
              <a:t>Columbus sailed with three ships, </a:t>
            </a:r>
            <a:r>
              <a:rPr lang="en-IE" sz="2400" b="1" dirty="0">
                <a:solidFill>
                  <a:srgbClr val="FF0000"/>
                </a:solidFill>
                <a:latin typeface="Comic Sans MS" pitchFamily="66" charset="0"/>
              </a:rPr>
              <a:t>the Niña</a:t>
            </a:r>
            <a:r>
              <a:rPr lang="en-IE" sz="2400" b="1" dirty="0">
                <a:latin typeface="Comic Sans MS" pitchFamily="66" charset="0"/>
              </a:rPr>
              <a:t>, </a:t>
            </a:r>
            <a:r>
              <a:rPr lang="en-IE" sz="2400" b="1" dirty="0">
                <a:solidFill>
                  <a:srgbClr val="FF0000"/>
                </a:solidFill>
                <a:latin typeface="Comic Sans MS" pitchFamily="66" charset="0"/>
              </a:rPr>
              <a:t>the </a:t>
            </a:r>
            <a:r>
              <a:rPr lang="en-IE" sz="2400" b="1" dirty="0" err="1">
                <a:solidFill>
                  <a:srgbClr val="FF0000"/>
                </a:solidFill>
                <a:latin typeface="Comic Sans MS" pitchFamily="66" charset="0"/>
              </a:rPr>
              <a:t>Pinta</a:t>
            </a:r>
            <a:r>
              <a:rPr lang="en-IE" sz="2400" b="1" dirty="0">
                <a:solidFill>
                  <a:srgbClr val="FF0000"/>
                </a:solidFill>
                <a:latin typeface="Comic Sans MS" pitchFamily="66" charset="0"/>
              </a:rPr>
              <a:t> and the Santa Maria</a:t>
            </a:r>
            <a:r>
              <a:rPr lang="en-IE" sz="2400" b="1" dirty="0">
                <a:latin typeface="Comic Sans MS" pitchFamily="66" charset="0"/>
              </a:rPr>
              <a:t>, </a:t>
            </a:r>
            <a:r>
              <a:rPr lang="en-IE" sz="2400" b="1" dirty="0">
                <a:solidFill>
                  <a:srgbClr val="002060"/>
                </a:solidFill>
                <a:latin typeface="Comic Sans MS" pitchFamily="66" charset="0"/>
              </a:rPr>
              <a:t>and about 90 crew members. They set sail in August </a:t>
            </a:r>
            <a:r>
              <a:rPr lang="en-IE" sz="2400" b="1" dirty="0">
                <a:solidFill>
                  <a:srgbClr val="FF0000"/>
                </a:solidFill>
                <a:latin typeface="Comic Sans MS" pitchFamily="66" charset="0"/>
              </a:rPr>
              <a:t>1492</a:t>
            </a:r>
            <a:r>
              <a:rPr lang="en-IE" sz="2400" b="1" dirty="0">
                <a:latin typeface="Comic Sans MS" pitchFamily="66" charset="0"/>
              </a:rPr>
              <a:t> </a:t>
            </a:r>
            <a:r>
              <a:rPr lang="en-IE" sz="2400" b="1" dirty="0">
                <a:solidFill>
                  <a:srgbClr val="002060"/>
                </a:solidFill>
                <a:latin typeface="Comic Sans MS" pitchFamily="66" charset="0"/>
              </a:rPr>
              <a:t>from Spain. </a:t>
            </a:r>
          </a:p>
        </p:txBody>
      </p:sp>
      <p:pic>
        <p:nvPicPr>
          <p:cNvPr id="4" name="Picture 2" descr="http://media.trb.com/media/photo/2010-09/131775340-13114552.jpg"/>
          <p:cNvPicPr>
            <a:picLocks noChangeAspect="1" noChangeArrowheads="1"/>
          </p:cNvPicPr>
          <p:nvPr/>
        </p:nvPicPr>
        <p:blipFill>
          <a:blip r:embed="rId3" cstate="print"/>
          <a:srcRect t="9086" r="1958" b="20040"/>
          <a:stretch>
            <a:fillRect/>
          </a:stretch>
        </p:blipFill>
        <p:spPr bwMode="auto">
          <a:xfrm>
            <a:off x="0" y="2375187"/>
            <a:ext cx="3125509" cy="1468612"/>
          </a:xfrm>
          <a:prstGeom prst="rect">
            <a:avLst/>
          </a:prstGeom>
          <a:ln>
            <a:noFill/>
          </a:ln>
          <a:effectLst>
            <a:softEdge rad="112500"/>
          </a:effectLst>
        </p:spPr>
      </p:pic>
      <p:sp>
        <p:nvSpPr>
          <p:cNvPr id="5" name="Content Placeholder 2"/>
          <p:cNvSpPr txBox="1">
            <a:spLocks/>
          </p:cNvSpPr>
          <p:nvPr/>
        </p:nvSpPr>
        <p:spPr>
          <a:xfrm>
            <a:off x="3125509" y="2169297"/>
            <a:ext cx="9209898" cy="3014202"/>
          </a:xfrm>
          <a:prstGeom prst="rect">
            <a:avLst/>
          </a:prstGeom>
        </p:spPr>
        <p:txBody>
          <a:bodyPr>
            <a:noAutofit/>
          </a:bodyPr>
          <a:lstStyle/>
          <a:p>
            <a:pPr lvl="0" algn="ctr">
              <a:spcBef>
                <a:spcPct val="20000"/>
              </a:spcBef>
            </a:pPr>
            <a:r>
              <a:rPr lang="en-IE" sz="2200" b="1" dirty="0">
                <a:solidFill>
                  <a:srgbClr val="002060"/>
                </a:solidFill>
                <a:latin typeface="Comic Sans MS" pitchFamily="66" charset="0"/>
              </a:rPr>
              <a:t>In October 1492 they spotted the </a:t>
            </a:r>
            <a:r>
              <a:rPr lang="en-IE" sz="2200" b="1" dirty="0">
                <a:solidFill>
                  <a:srgbClr val="FF0000"/>
                </a:solidFill>
                <a:latin typeface="Comic Sans MS" pitchFamily="66" charset="0"/>
              </a:rPr>
              <a:t>Caribbean islands</a:t>
            </a:r>
            <a:r>
              <a:rPr lang="en-IE" sz="2200" b="1" dirty="0">
                <a:latin typeface="Comic Sans MS" pitchFamily="66" charset="0"/>
              </a:rPr>
              <a:t> </a:t>
            </a:r>
            <a:r>
              <a:rPr lang="en-IE" sz="2200" b="1" dirty="0">
                <a:solidFill>
                  <a:srgbClr val="002060"/>
                </a:solidFill>
                <a:latin typeface="Comic Sans MS" pitchFamily="66" charset="0"/>
              </a:rPr>
              <a:t>off  the coast of America. They landed on an island they named it </a:t>
            </a:r>
            <a:r>
              <a:rPr lang="en-IE" sz="2200" b="1" dirty="0">
                <a:solidFill>
                  <a:srgbClr val="FF0000"/>
                </a:solidFill>
                <a:latin typeface="Comic Sans MS" pitchFamily="66" charset="0"/>
              </a:rPr>
              <a:t>San Salvador</a:t>
            </a:r>
            <a:r>
              <a:rPr lang="en-IE" sz="2200" b="1" dirty="0">
                <a:solidFill>
                  <a:srgbClr val="002060"/>
                </a:solidFill>
                <a:latin typeface="Comic Sans MS" pitchFamily="66" charset="0"/>
              </a:rPr>
              <a:t>. They were met by the </a:t>
            </a:r>
            <a:r>
              <a:rPr lang="en-IE" sz="2200" b="1" dirty="0">
                <a:solidFill>
                  <a:srgbClr val="FF0000"/>
                </a:solidFill>
                <a:latin typeface="Comic Sans MS" pitchFamily="66" charset="0"/>
              </a:rPr>
              <a:t>native people</a:t>
            </a:r>
            <a:r>
              <a:rPr lang="en-IE" sz="2200" b="1" dirty="0">
                <a:latin typeface="Comic Sans MS" pitchFamily="66" charset="0"/>
              </a:rPr>
              <a:t>. </a:t>
            </a:r>
            <a:r>
              <a:rPr lang="en-IE" sz="2200" b="1" dirty="0">
                <a:solidFill>
                  <a:srgbClr val="002060"/>
                </a:solidFill>
                <a:latin typeface="Comic Sans MS" pitchFamily="66" charset="0"/>
              </a:rPr>
              <a:t>Many of these people were captured by Columbus' men and later sold as </a:t>
            </a:r>
            <a:r>
              <a:rPr lang="en-IE" sz="2200" b="1" dirty="0">
                <a:solidFill>
                  <a:srgbClr val="FF0000"/>
                </a:solidFill>
                <a:latin typeface="Comic Sans MS" pitchFamily="66" charset="0"/>
              </a:rPr>
              <a:t>slaves</a:t>
            </a:r>
            <a:r>
              <a:rPr lang="en-IE" sz="2200" b="1" dirty="0">
                <a:latin typeface="Comic Sans MS" pitchFamily="66" charset="0"/>
              </a:rPr>
              <a:t>. </a:t>
            </a:r>
            <a:r>
              <a:rPr lang="en-IE" sz="2200" b="1" dirty="0">
                <a:solidFill>
                  <a:srgbClr val="002060"/>
                </a:solidFill>
                <a:latin typeface="Comic Sans MS" pitchFamily="66" charset="0"/>
              </a:rPr>
              <a:t>Columbus thought he had made it to India, and called this area the Indies, and called the people who lived there </a:t>
            </a:r>
            <a:r>
              <a:rPr lang="en-IE" sz="2200" b="1" dirty="0">
                <a:solidFill>
                  <a:srgbClr val="FF0000"/>
                </a:solidFill>
                <a:latin typeface="Comic Sans MS" pitchFamily="66" charset="0"/>
              </a:rPr>
              <a:t>Indians</a:t>
            </a:r>
            <a:r>
              <a:rPr lang="en-IE" sz="2200" b="1" dirty="0">
                <a:latin typeface="Comic Sans MS" pitchFamily="66" charset="0"/>
              </a:rPr>
              <a:t>.</a:t>
            </a:r>
            <a:endParaRPr lang="en-IE" sz="2200" b="1" dirty="0">
              <a:solidFill>
                <a:srgbClr val="002060"/>
              </a:solidFill>
              <a:latin typeface="Comic Sans MS" pitchFamily="66" charset="0"/>
            </a:endParaRPr>
          </a:p>
        </p:txBody>
      </p:sp>
      <p:sp>
        <p:nvSpPr>
          <p:cNvPr id="6" name="Content Placeholder 2"/>
          <p:cNvSpPr txBox="1">
            <a:spLocks/>
          </p:cNvSpPr>
          <p:nvPr/>
        </p:nvSpPr>
        <p:spPr>
          <a:xfrm>
            <a:off x="1775520" y="2720678"/>
            <a:ext cx="8568952" cy="4137323"/>
          </a:xfrm>
          <a:prstGeom prst="rect">
            <a:avLst/>
          </a:prstGeom>
        </p:spPr>
        <p:txBody>
          <a:bodyPr>
            <a:noAutofit/>
          </a:bodyPr>
          <a:lstStyle/>
          <a:p>
            <a:pPr lvl="0" algn="ctr">
              <a:spcBef>
                <a:spcPct val="20000"/>
              </a:spcBef>
            </a:pPr>
            <a:endParaRPr lang="en-IE" sz="2200" b="1" dirty="0">
              <a:solidFill>
                <a:srgbClr val="002060"/>
              </a:solidFill>
              <a:latin typeface="Comic Sans MS" pitchFamily="66" charset="0"/>
            </a:endParaRPr>
          </a:p>
        </p:txBody>
      </p:sp>
      <p:pic>
        <p:nvPicPr>
          <p:cNvPr id="8" name="Picture 2" descr="http://www.italianhistorical.org/wpimages/wp49d61b88_05_06.jpg"/>
          <p:cNvPicPr>
            <a:picLocks noChangeAspect="1" noChangeArrowheads="1"/>
          </p:cNvPicPr>
          <p:nvPr/>
        </p:nvPicPr>
        <p:blipFill>
          <a:blip r:embed="rId4" cstate="print"/>
          <a:srcRect/>
          <a:stretch>
            <a:fillRect/>
          </a:stretch>
        </p:blipFill>
        <p:spPr bwMode="auto">
          <a:xfrm>
            <a:off x="7897872" y="4217220"/>
            <a:ext cx="3912267" cy="2640780"/>
          </a:xfrm>
          <a:prstGeom prst="rect">
            <a:avLst/>
          </a:prstGeom>
          <a:ln>
            <a:noFill/>
          </a:ln>
          <a:effectLst>
            <a:softEdge rad="112500"/>
          </a:effectLst>
        </p:spPr>
      </p:pic>
      <p:sp>
        <p:nvSpPr>
          <p:cNvPr id="9" name="Content Placeholder 2"/>
          <p:cNvSpPr txBox="1">
            <a:spLocks/>
          </p:cNvSpPr>
          <p:nvPr/>
        </p:nvSpPr>
        <p:spPr>
          <a:xfrm>
            <a:off x="538075" y="4604865"/>
            <a:ext cx="6897569" cy="5865515"/>
          </a:xfrm>
          <a:prstGeom prst="rect">
            <a:avLst/>
          </a:prstGeom>
        </p:spPr>
        <p:txBody>
          <a:bodyPr>
            <a:noAutofit/>
          </a:bodyPr>
          <a:lstStyle/>
          <a:p>
            <a:pPr algn="ctr">
              <a:spcBef>
                <a:spcPct val="20000"/>
              </a:spcBef>
              <a:defRPr/>
            </a:pPr>
            <a:r>
              <a:rPr lang="en-IE" sz="2200" b="1" dirty="0">
                <a:solidFill>
                  <a:srgbClr val="002060"/>
                </a:solidFill>
                <a:latin typeface="Comic Sans MS" pitchFamily="66" charset="0"/>
              </a:rPr>
              <a:t>Columbus didn’t know it at the time but he had discovered a new part of the world. Many people moved to the </a:t>
            </a:r>
            <a:r>
              <a:rPr lang="en-IE" sz="2200" b="1" u="sng" dirty="0">
                <a:solidFill>
                  <a:srgbClr val="FF0000"/>
                </a:solidFill>
                <a:latin typeface="Comic Sans MS" pitchFamily="66" charset="0"/>
              </a:rPr>
              <a:t>Americas </a:t>
            </a:r>
            <a:r>
              <a:rPr lang="en-IE" sz="2200" b="1" dirty="0">
                <a:solidFill>
                  <a:srgbClr val="002060"/>
                </a:solidFill>
                <a:latin typeface="Comic Sans MS" pitchFamily="66" charset="0"/>
              </a:rPr>
              <a:t>after his great discovery. It became known as </a:t>
            </a:r>
            <a:r>
              <a:rPr lang="en-IE" sz="2200" b="1" u="sng" dirty="0">
                <a:solidFill>
                  <a:srgbClr val="FF0000"/>
                </a:solidFill>
                <a:latin typeface="Comic Sans MS" pitchFamily="66" charset="0"/>
              </a:rPr>
              <a:t>The New World.</a:t>
            </a:r>
          </a:p>
        </p:txBody>
      </p:sp>
    </p:spTree>
    <p:extLst>
      <p:ext uri="{BB962C8B-B14F-4D97-AF65-F5344CB8AC3E}">
        <p14:creationId xmlns:p14="http://schemas.microsoft.com/office/powerpoint/2010/main" val="1679949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1828800" y="533401"/>
            <a:ext cx="8568952" cy="5865515"/>
          </a:xfrm>
          <a:prstGeom prst="rect">
            <a:avLst/>
          </a:prstGeom>
        </p:spPr>
        <p:txBody>
          <a:bodyPr>
            <a:noAutofit/>
          </a:bodyPr>
          <a:lstStyle/>
          <a:p>
            <a:pPr algn="ctr">
              <a:spcBef>
                <a:spcPct val="20000"/>
              </a:spcBef>
              <a:defRPr/>
            </a:pPr>
            <a:endParaRPr lang="en-IE" sz="3600" b="1" u="sng" dirty="0">
              <a:solidFill>
                <a:srgbClr val="FF0000"/>
              </a:solidFill>
              <a:latin typeface="Comic Sans MS" pitchFamily="66" charset="0"/>
            </a:endParaRPr>
          </a:p>
        </p:txBody>
      </p:sp>
      <p:pic>
        <p:nvPicPr>
          <p:cNvPr id="5" name="Picture 4"/>
          <p:cNvPicPr>
            <a:picLocks noChangeAspect="1"/>
          </p:cNvPicPr>
          <p:nvPr/>
        </p:nvPicPr>
        <p:blipFill>
          <a:blip r:embed="rId3"/>
          <a:stretch>
            <a:fillRect/>
          </a:stretch>
        </p:blipFill>
        <p:spPr>
          <a:xfrm>
            <a:off x="8959916" y="32698"/>
            <a:ext cx="2875671" cy="1917114"/>
          </a:xfrm>
          <a:prstGeom prst="rect">
            <a:avLst/>
          </a:prstGeom>
        </p:spPr>
      </p:pic>
      <p:sp>
        <p:nvSpPr>
          <p:cNvPr id="9" name="TextBox 8"/>
          <p:cNvSpPr txBox="1"/>
          <p:nvPr/>
        </p:nvSpPr>
        <p:spPr>
          <a:xfrm>
            <a:off x="12563" y="3457767"/>
            <a:ext cx="8858515" cy="461665"/>
          </a:xfrm>
          <a:prstGeom prst="rect">
            <a:avLst/>
          </a:prstGeom>
          <a:noFill/>
        </p:spPr>
        <p:txBody>
          <a:bodyPr wrap="none" rtlCol="0">
            <a:spAutoFit/>
          </a:bodyPr>
          <a:lstStyle/>
          <a:p>
            <a:r>
              <a:rPr lang="en-US" sz="2400" b="1" dirty="0">
                <a:solidFill>
                  <a:srgbClr val="002060"/>
                </a:solidFill>
                <a:latin typeface="Comic Sans MS" pitchFamily="66" charset="0"/>
              </a:rPr>
              <a:t>The gold was taken back to the </a:t>
            </a:r>
            <a:r>
              <a:rPr lang="en-US" sz="2400" b="1" dirty="0">
                <a:solidFill>
                  <a:srgbClr val="FF0000"/>
                </a:solidFill>
                <a:latin typeface="Comic Sans MS" pitchFamily="66" charset="0"/>
              </a:rPr>
              <a:t>King and Queen in Spain</a:t>
            </a:r>
            <a:r>
              <a:rPr lang="en-US" sz="2400" b="1" dirty="0">
                <a:solidFill>
                  <a:srgbClr val="002060"/>
                </a:solidFill>
                <a:latin typeface="Comic Sans MS" pitchFamily="66" charset="0"/>
              </a:rPr>
              <a:t>.</a:t>
            </a:r>
          </a:p>
        </p:txBody>
      </p:sp>
      <p:sp>
        <p:nvSpPr>
          <p:cNvPr id="3" name="Rectangle 2"/>
          <p:cNvSpPr/>
          <p:nvPr/>
        </p:nvSpPr>
        <p:spPr>
          <a:xfrm>
            <a:off x="225083" y="115551"/>
            <a:ext cx="8145194" cy="1538883"/>
          </a:xfrm>
          <a:prstGeom prst="rect">
            <a:avLst/>
          </a:prstGeom>
        </p:spPr>
        <p:txBody>
          <a:bodyPr wrap="square">
            <a:spAutoFit/>
          </a:bodyPr>
          <a:lstStyle/>
          <a:p>
            <a:endParaRPr lang="en-US" sz="2200" dirty="0"/>
          </a:p>
          <a:p>
            <a:r>
              <a:rPr lang="en-US" sz="2400" b="1" dirty="0">
                <a:solidFill>
                  <a:srgbClr val="002060"/>
                </a:solidFill>
                <a:latin typeface="Comic Sans MS" pitchFamily="66" charset="0"/>
              </a:rPr>
              <a:t>Columbus made four more trips to the Americas.  Each time he and other explorers stole </a:t>
            </a:r>
            <a:r>
              <a:rPr lang="en-US" sz="2400" b="1" dirty="0">
                <a:solidFill>
                  <a:srgbClr val="FF0000"/>
                </a:solidFill>
                <a:latin typeface="Comic Sans MS" pitchFamily="66" charset="0"/>
              </a:rPr>
              <a:t>gold</a:t>
            </a:r>
            <a:r>
              <a:rPr lang="en-US" sz="2400" b="1" dirty="0">
                <a:solidFill>
                  <a:srgbClr val="002060"/>
                </a:solidFill>
                <a:latin typeface="Comic Sans MS" pitchFamily="66" charset="0"/>
              </a:rPr>
              <a:t> and new foods from the people already living on the land</a:t>
            </a:r>
            <a:endParaRPr lang="en-GB" sz="2400" b="1" dirty="0">
              <a:solidFill>
                <a:srgbClr val="002060"/>
              </a:solidFill>
              <a:latin typeface="Comic Sans MS" pitchFamily="66" charset="0"/>
            </a:endParaRPr>
          </a:p>
        </p:txBody>
      </p:sp>
      <p:sp>
        <p:nvSpPr>
          <p:cNvPr id="10" name="Content Placeholder 3"/>
          <p:cNvSpPr txBox="1">
            <a:spLocks/>
          </p:cNvSpPr>
          <p:nvPr/>
        </p:nvSpPr>
        <p:spPr>
          <a:xfrm>
            <a:off x="0" y="1990713"/>
            <a:ext cx="12367006"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2400" b="1" dirty="0">
                <a:solidFill>
                  <a:srgbClr val="002060"/>
                </a:solidFill>
                <a:latin typeface="Comic Sans MS" pitchFamily="66" charset="0"/>
              </a:rPr>
              <a:t>Columbus and his other </a:t>
            </a:r>
            <a:r>
              <a:rPr lang="en-US" sz="2400" b="1" dirty="0">
                <a:solidFill>
                  <a:srgbClr val="FF0000"/>
                </a:solidFill>
                <a:latin typeface="Comic Sans MS" pitchFamily="66" charset="0"/>
              </a:rPr>
              <a:t>conquerors</a:t>
            </a:r>
            <a:r>
              <a:rPr lang="en-US" sz="2400" b="1" dirty="0">
                <a:solidFill>
                  <a:srgbClr val="002060"/>
                </a:solidFill>
                <a:latin typeface="Comic Sans MS" pitchFamily="66" charset="0"/>
              </a:rPr>
              <a:t> brought misery to many </a:t>
            </a:r>
            <a:r>
              <a:rPr lang="en-US" sz="2400" b="1" dirty="0">
                <a:solidFill>
                  <a:srgbClr val="FF0000"/>
                </a:solidFill>
                <a:latin typeface="Comic Sans MS" pitchFamily="66" charset="0"/>
              </a:rPr>
              <a:t>Native Americans</a:t>
            </a:r>
            <a:r>
              <a:rPr lang="en-US" sz="2400" b="1" dirty="0">
                <a:solidFill>
                  <a:srgbClr val="002060"/>
                </a:solidFill>
                <a:latin typeface="Comic Sans MS" pitchFamily="66" charset="0"/>
              </a:rPr>
              <a:t>. The Europeans stole their land. Many Native Americans were killed from diseases brought by Columbus and his men or by being forced to work in mines instead of growing food to eat. </a:t>
            </a:r>
          </a:p>
        </p:txBody>
      </p:sp>
      <p:pic>
        <p:nvPicPr>
          <p:cNvPr id="11" name="Picture 10"/>
          <p:cNvPicPr>
            <a:picLocks noChangeAspect="1"/>
          </p:cNvPicPr>
          <p:nvPr/>
        </p:nvPicPr>
        <p:blipFill>
          <a:blip r:embed="rId4"/>
          <a:stretch>
            <a:fillRect/>
          </a:stretch>
        </p:blipFill>
        <p:spPr>
          <a:xfrm>
            <a:off x="618833" y="3949538"/>
            <a:ext cx="2925987" cy="2194491"/>
          </a:xfrm>
          <a:prstGeom prst="rect">
            <a:avLst/>
          </a:prstGeom>
        </p:spPr>
      </p:pic>
      <p:pic>
        <p:nvPicPr>
          <p:cNvPr id="12" name="Picture 11"/>
          <p:cNvPicPr>
            <a:picLocks noChangeAspect="1"/>
          </p:cNvPicPr>
          <p:nvPr/>
        </p:nvPicPr>
        <p:blipFill>
          <a:blip r:embed="rId5"/>
          <a:stretch>
            <a:fillRect/>
          </a:stretch>
        </p:blipFill>
        <p:spPr>
          <a:xfrm>
            <a:off x="6654414" y="4471181"/>
            <a:ext cx="2778291" cy="2193388"/>
          </a:xfrm>
          <a:prstGeom prst="rect">
            <a:avLst/>
          </a:prstGeom>
        </p:spPr>
      </p:pic>
      <p:pic>
        <p:nvPicPr>
          <p:cNvPr id="13" name="Picture 12"/>
          <p:cNvPicPr>
            <a:picLocks noChangeAspect="1"/>
          </p:cNvPicPr>
          <p:nvPr/>
        </p:nvPicPr>
        <p:blipFill>
          <a:blip r:embed="rId6"/>
          <a:stretch>
            <a:fillRect/>
          </a:stretch>
        </p:blipFill>
        <p:spPr>
          <a:xfrm>
            <a:off x="9671509" y="3429000"/>
            <a:ext cx="2116601" cy="3235569"/>
          </a:xfrm>
          <a:prstGeom prst="rect">
            <a:avLst/>
          </a:prstGeom>
        </p:spPr>
      </p:pic>
      <p:sp>
        <p:nvSpPr>
          <p:cNvPr id="14" name="TextBox 13"/>
          <p:cNvSpPr txBox="1"/>
          <p:nvPr/>
        </p:nvSpPr>
        <p:spPr>
          <a:xfrm>
            <a:off x="-18316" y="6136002"/>
            <a:ext cx="3574953" cy="461665"/>
          </a:xfrm>
          <a:prstGeom prst="rect">
            <a:avLst/>
          </a:prstGeom>
          <a:noFill/>
        </p:spPr>
        <p:txBody>
          <a:bodyPr wrap="none" rtlCol="0">
            <a:spAutoFit/>
          </a:bodyPr>
          <a:lstStyle/>
          <a:p>
            <a:r>
              <a:rPr lang="en-US" sz="2400" dirty="0"/>
              <a:t>The royal palace in Madrid.</a:t>
            </a:r>
          </a:p>
        </p:txBody>
      </p:sp>
      <p:sp>
        <p:nvSpPr>
          <p:cNvPr id="15" name="TextBox 14"/>
          <p:cNvSpPr txBox="1"/>
          <p:nvPr/>
        </p:nvSpPr>
        <p:spPr>
          <a:xfrm>
            <a:off x="6485461" y="3966405"/>
            <a:ext cx="2981842" cy="461665"/>
          </a:xfrm>
          <a:prstGeom prst="rect">
            <a:avLst/>
          </a:prstGeom>
          <a:noFill/>
        </p:spPr>
        <p:txBody>
          <a:bodyPr wrap="none" rtlCol="0">
            <a:spAutoFit/>
          </a:bodyPr>
          <a:lstStyle/>
          <a:p>
            <a:r>
              <a:rPr lang="en-US" sz="2400" dirty="0"/>
              <a:t>Inside the royal palace</a:t>
            </a:r>
          </a:p>
        </p:txBody>
      </p:sp>
    </p:spTree>
    <p:extLst>
      <p:ext uri="{BB962C8B-B14F-4D97-AF65-F5344CB8AC3E}">
        <p14:creationId xmlns:p14="http://schemas.microsoft.com/office/powerpoint/2010/main" val="1814845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Rectangle 1"/>
          <p:cNvSpPr/>
          <p:nvPr/>
        </p:nvSpPr>
        <p:spPr>
          <a:xfrm>
            <a:off x="1253613" y="1074969"/>
            <a:ext cx="10058400" cy="3145476"/>
          </a:xfrm>
          <a:prstGeom prst="rect">
            <a:avLst/>
          </a:prstGeom>
        </p:spPr>
        <p:txBody>
          <a:bodyPr wrap="square">
            <a:spAutoFit/>
          </a:bodyPr>
          <a:lstStyle/>
          <a:p>
            <a:pPr>
              <a:spcBef>
                <a:spcPct val="20000"/>
              </a:spcBef>
              <a:defRPr/>
            </a:pPr>
            <a:r>
              <a:rPr lang="en-IE" sz="3200" b="1" dirty="0">
                <a:solidFill>
                  <a:srgbClr val="002060"/>
                </a:solidFill>
                <a:latin typeface="Comic Sans MS" pitchFamily="66" charset="0"/>
              </a:rPr>
              <a:t>Write an extract from the ship’s log (diary) as though you were a sailor / Christopher Columbus on the first voyage</a:t>
            </a:r>
          </a:p>
          <a:p>
            <a:pPr>
              <a:spcBef>
                <a:spcPct val="20000"/>
              </a:spcBef>
              <a:defRPr/>
            </a:pPr>
            <a:r>
              <a:rPr lang="en-IE" sz="3200" b="1" dirty="0">
                <a:solidFill>
                  <a:srgbClr val="002060"/>
                </a:solidFill>
                <a:latin typeface="Comic Sans MS" pitchFamily="66" charset="0"/>
              </a:rPr>
              <a:t>(Remember they hadn’t seen land for 6 weeks and were living in cramped conditions. Food and fresh water supplies would have been very low)</a:t>
            </a:r>
          </a:p>
        </p:txBody>
      </p:sp>
    </p:spTree>
    <p:extLst>
      <p:ext uri="{BB962C8B-B14F-4D97-AF65-F5344CB8AC3E}">
        <p14:creationId xmlns:p14="http://schemas.microsoft.com/office/powerpoint/2010/main" val="392225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752169" y="188641"/>
            <a:ext cx="10854812" cy="5356753"/>
          </a:xfrm>
          <a:prstGeom prst="rect">
            <a:avLst/>
          </a:prstGeom>
        </p:spPr>
        <p:txBody>
          <a:bodyPr>
            <a:noAutofit/>
          </a:bodyPr>
          <a:lstStyle/>
          <a:p>
            <a:pPr>
              <a:spcBef>
                <a:spcPct val="20000"/>
              </a:spcBef>
              <a:defRPr/>
            </a:pPr>
            <a:r>
              <a:rPr lang="en-IE" sz="2800" b="1" dirty="0">
                <a:solidFill>
                  <a:srgbClr val="002060"/>
                </a:solidFill>
                <a:latin typeface="Comic Sans MS" pitchFamily="66" charset="0"/>
              </a:rPr>
              <a:t>Choose from one of the following tasks:</a:t>
            </a:r>
          </a:p>
          <a:p>
            <a:pPr marL="514350" indent="-514350">
              <a:spcBef>
                <a:spcPct val="20000"/>
              </a:spcBef>
              <a:buAutoNum type="arabicParenR"/>
              <a:defRPr/>
            </a:pPr>
            <a:r>
              <a:rPr lang="en-IE" sz="2800" b="1" dirty="0">
                <a:solidFill>
                  <a:srgbClr val="002060"/>
                </a:solidFill>
                <a:latin typeface="Comic Sans MS" pitchFamily="66" charset="0"/>
              </a:rPr>
              <a:t>Produce an information poster/booklet about the discovery of the Americas. You could use the internet to find even more facts too.</a:t>
            </a:r>
          </a:p>
          <a:p>
            <a:pPr>
              <a:spcBef>
                <a:spcPct val="20000"/>
              </a:spcBef>
              <a:defRPr/>
            </a:pPr>
            <a:endParaRPr lang="en-IE" sz="2800" b="1" dirty="0">
              <a:solidFill>
                <a:srgbClr val="002060"/>
              </a:solidFill>
              <a:latin typeface="Comic Sans MS" pitchFamily="66" charset="0"/>
            </a:endParaRPr>
          </a:p>
          <a:p>
            <a:pPr>
              <a:spcBef>
                <a:spcPct val="20000"/>
              </a:spcBef>
              <a:defRPr/>
            </a:pPr>
            <a:r>
              <a:rPr lang="en-IE" sz="2800" b="1" dirty="0">
                <a:solidFill>
                  <a:srgbClr val="002060"/>
                </a:solidFill>
                <a:latin typeface="Comic Sans MS" pitchFamily="66" charset="0"/>
              </a:rPr>
              <a:t>                          OR</a:t>
            </a:r>
          </a:p>
          <a:p>
            <a:pPr>
              <a:spcBef>
                <a:spcPct val="20000"/>
              </a:spcBef>
              <a:defRPr/>
            </a:pPr>
            <a:r>
              <a:rPr lang="en-IE" sz="2800" b="1" dirty="0">
                <a:solidFill>
                  <a:srgbClr val="002060"/>
                </a:solidFill>
                <a:latin typeface="Comic Sans MS" pitchFamily="66" charset="0"/>
              </a:rPr>
              <a:t>2)Write an extract from the ship’s log (diary) as though you were a sailor / Christopher Columbus on the first voyage</a:t>
            </a:r>
          </a:p>
          <a:p>
            <a:pPr>
              <a:spcBef>
                <a:spcPct val="20000"/>
              </a:spcBef>
              <a:defRPr/>
            </a:pPr>
            <a:r>
              <a:rPr lang="en-IE" b="1" dirty="0">
                <a:solidFill>
                  <a:srgbClr val="002060"/>
                </a:solidFill>
                <a:latin typeface="Comic Sans MS" pitchFamily="66" charset="0"/>
              </a:rPr>
              <a:t>(Remember they hadn’t seen land for 6 weeks and were living in cramped conditions. Food and fresh water supplies would have been very low)</a:t>
            </a:r>
          </a:p>
          <a:p>
            <a:pPr>
              <a:spcBef>
                <a:spcPct val="20000"/>
              </a:spcBef>
              <a:defRPr/>
            </a:pPr>
            <a:endParaRPr lang="en-IE" b="1" dirty="0">
              <a:solidFill>
                <a:srgbClr val="002060"/>
              </a:solidFill>
              <a:latin typeface="Comic Sans MS" pitchFamily="66" charset="0"/>
            </a:endParaRPr>
          </a:p>
          <a:p>
            <a:pPr>
              <a:spcBef>
                <a:spcPct val="20000"/>
              </a:spcBef>
              <a:defRPr/>
            </a:pPr>
            <a:endParaRPr lang="en-IE" b="1" dirty="0">
              <a:solidFill>
                <a:srgbClr val="002060"/>
              </a:solidFill>
              <a:latin typeface="Comic Sans MS" pitchFamily="66" charset="0"/>
            </a:endParaRPr>
          </a:p>
        </p:txBody>
      </p:sp>
    </p:spTree>
    <p:extLst>
      <p:ext uri="{BB962C8B-B14F-4D97-AF65-F5344CB8AC3E}">
        <p14:creationId xmlns:p14="http://schemas.microsoft.com/office/powerpoint/2010/main" val="3965044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1399</Words>
  <Application>Microsoft Office PowerPoint</Application>
  <PresentationFormat>Widescreen</PresentationFormat>
  <Paragraphs>86</Paragraphs>
  <Slides>37</Slides>
  <Notes>1</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Comic Sans MS</vt:lpstr>
      <vt:lpstr>Times New Roman</vt:lpstr>
      <vt:lpstr>Office Theme</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48</cp:revision>
  <dcterms:created xsi:type="dcterms:W3CDTF">2021-09-01T11:16:35Z</dcterms:created>
  <dcterms:modified xsi:type="dcterms:W3CDTF">2022-02-05T20:49:11Z</dcterms:modified>
</cp:coreProperties>
</file>