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2" r:id="rId4"/>
    <p:sldId id="320" r:id="rId5"/>
    <p:sldId id="324" r:id="rId6"/>
    <p:sldId id="258" r:id="rId7"/>
    <p:sldId id="321" r:id="rId8"/>
    <p:sldId id="323" r:id="rId9"/>
    <p:sldId id="257" r:id="rId10"/>
    <p:sldId id="322" r:id="rId11"/>
    <p:sldId id="263" r:id="rId12"/>
    <p:sldId id="325" r:id="rId13"/>
    <p:sldId id="326" r:id="rId14"/>
    <p:sldId id="327" r:id="rId15"/>
    <p:sldId id="328" r:id="rId16"/>
    <p:sldId id="329" r:id="rId17"/>
    <p:sldId id="332" r:id="rId18"/>
    <p:sldId id="350" r:id="rId19"/>
    <p:sldId id="264" r:id="rId20"/>
    <p:sldId id="331" r:id="rId21"/>
    <p:sldId id="345" r:id="rId22"/>
    <p:sldId id="346" r:id="rId23"/>
    <p:sldId id="347" r:id="rId24"/>
    <p:sldId id="349" r:id="rId25"/>
    <p:sldId id="260" r:id="rId26"/>
    <p:sldId id="261" r:id="rId27"/>
    <p:sldId id="344" r:id="rId28"/>
    <p:sldId id="343" r:id="rId29"/>
    <p:sldId id="259" r:id="rId30"/>
    <p:sldId id="265" r:id="rId31"/>
    <p:sldId id="334" r:id="rId32"/>
    <p:sldId id="333" r:id="rId33"/>
    <p:sldId id="335" r:id="rId34"/>
    <p:sldId id="336" r:id="rId35"/>
    <p:sldId id="266" r:id="rId36"/>
    <p:sldId id="319" r:id="rId37"/>
    <p:sldId id="337" r:id="rId38"/>
    <p:sldId id="338" r:id="rId39"/>
    <p:sldId id="340" r:id="rId40"/>
    <p:sldId id="339" r:id="rId41"/>
    <p:sldId id="269" r:id="rId42"/>
    <p:sldId id="341" r:id="rId43"/>
    <p:sldId id="342" r:id="rId44"/>
    <p:sldId id="270" r:id="rId45"/>
    <p:sldId id="271" r:id="rId46"/>
    <p:sldId id="272" r:id="rId47"/>
    <p:sldId id="31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15/02/2022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15/02/2022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15/02/2022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15/02/2022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15/02/2022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15/02/2022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15/02/2022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6.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6.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6.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6.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6.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740307"/>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7 German </a:t>
            </a:r>
            <a:r>
              <a:rPr lang="en-GB" sz="2400" b="1" u="sng" dirty="0">
                <a:latin typeface="Calibri" panose="020F0502020204030204" pitchFamily="34" charset="0"/>
                <a:ea typeface="Calibri" panose="020F0502020204030204" pitchFamily="34" charset="0"/>
                <a:cs typeface="Times New Roman" panose="02020603050405020304" pitchFamily="18" charset="0"/>
              </a:rPr>
              <a:t>rotation 2</a:t>
            </a:r>
            <a:r>
              <a:rPr lang="en-GB" sz="2400" b="1" dirty="0">
                <a:effectLst/>
                <a:latin typeface="Calibri" panose="020F0502020204030204" pitchFamily="34" charset="0"/>
                <a:ea typeface="Calibri" panose="020F0502020204030204" pitchFamily="34" charset="0"/>
                <a:cs typeface="Times New Roman" panose="02020603050405020304" pitchFamily="18" charset="0"/>
              </a:rPr>
              <a:t>:</a:t>
            </a: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written in their orange book.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mfl123*</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43918" y="3283183"/>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690589" y="179161"/>
            <a:ext cx="1300480" cy="78994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5FE664-755A-4266-B244-6B4B35783BB0}"/>
              </a:ext>
            </a:extLst>
          </p:cNvPr>
          <p:cNvSpPr txBox="1"/>
          <p:nvPr/>
        </p:nvSpPr>
        <p:spPr>
          <a:xfrm>
            <a:off x="264270" y="286748"/>
            <a:ext cx="11366695" cy="1569660"/>
          </a:xfrm>
          <a:prstGeom prst="rect">
            <a:avLst/>
          </a:prstGeom>
          <a:solidFill>
            <a:srgbClr val="FFFF99"/>
          </a:solidFill>
        </p:spPr>
        <p:txBody>
          <a:bodyPr wrap="square" rtlCol="0">
            <a:spAutoFit/>
          </a:bodyPr>
          <a:lstStyle/>
          <a:p>
            <a:r>
              <a:rPr lang="en-GB" sz="2400" dirty="0"/>
              <a:t>Log on to </a:t>
            </a:r>
            <a:r>
              <a:rPr lang="en-GB" sz="2400" dirty="0" err="1"/>
              <a:t>Linguascope</a:t>
            </a:r>
            <a:r>
              <a:rPr lang="en-GB" sz="2400" dirty="0"/>
              <a:t> and practise the school subjects in German. You will find them  in the pale blue part of the beginner section (die </a:t>
            </a:r>
            <a:r>
              <a:rPr lang="en-GB" sz="2400" dirty="0" err="1"/>
              <a:t>Schulfächer</a:t>
            </a:r>
            <a:r>
              <a:rPr lang="en-GB" sz="2400" dirty="0"/>
              <a:t>). There is a worksheet you can print out and a test you can do if you would like to. Listen carefully to how they are pronounced and repeat the words.</a:t>
            </a:r>
          </a:p>
        </p:txBody>
      </p:sp>
      <p:pic>
        <p:nvPicPr>
          <p:cNvPr id="5" name="Picture 4">
            <a:extLst>
              <a:ext uri="{FF2B5EF4-FFF2-40B4-BE49-F238E27FC236}">
                <a16:creationId xmlns:a16="http://schemas.microsoft.com/office/drawing/2014/main" id="{25BA2AC5-3FA0-4287-851D-C6D2BD3E1CD6}"/>
              </a:ext>
            </a:extLst>
          </p:cNvPr>
          <p:cNvPicPr>
            <a:picLocks noChangeAspect="1"/>
          </p:cNvPicPr>
          <p:nvPr/>
        </p:nvPicPr>
        <p:blipFill>
          <a:blip r:embed="rId2"/>
          <a:stretch>
            <a:fillRect/>
          </a:stretch>
        </p:blipFill>
        <p:spPr>
          <a:xfrm>
            <a:off x="573812" y="2361792"/>
            <a:ext cx="10516196" cy="2134416"/>
          </a:xfrm>
          <a:prstGeom prst="rect">
            <a:avLst/>
          </a:prstGeom>
        </p:spPr>
      </p:pic>
      <p:sp>
        <p:nvSpPr>
          <p:cNvPr id="6" name="Oval 5">
            <a:extLst>
              <a:ext uri="{FF2B5EF4-FFF2-40B4-BE49-F238E27FC236}">
                <a16:creationId xmlns:a16="http://schemas.microsoft.com/office/drawing/2014/main" id="{4462F788-D9D5-420D-8DA3-F033BE151CCD}"/>
              </a:ext>
            </a:extLst>
          </p:cNvPr>
          <p:cNvSpPr/>
          <p:nvPr/>
        </p:nvSpPr>
        <p:spPr>
          <a:xfrm>
            <a:off x="7027817" y="2834640"/>
            <a:ext cx="1789612" cy="16615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B2973D4-112C-4897-B0DF-A3E10FCDE27E}"/>
              </a:ext>
            </a:extLst>
          </p:cNvPr>
          <p:cNvSpPr txBox="1"/>
          <p:nvPr/>
        </p:nvSpPr>
        <p:spPr>
          <a:xfrm>
            <a:off x="705394" y="4976949"/>
            <a:ext cx="9940835" cy="523220"/>
          </a:xfrm>
          <a:prstGeom prst="rect">
            <a:avLst/>
          </a:prstGeom>
          <a:noFill/>
        </p:spPr>
        <p:txBody>
          <a:bodyPr wrap="square" rtlCol="0">
            <a:spAutoFit/>
          </a:bodyPr>
          <a:lstStyle/>
          <a:p>
            <a:r>
              <a:rPr lang="en-US" sz="2800" dirty="0"/>
              <a:t>username = </a:t>
            </a:r>
            <a:r>
              <a:rPr lang="en-US" sz="2800" dirty="0" err="1"/>
              <a:t>kingshill</a:t>
            </a:r>
            <a:r>
              <a:rPr lang="en-US" sz="2800" dirty="0"/>
              <a:t>             password= mfl123*</a:t>
            </a:r>
            <a:endParaRPr lang="en-GB" sz="2800" dirty="0"/>
          </a:p>
        </p:txBody>
      </p:sp>
    </p:spTree>
    <p:extLst>
      <p:ext uri="{BB962C8B-B14F-4D97-AF65-F5344CB8AC3E}">
        <p14:creationId xmlns:p14="http://schemas.microsoft.com/office/powerpoint/2010/main" val="3065305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772243-1FDD-4D46-B9D5-F4FB7D854F93}"/>
              </a:ext>
            </a:extLst>
          </p:cNvPr>
          <p:cNvSpPr/>
          <p:nvPr/>
        </p:nvSpPr>
        <p:spPr>
          <a:xfrm>
            <a:off x="325243" y="256435"/>
            <a:ext cx="3226524" cy="461665"/>
          </a:xfrm>
          <a:prstGeom prst="rect">
            <a:avLst/>
          </a:prstGeom>
        </p:spPr>
        <p:txBody>
          <a:bodyPr wrap="none">
            <a:spAutoFit/>
          </a:bodyPr>
          <a:lstStyle/>
          <a:p>
            <a:r>
              <a:rPr lang="en-GB" sz="2400" b="1" u="sng" dirty="0"/>
              <a:t>WEEK 2 – w/c 7</a:t>
            </a:r>
            <a:r>
              <a:rPr lang="en-GB" sz="2400" b="1" u="sng" baseline="30000" dirty="0"/>
              <a:t>th</a:t>
            </a:r>
            <a:r>
              <a:rPr lang="en-GB" sz="2400" b="1" u="sng" dirty="0"/>
              <a:t> March</a:t>
            </a:r>
          </a:p>
        </p:txBody>
      </p:sp>
      <p:sp>
        <p:nvSpPr>
          <p:cNvPr id="3" name="TextBox 2">
            <a:extLst>
              <a:ext uri="{FF2B5EF4-FFF2-40B4-BE49-F238E27FC236}">
                <a16:creationId xmlns:a16="http://schemas.microsoft.com/office/drawing/2014/main" id="{58E7A40D-8665-49B3-BA57-7A743BD90D27}"/>
              </a:ext>
            </a:extLst>
          </p:cNvPr>
          <p:cNvSpPr txBox="1"/>
          <p:nvPr/>
        </p:nvSpPr>
        <p:spPr>
          <a:xfrm>
            <a:off x="315092" y="127902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4" name="Picture 3">
            <a:extLst>
              <a:ext uri="{FF2B5EF4-FFF2-40B4-BE49-F238E27FC236}">
                <a16:creationId xmlns:a16="http://schemas.microsoft.com/office/drawing/2014/main" id="{A975352C-7CF5-46B5-BC49-1E989403458F}"/>
              </a:ext>
            </a:extLst>
          </p:cNvPr>
          <p:cNvPicPr>
            <a:picLocks noChangeAspect="1"/>
          </p:cNvPicPr>
          <p:nvPr/>
        </p:nvPicPr>
        <p:blipFill>
          <a:blip r:embed="rId2"/>
          <a:stretch>
            <a:fillRect/>
          </a:stretch>
        </p:blipFill>
        <p:spPr>
          <a:xfrm>
            <a:off x="5818425" y="0"/>
            <a:ext cx="5462867" cy="3429000"/>
          </a:xfrm>
          <a:prstGeom prst="rect">
            <a:avLst/>
          </a:prstGeom>
        </p:spPr>
      </p:pic>
      <p:pic>
        <p:nvPicPr>
          <p:cNvPr id="5" name="Picture 4">
            <a:extLst>
              <a:ext uri="{FF2B5EF4-FFF2-40B4-BE49-F238E27FC236}">
                <a16:creationId xmlns:a16="http://schemas.microsoft.com/office/drawing/2014/main" id="{D06BEF5C-C8AB-4514-9653-EBED3D8A65DB}"/>
              </a:ext>
            </a:extLst>
          </p:cNvPr>
          <p:cNvPicPr>
            <a:picLocks noChangeAspect="1"/>
          </p:cNvPicPr>
          <p:nvPr/>
        </p:nvPicPr>
        <p:blipFill>
          <a:blip r:embed="rId3"/>
          <a:stretch>
            <a:fillRect/>
          </a:stretch>
        </p:blipFill>
        <p:spPr>
          <a:xfrm>
            <a:off x="5991497" y="3766702"/>
            <a:ext cx="5062440" cy="870611"/>
          </a:xfrm>
          <a:prstGeom prst="rect">
            <a:avLst/>
          </a:prstGeom>
        </p:spPr>
      </p:pic>
      <p:pic>
        <p:nvPicPr>
          <p:cNvPr id="6" name="Picture 5">
            <a:extLst>
              <a:ext uri="{FF2B5EF4-FFF2-40B4-BE49-F238E27FC236}">
                <a16:creationId xmlns:a16="http://schemas.microsoft.com/office/drawing/2014/main" id="{335BF371-F57F-439E-8796-7810182022D1}"/>
              </a:ext>
            </a:extLst>
          </p:cNvPr>
          <p:cNvPicPr>
            <a:picLocks noChangeAspect="1"/>
          </p:cNvPicPr>
          <p:nvPr/>
        </p:nvPicPr>
        <p:blipFill>
          <a:blip r:embed="rId4"/>
          <a:stretch>
            <a:fillRect/>
          </a:stretch>
        </p:blipFill>
        <p:spPr>
          <a:xfrm>
            <a:off x="613630" y="2894181"/>
            <a:ext cx="5129469" cy="3859316"/>
          </a:xfrm>
          <a:prstGeom prst="rect">
            <a:avLst/>
          </a:prstGeom>
        </p:spPr>
      </p:pic>
    </p:spTree>
    <p:extLst>
      <p:ext uri="{BB962C8B-B14F-4D97-AF65-F5344CB8AC3E}">
        <p14:creationId xmlns:p14="http://schemas.microsoft.com/office/powerpoint/2010/main" val="2811119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D68371-8DDA-41F1-A656-B8AB997295E8}"/>
              </a:ext>
            </a:extLst>
          </p:cNvPr>
          <p:cNvSpPr/>
          <p:nvPr/>
        </p:nvSpPr>
        <p:spPr>
          <a:xfrm>
            <a:off x="0" y="757646"/>
            <a:ext cx="11839303" cy="1631216"/>
          </a:xfrm>
          <a:prstGeom prst="rect">
            <a:avLst/>
          </a:prstGeom>
        </p:spPr>
        <p:txBody>
          <a:bodyPr wrap="square">
            <a:spAutoFit/>
          </a:bodyPr>
          <a:lstStyle/>
          <a:p>
            <a:r>
              <a:rPr lang="en-GB" sz="2500" dirty="0"/>
              <a:t>Copy down the days of the week in to your orange books (make sure they have a capital letter just like in English)</a:t>
            </a:r>
          </a:p>
          <a:p>
            <a:r>
              <a:rPr lang="en-GB" sz="2500" dirty="0">
                <a:solidFill>
                  <a:schemeClr val="accent5">
                    <a:lumMod val="75000"/>
                  </a:schemeClr>
                </a:solidFill>
              </a:rPr>
              <a:t>Montag-Monday       </a:t>
            </a:r>
            <a:r>
              <a:rPr lang="en-GB" sz="2500" dirty="0" err="1">
                <a:solidFill>
                  <a:schemeClr val="accent5">
                    <a:lumMod val="75000"/>
                  </a:schemeClr>
                </a:solidFill>
              </a:rPr>
              <a:t>Dienstag</a:t>
            </a:r>
            <a:r>
              <a:rPr lang="en-GB" sz="2500" dirty="0">
                <a:solidFill>
                  <a:schemeClr val="accent5">
                    <a:lumMod val="75000"/>
                  </a:schemeClr>
                </a:solidFill>
              </a:rPr>
              <a:t>-Tuesday        </a:t>
            </a:r>
            <a:r>
              <a:rPr lang="en-GB" sz="2500" dirty="0" err="1">
                <a:solidFill>
                  <a:schemeClr val="accent5">
                    <a:lumMod val="75000"/>
                  </a:schemeClr>
                </a:solidFill>
              </a:rPr>
              <a:t>Mittwoch</a:t>
            </a:r>
            <a:r>
              <a:rPr lang="en-GB" sz="2500" dirty="0">
                <a:solidFill>
                  <a:schemeClr val="accent5">
                    <a:lumMod val="75000"/>
                  </a:schemeClr>
                </a:solidFill>
              </a:rPr>
              <a:t>-Wednesday       </a:t>
            </a:r>
            <a:r>
              <a:rPr lang="en-GB" sz="2500" dirty="0" err="1">
                <a:solidFill>
                  <a:schemeClr val="accent5">
                    <a:lumMod val="75000"/>
                  </a:schemeClr>
                </a:solidFill>
              </a:rPr>
              <a:t>Donnerstag</a:t>
            </a:r>
            <a:r>
              <a:rPr lang="en-GB" sz="2500" dirty="0">
                <a:solidFill>
                  <a:schemeClr val="accent5">
                    <a:lumMod val="75000"/>
                  </a:schemeClr>
                </a:solidFill>
              </a:rPr>
              <a:t>-Thursday  </a:t>
            </a:r>
          </a:p>
          <a:p>
            <a:r>
              <a:rPr lang="en-GB" sz="2500" dirty="0">
                <a:solidFill>
                  <a:schemeClr val="accent5">
                    <a:lumMod val="75000"/>
                  </a:schemeClr>
                </a:solidFill>
              </a:rPr>
              <a:t>Freitag-Friday           </a:t>
            </a:r>
            <a:r>
              <a:rPr lang="en-GB" sz="2500" dirty="0" err="1">
                <a:solidFill>
                  <a:schemeClr val="accent5">
                    <a:lumMod val="75000"/>
                  </a:schemeClr>
                </a:solidFill>
              </a:rPr>
              <a:t>Samstag</a:t>
            </a:r>
            <a:r>
              <a:rPr lang="en-GB" sz="2500" dirty="0">
                <a:solidFill>
                  <a:schemeClr val="accent5">
                    <a:lumMod val="75000"/>
                  </a:schemeClr>
                </a:solidFill>
                <a:latin typeface="Arial Narrow" panose="020B0606020202030204" pitchFamily="34" charset="0"/>
              </a:rPr>
              <a:t>-Saturday         Sonntag-Sunday</a:t>
            </a:r>
          </a:p>
        </p:txBody>
      </p:sp>
      <p:sp>
        <p:nvSpPr>
          <p:cNvPr id="3" name="Rectangle 2">
            <a:extLst>
              <a:ext uri="{FF2B5EF4-FFF2-40B4-BE49-F238E27FC236}">
                <a16:creationId xmlns:a16="http://schemas.microsoft.com/office/drawing/2014/main" id="{F0009A4C-78CF-4C5E-AB91-3EF8919A7814}"/>
              </a:ext>
            </a:extLst>
          </p:cNvPr>
          <p:cNvSpPr/>
          <p:nvPr/>
        </p:nvSpPr>
        <p:spPr>
          <a:xfrm>
            <a:off x="535577" y="2810580"/>
            <a:ext cx="10297885" cy="892552"/>
          </a:xfrm>
          <a:prstGeom prst="rect">
            <a:avLst/>
          </a:prstGeom>
        </p:spPr>
        <p:txBody>
          <a:bodyPr wrap="square">
            <a:spAutoFit/>
          </a:bodyPr>
          <a:lstStyle/>
          <a:p>
            <a:r>
              <a:rPr lang="en-GB" sz="2600" dirty="0">
                <a:latin typeface="Arial Narrow" panose="020B0606020202030204" pitchFamily="34" charset="0"/>
              </a:rPr>
              <a:t>Did you notice that Thursday is very different to the other days? This is because it translates as ‘midweek’ as Wednesday is half way through the working week. </a:t>
            </a:r>
          </a:p>
        </p:txBody>
      </p:sp>
    </p:spTree>
    <p:extLst>
      <p:ext uri="{BB962C8B-B14F-4D97-AF65-F5344CB8AC3E}">
        <p14:creationId xmlns:p14="http://schemas.microsoft.com/office/powerpoint/2010/main" val="3427844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BFCD36-5B91-4E7E-A330-7035B19B24AF}"/>
              </a:ext>
            </a:extLst>
          </p:cNvPr>
          <p:cNvPicPr>
            <a:picLocks noChangeAspect="1"/>
          </p:cNvPicPr>
          <p:nvPr/>
        </p:nvPicPr>
        <p:blipFill>
          <a:blip r:embed="rId4"/>
          <a:stretch>
            <a:fillRect/>
          </a:stretch>
        </p:blipFill>
        <p:spPr>
          <a:xfrm>
            <a:off x="1423851" y="2311853"/>
            <a:ext cx="9607942" cy="3102954"/>
          </a:xfrm>
          <a:prstGeom prst="rect">
            <a:avLst/>
          </a:prstGeom>
        </p:spPr>
      </p:pic>
      <p:sp>
        <p:nvSpPr>
          <p:cNvPr id="3" name="TextBox 2">
            <a:extLst>
              <a:ext uri="{FF2B5EF4-FFF2-40B4-BE49-F238E27FC236}">
                <a16:creationId xmlns:a16="http://schemas.microsoft.com/office/drawing/2014/main" id="{6B6FB124-1DCD-45D5-852B-C3CABAF84C23}"/>
              </a:ext>
            </a:extLst>
          </p:cNvPr>
          <p:cNvSpPr txBox="1"/>
          <p:nvPr/>
        </p:nvSpPr>
        <p:spPr>
          <a:xfrm>
            <a:off x="1505599" y="1665522"/>
            <a:ext cx="9444446" cy="1292662"/>
          </a:xfrm>
          <a:prstGeom prst="rect">
            <a:avLst/>
          </a:prstGeom>
          <a:solidFill>
            <a:schemeClr val="bg1"/>
          </a:solidFill>
        </p:spPr>
        <p:txBody>
          <a:bodyPr wrap="square" rtlCol="0">
            <a:spAutoFit/>
          </a:bodyPr>
          <a:lstStyle/>
          <a:p>
            <a:r>
              <a:rPr lang="en-US" sz="2600" dirty="0"/>
              <a:t>Listen to the recording. Write down 1-7. Which day do they say?</a:t>
            </a:r>
          </a:p>
          <a:p>
            <a:endParaRPr lang="en-US" sz="2600" dirty="0"/>
          </a:p>
          <a:p>
            <a:r>
              <a:rPr lang="en-US" sz="2600" dirty="0"/>
              <a:t>Example 1) e</a:t>
            </a:r>
            <a:endParaRPr lang="en-GB" sz="2600" dirty="0"/>
          </a:p>
        </p:txBody>
      </p:sp>
      <p:pic>
        <p:nvPicPr>
          <p:cNvPr id="4" name="31 Unit 2 Ex 1">
            <a:hlinkClick r:id="" action="ppaction://media"/>
            <a:extLst>
              <a:ext uri="{FF2B5EF4-FFF2-40B4-BE49-F238E27FC236}">
                <a16:creationId xmlns:a16="http://schemas.microsoft.com/office/drawing/2014/main" id="{6768DAAD-8B39-4307-AE22-FEF0495DEF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251" y="588464"/>
            <a:ext cx="609600" cy="609600"/>
          </a:xfrm>
          <a:prstGeom prst="rect">
            <a:avLst/>
          </a:prstGeom>
        </p:spPr>
      </p:pic>
    </p:spTree>
    <p:extLst>
      <p:ext uri="{BB962C8B-B14F-4D97-AF65-F5344CB8AC3E}">
        <p14:creationId xmlns:p14="http://schemas.microsoft.com/office/powerpoint/2010/main" val="20587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674A07-289C-4667-AF60-8DC639002566}"/>
              </a:ext>
            </a:extLst>
          </p:cNvPr>
          <p:cNvPicPr>
            <a:picLocks noChangeAspect="1"/>
          </p:cNvPicPr>
          <p:nvPr/>
        </p:nvPicPr>
        <p:blipFill>
          <a:blip r:embed="rId4"/>
          <a:stretch>
            <a:fillRect/>
          </a:stretch>
        </p:blipFill>
        <p:spPr>
          <a:xfrm>
            <a:off x="2387033" y="1663609"/>
            <a:ext cx="7417934" cy="4575054"/>
          </a:xfrm>
          <a:prstGeom prst="rect">
            <a:avLst/>
          </a:prstGeom>
        </p:spPr>
      </p:pic>
      <p:sp>
        <p:nvSpPr>
          <p:cNvPr id="3" name="TextBox 2">
            <a:extLst>
              <a:ext uri="{FF2B5EF4-FFF2-40B4-BE49-F238E27FC236}">
                <a16:creationId xmlns:a16="http://schemas.microsoft.com/office/drawing/2014/main" id="{FF91883F-C323-40C3-9FD8-726A74B92BE2}"/>
              </a:ext>
            </a:extLst>
          </p:cNvPr>
          <p:cNvSpPr txBox="1"/>
          <p:nvPr/>
        </p:nvSpPr>
        <p:spPr>
          <a:xfrm>
            <a:off x="1688479" y="1017278"/>
            <a:ext cx="9444446" cy="1292662"/>
          </a:xfrm>
          <a:prstGeom prst="rect">
            <a:avLst/>
          </a:prstGeom>
          <a:solidFill>
            <a:schemeClr val="bg1"/>
          </a:solidFill>
        </p:spPr>
        <p:txBody>
          <a:bodyPr wrap="square" rtlCol="0">
            <a:spAutoFit/>
          </a:bodyPr>
          <a:lstStyle/>
          <a:p>
            <a:r>
              <a:rPr lang="en-US" sz="2600" dirty="0"/>
              <a:t>Listen to the recording. Write down 1-5. Which day do they say it is?</a:t>
            </a:r>
          </a:p>
          <a:p>
            <a:endParaRPr lang="en-US" sz="2600" dirty="0"/>
          </a:p>
          <a:p>
            <a:r>
              <a:rPr lang="en-US" sz="2600" dirty="0"/>
              <a:t>Example 1) </a:t>
            </a:r>
            <a:r>
              <a:rPr lang="en-US" sz="2600" dirty="0" err="1"/>
              <a:t>Donnerstag</a:t>
            </a:r>
            <a:endParaRPr lang="en-GB" sz="2600" dirty="0"/>
          </a:p>
        </p:txBody>
      </p:sp>
      <p:pic>
        <p:nvPicPr>
          <p:cNvPr id="4" name="32 Ex 2">
            <a:hlinkClick r:id="" action="ppaction://media"/>
            <a:extLst>
              <a:ext uri="{FF2B5EF4-FFF2-40B4-BE49-F238E27FC236}">
                <a16:creationId xmlns:a16="http://schemas.microsoft.com/office/drawing/2014/main" id="{AC5D3718-B1AA-40EA-BCE8-D8181913CF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79874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0F188B-F773-4C18-AA54-619F231775A4}"/>
              </a:ext>
            </a:extLst>
          </p:cNvPr>
          <p:cNvSpPr/>
          <p:nvPr/>
        </p:nvSpPr>
        <p:spPr>
          <a:xfrm>
            <a:off x="265611" y="315575"/>
            <a:ext cx="5965372" cy="2092881"/>
          </a:xfrm>
          <a:prstGeom prst="rect">
            <a:avLst/>
          </a:prstGeom>
        </p:spPr>
        <p:txBody>
          <a:bodyPr wrap="square">
            <a:spAutoFit/>
          </a:bodyPr>
          <a:lstStyle/>
          <a:p>
            <a:r>
              <a:rPr lang="en-GB" sz="2600" dirty="0"/>
              <a:t>Log on to </a:t>
            </a:r>
            <a:r>
              <a:rPr lang="en-GB" sz="2600" dirty="0" err="1"/>
              <a:t>Linguascope</a:t>
            </a:r>
            <a:r>
              <a:rPr lang="en-GB" sz="2600" dirty="0"/>
              <a:t> and practise the German days of the week (</a:t>
            </a:r>
            <a:r>
              <a:rPr lang="en-GB" sz="2600" dirty="0" err="1"/>
              <a:t>Wochen</a:t>
            </a:r>
            <a:r>
              <a:rPr lang="en-GB" sz="2600" dirty="0"/>
              <a:t>) in the </a:t>
            </a:r>
            <a:r>
              <a:rPr lang="en-GB" sz="2600" u="sng" dirty="0"/>
              <a:t>elementary</a:t>
            </a:r>
            <a:r>
              <a:rPr lang="en-GB" sz="2600" dirty="0"/>
              <a:t> section. Listen carefully to how they are pronounced and repeat the words. </a:t>
            </a:r>
          </a:p>
        </p:txBody>
      </p:sp>
      <p:sp>
        <p:nvSpPr>
          <p:cNvPr id="3" name="TextBox 2">
            <a:extLst>
              <a:ext uri="{FF2B5EF4-FFF2-40B4-BE49-F238E27FC236}">
                <a16:creationId xmlns:a16="http://schemas.microsoft.com/office/drawing/2014/main" id="{34BC2EDE-78D9-428A-980A-266CE86DC64F}"/>
              </a:ext>
            </a:extLst>
          </p:cNvPr>
          <p:cNvSpPr txBox="1"/>
          <p:nvPr/>
        </p:nvSpPr>
        <p:spPr>
          <a:xfrm>
            <a:off x="1423850" y="6086379"/>
            <a:ext cx="9940835" cy="523220"/>
          </a:xfrm>
          <a:prstGeom prst="rect">
            <a:avLst/>
          </a:prstGeom>
          <a:noFill/>
        </p:spPr>
        <p:txBody>
          <a:bodyPr wrap="square" rtlCol="0">
            <a:spAutoFit/>
          </a:bodyPr>
          <a:lstStyle/>
          <a:p>
            <a:r>
              <a:rPr lang="en-US" sz="2800" dirty="0"/>
              <a:t>username = </a:t>
            </a:r>
            <a:r>
              <a:rPr lang="en-US" sz="2800" dirty="0" err="1"/>
              <a:t>kingshill</a:t>
            </a:r>
            <a:r>
              <a:rPr lang="en-US" sz="2800" dirty="0"/>
              <a:t>             password= mfl123*</a:t>
            </a:r>
            <a:endParaRPr lang="en-GB" sz="2800" dirty="0"/>
          </a:p>
        </p:txBody>
      </p:sp>
      <p:pic>
        <p:nvPicPr>
          <p:cNvPr id="4" name="Picture 3">
            <a:extLst>
              <a:ext uri="{FF2B5EF4-FFF2-40B4-BE49-F238E27FC236}">
                <a16:creationId xmlns:a16="http://schemas.microsoft.com/office/drawing/2014/main" id="{EF9455FE-F945-407F-8622-B18EDA07B28E}"/>
              </a:ext>
            </a:extLst>
          </p:cNvPr>
          <p:cNvPicPr>
            <a:picLocks noChangeAspect="1"/>
          </p:cNvPicPr>
          <p:nvPr/>
        </p:nvPicPr>
        <p:blipFill>
          <a:blip r:embed="rId2"/>
          <a:stretch>
            <a:fillRect/>
          </a:stretch>
        </p:blipFill>
        <p:spPr>
          <a:xfrm>
            <a:off x="6677297" y="607632"/>
            <a:ext cx="5029200" cy="5448300"/>
          </a:xfrm>
          <a:prstGeom prst="rect">
            <a:avLst/>
          </a:prstGeom>
        </p:spPr>
      </p:pic>
      <p:sp>
        <p:nvSpPr>
          <p:cNvPr id="5" name="Oval 4">
            <a:extLst>
              <a:ext uri="{FF2B5EF4-FFF2-40B4-BE49-F238E27FC236}">
                <a16:creationId xmlns:a16="http://schemas.microsoft.com/office/drawing/2014/main" id="{EE619BA2-DAB4-4AB2-8BFF-CC10EC86FBF0}"/>
              </a:ext>
            </a:extLst>
          </p:cNvPr>
          <p:cNvSpPr/>
          <p:nvPr/>
        </p:nvSpPr>
        <p:spPr>
          <a:xfrm>
            <a:off x="9431382" y="5643159"/>
            <a:ext cx="1789612" cy="8255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4354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8E8862-4B3B-4956-9006-BCA63CC6302A}"/>
              </a:ext>
            </a:extLst>
          </p:cNvPr>
          <p:cNvPicPr>
            <a:picLocks noChangeAspect="1"/>
          </p:cNvPicPr>
          <p:nvPr/>
        </p:nvPicPr>
        <p:blipFill>
          <a:blip r:embed="rId4"/>
          <a:stretch>
            <a:fillRect/>
          </a:stretch>
        </p:blipFill>
        <p:spPr>
          <a:xfrm>
            <a:off x="2434091" y="3729446"/>
            <a:ext cx="9757909" cy="2828108"/>
          </a:xfrm>
          <a:prstGeom prst="rect">
            <a:avLst/>
          </a:prstGeom>
        </p:spPr>
      </p:pic>
      <p:sp>
        <p:nvSpPr>
          <p:cNvPr id="3" name="TextBox 2">
            <a:extLst>
              <a:ext uri="{FF2B5EF4-FFF2-40B4-BE49-F238E27FC236}">
                <a16:creationId xmlns:a16="http://schemas.microsoft.com/office/drawing/2014/main" id="{4BFCFF0C-6995-4BDF-8823-21CC4094BB99}"/>
              </a:ext>
            </a:extLst>
          </p:cNvPr>
          <p:cNvSpPr txBox="1"/>
          <p:nvPr/>
        </p:nvSpPr>
        <p:spPr>
          <a:xfrm>
            <a:off x="1149532" y="300446"/>
            <a:ext cx="11486606" cy="2092881"/>
          </a:xfrm>
          <a:prstGeom prst="rect">
            <a:avLst/>
          </a:prstGeom>
          <a:noFill/>
        </p:spPr>
        <p:txBody>
          <a:bodyPr wrap="square" rtlCol="0">
            <a:spAutoFit/>
          </a:bodyPr>
          <a:lstStyle/>
          <a:p>
            <a:r>
              <a:rPr lang="en-US" sz="2600" dirty="0"/>
              <a:t>Listen to the recording. Write down 1-8. What do they think of the subjects?</a:t>
            </a:r>
          </a:p>
          <a:p>
            <a:r>
              <a:rPr lang="en-US" sz="2600" dirty="0"/>
              <a:t>Remember:</a:t>
            </a:r>
          </a:p>
          <a:p>
            <a:r>
              <a:rPr lang="en-US" sz="2600" dirty="0"/>
              <a:t>Wie </a:t>
            </a:r>
            <a:r>
              <a:rPr lang="en-US" sz="2600" dirty="0" err="1"/>
              <a:t>findest</a:t>
            </a:r>
            <a:r>
              <a:rPr lang="en-US" sz="2600" dirty="0"/>
              <a:t> du? Means ‘What do you think of…?’</a:t>
            </a:r>
          </a:p>
          <a:p>
            <a:r>
              <a:rPr lang="en-US" sz="2600" dirty="0"/>
              <a:t>Ich </a:t>
            </a:r>
            <a:r>
              <a:rPr lang="en-US" sz="2600" dirty="0" err="1"/>
              <a:t>finde</a:t>
            </a:r>
            <a:r>
              <a:rPr lang="en-US" sz="2600" dirty="0"/>
              <a:t> es… means ‘I find it …’</a:t>
            </a:r>
          </a:p>
          <a:p>
            <a:r>
              <a:rPr lang="en-US" sz="2600" dirty="0"/>
              <a:t>Example = 1)a</a:t>
            </a:r>
            <a:endParaRPr lang="en-GB" sz="2600" dirty="0"/>
          </a:p>
        </p:txBody>
      </p:sp>
      <p:pic>
        <p:nvPicPr>
          <p:cNvPr id="4" name="33 Ex 4">
            <a:hlinkClick r:id="" action="ppaction://media"/>
            <a:extLst>
              <a:ext uri="{FF2B5EF4-FFF2-40B4-BE49-F238E27FC236}">
                <a16:creationId xmlns:a16="http://schemas.microsoft.com/office/drawing/2014/main" id="{6BF6E7AF-08B2-45E8-B44F-78B5028F18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2967" y="2600144"/>
            <a:ext cx="609600" cy="609600"/>
          </a:xfrm>
          <a:prstGeom prst="rect">
            <a:avLst/>
          </a:prstGeom>
        </p:spPr>
      </p:pic>
    </p:spTree>
    <p:extLst>
      <p:ext uri="{BB962C8B-B14F-4D97-AF65-F5344CB8AC3E}">
        <p14:creationId xmlns:p14="http://schemas.microsoft.com/office/powerpoint/2010/main" val="225802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F4864C-F67F-499F-89A8-0B11EF378E85}"/>
              </a:ext>
            </a:extLst>
          </p:cNvPr>
          <p:cNvSpPr txBox="1"/>
          <p:nvPr/>
        </p:nvSpPr>
        <p:spPr>
          <a:xfrm>
            <a:off x="195943" y="666206"/>
            <a:ext cx="11456126" cy="3970318"/>
          </a:xfrm>
          <a:prstGeom prst="rect">
            <a:avLst/>
          </a:prstGeom>
          <a:noFill/>
        </p:spPr>
        <p:txBody>
          <a:bodyPr wrap="square" rtlCol="0">
            <a:spAutoFit/>
          </a:bodyPr>
          <a:lstStyle/>
          <a:p>
            <a:r>
              <a:rPr lang="en-US" sz="2800" dirty="0"/>
              <a:t>Make a poster in German about your opinions of school subjects and draw some pictures. </a:t>
            </a:r>
          </a:p>
          <a:p>
            <a:r>
              <a:rPr lang="en-US" sz="2800" dirty="0"/>
              <a:t>For example:</a:t>
            </a:r>
          </a:p>
          <a:p>
            <a:endParaRPr lang="en-US" sz="2800" dirty="0"/>
          </a:p>
          <a:p>
            <a:endParaRPr lang="en-US" sz="2800" dirty="0"/>
          </a:p>
          <a:p>
            <a:r>
              <a:rPr lang="en-US" sz="4000" dirty="0">
                <a:solidFill>
                  <a:srgbClr val="0070C0"/>
                </a:solidFill>
                <a:latin typeface="Broadway" panose="04040905080B02020502" pitchFamily="82" charset="0"/>
              </a:rPr>
              <a:t>Ich </a:t>
            </a:r>
            <a:r>
              <a:rPr lang="en-US" sz="4000" dirty="0" err="1">
                <a:solidFill>
                  <a:srgbClr val="0070C0"/>
                </a:solidFill>
                <a:latin typeface="Broadway" panose="04040905080B02020502" pitchFamily="82" charset="0"/>
              </a:rPr>
              <a:t>finde</a:t>
            </a:r>
            <a:r>
              <a:rPr lang="en-US" sz="4000" dirty="0">
                <a:solidFill>
                  <a:srgbClr val="0070C0"/>
                </a:solidFill>
                <a:latin typeface="Broadway" panose="04040905080B02020502" pitchFamily="82" charset="0"/>
              </a:rPr>
              <a:t> Deutsch gut</a:t>
            </a:r>
          </a:p>
          <a:p>
            <a:endParaRPr lang="en-US" sz="3200" dirty="0">
              <a:solidFill>
                <a:srgbClr val="0070C0"/>
              </a:solidFill>
              <a:latin typeface="Broadway" panose="04040905080B02020502" pitchFamily="82" charset="0"/>
            </a:endParaRPr>
          </a:p>
          <a:p>
            <a:r>
              <a:rPr lang="en-US" sz="4000" dirty="0">
                <a:solidFill>
                  <a:srgbClr val="7030A0"/>
                </a:solidFill>
                <a:latin typeface="Engravers MT" panose="02090707080505020304" pitchFamily="18" charset="0"/>
              </a:rPr>
              <a:t>Ich </a:t>
            </a:r>
            <a:r>
              <a:rPr lang="en-US" sz="4000" dirty="0" err="1">
                <a:solidFill>
                  <a:srgbClr val="7030A0"/>
                </a:solidFill>
                <a:latin typeface="Engravers MT" panose="02090707080505020304" pitchFamily="18" charset="0"/>
              </a:rPr>
              <a:t>finde</a:t>
            </a:r>
            <a:r>
              <a:rPr lang="en-US" sz="4000" dirty="0">
                <a:solidFill>
                  <a:srgbClr val="7030A0"/>
                </a:solidFill>
                <a:latin typeface="Engravers MT" panose="02090707080505020304" pitchFamily="18" charset="0"/>
              </a:rPr>
              <a:t> </a:t>
            </a:r>
            <a:r>
              <a:rPr lang="en-US" sz="4000" dirty="0" err="1">
                <a:solidFill>
                  <a:srgbClr val="7030A0"/>
                </a:solidFill>
                <a:latin typeface="Engravers MT" panose="02090707080505020304" pitchFamily="18" charset="0"/>
              </a:rPr>
              <a:t>Mathe</a:t>
            </a:r>
            <a:r>
              <a:rPr lang="en-US" sz="4000" dirty="0">
                <a:solidFill>
                  <a:srgbClr val="7030A0"/>
                </a:solidFill>
                <a:latin typeface="Engravers MT" panose="02090707080505020304" pitchFamily="18" charset="0"/>
              </a:rPr>
              <a:t> </a:t>
            </a:r>
            <a:r>
              <a:rPr lang="en-US" sz="4000" dirty="0" err="1">
                <a:solidFill>
                  <a:srgbClr val="7030A0"/>
                </a:solidFill>
                <a:latin typeface="Engravers MT" panose="02090707080505020304" pitchFamily="18" charset="0"/>
              </a:rPr>
              <a:t>schwierig</a:t>
            </a:r>
            <a:endParaRPr lang="en-GB" sz="4000" dirty="0">
              <a:solidFill>
                <a:srgbClr val="7030A0"/>
              </a:solidFill>
              <a:latin typeface="Engravers MT" panose="02090707080505020304" pitchFamily="18" charset="0"/>
            </a:endParaRPr>
          </a:p>
        </p:txBody>
      </p:sp>
      <p:pic>
        <p:nvPicPr>
          <p:cNvPr id="1028" name="Picture 4" descr="German Flag Free Clipart, HD Png Download , Transparent Png Image - PNGitem">
            <a:extLst>
              <a:ext uri="{FF2B5EF4-FFF2-40B4-BE49-F238E27FC236}">
                <a16:creationId xmlns:a16="http://schemas.microsoft.com/office/drawing/2014/main" id="{9B7B7DCC-87A5-4905-AFBF-C4BE585EC0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136" y="2116183"/>
            <a:ext cx="1743728" cy="14531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Smiley Face, Download Free Smiley Face png images, Free ClipArts on  Clipart Library">
            <a:extLst>
              <a:ext uri="{FF2B5EF4-FFF2-40B4-BE49-F238E27FC236}">
                <a16:creationId xmlns:a16="http://schemas.microsoft.com/office/drawing/2014/main" id="{9A5C136C-4F90-44BE-9BDC-F1B7852957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8486" y="211618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00 Free Maths Clipart Images &amp; Pictures Download【2018】 - Math Clipart  Transparent Transparent PNG - 800x665 - Free Download on NicePNG">
            <a:extLst>
              <a:ext uri="{FF2B5EF4-FFF2-40B4-BE49-F238E27FC236}">
                <a16:creationId xmlns:a16="http://schemas.microsoft.com/office/drawing/2014/main" id="{E2585AE7-07C5-4762-8802-83A6122B2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289" y="4636524"/>
            <a:ext cx="1865847" cy="16919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ustrated clipart - Clip Art Library">
            <a:extLst>
              <a:ext uri="{FF2B5EF4-FFF2-40B4-BE49-F238E27FC236}">
                <a16:creationId xmlns:a16="http://schemas.microsoft.com/office/drawing/2014/main" id="{4F77A2E2-BE28-4C1C-B009-3FEFDAD25D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7131" y="4590804"/>
            <a:ext cx="1729919" cy="178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317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F83317-1373-4B42-8B7F-1830BFA1C2CC}"/>
              </a:ext>
            </a:extLst>
          </p:cNvPr>
          <p:cNvSpPr txBox="1"/>
          <p:nvPr/>
        </p:nvSpPr>
        <p:spPr>
          <a:xfrm>
            <a:off x="796834" y="1449977"/>
            <a:ext cx="10763795" cy="1200329"/>
          </a:xfrm>
          <a:prstGeom prst="rect">
            <a:avLst/>
          </a:prstGeom>
          <a:noFill/>
        </p:spPr>
        <p:txBody>
          <a:bodyPr wrap="square" rtlCol="0">
            <a:spAutoFit/>
          </a:bodyPr>
          <a:lstStyle/>
          <a:p>
            <a:r>
              <a:rPr lang="en-US" sz="3600" dirty="0"/>
              <a:t>Look at the slides about the Berlin Wall. This is an important part of German history. </a:t>
            </a:r>
            <a:endParaRPr lang="en-GB" sz="3600" dirty="0"/>
          </a:p>
        </p:txBody>
      </p:sp>
      <p:pic>
        <p:nvPicPr>
          <p:cNvPr id="2050" name="Picture 2" descr="A 200-Foot Section of the Berlin Wall Has Been Torn Down to Make Way for  Condos, Leaving Historians Appalled | Artnet News">
            <a:extLst>
              <a:ext uri="{FF2B5EF4-FFF2-40B4-BE49-F238E27FC236}">
                <a16:creationId xmlns:a16="http://schemas.microsoft.com/office/drawing/2014/main" id="{EA8C3056-4130-4639-88FB-4A5FDFA59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4229" y="3009339"/>
            <a:ext cx="5486400" cy="3659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179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0943C1-0167-4340-9C75-6EC4F7F4549E}"/>
              </a:ext>
            </a:extLst>
          </p:cNvPr>
          <p:cNvSpPr/>
          <p:nvPr/>
        </p:nvSpPr>
        <p:spPr>
          <a:xfrm>
            <a:off x="325243" y="256435"/>
            <a:ext cx="3382016" cy="461665"/>
          </a:xfrm>
          <a:prstGeom prst="rect">
            <a:avLst/>
          </a:prstGeom>
        </p:spPr>
        <p:txBody>
          <a:bodyPr wrap="none">
            <a:spAutoFit/>
          </a:bodyPr>
          <a:lstStyle/>
          <a:p>
            <a:r>
              <a:rPr lang="en-GB" sz="2400" b="1" u="sng" dirty="0"/>
              <a:t>WEEK 3 – w/c 14</a:t>
            </a:r>
            <a:r>
              <a:rPr lang="en-GB" sz="2400" b="1" u="sng" baseline="30000" dirty="0"/>
              <a:t>th</a:t>
            </a:r>
            <a:r>
              <a:rPr lang="en-GB" sz="2400" b="1" u="sng" dirty="0"/>
              <a:t> March</a:t>
            </a:r>
          </a:p>
        </p:txBody>
      </p:sp>
      <p:sp>
        <p:nvSpPr>
          <p:cNvPr id="3" name="TextBox 2">
            <a:extLst>
              <a:ext uri="{FF2B5EF4-FFF2-40B4-BE49-F238E27FC236}">
                <a16:creationId xmlns:a16="http://schemas.microsoft.com/office/drawing/2014/main" id="{EE91BECA-3FD2-43F0-BA68-BCA7964CB3BC}"/>
              </a:ext>
            </a:extLst>
          </p:cNvPr>
          <p:cNvSpPr txBox="1"/>
          <p:nvPr/>
        </p:nvSpPr>
        <p:spPr>
          <a:xfrm>
            <a:off x="315092" y="127902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4" name="Picture 3">
            <a:extLst>
              <a:ext uri="{FF2B5EF4-FFF2-40B4-BE49-F238E27FC236}">
                <a16:creationId xmlns:a16="http://schemas.microsoft.com/office/drawing/2014/main" id="{BEFC80C4-0BF2-4EEE-8B42-E7867BAC903B}"/>
              </a:ext>
            </a:extLst>
          </p:cNvPr>
          <p:cNvPicPr>
            <a:picLocks noChangeAspect="1"/>
          </p:cNvPicPr>
          <p:nvPr/>
        </p:nvPicPr>
        <p:blipFill>
          <a:blip r:embed="rId2"/>
          <a:stretch>
            <a:fillRect/>
          </a:stretch>
        </p:blipFill>
        <p:spPr>
          <a:xfrm>
            <a:off x="6096000" y="773717"/>
            <a:ext cx="5291097" cy="2457166"/>
          </a:xfrm>
          <a:prstGeom prst="rect">
            <a:avLst/>
          </a:prstGeom>
        </p:spPr>
      </p:pic>
    </p:spTree>
    <p:extLst>
      <p:ext uri="{BB962C8B-B14F-4D97-AF65-F5344CB8AC3E}">
        <p14:creationId xmlns:p14="http://schemas.microsoft.com/office/powerpoint/2010/main" val="3619217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4DA0AF-A8E6-42A1-AAE3-0DC5112A04F8}"/>
              </a:ext>
            </a:extLst>
          </p:cNvPr>
          <p:cNvPicPr>
            <a:picLocks noChangeAspect="1"/>
          </p:cNvPicPr>
          <p:nvPr/>
        </p:nvPicPr>
        <p:blipFill>
          <a:blip r:embed="rId2"/>
          <a:stretch>
            <a:fillRect/>
          </a:stretch>
        </p:blipFill>
        <p:spPr>
          <a:xfrm>
            <a:off x="3028813" y="219250"/>
            <a:ext cx="5200787" cy="6419500"/>
          </a:xfrm>
          <a:prstGeom prst="rect">
            <a:avLst/>
          </a:prstGeom>
        </p:spPr>
      </p:pic>
    </p:spTree>
    <p:extLst>
      <p:ext uri="{BB962C8B-B14F-4D97-AF65-F5344CB8AC3E}">
        <p14:creationId xmlns:p14="http://schemas.microsoft.com/office/powerpoint/2010/main" val="1038661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p:cNvCxnSpPr/>
          <p:nvPr/>
        </p:nvCxnSpPr>
        <p:spPr>
          <a:xfrm flipV="1">
            <a:off x="2686855" y="4712677"/>
            <a:ext cx="3301821" cy="6536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1137634" y="124742"/>
            <a:ext cx="9144000" cy="1655762"/>
          </a:xfrm>
        </p:spPr>
        <p:txBody>
          <a:bodyPr/>
          <a:lstStyle/>
          <a:p>
            <a:r>
              <a:rPr lang="en-GB" u="sng" dirty="0"/>
              <a:t>Year 7 German work                     Term 6 week 2 – w/c 8</a:t>
            </a:r>
            <a:r>
              <a:rPr lang="en-GB" u="sng" baseline="30000" dirty="0"/>
              <a:t>th</a:t>
            </a:r>
            <a:r>
              <a:rPr lang="en-GB" u="sng" dirty="0"/>
              <a:t> June 2020</a:t>
            </a:r>
          </a:p>
        </p:txBody>
      </p:sp>
      <p:sp>
        <p:nvSpPr>
          <p:cNvPr id="6" name="Subtitle 2"/>
          <p:cNvSpPr txBox="1">
            <a:spLocks/>
          </p:cNvSpPr>
          <p:nvPr/>
        </p:nvSpPr>
        <p:spPr>
          <a:xfrm>
            <a:off x="336997" y="685178"/>
            <a:ext cx="12026721" cy="224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p>
        </p:txBody>
      </p:sp>
      <p:sp>
        <p:nvSpPr>
          <p:cNvPr id="7" name="Subtitle 2"/>
          <p:cNvSpPr txBox="1">
            <a:spLocks/>
          </p:cNvSpPr>
          <p:nvPr/>
        </p:nvSpPr>
        <p:spPr>
          <a:xfrm>
            <a:off x="336997" y="2354439"/>
            <a:ext cx="5651679" cy="32172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t>This week we are going to learn how to tell the time in German. You will need to recap numbers first on the following slide.</a:t>
            </a:r>
          </a:p>
          <a:p>
            <a:pPr algn="l"/>
            <a:endParaRPr lang="en-GB" dirty="0"/>
          </a:p>
          <a:p>
            <a:pPr algn="l"/>
            <a:r>
              <a:rPr lang="en-GB" dirty="0"/>
              <a:t>What do you think of this?</a:t>
            </a:r>
          </a:p>
          <a:p>
            <a:pPr algn="l"/>
            <a:endParaRPr lang="en-GB" u="sng" dirty="0"/>
          </a:p>
        </p:txBody>
      </p:sp>
      <p:pic>
        <p:nvPicPr>
          <p:cNvPr id="9" name="Picture 8"/>
          <p:cNvPicPr>
            <a:picLocks noChangeAspect="1"/>
          </p:cNvPicPr>
          <p:nvPr/>
        </p:nvPicPr>
        <p:blipFill>
          <a:blip r:embed="rId2"/>
          <a:stretch>
            <a:fillRect/>
          </a:stretch>
        </p:blipFill>
        <p:spPr>
          <a:xfrm>
            <a:off x="6107806" y="2286413"/>
            <a:ext cx="5393028" cy="5085274"/>
          </a:xfrm>
          <a:prstGeom prst="rect">
            <a:avLst/>
          </a:prstGeom>
        </p:spPr>
      </p:pic>
    </p:spTree>
    <p:extLst>
      <p:ext uri="{BB962C8B-B14F-4D97-AF65-F5344CB8AC3E}">
        <p14:creationId xmlns:p14="http://schemas.microsoft.com/office/powerpoint/2010/main" val="1521202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7843A1-0E8C-4D8D-BEF1-AD2CA0F146E9}"/>
              </a:ext>
            </a:extLst>
          </p:cNvPr>
          <p:cNvPicPr>
            <a:picLocks noChangeAspect="1"/>
          </p:cNvPicPr>
          <p:nvPr/>
        </p:nvPicPr>
        <p:blipFill>
          <a:blip r:embed="rId4"/>
          <a:stretch>
            <a:fillRect/>
          </a:stretch>
        </p:blipFill>
        <p:spPr>
          <a:xfrm>
            <a:off x="299622" y="535796"/>
            <a:ext cx="11892378" cy="7046110"/>
          </a:xfrm>
          <a:prstGeom prst="rect">
            <a:avLst/>
          </a:prstGeom>
        </p:spPr>
      </p:pic>
      <p:sp>
        <p:nvSpPr>
          <p:cNvPr id="5" name="TextBox 4">
            <a:extLst>
              <a:ext uri="{FF2B5EF4-FFF2-40B4-BE49-F238E27FC236}">
                <a16:creationId xmlns:a16="http://schemas.microsoft.com/office/drawing/2014/main" id="{55301973-D8AA-4E16-8DEE-CA82336A24E4}"/>
              </a:ext>
            </a:extLst>
          </p:cNvPr>
          <p:cNvSpPr txBox="1"/>
          <p:nvPr/>
        </p:nvSpPr>
        <p:spPr>
          <a:xfrm>
            <a:off x="1680437" y="376770"/>
            <a:ext cx="9130748" cy="1200329"/>
          </a:xfrm>
          <a:prstGeom prst="rect">
            <a:avLst/>
          </a:prstGeom>
          <a:solidFill>
            <a:schemeClr val="bg1"/>
          </a:solidFill>
        </p:spPr>
        <p:txBody>
          <a:bodyPr wrap="square" rtlCol="0">
            <a:spAutoFit/>
          </a:bodyPr>
          <a:lstStyle/>
          <a:p>
            <a:r>
              <a:rPr lang="en-GB" sz="2400" dirty="0"/>
              <a:t>We are going to learn some big numbers this week. First let’s recap the numbers 1-12. Click on the listening track</a:t>
            </a:r>
          </a:p>
          <a:p>
            <a:endParaRPr lang="en-GB" sz="2400" dirty="0"/>
          </a:p>
        </p:txBody>
      </p:sp>
      <p:pic>
        <p:nvPicPr>
          <p:cNvPr id="6" name="05 Unit 2 ex 1">
            <a:hlinkClick r:id="" action="ppaction://media"/>
            <a:extLst>
              <a:ext uri="{FF2B5EF4-FFF2-40B4-BE49-F238E27FC236}">
                <a16:creationId xmlns:a16="http://schemas.microsoft.com/office/drawing/2014/main" id="{B636EC09-7309-45CC-A553-BB6B8FB71C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126760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D67973A-25E9-46DB-8DBC-9DD3F1D7F0B8}"/>
              </a:ext>
            </a:extLst>
          </p:cNvPr>
          <p:cNvGrpSpPr/>
          <p:nvPr/>
        </p:nvGrpSpPr>
        <p:grpSpPr>
          <a:xfrm>
            <a:off x="6241774" y="1084682"/>
            <a:ext cx="6509407" cy="4688636"/>
            <a:chOff x="6241774" y="1084682"/>
            <a:chExt cx="6509407" cy="4688636"/>
          </a:xfrm>
        </p:grpSpPr>
        <p:sp>
          <p:nvSpPr>
            <p:cNvPr id="4" name="TextBox 3">
              <a:extLst>
                <a:ext uri="{FF2B5EF4-FFF2-40B4-BE49-F238E27FC236}">
                  <a16:creationId xmlns:a16="http://schemas.microsoft.com/office/drawing/2014/main" id="{BB68FCD1-E3E5-49AD-89D2-7853CF8C0FC7}"/>
                </a:ext>
              </a:extLst>
            </p:cNvPr>
            <p:cNvSpPr txBox="1"/>
            <p:nvPr/>
          </p:nvSpPr>
          <p:spPr>
            <a:xfrm>
              <a:off x="6241774" y="1084682"/>
              <a:ext cx="6509407" cy="892552"/>
            </a:xfrm>
            <a:prstGeom prst="rect">
              <a:avLst/>
            </a:prstGeom>
            <a:solidFill>
              <a:schemeClr val="bg1"/>
            </a:solidFill>
          </p:spPr>
          <p:txBody>
            <a:bodyPr wrap="square" rtlCol="0">
              <a:spAutoFit/>
            </a:bodyPr>
            <a:lstStyle/>
            <a:p>
              <a:r>
                <a:rPr lang="en-GB" sz="2400" dirty="0"/>
                <a:t>Now let’s look at 13-19. What do you notice?</a:t>
              </a:r>
            </a:p>
            <a:p>
              <a:endParaRPr lang="en-GB" sz="2800" dirty="0"/>
            </a:p>
          </p:txBody>
        </p:sp>
        <p:pic>
          <p:nvPicPr>
            <p:cNvPr id="5" name="Picture 4">
              <a:extLst>
                <a:ext uri="{FF2B5EF4-FFF2-40B4-BE49-F238E27FC236}">
                  <a16:creationId xmlns:a16="http://schemas.microsoft.com/office/drawing/2014/main" id="{0CE93DAA-496F-46A7-9ED3-71AAFB49BF8B}"/>
                </a:ext>
              </a:extLst>
            </p:cNvPr>
            <p:cNvPicPr>
              <a:picLocks noChangeAspect="1"/>
            </p:cNvPicPr>
            <p:nvPr/>
          </p:nvPicPr>
          <p:blipFill>
            <a:blip r:embed="rId2"/>
            <a:stretch>
              <a:fillRect/>
            </a:stretch>
          </p:blipFill>
          <p:spPr>
            <a:xfrm>
              <a:off x="6504228" y="1832608"/>
              <a:ext cx="2373382" cy="3940710"/>
            </a:xfrm>
            <a:prstGeom prst="rect">
              <a:avLst/>
            </a:prstGeom>
          </p:spPr>
        </p:pic>
      </p:grpSp>
      <p:sp>
        <p:nvSpPr>
          <p:cNvPr id="6" name="Rectangle 5">
            <a:extLst>
              <a:ext uri="{FF2B5EF4-FFF2-40B4-BE49-F238E27FC236}">
                <a16:creationId xmlns:a16="http://schemas.microsoft.com/office/drawing/2014/main" id="{2024FA74-A8E2-4D05-BA12-BE243C41D9B6}"/>
              </a:ext>
            </a:extLst>
          </p:cNvPr>
          <p:cNvSpPr/>
          <p:nvPr/>
        </p:nvSpPr>
        <p:spPr>
          <a:xfrm>
            <a:off x="145774" y="1724619"/>
            <a:ext cx="6096000" cy="3693319"/>
          </a:xfrm>
          <a:prstGeom prst="rect">
            <a:avLst/>
          </a:prstGeom>
        </p:spPr>
        <p:txBody>
          <a:bodyPr>
            <a:spAutoFit/>
          </a:bodyPr>
          <a:lstStyle/>
          <a:p>
            <a:r>
              <a:rPr lang="en-GB" sz="2600" dirty="0"/>
              <a:t>1- </a:t>
            </a:r>
            <a:r>
              <a:rPr lang="en-GB" sz="2600" dirty="0" err="1"/>
              <a:t>eins</a:t>
            </a:r>
            <a:endParaRPr lang="en-GB" sz="2600" dirty="0"/>
          </a:p>
          <a:p>
            <a:r>
              <a:rPr lang="en-GB" sz="2600" dirty="0"/>
              <a:t>2- </a:t>
            </a:r>
            <a:r>
              <a:rPr lang="en-GB" sz="2600" dirty="0" err="1"/>
              <a:t>zwei</a:t>
            </a:r>
            <a:endParaRPr lang="en-GB" sz="2600" dirty="0"/>
          </a:p>
          <a:p>
            <a:r>
              <a:rPr lang="en-GB" sz="2600" dirty="0"/>
              <a:t>3- </a:t>
            </a:r>
            <a:r>
              <a:rPr lang="en-GB" sz="2600" dirty="0" err="1"/>
              <a:t>drei</a:t>
            </a:r>
            <a:endParaRPr lang="en-GB" sz="2600" dirty="0"/>
          </a:p>
          <a:p>
            <a:r>
              <a:rPr lang="en-GB" sz="2600" dirty="0"/>
              <a:t>4- </a:t>
            </a:r>
            <a:r>
              <a:rPr lang="en-GB" sz="2600" dirty="0" err="1"/>
              <a:t>vier</a:t>
            </a:r>
            <a:endParaRPr lang="en-GB" sz="2600" dirty="0"/>
          </a:p>
          <a:p>
            <a:r>
              <a:rPr lang="en-GB" sz="2600" dirty="0"/>
              <a:t>5-fünf</a:t>
            </a:r>
          </a:p>
          <a:p>
            <a:r>
              <a:rPr lang="en-GB" sz="2600" dirty="0"/>
              <a:t>6-sechs</a:t>
            </a:r>
          </a:p>
          <a:p>
            <a:r>
              <a:rPr lang="en-GB" sz="2600" dirty="0"/>
              <a:t>7-sieben</a:t>
            </a:r>
          </a:p>
          <a:p>
            <a:r>
              <a:rPr lang="en-GB" sz="2600" dirty="0"/>
              <a:t>8-acht</a:t>
            </a:r>
          </a:p>
          <a:p>
            <a:r>
              <a:rPr lang="en-GB" sz="2600" dirty="0"/>
              <a:t>9- </a:t>
            </a:r>
            <a:r>
              <a:rPr lang="en-GB" sz="2600" dirty="0" err="1"/>
              <a:t>neun</a:t>
            </a:r>
            <a:endParaRPr lang="en-GB" sz="2600" dirty="0"/>
          </a:p>
        </p:txBody>
      </p:sp>
      <p:sp>
        <p:nvSpPr>
          <p:cNvPr id="7" name="Rectangle 6">
            <a:extLst>
              <a:ext uri="{FF2B5EF4-FFF2-40B4-BE49-F238E27FC236}">
                <a16:creationId xmlns:a16="http://schemas.microsoft.com/office/drawing/2014/main" id="{07514632-18E6-4ABC-A063-A6DA85E752B4}"/>
              </a:ext>
            </a:extLst>
          </p:cNvPr>
          <p:cNvSpPr/>
          <p:nvPr/>
        </p:nvSpPr>
        <p:spPr>
          <a:xfrm>
            <a:off x="14547" y="262948"/>
            <a:ext cx="6096000" cy="1569660"/>
          </a:xfrm>
          <a:prstGeom prst="rect">
            <a:avLst/>
          </a:prstGeom>
        </p:spPr>
        <p:txBody>
          <a:bodyPr>
            <a:spAutoFit/>
          </a:bodyPr>
          <a:lstStyle/>
          <a:p>
            <a:r>
              <a:rPr lang="en-GB" sz="2400" dirty="0"/>
              <a:t>The numbers 1-9 are very important and we will see those again later when we count from 20-100 so I would like you to say them in your head a few times now. </a:t>
            </a:r>
          </a:p>
        </p:txBody>
      </p:sp>
      <p:sp>
        <p:nvSpPr>
          <p:cNvPr id="9" name="TextBox 8">
            <a:extLst>
              <a:ext uri="{FF2B5EF4-FFF2-40B4-BE49-F238E27FC236}">
                <a16:creationId xmlns:a16="http://schemas.microsoft.com/office/drawing/2014/main" id="{477B8F2D-9959-4C02-BB31-E5BB280C640A}"/>
              </a:ext>
            </a:extLst>
          </p:cNvPr>
          <p:cNvSpPr txBox="1"/>
          <p:nvPr/>
        </p:nvSpPr>
        <p:spPr>
          <a:xfrm>
            <a:off x="6504228" y="5628692"/>
            <a:ext cx="4684541" cy="892552"/>
          </a:xfrm>
          <a:prstGeom prst="rect">
            <a:avLst/>
          </a:prstGeom>
          <a:noFill/>
        </p:spPr>
        <p:txBody>
          <a:bodyPr wrap="square" rtlCol="0">
            <a:spAutoFit/>
          </a:bodyPr>
          <a:lstStyle/>
          <a:p>
            <a:r>
              <a:rPr lang="en-GB" sz="2600" u="sng" dirty="0"/>
              <a:t>Notice</a:t>
            </a:r>
            <a:r>
              <a:rPr lang="en-GB" sz="2600" dirty="0"/>
              <a:t> the </a:t>
            </a:r>
            <a:r>
              <a:rPr lang="en-GB" sz="2600" b="1" dirty="0"/>
              <a:t>s</a:t>
            </a:r>
            <a:r>
              <a:rPr lang="en-GB" sz="2600" dirty="0"/>
              <a:t> is missing off </a:t>
            </a:r>
            <a:r>
              <a:rPr lang="en-GB" sz="2600" dirty="0" err="1"/>
              <a:t>sechs</a:t>
            </a:r>
            <a:r>
              <a:rPr lang="en-GB" sz="2600" dirty="0"/>
              <a:t> and the </a:t>
            </a:r>
            <a:r>
              <a:rPr lang="en-GB" sz="2600" b="1" dirty="0" err="1"/>
              <a:t>en</a:t>
            </a:r>
            <a:r>
              <a:rPr lang="en-GB" sz="2600" dirty="0"/>
              <a:t> is missing of </a:t>
            </a:r>
            <a:r>
              <a:rPr lang="en-GB" sz="2600" dirty="0" err="1"/>
              <a:t>sieben</a:t>
            </a:r>
            <a:r>
              <a:rPr lang="en-GB" sz="2600" dirty="0"/>
              <a:t>, </a:t>
            </a:r>
          </a:p>
        </p:txBody>
      </p:sp>
    </p:spTree>
    <p:extLst>
      <p:ext uri="{BB962C8B-B14F-4D97-AF65-F5344CB8AC3E}">
        <p14:creationId xmlns:p14="http://schemas.microsoft.com/office/powerpoint/2010/main" val="16779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504" y="291547"/>
            <a:ext cx="10515600" cy="1325563"/>
          </a:xfrm>
        </p:spPr>
        <p:txBody>
          <a:bodyPr>
            <a:normAutofit fontScale="90000"/>
          </a:bodyPr>
          <a:lstStyle/>
          <a:p>
            <a:r>
              <a:rPr lang="en-GB" sz="3000" dirty="0"/>
              <a:t>You are now well on the way to learning all of your numbers.</a:t>
            </a:r>
            <a:br>
              <a:rPr lang="en-GB" sz="3000" dirty="0"/>
            </a:br>
            <a:r>
              <a:rPr lang="en-GB" sz="3000" dirty="0"/>
              <a:t>Lets look at the following. Make a note of these in your books:</a:t>
            </a:r>
            <a:br>
              <a:rPr lang="en-GB" sz="3000" dirty="0"/>
            </a:br>
            <a:r>
              <a:rPr lang="en-GB" sz="3000" dirty="0"/>
              <a:t> </a:t>
            </a:r>
          </a:p>
        </p:txBody>
      </p:sp>
      <p:sp>
        <p:nvSpPr>
          <p:cNvPr id="3" name="Content Placeholder 2"/>
          <p:cNvSpPr>
            <a:spLocks noGrp="1"/>
          </p:cNvSpPr>
          <p:nvPr>
            <p:ph idx="1"/>
          </p:nvPr>
        </p:nvSpPr>
        <p:spPr>
          <a:xfrm>
            <a:off x="767861" y="1325563"/>
            <a:ext cx="10515600" cy="4351338"/>
          </a:xfrm>
        </p:spPr>
        <p:txBody>
          <a:bodyPr>
            <a:noAutofit/>
          </a:bodyPr>
          <a:lstStyle/>
          <a:p>
            <a:pPr marL="0" indent="0">
              <a:buNone/>
            </a:pPr>
            <a:r>
              <a:rPr lang="en-GB" sz="3400" dirty="0"/>
              <a:t>20 -</a:t>
            </a:r>
            <a:r>
              <a:rPr lang="en-GB" sz="3400" dirty="0" err="1"/>
              <a:t>zwanzig</a:t>
            </a:r>
            <a:endParaRPr lang="en-GB" sz="3400" dirty="0"/>
          </a:p>
          <a:p>
            <a:pPr marL="0" indent="0">
              <a:buNone/>
            </a:pPr>
            <a:r>
              <a:rPr lang="en-GB" sz="3400" dirty="0"/>
              <a:t>30- </a:t>
            </a:r>
            <a:r>
              <a:rPr lang="en-GB" sz="3400" dirty="0" err="1"/>
              <a:t>dreißig</a:t>
            </a:r>
            <a:endParaRPr lang="en-GB" sz="3400" dirty="0"/>
          </a:p>
          <a:p>
            <a:pPr marL="0" indent="0">
              <a:buNone/>
            </a:pPr>
            <a:r>
              <a:rPr lang="en-GB" sz="3400" dirty="0"/>
              <a:t>40 – </a:t>
            </a:r>
            <a:r>
              <a:rPr lang="en-GB" sz="3400" dirty="0" err="1"/>
              <a:t>vierzig</a:t>
            </a:r>
            <a:endParaRPr lang="en-GB" sz="3400" dirty="0"/>
          </a:p>
          <a:p>
            <a:pPr marL="0" indent="0">
              <a:buNone/>
            </a:pPr>
            <a:r>
              <a:rPr lang="en-GB" sz="3400" dirty="0"/>
              <a:t>50 – </a:t>
            </a:r>
            <a:r>
              <a:rPr lang="en-GB" sz="3400" dirty="0" err="1"/>
              <a:t>fünfzig</a:t>
            </a:r>
            <a:endParaRPr lang="en-GB" sz="3400" dirty="0"/>
          </a:p>
          <a:p>
            <a:pPr marL="0" indent="0">
              <a:buNone/>
            </a:pPr>
            <a:r>
              <a:rPr lang="en-GB" sz="3400" dirty="0"/>
              <a:t>60 – </a:t>
            </a:r>
            <a:r>
              <a:rPr lang="en-GB" sz="3400" dirty="0" err="1"/>
              <a:t>sechzig</a:t>
            </a:r>
            <a:endParaRPr lang="en-GB" sz="3400" dirty="0"/>
          </a:p>
          <a:p>
            <a:pPr marL="0" indent="0">
              <a:buNone/>
            </a:pPr>
            <a:r>
              <a:rPr lang="en-GB" sz="3400" dirty="0"/>
              <a:t>70 – </a:t>
            </a:r>
            <a:r>
              <a:rPr lang="en-GB" sz="3400" dirty="0" err="1"/>
              <a:t>siebzig</a:t>
            </a:r>
            <a:endParaRPr lang="en-GB" sz="3400" dirty="0"/>
          </a:p>
          <a:p>
            <a:pPr marL="0" indent="0">
              <a:buNone/>
            </a:pPr>
            <a:r>
              <a:rPr lang="en-GB" sz="3400" dirty="0"/>
              <a:t>80 – </a:t>
            </a:r>
            <a:r>
              <a:rPr lang="en-GB" sz="3400" dirty="0" err="1"/>
              <a:t>achtzig</a:t>
            </a:r>
            <a:endParaRPr lang="en-GB" sz="3400" dirty="0"/>
          </a:p>
          <a:p>
            <a:pPr marL="0" indent="0">
              <a:buNone/>
            </a:pPr>
            <a:r>
              <a:rPr lang="en-GB" sz="3400" dirty="0"/>
              <a:t>90- </a:t>
            </a:r>
            <a:r>
              <a:rPr lang="en-GB" sz="3400" dirty="0" err="1"/>
              <a:t>neunzig</a:t>
            </a:r>
            <a:endParaRPr lang="en-GB" sz="3400" dirty="0"/>
          </a:p>
        </p:txBody>
      </p:sp>
      <p:sp>
        <p:nvSpPr>
          <p:cNvPr id="4" name="TextBox 3">
            <a:extLst>
              <a:ext uri="{FF2B5EF4-FFF2-40B4-BE49-F238E27FC236}">
                <a16:creationId xmlns:a16="http://schemas.microsoft.com/office/drawing/2014/main" id="{669A1407-4F2F-4111-8673-A422C5D703D5}"/>
              </a:ext>
            </a:extLst>
          </p:cNvPr>
          <p:cNvSpPr txBox="1"/>
          <p:nvPr/>
        </p:nvSpPr>
        <p:spPr>
          <a:xfrm>
            <a:off x="5657709" y="1490008"/>
            <a:ext cx="3788287" cy="1938992"/>
          </a:xfrm>
          <a:prstGeom prst="rect">
            <a:avLst/>
          </a:prstGeom>
          <a:noFill/>
        </p:spPr>
        <p:txBody>
          <a:bodyPr wrap="square" rtlCol="0">
            <a:spAutoFit/>
          </a:bodyPr>
          <a:lstStyle/>
          <a:p>
            <a:r>
              <a:rPr lang="en-GB" sz="2400" dirty="0"/>
              <a:t>Be careful not to muddle up </a:t>
            </a:r>
            <a:r>
              <a:rPr lang="en-GB" sz="2400" dirty="0" err="1"/>
              <a:t>zehn</a:t>
            </a:r>
            <a:r>
              <a:rPr lang="en-GB" sz="2400" dirty="0"/>
              <a:t> and zig, especially when listening to numbers. </a:t>
            </a:r>
          </a:p>
          <a:p>
            <a:r>
              <a:rPr lang="en-GB" sz="2400" dirty="0" err="1"/>
              <a:t>fünfzehn</a:t>
            </a:r>
            <a:r>
              <a:rPr lang="en-GB" sz="2400" dirty="0"/>
              <a:t> = 15</a:t>
            </a:r>
          </a:p>
          <a:p>
            <a:r>
              <a:rPr lang="en-GB" sz="2400" dirty="0" err="1"/>
              <a:t>fünfzig</a:t>
            </a:r>
            <a:r>
              <a:rPr lang="en-GB" sz="2400" dirty="0"/>
              <a:t> = 50</a:t>
            </a:r>
          </a:p>
        </p:txBody>
      </p:sp>
      <p:sp>
        <p:nvSpPr>
          <p:cNvPr id="5" name="TextBox 4">
            <a:extLst>
              <a:ext uri="{FF2B5EF4-FFF2-40B4-BE49-F238E27FC236}">
                <a16:creationId xmlns:a16="http://schemas.microsoft.com/office/drawing/2014/main" id="{E7F3942F-D190-487D-8BA4-CD46030A1231}"/>
              </a:ext>
            </a:extLst>
          </p:cNvPr>
          <p:cNvSpPr txBox="1"/>
          <p:nvPr/>
        </p:nvSpPr>
        <p:spPr>
          <a:xfrm>
            <a:off x="4867421" y="4063224"/>
            <a:ext cx="4684541" cy="2492990"/>
          </a:xfrm>
          <a:prstGeom prst="rect">
            <a:avLst/>
          </a:prstGeom>
          <a:noFill/>
        </p:spPr>
        <p:txBody>
          <a:bodyPr wrap="square" rtlCol="0">
            <a:spAutoFit/>
          </a:bodyPr>
          <a:lstStyle/>
          <a:p>
            <a:r>
              <a:rPr lang="en-GB" sz="2600" u="sng" dirty="0"/>
              <a:t>Notice</a:t>
            </a:r>
            <a:r>
              <a:rPr lang="en-GB" sz="2600" dirty="0"/>
              <a:t> the </a:t>
            </a:r>
            <a:r>
              <a:rPr lang="en-GB" sz="2600" b="1" dirty="0"/>
              <a:t>s</a:t>
            </a:r>
            <a:r>
              <a:rPr lang="en-GB" sz="2600" dirty="0"/>
              <a:t> is missing off </a:t>
            </a:r>
            <a:r>
              <a:rPr lang="en-GB" sz="2600" dirty="0" err="1"/>
              <a:t>sechs</a:t>
            </a:r>
            <a:r>
              <a:rPr lang="en-GB" sz="2600" dirty="0"/>
              <a:t> and the </a:t>
            </a:r>
            <a:r>
              <a:rPr lang="en-GB" sz="2600" b="1" dirty="0" err="1"/>
              <a:t>en</a:t>
            </a:r>
            <a:r>
              <a:rPr lang="en-GB" sz="2600" dirty="0"/>
              <a:t> is missing of </a:t>
            </a:r>
            <a:r>
              <a:rPr lang="en-GB" sz="2600" dirty="0" err="1"/>
              <a:t>sieben</a:t>
            </a:r>
            <a:r>
              <a:rPr lang="en-GB" sz="2600" dirty="0"/>
              <a:t>, just like with 16 and 17</a:t>
            </a:r>
          </a:p>
          <a:p>
            <a:endParaRPr lang="en-GB" sz="2600" dirty="0"/>
          </a:p>
          <a:p>
            <a:r>
              <a:rPr lang="en-GB" sz="2600" dirty="0"/>
              <a:t>Also, </a:t>
            </a:r>
            <a:r>
              <a:rPr lang="en-GB" sz="2600" dirty="0" err="1"/>
              <a:t>dreißig</a:t>
            </a:r>
            <a:r>
              <a:rPr lang="en-GB" sz="2600" dirty="0"/>
              <a:t> isn’t written with a z but it sounds the same</a:t>
            </a:r>
          </a:p>
        </p:txBody>
      </p:sp>
    </p:spTree>
    <p:extLst>
      <p:ext uri="{BB962C8B-B14F-4D97-AF65-F5344CB8AC3E}">
        <p14:creationId xmlns:p14="http://schemas.microsoft.com/office/powerpoint/2010/main" val="254940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504" y="291547"/>
            <a:ext cx="10515600" cy="1325563"/>
          </a:xfrm>
        </p:spPr>
        <p:txBody>
          <a:bodyPr>
            <a:normAutofit fontScale="90000"/>
          </a:bodyPr>
          <a:lstStyle/>
          <a:p>
            <a:r>
              <a:rPr lang="en-GB" sz="3000" dirty="0"/>
              <a:t>We now have everything we need to put the numbers together.</a:t>
            </a:r>
            <a:br>
              <a:rPr lang="en-GB" sz="3000" dirty="0"/>
            </a:br>
            <a:r>
              <a:rPr lang="en-GB" sz="3000" dirty="0"/>
              <a:t>Let’s look at how it works. For all numbers 21-99 we say the second number first in German. For example…</a:t>
            </a:r>
            <a:br>
              <a:rPr lang="en-GB" sz="3000" dirty="0"/>
            </a:br>
            <a:r>
              <a:rPr lang="en-GB" sz="3000" dirty="0"/>
              <a:t> </a:t>
            </a:r>
          </a:p>
        </p:txBody>
      </p:sp>
      <p:sp>
        <p:nvSpPr>
          <p:cNvPr id="7" name="Content Placeholder 2">
            <a:extLst>
              <a:ext uri="{FF2B5EF4-FFF2-40B4-BE49-F238E27FC236}">
                <a16:creationId xmlns:a16="http://schemas.microsoft.com/office/drawing/2014/main" id="{1EE569A5-61CF-4064-B43A-875B7F4B72E7}"/>
              </a:ext>
            </a:extLst>
          </p:cNvPr>
          <p:cNvSpPr>
            <a:spLocks noGrp="1"/>
          </p:cNvSpPr>
          <p:nvPr>
            <p:ph idx="1"/>
          </p:nvPr>
        </p:nvSpPr>
        <p:spPr>
          <a:xfrm>
            <a:off x="838200" y="710302"/>
            <a:ext cx="10515600" cy="4351338"/>
          </a:xfrm>
        </p:spPr>
        <p:txBody>
          <a:bodyPr>
            <a:normAutofit/>
          </a:bodyPr>
          <a:lstStyle/>
          <a:p>
            <a:pPr marL="0" indent="0">
              <a:buNone/>
            </a:pPr>
            <a:endParaRPr lang="en-GB" dirty="0"/>
          </a:p>
          <a:p>
            <a:pPr marL="0" indent="0">
              <a:buNone/>
            </a:pPr>
            <a:endParaRPr lang="en-GB" dirty="0"/>
          </a:p>
          <a:p>
            <a:pPr marL="0" indent="0">
              <a:buNone/>
            </a:pPr>
            <a:endParaRPr lang="en-GB" dirty="0"/>
          </a:p>
        </p:txBody>
      </p:sp>
      <p:pic>
        <p:nvPicPr>
          <p:cNvPr id="18" name="Picture 17">
            <a:extLst>
              <a:ext uri="{FF2B5EF4-FFF2-40B4-BE49-F238E27FC236}">
                <a16:creationId xmlns:a16="http://schemas.microsoft.com/office/drawing/2014/main" id="{A6B30D35-0F03-4A4C-BAC9-C86E1EA37124}"/>
              </a:ext>
            </a:extLst>
          </p:cNvPr>
          <p:cNvPicPr>
            <a:picLocks noChangeAspect="1"/>
          </p:cNvPicPr>
          <p:nvPr/>
        </p:nvPicPr>
        <p:blipFill>
          <a:blip r:embed="rId2"/>
          <a:stretch>
            <a:fillRect/>
          </a:stretch>
        </p:blipFill>
        <p:spPr>
          <a:xfrm>
            <a:off x="2438399" y="2085561"/>
            <a:ext cx="5426276" cy="2918515"/>
          </a:xfrm>
          <a:prstGeom prst="rect">
            <a:avLst/>
          </a:prstGeom>
        </p:spPr>
      </p:pic>
      <p:sp>
        <p:nvSpPr>
          <p:cNvPr id="3" name="TextBox 2">
            <a:extLst>
              <a:ext uri="{FF2B5EF4-FFF2-40B4-BE49-F238E27FC236}">
                <a16:creationId xmlns:a16="http://schemas.microsoft.com/office/drawing/2014/main" id="{1C2C565F-52D9-4589-813F-AB65BA09AF5B}"/>
              </a:ext>
            </a:extLst>
          </p:cNvPr>
          <p:cNvSpPr txBox="1"/>
          <p:nvPr/>
        </p:nvSpPr>
        <p:spPr>
          <a:xfrm>
            <a:off x="1180977" y="5403273"/>
            <a:ext cx="11135714" cy="1138773"/>
          </a:xfrm>
          <a:prstGeom prst="rect">
            <a:avLst/>
          </a:prstGeom>
          <a:noFill/>
        </p:spPr>
        <p:txBody>
          <a:bodyPr wrap="square" rtlCol="0">
            <a:spAutoFit/>
          </a:bodyPr>
          <a:lstStyle/>
          <a:p>
            <a:r>
              <a:rPr lang="en-US" sz="3400" dirty="0"/>
              <a:t>22=</a:t>
            </a:r>
            <a:r>
              <a:rPr lang="en-US" sz="3400" dirty="0" err="1"/>
              <a:t>zweiundzwanzig</a:t>
            </a:r>
            <a:r>
              <a:rPr lang="en-US" sz="3400" dirty="0"/>
              <a:t>          87=</a:t>
            </a:r>
            <a:r>
              <a:rPr lang="en-US" sz="3400" dirty="0" err="1"/>
              <a:t>siebenundachtzig</a:t>
            </a:r>
            <a:r>
              <a:rPr lang="en-US" sz="3400" dirty="0"/>
              <a:t> </a:t>
            </a:r>
          </a:p>
          <a:p>
            <a:r>
              <a:rPr lang="en-US" sz="3400" dirty="0"/>
              <a:t>35 = </a:t>
            </a:r>
            <a:r>
              <a:rPr lang="en-US" sz="3400" dirty="0" err="1"/>
              <a:t>fünfunddreißig</a:t>
            </a:r>
            <a:r>
              <a:rPr lang="en-US" sz="3400" dirty="0"/>
              <a:t>          49=</a:t>
            </a:r>
            <a:r>
              <a:rPr lang="en-US" sz="3400" dirty="0" err="1"/>
              <a:t>neunundvierzig</a:t>
            </a:r>
            <a:endParaRPr lang="en-GB" sz="3400" dirty="0"/>
          </a:p>
        </p:txBody>
      </p:sp>
    </p:spTree>
    <p:extLst>
      <p:ext uri="{BB962C8B-B14F-4D97-AF65-F5344CB8AC3E}">
        <p14:creationId xmlns:p14="http://schemas.microsoft.com/office/powerpoint/2010/main" val="97839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AD5200BA-F5D8-47EC-AEA3-73FBEA14902F}"/>
              </a:ext>
            </a:extLst>
          </p:cNvPr>
          <p:cNvSpPr>
            <a:spLocks noGrp="1"/>
          </p:cNvSpPr>
          <p:nvPr>
            <p:ph type="title"/>
          </p:nvPr>
        </p:nvSpPr>
        <p:spPr>
          <a:xfrm>
            <a:off x="838200" y="115888"/>
            <a:ext cx="10515600" cy="1325563"/>
          </a:xfrm>
        </p:spPr>
        <p:txBody>
          <a:bodyPr>
            <a:normAutofit fontScale="90000"/>
          </a:bodyPr>
          <a:lstStyle/>
          <a:p>
            <a:pPr algn="l"/>
            <a:r>
              <a:rPr lang="en-GB" altLang="en-US" sz="3600" u="sng" dirty="0">
                <a:latin typeface="Comic Sans MS" panose="030F0702030302020204" pitchFamily="66" charset="0"/>
              </a:rPr>
              <a:t>Wie </a:t>
            </a:r>
            <a:r>
              <a:rPr lang="en-GB" altLang="en-US" sz="3600" u="sng" dirty="0" err="1">
                <a:latin typeface="Comic Sans MS" panose="030F0702030302020204" pitchFamily="66" charset="0"/>
              </a:rPr>
              <a:t>viel</a:t>
            </a:r>
            <a:r>
              <a:rPr lang="en-GB" altLang="en-US" sz="3600" u="sng" dirty="0">
                <a:latin typeface="Comic Sans MS" panose="030F0702030302020204" pitchFamily="66" charset="0"/>
              </a:rPr>
              <a:t> </a:t>
            </a:r>
            <a:r>
              <a:rPr lang="en-GB" altLang="en-US" sz="3600" u="sng" dirty="0" err="1">
                <a:latin typeface="Comic Sans MS" panose="030F0702030302020204" pitchFamily="66" charset="0"/>
              </a:rPr>
              <a:t>Uhr</a:t>
            </a:r>
            <a:r>
              <a:rPr lang="en-GB" altLang="en-US" sz="3600" u="sng" dirty="0">
                <a:latin typeface="Comic Sans MS" panose="030F0702030302020204" pitchFamily="66" charset="0"/>
              </a:rPr>
              <a:t> </a:t>
            </a:r>
            <a:r>
              <a:rPr lang="en-GB" altLang="en-US" sz="3600" u="sng" dirty="0" err="1">
                <a:latin typeface="Comic Sans MS" panose="030F0702030302020204" pitchFamily="66" charset="0"/>
              </a:rPr>
              <a:t>ist</a:t>
            </a:r>
            <a:r>
              <a:rPr lang="en-GB" altLang="en-US" sz="3600" u="sng" dirty="0">
                <a:latin typeface="Comic Sans MS" panose="030F0702030302020204" pitchFamily="66" charset="0"/>
              </a:rPr>
              <a:t> es?- What time is it?</a:t>
            </a:r>
            <a:br>
              <a:rPr lang="en-GB" altLang="en-US" sz="3600" u="sng" dirty="0">
                <a:latin typeface="Comic Sans MS" panose="030F0702030302020204" pitchFamily="66" charset="0"/>
              </a:rPr>
            </a:br>
            <a:r>
              <a:rPr lang="en-GB" altLang="en-US" sz="2900" dirty="0">
                <a:latin typeface="Comic Sans MS" panose="030F0702030302020204" pitchFamily="66" charset="0"/>
              </a:rPr>
              <a:t>This is how you do the o’clock times in the 24hr clock. Make a note of a couple of examples.</a:t>
            </a:r>
          </a:p>
        </p:txBody>
      </p:sp>
      <p:grpSp>
        <p:nvGrpSpPr>
          <p:cNvPr id="2" name="Group 14">
            <a:extLst>
              <a:ext uri="{FF2B5EF4-FFF2-40B4-BE49-F238E27FC236}">
                <a16:creationId xmlns:a16="http://schemas.microsoft.com/office/drawing/2014/main" id="{EAAC37C2-5BFE-45CD-9B2E-CF5E8E54A45F}"/>
              </a:ext>
            </a:extLst>
          </p:cNvPr>
          <p:cNvGrpSpPr>
            <a:grpSpLocks/>
          </p:cNvGrpSpPr>
          <p:nvPr/>
        </p:nvGrpSpPr>
        <p:grpSpPr bwMode="auto">
          <a:xfrm>
            <a:off x="2351089" y="1484313"/>
            <a:ext cx="2928937" cy="1422400"/>
            <a:chOff x="755576" y="1484784"/>
            <a:chExt cx="2928922" cy="1421557"/>
          </a:xfrm>
        </p:grpSpPr>
        <p:pic>
          <p:nvPicPr>
            <p:cNvPr id="4121" name="Picture 2" descr="http://www.sweetcounter.co.uk/images/products/digital-clocks---download-now-117.jpg">
              <a:extLst>
                <a:ext uri="{FF2B5EF4-FFF2-40B4-BE49-F238E27FC236}">
                  <a16:creationId xmlns:a16="http://schemas.microsoft.com/office/drawing/2014/main" id="{52F18AEC-12A2-419B-895C-1C752034DD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84784"/>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2" name="TextBox 8">
              <a:extLst>
                <a:ext uri="{FF2B5EF4-FFF2-40B4-BE49-F238E27FC236}">
                  <a16:creationId xmlns:a16="http://schemas.microsoft.com/office/drawing/2014/main" id="{A7DF5091-64C1-481A-A813-714A7D957ADF}"/>
                </a:ext>
              </a:extLst>
            </p:cNvPr>
            <p:cNvSpPr txBox="1">
              <a:spLocks noChangeArrowheads="1"/>
            </p:cNvSpPr>
            <p:nvPr/>
          </p:nvSpPr>
          <p:spPr bwMode="auto">
            <a:xfrm>
              <a:off x="1619672" y="1916832"/>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0000"/>
                  </a:solidFill>
                  <a:latin typeface="Arial" panose="020B0604020202020204" pitchFamily="34" charset="0"/>
                </a:rPr>
                <a:t>08:00</a:t>
              </a:r>
            </a:p>
          </p:txBody>
        </p:sp>
      </p:grpSp>
      <p:grpSp>
        <p:nvGrpSpPr>
          <p:cNvPr id="3" name="Group 15">
            <a:extLst>
              <a:ext uri="{FF2B5EF4-FFF2-40B4-BE49-F238E27FC236}">
                <a16:creationId xmlns:a16="http://schemas.microsoft.com/office/drawing/2014/main" id="{B61BB93C-9B05-419B-AC9C-5B05BA82D270}"/>
              </a:ext>
            </a:extLst>
          </p:cNvPr>
          <p:cNvGrpSpPr>
            <a:grpSpLocks/>
          </p:cNvGrpSpPr>
          <p:nvPr/>
        </p:nvGrpSpPr>
        <p:grpSpPr bwMode="auto">
          <a:xfrm>
            <a:off x="2351089" y="3213101"/>
            <a:ext cx="2928937" cy="1420813"/>
            <a:chOff x="827584" y="3140968"/>
            <a:chExt cx="2928922" cy="1421557"/>
          </a:xfrm>
        </p:grpSpPr>
        <p:pic>
          <p:nvPicPr>
            <p:cNvPr id="4119" name="Picture 2" descr="http://www.sweetcounter.co.uk/images/products/digital-clocks---download-now-117.jpg">
              <a:extLst>
                <a:ext uri="{FF2B5EF4-FFF2-40B4-BE49-F238E27FC236}">
                  <a16:creationId xmlns:a16="http://schemas.microsoft.com/office/drawing/2014/main" id="{48E6874B-AED5-4242-B15A-A908694106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140968"/>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Rectangle 9">
              <a:extLst>
                <a:ext uri="{FF2B5EF4-FFF2-40B4-BE49-F238E27FC236}">
                  <a16:creationId xmlns:a16="http://schemas.microsoft.com/office/drawing/2014/main" id="{F1B9844F-C80A-4595-8506-91DF5434DD44}"/>
                </a:ext>
              </a:extLst>
            </p:cNvPr>
            <p:cNvSpPr>
              <a:spLocks noChangeArrowheads="1"/>
            </p:cNvSpPr>
            <p:nvPr/>
          </p:nvSpPr>
          <p:spPr bwMode="auto">
            <a:xfrm>
              <a:off x="1619672" y="3573016"/>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00B050"/>
                  </a:solidFill>
                  <a:latin typeface="Arial" panose="020B0604020202020204" pitchFamily="34" charset="0"/>
                </a:rPr>
                <a:t>03:00</a:t>
              </a:r>
              <a:endParaRPr lang="en-GB" altLang="en-US" sz="2800">
                <a:solidFill>
                  <a:srgbClr val="00B050"/>
                </a:solidFill>
                <a:latin typeface="Arial" panose="020B0604020202020204" pitchFamily="34" charset="0"/>
              </a:endParaRPr>
            </a:p>
          </p:txBody>
        </p:sp>
      </p:grpSp>
      <p:grpSp>
        <p:nvGrpSpPr>
          <p:cNvPr id="4" name="Group 16">
            <a:extLst>
              <a:ext uri="{FF2B5EF4-FFF2-40B4-BE49-F238E27FC236}">
                <a16:creationId xmlns:a16="http://schemas.microsoft.com/office/drawing/2014/main" id="{7B2692BF-8E90-4B58-814A-E8690EC671FA}"/>
              </a:ext>
            </a:extLst>
          </p:cNvPr>
          <p:cNvGrpSpPr>
            <a:grpSpLocks/>
          </p:cNvGrpSpPr>
          <p:nvPr/>
        </p:nvGrpSpPr>
        <p:grpSpPr bwMode="auto">
          <a:xfrm>
            <a:off x="2351089" y="4868863"/>
            <a:ext cx="2928937" cy="1422400"/>
            <a:chOff x="827584" y="4869160"/>
            <a:chExt cx="2928922" cy="1421557"/>
          </a:xfrm>
        </p:grpSpPr>
        <p:pic>
          <p:nvPicPr>
            <p:cNvPr id="4117" name="Picture 2" descr="http://www.sweetcounter.co.uk/images/products/digital-clocks---download-now-117.jpg">
              <a:extLst>
                <a:ext uri="{FF2B5EF4-FFF2-40B4-BE49-F238E27FC236}">
                  <a16:creationId xmlns:a16="http://schemas.microsoft.com/office/drawing/2014/main" id="{1DC3B614-CC26-49D9-9B7A-6853EDD1D0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4869160"/>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8" name="Rectangle 10">
              <a:extLst>
                <a:ext uri="{FF2B5EF4-FFF2-40B4-BE49-F238E27FC236}">
                  <a16:creationId xmlns:a16="http://schemas.microsoft.com/office/drawing/2014/main" id="{46CF8F43-7DD5-429A-AD27-EA9993BF21DC}"/>
                </a:ext>
              </a:extLst>
            </p:cNvPr>
            <p:cNvSpPr>
              <a:spLocks noChangeArrowheads="1"/>
            </p:cNvSpPr>
            <p:nvPr/>
          </p:nvSpPr>
          <p:spPr bwMode="auto">
            <a:xfrm>
              <a:off x="1691680" y="5301208"/>
              <a:ext cx="120898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0070C0"/>
                  </a:solidFill>
                  <a:latin typeface="Arial" panose="020B0604020202020204" pitchFamily="34" charset="0"/>
                </a:rPr>
                <a:t>14:00</a:t>
              </a:r>
              <a:endParaRPr lang="en-GB" altLang="en-US" sz="1800">
                <a:solidFill>
                  <a:srgbClr val="0070C0"/>
                </a:solidFill>
                <a:latin typeface="Arial" panose="020B0604020202020204" pitchFamily="34" charset="0"/>
              </a:endParaRPr>
            </a:p>
            <a:p>
              <a:pPr eaLnBrk="1" hangingPunct="1">
                <a:spcBef>
                  <a:spcPct val="0"/>
                </a:spcBef>
                <a:buFontTx/>
                <a:buNone/>
              </a:pPr>
              <a:endParaRPr lang="en-GB" altLang="en-US" sz="1800">
                <a:latin typeface="Arial" panose="020B0604020202020204" pitchFamily="34" charset="0"/>
              </a:endParaRPr>
            </a:p>
          </p:txBody>
        </p:sp>
      </p:grpSp>
      <p:grpSp>
        <p:nvGrpSpPr>
          <p:cNvPr id="5" name="Group 17">
            <a:extLst>
              <a:ext uri="{FF2B5EF4-FFF2-40B4-BE49-F238E27FC236}">
                <a16:creationId xmlns:a16="http://schemas.microsoft.com/office/drawing/2014/main" id="{C8BBB63C-9665-4AC2-8D66-5DDFD03B415C}"/>
              </a:ext>
            </a:extLst>
          </p:cNvPr>
          <p:cNvGrpSpPr>
            <a:grpSpLocks/>
          </p:cNvGrpSpPr>
          <p:nvPr/>
        </p:nvGrpSpPr>
        <p:grpSpPr bwMode="auto">
          <a:xfrm>
            <a:off x="6888164" y="1484313"/>
            <a:ext cx="2928937" cy="1422400"/>
            <a:chOff x="5292080" y="1484784"/>
            <a:chExt cx="2928922" cy="1421557"/>
          </a:xfrm>
        </p:grpSpPr>
        <p:pic>
          <p:nvPicPr>
            <p:cNvPr id="4115" name="Picture 2" descr="http://www.sweetcounter.co.uk/images/products/digital-clocks---download-now-117.jpg">
              <a:extLst>
                <a:ext uri="{FF2B5EF4-FFF2-40B4-BE49-F238E27FC236}">
                  <a16:creationId xmlns:a16="http://schemas.microsoft.com/office/drawing/2014/main" id="{02070043-3B81-42AC-A388-BE54F13E74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1484784"/>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 name="Rectangle 11">
              <a:extLst>
                <a:ext uri="{FF2B5EF4-FFF2-40B4-BE49-F238E27FC236}">
                  <a16:creationId xmlns:a16="http://schemas.microsoft.com/office/drawing/2014/main" id="{4535D864-1502-4DD1-8AC4-19B4ACDF8F83}"/>
                </a:ext>
              </a:extLst>
            </p:cNvPr>
            <p:cNvSpPr>
              <a:spLocks noChangeArrowheads="1"/>
            </p:cNvSpPr>
            <p:nvPr/>
          </p:nvSpPr>
          <p:spPr bwMode="auto">
            <a:xfrm>
              <a:off x="6228184" y="1916832"/>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C000"/>
                  </a:solidFill>
                  <a:latin typeface="Arial" panose="020B0604020202020204" pitchFamily="34" charset="0"/>
                </a:rPr>
                <a:t>17:00</a:t>
              </a:r>
              <a:endParaRPr lang="en-GB" altLang="en-US" sz="1800">
                <a:solidFill>
                  <a:srgbClr val="FFC000"/>
                </a:solidFill>
                <a:latin typeface="Arial" panose="020B0604020202020204" pitchFamily="34" charset="0"/>
              </a:endParaRPr>
            </a:p>
          </p:txBody>
        </p:sp>
      </p:grpSp>
      <p:grpSp>
        <p:nvGrpSpPr>
          <p:cNvPr id="6" name="Group 18">
            <a:extLst>
              <a:ext uri="{FF2B5EF4-FFF2-40B4-BE49-F238E27FC236}">
                <a16:creationId xmlns:a16="http://schemas.microsoft.com/office/drawing/2014/main" id="{B0DC882F-AEAA-44EF-BAF6-C45CAF075050}"/>
              </a:ext>
            </a:extLst>
          </p:cNvPr>
          <p:cNvGrpSpPr>
            <a:grpSpLocks/>
          </p:cNvGrpSpPr>
          <p:nvPr/>
        </p:nvGrpSpPr>
        <p:grpSpPr bwMode="auto">
          <a:xfrm>
            <a:off x="6816725" y="3141663"/>
            <a:ext cx="2928938" cy="1420812"/>
            <a:chOff x="5292080" y="3140968"/>
            <a:chExt cx="2928922" cy="1421557"/>
          </a:xfrm>
        </p:grpSpPr>
        <p:pic>
          <p:nvPicPr>
            <p:cNvPr id="4113" name="Picture 2" descr="http://www.sweetcounter.co.uk/images/products/digital-clocks---download-now-117.jpg">
              <a:extLst>
                <a:ext uri="{FF2B5EF4-FFF2-40B4-BE49-F238E27FC236}">
                  <a16:creationId xmlns:a16="http://schemas.microsoft.com/office/drawing/2014/main" id="{7FD1E5A4-A68A-4C74-B493-5E06924F07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3140968"/>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Rectangle 12">
              <a:extLst>
                <a:ext uri="{FF2B5EF4-FFF2-40B4-BE49-F238E27FC236}">
                  <a16:creationId xmlns:a16="http://schemas.microsoft.com/office/drawing/2014/main" id="{E651C4DA-5880-40CB-9EAD-9AE54D34F9B9}"/>
                </a:ext>
              </a:extLst>
            </p:cNvPr>
            <p:cNvSpPr>
              <a:spLocks noChangeArrowheads="1"/>
            </p:cNvSpPr>
            <p:nvPr/>
          </p:nvSpPr>
          <p:spPr bwMode="auto">
            <a:xfrm>
              <a:off x="6228184" y="3573016"/>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latin typeface="Arial" panose="020B0604020202020204" pitchFamily="34" charset="0"/>
                </a:rPr>
                <a:t>20:00</a:t>
              </a:r>
              <a:endParaRPr lang="en-GB" altLang="en-US" sz="1800">
                <a:latin typeface="Arial" panose="020B0604020202020204" pitchFamily="34" charset="0"/>
              </a:endParaRPr>
            </a:p>
          </p:txBody>
        </p:sp>
      </p:grpSp>
      <p:grpSp>
        <p:nvGrpSpPr>
          <p:cNvPr id="7" name="Group 19">
            <a:extLst>
              <a:ext uri="{FF2B5EF4-FFF2-40B4-BE49-F238E27FC236}">
                <a16:creationId xmlns:a16="http://schemas.microsoft.com/office/drawing/2014/main" id="{EBD37E49-3B6D-4B8F-885F-D4D03C500514}"/>
              </a:ext>
            </a:extLst>
          </p:cNvPr>
          <p:cNvGrpSpPr>
            <a:grpSpLocks/>
          </p:cNvGrpSpPr>
          <p:nvPr/>
        </p:nvGrpSpPr>
        <p:grpSpPr bwMode="auto">
          <a:xfrm>
            <a:off x="6816725" y="4797426"/>
            <a:ext cx="2928938" cy="1420813"/>
            <a:chOff x="5220072" y="4797152"/>
            <a:chExt cx="2928922" cy="1421557"/>
          </a:xfrm>
        </p:grpSpPr>
        <p:pic>
          <p:nvPicPr>
            <p:cNvPr id="4111" name="Picture 2" descr="http://www.sweetcounter.co.uk/images/products/digital-clocks---download-now-117.jpg">
              <a:extLst>
                <a:ext uri="{FF2B5EF4-FFF2-40B4-BE49-F238E27FC236}">
                  <a16:creationId xmlns:a16="http://schemas.microsoft.com/office/drawing/2014/main" id="{EBBDE6B8-C996-4D8B-9E1B-B6915531D4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4797152"/>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Rectangle 13">
              <a:extLst>
                <a:ext uri="{FF2B5EF4-FFF2-40B4-BE49-F238E27FC236}">
                  <a16:creationId xmlns:a16="http://schemas.microsoft.com/office/drawing/2014/main" id="{BF928CD7-24FD-4EC1-A7B4-D11A2C10D046}"/>
                </a:ext>
              </a:extLst>
            </p:cNvPr>
            <p:cNvSpPr>
              <a:spLocks noChangeArrowheads="1"/>
            </p:cNvSpPr>
            <p:nvPr/>
          </p:nvSpPr>
          <p:spPr bwMode="auto">
            <a:xfrm>
              <a:off x="6228184" y="5229200"/>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00FF"/>
                  </a:solidFill>
                  <a:latin typeface="Arial" panose="020B0604020202020204" pitchFamily="34" charset="0"/>
                </a:rPr>
                <a:t>23:00</a:t>
              </a:r>
              <a:endParaRPr lang="en-GB" altLang="en-US" sz="1800">
                <a:solidFill>
                  <a:srgbClr val="FF00FF"/>
                </a:solidFill>
                <a:latin typeface="Arial" panose="020B0604020202020204" pitchFamily="34" charset="0"/>
              </a:endParaRPr>
            </a:p>
          </p:txBody>
        </p:sp>
      </p:grpSp>
      <p:sp>
        <p:nvSpPr>
          <p:cNvPr id="21" name="TextBox 20">
            <a:extLst>
              <a:ext uri="{FF2B5EF4-FFF2-40B4-BE49-F238E27FC236}">
                <a16:creationId xmlns:a16="http://schemas.microsoft.com/office/drawing/2014/main" id="{2C443976-E838-4B9B-B8F4-C48D1C234C45}"/>
              </a:ext>
            </a:extLst>
          </p:cNvPr>
          <p:cNvSpPr txBox="1">
            <a:spLocks noChangeArrowheads="1"/>
          </p:cNvSpPr>
          <p:nvPr/>
        </p:nvSpPr>
        <p:spPr bwMode="auto">
          <a:xfrm>
            <a:off x="2566988" y="2708276"/>
            <a:ext cx="2538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acht  Uhr.</a:t>
            </a:r>
          </a:p>
        </p:txBody>
      </p:sp>
      <p:sp>
        <p:nvSpPr>
          <p:cNvPr id="22" name="TextBox 21">
            <a:extLst>
              <a:ext uri="{FF2B5EF4-FFF2-40B4-BE49-F238E27FC236}">
                <a16:creationId xmlns:a16="http://schemas.microsoft.com/office/drawing/2014/main" id="{3A1865A4-BF1A-4B1B-A957-3D6D22122598}"/>
              </a:ext>
            </a:extLst>
          </p:cNvPr>
          <p:cNvSpPr txBox="1">
            <a:spLocks noChangeArrowheads="1"/>
          </p:cNvSpPr>
          <p:nvPr/>
        </p:nvSpPr>
        <p:spPr bwMode="auto">
          <a:xfrm>
            <a:off x="2640013" y="4437063"/>
            <a:ext cx="2392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drei Uhr.</a:t>
            </a:r>
          </a:p>
        </p:txBody>
      </p:sp>
      <p:sp>
        <p:nvSpPr>
          <p:cNvPr id="23" name="TextBox 22">
            <a:extLst>
              <a:ext uri="{FF2B5EF4-FFF2-40B4-BE49-F238E27FC236}">
                <a16:creationId xmlns:a16="http://schemas.microsoft.com/office/drawing/2014/main" id="{1853FE8F-6E8E-4DB6-AB1F-831A21CCFED8}"/>
              </a:ext>
            </a:extLst>
          </p:cNvPr>
          <p:cNvSpPr txBox="1">
            <a:spLocks noChangeArrowheads="1"/>
          </p:cNvSpPr>
          <p:nvPr/>
        </p:nvSpPr>
        <p:spPr bwMode="auto">
          <a:xfrm>
            <a:off x="2351088" y="6021388"/>
            <a:ext cx="3033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vierzehn Uhr.</a:t>
            </a:r>
          </a:p>
        </p:txBody>
      </p:sp>
      <p:sp>
        <p:nvSpPr>
          <p:cNvPr id="24" name="TextBox 23">
            <a:extLst>
              <a:ext uri="{FF2B5EF4-FFF2-40B4-BE49-F238E27FC236}">
                <a16:creationId xmlns:a16="http://schemas.microsoft.com/office/drawing/2014/main" id="{09E7FEB4-3996-4CEA-BC32-A6215A56CE81}"/>
              </a:ext>
            </a:extLst>
          </p:cNvPr>
          <p:cNvSpPr txBox="1">
            <a:spLocks noChangeArrowheads="1"/>
          </p:cNvSpPr>
          <p:nvPr/>
        </p:nvSpPr>
        <p:spPr bwMode="auto">
          <a:xfrm>
            <a:off x="6816725" y="2708276"/>
            <a:ext cx="306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siebzehn Uhr.</a:t>
            </a:r>
          </a:p>
        </p:txBody>
      </p:sp>
      <p:sp>
        <p:nvSpPr>
          <p:cNvPr id="25" name="TextBox 24">
            <a:extLst>
              <a:ext uri="{FF2B5EF4-FFF2-40B4-BE49-F238E27FC236}">
                <a16:creationId xmlns:a16="http://schemas.microsoft.com/office/drawing/2014/main" id="{DF5543FA-4B3C-43D4-AA4F-B8FBDECA11C0}"/>
              </a:ext>
            </a:extLst>
          </p:cNvPr>
          <p:cNvSpPr txBox="1">
            <a:spLocks noChangeArrowheads="1"/>
          </p:cNvSpPr>
          <p:nvPr/>
        </p:nvSpPr>
        <p:spPr bwMode="auto">
          <a:xfrm>
            <a:off x="6816726" y="4292601"/>
            <a:ext cx="2917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zwanzig Uhr.</a:t>
            </a:r>
          </a:p>
        </p:txBody>
      </p:sp>
      <p:sp>
        <p:nvSpPr>
          <p:cNvPr id="26" name="TextBox 25">
            <a:extLst>
              <a:ext uri="{FF2B5EF4-FFF2-40B4-BE49-F238E27FC236}">
                <a16:creationId xmlns:a16="http://schemas.microsoft.com/office/drawing/2014/main" id="{95F7A6A7-2FF8-4964-8C3C-DA0C7DB719BA}"/>
              </a:ext>
            </a:extLst>
          </p:cNvPr>
          <p:cNvSpPr txBox="1">
            <a:spLocks noChangeArrowheads="1"/>
          </p:cNvSpPr>
          <p:nvPr/>
        </p:nvSpPr>
        <p:spPr bwMode="auto">
          <a:xfrm>
            <a:off x="6311901" y="6021388"/>
            <a:ext cx="4005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dreiundzwanzig Uhr.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21"/>
                                        </p:tgtEl>
                                        <p:attrNameLst>
                                          <p:attrName>style.visibility</p:attrName>
                                        </p:attrNameLst>
                                      </p:cBhvr>
                                      <p:to>
                                        <p:strVal val="visible"/>
                                      </p:to>
                                    </p:set>
                                    <p:anim calcmode="discrete" valueType="clr">
                                      <p:cBhvr override="childStyle">
                                        <p:cTn id="11"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1"/>
                                        </p:tgtEl>
                                        <p:attrNameLst>
                                          <p:attrName>fillcolor</p:attrName>
                                        </p:attrNameLst>
                                      </p:cBhvr>
                                      <p:tavLst>
                                        <p:tav tm="0">
                                          <p:val>
                                            <p:clrVal>
                                              <a:schemeClr val="accent2"/>
                                            </p:clrVal>
                                          </p:val>
                                        </p:tav>
                                        <p:tav tm="50000">
                                          <p:val>
                                            <p:clrVal>
                                              <a:schemeClr val="hlink"/>
                                            </p:clrVal>
                                          </p:val>
                                        </p:tav>
                                      </p:tavLst>
                                    </p:anim>
                                    <p:set>
                                      <p:cBhvr>
                                        <p:cTn id="13" dur="80"/>
                                        <p:tgtEl>
                                          <p:spTgt spid="21"/>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22"/>
                                        </p:tgtEl>
                                        <p:attrNameLst>
                                          <p:attrName>style.visibility</p:attrName>
                                        </p:attrNameLst>
                                      </p:cBhvr>
                                      <p:to>
                                        <p:strVal val="visible"/>
                                      </p:to>
                                    </p:set>
                                    <p:anim calcmode="discrete" valueType="clr">
                                      <p:cBhvr override="childStyle">
                                        <p:cTn id="22"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2"/>
                                        </p:tgtEl>
                                        <p:attrNameLst>
                                          <p:attrName>fillcolor</p:attrName>
                                        </p:attrNameLst>
                                      </p:cBhvr>
                                      <p:tavLst>
                                        <p:tav tm="0">
                                          <p:val>
                                            <p:clrVal>
                                              <a:schemeClr val="accent2"/>
                                            </p:clrVal>
                                          </p:val>
                                        </p:tav>
                                        <p:tav tm="50000">
                                          <p:val>
                                            <p:clrVal>
                                              <a:schemeClr val="hlink"/>
                                            </p:clrVal>
                                          </p:val>
                                        </p:tav>
                                      </p:tavLst>
                                    </p:anim>
                                    <p:set>
                                      <p:cBhvr>
                                        <p:cTn id="24" dur="80"/>
                                        <p:tgtEl>
                                          <p:spTgt spid="22"/>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23"/>
                                        </p:tgtEl>
                                        <p:attrNameLst>
                                          <p:attrName>style.visibility</p:attrName>
                                        </p:attrNameLst>
                                      </p:cBhvr>
                                      <p:to>
                                        <p:strVal val="visible"/>
                                      </p:to>
                                    </p:set>
                                    <p:anim calcmode="discrete" valueType="clr">
                                      <p:cBhvr override="childStyle">
                                        <p:cTn id="33"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23"/>
                                        </p:tgtEl>
                                        <p:attrNameLst>
                                          <p:attrName>fillcolor</p:attrName>
                                        </p:attrNameLst>
                                      </p:cBhvr>
                                      <p:tavLst>
                                        <p:tav tm="0">
                                          <p:val>
                                            <p:clrVal>
                                              <a:schemeClr val="accent2"/>
                                            </p:clrVal>
                                          </p:val>
                                        </p:tav>
                                        <p:tav tm="50000">
                                          <p:val>
                                            <p:clrVal>
                                              <a:schemeClr val="hlink"/>
                                            </p:clrVal>
                                          </p:val>
                                        </p:tav>
                                      </p:tavLst>
                                    </p:anim>
                                    <p:set>
                                      <p:cBhvr>
                                        <p:cTn id="35" dur="80"/>
                                        <p:tgtEl>
                                          <p:spTgt spid="23"/>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24"/>
                                        </p:tgtEl>
                                        <p:attrNameLst>
                                          <p:attrName>style.visibility</p:attrName>
                                        </p:attrNameLst>
                                      </p:cBhvr>
                                      <p:to>
                                        <p:strVal val="visible"/>
                                      </p:to>
                                    </p:set>
                                    <p:anim calcmode="discrete" valueType="clr">
                                      <p:cBhvr override="childStyle">
                                        <p:cTn id="44"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24"/>
                                        </p:tgtEl>
                                        <p:attrNameLst>
                                          <p:attrName>fillcolor</p:attrName>
                                        </p:attrNameLst>
                                      </p:cBhvr>
                                      <p:tavLst>
                                        <p:tav tm="0">
                                          <p:val>
                                            <p:clrVal>
                                              <a:schemeClr val="accent2"/>
                                            </p:clrVal>
                                          </p:val>
                                        </p:tav>
                                        <p:tav tm="50000">
                                          <p:val>
                                            <p:clrVal>
                                              <a:schemeClr val="hlink"/>
                                            </p:clrVal>
                                          </p:val>
                                        </p:tav>
                                      </p:tavLst>
                                    </p:anim>
                                    <p:set>
                                      <p:cBhvr>
                                        <p:cTn id="46" dur="80"/>
                                        <p:tgtEl>
                                          <p:spTgt spid="24"/>
                                        </p:tgtEl>
                                        <p:attrNameLst>
                                          <p:attrName>fill.type</p:attrName>
                                        </p:attrNameLst>
                                      </p:cBhvr>
                                      <p:to>
                                        <p:strVal val="solid"/>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7" presetClass="entr" presetSubtype="0" fill="hold" grpId="0" nodeType="clickEffect">
                                  <p:stCondLst>
                                    <p:cond delay="0"/>
                                  </p:stCondLst>
                                  <p:iterate type="lt">
                                    <p:tmPct val="50000"/>
                                  </p:iterate>
                                  <p:childTnLst>
                                    <p:set>
                                      <p:cBhvr>
                                        <p:cTn id="54" dur="1" fill="hold">
                                          <p:stCondLst>
                                            <p:cond delay="0"/>
                                          </p:stCondLst>
                                        </p:cTn>
                                        <p:tgtEl>
                                          <p:spTgt spid="25"/>
                                        </p:tgtEl>
                                        <p:attrNameLst>
                                          <p:attrName>style.visibility</p:attrName>
                                        </p:attrNameLst>
                                      </p:cBhvr>
                                      <p:to>
                                        <p:strVal val="visible"/>
                                      </p:to>
                                    </p:set>
                                    <p:anim calcmode="discrete" valueType="clr">
                                      <p:cBhvr override="childStyle">
                                        <p:cTn id="55"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25"/>
                                        </p:tgtEl>
                                        <p:attrNameLst>
                                          <p:attrName>fillcolor</p:attrName>
                                        </p:attrNameLst>
                                      </p:cBhvr>
                                      <p:tavLst>
                                        <p:tav tm="0">
                                          <p:val>
                                            <p:clrVal>
                                              <a:schemeClr val="accent2"/>
                                            </p:clrVal>
                                          </p:val>
                                        </p:tav>
                                        <p:tav tm="50000">
                                          <p:val>
                                            <p:clrVal>
                                              <a:schemeClr val="hlink"/>
                                            </p:clrVal>
                                          </p:val>
                                        </p:tav>
                                      </p:tavLst>
                                    </p:anim>
                                    <p:set>
                                      <p:cBhvr>
                                        <p:cTn id="57" dur="80"/>
                                        <p:tgtEl>
                                          <p:spTgt spid="25"/>
                                        </p:tgtEl>
                                        <p:attrNameLst>
                                          <p:attrName>fill.type</p:attrName>
                                        </p:attrNameLst>
                                      </p:cBhvr>
                                      <p:to>
                                        <p:strVal val="solid"/>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26"/>
                                        </p:tgtEl>
                                        <p:attrNameLst>
                                          <p:attrName>style.visibility</p:attrName>
                                        </p:attrNameLst>
                                      </p:cBhvr>
                                      <p:to>
                                        <p:strVal val="visible"/>
                                      </p:to>
                                    </p:set>
                                    <p:anim calcmode="discrete" valueType="clr">
                                      <p:cBhvr override="childStyle">
                                        <p:cTn id="66"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26"/>
                                        </p:tgtEl>
                                        <p:attrNameLst>
                                          <p:attrName>fillcolor</p:attrName>
                                        </p:attrNameLst>
                                      </p:cBhvr>
                                      <p:tavLst>
                                        <p:tav tm="0">
                                          <p:val>
                                            <p:clrVal>
                                              <a:schemeClr val="accent2"/>
                                            </p:clrVal>
                                          </p:val>
                                        </p:tav>
                                        <p:tav tm="50000">
                                          <p:val>
                                            <p:clrVal>
                                              <a:schemeClr val="hlink"/>
                                            </p:clrVal>
                                          </p:val>
                                        </p:tav>
                                      </p:tavLst>
                                    </p:anim>
                                    <p:set>
                                      <p:cBhvr>
                                        <p:cTn id="68" dur="80"/>
                                        <p:tgtEl>
                                          <p:spTgt spid="26"/>
                                        </p:tgtEl>
                                        <p:attrNameLst>
                                          <p:attrName>fill.type</p:attrName>
                                        </p:attrNameLst>
                                      </p:cBhvr>
                                      <p:to>
                                        <p:strVal val="solid"/>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grpId="1" nodeType="clickEffect">
                                  <p:stCondLst>
                                    <p:cond delay="0"/>
                                  </p:stCondLst>
                                  <p:iterate type="lt">
                                    <p:tmAbs val="0"/>
                                  </p:iterate>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1" nodeType="withEffect">
                                  <p:stCondLst>
                                    <p:cond delay="0"/>
                                  </p:stCondLst>
                                  <p:iterate type="lt">
                                    <p:tmAbs val="0"/>
                                  </p:iterate>
                                  <p:childTnLst>
                                    <p:set>
                                      <p:cBhvr>
                                        <p:cTn id="74" dur="1" fill="hold">
                                          <p:stCondLst>
                                            <p:cond delay="0"/>
                                          </p:stCondLst>
                                        </p:cTn>
                                        <p:tgtEl>
                                          <p:spTgt spid="22"/>
                                        </p:tgtEl>
                                        <p:attrNameLst>
                                          <p:attrName>style.visibility</p:attrName>
                                        </p:attrNameLst>
                                      </p:cBhvr>
                                      <p:to>
                                        <p:strVal val="hidden"/>
                                      </p:to>
                                    </p:set>
                                  </p:childTnLst>
                                </p:cTn>
                              </p:par>
                              <p:par>
                                <p:cTn id="75" presetID="1" presetClass="exit" presetSubtype="0" fill="hold" grpId="1" nodeType="withEffect">
                                  <p:stCondLst>
                                    <p:cond delay="0"/>
                                  </p:stCondLst>
                                  <p:iterate type="lt">
                                    <p:tmAbs val="0"/>
                                  </p:iterate>
                                  <p:childTnLst>
                                    <p:set>
                                      <p:cBhvr>
                                        <p:cTn id="76" dur="1" fill="hold">
                                          <p:stCondLst>
                                            <p:cond delay="0"/>
                                          </p:stCondLst>
                                        </p:cTn>
                                        <p:tgtEl>
                                          <p:spTgt spid="23"/>
                                        </p:tgtEl>
                                        <p:attrNameLst>
                                          <p:attrName>style.visibility</p:attrName>
                                        </p:attrNameLst>
                                      </p:cBhvr>
                                      <p:to>
                                        <p:strVal val="hidden"/>
                                      </p:to>
                                    </p:set>
                                  </p:childTnLst>
                                </p:cTn>
                              </p:par>
                              <p:par>
                                <p:cTn id="77" presetID="1" presetClass="exit" presetSubtype="0" fill="hold" grpId="1" nodeType="withEffect">
                                  <p:stCondLst>
                                    <p:cond delay="0"/>
                                  </p:stCondLst>
                                  <p:iterate type="lt">
                                    <p:tmAbs val="0"/>
                                  </p:iterate>
                                  <p:childTnLst>
                                    <p:set>
                                      <p:cBhvr>
                                        <p:cTn id="78" dur="1" fill="hold">
                                          <p:stCondLst>
                                            <p:cond delay="0"/>
                                          </p:stCondLst>
                                        </p:cTn>
                                        <p:tgtEl>
                                          <p:spTgt spid="24"/>
                                        </p:tgtEl>
                                        <p:attrNameLst>
                                          <p:attrName>style.visibility</p:attrName>
                                        </p:attrNameLst>
                                      </p:cBhvr>
                                      <p:to>
                                        <p:strVal val="hidden"/>
                                      </p:to>
                                    </p:set>
                                  </p:childTnLst>
                                </p:cTn>
                              </p:par>
                              <p:par>
                                <p:cTn id="79" presetID="1" presetClass="exit" presetSubtype="0" fill="hold" grpId="1" nodeType="withEffect">
                                  <p:stCondLst>
                                    <p:cond delay="0"/>
                                  </p:stCondLst>
                                  <p:iterate type="lt">
                                    <p:tmAbs val="0"/>
                                  </p:iterate>
                                  <p:childTnLst>
                                    <p:set>
                                      <p:cBhvr>
                                        <p:cTn id="80" dur="1" fill="hold">
                                          <p:stCondLst>
                                            <p:cond delay="0"/>
                                          </p:stCondLst>
                                        </p:cTn>
                                        <p:tgtEl>
                                          <p:spTgt spid="25"/>
                                        </p:tgtEl>
                                        <p:attrNameLst>
                                          <p:attrName>style.visibility</p:attrName>
                                        </p:attrNameLst>
                                      </p:cBhvr>
                                      <p:to>
                                        <p:strVal val="hidden"/>
                                      </p:to>
                                    </p:set>
                                  </p:childTnLst>
                                </p:cTn>
                              </p:par>
                              <p:par>
                                <p:cTn id="81" presetID="1" presetClass="exit" presetSubtype="0" fill="hold" grpId="1" nodeType="withEffect">
                                  <p:stCondLst>
                                    <p:cond delay="0"/>
                                  </p:stCondLst>
                                  <p:iterate type="lt">
                                    <p:tmAbs val="0"/>
                                  </p:iterate>
                                  <p:childTnLst>
                                    <p:set>
                                      <p:cBhvr>
                                        <p:cTn id="8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3" grpId="0"/>
      <p:bldP spid="23" grpId="1"/>
      <p:bldP spid="24" grpId="0"/>
      <p:bldP spid="24" grpId="1"/>
      <p:bldP spid="25" grpId="0"/>
      <p:bldP spid="25" grpId="1"/>
      <p:bldP spid="26" grpId="0"/>
      <p:bldP spid="2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A568E690-0E0B-4BE8-BDD3-AB84791C7F28}"/>
              </a:ext>
            </a:extLst>
          </p:cNvPr>
          <p:cNvSpPr>
            <a:spLocks noGrp="1"/>
          </p:cNvSpPr>
          <p:nvPr>
            <p:ph type="title"/>
          </p:nvPr>
        </p:nvSpPr>
        <p:spPr>
          <a:xfrm>
            <a:off x="315685" y="-41821"/>
            <a:ext cx="10515600" cy="1325563"/>
          </a:xfrm>
        </p:spPr>
        <p:txBody>
          <a:bodyPr>
            <a:normAutofit/>
          </a:bodyPr>
          <a:lstStyle/>
          <a:p>
            <a:pPr algn="l"/>
            <a:r>
              <a:rPr lang="en-GB" altLang="en-US" sz="2600" dirty="0">
                <a:latin typeface="Comic Sans MS" panose="030F0702030302020204" pitchFamily="66" charset="0"/>
              </a:rPr>
              <a:t>This is how you do other times. You say the o’clock time first and then just say the minutes. Write down a couple of examples.</a:t>
            </a:r>
          </a:p>
        </p:txBody>
      </p:sp>
      <p:grpSp>
        <p:nvGrpSpPr>
          <p:cNvPr id="2" name="Group 14">
            <a:extLst>
              <a:ext uri="{FF2B5EF4-FFF2-40B4-BE49-F238E27FC236}">
                <a16:creationId xmlns:a16="http://schemas.microsoft.com/office/drawing/2014/main" id="{A125132C-F562-4962-B114-5F87C69D521E}"/>
              </a:ext>
            </a:extLst>
          </p:cNvPr>
          <p:cNvGrpSpPr>
            <a:grpSpLocks/>
          </p:cNvGrpSpPr>
          <p:nvPr/>
        </p:nvGrpSpPr>
        <p:grpSpPr bwMode="auto">
          <a:xfrm>
            <a:off x="2424114" y="1125538"/>
            <a:ext cx="2928937" cy="1420812"/>
            <a:chOff x="755576" y="1484784"/>
            <a:chExt cx="2928922" cy="1421557"/>
          </a:xfrm>
        </p:grpSpPr>
        <p:pic>
          <p:nvPicPr>
            <p:cNvPr id="5145" name="Picture 2" descr="http://www.sweetcounter.co.uk/images/products/digital-clocks---download-now-117.jpg">
              <a:extLst>
                <a:ext uri="{FF2B5EF4-FFF2-40B4-BE49-F238E27FC236}">
                  <a16:creationId xmlns:a16="http://schemas.microsoft.com/office/drawing/2014/main" id="{40AA55E6-269F-41CB-BFD0-FA7D08DBB4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84784"/>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6" name="TextBox 8">
              <a:extLst>
                <a:ext uri="{FF2B5EF4-FFF2-40B4-BE49-F238E27FC236}">
                  <a16:creationId xmlns:a16="http://schemas.microsoft.com/office/drawing/2014/main" id="{DCFA20FD-7096-4A46-9599-3089C4287078}"/>
                </a:ext>
              </a:extLst>
            </p:cNvPr>
            <p:cNvSpPr txBox="1">
              <a:spLocks noChangeArrowheads="1"/>
            </p:cNvSpPr>
            <p:nvPr/>
          </p:nvSpPr>
          <p:spPr bwMode="auto">
            <a:xfrm>
              <a:off x="1619672" y="1916832"/>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0000"/>
                  </a:solidFill>
                  <a:latin typeface="Arial" panose="020B0604020202020204" pitchFamily="34" charset="0"/>
                </a:rPr>
                <a:t>08:05</a:t>
              </a:r>
            </a:p>
          </p:txBody>
        </p:sp>
      </p:grpSp>
      <p:grpSp>
        <p:nvGrpSpPr>
          <p:cNvPr id="3" name="Group 15">
            <a:extLst>
              <a:ext uri="{FF2B5EF4-FFF2-40B4-BE49-F238E27FC236}">
                <a16:creationId xmlns:a16="http://schemas.microsoft.com/office/drawing/2014/main" id="{44624464-A963-466B-B5F5-1B957E658024}"/>
              </a:ext>
            </a:extLst>
          </p:cNvPr>
          <p:cNvGrpSpPr>
            <a:grpSpLocks/>
          </p:cNvGrpSpPr>
          <p:nvPr/>
        </p:nvGrpSpPr>
        <p:grpSpPr bwMode="auto">
          <a:xfrm>
            <a:off x="2424114" y="2708275"/>
            <a:ext cx="2928937" cy="1422400"/>
            <a:chOff x="827584" y="3140968"/>
            <a:chExt cx="2928922" cy="1421557"/>
          </a:xfrm>
        </p:grpSpPr>
        <p:pic>
          <p:nvPicPr>
            <p:cNvPr id="5143" name="Picture 2" descr="http://www.sweetcounter.co.uk/images/products/digital-clocks---download-now-117.jpg">
              <a:extLst>
                <a:ext uri="{FF2B5EF4-FFF2-40B4-BE49-F238E27FC236}">
                  <a16:creationId xmlns:a16="http://schemas.microsoft.com/office/drawing/2014/main" id="{1AF5D94A-A56B-49C9-B68B-6679829FE3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140968"/>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4" name="Rectangle 9">
              <a:extLst>
                <a:ext uri="{FF2B5EF4-FFF2-40B4-BE49-F238E27FC236}">
                  <a16:creationId xmlns:a16="http://schemas.microsoft.com/office/drawing/2014/main" id="{8705DE37-30D4-4D7C-8B00-57E3307D148B}"/>
                </a:ext>
              </a:extLst>
            </p:cNvPr>
            <p:cNvSpPr>
              <a:spLocks noChangeArrowheads="1"/>
            </p:cNvSpPr>
            <p:nvPr/>
          </p:nvSpPr>
          <p:spPr bwMode="auto">
            <a:xfrm>
              <a:off x="1619672" y="3573016"/>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00B050"/>
                  </a:solidFill>
                  <a:latin typeface="Arial" panose="020B0604020202020204" pitchFamily="34" charset="0"/>
                </a:rPr>
                <a:t>03:10</a:t>
              </a:r>
              <a:endParaRPr lang="en-GB" altLang="en-US" sz="2800">
                <a:solidFill>
                  <a:srgbClr val="00B050"/>
                </a:solidFill>
                <a:latin typeface="Arial" panose="020B0604020202020204" pitchFamily="34" charset="0"/>
              </a:endParaRPr>
            </a:p>
          </p:txBody>
        </p:sp>
      </p:grpSp>
      <p:grpSp>
        <p:nvGrpSpPr>
          <p:cNvPr id="4" name="Group 16">
            <a:extLst>
              <a:ext uri="{FF2B5EF4-FFF2-40B4-BE49-F238E27FC236}">
                <a16:creationId xmlns:a16="http://schemas.microsoft.com/office/drawing/2014/main" id="{88A40516-9802-46B2-977B-02D1CC868490}"/>
              </a:ext>
            </a:extLst>
          </p:cNvPr>
          <p:cNvGrpSpPr>
            <a:grpSpLocks/>
          </p:cNvGrpSpPr>
          <p:nvPr/>
        </p:nvGrpSpPr>
        <p:grpSpPr bwMode="auto">
          <a:xfrm>
            <a:off x="2351089" y="4365626"/>
            <a:ext cx="2928937" cy="1420813"/>
            <a:chOff x="827584" y="4869160"/>
            <a:chExt cx="2928922" cy="1421557"/>
          </a:xfrm>
        </p:grpSpPr>
        <p:pic>
          <p:nvPicPr>
            <p:cNvPr id="5141" name="Picture 2" descr="http://www.sweetcounter.co.uk/images/products/digital-clocks---download-now-117.jpg">
              <a:extLst>
                <a:ext uri="{FF2B5EF4-FFF2-40B4-BE49-F238E27FC236}">
                  <a16:creationId xmlns:a16="http://schemas.microsoft.com/office/drawing/2014/main" id="{33F39874-4F79-47B8-BB24-E90C87F022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4869160"/>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2" name="Rectangle 10">
              <a:extLst>
                <a:ext uri="{FF2B5EF4-FFF2-40B4-BE49-F238E27FC236}">
                  <a16:creationId xmlns:a16="http://schemas.microsoft.com/office/drawing/2014/main" id="{A2145D47-2DA3-44C9-8398-3D8E35E32C3B}"/>
                </a:ext>
              </a:extLst>
            </p:cNvPr>
            <p:cNvSpPr>
              <a:spLocks noChangeArrowheads="1"/>
            </p:cNvSpPr>
            <p:nvPr/>
          </p:nvSpPr>
          <p:spPr bwMode="auto">
            <a:xfrm>
              <a:off x="1691680" y="5301208"/>
              <a:ext cx="120898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0070C0"/>
                  </a:solidFill>
                  <a:latin typeface="Arial" panose="020B0604020202020204" pitchFamily="34" charset="0"/>
                </a:rPr>
                <a:t>14:25</a:t>
              </a:r>
              <a:endParaRPr lang="en-GB" altLang="en-US" sz="1800">
                <a:solidFill>
                  <a:srgbClr val="0070C0"/>
                </a:solidFill>
                <a:latin typeface="Arial" panose="020B0604020202020204" pitchFamily="34" charset="0"/>
              </a:endParaRPr>
            </a:p>
            <a:p>
              <a:pPr eaLnBrk="1" hangingPunct="1">
                <a:spcBef>
                  <a:spcPct val="0"/>
                </a:spcBef>
                <a:buFontTx/>
                <a:buNone/>
              </a:pPr>
              <a:endParaRPr lang="en-GB" altLang="en-US" sz="1800">
                <a:latin typeface="Arial" panose="020B0604020202020204" pitchFamily="34" charset="0"/>
              </a:endParaRPr>
            </a:p>
          </p:txBody>
        </p:sp>
      </p:grpSp>
      <p:grpSp>
        <p:nvGrpSpPr>
          <p:cNvPr id="5" name="Group 17">
            <a:extLst>
              <a:ext uri="{FF2B5EF4-FFF2-40B4-BE49-F238E27FC236}">
                <a16:creationId xmlns:a16="http://schemas.microsoft.com/office/drawing/2014/main" id="{2E2CE0C2-48B6-4125-93DE-61A3A01024C6}"/>
              </a:ext>
            </a:extLst>
          </p:cNvPr>
          <p:cNvGrpSpPr>
            <a:grpSpLocks/>
          </p:cNvGrpSpPr>
          <p:nvPr/>
        </p:nvGrpSpPr>
        <p:grpSpPr bwMode="auto">
          <a:xfrm>
            <a:off x="6816725" y="1125538"/>
            <a:ext cx="2928938" cy="1420812"/>
            <a:chOff x="5292080" y="1484784"/>
            <a:chExt cx="2928922" cy="1421557"/>
          </a:xfrm>
        </p:grpSpPr>
        <p:pic>
          <p:nvPicPr>
            <p:cNvPr id="5139" name="Picture 2" descr="http://www.sweetcounter.co.uk/images/products/digital-clocks---download-now-117.jpg">
              <a:extLst>
                <a:ext uri="{FF2B5EF4-FFF2-40B4-BE49-F238E27FC236}">
                  <a16:creationId xmlns:a16="http://schemas.microsoft.com/office/drawing/2014/main" id="{C3AB4924-A6F7-4DE0-94C6-B99B3D0621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1484784"/>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 name="Rectangle 11">
              <a:extLst>
                <a:ext uri="{FF2B5EF4-FFF2-40B4-BE49-F238E27FC236}">
                  <a16:creationId xmlns:a16="http://schemas.microsoft.com/office/drawing/2014/main" id="{4FE821E3-6849-4A60-A228-43F5D30A7DFD}"/>
                </a:ext>
              </a:extLst>
            </p:cNvPr>
            <p:cNvSpPr>
              <a:spLocks noChangeArrowheads="1"/>
            </p:cNvSpPr>
            <p:nvPr/>
          </p:nvSpPr>
          <p:spPr bwMode="auto">
            <a:xfrm>
              <a:off x="6228184" y="1916832"/>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C000"/>
                  </a:solidFill>
                  <a:latin typeface="Arial" panose="020B0604020202020204" pitchFamily="34" charset="0"/>
                </a:rPr>
                <a:t>17:40</a:t>
              </a:r>
              <a:endParaRPr lang="en-GB" altLang="en-US" sz="1800">
                <a:solidFill>
                  <a:srgbClr val="FFC000"/>
                </a:solidFill>
                <a:latin typeface="Arial" panose="020B0604020202020204" pitchFamily="34" charset="0"/>
              </a:endParaRPr>
            </a:p>
          </p:txBody>
        </p:sp>
      </p:grpSp>
      <p:grpSp>
        <p:nvGrpSpPr>
          <p:cNvPr id="6" name="Group 18">
            <a:extLst>
              <a:ext uri="{FF2B5EF4-FFF2-40B4-BE49-F238E27FC236}">
                <a16:creationId xmlns:a16="http://schemas.microsoft.com/office/drawing/2014/main" id="{1876079E-E890-4DAA-963F-D3FCDD08A66E}"/>
              </a:ext>
            </a:extLst>
          </p:cNvPr>
          <p:cNvGrpSpPr>
            <a:grpSpLocks/>
          </p:cNvGrpSpPr>
          <p:nvPr/>
        </p:nvGrpSpPr>
        <p:grpSpPr bwMode="auto">
          <a:xfrm>
            <a:off x="6816725" y="2708275"/>
            <a:ext cx="2928938" cy="1422400"/>
            <a:chOff x="5292080" y="3140968"/>
            <a:chExt cx="2928922" cy="1421557"/>
          </a:xfrm>
        </p:grpSpPr>
        <p:pic>
          <p:nvPicPr>
            <p:cNvPr id="5137" name="Picture 2" descr="http://www.sweetcounter.co.uk/images/products/digital-clocks---download-now-117.jpg">
              <a:extLst>
                <a:ext uri="{FF2B5EF4-FFF2-40B4-BE49-F238E27FC236}">
                  <a16:creationId xmlns:a16="http://schemas.microsoft.com/office/drawing/2014/main" id="{6B82F3D9-2786-417F-8E2D-20C0037A3C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3140968"/>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8" name="Rectangle 12">
              <a:extLst>
                <a:ext uri="{FF2B5EF4-FFF2-40B4-BE49-F238E27FC236}">
                  <a16:creationId xmlns:a16="http://schemas.microsoft.com/office/drawing/2014/main" id="{5407D649-7F28-4EB2-987B-E1B6B90EFCF2}"/>
                </a:ext>
              </a:extLst>
            </p:cNvPr>
            <p:cNvSpPr>
              <a:spLocks noChangeArrowheads="1"/>
            </p:cNvSpPr>
            <p:nvPr/>
          </p:nvSpPr>
          <p:spPr bwMode="auto">
            <a:xfrm>
              <a:off x="6228184" y="3573016"/>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latin typeface="Arial" panose="020B0604020202020204" pitchFamily="34" charset="0"/>
                </a:rPr>
                <a:t>20:45</a:t>
              </a:r>
              <a:endParaRPr lang="en-GB" altLang="en-US" sz="1800">
                <a:latin typeface="Arial" panose="020B0604020202020204" pitchFamily="34" charset="0"/>
              </a:endParaRPr>
            </a:p>
          </p:txBody>
        </p:sp>
      </p:grpSp>
      <p:grpSp>
        <p:nvGrpSpPr>
          <p:cNvPr id="7" name="Group 19">
            <a:extLst>
              <a:ext uri="{FF2B5EF4-FFF2-40B4-BE49-F238E27FC236}">
                <a16:creationId xmlns:a16="http://schemas.microsoft.com/office/drawing/2014/main" id="{A40CA686-CB6C-4610-928A-086FF1778FD7}"/>
              </a:ext>
            </a:extLst>
          </p:cNvPr>
          <p:cNvGrpSpPr>
            <a:grpSpLocks/>
          </p:cNvGrpSpPr>
          <p:nvPr/>
        </p:nvGrpSpPr>
        <p:grpSpPr bwMode="auto">
          <a:xfrm>
            <a:off x="6816725" y="4508500"/>
            <a:ext cx="2928938" cy="1422400"/>
            <a:chOff x="5220072" y="4797152"/>
            <a:chExt cx="2928922" cy="1421557"/>
          </a:xfrm>
        </p:grpSpPr>
        <p:pic>
          <p:nvPicPr>
            <p:cNvPr id="5135" name="Picture 2" descr="http://www.sweetcounter.co.uk/images/products/digital-clocks---download-now-117.jpg">
              <a:extLst>
                <a:ext uri="{FF2B5EF4-FFF2-40B4-BE49-F238E27FC236}">
                  <a16:creationId xmlns:a16="http://schemas.microsoft.com/office/drawing/2014/main" id="{65485CE7-0751-4A1D-B45B-7B0B44051A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4797152"/>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Rectangle 13">
              <a:extLst>
                <a:ext uri="{FF2B5EF4-FFF2-40B4-BE49-F238E27FC236}">
                  <a16:creationId xmlns:a16="http://schemas.microsoft.com/office/drawing/2014/main" id="{BDEEE495-E650-49B0-A7A2-29EB5476A100}"/>
                </a:ext>
              </a:extLst>
            </p:cNvPr>
            <p:cNvSpPr>
              <a:spLocks noChangeArrowheads="1"/>
            </p:cNvSpPr>
            <p:nvPr/>
          </p:nvSpPr>
          <p:spPr bwMode="auto">
            <a:xfrm>
              <a:off x="6228184" y="5229200"/>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00FF"/>
                  </a:solidFill>
                  <a:latin typeface="Arial" panose="020B0604020202020204" pitchFamily="34" charset="0"/>
                </a:rPr>
                <a:t>23:58</a:t>
              </a:r>
              <a:endParaRPr lang="en-GB" altLang="en-US" sz="1800">
                <a:solidFill>
                  <a:srgbClr val="FF00FF"/>
                </a:solidFill>
                <a:latin typeface="Arial" panose="020B0604020202020204" pitchFamily="34" charset="0"/>
              </a:endParaRPr>
            </a:p>
          </p:txBody>
        </p:sp>
      </p:grpSp>
      <p:sp>
        <p:nvSpPr>
          <p:cNvPr id="21" name="TextBox 20">
            <a:extLst>
              <a:ext uri="{FF2B5EF4-FFF2-40B4-BE49-F238E27FC236}">
                <a16:creationId xmlns:a16="http://schemas.microsoft.com/office/drawing/2014/main" id="{040E8EBA-0158-428D-A0FD-D7ED8EDD1519}"/>
              </a:ext>
            </a:extLst>
          </p:cNvPr>
          <p:cNvSpPr txBox="1">
            <a:spLocks noChangeArrowheads="1"/>
          </p:cNvSpPr>
          <p:nvPr/>
        </p:nvSpPr>
        <p:spPr bwMode="auto">
          <a:xfrm>
            <a:off x="2208214" y="2349501"/>
            <a:ext cx="32654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acht  Uhr fünf.</a:t>
            </a:r>
          </a:p>
        </p:txBody>
      </p:sp>
      <p:sp>
        <p:nvSpPr>
          <p:cNvPr id="22" name="TextBox 21">
            <a:extLst>
              <a:ext uri="{FF2B5EF4-FFF2-40B4-BE49-F238E27FC236}">
                <a16:creationId xmlns:a16="http://schemas.microsoft.com/office/drawing/2014/main" id="{D2B066A4-EE93-420B-8A88-0AC7483CB2F4}"/>
              </a:ext>
            </a:extLst>
          </p:cNvPr>
          <p:cNvSpPr txBox="1">
            <a:spLocks noChangeArrowheads="1"/>
          </p:cNvSpPr>
          <p:nvPr/>
        </p:nvSpPr>
        <p:spPr bwMode="auto">
          <a:xfrm>
            <a:off x="2279650" y="3933826"/>
            <a:ext cx="3155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drei Uhr zehn.</a:t>
            </a:r>
          </a:p>
        </p:txBody>
      </p:sp>
      <p:sp>
        <p:nvSpPr>
          <p:cNvPr id="23" name="TextBox 22">
            <a:extLst>
              <a:ext uri="{FF2B5EF4-FFF2-40B4-BE49-F238E27FC236}">
                <a16:creationId xmlns:a16="http://schemas.microsoft.com/office/drawing/2014/main" id="{C30D9026-21CD-4B59-AC96-FD062B33FA4B}"/>
              </a:ext>
            </a:extLst>
          </p:cNvPr>
          <p:cNvSpPr txBox="1">
            <a:spLocks noChangeArrowheads="1"/>
          </p:cNvSpPr>
          <p:nvPr/>
        </p:nvSpPr>
        <p:spPr bwMode="auto">
          <a:xfrm>
            <a:off x="2279651" y="5516564"/>
            <a:ext cx="295592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vierzehn Uhr</a:t>
            </a:r>
          </a:p>
          <a:p>
            <a:pPr eaLnBrk="1" hangingPunct="1">
              <a:spcBef>
                <a:spcPct val="0"/>
              </a:spcBef>
              <a:buFontTx/>
              <a:buNone/>
            </a:pPr>
            <a:r>
              <a:rPr lang="en-GB" altLang="en-US" sz="2400">
                <a:latin typeface="Comic Sans MS" panose="030F0702030302020204" pitchFamily="66" charset="0"/>
              </a:rPr>
              <a:t>fünfundzwanzig.</a:t>
            </a:r>
          </a:p>
          <a:p>
            <a:pPr eaLnBrk="1" hangingPunct="1">
              <a:spcBef>
                <a:spcPct val="0"/>
              </a:spcBef>
              <a:buFontTx/>
              <a:buNone/>
            </a:pPr>
            <a:endParaRPr lang="en-GB" altLang="en-US" sz="2400">
              <a:latin typeface="Comic Sans MS" panose="030F0702030302020204" pitchFamily="66" charset="0"/>
            </a:endParaRPr>
          </a:p>
        </p:txBody>
      </p:sp>
      <p:sp>
        <p:nvSpPr>
          <p:cNvPr id="24" name="TextBox 23">
            <a:extLst>
              <a:ext uri="{FF2B5EF4-FFF2-40B4-BE49-F238E27FC236}">
                <a16:creationId xmlns:a16="http://schemas.microsoft.com/office/drawing/2014/main" id="{281EE02A-5191-4878-BA23-BD8199391E46}"/>
              </a:ext>
            </a:extLst>
          </p:cNvPr>
          <p:cNvSpPr txBox="1">
            <a:spLocks noChangeArrowheads="1"/>
          </p:cNvSpPr>
          <p:nvPr/>
        </p:nvSpPr>
        <p:spPr bwMode="auto">
          <a:xfrm>
            <a:off x="6311901" y="2349501"/>
            <a:ext cx="4125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siebzehn Uhr vierzig.</a:t>
            </a:r>
          </a:p>
        </p:txBody>
      </p:sp>
      <p:sp>
        <p:nvSpPr>
          <p:cNvPr id="25" name="TextBox 24">
            <a:extLst>
              <a:ext uri="{FF2B5EF4-FFF2-40B4-BE49-F238E27FC236}">
                <a16:creationId xmlns:a16="http://schemas.microsoft.com/office/drawing/2014/main" id="{820998BE-F87C-40CA-AA53-77B50A2CBA1F}"/>
              </a:ext>
            </a:extLst>
          </p:cNvPr>
          <p:cNvSpPr txBox="1">
            <a:spLocks noChangeArrowheads="1"/>
          </p:cNvSpPr>
          <p:nvPr/>
        </p:nvSpPr>
        <p:spPr bwMode="auto">
          <a:xfrm>
            <a:off x="6816725" y="3933826"/>
            <a:ext cx="28400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zwanzig Uhr</a:t>
            </a:r>
          </a:p>
          <a:p>
            <a:pPr eaLnBrk="1" hangingPunct="1">
              <a:spcBef>
                <a:spcPct val="0"/>
              </a:spcBef>
              <a:buFontTx/>
              <a:buNone/>
            </a:pPr>
            <a:r>
              <a:rPr lang="en-GB" altLang="en-US" sz="2400">
                <a:latin typeface="Comic Sans MS" panose="030F0702030302020204" pitchFamily="66" charset="0"/>
              </a:rPr>
              <a:t>fünfundvierzig.</a:t>
            </a:r>
          </a:p>
        </p:txBody>
      </p:sp>
      <p:sp>
        <p:nvSpPr>
          <p:cNvPr id="26" name="TextBox 25">
            <a:extLst>
              <a:ext uri="{FF2B5EF4-FFF2-40B4-BE49-F238E27FC236}">
                <a16:creationId xmlns:a16="http://schemas.microsoft.com/office/drawing/2014/main" id="{E1D72CD2-85A8-4B4A-9155-E57978BBD783}"/>
              </a:ext>
            </a:extLst>
          </p:cNvPr>
          <p:cNvSpPr txBox="1">
            <a:spLocks noChangeArrowheads="1"/>
          </p:cNvSpPr>
          <p:nvPr/>
        </p:nvSpPr>
        <p:spPr bwMode="auto">
          <a:xfrm>
            <a:off x="6383338" y="5732463"/>
            <a:ext cx="39290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dreiundzwanzig Uhr</a:t>
            </a:r>
          </a:p>
          <a:p>
            <a:pPr eaLnBrk="1" hangingPunct="1">
              <a:spcBef>
                <a:spcPct val="0"/>
              </a:spcBef>
              <a:buFontTx/>
              <a:buNone/>
            </a:pPr>
            <a:r>
              <a:rPr lang="en-GB" altLang="en-US" sz="2400">
                <a:latin typeface="Comic Sans MS" panose="030F0702030302020204" pitchFamily="66" charset="0"/>
              </a:rPr>
              <a:t>achtundfünfzig.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21"/>
                                        </p:tgtEl>
                                        <p:attrNameLst>
                                          <p:attrName>style.visibility</p:attrName>
                                        </p:attrNameLst>
                                      </p:cBhvr>
                                      <p:to>
                                        <p:strVal val="visible"/>
                                      </p:to>
                                    </p:set>
                                    <p:anim calcmode="discrete" valueType="clr">
                                      <p:cBhvr override="childStyle">
                                        <p:cTn id="11"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1"/>
                                        </p:tgtEl>
                                        <p:attrNameLst>
                                          <p:attrName>fillcolor</p:attrName>
                                        </p:attrNameLst>
                                      </p:cBhvr>
                                      <p:tavLst>
                                        <p:tav tm="0">
                                          <p:val>
                                            <p:clrVal>
                                              <a:schemeClr val="accent2"/>
                                            </p:clrVal>
                                          </p:val>
                                        </p:tav>
                                        <p:tav tm="50000">
                                          <p:val>
                                            <p:clrVal>
                                              <a:schemeClr val="hlink"/>
                                            </p:clrVal>
                                          </p:val>
                                        </p:tav>
                                      </p:tavLst>
                                    </p:anim>
                                    <p:set>
                                      <p:cBhvr>
                                        <p:cTn id="13" dur="80"/>
                                        <p:tgtEl>
                                          <p:spTgt spid="21"/>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22"/>
                                        </p:tgtEl>
                                        <p:attrNameLst>
                                          <p:attrName>style.visibility</p:attrName>
                                        </p:attrNameLst>
                                      </p:cBhvr>
                                      <p:to>
                                        <p:strVal val="visible"/>
                                      </p:to>
                                    </p:set>
                                    <p:anim calcmode="discrete" valueType="clr">
                                      <p:cBhvr override="childStyle">
                                        <p:cTn id="22"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2"/>
                                        </p:tgtEl>
                                        <p:attrNameLst>
                                          <p:attrName>fillcolor</p:attrName>
                                        </p:attrNameLst>
                                      </p:cBhvr>
                                      <p:tavLst>
                                        <p:tav tm="0">
                                          <p:val>
                                            <p:clrVal>
                                              <a:schemeClr val="accent2"/>
                                            </p:clrVal>
                                          </p:val>
                                        </p:tav>
                                        <p:tav tm="50000">
                                          <p:val>
                                            <p:clrVal>
                                              <a:schemeClr val="hlink"/>
                                            </p:clrVal>
                                          </p:val>
                                        </p:tav>
                                      </p:tavLst>
                                    </p:anim>
                                    <p:set>
                                      <p:cBhvr>
                                        <p:cTn id="24" dur="80"/>
                                        <p:tgtEl>
                                          <p:spTgt spid="22"/>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23"/>
                                        </p:tgtEl>
                                        <p:attrNameLst>
                                          <p:attrName>style.visibility</p:attrName>
                                        </p:attrNameLst>
                                      </p:cBhvr>
                                      <p:to>
                                        <p:strVal val="visible"/>
                                      </p:to>
                                    </p:set>
                                    <p:anim calcmode="discrete" valueType="clr">
                                      <p:cBhvr override="childStyle">
                                        <p:cTn id="33"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23"/>
                                        </p:tgtEl>
                                        <p:attrNameLst>
                                          <p:attrName>fillcolor</p:attrName>
                                        </p:attrNameLst>
                                      </p:cBhvr>
                                      <p:tavLst>
                                        <p:tav tm="0">
                                          <p:val>
                                            <p:clrVal>
                                              <a:schemeClr val="accent2"/>
                                            </p:clrVal>
                                          </p:val>
                                        </p:tav>
                                        <p:tav tm="50000">
                                          <p:val>
                                            <p:clrVal>
                                              <a:schemeClr val="hlink"/>
                                            </p:clrVal>
                                          </p:val>
                                        </p:tav>
                                      </p:tavLst>
                                    </p:anim>
                                    <p:set>
                                      <p:cBhvr>
                                        <p:cTn id="35" dur="80"/>
                                        <p:tgtEl>
                                          <p:spTgt spid="23"/>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24"/>
                                        </p:tgtEl>
                                        <p:attrNameLst>
                                          <p:attrName>style.visibility</p:attrName>
                                        </p:attrNameLst>
                                      </p:cBhvr>
                                      <p:to>
                                        <p:strVal val="visible"/>
                                      </p:to>
                                    </p:set>
                                    <p:anim calcmode="discrete" valueType="clr">
                                      <p:cBhvr override="childStyle">
                                        <p:cTn id="44"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24"/>
                                        </p:tgtEl>
                                        <p:attrNameLst>
                                          <p:attrName>fillcolor</p:attrName>
                                        </p:attrNameLst>
                                      </p:cBhvr>
                                      <p:tavLst>
                                        <p:tav tm="0">
                                          <p:val>
                                            <p:clrVal>
                                              <a:schemeClr val="accent2"/>
                                            </p:clrVal>
                                          </p:val>
                                        </p:tav>
                                        <p:tav tm="50000">
                                          <p:val>
                                            <p:clrVal>
                                              <a:schemeClr val="hlink"/>
                                            </p:clrVal>
                                          </p:val>
                                        </p:tav>
                                      </p:tavLst>
                                    </p:anim>
                                    <p:set>
                                      <p:cBhvr>
                                        <p:cTn id="46" dur="80"/>
                                        <p:tgtEl>
                                          <p:spTgt spid="24"/>
                                        </p:tgtEl>
                                        <p:attrNameLst>
                                          <p:attrName>fill.type</p:attrName>
                                        </p:attrNameLst>
                                      </p:cBhvr>
                                      <p:to>
                                        <p:strVal val="solid"/>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7" presetClass="entr" presetSubtype="0" fill="hold" grpId="0" nodeType="clickEffect">
                                  <p:stCondLst>
                                    <p:cond delay="0"/>
                                  </p:stCondLst>
                                  <p:iterate type="lt">
                                    <p:tmPct val="50000"/>
                                  </p:iterate>
                                  <p:childTnLst>
                                    <p:set>
                                      <p:cBhvr>
                                        <p:cTn id="54" dur="1" fill="hold">
                                          <p:stCondLst>
                                            <p:cond delay="0"/>
                                          </p:stCondLst>
                                        </p:cTn>
                                        <p:tgtEl>
                                          <p:spTgt spid="25"/>
                                        </p:tgtEl>
                                        <p:attrNameLst>
                                          <p:attrName>style.visibility</p:attrName>
                                        </p:attrNameLst>
                                      </p:cBhvr>
                                      <p:to>
                                        <p:strVal val="visible"/>
                                      </p:to>
                                    </p:set>
                                    <p:anim calcmode="discrete" valueType="clr">
                                      <p:cBhvr override="childStyle">
                                        <p:cTn id="55"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25"/>
                                        </p:tgtEl>
                                        <p:attrNameLst>
                                          <p:attrName>fillcolor</p:attrName>
                                        </p:attrNameLst>
                                      </p:cBhvr>
                                      <p:tavLst>
                                        <p:tav tm="0">
                                          <p:val>
                                            <p:clrVal>
                                              <a:schemeClr val="accent2"/>
                                            </p:clrVal>
                                          </p:val>
                                        </p:tav>
                                        <p:tav tm="50000">
                                          <p:val>
                                            <p:clrVal>
                                              <a:schemeClr val="hlink"/>
                                            </p:clrVal>
                                          </p:val>
                                        </p:tav>
                                      </p:tavLst>
                                    </p:anim>
                                    <p:set>
                                      <p:cBhvr>
                                        <p:cTn id="57" dur="80"/>
                                        <p:tgtEl>
                                          <p:spTgt spid="25"/>
                                        </p:tgtEl>
                                        <p:attrNameLst>
                                          <p:attrName>fill.type</p:attrName>
                                        </p:attrNameLst>
                                      </p:cBhvr>
                                      <p:to>
                                        <p:strVal val="solid"/>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26"/>
                                        </p:tgtEl>
                                        <p:attrNameLst>
                                          <p:attrName>style.visibility</p:attrName>
                                        </p:attrNameLst>
                                      </p:cBhvr>
                                      <p:to>
                                        <p:strVal val="visible"/>
                                      </p:to>
                                    </p:set>
                                    <p:anim calcmode="discrete" valueType="clr">
                                      <p:cBhvr override="childStyle">
                                        <p:cTn id="66"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26"/>
                                        </p:tgtEl>
                                        <p:attrNameLst>
                                          <p:attrName>fillcolor</p:attrName>
                                        </p:attrNameLst>
                                      </p:cBhvr>
                                      <p:tavLst>
                                        <p:tav tm="0">
                                          <p:val>
                                            <p:clrVal>
                                              <a:schemeClr val="accent2"/>
                                            </p:clrVal>
                                          </p:val>
                                        </p:tav>
                                        <p:tav tm="50000">
                                          <p:val>
                                            <p:clrVal>
                                              <a:schemeClr val="hlink"/>
                                            </p:clrVal>
                                          </p:val>
                                        </p:tav>
                                      </p:tavLst>
                                    </p:anim>
                                    <p:set>
                                      <p:cBhvr>
                                        <p:cTn id="68" dur="80"/>
                                        <p:tgtEl>
                                          <p:spTgt spid="26"/>
                                        </p:tgtEl>
                                        <p:attrNameLst>
                                          <p:attrName>fill.type</p:attrName>
                                        </p:attrNameLst>
                                      </p:cBhvr>
                                      <p:to>
                                        <p:strVal val="solid"/>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grpId="1" nodeType="clickEffect">
                                  <p:stCondLst>
                                    <p:cond delay="0"/>
                                  </p:stCondLst>
                                  <p:iterate type="lt">
                                    <p:tmAbs val="0"/>
                                  </p:iterate>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1" nodeType="withEffect">
                                  <p:stCondLst>
                                    <p:cond delay="0"/>
                                  </p:stCondLst>
                                  <p:iterate type="lt">
                                    <p:tmAbs val="0"/>
                                  </p:iterate>
                                  <p:childTnLst>
                                    <p:set>
                                      <p:cBhvr>
                                        <p:cTn id="74" dur="1" fill="hold">
                                          <p:stCondLst>
                                            <p:cond delay="0"/>
                                          </p:stCondLst>
                                        </p:cTn>
                                        <p:tgtEl>
                                          <p:spTgt spid="22"/>
                                        </p:tgtEl>
                                        <p:attrNameLst>
                                          <p:attrName>style.visibility</p:attrName>
                                        </p:attrNameLst>
                                      </p:cBhvr>
                                      <p:to>
                                        <p:strVal val="hidden"/>
                                      </p:to>
                                    </p:set>
                                  </p:childTnLst>
                                </p:cTn>
                              </p:par>
                              <p:par>
                                <p:cTn id="75" presetID="1" presetClass="exit" presetSubtype="0" fill="hold" grpId="1" nodeType="withEffect">
                                  <p:stCondLst>
                                    <p:cond delay="0"/>
                                  </p:stCondLst>
                                  <p:iterate type="lt">
                                    <p:tmAbs val="0"/>
                                  </p:iterate>
                                  <p:childTnLst>
                                    <p:set>
                                      <p:cBhvr>
                                        <p:cTn id="76" dur="1" fill="hold">
                                          <p:stCondLst>
                                            <p:cond delay="0"/>
                                          </p:stCondLst>
                                        </p:cTn>
                                        <p:tgtEl>
                                          <p:spTgt spid="23"/>
                                        </p:tgtEl>
                                        <p:attrNameLst>
                                          <p:attrName>style.visibility</p:attrName>
                                        </p:attrNameLst>
                                      </p:cBhvr>
                                      <p:to>
                                        <p:strVal val="hidden"/>
                                      </p:to>
                                    </p:set>
                                  </p:childTnLst>
                                </p:cTn>
                              </p:par>
                              <p:par>
                                <p:cTn id="77" presetID="1" presetClass="exit" presetSubtype="0" fill="hold" grpId="1" nodeType="withEffect">
                                  <p:stCondLst>
                                    <p:cond delay="0"/>
                                  </p:stCondLst>
                                  <p:iterate type="lt">
                                    <p:tmAbs val="0"/>
                                  </p:iterate>
                                  <p:childTnLst>
                                    <p:set>
                                      <p:cBhvr>
                                        <p:cTn id="78" dur="1" fill="hold">
                                          <p:stCondLst>
                                            <p:cond delay="0"/>
                                          </p:stCondLst>
                                        </p:cTn>
                                        <p:tgtEl>
                                          <p:spTgt spid="24"/>
                                        </p:tgtEl>
                                        <p:attrNameLst>
                                          <p:attrName>style.visibility</p:attrName>
                                        </p:attrNameLst>
                                      </p:cBhvr>
                                      <p:to>
                                        <p:strVal val="hidden"/>
                                      </p:to>
                                    </p:set>
                                  </p:childTnLst>
                                </p:cTn>
                              </p:par>
                              <p:par>
                                <p:cTn id="79" presetID="1" presetClass="exit" presetSubtype="0" fill="hold" grpId="1" nodeType="withEffect">
                                  <p:stCondLst>
                                    <p:cond delay="0"/>
                                  </p:stCondLst>
                                  <p:iterate type="lt">
                                    <p:tmAbs val="0"/>
                                  </p:iterate>
                                  <p:childTnLst>
                                    <p:set>
                                      <p:cBhvr>
                                        <p:cTn id="80" dur="1" fill="hold">
                                          <p:stCondLst>
                                            <p:cond delay="0"/>
                                          </p:stCondLst>
                                        </p:cTn>
                                        <p:tgtEl>
                                          <p:spTgt spid="25"/>
                                        </p:tgtEl>
                                        <p:attrNameLst>
                                          <p:attrName>style.visibility</p:attrName>
                                        </p:attrNameLst>
                                      </p:cBhvr>
                                      <p:to>
                                        <p:strVal val="hidden"/>
                                      </p:to>
                                    </p:set>
                                  </p:childTnLst>
                                </p:cTn>
                              </p:par>
                              <p:par>
                                <p:cTn id="81" presetID="1" presetClass="exit" presetSubtype="0" fill="hold" grpId="1" nodeType="withEffect">
                                  <p:stCondLst>
                                    <p:cond delay="0"/>
                                  </p:stCondLst>
                                  <p:iterate type="lt">
                                    <p:tmAbs val="0"/>
                                  </p:iterate>
                                  <p:childTnLst>
                                    <p:set>
                                      <p:cBhvr>
                                        <p:cTn id="8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3" grpId="0"/>
      <p:bldP spid="23" grpId="1"/>
      <p:bldP spid="24" grpId="0"/>
      <p:bldP spid="24" grpId="1"/>
      <p:bldP spid="25" grpId="0"/>
      <p:bldP spid="25" grpId="1"/>
      <p:bldP spid="26" grpId="0"/>
      <p:bldP spid="2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1B07963F-C759-46C7-89A4-348FE0CB05D9}"/>
              </a:ext>
            </a:extLst>
          </p:cNvPr>
          <p:cNvSpPr>
            <a:spLocks noGrp="1"/>
          </p:cNvSpPr>
          <p:nvPr>
            <p:ph type="title"/>
          </p:nvPr>
        </p:nvSpPr>
        <p:spPr>
          <a:xfrm>
            <a:off x="1981200" y="-220663"/>
            <a:ext cx="8229600" cy="1143001"/>
          </a:xfrm>
        </p:spPr>
        <p:txBody>
          <a:bodyPr/>
          <a:lstStyle/>
          <a:p>
            <a:r>
              <a:rPr lang="en-GB" altLang="en-US"/>
              <a:t>Echo 1 text book page 28 ex1</a:t>
            </a:r>
          </a:p>
        </p:txBody>
      </p:sp>
      <p:pic>
        <p:nvPicPr>
          <p:cNvPr id="6147" name="Picture 3">
            <a:extLst>
              <a:ext uri="{FF2B5EF4-FFF2-40B4-BE49-F238E27FC236}">
                <a16:creationId xmlns:a16="http://schemas.microsoft.com/office/drawing/2014/main" id="{EC675B6C-C8D6-4993-85BB-8413D86FF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9" y="1341439"/>
            <a:ext cx="8772525"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4">
            <a:extLst>
              <a:ext uri="{FF2B5EF4-FFF2-40B4-BE49-F238E27FC236}">
                <a16:creationId xmlns:a16="http://schemas.microsoft.com/office/drawing/2014/main" id="{DE199B93-08C5-44BD-9759-6DCA7EC529D0}"/>
              </a:ext>
            </a:extLst>
          </p:cNvPr>
          <p:cNvSpPr txBox="1">
            <a:spLocks noChangeArrowheads="1"/>
          </p:cNvSpPr>
          <p:nvPr/>
        </p:nvSpPr>
        <p:spPr bwMode="auto">
          <a:xfrm>
            <a:off x="1698625" y="790576"/>
            <a:ext cx="87709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200"/>
              <a:t>Match up the watches and clocks 1-6  with the times on the right a-f</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1648761" y="-467196"/>
            <a:ext cx="5928467" cy="8836771"/>
          </a:xfrm>
          <a:prstGeom prst="rect">
            <a:avLst/>
          </a:prstGeom>
        </p:spPr>
      </p:pic>
      <p:sp>
        <p:nvSpPr>
          <p:cNvPr id="5" name="TextBox 4"/>
          <p:cNvSpPr txBox="1"/>
          <p:nvPr/>
        </p:nvSpPr>
        <p:spPr>
          <a:xfrm>
            <a:off x="0" y="36981"/>
            <a:ext cx="12580883" cy="1677382"/>
          </a:xfrm>
          <a:prstGeom prst="rect">
            <a:avLst/>
          </a:prstGeom>
          <a:noFill/>
        </p:spPr>
        <p:txBody>
          <a:bodyPr wrap="square" rtlCol="0">
            <a:spAutoFit/>
          </a:bodyPr>
          <a:lstStyle/>
          <a:p>
            <a:r>
              <a:rPr lang="en-GB" sz="2500" dirty="0"/>
              <a:t>You are now going to make your timetable (</a:t>
            </a:r>
            <a:r>
              <a:rPr lang="en-GB" sz="2500" dirty="0" err="1"/>
              <a:t>Stundenplan</a:t>
            </a:r>
            <a:r>
              <a:rPr lang="en-GB" sz="2500" dirty="0"/>
              <a:t>) in German. Fill in the spaces with </a:t>
            </a:r>
          </a:p>
          <a:p>
            <a:r>
              <a:rPr lang="en-GB" sz="2500" dirty="0"/>
              <a:t>the subjects (don’t forget capital letters). Then draw a picture to represent each one</a:t>
            </a:r>
            <a:r>
              <a:rPr lang="en-GB" sz="2600" dirty="0"/>
              <a:t>. There is</a:t>
            </a:r>
          </a:p>
          <a:p>
            <a:r>
              <a:rPr lang="en-GB" sz="2600" dirty="0"/>
              <a:t>              a printable version on the next slide</a:t>
            </a:r>
          </a:p>
          <a:p>
            <a:endParaRPr lang="en-GB" sz="2600" dirty="0"/>
          </a:p>
        </p:txBody>
      </p:sp>
      <p:sp>
        <p:nvSpPr>
          <p:cNvPr id="2" name="TextBox 1"/>
          <p:cNvSpPr txBox="1"/>
          <p:nvPr/>
        </p:nvSpPr>
        <p:spPr>
          <a:xfrm>
            <a:off x="8771038" y="950369"/>
            <a:ext cx="3389587" cy="6001643"/>
          </a:xfrm>
          <a:prstGeom prst="rect">
            <a:avLst/>
          </a:prstGeom>
          <a:noFill/>
        </p:spPr>
        <p:txBody>
          <a:bodyPr wrap="square" rtlCol="0">
            <a:spAutoFit/>
          </a:bodyPr>
          <a:lstStyle/>
          <a:p>
            <a:r>
              <a:rPr lang="en-GB" sz="2400" dirty="0"/>
              <a:t>Mein </a:t>
            </a:r>
            <a:r>
              <a:rPr lang="en-GB" sz="2400" dirty="0" err="1"/>
              <a:t>Studenplan</a:t>
            </a:r>
            <a:r>
              <a:rPr lang="en-GB" sz="2400" dirty="0"/>
              <a:t> = my timetable</a:t>
            </a:r>
          </a:p>
          <a:p>
            <a:endParaRPr lang="en-GB" sz="2400" dirty="0"/>
          </a:p>
          <a:p>
            <a:r>
              <a:rPr lang="en-GB" sz="2400" dirty="0"/>
              <a:t>Die Pause </a:t>
            </a:r>
            <a:r>
              <a:rPr lang="en-GB" sz="2400"/>
              <a:t>= break</a:t>
            </a:r>
          </a:p>
          <a:p>
            <a:endParaRPr lang="en-GB" sz="2400" dirty="0"/>
          </a:p>
          <a:p>
            <a:r>
              <a:rPr lang="en-GB" sz="2400" dirty="0" err="1"/>
              <a:t>Lesen</a:t>
            </a:r>
            <a:r>
              <a:rPr lang="en-GB" sz="2400" dirty="0"/>
              <a:t>-reading</a:t>
            </a:r>
          </a:p>
          <a:p>
            <a:endParaRPr lang="en-GB" sz="2400" dirty="0"/>
          </a:p>
          <a:p>
            <a:r>
              <a:rPr lang="en-GB" sz="2400" dirty="0"/>
              <a:t>Die </a:t>
            </a:r>
            <a:r>
              <a:rPr lang="en-GB" sz="2400" dirty="0" err="1"/>
              <a:t>Mittagspause</a:t>
            </a:r>
            <a:r>
              <a:rPr lang="en-GB" sz="2400" dirty="0"/>
              <a:t> = lunch</a:t>
            </a:r>
          </a:p>
          <a:p>
            <a:endParaRPr lang="en-GB" sz="2400" dirty="0"/>
          </a:p>
          <a:p>
            <a:r>
              <a:rPr lang="en-GB" sz="2400" dirty="0" err="1"/>
              <a:t>Sozialkunde</a:t>
            </a:r>
            <a:r>
              <a:rPr lang="en-GB" sz="2400" dirty="0"/>
              <a:t>=PSHE</a:t>
            </a:r>
          </a:p>
          <a:p>
            <a:endParaRPr lang="en-GB" sz="2400" dirty="0"/>
          </a:p>
          <a:p>
            <a:r>
              <a:rPr lang="en-GB" sz="2400" dirty="0" err="1"/>
              <a:t>Alphabetisierung</a:t>
            </a:r>
            <a:r>
              <a:rPr lang="en-GB" sz="2400" dirty="0"/>
              <a:t> = literacy</a:t>
            </a:r>
          </a:p>
          <a:p>
            <a:endParaRPr lang="en-GB" sz="2400" dirty="0"/>
          </a:p>
          <a:p>
            <a:r>
              <a:rPr lang="en-GB" sz="2400" dirty="0" err="1"/>
              <a:t>Geisteswissenschaften</a:t>
            </a:r>
            <a:r>
              <a:rPr lang="en-GB" sz="2400" dirty="0"/>
              <a:t> = humanities</a:t>
            </a:r>
          </a:p>
        </p:txBody>
      </p:sp>
      <p:sp>
        <p:nvSpPr>
          <p:cNvPr id="3" name="TextBox 2">
            <a:extLst>
              <a:ext uri="{FF2B5EF4-FFF2-40B4-BE49-F238E27FC236}">
                <a16:creationId xmlns:a16="http://schemas.microsoft.com/office/drawing/2014/main" id="{15837169-061E-4D57-9240-7D323E8458E7}"/>
              </a:ext>
            </a:extLst>
          </p:cNvPr>
          <p:cNvSpPr txBox="1"/>
          <p:nvPr/>
        </p:nvSpPr>
        <p:spPr>
          <a:xfrm>
            <a:off x="875211" y="5990022"/>
            <a:ext cx="7475569" cy="830997"/>
          </a:xfrm>
          <a:prstGeom prst="rect">
            <a:avLst/>
          </a:prstGeom>
          <a:solidFill>
            <a:schemeClr val="bg1"/>
          </a:solidFill>
        </p:spPr>
        <p:txBody>
          <a:bodyPr wrap="square" rtlCol="0">
            <a:spAutoFit/>
          </a:bodyPr>
          <a:lstStyle/>
          <a:p>
            <a:endParaRPr lang="en-US" sz="2400" dirty="0"/>
          </a:p>
          <a:p>
            <a:endParaRPr lang="en-GB" sz="2400" dirty="0"/>
          </a:p>
        </p:txBody>
      </p:sp>
      <p:sp>
        <p:nvSpPr>
          <p:cNvPr id="6" name="Rectangle 5">
            <a:extLst>
              <a:ext uri="{FF2B5EF4-FFF2-40B4-BE49-F238E27FC236}">
                <a16:creationId xmlns:a16="http://schemas.microsoft.com/office/drawing/2014/main" id="{06736F8A-CBB8-46D3-935A-C94B2CE01E1D}"/>
              </a:ext>
            </a:extLst>
          </p:cNvPr>
          <p:cNvSpPr/>
          <p:nvPr/>
        </p:nvSpPr>
        <p:spPr>
          <a:xfrm>
            <a:off x="5945157" y="3244334"/>
            <a:ext cx="301686" cy="369332"/>
          </a:xfrm>
          <a:prstGeom prst="rect">
            <a:avLst/>
          </a:prstGeom>
        </p:spPr>
        <p:txBody>
          <a:bodyPr wrap="none">
            <a:spAutoFit/>
          </a:bodyPr>
          <a:lstStyle/>
          <a:p>
            <a:r>
              <a:rPr lang="en-GB" dirty="0"/>
              <a:t></a:t>
            </a:r>
          </a:p>
        </p:txBody>
      </p:sp>
      <p:sp>
        <p:nvSpPr>
          <p:cNvPr id="7" name="Rectangle 6">
            <a:extLst>
              <a:ext uri="{FF2B5EF4-FFF2-40B4-BE49-F238E27FC236}">
                <a16:creationId xmlns:a16="http://schemas.microsoft.com/office/drawing/2014/main" id="{59695ED8-6FDE-4A80-AC1B-B08157B98041}"/>
              </a:ext>
            </a:extLst>
          </p:cNvPr>
          <p:cNvSpPr/>
          <p:nvPr/>
        </p:nvSpPr>
        <p:spPr>
          <a:xfrm>
            <a:off x="5945157" y="3244334"/>
            <a:ext cx="301686" cy="369332"/>
          </a:xfrm>
          <a:prstGeom prst="rect">
            <a:avLst/>
          </a:prstGeom>
        </p:spPr>
        <p:txBody>
          <a:bodyPr wrap="none">
            <a:spAutoFit/>
          </a:bodyPr>
          <a:lstStyle/>
          <a:p>
            <a:r>
              <a:rPr lang="en-GB" dirty="0"/>
              <a:t></a:t>
            </a:r>
          </a:p>
        </p:txBody>
      </p:sp>
    </p:spTree>
    <p:extLst>
      <p:ext uri="{BB962C8B-B14F-4D97-AF65-F5344CB8AC3E}">
        <p14:creationId xmlns:p14="http://schemas.microsoft.com/office/powerpoint/2010/main" val="1374181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722" y="0"/>
            <a:ext cx="11766815" cy="461665"/>
          </a:xfrm>
          <a:prstGeom prst="rect">
            <a:avLst/>
          </a:prstGeom>
        </p:spPr>
        <p:txBody>
          <a:bodyPr wrap="square">
            <a:spAutoFit/>
          </a:bodyPr>
          <a:lstStyle/>
          <a:p>
            <a:r>
              <a:rPr lang="en-GB" sz="2400" u="sng" dirty="0"/>
              <a:t>Try and write out your timetable in German. Print out the one below or copy it on to </a:t>
            </a:r>
            <a:r>
              <a:rPr lang="en-GB" sz="2400" u="sng"/>
              <a:t>paper.</a:t>
            </a:r>
            <a:r>
              <a:rPr lang="en-GB" sz="2400"/>
              <a:t>)</a:t>
            </a:r>
            <a:endParaRPr lang="en-GB" sz="2400" dirty="0"/>
          </a:p>
        </p:txBody>
      </p:sp>
      <p:pic>
        <p:nvPicPr>
          <p:cNvPr id="5" name="Picture 4"/>
          <p:cNvPicPr>
            <a:picLocks noChangeAspect="1"/>
          </p:cNvPicPr>
          <p:nvPr/>
        </p:nvPicPr>
        <p:blipFill>
          <a:blip r:embed="rId2"/>
          <a:stretch>
            <a:fillRect/>
          </a:stretch>
        </p:blipFill>
        <p:spPr>
          <a:xfrm>
            <a:off x="190722" y="830997"/>
            <a:ext cx="11766815" cy="5491183"/>
          </a:xfrm>
          <a:prstGeom prst="rect">
            <a:avLst/>
          </a:prstGeom>
        </p:spPr>
      </p:pic>
      <p:sp>
        <p:nvSpPr>
          <p:cNvPr id="6" name="TextBox 5"/>
          <p:cNvSpPr txBox="1"/>
          <p:nvPr/>
        </p:nvSpPr>
        <p:spPr>
          <a:xfrm>
            <a:off x="-98474" y="6322180"/>
            <a:ext cx="12290474" cy="369332"/>
          </a:xfrm>
          <a:prstGeom prst="rect">
            <a:avLst/>
          </a:prstGeom>
          <a:noFill/>
        </p:spPr>
        <p:txBody>
          <a:bodyPr wrap="square" rtlCol="0">
            <a:spAutoFit/>
          </a:bodyPr>
          <a:lstStyle/>
          <a:p>
            <a:r>
              <a:rPr lang="en-GB" b="1" dirty="0"/>
              <a:t>Pause=break      </a:t>
            </a:r>
            <a:r>
              <a:rPr lang="en-GB" b="1" dirty="0" err="1"/>
              <a:t>Mittagspause</a:t>
            </a:r>
            <a:r>
              <a:rPr lang="en-GB" b="1" dirty="0"/>
              <a:t>=lunch (I have put this after period 4 otherwise it would have been difficult to write in the subject)</a:t>
            </a:r>
          </a:p>
        </p:txBody>
      </p:sp>
      <p:sp>
        <p:nvSpPr>
          <p:cNvPr id="7" name="Rectangle 1"/>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64055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BBA441-9DAE-4BD5-9A38-BA49741BC328}"/>
              </a:ext>
            </a:extLst>
          </p:cNvPr>
          <p:cNvSpPr/>
          <p:nvPr/>
        </p:nvSpPr>
        <p:spPr>
          <a:xfrm>
            <a:off x="325243" y="256435"/>
            <a:ext cx="3702232" cy="461665"/>
          </a:xfrm>
          <a:prstGeom prst="rect">
            <a:avLst/>
          </a:prstGeom>
        </p:spPr>
        <p:txBody>
          <a:bodyPr wrap="none">
            <a:spAutoFit/>
          </a:bodyPr>
          <a:lstStyle/>
          <a:p>
            <a:r>
              <a:rPr lang="en-GB" sz="2400" b="1" u="sng" dirty="0"/>
              <a:t>WEEK 1 – w/c 28</a:t>
            </a:r>
            <a:r>
              <a:rPr lang="en-GB" sz="2400" b="1" u="sng" baseline="30000" dirty="0"/>
              <a:t>th</a:t>
            </a:r>
            <a:r>
              <a:rPr lang="en-GB" sz="2400" b="1" u="sng" dirty="0"/>
              <a:t> February</a:t>
            </a:r>
          </a:p>
        </p:txBody>
      </p:sp>
      <p:sp>
        <p:nvSpPr>
          <p:cNvPr id="3" name="TextBox 2">
            <a:extLst>
              <a:ext uri="{FF2B5EF4-FFF2-40B4-BE49-F238E27FC236}">
                <a16:creationId xmlns:a16="http://schemas.microsoft.com/office/drawing/2014/main" id="{CED3FDDA-F5D2-4A76-839F-74098DBC4BE9}"/>
              </a:ext>
            </a:extLst>
          </p:cNvPr>
          <p:cNvSpPr txBox="1"/>
          <p:nvPr/>
        </p:nvSpPr>
        <p:spPr>
          <a:xfrm>
            <a:off x="315092" y="127902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4" name="Picture 3">
            <a:extLst>
              <a:ext uri="{FF2B5EF4-FFF2-40B4-BE49-F238E27FC236}">
                <a16:creationId xmlns:a16="http://schemas.microsoft.com/office/drawing/2014/main" id="{C29459F6-B4DA-45E8-887F-278CC0BF932C}"/>
              </a:ext>
            </a:extLst>
          </p:cNvPr>
          <p:cNvPicPr>
            <a:picLocks noChangeAspect="1"/>
          </p:cNvPicPr>
          <p:nvPr/>
        </p:nvPicPr>
        <p:blipFill>
          <a:blip r:embed="rId2"/>
          <a:stretch>
            <a:fillRect/>
          </a:stretch>
        </p:blipFill>
        <p:spPr>
          <a:xfrm>
            <a:off x="5663777" y="377288"/>
            <a:ext cx="5544287" cy="5879821"/>
          </a:xfrm>
          <a:prstGeom prst="rect">
            <a:avLst/>
          </a:prstGeom>
        </p:spPr>
      </p:pic>
    </p:spTree>
    <p:extLst>
      <p:ext uri="{BB962C8B-B14F-4D97-AF65-F5344CB8AC3E}">
        <p14:creationId xmlns:p14="http://schemas.microsoft.com/office/powerpoint/2010/main" val="3567437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52138-65AF-4AB6-99BB-7493CE35A085}"/>
              </a:ext>
            </a:extLst>
          </p:cNvPr>
          <p:cNvSpPr/>
          <p:nvPr/>
        </p:nvSpPr>
        <p:spPr>
          <a:xfrm>
            <a:off x="325243" y="256435"/>
            <a:ext cx="3350854" cy="461665"/>
          </a:xfrm>
          <a:prstGeom prst="rect">
            <a:avLst/>
          </a:prstGeom>
        </p:spPr>
        <p:txBody>
          <a:bodyPr wrap="none">
            <a:spAutoFit/>
          </a:bodyPr>
          <a:lstStyle/>
          <a:p>
            <a:r>
              <a:rPr lang="en-GB" sz="2400" b="1" u="sng" dirty="0"/>
              <a:t>WEEK 4 – w/c 21</a:t>
            </a:r>
            <a:r>
              <a:rPr lang="en-GB" sz="2400" b="1" u="sng" baseline="30000" dirty="0"/>
              <a:t>st</a:t>
            </a:r>
            <a:r>
              <a:rPr lang="en-GB" sz="2400" b="1" u="sng" dirty="0"/>
              <a:t> March</a:t>
            </a:r>
          </a:p>
        </p:txBody>
      </p:sp>
      <p:sp>
        <p:nvSpPr>
          <p:cNvPr id="3" name="TextBox 2">
            <a:extLst>
              <a:ext uri="{FF2B5EF4-FFF2-40B4-BE49-F238E27FC236}">
                <a16:creationId xmlns:a16="http://schemas.microsoft.com/office/drawing/2014/main" id="{E67C96E8-F98C-4B1A-AD98-74983D5513EF}"/>
              </a:ext>
            </a:extLst>
          </p:cNvPr>
          <p:cNvSpPr txBox="1"/>
          <p:nvPr/>
        </p:nvSpPr>
        <p:spPr>
          <a:xfrm>
            <a:off x="315092" y="127902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6" name="Picture 5">
            <a:extLst>
              <a:ext uri="{FF2B5EF4-FFF2-40B4-BE49-F238E27FC236}">
                <a16:creationId xmlns:a16="http://schemas.microsoft.com/office/drawing/2014/main" id="{6945EEEE-8CEF-46BE-AE6A-727DA35589BC}"/>
              </a:ext>
            </a:extLst>
          </p:cNvPr>
          <p:cNvPicPr>
            <a:picLocks noChangeAspect="1"/>
          </p:cNvPicPr>
          <p:nvPr/>
        </p:nvPicPr>
        <p:blipFill>
          <a:blip r:embed="rId2"/>
          <a:stretch>
            <a:fillRect/>
          </a:stretch>
        </p:blipFill>
        <p:spPr>
          <a:xfrm>
            <a:off x="6055094" y="122038"/>
            <a:ext cx="5464400" cy="6613924"/>
          </a:xfrm>
          <a:prstGeom prst="rect">
            <a:avLst/>
          </a:prstGeom>
        </p:spPr>
      </p:pic>
      <p:pic>
        <p:nvPicPr>
          <p:cNvPr id="7" name="Picture 6">
            <a:extLst>
              <a:ext uri="{FF2B5EF4-FFF2-40B4-BE49-F238E27FC236}">
                <a16:creationId xmlns:a16="http://schemas.microsoft.com/office/drawing/2014/main" id="{AC9D20DA-B6A3-4021-83F2-074B38D62554}"/>
              </a:ext>
            </a:extLst>
          </p:cNvPr>
          <p:cNvPicPr>
            <a:picLocks noChangeAspect="1"/>
          </p:cNvPicPr>
          <p:nvPr/>
        </p:nvPicPr>
        <p:blipFill>
          <a:blip r:embed="rId3"/>
          <a:stretch>
            <a:fillRect/>
          </a:stretch>
        </p:blipFill>
        <p:spPr>
          <a:xfrm rot="10800000">
            <a:off x="447828" y="3446299"/>
            <a:ext cx="5315774" cy="2132676"/>
          </a:xfrm>
          <a:prstGeom prst="rect">
            <a:avLst/>
          </a:prstGeom>
        </p:spPr>
      </p:pic>
    </p:spTree>
    <p:extLst>
      <p:ext uri="{BB962C8B-B14F-4D97-AF65-F5344CB8AC3E}">
        <p14:creationId xmlns:p14="http://schemas.microsoft.com/office/powerpoint/2010/main" val="4136834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995B79-47FD-46B9-9C38-EC270147532D}"/>
              </a:ext>
            </a:extLst>
          </p:cNvPr>
          <p:cNvPicPr>
            <a:picLocks noChangeAspect="1"/>
          </p:cNvPicPr>
          <p:nvPr/>
        </p:nvPicPr>
        <p:blipFill>
          <a:blip r:embed="rId2"/>
          <a:stretch>
            <a:fillRect/>
          </a:stretch>
        </p:blipFill>
        <p:spPr>
          <a:xfrm>
            <a:off x="370114" y="1881050"/>
            <a:ext cx="5438505" cy="3474993"/>
          </a:xfrm>
          <a:prstGeom prst="rect">
            <a:avLst/>
          </a:prstGeom>
        </p:spPr>
      </p:pic>
      <p:pic>
        <p:nvPicPr>
          <p:cNvPr id="3" name="Picture 2">
            <a:extLst>
              <a:ext uri="{FF2B5EF4-FFF2-40B4-BE49-F238E27FC236}">
                <a16:creationId xmlns:a16="http://schemas.microsoft.com/office/drawing/2014/main" id="{F2242186-379E-42DA-AFB8-31DF062894A9}"/>
              </a:ext>
            </a:extLst>
          </p:cNvPr>
          <p:cNvPicPr>
            <a:picLocks noChangeAspect="1"/>
          </p:cNvPicPr>
          <p:nvPr/>
        </p:nvPicPr>
        <p:blipFill>
          <a:blip r:embed="rId3"/>
          <a:stretch>
            <a:fillRect/>
          </a:stretch>
        </p:blipFill>
        <p:spPr>
          <a:xfrm>
            <a:off x="6096000" y="1777452"/>
            <a:ext cx="5957754" cy="1582762"/>
          </a:xfrm>
          <a:prstGeom prst="rect">
            <a:avLst/>
          </a:prstGeom>
        </p:spPr>
      </p:pic>
      <p:sp>
        <p:nvSpPr>
          <p:cNvPr id="4" name="TextBox 3">
            <a:extLst>
              <a:ext uri="{FF2B5EF4-FFF2-40B4-BE49-F238E27FC236}">
                <a16:creationId xmlns:a16="http://schemas.microsoft.com/office/drawing/2014/main" id="{9858171C-537D-435F-8311-DB37128CE14D}"/>
              </a:ext>
            </a:extLst>
          </p:cNvPr>
          <p:cNvSpPr txBox="1"/>
          <p:nvPr/>
        </p:nvSpPr>
        <p:spPr>
          <a:xfrm>
            <a:off x="522514" y="222069"/>
            <a:ext cx="8634549" cy="1292662"/>
          </a:xfrm>
          <a:prstGeom prst="rect">
            <a:avLst/>
          </a:prstGeom>
          <a:noFill/>
        </p:spPr>
        <p:txBody>
          <a:bodyPr wrap="square" rtlCol="0">
            <a:spAutoFit/>
          </a:bodyPr>
          <a:lstStyle/>
          <a:p>
            <a:r>
              <a:rPr lang="en-US" sz="2600" dirty="0"/>
              <a:t>Make a poster in your books of these food and drink items. Draw a picture and label the items in German and English – Don’t forget the capital letters in German.</a:t>
            </a:r>
            <a:endParaRPr lang="en-GB" sz="2600" dirty="0"/>
          </a:p>
        </p:txBody>
      </p:sp>
      <p:pic>
        <p:nvPicPr>
          <p:cNvPr id="5" name="Picture 4">
            <a:extLst>
              <a:ext uri="{FF2B5EF4-FFF2-40B4-BE49-F238E27FC236}">
                <a16:creationId xmlns:a16="http://schemas.microsoft.com/office/drawing/2014/main" id="{AFA75D24-061D-4C92-A200-4546B771AD95}"/>
              </a:ext>
            </a:extLst>
          </p:cNvPr>
          <p:cNvPicPr>
            <a:picLocks noChangeAspect="1"/>
          </p:cNvPicPr>
          <p:nvPr/>
        </p:nvPicPr>
        <p:blipFill>
          <a:blip r:embed="rId4"/>
          <a:stretch>
            <a:fillRect/>
          </a:stretch>
        </p:blipFill>
        <p:spPr>
          <a:xfrm>
            <a:off x="7082655" y="4166856"/>
            <a:ext cx="1809750" cy="1743075"/>
          </a:xfrm>
          <a:prstGeom prst="rect">
            <a:avLst/>
          </a:prstGeom>
        </p:spPr>
      </p:pic>
      <p:pic>
        <p:nvPicPr>
          <p:cNvPr id="6" name="Picture 5">
            <a:extLst>
              <a:ext uri="{FF2B5EF4-FFF2-40B4-BE49-F238E27FC236}">
                <a16:creationId xmlns:a16="http://schemas.microsoft.com/office/drawing/2014/main" id="{EE62AAA9-F1B7-440C-9492-772F516AA35A}"/>
              </a:ext>
            </a:extLst>
          </p:cNvPr>
          <p:cNvPicPr>
            <a:picLocks noChangeAspect="1"/>
          </p:cNvPicPr>
          <p:nvPr/>
        </p:nvPicPr>
        <p:blipFill>
          <a:blip r:embed="rId5"/>
          <a:stretch>
            <a:fillRect/>
          </a:stretch>
        </p:blipFill>
        <p:spPr>
          <a:xfrm>
            <a:off x="9344842" y="4559094"/>
            <a:ext cx="2477044" cy="1311376"/>
          </a:xfrm>
          <a:prstGeom prst="rect">
            <a:avLst/>
          </a:prstGeom>
        </p:spPr>
      </p:pic>
    </p:spTree>
    <p:extLst>
      <p:ext uri="{BB962C8B-B14F-4D97-AF65-F5344CB8AC3E}">
        <p14:creationId xmlns:p14="http://schemas.microsoft.com/office/powerpoint/2010/main" val="2512835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AF90D9-880A-4D20-BE02-F72CA27CB143}"/>
              </a:ext>
            </a:extLst>
          </p:cNvPr>
          <p:cNvPicPr>
            <a:picLocks noChangeAspect="1"/>
          </p:cNvPicPr>
          <p:nvPr/>
        </p:nvPicPr>
        <p:blipFill>
          <a:blip r:embed="rId4"/>
          <a:stretch>
            <a:fillRect/>
          </a:stretch>
        </p:blipFill>
        <p:spPr>
          <a:xfrm>
            <a:off x="2161629" y="1556930"/>
            <a:ext cx="9625617" cy="5457824"/>
          </a:xfrm>
          <a:prstGeom prst="rect">
            <a:avLst/>
          </a:prstGeom>
        </p:spPr>
      </p:pic>
      <p:pic>
        <p:nvPicPr>
          <p:cNvPr id="3" name="39 Unit 4 Ex 1">
            <a:hlinkClick r:id="" action="ppaction://media"/>
            <a:extLst>
              <a:ext uri="{FF2B5EF4-FFF2-40B4-BE49-F238E27FC236}">
                <a16:creationId xmlns:a16="http://schemas.microsoft.com/office/drawing/2014/main" id="{A69799FE-2135-4BEB-A5AF-9706907D9A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0898" y="131264"/>
            <a:ext cx="609600" cy="609600"/>
          </a:xfrm>
          <a:prstGeom prst="rect">
            <a:avLst/>
          </a:prstGeom>
        </p:spPr>
      </p:pic>
      <p:sp>
        <p:nvSpPr>
          <p:cNvPr id="4" name="TextBox 3">
            <a:extLst>
              <a:ext uri="{FF2B5EF4-FFF2-40B4-BE49-F238E27FC236}">
                <a16:creationId xmlns:a16="http://schemas.microsoft.com/office/drawing/2014/main" id="{0579122F-A930-400D-AA83-0CBCD239C5CE}"/>
              </a:ext>
            </a:extLst>
          </p:cNvPr>
          <p:cNvSpPr txBox="1"/>
          <p:nvPr/>
        </p:nvSpPr>
        <p:spPr>
          <a:xfrm>
            <a:off x="1894114" y="860880"/>
            <a:ext cx="9274629" cy="892552"/>
          </a:xfrm>
          <a:prstGeom prst="rect">
            <a:avLst/>
          </a:prstGeom>
          <a:solidFill>
            <a:schemeClr val="bg1"/>
          </a:solidFill>
        </p:spPr>
        <p:txBody>
          <a:bodyPr wrap="square" rtlCol="0">
            <a:spAutoFit/>
          </a:bodyPr>
          <a:lstStyle/>
          <a:p>
            <a:r>
              <a:rPr lang="en-US" sz="2600" dirty="0"/>
              <a:t>Listen to the recording. Which food or drink item is mentioned? Write down 1-12 and the correct letter. Example 1) l</a:t>
            </a:r>
            <a:endParaRPr lang="en-GB" sz="2600" dirty="0"/>
          </a:p>
        </p:txBody>
      </p:sp>
    </p:spTree>
    <p:extLst>
      <p:ext uri="{BB962C8B-B14F-4D97-AF65-F5344CB8AC3E}">
        <p14:creationId xmlns:p14="http://schemas.microsoft.com/office/powerpoint/2010/main" val="275885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0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D363E1-2C6D-4861-AB51-67EA1B0339C4}"/>
              </a:ext>
            </a:extLst>
          </p:cNvPr>
          <p:cNvPicPr>
            <a:picLocks noChangeAspect="1"/>
          </p:cNvPicPr>
          <p:nvPr/>
        </p:nvPicPr>
        <p:blipFill>
          <a:blip r:embed="rId4"/>
          <a:stretch>
            <a:fillRect/>
          </a:stretch>
        </p:blipFill>
        <p:spPr>
          <a:xfrm>
            <a:off x="942430" y="4622686"/>
            <a:ext cx="10067872" cy="2068490"/>
          </a:xfrm>
          <a:prstGeom prst="rect">
            <a:avLst/>
          </a:prstGeom>
        </p:spPr>
      </p:pic>
      <p:pic>
        <p:nvPicPr>
          <p:cNvPr id="3" name="40 Ex 2">
            <a:hlinkClick r:id="" action="ppaction://media"/>
            <a:extLst>
              <a:ext uri="{FF2B5EF4-FFF2-40B4-BE49-F238E27FC236}">
                <a16:creationId xmlns:a16="http://schemas.microsoft.com/office/drawing/2014/main" id="{A974BCEA-E399-4DCF-AE08-7421F70DCF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469" y="823595"/>
            <a:ext cx="609600" cy="609600"/>
          </a:xfrm>
          <a:prstGeom prst="rect">
            <a:avLst/>
          </a:prstGeom>
        </p:spPr>
      </p:pic>
      <p:sp>
        <p:nvSpPr>
          <p:cNvPr id="4" name="TextBox 3">
            <a:extLst>
              <a:ext uri="{FF2B5EF4-FFF2-40B4-BE49-F238E27FC236}">
                <a16:creationId xmlns:a16="http://schemas.microsoft.com/office/drawing/2014/main" id="{65BB33A4-471A-4FFE-BF08-A65C15406B60}"/>
              </a:ext>
            </a:extLst>
          </p:cNvPr>
          <p:cNvSpPr txBox="1"/>
          <p:nvPr/>
        </p:nvSpPr>
        <p:spPr>
          <a:xfrm>
            <a:off x="457834" y="2582614"/>
            <a:ext cx="7628074" cy="1692771"/>
          </a:xfrm>
          <a:prstGeom prst="rect">
            <a:avLst/>
          </a:prstGeom>
          <a:noFill/>
        </p:spPr>
        <p:txBody>
          <a:bodyPr wrap="square" rtlCol="0">
            <a:spAutoFit/>
          </a:bodyPr>
          <a:lstStyle/>
          <a:p>
            <a:r>
              <a:rPr lang="en-US" sz="2600" dirty="0"/>
              <a:t>Listen to the recording. What does each </a:t>
            </a:r>
          </a:p>
          <a:p>
            <a:r>
              <a:rPr lang="en-US" sz="2600" dirty="0"/>
              <a:t>person say they eat and drink? </a:t>
            </a:r>
          </a:p>
          <a:p>
            <a:r>
              <a:rPr lang="en-US" sz="2600" dirty="0"/>
              <a:t>Example:</a:t>
            </a:r>
          </a:p>
          <a:p>
            <a:r>
              <a:rPr lang="en-US" sz="2600" dirty="0"/>
              <a:t>Peter – a sandwich, an apple</a:t>
            </a:r>
            <a:endParaRPr lang="en-GB" sz="2600" dirty="0"/>
          </a:p>
        </p:txBody>
      </p:sp>
      <p:pic>
        <p:nvPicPr>
          <p:cNvPr id="5" name="Picture 4">
            <a:extLst>
              <a:ext uri="{FF2B5EF4-FFF2-40B4-BE49-F238E27FC236}">
                <a16:creationId xmlns:a16="http://schemas.microsoft.com/office/drawing/2014/main" id="{1AB5DB2E-04A0-4E48-BAFF-B2377E7BC5B8}"/>
              </a:ext>
            </a:extLst>
          </p:cNvPr>
          <p:cNvPicPr>
            <a:picLocks noChangeAspect="1"/>
          </p:cNvPicPr>
          <p:nvPr/>
        </p:nvPicPr>
        <p:blipFill>
          <a:blip r:embed="rId6"/>
          <a:stretch>
            <a:fillRect/>
          </a:stretch>
        </p:blipFill>
        <p:spPr>
          <a:xfrm>
            <a:off x="7531190" y="166824"/>
            <a:ext cx="4531991" cy="4966879"/>
          </a:xfrm>
          <a:prstGeom prst="rect">
            <a:avLst/>
          </a:prstGeom>
        </p:spPr>
      </p:pic>
    </p:spTree>
    <p:extLst>
      <p:ext uri="{BB962C8B-B14F-4D97-AF65-F5344CB8AC3E}">
        <p14:creationId xmlns:p14="http://schemas.microsoft.com/office/powerpoint/2010/main" val="335862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1FED99-2F1E-4015-8722-12358756091B}"/>
              </a:ext>
            </a:extLst>
          </p:cNvPr>
          <p:cNvPicPr>
            <a:picLocks noChangeAspect="1"/>
          </p:cNvPicPr>
          <p:nvPr/>
        </p:nvPicPr>
        <p:blipFill>
          <a:blip r:embed="rId2"/>
          <a:stretch>
            <a:fillRect/>
          </a:stretch>
        </p:blipFill>
        <p:spPr>
          <a:xfrm>
            <a:off x="893717" y="204652"/>
            <a:ext cx="10404566" cy="6165669"/>
          </a:xfrm>
          <a:prstGeom prst="rect">
            <a:avLst/>
          </a:prstGeom>
        </p:spPr>
      </p:pic>
      <p:sp>
        <p:nvSpPr>
          <p:cNvPr id="3" name="TextBox 2">
            <a:extLst>
              <a:ext uri="{FF2B5EF4-FFF2-40B4-BE49-F238E27FC236}">
                <a16:creationId xmlns:a16="http://schemas.microsoft.com/office/drawing/2014/main" id="{0E95547F-3275-4BFE-9B01-A593A86377D0}"/>
              </a:ext>
            </a:extLst>
          </p:cNvPr>
          <p:cNvSpPr txBox="1"/>
          <p:nvPr/>
        </p:nvSpPr>
        <p:spPr>
          <a:xfrm>
            <a:off x="783771" y="241457"/>
            <a:ext cx="8451668" cy="492443"/>
          </a:xfrm>
          <a:prstGeom prst="rect">
            <a:avLst/>
          </a:prstGeom>
          <a:solidFill>
            <a:schemeClr val="bg1"/>
          </a:solidFill>
        </p:spPr>
        <p:txBody>
          <a:bodyPr wrap="square" rtlCol="0">
            <a:spAutoFit/>
          </a:bodyPr>
          <a:lstStyle/>
          <a:p>
            <a:r>
              <a:rPr lang="en-US" sz="2600" dirty="0"/>
              <a:t>Read the descriptions and match them to the lunchboxes</a:t>
            </a:r>
            <a:endParaRPr lang="en-GB" sz="2600" dirty="0"/>
          </a:p>
        </p:txBody>
      </p:sp>
    </p:spTree>
    <p:extLst>
      <p:ext uri="{BB962C8B-B14F-4D97-AF65-F5344CB8AC3E}">
        <p14:creationId xmlns:p14="http://schemas.microsoft.com/office/powerpoint/2010/main" val="3995921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AC8185-32C4-44D1-820D-F2131352013F}"/>
              </a:ext>
            </a:extLst>
          </p:cNvPr>
          <p:cNvSpPr/>
          <p:nvPr/>
        </p:nvSpPr>
        <p:spPr>
          <a:xfrm>
            <a:off x="325243" y="256435"/>
            <a:ext cx="3450945" cy="461665"/>
          </a:xfrm>
          <a:prstGeom prst="rect">
            <a:avLst/>
          </a:prstGeom>
        </p:spPr>
        <p:txBody>
          <a:bodyPr wrap="none">
            <a:spAutoFit/>
          </a:bodyPr>
          <a:lstStyle/>
          <a:p>
            <a:r>
              <a:rPr lang="en-GB" sz="2400" b="1" u="sng" dirty="0"/>
              <a:t>WEEK 5 – w/c 28</a:t>
            </a:r>
            <a:r>
              <a:rPr lang="en-GB" sz="2400" b="1" u="sng" baseline="30000" dirty="0"/>
              <a:t>th</a:t>
            </a:r>
            <a:r>
              <a:rPr lang="en-GB" sz="2400" b="1" u="sng" dirty="0"/>
              <a:t> March</a:t>
            </a:r>
          </a:p>
        </p:txBody>
      </p:sp>
      <p:sp>
        <p:nvSpPr>
          <p:cNvPr id="3" name="TextBox 2">
            <a:extLst>
              <a:ext uri="{FF2B5EF4-FFF2-40B4-BE49-F238E27FC236}">
                <a16:creationId xmlns:a16="http://schemas.microsoft.com/office/drawing/2014/main" id="{7B227E4A-4EC0-442D-8181-FAABC03F98C3}"/>
              </a:ext>
            </a:extLst>
          </p:cNvPr>
          <p:cNvSpPr txBox="1"/>
          <p:nvPr/>
        </p:nvSpPr>
        <p:spPr>
          <a:xfrm>
            <a:off x="325243" y="964369"/>
            <a:ext cx="5430710" cy="1785104"/>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There are more words on the next slide too. </a:t>
            </a:r>
          </a:p>
        </p:txBody>
      </p:sp>
      <p:pic>
        <p:nvPicPr>
          <p:cNvPr id="4" name="Picture 3">
            <a:extLst>
              <a:ext uri="{FF2B5EF4-FFF2-40B4-BE49-F238E27FC236}">
                <a16:creationId xmlns:a16="http://schemas.microsoft.com/office/drawing/2014/main" id="{36472F9D-37BE-4903-9AAF-0339353F2A5B}"/>
              </a:ext>
            </a:extLst>
          </p:cNvPr>
          <p:cNvPicPr>
            <a:picLocks noChangeAspect="1"/>
          </p:cNvPicPr>
          <p:nvPr/>
        </p:nvPicPr>
        <p:blipFill>
          <a:blip r:embed="rId2"/>
          <a:stretch>
            <a:fillRect/>
          </a:stretch>
        </p:blipFill>
        <p:spPr>
          <a:xfrm rot="10800000">
            <a:off x="5986227" y="487267"/>
            <a:ext cx="5430710" cy="5747224"/>
          </a:xfrm>
          <a:prstGeom prst="rect">
            <a:avLst/>
          </a:prstGeom>
        </p:spPr>
      </p:pic>
      <p:pic>
        <p:nvPicPr>
          <p:cNvPr id="5" name="Picture 4">
            <a:extLst>
              <a:ext uri="{FF2B5EF4-FFF2-40B4-BE49-F238E27FC236}">
                <a16:creationId xmlns:a16="http://schemas.microsoft.com/office/drawing/2014/main" id="{977621C7-BDA3-492B-A8F5-3C767AF6DDDC}"/>
              </a:ext>
            </a:extLst>
          </p:cNvPr>
          <p:cNvPicPr>
            <a:picLocks noChangeAspect="1"/>
          </p:cNvPicPr>
          <p:nvPr/>
        </p:nvPicPr>
        <p:blipFill>
          <a:blip r:embed="rId3"/>
          <a:stretch>
            <a:fillRect/>
          </a:stretch>
        </p:blipFill>
        <p:spPr>
          <a:xfrm rot="10800000">
            <a:off x="702176" y="2888021"/>
            <a:ext cx="5284051" cy="3120893"/>
          </a:xfrm>
          <a:prstGeom prst="rect">
            <a:avLst/>
          </a:prstGeom>
        </p:spPr>
      </p:pic>
    </p:spTree>
    <p:extLst>
      <p:ext uri="{BB962C8B-B14F-4D97-AF65-F5344CB8AC3E}">
        <p14:creationId xmlns:p14="http://schemas.microsoft.com/office/powerpoint/2010/main" val="1807589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3681A8-CDEF-48C2-9DCF-8C2A5AE9EE9F}"/>
              </a:ext>
            </a:extLst>
          </p:cNvPr>
          <p:cNvPicPr>
            <a:picLocks noChangeAspect="1"/>
          </p:cNvPicPr>
          <p:nvPr/>
        </p:nvPicPr>
        <p:blipFill>
          <a:blip r:embed="rId2"/>
          <a:stretch>
            <a:fillRect/>
          </a:stretch>
        </p:blipFill>
        <p:spPr>
          <a:xfrm rot="10800000">
            <a:off x="394480" y="840008"/>
            <a:ext cx="5697451" cy="3745054"/>
          </a:xfrm>
          <a:prstGeom prst="rect">
            <a:avLst/>
          </a:prstGeom>
        </p:spPr>
      </p:pic>
      <p:pic>
        <p:nvPicPr>
          <p:cNvPr id="4" name="Picture 3">
            <a:extLst>
              <a:ext uri="{FF2B5EF4-FFF2-40B4-BE49-F238E27FC236}">
                <a16:creationId xmlns:a16="http://schemas.microsoft.com/office/drawing/2014/main" id="{00217E5E-0FB3-4840-A824-8F7B27BEB772}"/>
              </a:ext>
            </a:extLst>
          </p:cNvPr>
          <p:cNvPicPr>
            <a:picLocks noChangeAspect="1"/>
          </p:cNvPicPr>
          <p:nvPr/>
        </p:nvPicPr>
        <p:blipFill>
          <a:blip r:embed="rId3"/>
          <a:stretch>
            <a:fillRect/>
          </a:stretch>
        </p:blipFill>
        <p:spPr>
          <a:xfrm>
            <a:off x="6238194" y="587147"/>
            <a:ext cx="5698691" cy="5447893"/>
          </a:xfrm>
          <a:prstGeom prst="rect">
            <a:avLst/>
          </a:prstGeom>
        </p:spPr>
      </p:pic>
    </p:spTree>
    <p:extLst>
      <p:ext uri="{BB962C8B-B14F-4D97-AF65-F5344CB8AC3E}">
        <p14:creationId xmlns:p14="http://schemas.microsoft.com/office/powerpoint/2010/main" val="3399972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 name="Subtitle 2"/>
          <p:cNvSpPr txBox="1">
            <a:spLocks/>
          </p:cNvSpPr>
          <p:nvPr/>
        </p:nvSpPr>
        <p:spPr>
          <a:xfrm>
            <a:off x="336997" y="685178"/>
            <a:ext cx="12026721" cy="224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p>
        </p:txBody>
      </p:sp>
      <p:sp>
        <p:nvSpPr>
          <p:cNvPr id="7" name="Subtitle 2"/>
          <p:cNvSpPr txBox="1">
            <a:spLocks/>
          </p:cNvSpPr>
          <p:nvPr/>
        </p:nvSpPr>
        <p:spPr>
          <a:xfrm>
            <a:off x="168184" y="2926516"/>
            <a:ext cx="5651679" cy="32172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p>
          <a:p>
            <a:pPr algn="l"/>
            <a:endParaRPr lang="en-GB" u="sng" dirty="0"/>
          </a:p>
        </p:txBody>
      </p:sp>
      <p:sp>
        <p:nvSpPr>
          <p:cNvPr id="2" name="TextBox 1"/>
          <p:cNvSpPr txBox="1"/>
          <p:nvPr/>
        </p:nvSpPr>
        <p:spPr>
          <a:xfrm>
            <a:off x="21844" y="386754"/>
            <a:ext cx="12148312" cy="1615827"/>
          </a:xfrm>
          <a:prstGeom prst="rect">
            <a:avLst/>
          </a:prstGeom>
          <a:noFill/>
        </p:spPr>
        <p:txBody>
          <a:bodyPr wrap="square" rtlCol="0">
            <a:spAutoFit/>
          </a:bodyPr>
          <a:lstStyle/>
          <a:p>
            <a:r>
              <a:rPr lang="en-GB" sz="2800" dirty="0"/>
              <a:t>Did you know that in Germany pupils don’t wear a school uniform?</a:t>
            </a:r>
          </a:p>
          <a:p>
            <a:endParaRPr lang="en-GB" sz="1500" dirty="0"/>
          </a:p>
          <a:p>
            <a:r>
              <a:rPr lang="en-GB" sz="2800" dirty="0"/>
              <a:t>Look at the picture below. Copy the pictures and label them in your book. Remember der/die/das are the German words for ‘the’. Title ‘</a:t>
            </a:r>
            <a:r>
              <a:rPr lang="en-GB" sz="2800" u="sng" dirty="0"/>
              <a:t>die </a:t>
            </a:r>
            <a:r>
              <a:rPr lang="en-GB" sz="2800" u="sng" dirty="0" err="1"/>
              <a:t>Kleider</a:t>
            </a:r>
            <a:r>
              <a:rPr lang="en-GB" sz="2800" u="sng" dirty="0"/>
              <a:t> – clothes</a:t>
            </a:r>
            <a:r>
              <a:rPr lang="en-GB" sz="2800" dirty="0"/>
              <a:t>’</a:t>
            </a:r>
          </a:p>
        </p:txBody>
      </p:sp>
      <p:pic>
        <p:nvPicPr>
          <p:cNvPr id="8" name="Picture 7"/>
          <p:cNvPicPr/>
          <p:nvPr/>
        </p:nvPicPr>
        <p:blipFill>
          <a:blip r:embed="rId2"/>
          <a:stretch>
            <a:fillRect/>
          </a:stretch>
        </p:blipFill>
        <p:spPr>
          <a:xfrm>
            <a:off x="21844" y="2405551"/>
            <a:ext cx="7357281" cy="4141218"/>
          </a:xfrm>
          <a:prstGeom prst="rect">
            <a:avLst/>
          </a:prstGeom>
        </p:spPr>
      </p:pic>
      <p:pic>
        <p:nvPicPr>
          <p:cNvPr id="4" name="Picture 3"/>
          <p:cNvPicPr>
            <a:picLocks noChangeAspect="1"/>
          </p:cNvPicPr>
          <p:nvPr/>
        </p:nvPicPr>
        <p:blipFill>
          <a:blip r:embed="rId3"/>
          <a:stretch>
            <a:fillRect/>
          </a:stretch>
        </p:blipFill>
        <p:spPr>
          <a:xfrm>
            <a:off x="7400969" y="1987000"/>
            <a:ext cx="4668728" cy="4779559"/>
          </a:xfrm>
          <a:prstGeom prst="rect">
            <a:avLst/>
          </a:prstGeom>
        </p:spPr>
      </p:pic>
    </p:spTree>
    <p:extLst>
      <p:ext uri="{BB962C8B-B14F-4D97-AF65-F5344CB8AC3E}">
        <p14:creationId xmlns:p14="http://schemas.microsoft.com/office/powerpoint/2010/main" val="2574718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65B95B-0253-45A5-AFFC-6711EDAF21C0}"/>
              </a:ext>
            </a:extLst>
          </p:cNvPr>
          <p:cNvPicPr>
            <a:picLocks noChangeAspect="1"/>
          </p:cNvPicPr>
          <p:nvPr/>
        </p:nvPicPr>
        <p:blipFill>
          <a:blip r:embed="rId4"/>
          <a:stretch>
            <a:fillRect/>
          </a:stretch>
        </p:blipFill>
        <p:spPr>
          <a:xfrm>
            <a:off x="1868799" y="1679665"/>
            <a:ext cx="9194187" cy="5178335"/>
          </a:xfrm>
          <a:prstGeom prst="rect">
            <a:avLst/>
          </a:prstGeom>
        </p:spPr>
      </p:pic>
      <p:pic>
        <p:nvPicPr>
          <p:cNvPr id="5" name="42 Unit 5 Ex 1">
            <a:hlinkClick r:id="" action="ppaction://media"/>
            <a:extLst>
              <a:ext uri="{FF2B5EF4-FFF2-40B4-BE49-F238E27FC236}">
                <a16:creationId xmlns:a16="http://schemas.microsoft.com/office/drawing/2014/main" id="{50E3DB96-BDD5-4A4E-91E8-DC0F59F5E2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
        <p:nvSpPr>
          <p:cNvPr id="6" name="TextBox 5">
            <a:extLst>
              <a:ext uri="{FF2B5EF4-FFF2-40B4-BE49-F238E27FC236}">
                <a16:creationId xmlns:a16="http://schemas.microsoft.com/office/drawing/2014/main" id="{9079147F-9908-4DCD-B60B-8BFAFDFFD141}"/>
              </a:ext>
            </a:extLst>
          </p:cNvPr>
          <p:cNvSpPr txBox="1"/>
          <p:nvPr/>
        </p:nvSpPr>
        <p:spPr>
          <a:xfrm>
            <a:off x="3988526" y="157390"/>
            <a:ext cx="8203474" cy="1292662"/>
          </a:xfrm>
          <a:prstGeom prst="rect">
            <a:avLst/>
          </a:prstGeom>
          <a:noFill/>
        </p:spPr>
        <p:txBody>
          <a:bodyPr wrap="square" rtlCol="0">
            <a:spAutoFit/>
          </a:bodyPr>
          <a:lstStyle/>
          <a:p>
            <a:r>
              <a:rPr lang="en-US" sz="2600" dirty="0"/>
              <a:t>Listen to the recording. What order do they mention the items? Write down the letters in the correct order.</a:t>
            </a:r>
          </a:p>
          <a:p>
            <a:r>
              <a:rPr lang="en-US" sz="2600" dirty="0"/>
              <a:t>Example, j, …</a:t>
            </a:r>
            <a:endParaRPr lang="en-GB" sz="2600" dirty="0"/>
          </a:p>
        </p:txBody>
      </p:sp>
    </p:spTree>
    <p:extLst>
      <p:ext uri="{BB962C8B-B14F-4D97-AF65-F5344CB8AC3E}">
        <p14:creationId xmlns:p14="http://schemas.microsoft.com/office/powerpoint/2010/main" val="174780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2B0E0D-0921-48D9-BF89-637E0CC77434}"/>
              </a:ext>
            </a:extLst>
          </p:cNvPr>
          <p:cNvPicPr>
            <a:picLocks noChangeAspect="1"/>
          </p:cNvPicPr>
          <p:nvPr/>
        </p:nvPicPr>
        <p:blipFill>
          <a:blip r:embed="rId2"/>
          <a:stretch>
            <a:fillRect/>
          </a:stretch>
        </p:blipFill>
        <p:spPr>
          <a:xfrm>
            <a:off x="3696146" y="4551854"/>
            <a:ext cx="8388231" cy="2101667"/>
          </a:xfrm>
          <a:prstGeom prst="rect">
            <a:avLst/>
          </a:prstGeom>
        </p:spPr>
      </p:pic>
      <p:pic>
        <p:nvPicPr>
          <p:cNvPr id="3" name="Picture 2">
            <a:extLst>
              <a:ext uri="{FF2B5EF4-FFF2-40B4-BE49-F238E27FC236}">
                <a16:creationId xmlns:a16="http://schemas.microsoft.com/office/drawing/2014/main" id="{2F784049-4166-42E3-B396-7A0DA0FCEAD4}"/>
              </a:ext>
            </a:extLst>
          </p:cNvPr>
          <p:cNvPicPr/>
          <p:nvPr/>
        </p:nvPicPr>
        <p:blipFill>
          <a:blip r:embed="rId3"/>
          <a:stretch>
            <a:fillRect/>
          </a:stretch>
        </p:blipFill>
        <p:spPr>
          <a:xfrm>
            <a:off x="3787020" y="0"/>
            <a:ext cx="7723662" cy="4450976"/>
          </a:xfrm>
          <a:prstGeom prst="rect">
            <a:avLst/>
          </a:prstGeom>
        </p:spPr>
      </p:pic>
      <p:sp>
        <p:nvSpPr>
          <p:cNvPr id="4" name="TextBox 3">
            <a:extLst>
              <a:ext uri="{FF2B5EF4-FFF2-40B4-BE49-F238E27FC236}">
                <a16:creationId xmlns:a16="http://schemas.microsoft.com/office/drawing/2014/main" id="{7C8DDF77-6339-47FE-BFD7-1F0DA61A33BA}"/>
              </a:ext>
            </a:extLst>
          </p:cNvPr>
          <p:cNvSpPr txBox="1"/>
          <p:nvPr/>
        </p:nvSpPr>
        <p:spPr>
          <a:xfrm>
            <a:off x="0" y="95157"/>
            <a:ext cx="3885250" cy="1692771"/>
          </a:xfrm>
          <a:prstGeom prst="rect">
            <a:avLst/>
          </a:prstGeom>
          <a:noFill/>
        </p:spPr>
        <p:txBody>
          <a:bodyPr wrap="square" rtlCol="0">
            <a:spAutoFit/>
          </a:bodyPr>
          <a:lstStyle/>
          <a:p>
            <a:r>
              <a:rPr lang="en-US" sz="2600" dirty="0"/>
              <a:t>Look at the picture. Are the 6 statements true or false? </a:t>
            </a:r>
          </a:p>
          <a:p>
            <a:r>
              <a:rPr lang="en-US" sz="2600" dirty="0"/>
              <a:t>Remember ‘</a:t>
            </a:r>
            <a:r>
              <a:rPr lang="en-US" sz="2600" dirty="0" err="1"/>
              <a:t>ist</a:t>
            </a:r>
            <a:r>
              <a:rPr lang="en-US" sz="2600" dirty="0"/>
              <a:t>’ means ‘is’ and ‘</a:t>
            </a:r>
            <a:r>
              <a:rPr lang="en-US" sz="2600" dirty="0" err="1"/>
              <a:t>sind</a:t>
            </a:r>
            <a:r>
              <a:rPr lang="en-US" sz="2600" dirty="0"/>
              <a:t>’ means ‘are</a:t>
            </a:r>
            <a:r>
              <a:rPr lang="en-US" dirty="0"/>
              <a:t>’</a:t>
            </a:r>
            <a:endParaRPr lang="en-GB" dirty="0"/>
          </a:p>
        </p:txBody>
      </p:sp>
      <p:pic>
        <p:nvPicPr>
          <p:cNvPr id="5" name="Picture 4">
            <a:extLst>
              <a:ext uri="{FF2B5EF4-FFF2-40B4-BE49-F238E27FC236}">
                <a16:creationId xmlns:a16="http://schemas.microsoft.com/office/drawing/2014/main" id="{AFFF39F5-8D41-47ED-9168-964DA35798E4}"/>
              </a:ext>
            </a:extLst>
          </p:cNvPr>
          <p:cNvPicPr>
            <a:picLocks noChangeAspect="1"/>
          </p:cNvPicPr>
          <p:nvPr/>
        </p:nvPicPr>
        <p:blipFill>
          <a:blip r:embed="rId4"/>
          <a:stretch>
            <a:fillRect/>
          </a:stretch>
        </p:blipFill>
        <p:spPr>
          <a:xfrm>
            <a:off x="681318" y="2139108"/>
            <a:ext cx="1564686" cy="4623735"/>
          </a:xfrm>
          <a:prstGeom prst="rect">
            <a:avLst/>
          </a:prstGeom>
        </p:spPr>
      </p:pic>
    </p:spTree>
    <p:extLst>
      <p:ext uri="{BB962C8B-B14F-4D97-AF65-F5344CB8AC3E}">
        <p14:creationId xmlns:p14="http://schemas.microsoft.com/office/powerpoint/2010/main" val="2038562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FAFBAF-E527-4113-92E4-919877A177C6}"/>
              </a:ext>
            </a:extLst>
          </p:cNvPr>
          <p:cNvSpPr/>
          <p:nvPr/>
        </p:nvSpPr>
        <p:spPr>
          <a:xfrm>
            <a:off x="1558835" y="527488"/>
            <a:ext cx="9427028" cy="4401205"/>
          </a:xfrm>
          <a:prstGeom prst="rect">
            <a:avLst/>
          </a:prstGeom>
        </p:spPr>
        <p:txBody>
          <a:bodyPr wrap="square">
            <a:spAutoFit/>
          </a:bodyPr>
          <a:lstStyle/>
          <a:p>
            <a:r>
              <a:rPr lang="en-GB" sz="2800" b="1" u="sng" dirty="0"/>
              <a:t>Copy the title in to your orange book ‘Was </a:t>
            </a:r>
            <a:r>
              <a:rPr lang="en-GB" sz="2800" b="1" u="sng" dirty="0" err="1"/>
              <a:t>ist</a:t>
            </a:r>
            <a:r>
              <a:rPr lang="en-GB" sz="2800" b="1" u="sng" dirty="0"/>
              <a:t> </a:t>
            </a:r>
            <a:r>
              <a:rPr lang="en-GB" sz="2800" b="1" u="sng" dirty="0" err="1"/>
              <a:t>dein</a:t>
            </a:r>
            <a:r>
              <a:rPr lang="en-GB" sz="2800" b="1" u="sng" dirty="0"/>
              <a:t> </a:t>
            </a:r>
            <a:r>
              <a:rPr lang="en-GB" sz="2800" b="1" u="sng" dirty="0" err="1"/>
              <a:t>Lieblingsfach</a:t>
            </a:r>
            <a:r>
              <a:rPr lang="en-GB" sz="2800" b="1" u="sng" dirty="0"/>
              <a:t>?’ What is your favourite subject?</a:t>
            </a:r>
          </a:p>
          <a:p>
            <a:endParaRPr lang="en-GB" sz="2800" b="1" u="sng" dirty="0"/>
          </a:p>
          <a:p>
            <a:r>
              <a:rPr lang="en-GB" sz="2800" dirty="0"/>
              <a:t>This term you will be learning about school in Germany. Things are a little different in German schools, for example they usually finish about 1.30pm! They do start earlier than English schools though. They also do not have a school uniform. Before you all decide to move to Germany though, it is worth knowing that if you do not pass your end of year exams you are made to repeat the year! How would you feel about that?</a:t>
            </a:r>
          </a:p>
        </p:txBody>
      </p:sp>
    </p:spTree>
    <p:extLst>
      <p:ext uri="{BB962C8B-B14F-4D97-AF65-F5344CB8AC3E}">
        <p14:creationId xmlns:p14="http://schemas.microsoft.com/office/powerpoint/2010/main" val="957124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1443"/>
            <a:ext cx="12286445" cy="6172155"/>
          </a:xfrm>
        </p:spPr>
        <p:txBody>
          <a:bodyPr/>
          <a:lstStyle/>
          <a:p>
            <a:pPr marL="0" indent="0">
              <a:buNone/>
            </a:pPr>
            <a:r>
              <a:rPr lang="en-GB" sz="2700" dirty="0"/>
              <a:t>Log on to the beginner’s section of </a:t>
            </a:r>
            <a:r>
              <a:rPr lang="en-GB" sz="2700" dirty="0" err="1"/>
              <a:t>Linguascope</a:t>
            </a:r>
            <a:r>
              <a:rPr lang="en-GB" sz="2700" dirty="0"/>
              <a:t> and practise the clothes vocabulary (Die </a:t>
            </a:r>
            <a:r>
              <a:rPr lang="en-GB" sz="2700" dirty="0" err="1"/>
              <a:t>Kleidung</a:t>
            </a:r>
            <a:r>
              <a:rPr lang="en-GB" sz="2700" dirty="0"/>
              <a:t> 1 and 2). You will find this in the green section as seen below. Make a note of the new vocabulary that is introduced (shorts/suit/dungarees </a:t>
            </a:r>
            <a:r>
              <a:rPr lang="en-GB" sz="2700" dirty="0" err="1"/>
              <a:t>etc</a:t>
            </a:r>
            <a:r>
              <a:rPr lang="en-GB" sz="2700" dirty="0"/>
              <a:t>). </a:t>
            </a:r>
          </a:p>
          <a:p>
            <a:endParaRPr lang="en-GB" dirty="0"/>
          </a:p>
        </p:txBody>
      </p:sp>
      <p:pic>
        <p:nvPicPr>
          <p:cNvPr id="4" name="Picture 3"/>
          <p:cNvPicPr>
            <a:picLocks noChangeAspect="1"/>
          </p:cNvPicPr>
          <p:nvPr/>
        </p:nvPicPr>
        <p:blipFill>
          <a:blip r:embed="rId2"/>
          <a:stretch>
            <a:fillRect/>
          </a:stretch>
        </p:blipFill>
        <p:spPr>
          <a:xfrm>
            <a:off x="1885547" y="1274082"/>
            <a:ext cx="8515350" cy="1657350"/>
          </a:xfrm>
          <a:prstGeom prst="rect">
            <a:avLst/>
          </a:prstGeom>
        </p:spPr>
      </p:pic>
      <p:pic>
        <p:nvPicPr>
          <p:cNvPr id="5" name="Picture 4"/>
          <p:cNvPicPr>
            <a:picLocks noChangeAspect="1"/>
          </p:cNvPicPr>
          <p:nvPr/>
        </p:nvPicPr>
        <p:blipFill>
          <a:blip r:embed="rId3"/>
          <a:stretch>
            <a:fillRect/>
          </a:stretch>
        </p:blipFill>
        <p:spPr>
          <a:xfrm>
            <a:off x="3024590" y="3430631"/>
            <a:ext cx="8486775" cy="3219450"/>
          </a:xfrm>
          <a:prstGeom prst="rect">
            <a:avLst/>
          </a:prstGeom>
        </p:spPr>
      </p:pic>
      <p:sp>
        <p:nvSpPr>
          <p:cNvPr id="6" name="TextBox 5"/>
          <p:cNvSpPr txBox="1"/>
          <p:nvPr/>
        </p:nvSpPr>
        <p:spPr>
          <a:xfrm>
            <a:off x="115910" y="3670479"/>
            <a:ext cx="2908680" cy="2677656"/>
          </a:xfrm>
          <a:prstGeom prst="rect">
            <a:avLst/>
          </a:prstGeom>
          <a:noFill/>
        </p:spPr>
        <p:txBody>
          <a:bodyPr wrap="square" rtlCol="0">
            <a:spAutoFit/>
          </a:bodyPr>
          <a:lstStyle/>
          <a:p>
            <a:r>
              <a:rPr lang="en-GB" sz="2800" u="sng" dirty="0"/>
              <a:t>Optional task-</a:t>
            </a:r>
          </a:p>
          <a:p>
            <a:r>
              <a:rPr lang="en-GB" sz="2800" dirty="0"/>
              <a:t>If you would like to print out a worksheet or take a quick test you will find that here: </a:t>
            </a:r>
          </a:p>
        </p:txBody>
      </p:sp>
      <p:cxnSp>
        <p:nvCxnSpPr>
          <p:cNvPr id="8" name="Straight Arrow Connector 7"/>
          <p:cNvCxnSpPr/>
          <p:nvPr/>
        </p:nvCxnSpPr>
        <p:spPr>
          <a:xfrm flipV="1">
            <a:off x="2905489" y="5680732"/>
            <a:ext cx="6053071" cy="501127"/>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905489" y="6180710"/>
            <a:ext cx="6053070" cy="3067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1AB66AA-4281-416D-96AA-E6A6EE0E2D11}"/>
              </a:ext>
            </a:extLst>
          </p:cNvPr>
          <p:cNvSpPr txBox="1"/>
          <p:nvPr/>
        </p:nvSpPr>
        <p:spPr>
          <a:xfrm>
            <a:off x="2251165" y="2872059"/>
            <a:ext cx="9940835" cy="523220"/>
          </a:xfrm>
          <a:prstGeom prst="rect">
            <a:avLst/>
          </a:prstGeom>
          <a:noFill/>
        </p:spPr>
        <p:txBody>
          <a:bodyPr wrap="square" rtlCol="0">
            <a:spAutoFit/>
          </a:bodyPr>
          <a:lstStyle/>
          <a:p>
            <a:r>
              <a:rPr lang="en-US" sz="2800" dirty="0"/>
              <a:t>username = </a:t>
            </a:r>
            <a:r>
              <a:rPr lang="en-US" sz="2800" dirty="0" err="1"/>
              <a:t>kingshill</a:t>
            </a:r>
            <a:r>
              <a:rPr lang="en-US" sz="2800" dirty="0"/>
              <a:t>             password= mfl123*</a:t>
            </a:r>
            <a:endParaRPr lang="en-GB" sz="2800" dirty="0"/>
          </a:p>
        </p:txBody>
      </p:sp>
    </p:spTree>
    <p:extLst>
      <p:ext uri="{BB962C8B-B14F-4D97-AF65-F5344CB8AC3E}">
        <p14:creationId xmlns:p14="http://schemas.microsoft.com/office/powerpoint/2010/main" val="2354353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3017686" cy="461665"/>
          </a:xfrm>
          <a:prstGeom prst="rect">
            <a:avLst/>
          </a:prstGeom>
        </p:spPr>
        <p:txBody>
          <a:bodyPr wrap="none">
            <a:spAutoFit/>
          </a:bodyPr>
          <a:lstStyle/>
          <a:p>
            <a:r>
              <a:rPr lang="en-GB" sz="2400" b="1" u="sng" dirty="0"/>
              <a:t>WEEK 6 – w/c 7</a:t>
            </a:r>
            <a:r>
              <a:rPr lang="en-GB" sz="2400" b="1" u="sng" baseline="30000" dirty="0"/>
              <a:t>th</a:t>
            </a:r>
            <a:r>
              <a:rPr lang="en-GB" sz="2400" b="1" u="sng" dirty="0"/>
              <a:t> April</a:t>
            </a:r>
          </a:p>
        </p:txBody>
      </p:sp>
      <p:sp>
        <p:nvSpPr>
          <p:cNvPr id="3" name="TextBox 2"/>
          <p:cNvSpPr txBox="1"/>
          <p:nvPr/>
        </p:nvSpPr>
        <p:spPr>
          <a:xfrm>
            <a:off x="560767" y="1094704"/>
            <a:ext cx="11195804" cy="4031873"/>
          </a:xfrm>
          <a:prstGeom prst="rect">
            <a:avLst/>
          </a:prstGeom>
          <a:noFill/>
        </p:spPr>
        <p:txBody>
          <a:bodyPr wrap="square" rtlCol="0">
            <a:spAutoFit/>
          </a:bodyPr>
          <a:lstStyle/>
          <a:p>
            <a:r>
              <a:rPr lang="en-GB" sz="3200" dirty="0"/>
              <a:t>This week is assessment week. Spend some time revising all of the vocab on these slides so far (or revise the </a:t>
            </a:r>
            <a:r>
              <a:rPr lang="en-GB" sz="3200"/>
              <a:t>chapter </a:t>
            </a:r>
            <a:r>
              <a:rPr lang="en-GB" sz="3200" smtClean="0"/>
              <a:t>3 </a:t>
            </a:r>
            <a:r>
              <a:rPr lang="en-GB" sz="3200" dirty="0"/>
              <a:t>vocab sheet in your exercise book)  and then email your teacher for the test papers. There are also revision activities on the next slide. </a:t>
            </a:r>
          </a:p>
          <a:p>
            <a:endParaRPr lang="en-GB" sz="3200" dirty="0"/>
          </a:p>
          <a:p>
            <a:r>
              <a:rPr lang="en-GB" sz="3200" dirty="0"/>
              <a:t>There is also some information about Easter in Germany to read through. </a:t>
            </a:r>
          </a:p>
          <a:p>
            <a:endParaRPr lang="en-GB" sz="3200" dirty="0"/>
          </a:p>
        </p:txBody>
      </p:sp>
    </p:spTree>
    <p:extLst>
      <p:ext uri="{BB962C8B-B14F-4D97-AF65-F5344CB8AC3E}">
        <p14:creationId xmlns:p14="http://schemas.microsoft.com/office/powerpoint/2010/main" val="85084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79BA5F-7F8C-4E3C-903E-19AE30E1B3DF}"/>
              </a:ext>
            </a:extLst>
          </p:cNvPr>
          <p:cNvPicPr>
            <a:picLocks noChangeAspect="1"/>
          </p:cNvPicPr>
          <p:nvPr/>
        </p:nvPicPr>
        <p:blipFill>
          <a:blip r:embed="rId2"/>
          <a:stretch>
            <a:fillRect/>
          </a:stretch>
        </p:blipFill>
        <p:spPr>
          <a:xfrm>
            <a:off x="1188855" y="793975"/>
            <a:ext cx="10404150" cy="4862241"/>
          </a:xfrm>
          <a:prstGeom prst="rect">
            <a:avLst/>
          </a:prstGeom>
        </p:spPr>
      </p:pic>
    </p:spTree>
    <p:extLst>
      <p:ext uri="{BB962C8B-B14F-4D97-AF65-F5344CB8AC3E}">
        <p14:creationId xmlns:p14="http://schemas.microsoft.com/office/powerpoint/2010/main" val="1587554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A22AD0-15AE-44D6-96CE-6BE10BA4CD55}"/>
              </a:ext>
            </a:extLst>
          </p:cNvPr>
          <p:cNvPicPr>
            <a:picLocks noChangeAspect="1"/>
          </p:cNvPicPr>
          <p:nvPr/>
        </p:nvPicPr>
        <p:blipFill>
          <a:blip r:embed="rId2"/>
          <a:stretch>
            <a:fillRect/>
          </a:stretch>
        </p:blipFill>
        <p:spPr>
          <a:xfrm>
            <a:off x="2075497" y="1348195"/>
            <a:ext cx="8400914" cy="5361721"/>
          </a:xfrm>
          <a:prstGeom prst="rect">
            <a:avLst/>
          </a:prstGeom>
        </p:spPr>
      </p:pic>
      <p:sp>
        <p:nvSpPr>
          <p:cNvPr id="3" name="TextBox 2">
            <a:extLst>
              <a:ext uri="{FF2B5EF4-FFF2-40B4-BE49-F238E27FC236}">
                <a16:creationId xmlns:a16="http://schemas.microsoft.com/office/drawing/2014/main" id="{5CB897BF-BF31-46CB-8457-07F4323B65E8}"/>
              </a:ext>
            </a:extLst>
          </p:cNvPr>
          <p:cNvSpPr txBox="1"/>
          <p:nvPr/>
        </p:nvSpPr>
        <p:spPr>
          <a:xfrm>
            <a:off x="378823" y="148084"/>
            <a:ext cx="11443063" cy="1292662"/>
          </a:xfrm>
          <a:prstGeom prst="rect">
            <a:avLst/>
          </a:prstGeom>
          <a:noFill/>
        </p:spPr>
        <p:txBody>
          <a:bodyPr wrap="square" rtlCol="0">
            <a:spAutoFit/>
          </a:bodyPr>
          <a:lstStyle/>
          <a:p>
            <a:r>
              <a:rPr lang="en-US" sz="2600" dirty="0"/>
              <a:t>Read the descriptions of what Lea and Marie wear. Write down 1-6 and then say if Lea or Marie wears the item. Remember ‘Ich </a:t>
            </a:r>
            <a:r>
              <a:rPr lang="en-US" sz="2600" dirty="0" err="1"/>
              <a:t>trage</a:t>
            </a:r>
            <a:r>
              <a:rPr lang="en-US" sz="2600" dirty="0"/>
              <a:t>…’ means ‘I wear…’</a:t>
            </a:r>
          </a:p>
          <a:p>
            <a:r>
              <a:rPr lang="en-US" sz="2600" dirty="0"/>
              <a:t>Example – 1) Marie</a:t>
            </a:r>
            <a:endParaRPr lang="en-GB" sz="2600" dirty="0"/>
          </a:p>
        </p:txBody>
      </p:sp>
    </p:spTree>
    <p:extLst>
      <p:ext uri="{BB962C8B-B14F-4D97-AF65-F5344CB8AC3E}">
        <p14:creationId xmlns:p14="http://schemas.microsoft.com/office/powerpoint/2010/main" val="1663874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1562" y="362630"/>
            <a:ext cx="11261865" cy="5724661"/>
          </a:xfrm>
          <a:prstGeom prst="rect">
            <a:avLst/>
          </a:prstGeom>
        </p:spPr>
      </p:pic>
    </p:spTree>
    <p:extLst>
      <p:ext uri="{BB962C8B-B14F-4D97-AF65-F5344CB8AC3E}">
        <p14:creationId xmlns:p14="http://schemas.microsoft.com/office/powerpoint/2010/main" val="3178603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039C3-5A32-4D58-BBD2-DE730D3FA6AE}"/>
              </a:ext>
            </a:extLst>
          </p:cNvPr>
          <p:cNvPicPr>
            <a:picLocks noChangeAspect="1"/>
          </p:cNvPicPr>
          <p:nvPr/>
        </p:nvPicPr>
        <p:blipFill>
          <a:blip r:embed="rId2"/>
          <a:stretch>
            <a:fillRect/>
          </a:stretch>
        </p:blipFill>
        <p:spPr>
          <a:xfrm>
            <a:off x="1162594" y="1871617"/>
            <a:ext cx="10255434" cy="2713446"/>
          </a:xfrm>
          <a:prstGeom prst="rect">
            <a:avLst/>
          </a:prstGeom>
        </p:spPr>
      </p:pic>
    </p:spTree>
    <p:extLst>
      <p:ext uri="{BB962C8B-B14F-4D97-AF65-F5344CB8AC3E}">
        <p14:creationId xmlns:p14="http://schemas.microsoft.com/office/powerpoint/2010/main" val="2215175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031" y="1113744"/>
            <a:ext cx="10944004" cy="5038862"/>
          </a:xfrm>
          <a:prstGeom prst="rect">
            <a:avLst/>
          </a:prstGeom>
        </p:spPr>
      </p:pic>
    </p:spTree>
    <p:extLst>
      <p:ext uri="{BB962C8B-B14F-4D97-AF65-F5344CB8AC3E}">
        <p14:creationId xmlns:p14="http://schemas.microsoft.com/office/powerpoint/2010/main" val="545025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52F46-D253-411F-AEDF-DC2BB65BE5CC}"/>
              </a:ext>
            </a:extLst>
          </p:cNvPr>
          <p:cNvPicPr>
            <a:picLocks noChangeAspect="1"/>
          </p:cNvPicPr>
          <p:nvPr/>
        </p:nvPicPr>
        <p:blipFill>
          <a:blip r:embed="rId2"/>
          <a:stretch>
            <a:fillRect/>
          </a:stretch>
        </p:blipFill>
        <p:spPr>
          <a:xfrm>
            <a:off x="147415" y="2682181"/>
            <a:ext cx="11438250" cy="2641691"/>
          </a:xfrm>
          <a:prstGeom prst="rect">
            <a:avLst/>
          </a:prstGeom>
        </p:spPr>
      </p:pic>
      <p:sp>
        <p:nvSpPr>
          <p:cNvPr id="5" name="TextBox 4">
            <a:extLst>
              <a:ext uri="{FF2B5EF4-FFF2-40B4-BE49-F238E27FC236}">
                <a16:creationId xmlns:a16="http://schemas.microsoft.com/office/drawing/2014/main" id="{14EB7746-2B94-455D-B80C-F9F44A864C1A}"/>
              </a:ext>
            </a:extLst>
          </p:cNvPr>
          <p:cNvSpPr txBox="1"/>
          <p:nvPr/>
        </p:nvSpPr>
        <p:spPr>
          <a:xfrm>
            <a:off x="879315" y="1162203"/>
            <a:ext cx="10237339" cy="1692771"/>
          </a:xfrm>
          <a:prstGeom prst="rect">
            <a:avLst/>
          </a:prstGeom>
          <a:noFill/>
        </p:spPr>
        <p:txBody>
          <a:bodyPr wrap="square" rtlCol="0">
            <a:spAutoFit/>
          </a:bodyPr>
          <a:lstStyle/>
          <a:p>
            <a:r>
              <a:rPr lang="en-GB" sz="2600" dirty="0"/>
              <a:t>There is an Easter section on </a:t>
            </a:r>
            <a:r>
              <a:rPr lang="en-GB" sz="2600" dirty="0" err="1"/>
              <a:t>Linguascope</a:t>
            </a:r>
            <a:r>
              <a:rPr lang="en-GB" sz="2600" dirty="0"/>
              <a:t> in the beginner section too.</a:t>
            </a:r>
          </a:p>
          <a:p>
            <a:endParaRPr lang="en-GB" sz="2600" dirty="0"/>
          </a:p>
          <a:p>
            <a:r>
              <a:rPr lang="en-US" sz="2600" dirty="0"/>
              <a:t>username – </a:t>
            </a:r>
            <a:r>
              <a:rPr lang="en-US" sz="2600" dirty="0" err="1"/>
              <a:t>kingshill</a:t>
            </a:r>
            <a:r>
              <a:rPr lang="en-US" sz="2600" dirty="0"/>
              <a:t>                          password – mfl123*</a:t>
            </a:r>
            <a:endParaRPr lang="en-GB" sz="2600" dirty="0"/>
          </a:p>
          <a:p>
            <a:r>
              <a:rPr lang="en-GB" sz="2600" dirty="0"/>
              <a:t> </a:t>
            </a:r>
          </a:p>
        </p:txBody>
      </p:sp>
      <p:sp>
        <p:nvSpPr>
          <p:cNvPr id="6" name="Oval 5">
            <a:extLst>
              <a:ext uri="{FF2B5EF4-FFF2-40B4-BE49-F238E27FC236}">
                <a16:creationId xmlns:a16="http://schemas.microsoft.com/office/drawing/2014/main" id="{ACAF153F-BC49-4FC2-A436-6802CE669EB2}"/>
              </a:ext>
            </a:extLst>
          </p:cNvPr>
          <p:cNvSpPr/>
          <p:nvPr/>
        </p:nvSpPr>
        <p:spPr>
          <a:xfrm>
            <a:off x="9211852" y="2854974"/>
            <a:ext cx="2002971" cy="1973942"/>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2966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C89F63-7271-4C7B-A308-F4136139739B}"/>
              </a:ext>
            </a:extLst>
          </p:cNvPr>
          <p:cNvSpPr txBox="1"/>
          <p:nvPr/>
        </p:nvSpPr>
        <p:spPr>
          <a:xfrm>
            <a:off x="940526" y="1227909"/>
            <a:ext cx="10411097" cy="3508653"/>
          </a:xfrm>
          <a:prstGeom prst="rect">
            <a:avLst/>
          </a:prstGeom>
          <a:noFill/>
        </p:spPr>
        <p:txBody>
          <a:bodyPr wrap="square" rtlCol="0">
            <a:spAutoFit/>
          </a:bodyPr>
          <a:lstStyle/>
          <a:p>
            <a:r>
              <a:rPr lang="en-US" sz="2800" dirty="0"/>
              <a:t>Copy down the following:</a:t>
            </a:r>
          </a:p>
          <a:p>
            <a:endParaRPr lang="en-US" sz="2800" dirty="0"/>
          </a:p>
          <a:p>
            <a:r>
              <a:rPr lang="en-US" sz="2800" dirty="0"/>
              <a:t>Was </a:t>
            </a:r>
            <a:r>
              <a:rPr lang="en-US" sz="2800" dirty="0" err="1"/>
              <a:t>ist</a:t>
            </a:r>
            <a:r>
              <a:rPr lang="en-US" sz="2800" dirty="0"/>
              <a:t> </a:t>
            </a:r>
            <a:r>
              <a:rPr lang="en-US" sz="2800" dirty="0" err="1"/>
              <a:t>dein</a:t>
            </a:r>
            <a:r>
              <a:rPr lang="en-US" sz="2800" dirty="0"/>
              <a:t> </a:t>
            </a:r>
            <a:r>
              <a:rPr lang="en-US" sz="2800" dirty="0" err="1"/>
              <a:t>Lieblingsfach</a:t>
            </a:r>
            <a:r>
              <a:rPr lang="en-US" sz="2800" dirty="0"/>
              <a:t>? – What is your </a:t>
            </a:r>
            <a:r>
              <a:rPr lang="en-US" sz="2800" dirty="0" err="1"/>
              <a:t>favourite</a:t>
            </a:r>
            <a:r>
              <a:rPr lang="en-US" sz="2800" dirty="0"/>
              <a:t> subject?</a:t>
            </a:r>
          </a:p>
          <a:p>
            <a:endParaRPr lang="en-US" sz="2800" dirty="0"/>
          </a:p>
          <a:p>
            <a:r>
              <a:rPr lang="en-US" sz="2800" dirty="0"/>
              <a:t>Mein </a:t>
            </a:r>
            <a:r>
              <a:rPr lang="en-US" sz="2800" dirty="0" err="1"/>
              <a:t>Lieblingsfach</a:t>
            </a:r>
            <a:r>
              <a:rPr lang="en-US" sz="2800" dirty="0"/>
              <a:t> </a:t>
            </a:r>
            <a:r>
              <a:rPr lang="en-US" sz="2800" dirty="0" err="1"/>
              <a:t>ist</a:t>
            </a:r>
            <a:r>
              <a:rPr lang="en-US" sz="2800" dirty="0"/>
              <a:t> </a:t>
            </a:r>
            <a:r>
              <a:rPr lang="en-US" sz="2800" u="sng" dirty="0" err="1"/>
              <a:t>Mathe</a:t>
            </a:r>
            <a:r>
              <a:rPr lang="en-US" sz="2800" dirty="0"/>
              <a:t> – My </a:t>
            </a:r>
            <a:r>
              <a:rPr lang="en-US" sz="2800" dirty="0" err="1"/>
              <a:t>favourite</a:t>
            </a:r>
            <a:r>
              <a:rPr lang="en-US" sz="2800" dirty="0"/>
              <a:t> subject is </a:t>
            </a:r>
            <a:r>
              <a:rPr lang="en-US" sz="2800" dirty="0" err="1"/>
              <a:t>maths</a:t>
            </a:r>
            <a:r>
              <a:rPr lang="en-US" dirty="0"/>
              <a:t>.</a:t>
            </a:r>
          </a:p>
          <a:p>
            <a:endParaRPr lang="en-US" dirty="0"/>
          </a:p>
          <a:p>
            <a:endParaRPr lang="en-US" dirty="0"/>
          </a:p>
          <a:p>
            <a:r>
              <a:rPr lang="en-US" sz="2800" dirty="0"/>
              <a:t>Now write a sentence in German saying what your </a:t>
            </a:r>
            <a:r>
              <a:rPr lang="en-US" sz="2800" dirty="0" err="1"/>
              <a:t>favourite</a:t>
            </a:r>
            <a:r>
              <a:rPr lang="en-US" sz="2800" dirty="0"/>
              <a:t> subject is.</a:t>
            </a:r>
          </a:p>
          <a:p>
            <a:endParaRPr lang="en-GB" dirty="0"/>
          </a:p>
        </p:txBody>
      </p:sp>
    </p:spTree>
    <p:extLst>
      <p:ext uri="{BB962C8B-B14F-4D97-AF65-F5344CB8AC3E}">
        <p14:creationId xmlns:p14="http://schemas.microsoft.com/office/powerpoint/2010/main" val="567863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150" y="1"/>
            <a:ext cx="11952849" cy="6858000"/>
          </a:xfrm>
        </p:spPr>
        <p:txBody>
          <a:bodyPr>
            <a:normAutofit fontScale="92500" lnSpcReduction="10000"/>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b="1" u="sng" dirty="0"/>
          </a:p>
          <a:p>
            <a:pPr marL="0" indent="0">
              <a:buNone/>
            </a:pPr>
            <a:endParaRPr lang="en-GB" b="1" u="sng" dirty="0"/>
          </a:p>
          <a:p>
            <a:pPr marL="0" indent="0">
              <a:buNone/>
            </a:pPr>
            <a:endParaRPr lang="en-GB" b="1" u="sng" dirty="0"/>
          </a:p>
          <a:p>
            <a:pPr marL="0" indent="0">
              <a:buNone/>
            </a:pPr>
            <a:endParaRPr lang="en-GB" b="1" u="sng" dirty="0"/>
          </a:p>
          <a:p>
            <a:pPr marL="0" indent="0">
              <a:buNone/>
            </a:pPr>
            <a:endParaRPr lang="en-GB" b="1" u="sng" dirty="0"/>
          </a:p>
          <a:p>
            <a:pPr marL="0" indent="0">
              <a:buNone/>
            </a:pPr>
            <a:endParaRPr lang="en-GB" b="1" u="sng" dirty="0"/>
          </a:p>
          <a:p>
            <a:pPr marL="0" indent="0">
              <a:buNone/>
            </a:pPr>
            <a:endParaRPr lang="en-GB" b="1" u="sng" dirty="0"/>
          </a:p>
          <a:p>
            <a:pPr marL="0" indent="0">
              <a:buNone/>
            </a:pPr>
            <a:endParaRPr lang="en-GB" b="1" u="sng" dirty="0"/>
          </a:p>
          <a:p>
            <a:pPr marL="0" indent="0">
              <a:buNone/>
            </a:pPr>
            <a:endParaRPr lang="en-GB" b="1" u="sng" dirty="0"/>
          </a:p>
          <a:p>
            <a:pPr marL="0" indent="0">
              <a:buNone/>
            </a:pPr>
            <a:r>
              <a:rPr lang="en-GB" dirty="0"/>
              <a:t/>
            </a:r>
            <a:br>
              <a:rPr lang="en-GB" dirty="0"/>
            </a:br>
            <a:endParaRPr lang="en-GB" dirty="0"/>
          </a:p>
        </p:txBody>
      </p:sp>
      <p:sp>
        <p:nvSpPr>
          <p:cNvPr id="4" name="Rectangle 3"/>
          <p:cNvSpPr/>
          <p:nvPr/>
        </p:nvSpPr>
        <p:spPr>
          <a:xfrm>
            <a:off x="1463040" y="2293134"/>
            <a:ext cx="10381957" cy="1200329"/>
          </a:xfrm>
          <a:prstGeom prst="rect">
            <a:avLst/>
          </a:prstGeom>
        </p:spPr>
        <p:txBody>
          <a:bodyPr wrap="square">
            <a:spAutoFit/>
          </a:bodyPr>
          <a:lstStyle/>
          <a:p>
            <a:r>
              <a:rPr lang="en-GB" dirty="0">
                <a:latin typeface="Arial Narrow" panose="020B0606020202030204" pitchFamily="34" charset="0"/>
              </a:rPr>
              <a:t/>
            </a:r>
            <a:br>
              <a:rPr lang="en-GB" dirty="0">
                <a:latin typeface="Arial Narrow" panose="020B0606020202030204" pitchFamily="34" charset="0"/>
              </a:rPr>
            </a:br>
            <a:r>
              <a:rPr lang="en-GB" dirty="0"/>
              <a:t/>
            </a:r>
            <a:br>
              <a:rPr lang="en-GB" dirty="0"/>
            </a:br>
            <a:r>
              <a:rPr lang="en-GB" dirty="0"/>
              <a:t/>
            </a:r>
            <a:br>
              <a:rPr lang="en-GB" dirty="0"/>
            </a:br>
            <a:endParaRPr lang="en-GB" dirty="0"/>
          </a:p>
        </p:txBody>
      </p:sp>
      <p:pic>
        <p:nvPicPr>
          <p:cNvPr id="2" name="Picture 1"/>
          <p:cNvPicPr>
            <a:picLocks noChangeAspect="1"/>
          </p:cNvPicPr>
          <p:nvPr/>
        </p:nvPicPr>
        <p:blipFill>
          <a:blip r:embed="rId4"/>
          <a:stretch>
            <a:fillRect/>
          </a:stretch>
        </p:blipFill>
        <p:spPr>
          <a:xfrm rot="155276">
            <a:off x="456207" y="631775"/>
            <a:ext cx="9188185" cy="4768552"/>
          </a:xfrm>
          <a:prstGeom prst="rect">
            <a:avLst/>
          </a:prstGeom>
        </p:spPr>
      </p:pic>
      <p:sp>
        <p:nvSpPr>
          <p:cNvPr id="5" name="TextBox 4"/>
          <p:cNvSpPr txBox="1"/>
          <p:nvPr/>
        </p:nvSpPr>
        <p:spPr>
          <a:xfrm>
            <a:off x="239149" y="95931"/>
            <a:ext cx="11605847" cy="1107996"/>
          </a:xfrm>
          <a:prstGeom prst="rect">
            <a:avLst/>
          </a:prstGeom>
          <a:solidFill>
            <a:srgbClr val="FFFF99"/>
          </a:solidFill>
        </p:spPr>
        <p:txBody>
          <a:bodyPr wrap="square" rtlCol="0">
            <a:spAutoFit/>
          </a:bodyPr>
          <a:lstStyle/>
          <a:p>
            <a:r>
              <a:rPr lang="en-GB" sz="2400" dirty="0"/>
              <a:t>Copy down the school subjects in to your orange books. Draw a little picture for each one. Remember, all nouns in German need a capital letter.</a:t>
            </a:r>
          </a:p>
          <a:p>
            <a:endParaRPr lang="en-GB" dirty="0"/>
          </a:p>
        </p:txBody>
      </p:sp>
      <p:sp>
        <p:nvSpPr>
          <p:cNvPr id="7" name="TextBox 6"/>
          <p:cNvSpPr txBox="1"/>
          <p:nvPr/>
        </p:nvSpPr>
        <p:spPr>
          <a:xfrm>
            <a:off x="7596554" y="3625805"/>
            <a:ext cx="1322363" cy="369332"/>
          </a:xfrm>
          <a:prstGeom prst="rect">
            <a:avLst/>
          </a:prstGeom>
          <a:noFill/>
        </p:spPr>
        <p:txBody>
          <a:bodyPr wrap="square" rtlCol="0">
            <a:spAutoFit/>
          </a:bodyPr>
          <a:lstStyle/>
          <a:p>
            <a:r>
              <a:rPr lang="en-GB" b="1" dirty="0"/>
              <a:t>Drama</a:t>
            </a:r>
          </a:p>
        </p:txBody>
      </p:sp>
      <p:sp>
        <p:nvSpPr>
          <p:cNvPr id="9" name="TextBox 8"/>
          <p:cNvSpPr txBox="1"/>
          <p:nvPr/>
        </p:nvSpPr>
        <p:spPr>
          <a:xfrm>
            <a:off x="5050299" y="4398004"/>
            <a:ext cx="1322363" cy="369332"/>
          </a:xfrm>
          <a:prstGeom prst="rect">
            <a:avLst/>
          </a:prstGeom>
          <a:noFill/>
        </p:spPr>
        <p:txBody>
          <a:bodyPr wrap="square" rtlCol="0">
            <a:spAutoFit/>
          </a:bodyPr>
          <a:lstStyle/>
          <a:p>
            <a:r>
              <a:rPr lang="en-GB" b="1" dirty="0"/>
              <a:t>PE</a:t>
            </a:r>
          </a:p>
        </p:txBody>
      </p:sp>
      <p:sp>
        <p:nvSpPr>
          <p:cNvPr id="10" name="TextBox 9"/>
          <p:cNvSpPr txBox="1"/>
          <p:nvPr/>
        </p:nvSpPr>
        <p:spPr>
          <a:xfrm>
            <a:off x="3066754" y="4418126"/>
            <a:ext cx="1322363" cy="369332"/>
          </a:xfrm>
          <a:prstGeom prst="rect">
            <a:avLst/>
          </a:prstGeom>
          <a:noFill/>
        </p:spPr>
        <p:txBody>
          <a:bodyPr wrap="square" rtlCol="0">
            <a:spAutoFit/>
          </a:bodyPr>
          <a:lstStyle/>
          <a:p>
            <a:r>
              <a:rPr lang="en-GB" b="1" dirty="0"/>
              <a:t>History</a:t>
            </a:r>
          </a:p>
        </p:txBody>
      </p:sp>
      <p:sp>
        <p:nvSpPr>
          <p:cNvPr id="11" name="TextBox 10"/>
          <p:cNvSpPr txBox="1"/>
          <p:nvPr/>
        </p:nvSpPr>
        <p:spPr>
          <a:xfrm>
            <a:off x="585365" y="4374632"/>
            <a:ext cx="1322363" cy="369332"/>
          </a:xfrm>
          <a:prstGeom prst="rect">
            <a:avLst/>
          </a:prstGeom>
          <a:noFill/>
        </p:spPr>
        <p:txBody>
          <a:bodyPr wrap="square" rtlCol="0">
            <a:spAutoFit/>
          </a:bodyPr>
          <a:lstStyle/>
          <a:p>
            <a:r>
              <a:rPr lang="en-GB" b="1" dirty="0"/>
              <a:t>Geography</a:t>
            </a:r>
          </a:p>
        </p:txBody>
      </p:sp>
      <p:sp>
        <p:nvSpPr>
          <p:cNvPr id="12" name="TextBox 11"/>
          <p:cNvSpPr txBox="1"/>
          <p:nvPr/>
        </p:nvSpPr>
        <p:spPr>
          <a:xfrm>
            <a:off x="5115165" y="3486000"/>
            <a:ext cx="1322363" cy="369332"/>
          </a:xfrm>
          <a:prstGeom prst="rect">
            <a:avLst/>
          </a:prstGeom>
          <a:noFill/>
        </p:spPr>
        <p:txBody>
          <a:bodyPr wrap="square" rtlCol="0">
            <a:spAutoFit/>
          </a:bodyPr>
          <a:lstStyle/>
          <a:p>
            <a:r>
              <a:rPr lang="en-GB" b="1" dirty="0"/>
              <a:t>music</a:t>
            </a:r>
          </a:p>
        </p:txBody>
      </p:sp>
      <p:sp>
        <p:nvSpPr>
          <p:cNvPr id="13" name="TextBox 12"/>
          <p:cNvSpPr txBox="1"/>
          <p:nvPr/>
        </p:nvSpPr>
        <p:spPr>
          <a:xfrm>
            <a:off x="2980778" y="3429001"/>
            <a:ext cx="1322363" cy="369332"/>
          </a:xfrm>
          <a:prstGeom prst="rect">
            <a:avLst/>
          </a:prstGeom>
          <a:noFill/>
        </p:spPr>
        <p:txBody>
          <a:bodyPr wrap="square" rtlCol="0">
            <a:spAutoFit/>
          </a:bodyPr>
          <a:lstStyle/>
          <a:p>
            <a:r>
              <a:rPr lang="en-GB" b="1" dirty="0"/>
              <a:t>art</a:t>
            </a:r>
          </a:p>
        </p:txBody>
      </p:sp>
      <p:sp>
        <p:nvSpPr>
          <p:cNvPr id="14" name="TextBox 13"/>
          <p:cNvSpPr txBox="1"/>
          <p:nvPr/>
        </p:nvSpPr>
        <p:spPr>
          <a:xfrm>
            <a:off x="732280" y="3472484"/>
            <a:ext cx="1322363" cy="369332"/>
          </a:xfrm>
          <a:prstGeom prst="rect">
            <a:avLst/>
          </a:prstGeom>
          <a:noFill/>
        </p:spPr>
        <p:txBody>
          <a:bodyPr wrap="square" rtlCol="0">
            <a:spAutoFit/>
          </a:bodyPr>
          <a:lstStyle/>
          <a:p>
            <a:r>
              <a:rPr lang="en-GB" b="1" dirty="0"/>
              <a:t>DT</a:t>
            </a:r>
          </a:p>
        </p:txBody>
      </p:sp>
      <p:sp>
        <p:nvSpPr>
          <p:cNvPr id="15" name="TextBox 14"/>
          <p:cNvSpPr txBox="1"/>
          <p:nvPr/>
        </p:nvSpPr>
        <p:spPr>
          <a:xfrm>
            <a:off x="5115164" y="2581459"/>
            <a:ext cx="1322363" cy="369332"/>
          </a:xfrm>
          <a:prstGeom prst="rect">
            <a:avLst/>
          </a:prstGeom>
          <a:noFill/>
        </p:spPr>
        <p:txBody>
          <a:bodyPr wrap="square" rtlCol="0">
            <a:spAutoFit/>
          </a:bodyPr>
          <a:lstStyle/>
          <a:p>
            <a:r>
              <a:rPr lang="en-GB" b="1" dirty="0"/>
              <a:t>Science</a:t>
            </a:r>
          </a:p>
        </p:txBody>
      </p:sp>
      <p:sp>
        <p:nvSpPr>
          <p:cNvPr id="16" name="TextBox 15"/>
          <p:cNvSpPr txBox="1"/>
          <p:nvPr/>
        </p:nvSpPr>
        <p:spPr>
          <a:xfrm>
            <a:off x="2952643" y="2597338"/>
            <a:ext cx="1322363" cy="369332"/>
          </a:xfrm>
          <a:prstGeom prst="rect">
            <a:avLst/>
          </a:prstGeom>
          <a:noFill/>
        </p:spPr>
        <p:txBody>
          <a:bodyPr wrap="square" rtlCol="0">
            <a:spAutoFit/>
          </a:bodyPr>
          <a:lstStyle/>
          <a:p>
            <a:r>
              <a:rPr lang="en-GB" b="1" dirty="0"/>
              <a:t>maths</a:t>
            </a:r>
          </a:p>
        </p:txBody>
      </p:sp>
      <p:sp>
        <p:nvSpPr>
          <p:cNvPr id="17" name="TextBox 16"/>
          <p:cNvSpPr txBox="1"/>
          <p:nvPr/>
        </p:nvSpPr>
        <p:spPr>
          <a:xfrm>
            <a:off x="471254" y="2526292"/>
            <a:ext cx="1556825" cy="369332"/>
          </a:xfrm>
          <a:prstGeom prst="rect">
            <a:avLst/>
          </a:prstGeom>
          <a:noFill/>
        </p:spPr>
        <p:txBody>
          <a:bodyPr wrap="square" rtlCol="0">
            <a:spAutoFit/>
          </a:bodyPr>
          <a:lstStyle/>
          <a:p>
            <a:r>
              <a:rPr lang="en-GB" b="1" dirty="0"/>
              <a:t>Computing/IT</a:t>
            </a:r>
          </a:p>
        </p:txBody>
      </p:sp>
      <p:sp>
        <p:nvSpPr>
          <p:cNvPr id="18" name="TextBox 17"/>
          <p:cNvSpPr txBox="1"/>
          <p:nvPr/>
        </p:nvSpPr>
        <p:spPr>
          <a:xfrm>
            <a:off x="7588746" y="1564416"/>
            <a:ext cx="1322363" cy="369332"/>
          </a:xfrm>
          <a:prstGeom prst="rect">
            <a:avLst/>
          </a:prstGeom>
          <a:noFill/>
        </p:spPr>
        <p:txBody>
          <a:bodyPr wrap="square" rtlCol="0">
            <a:spAutoFit/>
          </a:bodyPr>
          <a:lstStyle/>
          <a:p>
            <a:r>
              <a:rPr lang="en-GB" b="1" dirty="0"/>
              <a:t>RS/RE</a:t>
            </a:r>
          </a:p>
        </p:txBody>
      </p:sp>
      <p:sp>
        <p:nvSpPr>
          <p:cNvPr id="19" name="TextBox 18"/>
          <p:cNvSpPr txBox="1"/>
          <p:nvPr/>
        </p:nvSpPr>
        <p:spPr>
          <a:xfrm>
            <a:off x="5144109" y="1585918"/>
            <a:ext cx="1322363" cy="369332"/>
          </a:xfrm>
          <a:prstGeom prst="rect">
            <a:avLst/>
          </a:prstGeom>
          <a:noFill/>
        </p:spPr>
        <p:txBody>
          <a:bodyPr wrap="square" rtlCol="0">
            <a:spAutoFit/>
          </a:bodyPr>
          <a:lstStyle/>
          <a:p>
            <a:r>
              <a:rPr lang="en-GB" b="1" dirty="0"/>
              <a:t>French</a:t>
            </a:r>
          </a:p>
        </p:txBody>
      </p:sp>
      <p:sp>
        <p:nvSpPr>
          <p:cNvPr id="20" name="TextBox 19"/>
          <p:cNvSpPr txBox="1"/>
          <p:nvPr/>
        </p:nvSpPr>
        <p:spPr>
          <a:xfrm>
            <a:off x="3096485" y="1584957"/>
            <a:ext cx="1322363" cy="369332"/>
          </a:xfrm>
          <a:prstGeom prst="rect">
            <a:avLst/>
          </a:prstGeom>
          <a:noFill/>
        </p:spPr>
        <p:txBody>
          <a:bodyPr wrap="square" rtlCol="0">
            <a:spAutoFit/>
          </a:bodyPr>
          <a:lstStyle/>
          <a:p>
            <a:r>
              <a:rPr lang="en-GB" b="1" dirty="0"/>
              <a:t>English</a:t>
            </a:r>
          </a:p>
        </p:txBody>
      </p:sp>
      <p:sp>
        <p:nvSpPr>
          <p:cNvPr id="21" name="TextBox 20"/>
          <p:cNvSpPr txBox="1"/>
          <p:nvPr/>
        </p:nvSpPr>
        <p:spPr>
          <a:xfrm>
            <a:off x="651848" y="1584891"/>
            <a:ext cx="1322363" cy="369332"/>
          </a:xfrm>
          <a:prstGeom prst="rect">
            <a:avLst/>
          </a:prstGeom>
          <a:noFill/>
        </p:spPr>
        <p:txBody>
          <a:bodyPr wrap="square" rtlCol="0">
            <a:spAutoFit/>
          </a:bodyPr>
          <a:lstStyle/>
          <a:p>
            <a:r>
              <a:rPr lang="en-GB" b="1" dirty="0"/>
              <a:t>German</a:t>
            </a:r>
          </a:p>
        </p:txBody>
      </p:sp>
      <p:sp>
        <p:nvSpPr>
          <p:cNvPr id="8" name="TextBox 7"/>
          <p:cNvSpPr txBox="1"/>
          <p:nvPr/>
        </p:nvSpPr>
        <p:spPr>
          <a:xfrm>
            <a:off x="9636370" y="1584891"/>
            <a:ext cx="2555629" cy="1431161"/>
          </a:xfrm>
          <a:prstGeom prst="rect">
            <a:avLst/>
          </a:prstGeom>
          <a:noFill/>
        </p:spPr>
        <p:txBody>
          <a:bodyPr wrap="square" rtlCol="0">
            <a:spAutoFit/>
          </a:bodyPr>
          <a:lstStyle/>
          <a:p>
            <a:r>
              <a:rPr lang="en-GB" sz="2400" u="sng" dirty="0"/>
              <a:t>Note</a:t>
            </a:r>
            <a:r>
              <a:rPr lang="en-GB" sz="2400" dirty="0"/>
              <a:t>- </a:t>
            </a:r>
          </a:p>
          <a:p>
            <a:r>
              <a:rPr lang="en-GB" sz="2100" dirty="0"/>
              <a:t>You can shorten </a:t>
            </a:r>
            <a:r>
              <a:rPr lang="en-GB" sz="2100" dirty="0" err="1"/>
              <a:t>Naturwissenschaften</a:t>
            </a:r>
            <a:r>
              <a:rPr lang="en-GB" sz="2100" dirty="0"/>
              <a:t> to </a:t>
            </a:r>
            <a:r>
              <a:rPr lang="en-GB" sz="2100" dirty="0" err="1"/>
              <a:t>Naturwiss</a:t>
            </a:r>
            <a:r>
              <a:rPr lang="en-GB" sz="2100" dirty="0"/>
              <a:t>.</a:t>
            </a:r>
          </a:p>
        </p:txBody>
      </p:sp>
      <p:pic>
        <p:nvPicPr>
          <p:cNvPr id="22" name="28 Ch 2 Unit 1 Ex 1">
            <a:hlinkClick r:id="" action="ppaction://media"/>
            <a:extLst>
              <a:ext uri="{FF2B5EF4-FFF2-40B4-BE49-F238E27FC236}">
                <a16:creationId xmlns:a16="http://schemas.microsoft.com/office/drawing/2014/main" id="{C822ADCA-6FD6-415E-A184-581C679C77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365" y="5376695"/>
            <a:ext cx="609600" cy="609600"/>
          </a:xfrm>
          <a:prstGeom prst="rect">
            <a:avLst/>
          </a:prstGeom>
        </p:spPr>
      </p:pic>
      <p:sp>
        <p:nvSpPr>
          <p:cNvPr id="23" name="TextBox 22">
            <a:extLst>
              <a:ext uri="{FF2B5EF4-FFF2-40B4-BE49-F238E27FC236}">
                <a16:creationId xmlns:a16="http://schemas.microsoft.com/office/drawing/2014/main" id="{D5380913-DDCC-43BD-9933-C6B34DDE247B}"/>
              </a:ext>
            </a:extLst>
          </p:cNvPr>
          <p:cNvSpPr txBox="1"/>
          <p:nvPr/>
        </p:nvSpPr>
        <p:spPr>
          <a:xfrm>
            <a:off x="2495006" y="5605331"/>
            <a:ext cx="7252357" cy="954107"/>
          </a:xfrm>
          <a:prstGeom prst="rect">
            <a:avLst/>
          </a:prstGeom>
          <a:noFill/>
        </p:spPr>
        <p:txBody>
          <a:bodyPr wrap="square" rtlCol="0">
            <a:spAutoFit/>
          </a:bodyPr>
          <a:lstStyle/>
          <a:p>
            <a:r>
              <a:rPr lang="en-US" sz="2800" dirty="0"/>
              <a:t>Listen to the recording at how the subjects are pronounced and repeat.</a:t>
            </a:r>
            <a:endParaRPr lang="en-GB" sz="2800" dirty="0"/>
          </a:p>
        </p:txBody>
      </p:sp>
    </p:spTree>
    <p:extLst>
      <p:ext uri="{BB962C8B-B14F-4D97-AF65-F5344CB8AC3E}">
        <p14:creationId xmlns:p14="http://schemas.microsoft.com/office/powerpoint/2010/main" val="311584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92"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C8FE5-EFF1-4D45-831F-57006AE1FA6A}"/>
              </a:ext>
            </a:extLst>
          </p:cNvPr>
          <p:cNvPicPr>
            <a:picLocks noChangeAspect="1"/>
          </p:cNvPicPr>
          <p:nvPr/>
        </p:nvPicPr>
        <p:blipFill>
          <a:blip r:embed="rId4"/>
          <a:stretch>
            <a:fillRect/>
          </a:stretch>
        </p:blipFill>
        <p:spPr>
          <a:xfrm rot="155276">
            <a:off x="1984561" y="2413499"/>
            <a:ext cx="9188185" cy="4768552"/>
          </a:xfrm>
          <a:prstGeom prst="rect">
            <a:avLst/>
          </a:prstGeom>
        </p:spPr>
      </p:pic>
      <p:sp>
        <p:nvSpPr>
          <p:cNvPr id="5" name="TextBox 4">
            <a:extLst>
              <a:ext uri="{FF2B5EF4-FFF2-40B4-BE49-F238E27FC236}">
                <a16:creationId xmlns:a16="http://schemas.microsoft.com/office/drawing/2014/main" id="{102F2FB6-B854-4D31-9CF0-AD52F504F412}"/>
              </a:ext>
            </a:extLst>
          </p:cNvPr>
          <p:cNvSpPr txBox="1"/>
          <p:nvPr/>
        </p:nvSpPr>
        <p:spPr>
          <a:xfrm>
            <a:off x="1386167" y="1580960"/>
            <a:ext cx="10384972" cy="954107"/>
          </a:xfrm>
          <a:prstGeom prst="rect">
            <a:avLst/>
          </a:prstGeom>
          <a:solidFill>
            <a:schemeClr val="bg1"/>
          </a:solidFill>
        </p:spPr>
        <p:txBody>
          <a:bodyPr wrap="square" rtlCol="0">
            <a:spAutoFit/>
          </a:bodyPr>
          <a:lstStyle/>
          <a:p>
            <a:r>
              <a:rPr lang="en-US" sz="2800" dirty="0"/>
              <a:t>Listen to the recording. Write 1-12. Which subject do they mention?</a:t>
            </a:r>
          </a:p>
          <a:p>
            <a:r>
              <a:rPr lang="en-US" sz="2800" dirty="0"/>
              <a:t>E.g. </a:t>
            </a:r>
            <a:r>
              <a:rPr lang="en-US" sz="2800" dirty="0" err="1"/>
              <a:t>Musik</a:t>
            </a:r>
            <a:endParaRPr lang="en-GB" sz="2800" dirty="0"/>
          </a:p>
        </p:txBody>
      </p:sp>
      <p:pic>
        <p:nvPicPr>
          <p:cNvPr id="6" name="29 Ex 2">
            <a:hlinkClick r:id="" action="ppaction://media"/>
            <a:extLst>
              <a:ext uri="{FF2B5EF4-FFF2-40B4-BE49-F238E27FC236}">
                <a16:creationId xmlns:a16="http://schemas.microsoft.com/office/drawing/2014/main" id="{97CCE338-E183-46AF-922B-D251F5EC4D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5938" y="314143"/>
            <a:ext cx="609600" cy="609600"/>
          </a:xfrm>
          <a:prstGeom prst="rect">
            <a:avLst/>
          </a:prstGeom>
        </p:spPr>
      </p:pic>
    </p:spTree>
    <p:extLst>
      <p:ext uri="{BB962C8B-B14F-4D97-AF65-F5344CB8AC3E}">
        <p14:creationId xmlns:p14="http://schemas.microsoft.com/office/powerpoint/2010/main" val="131981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6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4472521" y="379828"/>
            <a:ext cx="7719479" cy="6098344"/>
          </a:xfrm>
          <a:prstGeom prst="rect">
            <a:avLst/>
          </a:prstGeom>
        </p:spPr>
      </p:pic>
      <p:sp>
        <p:nvSpPr>
          <p:cNvPr id="5" name="TextBox 4"/>
          <p:cNvSpPr txBox="1"/>
          <p:nvPr/>
        </p:nvSpPr>
        <p:spPr>
          <a:xfrm>
            <a:off x="167808" y="379828"/>
            <a:ext cx="4304713" cy="4893647"/>
          </a:xfrm>
          <a:prstGeom prst="rect">
            <a:avLst/>
          </a:prstGeom>
          <a:noFill/>
        </p:spPr>
        <p:txBody>
          <a:bodyPr wrap="square" rtlCol="0">
            <a:spAutoFit/>
          </a:bodyPr>
          <a:lstStyle/>
          <a:p>
            <a:r>
              <a:rPr lang="en-GB" sz="2400" dirty="0"/>
              <a:t>Look at the pictures of the 6 children – Valentina, </a:t>
            </a:r>
            <a:r>
              <a:rPr lang="en-GB" sz="2400" dirty="0" err="1"/>
              <a:t>Hamit</a:t>
            </a:r>
            <a:r>
              <a:rPr lang="en-GB" sz="2400" dirty="0"/>
              <a:t>, Lea, </a:t>
            </a:r>
            <a:r>
              <a:rPr lang="en-GB" sz="2400" dirty="0" err="1"/>
              <a:t>Niklas</a:t>
            </a:r>
            <a:r>
              <a:rPr lang="en-GB" sz="2400" dirty="0"/>
              <a:t>, Marie and Alexander. </a:t>
            </a:r>
          </a:p>
          <a:p>
            <a:endParaRPr lang="en-GB" sz="2400" dirty="0"/>
          </a:p>
          <a:p>
            <a:r>
              <a:rPr lang="en-GB" sz="2400" dirty="0"/>
              <a:t>Then look at the 6 sentences saying what their favourite subject is. Match them up. </a:t>
            </a:r>
          </a:p>
          <a:p>
            <a:endParaRPr lang="en-GB" sz="2400" dirty="0"/>
          </a:p>
          <a:p>
            <a:r>
              <a:rPr lang="en-GB" sz="2400" u="sng" dirty="0"/>
              <a:t>Example </a:t>
            </a:r>
            <a:r>
              <a:rPr lang="en-GB" sz="2400" dirty="0"/>
              <a:t>– </a:t>
            </a:r>
          </a:p>
          <a:p>
            <a:r>
              <a:rPr lang="en-GB" sz="2400" dirty="0"/>
              <a:t>1= </a:t>
            </a:r>
            <a:r>
              <a:rPr lang="en-GB" sz="2400" dirty="0" err="1"/>
              <a:t>Hamit</a:t>
            </a:r>
            <a:r>
              <a:rPr lang="en-GB" sz="2400" dirty="0"/>
              <a:t> </a:t>
            </a:r>
          </a:p>
          <a:p>
            <a:r>
              <a:rPr lang="en-GB" sz="2400" dirty="0"/>
              <a:t>(because the sentence says my favourite subject is PE and he is dreaming of the world cup)</a:t>
            </a:r>
          </a:p>
        </p:txBody>
      </p:sp>
    </p:spTree>
    <p:extLst>
      <p:ext uri="{BB962C8B-B14F-4D97-AF65-F5344CB8AC3E}">
        <p14:creationId xmlns:p14="http://schemas.microsoft.com/office/powerpoint/2010/main" val="3112187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350" y="0"/>
            <a:ext cx="11758411" cy="6113699"/>
          </a:xfrm>
          <a:solidFill>
            <a:srgbClr val="FFFF99"/>
          </a:solidFill>
        </p:spPr>
        <p:txBody>
          <a:bodyPr>
            <a:normAutofit/>
          </a:bodyPr>
          <a:lstStyle/>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sz="2000" u="sng" dirty="0"/>
          </a:p>
        </p:txBody>
      </p:sp>
      <p:sp>
        <p:nvSpPr>
          <p:cNvPr id="5" name="TextBox 4"/>
          <p:cNvSpPr txBox="1"/>
          <p:nvPr/>
        </p:nvSpPr>
        <p:spPr>
          <a:xfrm>
            <a:off x="6771414" y="1502442"/>
            <a:ext cx="184731" cy="492443"/>
          </a:xfrm>
          <a:prstGeom prst="rect">
            <a:avLst/>
          </a:prstGeom>
          <a:noFill/>
        </p:spPr>
        <p:txBody>
          <a:bodyPr wrap="none" rtlCol="0">
            <a:spAutoFit/>
          </a:bodyPr>
          <a:lstStyle/>
          <a:p>
            <a:endParaRPr lang="en-GB" sz="2600" dirty="0"/>
          </a:p>
        </p:txBody>
      </p:sp>
      <p:sp>
        <p:nvSpPr>
          <p:cNvPr id="9" name="Rectangle 1"/>
          <p:cNvSpPr>
            <a:spLocks noChangeArrowheads="1"/>
          </p:cNvSpPr>
          <p:nvPr/>
        </p:nvSpPr>
        <p:spPr bwMode="auto">
          <a:xfrm>
            <a:off x="231819" y="-186298"/>
            <a:ext cx="918886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600" dirty="0"/>
              <a:t>Look at the 6 pictures below. Write down what they are in German</a:t>
            </a:r>
          </a:p>
        </p:txBody>
      </p:sp>
      <p:sp>
        <p:nvSpPr>
          <p:cNvPr id="10" name="Rectangle 1"/>
          <p:cNvSpPr>
            <a:spLocks noChangeArrowheads="1"/>
          </p:cNvSpPr>
          <p:nvPr/>
        </p:nvSpPr>
        <p:spPr bwMode="auto">
          <a:xfrm>
            <a:off x="6956145" y="4589975"/>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0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231819" y="887052"/>
            <a:ext cx="10462684" cy="3368474"/>
          </a:xfrm>
          <a:prstGeom prst="rect">
            <a:avLst/>
          </a:prstGeom>
        </p:spPr>
      </p:pic>
      <p:sp>
        <p:nvSpPr>
          <p:cNvPr id="11" name="Rectangle 1"/>
          <p:cNvSpPr>
            <a:spLocks noChangeArrowheads="1"/>
          </p:cNvSpPr>
          <p:nvPr/>
        </p:nvSpPr>
        <p:spPr bwMode="auto">
          <a:xfrm>
            <a:off x="231818" y="3940379"/>
            <a:ext cx="822718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4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600" dirty="0"/>
              <a:t>Unscramble these school subjects. Example is done for you.</a:t>
            </a:r>
          </a:p>
        </p:txBody>
      </p:sp>
      <p:sp>
        <p:nvSpPr>
          <p:cNvPr id="12" name="Rectangle 1"/>
          <p:cNvSpPr>
            <a:spLocks noChangeArrowheads="1"/>
          </p:cNvSpPr>
          <p:nvPr/>
        </p:nvSpPr>
        <p:spPr bwMode="auto">
          <a:xfrm>
            <a:off x="231818" y="5013492"/>
            <a:ext cx="1152877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2400" dirty="0">
                <a:latin typeface="Calibri" panose="020F0502020204030204" pitchFamily="34" charset="0"/>
                <a:ea typeface="Times New Roman" panose="02020603050405020304" pitchFamily="18" charset="0"/>
                <a:cs typeface="Calibri" panose="020F0502020204030204" pitchFamily="34" charset="0"/>
              </a:rPr>
              <a:t>Example – </a:t>
            </a:r>
            <a:r>
              <a:rPr lang="en-GB" altLang="en-US" sz="2400" dirty="0" err="1">
                <a:latin typeface="Calibri" panose="020F0502020204030204" pitchFamily="34" charset="0"/>
                <a:ea typeface="Times New Roman" panose="02020603050405020304" pitchFamily="18" charset="0"/>
                <a:cs typeface="Calibri" panose="020F0502020204030204" pitchFamily="34" charset="0"/>
              </a:rPr>
              <a:t>tuksn</a:t>
            </a:r>
            <a:r>
              <a:rPr lang="en-GB" altLang="en-US" sz="2400" dirty="0">
                <a:latin typeface="Calibri" panose="020F0502020204030204" pitchFamily="34" charset="0"/>
                <a:ea typeface="Times New Roman" panose="02020603050405020304" pitchFamily="18" charset="0"/>
                <a:cs typeface="Calibri" panose="020F0502020204030204" pitchFamily="34" charset="0"/>
              </a:rPr>
              <a:t> = </a:t>
            </a:r>
            <a:r>
              <a:rPr lang="en-GB" altLang="en-US" sz="2400" dirty="0" err="1">
                <a:latin typeface="Calibri" panose="020F0502020204030204" pitchFamily="34" charset="0"/>
                <a:ea typeface="Times New Roman" panose="02020603050405020304" pitchFamily="18" charset="0"/>
                <a:cs typeface="Calibri" panose="020F0502020204030204" pitchFamily="34" charset="0"/>
              </a:rPr>
              <a:t>Kunst</a:t>
            </a:r>
            <a:endParaRPr kumimoji="0" lang="en-GB" altLang="en-US" sz="24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600" dirty="0"/>
              <a:t>1. </a:t>
            </a:r>
            <a:r>
              <a:rPr lang="en-GB" altLang="en-US" sz="2600" dirty="0" err="1"/>
              <a:t>hsedctu</a:t>
            </a:r>
            <a:r>
              <a:rPr lang="en-GB" altLang="en-US" sz="2600" dirty="0"/>
              <a:t>        2.kendurde       3. </a:t>
            </a:r>
            <a:r>
              <a:rPr lang="en-GB" altLang="en-US" sz="2600" dirty="0" err="1"/>
              <a:t>kiofrnmita</a:t>
            </a:r>
            <a:r>
              <a:rPr lang="en-GB" altLang="en-US" sz="2600" dirty="0"/>
              <a:t>        4. </a:t>
            </a:r>
            <a:r>
              <a:rPr lang="en-GB" altLang="en-US" sz="2600" dirty="0" err="1"/>
              <a:t>iksmu</a:t>
            </a:r>
            <a:r>
              <a:rPr lang="en-GB" altLang="en-US" sz="2600" dirty="0"/>
              <a:t>      5. </a:t>
            </a:r>
            <a:r>
              <a:rPr lang="en-GB" altLang="en-US" sz="2600" dirty="0" err="1"/>
              <a:t>tahme</a:t>
            </a:r>
            <a:endParaRPr lang="en-GB" altLang="en-US" sz="2600" dirty="0"/>
          </a:p>
        </p:txBody>
      </p:sp>
    </p:spTree>
    <p:extLst>
      <p:ext uri="{BB962C8B-B14F-4D97-AF65-F5344CB8AC3E}">
        <p14:creationId xmlns:p14="http://schemas.microsoft.com/office/powerpoint/2010/main" val="822032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1993</Words>
  <Application>Microsoft Office PowerPoint</Application>
  <PresentationFormat>Widescreen</PresentationFormat>
  <Paragraphs>233</Paragraphs>
  <Slides>47</Slides>
  <Notes>0</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Arial Narrow</vt:lpstr>
      <vt:lpstr>Broadway</vt:lpstr>
      <vt:lpstr>Calibri</vt:lpstr>
      <vt:lpstr>Calibri Light</vt:lpstr>
      <vt:lpstr>Comic Sans MS</vt:lpstr>
      <vt:lpstr>Engravers MT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are now well on the way to learning all of your numbers. Lets look at the following. Make a note of these in your books:  </vt:lpstr>
      <vt:lpstr>We now have everything we need to put the numbers together. Let’s look at how it works. For all numbers 21-99 we say the second number first in German. For example…  </vt:lpstr>
      <vt:lpstr>Wie viel Uhr ist es?- What time is it? This is how you do the o’clock times in the 24hr clock. Make a note of a couple of examples.</vt:lpstr>
      <vt:lpstr>This is how you do other times. You say the o’clock time first and then just say the minutes. Write down a couple of examples.</vt:lpstr>
      <vt:lpstr>Echo 1 text book page 28 ex1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55</cp:revision>
  <dcterms:created xsi:type="dcterms:W3CDTF">2021-09-01T11:16:35Z</dcterms:created>
  <dcterms:modified xsi:type="dcterms:W3CDTF">2022-02-15T18:03:35Z</dcterms:modified>
</cp:coreProperties>
</file>