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72"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84" y="2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0B1B6F-CA60-4A37-91FF-6C4BA1943832}" type="datetimeFigureOut">
              <a:rPr lang="en-GB" smtClean="0"/>
              <a:t>09/06/20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5BC69A-C6AC-44B8-946F-06940D7E34F5}" type="slidenum">
              <a:rPr lang="en-GB" smtClean="0"/>
              <a:t>‹#›</a:t>
            </a:fld>
            <a:endParaRPr lang="en-GB"/>
          </a:p>
        </p:txBody>
      </p:sp>
    </p:spTree>
    <p:extLst>
      <p:ext uri="{BB962C8B-B14F-4D97-AF65-F5344CB8AC3E}">
        <p14:creationId xmlns:p14="http://schemas.microsoft.com/office/powerpoint/2010/main" val="948249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cs typeface="Arial" charset="0"/>
              </a:defRPr>
            </a:lvl1pPr>
            <a:lvl2pPr marL="742950" indent="-285750">
              <a:defRPr sz="2400" b="1">
                <a:solidFill>
                  <a:schemeClr val="tx1"/>
                </a:solidFill>
                <a:latin typeface="Arial" charset="0"/>
                <a:cs typeface="Arial" charset="0"/>
              </a:defRPr>
            </a:lvl2pPr>
            <a:lvl3pPr marL="1143000" indent="-228600">
              <a:defRPr sz="2400" b="1">
                <a:solidFill>
                  <a:schemeClr val="tx1"/>
                </a:solidFill>
                <a:latin typeface="Arial" charset="0"/>
                <a:cs typeface="Arial" charset="0"/>
              </a:defRPr>
            </a:lvl3pPr>
            <a:lvl4pPr marL="1600200" indent="-228600">
              <a:defRPr sz="2400" b="1">
                <a:solidFill>
                  <a:schemeClr val="tx1"/>
                </a:solidFill>
                <a:latin typeface="Arial" charset="0"/>
                <a:cs typeface="Arial" charset="0"/>
              </a:defRPr>
            </a:lvl4pPr>
            <a:lvl5pPr marL="2057400" indent="-22860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fld id="{EACBF93B-B611-4856-A518-8522F52F3988}" type="slidenum">
              <a:rPr lang="en-GB" altLang="en-US" sz="1200" b="0" smtClean="0">
                <a:latin typeface="Times New Roman" pitchFamily="18" charset="0"/>
              </a:rPr>
              <a:pPr/>
              <a:t>3</a:t>
            </a:fld>
            <a:endParaRPr lang="en-GB" altLang="en-US" sz="1200" b="0" smtClean="0">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551393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cs typeface="Arial" charset="0"/>
              </a:defRPr>
            </a:lvl1pPr>
            <a:lvl2pPr marL="742950" indent="-285750">
              <a:defRPr sz="2400" b="1">
                <a:solidFill>
                  <a:schemeClr val="tx1"/>
                </a:solidFill>
                <a:latin typeface="Arial" charset="0"/>
                <a:cs typeface="Arial" charset="0"/>
              </a:defRPr>
            </a:lvl2pPr>
            <a:lvl3pPr marL="1143000" indent="-228600">
              <a:defRPr sz="2400" b="1">
                <a:solidFill>
                  <a:schemeClr val="tx1"/>
                </a:solidFill>
                <a:latin typeface="Arial" charset="0"/>
                <a:cs typeface="Arial" charset="0"/>
              </a:defRPr>
            </a:lvl3pPr>
            <a:lvl4pPr marL="1600200" indent="-228600">
              <a:defRPr sz="2400" b="1">
                <a:solidFill>
                  <a:schemeClr val="tx1"/>
                </a:solidFill>
                <a:latin typeface="Arial" charset="0"/>
                <a:cs typeface="Arial" charset="0"/>
              </a:defRPr>
            </a:lvl4pPr>
            <a:lvl5pPr marL="2057400" indent="-22860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fld id="{EACBF93B-B611-4856-A518-8522F52F3988}" type="slidenum">
              <a:rPr lang="en-GB" altLang="en-US" sz="1200" b="0" smtClean="0">
                <a:latin typeface="Times New Roman" pitchFamily="18" charset="0"/>
              </a:rPr>
              <a:pPr/>
              <a:t>4</a:t>
            </a:fld>
            <a:endParaRPr lang="en-GB" altLang="en-US" sz="1200" b="0" smtClean="0">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31139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cs typeface="Arial" charset="0"/>
              </a:defRPr>
            </a:lvl1pPr>
            <a:lvl2pPr marL="742950" indent="-285750">
              <a:defRPr sz="2400" b="1">
                <a:solidFill>
                  <a:schemeClr val="tx1"/>
                </a:solidFill>
                <a:latin typeface="Arial" charset="0"/>
                <a:cs typeface="Arial" charset="0"/>
              </a:defRPr>
            </a:lvl2pPr>
            <a:lvl3pPr marL="1143000" indent="-228600">
              <a:defRPr sz="2400" b="1">
                <a:solidFill>
                  <a:schemeClr val="tx1"/>
                </a:solidFill>
                <a:latin typeface="Arial" charset="0"/>
                <a:cs typeface="Arial" charset="0"/>
              </a:defRPr>
            </a:lvl3pPr>
            <a:lvl4pPr marL="1600200" indent="-228600">
              <a:defRPr sz="2400" b="1">
                <a:solidFill>
                  <a:schemeClr val="tx1"/>
                </a:solidFill>
                <a:latin typeface="Arial" charset="0"/>
                <a:cs typeface="Arial" charset="0"/>
              </a:defRPr>
            </a:lvl4pPr>
            <a:lvl5pPr marL="2057400" indent="-22860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fld id="{EACBF93B-B611-4856-A518-8522F52F3988}" type="slidenum">
              <a:rPr lang="en-GB" altLang="en-US" sz="1200" b="0" smtClean="0">
                <a:latin typeface="Times New Roman" pitchFamily="18" charset="0"/>
              </a:rPr>
              <a:pPr/>
              <a:t>5</a:t>
            </a:fld>
            <a:endParaRPr lang="en-GB" altLang="en-US" sz="1200" b="0" smtClean="0">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439867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charset="0"/>
                <a:cs typeface="Arial" charset="0"/>
              </a:defRPr>
            </a:lvl1pPr>
            <a:lvl2pPr marL="742950" indent="-285750">
              <a:defRPr sz="2400" b="1">
                <a:solidFill>
                  <a:schemeClr val="tx1"/>
                </a:solidFill>
                <a:latin typeface="Arial" charset="0"/>
                <a:cs typeface="Arial" charset="0"/>
              </a:defRPr>
            </a:lvl2pPr>
            <a:lvl3pPr marL="1143000" indent="-228600">
              <a:defRPr sz="2400" b="1">
                <a:solidFill>
                  <a:schemeClr val="tx1"/>
                </a:solidFill>
                <a:latin typeface="Arial" charset="0"/>
                <a:cs typeface="Arial" charset="0"/>
              </a:defRPr>
            </a:lvl3pPr>
            <a:lvl4pPr marL="1600200" indent="-228600">
              <a:defRPr sz="2400" b="1">
                <a:solidFill>
                  <a:schemeClr val="tx1"/>
                </a:solidFill>
                <a:latin typeface="Arial" charset="0"/>
                <a:cs typeface="Arial" charset="0"/>
              </a:defRPr>
            </a:lvl4pPr>
            <a:lvl5pPr marL="2057400" indent="-22860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fld id="{EACBF93B-B611-4856-A518-8522F52F3988}" type="slidenum">
              <a:rPr lang="en-GB" altLang="en-US" sz="1200" b="0" smtClean="0">
                <a:latin typeface="Times New Roman" pitchFamily="18" charset="0"/>
              </a:rPr>
              <a:pPr/>
              <a:t>6</a:t>
            </a:fld>
            <a:endParaRPr lang="en-GB" altLang="en-US" sz="1200" b="0" smtClean="0">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003754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9DE1A7E-D28C-42A4-B7B8-085BB5F6A5EB}" type="datetimeFigureOut">
              <a:rPr lang="en-GB" smtClean="0"/>
              <a:t>09/06/20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937ED-0305-4249-A995-8B598E15CE4B}" type="slidenum">
              <a:rPr lang="en-GB" smtClean="0"/>
              <a:t>‹#›</a:t>
            </a:fld>
            <a:endParaRPr lang="en-GB"/>
          </a:p>
        </p:txBody>
      </p:sp>
    </p:spTree>
    <p:extLst>
      <p:ext uri="{BB962C8B-B14F-4D97-AF65-F5344CB8AC3E}">
        <p14:creationId xmlns:p14="http://schemas.microsoft.com/office/powerpoint/2010/main" val="3038182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DE1A7E-D28C-42A4-B7B8-085BB5F6A5EB}" type="datetimeFigureOut">
              <a:rPr lang="en-GB" smtClean="0"/>
              <a:t>09/06/20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937ED-0305-4249-A995-8B598E15CE4B}" type="slidenum">
              <a:rPr lang="en-GB" smtClean="0"/>
              <a:t>‹#›</a:t>
            </a:fld>
            <a:endParaRPr lang="en-GB"/>
          </a:p>
        </p:txBody>
      </p:sp>
    </p:spTree>
    <p:extLst>
      <p:ext uri="{BB962C8B-B14F-4D97-AF65-F5344CB8AC3E}">
        <p14:creationId xmlns:p14="http://schemas.microsoft.com/office/powerpoint/2010/main" val="659405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DE1A7E-D28C-42A4-B7B8-085BB5F6A5EB}" type="datetimeFigureOut">
              <a:rPr lang="en-GB" smtClean="0"/>
              <a:t>09/06/20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937ED-0305-4249-A995-8B598E15CE4B}" type="slidenum">
              <a:rPr lang="en-GB" smtClean="0"/>
              <a:t>‹#›</a:t>
            </a:fld>
            <a:endParaRPr lang="en-GB"/>
          </a:p>
        </p:txBody>
      </p:sp>
    </p:spTree>
    <p:extLst>
      <p:ext uri="{BB962C8B-B14F-4D97-AF65-F5344CB8AC3E}">
        <p14:creationId xmlns:p14="http://schemas.microsoft.com/office/powerpoint/2010/main" val="3394495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DE1A7E-D28C-42A4-B7B8-085BB5F6A5EB}" type="datetimeFigureOut">
              <a:rPr lang="en-GB" smtClean="0"/>
              <a:t>09/06/20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937ED-0305-4249-A995-8B598E15CE4B}" type="slidenum">
              <a:rPr lang="en-GB" smtClean="0"/>
              <a:t>‹#›</a:t>
            </a:fld>
            <a:endParaRPr lang="en-GB"/>
          </a:p>
        </p:txBody>
      </p:sp>
    </p:spTree>
    <p:extLst>
      <p:ext uri="{BB962C8B-B14F-4D97-AF65-F5344CB8AC3E}">
        <p14:creationId xmlns:p14="http://schemas.microsoft.com/office/powerpoint/2010/main" val="3345144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DE1A7E-D28C-42A4-B7B8-085BB5F6A5EB}" type="datetimeFigureOut">
              <a:rPr lang="en-GB" smtClean="0"/>
              <a:t>09/06/20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937ED-0305-4249-A995-8B598E15CE4B}" type="slidenum">
              <a:rPr lang="en-GB" smtClean="0"/>
              <a:t>‹#›</a:t>
            </a:fld>
            <a:endParaRPr lang="en-GB"/>
          </a:p>
        </p:txBody>
      </p:sp>
    </p:spTree>
    <p:extLst>
      <p:ext uri="{BB962C8B-B14F-4D97-AF65-F5344CB8AC3E}">
        <p14:creationId xmlns:p14="http://schemas.microsoft.com/office/powerpoint/2010/main" val="2114577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9DE1A7E-D28C-42A4-B7B8-085BB5F6A5EB}" type="datetimeFigureOut">
              <a:rPr lang="en-GB" smtClean="0"/>
              <a:t>09/06/20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B937ED-0305-4249-A995-8B598E15CE4B}" type="slidenum">
              <a:rPr lang="en-GB" smtClean="0"/>
              <a:t>‹#›</a:t>
            </a:fld>
            <a:endParaRPr lang="en-GB"/>
          </a:p>
        </p:txBody>
      </p:sp>
    </p:spTree>
    <p:extLst>
      <p:ext uri="{BB962C8B-B14F-4D97-AF65-F5344CB8AC3E}">
        <p14:creationId xmlns:p14="http://schemas.microsoft.com/office/powerpoint/2010/main" val="3322913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9DE1A7E-D28C-42A4-B7B8-085BB5F6A5EB}" type="datetimeFigureOut">
              <a:rPr lang="en-GB" smtClean="0"/>
              <a:t>09/06/20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B937ED-0305-4249-A995-8B598E15CE4B}" type="slidenum">
              <a:rPr lang="en-GB" smtClean="0"/>
              <a:t>‹#›</a:t>
            </a:fld>
            <a:endParaRPr lang="en-GB"/>
          </a:p>
        </p:txBody>
      </p:sp>
    </p:spTree>
    <p:extLst>
      <p:ext uri="{BB962C8B-B14F-4D97-AF65-F5344CB8AC3E}">
        <p14:creationId xmlns:p14="http://schemas.microsoft.com/office/powerpoint/2010/main" val="31640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9DE1A7E-D28C-42A4-B7B8-085BB5F6A5EB}" type="datetimeFigureOut">
              <a:rPr lang="en-GB" smtClean="0"/>
              <a:t>09/06/20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B937ED-0305-4249-A995-8B598E15CE4B}" type="slidenum">
              <a:rPr lang="en-GB" smtClean="0"/>
              <a:t>‹#›</a:t>
            </a:fld>
            <a:endParaRPr lang="en-GB"/>
          </a:p>
        </p:txBody>
      </p:sp>
    </p:spTree>
    <p:extLst>
      <p:ext uri="{BB962C8B-B14F-4D97-AF65-F5344CB8AC3E}">
        <p14:creationId xmlns:p14="http://schemas.microsoft.com/office/powerpoint/2010/main" val="2054250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DE1A7E-D28C-42A4-B7B8-085BB5F6A5EB}" type="datetimeFigureOut">
              <a:rPr lang="en-GB" smtClean="0"/>
              <a:t>09/06/20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B937ED-0305-4249-A995-8B598E15CE4B}" type="slidenum">
              <a:rPr lang="en-GB" smtClean="0"/>
              <a:t>‹#›</a:t>
            </a:fld>
            <a:endParaRPr lang="en-GB"/>
          </a:p>
        </p:txBody>
      </p:sp>
    </p:spTree>
    <p:extLst>
      <p:ext uri="{BB962C8B-B14F-4D97-AF65-F5344CB8AC3E}">
        <p14:creationId xmlns:p14="http://schemas.microsoft.com/office/powerpoint/2010/main" val="988478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DE1A7E-D28C-42A4-B7B8-085BB5F6A5EB}" type="datetimeFigureOut">
              <a:rPr lang="en-GB" smtClean="0"/>
              <a:t>09/06/20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B937ED-0305-4249-A995-8B598E15CE4B}" type="slidenum">
              <a:rPr lang="en-GB" smtClean="0"/>
              <a:t>‹#›</a:t>
            </a:fld>
            <a:endParaRPr lang="en-GB"/>
          </a:p>
        </p:txBody>
      </p:sp>
    </p:spTree>
    <p:extLst>
      <p:ext uri="{BB962C8B-B14F-4D97-AF65-F5344CB8AC3E}">
        <p14:creationId xmlns:p14="http://schemas.microsoft.com/office/powerpoint/2010/main" val="181811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DE1A7E-D28C-42A4-B7B8-085BB5F6A5EB}" type="datetimeFigureOut">
              <a:rPr lang="en-GB" smtClean="0"/>
              <a:t>09/06/20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B937ED-0305-4249-A995-8B598E15CE4B}" type="slidenum">
              <a:rPr lang="en-GB" smtClean="0"/>
              <a:t>‹#›</a:t>
            </a:fld>
            <a:endParaRPr lang="en-GB"/>
          </a:p>
        </p:txBody>
      </p:sp>
    </p:spTree>
    <p:extLst>
      <p:ext uri="{BB962C8B-B14F-4D97-AF65-F5344CB8AC3E}">
        <p14:creationId xmlns:p14="http://schemas.microsoft.com/office/powerpoint/2010/main" val="830706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DE1A7E-D28C-42A4-B7B8-085BB5F6A5EB}" type="datetimeFigureOut">
              <a:rPr lang="en-GB" smtClean="0"/>
              <a:t>09/06/20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B937ED-0305-4249-A995-8B598E15CE4B}" type="slidenum">
              <a:rPr lang="en-GB" smtClean="0"/>
              <a:t>‹#›</a:t>
            </a:fld>
            <a:endParaRPr lang="en-GB"/>
          </a:p>
        </p:txBody>
      </p:sp>
    </p:spTree>
    <p:extLst>
      <p:ext uri="{BB962C8B-B14F-4D97-AF65-F5344CB8AC3E}">
        <p14:creationId xmlns:p14="http://schemas.microsoft.com/office/powerpoint/2010/main" val="4126904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7200" b="1" dirty="0"/>
              <a:t>Analysis and Evaluation </a:t>
            </a:r>
            <a:r>
              <a:rPr lang="en-GB" sz="7200" b="1" dirty="0" smtClean="0"/>
              <a:t>Task</a:t>
            </a:r>
            <a:endParaRPr lang="en-GB" sz="7200" b="1" dirty="0"/>
          </a:p>
        </p:txBody>
      </p:sp>
      <p:sp>
        <p:nvSpPr>
          <p:cNvPr id="4" name="Text Box 4"/>
          <p:cNvSpPr txBox="1">
            <a:spLocks noGrp="1" noChangeArrowheads="1"/>
          </p:cNvSpPr>
          <p:nvPr>
            <p:ph type="subTitle" idx="1"/>
          </p:nvPr>
        </p:nvSpPr>
        <p:spPr bwMode="auto">
          <a:xfrm>
            <a:off x="179512" y="116632"/>
            <a:ext cx="396011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l">
              <a:spcBef>
                <a:spcPct val="0"/>
              </a:spcBef>
              <a:buFontTx/>
              <a:buNone/>
            </a:pPr>
            <a:r>
              <a:rPr lang="en-GB" altLang="en-US" sz="1600" b="0" dirty="0">
                <a:latin typeface="Arial" charset="0"/>
              </a:rPr>
              <a:t>Cirencester Kingshill School PE Department – GCSE </a:t>
            </a:r>
            <a:r>
              <a:rPr lang="en-GB" altLang="en-US" sz="1600" b="0" dirty="0" smtClean="0">
                <a:latin typeface="Arial" charset="0"/>
              </a:rPr>
              <a:t>PE     </a:t>
            </a:r>
          </a:p>
          <a:p>
            <a:pPr algn="l">
              <a:spcBef>
                <a:spcPct val="0"/>
              </a:spcBef>
              <a:buFontTx/>
              <a:buNone/>
            </a:pPr>
            <a:r>
              <a:rPr lang="en-GB" altLang="en-US" sz="1600" b="0" dirty="0" smtClean="0">
                <a:latin typeface="Arial" charset="0"/>
              </a:rPr>
              <a:t>Coursework</a:t>
            </a:r>
            <a:endParaRPr lang="en-US" altLang="en-US" sz="1600" b="0" dirty="0">
              <a:latin typeface="Arial" charset="0"/>
            </a:endParaRPr>
          </a:p>
        </p:txBody>
      </p:sp>
      <p:pic>
        <p:nvPicPr>
          <p:cNvPr id="5" name="Picture 1" descr="lion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2088" y="228600"/>
            <a:ext cx="1138237"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4451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836712"/>
            <a:ext cx="7416823" cy="4801314"/>
          </a:xfrm>
          <a:prstGeom prst="rect">
            <a:avLst/>
          </a:prstGeom>
        </p:spPr>
        <p:txBody>
          <a:bodyPr wrap="square">
            <a:spAutoFit/>
          </a:bodyPr>
          <a:lstStyle/>
          <a:p>
            <a:r>
              <a:rPr lang="en-GB" b="1" u="sng" dirty="0"/>
              <a:t>10 points to remember: Analysis and evaluation </a:t>
            </a:r>
            <a:endParaRPr lang="en-GB" dirty="0"/>
          </a:p>
          <a:p>
            <a:r>
              <a:rPr lang="en-GB" dirty="0"/>
              <a:t> </a:t>
            </a:r>
          </a:p>
          <a:p>
            <a:pPr marL="342900" lvl="0" indent="-342900">
              <a:buFont typeface="+mj-lt"/>
              <a:buAutoNum type="arabicPeriod"/>
            </a:pPr>
            <a:r>
              <a:rPr lang="en-GB" dirty="0"/>
              <a:t>DO NOT provide individual feedback on content. Generic process feedback can be given</a:t>
            </a:r>
          </a:p>
          <a:p>
            <a:pPr marL="342900" lvl="0" indent="-342900">
              <a:buFont typeface="+mj-lt"/>
              <a:buAutoNum type="arabicPeriod"/>
            </a:pPr>
            <a:r>
              <a:rPr lang="en-GB" dirty="0"/>
              <a:t>Students can be told about the process</a:t>
            </a:r>
          </a:p>
          <a:p>
            <a:pPr marL="342900" lvl="0" indent="-342900">
              <a:buFont typeface="+mj-lt"/>
              <a:buAutoNum type="arabicPeriod"/>
            </a:pPr>
            <a:r>
              <a:rPr lang="en-GB" dirty="0"/>
              <a:t>The work can be written or verbal</a:t>
            </a:r>
          </a:p>
          <a:p>
            <a:pPr marL="342900" lvl="0" indent="-342900">
              <a:buFont typeface="+mj-lt"/>
              <a:buAutoNum type="arabicPeriod"/>
            </a:pPr>
            <a:r>
              <a:rPr lang="en-GB" dirty="0"/>
              <a:t>It is possible to do the analysis verbally and evaluation written (or vice versa)</a:t>
            </a:r>
          </a:p>
          <a:p>
            <a:pPr marL="342900" lvl="0" indent="-342900">
              <a:buFont typeface="+mj-lt"/>
              <a:buAutoNum type="arabicPeriod"/>
            </a:pPr>
            <a:r>
              <a:rPr lang="en-GB" dirty="0"/>
              <a:t>Candidates chosen for moderation will also have to provide their A&amp;E</a:t>
            </a:r>
          </a:p>
          <a:p>
            <a:pPr marL="342900" lvl="0" indent="-342900">
              <a:buFont typeface="+mj-lt"/>
              <a:buAutoNum type="arabicPeriod"/>
            </a:pPr>
            <a:r>
              <a:rPr lang="en-GB" dirty="0"/>
              <a:t>Any verbal interviews must be recorded</a:t>
            </a:r>
          </a:p>
          <a:p>
            <a:pPr marL="342900" lvl="0" indent="-342900">
              <a:buFont typeface="+mj-lt"/>
              <a:buAutoNum type="arabicPeriod"/>
            </a:pPr>
            <a:r>
              <a:rPr lang="en-GB" dirty="0"/>
              <a:t>For verbal interviews, it is ok for students to bring in brief notes to assist</a:t>
            </a:r>
          </a:p>
          <a:p>
            <a:pPr marL="342900" lvl="0" indent="-342900">
              <a:buFont typeface="+mj-lt"/>
              <a:buAutoNum type="arabicPeriod"/>
            </a:pPr>
            <a:r>
              <a:rPr lang="en-GB" dirty="0"/>
              <a:t>Students can do their analysis and evaluation on any activity- including those within the specification </a:t>
            </a:r>
            <a:r>
              <a:rPr lang="en-GB" dirty="0" smtClean="0"/>
              <a:t>out with </a:t>
            </a:r>
            <a:r>
              <a:rPr lang="en-GB" dirty="0"/>
              <a:t>the three assessed activities</a:t>
            </a:r>
          </a:p>
          <a:p>
            <a:pPr marL="342900" lvl="0" indent="-342900">
              <a:buFont typeface="+mj-lt"/>
              <a:buAutoNum type="arabicPeriod"/>
            </a:pPr>
            <a:r>
              <a:rPr lang="en-GB" dirty="0"/>
              <a:t>Students can do their analysis and evaluation on another student</a:t>
            </a:r>
          </a:p>
          <a:p>
            <a:pPr marL="342900" lvl="0" indent="-342900">
              <a:buFont typeface="+mj-lt"/>
              <a:buAutoNum type="arabicPeriod"/>
            </a:pPr>
            <a:r>
              <a:rPr lang="en-GB" dirty="0"/>
              <a:t>Teachers should avoid leading questions. Open-ended questions should be used. </a:t>
            </a:r>
          </a:p>
          <a:p>
            <a:r>
              <a:rPr lang="en-GB" dirty="0"/>
              <a:t> </a:t>
            </a:r>
          </a:p>
        </p:txBody>
      </p:sp>
    </p:spTree>
    <p:extLst>
      <p:ext uri="{BB962C8B-B14F-4D97-AF65-F5344CB8AC3E}">
        <p14:creationId xmlns:p14="http://schemas.microsoft.com/office/powerpoint/2010/main" val="249273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rol 1"/>
          <p:cNvSpPr>
            <a:spLocks noChangeArrowheads="1" noChangeShapeType="1"/>
          </p:cNvSpPr>
          <p:nvPr/>
        </p:nvSpPr>
        <p:spPr bwMode="auto">
          <a:xfrm>
            <a:off x="3398838" y="2892425"/>
            <a:ext cx="4535487" cy="5853113"/>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en-GB"/>
          </a:p>
        </p:txBody>
      </p:sp>
      <p:sp>
        <p:nvSpPr>
          <p:cNvPr id="5" name="Rectangle 2"/>
          <p:cNvSpPr txBox="1">
            <a:spLocks noChangeArrowheads="1"/>
          </p:cNvSpPr>
          <p:nvPr/>
        </p:nvSpPr>
        <p:spPr>
          <a:xfrm>
            <a:off x="457200" y="-24340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dirty="0" smtClean="0">
                <a:latin typeface="Arial" charset="0"/>
              </a:rPr>
              <a:t>Mark Scheme  </a:t>
            </a:r>
            <a:endParaRPr lang="en-US" altLang="en-US" b="1" dirty="0" smtClean="0">
              <a:solidFill>
                <a:srgbClr val="FF0000"/>
              </a:solidFill>
              <a:latin typeface="Arial" charset="0"/>
            </a:endParaRPr>
          </a:p>
        </p:txBody>
      </p:sp>
      <p:pic>
        <p:nvPicPr>
          <p:cNvPr id="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748" t="19921" r="50651" b="13345"/>
          <a:stretch/>
        </p:blipFill>
        <p:spPr bwMode="auto">
          <a:xfrm>
            <a:off x="107505" y="764704"/>
            <a:ext cx="5216664" cy="4388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2194" t="19921" r="3891" b="18549"/>
          <a:stretch/>
        </p:blipFill>
        <p:spPr bwMode="auto">
          <a:xfrm>
            <a:off x="4007590" y="2811835"/>
            <a:ext cx="5136410" cy="40461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8025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476672"/>
            <a:ext cx="8640960" cy="6370975"/>
          </a:xfrm>
          <a:prstGeom prst="rect">
            <a:avLst/>
          </a:prstGeom>
          <a:noFill/>
        </p:spPr>
        <p:txBody>
          <a:bodyPr wrap="square" rtlCol="0">
            <a:spAutoFit/>
          </a:bodyPr>
          <a:lstStyle/>
          <a:p>
            <a:r>
              <a:rPr lang="en-GB" sz="2400" b="1" dirty="0" smtClean="0">
                <a:solidFill>
                  <a:srgbClr val="FF0000"/>
                </a:solidFill>
              </a:rPr>
              <a:t>COURSE WORK REVIEW – Action points 2019</a:t>
            </a:r>
          </a:p>
          <a:p>
            <a:endParaRPr lang="en-GB" sz="2400" b="1" dirty="0"/>
          </a:p>
          <a:p>
            <a:endParaRPr lang="en-GB" sz="2400" b="1" dirty="0" smtClean="0"/>
          </a:p>
          <a:p>
            <a:r>
              <a:rPr lang="en-GB" sz="2400" b="1" dirty="0" smtClean="0">
                <a:solidFill>
                  <a:srgbClr val="FF0000"/>
                </a:solidFill>
              </a:rPr>
              <a:t>A1. Strengths and Weaknesses  </a:t>
            </a:r>
          </a:p>
          <a:p>
            <a:pPr marL="342900" indent="-342900">
              <a:buFont typeface="Arial" panose="020B0604020202020204" pitchFamily="34" charset="0"/>
              <a:buChar char="•"/>
            </a:pPr>
            <a:r>
              <a:rPr lang="en-GB" sz="2400" dirty="0" smtClean="0"/>
              <a:t>Add detail – use coaching points, </a:t>
            </a:r>
            <a:r>
              <a:rPr lang="en-GB" sz="2400" b="1" dirty="0" smtClean="0"/>
              <a:t>compare to a perfect model. </a:t>
            </a:r>
            <a:r>
              <a:rPr lang="en-GB" sz="2400" dirty="0" smtClean="0"/>
              <a:t>Include images and use arrows to annotate. </a:t>
            </a:r>
            <a:endParaRPr lang="en-GB" sz="2400" b="1" dirty="0" smtClean="0"/>
          </a:p>
          <a:p>
            <a:pPr marL="342900" indent="-342900">
              <a:buFont typeface="Arial" panose="020B0604020202020204" pitchFamily="34" charset="0"/>
              <a:buChar char="•"/>
            </a:pPr>
            <a:r>
              <a:rPr lang="en-GB" sz="2400" dirty="0" smtClean="0"/>
              <a:t>Justify </a:t>
            </a:r>
            <a:r>
              <a:rPr lang="en-GB" sz="2400" dirty="0"/>
              <a:t>your strengths and weakness! Use </a:t>
            </a:r>
            <a:r>
              <a:rPr lang="en-GB" sz="2400" b="1" dirty="0"/>
              <a:t>at least 2/3 sporting examples! </a:t>
            </a:r>
            <a:r>
              <a:rPr lang="en-GB" sz="2400" b="1" dirty="0" smtClean="0"/>
              <a:t>Why they are useful for you and your position. </a:t>
            </a:r>
          </a:p>
          <a:p>
            <a:pPr marL="342900" indent="-342900">
              <a:buFont typeface="Arial" panose="020B0604020202020204" pitchFamily="34" charset="0"/>
              <a:buChar char="•"/>
            </a:pPr>
            <a:r>
              <a:rPr lang="en-GB" sz="2400" dirty="0" smtClean="0"/>
              <a:t>Explain the ‘outcome’, </a:t>
            </a:r>
            <a:r>
              <a:rPr lang="en-GB" sz="2400" b="1" dirty="0" smtClean="0"/>
              <a:t>why did / didn’t you achieve success? </a:t>
            </a:r>
          </a:p>
          <a:p>
            <a:pPr marL="342900" indent="-342900">
              <a:buFont typeface="Arial" panose="020B0604020202020204" pitchFamily="34" charset="0"/>
              <a:buChar char="•"/>
            </a:pPr>
            <a:r>
              <a:rPr lang="en-GB" sz="2400" dirty="0"/>
              <a:t>Add depth – use clear / </a:t>
            </a:r>
            <a:r>
              <a:rPr lang="en-GB" sz="2400" b="1" dirty="0"/>
              <a:t>recognised terminology </a:t>
            </a:r>
            <a:r>
              <a:rPr lang="en-GB" sz="2400" dirty="0"/>
              <a:t>that identifies what you do  / don’t do well</a:t>
            </a:r>
            <a:r>
              <a:rPr lang="en-GB" sz="2400" dirty="0" smtClean="0"/>
              <a:t>. </a:t>
            </a:r>
            <a:r>
              <a:rPr lang="en-GB" sz="2400" b="1" dirty="0" smtClean="0"/>
              <a:t>Definitions! Basic explanation what is a scrum?!</a:t>
            </a:r>
          </a:p>
          <a:p>
            <a:pPr marL="342900" indent="-342900">
              <a:buFont typeface="Arial" panose="020B0604020202020204" pitchFamily="34" charset="0"/>
              <a:buChar char="•"/>
            </a:pPr>
            <a:r>
              <a:rPr lang="en-GB" sz="2400" dirty="0" smtClean="0"/>
              <a:t>You do not need to do 2 strengths and 2 weaknesses. You can just do 1 in loads of depth. </a:t>
            </a:r>
          </a:p>
          <a:p>
            <a:pPr marL="342900" indent="-342900">
              <a:buFont typeface="Arial" panose="020B0604020202020204" pitchFamily="34" charset="0"/>
              <a:buChar char="•"/>
            </a:pPr>
            <a:endParaRPr lang="en-GB" sz="2400" dirty="0"/>
          </a:p>
          <a:p>
            <a:endParaRPr lang="en-GB" sz="2400" dirty="0"/>
          </a:p>
          <a:p>
            <a:pPr marL="342900" indent="-342900">
              <a:buFont typeface="Arial" panose="020B0604020202020204" pitchFamily="34" charset="0"/>
              <a:buChar char="•"/>
            </a:pPr>
            <a:endParaRPr lang="en-GB" sz="2400" dirty="0"/>
          </a:p>
        </p:txBody>
      </p:sp>
    </p:spTree>
    <p:extLst>
      <p:ext uri="{BB962C8B-B14F-4D97-AF65-F5344CB8AC3E}">
        <p14:creationId xmlns:p14="http://schemas.microsoft.com/office/powerpoint/2010/main" val="1968562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188640"/>
            <a:ext cx="8640960" cy="7848302"/>
          </a:xfrm>
          <a:prstGeom prst="rect">
            <a:avLst/>
          </a:prstGeom>
          <a:noFill/>
        </p:spPr>
        <p:txBody>
          <a:bodyPr wrap="square" rtlCol="0">
            <a:spAutoFit/>
          </a:bodyPr>
          <a:lstStyle/>
          <a:p>
            <a:r>
              <a:rPr lang="en-GB" sz="2400" b="1" dirty="0">
                <a:solidFill>
                  <a:srgbClr val="FF0000"/>
                </a:solidFill>
              </a:rPr>
              <a:t>A2. Evaluation – Action Plan</a:t>
            </a:r>
          </a:p>
          <a:p>
            <a:pPr marL="342900" indent="-342900">
              <a:buFont typeface="Arial" panose="020B0604020202020204" pitchFamily="34" charset="0"/>
              <a:buChar char="•"/>
            </a:pPr>
            <a:r>
              <a:rPr lang="en-GB" sz="2400" dirty="0"/>
              <a:t>Provide a clear and detailed justification of your chosen weakness – </a:t>
            </a:r>
            <a:r>
              <a:rPr lang="en-GB" sz="2400" b="1" dirty="0"/>
              <a:t>why is it the most important one for you to improve</a:t>
            </a:r>
            <a:r>
              <a:rPr lang="en-GB" sz="2400" dirty="0" smtClean="0"/>
              <a:t>? </a:t>
            </a:r>
          </a:p>
          <a:p>
            <a:pPr marL="342900" indent="-342900">
              <a:buFont typeface="Arial" panose="020B0604020202020204" pitchFamily="34" charset="0"/>
              <a:buChar char="•"/>
            </a:pPr>
            <a:r>
              <a:rPr lang="en-GB" sz="2400" dirty="0" smtClean="0"/>
              <a:t>Your weakness your improving needs to be a weakness you have already identified!! </a:t>
            </a:r>
          </a:p>
          <a:p>
            <a:pPr marL="342900" indent="-342900">
              <a:buFont typeface="Arial" panose="020B0604020202020204" pitchFamily="34" charset="0"/>
              <a:buChar char="•"/>
            </a:pPr>
            <a:r>
              <a:rPr lang="en-GB" sz="2400" b="1" dirty="0" smtClean="0"/>
              <a:t>Definition of method of training and strengths and weakness. </a:t>
            </a:r>
          </a:p>
          <a:p>
            <a:pPr marL="342900" indent="-342900">
              <a:buFont typeface="Arial" panose="020B0604020202020204" pitchFamily="34" charset="0"/>
              <a:buChar char="•"/>
            </a:pPr>
            <a:r>
              <a:rPr lang="en-GB" sz="2400" dirty="0" smtClean="0"/>
              <a:t>Add </a:t>
            </a:r>
            <a:r>
              <a:rPr lang="en-GB" sz="2400" dirty="0"/>
              <a:t>depth – include the </a:t>
            </a:r>
            <a:r>
              <a:rPr lang="en-GB" sz="2400" b="1" dirty="0"/>
              <a:t>energy system / training zone you plan to work in with a reason why</a:t>
            </a:r>
            <a:r>
              <a:rPr lang="en-GB" sz="2400" b="1" dirty="0" smtClean="0"/>
              <a:t>!</a:t>
            </a:r>
            <a:r>
              <a:rPr lang="en-GB" sz="2400" dirty="0" smtClean="0"/>
              <a:t> What is training zones? Which ones are important for you? </a:t>
            </a:r>
            <a:endParaRPr lang="en-GB" sz="2400" b="1" dirty="0"/>
          </a:p>
          <a:p>
            <a:endParaRPr lang="en-GB" sz="2400" b="1" dirty="0" smtClean="0"/>
          </a:p>
          <a:p>
            <a:r>
              <a:rPr lang="en-GB" sz="2400" b="1" dirty="0" smtClean="0">
                <a:solidFill>
                  <a:srgbClr val="FF0000"/>
                </a:solidFill>
              </a:rPr>
              <a:t>A3. Evaluation – Action plan / Description of Session</a:t>
            </a:r>
          </a:p>
          <a:p>
            <a:pPr marL="342900" indent="-342900">
              <a:buFont typeface="Arial" panose="020B0604020202020204" pitchFamily="34" charset="0"/>
              <a:buChar char="•"/>
            </a:pPr>
            <a:r>
              <a:rPr lang="en-GB" sz="2400" dirty="0" smtClean="0"/>
              <a:t>Add detail – </a:t>
            </a:r>
            <a:r>
              <a:rPr lang="en-GB" sz="2400" b="1" dirty="0" smtClean="0"/>
              <a:t>Personalise the ‘Principles of Training’ </a:t>
            </a:r>
            <a:r>
              <a:rPr lang="en-GB" sz="2400" dirty="0" smtClean="0"/>
              <a:t>(SPORT)</a:t>
            </a:r>
          </a:p>
          <a:p>
            <a:pPr marL="342900" indent="-342900">
              <a:buFont typeface="Arial" panose="020B0604020202020204" pitchFamily="34" charset="0"/>
              <a:buChar char="•"/>
            </a:pPr>
            <a:r>
              <a:rPr lang="en-GB" sz="2400" dirty="0" smtClean="0"/>
              <a:t>You will not add any marks by simply giving a generalised description of what the ‘</a:t>
            </a:r>
            <a:r>
              <a:rPr lang="en-GB" sz="2400" dirty="0" err="1" smtClean="0"/>
              <a:t>PoT’s</a:t>
            </a:r>
            <a:r>
              <a:rPr lang="en-GB" sz="2400" dirty="0" smtClean="0"/>
              <a:t> are!!!</a:t>
            </a:r>
          </a:p>
          <a:p>
            <a:pPr marL="342900" indent="-342900">
              <a:buFont typeface="Arial" panose="020B0604020202020204" pitchFamily="34" charset="0"/>
              <a:buChar char="•"/>
            </a:pPr>
            <a:r>
              <a:rPr lang="en-GB" sz="2400" dirty="0" smtClean="0"/>
              <a:t>Ensure this explanation is </a:t>
            </a:r>
            <a:r>
              <a:rPr lang="en-GB" sz="2400" b="1" dirty="0" smtClean="0"/>
              <a:t>linked to your weakness!</a:t>
            </a:r>
          </a:p>
          <a:p>
            <a:pPr marL="342900" indent="-342900">
              <a:buFont typeface="Arial" panose="020B0604020202020204" pitchFamily="34" charset="0"/>
              <a:buChar char="•"/>
            </a:pPr>
            <a:r>
              <a:rPr lang="en-GB" sz="2400" dirty="0" smtClean="0"/>
              <a:t>Give more detail regarding your session. </a:t>
            </a:r>
            <a:r>
              <a:rPr lang="en-GB" sz="2400" b="1" dirty="0" smtClean="0"/>
              <a:t>Coaching points</a:t>
            </a:r>
            <a:r>
              <a:rPr lang="en-GB" sz="2400" dirty="0" smtClean="0"/>
              <a:t>…</a:t>
            </a:r>
          </a:p>
          <a:p>
            <a:endParaRPr lang="en-GB" sz="2400" dirty="0" smtClean="0"/>
          </a:p>
          <a:p>
            <a:pPr marL="800100" lvl="1" indent="-342900">
              <a:buFont typeface="Arial" panose="020B0604020202020204" pitchFamily="34" charset="0"/>
              <a:buChar char="•"/>
            </a:pPr>
            <a:endParaRPr lang="en-GB" sz="2400" dirty="0" smtClean="0"/>
          </a:p>
          <a:p>
            <a:pPr marL="800100" lvl="1" indent="-342900">
              <a:buFont typeface="Arial" panose="020B0604020202020204" pitchFamily="34" charset="0"/>
              <a:buChar char="•"/>
            </a:pPr>
            <a:endParaRPr lang="en-GB" sz="2400" dirty="0"/>
          </a:p>
          <a:p>
            <a:pPr marL="342900" indent="-342900">
              <a:buFont typeface="Arial" panose="020B0604020202020204" pitchFamily="34" charset="0"/>
              <a:buChar char="•"/>
            </a:pPr>
            <a:endParaRPr lang="en-GB" sz="2400" dirty="0"/>
          </a:p>
        </p:txBody>
      </p:sp>
    </p:spTree>
    <p:extLst>
      <p:ext uri="{BB962C8B-B14F-4D97-AF65-F5344CB8AC3E}">
        <p14:creationId xmlns:p14="http://schemas.microsoft.com/office/powerpoint/2010/main" val="2879026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640960" cy="4524315"/>
          </a:xfrm>
          <a:prstGeom prst="rect">
            <a:avLst/>
          </a:prstGeom>
        </p:spPr>
        <p:txBody>
          <a:bodyPr wrap="square">
            <a:spAutoFit/>
          </a:bodyPr>
          <a:lstStyle/>
          <a:p>
            <a:r>
              <a:rPr lang="en-GB" sz="2400" b="1" dirty="0">
                <a:solidFill>
                  <a:srgbClr val="FF0000"/>
                </a:solidFill>
              </a:rPr>
              <a:t>A4. Evaluation </a:t>
            </a:r>
            <a:r>
              <a:rPr lang="en-GB" sz="2400" dirty="0">
                <a:solidFill>
                  <a:srgbClr val="FF0000"/>
                </a:solidFill>
              </a:rPr>
              <a:t>– </a:t>
            </a:r>
            <a:r>
              <a:rPr lang="en-GB" sz="2400" b="1" dirty="0">
                <a:solidFill>
                  <a:srgbClr val="FF0000"/>
                </a:solidFill>
              </a:rPr>
              <a:t>How can you improve over time?</a:t>
            </a:r>
          </a:p>
          <a:p>
            <a:pPr marL="342900" indent="-342900">
              <a:buFont typeface="Arial" panose="020B0604020202020204" pitchFamily="34" charset="0"/>
              <a:buChar char="•"/>
            </a:pPr>
            <a:r>
              <a:rPr lang="en-GB" sz="2400" dirty="0"/>
              <a:t>Explain how ‘hard’ you are working.</a:t>
            </a:r>
          </a:p>
          <a:p>
            <a:pPr marL="342900" indent="-342900">
              <a:buFont typeface="Arial" panose="020B0604020202020204" pitchFamily="34" charset="0"/>
              <a:buChar char="•"/>
            </a:pPr>
            <a:r>
              <a:rPr lang="en-GB" sz="2400" dirty="0"/>
              <a:t>Intensities are required, </a:t>
            </a:r>
            <a:r>
              <a:rPr lang="en-GB" sz="2400" b="1" dirty="0"/>
              <a:t>work it out …</a:t>
            </a:r>
          </a:p>
          <a:p>
            <a:pPr marL="800100" lvl="1" indent="-342900">
              <a:buFont typeface="Arial" panose="020B0604020202020204" pitchFamily="34" charset="0"/>
              <a:buChar char="•"/>
            </a:pPr>
            <a:r>
              <a:rPr lang="en-GB" sz="2400" dirty="0"/>
              <a:t>Maximal = Strength/Speed – anaerobic (85-95% of max H/R)?</a:t>
            </a:r>
          </a:p>
          <a:p>
            <a:pPr marL="800100" lvl="1" indent="-342900">
              <a:buFont typeface="Arial" panose="020B0604020202020204" pitchFamily="34" charset="0"/>
              <a:buChar char="•"/>
            </a:pPr>
            <a:r>
              <a:rPr lang="en-GB" sz="2400" dirty="0"/>
              <a:t>Sub Maximal = Muscular Endurance – on the threshold between an/aerobic (75-85% of max H/R)?</a:t>
            </a:r>
          </a:p>
          <a:p>
            <a:pPr marL="800100" lvl="1" indent="-342900">
              <a:buFont typeface="Arial" panose="020B0604020202020204" pitchFamily="34" charset="0"/>
              <a:buChar char="•"/>
            </a:pPr>
            <a:r>
              <a:rPr lang="en-GB" sz="2400" dirty="0"/>
              <a:t>Aerobic = C/V – continuous (60-80% of max H/R)?</a:t>
            </a:r>
          </a:p>
          <a:p>
            <a:endParaRPr lang="en-GB" sz="2400" b="1" dirty="0"/>
          </a:p>
          <a:p>
            <a:r>
              <a:rPr lang="en-GB" sz="2400" b="1" dirty="0">
                <a:solidFill>
                  <a:srgbClr val="FF0000"/>
                </a:solidFill>
              </a:rPr>
              <a:t>A5. Evaluation - Link to ‘Theoretical’ principle</a:t>
            </a:r>
          </a:p>
          <a:p>
            <a:pPr marL="800100" lvl="1" indent="-342900">
              <a:buFont typeface="Arial" panose="020B0604020202020204" pitchFamily="34" charset="0"/>
              <a:buChar char="•"/>
            </a:pPr>
            <a:r>
              <a:rPr lang="en-GB" sz="2400" dirty="0"/>
              <a:t>Ensure your principle is explained.</a:t>
            </a:r>
          </a:p>
          <a:p>
            <a:pPr marL="800100" lvl="1" indent="-342900">
              <a:buFont typeface="Arial" panose="020B0604020202020204" pitchFamily="34" charset="0"/>
              <a:buChar char="•"/>
            </a:pPr>
            <a:r>
              <a:rPr lang="en-GB" sz="2400" dirty="0"/>
              <a:t>It must link to your </a:t>
            </a:r>
            <a:r>
              <a:rPr lang="en-GB" sz="2400" b="1" dirty="0"/>
              <a:t>weakness(s)</a:t>
            </a:r>
            <a:r>
              <a:rPr lang="en-GB" sz="2400" dirty="0"/>
              <a:t> and/or your chosen method of training!  </a:t>
            </a:r>
          </a:p>
        </p:txBody>
      </p:sp>
    </p:spTree>
    <p:extLst>
      <p:ext uri="{BB962C8B-B14F-4D97-AF65-F5344CB8AC3E}">
        <p14:creationId xmlns:p14="http://schemas.microsoft.com/office/powerpoint/2010/main" val="1132635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Extended Writing</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53921314"/>
              </p:ext>
            </p:extLst>
          </p:nvPr>
        </p:nvGraphicFramePr>
        <p:xfrm>
          <a:off x="539552" y="3068960"/>
          <a:ext cx="7992888" cy="2291655"/>
        </p:xfrm>
        <a:graphic>
          <a:graphicData uri="http://schemas.openxmlformats.org/drawingml/2006/table">
            <a:tbl>
              <a:tblPr firstRow="1" firstCol="1" bandRow="1">
                <a:tableStyleId>{5C22544A-7EE6-4342-B048-85BDC9FD1C3A}</a:tableStyleId>
              </a:tblPr>
              <a:tblGrid>
                <a:gridCol w="1597940">
                  <a:extLst>
                    <a:ext uri="{9D8B030D-6E8A-4147-A177-3AD203B41FA5}">
                      <a16:colId xmlns:a16="http://schemas.microsoft.com/office/drawing/2014/main" xmlns="" val="20000"/>
                    </a:ext>
                  </a:extLst>
                </a:gridCol>
                <a:gridCol w="1598737">
                  <a:extLst>
                    <a:ext uri="{9D8B030D-6E8A-4147-A177-3AD203B41FA5}">
                      <a16:colId xmlns:a16="http://schemas.microsoft.com/office/drawing/2014/main" xmlns="" val="20001"/>
                    </a:ext>
                  </a:extLst>
                </a:gridCol>
                <a:gridCol w="1598737">
                  <a:extLst>
                    <a:ext uri="{9D8B030D-6E8A-4147-A177-3AD203B41FA5}">
                      <a16:colId xmlns:a16="http://schemas.microsoft.com/office/drawing/2014/main" xmlns="" val="20002"/>
                    </a:ext>
                  </a:extLst>
                </a:gridCol>
                <a:gridCol w="1598737">
                  <a:extLst>
                    <a:ext uri="{9D8B030D-6E8A-4147-A177-3AD203B41FA5}">
                      <a16:colId xmlns:a16="http://schemas.microsoft.com/office/drawing/2014/main" xmlns="" val="20003"/>
                    </a:ext>
                  </a:extLst>
                </a:gridCol>
                <a:gridCol w="1598737">
                  <a:extLst>
                    <a:ext uri="{9D8B030D-6E8A-4147-A177-3AD203B41FA5}">
                      <a16:colId xmlns:a16="http://schemas.microsoft.com/office/drawing/2014/main" xmlns="" val="20004"/>
                    </a:ext>
                  </a:extLst>
                </a:gridCol>
              </a:tblGrid>
              <a:tr h="1718809">
                <a:tc rowSpan="2">
                  <a:txBody>
                    <a:bodyPr/>
                    <a:lstStyle/>
                    <a:p>
                      <a:pPr>
                        <a:lnSpc>
                          <a:spcPct val="115000"/>
                        </a:lnSpc>
                        <a:spcAft>
                          <a:spcPts val="0"/>
                        </a:spcAft>
                      </a:pPr>
                      <a:endParaRPr lang="en-GB" sz="1100" dirty="0">
                        <a:effectLst/>
                        <a:latin typeface="Calibri"/>
                        <a:ea typeface="Calibri"/>
                        <a:cs typeface="Tahoma"/>
                      </a:endParaRPr>
                    </a:p>
                  </a:txBody>
                  <a:tcPr marL="68580" marR="68580" marT="0" marB="0"/>
                </a:tc>
                <a:tc>
                  <a:txBody>
                    <a:bodyPr/>
                    <a:lstStyle/>
                    <a:p>
                      <a:pPr algn="ctr">
                        <a:lnSpc>
                          <a:spcPct val="115000"/>
                        </a:lnSpc>
                        <a:spcAft>
                          <a:spcPts val="0"/>
                        </a:spcAft>
                      </a:pPr>
                      <a:r>
                        <a:rPr lang="en-GB" sz="6500" dirty="0">
                          <a:ln w="8890" cap="flat" cmpd="sng" algn="ctr">
                            <a:solidFill>
                              <a:srgbClr val="FFFFFF"/>
                            </a:solidFill>
                            <a:prstDash val="solid"/>
                            <a:miter lim="0"/>
                          </a:ln>
                          <a:effectLst>
                            <a:outerShdw blurRad="50800" algn="tl">
                              <a:srgbClr val="000000"/>
                            </a:outerShdw>
                          </a:effectLst>
                        </a:rPr>
                        <a:t>I</a:t>
                      </a:r>
                      <a:endParaRPr lang="en-GB" sz="65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6500" dirty="0">
                          <a:ln w="8890" cap="flat" cmpd="sng" algn="ctr">
                            <a:solidFill>
                              <a:srgbClr val="FFFFFF"/>
                            </a:solidFill>
                            <a:prstDash val="solid"/>
                            <a:miter lim="0"/>
                          </a:ln>
                          <a:effectLst>
                            <a:outerShdw blurRad="50800" algn="tl">
                              <a:srgbClr val="000000"/>
                            </a:outerShdw>
                          </a:effectLst>
                        </a:rPr>
                        <a:t>D</a:t>
                      </a:r>
                      <a:endParaRPr lang="en-GB" sz="65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6500" dirty="0">
                          <a:ln w="8890" cap="flat" cmpd="sng" algn="ctr">
                            <a:solidFill>
                              <a:srgbClr val="FFFFFF"/>
                            </a:solidFill>
                            <a:prstDash val="solid"/>
                            <a:miter lim="0"/>
                          </a:ln>
                          <a:effectLst>
                            <a:outerShdw blurRad="50800" algn="tl">
                              <a:srgbClr val="000000"/>
                            </a:outerShdw>
                          </a:effectLst>
                        </a:rPr>
                        <a:t>E</a:t>
                      </a:r>
                      <a:endParaRPr lang="en-GB" sz="65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6500" dirty="0">
                          <a:ln w="8890" cap="flat" cmpd="sng" algn="ctr">
                            <a:solidFill>
                              <a:srgbClr val="FFFFFF"/>
                            </a:solidFill>
                            <a:prstDash val="solid"/>
                            <a:miter lim="0"/>
                          </a:ln>
                          <a:effectLst>
                            <a:outerShdw blurRad="50800" algn="tl">
                              <a:srgbClr val="000000"/>
                            </a:outerShdw>
                          </a:effectLst>
                        </a:rPr>
                        <a:t>A</a:t>
                      </a:r>
                      <a:endParaRPr lang="en-GB" sz="65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0"/>
                  </a:ext>
                </a:extLst>
              </a:tr>
              <a:tr h="572846">
                <a:tc vMerge="1">
                  <a:txBody>
                    <a:bodyPr/>
                    <a:lstStyle/>
                    <a:p>
                      <a:endParaRPr lang="en-GB"/>
                    </a:p>
                  </a:txBody>
                  <a:tcPr/>
                </a:tc>
                <a:tc>
                  <a:txBody>
                    <a:bodyPr/>
                    <a:lstStyle/>
                    <a:p>
                      <a:pPr algn="ctr">
                        <a:lnSpc>
                          <a:spcPct val="115000"/>
                        </a:lnSpc>
                        <a:spcAft>
                          <a:spcPts val="0"/>
                        </a:spcAft>
                      </a:pPr>
                      <a:r>
                        <a:rPr lang="en-GB" sz="2800" dirty="0">
                          <a:effectLst/>
                        </a:rPr>
                        <a:t>IDENTIFY</a:t>
                      </a:r>
                      <a:endParaRPr lang="en-GB" sz="2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800" dirty="0">
                          <a:effectLst/>
                        </a:rPr>
                        <a:t>DESCRIBE</a:t>
                      </a:r>
                      <a:endParaRPr lang="en-GB" sz="2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800" dirty="0">
                          <a:effectLst/>
                        </a:rPr>
                        <a:t>EXPLAIN</a:t>
                      </a:r>
                      <a:endParaRPr lang="en-GB" sz="2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800" dirty="0">
                          <a:effectLst/>
                        </a:rPr>
                        <a:t>APPLY</a:t>
                      </a:r>
                      <a:endParaRPr lang="en-GB" sz="2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bl>
          </a:graphicData>
        </a:graphic>
      </p:graphicFrame>
      <p:pic>
        <p:nvPicPr>
          <p:cNvPr id="6" name="Picture 5" descr="Image result for IDEA png"/>
          <p:cNvPicPr/>
          <p:nvPr/>
        </p:nvPicPr>
        <p:blipFill>
          <a:blip r:embed="rId2" cstate="print">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539552" y="3212976"/>
            <a:ext cx="1584176" cy="1800200"/>
          </a:xfrm>
          <a:prstGeom prst="rect">
            <a:avLst/>
          </a:prstGeom>
          <a:noFill/>
          <a:ln>
            <a:noFill/>
          </a:ln>
        </p:spPr>
      </p:pic>
      <p:sp>
        <p:nvSpPr>
          <p:cNvPr id="7" name="Content Placeholder 2"/>
          <p:cNvSpPr txBox="1">
            <a:spLocks/>
          </p:cNvSpPr>
          <p:nvPr/>
        </p:nvSpPr>
        <p:spPr>
          <a:xfrm>
            <a:off x="111368" y="1340768"/>
            <a:ext cx="8861892"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2400" dirty="0" smtClean="0"/>
              <a:t>Explain and justify whether the different types of strength are required for a triple jumper. (9 marks)</a:t>
            </a:r>
            <a:endParaRPr lang="en-GB" sz="2400" dirty="0"/>
          </a:p>
        </p:txBody>
      </p:sp>
    </p:spTree>
    <p:extLst>
      <p:ext uri="{BB962C8B-B14F-4D97-AF65-F5344CB8AC3E}">
        <p14:creationId xmlns:p14="http://schemas.microsoft.com/office/powerpoint/2010/main" val="4157047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9558152"/>
              </p:ext>
            </p:extLst>
          </p:nvPr>
        </p:nvGraphicFramePr>
        <p:xfrm>
          <a:off x="107504" y="1412774"/>
          <a:ext cx="8928992" cy="5280313"/>
        </p:xfrm>
        <a:graphic>
          <a:graphicData uri="http://schemas.openxmlformats.org/drawingml/2006/table">
            <a:tbl>
              <a:tblPr firstRow="1" firstCol="1" bandRow="1">
                <a:tableStyleId>{5C22544A-7EE6-4342-B048-85BDC9FD1C3A}</a:tableStyleId>
              </a:tblPr>
              <a:tblGrid>
                <a:gridCol w="1562055">
                  <a:extLst>
                    <a:ext uri="{9D8B030D-6E8A-4147-A177-3AD203B41FA5}">
                      <a16:colId xmlns:a16="http://schemas.microsoft.com/office/drawing/2014/main" xmlns="" val="20000"/>
                    </a:ext>
                  </a:extLst>
                </a:gridCol>
                <a:gridCol w="7366937">
                  <a:extLst>
                    <a:ext uri="{9D8B030D-6E8A-4147-A177-3AD203B41FA5}">
                      <a16:colId xmlns:a16="http://schemas.microsoft.com/office/drawing/2014/main" xmlns="" val="20001"/>
                    </a:ext>
                  </a:extLst>
                </a:gridCol>
              </a:tblGrid>
              <a:tr h="861190">
                <a:tc>
                  <a:txBody>
                    <a:bodyPr/>
                    <a:lstStyle/>
                    <a:p>
                      <a:pPr algn="ctr">
                        <a:lnSpc>
                          <a:spcPct val="115000"/>
                        </a:lnSpc>
                        <a:spcAft>
                          <a:spcPts val="0"/>
                        </a:spcAft>
                      </a:pPr>
                      <a:r>
                        <a:rPr lang="en-GB" sz="1800" dirty="0">
                          <a:effectLst/>
                        </a:rPr>
                        <a:t>IDENTIFY</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800">
                          <a:effectLst/>
                        </a:rPr>
                        <a:t>To begin with, </a:t>
                      </a:r>
                      <a:r>
                        <a:rPr lang="en-GB" sz="1800" u="sng">
                          <a:effectLst/>
                        </a:rPr>
                        <a:t>identify</a:t>
                      </a:r>
                      <a:r>
                        <a:rPr lang="en-GB" sz="1800">
                          <a:effectLst/>
                        </a:rPr>
                        <a:t> what the question is asking you to do. Then </a:t>
                      </a:r>
                      <a:r>
                        <a:rPr lang="en-GB" sz="1800" u="sng">
                          <a:effectLst/>
                        </a:rPr>
                        <a:t>identify</a:t>
                      </a:r>
                      <a:r>
                        <a:rPr lang="en-GB" sz="1800">
                          <a:effectLst/>
                        </a:rPr>
                        <a:t> the topic or point from the GCSE specification that you think links to the question.</a:t>
                      </a:r>
                      <a:endParaRPr lang="en-GB" sz="1800">
                        <a:effectLst/>
                        <a:latin typeface="Calibri"/>
                        <a:ea typeface="Calibri"/>
                        <a:cs typeface="Times New Roman"/>
                      </a:endParaRPr>
                    </a:p>
                  </a:txBody>
                  <a:tcPr marL="68580" marR="68580" marT="0" marB="0"/>
                </a:tc>
                <a:extLst>
                  <a:ext uri="{0D108BD9-81ED-4DB2-BD59-A6C34878D82A}">
                    <a16:rowId xmlns:a16="http://schemas.microsoft.com/office/drawing/2014/main" xmlns="" val="10000"/>
                  </a:ext>
                </a:extLst>
              </a:tr>
              <a:tr h="1660576">
                <a:tc>
                  <a:txBody>
                    <a:bodyPr/>
                    <a:lstStyle/>
                    <a:p>
                      <a:pPr algn="r">
                        <a:lnSpc>
                          <a:spcPct val="115000"/>
                        </a:lnSpc>
                        <a:spcAft>
                          <a:spcPts val="0"/>
                        </a:spcAft>
                      </a:pPr>
                      <a:r>
                        <a:rPr lang="en-GB" sz="1100">
                          <a:effectLst/>
                        </a:rPr>
                        <a:t>Sentence starter:</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800" dirty="0">
                          <a:effectLst/>
                        </a:rPr>
                        <a:t>What is this question asking me to do? Justify = support a case with evidence.</a:t>
                      </a:r>
                    </a:p>
                    <a:p>
                      <a:pPr>
                        <a:lnSpc>
                          <a:spcPct val="115000"/>
                        </a:lnSpc>
                        <a:spcAft>
                          <a:spcPts val="0"/>
                        </a:spcAft>
                      </a:pPr>
                      <a:r>
                        <a:rPr lang="en-GB" sz="1800" dirty="0">
                          <a:effectLst/>
                        </a:rPr>
                        <a:t>“One type of strength that would be useful for a triple jumper is…”</a:t>
                      </a:r>
                      <a:endParaRPr lang="en-GB"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227793">
                <a:tc gridSpan="2">
                  <a:txBody>
                    <a:bodyPr/>
                    <a:lstStyle/>
                    <a:p>
                      <a:pPr>
                        <a:lnSpc>
                          <a:spcPct val="115000"/>
                        </a:lnSpc>
                        <a:spcAft>
                          <a:spcPts val="0"/>
                        </a:spcAft>
                      </a:pPr>
                      <a:r>
                        <a:rPr lang="en-GB" sz="1800">
                          <a:effectLst/>
                        </a:rPr>
                        <a:t> </a:t>
                      </a:r>
                      <a:endParaRPr lang="en-GB" sz="1800">
                        <a:effectLst/>
                        <a:latin typeface="Calibri"/>
                        <a:ea typeface="Calibri"/>
                        <a:cs typeface="Times New Roman"/>
                      </a:endParaRPr>
                    </a:p>
                  </a:txBody>
                  <a:tcPr marL="68580" marR="68580" marT="0" marB="0"/>
                </a:tc>
                <a:tc hMerge="1">
                  <a:txBody>
                    <a:bodyPr/>
                    <a:lstStyle/>
                    <a:p>
                      <a:endParaRPr lang="en-GB"/>
                    </a:p>
                  </a:txBody>
                  <a:tcPr/>
                </a:tc>
                <a:extLst>
                  <a:ext uri="{0D108BD9-81ED-4DB2-BD59-A6C34878D82A}">
                    <a16:rowId xmlns:a16="http://schemas.microsoft.com/office/drawing/2014/main" xmlns="" val="10002"/>
                  </a:ext>
                </a:extLst>
              </a:tr>
              <a:tr h="823200">
                <a:tc>
                  <a:txBody>
                    <a:bodyPr/>
                    <a:lstStyle/>
                    <a:p>
                      <a:pPr algn="ctr">
                        <a:lnSpc>
                          <a:spcPct val="115000"/>
                        </a:lnSpc>
                        <a:spcAft>
                          <a:spcPts val="0"/>
                        </a:spcAft>
                      </a:pPr>
                      <a:r>
                        <a:rPr lang="en-GB" sz="1800">
                          <a:effectLst/>
                        </a:rPr>
                        <a:t>DESCRIBE</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800" dirty="0">
                          <a:effectLst/>
                        </a:rPr>
                        <a:t>Now, simply describe what this is / give a definition if possible. </a:t>
                      </a:r>
                    </a:p>
                    <a:p>
                      <a:pPr>
                        <a:lnSpc>
                          <a:spcPct val="115000"/>
                        </a:lnSpc>
                        <a:spcAft>
                          <a:spcPts val="0"/>
                        </a:spcAft>
                      </a:pPr>
                      <a:r>
                        <a:rPr lang="en-GB" sz="1800" dirty="0">
                          <a:effectLst/>
                        </a:rPr>
                        <a:t>(Tip: keep away from </a:t>
                      </a:r>
                      <a:r>
                        <a:rPr lang="en-GB" sz="1800" dirty="0" err="1">
                          <a:effectLst/>
                        </a:rPr>
                        <a:t>‘cause</a:t>
                      </a:r>
                      <a:r>
                        <a:rPr lang="en-GB" sz="1800" dirty="0">
                          <a:effectLst/>
                        </a:rPr>
                        <a:t> &amp; effect’ connectives i.e. ‘because’ as this is the next stage!)</a:t>
                      </a:r>
                      <a:endParaRPr lang="en-GB"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1095993">
                <a:tc>
                  <a:txBody>
                    <a:bodyPr/>
                    <a:lstStyle/>
                    <a:p>
                      <a:pPr algn="r">
                        <a:lnSpc>
                          <a:spcPct val="115000"/>
                        </a:lnSpc>
                        <a:spcAft>
                          <a:spcPts val="0"/>
                        </a:spcAft>
                      </a:pPr>
                      <a:r>
                        <a:rPr lang="en-GB" sz="1100">
                          <a:effectLst/>
                        </a:rPr>
                        <a:t>Sentence starter:</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800" dirty="0">
                          <a:effectLst/>
                        </a:rPr>
                        <a:t>“The athlete would…”</a:t>
                      </a:r>
                    </a:p>
                    <a:p>
                      <a:pPr>
                        <a:lnSpc>
                          <a:spcPct val="115000"/>
                        </a:lnSpc>
                        <a:spcAft>
                          <a:spcPts val="0"/>
                        </a:spcAft>
                      </a:pPr>
                      <a:r>
                        <a:rPr lang="en-GB" sz="1800" dirty="0">
                          <a:effectLst/>
                        </a:rPr>
                        <a:t>“This is when…”</a:t>
                      </a:r>
                      <a:endParaRPr lang="en-GB"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227793">
                <a:tc gridSpan="2">
                  <a:txBody>
                    <a:bodyPr/>
                    <a:lstStyle/>
                    <a:p>
                      <a:pPr>
                        <a:lnSpc>
                          <a:spcPct val="115000"/>
                        </a:lnSpc>
                        <a:spcAft>
                          <a:spcPts val="0"/>
                        </a:spcAft>
                      </a:pPr>
                      <a:r>
                        <a:rPr lang="en-GB" sz="1800" dirty="0">
                          <a:effectLst/>
                        </a:rPr>
                        <a:t> </a:t>
                      </a:r>
                      <a:endParaRPr lang="en-GB" sz="1800" dirty="0">
                        <a:effectLst/>
                        <a:latin typeface="Calibri"/>
                        <a:ea typeface="Calibri"/>
                        <a:cs typeface="Times New Roman"/>
                      </a:endParaRPr>
                    </a:p>
                  </a:txBody>
                  <a:tcPr marL="68580" marR="68580" marT="0" marB="0"/>
                </a:tc>
                <a:tc hMerge="1">
                  <a:txBody>
                    <a:bodyPr/>
                    <a:lstStyle/>
                    <a:p>
                      <a:endParaRPr lang="en-GB"/>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7927620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68893468"/>
              </p:ext>
            </p:extLst>
          </p:nvPr>
        </p:nvGraphicFramePr>
        <p:xfrm>
          <a:off x="179512" y="1340770"/>
          <a:ext cx="8856984" cy="5244516"/>
        </p:xfrm>
        <a:graphic>
          <a:graphicData uri="http://schemas.openxmlformats.org/drawingml/2006/table">
            <a:tbl>
              <a:tblPr firstRow="1" firstCol="1" bandRow="1">
                <a:tableStyleId>{5C22544A-7EE6-4342-B048-85BDC9FD1C3A}</a:tableStyleId>
              </a:tblPr>
              <a:tblGrid>
                <a:gridCol w="1549457">
                  <a:extLst>
                    <a:ext uri="{9D8B030D-6E8A-4147-A177-3AD203B41FA5}">
                      <a16:colId xmlns:a16="http://schemas.microsoft.com/office/drawing/2014/main" xmlns="" val="20000"/>
                    </a:ext>
                  </a:extLst>
                </a:gridCol>
                <a:gridCol w="7307527">
                  <a:extLst>
                    <a:ext uri="{9D8B030D-6E8A-4147-A177-3AD203B41FA5}">
                      <a16:colId xmlns:a16="http://schemas.microsoft.com/office/drawing/2014/main" xmlns="" val="20001"/>
                    </a:ext>
                  </a:extLst>
                </a:gridCol>
              </a:tblGrid>
              <a:tr h="671004">
                <a:tc>
                  <a:txBody>
                    <a:bodyPr/>
                    <a:lstStyle/>
                    <a:p>
                      <a:pPr algn="ctr">
                        <a:lnSpc>
                          <a:spcPct val="115000"/>
                        </a:lnSpc>
                        <a:spcAft>
                          <a:spcPts val="0"/>
                        </a:spcAft>
                      </a:pPr>
                      <a:r>
                        <a:rPr lang="en-GB" sz="1800">
                          <a:effectLst/>
                        </a:rPr>
                        <a:t>EXPLAIN</a:t>
                      </a:r>
                      <a:endParaRPr lang="en-GB" sz="1800">
                        <a:effectLst/>
                        <a:latin typeface="Calibri"/>
                        <a:ea typeface="Calibri"/>
                        <a:cs typeface="Times New Roman"/>
                      </a:endParaRPr>
                    </a:p>
                  </a:txBody>
                  <a:tcPr marL="68580" marR="68580" marT="0" marB="0"/>
                </a:tc>
                <a:tc>
                  <a:txBody>
                    <a:bodyPr/>
                    <a:lstStyle/>
                    <a:p>
                      <a:pPr>
                        <a:lnSpc>
                          <a:spcPct val="115000"/>
                        </a:lnSpc>
                        <a:spcAft>
                          <a:spcPts val="0"/>
                        </a:spcAft>
                      </a:pPr>
                      <a:r>
                        <a:rPr lang="en-GB" sz="1800">
                          <a:effectLst/>
                        </a:rPr>
                        <a:t>Explain the definition/point in your own words. What does it mean? Show you fully understand the topic. How does your point relate to the question?</a:t>
                      </a:r>
                      <a:endParaRPr lang="en-GB" sz="1800">
                        <a:effectLst/>
                        <a:latin typeface="Calibri"/>
                        <a:ea typeface="Calibri"/>
                        <a:cs typeface="Times New Roman"/>
                      </a:endParaRPr>
                    </a:p>
                  </a:txBody>
                  <a:tcPr marL="68580" marR="68580" marT="0" marB="0"/>
                </a:tc>
                <a:extLst>
                  <a:ext uri="{0D108BD9-81ED-4DB2-BD59-A6C34878D82A}">
                    <a16:rowId xmlns:a16="http://schemas.microsoft.com/office/drawing/2014/main" xmlns="" val="10000"/>
                  </a:ext>
                </a:extLst>
              </a:tr>
              <a:tr h="2173649">
                <a:tc>
                  <a:txBody>
                    <a:bodyPr/>
                    <a:lstStyle/>
                    <a:p>
                      <a:pPr algn="r">
                        <a:lnSpc>
                          <a:spcPct val="115000"/>
                        </a:lnSpc>
                        <a:spcAft>
                          <a:spcPts val="0"/>
                        </a:spcAft>
                      </a:pPr>
                      <a:r>
                        <a:rPr lang="en-GB" sz="1800">
                          <a:effectLst/>
                        </a:rPr>
                        <a:t>Connectives:</a:t>
                      </a:r>
                      <a:endParaRPr lang="en-GB" sz="1800">
                        <a:effectLst/>
                        <a:latin typeface="Calibri"/>
                        <a:ea typeface="Calibri"/>
                        <a:cs typeface="Times New Roman"/>
                      </a:endParaRPr>
                    </a:p>
                  </a:txBody>
                  <a:tcPr marL="68580" marR="68580" marT="0" marB="0"/>
                </a:tc>
                <a:tc>
                  <a:txBody>
                    <a:bodyPr/>
                    <a:lstStyle/>
                    <a:p>
                      <a:pPr>
                        <a:lnSpc>
                          <a:spcPct val="115000"/>
                        </a:lnSpc>
                        <a:spcAft>
                          <a:spcPts val="0"/>
                        </a:spcAft>
                      </a:pPr>
                      <a:r>
                        <a:rPr lang="en-GB" sz="1800">
                          <a:effectLst/>
                        </a:rPr>
                        <a:t>“because…”</a:t>
                      </a:r>
                    </a:p>
                    <a:p>
                      <a:pPr>
                        <a:lnSpc>
                          <a:spcPct val="115000"/>
                        </a:lnSpc>
                        <a:spcAft>
                          <a:spcPts val="0"/>
                        </a:spcAft>
                      </a:pPr>
                      <a:r>
                        <a:rPr lang="en-GB" sz="1800">
                          <a:effectLst/>
                        </a:rPr>
                        <a:t>“ so…”</a:t>
                      </a:r>
                    </a:p>
                    <a:p>
                      <a:pPr>
                        <a:lnSpc>
                          <a:spcPct val="115000"/>
                        </a:lnSpc>
                        <a:spcAft>
                          <a:spcPts val="0"/>
                        </a:spcAft>
                      </a:pPr>
                      <a:r>
                        <a:rPr lang="en-GB" sz="1800">
                          <a:effectLst/>
                        </a:rPr>
                        <a:t>“thus…”</a:t>
                      </a:r>
                    </a:p>
                    <a:p>
                      <a:pPr>
                        <a:lnSpc>
                          <a:spcPct val="115000"/>
                        </a:lnSpc>
                        <a:spcAft>
                          <a:spcPts val="0"/>
                        </a:spcAft>
                      </a:pPr>
                      <a:r>
                        <a:rPr lang="en-GB" sz="1800">
                          <a:effectLst/>
                        </a:rPr>
                        <a:t>“consequently…”</a:t>
                      </a:r>
                    </a:p>
                    <a:p>
                      <a:pPr>
                        <a:lnSpc>
                          <a:spcPct val="115000"/>
                        </a:lnSpc>
                        <a:spcAft>
                          <a:spcPts val="0"/>
                        </a:spcAft>
                      </a:pPr>
                      <a:r>
                        <a:rPr lang="en-GB" sz="1800">
                          <a:effectLst/>
                        </a:rPr>
                        <a:t>“therefore…”</a:t>
                      </a:r>
                      <a:endParaRPr lang="en-GB" sz="180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177485">
                <a:tc gridSpan="2">
                  <a:txBody>
                    <a:bodyPr/>
                    <a:lstStyle/>
                    <a:p>
                      <a:pPr>
                        <a:lnSpc>
                          <a:spcPct val="115000"/>
                        </a:lnSpc>
                        <a:spcAft>
                          <a:spcPts val="0"/>
                        </a:spcAft>
                      </a:pPr>
                      <a:r>
                        <a:rPr lang="en-GB" sz="1800">
                          <a:effectLst/>
                        </a:rPr>
                        <a:t> </a:t>
                      </a:r>
                      <a:endParaRPr lang="en-GB" sz="1800">
                        <a:effectLst/>
                        <a:latin typeface="Calibri"/>
                        <a:ea typeface="Calibri"/>
                        <a:cs typeface="Times New Roman"/>
                      </a:endParaRPr>
                    </a:p>
                  </a:txBody>
                  <a:tcPr marL="68580" marR="68580" marT="0" marB="0"/>
                </a:tc>
                <a:tc hMerge="1">
                  <a:txBody>
                    <a:bodyPr/>
                    <a:lstStyle/>
                    <a:p>
                      <a:endParaRPr lang="en-GB"/>
                    </a:p>
                  </a:txBody>
                  <a:tcPr/>
                </a:tc>
                <a:extLst>
                  <a:ext uri="{0D108BD9-81ED-4DB2-BD59-A6C34878D82A}">
                    <a16:rowId xmlns:a16="http://schemas.microsoft.com/office/drawing/2014/main" xmlns="" val="10002"/>
                  </a:ext>
                </a:extLst>
              </a:tr>
              <a:tr h="1097923">
                <a:tc>
                  <a:txBody>
                    <a:bodyPr/>
                    <a:lstStyle/>
                    <a:p>
                      <a:pPr algn="ctr">
                        <a:lnSpc>
                          <a:spcPct val="115000"/>
                        </a:lnSpc>
                        <a:spcAft>
                          <a:spcPts val="0"/>
                        </a:spcAft>
                      </a:pPr>
                      <a:r>
                        <a:rPr lang="en-GB" sz="1800">
                          <a:effectLst/>
                        </a:rPr>
                        <a:t>ANALYSE/</a:t>
                      </a:r>
                    </a:p>
                    <a:p>
                      <a:pPr algn="ctr">
                        <a:lnSpc>
                          <a:spcPct val="115000"/>
                        </a:lnSpc>
                        <a:spcAft>
                          <a:spcPts val="0"/>
                        </a:spcAft>
                      </a:pPr>
                      <a:r>
                        <a:rPr lang="en-GB" sz="1800">
                          <a:effectLst/>
                        </a:rPr>
                        <a:t>APPLY</a:t>
                      </a:r>
                      <a:endParaRPr lang="en-GB" sz="1800">
                        <a:effectLst/>
                        <a:latin typeface="Calibri"/>
                        <a:ea typeface="Calibri"/>
                        <a:cs typeface="Times New Roman"/>
                      </a:endParaRPr>
                    </a:p>
                  </a:txBody>
                  <a:tcPr marL="68580" marR="68580" marT="0" marB="0"/>
                </a:tc>
                <a:tc>
                  <a:txBody>
                    <a:bodyPr/>
                    <a:lstStyle/>
                    <a:p>
                      <a:pPr>
                        <a:lnSpc>
                          <a:spcPct val="115000"/>
                        </a:lnSpc>
                        <a:spcAft>
                          <a:spcPts val="0"/>
                        </a:spcAft>
                      </a:pPr>
                      <a:r>
                        <a:rPr lang="en-GB" sz="1800">
                          <a:effectLst/>
                        </a:rPr>
                        <a:t>Link the points you have made to specific sporting example / what are positive and negative effects of the things you have identified in relation to the exam question? How will your performer use this point/topic?</a:t>
                      </a:r>
                      <a:endParaRPr lang="en-GB" sz="180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671004">
                <a:tc>
                  <a:txBody>
                    <a:bodyPr/>
                    <a:lstStyle/>
                    <a:p>
                      <a:pPr algn="r">
                        <a:lnSpc>
                          <a:spcPct val="115000"/>
                        </a:lnSpc>
                        <a:spcAft>
                          <a:spcPts val="0"/>
                        </a:spcAft>
                      </a:pPr>
                      <a:r>
                        <a:rPr lang="en-GB" sz="1800">
                          <a:effectLst/>
                        </a:rPr>
                        <a:t>Sentence starter:</a:t>
                      </a:r>
                      <a:endParaRPr lang="en-GB" sz="1800">
                        <a:effectLst/>
                        <a:latin typeface="Calibri"/>
                        <a:ea typeface="Calibri"/>
                        <a:cs typeface="Times New Roman"/>
                      </a:endParaRPr>
                    </a:p>
                  </a:txBody>
                  <a:tcPr marL="68580" marR="68580" marT="0" marB="0"/>
                </a:tc>
                <a:tc>
                  <a:txBody>
                    <a:bodyPr/>
                    <a:lstStyle/>
                    <a:p>
                      <a:pPr>
                        <a:lnSpc>
                          <a:spcPct val="115000"/>
                        </a:lnSpc>
                        <a:spcAft>
                          <a:spcPts val="0"/>
                        </a:spcAft>
                      </a:pPr>
                      <a:r>
                        <a:rPr lang="en-GB" sz="1800">
                          <a:effectLst/>
                        </a:rPr>
                        <a:t>“For example…”</a:t>
                      </a:r>
                      <a:endParaRPr lang="en-GB" sz="180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177485">
                <a:tc gridSpan="2">
                  <a:txBody>
                    <a:bodyPr/>
                    <a:lstStyle/>
                    <a:p>
                      <a:pPr>
                        <a:lnSpc>
                          <a:spcPct val="115000"/>
                        </a:lnSpc>
                        <a:spcAft>
                          <a:spcPts val="0"/>
                        </a:spcAft>
                      </a:pPr>
                      <a:r>
                        <a:rPr lang="en-GB" sz="1800" dirty="0">
                          <a:effectLst/>
                        </a:rPr>
                        <a:t> </a:t>
                      </a:r>
                      <a:endParaRPr lang="en-GB" sz="1800" dirty="0">
                        <a:effectLst/>
                        <a:latin typeface="Calibri"/>
                        <a:ea typeface="Calibri"/>
                        <a:cs typeface="Times New Roman"/>
                      </a:endParaRPr>
                    </a:p>
                  </a:txBody>
                  <a:tcPr marL="68580" marR="68580" marT="0" marB="0"/>
                </a:tc>
                <a:tc hMerge="1">
                  <a:txBody>
                    <a:bodyPr/>
                    <a:lstStyle/>
                    <a:p>
                      <a:endParaRPr lang="en-GB"/>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4146789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Apply it – </a:t>
            </a:r>
            <a:r>
              <a:rPr lang="en-GB" sz="3100" b="0" dirty="0" smtClean="0"/>
              <a:t>extended writing planning</a:t>
            </a:r>
            <a:endParaRPr lang="en-GB" sz="3100" b="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59106447"/>
              </p:ext>
            </p:extLst>
          </p:nvPr>
        </p:nvGraphicFramePr>
        <p:xfrm>
          <a:off x="107504" y="1412776"/>
          <a:ext cx="8861424" cy="4937760"/>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xmlns="" val="20000"/>
                    </a:ext>
                  </a:extLst>
                </a:gridCol>
                <a:gridCol w="2376264">
                  <a:extLst>
                    <a:ext uri="{9D8B030D-6E8A-4147-A177-3AD203B41FA5}">
                      <a16:colId xmlns:a16="http://schemas.microsoft.com/office/drawing/2014/main" xmlns="" val="20001"/>
                    </a:ext>
                  </a:extLst>
                </a:gridCol>
                <a:gridCol w="2448272">
                  <a:extLst>
                    <a:ext uri="{9D8B030D-6E8A-4147-A177-3AD203B41FA5}">
                      <a16:colId xmlns:a16="http://schemas.microsoft.com/office/drawing/2014/main" xmlns="" val="20002"/>
                    </a:ext>
                  </a:extLst>
                </a:gridCol>
                <a:gridCol w="2668736">
                  <a:extLst>
                    <a:ext uri="{9D8B030D-6E8A-4147-A177-3AD203B41FA5}">
                      <a16:colId xmlns:a16="http://schemas.microsoft.com/office/drawing/2014/main" xmlns="" val="20003"/>
                    </a:ext>
                  </a:extLst>
                </a:gridCol>
              </a:tblGrid>
              <a:tr h="370840">
                <a:tc>
                  <a:txBody>
                    <a:bodyPr/>
                    <a:lstStyle/>
                    <a:p>
                      <a:r>
                        <a:rPr lang="en-GB" sz="2400" dirty="0" smtClean="0"/>
                        <a:t>Type</a:t>
                      </a:r>
                      <a:r>
                        <a:rPr lang="en-GB" sz="2400" baseline="0" dirty="0" smtClean="0"/>
                        <a:t> of strength</a:t>
                      </a:r>
                      <a:endParaRPr lang="en-GB" sz="2400" dirty="0"/>
                    </a:p>
                  </a:txBody>
                  <a:tcPr/>
                </a:tc>
                <a:tc>
                  <a:txBody>
                    <a:bodyPr/>
                    <a:lstStyle/>
                    <a:p>
                      <a:r>
                        <a:rPr lang="en-GB" sz="2400" dirty="0" smtClean="0"/>
                        <a:t>Definition</a:t>
                      </a:r>
                      <a:endParaRPr lang="en-GB" sz="2400" dirty="0"/>
                    </a:p>
                  </a:txBody>
                  <a:tcPr/>
                </a:tc>
                <a:tc>
                  <a:txBody>
                    <a:bodyPr/>
                    <a:lstStyle/>
                    <a:p>
                      <a:r>
                        <a:rPr lang="en-GB" sz="2400" dirty="0" smtClean="0"/>
                        <a:t>Aspect of triple jump</a:t>
                      </a:r>
                      <a:r>
                        <a:rPr lang="en-GB" sz="2400" baseline="0" dirty="0" smtClean="0"/>
                        <a:t> that it is/is NOT relevant </a:t>
                      </a:r>
                      <a:endParaRPr lang="en-GB" sz="2400" dirty="0"/>
                    </a:p>
                  </a:txBody>
                  <a:tcPr/>
                </a:tc>
                <a:tc>
                  <a:txBody>
                    <a:bodyPr/>
                    <a:lstStyle/>
                    <a:p>
                      <a:r>
                        <a:rPr lang="en-GB" sz="2400" dirty="0" smtClean="0"/>
                        <a:t>How that type of strength</a:t>
                      </a:r>
                      <a:r>
                        <a:rPr lang="en-GB" sz="2400" baseline="0" dirty="0" smtClean="0"/>
                        <a:t> will be beneficial/NOT beneficial for a triple jumper</a:t>
                      </a:r>
                      <a:endParaRPr lang="en-GB" sz="2400" dirty="0"/>
                    </a:p>
                  </a:txBody>
                  <a:tcPr/>
                </a:tc>
                <a:extLst>
                  <a:ext uri="{0D108BD9-81ED-4DB2-BD59-A6C34878D82A}">
                    <a16:rowId xmlns:a16="http://schemas.microsoft.com/office/drawing/2014/main" xmlns="" val="10000"/>
                  </a:ext>
                </a:extLst>
              </a:tr>
              <a:tr h="370840">
                <a:tc>
                  <a:txBody>
                    <a:bodyPr/>
                    <a:lstStyle/>
                    <a:p>
                      <a:endParaRPr lang="en-GB" sz="2400" dirty="0"/>
                    </a:p>
                  </a:txBody>
                  <a:tcPr/>
                </a:tc>
                <a:tc>
                  <a:txBody>
                    <a:bodyPr/>
                    <a:lstStyle/>
                    <a:p>
                      <a:endParaRPr lang="en-GB" sz="2400" dirty="0"/>
                    </a:p>
                  </a:txBody>
                  <a:tcPr/>
                </a:tc>
                <a:tc>
                  <a:txBody>
                    <a:bodyPr/>
                    <a:lstStyle/>
                    <a:p>
                      <a:endParaRPr lang="en-GB" sz="2400" dirty="0"/>
                    </a:p>
                  </a:txBody>
                  <a:tcPr/>
                </a:tc>
                <a:tc>
                  <a:txBody>
                    <a:bodyPr/>
                    <a:lstStyle/>
                    <a:p>
                      <a:endParaRPr lang="en-GB" sz="2400" dirty="0" smtClean="0"/>
                    </a:p>
                    <a:p>
                      <a:endParaRPr lang="en-GB" sz="2400" dirty="0" smtClean="0"/>
                    </a:p>
                    <a:p>
                      <a:endParaRPr lang="en-GB" sz="2400" dirty="0" smtClean="0"/>
                    </a:p>
                    <a:p>
                      <a:endParaRPr lang="en-GB" sz="2400" dirty="0" smtClean="0"/>
                    </a:p>
                    <a:p>
                      <a:endParaRPr lang="en-GB" sz="2400" dirty="0" smtClean="0"/>
                    </a:p>
                    <a:p>
                      <a:endParaRPr lang="en-GB" sz="2400" dirty="0" smtClean="0"/>
                    </a:p>
                    <a:p>
                      <a:endParaRPr lang="en-GB" sz="2400" dirty="0" smtClean="0"/>
                    </a:p>
                    <a:p>
                      <a:endParaRPr lang="en-GB" sz="24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860924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Apply it – </a:t>
            </a:r>
            <a:r>
              <a:rPr lang="en-GB" sz="3100" b="0" dirty="0" smtClean="0"/>
              <a:t>extended writing planning</a:t>
            </a:r>
            <a:endParaRPr lang="en-GB" sz="3100" b="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4494480"/>
              </p:ext>
            </p:extLst>
          </p:nvPr>
        </p:nvGraphicFramePr>
        <p:xfrm>
          <a:off x="107504" y="1412776"/>
          <a:ext cx="8861424" cy="4937760"/>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xmlns="" val="20000"/>
                    </a:ext>
                  </a:extLst>
                </a:gridCol>
                <a:gridCol w="2376264">
                  <a:extLst>
                    <a:ext uri="{9D8B030D-6E8A-4147-A177-3AD203B41FA5}">
                      <a16:colId xmlns:a16="http://schemas.microsoft.com/office/drawing/2014/main" xmlns="" val="20001"/>
                    </a:ext>
                  </a:extLst>
                </a:gridCol>
                <a:gridCol w="2448272">
                  <a:extLst>
                    <a:ext uri="{9D8B030D-6E8A-4147-A177-3AD203B41FA5}">
                      <a16:colId xmlns:a16="http://schemas.microsoft.com/office/drawing/2014/main" xmlns="" val="20002"/>
                    </a:ext>
                  </a:extLst>
                </a:gridCol>
                <a:gridCol w="2668736">
                  <a:extLst>
                    <a:ext uri="{9D8B030D-6E8A-4147-A177-3AD203B41FA5}">
                      <a16:colId xmlns:a16="http://schemas.microsoft.com/office/drawing/2014/main" xmlns="" val="20003"/>
                    </a:ext>
                  </a:extLst>
                </a:gridCol>
              </a:tblGrid>
              <a:tr h="370840">
                <a:tc>
                  <a:txBody>
                    <a:bodyPr/>
                    <a:lstStyle/>
                    <a:p>
                      <a:r>
                        <a:rPr lang="en-GB" sz="2400" dirty="0" smtClean="0"/>
                        <a:t>Type</a:t>
                      </a:r>
                      <a:r>
                        <a:rPr lang="en-GB" sz="2400" baseline="0" dirty="0" smtClean="0"/>
                        <a:t> of strength</a:t>
                      </a:r>
                      <a:endParaRPr lang="en-GB" sz="2400" dirty="0"/>
                    </a:p>
                  </a:txBody>
                  <a:tcPr/>
                </a:tc>
                <a:tc>
                  <a:txBody>
                    <a:bodyPr/>
                    <a:lstStyle/>
                    <a:p>
                      <a:r>
                        <a:rPr lang="en-GB" sz="2400" dirty="0" smtClean="0"/>
                        <a:t>Definition</a:t>
                      </a:r>
                      <a:endParaRPr lang="en-GB" sz="2400" dirty="0"/>
                    </a:p>
                  </a:txBody>
                  <a:tcPr/>
                </a:tc>
                <a:tc>
                  <a:txBody>
                    <a:bodyPr/>
                    <a:lstStyle/>
                    <a:p>
                      <a:r>
                        <a:rPr lang="en-GB" sz="2400" dirty="0" smtClean="0"/>
                        <a:t>Aspect of triple jump</a:t>
                      </a:r>
                      <a:r>
                        <a:rPr lang="en-GB" sz="2400" baseline="0" dirty="0" smtClean="0"/>
                        <a:t> that it is/is NOT relevant </a:t>
                      </a:r>
                      <a:endParaRPr lang="en-GB" sz="2400" dirty="0"/>
                    </a:p>
                  </a:txBody>
                  <a:tcPr/>
                </a:tc>
                <a:tc>
                  <a:txBody>
                    <a:bodyPr/>
                    <a:lstStyle/>
                    <a:p>
                      <a:r>
                        <a:rPr lang="en-GB" sz="2400" dirty="0" smtClean="0"/>
                        <a:t>How that type of strength</a:t>
                      </a:r>
                      <a:r>
                        <a:rPr lang="en-GB" sz="2400" baseline="0" dirty="0" smtClean="0"/>
                        <a:t> will be beneficial/NOT beneficial for a triple jumper</a:t>
                      </a:r>
                      <a:endParaRPr lang="en-GB" sz="2400" dirty="0"/>
                    </a:p>
                  </a:txBody>
                  <a:tcPr/>
                </a:tc>
                <a:extLst>
                  <a:ext uri="{0D108BD9-81ED-4DB2-BD59-A6C34878D82A}">
                    <a16:rowId xmlns:a16="http://schemas.microsoft.com/office/drawing/2014/main" xmlns="" val="10000"/>
                  </a:ext>
                </a:extLst>
              </a:tr>
              <a:tr h="370840">
                <a:tc>
                  <a:txBody>
                    <a:bodyPr/>
                    <a:lstStyle/>
                    <a:p>
                      <a:r>
                        <a:rPr lang="en-GB" sz="2400" dirty="0" smtClean="0"/>
                        <a:t>Explosive</a:t>
                      </a:r>
                      <a:r>
                        <a:rPr lang="en-GB" sz="2400" baseline="0" dirty="0" smtClean="0"/>
                        <a:t> strength</a:t>
                      </a:r>
                      <a:endParaRPr lang="en-GB" sz="2400" dirty="0"/>
                    </a:p>
                  </a:txBody>
                  <a:tcPr/>
                </a:tc>
                <a:tc>
                  <a:txBody>
                    <a:bodyPr/>
                    <a:lstStyle/>
                    <a:p>
                      <a:endParaRPr lang="en-GB" sz="2400" dirty="0"/>
                    </a:p>
                  </a:txBody>
                  <a:tcPr/>
                </a:tc>
                <a:tc>
                  <a:txBody>
                    <a:bodyPr/>
                    <a:lstStyle/>
                    <a:p>
                      <a:endParaRPr lang="en-GB" sz="2400" dirty="0"/>
                    </a:p>
                  </a:txBody>
                  <a:tcPr/>
                </a:tc>
                <a:tc>
                  <a:txBody>
                    <a:bodyPr/>
                    <a:lstStyle/>
                    <a:p>
                      <a:endParaRPr lang="en-GB" sz="2400" dirty="0" smtClean="0"/>
                    </a:p>
                    <a:p>
                      <a:endParaRPr lang="en-GB" sz="2400" dirty="0" smtClean="0"/>
                    </a:p>
                    <a:p>
                      <a:endParaRPr lang="en-GB" sz="2400" dirty="0" smtClean="0"/>
                    </a:p>
                    <a:p>
                      <a:endParaRPr lang="en-GB" sz="2400" dirty="0" smtClean="0"/>
                    </a:p>
                    <a:p>
                      <a:endParaRPr lang="en-GB" sz="2400" dirty="0" smtClean="0"/>
                    </a:p>
                    <a:p>
                      <a:endParaRPr lang="en-GB" sz="2400" dirty="0" smtClean="0"/>
                    </a:p>
                    <a:p>
                      <a:endParaRPr lang="en-GB" sz="2400" dirty="0" smtClean="0"/>
                    </a:p>
                    <a:p>
                      <a:endParaRPr lang="en-GB" sz="24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137587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9515" name="Picture 11" descr="next_btn_colour">
            <a:hlinkClick r:id="" action="ppaction://hlinkshowjump?jump=nextslide"/>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8675" y="6096000"/>
            <a:ext cx="6286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Rectangle 9"/>
          <p:cNvSpPr txBox="1">
            <a:spLocks noChangeArrowheads="1"/>
          </p:cNvSpPr>
          <p:nvPr/>
        </p:nvSpPr>
        <p:spPr>
          <a:xfrm>
            <a:off x="468313"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smtClean="0"/>
              <a:t>Mark Allocation …</a:t>
            </a:r>
            <a:endParaRPr lang="en-GB" altLang="en-US" dirty="0" smtClean="0"/>
          </a:p>
        </p:txBody>
      </p:sp>
      <p:sp>
        <p:nvSpPr>
          <p:cNvPr id="6" name="Rectangle 5"/>
          <p:cNvSpPr/>
          <p:nvPr/>
        </p:nvSpPr>
        <p:spPr>
          <a:xfrm>
            <a:off x="35496" y="1268760"/>
            <a:ext cx="4572000" cy="5632311"/>
          </a:xfrm>
          <a:prstGeom prst="rect">
            <a:avLst/>
          </a:prstGeom>
        </p:spPr>
        <p:txBody>
          <a:bodyPr>
            <a:spAutoFit/>
          </a:bodyPr>
          <a:lstStyle/>
          <a:p>
            <a:pPr algn="ctr"/>
            <a:r>
              <a:rPr lang="en-GB" sz="4000" b="1" dirty="0" smtClean="0"/>
              <a:t>Analysis</a:t>
            </a:r>
            <a:r>
              <a:rPr lang="en-GB" sz="4000" dirty="0" smtClean="0"/>
              <a:t> is worth </a:t>
            </a:r>
          </a:p>
          <a:p>
            <a:pPr algn="ctr"/>
            <a:r>
              <a:rPr lang="en-GB" sz="4000" b="1" dirty="0" smtClean="0">
                <a:solidFill>
                  <a:srgbClr val="FFC000"/>
                </a:solidFill>
              </a:rPr>
              <a:t>15 marks</a:t>
            </a:r>
          </a:p>
          <a:p>
            <a:pPr algn="ctr"/>
            <a:endParaRPr lang="en-GB" sz="4000" dirty="0"/>
          </a:p>
          <a:p>
            <a:pPr algn="ctr"/>
            <a:r>
              <a:rPr lang="en-GB" sz="4000" dirty="0" smtClean="0"/>
              <a:t>Identify </a:t>
            </a:r>
            <a:r>
              <a:rPr lang="en-GB" sz="4000" dirty="0" smtClean="0">
                <a:solidFill>
                  <a:srgbClr val="00B050"/>
                </a:solidFill>
              </a:rPr>
              <a:t>strengths</a:t>
            </a:r>
            <a:r>
              <a:rPr lang="en-GB" sz="4000" dirty="0" smtClean="0"/>
              <a:t> and </a:t>
            </a:r>
            <a:r>
              <a:rPr lang="en-GB" sz="4000" dirty="0" smtClean="0">
                <a:solidFill>
                  <a:srgbClr val="FF0000"/>
                </a:solidFill>
              </a:rPr>
              <a:t>weakness</a:t>
            </a:r>
            <a:r>
              <a:rPr lang="en-GB" sz="4000" dirty="0" smtClean="0"/>
              <a:t> MUST JUSTIFY!!! </a:t>
            </a:r>
            <a:endParaRPr lang="en-GB" sz="4000" dirty="0"/>
          </a:p>
          <a:p>
            <a:pPr algn="ctr"/>
            <a:r>
              <a:rPr lang="en-GB" sz="4000" dirty="0"/>
              <a:t> </a:t>
            </a:r>
          </a:p>
          <a:p>
            <a:pPr algn="ctr"/>
            <a:r>
              <a:rPr lang="en-GB" sz="4000" dirty="0"/>
              <a:t> </a:t>
            </a:r>
          </a:p>
          <a:p>
            <a:pPr algn="ctr"/>
            <a:endParaRPr lang="en-GB" sz="4000" dirty="0"/>
          </a:p>
        </p:txBody>
      </p:sp>
      <p:sp>
        <p:nvSpPr>
          <p:cNvPr id="10" name="Rectangle 9"/>
          <p:cNvSpPr/>
          <p:nvPr/>
        </p:nvSpPr>
        <p:spPr>
          <a:xfrm>
            <a:off x="4505325" y="1268760"/>
            <a:ext cx="4572000" cy="6863417"/>
          </a:xfrm>
          <a:prstGeom prst="rect">
            <a:avLst/>
          </a:prstGeom>
        </p:spPr>
        <p:txBody>
          <a:bodyPr>
            <a:spAutoFit/>
          </a:bodyPr>
          <a:lstStyle/>
          <a:p>
            <a:pPr algn="ctr"/>
            <a:r>
              <a:rPr lang="en-GB" sz="4000" b="1" dirty="0" smtClean="0"/>
              <a:t>Evaluation</a:t>
            </a:r>
            <a:r>
              <a:rPr lang="en-GB" sz="4000" dirty="0" smtClean="0"/>
              <a:t> is worth </a:t>
            </a:r>
            <a:r>
              <a:rPr lang="en-GB" sz="4000" b="1" dirty="0" smtClean="0">
                <a:solidFill>
                  <a:srgbClr val="FFC000"/>
                </a:solidFill>
              </a:rPr>
              <a:t>10 marks</a:t>
            </a:r>
          </a:p>
          <a:p>
            <a:pPr algn="ctr"/>
            <a:endParaRPr lang="en-GB" sz="4000" dirty="0"/>
          </a:p>
          <a:p>
            <a:pPr algn="ctr"/>
            <a:r>
              <a:rPr lang="en-GB" sz="4000" dirty="0" smtClean="0"/>
              <a:t>Devise a session combating a weakness. Comment on a different part of the spec. </a:t>
            </a:r>
            <a:endParaRPr lang="en-GB" sz="4000" dirty="0"/>
          </a:p>
          <a:p>
            <a:pPr algn="ctr"/>
            <a:r>
              <a:rPr lang="en-GB" sz="4000" dirty="0"/>
              <a:t> </a:t>
            </a:r>
          </a:p>
          <a:p>
            <a:pPr algn="ctr"/>
            <a:r>
              <a:rPr lang="en-GB" sz="4000" dirty="0"/>
              <a:t> </a:t>
            </a:r>
          </a:p>
          <a:p>
            <a:pPr algn="ctr"/>
            <a:endParaRPr lang="en-GB" sz="4000" dirty="0"/>
          </a:p>
        </p:txBody>
      </p:sp>
    </p:spTree>
    <p:extLst>
      <p:ext uri="{BB962C8B-B14F-4D97-AF65-F5344CB8AC3E}">
        <p14:creationId xmlns:p14="http://schemas.microsoft.com/office/powerpoint/2010/main" val="9294954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495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Apply it – </a:t>
            </a:r>
            <a:r>
              <a:rPr lang="en-GB" sz="3100" b="0" dirty="0" smtClean="0"/>
              <a:t>extended writing planning</a:t>
            </a:r>
            <a:endParaRPr lang="en-GB" sz="3100" b="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50567315"/>
              </p:ext>
            </p:extLst>
          </p:nvPr>
        </p:nvGraphicFramePr>
        <p:xfrm>
          <a:off x="107504" y="1412776"/>
          <a:ext cx="8861424" cy="4937760"/>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xmlns="" val="20000"/>
                    </a:ext>
                  </a:extLst>
                </a:gridCol>
                <a:gridCol w="2376264">
                  <a:extLst>
                    <a:ext uri="{9D8B030D-6E8A-4147-A177-3AD203B41FA5}">
                      <a16:colId xmlns:a16="http://schemas.microsoft.com/office/drawing/2014/main" xmlns="" val="20001"/>
                    </a:ext>
                  </a:extLst>
                </a:gridCol>
                <a:gridCol w="2448272">
                  <a:extLst>
                    <a:ext uri="{9D8B030D-6E8A-4147-A177-3AD203B41FA5}">
                      <a16:colId xmlns:a16="http://schemas.microsoft.com/office/drawing/2014/main" xmlns="" val="20002"/>
                    </a:ext>
                  </a:extLst>
                </a:gridCol>
                <a:gridCol w="2668736">
                  <a:extLst>
                    <a:ext uri="{9D8B030D-6E8A-4147-A177-3AD203B41FA5}">
                      <a16:colId xmlns:a16="http://schemas.microsoft.com/office/drawing/2014/main" xmlns="" val="20003"/>
                    </a:ext>
                  </a:extLst>
                </a:gridCol>
              </a:tblGrid>
              <a:tr h="370840">
                <a:tc>
                  <a:txBody>
                    <a:bodyPr/>
                    <a:lstStyle/>
                    <a:p>
                      <a:r>
                        <a:rPr lang="en-GB" sz="2400" dirty="0" smtClean="0"/>
                        <a:t>Type</a:t>
                      </a:r>
                      <a:r>
                        <a:rPr lang="en-GB" sz="2400" baseline="0" dirty="0" smtClean="0"/>
                        <a:t> of strength</a:t>
                      </a:r>
                      <a:endParaRPr lang="en-GB" sz="2400" dirty="0"/>
                    </a:p>
                  </a:txBody>
                  <a:tcPr/>
                </a:tc>
                <a:tc>
                  <a:txBody>
                    <a:bodyPr/>
                    <a:lstStyle/>
                    <a:p>
                      <a:r>
                        <a:rPr lang="en-GB" sz="2400" dirty="0" smtClean="0"/>
                        <a:t>Definition</a:t>
                      </a:r>
                      <a:endParaRPr lang="en-GB" sz="2400" dirty="0"/>
                    </a:p>
                  </a:txBody>
                  <a:tcPr/>
                </a:tc>
                <a:tc>
                  <a:txBody>
                    <a:bodyPr/>
                    <a:lstStyle/>
                    <a:p>
                      <a:r>
                        <a:rPr lang="en-GB" sz="2400" dirty="0" smtClean="0"/>
                        <a:t>Aspect of triple jump</a:t>
                      </a:r>
                      <a:r>
                        <a:rPr lang="en-GB" sz="2400" baseline="0" dirty="0" smtClean="0"/>
                        <a:t> that it is/is NOT relevant </a:t>
                      </a:r>
                      <a:endParaRPr lang="en-GB" sz="2400" dirty="0"/>
                    </a:p>
                  </a:txBody>
                  <a:tcPr/>
                </a:tc>
                <a:tc>
                  <a:txBody>
                    <a:bodyPr/>
                    <a:lstStyle/>
                    <a:p>
                      <a:r>
                        <a:rPr lang="en-GB" sz="2400" dirty="0" smtClean="0"/>
                        <a:t>How that type of strength</a:t>
                      </a:r>
                      <a:r>
                        <a:rPr lang="en-GB" sz="2400" baseline="0" dirty="0" smtClean="0"/>
                        <a:t> will be beneficial/NOT beneficial for a triple jumper</a:t>
                      </a:r>
                      <a:endParaRPr lang="en-GB" sz="2400" dirty="0"/>
                    </a:p>
                  </a:txBody>
                  <a:tcPr/>
                </a:tc>
                <a:extLst>
                  <a:ext uri="{0D108BD9-81ED-4DB2-BD59-A6C34878D82A}">
                    <a16:rowId xmlns:a16="http://schemas.microsoft.com/office/drawing/2014/main" xmlns="" val="10000"/>
                  </a:ext>
                </a:extLst>
              </a:tr>
              <a:tr h="370840">
                <a:tc>
                  <a:txBody>
                    <a:bodyPr/>
                    <a:lstStyle/>
                    <a:p>
                      <a:r>
                        <a:rPr lang="en-GB" sz="2400" dirty="0" smtClean="0"/>
                        <a:t>Explosive</a:t>
                      </a:r>
                      <a:r>
                        <a:rPr lang="en-GB" sz="2400" baseline="0" dirty="0" smtClean="0"/>
                        <a:t> strength</a:t>
                      </a:r>
                      <a:endParaRPr lang="en-GB" sz="2400" dirty="0"/>
                    </a:p>
                  </a:txBody>
                  <a:tcPr/>
                </a:tc>
                <a:tc>
                  <a:txBody>
                    <a:bodyPr/>
                    <a:lstStyle/>
                    <a:p>
                      <a:r>
                        <a:rPr lang="en-GB" sz="2400" dirty="0" smtClean="0"/>
                        <a:t>Amount of force</a:t>
                      </a:r>
                      <a:r>
                        <a:rPr lang="en-GB" sz="2400" baseline="0" dirty="0" smtClean="0"/>
                        <a:t> exerted in one quick </a:t>
                      </a:r>
                      <a:r>
                        <a:rPr lang="en-GB" sz="2400" baseline="0" smtClean="0"/>
                        <a:t>muscle contraction</a:t>
                      </a:r>
                      <a:endParaRPr lang="en-GB" sz="2400"/>
                    </a:p>
                  </a:txBody>
                  <a:tcPr/>
                </a:tc>
                <a:tc>
                  <a:txBody>
                    <a:bodyPr/>
                    <a:lstStyle/>
                    <a:p>
                      <a:endParaRPr lang="en-GB" sz="2400" dirty="0"/>
                    </a:p>
                  </a:txBody>
                  <a:tcPr/>
                </a:tc>
                <a:tc>
                  <a:txBody>
                    <a:bodyPr/>
                    <a:lstStyle/>
                    <a:p>
                      <a:endParaRPr lang="en-GB" sz="2400" dirty="0" smtClean="0"/>
                    </a:p>
                    <a:p>
                      <a:endParaRPr lang="en-GB" sz="2400" dirty="0" smtClean="0"/>
                    </a:p>
                    <a:p>
                      <a:endParaRPr lang="en-GB" sz="2400" dirty="0" smtClean="0"/>
                    </a:p>
                    <a:p>
                      <a:endParaRPr lang="en-GB" sz="2400" dirty="0" smtClean="0"/>
                    </a:p>
                    <a:p>
                      <a:endParaRPr lang="en-GB" sz="2400" dirty="0" smtClean="0"/>
                    </a:p>
                    <a:p>
                      <a:endParaRPr lang="en-GB" sz="2400" dirty="0" smtClean="0"/>
                    </a:p>
                    <a:p>
                      <a:endParaRPr lang="en-GB" sz="2400" dirty="0" smtClean="0"/>
                    </a:p>
                    <a:p>
                      <a:endParaRPr lang="en-GB" sz="24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2198620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Apply it – </a:t>
            </a:r>
            <a:r>
              <a:rPr lang="en-GB" sz="3100" b="0" dirty="0" smtClean="0"/>
              <a:t>extended writing planning</a:t>
            </a:r>
            <a:endParaRPr lang="en-GB" sz="3100" b="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69215532"/>
              </p:ext>
            </p:extLst>
          </p:nvPr>
        </p:nvGraphicFramePr>
        <p:xfrm>
          <a:off x="107504" y="1412776"/>
          <a:ext cx="8861424" cy="4937760"/>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xmlns="" val="20000"/>
                    </a:ext>
                  </a:extLst>
                </a:gridCol>
                <a:gridCol w="2376264">
                  <a:extLst>
                    <a:ext uri="{9D8B030D-6E8A-4147-A177-3AD203B41FA5}">
                      <a16:colId xmlns:a16="http://schemas.microsoft.com/office/drawing/2014/main" xmlns="" val="20001"/>
                    </a:ext>
                  </a:extLst>
                </a:gridCol>
                <a:gridCol w="2448272">
                  <a:extLst>
                    <a:ext uri="{9D8B030D-6E8A-4147-A177-3AD203B41FA5}">
                      <a16:colId xmlns:a16="http://schemas.microsoft.com/office/drawing/2014/main" xmlns="" val="20002"/>
                    </a:ext>
                  </a:extLst>
                </a:gridCol>
                <a:gridCol w="2668736">
                  <a:extLst>
                    <a:ext uri="{9D8B030D-6E8A-4147-A177-3AD203B41FA5}">
                      <a16:colId xmlns:a16="http://schemas.microsoft.com/office/drawing/2014/main" xmlns="" val="20003"/>
                    </a:ext>
                  </a:extLst>
                </a:gridCol>
              </a:tblGrid>
              <a:tr h="370840">
                <a:tc>
                  <a:txBody>
                    <a:bodyPr/>
                    <a:lstStyle/>
                    <a:p>
                      <a:r>
                        <a:rPr lang="en-GB" sz="2400" dirty="0" smtClean="0"/>
                        <a:t>Type</a:t>
                      </a:r>
                      <a:r>
                        <a:rPr lang="en-GB" sz="2400" baseline="0" dirty="0" smtClean="0"/>
                        <a:t> of strength</a:t>
                      </a:r>
                      <a:endParaRPr lang="en-GB" sz="2400" dirty="0"/>
                    </a:p>
                  </a:txBody>
                  <a:tcPr/>
                </a:tc>
                <a:tc>
                  <a:txBody>
                    <a:bodyPr/>
                    <a:lstStyle/>
                    <a:p>
                      <a:r>
                        <a:rPr lang="en-GB" sz="2400" dirty="0" smtClean="0"/>
                        <a:t>Definition</a:t>
                      </a:r>
                      <a:endParaRPr lang="en-GB" sz="2400" dirty="0"/>
                    </a:p>
                  </a:txBody>
                  <a:tcPr/>
                </a:tc>
                <a:tc>
                  <a:txBody>
                    <a:bodyPr/>
                    <a:lstStyle/>
                    <a:p>
                      <a:r>
                        <a:rPr lang="en-GB" sz="2400" dirty="0" smtClean="0"/>
                        <a:t>Aspect of triple jump</a:t>
                      </a:r>
                      <a:r>
                        <a:rPr lang="en-GB" sz="2400" baseline="0" dirty="0" smtClean="0"/>
                        <a:t> that it is/is NOT relevant </a:t>
                      </a:r>
                      <a:endParaRPr lang="en-GB" sz="2400" dirty="0"/>
                    </a:p>
                  </a:txBody>
                  <a:tcPr/>
                </a:tc>
                <a:tc>
                  <a:txBody>
                    <a:bodyPr/>
                    <a:lstStyle/>
                    <a:p>
                      <a:r>
                        <a:rPr lang="en-GB" sz="2400" dirty="0" smtClean="0"/>
                        <a:t>How that type of strength</a:t>
                      </a:r>
                      <a:r>
                        <a:rPr lang="en-GB" sz="2400" baseline="0" dirty="0" smtClean="0"/>
                        <a:t> will be beneficial/NOT beneficial for a triple jumper</a:t>
                      </a:r>
                      <a:endParaRPr lang="en-GB" sz="2400" dirty="0"/>
                    </a:p>
                  </a:txBody>
                  <a:tcPr/>
                </a:tc>
                <a:extLst>
                  <a:ext uri="{0D108BD9-81ED-4DB2-BD59-A6C34878D82A}">
                    <a16:rowId xmlns:a16="http://schemas.microsoft.com/office/drawing/2014/main" xmlns="" val="10000"/>
                  </a:ext>
                </a:extLst>
              </a:tr>
              <a:tr h="370840">
                <a:tc>
                  <a:txBody>
                    <a:bodyPr/>
                    <a:lstStyle/>
                    <a:p>
                      <a:r>
                        <a:rPr lang="en-GB" sz="2400" dirty="0" smtClean="0"/>
                        <a:t>Explosive</a:t>
                      </a:r>
                      <a:r>
                        <a:rPr lang="en-GB" sz="2400" baseline="0" dirty="0" smtClean="0"/>
                        <a:t> strength</a:t>
                      </a:r>
                      <a:endParaRPr lang="en-GB" sz="2400" dirty="0"/>
                    </a:p>
                  </a:txBody>
                  <a:tcPr/>
                </a:tc>
                <a:tc>
                  <a:txBody>
                    <a:bodyPr/>
                    <a:lstStyle/>
                    <a:p>
                      <a:r>
                        <a:rPr lang="en-GB" sz="2400" dirty="0" smtClean="0"/>
                        <a:t>Amount of force</a:t>
                      </a:r>
                      <a:r>
                        <a:rPr lang="en-GB" sz="2400" baseline="0" dirty="0" smtClean="0"/>
                        <a:t> exerted in one quick </a:t>
                      </a:r>
                      <a:r>
                        <a:rPr lang="en-GB" sz="2400" baseline="0" smtClean="0"/>
                        <a:t>muscle contraction</a:t>
                      </a:r>
                      <a:endParaRPr lang="en-GB" sz="2400"/>
                    </a:p>
                  </a:txBody>
                  <a:tcPr/>
                </a:tc>
                <a:tc>
                  <a:txBody>
                    <a:bodyPr/>
                    <a:lstStyle/>
                    <a:p>
                      <a:r>
                        <a:rPr lang="en-GB" sz="2400" dirty="0" smtClean="0"/>
                        <a:t>Used in the final phase;</a:t>
                      </a:r>
                      <a:r>
                        <a:rPr lang="en-GB" sz="2400" baseline="0" dirty="0" smtClean="0"/>
                        <a:t> take off</a:t>
                      </a:r>
                      <a:endParaRPr lang="en-GB" sz="2400" dirty="0"/>
                    </a:p>
                  </a:txBody>
                  <a:tcPr/>
                </a:tc>
                <a:tc>
                  <a:txBody>
                    <a:bodyPr/>
                    <a:lstStyle/>
                    <a:p>
                      <a:endParaRPr lang="en-GB" sz="2400" dirty="0" smtClean="0"/>
                    </a:p>
                    <a:p>
                      <a:endParaRPr lang="en-GB" sz="2400" dirty="0" smtClean="0"/>
                    </a:p>
                    <a:p>
                      <a:endParaRPr lang="en-GB" sz="2400" dirty="0" smtClean="0"/>
                    </a:p>
                    <a:p>
                      <a:endParaRPr lang="en-GB" sz="2400" dirty="0" smtClean="0"/>
                    </a:p>
                    <a:p>
                      <a:endParaRPr lang="en-GB" sz="2400" dirty="0" smtClean="0"/>
                    </a:p>
                    <a:p>
                      <a:endParaRPr lang="en-GB" sz="2400" dirty="0" smtClean="0"/>
                    </a:p>
                    <a:p>
                      <a:endParaRPr lang="en-GB" sz="2400" dirty="0" smtClean="0"/>
                    </a:p>
                    <a:p>
                      <a:endParaRPr lang="en-GB" sz="2400" dirty="0" smtClean="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468971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Apply it – </a:t>
            </a:r>
            <a:r>
              <a:rPr lang="en-GB" sz="3100" b="0" dirty="0" smtClean="0"/>
              <a:t>extended writing planning</a:t>
            </a:r>
            <a:endParaRPr lang="en-GB" sz="3100" b="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03538051"/>
              </p:ext>
            </p:extLst>
          </p:nvPr>
        </p:nvGraphicFramePr>
        <p:xfrm>
          <a:off x="107504" y="1412776"/>
          <a:ext cx="8861424" cy="4937760"/>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xmlns="" val="20000"/>
                    </a:ext>
                  </a:extLst>
                </a:gridCol>
                <a:gridCol w="2376264">
                  <a:extLst>
                    <a:ext uri="{9D8B030D-6E8A-4147-A177-3AD203B41FA5}">
                      <a16:colId xmlns:a16="http://schemas.microsoft.com/office/drawing/2014/main" xmlns="" val="20001"/>
                    </a:ext>
                  </a:extLst>
                </a:gridCol>
                <a:gridCol w="2448272">
                  <a:extLst>
                    <a:ext uri="{9D8B030D-6E8A-4147-A177-3AD203B41FA5}">
                      <a16:colId xmlns:a16="http://schemas.microsoft.com/office/drawing/2014/main" xmlns="" val="20002"/>
                    </a:ext>
                  </a:extLst>
                </a:gridCol>
                <a:gridCol w="2668736">
                  <a:extLst>
                    <a:ext uri="{9D8B030D-6E8A-4147-A177-3AD203B41FA5}">
                      <a16:colId xmlns:a16="http://schemas.microsoft.com/office/drawing/2014/main" xmlns="" val="20003"/>
                    </a:ext>
                  </a:extLst>
                </a:gridCol>
              </a:tblGrid>
              <a:tr h="370840">
                <a:tc>
                  <a:txBody>
                    <a:bodyPr/>
                    <a:lstStyle/>
                    <a:p>
                      <a:r>
                        <a:rPr lang="en-GB" sz="2400" dirty="0" smtClean="0"/>
                        <a:t>Type</a:t>
                      </a:r>
                      <a:r>
                        <a:rPr lang="en-GB" sz="2400" baseline="0" dirty="0" smtClean="0"/>
                        <a:t> of strength</a:t>
                      </a:r>
                      <a:endParaRPr lang="en-GB" sz="2400" dirty="0"/>
                    </a:p>
                  </a:txBody>
                  <a:tcPr/>
                </a:tc>
                <a:tc>
                  <a:txBody>
                    <a:bodyPr/>
                    <a:lstStyle/>
                    <a:p>
                      <a:r>
                        <a:rPr lang="en-GB" sz="2400" dirty="0" smtClean="0"/>
                        <a:t>Definition</a:t>
                      </a:r>
                      <a:endParaRPr lang="en-GB" sz="2400" dirty="0"/>
                    </a:p>
                  </a:txBody>
                  <a:tcPr/>
                </a:tc>
                <a:tc>
                  <a:txBody>
                    <a:bodyPr/>
                    <a:lstStyle/>
                    <a:p>
                      <a:r>
                        <a:rPr lang="en-GB" sz="2400" dirty="0" smtClean="0"/>
                        <a:t>Aspect of triple jump</a:t>
                      </a:r>
                      <a:r>
                        <a:rPr lang="en-GB" sz="2400" baseline="0" dirty="0" smtClean="0"/>
                        <a:t> that it is/is NOT relevant </a:t>
                      </a:r>
                      <a:endParaRPr lang="en-GB" sz="2400" dirty="0"/>
                    </a:p>
                  </a:txBody>
                  <a:tcPr/>
                </a:tc>
                <a:tc>
                  <a:txBody>
                    <a:bodyPr/>
                    <a:lstStyle/>
                    <a:p>
                      <a:r>
                        <a:rPr lang="en-GB" sz="2400" dirty="0" smtClean="0"/>
                        <a:t>How that type of strength</a:t>
                      </a:r>
                      <a:r>
                        <a:rPr lang="en-GB" sz="2400" baseline="0" dirty="0" smtClean="0"/>
                        <a:t> will be beneficial/NOT beneficial for a triple jumper</a:t>
                      </a:r>
                      <a:endParaRPr lang="en-GB" sz="2400" dirty="0"/>
                    </a:p>
                  </a:txBody>
                  <a:tcPr/>
                </a:tc>
                <a:extLst>
                  <a:ext uri="{0D108BD9-81ED-4DB2-BD59-A6C34878D82A}">
                    <a16:rowId xmlns:a16="http://schemas.microsoft.com/office/drawing/2014/main" xmlns="" val="10000"/>
                  </a:ext>
                </a:extLst>
              </a:tr>
              <a:tr h="370840">
                <a:tc>
                  <a:txBody>
                    <a:bodyPr/>
                    <a:lstStyle/>
                    <a:p>
                      <a:r>
                        <a:rPr lang="en-GB" sz="2400" dirty="0" smtClean="0"/>
                        <a:t>Explosive</a:t>
                      </a:r>
                      <a:r>
                        <a:rPr lang="en-GB" sz="2400" baseline="0" dirty="0" smtClean="0"/>
                        <a:t> strength</a:t>
                      </a:r>
                      <a:endParaRPr lang="en-GB" sz="2400" dirty="0"/>
                    </a:p>
                  </a:txBody>
                  <a:tcPr/>
                </a:tc>
                <a:tc>
                  <a:txBody>
                    <a:bodyPr/>
                    <a:lstStyle/>
                    <a:p>
                      <a:r>
                        <a:rPr lang="en-GB" sz="2400" dirty="0" smtClean="0"/>
                        <a:t>Amount of force</a:t>
                      </a:r>
                      <a:r>
                        <a:rPr lang="en-GB" sz="2400" baseline="0" dirty="0" smtClean="0"/>
                        <a:t> exerted in one quick </a:t>
                      </a:r>
                      <a:r>
                        <a:rPr lang="en-GB" sz="2400" baseline="0" smtClean="0"/>
                        <a:t>muscle contraction</a:t>
                      </a:r>
                      <a:endParaRPr lang="en-GB" sz="2400"/>
                    </a:p>
                  </a:txBody>
                  <a:tcPr/>
                </a:tc>
                <a:tc>
                  <a:txBody>
                    <a:bodyPr/>
                    <a:lstStyle/>
                    <a:p>
                      <a:r>
                        <a:rPr lang="en-GB" sz="2400" dirty="0" smtClean="0"/>
                        <a:t>Used in the final phase;</a:t>
                      </a:r>
                      <a:r>
                        <a:rPr lang="en-GB" sz="2400" baseline="0" dirty="0" smtClean="0"/>
                        <a:t> take off</a:t>
                      </a:r>
                      <a:endParaRPr lang="en-GB" sz="2400" dirty="0"/>
                    </a:p>
                  </a:txBody>
                  <a:tcPr/>
                </a:tc>
                <a:tc>
                  <a:txBody>
                    <a:bodyPr/>
                    <a:lstStyle/>
                    <a:p>
                      <a:r>
                        <a:rPr lang="en-GB" sz="2400" dirty="0" smtClean="0"/>
                        <a:t>It will give them more height;</a:t>
                      </a:r>
                      <a:r>
                        <a:rPr lang="en-GB" sz="2400" baseline="0" dirty="0" smtClean="0"/>
                        <a:t> allowing them to jump higher and further; gaining a greater distance; more likely to win competition.</a:t>
                      </a:r>
                      <a:endParaRPr lang="en-GB" sz="24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118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Apply it – </a:t>
            </a:r>
            <a:r>
              <a:rPr lang="en-GB" sz="3100" b="0" dirty="0" smtClean="0"/>
              <a:t>extended writing planning</a:t>
            </a:r>
            <a:endParaRPr lang="en-GB" sz="3100" b="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6031747"/>
              </p:ext>
            </p:extLst>
          </p:nvPr>
        </p:nvGraphicFramePr>
        <p:xfrm>
          <a:off x="107504" y="1412776"/>
          <a:ext cx="8861424" cy="4937760"/>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xmlns="" val="20000"/>
                    </a:ext>
                  </a:extLst>
                </a:gridCol>
                <a:gridCol w="2376264">
                  <a:extLst>
                    <a:ext uri="{9D8B030D-6E8A-4147-A177-3AD203B41FA5}">
                      <a16:colId xmlns:a16="http://schemas.microsoft.com/office/drawing/2014/main" xmlns="" val="20001"/>
                    </a:ext>
                  </a:extLst>
                </a:gridCol>
                <a:gridCol w="2448272">
                  <a:extLst>
                    <a:ext uri="{9D8B030D-6E8A-4147-A177-3AD203B41FA5}">
                      <a16:colId xmlns:a16="http://schemas.microsoft.com/office/drawing/2014/main" xmlns="" val="20002"/>
                    </a:ext>
                  </a:extLst>
                </a:gridCol>
                <a:gridCol w="2668736">
                  <a:extLst>
                    <a:ext uri="{9D8B030D-6E8A-4147-A177-3AD203B41FA5}">
                      <a16:colId xmlns:a16="http://schemas.microsoft.com/office/drawing/2014/main" xmlns="" val="20003"/>
                    </a:ext>
                  </a:extLst>
                </a:gridCol>
              </a:tblGrid>
              <a:tr h="370840">
                <a:tc>
                  <a:txBody>
                    <a:bodyPr/>
                    <a:lstStyle/>
                    <a:p>
                      <a:r>
                        <a:rPr lang="en-GB" sz="2400" dirty="0" smtClean="0"/>
                        <a:t>Type</a:t>
                      </a:r>
                      <a:r>
                        <a:rPr lang="en-GB" sz="2400" baseline="0" dirty="0" smtClean="0"/>
                        <a:t> of strength</a:t>
                      </a:r>
                      <a:endParaRPr lang="en-GB" sz="2400" dirty="0"/>
                    </a:p>
                  </a:txBody>
                  <a:tcPr/>
                </a:tc>
                <a:tc>
                  <a:txBody>
                    <a:bodyPr/>
                    <a:lstStyle/>
                    <a:p>
                      <a:r>
                        <a:rPr lang="en-GB" sz="2400" dirty="0" smtClean="0"/>
                        <a:t>Definition</a:t>
                      </a:r>
                      <a:endParaRPr lang="en-GB" sz="2400" dirty="0"/>
                    </a:p>
                  </a:txBody>
                  <a:tcPr/>
                </a:tc>
                <a:tc>
                  <a:txBody>
                    <a:bodyPr/>
                    <a:lstStyle/>
                    <a:p>
                      <a:r>
                        <a:rPr lang="en-GB" sz="2400" dirty="0" smtClean="0"/>
                        <a:t>Aspect of triple jump</a:t>
                      </a:r>
                      <a:r>
                        <a:rPr lang="en-GB" sz="2400" baseline="0" dirty="0" smtClean="0"/>
                        <a:t> that it is/is NOT relevant </a:t>
                      </a:r>
                      <a:endParaRPr lang="en-GB" sz="2400" dirty="0"/>
                    </a:p>
                  </a:txBody>
                  <a:tcPr/>
                </a:tc>
                <a:tc>
                  <a:txBody>
                    <a:bodyPr/>
                    <a:lstStyle/>
                    <a:p>
                      <a:r>
                        <a:rPr lang="en-GB" sz="2400" dirty="0" smtClean="0"/>
                        <a:t>How that type of strength</a:t>
                      </a:r>
                      <a:r>
                        <a:rPr lang="en-GB" sz="2400" baseline="0" dirty="0" smtClean="0"/>
                        <a:t> will be beneficial/NOT beneficial for a triple jumper</a:t>
                      </a:r>
                      <a:endParaRPr lang="en-GB" sz="2400" dirty="0"/>
                    </a:p>
                  </a:txBody>
                  <a:tcPr/>
                </a:tc>
                <a:extLst>
                  <a:ext uri="{0D108BD9-81ED-4DB2-BD59-A6C34878D82A}">
                    <a16:rowId xmlns:a16="http://schemas.microsoft.com/office/drawing/2014/main" xmlns="" val="10000"/>
                  </a:ext>
                </a:extLst>
              </a:tr>
              <a:tr h="370840">
                <a:tc>
                  <a:txBody>
                    <a:bodyPr/>
                    <a:lstStyle/>
                    <a:p>
                      <a:r>
                        <a:rPr lang="en-GB" sz="2400" baseline="0" dirty="0" smtClean="0"/>
                        <a:t>Static strength</a:t>
                      </a:r>
                      <a:endParaRPr lang="en-GB" sz="2400" dirty="0"/>
                    </a:p>
                  </a:txBody>
                  <a:tcPr/>
                </a:tc>
                <a:tc>
                  <a:txBody>
                    <a:bodyPr/>
                    <a:lstStyle/>
                    <a:p>
                      <a:r>
                        <a:rPr lang="en-GB" sz="2400" dirty="0" smtClean="0"/>
                        <a:t>Amount of force exerted on an object you cannot move.</a:t>
                      </a:r>
                      <a:endParaRPr lang="en-GB" sz="2400" dirty="0"/>
                    </a:p>
                  </a:txBody>
                  <a:tcPr/>
                </a:tc>
                <a:tc>
                  <a:txBody>
                    <a:bodyPr/>
                    <a:lstStyle/>
                    <a:p>
                      <a:r>
                        <a:rPr lang="en-GB" sz="2400" dirty="0" smtClean="0"/>
                        <a:t>Not used</a:t>
                      </a:r>
                      <a:r>
                        <a:rPr lang="en-GB" sz="2400" baseline="0" dirty="0" smtClean="0"/>
                        <a:t> in TJ.</a:t>
                      </a:r>
                      <a:endParaRPr lang="en-GB" sz="2400" dirty="0"/>
                    </a:p>
                  </a:txBody>
                  <a:tcPr/>
                </a:tc>
                <a:tc>
                  <a:txBody>
                    <a:bodyPr/>
                    <a:lstStyle/>
                    <a:p>
                      <a:r>
                        <a:rPr lang="en-GB" sz="2400" dirty="0" smtClean="0"/>
                        <a:t>TJ</a:t>
                      </a:r>
                      <a:r>
                        <a:rPr lang="en-GB" sz="2400" baseline="0" dirty="0" smtClean="0"/>
                        <a:t> is a dynamic movement from beginning to end, therefore no stillness.</a:t>
                      </a:r>
                    </a:p>
                    <a:p>
                      <a:endParaRPr lang="en-GB" sz="2400" baseline="0" dirty="0" smtClean="0"/>
                    </a:p>
                    <a:p>
                      <a:endParaRPr lang="en-GB" sz="2400" baseline="0" dirty="0" smtClean="0"/>
                    </a:p>
                    <a:p>
                      <a:endParaRPr lang="en-GB" sz="24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57237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Apply it – </a:t>
            </a:r>
            <a:r>
              <a:rPr lang="en-GB" sz="3100" b="0" dirty="0" smtClean="0"/>
              <a:t>extended writing planning</a:t>
            </a:r>
            <a:endParaRPr lang="en-GB" sz="3100" b="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2451553"/>
              </p:ext>
            </p:extLst>
          </p:nvPr>
        </p:nvGraphicFramePr>
        <p:xfrm>
          <a:off x="107504" y="1412776"/>
          <a:ext cx="8861424" cy="4937760"/>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xmlns="" val="20000"/>
                    </a:ext>
                  </a:extLst>
                </a:gridCol>
                <a:gridCol w="2376264">
                  <a:extLst>
                    <a:ext uri="{9D8B030D-6E8A-4147-A177-3AD203B41FA5}">
                      <a16:colId xmlns:a16="http://schemas.microsoft.com/office/drawing/2014/main" xmlns="" val="20001"/>
                    </a:ext>
                  </a:extLst>
                </a:gridCol>
                <a:gridCol w="2448272">
                  <a:extLst>
                    <a:ext uri="{9D8B030D-6E8A-4147-A177-3AD203B41FA5}">
                      <a16:colId xmlns:a16="http://schemas.microsoft.com/office/drawing/2014/main" xmlns="" val="20002"/>
                    </a:ext>
                  </a:extLst>
                </a:gridCol>
                <a:gridCol w="2668736">
                  <a:extLst>
                    <a:ext uri="{9D8B030D-6E8A-4147-A177-3AD203B41FA5}">
                      <a16:colId xmlns:a16="http://schemas.microsoft.com/office/drawing/2014/main" xmlns="" val="20003"/>
                    </a:ext>
                  </a:extLst>
                </a:gridCol>
              </a:tblGrid>
              <a:tr h="370840">
                <a:tc>
                  <a:txBody>
                    <a:bodyPr/>
                    <a:lstStyle/>
                    <a:p>
                      <a:r>
                        <a:rPr lang="en-GB" sz="2400" dirty="0" smtClean="0"/>
                        <a:t>Type</a:t>
                      </a:r>
                      <a:r>
                        <a:rPr lang="en-GB" sz="2400" baseline="0" dirty="0" smtClean="0"/>
                        <a:t> of strength</a:t>
                      </a:r>
                      <a:endParaRPr lang="en-GB" sz="2400" dirty="0"/>
                    </a:p>
                  </a:txBody>
                  <a:tcPr/>
                </a:tc>
                <a:tc>
                  <a:txBody>
                    <a:bodyPr/>
                    <a:lstStyle/>
                    <a:p>
                      <a:r>
                        <a:rPr lang="en-GB" sz="2400" dirty="0" smtClean="0"/>
                        <a:t>Definition</a:t>
                      </a:r>
                      <a:endParaRPr lang="en-GB" sz="2400" dirty="0"/>
                    </a:p>
                  </a:txBody>
                  <a:tcPr/>
                </a:tc>
                <a:tc>
                  <a:txBody>
                    <a:bodyPr/>
                    <a:lstStyle/>
                    <a:p>
                      <a:r>
                        <a:rPr lang="en-GB" sz="2400" dirty="0" smtClean="0"/>
                        <a:t>Aspect of triple jump</a:t>
                      </a:r>
                      <a:r>
                        <a:rPr lang="en-GB" sz="2400" baseline="0" dirty="0" smtClean="0"/>
                        <a:t> that it is/is NOT relevant </a:t>
                      </a:r>
                      <a:endParaRPr lang="en-GB" sz="2400" dirty="0"/>
                    </a:p>
                  </a:txBody>
                  <a:tcPr/>
                </a:tc>
                <a:tc>
                  <a:txBody>
                    <a:bodyPr/>
                    <a:lstStyle/>
                    <a:p>
                      <a:r>
                        <a:rPr lang="en-GB" sz="2400" dirty="0" smtClean="0"/>
                        <a:t>How that type of strength</a:t>
                      </a:r>
                      <a:r>
                        <a:rPr lang="en-GB" sz="2400" baseline="0" dirty="0" smtClean="0"/>
                        <a:t> will be beneficial/NOT beneficial for a triple jumper</a:t>
                      </a:r>
                      <a:endParaRPr lang="en-GB" sz="2400" dirty="0"/>
                    </a:p>
                  </a:txBody>
                  <a:tcPr/>
                </a:tc>
                <a:extLst>
                  <a:ext uri="{0D108BD9-81ED-4DB2-BD59-A6C34878D82A}">
                    <a16:rowId xmlns:a16="http://schemas.microsoft.com/office/drawing/2014/main" xmlns="" val="10000"/>
                  </a:ext>
                </a:extLst>
              </a:tr>
              <a:tr h="370840">
                <a:tc>
                  <a:txBody>
                    <a:bodyPr/>
                    <a:lstStyle/>
                    <a:p>
                      <a:r>
                        <a:rPr lang="en-GB" sz="2400" baseline="0" dirty="0" smtClean="0"/>
                        <a:t>Maximal strength</a:t>
                      </a:r>
                      <a:endParaRPr lang="en-GB" sz="2400" dirty="0"/>
                    </a:p>
                  </a:txBody>
                  <a:tcPr/>
                </a:tc>
                <a:tc>
                  <a:txBody>
                    <a:bodyPr/>
                    <a:lstStyle/>
                    <a:p>
                      <a:r>
                        <a:rPr lang="en-GB" sz="2400" dirty="0" smtClean="0"/>
                        <a:t>Greatest force possible in a single maximum muscle contraction.</a:t>
                      </a:r>
                      <a:endParaRPr lang="en-GB" sz="2400" dirty="0"/>
                    </a:p>
                  </a:txBody>
                  <a:tcPr/>
                </a:tc>
                <a:tc>
                  <a:txBody>
                    <a:bodyPr/>
                    <a:lstStyle/>
                    <a:p>
                      <a:r>
                        <a:rPr lang="en-GB" sz="2400" dirty="0" smtClean="0"/>
                        <a:t>No</a:t>
                      </a:r>
                      <a:r>
                        <a:rPr lang="en-GB" sz="2400" baseline="0" dirty="0" smtClean="0"/>
                        <a:t>t used on it’s own in TJ. Perhaps used within take off.</a:t>
                      </a:r>
                      <a:endParaRPr lang="en-GB" sz="2400" dirty="0"/>
                    </a:p>
                  </a:txBody>
                  <a:tcPr/>
                </a:tc>
                <a:tc>
                  <a:txBody>
                    <a:bodyPr/>
                    <a:lstStyle/>
                    <a:p>
                      <a:r>
                        <a:rPr lang="en-GB" sz="2400" dirty="0" smtClean="0"/>
                        <a:t>Run</a:t>
                      </a:r>
                      <a:r>
                        <a:rPr lang="en-GB" sz="2400" baseline="0" dirty="0" smtClean="0"/>
                        <a:t> up and take off interlinked, so the final movement could be maximal, along with explosive.  Would give more height/distance.</a:t>
                      </a:r>
                      <a:endParaRPr lang="en-GB" sz="24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626035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Apply it – </a:t>
            </a:r>
            <a:r>
              <a:rPr lang="en-GB" sz="3100" b="0" dirty="0" smtClean="0"/>
              <a:t>extended writing planning</a:t>
            </a:r>
            <a:endParaRPr lang="en-GB" sz="3100" b="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5274587"/>
              </p:ext>
            </p:extLst>
          </p:nvPr>
        </p:nvGraphicFramePr>
        <p:xfrm>
          <a:off x="107504" y="1412776"/>
          <a:ext cx="8861424" cy="4572000"/>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xmlns="" val="20000"/>
                    </a:ext>
                  </a:extLst>
                </a:gridCol>
                <a:gridCol w="2376264">
                  <a:extLst>
                    <a:ext uri="{9D8B030D-6E8A-4147-A177-3AD203B41FA5}">
                      <a16:colId xmlns:a16="http://schemas.microsoft.com/office/drawing/2014/main" xmlns="" val="20001"/>
                    </a:ext>
                  </a:extLst>
                </a:gridCol>
                <a:gridCol w="2448272">
                  <a:extLst>
                    <a:ext uri="{9D8B030D-6E8A-4147-A177-3AD203B41FA5}">
                      <a16:colId xmlns:a16="http://schemas.microsoft.com/office/drawing/2014/main" xmlns="" val="20002"/>
                    </a:ext>
                  </a:extLst>
                </a:gridCol>
                <a:gridCol w="2668736">
                  <a:extLst>
                    <a:ext uri="{9D8B030D-6E8A-4147-A177-3AD203B41FA5}">
                      <a16:colId xmlns:a16="http://schemas.microsoft.com/office/drawing/2014/main" xmlns="" val="20003"/>
                    </a:ext>
                  </a:extLst>
                </a:gridCol>
              </a:tblGrid>
              <a:tr h="370840">
                <a:tc>
                  <a:txBody>
                    <a:bodyPr/>
                    <a:lstStyle/>
                    <a:p>
                      <a:r>
                        <a:rPr lang="en-GB" sz="2400" dirty="0" smtClean="0"/>
                        <a:t>Type</a:t>
                      </a:r>
                      <a:r>
                        <a:rPr lang="en-GB" sz="2400" baseline="0" dirty="0" smtClean="0"/>
                        <a:t> of strength</a:t>
                      </a:r>
                      <a:endParaRPr lang="en-GB" sz="2400" dirty="0"/>
                    </a:p>
                  </a:txBody>
                  <a:tcPr/>
                </a:tc>
                <a:tc>
                  <a:txBody>
                    <a:bodyPr/>
                    <a:lstStyle/>
                    <a:p>
                      <a:r>
                        <a:rPr lang="en-GB" sz="2400" dirty="0" smtClean="0"/>
                        <a:t>Definition</a:t>
                      </a:r>
                      <a:endParaRPr lang="en-GB" sz="2400" dirty="0"/>
                    </a:p>
                  </a:txBody>
                  <a:tcPr/>
                </a:tc>
                <a:tc>
                  <a:txBody>
                    <a:bodyPr/>
                    <a:lstStyle/>
                    <a:p>
                      <a:r>
                        <a:rPr lang="en-GB" sz="2400" dirty="0" smtClean="0"/>
                        <a:t>Aspect of triple jump</a:t>
                      </a:r>
                      <a:r>
                        <a:rPr lang="en-GB" sz="2400" baseline="0" dirty="0" smtClean="0"/>
                        <a:t> that it is/is NOT relevant </a:t>
                      </a:r>
                      <a:endParaRPr lang="en-GB" sz="2400" dirty="0"/>
                    </a:p>
                  </a:txBody>
                  <a:tcPr/>
                </a:tc>
                <a:tc>
                  <a:txBody>
                    <a:bodyPr/>
                    <a:lstStyle/>
                    <a:p>
                      <a:r>
                        <a:rPr lang="en-GB" sz="2400" dirty="0" smtClean="0"/>
                        <a:t>How that type of strength</a:t>
                      </a:r>
                      <a:r>
                        <a:rPr lang="en-GB" sz="2400" baseline="0" dirty="0" smtClean="0"/>
                        <a:t> will be beneficial/NOT beneficial for a triple jumper</a:t>
                      </a:r>
                      <a:endParaRPr lang="en-GB" sz="2400" dirty="0"/>
                    </a:p>
                  </a:txBody>
                  <a:tcPr/>
                </a:tc>
                <a:extLst>
                  <a:ext uri="{0D108BD9-81ED-4DB2-BD59-A6C34878D82A}">
                    <a16:rowId xmlns:a16="http://schemas.microsoft.com/office/drawing/2014/main" xmlns="" val="10000"/>
                  </a:ext>
                </a:extLst>
              </a:tr>
              <a:tr h="370840">
                <a:tc>
                  <a:txBody>
                    <a:bodyPr/>
                    <a:lstStyle/>
                    <a:p>
                      <a:r>
                        <a:rPr lang="en-GB" sz="2400" baseline="0" dirty="0" smtClean="0"/>
                        <a:t>Dynamic strength</a:t>
                      </a:r>
                      <a:endParaRPr lang="en-GB" sz="2400" dirty="0"/>
                    </a:p>
                  </a:txBody>
                  <a:tcPr/>
                </a:tc>
                <a:tc>
                  <a:txBody>
                    <a:bodyPr/>
                    <a:lstStyle/>
                    <a:p>
                      <a:r>
                        <a:rPr lang="en-GB" sz="2400" dirty="0" smtClean="0"/>
                        <a:t>Amoun</a:t>
                      </a:r>
                      <a:r>
                        <a:rPr lang="en-GB" sz="2400" baseline="0" dirty="0" smtClean="0"/>
                        <a:t>t of force that can be exerted repeatedly by a muscle.</a:t>
                      </a:r>
                      <a:endParaRPr lang="en-GB" sz="2400" dirty="0"/>
                    </a:p>
                  </a:txBody>
                  <a:tcPr/>
                </a:tc>
                <a:tc>
                  <a:txBody>
                    <a:bodyPr/>
                    <a:lstStyle/>
                    <a:p>
                      <a:r>
                        <a:rPr lang="en-GB" sz="2400" dirty="0" smtClean="0"/>
                        <a:t>Run</a:t>
                      </a:r>
                      <a:r>
                        <a:rPr lang="en-GB" sz="2400" baseline="0" dirty="0" smtClean="0"/>
                        <a:t> up, leg momentum. In air, to gain distance.</a:t>
                      </a:r>
                      <a:endParaRPr lang="en-GB" sz="2400" dirty="0"/>
                    </a:p>
                  </a:txBody>
                  <a:tcPr/>
                </a:tc>
                <a:tc>
                  <a:txBody>
                    <a:bodyPr/>
                    <a:lstStyle/>
                    <a:p>
                      <a:r>
                        <a:rPr lang="en-GB" sz="2400" dirty="0" smtClean="0"/>
                        <a:t>Dynamic</a:t>
                      </a:r>
                      <a:r>
                        <a:rPr lang="en-GB" sz="2400" baseline="0" dirty="0" smtClean="0"/>
                        <a:t> strength reduces onset of fatigue in legs, resulting in my force for take off, therefore height/ distance.</a:t>
                      </a:r>
                      <a:endParaRPr lang="en-GB" sz="24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346129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Application…</a:t>
            </a:r>
            <a:endParaRPr lang="en-GB" sz="2700" b="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46133461"/>
              </p:ext>
            </p:extLst>
          </p:nvPr>
        </p:nvGraphicFramePr>
        <p:xfrm>
          <a:off x="539552" y="3192463"/>
          <a:ext cx="7920880" cy="1645764"/>
        </p:xfrm>
        <a:graphic>
          <a:graphicData uri="http://schemas.openxmlformats.org/drawingml/2006/table">
            <a:tbl>
              <a:tblPr firstRow="1" firstCol="1" bandRow="1">
                <a:tableStyleId>{5C22544A-7EE6-4342-B048-85BDC9FD1C3A}</a:tableStyleId>
              </a:tblPr>
              <a:tblGrid>
                <a:gridCol w="1583544">
                  <a:extLst>
                    <a:ext uri="{9D8B030D-6E8A-4147-A177-3AD203B41FA5}">
                      <a16:colId xmlns:a16="http://schemas.microsoft.com/office/drawing/2014/main" xmlns="" val="20000"/>
                    </a:ext>
                  </a:extLst>
                </a:gridCol>
                <a:gridCol w="1584334">
                  <a:extLst>
                    <a:ext uri="{9D8B030D-6E8A-4147-A177-3AD203B41FA5}">
                      <a16:colId xmlns:a16="http://schemas.microsoft.com/office/drawing/2014/main" xmlns="" val="20001"/>
                    </a:ext>
                  </a:extLst>
                </a:gridCol>
                <a:gridCol w="1584334">
                  <a:extLst>
                    <a:ext uri="{9D8B030D-6E8A-4147-A177-3AD203B41FA5}">
                      <a16:colId xmlns:a16="http://schemas.microsoft.com/office/drawing/2014/main" xmlns="" val="20002"/>
                    </a:ext>
                  </a:extLst>
                </a:gridCol>
                <a:gridCol w="1584334">
                  <a:extLst>
                    <a:ext uri="{9D8B030D-6E8A-4147-A177-3AD203B41FA5}">
                      <a16:colId xmlns:a16="http://schemas.microsoft.com/office/drawing/2014/main" xmlns="" val="20003"/>
                    </a:ext>
                  </a:extLst>
                </a:gridCol>
                <a:gridCol w="1584334">
                  <a:extLst>
                    <a:ext uri="{9D8B030D-6E8A-4147-A177-3AD203B41FA5}">
                      <a16:colId xmlns:a16="http://schemas.microsoft.com/office/drawing/2014/main" xmlns="" val="20004"/>
                    </a:ext>
                  </a:extLst>
                </a:gridCol>
              </a:tblGrid>
              <a:tr h="1172641">
                <a:tc rowSpan="2">
                  <a:txBody>
                    <a:bodyPr/>
                    <a:lstStyle/>
                    <a:p>
                      <a:pPr>
                        <a:lnSpc>
                          <a:spcPct val="115000"/>
                        </a:lnSpc>
                        <a:spcAft>
                          <a:spcPts val="0"/>
                        </a:spcAft>
                      </a:pPr>
                      <a:endParaRPr lang="en-GB" sz="1100" dirty="0">
                        <a:effectLst/>
                        <a:latin typeface="Calibri"/>
                        <a:ea typeface="Calibri"/>
                        <a:cs typeface="Tahoma"/>
                      </a:endParaRPr>
                    </a:p>
                  </a:txBody>
                  <a:tcPr marL="68580" marR="68580" marT="0" marB="0"/>
                </a:tc>
                <a:tc>
                  <a:txBody>
                    <a:bodyPr/>
                    <a:lstStyle/>
                    <a:p>
                      <a:pPr algn="ctr">
                        <a:lnSpc>
                          <a:spcPct val="115000"/>
                        </a:lnSpc>
                        <a:spcAft>
                          <a:spcPts val="0"/>
                        </a:spcAft>
                      </a:pPr>
                      <a:r>
                        <a:rPr lang="en-GB" sz="4800">
                          <a:ln w="8890" cap="flat" cmpd="sng" algn="ctr">
                            <a:solidFill>
                              <a:srgbClr val="FFFFFF"/>
                            </a:solidFill>
                            <a:prstDash val="solid"/>
                            <a:miter lim="0"/>
                          </a:ln>
                          <a:effectLst>
                            <a:outerShdw blurRad="50800" algn="tl">
                              <a:srgbClr val="000000"/>
                            </a:outerShdw>
                          </a:effectLst>
                        </a:rPr>
                        <a:t>I</a:t>
                      </a:r>
                      <a:endParaRPr lang="en-GB"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4800">
                          <a:ln w="8890" cap="flat" cmpd="sng" algn="ctr">
                            <a:solidFill>
                              <a:srgbClr val="FFFFFF"/>
                            </a:solidFill>
                            <a:prstDash val="solid"/>
                            <a:miter lim="0"/>
                          </a:ln>
                          <a:effectLst>
                            <a:outerShdw blurRad="50800" algn="tl">
                              <a:srgbClr val="000000"/>
                            </a:outerShdw>
                          </a:effectLst>
                        </a:rPr>
                        <a:t>D</a:t>
                      </a:r>
                      <a:endParaRPr lang="en-GB"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4800">
                          <a:ln w="8890" cap="flat" cmpd="sng" algn="ctr">
                            <a:solidFill>
                              <a:srgbClr val="FFFFFF"/>
                            </a:solidFill>
                            <a:prstDash val="solid"/>
                            <a:miter lim="0"/>
                          </a:ln>
                          <a:effectLst>
                            <a:outerShdw blurRad="50800" algn="tl">
                              <a:srgbClr val="000000"/>
                            </a:outerShdw>
                          </a:effectLst>
                        </a:rPr>
                        <a:t>E</a:t>
                      </a:r>
                      <a:endParaRPr lang="en-GB"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4800" dirty="0">
                          <a:ln w="8890" cap="flat" cmpd="sng" algn="ctr">
                            <a:solidFill>
                              <a:srgbClr val="FFFFFF"/>
                            </a:solidFill>
                            <a:prstDash val="solid"/>
                            <a:miter lim="0"/>
                          </a:ln>
                          <a:effectLst>
                            <a:outerShdw blurRad="50800" algn="tl">
                              <a:srgbClr val="000000"/>
                            </a:outerShdw>
                          </a:effectLst>
                        </a:rPr>
                        <a:t>A</a:t>
                      </a: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0"/>
                  </a:ext>
                </a:extLst>
              </a:tr>
              <a:tr h="473123">
                <a:tc vMerge="1">
                  <a:txBody>
                    <a:bodyPr/>
                    <a:lstStyle/>
                    <a:p>
                      <a:endParaRPr lang="en-GB"/>
                    </a:p>
                  </a:txBody>
                  <a:tcPr/>
                </a:tc>
                <a:tc>
                  <a:txBody>
                    <a:bodyPr/>
                    <a:lstStyle/>
                    <a:p>
                      <a:pPr algn="ctr">
                        <a:lnSpc>
                          <a:spcPct val="115000"/>
                        </a:lnSpc>
                        <a:spcAft>
                          <a:spcPts val="0"/>
                        </a:spcAft>
                      </a:pPr>
                      <a:r>
                        <a:rPr lang="en-GB" sz="2200" b="1" dirty="0">
                          <a:effectLst/>
                        </a:rPr>
                        <a:t>IDENTIFY</a:t>
                      </a:r>
                      <a:endParaRPr lang="en-GB" sz="2200" b="1"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200" b="1" dirty="0">
                          <a:effectLst/>
                        </a:rPr>
                        <a:t>DESCRIBE</a:t>
                      </a:r>
                      <a:endParaRPr lang="en-GB" sz="2200" b="1"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200" b="1" dirty="0">
                          <a:effectLst/>
                        </a:rPr>
                        <a:t>EXPLAIN</a:t>
                      </a:r>
                      <a:endParaRPr lang="en-GB" sz="2200" b="1"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200" b="1" dirty="0">
                          <a:effectLst/>
                        </a:rPr>
                        <a:t>APPLY</a:t>
                      </a:r>
                      <a:endParaRPr lang="en-GB" sz="22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bl>
          </a:graphicData>
        </a:graphic>
      </p:graphicFrame>
      <p:pic>
        <p:nvPicPr>
          <p:cNvPr id="5" name="Picture 4" descr="Image result for IDEA png"/>
          <p:cNvPicPr/>
          <p:nvPr/>
        </p:nvPicPr>
        <p:blipFill>
          <a:blip r:embed="rId2" cstate="print">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1355725" y="3192463"/>
            <a:ext cx="1023938" cy="1023937"/>
          </a:xfrm>
          <a:prstGeom prst="rect">
            <a:avLst/>
          </a:prstGeom>
          <a:noFill/>
          <a:ln>
            <a:noFill/>
          </a:ln>
        </p:spPr>
      </p:pic>
      <p:sp>
        <p:nvSpPr>
          <p:cNvPr id="6" name="TextBox 5"/>
          <p:cNvSpPr txBox="1"/>
          <p:nvPr/>
        </p:nvSpPr>
        <p:spPr>
          <a:xfrm>
            <a:off x="467544" y="1628800"/>
            <a:ext cx="7876836" cy="830997"/>
          </a:xfrm>
          <a:prstGeom prst="rect">
            <a:avLst/>
          </a:prstGeom>
          <a:noFill/>
        </p:spPr>
        <p:txBody>
          <a:bodyPr wrap="none" rtlCol="0">
            <a:spAutoFit/>
          </a:bodyPr>
          <a:lstStyle/>
          <a:p>
            <a:r>
              <a:rPr lang="en-GB" sz="2400" dirty="0" smtClean="0"/>
              <a:t>Explain </a:t>
            </a:r>
            <a:r>
              <a:rPr lang="en-GB" sz="2400" dirty="0"/>
              <a:t>and justify whether the different types of strength </a:t>
            </a:r>
            <a:r>
              <a:rPr lang="en-GB" sz="2400" dirty="0" smtClean="0"/>
              <a:t>are</a:t>
            </a:r>
          </a:p>
          <a:p>
            <a:r>
              <a:rPr lang="en-GB" sz="2400" dirty="0" smtClean="0"/>
              <a:t>required </a:t>
            </a:r>
            <a:r>
              <a:rPr lang="en-GB" sz="2400" dirty="0"/>
              <a:t>for a triple jumper. (9 </a:t>
            </a:r>
            <a:r>
              <a:rPr lang="en-GB" sz="2400" dirty="0" smtClean="0"/>
              <a:t>marks)</a:t>
            </a:r>
            <a:endParaRPr lang="en-GB" sz="2400" dirty="0"/>
          </a:p>
        </p:txBody>
      </p:sp>
      <p:sp>
        <p:nvSpPr>
          <p:cNvPr id="7" name="TextBox 6"/>
          <p:cNvSpPr txBox="1"/>
          <p:nvPr/>
        </p:nvSpPr>
        <p:spPr>
          <a:xfrm>
            <a:off x="490428" y="5434844"/>
            <a:ext cx="3927550" cy="461665"/>
          </a:xfrm>
          <a:prstGeom prst="rect">
            <a:avLst/>
          </a:prstGeom>
          <a:noFill/>
        </p:spPr>
        <p:txBody>
          <a:bodyPr wrap="none" rtlCol="0">
            <a:spAutoFit/>
          </a:bodyPr>
          <a:lstStyle/>
          <a:p>
            <a:r>
              <a:rPr lang="en-GB" sz="2400" dirty="0" smtClean="0"/>
              <a:t>REFLECTION &amp; PROGRESSION</a:t>
            </a:r>
            <a:endParaRPr lang="en-GB" sz="2400" dirty="0"/>
          </a:p>
        </p:txBody>
      </p:sp>
    </p:spTree>
    <p:extLst>
      <p:ext uri="{BB962C8B-B14F-4D97-AF65-F5344CB8AC3E}">
        <p14:creationId xmlns:p14="http://schemas.microsoft.com/office/powerpoint/2010/main" val="3473105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anchor="ctr">
            <a:normAutofit/>
          </a:bodyPr>
          <a:lstStyle/>
          <a:p>
            <a:pPr eaLnBrk="1" hangingPunct="1"/>
            <a:r>
              <a:rPr lang="en-GB" altLang="en-US" dirty="0" smtClean="0">
                <a:latin typeface="Arial" charset="0"/>
              </a:rPr>
              <a:t>Identify </a:t>
            </a:r>
            <a:r>
              <a:rPr lang="en-GB" altLang="en-US" b="1" dirty="0" smtClean="0">
                <a:solidFill>
                  <a:srgbClr val="00B050"/>
                </a:solidFill>
                <a:latin typeface="Arial" charset="0"/>
              </a:rPr>
              <a:t>Strengths </a:t>
            </a:r>
            <a:endParaRPr lang="en-US" altLang="en-US" b="1" dirty="0" smtClean="0">
              <a:solidFill>
                <a:srgbClr val="00B050"/>
              </a:solidFill>
              <a:latin typeface="Arial" charset="0"/>
            </a:endParaRPr>
          </a:p>
        </p:txBody>
      </p:sp>
      <p:pic>
        <p:nvPicPr>
          <p:cNvPr id="61448" name="Picture 8" descr="next_btn_colour">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8675" y="6096000"/>
            <a:ext cx="6286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51520" y="1582340"/>
            <a:ext cx="4572000" cy="3908762"/>
          </a:xfrm>
          <a:prstGeom prst="rect">
            <a:avLst/>
          </a:prstGeom>
        </p:spPr>
        <p:txBody>
          <a:bodyPr>
            <a:spAutoFit/>
          </a:bodyPr>
          <a:lstStyle/>
          <a:p>
            <a:r>
              <a:rPr lang="en-GB" sz="2800" dirty="0" smtClean="0">
                <a:solidFill>
                  <a:srgbClr val="00B050"/>
                </a:solidFill>
              </a:rPr>
              <a:t>STRENGTH</a:t>
            </a:r>
            <a:endParaRPr lang="en-GB" sz="2800" dirty="0">
              <a:solidFill>
                <a:srgbClr val="00B050"/>
              </a:solidFill>
            </a:endParaRPr>
          </a:p>
          <a:p>
            <a:r>
              <a:rPr lang="en-GB" sz="2800" dirty="0"/>
              <a:t>My </a:t>
            </a:r>
            <a:r>
              <a:rPr lang="en-GB" sz="2800" dirty="0" smtClean="0"/>
              <a:t>strength </a:t>
            </a:r>
            <a:r>
              <a:rPr lang="en-GB" sz="2800" dirty="0"/>
              <a:t>is ­­­­­­­­­­­­­­­­­­­­­______________ (refer to a </a:t>
            </a:r>
            <a:r>
              <a:rPr lang="en-GB" sz="2800" b="1" dirty="0"/>
              <a:t>Component of Fitness </a:t>
            </a:r>
            <a:r>
              <a:rPr lang="en-GB" sz="2800" dirty="0"/>
              <a:t>and give a clear definition)</a:t>
            </a:r>
          </a:p>
          <a:p>
            <a:r>
              <a:rPr lang="en-GB" dirty="0"/>
              <a:t> </a:t>
            </a:r>
          </a:p>
          <a:p>
            <a:r>
              <a:rPr lang="en-GB" dirty="0"/>
              <a:t> </a:t>
            </a:r>
          </a:p>
          <a:p>
            <a:r>
              <a:rPr lang="en-GB" dirty="0"/>
              <a:t> </a:t>
            </a:r>
          </a:p>
          <a:p>
            <a:r>
              <a:rPr lang="en-GB" dirty="0"/>
              <a:t> </a:t>
            </a:r>
          </a:p>
          <a:p>
            <a:r>
              <a:rPr lang="en-GB" dirty="0"/>
              <a:t> </a:t>
            </a:r>
          </a:p>
          <a:p>
            <a:endParaRPr lang="en-GB" dirty="0"/>
          </a:p>
        </p:txBody>
      </p:sp>
      <p:sp>
        <p:nvSpPr>
          <p:cNvPr id="3" name="Rectangle 2"/>
          <p:cNvSpPr/>
          <p:nvPr/>
        </p:nvSpPr>
        <p:spPr>
          <a:xfrm>
            <a:off x="4572000" y="1582340"/>
            <a:ext cx="4572000" cy="3108543"/>
          </a:xfrm>
          <a:prstGeom prst="rect">
            <a:avLst/>
          </a:prstGeom>
        </p:spPr>
        <p:txBody>
          <a:bodyPr>
            <a:spAutoFit/>
          </a:bodyPr>
          <a:lstStyle/>
          <a:p>
            <a:r>
              <a:rPr lang="en-GB" sz="2800" dirty="0">
                <a:solidFill>
                  <a:srgbClr val="00B050"/>
                </a:solidFill>
              </a:rPr>
              <a:t>STRENGTH </a:t>
            </a:r>
            <a:endParaRPr lang="en-GB" sz="2800" dirty="0" smtClean="0">
              <a:solidFill>
                <a:srgbClr val="00B050"/>
              </a:solidFill>
            </a:endParaRPr>
          </a:p>
          <a:p>
            <a:r>
              <a:rPr lang="en-GB" sz="2800" dirty="0" smtClean="0"/>
              <a:t>My strength </a:t>
            </a:r>
            <a:r>
              <a:rPr lang="en-GB" sz="2800" dirty="0"/>
              <a:t>is _______________ (refer to a </a:t>
            </a:r>
            <a:r>
              <a:rPr lang="en-GB" sz="2800" b="1" dirty="0"/>
              <a:t>specific skill/technique</a:t>
            </a:r>
            <a:r>
              <a:rPr lang="en-GB" sz="2800" dirty="0"/>
              <a:t> on the spec or </a:t>
            </a:r>
            <a:r>
              <a:rPr lang="en-GB" sz="2800" b="1" dirty="0"/>
              <a:t>tactic/strategy/aspect of choreography</a:t>
            </a:r>
            <a:r>
              <a:rPr lang="en-GB" sz="2800" dirty="0"/>
              <a:t>)</a:t>
            </a:r>
          </a:p>
        </p:txBody>
      </p:sp>
      <p:sp>
        <p:nvSpPr>
          <p:cNvPr id="10" name="Rectangle 9"/>
          <p:cNvSpPr/>
          <p:nvPr/>
        </p:nvSpPr>
        <p:spPr>
          <a:xfrm>
            <a:off x="0" y="4646746"/>
            <a:ext cx="4572000" cy="1446550"/>
          </a:xfrm>
          <a:prstGeom prst="rect">
            <a:avLst/>
          </a:prstGeom>
        </p:spPr>
        <p:txBody>
          <a:bodyPr>
            <a:spAutoFit/>
          </a:bodyPr>
          <a:lstStyle/>
          <a:p>
            <a:pPr algn="ctr"/>
            <a:r>
              <a:rPr lang="en-GB" sz="2200" dirty="0" smtClean="0">
                <a:solidFill>
                  <a:srgbClr val="00B050"/>
                </a:solidFill>
              </a:rPr>
              <a:t>Speed </a:t>
            </a:r>
          </a:p>
          <a:p>
            <a:pPr algn="ctr"/>
            <a:r>
              <a:rPr lang="en-GB" sz="2200" dirty="0" smtClean="0">
                <a:solidFill>
                  <a:srgbClr val="00B050"/>
                </a:solidFill>
              </a:rPr>
              <a:t>Agility </a:t>
            </a:r>
          </a:p>
          <a:p>
            <a:pPr algn="ctr"/>
            <a:r>
              <a:rPr lang="en-GB" sz="2200" dirty="0" smtClean="0">
                <a:solidFill>
                  <a:srgbClr val="00B050"/>
                </a:solidFill>
              </a:rPr>
              <a:t>Muscular strength</a:t>
            </a:r>
          </a:p>
          <a:p>
            <a:pPr algn="ctr"/>
            <a:r>
              <a:rPr lang="en-GB" sz="2200" dirty="0" smtClean="0">
                <a:solidFill>
                  <a:srgbClr val="00B050"/>
                </a:solidFill>
              </a:rPr>
              <a:t>Endurance … </a:t>
            </a:r>
            <a:endParaRPr lang="en-GB" sz="2200" dirty="0">
              <a:solidFill>
                <a:srgbClr val="00B050"/>
              </a:solidFill>
            </a:endParaRPr>
          </a:p>
        </p:txBody>
      </p:sp>
      <p:sp>
        <p:nvSpPr>
          <p:cNvPr id="11" name="Rectangle 10"/>
          <p:cNvSpPr/>
          <p:nvPr/>
        </p:nvSpPr>
        <p:spPr>
          <a:xfrm>
            <a:off x="4497512" y="4609063"/>
            <a:ext cx="4572000" cy="1107996"/>
          </a:xfrm>
          <a:prstGeom prst="rect">
            <a:avLst/>
          </a:prstGeom>
        </p:spPr>
        <p:txBody>
          <a:bodyPr>
            <a:spAutoFit/>
          </a:bodyPr>
          <a:lstStyle/>
          <a:p>
            <a:pPr algn="ctr"/>
            <a:r>
              <a:rPr lang="en-GB" sz="2200" dirty="0" smtClean="0">
                <a:solidFill>
                  <a:srgbClr val="00B050"/>
                </a:solidFill>
              </a:rPr>
              <a:t>Shooting </a:t>
            </a:r>
          </a:p>
          <a:p>
            <a:pPr algn="ctr"/>
            <a:r>
              <a:rPr lang="en-GB" sz="2200" dirty="0" smtClean="0">
                <a:solidFill>
                  <a:srgbClr val="00B050"/>
                </a:solidFill>
              </a:rPr>
              <a:t>Tackling </a:t>
            </a:r>
          </a:p>
          <a:p>
            <a:pPr algn="ctr"/>
            <a:r>
              <a:rPr lang="en-GB" sz="2200" dirty="0" smtClean="0">
                <a:solidFill>
                  <a:srgbClr val="00B050"/>
                </a:solidFill>
              </a:rPr>
              <a:t>Ins and Out when shooting in Netball </a:t>
            </a:r>
            <a:endParaRPr lang="en-GB" sz="2200" dirty="0">
              <a:solidFill>
                <a:srgbClr val="00B050"/>
              </a:solidFill>
            </a:endParaRPr>
          </a:p>
        </p:txBody>
      </p:sp>
    </p:spTree>
    <p:extLst>
      <p:ext uri="{BB962C8B-B14F-4D97-AF65-F5344CB8AC3E}">
        <p14:creationId xmlns:p14="http://schemas.microsoft.com/office/powerpoint/2010/main" val="9430324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14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anchor="ctr">
            <a:normAutofit/>
          </a:bodyPr>
          <a:lstStyle/>
          <a:p>
            <a:pPr eaLnBrk="1" hangingPunct="1"/>
            <a:r>
              <a:rPr lang="en-GB" altLang="en-US" dirty="0" smtClean="0">
                <a:latin typeface="Arial" charset="0"/>
              </a:rPr>
              <a:t>Identify </a:t>
            </a:r>
            <a:r>
              <a:rPr lang="en-GB" altLang="en-US" b="1" dirty="0" smtClean="0">
                <a:solidFill>
                  <a:srgbClr val="FF0000"/>
                </a:solidFill>
                <a:latin typeface="Arial" charset="0"/>
              </a:rPr>
              <a:t>Weakness </a:t>
            </a:r>
            <a:endParaRPr lang="en-US" altLang="en-US" b="1" dirty="0" smtClean="0">
              <a:solidFill>
                <a:srgbClr val="FF0000"/>
              </a:solidFill>
              <a:latin typeface="Arial" charset="0"/>
            </a:endParaRPr>
          </a:p>
        </p:txBody>
      </p:sp>
      <p:pic>
        <p:nvPicPr>
          <p:cNvPr id="61448" name="Picture 8" descr="next_btn_colour">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8675" y="6096000"/>
            <a:ext cx="6286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51520" y="1582340"/>
            <a:ext cx="4572000" cy="3908762"/>
          </a:xfrm>
          <a:prstGeom prst="rect">
            <a:avLst/>
          </a:prstGeom>
        </p:spPr>
        <p:txBody>
          <a:bodyPr>
            <a:spAutoFit/>
          </a:bodyPr>
          <a:lstStyle/>
          <a:p>
            <a:r>
              <a:rPr lang="en-GB" sz="2800" dirty="0" smtClean="0">
                <a:solidFill>
                  <a:srgbClr val="FF0000"/>
                </a:solidFill>
              </a:rPr>
              <a:t>WEAKNESS </a:t>
            </a:r>
            <a:endParaRPr lang="en-GB" sz="2800" dirty="0" smtClean="0">
              <a:solidFill>
                <a:srgbClr val="FF0000"/>
              </a:solidFill>
            </a:endParaRPr>
          </a:p>
          <a:p>
            <a:r>
              <a:rPr lang="en-GB" sz="2800" dirty="0" smtClean="0"/>
              <a:t>My weakness </a:t>
            </a:r>
            <a:r>
              <a:rPr lang="en-GB" sz="2800" dirty="0"/>
              <a:t>is ­­­­­­­­­­­­­­­­­­­­­______________ (refer to a </a:t>
            </a:r>
            <a:r>
              <a:rPr lang="en-GB" sz="2800" b="1" dirty="0"/>
              <a:t>Component of Fitness </a:t>
            </a:r>
            <a:r>
              <a:rPr lang="en-GB" sz="2800" dirty="0"/>
              <a:t>and give a clear definition)</a:t>
            </a:r>
          </a:p>
          <a:p>
            <a:r>
              <a:rPr lang="en-GB" dirty="0"/>
              <a:t> </a:t>
            </a:r>
          </a:p>
          <a:p>
            <a:r>
              <a:rPr lang="en-GB" dirty="0"/>
              <a:t> </a:t>
            </a:r>
          </a:p>
          <a:p>
            <a:r>
              <a:rPr lang="en-GB" dirty="0"/>
              <a:t> </a:t>
            </a:r>
          </a:p>
          <a:p>
            <a:r>
              <a:rPr lang="en-GB" dirty="0"/>
              <a:t> </a:t>
            </a:r>
          </a:p>
          <a:p>
            <a:r>
              <a:rPr lang="en-GB" dirty="0"/>
              <a:t> </a:t>
            </a:r>
          </a:p>
          <a:p>
            <a:endParaRPr lang="en-GB" dirty="0"/>
          </a:p>
        </p:txBody>
      </p:sp>
      <p:sp>
        <p:nvSpPr>
          <p:cNvPr id="3" name="Rectangle 2"/>
          <p:cNvSpPr/>
          <p:nvPr/>
        </p:nvSpPr>
        <p:spPr>
          <a:xfrm>
            <a:off x="4572000" y="1582340"/>
            <a:ext cx="4572000" cy="3108543"/>
          </a:xfrm>
          <a:prstGeom prst="rect">
            <a:avLst/>
          </a:prstGeom>
        </p:spPr>
        <p:txBody>
          <a:bodyPr>
            <a:spAutoFit/>
          </a:bodyPr>
          <a:lstStyle/>
          <a:p>
            <a:r>
              <a:rPr lang="en-GB" sz="2800" dirty="0" smtClean="0">
                <a:solidFill>
                  <a:srgbClr val="FF0000"/>
                </a:solidFill>
              </a:rPr>
              <a:t>WEAKNESS </a:t>
            </a:r>
            <a:endParaRPr lang="en-GB" sz="2800" dirty="0" smtClean="0">
              <a:solidFill>
                <a:srgbClr val="FF0000"/>
              </a:solidFill>
            </a:endParaRPr>
          </a:p>
          <a:p>
            <a:r>
              <a:rPr lang="en-GB" sz="2800" dirty="0" smtClean="0"/>
              <a:t>My weakness </a:t>
            </a:r>
            <a:r>
              <a:rPr lang="en-GB" sz="2800" dirty="0"/>
              <a:t>is _______________ (refer to a </a:t>
            </a:r>
            <a:r>
              <a:rPr lang="en-GB" sz="2800" b="1" dirty="0"/>
              <a:t>specific skill/technique</a:t>
            </a:r>
            <a:r>
              <a:rPr lang="en-GB" sz="2800" dirty="0"/>
              <a:t> on the spec or </a:t>
            </a:r>
            <a:r>
              <a:rPr lang="en-GB" sz="2800" b="1" dirty="0"/>
              <a:t>tactic/strategy/aspect of choreography</a:t>
            </a:r>
            <a:r>
              <a:rPr lang="en-GB" sz="2800" dirty="0"/>
              <a:t>)</a:t>
            </a:r>
          </a:p>
        </p:txBody>
      </p:sp>
      <p:sp>
        <p:nvSpPr>
          <p:cNvPr id="10" name="Rectangle 9"/>
          <p:cNvSpPr/>
          <p:nvPr/>
        </p:nvSpPr>
        <p:spPr>
          <a:xfrm>
            <a:off x="0" y="4646746"/>
            <a:ext cx="4572000" cy="1446550"/>
          </a:xfrm>
          <a:prstGeom prst="rect">
            <a:avLst/>
          </a:prstGeom>
        </p:spPr>
        <p:txBody>
          <a:bodyPr>
            <a:spAutoFit/>
          </a:bodyPr>
          <a:lstStyle/>
          <a:p>
            <a:pPr algn="ctr"/>
            <a:r>
              <a:rPr lang="en-GB" sz="2200" dirty="0" smtClean="0">
                <a:solidFill>
                  <a:srgbClr val="FF0000"/>
                </a:solidFill>
              </a:rPr>
              <a:t>Speed </a:t>
            </a:r>
          </a:p>
          <a:p>
            <a:pPr algn="ctr"/>
            <a:r>
              <a:rPr lang="en-GB" sz="2200" dirty="0" smtClean="0">
                <a:solidFill>
                  <a:srgbClr val="FF0000"/>
                </a:solidFill>
              </a:rPr>
              <a:t>Agility </a:t>
            </a:r>
          </a:p>
          <a:p>
            <a:pPr algn="ctr"/>
            <a:r>
              <a:rPr lang="en-GB" sz="2200" dirty="0" smtClean="0">
                <a:solidFill>
                  <a:srgbClr val="FF0000"/>
                </a:solidFill>
              </a:rPr>
              <a:t>Muscular strength</a:t>
            </a:r>
          </a:p>
          <a:p>
            <a:pPr algn="ctr"/>
            <a:r>
              <a:rPr lang="en-GB" sz="2200" dirty="0" smtClean="0">
                <a:solidFill>
                  <a:srgbClr val="FF0000"/>
                </a:solidFill>
              </a:rPr>
              <a:t>Endurance … </a:t>
            </a:r>
            <a:endParaRPr lang="en-GB" sz="2200" dirty="0"/>
          </a:p>
        </p:txBody>
      </p:sp>
      <p:sp>
        <p:nvSpPr>
          <p:cNvPr id="11" name="Rectangle 10"/>
          <p:cNvSpPr/>
          <p:nvPr/>
        </p:nvSpPr>
        <p:spPr>
          <a:xfrm>
            <a:off x="4497512" y="4609063"/>
            <a:ext cx="4572000" cy="1107996"/>
          </a:xfrm>
          <a:prstGeom prst="rect">
            <a:avLst/>
          </a:prstGeom>
        </p:spPr>
        <p:txBody>
          <a:bodyPr>
            <a:spAutoFit/>
          </a:bodyPr>
          <a:lstStyle/>
          <a:p>
            <a:pPr algn="ctr"/>
            <a:r>
              <a:rPr lang="en-GB" sz="2200" dirty="0" smtClean="0">
                <a:solidFill>
                  <a:srgbClr val="FF0000"/>
                </a:solidFill>
              </a:rPr>
              <a:t>Shooting </a:t>
            </a:r>
          </a:p>
          <a:p>
            <a:pPr algn="ctr"/>
            <a:r>
              <a:rPr lang="en-GB" sz="2200" dirty="0" smtClean="0">
                <a:solidFill>
                  <a:srgbClr val="FF0000"/>
                </a:solidFill>
              </a:rPr>
              <a:t>Tackling </a:t>
            </a:r>
          </a:p>
          <a:p>
            <a:pPr algn="ctr"/>
            <a:r>
              <a:rPr lang="en-GB" sz="2200" dirty="0" smtClean="0">
                <a:solidFill>
                  <a:srgbClr val="FF0000"/>
                </a:solidFill>
              </a:rPr>
              <a:t>Ins and Out when shooting in Netball </a:t>
            </a:r>
            <a:endParaRPr lang="en-GB" sz="2200" dirty="0"/>
          </a:p>
        </p:txBody>
      </p:sp>
    </p:spTree>
    <p:extLst>
      <p:ext uri="{BB962C8B-B14F-4D97-AF65-F5344CB8AC3E}">
        <p14:creationId xmlns:p14="http://schemas.microsoft.com/office/powerpoint/2010/main" val="34441443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14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457200" y="-171400"/>
            <a:ext cx="8229600" cy="1143000"/>
          </a:xfrm>
        </p:spPr>
        <p:txBody>
          <a:bodyPr anchor="ctr">
            <a:normAutofit/>
          </a:bodyPr>
          <a:lstStyle/>
          <a:p>
            <a:pPr eaLnBrk="1" hangingPunct="1"/>
            <a:r>
              <a:rPr lang="en-GB" altLang="en-US" dirty="0" smtClean="0">
                <a:latin typeface="Arial" charset="0"/>
              </a:rPr>
              <a:t>Evaluations </a:t>
            </a:r>
            <a:endParaRPr lang="en-US" altLang="en-US" b="1" dirty="0" smtClean="0">
              <a:solidFill>
                <a:srgbClr val="FF0000"/>
              </a:solidFill>
              <a:latin typeface="Arial" charset="0"/>
            </a:endParaRPr>
          </a:p>
        </p:txBody>
      </p:sp>
      <p:sp>
        <p:nvSpPr>
          <p:cNvPr id="2" name="Rectangle 1"/>
          <p:cNvSpPr/>
          <p:nvPr/>
        </p:nvSpPr>
        <p:spPr>
          <a:xfrm>
            <a:off x="107504" y="764704"/>
            <a:ext cx="8825806" cy="6401753"/>
          </a:xfrm>
          <a:prstGeom prst="rect">
            <a:avLst/>
          </a:prstGeom>
        </p:spPr>
        <p:txBody>
          <a:bodyPr wrap="square">
            <a:spAutoFit/>
          </a:bodyPr>
          <a:lstStyle/>
          <a:p>
            <a:r>
              <a:rPr lang="en-GB" sz="2000" b="1" dirty="0" smtClean="0">
                <a:solidFill>
                  <a:srgbClr val="FF0000"/>
                </a:solidFill>
              </a:rPr>
              <a:t>CREATE A SESSION PLAN THAT COVERS YOUR WEAKNESS</a:t>
            </a:r>
            <a:endParaRPr lang="en-GB" sz="2800" b="1" dirty="0" smtClean="0"/>
          </a:p>
          <a:p>
            <a:pPr lvl="0" hangingPunct="0"/>
            <a:r>
              <a:rPr lang="en-GB" sz="2400" dirty="0"/>
              <a:t>Clearly </a:t>
            </a:r>
            <a:r>
              <a:rPr lang="en-GB" sz="2400" b="1" dirty="0"/>
              <a:t>identify and describe</a:t>
            </a:r>
            <a:r>
              <a:rPr lang="en-GB" sz="2400" dirty="0"/>
              <a:t> training method have you selected that will improve both your weaknesses. </a:t>
            </a:r>
            <a:endParaRPr lang="en-GB" sz="2400" dirty="0" smtClean="0"/>
          </a:p>
          <a:p>
            <a:pPr lvl="0" hangingPunct="0"/>
            <a:endParaRPr lang="en-GB" sz="2000" dirty="0"/>
          </a:p>
          <a:p>
            <a:pPr lvl="0" hangingPunct="0"/>
            <a:r>
              <a:rPr lang="en-GB" i="1" dirty="0" smtClean="0"/>
              <a:t>The method of training that I have chosen is </a:t>
            </a:r>
            <a:r>
              <a:rPr lang="en-GB" i="1" dirty="0"/>
              <a:t>Circuit Training. Circuit training involves performing a series of exercises in a special order called a circuit. Each activity takes place at a 'station'. It can be </a:t>
            </a:r>
            <a:r>
              <a:rPr lang="en-GB" i="1" dirty="0" smtClean="0"/>
              <a:t>manipulated </a:t>
            </a:r>
            <a:r>
              <a:rPr lang="en-GB" i="1" dirty="0"/>
              <a:t>to </a:t>
            </a:r>
            <a:r>
              <a:rPr lang="en-GB" i="1" dirty="0" smtClean="0"/>
              <a:t>improve a range of components of fitness such as; </a:t>
            </a:r>
            <a:r>
              <a:rPr lang="en-GB" i="1" dirty="0"/>
              <a:t>speed, </a:t>
            </a:r>
            <a:r>
              <a:rPr lang="en-GB" i="1" dirty="0" smtClean="0"/>
              <a:t>agility and coordination.</a:t>
            </a:r>
          </a:p>
          <a:p>
            <a:pPr lvl="0" hangingPunct="0"/>
            <a:r>
              <a:rPr lang="en-GB" sz="2000" dirty="0"/>
              <a:t>	</a:t>
            </a:r>
          </a:p>
          <a:p>
            <a:pPr lvl="0" hangingPunct="0"/>
            <a:r>
              <a:rPr lang="en-GB" sz="2400" b="1" dirty="0"/>
              <a:t>Justify</a:t>
            </a:r>
            <a:r>
              <a:rPr lang="en-GB" sz="2400" dirty="0"/>
              <a:t> why you have selected that training method to combat both your identified weaknesses.  </a:t>
            </a:r>
          </a:p>
          <a:p>
            <a:endParaRPr lang="en-GB" sz="2000" dirty="0" smtClean="0"/>
          </a:p>
          <a:p>
            <a:pPr lvl="0"/>
            <a:r>
              <a:rPr lang="en-GB" i="1" dirty="0" smtClean="0"/>
              <a:t>I have chosen this method as I am able to focus my session on improving my agility which is my first weakness and it can also combat my second weakness of dodging away from my defender. By creating a range of different stations I avoid any form of tedium as each station is different. I also have made some of the stations sports specific. This means that I will be able to target my weakness and relate it directly to my sport. Circuit training is also easy to progress, therefore as I complete my training programme over a series of 6 weeks I am able to change the frequency of the stations, the time spent on the stations and change the type of station. This will cause my body to overload and ultimately progress. </a:t>
            </a:r>
            <a:endParaRPr lang="en-GB" i="1" dirty="0"/>
          </a:p>
          <a:p>
            <a:r>
              <a:rPr lang="en-GB" dirty="0"/>
              <a:t> </a:t>
            </a:r>
          </a:p>
        </p:txBody>
      </p:sp>
    </p:spTree>
    <p:extLst>
      <p:ext uri="{BB962C8B-B14F-4D97-AF65-F5344CB8AC3E}">
        <p14:creationId xmlns:p14="http://schemas.microsoft.com/office/powerpoint/2010/main" val="167446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457200" y="-171400"/>
            <a:ext cx="8229600" cy="1143000"/>
          </a:xfrm>
        </p:spPr>
        <p:txBody>
          <a:bodyPr anchor="ctr">
            <a:normAutofit/>
          </a:bodyPr>
          <a:lstStyle/>
          <a:p>
            <a:pPr eaLnBrk="1" hangingPunct="1"/>
            <a:r>
              <a:rPr lang="en-GB" altLang="en-US" dirty="0" smtClean="0">
                <a:latin typeface="Arial" charset="0"/>
              </a:rPr>
              <a:t>Evaluations </a:t>
            </a:r>
            <a:endParaRPr lang="en-US" altLang="en-US" b="1" dirty="0" smtClean="0">
              <a:solidFill>
                <a:srgbClr val="FF0000"/>
              </a:solidFill>
              <a:latin typeface="Arial" charset="0"/>
            </a:endParaRPr>
          </a:p>
        </p:txBody>
      </p:sp>
      <p:pic>
        <p:nvPicPr>
          <p:cNvPr id="61448" name="Picture 8" descr="next_btn_colour">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8675" y="6096000"/>
            <a:ext cx="6286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07504" y="620688"/>
            <a:ext cx="8969821" cy="7201972"/>
          </a:xfrm>
          <a:prstGeom prst="rect">
            <a:avLst/>
          </a:prstGeom>
        </p:spPr>
        <p:txBody>
          <a:bodyPr wrap="square">
            <a:spAutoFit/>
          </a:bodyPr>
          <a:lstStyle/>
          <a:p>
            <a:pPr lvl="0" hangingPunct="0"/>
            <a:r>
              <a:rPr lang="en-GB" sz="2400" b="1" dirty="0"/>
              <a:t>Outline and describe one session</a:t>
            </a:r>
            <a:r>
              <a:rPr lang="en-GB" sz="2400" dirty="0"/>
              <a:t> of your chosen training type </a:t>
            </a:r>
            <a:r>
              <a:rPr lang="en-GB" sz="2400" dirty="0" smtClean="0"/>
              <a:t> </a:t>
            </a:r>
            <a:r>
              <a:rPr lang="en-GB" sz="2400" dirty="0"/>
              <a:t>focusing on the weaknesses</a:t>
            </a:r>
            <a:r>
              <a:rPr lang="en-GB" sz="2400" dirty="0" smtClean="0"/>
              <a:t>. Include a </a:t>
            </a:r>
            <a:r>
              <a:rPr lang="en-GB" sz="2400" b="1" dirty="0" smtClean="0">
                <a:solidFill>
                  <a:srgbClr val="FF0000"/>
                </a:solidFill>
              </a:rPr>
              <a:t>Warm Up and Cool Down</a:t>
            </a:r>
          </a:p>
          <a:p>
            <a:pPr lvl="0" hangingPunct="0"/>
            <a:endParaRPr lang="en-GB" sz="2400" b="1" dirty="0">
              <a:solidFill>
                <a:srgbClr val="FF0000"/>
              </a:solidFill>
            </a:endParaRPr>
          </a:p>
          <a:p>
            <a:pPr lvl="0" hangingPunct="0"/>
            <a:endParaRPr lang="en-GB" sz="2400" dirty="0"/>
          </a:p>
          <a:p>
            <a:pPr hangingPunct="0"/>
            <a:r>
              <a:rPr lang="en-GB" sz="2400" dirty="0"/>
              <a:t> </a:t>
            </a:r>
            <a:endParaRPr lang="en-GB" sz="2400" dirty="0" smtClean="0"/>
          </a:p>
          <a:p>
            <a:pPr hangingPunct="0"/>
            <a:endParaRPr lang="en-GB" sz="2400" dirty="0"/>
          </a:p>
          <a:p>
            <a:pPr hangingPunct="0"/>
            <a:endParaRPr lang="en-GB" sz="2400" dirty="0" smtClean="0"/>
          </a:p>
          <a:p>
            <a:pPr hangingPunct="0"/>
            <a:endParaRPr lang="en-GB" sz="2400" dirty="0"/>
          </a:p>
          <a:p>
            <a:pPr hangingPunct="0"/>
            <a:endParaRPr lang="en-GB" sz="2400" dirty="0" smtClean="0"/>
          </a:p>
          <a:p>
            <a:pPr hangingPunct="0"/>
            <a:endParaRPr lang="en-GB" sz="2400" dirty="0"/>
          </a:p>
          <a:p>
            <a:pPr hangingPunct="0"/>
            <a:endParaRPr lang="en-GB" sz="2400" dirty="0" smtClean="0"/>
          </a:p>
          <a:p>
            <a:pPr hangingPunct="0"/>
            <a:endParaRPr lang="en-GB" sz="2400" dirty="0"/>
          </a:p>
          <a:p>
            <a:pPr lvl="0" hangingPunct="0"/>
            <a:endParaRPr lang="en-GB" sz="2400" dirty="0"/>
          </a:p>
          <a:p>
            <a:pPr lvl="0" hangingPunct="0"/>
            <a:r>
              <a:rPr lang="en-GB" sz="2400" dirty="0" smtClean="0"/>
              <a:t>Explain </a:t>
            </a:r>
            <a:r>
              <a:rPr lang="en-GB" sz="2400" dirty="0"/>
              <a:t>how your training programme will help improve your weaknesses. </a:t>
            </a:r>
          </a:p>
          <a:p>
            <a:r>
              <a:rPr lang="en-GB" sz="2400" dirty="0"/>
              <a:t> </a:t>
            </a:r>
          </a:p>
          <a:p>
            <a:pPr lvl="0" hangingPunct="0"/>
            <a:r>
              <a:rPr lang="en-GB" sz="2400" dirty="0"/>
              <a:t>Include teaching points </a:t>
            </a:r>
          </a:p>
          <a:p>
            <a:r>
              <a:rPr lang="en-GB" dirty="0"/>
              <a:t> </a:t>
            </a:r>
          </a:p>
          <a:p>
            <a:r>
              <a:rPr lang="en-GB" dirty="0"/>
              <a:t> </a:t>
            </a:r>
          </a:p>
          <a:p>
            <a:r>
              <a:rPr lang="en-GB" dirty="0"/>
              <a:t> </a:t>
            </a:r>
          </a:p>
        </p:txBody>
      </p:sp>
      <p:graphicFrame>
        <p:nvGraphicFramePr>
          <p:cNvPr id="3" name="Table 2"/>
          <p:cNvGraphicFramePr>
            <a:graphicFrameLocks noGrp="1"/>
          </p:cNvGraphicFramePr>
          <p:nvPr>
            <p:extLst>
              <p:ext uri="{D42A27DB-BD31-4B8C-83A1-F6EECF244321}">
                <p14:modId xmlns:p14="http://schemas.microsoft.com/office/powerpoint/2010/main" val="2505967915"/>
              </p:ext>
            </p:extLst>
          </p:nvPr>
        </p:nvGraphicFramePr>
        <p:xfrm>
          <a:off x="251520" y="1564784"/>
          <a:ext cx="8640960" cy="3664416"/>
        </p:xfrm>
        <a:graphic>
          <a:graphicData uri="http://schemas.openxmlformats.org/drawingml/2006/table">
            <a:tbl>
              <a:tblPr firstRow="1" bandRow="1">
                <a:tableStyleId>{5C22544A-7EE6-4342-B048-85BDC9FD1C3A}</a:tableStyleId>
              </a:tblPr>
              <a:tblGrid>
                <a:gridCol w="2160240"/>
                <a:gridCol w="2160240"/>
                <a:gridCol w="2160240"/>
                <a:gridCol w="2160240"/>
              </a:tblGrid>
              <a:tr h="504056">
                <a:tc>
                  <a:txBody>
                    <a:bodyPr/>
                    <a:lstStyle/>
                    <a:p>
                      <a:r>
                        <a:rPr lang="en-GB" dirty="0" smtClean="0"/>
                        <a:t>Station </a:t>
                      </a:r>
                      <a:endParaRPr lang="en-GB" dirty="0"/>
                    </a:p>
                  </a:txBody>
                  <a:tcPr/>
                </a:tc>
                <a:tc>
                  <a:txBody>
                    <a:bodyPr/>
                    <a:lstStyle/>
                    <a:p>
                      <a:r>
                        <a:rPr lang="en-GB" dirty="0" smtClean="0"/>
                        <a:t>Description</a:t>
                      </a:r>
                      <a:r>
                        <a:rPr lang="en-GB" baseline="0" dirty="0" smtClean="0"/>
                        <a:t> and teaching points</a:t>
                      </a:r>
                      <a:endParaRPr lang="en-GB" dirty="0"/>
                    </a:p>
                  </a:txBody>
                  <a:tcPr/>
                </a:tc>
                <a:tc>
                  <a:txBody>
                    <a:bodyPr/>
                    <a:lstStyle/>
                    <a:p>
                      <a:r>
                        <a:rPr lang="en-GB" dirty="0" smtClean="0"/>
                        <a:t>Image</a:t>
                      </a:r>
                      <a:r>
                        <a:rPr lang="en-GB" baseline="0" dirty="0" smtClean="0"/>
                        <a:t> </a:t>
                      </a:r>
                      <a:endParaRPr lang="en-GB" dirty="0"/>
                    </a:p>
                  </a:txBody>
                  <a:tcPr/>
                </a:tc>
                <a:tc>
                  <a:txBody>
                    <a:bodyPr/>
                    <a:lstStyle/>
                    <a:p>
                      <a:r>
                        <a:rPr lang="en-GB" dirty="0" smtClean="0"/>
                        <a:t>Time</a:t>
                      </a:r>
                      <a:r>
                        <a:rPr lang="en-GB" baseline="0" dirty="0" smtClean="0"/>
                        <a:t> spent on station </a:t>
                      </a:r>
                      <a:endParaRPr lang="en-GB" dirty="0"/>
                    </a:p>
                  </a:txBody>
                  <a:tcPr/>
                </a:tc>
              </a:tr>
              <a:tr h="504056">
                <a:tc>
                  <a:txBody>
                    <a:bodyPr/>
                    <a:lstStyle/>
                    <a:p>
                      <a:r>
                        <a:rPr lang="en-GB" dirty="0" smtClean="0"/>
                        <a:t>Zig Zag Shuttles </a:t>
                      </a:r>
                      <a:endParaRPr lang="en-GB" dirty="0"/>
                    </a:p>
                  </a:txBody>
                  <a:tcPr/>
                </a:tc>
                <a:tc>
                  <a:txBody>
                    <a:bodyPr/>
                    <a:lstStyle/>
                    <a:p>
                      <a:endParaRPr lang="en-GB" dirty="0"/>
                    </a:p>
                  </a:txBody>
                  <a:tcPr/>
                </a:tc>
                <a:tc>
                  <a:txBody>
                    <a:bodyPr/>
                    <a:lstStyle/>
                    <a:p>
                      <a:endParaRPr lang="en-GB"/>
                    </a:p>
                  </a:txBody>
                  <a:tcPr/>
                </a:tc>
                <a:tc>
                  <a:txBody>
                    <a:bodyPr/>
                    <a:lstStyle/>
                    <a:p>
                      <a:endParaRPr lang="en-GB"/>
                    </a:p>
                  </a:txBody>
                  <a:tcPr/>
                </a:tc>
              </a:tr>
              <a:tr h="504056">
                <a:tc>
                  <a:txBody>
                    <a:bodyPr/>
                    <a:lstStyle/>
                    <a:p>
                      <a:r>
                        <a:rPr lang="en-GB" dirty="0" smtClean="0"/>
                        <a:t>Squat</a:t>
                      </a:r>
                      <a:r>
                        <a:rPr lang="en-GB" baseline="0" dirty="0" smtClean="0"/>
                        <a:t> and side step </a:t>
                      </a:r>
                      <a:endParaRPr lang="en-GB" dirty="0"/>
                    </a:p>
                  </a:txBody>
                  <a:tcPr/>
                </a:tc>
                <a:tc>
                  <a:txBody>
                    <a:bodyPr/>
                    <a:lstStyle/>
                    <a:p>
                      <a:endParaRPr lang="en-GB"/>
                    </a:p>
                  </a:txBody>
                  <a:tcPr/>
                </a:tc>
                <a:tc>
                  <a:txBody>
                    <a:bodyPr/>
                    <a:lstStyle/>
                    <a:p>
                      <a:endParaRPr lang="en-GB" dirty="0"/>
                    </a:p>
                  </a:txBody>
                  <a:tcPr/>
                </a:tc>
                <a:tc>
                  <a:txBody>
                    <a:bodyPr/>
                    <a:lstStyle/>
                    <a:p>
                      <a:endParaRPr lang="en-GB"/>
                    </a:p>
                  </a:txBody>
                  <a:tcPr/>
                </a:tc>
              </a:tr>
              <a:tr h="504056">
                <a:tc>
                  <a:txBody>
                    <a:bodyPr/>
                    <a:lstStyle/>
                    <a:p>
                      <a:r>
                        <a:rPr lang="en-GB" dirty="0" smtClean="0"/>
                        <a:t>Pole weave </a:t>
                      </a:r>
                      <a:endParaRPr lang="en-GB" dirty="0"/>
                    </a:p>
                  </a:txBody>
                  <a:tcPr/>
                </a:tc>
                <a:tc>
                  <a:txBody>
                    <a:bodyPr/>
                    <a:lstStyle/>
                    <a:p>
                      <a:endParaRPr lang="en-GB"/>
                    </a:p>
                  </a:txBody>
                  <a:tcPr/>
                </a:tc>
                <a:tc>
                  <a:txBody>
                    <a:bodyPr/>
                    <a:lstStyle/>
                    <a:p>
                      <a:endParaRPr lang="en-GB"/>
                    </a:p>
                  </a:txBody>
                  <a:tcPr/>
                </a:tc>
                <a:tc>
                  <a:txBody>
                    <a:bodyPr/>
                    <a:lstStyle/>
                    <a:p>
                      <a:endParaRPr lang="en-GB"/>
                    </a:p>
                  </a:txBody>
                  <a:tcPr/>
                </a:tc>
              </a:tr>
              <a:tr h="504056">
                <a:tc>
                  <a:txBody>
                    <a:bodyPr/>
                    <a:lstStyle/>
                    <a:p>
                      <a:r>
                        <a:rPr lang="en-GB" dirty="0" smtClean="0"/>
                        <a:t>Hurdles </a:t>
                      </a:r>
                      <a:endParaRPr lang="en-GB" dirty="0"/>
                    </a:p>
                  </a:txBody>
                  <a:tcPr/>
                </a:tc>
                <a:tc>
                  <a:txBody>
                    <a:bodyPr/>
                    <a:lstStyle/>
                    <a:p>
                      <a:endParaRPr lang="en-GB"/>
                    </a:p>
                  </a:txBody>
                  <a:tcPr/>
                </a:tc>
                <a:tc>
                  <a:txBody>
                    <a:bodyPr/>
                    <a:lstStyle/>
                    <a:p>
                      <a:endParaRPr lang="en-GB"/>
                    </a:p>
                  </a:txBody>
                  <a:tcPr/>
                </a:tc>
                <a:tc>
                  <a:txBody>
                    <a:bodyPr/>
                    <a:lstStyle/>
                    <a:p>
                      <a:endParaRPr lang="en-GB"/>
                    </a:p>
                  </a:txBody>
                  <a:tcPr/>
                </a:tc>
              </a:tr>
              <a:tr h="504056">
                <a:tc>
                  <a:txBody>
                    <a:bodyPr/>
                    <a:lstStyle/>
                    <a:p>
                      <a:r>
                        <a:rPr lang="en-GB" dirty="0" smtClean="0"/>
                        <a:t>Ladders </a:t>
                      </a:r>
                      <a:endParaRPr lang="en-GB" dirty="0"/>
                    </a:p>
                  </a:txBody>
                  <a:tcPr/>
                </a:tc>
                <a:tc>
                  <a:txBody>
                    <a:bodyPr/>
                    <a:lstStyle/>
                    <a:p>
                      <a:endParaRPr lang="en-GB"/>
                    </a:p>
                  </a:txBody>
                  <a:tcPr/>
                </a:tc>
                <a:tc>
                  <a:txBody>
                    <a:bodyPr/>
                    <a:lstStyle/>
                    <a:p>
                      <a:endParaRPr lang="en-GB"/>
                    </a:p>
                  </a:txBody>
                  <a:tcPr/>
                </a:tc>
                <a:tc>
                  <a:txBody>
                    <a:bodyPr/>
                    <a:lstStyle/>
                    <a:p>
                      <a:endParaRPr lang="en-GB"/>
                    </a:p>
                  </a:txBody>
                  <a:tcPr/>
                </a:tc>
              </a:tr>
              <a:tr h="504056">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dirty="0"/>
                    </a:p>
                  </a:txBody>
                  <a:tcPr/>
                </a:tc>
              </a:tr>
            </a:tbl>
          </a:graphicData>
        </a:graphic>
      </p:graphicFrame>
    </p:spTree>
    <p:extLst>
      <p:ext uri="{BB962C8B-B14F-4D97-AF65-F5344CB8AC3E}">
        <p14:creationId xmlns:p14="http://schemas.microsoft.com/office/powerpoint/2010/main" val="32833292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14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171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mtClean="0">
                <a:latin typeface="Arial" charset="0"/>
              </a:rPr>
              <a:t>Evaluations </a:t>
            </a:r>
            <a:endParaRPr lang="en-US" altLang="en-US" b="1" dirty="0" smtClean="0">
              <a:solidFill>
                <a:srgbClr val="FF0000"/>
              </a:solidFill>
              <a:latin typeface="Arial" charset="0"/>
            </a:endParaRPr>
          </a:p>
        </p:txBody>
      </p:sp>
      <p:sp>
        <p:nvSpPr>
          <p:cNvPr id="3" name="Rectangle 2"/>
          <p:cNvSpPr/>
          <p:nvPr/>
        </p:nvSpPr>
        <p:spPr>
          <a:xfrm>
            <a:off x="179512" y="908720"/>
            <a:ext cx="8784976" cy="2308324"/>
          </a:xfrm>
          <a:prstGeom prst="rect">
            <a:avLst/>
          </a:prstGeom>
        </p:spPr>
        <p:txBody>
          <a:bodyPr wrap="square">
            <a:spAutoFit/>
          </a:bodyPr>
          <a:lstStyle/>
          <a:p>
            <a:r>
              <a:rPr lang="en-GB" b="1" dirty="0" smtClean="0">
                <a:solidFill>
                  <a:srgbClr val="FF0000"/>
                </a:solidFill>
              </a:rPr>
              <a:t>COMMENT ON A DIFFERENT ELEMENT OF THE SPEC</a:t>
            </a:r>
          </a:p>
          <a:p>
            <a:endParaRPr lang="en-GB" b="1" dirty="0">
              <a:solidFill>
                <a:srgbClr val="FF0000"/>
              </a:solidFill>
            </a:endParaRPr>
          </a:p>
          <a:p>
            <a:pPr lvl="0" hangingPunct="0"/>
            <a:r>
              <a:rPr lang="en-GB" b="1" dirty="0"/>
              <a:t>Identify</a:t>
            </a:r>
            <a:r>
              <a:rPr lang="en-GB" dirty="0"/>
              <a:t> another part of the specification in relation to the weakness and your training programme.  </a:t>
            </a:r>
          </a:p>
          <a:p>
            <a:pPr hangingPunct="0"/>
            <a:r>
              <a:rPr lang="en-GB" dirty="0"/>
              <a:t> </a:t>
            </a:r>
          </a:p>
          <a:p>
            <a:pPr lvl="0" hangingPunct="0"/>
            <a:r>
              <a:rPr lang="en-GB" b="1" dirty="0"/>
              <a:t>Justify</a:t>
            </a:r>
            <a:r>
              <a:rPr lang="en-GB" dirty="0"/>
              <a:t> how knowledge of this area could improve performance (provide detail).</a:t>
            </a:r>
          </a:p>
          <a:p>
            <a:pPr hangingPunct="0"/>
            <a:r>
              <a:rPr lang="en-GB" dirty="0"/>
              <a:t> </a:t>
            </a:r>
          </a:p>
          <a:p>
            <a:r>
              <a:rPr lang="en-GB" dirty="0"/>
              <a:t>How can we use this knowledge in our future performances?</a:t>
            </a:r>
            <a:endParaRPr lang="en-GB" b="1" dirty="0"/>
          </a:p>
        </p:txBody>
      </p:sp>
      <p:sp>
        <p:nvSpPr>
          <p:cNvPr id="5" name="TextBox 4"/>
          <p:cNvSpPr txBox="1"/>
          <p:nvPr/>
        </p:nvSpPr>
        <p:spPr>
          <a:xfrm>
            <a:off x="5148064" y="3501008"/>
            <a:ext cx="3816424" cy="3046988"/>
          </a:xfrm>
          <a:prstGeom prst="rect">
            <a:avLst/>
          </a:prstGeom>
          <a:noFill/>
          <a:ln w="38100">
            <a:solidFill>
              <a:srgbClr val="FF0000"/>
            </a:solidFill>
          </a:ln>
        </p:spPr>
        <p:txBody>
          <a:bodyPr wrap="square" rtlCol="0">
            <a:spAutoFit/>
          </a:bodyPr>
          <a:lstStyle/>
          <a:p>
            <a:pPr marL="285750" indent="-285750">
              <a:buFont typeface="Arial" panose="020B0604020202020204" pitchFamily="34" charset="0"/>
              <a:buChar char="•"/>
            </a:pPr>
            <a:r>
              <a:rPr lang="en-GB" sz="2400" dirty="0" smtClean="0"/>
              <a:t>Mechanical advantage</a:t>
            </a:r>
          </a:p>
          <a:p>
            <a:pPr marL="285750" indent="-285750">
              <a:buFont typeface="Arial" panose="020B0604020202020204" pitchFamily="34" charset="0"/>
              <a:buChar char="•"/>
            </a:pPr>
            <a:r>
              <a:rPr lang="en-GB" sz="2400" dirty="0" smtClean="0"/>
              <a:t>Training Seasons</a:t>
            </a:r>
          </a:p>
          <a:p>
            <a:pPr marL="285750" indent="-285750">
              <a:buFont typeface="Arial" panose="020B0604020202020204" pitchFamily="34" charset="0"/>
              <a:buChar char="•"/>
            </a:pPr>
            <a:r>
              <a:rPr lang="en-GB" sz="2400" dirty="0" smtClean="0"/>
              <a:t>Skill Classification</a:t>
            </a:r>
          </a:p>
          <a:p>
            <a:pPr marL="285750" indent="-285750">
              <a:buFont typeface="Arial" panose="020B0604020202020204" pitchFamily="34" charset="0"/>
              <a:buChar char="•"/>
            </a:pPr>
            <a:r>
              <a:rPr lang="en-GB" sz="2400" dirty="0" smtClean="0"/>
              <a:t>Goal Setting  </a:t>
            </a:r>
          </a:p>
          <a:p>
            <a:pPr marL="285750" indent="-285750">
              <a:buFont typeface="Arial" panose="020B0604020202020204" pitchFamily="34" charset="0"/>
              <a:buChar char="•"/>
            </a:pPr>
            <a:r>
              <a:rPr lang="en-GB" sz="2400" dirty="0" smtClean="0"/>
              <a:t>Information Processing </a:t>
            </a:r>
          </a:p>
          <a:p>
            <a:pPr marL="285750" indent="-285750">
              <a:buFont typeface="Arial" panose="020B0604020202020204" pitchFamily="34" charset="0"/>
              <a:buChar char="•"/>
            </a:pPr>
            <a:r>
              <a:rPr lang="en-GB" sz="2400" dirty="0" smtClean="0"/>
              <a:t>Guidance and Feedback</a:t>
            </a:r>
          </a:p>
          <a:p>
            <a:pPr marL="285750" indent="-285750">
              <a:buFont typeface="Arial" panose="020B0604020202020204" pitchFamily="34" charset="0"/>
              <a:buChar char="•"/>
            </a:pPr>
            <a:r>
              <a:rPr lang="en-GB" sz="2400" dirty="0" smtClean="0"/>
              <a:t>Aggression </a:t>
            </a:r>
          </a:p>
          <a:p>
            <a:pPr marL="285750" indent="-285750">
              <a:buFont typeface="Arial" panose="020B0604020202020204" pitchFamily="34" charset="0"/>
              <a:buChar char="•"/>
            </a:pPr>
            <a:r>
              <a:rPr lang="en-GB" sz="2400" dirty="0" smtClean="0"/>
              <a:t>Personality types </a:t>
            </a:r>
            <a:endParaRPr lang="en-GB" sz="2400" dirty="0"/>
          </a:p>
        </p:txBody>
      </p:sp>
      <p:sp>
        <p:nvSpPr>
          <p:cNvPr id="6" name="TextBox 5"/>
          <p:cNvSpPr txBox="1"/>
          <p:nvPr/>
        </p:nvSpPr>
        <p:spPr>
          <a:xfrm>
            <a:off x="323528" y="3501008"/>
            <a:ext cx="3816424" cy="2677656"/>
          </a:xfrm>
          <a:prstGeom prst="rect">
            <a:avLst/>
          </a:prstGeom>
          <a:noFill/>
          <a:ln w="38100">
            <a:solidFill>
              <a:srgbClr val="FF0000"/>
            </a:solidFill>
          </a:ln>
        </p:spPr>
        <p:txBody>
          <a:bodyPr wrap="square" rtlCol="0">
            <a:spAutoFit/>
          </a:bodyPr>
          <a:lstStyle/>
          <a:p>
            <a:pPr marL="285750" indent="-285750">
              <a:buFont typeface="Arial" panose="020B0604020202020204" pitchFamily="34" charset="0"/>
              <a:buChar char="•"/>
            </a:pPr>
            <a:r>
              <a:rPr lang="en-GB" sz="2400" dirty="0" smtClean="0"/>
              <a:t>Diet </a:t>
            </a:r>
          </a:p>
          <a:p>
            <a:pPr marL="285750" indent="-285750">
              <a:buFont typeface="Arial" panose="020B0604020202020204" pitchFamily="34" charset="0"/>
              <a:buChar char="•"/>
            </a:pPr>
            <a:r>
              <a:rPr lang="en-GB" sz="2400" dirty="0" smtClean="0"/>
              <a:t>Arousal </a:t>
            </a:r>
          </a:p>
          <a:p>
            <a:pPr marL="285750" indent="-285750">
              <a:buFont typeface="Arial" panose="020B0604020202020204" pitchFamily="34" charset="0"/>
              <a:buChar char="•"/>
            </a:pPr>
            <a:r>
              <a:rPr lang="en-GB" sz="2400" dirty="0" smtClean="0"/>
              <a:t>Training thresholds</a:t>
            </a:r>
          </a:p>
          <a:p>
            <a:pPr marL="285750" indent="-285750">
              <a:buFont typeface="Arial" panose="020B0604020202020204" pitchFamily="34" charset="0"/>
              <a:buChar char="•"/>
            </a:pPr>
            <a:r>
              <a:rPr lang="en-GB" sz="2400" dirty="0" smtClean="0"/>
              <a:t>Injury </a:t>
            </a:r>
          </a:p>
          <a:p>
            <a:pPr marL="285750" indent="-285750">
              <a:buFont typeface="Arial" panose="020B0604020202020204" pitchFamily="34" charset="0"/>
              <a:buChar char="•"/>
            </a:pPr>
            <a:r>
              <a:rPr lang="en-GB" sz="2400" dirty="0" smtClean="0"/>
              <a:t>Oxygen Debt</a:t>
            </a:r>
          </a:p>
          <a:p>
            <a:pPr marL="285750" indent="-285750">
              <a:buFont typeface="Arial" panose="020B0604020202020204" pitchFamily="34" charset="0"/>
              <a:buChar char="•"/>
            </a:pPr>
            <a:r>
              <a:rPr lang="en-GB" sz="2400" dirty="0" smtClean="0"/>
              <a:t>Recovery after exercise</a:t>
            </a:r>
          </a:p>
          <a:p>
            <a:pPr marL="285750" indent="-285750">
              <a:buFont typeface="Arial" panose="020B0604020202020204" pitchFamily="34" charset="0"/>
              <a:buChar char="•"/>
            </a:pPr>
            <a:r>
              <a:rPr lang="en-GB" sz="2400" dirty="0" smtClean="0"/>
              <a:t>Somatotypes </a:t>
            </a:r>
            <a:endParaRPr lang="en-GB" sz="2400" dirty="0"/>
          </a:p>
        </p:txBody>
      </p:sp>
    </p:spTree>
    <p:extLst>
      <p:ext uri="{BB962C8B-B14F-4D97-AF65-F5344CB8AC3E}">
        <p14:creationId xmlns:p14="http://schemas.microsoft.com/office/powerpoint/2010/main" val="528154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2008" y="-27384"/>
            <a:ext cx="8964488"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1" i="0" u="sng" strike="noStrike" cap="none" normalizeH="0" baseline="0" dirty="0" smtClean="0">
                <a:ln>
                  <a:noFill/>
                </a:ln>
                <a:solidFill>
                  <a:schemeClr val="tx1"/>
                </a:solidFill>
                <a:effectLst/>
                <a:latin typeface="Arial" pitchFamily="34" charset="0"/>
                <a:ea typeface="MS Mincho" pitchFamily="49" charset="-128"/>
                <a:cs typeface="Arial" pitchFamily="34" charset="0"/>
              </a:rPr>
              <a:t>Theory for weakness one: Arousal control</a:t>
            </a:r>
            <a:endParaRPr kumimoji="0" lang="en-GB" alt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chemeClr val="tx1"/>
                </a:solidFill>
                <a:effectLst/>
                <a:latin typeface="Arial" pitchFamily="34" charset="0"/>
                <a:ea typeface="MS Mincho" pitchFamily="49" charset="-128"/>
                <a:cs typeface="Arial" pitchFamily="34" charset="0"/>
              </a:rPr>
              <a:t>My chosen area of the course that I think can help my rugby performance is </a:t>
            </a:r>
            <a:r>
              <a:rPr kumimoji="0" lang="en-GB" altLang="en-US" sz="1400" b="0" i="0" u="none" strike="noStrike" cap="none" normalizeH="0" baseline="0" dirty="0" smtClean="0">
                <a:ln>
                  <a:noFill/>
                </a:ln>
                <a:solidFill>
                  <a:srgbClr val="FF0000"/>
                </a:solidFill>
                <a:effectLst/>
                <a:latin typeface="Arial" pitchFamily="34" charset="0"/>
                <a:ea typeface="MS Mincho" pitchFamily="49" charset="-128"/>
                <a:cs typeface="Arial" pitchFamily="34" charset="0"/>
              </a:rPr>
              <a:t>arousal control.  </a:t>
            </a:r>
            <a:endParaRPr kumimoji="0" lang="en-GB" altLang="en-US" sz="1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rgbClr val="FF0000"/>
                </a:solidFill>
                <a:effectLst/>
                <a:latin typeface="Arial" pitchFamily="34" charset="0"/>
                <a:ea typeface="MS Mincho" pitchFamily="49" charset="-128"/>
                <a:cs typeface="Arial" pitchFamily="34" charset="0"/>
              </a:rPr>
              <a:t>Arousal is defined as a physical and mental (physiological &amp; psychological) state of alertness/ readiness varying from deep sleep to intense excitement/ alertness</a:t>
            </a:r>
            <a:r>
              <a:rPr kumimoji="0" lang="en-GB" altLang="en-US" sz="1400" b="0" i="0" u="none" strike="noStrike" cap="none" normalizeH="0" baseline="0" dirty="0" smtClean="0">
                <a:ln>
                  <a:noFill/>
                </a:ln>
                <a:solidFill>
                  <a:schemeClr val="tx1"/>
                </a:solidFill>
                <a:effectLst/>
                <a:latin typeface="Arial" pitchFamily="34" charset="0"/>
                <a:ea typeface="MS Mincho" pitchFamily="49" charset="-128"/>
                <a:cs typeface="Arial" pitchFamily="34" charset="0"/>
              </a:rPr>
              <a:t>. In my case my arousal often shows in how focused, excited, aggressive and alert I am. Every skill in rugby (or any other sport) has a perfect level of arousal </a:t>
            </a:r>
            <a:r>
              <a:rPr kumimoji="0" lang="en-GB" altLang="en-US" sz="1400" b="0" i="0" u="none" strike="noStrike" cap="none" normalizeH="0" baseline="0" dirty="0" smtClean="0">
                <a:ln>
                  <a:noFill/>
                </a:ln>
                <a:solidFill>
                  <a:schemeClr val="tx1"/>
                </a:solidFill>
                <a:effectLst/>
                <a:latin typeface="Cambria"/>
                <a:ea typeface="MS Mincho" pitchFamily="49" charset="-128"/>
                <a:cs typeface="Arial" pitchFamily="34" charset="0"/>
              </a:rPr>
              <a:t>–</a:t>
            </a:r>
            <a:r>
              <a:rPr kumimoji="0" lang="en-GB" altLang="en-US" sz="1400" b="0" i="0" u="none" strike="noStrike" cap="none" normalizeH="0" baseline="0" dirty="0" smtClean="0">
                <a:ln>
                  <a:noFill/>
                </a:ln>
                <a:solidFill>
                  <a:schemeClr val="tx1"/>
                </a:solidFill>
                <a:effectLst/>
                <a:latin typeface="Arial" pitchFamily="34" charset="0"/>
                <a:ea typeface="MS Mincho" pitchFamily="49" charset="-128"/>
                <a:cs typeface="Arial" pitchFamily="34" charset="0"/>
              </a:rPr>
              <a:t> called the optimal point. You can be over or under aroused depending on the arousal level needed to do the skill. </a:t>
            </a:r>
            <a:r>
              <a:rPr kumimoji="0" lang="en-GB" altLang="en-US" sz="1400" b="0" i="0" u="none" strike="noStrike" cap="none" normalizeH="0" baseline="0" dirty="0" smtClean="0">
                <a:ln>
                  <a:noFill/>
                </a:ln>
                <a:solidFill>
                  <a:srgbClr val="FF0000"/>
                </a:solidFill>
                <a:effectLst/>
                <a:latin typeface="Arial" pitchFamily="34" charset="0"/>
                <a:ea typeface="MS Mincho" pitchFamily="49" charset="-128"/>
                <a:cs typeface="Arial" pitchFamily="34" charset="0"/>
              </a:rPr>
              <a:t>The perfect arousal level is known as the optimal point as shown in the Inverted U theory below.</a:t>
            </a:r>
            <a:endParaRPr kumimoji="0" lang="en-GB" altLang="en-US" sz="1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4"/>
          <p:cNvSpPr>
            <a:spLocks noChangeArrowheads="1"/>
          </p:cNvSpPr>
          <p:nvPr/>
        </p:nvSpPr>
        <p:spPr bwMode="auto">
          <a:xfrm>
            <a:off x="72008" y="1617181"/>
            <a:ext cx="8964488"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rgbClr val="FF0000"/>
                </a:solidFill>
                <a:effectLst/>
                <a:ea typeface="MS Mincho" pitchFamily="49" charset="-128"/>
                <a:cs typeface="Arial" pitchFamily="34" charset="0"/>
              </a:rPr>
              <a:t>With specific reference to my mauling, I do believe that I am often over aroused when entering a maul, particularly as a supporting player. I tend to approach a maul with very high arousal, knowing that I must try to help our player keep possession. In the weakness I gave in my analysis, I was aggressive in my approach to the maul and lost focus, entering the maul from the side and being penalised. </a:t>
            </a:r>
            <a:r>
              <a:rPr kumimoji="0" lang="en-GB" altLang="en-US" sz="1400" b="0" i="0" u="none" strike="noStrike" cap="none" normalizeH="0" baseline="0" dirty="0" smtClean="0">
                <a:ln>
                  <a:noFill/>
                </a:ln>
                <a:solidFill>
                  <a:schemeClr val="tx1"/>
                </a:solidFill>
                <a:effectLst/>
                <a:ea typeface="MS Mincho" pitchFamily="49" charset="-128"/>
                <a:cs typeface="Arial" pitchFamily="34" charset="0"/>
              </a:rPr>
              <a:t>By working on how to control my arousal I think I can improve my performance in mauls (and other areas of my game) in future. </a:t>
            </a:r>
            <a:endParaRPr kumimoji="0" lang="en-GB" altLang="en-US" sz="1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chemeClr val="tx1"/>
                </a:solidFill>
                <a:effectLst/>
                <a:ea typeface="MS Mincho" pitchFamily="49" charset="-128"/>
                <a:cs typeface="Arial" pitchFamily="34" charset="0"/>
              </a:rPr>
              <a:t>I am going to use two arousal control techniques:</a:t>
            </a:r>
            <a:endParaRPr kumimoji="0" lang="en-GB" altLang="en-US" sz="1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0" u="none" strike="noStrike" cap="none" normalizeH="0" baseline="0" dirty="0" smtClean="0">
                <a:ln>
                  <a:noFill/>
                </a:ln>
                <a:solidFill>
                  <a:srgbClr val="FF0000"/>
                </a:solidFill>
                <a:effectLst/>
                <a:ea typeface="Cambria" pitchFamily="18" charset="0"/>
                <a:cs typeface="Arial" pitchFamily="34" charset="0"/>
              </a:rPr>
              <a:t>deep breathing</a:t>
            </a:r>
            <a:endParaRPr kumimoji="0" lang="en-GB" altLang="en-US" sz="1400" b="0" i="0" u="none" strike="noStrike" cap="none" normalizeH="0" baseline="0" dirty="0" smtClean="0">
              <a:ln>
                <a:noFill/>
              </a:ln>
              <a:solidFill>
                <a:srgbClr val="FF0000"/>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0" u="none" strike="noStrike" cap="none" normalizeH="0" baseline="0" dirty="0" smtClean="0">
                <a:ln>
                  <a:noFill/>
                </a:ln>
                <a:solidFill>
                  <a:srgbClr val="FF0000"/>
                </a:solidFill>
                <a:effectLst/>
                <a:ea typeface="Cambria" pitchFamily="18" charset="0"/>
                <a:cs typeface="Arial" pitchFamily="34" charset="0"/>
              </a:rPr>
              <a:t>mental rehearsal</a:t>
            </a:r>
            <a:endParaRPr kumimoji="0" lang="en-GB" altLang="en-US" sz="1400" b="0" i="0" u="none" strike="noStrike" cap="none" normalizeH="0" baseline="0" dirty="0" smtClean="0">
              <a:ln>
                <a:noFill/>
              </a:ln>
              <a:solidFill>
                <a:srgbClr val="FF0000"/>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chemeClr val="tx1"/>
                </a:solidFill>
                <a:effectLst/>
                <a:ea typeface="Cambria" pitchFamily="18" charset="0"/>
                <a:cs typeface="Arial" pitchFamily="34" charset="0"/>
              </a:rPr>
              <a:t>Deep breathing involves taking slow, deep breaths so that the body can relax. In my case, I will aim to do this in between </a:t>
            </a:r>
            <a:r>
              <a:rPr kumimoji="0" lang="en-GB" altLang="en-US" sz="1400" b="0" i="0" u="none" strike="noStrike" cap="none" normalizeH="0" baseline="0" dirty="0" smtClean="0">
                <a:ln>
                  <a:noFill/>
                </a:ln>
                <a:solidFill>
                  <a:schemeClr val="tx1"/>
                </a:solidFill>
                <a:effectLst/>
                <a:latin typeface="Cambria"/>
                <a:ea typeface="Cambria" pitchFamily="18" charset="0"/>
                <a:cs typeface="Arial" pitchFamily="34" charset="0"/>
              </a:rPr>
              <a:t>‘</a:t>
            </a:r>
            <a:r>
              <a:rPr kumimoji="0" lang="en-GB" altLang="en-US" sz="1400" b="0" i="0" u="none" strike="noStrike" cap="none" normalizeH="0" baseline="0" dirty="0" smtClean="0">
                <a:ln>
                  <a:noFill/>
                </a:ln>
                <a:solidFill>
                  <a:schemeClr val="tx1"/>
                </a:solidFill>
                <a:effectLst/>
                <a:ea typeface="Cambria" pitchFamily="18" charset="0"/>
                <a:cs typeface="Arial" pitchFamily="34" charset="0"/>
              </a:rPr>
              <a:t>phases of play</a:t>
            </a:r>
            <a:r>
              <a:rPr kumimoji="0" lang="en-GB" altLang="en-US" sz="1400" b="0" i="0" u="none" strike="noStrike" cap="none" normalizeH="0" baseline="0" dirty="0" smtClean="0">
                <a:ln>
                  <a:noFill/>
                </a:ln>
                <a:solidFill>
                  <a:schemeClr val="tx1"/>
                </a:solidFill>
                <a:effectLst/>
                <a:latin typeface="Cambria"/>
                <a:ea typeface="Cambria" pitchFamily="18" charset="0"/>
                <a:cs typeface="Arial" pitchFamily="34" charset="0"/>
              </a:rPr>
              <a:t>’</a:t>
            </a:r>
            <a:r>
              <a:rPr kumimoji="0" lang="en-GB" altLang="en-US" sz="1400" b="0" i="0" u="none" strike="noStrike" cap="none" normalizeH="0" baseline="0" dirty="0" smtClean="0">
                <a:ln>
                  <a:noFill/>
                </a:ln>
                <a:solidFill>
                  <a:schemeClr val="tx1"/>
                </a:solidFill>
                <a:effectLst/>
                <a:ea typeface="Cambria" pitchFamily="18" charset="0"/>
                <a:cs typeface="Arial" pitchFamily="34" charset="0"/>
              </a:rPr>
              <a:t>, trying to relax my muscles and focus on my breathing. If for example a penalty is given, I will take the chance to slow my breathing rate and take deeper breaths. If a maul then follows as play starts, hopefully my arousal will be closer to what is needed. For a maul, a fairly high level is needed, but if it is too high and not controlled, you can end up doing something wrong </a:t>
            </a:r>
            <a:r>
              <a:rPr kumimoji="0" lang="en-GB" altLang="en-US" sz="1400" b="0" i="0" u="none" strike="noStrike" cap="none" normalizeH="0" baseline="0" dirty="0" smtClean="0">
                <a:ln>
                  <a:noFill/>
                </a:ln>
                <a:solidFill>
                  <a:schemeClr val="tx1"/>
                </a:solidFill>
                <a:effectLst/>
                <a:latin typeface="Cambria"/>
                <a:ea typeface="Cambria" pitchFamily="18" charset="0"/>
                <a:cs typeface="Arial" pitchFamily="34" charset="0"/>
              </a:rPr>
              <a:t>–</a:t>
            </a:r>
            <a:r>
              <a:rPr kumimoji="0" lang="en-GB" altLang="en-US" sz="1400" b="0" i="0" u="none" strike="noStrike" cap="none" normalizeH="0" baseline="0" dirty="0" smtClean="0">
                <a:ln>
                  <a:noFill/>
                </a:ln>
                <a:solidFill>
                  <a:schemeClr val="tx1"/>
                </a:solidFill>
                <a:effectLst/>
                <a:ea typeface="Cambria" pitchFamily="18" charset="0"/>
                <a:cs typeface="Arial" pitchFamily="34" charset="0"/>
              </a:rPr>
              <a:t> like I did in my weakness. This is shown in the diagram below- marked as an X. : 1205</a:t>
            </a:r>
            <a:endParaRPr kumimoji="0" lang="en-GB" altLang="en-US" sz="1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400" b="0" i="0" u="none" strike="noStrike" cap="none" normalizeH="0" baseline="0" dirty="0" smtClean="0">
              <a:ln>
                <a:noFill/>
              </a:ln>
              <a:solidFill>
                <a:schemeClr val="tx1"/>
              </a:solidFill>
              <a:effectLst/>
              <a:cs typeface="Arial" pitchFamily="34" charset="0"/>
            </a:endParaRPr>
          </a:p>
        </p:txBody>
      </p:sp>
      <p:sp>
        <p:nvSpPr>
          <p:cNvPr id="5" name="Rectangle 5"/>
          <p:cNvSpPr>
            <a:spLocks noChangeArrowheads="1"/>
          </p:cNvSpPr>
          <p:nvPr/>
        </p:nvSpPr>
        <p:spPr bwMode="auto">
          <a:xfrm>
            <a:off x="72008" y="4725144"/>
            <a:ext cx="8964488"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chemeClr val="tx1"/>
                </a:solidFill>
                <a:effectLst/>
                <a:latin typeface="Arial" pitchFamily="34" charset="0"/>
                <a:ea typeface="MS Mincho" pitchFamily="49" charset="-128"/>
                <a:cs typeface="Arial" pitchFamily="34" charset="0"/>
              </a:rPr>
              <a:t>Mental rehearsal is a technique, which involves picturing the perfect performance in your head. For a weakness like mauling, I could do this when looking at mauls I am not involved in- picturing mentally how I would enter the maul if I needed to. As a winger I get lots of time without the ball and can picture the correct technique in moments of not being involved. Picturing the correct technique will hopefully help me focus and control my arousal level so that I am at the correct level for each skill I do- particularly when mauling. I can also use mental rehearsal when approaching a maul, picturing how my technique will be perfect before actually joining as a player. My mental rehearsal can also be used in training drills when I train on a Tuesday night with my team. If I am the ball carrier, I can picture myself taking the hit and turning in between goes of the drill. This should focus my thoughts and control my arousal.</a:t>
            </a:r>
            <a:r>
              <a:rPr kumimoji="0" lang="en-GB" altLang="en-US" sz="1400" b="0" i="0" u="none" strike="noStrike" cap="none" normalizeH="0" baseline="0" dirty="0" smtClean="0">
                <a:ln>
                  <a:noFill/>
                </a:ln>
                <a:solidFill>
                  <a:schemeClr val="tx1"/>
                </a:solidFill>
                <a:effectLst/>
                <a:latin typeface="Arial" pitchFamily="34" charset="0"/>
                <a:cs typeface="Arial" pitchFamily="34" charset="0"/>
              </a:rPr>
              <a:t> </a:t>
            </a:r>
          </a:p>
        </p:txBody>
      </p:sp>
    </p:spTree>
    <p:extLst>
      <p:ext uri="{BB962C8B-B14F-4D97-AF65-F5344CB8AC3E}">
        <p14:creationId xmlns:p14="http://schemas.microsoft.com/office/powerpoint/2010/main" val="1894325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908719"/>
            <a:ext cx="7128792" cy="4524315"/>
          </a:xfrm>
          <a:prstGeom prst="rect">
            <a:avLst/>
          </a:prstGeom>
        </p:spPr>
        <p:txBody>
          <a:bodyPr wrap="square">
            <a:spAutoFit/>
          </a:bodyPr>
          <a:lstStyle/>
          <a:p>
            <a:pPr algn="ctr"/>
            <a:r>
              <a:rPr lang="en-GB" sz="3600" b="1" dirty="0"/>
              <a:t>TOP TIPS:</a:t>
            </a:r>
          </a:p>
          <a:p>
            <a:pPr marL="571500" lvl="0" indent="-571500">
              <a:buFont typeface="Arial" panose="020B0604020202020204" pitchFamily="34" charset="0"/>
              <a:buChar char="•"/>
            </a:pPr>
            <a:r>
              <a:rPr lang="en-GB" sz="3600" dirty="0"/>
              <a:t>Be really specific with your strengths and weaknesses.</a:t>
            </a:r>
          </a:p>
          <a:p>
            <a:pPr marL="571500" lvl="0" indent="-571500">
              <a:buFont typeface="Arial" panose="020B0604020202020204" pitchFamily="34" charset="0"/>
              <a:buChar char="•"/>
            </a:pPr>
            <a:r>
              <a:rPr lang="en-GB" sz="3600" dirty="0"/>
              <a:t>Provide lots of detail.</a:t>
            </a:r>
          </a:p>
          <a:p>
            <a:pPr marL="571500" lvl="0" indent="-571500">
              <a:buFont typeface="Arial" panose="020B0604020202020204" pitchFamily="34" charset="0"/>
              <a:buChar char="•"/>
            </a:pPr>
            <a:r>
              <a:rPr lang="en-GB" sz="3600" dirty="0"/>
              <a:t>Use sports specific terminology.</a:t>
            </a:r>
          </a:p>
          <a:p>
            <a:pPr marL="571500" lvl="0" indent="-571500">
              <a:buFont typeface="Arial" panose="020B0604020202020204" pitchFamily="34" charset="0"/>
              <a:buChar char="•"/>
            </a:pPr>
            <a:r>
              <a:rPr lang="en-GB" sz="3600" dirty="0"/>
              <a:t>Use images to support the strengths and weakness / images of yourself are even better!!! </a:t>
            </a:r>
            <a:endParaRPr lang="en-GB" sz="3600" dirty="0" smtClean="0"/>
          </a:p>
        </p:txBody>
      </p:sp>
    </p:spTree>
    <p:extLst>
      <p:ext uri="{BB962C8B-B14F-4D97-AF65-F5344CB8AC3E}">
        <p14:creationId xmlns:p14="http://schemas.microsoft.com/office/powerpoint/2010/main" val="206687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2080</Words>
  <Application>Microsoft Office PowerPoint</Application>
  <PresentationFormat>On-screen Show (4:3)</PresentationFormat>
  <Paragraphs>312</Paragraphs>
  <Slides>26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Cambria</vt:lpstr>
      <vt:lpstr>MS Mincho</vt:lpstr>
      <vt:lpstr>Tahoma</vt:lpstr>
      <vt:lpstr>Times New Roman</vt:lpstr>
      <vt:lpstr>Office Theme</vt:lpstr>
      <vt:lpstr>Analysis and Evaluation Task</vt:lpstr>
      <vt:lpstr>PowerPoint Presentation</vt:lpstr>
      <vt:lpstr>Identify Strengths </vt:lpstr>
      <vt:lpstr>Identify Weakness </vt:lpstr>
      <vt:lpstr>Evaluations </vt:lpstr>
      <vt:lpstr>Evaluations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Extended Writing</vt:lpstr>
      <vt:lpstr>PowerPoint Presentation</vt:lpstr>
      <vt:lpstr>PowerPoint Presentation</vt:lpstr>
      <vt:lpstr>Apply it – extended writing planning</vt:lpstr>
      <vt:lpstr>Apply it – extended writing planning</vt:lpstr>
      <vt:lpstr>Apply it – extended writing planning</vt:lpstr>
      <vt:lpstr>Apply it – extended writing planning</vt:lpstr>
      <vt:lpstr>Apply it – extended writing planning</vt:lpstr>
      <vt:lpstr>Apply it – extended writing planning</vt:lpstr>
      <vt:lpstr>Apply it – extended writing planning</vt:lpstr>
      <vt:lpstr>Apply it – extended writing planning</vt:lpstr>
      <vt:lpstr>Application…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and Evaluation Task</dc:title>
  <dc:creator>Rosanna Steel</dc:creator>
  <cp:lastModifiedBy>Rosanna Steel</cp:lastModifiedBy>
  <cp:revision>12</cp:revision>
  <dcterms:created xsi:type="dcterms:W3CDTF">2018-06-22T09:50:18Z</dcterms:created>
  <dcterms:modified xsi:type="dcterms:W3CDTF">2020-06-09T09:20:57Z</dcterms:modified>
</cp:coreProperties>
</file>