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8" autoAdjust="0"/>
  </p:normalViewPr>
  <p:slideViewPr>
    <p:cSldViewPr>
      <p:cViewPr varScale="1">
        <p:scale>
          <a:sx n="61" d="100"/>
          <a:sy n="61" d="100"/>
        </p:scale>
        <p:origin x="42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247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A027F-8955-4414-AF37-DE74EDF9639B}" type="datetimeFigureOut">
              <a:rPr lang="en-GB" smtClean="0"/>
              <a:t>03/12/19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9D8CEF-8CA7-48AB-B59B-3C5878C4F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746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About G. Boole: </a:t>
            </a:r>
          </a:p>
          <a:p>
            <a:r>
              <a:rPr lang="en-US" dirty="0" smtClean="0"/>
              <a:t>http://</a:t>
            </a:r>
            <a:r>
              <a:rPr lang="en-US" dirty="0" err="1" smtClean="0"/>
              <a:t>www.google.co.uk/imgres?imgurl</a:t>
            </a:r>
            <a:r>
              <a:rPr lang="en-US" dirty="0" smtClean="0"/>
              <a:t>=http://library.thinkquest.org/C0126120/boole.jpg&amp;imgrefurl=http://</a:t>
            </a:r>
          </a:p>
          <a:p>
            <a:r>
              <a:rPr lang="en-US" dirty="0" smtClean="0"/>
              <a:t>http://</a:t>
            </a:r>
            <a:r>
              <a:rPr lang="en-US" dirty="0" err="1" smtClean="0"/>
              <a:t>www.kerryr.net/pioneers/boole.htm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E9594-E953-724B-856A-FAC5B2C23C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373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03/12/19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03/12/19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03/12/19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03/12/19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03/12/19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03/12/19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03/12/19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03/12/19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03/12/19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03/12/19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03/12/19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BD97D-0119-4F06-8C61-36DA9559F149}" type="datetimeFigureOut">
              <a:rPr lang="en-GB" smtClean="0"/>
              <a:pPr/>
              <a:t>03/12/19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 cstate="print"/>
          <a:srcRect t="1176"/>
          <a:stretch>
            <a:fillRect/>
          </a:stretch>
        </p:blipFill>
        <p:spPr bwMode="auto">
          <a:xfrm>
            <a:off x="76200" y="0"/>
            <a:ext cx="3556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1001" y="5138916"/>
            <a:ext cx="51054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2000" b="1" i="0" u="none" strike="noStrike" normalizeH="0" baseline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/>
                <a:ea typeface="Times New Roman" pitchFamily="-110" charset="0"/>
                <a:cs typeface="Comic Sans MS"/>
              </a:rPr>
              <a:t>Did you know?</a:t>
            </a:r>
            <a:endParaRPr lang="en-US" sz="2000" b="1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r>
              <a:rPr lang="en-US" sz="2000" b="1" dirty="0" smtClean="0">
                <a:solidFill>
                  <a:srgbClr val="0000FF"/>
                </a:solidFill>
                <a:latin typeface="Chalkboard"/>
                <a:cs typeface="Chalkboard"/>
              </a:rPr>
              <a:t>George </a:t>
            </a:r>
            <a:r>
              <a:rPr lang="en-US" sz="2000" b="1" dirty="0">
                <a:solidFill>
                  <a:srgbClr val="0000FF"/>
                </a:solidFill>
                <a:latin typeface="Chalkboard"/>
                <a:cs typeface="Chalkboard"/>
              </a:rPr>
              <a:t>Boole</a:t>
            </a:r>
            <a:r>
              <a:rPr lang="en-US" sz="2000" b="1" dirty="0" smtClean="0">
                <a:solidFill>
                  <a:srgbClr val="0000FF"/>
                </a:solidFill>
                <a:latin typeface="Chalkboard"/>
                <a:cs typeface="Chalkboard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halkboard"/>
                <a:cs typeface="Chalkboard"/>
              </a:rPr>
              <a:t>Inventor of the idea of binary logic. He </a:t>
            </a:r>
            <a:r>
              <a:rPr lang="en-US" b="1" dirty="0" smtClean="0">
                <a:latin typeface="Chalkboard"/>
                <a:cs typeface="Chalkboard"/>
              </a:rPr>
              <a:t>was </a:t>
            </a:r>
            <a:r>
              <a:rPr lang="en-US" b="1" dirty="0">
                <a:latin typeface="Chalkboard"/>
                <a:cs typeface="Chalkboard"/>
              </a:rPr>
              <a:t>born</a:t>
            </a:r>
            <a:r>
              <a:rPr lang="en-US" b="1" dirty="0" smtClean="0">
                <a:latin typeface="Chalkboard"/>
                <a:cs typeface="Chalkboard"/>
              </a:rPr>
              <a:t> in Lincoln, </a:t>
            </a:r>
            <a:r>
              <a:rPr lang="en-US" b="1" dirty="0">
                <a:latin typeface="Chalkboard"/>
                <a:cs typeface="Chalkboard"/>
              </a:rPr>
              <a:t>England</a:t>
            </a:r>
            <a:r>
              <a:rPr lang="en-US" b="1" dirty="0" smtClean="0">
                <a:latin typeface="Chalkboard"/>
                <a:cs typeface="Chalkboard"/>
              </a:rPr>
              <a:t> and he was </a:t>
            </a:r>
            <a:r>
              <a:rPr lang="en-US" b="1" dirty="0">
                <a:latin typeface="Chalkboard"/>
                <a:cs typeface="Chalkboard"/>
              </a:rPr>
              <a:t>the son of a shoemaker in a low class family.</a:t>
            </a:r>
            <a:r>
              <a:rPr lang="en-US" b="1" dirty="0" smtClean="0">
                <a:latin typeface="Chalkboard"/>
                <a:cs typeface="Chalkboard"/>
              </a:rPr>
              <a:t> </a:t>
            </a:r>
            <a:endParaRPr lang="en-US" b="1" dirty="0">
              <a:latin typeface="Chalkboard"/>
              <a:cs typeface="Chalkboard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87401" y="4114800"/>
            <a:ext cx="35559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Comic Sans MS"/>
                <a:cs typeface="Comic Sans MS"/>
              </a:rPr>
              <a:t>George Boole,</a:t>
            </a:r>
          </a:p>
          <a:p>
            <a:r>
              <a:rPr lang="en-US" sz="2800" b="1" dirty="0" smtClean="0">
                <a:latin typeface="Comic Sans MS"/>
                <a:cs typeface="Comic Sans MS"/>
              </a:rPr>
              <a:t>(1815-1864)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4343400" y="1487269"/>
            <a:ext cx="44095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/>
                <a:cs typeface="Comic Sans MS"/>
              </a:rPr>
              <a:t>Lesson Objectives:</a:t>
            </a:r>
          </a:p>
        </p:txBody>
      </p:sp>
      <p:sp>
        <p:nvSpPr>
          <p:cNvPr id="9" name="Rectangle 8"/>
          <p:cNvSpPr/>
          <p:nvPr/>
        </p:nvSpPr>
        <p:spPr>
          <a:xfrm>
            <a:off x="3657600" y="2287012"/>
            <a:ext cx="5486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latin typeface="Comic Sans MS"/>
                <a:cs typeface="Comic Sans MS"/>
              </a:rPr>
              <a:t>To understand the functions of  logic gates.</a:t>
            </a:r>
          </a:p>
          <a:p>
            <a:pPr marL="457200" indent="-457200"/>
            <a:endParaRPr lang="en-US" sz="2400" b="1" dirty="0" smtClean="0">
              <a:latin typeface="Comic Sans MS"/>
              <a:cs typeface="Comic Sans MS"/>
            </a:endParaRPr>
          </a:p>
          <a:p>
            <a:r>
              <a:rPr lang="en-US" sz="2400" b="1" dirty="0" smtClean="0">
                <a:latin typeface="Comic Sans MS"/>
                <a:cs typeface="Comic Sans MS"/>
              </a:rPr>
              <a:t>2. To apply gained knowledge to answer a number of example questions.    </a:t>
            </a:r>
          </a:p>
          <a:p>
            <a:r>
              <a:rPr lang="en-US" sz="2400" b="1" dirty="0" smtClean="0">
                <a:latin typeface="Comic Sans MS"/>
                <a:cs typeface="Comic Sans MS"/>
              </a:rPr>
              <a:t> 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443425" y="304800"/>
            <a:ext cx="42681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Binary logic</a:t>
            </a:r>
            <a:endParaRPr lang="en-GB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Binary Logic Intro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You now know that all forms of information (text, pictures, colours, sounds, etc.) are represented in computers as binary numbers.</a:t>
            </a:r>
          </a:p>
          <a:p>
            <a:r>
              <a:rPr lang="en-GB" dirty="0" smtClean="0"/>
              <a:t>Inside the processor there are electronic circuits called </a:t>
            </a:r>
            <a:r>
              <a:rPr lang="en-GB" b="1" i="1" dirty="0" smtClean="0"/>
              <a:t>logic gates </a:t>
            </a:r>
            <a:r>
              <a:rPr lang="en-GB" dirty="0" smtClean="0"/>
              <a:t>that are used to make changes to these numbers.</a:t>
            </a:r>
            <a:endParaRPr lang="en-GB" dirty="0"/>
          </a:p>
        </p:txBody>
      </p:sp>
      <p:pic>
        <p:nvPicPr>
          <p:cNvPr id="1026" name="Picture 2" descr="C:\Users\jwhight\Desktop\pro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4293096"/>
            <a:ext cx="2569468" cy="22154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Binary Logic Intro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Binary information is carried around the computer as electrical signals on wires.</a:t>
            </a:r>
          </a:p>
          <a:p>
            <a:r>
              <a:rPr lang="en-GB" dirty="0" smtClean="0"/>
              <a:t>The wires that bring </a:t>
            </a:r>
            <a:r>
              <a:rPr lang="en-GB" smtClean="0"/>
              <a:t>electric pulses </a:t>
            </a:r>
            <a:r>
              <a:rPr lang="en-GB" dirty="0" smtClean="0"/>
              <a:t>into a logic gate are called </a:t>
            </a:r>
            <a:r>
              <a:rPr lang="en-GB" b="1" i="1" dirty="0" smtClean="0"/>
              <a:t>inputs</a:t>
            </a:r>
            <a:r>
              <a:rPr lang="en-GB" dirty="0" smtClean="0"/>
              <a:t>.</a:t>
            </a:r>
          </a:p>
          <a:p>
            <a:r>
              <a:rPr lang="en-GB" dirty="0" smtClean="0"/>
              <a:t>A single wire carries away the </a:t>
            </a:r>
            <a:r>
              <a:rPr lang="en-GB" b="1" i="1" dirty="0" smtClean="0"/>
              <a:t>output</a:t>
            </a:r>
            <a:r>
              <a:rPr lang="en-GB" dirty="0" smtClean="0"/>
              <a:t> of a logic gate.</a:t>
            </a:r>
          </a:p>
          <a:p>
            <a:r>
              <a:rPr lang="en-GB" b="1" dirty="0" smtClean="0"/>
              <a:t>The 3 most basic kinds of logic gate are called NOT, AND </a:t>
            </a:r>
            <a:r>
              <a:rPr lang="en-GB" b="1" dirty="0" err="1" smtClean="0"/>
              <a:t>and</a:t>
            </a:r>
            <a:r>
              <a:rPr lang="en-GB" b="1" dirty="0" smtClean="0"/>
              <a:t> OR.</a:t>
            </a:r>
            <a:endParaRPr lang="en-GB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NOT gates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3"/>
            <a:ext cx="8229600" cy="3312368"/>
          </a:xfrm>
        </p:spPr>
        <p:txBody>
          <a:bodyPr/>
          <a:lstStyle/>
          <a:p>
            <a:r>
              <a:rPr lang="en-GB" dirty="0" smtClean="0"/>
              <a:t>A NOT gate has one input and one output.  If there is a 1 going into the circuit a 0 will come out. If there is a 0 going into the circuit a 1 will come out. This can be shown in a truth table: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87624" y="4437112"/>
          <a:ext cx="216024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108012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Input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Output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0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</a:t>
                      </a:r>
                      <a:endParaRPr lang="en-GB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0</a:t>
                      </a:r>
                      <a:endParaRPr lang="en-GB" sz="24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7" name="Picture 1" descr="http://ts4.mm.bing.net/th?id=H.4781175677585623&amp;pid=15.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4077072"/>
            <a:ext cx="3384376" cy="17812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716016" y="5517232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 circuit diagrams, this is the symbol for a NOT gate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AND gates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3"/>
            <a:ext cx="8229600" cy="2448271"/>
          </a:xfrm>
        </p:spPr>
        <p:txBody>
          <a:bodyPr>
            <a:normAutofit/>
          </a:bodyPr>
          <a:lstStyle/>
          <a:p>
            <a:r>
              <a:rPr lang="en-GB" dirty="0" smtClean="0"/>
              <a:t>An AND gate has two inputs and one output.  Only a 1 arriving on both inputs produces 1 for output.  This can be shown in truth table: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99592" y="3645024"/>
          <a:ext cx="2664297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8099"/>
                <a:gridCol w="888099"/>
                <a:gridCol w="888099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Input 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Input 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Output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0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0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0</a:t>
                      </a:r>
                      <a:endParaRPr lang="en-GB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0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0</a:t>
                      </a:r>
                      <a:endParaRPr lang="en-GB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0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0</a:t>
                      </a:r>
                      <a:endParaRPr lang="en-GB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</a:t>
                      </a:r>
                      <a:endParaRPr lang="en-GB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16016" y="5517232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 circuit diagrams, this is the symbol for an AND gate</a:t>
            </a:r>
            <a:endParaRPr lang="en-GB" dirty="0"/>
          </a:p>
        </p:txBody>
      </p:sp>
      <p:pic>
        <p:nvPicPr>
          <p:cNvPr id="3073" name="Picture 1" descr="http://www.circuitstoday.com/wp-content/uploads/2011/11/AND-GATE-Symbo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3861048"/>
            <a:ext cx="3146750" cy="1656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OR gate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3"/>
            <a:ext cx="8229600" cy="2448271"/>
          </a:xfrm>
        </p:spPr>
        <p:txBody>
          <a:bodyPr>
            <a:normAutofit/>
          </a:bodyPr>
          <a:lstStyle/>
          <a:p>
            <a:r>
              <a:rPr lang="en-GB" dirty="0" smtClean="0"/>
              <a:t>An OR gate has two inputs and one output.  </a:t>
            </a:r>
            <a:r>
              <a:rPr lang="en-GB" smtClean="0"/>
              <a:t>A 1 </a:t>
            </a:r>
            <a:r>
              <a:rPr lang="en-GB" dirty="0" smtClean="0"/>
              <a:t>arriving on either of the two inputs produces </a:t>
            </a:r>
            <a:r>
              <a:rPr lang="en-GB" smtClean="0"/>
              <a:t>an output of 1.  </a:t>
            </a:r>
            <a:r>
              <a:rPr lang="en-GB" dirty="0" smtClean="0"/>
              <a:t>This can be shown in truth table: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71600" y="3573016"/>
          <a:ext cx="2664297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8099"/>
                <a:gridCol w="888099"/>
                <a:gridCol w="888099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Input 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Input 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Output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0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0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0</a:t>
                      </a:r>
                      <a:endParaRPr lang="en-GB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0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</a:t>
                      </a:r>
                      <a:endParaRPr lang="en-GB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0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</a:t>
                      </a:r>
                      <a:endParaRPr lang="en-GB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</a:t>
                      </a:r>
                      <a:endParaRPr lang="en-GB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76056" y="5517232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 circuit diagrams, this is the symbol for a OR gate</a:t>
            </a:r>
            <a:endParaRPr lang="en-GB" dirty="0"/>
          </a:p>
        </p:txBody>
      </p:sp>
      <p:pic>
        <p:nvPicPr>
          <p:cNvPr id="2050" name="Picture 2" descr="http://www.circuitstoday.com/wp-content/uploads/2011/11/OR-Gate-Symbo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3717032"/>
            <a:ext cx="3557195" cy="18722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Combined Circuits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9"/>
            <a:ext cx="8229600" cy="2304255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The outputs from logic gates can be recombined and fed into other logic gates as new inputs!</a:t>
            </a:r>
          </a:p>
          <a:p>
            <a:r>
              <a:rPr lang="en-GB" dirty="0" smtClean="0"/>
              <a:t>In this way, binary numbers can be processed or changed.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2915816" y="3645024"/>
            <a:ext cx="2880320" cy="1656184"/>
            <a:chOff x="1979712" y="4293096"/>
            <a:chExt cx="2880320" cy="1656184"/>
          </a:xfrm>
        </p:grpSpPr>
        <p:pic>
          <p:nvPicPr>
            <p:cNvPr id="6" name="Picture 2" descr="http://www.circuitstoday.com/wp-content/uploads/2011/11/OR-Gate-Symbol.jpg"/>
            <p:cNvPicPr>
              <a:picLocks noChangeAspect="1" noChangeArrowheads="1"/>
            </p:cNvPicPr>
            <p:nvPr/>
          </p:nvPicPr>
          <p:blipFill>
            <a:blip r:embed="rId2" cstate="print"/>
            <a:srcRect l="7017" t="19231" r="12281" b="15385"/>
            <a:stretch>
              <a:fillRect/>
            </a:stretch>
          </p:blipFill>
          <p:spPr bwMode="auto">
            <a:xfrm>
              <a:off x="3203848" y="4293096"/>
              <a:ext cx="1656184" cy="1656184"/>
            </a:xfrm>
            <a:prstGeom prst="rect">
              <a:avLst/>
            </a:prstGeom>
            <a:noFill/>
          </p:spPr>
        </p:pic>
        <p:pic>
          <p:nvPicPr>
            <p:cNvPr id="4" name="Picture 1" descr="http://www.circuitstoday.com/wp-content/uploads/2011/11/AND-GATE-Symbol.jpg"/>
            <p:cNvPicPr>
              <a:picLocks noChangeAspect="1" noChangeArrowheads="1"/>
            </p:cNvPicPr>
            <p:nvPr/>
          </p:nvPicPr>
          <p:blipFill>
            <a:blip r:embed="rId3" cstate="print"/>
            <a:srcRect l="7407" r="22222"/>
            <a:stretch>
              <a:fillRect/>
            </a:stretch>
          </p:blipFill>
          <p:spPr bwMode="auto">
            <a:xfrm>
              <a:off x="1979712" y="4293096"/>
              <a:ext cx="1368152" cy="871676"/>
            </a:xfrm>
            <a:prstGeom prst="rect">
              <a:avLst/>
            </a:prstGeom>
            <a:noFill/>
          </p:spPr>
        </p:pic>
        <p:pic>
          <p:nvPicPr>
            <p:cNvPr id="5" name="Picture 2" descr="http://www.circuitstoday.com/wp-content/uploads/2011/11/OR-Gate-Symbol.jpg"/>
            <p:cNvPicPr>
              <a:picLocks noChangeAspect="1" noChangeArrowheads="1"/>
            </p:cNvPicPr>
            <p:nvPr/>
          </p:nvPicPr>
          <p:blipFill>
            <a:blip r:embed="rId2" cstate="print"/>
            <a:srcRect l="18868" t="20000" r="20755" b="13333"/>
            <a:stretch>
              <a:fillRect/>
            </a:stretch>
          </p:blipFill>
          <p:spPr bwMode="auto">
            <a:xfrm>
              <a:off x="2195736" y="5085184"/>
              <a:ext cx="1152128" cy="720080"/>
            </a:xfrm>
            <a:prstGeom prst="rect">
              <a:avLst/>
            </a:prstGeom>
            <a:noFill/>
          </p:spPr>
        </p:pic>
      </p:grpSp>
      <p:sp>
        <p:nvSpPr>
          <p:cNvPr id="8" name="TextBox 7"/>
          <p:cNvSpPr txBox="1"/>
          <p:nvPr/>
        </p:nvSpPr>
        <p:spPr>
          <a:xfrm>
            <a:off x="323528" y="3717032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diagram shows an AND gate and an OR gate feeding into another OR gate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771800" y="378904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1</a:t>
            </a:r>
            <a:endParaRPr lang="en-GB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2771800" y="4437112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1</a:t>
            </a:r>
            <a:endParaRPr lang="en-GB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4211960" y="4437112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1</a:t>
            </a:r>
            <a:endParaRPr lang="en-GB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71800" y="414908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0</a:t>
            </a:r>
            <a:endParaRPr lang="en-GB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6516216" y="4005064"/>
            <a:ext cx="19169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the inputs are as shown then the combined output will be 1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4211960" y="3717032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0</a:t>
            </a:r>
            <a:endParaRPr lang="en-GB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2771800" y="4797152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0</a:t>
            </a:r>
            <a:endParaRPr lang="en-GB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5940152" y="4293096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1</a:t>
            </a:r>
            <a:endParaRPr lang="en-GB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1196752"/>
            <a:ext cx="1344717" cy="1062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Oval Callout 36"/>
          <p:cNvSpPr/>
          <p:nvPr/>
        </p:nvSpPr>
        <p:spPr>
          <a:xfrm>
            <a:off x="4932040" y="1340768"/>
            <a:ext cx="2485558" cy="407122"/>
          </a:xfrm>
          <a:prstGeom prst="wedgeEllipseCallout">
            <a:avLst>
              <a:gd name="adj1" fmla="val 50019"/>
              <a:gd name="adj2" fmla="val 10825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776075"/>
            <a:ext cx="1759496" cy="308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32"/>
          <p:cNvPicPr/>
          <p:nvPr/>
        </p:nvPicPr>
        <p:blipFill>
          <a:blip r:embed="rId4" cstate="print"/>
          <a:srcRect b="3254"/>
          <a:stretch>
            <a:fillRect/>
          </a:stretch>
        </p:blipFill>
        <p:spPr bwMode="auto">
          <a:xfrm>
            <a:off x="6305600" y="3861048"/>
            <a:ext cx="2838400" cy="270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286797" y="76200"/>
            <a:ext cx="86776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halkboard"/>
                <a:cs typeface="Chalkboard"/>
              </a:rPr>
              <a:t>Here’s how combined logic gates could be used to set up a burglar alarm system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halkboard"/>
              <a:cs typeface="Chalkboard"/>
            </a:endParaRPr>
          </a:p>
        </p:txBody>
      </p:sp>
      <p:grpSp>
        <p:nvGrpSpPr>
          <p:cNvPr id="2" name="Group 28"/>
          <p:cNvGrpSpPr/>
          <p:nvPr/>
        </p:nvGrpSpPr>
        <p:grpSpPr>
          <a:xfrm>
            <a:off x="251520" y="1196752"/>
            <a:ext cx="8458199" cy="2887871"/>
            <a:chOff x="304801" y="2070058"/>
            <a:chExt cx="8458199" cy="2887871"/>
          </a:xfrm>
        </p:grpSpPr>
        <p:grpSp>
          <p:nvGrpSpPr>
            <p:cNvPr id="5" name="Group 21"/>
            <p:cNvGrpSpPr/>
            <p:nvPr/>
          </p:nvGrpSpPr>
          <p:grpSpPr>
            <a:xfrm>
              <a:off x="304801" y="2070058"/>
              <a:ext cx="8458199" cy="2882942"/>
              <a:chOff x="609600" y="1384258"/>
              <a:chExt cx="9156907" cy="2524552"/>
            </a:xfrm>
          </p:grpSpPr>
          <p:grpSp>
            <p:nvGrpSpPr>
              <p:cNvPr id="8" name="Group 4"/>
              <p:cNvGrpSpPr/>
              <p:nvPr/>
            </p:nvGrpSpPr>
            <p:grpSpPr>
              <a:xfrm>
                <a:off x="2679907" y="1740769"/>
                <a:ext cx="2387741" cy="1226641"/>
                <a:chOff x="511626" y="214226"/>
                <a:chExt cx="2002974" cy="928774"/>
              </a:xfrm>
            </p:grpSpPr>
            <p:pic>
              <p:nvPicPr>
                <p:cNvPr id="6" name="Picture 5"/>
                <p:cNvPicPr/>
                <p:nvPr/>
              </p:nvPicPr>
              <p:blipFill>
                <a:blip r:embed="rId5" cstate="print"/>
                <a:srcRect l="9491" r="30666"/>
                <a:stretch>
                  <a:fillRect/>
                </a:stretch>
              </p:blipFill>
              <p:spPr bwMode="auto">
                <a:xfrm>
                  <a:off x="511626" y="214226"/>
                  <a:ext cx="1778959" cy="9287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7" name="TextBox 6"/>
                <p:cNvSpPr txBox="1"/>
                <p:nvPr/>
              </p:nvSpPr>
              <p:spPr>
                <a:xfrm>
                  <a:off x="1295400" y="360993"/>
                  <a:ext cx="1219200" cy="7386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 smtClean="0"/>
                    <a:t>OR</a:t>
                  </a:r>
                </a:p>
                <a:p>
                  <a:r>
                    <a:rPr lang="en-US" b="1" dirty="0" smtClean="0"/>
                    <a:t>GATE</a:t>
                  </a:r>
                  <a:endParaRPr lang="en-US" b="1" dirty="0"/>
                </a:p>
              </p:txBody>
            </p:sp>
          </p:grpSp>
          <p:sp>
            <p:nvSpPr>
              <p:cNvPr id="9" name="Rounded Rectangle 8"/>
              <p:cNvSpPr/>
              <p:nvPr/>
            </p:nvSpPr>
            <p:spPr>
              <a:xfrm>
                <a:off x="609600" y="1384258"/>
                <a:ext cx="2070307" cy="842590"/>
              </a:xfrm>
              <a:prstGeom prst="roundRect">
                <a:avLst/>
              </a:prstGeom>
              <a:solidFill>
                <a:schemeClr val="bg1"/>
              </a:solidFill>
              <a:ln w="38100" cmpd="sng">
                <a:solidFill>
                  <a:srgbClr val="00009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609600" y="2357810"/>
                <a:ext cx="2070307" cy="842590"/>
              </a:xfrm>
              <a:prstGeom prst="roundRect">
                <a:avLst/>
              </a:prstGeom>
              <a:solidFill>
                <a:schemeClr val="bg1"/>
              </a:solidFill>
              <a:ln w="38100" cmpd="sng">
                <a:solidFill>
                  <a:srgbClr val="00009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" name="Group 12"/>
              <p:cNvGrpSpPr/>
              <p:nvPr/>
            </p:nvGrpSpPr>
            <p:grpSpPr>
              <a:xfrm>
                <a:off x="2882693" y="2057400"/>
                <a:ext cx="4813507" cy="1851410"/>
                <a:chOff x="3052928" y="3311970"/>
                <a:chExt cx="4813507" cy="1851410"/>
              </a:xfrm>
            </p:grpSpPr>
            <p:grpSp>
              <p:nvGrpSpPr>
                <p:cNvPr id="13" name="Group 7"/>
                <p:cNvGrpSpPr/>
                <p:nvPr/>
              </p:nvGrpSpPr>
              <p:grpSpPr>
                <a:xfrm>
                  <a:off x="4933083" y="3311970"/>
                  <a:ext cx="2933352" cy="1641030"/>
                  <a:chOff x="4933083" y="3311970"/>
                  <a:chExt cx="2933352" cy="1641030"/>
                </a:xfrm>
              </p:grpSpPr>
              <p:pic>
                <p:nvPicPr>
                  <p:cNvPr id="3" name="Picture 2"/>
                  <p:cNvPicPr/>
                  <p:nvPr/>
                </p:nvPicPr>
                <p:blipFill>
                  <a:blip r:embed="rId6" cstate="print"/>
                  <a:srcRect l="8840" r="10961"/>
                  <a:stretch>
                    <a:fillRect/>
                  </a:stretch>
                </p:blipFill>
                <p:spPr bwMode="auto">
                  <a:xfrm>
                    <a:off x="4933083" y="3311970"/>
                    <a:ext cx="2933352" cy="143011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4" name="TextBox 3"/>
                  <p:cNvSpPr txBox="1"/>
                  <p:nvPr/>
                </p:nvSpPr>
                <p:spPr>
                  <a:xfrm>
                    <a:off x="5836640" y="3508920"/>
                    <a:ext cx="1471922" cy="144408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/>
                      <a:t>AND</a:t>
                    </a:r>
                  </a:p>
                  <a:p>
                    <a:r>
                      <a:rPr lang="en-US" sz="2000" b="1" dirty="0" smtClean="0"/>
                      <a:t>GATE</a:t>
                    </a:r>
                    <a:endParaRPr lang="en-US" sz="2000" b="1" dirty="0"/>
                  </a:p>
                </p:txBody>
              </p:sp>
            </p:grpSp>
            <p:sp>
              <p:nvSpPr>
                <p:cNvPr id="12" name="Rounded Rectangle 11"/>
                <p:cNvSpPr/>
                <p:nvPr/>
              </p:nvSpPr>
              <p:spPr>
                <a:xfrm>
                  <a:off x="3052928" y="4320790"/>
                  <a:ext cx="2070307" cy="842590"/>
                </a:xfrm>
                <a:prstGeom prst="roundRect">
                  <a:avLst/>
                </a:prstGeom>
                <a:solidFill>
                  <a:schemeClr val="bg1"/>
                </a:solidFill>
                <a:ln w="38100" cmpd="sng">
                  <a:solidFill>
                    <a:srgbClr val="00009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4" name="Rounded Rectangle 13"/>
              <p:cNvSpPr/>
              <p:nvPr/>
            </p:nvSpPr>
            <p:spPr>
              <a:xfrm>
                <a:off x="7696200" y="2357810"/>
                <a:ext cx="2070307" cy="842590"/>
              </a:xfrm>
              <a:prstGeom prst="roundRect">
                <a:avLst/>
              </a:prstGeom>
              <a:solidFill>
                <a:schemeClr val="bg1"/>
              </a:solidFill>
              <a:ln w="38100" cmpd="sng">
                <a:solidFill>
                  <a:srgbClr val="00009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581846" y="2192429"/>
              <a:ext cx="127470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halkboard"/>
                  <a:cs typeface="Chalkboard"/>
                </a:rPr>
                <a:t>BEDROOM </a:t>
              </a:r>
            </a:p>
            <a:p>
              <a:r>
                <a:rPr lang="en-US" b="1" dirty="0" smtClean="0">
                  <a:latin typeface="Chalkboard"/>
                  <a:cs typeface="Chalkboard"/>
                </a:rPr>
                <a:t>SENSOR</a:t>
              </a:r>
              <a:endParaRPr lang="en-US" b="1" dirty="0">
                <a:latin typeface="Chalkboard"/>
                <a:cs typeface="Chalkboard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57200" y="3344463"/>
              <a:ext cx="165942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halkboard"/>
                  <a:cs typeface="Chalkboard"/>
                </a:rPr>
                <a:t>FRONT ROOM </a:t>
              </a:r>
            </a:p>
            <a:p>
              <a:r>
                <a:rPr lang="en-US" b="1" dirty="0" smtClean="0">
                  <a:latin typeface="Chalkboard"/>
                  <a:cs typeface="Chalkboard"/>
                </a:rPr>
                <a:t>SENSOR</a:t>
              </a:r>
              <a:endParaRPr lang="en-US" b="1" dirty="0">
                <a:latin typeface="Chalkboard"/>
                <a:cs typeface="Chalkboard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105060" y="3276600"/>
              <a:ext cx="150554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latin typeface="Chalkboard"/>
                  <a:cs typeface="Chalkboard"/>
                </a:rPr>
                <a:t>BURGLAR</a:t>
              </a:r>
            </a:p>
            <a:p>
              <a:r>
                <a:rPr lang="en-US" sz="2400" b="1" dirty="0" smtClean="0">
                  <a:latin typeface="Chalkboard"/>
                  <a:cs typeface="Chalkboard"/>
                </a:rPr>
                <a:t> ALARM</a:t>
              </a:r>
              <a:endParaRPr lang="en-US" sz="2400" b="1" dirty="0">
                <a:latin typeface="Chalkboard"/>
                <a:cs typeface="Chalkboard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609057" y="3942266"/>
              <a:ext cx="157160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latin typeface="Chalkboard"/>
                  <a:cs typeface="Chalkboard"/>
                </a:rPr>
                <a:t>ALARM SWITCHED ON?</a:t>
              </a:r>
              <a:endParaRPr lang="en-US" sz="2000" b="1" dirty="0">
                <a:latin typeface="Chalkboard"/>
                <a:cs typeface="Chalkboard"/>
              </a:endParaRPr>
            </a:p>
          </p:txBody>
        </p:sp>
      </p:grpSp>
      <p:sp>
        <p:nvSpPr>
          <p:cNvPr id="36" name="Rectangle 35"/>
          <p:cNvSpPr/>
          <p:nvPr/>
        </p:nvSpPr>
        <p:spPr>
          <a:xfrm>
            <a:off x="5436096" y="1340768"/>
            <a:ext cx="1505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halkboard"/>
                <a:cs typeface="Chalkboard"/>
              </a:rPr>
              <a:t>ON </a:t>
            </a:r>
            <a:r>
              <a:rPr lang="en-US" b="1" dirty="0" smtClean="0">
                <a:latin typeface="Chalkboard"/>
                <a:cs typeface="Chalkboard"/>
              </a:rPr>
              <a:t>or </a:t>
            </a:r>
            <a:r>
              <a:rPr lang="en-US" b="1" dirty="0" smtClean="0">
                <a:solidFill>
                  <a:srgbClr val="FF0000"/>
                </a:solidFill>
                <a:latin typeface="Chalkboard"/>
                <a:cs typeface="Chalkboard"/>
              </a:rPr>
              <a:t>OFF </a:t>
            </a:r>
            <a:r>
              <a:rPr lang="en-US" b="1" dirty="0" smtClean="0">
                <a:solidFill>
                  <a:srgbClr val="000000"/>
                </a:solidFill>
                <a:latin typeface="Chalkboard"/>
                <a:cs typeface="Chalkboard"/>
              </a:rPr>
              <a:t>?</a:t>
            </a:r>
            <a:r>
              <a:rPr lang="en-US" b="1" dirty="0" smtClean="0">
                <a:latin typeface="Chalkboard"/>
                <a:cs typeface="Chalkboard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488</Words>
  <Application>Microsoft Office PowerPoint</Application>
  <PresentationFormat>On-screen Show (4:3)</PresentationFormat>
  <Paragraphs>92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Chalkboard</vt:lpstr>
      <vt:lpstr>Comic Sans MS</vt:lpstr>
      <vt:lpstr>Times New Roman</vt:lpstr>
      <vt:lpstr>Office Theme</vt:lpstr>
      <vt:lpstr>PowerPoint Presentation</vt:lpstr>
      <vt:lpstr>Binary Logic Intro</vt:lpstr>
      <vt:lpstr>Binary Logic Intro</vt:lpstr>
      <vt:lpstr>NOT gates</vt:lpstr>
      <vt:lpstr>AND gates</vt:lpstr>
      <vt:lpstr>OR gate</vt:lpstr>
      <vt:lpstr>Combined Circuits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 Whight</dc:creator>
  <cp:lastModifiedBy>Jon Whight</cp:lastModifiedBy>
  <cp:revision>29</cp:revision>
  <dcterms:created xsi:type="dcterms:W3CDTF">2012-11-22T17:41:35Z</dcterms:created>
  <dcterms:modified xsi:type="dcterms:W3CDTF">2019-12-03T13:17:22Z</dcterms:modified>
</cp:coreProperties>
</file>