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30" r:id="rId2"/>
  </p:sldIdLst>
  <p:sldSz cx="12801600" cy="9601200" type="A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66CC"/>
    <a:srgbClr val="33CCFF"/>
    <a:srgbClr val="00FF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38" autoAdjust="0"/>
    <p:restoredTop sz="94434" autoAdjust="0"/>
  </p:normalViewPr>
  <p:slideViewPr>
    <p:cSldViewPr>
      <p:cViewPr varScale="1">
        <p:scale>
          <a:sx n="53" d="100"/>
          <a:sy n="53" d="100"/>
        </p:scale>
        <p:origin x="462" y="96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058" cy="497265"/>
          </a:xfrm>
          <a:prstGeom prst="rect">
            <a:avLst/>
          </a:prstGeom>
        </p:spPr>
        <p:txBody>
          <a:bodyPr vert="horz" lIns="62915" tIns="31461" rIns="62915" bIns="31461" rtlCol="0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530" y="2"/>
            <a:ext cx="2946058" cy="497265"/>
          </a:xfrm>
          <a:prstGeom prst="rect">
            <a:avLst/>
          </a:prstGeom>
        </p:spPr>
        <p:txBody>
          <a:bodyPr vert="horz" lIns="62915" tIns="31461" rIns="62915" bIns="31461" rtlCol="0"/>
          <a:lstStyle>
            <a:lvl1pPr algn="r">
              <a:defRPr sz="800"/>
            </a:lvl1pPr>
          </a:lstStyle>
          <a:p>
            <a:fld id="{8B0120DF-A255-432E-9E9F-F7F77F4224E0}" type="datetimeFigureOut">
              <a:rPr lang="en-GB" smtClean="0"/>
              <a:t>27/01/22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15" tIns="31461" rIns="62915" bIns="3146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42" y="4777256"/>
            <a:ext cx="5438792" cy="3908964"/>
          </a:xfrm>
          <a:prstGeom prst="rect">
            <a:avLst/>
          </a:prstGeom>
        </p:spPr>
        <p:txBody>
          <a:bodyPr vert="horz" lIns="62915" tIns="31461" rIns="62915" bIns="3146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374"/>
            <a:ext cx="2946058" cy="497265"/>
          </a:xfrm>
          <a:prstGeom prst="rect">
            <a:avLst/>
          </a:prstGeom>
        </p:spPr>
        <p:txBody>
          <a:bodyPr vert="horz" lIns="62915" tIns="31461" rIns="62915" bIns="31461" rtlCol="0" anchor="b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530" y="9429374"/>
            <a:ext cx="2946058" cy="497265"/>
          </a:xfrm>
          <a:prstGeom prst="rect">
            <a:avLst/>
          </a:prstGeom>
        </p:spPr>
        <p:txBody>
          <a:bodyPr vert="horz" lIns="62915" tIns="31461" rIns="62915" bIns="31461" rtlCol="0" anchor="b"/>
          <a:lstStyle>
            <a:lvl1pPr algn="r">
              <a:defRPr sz="800"/>
            </a:lvl1pPr>
          </a:lstStyle>
          <a:p>
            <a:fld id="{FD7EADA1-7418-4BD8-B7B1-8D6575910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458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763" y="2239963"/>
            <a:ext cx="11522075" cy="63373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FE551-E62E-4927-B6B7-1B18F1C481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2113" y="384175"/>
            <a:ext cx="2879725" cy="819308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763" y="384175"/>
            <a:ext cx="8489950" cy="8193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D894F-DD60-4F82-80C5-BA16E89EB5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763" y="2239963"/>
            <a:ext cx="11522075" cy="63373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438" y="2982913"/>
            <a:ext cx="10880725" cy="2057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875" y="5440363"/>
            <a:ext cx="8959850" cy="2454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025"/>
            <a:ext cx="10880725" cy="19081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8763"/>
            <a:ext cx="10880725" cy="21002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B352A-16A9-49C8-A15C-2A3C502771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763" y="2239963"/>
            <a:ext cx="5684837" cy="63373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7000" y="2239963"/>
            <a:ext cx="5684838" cy="63373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64545-E5AB-489A-AE12-B0110DC093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763" y="2149475"/>
            <a:ext cx="5656262" cy="895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763" y="3044825"/>
            <a:ext cx="5656262" cy="55324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2400" y="2149475"/>
            <a:ext cx="5659438" cy="895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2400" y="3044825"/>
            <a:ext cx="5659438" cy="55324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C8ECB-5A5E-4341-8772-0B8130E6F0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4175"/>
            <a:ext cx="11522075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67354-BD9A-4B68-88CB-1157B3826B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0B56B-E018-47E6-93B7-9DA163B765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2588"/>
            <a:ext cx="4211637" cy="16271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388" y="382588"/>
            <a:ext cx="7156450" cy="81946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763" y="2009775"/>
            <a:ext cx="4211637" cy="6567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122B0-9E07-45B9-9BA3-6D855AC67A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Box 7"/>
          <p:cNvSpPr txBox="1"/>
          <p:nvPr userDrawn="1"/>
        </p:nvSpPr>
        <p:spPr>
          <a:xfrm>
            <a:off x="1257300" y="9015413"/>
            <a:ext cx="11287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Forte" pitchFamily="66" charset="0"/>
              </a:rPr>
              <a:t>BTEC First Diploma in Art &amp; Design –  </a:t>
            </a:r>
            <a:r>
              <a:rPr lang="fr-FR" dirty="0">
                <a:latin typeface="Forte" pitchFamily="66" charset="0"/>
              </a:rPr>
              <a:t>Unit 7- Working with Graphic Design Briefs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838" y="6721475"/>
            <a:ext cx="7680325" cy="79216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838" y="857250"/>
            <a:ext cx="7680325" cy="57610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838" y="7513638"/>
            <a:ext cx="7680325" cy="1127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6397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563" y="8743950"/>
            <a:ext cx="40544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4163" y="8743950"/>
            <a:ext cx="2987675" cy="666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03520-8992-4E7D-9754-948D1EB34E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 userDrawn="1"/>
        </p:nvSpPr>
        <p:spPr bwMode="auto">
          <a:xfrm>
            <a:off x="352425" y="336550"/>
            <a:ext cx="12096750" cy="8678863"/>
          </a:xfrm>
          <a:prstGeom prst="roundRect">
            <a:avLst>
              <a:gd name="adj" fmla="val 6250"/>
            </a:avLst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352425" y="9015413"/>
            <a:ext cx="12192000" cy="581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600" dirty="0">
                <a:latin typeface="Comic Sans MS" pitchFamily="66" charset="0"/>
              </a:rPr>
              <a:t>BTEC Level 1 and 2 First Extended Certificate in Art &amp; Design </a:t>
            </a:r>
          </a:p>
          <a:p>
            <a:pPr>
              <a:defRPr/>
            </a:pPr>
            <a:r>
              <a:rPr lang="fr-FR" sz="1600" dirty="0">
                <a:latin typeface="Comic Sans MS" pitchFamily="66" charset="0"/>
              </a:rPr>
              <a:t>Unit </a:t>
            </a:r>
            <a:r>
              <a:rPr lang="fr-FR" sz="1600" dirty="0" smtClean="0">
                <a:latin typeface="Comic Sans MS" pitchFamily="66" charset="0"/>
              </a:rPr>
              <a:t>2 – </a:t>
            </a:r>
            <a:r>
              <a:rPr lang="en-US" sz="1600" dirty="0" smtClean="0">
                <a:latin typeface="Comic Sans MS" pitchFamily="66" charset="0"/>
              </a:rPr>
              <a:t>CREATIVE</a:t>
            </a:r>
            <a:r>
              <a:rPr lang="en-US" sz="1600" baseline="0" dirty="0" smtClean="0">
                <a:latin typeface="Comic Sans MS" pitchFamily="66" charset="0"/>
              </a:rPr>
              <a:t> PROJECT IN ART AND DESIGN</a:t>
            </a:r>
            <a:endParaRPr lang="en-US" sz="1600" dirty="0">
              <a:latin typeface="Comic Sans MS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60" r:id="rId12"/>
    <p:sldLayoutId id="2147483659" r:id="rId13"/>
    <p:sldLayoutId id="2147483658" r:id="rId14"/>
  </p:sldLayoutIdLst>
  <p:txStyles>
    <p:titleStyle>
      <a:lvl1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2pPr>
      <a:lvl3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3pPr>
      <a:lvl4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4pPr>
      <a:lvl5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79425" indent="-479425" algn="l" defTabSz="1279525" rtl="0" eaLnBrk="0" fontAlgn="base" hangingPunct="0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eaLnBrk="0" fontAlgn="base" hangingPunct="0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  <a:cs typeface="+mn-cs"/>
        </a:defRPr>
      </a:lvl2pPr>
      <a:lvl3pPr marL="1600200" indent="-320675" algn="l" defTabSz="1279525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cs typeface="+mn-cs"/>
        </a:defRPr>
      </a:lvl3pPr>
      <a:lvl4pPr marL="2239963" indent="-319088" algn="l" defTabSz="127952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4pPr>
      <a:lvl5pPr marL="2879725" indent="-319088" algn="l" defTabSz="1279525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5pPr>
      <a:lvl6pPr marL="33369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6pPr>
      <a:lvl7pPr marL="37941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7pPr>
      <a:lvl8pPr marL="42513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8pPr>
      <a:lvl9pPr marL="47085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2"/>
          <p:cNvSpPr txBox="1">
            <a:spLocks noChangeArrowheads="1"/>
          </p:cNvSpPr>
          <p:nvPr/>
        </p:nvSpPr>
        <p:spPr bwMode="auto">
          <a:xfrm>
            <a:off x="372780" y="591320"/>
            <a:ext cx="12457781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/>
              <a:t>Design development </a:t>
            </a:r>
            <a:endParaRPr lang="en-GB" sz="1200" dirty="0" smtClean="0"/>
          </a:p>
          <a:p>
            <a:pPr>
              <a:spcBef>
                <a:spcPct val="50000"/>
              </a:spcBef>
            </a:pPr>
            <a:endParaRPr lang="en-GB" sz="1200" dirty="0" smtClean="0"/>
          </a:p>
          <a:p>
            <a:pPr>
              <a:spcBef>
                <a:spcPct val="50000"/>
              </a:spcBef>
            </a:pPr>
            <a:r>
              <a:rPr lang="en-GB" sz="1200" dirty="0" smtClean="0"/>
              <a:t> Develop your 2 best initial idea designs.</a:t>
            </a:r>
          </a:p>
          <a:p>
            <a:pPr>
              <a:spcBef>
                <a:spcPct val="50000"/>
              </a:spcBef>
            </a:pPr>
            <a:endParaRPr lang="en-GB" sz="1200" dirty="0"/>
          </a:p>
          <a:p>
            <a:pPr marL="228600" indent="-228600">
              <a:spcBef>
                <a:spcPct val="50000"/>
              </a:spcBef>
              <a:buAutoNum type="arabicPeriod"/>
            </a:pPr>
            <a:r>
              <a:rPr lang="en-GB" sz="1200" dirty="0" smtClean="0"/>
              <a:t>On each page write at the top design development of design ….. Draw the design and either around it or going around the page draw 4-5 different aesthetic(the </a:t>
            </a:r>
            <a:r>
              <a:rPr lang="en-GB" sz="1200" dirty="0"/>
              <a:t>look) </a:t>
            </a:r>
            <a:r>
              <a:rPr lang="en-GB" sz="1200" dirty="0" smtClean="0"/>
              <a:t>developments </a:t>
            </a:r>
          </a:p>
          <a:p>
            <a:pPr marL="228600" indent="-228600">
              <a:spcBef>
                <a:spcPct val="50000"/>
              </a:spcBef>
              <a:buFont typeface="+mj-lt"/>
              <a:buAutoNum type="arabicPeriod"/>
            </a:pPr>
            <a:endParaRPr lang="en-GB" sz="1200" dirty="0" smtClean="0"/>
          </a:p>
          <a:p>
            <a:pPr marL="228600" indent="-228600">
              <a:spcBef>
                <a:spcPct val="50000"/>
              </a:spcBef>
              <a:buFont typeface="+mj-lt"/>
              <a:buAutoNum type="arabicPeriod"/>
            </a:pPr>
            <a:r>
              <a:rPr lang="en-GB" sz="1200" dirty="0" smtClean="0"/>
              <a:t>Next to your development drawings, draw how your could make some of the parts using 1-2 different making methods (constructional development )</a:t>
            </a:r>
          </a:p>
          <a:p>
            <a:pPr marL="228600" indent="-228600">
              <a:spcBef>
                <a:spcPct val="50000"/>
              </a:spcBef>
              <a:buFont typeface="+mj-lt"/>
              <a:buAutoNum type="arabicPeriod"/>
            </a:pPr>
            <a:endParaRPr lang="en-GB" sz="1200" dirty="0" smtClean="0"/>
          </a:p>
          <a:p>
            <a:pPr marL="228600" indent="-228600">
              <a:spcBef>
                <a:spcPct val="50000"/>
              </a:spcBef>
              <a:buFont typeface="+mj-lt"/>
              <a:buAutoNum type="arabicPeriod"/>
            </a:pPr>
            <a:r>
              <a:rPr lang="en-GB" sz="1200" dirty="0" smtClean="0"/>
              <a:t> Fully explain all aspects  of each development. </a:t>
            </a:r>
          </a:p>
          <a:p>
            <a:pPr>
              <a:spcBef>
                <a:spcPct val="50000"/>
              </a:spcBef>
            </a:pPr>
            <a:endParaRPr lang="en-GB" sz="1200" dirty="0"/>
          </a:p>
          <a:p>
            <a:pPr>
              <a:spcBef>
                <a:spcPct val="50000"/>
              </a:spcBef>
            </a:pPr>
            <a:r>
              <a:rPr lang="en-GB" sz="1200" dirty="0" smtClean="0"/>
              <a:t>	What has changed? </a:t>
            </a:r>
          </a:p>
          <a:p>
            <a:pPr>
              <a:spcBef>
                <a:spcPct val="50000"/>
              </a:spcBef>
            </a:pPr>
            <a:r>
              <a:rPr lang="en-GB" sz="1200" dirty="0"/>
              <a:t>	</a:t>
            </a:r>
            <a:endParaRPr lang="en-GB" sz="1200" dirty="0" smtClean="0"/>
          </a:p>
          <a:p>
            <a:pPr>
              <a:spcBef>
                <a:spcPct val="50000"/>
              </a:spcBef>
            </a:pPr>
            <a:r>
              <a:rPr lang="en-GB" sz="1200" dirty="0"/>
              <a:t>	</a:t>
            </a:r>
            <a:r>
              <a:rPr lang="en-GB" sz="1200" dirty="0" smtClean="0"/>
              <a:t>Has it improved the design? </a:t>
            </a:r>
          </a:p>
          <a:p>
            <a:pPr>
              <a:spcBef>
                <a:spcPct val="50000"/>
              </a:spcBef>
            </a:pPr>
            <a:endParaRPr lang="en-GB" sz="1200" dirty="0"/>
          </a:p>
          <a:p>
            <a:pPr>
              <a:spcBef>
                <a:spcPct val="50000"/>
              </a:spcBef>
            </a:pPr>
            <a:r>
              <a:rPr lang="en-GB" sz="1200" dirty="0" smtClean="0"/>
              <a:t>	How is it suitable for a </a:t>
            </a:r>
            <a:r>
              <a:rPr lang="en-GB" sz="1200" dirty="0" smtClean="0"/>
              <a:t>retail chain of home and furnishings?</a:t>
            </a:r>
            <a:r>
              <a:rPr lang="en-GB" sz="1200" dirty="0" smtClean="0"/>
              <a:t>	</a:t>
            </a:r>
          </a:p>
          <a:p>
            <a:pPr>
              <a:spcBef>
                <a:spcPct val="50000"/>
              </a:spcBef>
            </a:pPr>
            <a:endParaRPr lang="en-GB" sz="1200" dirty="0"/>
          </a:p>
          <a:p>
            <a:pPr>
              <a:spcBef>
                <a:spcPct val="50000"/>
              </a:spcBef>
            </a:pPr>
            <a:r>
              <a:rPr lang="en-GB" sz="1200" dirty="0" smtClean="0"/>
              <a:t>				How is it </a:t>
            </a:r>
            <a:r>
              <a:rPr lang="en-GB" sz="1200" dirty="0" smtClean="0"/>
              <a:t>Bauhaus Styled?</a:t>
            </a:r>
            <a:endParaRPr lang="en-GB" sz="1200" dirty="0" smtClean="0"/>
          </a:p>
          <a:p>
            <a:pPr>
              <a:spcBef>
                <a:spcPct val="50000"/>
              </a:spcBef>
            </a:pPr>
            <a:endParaRPr lang="en-GB" sz="1200" dirty="0"/>
          </a:p>
          <a:p>
            <a:pPr>
              <a:spcBef>
                <a:spcPct val="50000"/>
              </a:spcBef>
            </a:pPr>
            <a:r>
              <a:rPr lang="en-GB" sz="1200" dirty="0" smtClean="0"/>
              <a:t>				</a:t>
            </a:r>
            <a:endParaRPr lang="en-GB" sz="1200" dirty="0"/>
          </a:p>
          <a:p>
            <a:pPr>
              <a:spcBef>
                <a:spcPct val="50000"/>
              </a:spcBef>
            </a:pPr>
            <a:r>
              <a:rPr lang="en-GB" sz="1200" dirty="0" smtClean="0"/>
              <a:t>	</a:t>
            </a:r>
            <a:endParaRPr lang="en-GB" sz="1200" dirty="0"/>
          </a:p>
        </p:txBody>
      </p:sp>
      <p:sp>
        <p:nvSpPr>
          <p:cNvPr id="19" name="Rounded Rectangle 18"/>
          <p:cNvSpPr/>
          <p:nvPr/>
        </p:nvSpPr>
        <p:spPr>
          <a:xfrm>
            <a:off x="10072688" y="4833938"/>
            <a:ext cx="2255837" cy="522287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b="1" dirty="0">
                <a:solidFill>
                  <a:schemeClr val="bg1"/>
                </a:solidFill>
              </a:rPr>
              <a:t>DEVELOPING A DESIGN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0077450" y="5492750"/>
            <a:ext cx="2255838" cy="520700"/>
          </a:xfrm>
          <a:prstGeom prst="roundRect">
            <a:avLst/>
          </a:prstGeom>
          <a:solidFill>
            <a:schemeClr val="bg1"/>
          </a:solidFill>
          <a:ln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</a:rPr>
              <a:t>ADD – </a:t>
            </a:r>
            <a:r>
              <a:rPr lang="en-GB" sz="1200" dirty="0" err="1">
                <a:solidFill>
                  <a:schemeClr val="tx1"/>
                </a:solidFill>
              </a:rPr>
              <a:t>add</a:t>
            </a:r>
            <a:r>
              <a:rPr lang="en-GB" sz="1200" dirty="0">
                <a:solidFill>
                  <a:schemeClr val="tx1"/>
                </a:solidFill>
              </a:rPr>
              <a:t> bits to the design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0117138" y="6134100"/>
            <a:ext cx="2255837" cy="889000"/>
          </a:xfrm>
          <a:prstGeom prst="roundRect">
            <a:avLst/>
          </a:prstGeom>
          <a:solidFill>
            <a:schemeClr val="bg1"/>
          </a:solidFill>
          <a:ln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</a:rPr>
              <a:t>SUBTRACT – take bits away from the design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0121900" y="7110413"/>
            <a:ext cx="2255838" cy="892175"/>
          </a:xfrm>
          <a:prstGeom prst="roundRect">
            <a:avLst/>
          </a:prstGeom>
          <a:solidFill>
            <a:schemeClr val="bg1"/>
          </a:solidFill>
          <a:ln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</a:rPr>
              <a:t>SQUASH – make bits smaller in the design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0101263" y="8085138"/>
            <a:ext cx="2255837" cy="892175"/>
          </a:xfrm>
          <a:prstGeom prst="roundRect">
            <a:avLst/>
          </a:prstGeom>
          <a:solidFill>
            <a:schemeClr val="bg1"/>
          </a:solidFill>
          <a:ln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dirty="0">
                <a:solidFill>
                  <a:schemeClr val="tx1"/>
                </a:solidFill>
              </a:rPr>
              <a:t>STRETCH – make bits bigger in the design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 rot="16200000">
            <a:off x="-2163966" y="5871672"/>
            <a:ext cx="46972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 smtClean="0"/>
              <a:t>Design Development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61494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138838</TotalTime>
  <Words>111</Words>
  <Application>Microsoft Office PowerPoint</Application>
  <PresentationFormat>A3 Paper (297x420 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Forte</vt:lpstr>
      <vt:lpstr>Default Design</vt:lpstr>
      <vt:lpstr>PowerPoint Presentation</vt:lpstr>
    </vt:vector>
  </TitlesOfParts>
  <Company>Cirencester Kingshill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ajelf</dc:creator>
  <cp:lastModifiedBy>Adrian Jelf</cp:lastModifiedBy>
  <cp:revision>1425</cp:revision>
  <cp:lastPrinted>2020-03-02T10:24:29Z</cp:lastPrinted>
  <dcterms:created xsi:type="dcterms:W3CDTF">2011-09-30T09:16:05Z</dcterms:created>
  <dcterms:modified xsi:type="dcterms:W3CDTF">2022-01-27T11:43:02Z</dcterms:modified>
</cp:coreProperties>
</file>