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574" r:id="rId2"/>
    <p:sldId id="586" r:id="rId3"/>
    <p:sldId id="587" r:id="rId4"/>
    <p:sldId id="588" r:id="rId5"/>
    <p:sldId id="589" r:id="rId6"/>
  </p:sldIdLst>
  <p:sldSz cx="12801600" cy="9601200" type="A3"/>
  <p:notesSz cx="6797675" cy="9926638"/>
  <p:defaultTextStyle>
    <a:defPPr>
      <a:defRPr lang="en-GB"/>
    </a:defPPr>
    <a:lvl1pPr algn="l" rtl="0" fontAlgn="base">
      <a:spcBef>
        <a:spcPct val="0"/>
      </a:spcBef>
      <a:spcAft>
        <a:spcPct val="0"/>
      </a:spcAft>
      <a:defRPr sz="2500" kern="1200">
        <a:solidFill>
          <a:schemeClr val="tx1"/>
        </a:solidFill>
        <a:latin typeface="Arial" charset="0"/>
        <a:ea typeface="+mn-ea"/>
        <a:cs typeface="Arial" charset="0"/>
      </a:defRPr>
    </a:lvl1pPr>
    <a:lvl2pPr marL="457200" algn="l" rtl="0" fontAlgn="base">
      <a:spcBef>
        <a:spcPct val="0"/>
      </a:spcBef>
      <a:spcAft>
        <a:spcPct val="0"/>
      </a:spcAft>
      <a:defRPr sz="2500" kern="1200">
        <a:solidFill>
          <a:schemeClr val="tx1"/>
        </a:solidFill>
        <a:latin typeface="Arial" charset="0"/>
        <a:ea typeface="+mn-ea"/>
        <a:cs typeface="Arial" charset="0"/>
      </a:defRPr>
    </a:lvl2pPr>
    <a:lvl3pPr marL="914400" algn="l" rtl="0" fontAlgn="base">
      <a:spcBef>
        <a:spcPct val="0"/>
      </a:spcBef>
      <a:spcAft>
        <a:spcPct val="0"/>
      </a:spcAft>
      <a:defRPr sz="2500" kern="1200">
        <a:solidFill>
          <a:schemeClr val="tx1"/>
        </a:solidFill>
        <a:latin typeface="Arial" charset="0"/>
        <a:ea typeface="+mn-ea"/>
        <a:cs typeface="Arial" charset="0"/>
      </a:defRPr>
    </a:lvl3pPr>
    <a:lvl4pPr marL="1371600" algn="l" rtl="0" fontAlgn="base">
      <a:spcBef>
        <a:spcPct val="0"/>
      </a:spcBef>
      <a:spcAft>
        <a:spcPct val="0"/>
      </a:spcAft>
      <a:defRPr sz="2500" kern="1200">
        <a:solidFill>
          <a:schemeClr val="tx1"/>
        </a:solidFill>
        <a:latin typeface="Arial" charset="0"/>
        <a:ea typeface="+mn-ea"/>
        <a:cs typeface="Arial" charset="0"/>
      </a:defRPr>
    </a:lvl4pPr>
    <a:lvl5pPr marL="1828800" algn="l" rtl="0" fontAlgn="base">
      <a:spcBef>
        <a:spcPct val="0"/>
      </a:spcBef>
      <a:spcAft>
        <a:spcPct val="0"/>
      </a:spcAft>
      <a:defRPr sz="2500" kern="1200">
        <a:solidFill>
          <a:schemeClr val="tx1"/>
        </a:solidFill>
        <a:latin typeface="Arial" charset="0"/>
        <a:ea typeface="+mn-ea"/>
        <a:cs typeface="Arial" charset="0"/>
      </a:defRPr>
    </a:lvl5pPr>
    <a:lvl6pPr marL="2286000" algn="l" defTabSz="914400" rtl="0" eaLnBrk="1" latinLnBrk="0" hangingPunct="1">
      <a:defRPr sz="2500" kern="1200">
        <a:solidFill>
          <a:schemeClr val="tx1"/>
        </a:solidFill>
        <a:latin typeface="Arial" charset="0"/>
        <a:ea typeface="+mn-ea"/>
        <a:cs typeface="Arial" charset="0"/>
      </a:defRPr>
    </a:lvl6pPr>
    <a:lvl7pPr marL="2743200" algn="l" defTabSz="914400" rtl="0" eaLnBrk="1" latinLnBrk="0" hangingPunct="1">
      <a:defRPr sz="2500" kern="1200">
        <a:solidFill>
          <a:schemeClr val="tx1"/>
        </a:solidFill>
        <a:latin typeface="Arial" charset="0"/>
        <a:ea typeface="+mn-ea"/>
        <a:cs typeface="Arial" charset="0"/>
      </a:defRPr>
    </a:lvl7pPr>
    <a:lvl8pPr marL="3200400" algn="l" defTabSz="914400" rtl="0" eaLnBrk="1" latinLnBrk="0" hangingPunct="1">
      <a:defRPr sz="2500" kern="1200">
        <a:solidFill>
          <a:schemeClr val="tx1"/>
        </a:solidFill>
        <a:latin typeface="Arial" charset="0"/>
        <a:ea typeface="+mn-ea"/>
        <a:cs typeface="Arial" charset="0"/>
      </a:defRPr>
    </a:lvl8pPr>
    <a:lvl9pPr marL="3657600" algn="l" defTabSz="914400" rtl="0" eaLnBrk="1" latinLnBrk="0" hangingPunct="1">
      <a:defRPr sz="25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66CC"/>
    <a:srgbClr val="33CCFF"/>
    <a:srgbClr val="00FF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38" autoAdjust="0"/>
    <p:restoredTop sz="94434" autoAdjust="0"/>
  </p:normalViewPr>
  <p:slideViewPr>
    <p:cSldViewPr>
      <p:cViewPr>
        <p:scale>
          <a:sx n="50" d="100"/>
          <a:sy n="50" d="100"/>
        </p:scale>
        <p:origin x="546" y="162"/>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058" cy="497265"/>
          </a:xfrm>
          <a:prstGeom prst="rect">
            <a:avLst/>
          </a:prstGeom>
        </p:spPr>
        <p:txBody>
          <a:bodyPr vert="horz" lIns="62910" tIns="31458" rIns="62910" bIns="31458" rtlCol="0"/>
          <a:lstStyle>
            <a:lvl1pPr algn="l">
              <a:defRPr sz="800"/>
            </a:lvl1pPr>
          </a:lstStyle>
          <a:p>
            <a:endParaRPr lang="en-GB"/>
          </a:p>
        </p:txBody>
      </p:sp>
      <p:sp>
        <p:nvSpPr>
          <p:cNvPr id="3" name="Date Placeholder 2"/>
          <p:cNvSpPr>
            <a:spLocks noGrp="1"/>
          </p:cNvSpPr>
          <p:nvPr>
            <p:ph type="dt" idx="1"/>
          </p:nvPr>
        </p:nvSpPr>
        <p:spPr>
          <a:xfrm>
            <a:off x="3850530" y="2"/>
            <a:ext cx="2946058" cy="497265"/>
          </a:xfrm>
          <a:prstGeom prst="rect">
            <a:avLst/>
          </a:prstGeom>
        </p:spPr>
        <p:txBody>
          <a:bodyPr vert="horz" lIns="62910" tIns="31458" rIns="62910" bIns="31458" rtlCol="0"/>
          <a:lstStyle>
            <a:lvl1pPr algn="r">
              <a:defRPr sz="800"/>
            </a:lvl1pPr>
          </a:lstStyle>
          <a:p>
            <a:fld id="{8B0120DF-A255-432E-9E9F-F7F77F4224E0}" type="datetimeFigureOut">
              <a:rPr lang="en-GB" smtClean="0"/>
              <a:t>25/01/22</a:t>
            </a:fld>
            <a:endParaRPr lang="en-GB"/>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62910" tIns="31458" rIns="62910" bIns="31458" rtlCol="0" anchor="ctr"/>
          <a:lstStyle/>
          <a:p>
            <a:endParaRPr lang="en-GB"/>
          </a:p>
        </p:txBody>
      </p:sp>
      <p:sp>
        <p:nvSpPr>
          <p:cNvPr id="5" name="Notes Placeholder 4"/>
          <p:cNvSpPr>
            <a:spLocks noGrp="1"/>
          </p:cNvSpPr>
          <p:nvPr>
            <p:ph type="body" sz="quarter" idx="3"/>
          </p:nvPr>
        </p:nvSpPr>
        <p:spPr>
          <a:xfrm>
            <a:off x="679442" y="4777256"/>
            <a:ext cx="5438792" cy="3908964"/>
          </a:xfrm>
          <a:prstGeom prst="rect">
            <a:avLst/>
          </a:prstGeom>
        </p:spPr>
        <p:txBody>
          <a:bodyPr vert="horz" lIns="62910" tIns="31458" rIns="62910" bIns="314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374"/>
            <a:ext cx="2946058" cy="497265"/>
          </a:xfrm>
          <a:prstGeom prst="rect">
            <a:avLst/>
          </a:prstGeom>
        </p:spPr>
        <p:txBody>
          <a:bodyPr vert="horz" lIns="62910" tIns="31458" rIns="62910" bIns="31458" rtlCol="0" anchor="b"/>
          <a:lstStyle>
            <a:lvl1pPr algn="l">
              <a:defRPr sz="800"/>
            </a:lvl1pPr>
          </a:lstStyle>
          <a:p>
            <a:endParaRPr lang="en-GB"/>
          </a:p>
        </p:txBody>
      </p:sp>
      <p:sp>
        <p:nvSpPr>
          <p:cNvPr id="7" name="Slide Number Placeholder 6"/>
          <p:cNvSpPr>
            <a:spLocks noGrp="1"/>
          </p:cNvSpPr>
          <p:nvPr>
            <p:ph type="sldNum" sz="quarter" idx="5"/>
          </p:nvPr>
        </p:nvSpPr>
        <p:spPr>
          <a:xfrm>
            <a:off x="3850530" y="9429374"/>
            <a:ext cx="2946058" cy="497265"/>
          </a:xfrm>
          <a:prstGeom prst="rect">
            <a:avLst/>
          </a:prstGeom>
        </p:spPr>
        <p:txBody>
          <a:bodyPr vert="horz" lIns="62910" tIns="31458" rIns="62910" bIns="31458" rtlCol="0" anchor="b"/>
          <a:lstStyle>
            <a:lvl1pPr algn="r">
              <a:defRPr sz="800"/>
            </a:lvl1pPr>
          </a:lstStyle>
          <a:p>
            <a:fld id="{FD7EADA1-7418-4BD8-B7B1-8D65759104D3}" type="slidenum">
              <a:rPr lang="en-GB" smtClean="0"/>
              <a:t>‹#›</a:t>
            </a:fld>
            <a:endParaRPr lang="en-GB"/>
          </a:p>
        </p:txBody>
      </p:sp>
    </p:spTree>
    <p:extLst>
      <p:ext uri="{BB962C8B-B14F-4D97-AF65-F5344CB8AC3E}">
        <p14:creationId xmlns:p14="http://schemas.microsoft.com/office/powerpoint/2010/main" val="249145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5"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639763" y="384175"/>
            <a:ext cx="11522075" cy="1600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39763" y="2239963"/>
            <a:ext cx="11522075" cy="63373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7" name="Footer Placeholder 4"/>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8" name="Slide Number Placeholder 5"/>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4A4FE551-E62E-4927-B6B7-1B18F1C4817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5"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Vertical Title 1"/>
          <p:cNvSpPr>
            <a:spLocks noGrp="1"/>
          </p:cNvSpPr>
          <p:nvPr>
            <p:ph type="title" orient="vert"/>
          </p:nvPr>
        </p:nvSpPr>
        <p:spPr>
          <a:xfrm>
            <a:off x="9282113" y="384175"/>
            <a:ext cx="2879725" cy="819308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9763" y="384175"/>
            <a:ext cx="8489950" cy="8193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7" name="Footer Placeholder 4"/>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8" name="Slide Number Placeholder 5"/>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B5FD894F-DD60-4F82-80C5-BA16E89EB51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84175"/>
            <a:ext cx="11522075" cy="1600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39763" y="2239963"/>
            <a:ext cx="11522075" cy="6337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438" y="2982913"/>
            <a:ext cx="10880725" cy="205740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20875" y="5440363"/>
            <a:ext cx="8959850" cy="2454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40080" y="384493"/>
            <a:ext cx="11521440" cy="1600200"/>
          </a:xfrm>
          <a:prstGeom prst="rect">
            <a:avLst/>
          </a:prstGeom>
        </p:spPr>
        <p:txBody>
          <a:bodyPr lIns="122191" tIns="61096" rIns="122191" bIns="61096"/>
          <a:lstStyle/>
          <a:p>
            <a:r>
              <a:rPr lang="en-US" smtClean="0"/>
              <a:t>Click to edit Master title style</a:t>
            </a:r>
            <a:endParaRPr lang="en-GB"/>
          </a:p>
        </p:txBody>
      </p:sp>
      <p:sp>
        <p:nvSpPr>
          <p:cNvPr id="3" name="Content Placeholder 2"/>
          <p:cNvSpPr>
            <a:spLocks noGrp="1"/>
          </p:cNvSpPr>
          <p:nvPr>
            <p:ph sz="quarter" idx="1"/>
          </p:nvPr>
        </p:nvSpPr>
        <p:spPr>
          <a:xfrm>
            <a:off x="640080" y="2240280"/>
            <a:ext cx="5662246" cy="3060383"/>
          </a:xfrm>
          <a:prstGeom prst="rect">
            <a:avLst/>
          </a:prstGeom>
        </p:spPr>
        <p:txBody>
          <a:bodyPr lIns="122191" tIns="61096" rIns="122191" bIns="6109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499274" y="2240280"/>
            <a:ext cx="5662246" cy="3060383"/>
          </a:xfrm>
          <a:prstGeom prst="rect">
            <a:avLst/>
          </a:prstGeom>
        </p:spPr>
        <p:txBody>
          <a:bodyPr lIns="122191" tIns="61096" rIns="122191" bIns="6109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40080" y="5514024"/>
            <a:ext cx="5662246" cy="3062605"/>
          </a:xfrm>
          <a:prstGeom prst="rect">
            <a:avLst/>
          </a:prstGeom>
        </p:spPr>
        <p:txBody>
          <a:bodyPr lIns="122191" tIns="61096" rIns="122191" bIns="6109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499274" y="5514024"/>
            <a:ext cx="5662246" cy="3062605"/>
          </a:xfrm>
          <a:prstGeom prst="rect">
            <a:avLst/>
          </a:prstGeom>
        </p:spPr>
        <p:txBody>
          <a:bodyPr lIns="122191" tIns="61096" rIns="122191" bIns="6109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6"/>
          <p:cNvSpPr>
            <a:spLocks noGrp="1"/>
          </p:cNvSpPr>
          <p:nvPr>
            <p:ph type="dt" sz="half" idx="10"/>
          </p:nvPr>
        </p:nvSpPr>
        <p:spPr>
          <a:xfrm>
            <a:off x="639763" y="8743950"/>
            <a:ext cx="2987675" cy="666750"/>
          </a:xfrm>
          <a:prstGeom prst="rect">
            <a:avLst/>
          </a:prstGeom>
        </p:spPr>
        <p:txBody>
          <a:bodyPr lIns="122191" tIns="61096" rIns="122191" bIns="61096"/>
          <a:lstStyle>
            <a:lvl1pPr>
              <a:defRPr dirty="0"/>
            </a:lvl1pPr>
          </a:lstStyle>
          <a:p>
            <a:pPr>
              <a:defRPr/>
            </a:pPr>
            <a:endParaRPr lang="en-GB"/>
          </a:p>
        </p:txBody>
      </p:sp>
      <p:sp>
        <p:nvSpPr>
          <p:cNvPr id="9" name="Footer Placeholder 7"/>
          <p:cNvSpPr>
            <a:spLocks noGrp="1"/>
          </p:cNvSpPr>
          <p:nvPr>
            <p:ph type="ftr" sz="quarter" idx="11"/>
          </p:nvPr>
        </p:nvSpPr>
        <p:spPr>
          <a:xfrm>
            <a:off x="4373563" y="8743950"/>
            <a:ext cx="4054475" cy="666750"/>
          </a:xfrm>
          <a:prstGeom prst="rect">
            <a:avLst/>
          </a:prstGeom>
        </p:spPr>
        <p:txBody>
          <a:bodyPr lIns="122191" tIns="61096" rIns="122191" bIns="61096"/>
          <a:lstStyle>
            <a:lvl1pPr>
              <a:defRPr/>
            </a:lvl1pPr>
          </a:lstStyle>
          <a:p>
            <a:pPr>
              <a:defRPr/>
            </a:pPr>
            <a:endParaRPr lang="en-GB"/>
          </a:p>
        </p:txBody>
      </p:sp>
      <p:sp>
        <p:nvSpPr>
          <p:cNvPr id="10" name="Slide Number Placeholder 8"/>
          <p:cNvSpPr>
            <a:spLocks noGrp="1"/>
          </p:cNvSpPr>
          <p:nvPr>
            <p:ph type="sldNum" sz="quarter" idx="12"/>
          </p:nvPr>
        </p:nvSpPr>
        <p:spPr>
          <a:xfrm>
            <a:off x="9174163" y="8743950"/>
            <a:ext cx="2987675" cy="666750"/>
          </a:xfrm>
          <a:prstGeom prst="rect">
            <a:avLst/>
          </a:prstGeom>
        </p:spPr>
        <p:txBody>
          <a:bodyPr lIns="122191" tIns="61096" rIns="122191" bIns="61096"/>
          <a:lstStyle>
            <a:lvl1pPr>
              <a:defRPr/>
            </a:lvl1pPr>
          </a:lstStyle>
          <a:p>
            <a:pPr>
              <a:defRPr/>
            </a:pPr>
            <a:fld id="{6B728C1D-C4D0-40CC-B5A6-DA605CA232C6}" type="slidenum">
              <a:rPr lang="en-GB"/>
              <a:pPr>
                <a:defRPr/>
              </a:pPr>
              <a:t>‹#›</a:t>
            </a:fld>
            <a:endParaRPr lang="en-GB"/>
          </a:p>
        </p:txBody>
      </p:sp>
    </p:spTree>
    <p:extLst>
      <p:ext uri="{BB962C8B-B14F-4D97-AF65-F5344CB8AC3E}">
        <p14:creationId xmlns:p14="http://schemas.microsoft.com/office/powerpoint/2010/main" val="227679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5"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1011238" y="6169025"/>
            <a:ext cx="10880725" cy="19081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4068763"/>
            <a:ext cx="10880725" cy="210026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Date Placeholder 3"/>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7" name="Footer Placeholder 4"/>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8" name="Slide Number Placeholder 5"/>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963B352A-16A9-49C8-A15C-2A3C502771B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6"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639763" y="384175"/>
            <a:ext cx="11522075"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39763" y="2239963"/>
            <a:ext cx="5684837" cy="6337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77000" y="2239963"/>
            <a:ext cx="5684838" cy="6337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8" name="Footer Placeholder 5"/>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9" name="Slide Number Placeholder 6"/>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F4764545-E5AB-489A-AE12-B0110DC0935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8"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639763" y="384175"/>
            <a:ext cx="11522075" cy="1600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39763" y="2149475"/>
            <a:ext cx="5656262" cy="895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9763" y="3044825"/>
            <a:ext cx="5656262" cy="5532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2400" y="2149475"/>
            <a:ext cx="5659438" cy="895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02400" y="3044825"/>
            <a:ext cx="5659438" cy="5532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10" name="Footer Placeholder 7"/>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11" name="Slide Number Placeholder 8"/>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978C8ECB-5A5E-4341-8772-0B8130E6F03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4"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639763" y="384175"/>
            <a:ext cx="11522075" cy="1600200"/>
          </a:xfrm>
          <a:prstGeom prst="rect">
            <a:avLst/>
          </a:prstGeom>
        </p:spPr>
        <p:txBody>
          <a:bodyPr/>
          <a:lstStyle/>
          <a:p>
            <a:r>
              <a:rPr lang="en-US" smtClean="0"/>
              <a:t>Click to edit Master title style</a:t>
            </a:r>
            <a:endParaRPr lang="en-US"/>
          </a:p>
        </p:txBody>
      </p:sp>
      <p:sp>
        <p:nvSpPr>
          <p:cNvPr id="5" name="Date Placeholder 2"/>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6" name="Footer Placeholder 3"/>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7" name="Slide Number Placeholder 4"/>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69467354-BD9A-4B68-88CB-1157B3826B2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3"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4" name="Date Placeholder 1"/>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5" name="Footer Placeholder 2"/>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6" name="Slide Number Placeholder 3"/>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F240B56B-E018-47E6-93B7-9DA163B7656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6"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639763" y="382588"/>
            <a:ext cx="4211637" cy="16271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05388" y="382588"/>
            <a:ext cx="7156450" cy="81946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9763" y="2009775"/>
            <a:ext cx="4211637" cy="65674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8" name="Footer Placeholder 5"/>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9" name="Slide Number Placeholder 6"/>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EF8122B0-9E07-45B9-9BA3-6D855AC67A2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6"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2509838" y="6721475"/>
            <a:ext cx="7680325" cy="792163"/>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09838" y="857250"/>
            <a:ext cx="7680325" cy="5761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509838" y="7513638"/>
            <a:ext cx="7680325" cy="11271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8" name="Footer Placeholder 5"/>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9" name="Slide Number Placeholder 6"/>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B5A03520-8992-4E7D-9754-948D1EB34EA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8" name="TextBox 7"/>
          <p:cNvSpPr txBox="1"/>
          <p:nvPr userDrawn="1"/>
        </p:nvSpPr>
        <p:spPr>
          <a:xfrm>
            <a:off x="352425" y="9015413"/>
            <a:ext cx="12192000" cy="581025"/>
          </a:xfrm>
          <a:prstGeom prst="rect">
            <a:avLst/>
          </a:prstGeom>
          <a:noFill/>
        </p:spPr>
        <p:txBody>
          <a:bodyPr>
            <a:spAutoFit/>
          </a:bodyPr>
          <a:lstStyle/>
          <a:p>
            <a:pPr>
              <a:defRPr/>
            </a:pPr>
            <a:r>
              <a:rPr lang="en-GB" sz="1600" dirty="0">
                <a:latin typeface="Comic Sans MS" pitchFamily="66" charset="0"/>
              </a:rPr>
              <a:t>BTEC Level 1 and 2 First Extended Certificate in Art &amp; Design </a:t>
            </a:r>
          </a:p>
          <a:p>
            <a:pPr>
              <a:defRPr/>
            </a:pPr>
            <a:r>
              <a:rPr lang="fr-FR" sz="1600" dirty="0">
                <a:latin typeface="Comic Sans MS" pitchFamily="66" charset="0"/>
              </a:rPr>
              <a:t>Unit </a:t>
            </a:r>
            <a:r>
              <a:rPr lang="fr-FR" sz="1600" dirty="0" smtClean="0">
                <a:latin typeface="Comic Sans MS" pitchFamily="66" charset="0"/>
              </a:rPr>
              <a:t>2 – </a:t>
            </a:r>
            <a:r>
              <a:rPr lang="en-US" sz="1600" dirty="0" smtClean="0">
                <a:latin typeface="Comic Sans MS" pitchFamily="66" charset="0"/>
              </a:rPr>
              <a:t>CREATIVE</a:t>
            </a:r>
            <a:r>
              <a:rPr lang="en-US" sz="1600" baseline="0" dirty="0" smtClean="0">
                <a:latin typeface="Comic Sans MS" pitchFamily="66" charset="0"/>
              </a:rPr>
              <a:t> PROJECT IN ART AND DESIGN</a:t>
            </a:r>
            <a:endParaRPr lang="en-US" sz="1600" dirty="0">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60" r:id="rId12"/>
    <p:sldLayoutId id="2147483659" r:id="rId13"/>
    <p:sldLayoutId id="2147483658" r:id="rId14"/>
    <p:sldLayoutId id="2147483672" r:id="rId15"/>
  </p:sldLayoutIdLst>
  <p:txStyles>
    <p:titleStyle>
      <a:lvl1pPr algn="ctr" defTabSz="1279525" rtl="0" eaLnBrk="0" fontAlgn="base" hangingPunct="0">
        <a:spcBef>
          <a:spcPct val="0"/>
        </a:spcBef>
        <a:spcAft>
          <a:spcPct val="0"/>
        </a:spcAft>
        <a:defRPr sz="6200">
          <a:solidFill>
            <a:schemeClr val="tx2"/>
          </a:solidFill>
          <a:latin typeface="+mj-lt"/>
          <a:ea typeface="+mj-ea"/>
          <a:cs typeface="+mj-cs"/>
        </a:defRPr>
      </a:lvl1pPr>
      <a:lvl2pPr algn="ctr" defTabSz="1279525" rtl="0" eaLnBrk="0" fontAlgn="base" hangingPunct="0">
        <a:spcBef>
          <a:spcPct val="0"/>
        </a:spcBef>
        <a:spcAft>
          <a:spcPct val="0"/>
        </a:spcAft>
        <a:defRPr sz="6200">
          <a:solidFill>
            <a:schemeClr val="tx2"/>
          </a:solidFill>
          <a:latin typeface="Arial" charset="0"/>
          <a:cs typeface="Arial" charset="0"/>
        </a:defRPr>
      </a:lvl2pPr>
      <a:lvl3pPr algn="ctr" defTabSz="1279525" rtl="0" eaLnBrk="0" fontAlgn="base" hangingPunct="0">
        <a:spcBef>
          <a:spcPct val="0"/>
        </a:spcBef>
        <a:spcAft>
          <a:spcPct val="0"/>
        </a:spcAft>
        <a:defRPr sz="6200">
          <a:solidFill>
            <a:schemeClr val="tx2"/>
          </a:solidFill>
          <a:latin typeface="Arial" charset="0"/>
          <a:cs typeface="Arial" charset="0"/>
        </a:defRPr>
      </a:lvl3pPr>
      <a:lvl4pPr algn="ctr" defTabSz="1279525" rtl="0" eaLnBrk="0" fontAlgn="base" hangingPunct="0">
        <a:spcBef>
          <a:spcPct val="0"/>
        </a:spcBef>
        <a:spcAft>
          <a:spcPct val="0"/>
        </a:spcAft>
        <a:defRPr sz="6200">
          <a:solidFill>
            <a:schemeClr val="tx2"/>
          </a:solidFill>
          <a:latin typeface="Arial" charset="0"/>
          <a:cs typeface="Arial" charset="0"/>
        </a:defRPr>
      </a:lvl4pPr>
      <a:lvl5pPr algn="ctr" defTabSz="1279525" rtl="0" eaLnBrk="0" fontAlgn="base" hangingPunct="0">
        <a:spcBef>
          <a:spcPct val="0"/>
        </a:spcBef>
        <a:spcAft>
          <a:spcPct val="0"/>
        </a:spcAft>
        <a:defRPr sz="6200">
          <a:solidFill>
            <a:schemeClr val="tx2"/>
          </a:solidFill>
          <a:latin typeface="Arial" charset="0"/>
          <a:cs typeface="Arial" charset="0"/>
        </a:defRPr>
      </a:lvl5pPr>
      <a:lvl6pPr marL="457200" algn="ctr" defTabSz="1279525" rtl="0" fontAlgn="base">
        <a:spcBef>
          <a:spcPct val="0"/>
        </a:spcBef>
        <a:spcAft>
          <a:spcPct val="0"/>
        </a:spcAft>
        <a:defRPr sz="6200">
          <a:solidFill>
            <a:schemeClr val="tx2"/>
          </a:solidFill>
          <a:latin typeface="Arial" charset="0"/>
          <a:cs typeface="Arial" charset="0"/>
        </a:defRPr>
      </a:lvl6pPr>
      <a:lvl7pPr marL="914400" algn="ctr" defTabSz="1279525" rtl="0" fontAlgn="base">
        <a:spcBef>
          <a:spcPct val="0"/>
        </a:spcBef>
        <a:spcAft>
          <a:spcPct val="0"/>
        </a:spcAft>
        <a:defRPr sz="6200">
          <a:solidFill>
            <a:schemeClr val="tx2"/>
          </a:solidFill>
          <a:latin typeface="Arial" charset="0"/>
          <a:cs typeface="Arial" charset="0"/>
        </a:defRPr>
      </a:lvl7pPr>
      <a:lvl8pPr marL="1371600" algn="ctr" defTabSz="1279525" rtl="0" fontAlgn="base">
        <a:spcBef>
          <a:spcPct val="0"/>
        </a:spcBef>
        <a:spcAft>
          <a:spcPct val="0"/>
        </a:spcAft>
        <a:defRPr sz="6200">
          <a:solidFill>
            <a:schemeClr val="tx2"/>
          </a:solidFill>
          <a:latin typeface="Arial" charset="0"/>
          <a:cs typeface="Arial" charset="0"/>
        </a:defRPr>
      </a:lvl8pPr>
      <a:lvl9pPr marL="1828800" algn="ctr" defTabSz="1279525" rtl="0" fontAlgn="base">
        <a:spcBef>
          <a:spcPct val="0"/>
        </a:spcBef>
        <a:spcAft>
          <a:spcPct val="0"/>
        </a:spcAft>
        <a:defRPr sz="6200">
          <a:solidFill>
            <a:schemeClr val="tx2"/>
          </a:solidFill>
          <a:latin typeface="Arial" charset="0"/>
          <a:cs typeface="Arial" charset="0"/>
        </a:defRPr>
      </a:lvl9pPr>
    </p:titleStyle>
    <p:bodyStyle>
      <a:lvl1pPr marL="479425" indent="-479425" algn="l" defTabSz="1279525" rtl="0" eaLnBrk="0" fontAlgn="base" hangingPunct="0">
        <a:spcBef>
          <a:spcPct val="20000"/>
        </a:spcBef>
        <a:spcAft>
          <a:spcPct val="0"/>
        </a:spcAft>
        <a:buChar char="•"/>
        <a:defRPr sz="4500">
          <a:solidFill>
            <a:schemeClr val="tx1"/>
          </a:solidFill>
          <a:latin typeface="+mn-lt"/>
          <a:ea typeface="+mn-ea"/>
          <a:cs typeface="+mn-cs"/>
        </a:defRPr>
      </a:lvl1pPr>
      <a:lvl2pPr marL="1039813" indent="-400050" algn="l" defTabSz="1279525" rtl="0" eaLnBrk="0" fontAlgn="base" hangingPunct="0">
        <a:spcBef>
          <a:spcPct val="20000"/>
        </a:spcBef>
        <a:spcAft>
          <a:spcPct val="0"/>
        </a:spcAft>
        <a:buChar char="–"/>
        <a:defRPr sz="3900">
          <a:solidFill>
            <a:schemeClr val="tx1"/>
          </a:solidFill>
          <a:latin typeface="+mn-lt"/>
          <a:cs typeface="+mn-cs"/>
        </a:defRPr>
      </a:lvl2pPr>
      <a:lvl3pPr marL="1600200" indent="-320675" algn="l" defTabSz="1279525" rtl="0" eaLnBrk="0" fontAlgn="base" hangingPunct="0">
        <a:spcBef>
          <a:spcPct val="20000"/>
        </a:spcBef>
        <a:spcAft>
          <a:spcPct val="0"/>
        </a:spcAft>
        <a:buChar char="•"/>
        <a:defRPr sz="3400">
          <a:solidFill>
            <a:schemeClr val="tx1"/>
          </a:solidFill>
          <a:latin typeface="+mn-lt"/>
          <a:cs typeface="+mn-cs"/>
        </a:defRPr>
      </a:lvl3pPr>
      <a:lvl4pPr marL="2239963" indent="-319088" algn="l" defTabSz="1279525" rtl="0" eaLnBrk="0" fontAlgn="base" hangingPunct="0">
        <a:spcBef>
          <a:spcPct val="20000"/>
        </a:spcBef>
        <a:spcAft>
          <a:spcPct val="0"/>
        </a:spcAft>
        <a:buChar char="–"/>
        <a:defRPr sz="2800">
          <a:solidFill>
            <a:schemeClr val="tx1"/>
          </a:solidFill>
          <a:latin typeface="+mn-lt"/>
          <a:cs typeface="+mn-cs"/>
        </a:defRPr>
      </a:lvl4pPr>
      <a:lvl5pPr marL="2879725" indent="-319088" algn="l" defTabSz="1279525" rtl="0" eaLnBrk="0" fontAlgn="base" hangingPunct="0">
        <a:spcBef>
          <a:spcPct val="20000"/>
        </a:spcBef>
        <a:spcAft>
          <a:spcPct val="0"/>
        </a:spcAft>
        <a:buChar char="»"/>
        <a:defRPr sz="2800">
          <a:solidFill>
            <a:schemeClr val="tx1"/>
          </a:solidFill>
          <a:latin typeface="+mn-lt"/>
          <a:cs typeface="+mn-cs"/>
        </a:defRPr>
      </a:lvl5pPr>
      <a:lvl6pPr marL="3336925" indent="-319088" algn="l" defTabSz="1279525" rtl="0" fontAlgn="base">
        <a:spcBef>
          <a:spcPct val="20000"/>
        </a:spcBef>
        <a:spcAft>
          <a:spcPct val="0"/>
        </a:spcAft>
        <a:buChar char="»"/>
        <a:defRPr sz="2800">
          <a:solidFill>
            <a:schemeClr val="tx1"/>
          </a:solidFill>
          <a:latin typeface="+mn-lt"/>
          <a:cs typeface="+mn-cs"/>
        </a:defRPr>
      </a:lvl6pPr>
      <a:lvl7pPr marL="3794125" indent="-319088" algn="l" defTabSz="1279525" rtl="0" fontAlgn="base">
        <a:spcBef>
          <a:spcPct val="20000"/>
        </a:spcBef>
        <a:spcAft>
          <a:spcPct val="0"/>
        </a:spcAft>
        <a:buChar char="»"/>
        <a:defRPr sz="2800">
          <a:solidFill>
            <a:schemeClr val="tx1"/>
          </a:solidFill>
          <a:latin typeface="+mn-lt"/>
          <a:cs typeface="+mn-cs"/>
        </a:defRPr>
      </a:lvl7pPr>
      <a:lvl8pPr marL="4251325" indent="-319088" algn="l" defTabSz="1279525" rtl="0" fontAlgn="base">
        <a:spcBef>
          <a:spcPct val="20000"/>
        </a:spcBef>
        <a:spcAft>
          <a:spcPct val="0"/>
        </a:spcAft>
        <a:buChar char="»"/>
        <a:defRPr sz="2800">
          <a:solidFill>
            <a:schemeClr val="tx1"/>
          </a:solidFill>
          <a:latin typeface="+mn-lt"/>
          <a:cs typeface="+mn-cs"/>
        </a:defRPr>
      </a:lvl8pPr>
      <a:lvl9pPr marL="4708525" indent="-319088" algn="l" defTabSz="1279525" rtl="0" fontAlgn="base">
        <a:spcBef>
          <a:spcPct val="20000"/>
        </a:spcBef>
        <a:spcAft>
          <a:spcPct val="0"/>
        </a:spcAft>
        <a:buChar char="»"/>
        <a:defRPr sz="2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15.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744616" y="624136"/>
            <a:ext cx="3240360" cy="14401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200" dirty="0" smtClean="0"/>
              <a:t>Design Idea 2</a:t>
            </a:r>
          </a:p>
          <a:p>
            <a:pPr>
              <a:spcBef>
                <a:spcPct val="50000"/>
              </a:spcBef>
            </a:pPr>
            <a:r>
              <a:rPr lang="en-GB" sz="1600" dirty="0" smtClean="0"/>
              <a:t>2. </a:t>
            </a:r>
            <a:r>
              <a:rPr lang="en-GB" sz="1200" dirty="0"/>
              <a:t>Draw at least 1 idea taking inspiration from the images in your </a:t>
            </a:r>
            <a:r>
              <a:rPr lang="en-GB" sz="1200" dirty="0" smtClean="0"/>
              <a:t>product analysis </a:t>
            </a:r>
            <a:r>
              <a:rPr lang="en-GB" sz="1200" u="sng" dirty="0"/>
              <a:t>AND</a:t>
            </a:r>
            <a:r>
              <a:rPr lang="en-GB" sz="1200" dirty="0"/>
              <a:t> explain how you have been influenced by the shape, texture, pattern, colour </a:t>
            </a:r>
            <a:r>
              <a:rPr lang="en-GB" sz="1200" dirty="0" smtClean="0"/>
              <a:t>in </a:t>
            </a:r>
            <a:r>
              <a:rPr lang="en-GB" sz="1200" dirty="0"/>
              <a:t>the </a:t>
            </a:r>
            <a:r>
              <a:rPr lang="en-GB" sz="1200" dirty="0" smtClean="0"/>
              <a:t>photos</a:t>
            </a:r>
            <a:endParaRPr lang="en-GB" sz="1200" dirty="0">
              <a:solidFill>
                <a:srgbClr val="FF0000"/>
              </a:solidFill>
            </a:endParaRPr>
          </a:p>
        </p:txBody>
      </p:sp>
      <p:sp>
        <p:nvSpPr>
          <p:cNvPr id="4" name="Rectangle 3"/>
          <p:cNvSpPr/>
          <p:nvPr/>
        </p:nvSpPr>
        <p:spPr bwMode="auto">
          <a:xfrm>
            <a:off x="9022062" y="525126"/>
            <a:ext cx="3240360" cy="254069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200" dirty="0" smtClean="0"/>
              <a:t>Design Idea 3</a:t>
            </a:r>
          </a:p>
          <a:p>
            <a:pPr>
              <a:spcBef>
                <a:spcPct val="50000"/>
              </a:spcBef>
            </a:pPr>
            <a:r>
              <a:rPr lang="en-GB" sz="1600" dirty="0" smtClean="0"/>
              <a:t>3. </a:t>
            </a:r>
            <a:r>
              <a:rPr lang="en-GB" sz="1200" dirty="0"/>
              <a:t>Draw at least 1 idea </a:t>
            </a:r>
            <a:r>
              <a:rPr lang="en-GB" sz="1200" dirty="0" smtClean="0"/>
              <a:t>taking inspiration from your primary observation drawings </a:t>
            </a:r>
            <a:r>
              <a:rPr lang="en-GB" sz="1200" u="sng" dirty="0"/>
              <a:t>AND</a:t>
            </a:r>
            <a:r>
              <a:rPr lang="en-GB" sz="1200" dirty="0"/>
              <a:t> explain how you have been influenced by the shape, texture, pattern, colour of the photos</a:t>
            </a:r>
          </a:p>
          <a:p>
            <a:pPr>
              <a:spcBef>
                <a:spcPct val="50000"/>
              </a:spcBef>
            </a:pPr>
            <a:endParaRPr lang="en-GB" sz="1200" dirty="0"/>
          </a:p>
          <a:p>
            <a:pPr>
              <a:spcBef>
                <a:spcPct val="50000"/>
              </a:spcBef>
            </a:pPr>
            <a:r>
              <a:rPr lang="en-GB" sz="1200" dirty="0"/>
              <a:t>(3) Or </a:t>
            </a:r>
            <a:r>
              <a:rPr lang="en-GB" sz="1200" dirty="0" smtClean="0"/>
              <a:t>combine </a:t>
            </a:r>
            <a:r>
              <a:rPr lang="en-GB" sz="1200" dirty="0"/>
              <a:t>the best bits from 2 different concepts to make a different idea. Explain how you have combined the best bits and how the design has improved.</a:t>
            </a:r>
          </a:p>
          <a:p>
            <a:pPr marL="0" marR="0" indent="0" algn="l" defTabSz="1279525"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p:txBody>
      </p:sp>
      <p:sp>
        <p:nvSpPr>
          <p:cNvPr id="5" name="Rectangle 4"/>
          <p:cNvSpPr/>
          <p:nvPr/>
        </p:nvSpPr>
        <p:spPr bwMode="auto">
          <a:xfrm>
            <a:off x="5104656" y="2993813"/>
            <a:ext cx="3528392" cy="30243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200" dirty="0" smtClean="0"/>
              <a:t>Design Idea 4</a:t>
            </a:r>
            <a:endParaRPr lang="en-GB" sz="1200" dirty="0"/>
          </a:p>
          <a:p>
            <a:pPr>
              <a:spcBef>
                <a:spcPct val="50000"/>
              </a:spcBef>
            </a:pPr>
            <a:r>
              <a:rPr lang="en-GB" sz="1600" dirty="0" smtClean="0"/>
              <a:t>4a. </a:t>
            </a:r>
            <a:r>
              <a:rPr lang="en-GB" sz="1200" dirty="0"/>
              <a:t>Draw  at least 1 idea that is sensible and one you think you would be happy to make in 10 hours. Explain how you think you could make it and write what tools, equipment and materials you could use.</a:t>
            </a:r>
          </a:p>
          <a:p>
            <a:endParaRPr lang="en-GB" sz="1200" dirty="0" smtClean="0"/>
          </a:p>
          <a:p>
            <a:endParaRPr lang="en-GB" sz="1200" dirty="0"/>
          </a:p>
          <a:p>
            <a:endParaRPr lang="en-GB" sz="1200" dirty="0" smtClean="0"/>
          </a:p>
          <a:p>
            <a:r>
              <a:rPr lang="en-GB" sz="1600" dirty="0" smtClean="0"/>
              <a:t>4b. </a:t>
            </a:r>
            <a:r>
              <a:rPr lang="en-GB" sz="1200" dirty="0" smtClean="0"/>
              <a:t>On </a:t>
            </a:r>
            <a:r>
              <a:rPr lang="en-GB" sz="1200" dirty="0"/>
              <a:t>your drawings 1-4, draw 1 with a stencil motif decoration, 1 with an engraving motif decoration, 1 with an embossed motif decoration, 1 with a debossed motif decoration.</a:t>
            </a:r>
          </a:p>
          <a:p>
            <a:endParaRPr lang="en-GB" sz="1200" dirty="0"/>
          </a:p>
          <a:p>
            <a:endParaRPr lang="en-GB" sz="1200" dirty="0"/>
          </a:p>
          <a:p>
            <a:pPr marL="0" marR="0" indent="0" algn="l" defTabSz="1279525"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p:txBody>
      </p:sp>
      <p:sp>
        <p:nvSpPr>
          <p:cNvPr id="6" name="Rectangle 5"/>
          <p:cNvSpPr/>
          <p:nvPr/>
        </p:nvSpPr>
        <p:spPr bwMode="auto">
          <a:xfrm>
            <a:off x="528365" y="2362880"/>
            <a:ext cx="3240360" cy="385987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600" dirty="0" smtClean="0"/>
              <a:t>5. </a:t>
            </a:r>
            <a:r>
              <a:rPr lang="en-GB" sz="1200" dirty="0"/>
              <a:t>Label all the features of each </a:t>
            </a:r>
            <a:r>
              <a:rPr lang="en-GB" sz="1200" dirty="0" smtClean="0"/>
              <a:t>design.</a:t>
            </a:r>
          </a:p>
          <a:p>
            <a:pPr>
              <a:spcBef>
                <a:spcPct val="50000"/>
              </a:spcBef>
            </a:pPr>
            <a:r>
              <a:rPr lang="en-GB" sz="1200" dirty="0" smtClean="0"/>
              <a:t> </a:t>
            </a:r>
            <a:r>
              <a:rPr lang="en-GB" sz="1200" dirty="0"/>
              <a:t>explain </a:t>
            </a:r>
            <a:endParaRPr lang="en-GB" sz="1200" dirty="0" smtClean="0"/>
          </a:p>
          <a:p>
            <a:pPr marL="171450" indent="-171450">
              <a:spcBef>
                <a:spcPct val="50000"/>
              </a:spcBef>
              <a:buFont typeface="Arial" panose="020B0604020202020204" pitchFamily="34" charset="0"/>
              <a:buChar char="•"/>
            </a:pPr>
            <a:r>
              <a:rPr lang="en-GB" sz="1200" dirty="0"/>
              <a:t>T</a:t>
            </a:r>
            <a:r>
              <a:rPr lang="en-GB" sz="1200" dirty="0" smtClean="0"/>
              <a:t>he </a:t>
            </a:r>
            <a:r>
              <a:rPr lang="en-GB" sz="1200" dirty="0"/>
              <a:t>unique selling </a:t>
            </a:r>
            <a:r>
              <a:rPr lang="en-GB" sz="1200" dirty="0" smtClean="0"/>
              <a:t>points</a:t>
            </a:r>
          </a:p>
          <a:p>
            <a:pPr marL="171450" indent="-171450">
              <a:spcBef>
                <a:spcPct val="50000"/>
              </a:spcBef>
              <a:buFont typeface="Arial" panose="020B0604020202020204" pitchFamily="34" charset="0"/>
              <a:buChar char="•"/>
            </a:pPr>
            <a:r>
              <a:rPr lang="en-GB" sz="1200" dirty="0" smtClean="0"/>
              <a:t>Material</a:t>
            </a:r>
          </a:p>
          <a:p>
            <a:pPr marL="171450" indent="-171450">
              <a:spcBef>
                <a:spcPct val="50000"/>
              </a:spcBef>
              <a:buFont typeface="Arial" panose="020B0604020202020204" pitchFamily="34" charset="0"/>
              <a:buChar char="•"/>
            </a:pPr>
            <a:r>
              <a:rPr lang="en-GB" sz="1200" dirty="0" smtClean="0"/>
              <a:t>Colour / finish</a:t>
            </a:r>
          </a:p>
          <a:p>
            <a:pPr marL="171450" indent="-171450">
              <a:spcBef>
                <a:spcPct val="50000"/>
              </a:spcBef>
              <a:buFont typeface="Arial" panose="020B0604020202020204" pitchFamily="34" charset="0"/>
              <a:buChar char="•"/>
            </a:pPr>
            <a:r>
              <a:rPr lang="en-GB" sz="1200" dirty="0" smtClean="0"/>
              <a:t>Possible </a:t>
            </a:r>
            <a:r>
              <a:rPr lang="en-GB" sz="1200" dirty="0"/>
              <a:t>c</a:t>
            </a:r>
            <a:r>
              <a:rPr lang="en-GB" sz="1200" dirty="0" smtClean="0"/>
              <a:t>onstruction method</a:t>
            </a:r>
          </a:p>
          <a:p>
            <a:pPr marL="171450" indent="-171450">
              <a:spcBef>
                <a:spcPct val="50000"/>
              </a:spcBef>
              <a:buFont typeface="Arial" panose="020B0604020202020204" pitchFamily="34" charset="0"/>
              <a:buChar char="•"/>
            </a:pPr>
            <a:r>
              <a:rPr lang="en-GB" sz="1200" dirty="0" smtClean="0"/>
              <a:t>How is it suitable for a retail chain for interior design and furnishings?</a:t>
            </a:r>
            <a:endParaRPr lang="en-GB" sz="1200" dirty="0"/>
          </a:p>
          <a:p>
            <a:pPr marL="171450" indent="-171450">
              <a:spcBef>
                <a:spcPct val="50000"/>
              </a:spcBef>
              <a:buFont typeface="Arial" panose="020B0604020202020204" pitchFamily="34" charset="0"/>
              <a:buChar char="•"/>
            </a:pPr>
            <a:r>
              <a:rPr lang="en-GB" sz="1200" dirty="0"/>
              <a:t>H</a:t>
            </a:r>
            <a:r>
              <a:rPr lang="en-GB" sz="1200" dirty="0" smtClean="0"/>
              <a:t>ow </a:t>
            </a:r>
            <a:r>
              <a:rPr lang="en-GB" sz="1200" dirty="0"/>
              <a:t>it will </a:t>
            </a:r>
            <a:r>
              <a:rPr lang="en-GB" sz="1200" dirty="0" smtClean="0"/>
              <a:t>work? (like where would the bulb go, knives/mugs go)</a:t>
            </a:r>
            <a:endParaRPr lang="en-GB" sz="1200" dirty="0" smtClean="0"/>
          </a:p>
          <a:p>
            <a:pPr marL="171450" indent="-171450">
              <a:spcBef>
                <a:spcPct val="50000"/>
              </a:spcBef>
              <a:buFont typeface="Arial" panose="020B0604020202020204" pitchFamily="34" charset="0"/>
              <a:buChar char="•"/>
            </a:pPr>
            <a:r>
              <a:rPr lang="en-GB" sz="1200" dirty="0" smtClean="0"/>
              <a:t>How it is easy to clean</a:t>
            </a:r>
          </a:p>
          <a:p>
            <a:pPr marL="171450" indent="-171450">
              <a:spcBef>
                <a:spcPct val="50000"/>
              </a:spcBef>
              <a:buFont typeface="Arial" panose="020B0604020202020204" pitchFamily="34" charset="0"/>
              <a:buChar char="•"/>
            </a:pPr>
            <a:r>
              <a:rPr lang="en-GB" sz="1200" dirty="0" smtClean="0"/>
              <a:t>How have you incorporated characteristics of the Bauhaus style (simple lines, industrial look, use of geometric shapes, functional, use of technology, minimalism)</a:t>
            </a:r>
            <a:endParaRPr lang="en-GB" sz="1200" dirty="0" smtClean="0"/>
          </a:p>
        </p:txBody>
      </p:sp>
      <p:sp>
        <p:nvSpPr>
          <p:cNvPr id="9" name="Rectangle 8"/>
          <p:cNvSpPr/>
          <p:nvPr/>
        </p:nvSpPr>
        <p:spPr bwMode="auto">
          <a:xfrm>
            <a:off x="650407" y="7115184"/>
            <a:ext cx="3240360" cy="216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600" dirty="0" smtClean="0"/>
              <a:t>6</a:t>
            </a:r>
            <a:r>
              <a:rPr lang="en-GB" sz="1600" dirty="0" smtClean="0"/>
              <a:t>. </a:t>
            </a:r>
            <a:r>
              <a:rPr lang="en-GB" sz="1200" dirty="0" smtClean="0"/>
              <a:t>Write a summary explaining how you have used the </a:t>
            </a:r>
            <a:r>
              <a:rPr lang="en-GB" sz="1200" dirty="0" smtClean="0"/>
              <a:t>different researches and different visual </a:t>
            </a:r>
            <a:r>
              <a:rPr lang="en-GB" sz="1200" dirty="0" smtClean="0"/>
              <a:t>sources (the photos) to give you ideas and how </a:t>
            </a:r>
            <a:r>
              <a:rPr lang="en-GB" sz="1200" dirty="0" smtClean="0"/>
              <a:t>and what it has been inspired by.</a:t>
            </a:r>
            <a:endParaRPr lang="en-GB" sz="1200" dirty="0" smtClean="0"/>
          </a:p>
          <a:p>
            <a:pPr>
              <a:spcBef>
                <a:spcPct val="50000"/>
              </a:spcBef>
            </a:pPr>
            <a:r>
              <a:rPr lang="en-GB" sz="1200" dirty="0" smtClean="0"/>
              <a:t>Style = </a:t>
            </a:r>
            <a:r>
              <a:rPr lang="en-GB" sz="1200" dirty="0"/>
              <a:t>simple lines, industrial look, use of geometric shapes, </a:t>
            </a:r>
            <a:r>
              <a:rPr lang="en-GB" sz="1200" dirty="0" smtClean="0"/>
              <a:t>use of modern materials like plywood, metal, glass, concrete, functional</a:t>
            </a:r>
            <a:r>
              <a:rPr lang="en-GB" sz="1200" dirty="0"/>
              <a:t>, use of technology, minimalism</a:t>
            </a:r>
            <a:endParaRPr lang="en-GB" sz="1200" u="sng" dirty="0" smtClean="0"/>
          </a:p>
          <a:p>
            <a:pPr marL="0" marR="0" indent="0" algn="l" defTabSz="1279525" rtl="0" eaLnBrk="1" fontAlgn="base" latinLnBrk="0" hangingPunct="1">
              <a:lnSpc>
                <a:spcPct val="100000"/>
              </a:lnSpc>
              <a:spcBef>
                <a:spcPct val="0"/>
              </a:spcBef>
              <a:spcAft>
                <a:spcPct val="0"/>
              </a:spcAft>
              <a:buClrTx/>
              <a:buSzTx/>
              <a:buFontTx/>
              <a:buNone/>
              <a:tabLst/>
            </a:pPr>
            <a:endParaRPr lang="en-GB" sz="1200" dirty="0"/>
          </a:p>
          <a:p>
            <a:pPr marL="0" marR="0" indent="0" algn="l" defTabSz="1279525"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p:txBody>
      </p:sp>
      <p:sp>
        <p:nvSpPr>
          <p:cNvPr id="10" name="Rectangle 9"/>
          <p:cNvSpPr/>
          <p:nvPr/>
        </p:nvSpPr>
        <p:spPr bwMode="auto">
          <a:xfrm>
            <a:off x="5104656" y="7032848"/>
            <a:ext cx="3240360"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600" dirty="0" smtClean="0"/>
              <a:t>7. </a:t>
            </a:r>
            <a:r>
              <a:rPr lang="en-GB" sz="1200" dirty="0" smtClean="0"/>
              <a:t>Cut out and stick next to your design idea a photo of a room. Draw a box on the photo to show the scale of your design in the room.</a:t>
            </a:r>
            <a:endParaRPr kumimoji="0" lang="en-GB" sz="1200" b="0" i="0" u="none" strike="noStrike" cap="none" normalizeH="0" baseline="0" dirty="0" smtClean="0">
              <a:ln>
                <a:noFill/>
              </a:ln>
              <a:solidFill>
                <a:schemeClr val="tx1"/>
              </a:solidFill>
              <a:effectLst/>
              <a:latin typeface="Arial" charset="0"/>
              <a:cs typeface="Arial" charset="0"/>
            </a:endParaRPr>
          </a:p>
        </p:txBody>
      </p:sp>
      <p:sp>
        <p:nvSpPr>
          <p:cNvPr id="11" name="Rectangle 10"/>
          <p:cNvSpPr/>
          <p:nvPr/>
        </p:nvSpPr>
        <p:spPr bwMode="auto">
          <a:xfrm>
            <a:off x="9045073" y="6222758"/>
            <a:ext cx="3240360" cy="25562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600" dirty="0" smtClean="0"/>
              <a:t>8. </a:t>
            </a:r>
            <a:r>
              <a:rPr lang="en-GB" sz="1200" dirty="0"/>
              <a:t>Number each design and  </a:t>
            </a:r>
            <a:r>
              <a:rPr lang="en-GB" sz="1200" dirty="0" smtClean="0"/>
              <a:t>CHECK that you have explained </a:t>
            </a:r>
            <a:r>
              <a:rPr lang="en-GB" sz="1200" dirty="0"/>
              <a:t>what inspired the shape.</a:t>
            </a:r>
          </a:p>
          <a:p>
            <a:pPr marL="0" marR="0" indent="0" algn="l" defTabSz="1279525" rtl="0" eaLnBrk="1" fontAlgn="base" latinLnBrk="0" hangingPunct="1">
              <a:lnSpc>
                <a:spcPct val="100000"/>
              </a:lnSpc>
              <a:spcBef>
                <a:spcPct val="0"/>
              </a:spcBef>
              <a:spcAft>
                <a:spcPct val="0"/>
              </a:spcAft>
              <a:buClrTx/>
              <a:buSzTx/>
              <a:buFontTx/>
              <a:buNone/>
              <a:tabLst/>
            </a:pPr>
            <a:endParaRPr lang="en-GB" sz="1200" dirty="0"/>
          </a:p>
          <a:p>
            <a:pPr marL="0" marR="0" indent="0" algn="l" defTabSz="1279525"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p:txBody>
      </p:sp>
      <p:sp>
        <p:nvSpPr>
          <p:cNvPr id="12" name="Rectangle 11"/>
          <p:cNvSpPr/>
          <p:nvPr/>
        </p:nvSpPr>
        <p:spPr bwMode="auto">
          <a:xfrm>
            <a:off x="7696944" y="1846066"/>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bwMode="auto">
          <a:xfrm>
            <a:off x="11890367" y="2813793"/>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8345016" y="5813421"/>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3370109" y="6152077"/>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6" name="Rectangle 15"/>
          <p:cNvSpPr/>
          <p:nvPr/>
        </p:nvSpPr>
        <p:spPr bwMode="auto">
          <a:xfrm>
            <a:off x="3532547" y="9023396"/>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7" name="Rectangle 16"/>
          <p:cNvSpPr/>
          <p:nvPr/>
        </p:nvSpPr>
        <p:spPr bwMode="auto">
          <a:xfrm>
            <a:off x="7951140" y="7716924"/>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11890367" y="8473008"/>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cxnSp>
        <p:nvCxnSpPr>
          <p:cNvPr id="19" name="Straight Arrow Connector 18"/>
          <p:cNvCxnSpPr/>
          <p:nvPr/>
        </p:nvCxnSpPr>
        <p:spPr bwMode="auto">
          <a:xfrm>
            <a:off x="3736504" y="1200200"/>
            <a:ext cx="10081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8013950" y="1344216"/>
            <a:ext cx="10081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Elbow Connector 21"/>
          <p:cNvCxnSpPr/>
          <p:nvPr/>
        </p:nvCxnSpPr>
        <p:spPr bwMode="auto">
          <a:xfrm rot="10800000" flipV="1">
            <a:off x="8633050" y="3076182"/>
            <a:ext cx="2160238" cy="1724419"/>
          </a:xfrm>
          <a:prstGeom prst="bentConnector3">
            <a:avLst>
              <a:gd name="adj1" fmla="val 245"/>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p:cNvCxnSpPr>
            <a:stCxn id="5" idx="1"/>
          </p:cNvCxnSpPr>
          <p:nvPr/>
        </p:nvCxnSpPr>
        <p:spPr bwMode="auto">
          <a:xfrm flipH="1">
            <a:off x="4121069" y="4505981"/>
            <a:ext cx="98358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Straight Arrow Connector 28"/>
          <p:cNvCxnSpPr>
            <a:stCxn id="6" idx="2"/>
          </p:cNvCxnSpPr>
          <p:nvPr/>
        </p:nvCxnSpPr>
        <p:spPr bwMode="auto">
          <a:xfrm>
            <a:off x="2148545" y="6222757"/>
            <a:ext cx="0" cy="8100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V="1">
            <a:off x="3890767" y="7500900"/>
            <a:ext cx="1238414" cy="147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a:off x="8338520" y="7320880"/>
            <a:ext cx="68354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3" name="TextBox 32"/>
          <p:cNvSpPr txBox="1"/>
          <p:nvPr/>
        </p:nvSpPr>
        <p:spPr>
          <a:xfrm>
            <a:off x="3938824" y="842034"/>
            <a:ext cx="940553" cy="338554"/>
          </a:xfrm>
          <a:prstGeom prst="rect">
            <a:avLst/>
          </a:prstGeom>
          <a:noFill/>
        </p:spPr>
        <p:txBody>
          <a:bodyPr wrap="square" rtlCol="0">
            <a:spAutoFit/>
          </a:bodyPr>
          <a:lstStyle/>
          <a:p>
            <a:r>
              <a:rPr lang="en-GB" sz="1600" dirty="0" smtClean="0"/>
              <a:t>YES</a:t>
            </a:r>
            <a:endParaRPr lang="en-GB" sz="1600" dirty="0"/>
          </a:p>
        </p:txBody>
      </p:sp>
      <p:sp>
        <p:nvSpPr>
          <p:cNvPr id="34" name="TextBox 33"/>
          <p:cNvSpPr txBox="1"/>
          <p:nvPr/>
        </p:nvSpPr>
        <p:spPr>
          <a:xfrm>
            <a:off x="8177259" y="993618"/>
            <a:ext cx="940553" cy="338554"/>
          </a:xfrm>
          <a:prstGeom prst="rect">
            <a:avLst/>
          </a:prstGeom>
          <a:noFill/>
        </p:spPr>
        <p:txBody>
          <a:bodyPr wrap="square" rtlCol="0">
            <a:spAutoFit/>
          </a:bodyPr>
          <a:lstStyle/>
          <a:p>
            <a:r>
              <a:rPr lang="en-GB" sz="1600" dirty="0" smtClean="0"/>
              <a:t>YES</a:t>
            </a:r>
            <a:endParaRPr lang="en-GB" sz="1600" dirty="0"/>
          </a:p>
        </p:txBody>
      </p:sp>
      <p:sp>
        <p:nvSpPr>
          <p:cNvPr id="35" name="TextBox 34"/>
          <p:cNvSpPr txBox="1"/>
          <p:nvPr/>
        </p:nvSpPr>
        <p:spPr>
          <a:xfrm>
            <a:off x="10018523" y="4399039"/>
            <a:ext cx="940553" cy="338554"/>
          </a:xfrm>
          <a:prstGeom prst="rect">
            <a:avLst/>
          </a:prstGeom>
          <a:noFill/>
        </p:spPr>
        <p:txBody>
          <a:bodyPr wrap="square" rtlCol="0">
            <a:spAutoFit/>
          </a:bodyPr>
          <a:lstStyle/>
          <a:p>
            <a:r>
              <a:rPr lang="en-GB" sz="1600" dirty="0" smtClean="0"/>
              <a:t>YES</a:t>
            </a:r>
            <a:endParaRPr lang="en-GB" sz="1600" dirty="0"/>
          </a:p>
        </p:txBody>
      </p:sp>
      <p:sp>
        <p:nvSpPr>
          <p:cNvPr id="36" name="TextBox 35"/>
          <p:cNvSpPr txBox="1"/>
          <p:nvPr/>
        </p:nvSpPr>
        <p:spPr>
          <a:xfrm>
            <a:off x="4346347" y="4165576"/>
            <a:ext cx="940553" cy="338554"/>
          </a:xfrm>
          <a:prstGeom prst="rect">
            <a:avLst/>
          </a:prstGeom>
          <a:noFill/>
        </p:spPr>
        <p:txBody>
          <a:bodyPr wrap="square" rtlCol="0">
            <a:spAutoFit/>
          </a:bodyPr>
          <a:lstStyle/>
          <a:p>
            <a:r>
              <a:rPr lang="en-GB" sz="1600" dirty="0" smtClean="0"/>
              <a:t>YES</a:t>
            </a:r>
            <a:endParaRPr lang="en-GB" sz="1600" dirty="0"/>
          </a:p>
        </p:txBody>
      </p:sp>
      <p:sp>
        <p:nvSpPr>
          <p:cNvPr id="37" name="TextBox 36"/>
          <p:cNvSpPr txBox="1"/>
          <p:nvPr/>
        </p:nvSpPr>
        <p:spPr>
          <a:xfrm>
            <a:off x="2289051" y="6533882"/>
            <a:ext cx="940553" cy="338554"/>
          </a:xfrm>
          <a:prstGeom prst="rect">
            <a:avLst/>
          </a:prstGeom>
          <a:noFill/>
        </p:spPr>
        <p:txBody>
          <a:bodyPr wrap="square" rtlCol="0">
            <a:spAutoFit/>
          </a:bodyPr>
          <a:lstStyle/>
          <a:p>
            <a:r>
              <a:rPr lang="en-GB" sz="1600" dirty="0" smtClean="0"/>
              <a:t>YES</a:t>
            </a:r>
            <a:endParaRPr lang="en-GB" sz="1600" dirty="0"/>
          </a:p>
        </p:txBody>
      </p:sp>
      <p:sp>
        <p:nvSpPr>
          <p:cNvPr id="38" name="TextBox 37"/>
          <p:cNvSpPr txBox="1"/>
          <p:nvPr/>
        </p:nvSpPr>
        <p:spPr>
          <a:xfrm>
            <a:off x="4311012" y="7177054"/>
            <a:ext cx="940553" cy="338554"/>
          </a:xfrm>
          <a:prstGeom prst="rect">
            <a:avLst/>
          </a:prstGeom>
          <a:noFill/>
        </p:spPr>
        <p:txBody>
          <a:bodyPr wrap="square" rtlCol="0">
            <a:spAutoFit/>
          </a:bodyPr>
          <a:lstStyle/>
          <a:p>
            <a:r>
              <a:rPr lang="en-GB" sz="1600" dirty="0" smtClean="0"/>
              <a:t>YES</a:t>
            </a:r>
            <a:endParaRPr lang="en-GB" sz="1600" dirty="0"/>
          </a:p>
        </p:txBody>
      </p:sp>
      <p:sp>
        <p:nvSpPr>
          <p:cNvPr id="39" name="TextBox 38"/>
          <p:cNvSpPr txBox="1"/>
          <p:nvPr/>
        </p:nvSpPr>
        <p:spPr>
          <a:xfrm>
            <a:off x="8398462" y="6971964"/>
            <a:ext cx="940553" cy="338554"/>
          </a:xfrm>
          <a:prstGeom prst="rect">
            <a:avLst/>
          </a:prstGeom>
          <a:noFill/>
        </p:spPr>
        <p:txBody>
          <a:bodyPr wrap="square" rtlCol="0">
            <a:spAutoFit/>
          </a:bodyPr>
          <a:lstStyle/>
          <a:p>
            <a:r>
              <a:rPr lang="en-GB" sz="1600" dirty="0" smtClean="0"/>
              <a:t>YES</a:t>
            </a:r>
            <a:endParaRPr lang="en-GB" sz="1600" dirty="0"/>
          </a:p>
        </p:txBody>
      </p:sp>
      <p:sp>
        <p:nvSpPr>
          <p:cNvPr id="40" name="TextBox 39"/>
          <p:cNvSpPr txBox="1"/>
          <p:nvPr/>
        </p:nvSpPr>
        <p:spPr>
          <a:xfrm>
            <a:off x="880710" y="48072"/>
            <a:ext cx="7925328" cy="477054"/>
          </a:xfrm>
          <a:prstGeom prst="rect">
            <a:avLst/>
          </a:prstGeom>
          <a:solidFill>
            <a:schemeClr val="bg1"/>
          </a:solidFill>
          <a:ln>
            <a:solidFill>
              <a:schemeClr val="tx1"/>
            </a:solidFill>
          </a:ln>
        </p:spPr>
        <p:txBody>
          <a:bodyPr wrap="square" rtlCol="0">
            <a:spAutoFit/>
          </a:bodyPr>
          <a:lstStyle/>
          <a:p>
            <a:r>
              <a:rPr lang="en-GB" dirty="0" smtClean="0"/>
              <a:t>Your journey to top marks in the initial ideas section </a:t>
            </a:r>
            <a:endParaRPr lang="en-GB" dirty="0"/>
          </a:p>
        </p:txBody>
      </p:sp>
      <p:sp>
        <p:nvSpPr>
          <p:cNvPr id="41" name="Rectangle 40"/>
          <p:cNvSpPr/>
          <p:nvPr/>
        </p:nvSpPr>
        <p:spPr bwMode="auto">
          <a:xfrm>
            <a:off x="496144" y="624136"/>
            <a:ext cx="3240360" cy="14401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200" dirty="0" smtClean="0"/>
              <a:t>Design Idea 1</a:t>
            </a:r>
          </a:p>
          <a:p>
            <a:pPr marL="228600" indent="-228600">
              <a:spcBef>
                <a:spcPct val="50000"/>
              </a:spcBef>
              <a:buFont typeface="+mj-lt"/>
              <a:buAutoNum type="arabicPeriod"/>
            </a:pPr>
            <a:r>
              <a:rPr lang="en-GB" sz="1200" dirty="0" smtClean="0"/>
              <a:t>Draw </a:t>
            </a:r>
            <a:r>
              <a:rPr lang="en-GB" sz="1200" dirty="0"/>
              <a:t>at least 1 idea in the style of a designer or design </a:t>
            </a:r>
            <a:r>
              <a:rPr lang="en-GB" sz="1200" dirty="0" smtClean="0"/>
              <a:t>movement </a:t>
            </a:r>
            <a:r>
              <a:rPr lang="en-GB" sz="1200" u="sng" dirty="0" smtClean="0"/>
              <a:t> AND </a:t>
            </a:r>
            <a:r>
              <a:rPr lang="en-GB" sz="1200" dirty="0" smtClean="0"/>
              <a:t>explain </a:t>
            </a:r>
            <a:r>
              <a:rPr lang="en-GB" sz="1200" dirty="0"/>
              <a:t>how the shape reflects the designers style.</a:t>
            </a:r>
          </a:p>
        </p:txBody>
      </p:sp>
      <p:sp>
        <p:nvSpPr>
          <p:cNvPr id="42" name="Rectangle 41"/>
          <p:cNvSpPr/>
          <p:nvPr/>
        </p:nvSpPr>
        <p:spPr bwMode="auto">
          <a:xfrm>
            <a:off x="3376464" y="1659252"/>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1638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rot="16200000">
            <a:off x="-2163966" y="5871672"/>
            <a:ext cx="4697263" cy="369332"/>
          </a:xfrm>
          <a:prstGeom prst="rect">
            <a:avLst/>
          </a:prstGeom>
          <a:noFill/>
          <a:ln w="9525">
            <a:noFill/>
            <a:miter lim="800000"/>
            <a:headEnd/>
            <a:tailEnd/>
          </a:ln>
        </p:spPr>
        <p:txBody>
          <a:bodyPr wrap="square">
            <a:spAutoFit/>
          </a:bodyPr>
          <a:lstStyle/>
          <a:p>
            <a:pPr>
              <a:spcBef>
                <a:spcPct val="50000"/>
              </a:spcBef>
            </a:pPr>
            <a:r>
              <a:rPr lang="en-GB" sz="1800" dirty="0" smtClean="0"/>
              <a:t>Design Ideas</a:t>
            </a:r>
            <a:endParaRPr lang="en-GB" sz="1800" dirty="0"/>
          </a:p>
        </p:txBody>
      </p:sp>
      <p:sp>
        <p:nvSpPr>
          <p:cNvPr id="8" name="AutoShape 2"/>
          <p:cNvSpPr>
            <a:spLocks noChangeArrowheads="1"/>
          </p:cNvSpPr>
          <p:nvPr/>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9" name="TextBox 8"/>
          <p:cNvSpPr txBox="1"/>
          <p:nvPr/>
        </p:nvSpPr>
        <p:spPr>
          <a:xfrm>
            <a:off x="352425" y="9015413"/>
            <a:ext cx="12192000" cy="581025"/>
          </a:xfrm>
          <a:prstGeom prst="rect">
            <a:avLst/>
          </a:prstGeom>
          <a:noFill/>
        </p:spPr>
        <p:txBody>
          <a:bodyPr>
            <a:spAutoFit/>
          </a:bodyPr>
          <a:lstStyle/>
          <a:p>
            <a:pPr>
              <a:defRPr/>
            </a:pPr>
            <a:r>
              <a:rPr lang="en-GB" sz="1600" dirty="0">
                <a:latin typeface="Comic Sans MS" pitchFamily="66" charset="0"/>
              </a:rPr>
              <a:t>BTEC Level 1 and 2 First Extended Certificate in Art &amp; Design </a:t>
            </a:r>
          </a:p>
          <a:p>
            <a:pPr>
              <a:defRPr/>
            </a:pPr>
            <a:r>
              <a:rPr lang="fr-FR" sz="1600" dirty="0">
                <a:latin typeface="Comic Sans MS" pitchFamily="66" charset="0"/>
              </a:rPr>
              <a:t>Unit </a:t>
            </a:r>
            <a:r>
              <a:rPr lang="fr-FR" sz="1600" dirty="0" smtClean="0">
                <a:latin typeface="Comic Sans MS" pitchFamily="66" charset="0"/>
              </a:rPr>
              <a:t>2 – </a:t>
            </a:r>
            <a:r>
              <a:rPr lang="en-US" sz="1600" dirty="0" smtClean="0">
                <a:latin typeface="Comic Sans MS" pitchFamily="66" charset="0"/>
              </a:rPr>
              <a:t>CREATIVE</a:t>
            </a:r>
            <a:r>
              <a:rPr lang="en-US" sz="1600" baseline="0" dirty="0" smtClean="0">
                <a:latin typeface="Comic Sans MS" pitchFamily="66" charset="0"/>
              </a:rPr>
              <a:t> PROJECT IN ART AND DESIGN</a:t>
            </a:r>
            <a:endParaRPr lang="en-US" sz="1600" dirty="0">
              <a:latin typeface="Comic Sans MS" pitchFamily="66" charset="0"/>
            </a:endParaRPr>
          </a:p>
        </p:txBody>
      </p:sp>
    </p:spTree>
    <p:extLst>
      <p:ext uri="{BB962C8B-B14F-4D97-AF65-F5344CB8AC3E}">
        <p14:creationId xmlns:p14="http://schemas.microsoft.com/office/powerpoint/2010/main" val="390779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rot="16200000">
            <a:off x="-2163966" y="5871672"/>
            <a:ext cx="4697263" cy="369332"/>
          </a:xfrm>
          <a:prstGeom prst="rect">
            <a:avLst/>
          </a:prstGeom>
          <a:noFill/>
          <a:ln w="9525">
            <a:noFill/>
            <a:miter lim="800000"/>
            <a:headEnd/>
            <a:tailEnd/>
          </a:ln>
        </p:spPr>
        <p:txBody>
          <a:bodyPr wrap="square">
            <a:spAutoFit/>
          </a:bodyPr>
          <a:lstStyle/>
          <a:p>
            <a:pPr>
              <a:spcBef>
                <a:spcPct val="50000"/>
              </a:spcBef>
            </a:pPr>
            <a:r>
              <a:rPr lang="en-GB" sz="1800" dirty="0" smtClean="0"/>
              <a:t>Design Ideas</a:t>
            </a:r>
            <a:endParaRPr lang="en-GB" sz="1800" dirty="0"/>
          </a:p>
        </p:txBody>
      </p:sp>
      <p:sp>
        <p:nvSpPr>
          <p:cNvPr id="8" name="AutoShape 2"/>
          <p:cNvSpPr>
            <a:spLocks noChangeArrowheads="1"/>
          </p:cNvSpPr>
          <p:nvPr/>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9" name="TextBox 8"/>
          <p:cNvSpPr txBox="1"/>
          <p:nvPr/>
        </p:nvSpPr>
        <p:spPr>
          <a:xfrm>
            <a:off x="352425" y="9015413"/>
            <a:ext cx="12192000" cy="581025"/>
          </a:xfrm>
          <a:prstGeom prst="rect">
            <a:avLst/>
          </a:prstGeom>
          <a:noFill/>
        </p:spPr>
        <p:txBody>
          <a:bodyPr>
            <a:spAutoFit/>
          </a:bodyPr>
          <a:lstStyle/>
          <a:p>
            <a:pPr>
              <a:defRPr/>
            </a:pPr>
            <a:r>
              <a:rPr lang="en-GB" sz="1600" dirty="0">
                <a:latin typeface="Comic Sans MS" pitchFamily="66" charset="0"/>
              </a:rPr>
              <a:t>BTEC Level 1 and 2 First Extended Certificate in Art &amp; Design </a:t>
            </a:r>
          </a:p>
          <a:p>
            <a:pPr>
              <a:defRPr/>
            </a:pPr>
            <a:r>
              <a:rPr lang="fr-FR" sz="1600" dirty="0">
                <a:latin typeface="Comic Sans MS" pitchFamily="66" charset="0"/>
              </a:rPr>
              <a:t>Unit </a:t>
            </a:r>
            <a:r>
              <a:rPr lang="fr-FR" sz="1600" dirty="0" smtClean="0">
                <a:latin typeface="Comic Sans MS" pitchFamily="66" charset="0"/>
              </a:rPr>
              <a:t>2 – </a:t>
            </a:r>
            <a:r>
              <a:rPr lang="en-US" sz="1600" dirty="0" smtClean="0">
                <a:latin typeface="Comic Sans MS" pitchFamily="66" charset="0"/>
              </a:rPr>
              <a:t>CREATIVE</a:t>
            </a:r>
            <a:r>
              <a:rPr lang="en-US" sz="1600" baseline="0" dirty="0" smtClean="0">
                <a:latin typeface="Comic Sans MS" pitchFamily="66" charset="0"/>
              </a:rPr>
              <a:t> PROJECT IN ART AND DESIGN</a:t>
            </a:r>
            <a:endParaRPr lang="en-US" sz="1600" dirty="0">
              <a:latin typeface="Comic Sans MS" pitchFamily="66" charset="0"/>
            </a:endParaRPr>
          </a:p>
        </p:txBody>
      </p:sp>
    </p:spTree>
    <p:extLst>
      <p:ext uri="{BB962C8B-B14F-4D97-AF65-F5344CB8AC3E}">
        <p14:creationId xmlns:p14="http://schemas.microsoft.com/office/powerpoint/2010/main" val="269117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0 Inspirational Living Room Ideas - Living Room De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6" y="0"/>
            <a:ext cx="3473920" cy="2030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0+ Living Room Decorating Ideas - Design Photos of Family Roo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7416" y="0"/>
            <a:ext cx="4061224" cy="20306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80+ Chic Living Room Ideas - Stylish Living Room Design Pho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9891" y="1"/>
            <a:ext cx="3462669" cy="20469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170,006 Living Room Stock Photos, Pictures &amp;amp; Royalty-Free Images - i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9" y="2046971"/>
            <a:ext cx="3482371" cy="2321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how Home - Living Room - Transitional - Living Room - London - by Seven  Design Service | Houzz U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3735" y="2030612"/>
            <a:ext cx="3498837" cy="23835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ote for Your Favorite House &amp;amp; Home Living Room of 2021! - House &amp;amp; Ho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6253" y="2030613"/>
            <a:ext cx="4156337" cy="23379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how Home - Living Room - Transitional - Living Room - London - by Seven  Design Service | Houzz U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6" y="4368552"/>
            <a:ext cx="350416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iving room - Wikiped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4879" y="4414195"/>
            <a:ext cx="2330620" cy="233062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ving room ideas – Inspirations | Essential Ho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2714" y="4414195"/>
            <a:ext cx="3079749" cy="233062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ll White Living Rooms: Decorating Idea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9" y="6690134"/>
            <a:ext cx="3521383" cy="176069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iving room ideas for planning and buying - IKE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24879" y="6655883"/>
            <a:ext cx="3188985" cy="179494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vidaXL Coffee Table High Gloss Black Chipboard Home Living Room End Sofa  Table on OnBu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52463" y="4414195"/>
            <a:ext cx="2180127" cy="218012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Nani Marquina&amp;#39;s Barcelona home is a place to nourish inspirat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1079" y="6726283"/>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ome living room interior. Outline sketch of furniture with sofa, shelving,  table. Living room drawing design. Engraving hand drawing illustration  Stock Vector Image &amp;amp; Art - Alamy"/>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12895"/>
          <a:stretch/>
        </p:blipFill>
        <p:spPr bwMode="auto">
          <a:xfrm>
            <a:off x="9281225" y="6819512"/>
            <a:ext cx="2304151" cy="165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6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itchen installations in Glasg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 y="0"/>
            <a:ext cx="3145393" cy="2496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61 Domestic kitchen ideas | kitchen, kitchen design, kitchen re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608" y="3498"/>
            <a:ext cx="3254192" cy="24372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dustrial Domestic Kitchen - Kitchen - Surrey - by Turner &amp;amp; Foye | Houzz 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0"/>
            <a:ext cx="4075664" cy="24963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 professional domestic kitchen: Abimis furnishes a loft in Par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437733"/>
            <a:ext cx="3218032" cy="193081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1,250,887 Domestic Kitchen Stock Photos, Pictures &amp;amp; Royalty-Free Images -  i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032" y="2444208"/>
            <a:ext cx="2894736" cy="192982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omestic Kitchen &amp;amp; Extension – Foster Electrical Servic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2767" y="2437732"/>
            <a:ext cx="3098035" cy="193081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Domestic Kitchen Worktop Case Study - Worktop Soluti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7" y="4368551"/>
            <a:ext cx="3151495" cy="236058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tainless Steel Kitchen Cabinet, Worktops &amp;amp; Splash Backs UK | Cavendish  Equipme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6608" y="4377532"/>
            <a:ext cx="3902264" cy="238497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tainless Steel Kitchen Cabinet, Worktops &amp;amp; Splash Backs UK | Cavendish  Equipmen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48872" y="4377531"/>
            <a:ext cx="3847663" cy="235160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Domestic Electrical Installation – Kitchen Lighting | Prolectrica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66" y="6805368"/>
            <a:ext cx="3238198" cy="276461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A Modern Domestic Kitchen - Stellex Manufacturing Lt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476464" y="3770"/>
            <a:ext cx="2031449" cy="2708598"/>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D wallpaper: Kitchen in apartment home, various, indoors, modern, domestic  Kitchen | Wallpaper Flar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93251" y="6729132"/>
            <a:ext cx="3703247" cy="2470188"/>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Mirrl by Mirrl | Media - Photos and Videos - 20 | Archell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61896" y="6729132"/>
            <a:ext cx="3712029" cy="24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98990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140354</TotalTime>
  <Words>486</Words>
  <Application>Microsoft Office PowerPoint</Application>
  <PresentationFormat>A3 Paper (297x420 mm)</PresentationFormat>
  <Paragraphs>43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Comic Sans MS</vt:lpstr>
      <vt:lpstr>Forte</vt:lpstr>
      <vt:lpstr>Default Design</vt:lpstr>
      <vt:lpstr>PowerPoint Presentation</vt:lpstr>
      <vt:lpstr>PowerPoint Presentation</vt:lpstr>
      <vt:lpstr>PowerPoint Presentation</vt:lpstr>
      <vt:lpstr>PowerPoint Presentation</vt:lpstr>
      <vt:lpstr>PowerPoint Presentation</vt:lpstr>
    </vt:vector>
  </TitlesOfParts>
  <Company>Cirencester Kingshill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ajelf</dc:creator>
  <cp:lastModifiedBy>Adrian Jelf</cp:lastModifiedBy>
  <cp:revision>1431</cp:revision>
  <cp:lastPrinted>2022-01-26T13:33:04Z</cp:lastPrinted>
  <dcterms:created xsi:type="dcterms:W3CDTF">2011-09-30T09:16:05Z</dcterms:created>
  <dcterms:modified xsi:type="dcterms:W3CDTF">2022-01-26T15:32:19Z</dcterms:modified>
</cp:coreProperties>
</file>