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Lst>
  <p:sldSz cx="6858000" cy="9144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24" autoAdjust="0"/>
    <p:restoredTop sz="94660"/>
  </p:normalViewPr>
  <p:slideViewPr>
    <p:cSldViewPr snapToGrid="0">
      <p:cViewPr varScale="1">
        <p:scale>
          <a:sx n="91" d="100"/>
          <a:sy n="91" d="100"/>
        </p:scale>
        <p:origin x="99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CBC619F-3C10-4C25-8102-10A13668ADC2}" type="datetimeFigureOut">
              <a:rPr lang="en-GB" smtClean="0"/>
              <a:t>17/03/20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417998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BC619F-3C10-4C25-8102-10A13668ADC2}" type="datetimeFigureOut">
              <a:rPr lang="en-GB" smtClean="0"/>
              <a:t>17/03/20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2454145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BC619F-3C10-4C25-8102-10A13668ADC2}" type="datetimeFigureOut">
              <a:rPr lang="en-GB" smtClean="0"/>
              <a:t>17/03/20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105353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BC619F-3C10-4C25-8102-10A13668ADC2}" type="datetimeFigureOut">
              <a:rPr lang="en-GB" smtClean="0"/>
              <a:t>17/03/20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139298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BC619F-3C10-4C25-8102-10A13668ADC2}" type="datetimeFigureOut">
              <a:rPr lang="en-GB" smtClean="0"/>
              <a:t>17/03/20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406631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BC619F-3C10-4C25-8102-10A13668ADC2}" type="datetimeFigureOut">
              <a:rPr lang="en-GB" smtClean="0"/>
              <a:t>17/03/20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323241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BC619F-3C10-4C25-8102-10A13668ADC2}" type="datetimeFigureOut">
              <a:rPr lang="en-GB" smtClean="0"/>
              <a:t>17/03/20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3469846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CBC619F-3C10-4C25-8102-10A13668ADC2}" type="datetimeFigureOut">
              <a:rPr lang="en-GB" smtClean="0"/>
              <a:t>17/03/20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94371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C619F-3C10-4C25-8102-10A13668ADC2}" type="datetimeFigureOut">
              <a:rPr lang="en-GB" smtClean="0"/>
              <a:t>17/03/20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2229005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BC619F-3C10-4C25-8102-10A13668ADC2}" type="datetimeFigureOut">
              <a:rPr lang="en-GB" smtClean="0"/>
              <a:t>17/03/20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1043483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BC619F-3C10-4C25-8102-10A13668ADC2}" type="datetimeFigureOut">
              <a:rPr lang="en-GB" smtClean="0"/>
              <a:t>17/03/20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FE5E9-E89C-4725-98A5-D39C798CE349}" type="slidenum">
              <a:rPr lang="en-GB" smtClean="0"/>
              <a:t>‹#›</a:t>
            </a:fld>
            <a:endParaRPr lang="en-GB"/>
          </a:p>
        </p:txBody>
      </p:sp>
    </p:spTree>
    <p:extLst>
      <p:ext uri="{BB962C8B-B14F-4D97-AF65-F5344CB8AC3E}">
        <p14:creationId xmlns:p14="http://schemas.microsoft.com/office/powerpoint/2010/main" val="2660753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7CBC619F-3C10-4C25-8102-10A13668ADC2}" type="datetimeFigureOut">
              <a:rPr lang="en-GB" smtClean="0"/>
              <a:t>17/03/20</a:t>
            </a:fld>
            <a:endParaRPr lang="en-GB"/>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D5EFE5E9-E89C-4725-98A5-D39C798CE349}" type="slidenum">
              <a:rPr lang="en-GB" smtClean="0"/>
              <a:t>‹#›</a:t>
            </a:fld>
            <a:endParaRPr lang="en-GB"/>
          </a:p>
        </p:txBody>
      </p:sp>
    </p:spTree>
    <p:extLst>
      <p:ext uri="{BB962C8B-B14F-4D97-AF65-F5344CB8AC3E}">
        <p14:creationId xmlns:p14="http://schemas.microsoft.com/office/powerpoint/2010/main" val="2291938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6858000" cy="1056904"/>
          </a:xfrm>
        </p:spPr>
        <p:txBody>
          <a:bodyPr>
            <a:normAutofit/>
          </a:bodyPr>
          <a:lstStyle/>
          <a:p>
            <a:pPr algn="ctr"/>
            <a:r>
              <a:rPr lang="en-GB" sz="2000" b="1" dirty="0" smtClean="0"/>
              <a:t>Flow chart for producing Preparation work for Final piece/Exam piece</a:t>
            </a:r>
            <a:endParaRPr lang="en-GB" sz="2000" b="1" dirty="0"/>
          </a:p>
        </p:txBody>
      </p:sp>
      <p:sp>
        <p:nvSpPr>
          <p:cNvPr id="5" name="TextBox 4"/>
          <p:cNvSpPr txBox="1"/>
          <p:nvPr/>
        </p:nvSpPr>
        <p:spPr>
          <a:xfrm>
            <a:off x="189781" y="1056905"/>
            <a:ext cx="6383547" cy="1015663"/>
          </a:xfrm>
          <a:prstGeom prst="rect">
            <a:avLst/>
          </a:prstGeom>
          <a:noFill/>
        </p:spPr>
        <p:txBody>
          <a:bodyPr wrap="square" rtlCol="0">
            <a:spAutoFit/>
          </a:bodyPr>
          <a:lstStyle/>
          <a:p>
            <a:pPr algn="ctr"/>
            <a:r>
              <a:rPr lang="en-GB" sz="1200" b="1" dirty="0" smtClean="0"/>
              <a:t>MOOD BOARD</a:t>
            </a:r>
          </a:p>
          <a:p>
            <a:pPr algn="ctr"/>
            <a:r>
              <a:rPr lang="en-GB" sz="1200" dirty="0" smtClean="0"/>
              <a:t>A double page filled with a wide range of inspirational images collected from the internet/Pinterest etc. Images should be annotated explaining their relevance and how they link with the question you have chosen. Images could include work by the artists mentioned in your question but also others that you have found yourself.</a:t>
            </a:r>
            <a:endParaRPr lang="en-GB" sz="1200" dirty="0"/>
          </a:p>
        </p:txBody>
      </p:sp>
      <p:sp>
        <p:nvSpPr>
          <p:cNvPr id="6" name="Down Arrow 5"/>
          <p:cNvSpPr/>
          <p:nvPr/>
        </p:nvSpPr>
        <p:spPr>
          <a:xfrm>
            <a:off x="2980561" y="2237327"/>
            <a:ext cx="584200" cy="7402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0887" y="2961536"/>
            <a:ext cx="6383547" cy="646331"/>
          </a:xfrm>
          <a:prstGeom prst="rect">
            <a:avLst/>
          </a:prstGeom>
          <a:noFill/>
        </p:spPr>
        <p:txBody>
          <a:bodyPr wrap="square" rtlCol="0">
            <a:spAutoFit/>
          </a:bodyPr>
          <a:lstStyle/>
          <a:p>
            <a:pPr algn="ctr"/>
            <a:r>
              <a:rPr lang="en-GB" sz="1200" b="1" dirty="0" smtClean="0"/>
              <a:t>BRIEF</a:t>
            </a:r>
          </a:p>
          <a:p>
            <a:pPr algn="ctr"/>
            <a:r>
              <a:rPr lang="en-GB" sz="1200" dirty="0" smtClean="0"/>
              <a:t>Type or write out the question you have chosen to study. If it gives you different options identify the approach that you will be taking.</a:t>
            </a:r>
            <a:endParaRPr lang="en-GB" sz="1200" dirty="0"/>
          </a:p>
        </p:txBody>
      </p:sp>
      <p:pic>
        <p:nvPicPr>
          <p:cNvPr id="8" name="Picture 7"/>
          <p:cNvPicPr>
            <a:picLocks noChangeAspect="1"/>
          </p:cNvPicPr>
          <p:nvPr/>
        </p:nvPicPr>
        <p:blipFill>
          <a:blip r:embed="rId2"/>
          <a:stretch>
            <a:fillRect/>
          </a:stretch>
        </p:blipFill>
        <p:spPr>
          <a:xfrm>
            <a:off x="3064170" y="3797539"/>
            <a:ext cx="621846" cy="755970"/>
          </a:xfrm>
          <a:prstGeom prst="rect">
            <a:avLst/>
          </a:prstGeom>
        </p:spPr>
      </p:pic>
      <p:sp>
        <p:nvSpPr>
          <p:cNvPr id="11" name="TextBox 10"/>
          <p:cNvSpPr txBox="1"/>
          <p:nvPr/>
        </p:nvSpPr>
        <p:spPr>
          <a:xfrm>
            <a:off x="189780" y="4813202"/>
            <a:ext cx="6383547" cy="1384995"/>
          </a:xfrm>
          <a:prstGeom prst="rect">
            <a:avLst/>
          </a:prstGeom>
          <a:noFill/>
        </p:spPr>
        <p:txBody>
          <a:bodyPr wrap="square" rtlCol="0">
            <a:spAutoFit/>
          </a:bodyPr>
          <a:lstStyle/>
          <a:p>
            <a:pPr algn="ctr"/>
            <a:r>
              <a:rPr lang="en-GB" sz="1200" b="1" dirty="0" smtClean="0"/>
              <a:t>ARTIST RESEARCH</a:t>
            </a:r>
          </a:p>
          <a:p>
            <a:pPr algn="ctr"/>
            <a:r>
              <a:rPr lang="en-GB" sz="1200" dirty="0" smtClean="0"/>
              <a:t>You should be aiming to produce 4 double page spreads on 4 very different artists that you are going to use to inspire your ideas for your final piece. Each page should include the artist’s name as the title, images of their work, a brief paragraph about their art work, media and techniques, your opinion of their work and your copy/reproduction of a piece of their work. All this should be presented in a thoughtful, well planned manner using appropriate colours, backgrounds, patterns, textures influenced by the artist’s work.</a:t>
            </a:r>
            <a:endParaRPr lang="en-GB" sz="1200" dirty="0"/>
          </a:p>
        </p:txBody>
      </p:sp>
      <p:pic>
        <p:nvPicPr>
          <p:cNvPr id="12" name="Picture 11"/>
          <p:cNvPicPr>
            <a:picLocks noChangeAspect="1"/>
          </p:cNvPicPr>
          <p:nvPr/>
        </p:nvPicPr>
        <p:blipFill>
          <a:blip r:embed="rId3"/>
          <a:stretch>
            <a:fillRect/>
          </a:stretch>
        </p:blipFill>
        <p:spPr>
          <a:xfrm>
            <a:off x="3118077" y="6294354"/>
            <a:ext cx="621846" cy="755970"/>
          </a:xfrm>
          <a:prstGeom prst="rect">
            <a:avLst/>
          </a:prstGeom>
        </p:spPr>
      </p:pic>
      <p:pic>
        <p:nvPicPr>
          <p:cNvPr id="13" name="Picture 12"/>
          <p:cNvPicPr>
            <a:picLocks noChangeAspect="1"/>
          </p:cNvPicPr>
          <p:nvPr/>
        </p:nvPicPr>
        <p:blipFill>
          <a:blip r:embed="rId4"/>
          <a:stretch>
            <a:fillRect/>
          </a:stretch>
        </p:blipFill>
        <p:spPr>
          <a:xfrm>
            <a:off x="670560" y="2035992"/>
            <a:ext cx="1406766" cy="989109"/>
          </a:xfrm>
          <a:prstGeom prst="rect">
            <a:avLst/>
          </a:prstGeom>
        </p:spPr>
      </p:pic>
      <p:pic>
        <p:nvPicPr>
          <p:cNvPr id="14" name="Picture 13"/>
          <p:cNvPicPr>
            <a:picLocks noChangeAspect="1"/>
          </p:cNvPicPr>
          <p:nvPr/>
        </p:nvPicPr>
        <p:blipFill>
          <a:blip r:embed="rId5"/>
          <a:stretch>
            <a:fillRect/>
          </a:stretch>
        </p:blipFill>
        <p:spPr>
          <a:xfrm>
            <a:off x="4934931" y="3466192"/>
            <a:ext cx="893459" cy="1229002"/>
          </a:xfrm>
          <a:prstGeom prst="rect">
            <a:avLst/>
          </a:prstGeom>
        </p:spPr>
      </p:pic>
      <p:pic>
        <p:nvPicPr>
          <p:cNvPr id="15" name="Picture 14"/>
          <p:cNvPicPr>
            <a:picLocks noChangeAspect="1"/>
          </p:cNvPicPr>
          <p:nvPr/>
        </p:nvPicPr>
        <p:blipFill>
          <a:blip r:embed="rId6"/>
          <a:stretch>
            <a:fillRect/>
          </a:stretch>
        </p:blipFill>
        <p:spPr>
          <a:xfrm>
            <a:off x="923891" y="3401632"/>
            <a:ext cx="900103" cy="1315413"/>
          </a:xfrm>
          <a:prstGeom prst="rect">
            <a:avLst/>
          </a:prstGeom>
        </p:spPr>
      </p:pic>
      <p:pic>
        <p:nvPicPr>
          <p:cNvPr id="16" name="Picture 15"/>
          <p:cNvPicPr>
            <a:picLocks noChangeAspect="1"/>
          </p:cNvPicPr>
          <p:nvPr/>
        </p:nvPicPr>
        <p:blipFill>
          <a:blip r:embed="rId7"/>
          <a:stretch>
            <a:fillRect/>
          </a:stretch>
        </p:blipFill>
        <p:spPr>
          <a:xfrm>
            <a:off x="321397" y="6216203"/>
            <a:ext cx="2051619" cy="1396700"/>
          </a:xfrm>
          <a:prstGeom prst="rect">
            <a:avLst/>
          </a:prstGeom>
        </p:spPr>
      </p:pic>
      <p:pic>
        <p:nvPicPr>
          <p:cNvPr id="17" name="Picture 16"/>
          <p:cNvPicPr>
            <a:picLocks noChangeAspect="1"/>
          </p:cNvPicPr>
          <p:nvPr/>
        </p:nvPicPr>
        <p:blipFill>
          <a:blip r:embed="rId8"/>
          <a:stretch>
            <a:fillRect/>
          </a:stretch>
        </p:blipFill>
        <p:spPr>
          <a:xfrm>
            <a:off x="4650231" y="6146149"/>
            <a:ext cx="1885641" cy="1414231"/>
          </a:xfrm>
          <a:prstGeom prst="rect">
            <a:avLst/>
          </a:prstGeom>
        </p:spPr>
      </p:pic>
      <p:pic>
        <p:nvPicPr>
          <p:cNvPr id="18" name="Picture 17"/>
          <p:cNvPicPr>
            <a:picLocks noChangeAspect="1"/>
          </p:cNvPicPr>
          <p:nvPr/>
        </p:nvPicPr>
        <p:blipFill>
          <a:blip r:embed="rId9"/>
          <a:stretch>
            <a:fillRect/>
          </a:stretch>
        </p:blipFill>
        <p:spPr>
          <a:xfrm>
            <a:off x="4598550" y="1886572"/>
            <a:ext cx="1923702" cy="1282468"/>
          </a:xfrm>
          <a:prstGeom prst="rect">
            <a:avLst/>
          </a:prstGeom>
        </p:spPr>
      </p:pic>
      <p:pic>
        <p:nvPicPr>
          <p:cNvPr id="2" name="Picture 1"/>
          <p:cNvPicPr>
            <a:picLocks noChangeAspect="1"/>
          </p:cNvPicPr>
          <p:nvPr/>
        </p:nvPicPr>
        <p:blipFill rotWithShape="1">
          <a:blip r:embed="rId10"/>
          <a:srcRect l="2409" t="6176" r="4072" b="5914"/>
          <a:stretch/>
        </p:blipFill>
        <p:spPr>
          <a:xfrm>
            <a:off x="350147" y="7720237"/>
            <a:ext cx="2047590" cy="1443594"/>
          </a:xfrm>
          <a:prstGeom prst="rect">
            <a:avLst/>
          </a:prstGeom>
        </p:spPr>
      </p:pic>
      <p:pic>
        <p:nvPicPr>
          <p:cNvPr id="3" name="Picture 2"/>
          <p:cNvPicPr>
            <a:picLocks noChangeAspect="1"/>
          </p:cNvPicPr>
          <p:nvPr/>
        </p:nvPicPr>
        <p:blipFill>
          <a:blip r:embed="rId11"/>
          <a:stretch>
            <a:fillRect/>
          </a:stretch>
        </p:blipFill>
        <p:spPr>
          <a:xfrm>
            <a:off x="4484983" y="7649152"/>
            <a:ext cx="2123662" cy="1494848"/>
          </a:xfrm>
          <a:prstGeom prst="rect">
            <a:avLst/>
          </a:prstGeom>
        </p:spPr>
      </p:pic>
      <p:pic>
        <p:nvPicPr>
          <p:cNvPr id="19" name="Picture 18"/>
          <p:cNvPicPr>
            <a:picLocks noChangeAspect="1"/>
          </p:cNvPicPr>
          <p:nvPr/>
        </p:nvPicPr>
        <p:blipFill>
          <a:blip r:embed="rId12"/>
          <a:stretch>
            <a:fillRect/>
          </a:stretch>
        </p:blipFill>
        <p:spPr>
          <a:xfrm>
            <a:off x="2676868" y="7064673"/>
            <a:ext cx="1504263" cy="2079327"/>
          </a:xfrm>
          <a:prstGeom prst="rect">
            <a:avLst/>
          </a:prstGeom>
        </p:spPr>
      </p:pic>
    </p:spTree>
    <p:extLst>
      <p:ext uri="{BB962C8B-B14F-4D97-AF65-F5344CB8AC3E}">
        <p14:creationId xmlns:p14="http://schemas.microsoft.com/office/powerpoint/2010/main" val="4105818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069" y="19653"/>
            <a:ext cx="6314535" cy="1015663"/>
          </a:xfrm>
          <a:prstGeom prst="rect">
            <a:avLst/>
          </a:prstGeom>
          <a:noFill/>
        </p:spPr>
        <p:txBody>
          <a:bodyPr wrap="square" rtlCol="0">
            <a:spAutoFit/>
          </a:bodyPr>
          <a:lstStyle/>
          <a:p>
            <a:pPr algn="ctr"/>
            <a:r>
              <a:rPr lang="en-GB" sz="1200" b="1" dirty="0" smtClean="0"/>
              <a:t>PHOTOGRAPHS</a:t>
            </a:r>
          </a:p>
          <a:p>
            <a:pPr algn="ctr"/>
            <a:r>
              <a:rPr lang="en-GB" sz="1200" dirty="0" smtClean="0"/>
              <a:t>To achieve the top marks you must include your own photographs. This can be difficult with some questions and you may need to really think about what you can include. Discuss this with me, I will be able to help you come up with some ideas. For example one student studying super heroes photographed “nerf” guns and used these images in his final piece in a pop art style.</a:t>
            </a:r>
            <a:endParaRPr lang="en-GB" sz="1200" dirty="0"/>
          </a:p>
        </p:txBody>
      </p:sp>
      <p:pic>
        <p:nvPicPr>
          <p:cNvPr id="4" name="Picture 3"/>
          <p:cNvPicPr>
            <a:picLocks noChangeAspect="1"/>
          </p:cNvPicPr>
          <p:nvPr/>
        </p:nvPicPr>
        <p:blipFill>
          <a:blip r:embed="rId2"/>
          <a:stretch>
            <a:fillRect/>
          </a:stretch>
        </p:blipFill>
        <p:spPr>
          <a:xfrm>
            <a:off x="3081413" y="1062517"/>
            <a:ext cx="621846" cy="755970"/>
          </a:xfrm>
          <a:prstGeom prst="rect">
            <a:avLst/>
          </a:prstGeom>
        </p:spPr>
      </p:pic>
      <p:sp>
        <p:nvSpPr>
          <p:cNvPr id="5" name="TextBox 4"/>
          <p:cNvSpPr txBox="1"/>
          <p:nvPr/>
        </p:nvSpPr>
        <p:spPr>
          <a:xfrm>
            <a:off x="235068" y="1884435"/>
            <a:ext cx="6314535" cy="1015663"/>
          </a:xfrm>
          <a:prstGeom prst="rect">
            <a:avLst/>
          </a:prstGeom>
          <a:noFill/>
        </p:spPr>
        <p:txBody>
          <a:bodyPr wrap="square" rtlCol="0">
            <a:spAutoFit/>
          </a:bodyPr>
          <a:lstStyle/>
          <a:p>
            <a:pPr algn="ctr"/>
            <a:r>
              <a:rPr lang="en-GB" sz="1200" b="1" dirty="0" smtClean="0"/>
              <a:t>DRAWINGS/PAINTINGS/COLLAGE/PRINTS</a:t>
            </a:r>
          </a:p>
          <a:p>
            <a:pPr algn="ctr"/>
            <a:r>
              <a:rPr lang="en-GB" sz="1200" dirty="0" smtClean="0"/>
              <a:t>You will need to produce a wide range of images from life, your photos and images collected from the internet. You need to use a wide range of media, techniques and scale. You may do some quite rough sketchy drawings and some more detailed meticulous ones. You should be aiming to produce several double pages of images. </a:t>
            </a:r>
            <a:endParaRPr lang="en-GB" sz="1200" dirty="0"/>
          </a:p>
        </p:txBody>
      </p:sp>
      <p:pic>
        <p:nvPicPr>
          <p:cNvPr id="6" name="Picture 5"/>
          <p:cNvPicPr>
            <a:picLocks noChangeAspect="1"/>
          </p:cNvPicPr>
          <p:nvPr/>
        </p:nvPicPr>
        <p:blipFill>
          <a:blip r:embed="rId3"/>
          <a:stretch>
            <a:fillRect/>
          </a:stretch>
        </p:blipFill>
        <p:spPr>
          <a:xfrm>
            <a:off x="3081412" y="2937611"/>
            <a:ext cx="621846" cy="755970"/>
          </a:xfrm>
          <a:prstGeom prst="rect">
            <a:avLst/>
          </a:prstGeom>
        </p:spPr>
      </p:pic>
      <p:sp>
        <p:nvSpPr>
          <p:cNvPr id="7" name="TextBox 6"/>
          <p:cNvSpPr txBox="1"/>
          <p:nvPr/>
        </p:nvSpPr>
        <p:spPr>
          <a:xfrm>
            <a:off x="235068" y="3707581"/>
            <a:ext cx="6433581" cy="1754326"/>
          </a:xfrm>
          <a:prstGeom prst="rect">
            <a:avLst/>
          </a:prstGeom>
          <a:noFill/>
        </p:spPr>
        <p:txBody>
          <a:bodyPr wrap="square" rtlCol="0">
            <a:spAutoFit/>
          </a:bodyPr>
          <a:lstStyle/>
          <a:p>
            <a:pPr algn="ctr"/>
            <a:r>
              <a:rPr lang="en-GB" sz="1200" b="1" dirty="0" smtClean="0"/>
              <a:t>DEVELOPMENT OF IDEAS/EXPERIMENTATION</a:t>
            </a:r>
          </a:p>
          <a:p>
            <a:pPr algn="ctr"/>
            <a:r>
              <a:rPr lang="en-GB" sz="1200" dirty="0" smtClean="0"/>
              <a:t>Initial ideas for your final piece should be numerous (at least 3). These can be rough, annotated sketches explaining your idea and should connect with the artists that you have been studying (it’s a good idea to put a small picture of the piece of work you have been inspired by to remind the examiner what you were aiming for). Don’t settle for the first idea that comes to you, push yourself to try different compositions, consider different materials &amp; techniques, scale and layout. </a:t>
            </a:r>
          </a:p>
          <a:p>
            <a:pPr algn="ctr"/>
            <a:r>
              <a:rPr lang="en-GB" sz="1200" dirty="0" smtClean="0"/>
              <a:t>Experiment with a wide range of media. You want to show that you have tried using a variety and have settled on a particular technique through careful consideration.</a:t>
            </a:r>
          </a:p>
          <a:p>
            <a:pPr algn="ctr"/>
            <a:endParaRPr lang="en-GB" sz="1200" dirty="0" smtClean="0"/>
          </a:p>
        </p:txBody>
      </p:sp>
      <p:pic>
        <p:nvPicPr>
          <p:cNvPr id="8" name="Picture 7"/>
          <p:cNvPicPr>
            <a:picLocks noChangeAspect="1"/>
          </p:cNvPicPr>
          <p:nvPr/>
        </p:nvPicPr>
        <p:blipFill>
          <a:blip r:embed="rId2"/>
          <a:stretch>
            <a:fillRect/>
          </a:stretch>
        </p:blipFill>
        <p:spPr>
          <a:xfrm>
            <a:off x="3081412" y="5325883"/>
            <a:ext cx="621846" cy="755970"/>
          </a:xfrm>
          <a:prstGeom prst="rect">
            <a:avLst/>
          </a:prstGeom>
        </p:spPr>
      </p:pic>
      <p:sp>
        <p:nvSpPr>
          <p:cNvPr id="9" name="TextBox 8"/>
          <p:cNvSpPr txBox="1"/>
          <p:nvPr/>
        </p:nvSpPr>
        <p:spPr>
          <a:xfrm>
            <a:off x="228883" y="6156880"/>
            <a:ext cx="6433581" cy="830997"/>
          </a:xfrm>
          <a:prstGeom prst="rect">
            <a:avLst/>
          </a:prstGeom>
          <a:noFill/>
        </p:spPr>
        <p:txBody>
          <a:bodyPr wrap="square" rtlCol="0">
            <a:spAutoFit/>
          </a:bodyPr>
          <a:lstStyle/>
          <a:p>
            <a:pPr algn="ctr"/>
            <a:r>
              <a:rPr lang="en-GB" sz="1200" b="1" dirty="0" smtClean="0"/>
              <a:t>ANNOTATION</a:t>
            </a:r>
          </a:p>
          <a:p>
            <a:pPr algn="ctr"/>
            <a:r>
              <a:rPr lang="en-GB" sz="1200" dirty="0" smtClean="0"/>
              <a:t>You need to annotate everything you do, explain your thought process and why you are doing what you’re doing. The examiner does not know you and unless you make it clear to them may not understand what you are doing and why….</a:t>
            </a:r>
            <a:endParaRPr lang="en-GB" sz="1200" dirty="0"/>
          </a:p>
        </p:txBody>
      </p:sp>
      <p:pic>
        <p:nvPicPr>
          <p:cNvPr id="10" name="Picture 9"/>
          <p:cNvPicPr>
            <a:picLocks noChangeAspect="1"/>
          </p:cNvPicPr>
          <p:nvPr/>
        </p:nvPicPr>
        <p:blipFill>
          <a:blip r:embed="rId3"/>
          <a:stretch>
            <a:fillRect/>
          </a:stretch>
        </p:blipFill>
        <p:spPr>
          <a:xfrm>
            <a:off x="3081412" y="7080209"/>
            <a:ext cx="621846" cy="755970"/>
          </a:xfrm>
          <a:prstGeom prst="rect">
            <a:avLst/>
          </a:prstGeom>
        </p:spPr>
      </p:pic>
      <p:sp>
        <p:nvSpPr>
          <p:cNvPr id="11" name="TextBox 10"/>
          <p:cNvSpPr txBox="1"/>
          <p:nvPr/>
        </p:nvSpPr>
        <p:spPr>
          <a:xfrm>
            <a:off x="100493" y="7836179"/>
            <a:ext cx="6690360" cy="1200329"/>
          </a:xfrm>
          <a:prstGeom prst="rect">
            <a:avLst/>
          </a:prstGeom>
          <a:noFill/>
        </p:spPr>
        <p:txBody>
          <a:bodyPr wrap="square" rtlCol="0">
            <a:spAutoFit/>
          </a:bodyPr>
          <a:lstStyle/>
          <a:p>
            <a:pPr algn="ctr"/>
            <a:r>
              <a:rPr lang="en-GB" sz="1200" b="1" dirty="0" smtClean="0"/>
              <a:t>FINAL PIECE</a:t>
            </a:r>
          </a:p>
          <a:p>
            <a:pPr algn="ctr"/>
            <a:r>
              <a:rPr lang="en-GB" sz="1200" dirty="0" smtClean="0"/>
              <a:t>Your design and plan for your final piece should be sketched out clearly, annotated detailing &amp; explaining the materials, scale, colour scheme </a:t>
            </a:r>
            <a:r>
              <a:rPr lang="en-GB" sz="1200" dirty="0" err="1" smtClean="0"/>
              <a:t>etc</a:t>
            </a:r>
            <a:r>
              <a:rPr lang="en-GB" sz="1200" dirty="0" smtClean="0"/>
              <a:t> that you are going to use. Remember if you run out of time and don’t manage to complete your final piece we should be able to see in your prep work how you wanted it to look. Also make reference to your initial source of inspiration again.</a:t>
            </a:r>
          </a:p>
          <a:p>
            <a:pPr algn="ctr"/>
            <a:endParaRPr lang="en-GB" sz="1200" dirty="0"/>
          </a:p>
        </p:txBody>
      </p:sp>
      <p:pic>
        <p:nvPicPr>
          <p:cNvPr id="1026" name="Picture 2" descr="Image result for sketchbook pag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838" b="13139"/>
          <a:stretch/>
        </p:blipFill>
        <p:spPr bwMode="auto">
          <a:xfrm>
            <a:off x="4876075" y="2886447"/>
            <a:ext cx="1468000" cy="7696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222" y="2799892"/>
            <a:ext cx="1473092" cy="10487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ketchbook pag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5593" y="5247363"/>
            <a:ext cx="1398482" cy="10628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7"/>
          <a:srcRect l="984" t="2198" r="-984" b="9687"/>
          <a:stretch/>
        </p:blipFill>
        <p:spPr>
          <a:xfrm>
            <a:off x="630004" y="5247363"/>
            <a:ext cx="1778416" cy="1168894"/>
          </a:xfrm>
          <a:prstGeom prst="rect">
            <a:avLst/>
          </a:prstGeom>
        </p:spPr>
      </p:pic>
      <p:pic>
        <p:nvPicPr>
          <p:cNvPr id="13" name="Picture 12"/>
          <p:cNvPicPr>
            <a:picLocks noChangeAspect="1"/>
          </p:cNvPicPr>
          <p:nvPr/>
        </p:nvPicPr>
        <p:blipFill>
          <a:blip r:embed="rId8"/>
          <a:stretch>
            <a:fillRect/>
          </a:stretch>
        </p:blipFill>
        <p:spPr>
          <a:xfrm>
            <a:off x="4831269" y="6835139"/>
            <a:ext cx="1718334" cy="1209599"/>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222" y="1004497"/>
            <a:ext cx="1506507" cy="1059074"/>
          </a:xfrm>
          <a:prstGeom prst="rect">
            <a:avLst/>
          </a:prstGeom>
        </p:spPr>
      </p:pic>
    </p:spTree>
    <p:extLst>
      <p:ext uri="{BB962C8B-B14F-4D97-AF65-F5344CB8AC3E}">
        <p14:creationId xmlns:p14="http://schemas.microsoft.com/office/powerpoint/2010/main" val="169019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203025" y="0"/>
            <a:ext cx="6451949" cy="9144000"/>
          </a:xfrm>
          <a:prstGeom prst="rect">
            <a:avLst/>
          </a:prstGeom>
        </p:spPr>
      </p:pic>
    </p:spTree>
    <p:extLst>
      <p:ext uri="{BB962C8B-B14F-4D97-AF65-F5344CB8AC3E}">
        <p14:creationId xmlns:p14="http://schemas.microsoft.com/office/powerpoint/2010/main" val="37606369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TotalTime>
  <Words>588</Words>
  <Application>Microsoft Office PowerPoint</Application>
  <PresentationFormat>On-screen Show (4:3)</PresentationFormat>
  <Paragraphs>18</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Flow chart for producing Preparation work for Final piece/Exam piece</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 chart for producing Preparation work for Final piece/exam piece</dc:title>
  <dc:creator>Ruth Vine</dc:creator>
  <cp:lastModifiedBy>Ruth Vine</cp:lastModifiedBy>
  <cp:revision>20</cp:revision>
  <cp:lastPrinted>2020-03-17T12:44:55Z</cp:lastPrinted>
  <dcterms:created xsi:type="dcterms:W3CDTF">2018-10-08T10:41:21Z</dcterms:created>
  <dcterms:modified xsi:type="dcterms:W3CDTF">2020-03-17T12:49:14Z</dcterms:modified>
</cp:coreProperties>
</file>