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5" r:id="rId3"/>
    <p:sldId id="287" r:id="rId4"/>
    <p:sldId id="257" r:id="rId5"/>
    <p:sldId id="289" r:id="rId6"/>
    <p:sldId id="264" r:id="rId7"/>
    <p:sldId id="263" r:id="rId8"/>
    <p:sldId id="290" r:id="rId9"/>
    <p:sldId id="266" r:id="rId10"/>
    <p:sldId id="291" r:id="rId11"/>
    <p:sldId id="267" r:id="rId12"/>
    <p:sldId id="268" r:id="rId13"/>
    <p:sldId id="292" r:id="rId14"/>
    <p:sldId id="269" r:id="rId15"/>
    <p:sldId id="270" r:id="rId16"/>
    <p:sldId id="258" r:id="rId17"/>
    <p:sldId id="271" r:id="rId18"/>
    <p:sldId id="272"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295" r:id="rId32"/>
    <p:sldId id="273" r:id="rId33"/>
    <p:sldId id="259" r:id="rId34"/>
    <p:sldId id="293" r:id="rId35"/>
    <p:sldId id="294" r:id="rId36"/>
    <p:sldId id="260"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3573F-8E03-4CD1-8B7A-9D364DFC6CCE}" type="datetimeFigureOut">
              <a:rPr lang="en-GB" smtClean="0"/>
              <a:t>14/12/2021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34C30-0614-46FF-A783-8E0F4CFC3141}" type="slidenum">
              <a:rPr lang="en-GB" smtClean="0"/>
              <a:t>‹#›</a:t>
            </a:fld>
            <a:endParaRPr lang="en-GB"/>
          </a:p>
        </p:txBody>
      </p:sp>
    </p:spTree>
    <p:extLst>
      <p:ext uri="{BB962C8B-B14F-4D97-AF65-F5344CB8AC3E}">
        <p14:creationId xmlns:p14="http://schemas.microsoft.com/office/powerpoint/2010/main" val="402883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14/12/2021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14/12/2021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14/12/2021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14/12/2021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8.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google.co.uk/search?safe=strict&amp;rlz=1C1RNVG_enGB766&amp;q=hundertwasser+full+name&amp;stick=H4sIAAAAAAAAAOPgE-LQz9U3SDcqT9KSzk620i9IzS_ISQVSRcX5eVZppTk5CnmJuakA75sFhikAAAA&amp;sa=X&amp;ved=0ahUKEwjD6JGgvcvXAhXF1RoKHZL1AesQ6BMIsgEoADAW" TargetMode="External"/><Relationship Id="rId13" Type="http://schemas.openxmlformats.org/officeDocument/2006/relationships/hyperlink" Target="https://www.google.co.uk/search?safe=strict&amp;rlz=1C1RNVG_enGB766&amp;q=Kuchlbauer+Tower&amp;stick=H4sIAAAAAAAAAOPgE-LQz9U3SDcqT1LiArPKinOyzbWUs5Ot9BOLkjMyS1KTS0qLUhEcq5TU4sz0vNQUAFzci6w9AAAA&amp;sa=X&amp;ved=0ahUKEwjD6JGgvcvXAhXF1RoKHZL1AesQmxMIuQEoBDAX" TargetMode="External"/><Relationship Id="rId3" Type="http://schemas.openxmlformats.org/officeDocument/2006/relationships/hyperlink" Target="https://www.google.co.uk/search?safe=strict&amp;rlz=1C1RNVG_enGB766&amp;q=Vienna&amp;stick=H4sIAAAAAAAAAOPgE-LQz9U3SDcqT1ICs9IyCiy1xLKTrfQLUvMLclKBVFFxfp5VUn5RHgB3QAJFLgAAAA&amp;sa=X&amp;ved=0ahUKEwjD6JGgvcvXAhXF1RoKHZL1AesQmxMIpwEoATAT" TargetMode="External"/><Relationship Id="rId7" Type="http://schemas.openxmlformats.org/officeDocument/2006/relationships/hyperlink" Target="https://www.google.co.uk/search?safe=strict&amp;rlz=1C1RNVG_enGB766&amp;q=Modern+art&amp;stick=H4sIAAAAAAAAAOPgE-LQz9U3SDcqT1LiBLEMTYvMDLX0s5Ot9Msyi0sTc-ITi0qQmJnFJVYFqUWZ-SnxSZUggfL8ouxiACncf-VIAAAA&amp;sa=X&amp;ved=0ahUKEwjD6JGgvcvXAhXF1RoKHZL1AesQmxMIrwEoATAV" TargetMode="External"/><Relationship Id="rId12" Type="http://schemas.openxmlformats.org/officeDocument/2006/relationships/hyperlink" Target="https://www.google.co.uk/search?safe=strict&amp;rlz=1C1RNVG_enGB766&amp;q=Waldspirale&amp;stick=H4sIAAAAAAAAAOPgE-LQz9U3SDcqT1LiArGMCostsyu0lLOTrfQTi5IzMktSk0tKi1IRHKuU1OLM9LzUFAD-7DpmPQAAAA&amp;sa=X&amp;ved=0ahUKEwjD6JGgvcvXAhXF1RoKHZL1AesQmxMIuAEoAzAX" TargetMode="External"/><Relationship Id="rId2" Type="http://schemas.openxmlformats.org/officeDocument/2006/relationships/hyperlink" Target="https://www.google.co.uk/search?safe=strict&amp;rlz=1C1RNVG_enGB766&amp;q=hundertwasser+born&amp;stick=H4sIAAAAAAAAAOPgE-LQz9U3SDcqT9ISy0620i9IzS_ISQVSRcX5eVZJ-UV5AMX9RBYkAAAA&amp;sa=X&amp;ved=0ahUKEwjD6JGgvcvXAhXF1RoKHZL1AesQ6BMIpgEoADAT" TargetMode="External"/><Relationship Id="rId1" Type="http://schemas.openxmlformats.org/officeDocument/2006/relationships/slideLayout" Target="../slideLayouts/slideLayout2.xml"/><Relationship Id="rId6" Type="http://schemas.openxmlformats.org/officeDocument/2006/relationships/hyperlink" Target="https://www.google.co.uk/search?safe=strict&amp;rlz=1C1RNVG_enGB766&amp;q=hundertwasser+period&amp;stick=H4sIAAAAAAAAAOPgE-LQz9U3SDcqT9LSz0620i_LLC5NzIlPLCpBYmYWl1gVpBZl5qfEJ1WCBMrzi7KLAY-z65U9AAAA&amp;sa=X&amp;ved=0ahUKEwjD6JGgvcvXAhXF1RoKHZL1AesQ6BMIrgEoADAV" TargetMode="External"/><Relationship Id="rId11" Type="http://schemas.openxmlformats.org/officeDocument/2006/relationships/hyperlink" Target="https://www.google.co.uk/search?safe=strict&amp;rlz=1C1RNVG_enGB766&amp;q=KunstHausWien&amp;stick=H4sIAAAAAAAAAOPgE-LQz9U3SDcqT1LiArGSi1LKDHO0lLOTrfQTi5IzMktSk0tKi1IRHKuU1OLM9LzUFACE5G6rPQAAAA&amp;sa=X&amp;ved=0ahUKEwjD6JGgvcvXAhXF1RoKHZL1AesQmxMItwEoAjAX" TargetMode="External"/><Relationship Id="rId5" Type="http://schemas.openxmlformats.org/officeDocument/2006/relationships/hyperlink" Target="https://www.google.co.uk/search?safe=strict&amp;rlz=1C1RNVG_enGB766&amp;q=Pacific+Ocean&amp;stick=H4sIAAAAAAAAAOPgE-LQz9U3SDcqT1ICs0yL0nO05LOTrfQLUvMLclL1U1KTUxOLU1PiC1KLivPzrFIyU1MA8oXqGDcAAAA&amp;sa=X&amp;ved=0ahUKEwjD6JGgvcvXAhXF1RoKHZL1AesQmxMIqwEoATAU" TargetMode="External"/><Relationship Id="rId10" Type="http://schemas.openxmlformats.org/officeDocument/2006/relationships/hyperlink" Target="https://www.google.co.uk/search?safe=strict&amp;rlz=1C1RNVG_enGB766&amp;q=Hundertwasserhaus&amp;stick=H4sIAAAAAAAAAOPgE-LQz9U3SDcqT1LiBLFMswuLTbWUs5Ot9BOLkjMyS1KTS0qLUhEcq5TU4sz0vNQUAB3zoKA8AAAA&amp;sa=X&amp;ved=0ahUKEwjD6JGgvcvXAhXF1RoKHZL1AesQmxMItgEoATAX" TargetMode="External"/><Relationship Id="rId4" Type="http://schemas.openxmlformats.org/officeDocument/2006/relationships/hyperlink" Target="https://www.google.co.uk/search?safe=strict&amp;rlz=1C1RNVG_enGB766&amp;q=hundertwasser+died&amp;stick=H4sIAAAAAAAAAOPgE-LQz9U3SDcqT9KSz0620i9IzS_ISdVPSU1OTSxOTYkvSC0qzs-zSslMTQEAxbyw3C0AAAA&amp;sa=X&amp;ved=0ahUKEwjD6JGgvcvXAhXF1RoKHZL1AesQ6BMIqgEoADAU" TargetMode="External"/><Relationship Id="rId9" Type="http://schemas.openxmlformats.org/officeDocument/2006/relationships/hyperlink" Target="https://www.google.co.uk/search?safe=strict&amp;rlz=1C1RNVG_enGB766&amp;q=hundertwasser+structures&amp;stick=H4sIAAAAAAAAAOPgE-LQz9U3SDcqT9JSzk620k8sSs7ILElNLiktSkVwrFJSizPT81JTACNkOTMxAAAA&amp;sa=X&amp;ved=0ahUKEwjD6JGgvcvXAhXF1RoKHZL1AesQ6BMItQEoADAX" TargetMode="External"/><Relationship Id="rId1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8.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8.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7 German rotation 1</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1</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t>
            </a:r>
            <a:r>
              <a:rPr lang="en-GB" sz="2400" b="1" dirty="0">
                <a:latin typeface="Calibri" panose="020F0502020204030204" pitchFamily="34" charset="0"/>
                <a:cs typeface="Times New Roman" panose="02020603050405020304" pitchFamily="18" charset="0"/>
              </a:rPr>
              <a:t>are also a few tasks to complete. 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mfl123*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511343" y="3759701"/>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668" y="1550843"/>
            <a:ext cx="10050165" cy="4406611"/>
          </a:xfrm>
          <a:prstGeom prst="rect">
            <a:avLst/>
          </a:prstGeom>
        </p:spPr>
      </p:pic>
      <p:sp>
        <p:nvSpPr>
          <p:cNvPr id="3" name="Oval 2"/>
          <p:cNvSpPr/>
          <p:nvPr/>
        </p:nvSpPr>
        <p:spPr>
          <a:xfrm>
            <a:off x="3726873" y="5347855"/>
            <a:ext cx="3602182" cy="817418"/>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302327" y="360218"/>
            <a:ext cx="6359237" cy="646331"/>
          </a:xfrm>
          <a:prstGeom prst="rect">
            <a:avLst/>
          </a:prstGeom>
          <a:noFill/>
        </p:spPr>
        <p:txBody>
          <a:bodyPr wrap="square" rtlCol="0">
            <a:spAutoFit/>
          </a:bodyPr>
          <a:lstStyle/>
          <a:p>
            <a:r>
              <a:rPr lang="en-GB" dirty="0" smtClean="0"/>
              <a:t>Practise the numbers 1-12 on the elementary section of </a:t>
            </a:r>
            <a:r>
              <a:rPr lang="en-GB" dirty="0" err="1" smtClean="0"/>
              <a:t>Linguascope</a:t>
            </a:r>
            <a:r>
              <a:rPr lang="en-GB" dirty="0" smtClean="0"/>
              <a:t>. Username = </a:t>
            </a:r>
            <a:r>
              <a:rPr lang="en-GB" dirty="0" err="1" smtClean="0"/>
              <a:t>kingshill</a:t>
            </a:r>
            <a:r>
              <a:rPr lang="en-GB" dirty="0" smtClean="0"/>
              <a:t>     Password = bonjour123</a:t>
            </a:r>
            <a:endParaRPr lang="en-GB" dirty="0"/>
          </a:p>
        </p:txBody>
      </p:sp>
    </p:spTree>
    <p:extLst>
      <p:ext uri="{BB962C8B-B14F-4D97-AF65-F5344CB8AC3E}">
        <p14:creationId xmlns:p14="http://schemas.microsoft.com/office/powerpoint/2010/main" val="334288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915" y="82822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4" name="Picture 3"/>
          <p:cNvPicPr>
            <a:picLocks noChangeAspect="1"/>
          </p:cNvPicPr>
          <p:nvPr/>
        </p:nvPicPr>
        <p:blipFill>
          <a:blip r:embed="rId2"/>
          <a:stretch>
            <a:fillRect/>
          </a:stretch>
        </p:blipFill>
        <p:spPr>
          <a:xfrm>
            <a:off x="2130045" y="1673515"/>
            <a:ext cx="5713189" cy="4104224"/>
          </a:xfrm>
          <a:prstGeom prst="rect">
            <a:avLst/>
          </a:prstGeom>
        </p:spPr>
      </p:pic>
      <p:sp>
        <p:nvSpPr>
          <p:cNvPr id="5" name="TextBox 4"/>
          <p:cNvSpPr txBox="1"/>
          <p:nvPr/>
        </p:nvSpPr>
        <p:spPr>
          <a:xfrm>
            <a:off x="310434" y="168769"/>
            <a:ext cx="3839536" cy="492443"/>
          </a:xfrm>
          <a:prstGeom prst="rect">
            <a:avLst/>
          </a:prstGeom>
          <a:noFill/>
        </p:spPr>
        <p:txBody>
          <a:bodyPr wrap="square" rtlCol="0">
            <a:spAutoFit/>
          </a:bodyPr>
          <a:lstStyle/>
          <a:p>
            <a:r>
              <a:rPr lang="en-GB" sz="2600" b="1" u="sng" dirty="0" smtClean="0"/>
              <a:t>WEEK 3 – w/c 17</a:t>
            </a:r>
            <a:r>
              <a:rPr lang="en-GB" sz="2600" b="1" u="sng" baseline="30000" dirty="0" smtClean="0"/>
              <a:t>th</a:t>
            </a:r>
            <a:r>
              <a:rPr lang="en-GB" sz="2600" b="1" u="sng" dirty="0" smtClean="0"/>
              <a:t> Jan</a:t>
            </a:r>
            <a:endParaRPr lang="en-GB" sz="2600" b="1" u="sng" dirty="0"/>
          </a:p>
        </p:txBody>
      </p:sp>
    </p:spTree>
    <p:extLst>
      <p:ext uri="{BB962C8B-B14F-4D97-AF65-F5344CB8AC3E}">
        <p14:creationId xmlns:p14="http://schemas.microsoft.com/office/powerpoint/2010/main" val="358428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202" y="252948"/>
            <a:ext cx="8044801" cy="6443846"/>
          </a:xfrm>
          <a:prstGeom prst="rect">
            <a:avLst/>
          </a:prstGeom>
        </p:spPr>
      </p:pic>
    </p:spTree>
    <p:extLst>
      <p:ext uri="{BB962C8B-B14F-4D97-AF65-F5344CB8AC3E}">
        <p14:creationId xmlns:p14="http://schemas.microsoft.com/office/powerpoint/2010/main" val="93897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71599" y="1363373"/>
            <a:ext cx="7630063" cy="1934009"/>
          </a:xfrm>
          <a:prstGeom prst="rect">
            <a:avLst/>
          </a:prstGeom>
        </p:spPr>
      </p:pic>
      <p:pic>
        <p:nvPicPr>
          <p:cNvPr id="3" name="11 Ex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9929" y="3140075"/>
            <a:ext cx="609600" cy="609600"/>
          </a:xfrm>
          <a:prstGeom prst="rect">
            <a:avLst/>
          </a:prstGeom>
        </p:spPr>
      </p:pic>
    </p:spTree>
    <p:extLst>
      <p:ext uri="{BB962C8B-B14F-4D97-AF65-F5344CB8AC3E}">
        <p14:creationId xmlns:p14="http://schemas.microsoft.com/office/powerpoint/2010/main" val="326960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4527" y="1575919"/>
            <a:ext cx="8612814" cy="4633588"/>
          </a:xfrm>
          <a:prstGeom prst="rect">
            <a:avLst/>
          </a:prstGeom>
        </p:spPr>
      </p:pic>
      <p:sp>
        <p:nvSpPr>
          <p:cNvPr id="3" name="TextBox 2"/>
          <p:cNvSpPr txBox="1"/>
          <p:nvPr/>
        </p:nvSpPr>
        <p:spPr>
          <a:xfrm>
            <a:off x="978794" y="1287887"/>
            <a:ext cx="4992140" cy="2308324"/>
          </a:xfrm>
          <a:prstGeom prst="rect">
            <a:avLst/>
          </a:prstGeom>
          <a:solidFill>
            <a:schemeClr val="bg1"/>
          </a:solidFill>
        </p:spPr>
        <p:txBody>
          <a:bodyPr wrap="square" rtlCol="0">
            <a:spAutoFit/>
          </a:bodyPr>
          <a:lstStyle/>
          <a:p>
            <a:r>
              <a:rPr lang="en-GB" sz="2400" dirty="0" smtClean="0"/>
              <a:t>Write a sentence for each person as though you are them, e.g. </a:t>
            </a:r>
          </a:p>
          <a:p>
            <a:r>
              <a:rPr lang="en-GB" sz="2400" dirty="0" smtClean="0"/>
              <a:t>1. </a:t>
            </a:r>
            <a:r>
              <a:rPr lang="en-GB" sz="2400" dirty="0" err="1" smtClean="0"/>
              <a:t>Ich</a:t>
            </a:r>
            <a:r>
              <a:rPr lang="en-GB" sz="2400" dirty="0" smtClean="0"/>
              <a:t> </a:t>
            </a:r>
            <a:r>
              <a:rPr lang="en-GB" sz="2400" dirty="0" err="1" smtClean="0"/>
              <a:t>wohne</a:t>
            </a:r>
            <a:r>
              <a:rPr lang="en-GB" sz="2400" dirty="0" smtClean="0"/>
              <a:t> in Deutschland</a:t>
            </a:r>
          </a:p>
          <a:p>
            <a:endParaRPr lang="en-GB" dirty="0"/>
          </a:p>
          <a:p>
            <a:endParaRPr lang="en-GB" dirty="0"/>
          </a:p>
          <a:p>
            <a:endParaRPr lang="en-GB" dirty="0" smtClean="0"/>
          </a:p>
          <a:p>
            <a:endParaRPr lang="en-GB" dirty="0"/>
          </a:p>
        </p:txBody>
      </p:sp>
    </p:spTree>
    <p:extLst>
      <p:ext uri="{BB962C8B-B14F-4D97-AF65-F5344CB8AC3E}">
        <p14:creationId xmlns:p14="http://schemas.microsoft.com/office/powerpoint/2010/main" val="192365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00125"/>
            <a:ext cx="10668000" cy="4857750"/>
          </a:xfrm>
          <a:prstGeom prst="rect">
            <a:avLst/>
          </a:prstGeom>
        </p:spPr>
      </p:pic>
      <p:sp>
        <p:nvSpPr>
          <p:cNvPr id="3" name="TextBox 2"/>
          <p:cNvSpPr txBox="1"/>
          <p:nvPr/>
        </p:nvSpPr>
        <p:spPr>
          <a:xfrm>
            <a:off x="6336406" y="4584879"/>
            <a:ext cx="5396248" cy="155834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countries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389175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7727" y="1726690"/>
            <a:ext cx="5017430" cy="4029343"/>
          </a:xfrm>
          <a:prstGeom prst="rect">
            <a:avLst/>
          </a:prstGeom>
        </p:spPr>
      </p:pic>
      <p:sp>
        <p:nvSpPr>
          <p:cNvPr id="8" name="TextBox 7"/>
          <p:cNvSpPr txBox="1"/>
          <p:nvPr/>
        </p:nvSpPr>
        <p:spPr>
          <a:xfrm>
            <a:off x="522329" y="1221115"/>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
        <p:nvSpPr>
          <p:cNvPr id="9" name="TextBox 8"/>
          <p:cNvSpPr txBox="1"/>
          <p:nvPr/>
        </p:nvSpPr>
        <p:spPr>
          <a:xfrm>
            <a:off x="296366" y="334851"/>
            <a:ext cx="3839536" cy="492443"/>
          </a:xfrm>
          <a:prstGeom prst="rect">
            <a:avLst/>
          </a:prstGeom>
          <a:noFill/>
        </p:spPr>
        <p:txBody>
          <a:bodyPr wrap="square" rtlCol="0">
            <a:spAutoFit/>
          </a:bodyPr>
          <a:lstStyle/>
          <a:p>
            <a:r>
              <a:rPr lang="en-GB" sz="2600" b="1" u="sng" dirty="0" smtClean="0"/>
              <a:t>WEEK 4 – w/c 24</a:t>
            </a:r>
            <a:r>
              <a:rPr lang="en-GB" sz="2600" b="1" u="sng" baseline="30000" dirty="0" smtClean="0"/>
              <a:t>th</a:t>
            </a:r>
            <a:r>
              <a:rPr lang="en-GB" sz="2600" b="1" u="sng" dirty="0" smtClean="0"/>
              <a:t> Jan</a:t>
            </a:r>
            <a:endParaRPr lang="en-GB" sz="2600" b="1" u="sng" dirty="0"/>
          </a:p>
        </p:txBody>
      </p:sp>
    </p:spTree>
    <p:extLst>
      <p:ext uri="{BB962C8B-B14F-4D97-AF65-F5344CB8AC3E}">
        <p14:creationId xmlns:p14="http://schemas.microsoft.com/office/powerpoint/2010/main" val="263062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65847" y="1274960"/>
            <a:ext cx="10626153" cy="4893436"/>
          </a:xfrm>
          <a:prstGeom prst="rect">
            <a:avLst/>
          </a:prstGeom>
        </p:spPr>
      </p:pic>
      <p:sp>
        <p:nvSpPr>
          <p:cNvPr id="3" name="TextBox 2"/>
          <p:cNvSpPr txBox="1"/>
          <p:nvPr/>
        </p:nvSpPr>
        <p:spPr>
          <a:xfrm>
            <a:off x="498764" y="193964"/>
            <a:ext cx="5915891" cy="492443"/>
          </a:xfrm>
          <a:prstGeom prst="rect">
            <a:avLst/>
          </a:prstGeom>
          <a:noFill/>
        </p:spPr>
        <p:txBody>
          <a:bodyPr wrap="square" rtlCol="0">
            <a:spAutoFit/>
          </a:bodyPr>
          <a:lstStyle/>
          <a:p>
            <a:r>
              <a:rPr lang="en-GB" sz="2600" dirty="0" smtClean="0"/>
              <a:t>Listen and repeat</a:t>
            </a:r>
            <a:endParaRPr lang="en-GB" sz="2600" dirty="0"/>
          </a:p>
        </p:txBody>
      </p:sp>
      <p:pic>
        <p:nvPicPr>
          <p:cNvPr id="4" name="14 Unit 4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893" y="1408257"/>
            <a:ext cx="609600" cy="609600"/>
          </a:xfrm>
          <a:prstGeom prst="rect">
            <a:avLst/>
          </a:prstGeom>
        </p:spPr>
      </p:pic>
    </p:spTree>
    <p:extLst>
      <p:ext uri="{BB962C8B-B14F-4D97-AF65-F5344CB8AC3E}">
        <p14:creationId xmlns:p14="http://schemas.microsoft.com/office/powerpoint/2010/main" val="1510929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502" y="1057341"/>
            <a:ext cx="8348597" cy="5187080"/>
          </a:xfrm>
          <a:prstGeom prst="rect">
            <a:avLst/>
          </a:prstGeom>
        </p:spPr>
      </p:pic>
      <p:sp>
        <p:nvSpPr>
          <p:cNvPr id="3" name="TextBox 2"/>
          <p:cNvSpPr txBox="1"/>
          <p:nvPr/>
        </p:nvSpPr>
        <p:spPr>
          <a:xfrm>
            <a:off x="321972" y="450761"/>
            <a:ext cx="3284113" cy="923330"/>
          </a:xfrm>
          <a:prstGeom prst="rect">
            <a:avLst/>
          </a:prstGeom>
          <a:solidFill>
            <a:schemeClr val="bg1"/>
          </a:solidFill>
        </p:spPr>
        <p:txBody>
          <a:bodyPr wrap="square" rtlCol="0">
            <a:spAutoFit/>
          </a:bodyPr>
          <a:lstStyle/>
          <a:p>
            <a:r>
              <a:rPr lang="en-GB" dirty="0" smtClean="0"/>
              <a:t>Make a colours poster in your book</a:t>
            </a:r>
          </a:p>
          <a:p>
            <a:endParaRPr lang="en-GB" dirty="0"/>
          </a:p>
        </p:txBody>
      </p:sp>
    </p:spTree>
    <p:extLst>
      <p:ext uri="{BB962C8B-B14F-4D97-AF65-F5344CB8AC3E}">
        <p14:creationId xmlns:p14="http://schemas.microsoft.com/office/powerpoint/2010/main" val="226391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3411" y="801059"/>
            <a:ext cx="8574622" cy="2173029"/>
          </a:xfrm>
        </p:spPr>
        <p:txBody>
          <a:bodyPr/>
          <a:lstStyle/>
          <a:p>
            <a:r>
              <a:rPr lang="en-GB" dirty="0" err="1" smtClean="0"/>
              <a:t>Hundertwasser</a:t>
            </a:r>
            <a:endParaRPr lang="en-GB" dirty="0"/>
          </a:p>
        </p:txBody>
      </p:sp>
      <p:sp>
        <p:nvSpPr>
          <p:cNvPr id="3" name="Subtitle 2"/>
          <p:cNvSpPr>
            <a:spLocks noGrp="1"/>
          </p:cNvSpPr>
          <p:nvPr>
            <p:ph type="subTitle" idx="1"/>
          </p:nvPr>
        </p:nvSpPr>
        <p:spPr>
          <a:xfrm>
            <a:off x="3590289" y="3077026"/>
            <a:ext cx="6987645" cy="1388534"/>
          </a:xfrm>
        </p:spPr>
        <p:txBody>
          <a:bodyPr/>
          <a:lstStyle/>
          <a:p>
            <a:r>
              <a:rPr lang="en-GB" dirty="0" smtClean="0"/>
              <a:t>German Culture and Art lesson  Year 7</a:t>
            </a:r>
            <a:endParaRPr lang="en-GB" dirty="0"/>
          </a:p>
        </p:txBody>
      </p:sp>
      <p:pic>
        <p:nvPicPr>
          <p:cNvPr id="4" name="Picture 6" descr="Friedensreich Hundertwasser architectural building project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627" y="3771293"/>
            <a:ext cx="5099547" cy="2868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is piece is by the Austrian artist Friedensreich Hundertwass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1669" y="4049486"/>
            <a:ext cx="3762102" cy="2821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03798" y="643944"/>
            <a:ext cx="9813701" cy="646331"/>
          </a:xfrm>
          <a:prstGeom prst="rect">
            <a:avLst/>
          </a:prstGeom>
          <a:noFill/>
        </p:spPr>
        <p:txBody>
          <a:bodyPr wrap="square" rtlCol="0">
            <a:spAutoFit/>
          </a:bodyPr>
          <a:lstStyle/>
          <a:p>
            <a:r>
              <a:rPr lang="en-GB" dirty="0" smtClean="0"/>
              <a:t>This week we are looking at something cultural. Look at the following slides about the Austrian artist </a:t>
            </a:r>
            <a:r>
              <a:rPr lang="en-GB" dirty="0" err="1" smtClean="0"/>
              <a:t>Hundertwasser</a:t>
            </a:r>
            <a:r>
              <a:rPr lang="en-GB" dirty="0" smtClean="0"/>
              <a:t>. Then have a go at some art in his style.</a:t>
            </a:r>
            <a:endParaRPr lang="en-GB" dirty="0"/>
          </a:p>
        </p:txBody>
      </p:sp>
    </p:spTree>
    <p:extLst>
      <p:ext uri="{BB962C8B-B14F-4D97-AF65-F5344CB8AC3E}">
        <p14:creationId xmlns:p14="http://schemas.microsoft.com/office/powerpoint/2010/main" val="2405445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2051" y="236850"/>
            <a:ext cx="5240428" cy="6279852"/>
          </a:xfrm>
          <a:prstGeom prst="rect">
            <a:avLst/>
          </a:prstGeom>
        </p:spPr>
      </p:pic>
    </p:spTree>
    <p:extLst>
      <p:ext uri="{BB962C8B-B14F-4D97-AF65-F5344CB8AC3E}">
        <p14:creationId xmlns:p14="http://schemas.microsoft.com/office/powerpoint/2010/main" val="301356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 y="143691"/>
            <a:ext cx="12017828" cy="7641773"/>
          </a:xfrm>
        </p:spPr>
        <p:style>
          <a:lnRef idx="2">
            <a:schemeClr val="accent2"/>
          </a:lnRef>
          <a:fillRef idx="1">
            <a:schemeClr val="lt1"/>
          </a:fillRef>
          <a:effectRef idx="0">
            <a:schemeClr val="accent2"/>
          </a:effectRef>
          <a:fontRef idx="minor">
            <a:schemeClr val="dk1"/>
          </a:fontRef>
        </p:style>
        <p:txBody>
          <a:bodyPr>
            <a:normAutofit/>
          </a:bodyPr>
          <a:lstStyle/>
          <a:p>
            <a:pPr>
              <a:defRPr/>
            </a:pPr>
            <a:r>
              <a:rPr lang="en-GB" sz="2800" dirty="0" err="1">
                <a:latin typeface="Arial" panose="020B0604020202020204" pitchFamily="34" charset="0"/>
                <a:cs typeface="Arial" panose="020B0604020202020204" pitchFamily="34" charset="0"/>
              </a:rPr>
              <a:t>Friedensreich</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Regentag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Dunkelbunt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Hundertwasser</a:t>
            </a:r>
            <a:r>
              <a:rPr lang="en-GB" sz="2800" dirty="0">
                <a:latin typeface="Arial" panose="020B0604020202020204" pitchFamily="34" charset="0"/>
                <a:cs typeface="Arial" panose="020B0604020202020204" pitchFamily="34" charset="0"/>
              </a:rPr>
              <a:t> was an Austrian-born New Zealand artist and architect who worked also in the field of environmental protection. </a:t>
            </a:r>
          </a:p>
          <a:p>
            <a:pPr>
              <a:defRPr/>
            </a:pPr>
            <a:r>
              <a:rPr lang="en-GB" sz="2800" b="1" dirty="0">
                <a:solidFill>
                  <a:schemeClr val="accent4">
                    <a:lumMod val="85000"/>
                    <a:lumOff val="15000"/>
                  </a:schemeClr>
                </a:solidFill>
                <a:latin typeface="Arial" panose="020B0604020202020204" pitchFamily="34" charset="0"/>
                <a:cs typeface="Arial" panose="020B0604020202020204" pitchFamily="34" charset="0"/>
                <a:hlinkClick r:id="rId2"/>
              </a:rPr>
              <a:t>Born</a:t>
            </a:r>
            <a:r>
              <a:rPr lang="en-GB" sz="2800" b="1"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a:solidFill>
                  <a:schemeClr val="accent4">
                    <a:lumMod val="85000"/>
                    <a:lumOff val="15000"/>
                  </a:schemeClr>
                </a:solidFill>
                <a:latin typeface="Arial" panose="020B0604020202020204" pitchFamily="34" charset="0"/>
                <a:cs typeface="Arial" panose="020B0604020202020204" pitchFamily="34" charset="0"/>
              </a:rPr>
              <a:t>15 December 1928, </a:t>
            </a:r>
            <a:r>
              <a:rPr lang="en-GB" sz="2800" dirty="0">
                <a:solidFill>
                  <a:schemeClr val="accent4">
                    <a:lumMod val="85000"/>
                    <a:lumOff val="15000"/>
                  </a:schemeClr>
                </a:solidFill>
                <a:latin typeface="Arial" panose="020B0604020202020204" pitchFamily="34" charset="0"/>
                <a:cs typeface="Arial" panose="020B0604020202020204" pitchFamily="34" charset="0"/>
                <a:hlinkClick r:id="rId3"/>
              </a:rPr>
              <a:t>Vienna, Austria</a:t>
            </a:r>
            <a:endParaRPr lang="en-GB" sz="2800" dirty="0">
              <a:solidFill>
                <a:schemeClr val="accent4">
                  <a:lumMod val="85000"/>
                  <a:lumOff val="15000"/>
                </a:schemeClr>
              </a:solidFill>
              <a:latin typeface="Arial" panose="020B0604020202020204" pitchFamily="34" charset="0"/>
              <a:cs typeface="Arial" panose="020B0604020202020204" pitchFamily="34" charset="0"/>
            </a:endParaRPr>
          </a:p>
          <a:p>
            <a:pPr>
              <a:defRPr/>
            </a:pPr>
            <a:r>
              <a:rPr lang="en-GB" sz="2800" b="1" dirty="0">
                <a:solidFill>
                  <a:schemeClr val="accent4">
                    <a:lumMod val="85000"/>
                    <a:lumOff val="15000"/>
                  </a:schemeClr>
                </a:solidFill>
                <a:latin typeface="Arial" panose="020B0604020202020204" pitchFamily="34" charset="0"/>
                <a:cs typeface="Arial" panose="020B0604020202020204" pitchFamily="34" charset="0"/>
                <a:hlinkClick r:id="rId4"/>
              </a:rPr>
              <a:t>Died</a:t>
            </a:r>
            <a:r>
              <a:rPr lang="en-GB" sz="2800" b="1"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a:solidFill>
                  <a:schemeClr val="accent4">
                    <a:lumMod val="85000"/>
                    <a:lumOff val="15000"/>
                  </a:schemeClr>
                </a:solidFill>
                <a:latin typeface="Arial" panose="020B0604020202020204" pitchFamily="34" charset="0"/>
                <a:cs typeface="Arial" panose="020B0604020202020204" pitchFamily="34" charset="0"/>
              </a:rPr>
              <a:t>19 February 2000, </a:t>
            </a:r>
            <a:r>
              <a:rPr lang="en-GB" sz="2800" dirty="0">
                <a:solidFill>
                  <a:schemeClr val="accent4">
                    <a:lumMod val="85000"/>
                    <a:lumOff val="15000"/>
                  </a:schemeClr>
                </a:solidFill>
                <a:latin typeface="Arial" panose="020B0604020202020204" pitchFamily="34" charset="0"/>
                <a:cs typeface="Arial" panose="020B0604020202020204" pitchFamily="34" charset="0"/>
                <a:hlinkClick r:id="rId5"/>
              </a:rPr>
              <a:t>Pacific Ocean</a:t>
            </a:r>
            <a:endParaRPr lang="en-GB" sz="2800" dirty="0">
              <a:solidFill>
                <a:schemeClr val="accent4">
                  <a:lumMod val="85000"/>
                  <a:lumOff val="15000"/>
                </a:schemeClr>
              </a:solidFill>
              <a:latin typeface="Arial" panose="020B0604020202020204" pitchFamily="34" charset="0"/>
              <a:cs typeface="Arial" panose="020B0604020202020204" pitchFamily="34" charset="0"/>
            </a:endParaRPr>
          </a:p>
          <a:p>
            <a:pPr>
              <a:defRPr/>
            </a:pPr>
            <a:r>
              <a:rPr lang="en-GB" sz="2800" b="1" dirty="0">
                <a:solidFill>
                  <a:schemeClr val="accent4">
                    <a:lumMod val="85000"/>
                    <a:lumOff val="15000"/>
                  </a:schemeClr>
                </a:solidFill>
                <a:latin typeface="Arial" panose="020B0604020202020204" pitchFamily="34" charset="0"/>
                <a:cs typeface="Arial" panose="020B0604020202020204" pitchFamily="34" charset="0"/>
                <a:hlinkClick r:id="rId6"/>
              </a:rPr>
              <a:t>Period</a:t>
            </a:r>
            <a:r>
              <a:rPr lang="en-GB" sz="2800" b="1"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a:solidFill>
                  <a:schemeClr val="accent4">
                    <a:lumMod val="85000"/>
                    <a:lumOff val="15000"/>
                  </a:schemeClr>
                </a:solidFill>
                <a:latin typeface="Arial" panose="020B0604020202020204" pitchFamily="34" charset="0"/>
                <a:cs typeface="Arial" panose="020B0604020202020204" pitchFamily="34" charset="0"/>
                <a:hlinkClick r:id="rId7"/>
              </a:rPr>
              <a:t>Modern art</a:t>
            </a:r>
            <a:endParaRPr lang="en-GB" sz="2800" dirty="0">
              <a:solidFill>
                <a:schemeClr val="accent4">
                  <a:lumMod val="85000"/>
                  <a:lumOff val="15000"/>
                </a:schemeClr>
              </a:solidFill>
              <a:latin typeface="Arial" panose="020B0604020202020204" pitchFamily="34" charset="0"/>
              <a:cs typeface="Arial" panose="020B0604020202020204" pitchFamily="34" charset="0"/>
            </a:endParaRPr>
          </a:p>
          <a:p>
            <a:pPr>
              <a:defRPr/>
            </a:pPr>
            <a:r>
              <a:rPr lang="en-GB" sz="2800" b="1" dirty="0">
                <a:solidFill>
                  <a:schemeClr val="accent4">
                    <a:lumMod val="85000"/>
                    <a:lumOff val="15000"/>
                  </a:schemeClr>
                </a:solidFill>
                <a:latin typeface="Arial" panose="020B0604020202020204" pitchFamily="34" charset="0"/>
                <a:cs typeface="Arial" panose="020B0604020202020204" pitchFamily="34" charset="0"/>
                <a:hlinkClick r:id="rId8"/>
              </a:rPr>
              <a:t>Full name</a:t>
            </a:r>
            <a:r>
              <a:rPr lang="en-GB" sz="2800" b="1"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a:solidFill>
                  <a:schemeClr val="accent4">
                    <a:lumMod val="85000"/>
                    <a:lumOff val="15000"/>
                  </a:schemeClr>
                </a:solidFill>
                <a:latin typeface="Arial" panose="020B0604020202020204" pitchFamily="34" charset="0"/>
                <a:cs typeface="Arial" panose="020B0604020202020204" pitchFamily="34" charset="0"/>
              </a:rPr>
              <a:t>Friedrich </a:t>
            </a:r>
            <a:r>
              <a:rPr lang="en-GB" sz="2800" dirty="0" err="1">
                <a:solidFill>
                  <a:schemeClr val="accent4">
                    <a:lumMod val="85000"/>
                    <a:lumOff val="15000"/>
                  </a:schemeClr>
                </a:solidFill>
                <a:latin typeface="Arial" panose="020B0604020202020204" pitchFamily="34" charset="0"/>
                <a:cs typeface="Arial" panose="020B0604020202020204" pitchFamily="34" charset="0"/>
              </a:rPr>
              <a:t>Stowasser</a:t>
            </a:r>
            <a:endParaRPr lang="en-GB" sz="2800" dirty="0">
              <a:solidFill>
                <a:schemeClr val="accent4">
                  <a:lumMod val="85000"/>
                  <a:lumOff val="15000"/>
                </a:schemeClr>
              </a:solidFill>
              <a:latin typeface="Arial" panose="020B0604020202020204" pitchFamily="34" charset="0"/>
              <a:cs typeface="Arial" panose="020B0604020202020204" pitchFamily="34" charset="0"/>
            </a:endParaRPr>
          </a:p>
          <a:p>
            <a:pPr>
              <a:defRPr/>
            </a:pPr>
            <a:r>
              <a:rPr lang="en-GB" sz="2800" b="1" dirty="0" smtClean="0">
                <a:solidFill>
                  <a:schemeClr val="accent4">
                    <a:lumMod val="85000"/>
                    <a:lumOff val="15000"/>
                  </a:schemeClr>
                </a:solidFill>
                <a:latin typeface="Arial" panose="020B0604020202020204" pitchFamily="34" charset="0"/>
                <a:cs typeface="Arial" panose="020B0604020202020204" pitchFamily="34" charset="0"/>
                <a:hlinkClick r:id="rId9"/>
              </a:rPr>
              <a:t>Structures</a:t>
            </a:r>
            <a:r>
              <a:rPr lang="en-GB" sz="2800" b="1" dirty="0" smtClean="0">
                <a:solidFill>
                  <a:schemeClr val="accent4">
                    <a:lumMod val="85000"/>
                    <a:lumOff val="15000"/>
                  </a:schemeClr>
                </a:solidFill>
                <a:latin typeface="Arial" panose="020B0604020202020204" pitchFamily="34" charset="0"/>
                <a:cs typeface="Arial" panose="020B0604020202020204" pitchFamily="34" charset="0"/>
              </a:rPr>
              <a:t>:</a:t>
            </a:r>
            <a:r>
              <a:rPr lang="en-GB" sz="2800" b="1"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err="1">
                <a:solidFill>
                  <a:schemeClr val="accent4">
                    <a:lumMod val="85000"/>
                    <a:lumOff val="15000"/>
                  </a:schemeClr>
                </a:solidFill>
                <a:latin typeface="Arial" panose="020B0604020202020204" pitchFamily="34" charset="0"/>
                <a:cs typeface="Arial" panose="020B0604020202020204" pitchFamily="34" charset="0"/>
                <a:hlinkClick r:id="rId10"/>
              </a:rPr>
              <a:t>Hundertwasserhaus</a:t>
            </a:r>
            <a:r>
              <a:rPr lang="en-GB" sz="2800" dirty="0">
                <a:solidFill>
                  <a:schemeClr val="accent4">
                    <a:lumMod val="85000"/>
                    <a:lumOff val="15000"/>
                  </a:schemeClr>
                </a:solidFill>
                <a:latin typeface="Arial" panose="020B0604020202020204" pitchFamily="34" charset="0"/>
                <a:cs typeface="Arial" panose="020B0604020202020204" pitchFamily="34" charset="0"/>
              </a:rPr>
              <a:t>, </a:t>
            </a:r>
            <a:endParaRPr lang="en-GB" sz="2800" dirty="0" smtClean="0">
              <a:solidFill>
                <a:schemeClr val="accent4">
                  <a:lumMod val="85000"/>
                  <a:lumOff val="15000"/>
                </a:schemeClr>
              </a:solidFill>
              <a:latin typeface="Arial" panose="020B0604020202020204" pitchFamily="34" charset="0"/>
              <a:cs typeface="Arial" panose="020B0604020202020204" pitchFamily="34" charset="0"/>
            </a:endParaRPr>
          </a:p>
          <a:p>
            <a:pPr marL="0" indent="0">
              <a:buNone/>
              <a:defRPr/>
            </a:pPr>
            <a:r>
              <a:rPr lang="en-GB" sz="2800" u="sng" dirty="0">
                <a:solidFill>
                  <a:schemeClr val="accent4">
                    <a:lumMod val="85000"/>
                    <a:lumOff val="15000"/>
                  </a:schemeClr>
                </a:solidFill>
                <a:latin typeface="Arial" panose="020B0604020202020204" pitchFamily="34" charset="0"/>
                <a:cs typeface="Arial" panose="020B0604020202020204" pitchFamily="34" charset="0"/>
                <a:hlinkClick r:id="rId11"/>
              </a:rPr>
              <a:t> </a:t>
            </a:r>
            <a:r>
              <a:rPr lang="en-GB" sz="2800" u="sng" dirty="0" smtClean="0">
                <a:solidFill>
                  <a:schemeClr val="accent4">
                    <a:lumMod val="85000"/>
                    <a:lumOff val="15000"/>
                  </a:schemeClr>
                </a:solidFill>
                <a:latin typeface="Arial" panose="020B0604020202020204" pitchFamily="34" charset="0"/>
                <a:cs typeface="Arial" panose="020B0604020202020204" pitchFamily="34" charset="0"/>
                <a:hlinkClick r:id="rId11"/>
              </a:rPr>
              <a:t>  </a:t>
            </a:r>
            <a:r>
              <a:rPr lang="en-GB" sz="2800" dirty="0" err="1" smtClean="0">
                <a:solidFill>
                  <a:schemeClr val="accent4">
                    <a:lumMod val="85000"/>
                    <a:lumOff val="15000"/>
                  </a:schemeClr>
                </a:solidFill>
                <a:latin typeface="Arial" panose="020B0604020202020204" pitchFamily="34" charset="0"/>
                <a:cs typeface="Arial" panose="020B0604020202020204" pitchFamily="34" charset="0"/>
                <a:hlinkClick r:id="rId11"/>
              </a:rPr>
              <a:t>KunstHausWien</a:t>
            </a:r>
            <a:r>
              <a:rPr lang="en-GB" sz="2800"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err="1">
                <a:solidFill>
                  <a:schemeClr val="accent4">
                    <a:lumMod val="85000"/>
                    <a:lumOff val="15000"/>
                  </a:schemeClr>
                </a:solidFill>
                <a:latin typeface="Arial" panose="020B0604020202020204" pitchFamily="34" charset="0"/>
                <a:cs typeface="Arial" panose="020B0604020202020204" pitchFamily="34" charset="0"/>
                <a:hlinkClick r:id="rId12"/>
              </a:rPr>
              <a:t>Waldspirale</a:t>
            </a:r>
            <a:r>
              <a:rPr lang="en-GB" sz="2800" dirty="0">
                <a:solidFill>
                  <a:schemeClr val="accent4">
                    <a:lumMod val="85000"/>
                    <a:lumOff val="15000"/>
                  </a:schemeClr>
                </a:solidFill>
                <a:latin typeface="Arial" panose="020B0604020202020204" pitchFamily="34" charset="0"/>
                <a:cs typeface="Arial" panose="020B0604020202020204" pitchFamily="34" charset="0"/>
              </a:rPr>
              <a:t>, </a:t>
            </a:r>
            <a:r>
              <a:rPr lang="en-GB" sz="2800" dirty="0" err="1">
                <a:solidFill>
                  <a:schemeClr val="accent4">
                    <a:lumMod val="85000"/>
                    <a:lumOff val="15000"/>
                  </a:schemeClr>
                </a:solidFill>
                <a:latin typeface="Arial" panose="020B0604020202020204" pitchFamily="34" charset="0"/>
                <a:cs typeface="Arial" panose="020B0604020202020204" pitchFamily="34" charset="0"/>
                <a:hlinkClick r:id="rId13"/>
              </a:rPr>
              <a:t>Kuchlbauer</a:t>
            </a:r>
            <a:r>
              <a:rPr lang="en-GB" sz="2800" dirty="0">
                <a:solidFill>
                  <a:schemeClr val="accent4">
                    <a:lumMod val="85000"/>
                    <a:lumOff val="15000"/>
                  </a:schemeClr>
                </a:solidFill>
                <a:latin typeface="Arial" panose="020B0604020202020204" pitchFamily="34" charset="0"/>
                <a:cs typeface="Arial" panose="020B0604020202020204" pitchFamily="34" charset="0"/>
                <a:hlinkClick r:id="rId13"/>
              </a:rPr>
              <a:t> Tower</a:t>
            </a:r>
            <a:endParaRPr lang="en-GB" sz="2800" dirty="0">
              <a:solidFill>
                <a:schemeClr val="accent4">
                  <a:lumMod val="85000"/>
                  <a:lumOff val="15000"/>
                </a:schemeClr>
              </a:solidFill>
              <a:latin typeface="Arial" panose="020B0604020202020204" pitchFamily="34" charset="0"/>
              <a:cs typeface="Arial" panose="020B0604020202020204" pitchFamily="34" charset="0"/>
            </a:endParaRPr>
          </a:p>
          <a:p>
            <a:pPr>
              <a:spcBef>
                <a:spcPct val="0"/>
              </a:spcBef>
              <a:buNone/>
            </a:pPr>
            <a:r>
              <a:rPr lang="en-GB" altLang="en-US" dirty="0"/>
              <a:t>	</a:t>
            </a:r>
            <a:endParaRPr lang="en-GB" altLang="en-US" sz="2800" dirty="0" smtClean="0"/>
          </a:p>
          <a:p>
            <a:pPr>
              <a:spcBef>
                <a:spcPct val="0"/>
              </a:spcBef>
              <a:buNone/>
            </a:pPr>
            <a:r>
              <a:rPr lang="en-GB" altLang="en-US" sz="2800" dirty="0"/>
              <a:t>	</a:t>
            </a:r>
            <a:r>
              <a:rPr lang="en-GB" altLang="en-US" sz="2800" dirty="0" err="1" smtClean="0"/>
              <a:t>Hundertwasser</a:t>
            </a:r>
            <a:r>
              <a:rPr lang="en-GB" altLang="en-US" sz="2800" dirty="0" smtClean="0"/>
              <a:t> would wear odd </a:t>
            </a:r>
            <a:r>
              <a:rPr lang="en-GB" altLang="en-US" sz="2800" dirty="0"/>
              <a:t>socks and often odd </a:t>
            </a:r>
            <a:r>
              <a:rPr lang="en-GB" altLang="en-US" sz="2800" dirty="0" smtClean="0"/>
              <a:t>shoes. He did </a:t>
            </a:r>
            <a:r>
              <a:rPr lang="en-GB" altLang="en-US" sz="2800" dirty="0"/>
              <a:t>not like how people all dressed the same . How fashion dictated what people wore and felt that each person should dress with an individual style.</a:t>
            </a:r>
          </a:p>
          <a:p>
            <a:pPr>
              <a:spcBef>
                <a:spcPct val="0"/>
              </a:spcBef>
              <a:buNone/>
            </a:pPr>
            <a:endParaRPr lang="en-GB" altLang="en-US" dirty="0"/>
          </a:p>
          <a:p>
            <a:pPr marL="0" indent="0">
              <a:buNone/>
              <a:defRPr/>
            </a:pPr>
            <a:endParaRPr lang="en-GB" altLang="en-US" dirty="0"/>
          </a:p>
          <a:p>
            <a:pPr marL="0" indent="0">
              <a:buNone/>
              <a:defRPr/>
            </a:pPr>
            <a:endParaRPr lang="en-GB" dirty="0" smtClean="0"/>
          </a:p>
        </p:txBody>
      </p:sp>
      <p:pic>
        <p:nvPicPr>
          <p:cNvPr id="4" name="Picture 4" descr="http://www.hundertwasser.com/hwdb/data/Images_apa/originals/orig_APA_APA_036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07085" y="1140610"/>
            <a:ext cx="3188653" cy="32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4254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62052" y="93618"/>
            <a:ext cx="798671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dirty="0" err="1"/>
              <a:t>Hundertwasser</a:t>
            </a:r>
            <a:r>
              <a:rPr lang="en-GB" altLang="en-US" sz="2400" dirty="0"/>
              <a:t> loved the shapes of features on buildings.</a:t>
            </a:r>
          </a:p>
          <a:p>
            <a:pPr>
              <a:spcBef>
                <a:spcPct val="0"/>
              </a:spcBef>
              <a:buFontTx/>
              <a:buNone/>
            </a:pPr>
            <a:endParaRPr lang="en-GB" altLang="en-US" sz="2400" dirty="0"/>
          </a:p>
        </p:txBody>
      </p:sp>
      <p:pic>
        <p:nvPicPr>
          <p:cNvPr id="4100" name="Picture 4" descr="C:\Documents and Settings\Maggie McMahon\My Documents\My Pictures\art ideas\hundertwasser-friedensreich-end-of-waters-1979-9700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844" y="639866"/>
            <a:ext cx="5437959" cy="540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6093824" y="6041572"/>
            <a:ext cx="50193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dirty="0"/>
              <a:t>What </a:t>
            </a:r>
            <a:r>
              <a:rPr lang="en-GB" altLang="en-US" sz="2400" dirty="0" smtClean="0"/>
              <a:t>do you see in this artwork of his?</a:t>
            </a:r>
            <a:endParaRPr lang="en-GB" altLang="en-US" sz="2400" dirty="0"/>
          </a:p>
        </p:txBody>
      </p:sp>
    </p:spTree>
    <p:extLst>
      <p:ext uri="{BB962C8B-B14F-4D97-AF65-F5344CB8AC3E}">
        <p14:creationId xmlns:p14="http://schemas.microsoft.com/office/powerpoint/2010/main" val="34258035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5000"/>
                                  </p:stCondLst>
                                  <p:childTnLst>
                                    <p:set>
                                      <p:cBhvr>
                                        <p:cTn id="6" dur="1" fill="hold">
                                          <p:stCondLst>
                                            <p:cond delay="0"/>
                                          </p:stCondLst>
                                        </p:cTn>
                                        <p:tgtEl>
                                          <p:spTgt spid="4100"/>
                                        </p:tgtEl>
                                        <p:attrNameLst>
                                          <p:attrName>style.visibility</p:attrName>
                                        </p:attrNameLst>
                                      </p:cBhvr>
                                      <p:to>
                                        <p:strVal val="visible"/>
                                      </p:to>
                                    </p:set>
                                    <p:animEffect transition="in" filter="blinds(vertical)">
                                      <p:cBhvr>
                                        <p:cTn id="7" dur="500"/>
                                        <p:tgtEl>
                                          <p:spTgt spid="4100"/>
                                        </p:tgtEl>
                                      </p:cBhvr>
                                    </p:animEffect>
                                  </p:childTnLst>
                                </p:cTn>
                              </p:par>
                            </p:childTnLst>
                          </p:cTn>
                        </p:par>
                        <p:par>
                          <p:cTn id="8" fill="hold" nodeType="afterGroup">
                            <p:stCondLst>
                              <p:cond delay="5500"/>
                            </p:stCondLst>
                            <p:childTnLst>
                              <p:par>
                                <p:cTn id="9" presetID="7" presetClass="entr" presetSubtype="8" fill="hold" grpId="0" nodeType="afterEffect">
                                  <p:stCondLst>
                                    <p:cond delay="5000"/>
                                  </p:stCondLst>
                                  <p:childTnLst>
                                    <p:set>
                                      <p:cBhvr>
                                        <p:cTn id="10" dur="1" fill="hold">
                                          <p:stCondLst>
                                            <p:cond delay="0"/>
                                          </p:stCondLst>
                                        </p:cTn>
                                        <p:tgtEl>
                                          <p:spTgt spid="4101"/>
                                        </p:tgtEl>
                                        <p:attrNameLst>
                                          <p:attrName>style.visibility</p:attrName>
                                        </p:attrNameLst>
                                      </p:cBhvr>
                                      <p:to>
                                        <p:strVal val="visible"/>
                                      </p:to>
                                    </p:set>
                                    <p:anim calcmode="lin" valueType="num">
                                      <p:cBhvr additive="base">
                                        <p:cTn id="11" dur="5000" fill="hold"/>
                                        <p:tgtEl>
                                          <p:spTgt spid="4101"/>
                                        </p:tgtEl>
                                        <p:attrNameLst>
                                          <p:attrName>ppt_x</p:attrName>
                                        </p:attrNameLst>
                                      </p:cBhvr>
                                      <p:tavLst>
                                        <p:tav tm="0">
                                          <p:val>
                                            <p:strVal val="0-#ppt_w/2"/>
                                          </p:val>
                                        </p:tav>
                                        <p:tav tm="100000">
                                          <p:val>
                                            <p:strVal val="#ppt_x"/>
                                          </p:val>
                                        </p:tav>
                                      </p:tavLst>
                                    </p:anim>
                                    <p:anim calcmode="lin" valueType="num">
                                      <p:cBhvr additive="base">
                                        <p:cTn id="12" dur="5000" fill="hold"/>
                                        <p:tgtEl>
                                          <p:spTgt spid="4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104504"/>
            <a:ext cx="110642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pPr>
            <a:r>
              <a:rPr lang="en-GB" altLang="en-US" sz="2400" dirty="0" err="1">
                <a:latin typeface="Segoe UI Semibold" panose="020B0702040204020203" pitchFamily="34" charset="0"/>
                <a:cs typeface="Segoe UI Semibold" panose="020B0702040204020203" pitchFamily="34" charset="0"/>
              </a:rPr>
              <a:t>Welche</a:t>
            </a:r>
            <a:r>
              <a:rPr lang="en-GB" altLang="en-US" sz="2400" dirty="0">
                <a:latin typeface="Segoe UI Semibold" panose="020B0702040204020203" pitchFamily="34" charset="0"/>
                <a:cs typeface="Segoe UI Semibold" panose="020B0702040204020203" pitchFamily="34" charset="0"/>
              </a:rPr>
              <a:t> </a:t>
            </a:r>
            <a:r>
              <a:rPr lang="en-GB" altLang="en-US" sz="2400" dirty="0" err="1">
                <a:latin typeface="Segoe UI Semibold" panose="020B0702040204020203" pitchFamily="34" charset="0"/>
                <a:cs typeface="Segoe UI Semibold" panose="020B0702040204020203" pitchFamily="34" charset="0"/>
              </a:rPr>
              <a:t>Farben</a:t>
            </a:r>
            <a:r>
              <a:rPr lang="en-GB" altLang="en-US" sz="2400" dirty="0">
                <a:latin typeface="Segoe UI Semibold" panose="020B0702040204020203" pitchFamily="34" charset="0"/>
                <a:cs typeface="Segoe UI Semibold" panose="020B0702040204020203" pitchFamily="34" charset="0"/>
              </a:rPr>
              <a:t> </a:t>
            </a:r>
            <a:r>
              <a:rPr lang="en-GB" altLang="en-US" sz="2400" dirty="0" err="1">
                <a:latin typeface="Segoe UI Semibold" panose="020B0702040204020203" pitchFamily="34" charset="0"/>
                <a:cs typeface="Segoe UI Semibold" panose="020B0702040204020203" pitchFamily="34" charset="0"/>
              </a:rPr>
              <a:t>sind</a:t>
            </a:r>
            <a:r>
              <a:rPr lang="en-GB" altLang="en-US" sz="2400" dirty="0">
                <a:latin typeface="Segoe UI Semibold" panose="020B0702040204020203" pitchFamily="34" charset="0"/>
                <a:cs typeface="Segoe UI Semibold" panose="020B0702040204020203" pitchFamily="34" charset="0"/>
              </a:rPr>
              <a:t> da? (Which </a:t>
            </a:r>
            <a:r>
              <a:rPr lang="en-GB" altLang="en-US" sz="2400" dirty="0" smtClean="0">
                <a:latin typeface="Segoe UI Semibold" panose="020B0702040204020203" pitchFamily="34" charset="0"/>
                <a:cs typeface="Segoe UI Semibold" panose="020B0702040204020203" pitchFamily="34" charset="0"/>
              </a:rPr>
              <a:t>colours are there?) </a:t>
            </a:r>
          </a:p>
          <a:p>
            <a:pPr marL="0" indent="0" algn="ctr">
              <a:spcBef>
                <a:spcPct val="0"/>
              </a:spcBef>
              <a:buNone/>
            </a:pPr>
            <a:r>
              <a:rPr lang="en-GB" altLang="en-US" sz="2400" dirty="0" smtClean="0">
                <a:latin typeface="Segoe UI Semibold" panose="020B0702040204020203" pitchFamily="34" charset="0"/>
                <a:cs typeface="Segoe UI Semibold" panose="020B0702040204020203" pitchFamily="34" charset="0"/>
              </a:rPr>
              <a:t>1. Write down in the back of your book in German all the colours you see </a:t>
            </a:r>
            <a:endParaRPr lang="en-GB" altLang="en-US" sz="2400" dirty="0">
              <a:latin typeface="Segoe UI Semibold" panose="020B0702040204020203" pitchFamily="34" charset="0"/>
              <a:cs typeface="Segoe UI Semibold" panose="020B0702040204020203" pitchFamily="34" charset="0"/>
            </a:endParaRPr>
          </a:p>
        </p:txBody>
      </p:sp>
      <p:pic>
        <p:nvPicPr>
          <p:cNvPr id="6147" name="Picture 3" descr="C:\Documents and Settings\Maggie McMahon\My Documents\My Pictures\art ideas\hundertwas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814" y="914401"/>
            <a:ext cx="449897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9026434" y="1933303"/>
            <a:ext cx="2534195" cy="35139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a:t>
            </a:r>
            <a:r>
              <a:rPr lang="en-GB" dirty="0" smtClean="0">
                <a:solidFill>
                  <a:schemeClr val="tx1"/>
                </a:solidFill>
              </a:rPr>
              <a:t>ot</a:t>
            </a:r>
          </a:p>
          <a:p>
            <a:pPr algn="ctr"/>
            <a:r>
              <a:rPr lang="en-GB" dirty="0" err="1">
                <a:solidFill>
                  <a:schemeClr val="tx1"/>
                </a:solidFill>
              </a:rPr>
              <a:t>b</a:t>
            </a:r>
            <a:r>
              <a:rPr lang="en-GB" dirty="0" err="1" smtClean="0">
                <a:solidFill>
                  <a:schemeClr val="tx1"/>
                </a:solidFill>
              </a:rPr>
              <a:t>lau</a:t>
            </a:r>
            <a:endParaRPr lang="en-GB" dirty="0" smtClean="0">
              <a:solidFill>
                <a:schemeClr val="tx1"/>
              </a:solidFill>
            </a:endParaRPr>
          </a:p>
          <a:p>
            <a:pPr algn="ctr"/>
            <a:r>
              <a:rPr lang="en-GB" dirty="0" err="1">
                <a:solidFill>
                  <a:schemeClr val="tx1"/>
                </a:solidFill>
              </a:rPr>
              <a:t>g</a:t>
            </a:r>
            <a:r>
              <a:rPr lang="en-GB" dirty="0" err="1" smtClean="0">
                <a:solidFill>
                  <a:schemeClr val="tx1"/>
                </a:solidFill>
              </a:rPr>
              <a:t>elb</a:t>
            </a:r>
            <a:endParaRPr lang="en-GB" dirty="0" smtClean="0">
              <a:solidFill>
                <a:schemeClr val="tx1"/>
              </a:solidFill>
            </a:endParaRPr>
          </a:p>
          <a:p>
            <a:pPr algn="ctr"/>
            <a:r>
              <a:rPr lang="en-GB" dirty="0" err="1">
                <a:solidFill>
                  <a:schemeClr val="tx1"/>
                </a:solidFill>
              </a:rPr>
              <a:t>w</a:t>
            </a:r>
            <a:r>
              <a:rPr lang="en-GB" dirty="0" err="1" smtClean="0">
                <a:solidFill>
                  <a:schemeClr val="tx1"/>
                </a:solidFill>
              </a:rPr>
              <a:t>eiß</a:t>
            </a:r>
            <a:endParaRPr lang="en-GB" dirty="0" smtClean="0">
              <a:solidFill>
                <a:schemeClr val="tx1"/>
              </a:solidFill>
            </a:endParaRPr>
          </a:p>
          <a:p>
            <a:pPr algn="ctr"/>
            <a:r>
              <a:rPr lang="en-GB" dirty="0" err="1" smtClean="0">
                <a:solidFill>
                  <a:schemeClr val="tx1"/>
                </a:solidFill>
              </a:rPr>
              <a:t>grün</a:t>
            </a:r>
            <a:endParaRPr lang="en-GB" dirty="0" smtClean="0">
              <a:solidFill>
                <a:schemeClr val="tx1"/>
              </a:solidFill>
            </a:endParaRPr>
          </a:p>
          <a:p>
            <a:pPr algn="ctr"/>
            <a:r>
              <a:rPr lang="en-GB" dirty="0" err="1" smtClean="0">
                <a:solidFill>
                  <a:schemeClr val="tx1"/>
                </a:solidFill>
              </a:rPr>
              <a:t>schwarz</a:t>
            </a:r>
            <a:endParaRPr lang="en-GB" dirty="0" smtClean="0">
              <a:solidFill>
                <a:schemeClr val="tx1"/>
              </a:solidFill>
            </a:endParaRPr>
          </a:p>
          <a:p>
            <a:pPr algn="ctr"/>
            <a:r>
              <a:rPr lang="en-GB" dirty="0">
                <a:solidFill>
                  <a:schemeClr val="tx1"/>
                </a:solidFill>
              </a:rPr>
              <a:t>g</a:t>
            </a:r>
            <a:r>
              <a:rPr lang="en-GB" dirty="0" smtClean="0">
                <a:solidFill>
                  <a:schemeClr val="tx1"/>
                </a:solidFill>
              </a:rPr>
              <a:t>old</a:t>
            </a:r>
          </a:p>
          <a:p>
            <a:pPr algn="ctr"/>
            <a:r>
              <a:rPr lang="en-GB" dirty="0" err="1" smtClean="0">
                <a:solidFill>
                  <a:schemeClr val="tx1"/>
                </a:solidFill>
              </a:rPr>
              <a:t>grau</a:t>
            </a:r>
            <a:endParaRPr lang="en-GB" dirty="0" smtClean="0">
              <a:solidFill>
                <a:schemeClr val="tx1"/>
              </a:solidFill>
            </a:endParaRPr>
          </a:p>
          <a:p>
            <a:pPr algn="ctr"/>
            <a:r>
              <a:rPr lang="en-GB" dirty="0" err="1" smtClean="0">
                <a:solidFill>
                  <a:schemeClr val="tx1"/>
                </a:solidFill>
              </a:rPr>
              <a:t>braun</a:t>
            </a:r>
            <a:endParaRPr lang="en-GB" dirty="0">
              <a:solidFill>
                <a:schemeClr val="tx1"/>
              </a:solidFill>
            </a:endParaRPr>
          </a:p>
        </p:txBody>
      </p:sp>
    </p:spTree>
    <p:extLst>
      <p:ext uri="{BB962C8B-B14F-4D97-AF65-F5344CB8AC3E}">
        <p14:creationId xmlns:p14="http://schemas.microsoft.com/office/powerpoint/2010/main" val="41920874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Maggie McMahon\My Documents\My Pictures\art ideas\hundertwasser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031" y="1015684"/>
            <a:ext cx="7580065" cy="57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180034" y="227150"/>
            <a:ext cx="79835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ct val="0"/>
              </a:spcBef>
              <a:buNone/>
            </a:pPr>
            <a:r>
              <a:rPr lang="en-GB" altLang="en-US" sz="2400" dirty="0" smtClean="0">
                <a:latin typeface="Tahoma" panose="020B0604030504040204" pitchFamily="34" charset="0"/>
                <a:ea typeface="Tahoma" panose="020B0604030504040204" pitchFamily="34" charset="0"/>
                <a:cs typeface="Tahoma" panose="020B0604030504040204" pitchFamily="34" charset="0"/>
              </a:rPr>
              <a:t>More </a:t>
            </a:r>
            <a:r>
              <a:rPr lang="en-GB" altLang="en-US" sz="2400" dirty="0" err="1" smtClean="0">
                <a:latin typeface="Tahoma" panose="020B0604030504040204" pitchFamily="34" charset="0"/>
                <a:ea typeface="Tahoma" panose="020B0604030504040204" pitchFamily="34" charset="0"/>
                <a:cs typeface="Tahoma" panose="020B0604030504040204" pitchFamily="34" charset="0"/>
              </a:rPr>
              <a:t>Hundertwasser</a:t>
            </a:r>
            <a:r>
              <a:rPr lang="en-GB" altLang="en-US" sz="2400" dirty="0" smtClean="0">
                <a:latin typeface="Tahoma" panose="020B0604030504040204" pitchFamily="34" charset="0"/>
                <a:ea typeface="Tahoma" panose="020B0604030504040204" pitchFamily="34" charset="0"/>
                <a:cs typeface="Tahoma" panose="020B0604030504040204" pitchFamily="34" charset="0"/>
              </a:rPr>
              <a:t> buildings in artwork</a:t>
            </a:r>
            <a:endParaRPr lang="en-GB" alt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83183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Maggie McMahon\My Documents\My Pictures\art ideas\UP1141-Hundertwasser~Antipode-King-Po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26127"/>
            <a:ext cx="4875880" cy="690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18959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23417" y="182789"/>
            <a:ext cx="6492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2400" dirty="0"/>
              <a:t>He also liked to paint real buildings.</a:t>
            </a:r>
          </a:p>
        </p:txBody>
      </p:sp>
      <p:pic>
        <p:nvPicPr>
          <p:cNvPr id="9220" name="Picture 4" descr="C:\Documents and Settings\Maggie McMahon\My Documents\My Pictures\art ideas\Wien,%20Hundertwasser%20Haus,%20Fac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033" y="1031875"/>
            <a:ext cx="7896618" cy="5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60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95600" y="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dirty="0"/>
              <a:t>He even designed his own buildings.</a:t>
            </a:r>
          </a:p>
        </p:txBody>
      </p:sp>
      <p:pic>
        <p:nvPicPr>
          <p:cNvPr id="10243" name="Picture 3" descr="C:\Documents and Settings\Maggie McMahon\My Documents\My Pictures\art ideas\hundertwasser_markthalle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900" y="470263"/>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4572000" y="5791200"/>
            <a:ext cx="274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a:t>This is a market hall.</a:t>
            </a:r>
          </a:p>
        </p:txBody>
      </p:sp>
    </p:spTree>
    <p:extLst>
      <p:ext uri="{BB962C8B-B14F-4D97-AF65-F5344CB8AC3E}">
        <p14:creationId xmlns:p14="http://schemas.microsoft.com/office/powerpoint/2010/main" val="278306672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fltVal val="0"/>
                                          </p:val>
                                        </p:tav>
                                        <p:tav tm="100000">
                                          <p:val>
                                            <p:strVal val="#ppt_w"/>
                                          </p:val>
                                        </p:tav>
                                      </p:tavLst>
                                    </p:anim>
                                    <p:anim calcmode="lin" valueType="num">
                                      <p:cBhvr>
                                        <p:cTn id="8" dur="1000" fill="hold"/>
                                        <p:tgtEl>
                                          <p:spTgt spid="10243"/>
                                        </p:tgtEl>
                                        <p:attrNameLst>
                                          <p:attrName>ppt_h</p:attrName>
                                        </p:attrNameLst>
                                      </p:cBhvr>
                                      <p:tavLst>
                                        <p:tav tm="0">
                                          <p:val>
                                            <p:fltVal val="0"/>
                                          </p:val>
                                        </p:tav>
                                        <p:tav tm="100000">
                                          <p:val>
                                            <p:strVal val="#ppt_h"/>
                                          </p:val>
                                        </p:tav>
                                      </p:tavLst>
                                    </p:anim>
                                    <p:anim calcmode="lin" valueType="num">
                                      <p:cBhvr>
                                        <p:cTn id="9" dur="1000" fill="hold"/>
                                        <p:tgtEl>
                                          <p:spTgt spid="102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8" fill="hold" grpId="0" nodeType="clickEffect">
                                  <p:stCondLst>
                                    <p:cond delay="0"/>
                                  </p:stCondLst>
                                  <p:childTnLst>
                                    <p:set>
                                      <p:cBhvr>
                                        <p:cTn id="14" dur="1" fill="hold">
                                          <p:stCondLst>
                                            <p:cond delay="0"/>
                                          </p:stCondLst>
                                        </p:cTn>
                                        <p:tgtEl>
                                          <p:spTgt spid="10244"/>
                                        </p:tgtEl>
                                        <p:attrNameLst>
                                          <p:attrName>style.visibility</p:attrName>
                                        </p:attrNameLst>
                                      </p:cBhvr>
                                      <p:to>
                                        <p:strVal val="visible"/>
                                      </p:to>
                                    </p:set>
                                    <p:anim calcmode="lin" valueType="num">
                                      <p:cBhvr additive="base">
                                        <p:cTn id="15" dur="5000" fill="hold"/>
                                        <p:tgtEl>
                                          <p:spTgt spid="10244"/>
                                        </p:tgtEl>
                                        <p:attrNameLst>
                                          <p:attrName>ppt_x</p:attrName>
                                        </p:attrNameLst>
                                      </p:cBhvr>
                                      <p:tavLst>
                                        <p:tav tm="0">
                                          <p:val>
                                            <p:strVal val="0-#ppt_w/2"/>
                                          </p:val>
                                        </p:tav>
                                        <p:tav tm="100000">
                                          <p:val>
                                            <p:strVal val="#ppt_x"/>
                                          </p:val>
                                        </p:tav>
                                      </p:tavLst>
                                    </p:anim>
                                    <p:anim calcmode="lin" valueType="num">
                                      <p:cBhvr additive="base">
                                        <p:cTn id="16" dur="500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ggie McMahon\My Documents\My Pictures\art ideas\hundertwasser-friedensreich-hundertwasser-haus-winterabend-97005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794" y="-69211"/>
            <a:ext cx="4846320" cy="690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1622426" y="1592264"/>
            <a:ext cx="218757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2400"/>
              <a:t>This is a block of flats in Vienna, the capital of Austria.</a:t>
            </a:r>
          </a:p>
        </p:txBody>
      </p:sp>
    </p:spTree>
    <p:extLst>
      <p:ext uri="{BB962C8B-B14F-4D97-AF65-F5344CB8AC3E}">
        <p14:creationId xmlns:p14="http://schemas.microsoft.com/office/powerpoint/2010/main" val="1554422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0-#ppt_w/2"/>
                                          </p:val>
                                        </p:tav>
                                        <p:tav tm="100000">
                                          <p:val>
                                            <p:strVal val="#ppt_x"/>
                                          </p:val>
                                        </p:tav>
                                      </p:tavLst>
                                    </p:anim>
                                    <p:anim calcmode="lin" valueType="num">
                                      <p:cBhvr additive="base">
                                        <p:cTn id="8"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FLATS CLIPART"/>
          <p:cNvPicPr/>
          <p:nvPr/>
        </p:nvPicPr>
        <p:blipFill>
          <a:blip r:embed="rId2">
            <a:extLst>
              <a:ext uri="{28A0092B-C50C-407E-A947-70E740481C1C}">
                <a14:useLocalDpi xmlns:a14="http://schemas.microsoft.com/office/drawing/2010/main" val="0"/>
              </a:ext>
            </a:extLst>
          </a:blip>
          <a:srcRect/>
          <a:stretch>
            <a:fillRect/>
          </a:stretch>
        </p:blipFill>
        <p:spPr bwMode="auto">
          <a:xfrm>
            <a:off x="483822" y="425179"/>
            <a:ext cx="3752850" cy="6080125"/>
          </a:xfrm>
          <a:prstGeom prst="rect">
            <a:avLst/>
          </a:prstGeom>
          <a:noFill/>
          <a:ln>
            <a:noFill/>
          </a:ln>
        </p:spPr>
      </p:pic>
      <p:sp>
        <p:nvSpPr>
          <p:cNvPr id="6" name="Rectangle 5"/>
          <p:cNvSpPr/>
          <p:nvPr/>
        </p:nvSpPr>
        <p:spPr>
          <a:xfrm>
            <a:off x="4445454" y="104504"/>
            <a:ext cx="7746546" cy="2123658"/>
          </a:xfrm>
          <a:prstGeom prst="rect">
            <a:avLst/>
          </a:prstGeom>
        </p:spPr>
        <p:txBody>
          <a:bodyPr wrap="square">
            <a:spAutoFit/>
          </a:bodyPr>
          <a:lstStyle/>
          <a:p>
            <a:pPr marL="342900" indent="-342900">
              <a:spcBef>
                <a:spcPct val="0"/>
              </a:spcBef>
              <a:buFont typeface="Wingdings" panose="05000000000000000000" pitchFamily="2" charset="2"/>
              <a:buChar char="§"/>
            </a:pPr>
            <a:r>
              <a:rPr lang="en-GB" altLang="en-US" sz="2200" dirty="0"/>
              <a:t>Think about the </a:t>
            </a:r>
            <a:r>
              <a:rPr lang="en-GB" altLang="en-US" sz="2200" dirty="0" smtClean="0"/>
              <a:t>shapes, </a:t>
            </a:r>
            <a:r>
              <a:rPr lang="en-GB" altLang="en-US" sz="2200" dirty="0"/>
              <a:t>patterns and colours of </a:t>
            </a:r>
            <a:r>
              <a:rPr lang="en-GB" altLang="en-US" sz="2200" dirty="0" err="1"/>
              <a:t>Hundertwassers</a:t>
            </a:r>
            <a:r>
              <a:rPr lang="en-GB" altLang="en-US" sz="2200" dirty="0"/>
              <a:t> buildings. </a:t>
            </a:r>
            <a:endParaRPr lang="en-GB" altLang="en-US" sz="2200" dirty="0" smtClean="0"/>
          </a:p>
          <a:p>
            <a:pPr marL="342900" indent="-342900">
              <a:spcBef>
                <a:spcPct val="0"/>
              </a:spcBef>
              <a:buFont typeface="Wingdings" panose="05000000000000000000" pitchFamily="2" charset="2"/>
              <a:buChar char="§"/>
            </a:pPr>
            <a:r>
              <a:rPr lang="en-GB" altLang="en-US" sz="2200" dirty="0" smtClean="0"/>
              <a:t>How would you brighten up this block of flats. </a:t>
            </a:r>
          </a:p>
          <a:p>
            <a:pPr marL="342900" indent="-342900">
              <a:spcBef>
                <a:spcPct val="0"/>
              </a:spcBef>
              <a:buFont typeface="Wingdings" panose="05000000000000000000" pitchFamily="2" charset="2"/>
              <a:buChar char="§"/>
            </a:pPr>
            <a:r>
              <a:rPr lang="en-GB" altLang="en-US" sz="2200" dirty="0" smtClean="0"/>
              <a:t>Draw a simple version like this black and white image in your books and turn it in to </a:t>
            </a:r>
            <a:r>
              <a:rPr lang="en-GB" altLang="en-US" sz="2200" dirty="0" err="1" smtClean="0"/>
              <a:t>Hundertwasser</a:t>
            </a:r>
            <a:r>
              <a:rPr lang="en-GB" altLang="en-US" sz="2200" dirty="0" smtClean="0"/>
              <a:t> inspired architecture. </a:t>
            </a:r>
            <a:r>
              <a:rPr lang="en-GB" altLang="en-US" sz="2200" dirty="0" smtClean="0"/>
              <a:t>You have 10 minutes!</a:t>
            </a:r>
            <a:endParaRPr lang="en-GB" altLang="en-US" sz="2200" dirty="0"/>
          </a:p>
        </p:txBody>
      </p:sp>
      <p:pic>
        <p:nvPicPr>
          <p:cNvPr id="7" name="Picture 10" descr="Hundertwasser Building II | Hundertwasser, Friedensrei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692" y="2648151"/>
            <a:ext cx="2625697" cy="3925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63171" y="2648151"/>
            <a:ext cx="4111534" cy="3925415"/>
          </a:xfrm>
          <a:prstGeom prst="rect">
            <a:avLst/>
          </a:prstGeom>
        </p:spPr>
      </p:pic>
    </p:spTree>
    <p:extLst>
      <p:ext uri="{BB962C8B-B14F-4D97-AF65-F5344CB8AC3E}">
        <p14:creationId xmlns:p14="http://schemas.microsoft.com/office/powerpoint/2010/main" val="3526256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848101" y="585788"/>
            <a:ext cx="8496300" cy="1584325"/>
          </a:xfrm>
        </p:spPr>
        <p:txBody>
          <a:bodyPr rtlCol="0">
            <a:normAutofit fontScale="85000" lnSpcReduction="10000"/>
          </a:bodyPr>
          <a:lstStyle/>
          <a:p>
            <a:pPr marL="0" indent="0">
              <a:spcAft>
                <a:spcPts val="0"/>
              </a:spcAft>
              <a:buNone/>
              <a:defRPr/>
            </a:pPr>
            <a:r>
              <a:rPr lang="en-GB" dirty="0" smtClean="0"/>
              <a:t>People cannot all afford to build their own houses to their own specification or change a block of flats. </a:t>
            </a:r>
            <a:r>
              <a:rPr lang="en-GB" dirty="0" err="1" smtClean="0"/>
              <a:t>Hundertwasser</a:t>
            </a:r>
            <a:r>
              <a:rPr lang="en-GB" dirty="0" smtClean="0"/>
              <a:t> thought it was important though to show that unique people lived behind every window of a property, and demanded that everyone should have the right to design the area around their window themselves.</a:t>
            </a:r>
          </a:p>
          <a:p>
            <a:pPr marL="274320" indent="-274320">
              <a:spcAft>
                <a:spcPts val="0"/>
              </a:spcAft>
              <a:defRPr/>
            </a:pPr>
            <a:endParaRPr lang="en-GB" dirty="0"/>
          </a:p>
        </p:txBody>
      </p:sp>
      <p:sp>
        <p:nvSpPr>
          <p:cNvPr id="3" name="Title 2"/>
          <p:cNvSpPr>
            <a:spLocks noGrp="1"/>
          </p:cNvSpPr>
          <p:nvPr>
            <p:ph type="title"/>
          </p:nvPr>
        </p:nvSpPr>
        <p:spPr>
          <a:xfrm>
            <a:off x="1463676" y="234951"/>
            <a:ext cx="2073275" cy="1979612"/>
          </a:xfrm>
        </p:spPr>
        <p:txBody>
          <a:bodyPr/>
          <a:lstStyle/>
          <a:p>
            <a:pPr>
              <a:defRPr/>
            </a:pPr>
            <a:r>
              <a:rPr lang="en-GB" b="1" u="sng" dirty="0" smtClean="0"/>
              <a:t>Window</a:t>
            </a:r>
            <a:br>
              <a:rPr lang="en-GB" b="1" u="sng" dirty="0" smtClean="0"/>
            </a:br>
            <a:r>
              <a:rPr lang="en-GB" b="1" u="sng" dirty="0" smtClean="0"/>
              <a:t>Right</a:t>
            </a:r>
            <a:r>
              <a:rPr lang="en-GB" dirty="0" smtClean="0"/>
              <a:t/>
            </a:r>
            <a:br>
              <a:rPr lang="en-GB" dirty="0" smtClean="0"/>
            </a:br>
            <a:endParaRPr lang="en-GB" dirty="0"/>
          </a:p>
        </p:txBody>
      </p:sp>
      <p:sp>
        <p:nvSpPr>
          <p:cNvPr id="17412" name="TextBox 3"/>
          <p:cNvSpPr txBox="1">
            <a:spLocks noChangeArrowheads="1"/>
          </p:cNvSpPr>
          <p:nvPr/>
        </p:nvSpPr>
        <p:spPr bwMode="auto">
          <a:xfrm>
            <a:off x="6600824" y="2492375"/>
            <a:ext cx="467242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GB" altLang="en-US" sz="2200" i="0" dirty="0"/>
              <a:t>He called the idea </a:t>
            </a:r>
            <a:r>
              <a:rPr lang="en-GB" altLang="en-US" sz="2200" b="1" i="0" u="sng" dirty="0"/>
              <a:t>Window Right</a:t>
            </a:r>
            <a:r>
              <a:rPr lang="en-GB" altLang="en-US" sz="2200" i="0" dirty="0"/>
              <a:t>. </a:t>
            </a:r>
            <a:endParaRPr lang="en-GB" altLang="en-US" sz="2200" i="0" dirty="0" smtClean="0"/>
          </a:p>
          <a:p>
            <a:pPr eaLnBrk="1" hangingPunct="1">
              <a:spcBef>
                <a:spcPct val="0"/>
              </a:spcBef>
              <a:buFontTx/>
              <a:buNone/>
            </a:pPr>
            <a:r>
              <a:rPr lang="en-GB" altLang="en-US" sz="2200" i="0" dirty="0" smtClean="0"/>
              <a:t>The </a:t>
            </a:r>
            <a:r>
              <a:rPr lang="en-GB" altLang="en-US" sz="2200" i="0" dirty="0"/>
              <a:t>idea was that as far as your arms reach that is the area round your window which belongs to you as your own private living space, and you should design it exactly as you like.</a:t>
            </a:r>
          </a:p>
        </p:txBody>
      </p:sp>
      <p:sp>
        <p:nvSpPr>
          <p:cNvPr id="17413" name="TextBox 4"/>
          <p:cNvSpPr txBox="1">
            <a:spLocks noChangeArrowheads="1"/>
          </p:cNvSpPr>
          <p:nvPr/>
        </p:nvSpPr>
        <p:spPr bwMode="auto">
          <a:xfrm>
            <a:off x="6600826" y="4918076"/>
            <a:ext cx="36353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GB" altLang="en-US" sz="2200" i="0" dirty="0"/>
              <a:t>Paint it, grow flowers, put a frame around it , mosaic it, put chains on it, give it a hat and so on…..</a:t>
            </a:r>
          </a:p>
        </p:txBody>
      </p:sp>
      <p:pic>
        <p:nvPicPr>
          <p:cNvPr id="17414" name="Picture 2" descr="http://t0.gstatic.com/images?q=tbn:ANd9GcQ-H7IN0rDGJtMgX12loc6xwbLJ4Eb0IAJSt9-ScclNzajTgX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133600"/>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descr="http://t0.gstatic.com/images?q=tbn:ANd9GcTisURc9_zj4Lz_eqxmxbvVvyYMCrK7INTZ2DkCRen8UhvQWf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221456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6" descr="http://t1.gstatic.com/images?q=tbn:ANd9GcSyagM3X4RPihg63_yOAoxYRLXDTe9LijLmGjiHAP2cFw5ql5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4" y="4094163"/>
            <a:ext cx="17811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http://t3.gstatic.com/images?q=tbn:ANd9GcRc117JNKQhrXX79fK_9t8Di8MNRysexvK6dAnk3pWnaOCkVP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088" y="4881564"/>
            <a:ext cx="16573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84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002"/>
            <a:ext cx="3839536" cy="492443"/>
          </a:xfrm>
          <a:prstGeom prst="rect">
            <a:avLst/>
          </a:prstGeom>
          <a:noFill/>
        </p:spPr>
        <p:txBody>
          <a:bodyPr wrap="square" rtlCol="0">
            <a:spAutoFit/>
          </a:bodyPr>
          <a:lstStyle/>
          <a:p>
            <a:r>
              <a:rPr lang="en-GB" sz="2600" b="1" u="sng" dirty="0" smtClean="0"/>
              <a:t>WEEK 1 – w/c 3</a:t>
            </a:r>
            <a:r>
              <a:rPr lang="en-GB" sz="2600" b="1" u="sng" baseline="30000" dirty="0" smtClean="0"/>
              <a:t>rd</a:t>
            </a:r>
            <a:r>
              <a:rPr lang="en-GB" sz="2600" b="1" u="sng" dirty="0" smtClean="0"/>
              <a:t> Jan</a:t>
            </a:r>
            <a:endParaRPr lang="en-GB" sz="2600" b="1" u="sng" dirty="0"/>
          </a:p>
        </p:txBody>
      </p:sp>
      <p:sp>
        <p:nvSpPr>
          <p:cNvPr id="3" name="TextBox 2"/>
          <p:cNvSpPr txBox="1"/>
          <p:nvPr/>
        </p:nvSpPr>
        <p:spPr>
          <a:xfrm>
            <a:off x="3292783" y="374279"/>
            <a:ext cx="8284927" cy="646331"/>
          </a:xfrm>
          <a:prstGeom prst="rect">
            <a:avLst/>
          </a:prstGeom>
          <a:noFill/>
        </p:spPr>
        <p:txBody>
          <a:bodyPr wrap="square" rtlCol="0">
            <a:spAutoFit/>
          </a:bodyPr>
          <a:lstStyle/>
          <a:p>
            <a:r>
              <a:rPr lang="en-GB" dirty="0" smtClean="0"/>
              <a:t>This term you will study German. Make a German title page in your orange book. Ideas for the design are below (Do not do anything to do with Nazi Germany please): </a:t>
            </a:r>
            <a:endParaRPr lang="en-GB" dirty="0"/>
          </a:p>
        </p:txBody>
      </p:sp>
      <p:pic>
        <p:nvPicPr>
          <p:cNvPr id="4" name="Picture 3"/>
          <p:cNvPicPr>
            <a:picLocks noChangeAspect="1"/>
          </p:cNvPicPr>
          <p:nvPr/>
        </p:nvPicPr>
        <p:blipFill>
          <a:blip r:embed="rId2"/>
          <a:stretch>
            <a:fillRect/>
          </a:stretch>
        </p:blipFill>
        <p:spPr>
          <a:xfrm>
            <a:off x="507423" y="1181100"/>
            <a:ext cx="10325100" cy="5676900"/>
          </a:xfrm>
          <a:prstGeom prst="rect">
            <a:avLst/>
          </a:prstGeom>
        </p:spPr>
      </p:pic>
    </p:spTree>
    <p:extLst>
      <p:ext uri="{BB962C8B-B14F-4D97-AF65-F5344CB8AC3E}">
        <p14:creationId xmlns:p14="http://schemas.microsoft.com/office/powerpoint/2010/main" val="356047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4003" y="932646"/>
            <a:ext cx="3403607" cy="1979612"/>
          </a:xfrm>
        </p:spPr>
        <p:txBody>
          <a:bodyPr>
            <a:normAutofit/>
          </a:bodyPr>
          <a:lstStyle/>
          <a:p>
            <a:pPr>
              <a:defRPr/>
            </a:pPr>
            <a:r>
              <a:rPr lang="en-GB" dirty="0" smtClean="0"/>
              <a:t>What would your window look like?</a:t>
            </a:r>
            <a:endParaRPr lang="en-GB" dirty="0"/>
          </a:p>
        </p:txBody>
      </p:sp>
      <p:sp>
        <p:nvSpPr>
          <p:cNvPr id="4" name="TextBox 3"/>
          <p:cNvSpPr txBox="1">
            <a:spLocks noChangeArrowheads="1"/>
          </p:cNvSpPr>
          <p:nvPr/>
        </p:nvSpPr>
        <p:spPr bwMode="auto">
          <a:xfrm>
            <a:off x="1670641" y="3188484"/>
            <a:ext cx="45370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marL="285750" indent="-285750">
              <a:spcBef>
                <a:spcPct val="0"/>
              </a:spcBef>
            </a:pPr>
            <a:r>
              <a:rPr lang="en-GB" altLang="en-US" sz="2200" i="0" dirty="0"/>
              <a:t>Draw a window outline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t="8955" r="3465" b="14929"/>
          <a:stretch>
            <a:fillRect/>
          </a:stretch>
        </p:blipFill>
        <p:spPr bwMode="auto">
          <a:xfrm>
            <a:off x="5159376" y="620714"/>
            <a:ext cx="445452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670641" y="3895597"/>
            <a:ext cx="28797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marL="285750" indent="-285750">
              <a:spcBef>
                <a:spcPct val="0"/>
              </a:spcBef>
            </a:pPr>
            <a:r>
              <a:rPr lang="en-GB" altLang="en-US" sz="2200" i="0" dirty="0"/>
              <a:t>Now design your window. Be creative and try to show your personality.</a:t>
            </a:r>
          </a:p>
        </p:txBody>
      </p:sp>
      <p:sp>
        <p:nvSpPr>
          <p:cNvPr id="6" name="Rectangle 5"/>
          <p:cNvSpPr>
            <a:spLocks noChangeArrowheads="1"/>
          </p:cNvSpPr>
          <p:nvPr/>
        </p:nvSpPr>
        <p:spPr bwMode="auto">
          <a:xfrm>
            <a:off x="5102225" y="5683250"/>
            <a:ext cx="62544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marL="285750" indent="-285750">
              <a:spcBef>
                <a:spcPct val="0"/>
              </a:spcBef>
            </a:pPr>
            <a:r>
              <a:rPr lang="en-GB" altLang="en-US" sz="2200" i="0" dirty="0" smtClean="0"/>
              <a:t>Paint it, grow flowers, put a frame around it , mosaic it, put chains on it, give it a hat and so on…..</a:t>
            </a:r>
            <a:endParaRPr lang="en-GB" altLang="en-US" sz="2200" i="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10931" t="3770" r="3003"/>
          <a:stretch>
            <a:fillRect/>
          </a:stretch>
        </p:blipFill>
        <p:spPr bwMode="auto">
          <a:xfrm>
            <a:off x="5102225" y="981075"/>
            <a:ext cx="49212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093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9218"/>
                                        </p:tgtEl>
                                      </p:cBhvr>
                                    </p:animEffect>
                                    <p:set>
                                      <p:cBhvr>
                                        <p:cTn id="12" dur="1" fill="hold">
                                          <p:stCondLst>
                                            <p:cond delay="499"/>
                                          </p:stCondLst>
                                        </p:cTn>
                                        <p:tgtEl>
                                          <p:spTgt spid="92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9219"/>
                                        </p:tgtEl>
                                        <p:attrNameLst>
                                          <p:attrName>style.visibility</p:attrName>
                                        </p:attrNameLst>
                                      </p:cBhvr>
                                      <p:to>
                                        <p:strVal val="visible"/>
                                      </p:to>
                                    </p:set>
                                    <p:anim calcmode="lin" valueType="num">
                                      <p:cBhvr additive="base">
                                        <p:cTn id="29" dur="500" fill="hold"/>
                                        <p:tgtEl>
                                          <p:spTgt spid="9219"/>
                                        </p:tgtEl>
                                        <p:attrNameLst>
                                          <p:attrName>ppt_x</p:attrName>
                                        </p:attrNameLst>
                                      </p:cBhvr>
                                      <p:tavLst>
                                        <p:tav tm="0">
                                          <p:val>
                                            <p:strVal val="#ppt_x"/>
                                          </p:val>
                                        </p:tav>
                                        <p:tav tm="100000">
                                          <p:val>
                                            <p:strVal val="#ppt_x"/>
                                          </p:val>
                                        </p:tav>
                                      </p:tavLst>
                                    </p:anim>
                                    <p:anim calcmode="lin" valueType="num">
                                      <p:cBhvr additive="base">
                                        <p:cTn id="30"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6247325" y="247815"/>
            <a:ext cx="5163356" cy="6146853"/>
          </a:xfrm>
          <a:prstGeom prst="rect">
            <a:avLst/>
          </a:prstGeom>
        </p:spPr>
      </p:pic>
      <p:sp>
        <p:nvSpPr>
          <p:cNvPr id="3" name="TextBox 2"/>
          <p:cNvSpPr txBox="1"/>
          <p:nvPr/>
        </p:nvSpPr>
        <p:spPr>
          <a:xfrm>
            <a:off x="183824" y="119406"/>
            <a:ext cx="3839536" cy="492443"/>
          </a:xfrm>
          <a:prstGeom prst="rect">
            <a:avLst/>
          </a:prstGeom>
          <a:noFill/>
        </p:spPr>
        <p:txBody>
          <a:bodyPr wrap="square" rtlCol="0">
            <a:spAutoFit/>
          </a:bodyPr>
          <a:lstStyle/>
          <a:p>
            <a:r>
              <a:rPr lang="en-GB" sz="2600" b="1" u="sng" dirty="0" smtClean="0"/>
              <a:t>WEEK </a:t>
            </a:r>
            <a:r>
              <a:rPr lang="en-GB" sz="2600" b="1" u="sng" dirty="0"/>
              <a:t>5</a:t>
            </a:r>
            <a:r>
              <a:rPr lang="en-GB" sz="2600" b="1" u="sng" dirty="0" smtClean="0"/>
              <a:t> – w/c 24</a:t>
            </a:r>
            <a:r>
              <a:rPr lang="en-GB" sz="2600" b="1" u="sng" baseline="30000" dirty="0" smtClean="0"/>
              <a:t>th</a:t>
            </a:r>
            <a:r>
              <a:rPr lang="en-GB" sz="2600" b="1" u="sng" dirty="0" smtClean="0"/>
              <a:t> Jan</a:t>
            </a:r>
            <a:endParaRPr lang="en-GB" sz="2600" b="1" u="sng" dirty="0"/>
          </a:p>
        </p:txBody>
      </p:sp>
    </p:spTree>
    <p:extLst>
      <p:ext uri="{BB962C8B-B14F-4D97-AF65-F5344CB8AC3E}">
        <p14:creationId xmlns:p14="http://schemas.microsoft.com/office/powerpoint/2010/main" val="1328869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614" y="1294461"/>
            <a:ext cx="10133909" cy="4591184"/>
          </a:xfrm>
          <a:prstGeom prst="rect">
            <a:avLst/>
          </a:prstGeom>
        </p:spPr>
      </p:pic>
      <p:sp>
        <p:nvSpPr>
          <p:cNvPr id="3" name="TextBox 2"/>
          <p:cNvSpPr txBox="1"/>
          <p:nvPr/>
        </p:nvSpPr>
        <p:spPr>
          <a:xfrm>
            <a:off x="1378039" y="334851"/>
            <a:ext cx="9234153" cy="369332"/>
          </a:xfrm>
          <a:prstGeom prst="rect">
            <a:avLst/>
          </a:prstGeom>
          <a:noFill/>
        </p:spPr>
        <p:txBody>
          <a:bodyPr wrap="square" rtlCol="0">
            <a:spAutoFit/>
          </a:bodyPr>
          <a:lstStyle/>
          <a:p>
            <a:r>
              <a:rPr lang="en-GB" dirty="0" smtClean="0"/>
              <a:t>Make a stationery poster. Ignore ‘die Diskette’ as it’s not used any more</a:t>
            </a:r>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colours and stationery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2932247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0950" y="150184"/>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pic>
        <p:nvPicPr>
          <p:cNvPr id="6" name="Picture 5"/>
          <p:cNvPicPr>
            <a:picLocks noChangeAspect="1"/>
          </p:cNvPicPr>
          <p:nvPr/>
        </p:nvPicPr>
        <p:blipFill>
          <a:blip r:embed="rId2"/>
          <a:stretch>
            <a:fillRect/>
          </a:stretch>
        </p:blipFill>
        <p:spPr>
          <a:xfrm>
            <a:off x="417578" y="704183"/>
            <a:ext cx="5918828" cy="3167265"/>
          </a:xfrm>
          <a:prstGeom prst="rect">
            <a:avLst/>
          </a:prstGeom>
        </p:spPr>
      </p:pic>
      <p:pic>
        <p:nvPicPr>
          <p:cNvPr id="7" name="Picture 6"/>
          <p:cNvPicPr>
            <a:picLocks noChangeAspect="1"/>
          </p:cNvPicPr>
          <p:nvPr/>
        </p:nvPicPr>
        <p:blipFill>
          <a:blip r:embed="rId3"/>
          <a:stretch>
            <a:fillRect/>
          </a:stretch>
        </p:blipFill>
        <p:spPr>
          <a:xfrm>
            <a:off x="563651" y="3825025"/>
            <a:ext cx="3879560" cy="2685849"/>
          </a:xfrm>
          <a:prstGeom prst="rect">
            <a:avLst/>
          </a:prstGeom>
        </p:spPr>
      </p:pic>
      <p:pic>
        <p:nvPicPr>
          <p:cNvPr id="8" name="Picture 7"/>
          <p:cNvPicPr>
            <a:picLocks noChangeAspect="1"/>
          </p:cNvPicPr>
          <p:nvPr/>
        </p:nvPicPr>
        <p:blipFill>
          <a:blip r:embed="rId4"/>
          <a:stretch>
            <a:fillRect/>
          </a:stretch>
        </p:blipFill>
        <p:spPr>
          <a:xfrm rot="10800000">
            <a:off x="6457617" y="519516"/>
            <a:ext cx="5664663" cy="5057035"/>
          </a:xfrm>
          <a:prstGeom prst="rect">
            <a:avLst/>
          </a:prstGeom>
        </p:spPr>
      </p:pic>
      <p:sp>
        <p:nvSpPr>
          <p:cNvPr id="9" name="TextBox 8"/>
          <p:cNvSpPr txBox="1"/>
          <p:nvPr/>
        </p:nvSpPr>
        <p:spPr>
          <a:xfrm>
            <a:off x="183824" y="119406"/>
            <a:ext cx="3839536" cy="492443"/>
          </a:xfrm>
          <a:prstGeom prst="rect">
            <a:avLst/>
          </a:prstGeom>
          <a:noFill/>
        </p:spPr>
        <p:txBody>
          <a:bodyPr wrap="square" rtlCol="0">
            <a:spAutoFit/>
          </a:bodyPr>
          <a:lstStyle/>
          <a:p>
            <a:r>
              <a:rPr lang="en-GB" sz="2600" b="1" u="sng" dirty="0" smtClean="0"/>
              <a:t>WEEK 6 – w/c 31</a:t>
            </a:r>
            <a:r>
              <a:rPr lang="en-GB" sz="2600" b="1" u="sng" baseline="30000" dirty="0" smtClean="0"/>
              <a:t>st</a:t>
            </a:r>
            <a:r>
              <a:rPr lang="en-GB" sz="2600" b="1" u="sng" dirty="0" smtClean="0"/>
              <a:t> Jan</a:t>
            </a:r>
            <a:endParaRPr lang="en-GB" sz="2600" b="1" u="sng" dirty="0"/>
          </a:p>
        </p:txBody>
      </p:sp>
    </p:spTree>
    <p:extLst>
      <p:ext uri="{BB962C8B-B14F-4D97-AF65-F5344CB8AC3E}">
        <p14:creationId xmlns:p14="http://schemas.microsoft.com/office/powerpoint/2010/main" val="553218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94026" y="1012247"/>
            <a:ext cx="10353643" cy="4044662"/>
          </a:xfrm>
          <a:prstGeom prst="rect">
            <a:avLst/>
          </a:prstGeom>
        </p:spPr>
      </p:pic>
      <p:pic>
        <p:nvPicPr>
          <p:cNvPr id="3" name="19 Unit 6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566" y="1962439"/>
            <a:ext cx="609600" cy="609600"/>
          </a:xfrm>
          <a:prstGeom prst="rect">
            <a:avLst/>
          </a:prstGeom>
        </p:spPr>
      </p:pic>
    </p:spTree>
    <p:extLst>
      <p:ext uri="{BB962C8B-B14F-4D97-AF65-F5344CB8AC3E}">
        <p14:creationId xmlns:p14="http://schemas.microsoft.com/office/powerpoint/2010/main" val="317169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21327" y="1303625"/>
            <a:ext cx="10118756" cy="3406920"/>
          </a:xfrm>
          <a:prstGeom prst="rect">
            <a:avLst/>
          </a:prstGeom>
        </p:spPr>
      </p:pic>
      <p:pic>
        <p:nvPicPr>
          <p:cNvPr id="3" name="20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75" y="2397485"/>
            <a:ext cx="609600" cy="609600"/>
          </a:xfrm>
          <a:prstGeom prst="rect">
            <a:avLst/>
          </a:prstGeom>
        </p:spPr>
      </p:pic>
    </p:spTree>
    <p:extLst>
      <p:ext uri="{BB962C8B-B14F-4D97-AF65-F5344CB8AC3E}">
        <p14:creationId xmlns:p14="http://schemas.microsoft.com/office/powerpoint/2010/main" val="2718123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614162" y="2955818"/>
            <a:ext cx="5006174" cy="3135890"/>
          </a:xfrm>
          <a:prstGeom prst="rect">
            <a:avLst/>
          </a:prstGeom>
        </p:spPr>
      </p:pic>
      <p:pic>
        <p:nvPicPr>
          <p:cNvPr id="4" name="Picture 3"/>
          <p:cNvPicPr>
            <a:picLocks noChangeAspect="1"/>
          </p:cNvPicPr>
          <p:nvPr/>
        </p:nvPicPr>
        <p:blipFill>
          <a:blip r:embed="rId3"/>
          <a:stretch>
            <a:fillRect/>
          </a:stretch>
        </p:blipFill>
        <p:spPr>
          <a:xfrm rot="10800000">
            <a:off x="6827746" y="228933"/>
            <a:ext cx="4428388" cy="6281498"/>
          </a:xfrm>
          <a:prstGeom prst="rect">
            <a:avLst/>
          </a:prstGeom>
        </p:spPr>
      </p:pic>
      <p:sp>
        <p:nvSpPr>
          <p:cNvPr id="2" name="TextBox 1"/>
          <p:cNvSpPr txBox="1"/>
          <p:nvPr/>
        </p:nvSpPr>
        <p:spPr>
          <a:xfrm>
            <a:off x="347730" y="682580"/>
            <a:ext cx="5272606" cy="923330"/>
          </a:xfrm>
          <a:prstGeom prst="rect">
            <a:avLst/>
          </a:prstGeom>
          <a:noFill/>
        </p:spPr>
        <p:txBody>
          <a:bodyPr wrap="square" rtlCol="0">
            <a:spAutoFit/>
          </a:bodyPr>
          <a:lstStyle/>
          <a:p>
            <a:r>
              <a:rPr lang="en-GB" dirty="0" smtClean="0"/>
              <a:t>This is how you say your birthday. Can you work out your birthday? Use the list of dates on this slide to help you.</a:t>
            </a:r>
            <a:endParaRPr lang="en-GB" dirty="0"/>
          </a:p>
        </p:txBody>
      </p:sp>
    </p:spTree>
    <p:extLst>
      <p:ext uri="{BB962C8B-B14F-4D97-AF65-F5344CB8AC3E}">
        <p14:creationId xmlns:p14="http://schemas.microsoft.com/office/powerpoint/2010/main" val="1049001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w/c 13</a:t>
            </a:r>
            <a:r>
              <a:rPr lang="en-GB" sz="2600" b="1" u="sng" baseline="30000" dirty="0" smtClean="0"/>
              <a:t>th</a:t>
            </a:r>
            <a:r>
              <a:rPr lang="en-GB" sz="2600" b="1" u="sng" dirty="0" smtClean="0"/>
              <a:t> Dec</a:t>
            </a:r>
            <a:endParaRPr lang="en-GB" sz="2600" b="1" u="sng" dirty="0"/>
          </a:p>
        </p:txBody>
      </p:sp>
      <p:sp>
        <p:nvSpPr>
          <p:cNvPr id="7" name="Rectangle 6"/>
          <p:cNvSpPr/>
          <p:nvPr/>
        </p:nvSpPr>
        <p:spPr>
          <a:xfrm>
            <a:off x="2086378" y="1236372"/>
            <a:ext cx="7701566" cy="1569660"/>
          </a:xfrm>
          <a:prstGeom prst="rect">
            <a:avLst/>
          </a:prstGeom>
        </p:spPr>
        <p:txBody>
          <a:bodyPr wrap="square">
            <a:spAutoFit/>
          </a:bodyPr>
          <a:lstStyle/>
          <a:p>
            <a:r>
              <a:rPr lang="en-GB" sz="2400" dirty="0"/>
              <a:t>This week is assessment week. Spend some time revising all of the vocab on these slides so far </a:t>
            </a:r>
            <a:r>
              <a:rPr lang="en-GB" sz="2400" dirty="0" smtClean="0"/>
              <a:t>(or use your vocab sheet in your orange book) and </a:t>
            </a:r>
            <a:r>
              <a:rPr lang="en-GB" sz="2400" dirty="0"/>
              <a:t>then email your teacher for the test papers</a:t>
            </a:r>
            <a:r>
              <a:rPr lang="en-GB" dirty="0"/>
              <a:t>. </a:t>
            </a:r>
          </a:p>
        </p:txBody>
      </p:sp>
    </p:spTree>
    <p:extLst>
      <p:ext uri="{BB962C8B-B14F-4D97-AF65-F5344CB8AC3E}">
        <p14:creationId xmlns:p14="http://schemas.microsoft.com/office/powerpoint/2010/main" val="125173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03230"/>
            <a:ext cx="5033494" cy="3606085"/>
          </a:xfrm>
          <a:prstGeom prst="rect">
            <a:avLst/>
          </a:prstGeom>
        </p:spPr>
      </p:pic>
      <p:pic>
        <p:nvPicPr>
          <p:cNvPr id="6" name="Picture 5"/>
          <p:cNvPicPr>
            <a:picLocks noChangeAspect="1"/>
          </p:cNvPicPr>
          <p:nvPr/>
        </p:nvPicPr>
        <p:blipFill>
          <a:blip r:embed="rId3"/>
          <a:stretch>
            <a:fillRect/>
          </a:stretch>
        </p:blipFill>
        <p:spPr>
          <a:xfrm>
            <a:off x="4763861" y="2233901"/>
            <a:ext cx="8297615" cy="4424476"/>
          </a:xfrm>
          <a:prstGeom prst="rect">
            <a:avLst/>
          </a:prstGeom>
        </p:spPr>
      </p:pic>
      <p:sp>
        <p:nvSpPr>
          <p:cNvPr id="2" name="TextBox 1"/>
          <p:cNvSpPr txBox="1"/>
          <p:nvPr/>
        </p:nvSpPr>
        <p:spPr>
          <a:xfrm>
            <a:off x="5875065" y="1544322"/>
            <a:ext cx="6954591" cy="369332"/>
          </a:xfrm>
          <a:prstGeom prst="rect">
            <a:avLst/>
          </a:prstGeom>
          <a:noFill/>
        </p:spPr>
        <p:txBody>
          <a:bodyPr wrap="square" rtlCol="0">
            <a:spAutoFit/>
          </a:bodyPr>
          <a:lstStyle/>
          <a:p>
            <a:r>
              <a:rPr lang="en-GB" dirty="0" smtClean="0"/>
              <a:t>Read the conversation. Translate it in to English</a:t>
            </a:r>
            <a:endParaRPr lang="en-GB" dirty="0"/>
          </a:p>
        </p:txBody>
      </p:sp>
      <p:sp>
        <p:nvSpPr>
          <p:cNvPr id="7" name="TextBox 6"/>
          <p:cNvSpPr txBox="1"/>
          <p:nvPr/>
        </p:nvSpPr>
        <p:spPr>
          <a:xfrm>
            <a:off x="296366" y="1253229"/>
            <a:ext cx="6954591" cy="369332"/>
          </a:xfrm>
          <a:prstGeom prst="rect">
            <a:avLst/>
          </a:prstGeom>
          <a:noFill/>
        </p:spPr>
        <p:txBody>
          <a:bodyPr wrap="square" rtlCol="0">
            <a:spAutoFit/>
          </a:bodyPr>
          <a:lstStyle/>
          <a:p>
            <a:r>
              <a:rPr lang="en-GB" dirty="0" smtClean="0"/>
              <a:t>Copy this vocab in to your book and learn it. </a:t>
            </a:r>
            <a:endParaRPr lang="en-GB" dirty="0"/>
          </a:p>
        </p:txBody>
      </p:sp>
    </p:spTree>
    <p:extLst>
      <p:ext uri="{BB962C8B-B14F-4D97-AF65-F5344CB8AC3E}">
        <p14:creationId xmlns:p14="http://schemas.microsoft.com/office/powerpoint/2010/main" val="35664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58957" y="2163907"/>
            <a:ext cx="10910622" cy="1964748"/>
          </a:xfrm>
          <a:prstGeom prst="rect">
            <a:avLst/>
          </a:prstGeom>
        </p:spPr>
      </p:pic>
      <p:pic>
        <p:nvPicPr>
          <p:cNvPr id="3" name="02 Unit 1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221" y="715529"/>
            <a:ext cx="609600" cy="609600"/>
          </a:xfrm>
          <a:prstGeom prst="rect">
            <a:avLst/>
          </a:prstGeom>
        </p:spPr>
      </p:pic>
    </p:spTree>
    <p:extLst>
      <p:ext uri="{BB962C8B-B14F-4D97-AF65-F5344CB8AC3E}">
        <p14:creationId xmlns:p14="http://schemas.microsoft.com/office/powerpoint/2010/main" val="348289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08032" y="126243"/>
            <a:ext cx="6973106" cy="6879953"/>
          </a:xfrm>
          <a:prstGeom prst="rect">
            <a:avLst/>
          </a:prstGeom>
        </p:spPr>
      </p:pic>
      <p:sp>
        <p:nvSpPr>
          <p:cNvPr id="3" name="TextBox 2"/>
          <p:cNvSpPr txBox="1"/>
          <p:nvPr/>
        </p:nvSpPr>
        <p:spPr>
          <a:xfrm>
            <a:off x="141668" y="605307"/>
            <a:ext cx="4708032" cy="646331"/>
          </a:xfrm>
          <a:prstGeom prst="rect">
            <a:avLst/>
          </a:prstGeom>
          <a:noFill/>
        </p:spPr>
        <p:txBody>
          <a:bodyPr wrap="square" rtlCol="0">
            <a:spAutoFit/>
          </a:bodyPr>
          <a:lstStyle/>
          <a:p>
            <a:r>
              <a:rPr lang="en-GB" dirty="0" smtClean="0"/>
              <a:t>Listen to the conversation and read along. Work out what it means in English. </a:t>
            </a:r>
            <a:endParaRPr lang="en-GB" dirty="0"/>
          </a:p>
        </p:txBody>
      </p:sp>
      <p:pic>
        <p:nvPicPr>
          <p:cNvPr id="4" name="04 Ex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4947" y="1730702"/>
            <a:ext cx="609600" cy="609600"/>
          </a:xfrm>
          <a:prstGeom prst="rect">
            <a:avLst/>
          </a:prstGeom>
        </p:spPr>
      </p:pic>
    </p:spTree>
    <p:extLst>
      <p:ext uri="{BB962C8B-B14F-4D97-AF65-F5344CB8AC3E}">
        <p14:creationId xmlns:p14="http://schemas.microsoft.com/office/powerpoint/2010/main" val="415926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15406" y="248459"/>
            <a:ext cx="5100571" cy="6571889"/>
          </a:xfrm>
          <a:prstGeom prst="rect">
            <a:avLst/>
          </a:prstGeom>
        </p:spPr>
      </p:pic>
      <p:sp>
        <p:nvSpPr>
          <p:cNvPr id="5" name="TextBox 4"/>
          <p:cNvSpPr txBox="1"/>
          <p:nvPr/>
        </p:nvSpPr>
        <p:spPr>
          <a:xfrm>
            <a:off x="192915" y="125025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6" name="Picture 5"/>
          <p:cNvPicPr>
            <a:picLocks noChangeAspect="1"/>
          </p:cNvPicPr>
          <p:nvPr/>
        </p:nvPicPr>
        <p:blipFill>
          <a:blip r:embed="rId3"/>
          <a:stretch>
            <a:fillRect/>
          </a:stretch>
        </p:blipFill>
        <p:spPr>
          <a:xfrm>
            <a:off x="192915" y="3100527"/>
            <a:ext cx="4786704" cy="605617"/>
          </a:xfrm>
          <a:prstGeom prst="rect">
            <a:avLst/>
          </a:prstGeom>
        </p:spPr>
      </p:pic>
      <p:sp>
        <p:nvSpPr>
          <p:cNvPr id="7" name="TextBox 6"/>
          <p:cNvSpPr txBox="1"/>
          <p:nvPr/>
        </p:nvSpPr>
        <p:spPr>
          <a:xfrm>
            <a:off x="296366" y="334851"/>
            <a:ext cx="3839536" cy="492443"/>
          </a:xfrm>
          <a:prstGeom prst="rect">
            <a:avLst/>
          </a:prstGeom>
          <a:noFill/>
        </p:spPr>
        <p:txBody>
          <a:bodyPr wrap="square" rtlCol="0">
            <a:spAutoFit/>
          </a:bodyPr>
          <a:lstStyle/>
          <a:p>
            <a:r>
              <a:rPr lang="en-GB" sz="2600" b="1" u="sng" dirty="0" smtClean="0"/>
              <a:t>WEEK 2 – w/c 10</a:t>
            </a:r>
            <a:r>
              <a:rPr lang="en-GB" sz="2600" b="1" u="sng" baseline="30000" dirty="0" smtClean="0"/>
              <a:t>th</a:t>
            </a:r>
            <a:r>
              <a:rPr lang="en-GB" sz="2600" b="1" u="sng" dirty="0" smtClean="0"/>
              <a:t> Jan</a:t>
            </a:r>
            <a:endParaRPr lang="en-GB" sz="2600" b="1" u="sng" dirty="0"/>
          </a:p>
        </p:txBody>
      </p:sp>
    </p:spTree>
    <p:extLst>
      <p:ext uri="{BB962C8B-B14F-4D97-AF65-F5344CB8AC3E}">
        <p14:creationId xmlns:p14="http://schemas.microsoft.com/office/powerpoint/2010/main" val="127689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33118" y="504823"/>
            <a:ext cx="9045719" cy="5406289"/>
          </a:xfrm>
          <a:prstGeom prst="rect">
            <a:avLst/>
          </a:prstGeom>
        </p:spPr>
      </p:pic>
      <p:pic>
        <p:nvPicPr>
          <p:cNvPr id="3" name="05 Unit 2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726911"/>
            <a:ext cx="609600" cy="609600"/>
          </a:xfrm>
          <a:prstGeom prst="rect">
            <a:avLst/>
          </a:prstGeom>
        </p:spPr>
      </p:pic>
    </p:spTree>
    <p:extLst>
      <p:ext uri="{BB962C8B-B14F-4D97-AF65-F5344CB8AC3E}">
        <p14:creationId xmlns:p14="http://schemas.microsoft.com/office/powerpoint/2010/main" val="227567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561" y="294402"/>
            <a:ext cx="9443233" cy="1788637"/>
          </a:xfrm>
          <a:prstGeom prst="rect">
            <a:avLst/>
          </a:prstGeom>
        </p:spPr>
      </p:pic>
      <p:pic>
        <p:nvPicPr>
          <p:cNvPr id="4" name="Picture 3"/>
          <p:cNvPicPr>
            <a:picLocks noChangeAspect="1"/>
          </p:cNvPicPr>
          <p:nvPr/>
        </p:nvPicPr>
        <p:blipFill>
          <a:blip r:embed="rId3"/>
          <a:stretch>
            <a:fillRect/>
          </a:stretch>
        </p:blipFill>
        <p:spPr>
          <a:xfrm>
            <a:off x="679561" y="2938262"/>
            <a:ext cx="8431224" cy="2934504"/>
          </a:xfrm>
          <a:prstGeom prst="rect">
            <a:avLst/>
          </a:prstGeom>
        </p:spPr>
      </p:pic>
      <p:sp>
        <p:nvSpPr>
          <p:cNvPr id="5" name="TextBox 4"/>
          <p:cNvSpPr txBox="1"/>
          <p:nvPr/>
        </p:nvSpPr>
        <p:spPr>
          <a:xfrm>
            <a:off x="323557" y="6049108"/>
            <a:ext cx="10452295" cy="369332"/>
          </a:xfrm>
          <a:prstGeom prst="rect">
            <a:avLst/>
          </a:prstGeom>
          <a:noFill/>
        </p:spPr>
        <p:txBody>
          <a:bodyPr wrap="square" rtlCol="0">
            <a:spAutoFit/>
          </a:bodyPr>
          <a:lstStyle/>
          <a:p>
            <a:r>
              <a:rPr lang="en-GB" dirty="0" smtClean="0"/>
              <a:t>Practise your numbers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140950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884</Words>
  <Application>Microsoft Office PowerPoint</Application>
  <PresentationFormat>Widescreen</PresentationFormat>
  <Paragraphs>81</Paragraphs>
  <Slides>37</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Candara</vt:lpstr>
      <vt:lpstr>Segoe UI Semibold</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Hundertwasser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Window Right </vt:lpstr>
      <vt:lpstr>What would your window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36</cp:revision>
  <dcterms:created xsi:type="dcterms:W3CDTF">2021-09-01T11:16:35Z</dcterms:created>
  <dcterms:modified xsi:type="dcterms:W3CDTF">2021-12-14T09:59:51Z</dcterms:modified>
</cp:coreProperties>
</file>