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5" r:id="rId4"/>
    <p:sldId id="257" r:id="rId5"/>
    <p:sldId id="267" r:id="rId6"/>
    <p:sldId id="268" r:id="rId7"/>
    <p:sldId id="259" r:id="rId8"/>
    <p:sldId id="271" r:id="rId9"/>
    <p:sldId id="272" r:id="rId10"/>
    <p:sldId id="260" r:id="rId11"/>
    <p:sldId id="262" r:id="rId12"/>
    <p:sldId id="273" r:id="rId13"/>
    <p:sldId id="274" r:id="rId14"/>
    <p:sldId id="275" r:id="rId15"/>
    <p:sldId id="270"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wordreference.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098Xf9d-Ntw"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quizlet.com/_asin49?x=1qqt&amp;i=1jjrw5"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_LYy3P2okyw"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6978" y="171286"/>
            <a:ext cx="10641732" cy="6740307"/>
          </a:xfrm>
          <a:prstGeom prst="rect">
            <a:avLst/>
          </a:prstGeom>
        </p:spPr>
        <p:txBody>
          <a:bodyPr wrap="square">
            <a:spAutoFit/>
          </a:bodyPr>
          <a:lstStyle/>
          <a:p>
            <a:r>
              <a:rPr lang="en-GB" sz="2400" b="1" u="sng" dirty="0" smtClean="0">
                <a:effectLst/>
                <a:latin typeface="Calibri" panose="020F0502020204030204" pitchFamily="34" charset="0"/>
                <a:ea typeface="Calibri" panose="020F0502020204030204" pitchFamily="34" charset="0"/>
                <a:cs typeface="Times New Roman" panose="02020603050405020304" pitchFamily="18" charset="0"/>
              </a:rPr>
              <a:t>Year 7 French rotation 1</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2400" b="1" dirty="0" smtClean="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copied in to their orange books. There are also a few tasks to complete.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Pupils can also revise vocabulary on </a:t>
            </a:r>
            <a:r>
              <a:rPr lang="en-GB" sz="2400" b="1" dirty="0" err="1" smtClean="0">
                <a:latin typeface="Calibri" panose="020F0502020204030204" pitchFamily="34" charset="0"/>
                <a:cs typeface="Times New Roman" panose="02020603050405020304" pitchFamily="18" charset="0"/>
              </a:rPr>
              <a:t>Linguascope</a:t>
            </a:r>
            <a:r>
              <a:rPr lang="en-GB" sz="2400" b="1" dirty="0" smtClean="0">
                <a:latin typeface="Calibri" panose="020F0502020204030204" pitchFamily="34" charset="0"/>
                <a:cs typeface="Times New Roman" panose="02020603050405020304" pitchFamily="18" charset="0"/>
              </a:rPr>
              <a:t>- </a:t>
            </a:r>
          </a:p>
          <a:p>
            <a:r>
              <a:rPr lang="en-GB" sz="2400" b="1" dirty="0" smtClean="0">
                <a:latin typeface="Calibri" panose="020F0502020204030204" pitchFamily="34" charset="0"/>
                <a:cs typeface="Times New Roman" panose="02020603050405020304" pitchFamily="18" charset="0"/>
              </a:rPr>
              <a:t>Username is </a:t>
            </a:r>
            <a:r>
              <a:rPr lang="en-GB" sz="2400" b="1" dirty="0" err="1" smtClean="0">
                <a:latin typeface="Calibri" panose="020F0502020204030204" pitchFamily="34" charset="0"/>
                <a:cs typeface="Times New Roman" panose="02020603050405020304" pitchFamily="18" charset="0"/>
              </a:rPr>
              <a:t>kingshill</a:t>
            </a:r>
            <a:r>
              <a:rPr lang="en-GB" sz="2400" b="1" dirty="0" smtClean="0">
                <a:latin typeface="Calibri" panose="020F0502020204030204" pitchFamily="34" charset="0"/>
                <a:cs typeface="Times New Roman" panose="02020603050405020304" pitchFamily="18" charset="0"/>
              </a:rPr>
              <a:t>    password is mfl123*</a:t>
            </a:r>
          </a:p>
          <a:p>
            <a:r>
              <a:rPr lang="en-GB" sz="2400" dirty="0" smtClean="0"/>
              <a:t>Any new vocabulary they learn can be written in their orange books or on paper. </a:t>
            </a:r>
          </a:p>
          <a:p>
            <a:endParaRPr lang="en-GB" sz="2400" b="1" dirty="0" smtClean="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smtClean="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291964" y="3678038"/>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0144" y="206288"/>
            <a:ext cx="7921856" cy="1271960"/>
          </a:xfrm>
          <a:prstGeom prst="rect">
            <a:avLst/>
          </a:prstGeom>
        </p:spPr>
      </p:pic>
      <p:pic>
        <p:nvPicPr>
          <p:cNvPr id="4" name="Picture 3"/>
          <p:cNvPicPr>
            <a:picLocks noChangeAspect="1"/>
          </p:cNvPicPr>
          <p:nvPr/>
        </p:nvPicPr>
        <p:blipFill>
          <a:blip r:embed="rId3"/>
          <a:stretch>
            <a:fillRect/>
          </a:stretch>
        </p:blipFill>
        <p:spPr>
          <a:xfrm>
            <a:off x="4355818" y="1574138"/>
            <a:ext cx="7135098" cy="1669288"/>
          </a:xfrm>
          <a:prstGeom prst="rect">
            <a:avLst/>
          </a:prstGeom>
        </p:spPr>
      </p:pic>
      <p:sp>
        <p:nvSpPr>
          <p:cNvPr id="3" name="TextBox 2"/>
          <p:cNvSpPr txBox="1"/>
          <p:nvPr/>
        </p:nvSpPr>
        <p:spPr>
          <a:xfrm>
            <a:off x="206477" y="1209179"/>
            <a:ext cx="2890684" cy="1938992"/>
          </a:xfrm>
          <a:prstGeom prst="rect">
            <a:avLst/>
          </a:prstGeom>
          <a:noFill/>
        </p:spPr>
        <p:txBody>
          <a:bodyPr wrap="square" rtlCol="0">
            <a:spAutoFit/>
          </a:bodyPr>
          <a:lstStyle/>
          <a:p>
            <a:r>
              <a:rPr lang="en-US" sz="2000" dirty="0" smtClean="0"/>
              <a:t>Copy down the question and write your answer (in French, you have to say the number first then the month, you cannot say it the other way around).</a:t>
            </a:r>
            <a:endParaRPr lang="en-GB" sz="2000" dirty="0"/>
          </a:p>
        </p:txBody>
      </p:sp>
      <p:pic>
        <p:nvPicPr>
          <p:cNvPr id="5" name="Picture 4"/>
          <p:cNvPicPr>
            <a:picLocks noChangeAspect="1"/>
          </p:cNvPicPr>
          <p:nvPr/>
        </p:nvPicPr>
        <p:blipFill>
          <a:blip r:embed="rId4"/>
          <a:stretch>
            <a:fillRect/>
          </a:stretch>
        </p:blipFill>
        <p:spPr>
          <a:xfrm>
            <a:off x="3097161" y="3022200"/>
            <a:ext cx="7550443" cy="3614574"/>
          </a:xfrm>
          <a:prstGeom prst="rect">
            <a:avLst/>
          </a:prstGeom>
        </p:spPr>
      </p:pic>
      <p:sp>
        <p:nvSpPr>
          <p:cNvPr id="6" name="TextBox 5"/>
          <p:cNvSpPr txBox="1"/>
          <p:nvPr/>
        </p:nvSpPr>
        <p:spPr>
          <a:xfrm>
            <a:off x="206477" y="3626737"/>
            <a:ext cx="2890684" cy="707886"/>
          </a:xfrm>
          <a:prstGeom prst="rect">
            <a:avLst/>
          </a:prstGeom>
          <a:noFill/>
        </p:spPr>
        <p:txBody>
          <a:bodyPr wrap="square" rtlCol="0">
            <a:spAutoFit/>
          </a:bodyPr>
          <a:lstStyle/>
          <a:p>
            <a:r>
              <a:rPr lang="en-US" sz="2000" dirty="0" smtClean="0"/>
              <a:t>Next, complete the reading activity.</a:t>
            </a:r>
            <a:endParaRPr lang="en-GB" sz="2000" dirty="0"/>
          </a:p>
        </p:txBody>
      </p:sp>
    </p:spTree>
    <p:extLst>
      <p:ext uri="{BB962C8B-B14F-4D97-AF65-F5344CB8AC3E}">
        <p14:creationId xmlns:p14="http://schemas.microsoft.com/office/powerpoint/2010/main" val="196531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699" y="1968768"/>
            <a:ext cx="4820195" cy="4049486"/>
          </a:xfrm>
          <a:prstGeom prst="rect">
            <a:avLst/>
          </a:prstGeom>
        </p:spPr>
      </p:pic>
      <p:sp>
        <p:nvSpPr>
          <p:cNvPr id="4" name="TextBox 3"/>
          <p:cNvSpPr txBox="1"/>
          <p:nvPr/>
        </p:nvSpPr>
        <p:spPr>
          <a:xfrm>
            <a:off x="4203865" y="2101931"/>
            <a:ext cx="3336966"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4203865" y="2471263"/>
            <a:ext cx="2555174"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5949185" y="2650401"/>
            <a:ext cx="1058883"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10666172" y="1968768"/>
            <a:ext cx="1325431" cy="2585323"/>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8" name="Picture 7"/>
          <p:cNvPicPr>
            <a:picLocks noChangeAspect="1"/>
          </p:cNvPicPr>
          <p:nvPr/>
        </p:nvPicPr>
        <p:blipFill>
          <a:blip r:embed="rId3"/>
          <a:stretch>
            <a:fillRect/>
          </a:stretch>
        </p:blipFill>
        <p:spPr>
          <a:xfrm>
            <a:off x="5099832" y="1968768"/>
            <a:ext cx="6837319" cy="4191991"/>
          </a:xfrm>
          <a:prstGeom prst="rect">
            <a:avLst/>
          </a:prstGeom>
        </p:spPr>
      </p:pic>
      <p:sp>
        <p:nvSpPr>
          <p:cNvPr id="9" name="TextBox 8"/>
          <p:cNvSpPr txBox="1"/>
          <p:nvPr/>
        </p:nvSpPr>
        <p:spPr>
          <a:xfrm>
            <a:off x="309716" y="360423"/>
            <a:ext cx="10899057" cy="461665"/>
          </a:xfrm>
          <a:prstGeom prst="rect">
            <a:avLst/>
          </a:prstGeom>
          <a:noFill/>
        </p:spPr>
        <p:txBody>
          <a:bodyPr wrap="square" rtlCol="0">
            <a:spAutoFit/>
          </a:bodyPr>
          <a:lstStyle/>
          <a:p>
            <a:r>
              <a:rPr lang="en-US" sz="2400" b="1" u="sng" dirty="0" smtClean="0"/>
              <a:t>Week 4 w/c 24</a:t>
            </a:r>
            <a:r>
              <a:rPr lang="en-US" sz="2400" b="1" u="sng" baseline="30000" dirty="0" smtClean="0"/>
              <a:t>th</a:t>
            </a:r>
            <a:r>
              <a:rPr lang="en-US" sz="2400" b="1" u="sng" dirty="0" smtClean="0"/>
              <a:t> Jan</a:t>
            </a:r>
            <a:r>
              <a:rPr lang="en-US" sz="2400" dirty="0" smtClean="0"/>
              <a:t> - Copy the vocab into your book and draw a picture for each item. </a:t>
            </a:r>
            <a:endParaRPr lang="en-GB" sz="2400" dirty="0"/>
          </a:p>
        </p:txBody>
      </p:sp>
    </p:spTree>
    <p:extLst>
      <p:ext uri="{BB962C8B-B14F-4D97-AF65-F5344CB8AC3E}">
        <p14:creationId xmlns:p14="http://schemas.microsoft.com/office/powerpoint/2010/main" val="122945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664" y="1749835"/>
            <a:ext cx="4606874" cy="2300762"/>
          </a:xfrm>
          <a:prstGeom prst="rect">
            <a:avLst/>
          </a:prstGeom>
        </p:spPr>
      </p:pic>
      <p:sp>
        <p:nvSpPr>
          <p:cNvPr id="3" name="TextBox 2"/>
          <p:cNvSpPr txBox="1"/>
          <p:nvPr/>
        </p:nvSpPr>
        <p:spPr>
          <a:xfrm>
            <a:off x="1283110" y="501445"/>
            <a:ext cx="4409767" cy="646331"/>
          </a:xfrm>
          <a:prstGeom prst="rect">
            <a:avLst/>
          </a:prstGeom>
          <a:noFill/>
        </p:spPr>
        <p:txBody>
          <a:bodyPr wrap="square" rtlCol="0">
            <a:spAutoFit/>
          </a:bodyPr>
          <a:lstStyle/>
          <a:p>
            <a:r>
              <a:rPr lang="en-US" dirty="0" smtClean="0"/>
              <a:t>Play some games in the ‘</a:t>
            </a:r>
            <a:r>
              <a:rPr lang="en-US" dirty="0" err="1" smtClean="0"/>
              <a:t>Dans</a:t>
            </a:r>
            <a:r>
              <a:rPr lang="en-US" dirty="0" smtClean="0"/>
              <a:t> ma </a:t>
            </a:r>
            <a:r>
              <a:rPr lang="en-US" dirty="0" err="1" smtClean="0"/>
              <a:t>trousse</a:t>
            </a:r>
            <a:r>
              <a:rPr lang="en-US" dirty="0" smtClean="0"/>
              <a:t>’ section of </a:t>
            </a:r>
            <a:r>
              <a:rPr lang="en-US" dirty="0" err="1" smtClean="0"/>
              <a:t>Linguascope</a:t>
            </a:r>
            <a:r>
              <a:rPr lang="en-US" dirty="0" smtClean="0"/>
              <a:t> (beginner section)</a:t>
            </a:r>
            <a:endParaRPr lang="en-GB" dirty="0"/>
          </a:p>
        </p:txBody>
      </p:sp>
      <p:pic>
        <p:nvPicPr>
          <p:cNvPr id="4" name="Picture 3"/>
          <p:cNvPicPr>
            <a:picLocks noChangeAspect="1"/>
          </p:cNvPicPr>
          <p:nvPr/>
        </p:nvPicPr>
        <p:blipFill>
          <a:blip r:embed="rId3"/>
          <a:stretch>
            <a:fillRect/>
          </a:stretch>
        </p:blipFill>
        <p:spPr>
          <a:xfrm>
            <a:off x="6181111" y="824610"/>
            <a:ext cx="5581650" cy="3267075"/>
          </a:xfrm>
          <a:prstGeom prst="rect">
            <a:avLst/>
          </a:prstGeom>
        </p:spPr>
      </p:pic>
    </p:spTree>
    <p:extLst>
      <p:ext uri="{BB962C8B-B14F-4D97-AF65-F5344CB8AC3E}">
        <p14:creationId xmlns:p14="http://schemas.microsoft.com/office/powerpoint/2010/main" val="409865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3865" y="2101931"/>
            <a:ext cx="3336966"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4203865" y="2471263"/>
            <a:ext cx="2555174"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5949185" y="2650401"/>
            <a:ext cx="1058883"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10666172" y="1968768"/>
            <a:ext cx="1325431" cy="2585323"/>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9" name="TextBox 8"/>
          <p:cNvSpPr txBox="1"/>
          <p:nvPr/>
        </p:nvSpPr>
        <p:spPr>
          <a:xfrm>
            <a:off x="309716" y="360423"/>
            <a:ext cx="7359445" cy="3046988"/>
          </a:xfrm>
          <a:prstGeom prst="rect">
            <a:avLst/>
          </a:prstGeom>
          <a:noFill/>
        </p:spPr>
        <p:txBody>
          <a:bodyPr wrap="square" rtlCol="0">
            <a:spAutoFit/>
          </a:bodyPr>
          <a:lstStyle/>
          <a:p>
            <a:r>
              <a:rPr lang="en-US" sz="2400" b="1" u="sng" dirty="0" smtClean="0"/>
              <a:t>Week 5 w/c 31</a:t>
            </a:r>
            <a:r>
              <a:rPr lang="en-US" sz="2400" b="1" u="sng" baseline="30000" dirty="0" smtClean="0"/>
              <a:t>st</a:t>
            </a:r>
            <a:r>
              <a:rPr lang="en-US" sz="2400" b="1" u="sng" dirty="0" smtClean="0"/>
              <a:t> Jan</a:t>
            </a:r>
          </a:p>
          <a:p>
            <a:endParaRPr lang="en-US" sz="2400" dirty="0"/>
          </a:p>
          <a:p>
            <a:r>
              <a:rPr lang="en-US" sz="2400" dirty="0" smtClean="0"/>
              <a:t>Copy and translate the vocab. Use </a:t>
            </a:r>
            <a:r>
              <a:rPr lang="en-US" sz="2400" dirty="0" smtClean="0">
                <a:hlinkClick r:id="rId4"/>
              </a:rPr>
              <a:t>www.wordreference.com</a:t>
            </a:r>
            <a:r>
              <a:rPr lang="en-US" sz="2400" dirty="0" smtClean="0"/>
              <a:t> to  help if you need to.</a:t>
            </a:r>
          </a:p>
          <a:p>
            <a:endParaRPr lang="en-US" sz="2400" dirty="0"/>
          </a:p>
          <a:p>
            <a:r>
              <a:rPr lang="en-US" sz="2400" dirty="0" smtClean="0"/>
              <a:t>Then do the listening, how many are there of each item? </a:t>
            </a:r>
            <a:endParaRPr lang="en-US" sz="2400" dirty="0"/>
          </a:p>
          <a:p>
            <a:r>
              <a:rPr lang="en-US" sz="2400" dirty="0" smtClean="0"/>
              <a:t>(a – table, b – chair, c – teacher, d – window, e – computer, f – pupils)</a:t>
            </a:r>
            <a:endParaRPr lang="en-GB" sz="2400" dirty="0"/>
          </a:p>
        </p:txBody>
      </p:sp>
      <p:pic>
        <p:nvPicPr>
          <p:cNvPr id="10" name="Picture 9"/>
          <p:cNvPicPr>
            <a:picLocks noChangeAspect="1"/>
          </p:cNvPicPr>
          <p:nvPr/>
        </p:nvPicPr>
        <p:blipFill rotWithShape="1">
          <a:blip r:embed="rId5"/>
          <a:srcRect l="37401" t="9050" r="37400" b="11151"/>
          <a:stretch/>
        </p:blipFill>
        <p:spPr>
          <a:xfrm>
            <a:off x="9414481" y="598173"/>
            <a:ext cx="2364816" cy="5616438"/>
          </a:xfrm>
          <a:prstGeom prst="rect">
            <a:avLst/>
          </a:prstGeom>
        </p:spPr>
      </p:pic>
      <p:pic>
        <p:nvPicPr>
          <p:cNvPr id="11" name="Picture 10"/>
          <p:cNvPicPr>
            <a:picLocks noChangeAspect="1"/>
          </p:cNvPicPr>
          <p:nvPr/>
        </p:nvPicPr>
        <p:blipFill>
          <a:blip r:embed="rId6"/>
          <a:stretch>
            <a:fillRect/>
          </a:stretch>
        </p:blipFill>
        <p:spPr>
          <a:xfrm>
            <a:off x="3258575" y="3811843"/>
            <a:ext cx="5943600" cy="2095500"/>
          </a:xfrm>
          <a:prstGeom prst="rect">
            <a:avLst/>
          </a:prstGeom>
        </p:spPr>
      </p:pic>
      <p:pic>
        <p:nvPicPr>
          <p:cNvPr id="12" name="037_ks3hefrtb_u5_e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27542" y="5189731"/>
            <a:ext cx="1024880" cy="1024880"/>
          </a:xfrm>
          <a:prstGeom prst="rect">
            <a:avLst/>
          </a:prstGeom>
          <a:solidFill>
            <a:srgbClr val="00FFFF"/>
          </a:solidFill>
        </p:spPr>
      </p:pic>
    </p:spTree>
    <p:extLst>
      <p:ext uri="{BB962C8B-B14F-4D97-AF65-F5344CB8AC3E}">
        <p14:creationId xmlns:p14="http://schemas.microsoft.com/office/powerpoint/2010/main" val="3491154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911"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1" t="26901" r="3538" b="27950"/>
          <a:stretch/>
        </p:blipFill>
        <p:spPr>
          <a:xfrm>
            <a:off x="4901961" y="738695"/>
            <a:ext cx="6853440" cy="2476453"/>
          </a:xfrm>
          <a:prstGeom prst="rect">
            <a:avLst/>
          </a:prstGeom>
        </p:spPr>
      </p:pic>
      <p:sp>
        <p:nvSpPr>
          <p:cNvPr id="3" name="TextBox 2"/>
          <p:cNvSpPr txBox="1"/>
          <p:nvPr/>
        </p:nvSpPr>
        <p:spPr>
          <a:xfrm>
            <a:off x="589935" y="619432"/>
            <a:ext cx="3234600" cy="5262979"/>
          </a:xfrm>
          <a:prstGeom prst="rect">
            <a:avLst/>
          </a:prstGeom>
          <a:noFill/>
        </p:spPr>
        <p:txBody>
          <a:bodyPr wrap="square" rtlCol="0">
            <a:spAutoFit/>
          </a:bodyPr>
          <a:lstStyle/>
          <a:p>
            <a:r>
              <a:rPr lang="en-US" sz="2400" dirty="0" smtClean="0"/>
              <a:t>Copy the green studio </a:t>
            </a:r>
            <a:r>
              <a:rPr lang="en-US" sz="2400" dirty="0" err="1" smtClean="0"/>
              <a:t>grammaire</a:t>
            </a:r>
            <a:r>
              <a:rPr lang="en-US" sz="2400" dirty="0" smtClean="0"/>
              <a:t> box.</a:t>
            </a:r>
          </a:p>
          <a:p>
            <a:endParaRPr lang="en-US" sz="2400" dirty="0"/>
          </a:p>
          <a:p>
            <a:endParaRPr lang="en-US" sz="2400" dirty="0" smtClean="0"/>
          </a:p>
          <a:p>
            <a:r>
              <a:rPr lang="en-US" sz="2400" dirty="0" smtClean="0"/>
              <a:t>Watch the song, can you join in?</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Translate the passage into English</a:t>
            </a:r>
            <a:endParaRPr lang="en-GB" sz="2400" dirty="0"/>
          </a:p>
        </p:txBody>
      </p:sp>
      <p:sp>
        <p:nvSpPr>
          <p:cNvPr id="4" name="Rectangle 3"/>
          <p:cNvSpPr/>
          <p:nvPr/>
        </p:nvSpPr>
        <p:spPr>
          <a:xfrm>
            <a:off x="265469" y="3215148"/>
            <a:ext cx="4572000" cy="923330"/>
          </a:xfrm>
          <a:prstGeom prst="rect">
            <a:avLst/>
          </a:prstGeom>
          <a:solidFill>
            <a:srgbClr val="CCFF33"/>
          </a:solidFill>
          <a:ln w="28575">
            <a:solidFill>
              <a:schemeClr val="accent1"/>
            </a:solidFill>
          </a:ln>
        </p:spPr>
        <p:txBody>
          <a:bodyPr>
            <a:spAutoFit/>
          </a:bodyPr>
          <a:lstStyle/>
          <a:p>
            <a:r>
              <a:rPr lang="en-GB" dirty="0" err="1" smtClean="0"/>
              <a:t>Dans</a:t>
            </a:r>
            <a:r>
              <a:rPr lang="en-GB" dirty="0" smtClean="0"/>
              <a:t> ma </a:t>
            </a:r>
            <a:r>
              <a:rPr lang="en-GB" dirty="0" err="1" smtClean="0"/>
              <a:t>salle</a:t>
            </a:r>
            <a:r>
              <a:rPr lang="en-GB" dirty="0" smtClean="0"/>
              <a:t> de </a:t>
            </a:r>
            <a:r>
              <a:rPr lang="en-GB" dirty="0" err="1" smtClean="0"/>
              <a:t>classe</a:t>
            </a:r>
            <a:r>
              <a:rPr lang="en-GB" dirty="0" smtClean="0"/>
              <a:t> – song </a:t>
            </a:r>
            <a:r>
              <a:rPr lang="en-GB" dirty="0" smtClean="0">
                <a:hlinkClick r:id="rId3"/>
              </a:rPr>
              <a:t>https</a:t>
            </a:r>
            <a:r>
              <a:rPr lang="en-GB" dirty="0">
                <a:hlinkClick r:id="rId3"/>
              </a:rPr>
              <a:t>://</a:t>
            </a:r>
            <a:r>
              <a:rPr lang="en-GB" dirty="0" smtClean="0">
                <a:hlinkClick r:id="rId3"/>
              </a:rPr>
              <a:t>www.youtube.com/watch?v=098Xf9d-Ntw</a:t>
            </a:r>
            <a:r>
              <a:rPr lang="en-GB" dirty="0" smtClean="0"/>
              <a:t> </a:t>
            </a:r>
            <a:endParaRPr lang="en-GB" dirty="0"/>
          </a:p>
        </p:txBody>
      </p:sp>
      <p:pic>
        <p:nvPicPr>
          <p:cNvPr id="5" name="Picture 4"/>
          <p:cNvPicPr>
            <a:picLocks noChangeAspect="1"/>
          </p:cNvPicPr>
          <p:nvPr/>
        </p:nvPicPr>
        <p:blipFill rotWithShape="1">
          <a:blip r:embed="rId4"/>
          <a:srcRect l="3539" t="37400" r="3537" b="37400"/>
          <a:stretch/>
        </p:blipFill>
        <p:spPr>
          <a:xfrm>
            <a:off x="3824534" y="4833545"/>
            <a:ext cx="7788865" cy="1584176"/>
          </a:xfrm>
          <a:prstGeom prst="rect">
            <a:avLst/>
          </a:prstGeom>
          <a:scene3d>
            <a:camera prst="orthographicFront"/>
            <a:lightRig rig="threePt" dir="t"/>
          </a:scene3d>
          <a:sp3d>
            <a:bevelT/>
          </a:sp3d>
        </p:spPr>
      </p:pic>
    </p:spTree>
    <p:extLst>
      <p:ext uri="{BB962C8B-B14F-4D97-AF65-F5344CB8AC3E}">
        <p14:creationId xmlns:p14="http://schemas.microsoft.com/office/powerpoint/2010/main" val="16657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751642"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smtClean="0"/>
              <a:t>Week 6 w/c 7</a:t>
            </a:r>
            <a:r>
              <a:rPr lang="en-US" sz="2400" b="1" u="sng" baseline="30000" dirty="0" smtClean="0"/>
              <a:t>th</a:t>
            </a:r>
            <a:r>
              <a:rPr lang="en-US" sz="2400" b="1" u="sng" dirty="0" smtClean="0"/>
              <a:t> Feb</a:t>
            </a:r>
            <a:endParaRPr lang="en-GB" sz="2400" b="1" u="sng" dirty="0"/>
          </a:p>
        </p:txBody>
      </p:sp>
      <p:sp>
        <p:nvSpPr>
          <p:cNvPr id="3" name="Title 1"/>
          <p:cNvSpPr txBox="1">
            <a:spLocks/>
          </p:cNvSpPr>
          <p:nvPr/>
        </p:nvSpPr>
        <p:spPr>
          <a:xfrm>
            <a:off x="227532" y="1489588"/>
            <a:ext cx="6586223" cy="3819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This week is revision week. You need to revise all of the work that we have done this term, use this presentation for all of the vocab lists. You can make a revision poster or revision flashcards. You can also play some games in the following </a:t>
            </a:r>
            <a:r>
              <a:rPr lang="en-US" sz="2400" b="1" dirty="0" err="1" smtClean="0"/>
              <a:t>quizlet</a:t>
            </a:r>
            <a:r>
              <a:rPr lang="en-US" sz="2400" b="1" dirty="0" smtClean="0"/>
              <a:t> set:</a:t>
            </a:r>
          </a:p>
          <a:p>
            <a:endParaRPr lang="en-US" sz="2400" b="1" dirty="0"/>
          </a:p>
          <a:p>
            <a:r>
              <a:rPr lang="en-GB" sz="2400" dirty="0" smtClean="0">
                <a:hlinkClick r:id="rId2"/>
              </a:rPr>
              <a:t>French term 1 revision</a:t>
            </a:r>
            <a:endParaRPr lang="en-US" sz="2400" b="1" dirty="0" smtClean="0"/>
          </a:p>
        </p:txBody>
      </p:sp>
      <p:pic>
        <p:nvPicPr>
          <p:cNvPr id="1026" name="Picture 2" descr="Revision Stock Illustrations – 2,459 Revision Stock Illustrations, Vectors  &amp;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46" y="866306"/>
            <a:ext cx="3656419" cy="196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9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smtClean="0"/>
              <a:t>Week 7 w/c 14</a:t>
            </a:r>
            <a:r>
              <a:rPr lang="en-US" sz="2400" b="1" u="sng" baseline="30000" dirty="0" smtClean="0"/>
              <a:t>th</a:t>
            </a:r>
            <a:r>
              <a:rPr lang="en-US" sz="2400" b="1" u="sng" dirty="0" smtClean="0"/>
              <a:t> Feb</a:t>
            </a:r>
            <a:endParaRPr lang="en-GB" sz="2400" b="1" u="sng"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This week is revision and assessment week. Contact your teacher for the assessment papers. Make sure you have revised all of the words and expressions that we have learnt this term.</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2015" y="237853"/>
            <a:ext cx="4710385" cy="6348228"/>
          </a:xfrm>
          <a:prstGeom prst="rect">
            <a:avLst/>
          </a:prstGeom>
        </p:spPr>
      </p:pic>
    </p:spTree>
    <p:extLst>
      <p:ext uri="{BB962C8B-B14F-4D97-AF65-F5344CB8AC3E}">
        <p14:creationId xmlns:p14="http://schemas.microsoft.com/office/powerpoint/2010/main" val="136247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chatcher\AppData\Local\Microsoft\Windows\Temporary Internet Files\Content.IE5\WPAGOAE2\MP900362676[1].jpg"/>
          <p:cNvPicPr>
            <a:picLocks noChangeAspect="1" noChangeArrowheads="1"/>
          </p:cNvPicPr>
          <p:nvPr/>
        </p:nvPicPr>
        <p:blipFill>
          <a:blip r:embed="rId2" cstate="print"/>
          <a:srcRect/>
          <a:stretch>
            <a:fillRect/>
          </a:stretch>
        </p:blipFill>
        <p:spPr bwMode="auto">
          <a:xfrm>
            <a:off x="0" y="1475838"/>
            <a:ext cx="2448272" cy="1628101"/>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472" y="1404140"/>
            <a:ext cx="1781175" cy="1981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7327" y="0"/>
            <a:ext cx="4687199" cy="46963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327" y="4696370"/>
            <a:ext cx="5390694" cy="18187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281" y="3326526"/>
            <a:ext cx="5273656" cy="350937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249" y="-18645"/>
            <a:ext cx="2097865" cy="2097865"/>
          </a:xfrm>
          <a:prstGeom prst="rect">
            <a:avLst/>
          </a:prstGeom>
        </p:spPr>
      </p:pic>
      <p:sp>
        <p:nvSpPr>
          <p:cNvPr id="11" name="TextBox 10"/>
          <p:cNvSpPr txBox="1"/>
          <p:nvPr/>
        </p:nvSpPr>
        <p:spPr>
          <a:xfrm>
            <a:off x="0" y="506471"/>
            <a:ext cx="8284927" cy="923330"/>
          </a:xfrm>
          <a:prstGeom prst="rect">
            <a:avLst/>
          </a:prstGeom>
          <a:noFill/>
        </p:spPr>
        <p:txBody>
          <a:bodyPr wrap="square" rtlCol="0">
            <a:spAutoFit/>
          </a:bodyPr>
          <a:lstStyle/>
          <a:p>
            <a:r>
              <a:rPr lang="en-GB" b="1" dirty="0" smtClean="0"/>
              <a:t>This term you will study French. </a:t>
            </a:r>
          </a:p>
          <a:p>
            <a:r>
              <a:rPr lang="en-GB" b="1" dirty="0" smtClean="0"/>
              <a:t>Make a French title page in your orange book.</a:t>
            </a:r>
          </a:p>
          <a:p>
            <a:r>
              <a:rPr lang="en-GB" b="1" dirty="0" smtClean="0"/>
              <a:t> Ideas for the design are below: </a:t>
            </a:r>
            <a:endParaRPr lang="en-GB" b="1" dirty="0"/>
          </a:p>
        </p:txBody>
      </p:sp>
      <p:sp>
        <p:nvSpPr>
          <p:cNvPr id="12" name="TextBox 11"/>
          <p:cNvSpPr txBox="1"/>
          <p:nvPr/>
        </p:nvSpPr>
        <p:spPr>
          <a:xfrm>
            <a:off x="88513" y="56924"/>
            <a:ext cx="3839536" cy="492443"/>
          </a:xfrm>
          <a:prstGeom prst="rect">
            <a:avLst/>
          </a:prstGeom>
          <a:noFill/>
        </p:spPr>
        <p:txBody>
          <a:bodyPr wrap="square" rtlCol="0">
            <a:spAutoFit/>
          </a:bodyPr>
          <a:lstStyle/>
          <a:p>
            <a:r>
              <a:rPr lang="en-GB" sz="2600" b="1" u="sng" dirty="0" smtClean="0"/>
              <a:t>WEEK 1 – w/c 3</a:t>
            </a:r>
            <a:r>
              <a:rPr lang="en-GB" sz="2600" b="1" u="sng" baseline="30000" dirty="0" smtClean="0"/>
              <a:t>rd</a:t>
            </a:r>
            <a:r>
              <a:rPr lang="en-GB" sz="2600" b="1" u="sng" dirty="0" smtClean="0"/>
              <a:t> January</a:t>
            </a:r>
            <a:endParaRPr lang="en-GB" sz="2600" b="1" u="sng" dirty="0"/>
          </a:p>
        </p:txBody>
      </p:sp>
    </p:spTree>
    <p:extLst>
      <p:ext uri="{BB962C8B-B14F-4D97-AF65-F5344CB8AC3E}">
        <p14:creationId xmlns:p14="http://schemas.microsoft.com/office/powerpoint/2010/main" val="3147470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49676" y="436283"/>
            <a:ext cx="5851806" cy="2698420"/>
          </a:xfrm>
          <a:prstGeom prst="rect">
            <a:avLst/>
          </a:prstGeom>
        </p:spPr>
      </p:pic>
      <p:pic>
        <p:nvPicPr>
          <p:cNvPr id="6" name="Picture 5"/>
          <p:cNvPicPr>
            <a:picLocks noChangeAspect="1"/>
          </p:cNvPicPr>
          <p:nvPr/>
        </p:nvPicPr>
        <p:blipFill>
          <a:blip r:embed="rId3"/>
          <a:stretch>
            <a:fillRect/>
          </a:stretch>
        </p:blipFill>
        <p:spPr>
          <a:xfrm>
            <a:off x="4249676" y="3585199"/>
            <a:ext cx="5786061" cy="2386939"/>
          </a:xfrm>
          <a:prstGeom prst="rect">
            <a:avLst/>
          </a:prstGeom>
        </p:spPr>
      </p:pic>
      <p:sp>
        <p:nvSpPr>
          <p:cNvPr id="2" name="TextBox 1"/>
          <p:cNvSpPr txBox="1"/>
          <p:nvPr/>
        </p:nvSpPr>
        <p:spPr>
          <a:xfrm>
            <a:off x="412955" y="693174"/>
            <a:ext cx="2241755" cy="923330"/>
          </a:xfrm>
          <a:prstGeom prst="rect">
            <a:avLst/>
          </a:prstGeom>
          <a:noFill/>
        </p:spPr>
        <p:txBody>
          <a:bodyPr wrap="square" rtlCol="0">
            <a:spAutoFit/>
          </a:bodyPr>
          <a:lstStyle/>
          <a:p>
            <a:r>
              <a:rPr lang="en-US" b="1" u="sng" dirty="0" smtClean="0"/>
              <a:t>Week 2</a:t>
            </a:r>
            <a:r>
              <a:rPr lang="en-US" dirty="0" smtClean="0"/>
              <a:t> w/c 10</a:t>
            </a:r>
            <a:r>
              <a:rPr lang="en-US" baseline="30000" dirty="0" smtClean="0"/>
              <a:t>th</a:t>
            </a:r>
            <a:r>
              <a:rPr lang="en-US" dirty="0" smtClean="0"/>
              <a:t> Jan </a:t>
            </a:r>
          </a:p>
          <a:p>
            <a:endParaRPr lang="en-US" dirty="0"/>
          </a:p>
          <a:p>
            <a:endParaRPr lang="en-GB" dirty="0"/>
          </a:p>
        </p:txBody>
      </p:sp>
    </p:spTree>
    <p:extLst>
      <p:ext uri="{BB962C8B-B14F-4D97-AF65-F5344CB8AC3E}">
        <p14:creationId xmlns:p14="http://schemas.microsoft.com/office/powerpoint/2010/main" val="95553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8143" y="424323"/>
            <a:ext cx="3754830" cy="3203780"/>
          </a:xfrm>
          <a:prstGeom prst="rect">
            <a:avLst/>
          </a:prstGeom>
        </p:spPr>
      </p:pic>
      <p:sp>
        <p:nvSpPr>
          <p:cNvPr id="3" name="TextBox 2"/>
          <p:cNvSpPr txBox="1"/>
          <p:nvPr/>
        </p:nvSpPr>
        <p:spPr>
          <a:xfrm>
            <a:off x="589935" y="424323"/>
            <a:ext cx="3819833" cy="4524315"/>
          </a:xfrm>
          <a:prstGeom prst="rect">
            <a:avLst/>
          </a:prstGeom>
          <a:noFill/>
        </p:spPr>
        <p:txBody>
          <a:bodyPr wrap="square" rtlCol="0">
            <a:spAutoFit/>
          </a:bodyPr>
          <a:lstStyle/>
          <a:p>
            <a:r>
              <a:rPr lang="en-US" dirty="0" smtClean="0"/>
              <a:t>Copy and translate the dialogue, then write one of your own changing the names and the answer to the ‘how are you’ question using the vocab on the previous slide.</a:t>
            </a:r>
          </a:p>
          <a:p>
            <a:endParaRPr lang="en-US" dirty="0"/>
          </a:p>
          <a:p>
            <a:endParaRPr lang="en-US" dirty="0" smtClean="0"/>
          </a:p>
          <a:p>
            <a:endParaRPr lang="en-US" dirty="0"/>
          </a:p>
          <a:p>
            <a:r>
              <a:rPr lang="en-US" dirty="0" smtClean="0"/>
              <a:t>Then, read the speech bubbles and practice saying the sentences, noting the pronunciation point at the end.</a:t>
            </a:r>
          </a:p>
          <a:p>
            <a:endParaRPr lang="en-US" dirty="0"/>
          </a:p>
          <a:p>
            <a:endParaRPr lang="en-US" dirty="0" smtClean="0"/>
          </a:p>
          <a:p>
            <a:r>
              <a:rPr lang="en-US" dirty="0" smtClean="0"/>
              <a:t>Play some games on the elementary section of </a:t>
            </a:r>
            <a:r>
              <a:rPr lang="en-US" dirty="0" err="1" smtClean="0"/>
              <a:t>linguascope</a:t>
            </a:r>
            <a:r>
              <a:rPr lang="en-US" dirty="0" smtClean="0"/>
              <a:t> (</a:t>
            </a:r>
            <a:r>
              <a:rPr lang="en-US" dirty="0" err="1" smtClean="0"/>
              <a:t>kingshill</a:t>
            </a:r>
            <a:r>
              <a:rPr lang="en-US" dirty="0" smtClean="0"/>
              <a:t>, mfl123*) in the Bonjour section.</a:t>
            </a:r>
            <a:endParaRPr lang="en-GB" dirty="0"/>
          </a:p>
        </p:txBody>
      </p:sp>
      <p:pic>
        <p:nvPicPr>
          <p:cNvPr id="4" name="Picture 3"/>
          <p:cNvPicPr>
            <a:picLocks noChangeAspect="1"/>
          </p:cNvPicPr>
          <p:nvPr/>
        </p:nvPicPr>
        <p:blipFill>
          <a:blip r:embed="rId3"/>
          <a:stretch>
            <a:fillRect/>
          </a:stretch>
        </p:blipFill>
        <p:spPr>
          <a:xfrm>
            <a:off x="4110595" y="3864078"/>
            <a:ext cx="7794957" cy="2689890"/>
          </a:xfrm>
          <a:prstGeom prst="rect">
            <a:avLst/>
          </a:prstGeom>
        </p:spPr>
      </p:pic>
    </p:spTree>
    <p:extLst>
      <p:ext uri="{BB962C8B-B14F-4D97-AF65-F5344CB8AC3E}">
        <p14:creationId xmlns:p14="http://schemas.microsoft.com/office/powerpoint/2010/main" val="223961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54" y="3652682"/>
            <a:ext cx="11294138" cy="2910349"/>
          </a:xfrm>
          <a:prstGeom prst="rect">
            <a:avLst/>
          </a:prstGeom>
        </p:spPr>
      </p:pic>
      <p:sp>
        <p:nvSpPr>
          <p:cNvPr id="3" name="TextBox 2"/>
          <p:cNvSpPr txBox="1"/>
          <p:nvPr/>
        </p:nvSpPr>
        <p:spPr>
          <a:xfrm>
            <a:off x="117987" y="339213"/>
            <a:ext cx="6223819" cy="2308324"/>
          </a:xfrm>
          <a:prstGeom prst="rect">
            <a:avLst/>
          </a:prstGeom>
          <a:noFill/>
        </p:spPr>
        <p:txBody>
          <a:bodyPr wrap="square" rtlCol="0">
            <a:spAutoFit/>
          </a:bodyPr>
          <a:lstStyle/>
          <a:p>
            <a:r>
              <a:rPr lang="en-US" dirty="0" smtClean="0"/>
              <a:t>Copy the alphabet into your book.</a:t>
            </a:r>
          </a:p>
          <a:p>
            <a:endParaRPr lang="en-US" dirty="0"/>
          </a:p>
          <a:p>
            <a:r>
              <a:rPr lang="en-US" dirty="0" smtClean="0"/>
              <a:t>Watch the following clip and practice singing the song:</a:t>
            </a:r>
          </a:p>
          <a:p>
            <a:endParaRPr lang="en-US" dirty="0"/>
          </a:p>
          <a:p>
            <a:r>
              <a:rPr lang="fr-FR" dirty="0">
                <a:hlinkClick r:id="rId3"/>
              </a:rPr>
              <a:t>French alphabet - L'alphabet en Français by Alain Le Lait </a:t>
            </a:r>
            <a:r>
              <a:rPr lang="fr-FR" dirty="0" smtClean="0">
                <a:hlinkClick r:id="rId3"/>
              </a:rPr>
              <a:t>– YouTube</a:t>
            </a:r>
            <a:endParaRPr lang="fr-FR" dirty="0" smtClean="0"/>
          </a:p>
          <a:p>
            <a:endParaRPr lang="fr-FR" dirty="0"/>
          </a:p>
          <a:p>
            <a:r>
              <a:rPr lang="fr-FR" dirty="0" smtClean="0"/>
              <a:t>Copy down the expressions in the </a:t>
            </a:r>
            <a:r>
              <a:rPr lang="fr-FR" dirty="0" err="1" smtClean="0"/>
              <a:t>yellow</a:t>
            </a:r>
            <a:r>
              <a:rPr lang="fr-FR" dirty="0" smtClean="0"/>
              <a:t> box.</a:t>
            </a:r>
            <a:endParaRPr lang="en-GB" dirty="0"/>
          </a:p>
        </p:txBody>
      </p:sp>
      <p:pic>
        <p:nvPicPr>
          <p:cNvPr id="4" name="Picture 3"/>
          <p:cNvPicPr>
            <a:picLocks noChangeAspect="1"/>
          </p:cNvPicPr>
          <p:nvPr/>
        </p:nvPicPr>
        <p:blipFill>
          <a:blip r:embed="rId4"/>
          <a:stretch>
            <a:fillRect/>
          </a:stretch>
        </p:blipFill>
        <p:spPr>
          <a:xfrm>
            <a:off x="6592404" y="466110"/>
            <a:ext cx="5200650" cy="1619250"/>
          </a:xfrm>
          <a:prstGeom prst="rect">
            <a:avLst/>
          </a:prstGeom>
        </p:spPr>
      </p:pic>
    </p:spTree>
    <p:extLst>
      <p:ext uri="{BB962C8B-B14F-4D97-AF65-F5344CB8AC3E}">
        <p14:creationId xmlns:p14="http://schemas.microsoft.com/office/powerpoint/2010/main" val="292925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69526" y="1655349"/>
            <a:ext cx="7801248" cy="2459452"/>
          </a:xfrm>
          <a:prstGeom prst="rect">
            <a:avLst/>
          </a:prstGeom>
        </p:spPr>
      </p:pic>
      <p:pic>
        <p:nvPicPr>
          <p:cNvPr id="3" name="Picture 2"/>
          <p:cNvPicPr>
            <a:picLocks noChangeAspect="1"/>
          </p:cNvPicPr>
          <p:nvPr/>
        </p:nvPicPr>
        <p:blipFill>
          <a:blip r:embed="rId3"/>
          <a:stretch>
            <a:fillRect/>
          </a:stretch>
        </p:blipFill>
        <p:spPr>
          <a:xfrm>
            <a:off x="6441171" y="153732"/>
            <a:ext cx="5647590" cy="1222355"/>
          </a:xfrm>
          <a:prstGeom prst="rect">
            <a:avLst/>
          </a:prstGeom>
        </p:spPr>
      </p:pic>
      <p:sp>
        <p:nvSpPr>
          <p:cNvPr id="4" name="TextBox 3"/>
          <p:cNvSpPr txBox="1"/>
          <p:nvPr/>
        </p:nvSpPr>
        <p:spPr>
          <a:xfrm>
            <a:off x="309717" y="360423"/>
            <a:ext cx="2979174" cy="461665"/>
          </a:xfrm>
          <a:prstGeom prst="rect">
            <a:avLst/>
          </a:prstGeom>
          <a:noFill/>
        </p:spPr>
        <p:txBody>
          <a:bodyPr wrap="square" rtlCol="0">
            <a:spAutoFit/>
          </a:bodyPr>
          <a:lstStyle/>
          <a:p>
            <a:r>
              <a:rPr lang="en-US" sz="2400" b="1" u="sng" dirty="0" smtClean="0"/>
              <a:t>Week 3 w/c 17</a:t>
            </a:r>
            <a:r>
              <a:rPr lang="en-US" sz="2400" b="1" u="sng" baseline="30000" dirty="0" smtClean="0"/>
              <a:t>th</a:t>
            </a:r>
            <a:r>
              <a:rPr lang="en-US" sz="2400" b="1" u="sng" dirty="0" smtClean="0"/>
              <a:t> Jan</a:t>
            </a:r>
            <a:endParaRPr lang="en-GB" sz="2400" b="1" u="sng" dirty="0"/>
          </a:p>
        </p:txBody>
      </p:sp>
      <p:pic>
        <p:nvPicPr>
          <p:cNvPr id="5" name="Picture 4"/>
          <p:cNvPicPr>
            <a:picLocks noChangeAspect="1"/>
          </p:cNvPicPr>
          <p:nvPr/>
        </p:nvPicPr>
        <p:blipFill>
          <a:blip r:embed="rId4"/>
          <a:stretch>
            <a:fillRect/>
          </a:stretch>
        </p:blipFill>
        <p:spPr>
          <a:xfrm>
            <a:off x="5820697" y="4394063"/>
            <a:ext cx="5943600" cy="2371725"/>
          </a:xfrm>
          <a:prstGeom prst="rect">
            <a:avLst/>
          </a:prstGeom>
        </p:spPr>
      </p:pic>
      <p:sp>
        <p:nvSpPr>
          <p:cNvPr id="6" name="TextBox 5"/>
          <p:cNvSpPr txBox="1"/>
          <p:nvPr/>
        </p:nvSpPr>
        <p:spPr>
          <a:xfrm>
            <a:off x="418392" y="1745418"/>
            <a:ext cx="2979174" cy="1384995"/>
          </a:xfrm>
          <a:prstGeom prst="rect">
            <a:avLst/>
          </a:prstGeom>
          <a:noFill/>
        </p:spPr>
        <p:txBody>
          <a:bodyPr wrap="square" rtlCol="0">
            <a:spAutoFit/>
          </a:bodyPr>
          <a:lstStyle/>
          <a:p>
            <a:r>
              <a:rPr lang="en-US" sz="2800" dirty="0" smtClean="0"/>
              <a:t>Copy the numbers into your book then do the sums!</a:t>
            </a:r>
            <a:endParaRPr lang="en-GB" sz="2800" dirty="0"/>
          </a:p>
        </p:txBody>
      </p:sp>
    </p:spTree>
    <p:extLst>
      <p:ext uri="{BB962C8B-B14F-4D97-AF65-F5344CB8AC3E}">
        <p14:creationId xmlns:p14="http://schemas.microsoft.com/office/powerpoint/2010/main" val="365697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46432" y="188040"/>
            <a:ext cx="5616968" cy="6227508"/>
          </a:xfrm>
          <a:prstGeom prst="rect">
            <a:avLst/>
          </a:prstGeom>
        </p:spPr>
      </p:pic>
      <p:sp>
        <p:nvSpPr>
          <p:cNvPr id="3" name="TextBox 2"/>
          <p:cNvSpPr txBox="1"/>
          <p:nvPr/>
        </p:nvSpPr>
        <p:spPr>
          <a:xfrm>
            <a:off x="1047135" y="914400"/>
            <a:ext cx="3288891" cy="2031325"/>
          </a:xfrm>
          <a:prstGeom prst="rect">
            <a:avLst/>
          </a:prstGeom>
          <a:noFill/>
        </p:spPr>
        <p:txBody>
          <a:bodyPr wrap="square" rtlCol="0">
            <a:spAutoFit/>
          </a:bodyPr>
          <a:lstStyle/>
          <a:p>
            <a:r>
              <a:rPr lang="en-US" dirty="0" smtClean="0"/>
              <a:t>Read the texts. For each person, say what their name is, how old they are and how they are feeling. Then, copy the days of the week. What do you notice about how they are written in French?</a:t>
            </a:r>
            <a:endParaRPr lang="en-GB" dirty="0"/>
          </a:p>
        </p:txBody>
      </p:sp>
      <p:pic>
        <p:nvPicPr>
          <p:cNvPr id="4" name="Picture 3"/>
          <p:cNvPicPr>
            <a:picLocks noChangeAspect="1"/>
          </p:cNvPicPr>
          <p:nvPr/>
        </p:nvPicPr>
        <p:blipFill>
          <a:blip r:embed="rId3"/>
          <a:stretch>
            <a:fillRect/>
          </a:stretch>
        </p:blipFill>
        <p:spPr>
          <a:xfrm>
            <a:off x="693635" y="3805237"/>
            <a:ext cx="5819775" cy="1990725"/>
          </a:xfrm>
          <a:prstGeom prst="rect">
            <a:avLst/>
          </a:prstGeom>
        </p:spPr>
      </p:pic>
    </p:spTree>
    <p:extLst>
      <p:ext uri="{BB962C8B-B14F-4D97-AF65-F5344CB8AC3E}">
        <p14:creationId xmlns:p14="http://schemas.microsoft.com/office/powerpoint/2010/main" val="312684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719427" y="397592"/>
            <a:ext cx="5124450" cy="1638300"/>
          </a:xfrm>
          <a:prstGeom prst="rect">
            <a:avLst/>
          </a:prstGeom>
        </p:spPr>
      </p:pic>
      <p:sp>
        <p:nvSpPr>
          <p:cNvPr id="4" name="TextBox 3"/>
          <p:cNvSpPr txBox="1"/>
          <p:nvPr/>
        </p:nvSpPr>
        <p:spPr>
          <a:xfrm>
            <a:off x="114096" y="339614"/>
            <a:ext cx="3510116" cy="1938992"/>
          </a:xfrm>
          <a:prstGeom prst="rect">
            <a:avLst/>
          </a:prstGeom>
          <a:noFill/>
        </p:spPr>
        <p:txBody>
          <a:bodyPr wrap="square" rtlCol="0">
            <a:spAutoFit/>
          </a:bodyPr>
          <a:lstStyle/>
          <a:p>
            <a:r>
              <a:rPr lang="en-US" sz="2400" dirty="0" smtClean="0"/>
              <a:t>Put the months in the correct order. Then listen to the recording and match up each person with one of the calendars. </a:t>
            </a:r>
            <a:endParaRPr lang="en-GB" sz="2400" dirty="0"/>
          </a:p>
        </p:txBody>
      </p:sp>
      <p:pic>
        <p:nvPicPr>
          <p:cNvPr id="5" name="Picture 4"/>
          <p:cNvPicPr>
            <a:picLocks noChangeAspect="1"/>
          </p:cNvPicPr>
          <p:nvPr/>
        </p:nvPicPr>
        <p:blipFill rotWithShape="1">
          <a:blip r:embed="rId5"/>
          <a:srcRect l="6442" t="24669" r="27852" b="41923"/>
          <a:stretch/>
        </p:blipFill>
        <p:spPr>
          <a:xfrm>
            <a:off x="3830177" y="2278606"/>
            <a:ext cx="8136904" cy="4104456"/>
          </a:xfrm>
          <a:prstGeom prst="rect">
            <a:avLst/>
          </a:prstGeom>
        </p:spPr>
      </p:pic>
      <p:pic>
        <p:nvPicPr>
          <p:cNvPr id="6" name="022_ks3hefrtb_u3_e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25377" y="6016176"/>
            <a:ext cx="609600" cy="609600"/>
          </a:xfrm>
          <a:prstGeom prst="rect">
            <a:avLst/>
          </a:prstGeom>
        </p:spPr>
      </p:pic>
    </p:spTree>
    <p:extLst>
      <p:ext uri="{BB962C8B-B14F-4D97-AF65-F5344CB8AC3E}">
        <p14:creationId xmlns:p14="http://schemas.microsoft.com/office/powerpoint/2010/main" val="759882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63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673</Words>
  <Application>Microsoft Office PowerPoint</Application>
  <PresentationFormat>Widescreen</PresentationFormat>
  <Paragraphs>76</Paragraphs>
  <Slides>16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30</cp:revision>
  <dcterms:created xsi:type="dcterms:W3CDTF">2021-09-01T11:16:35Z</dcterms:created>
  <dcterms:modified xsi:type="dcterms:W3CDTF">2021-12-15T12:15:27Z</dcterms:modified>
</cp:coreProperties>
</file>