
<file path=[Content_Types].xml><?xml version="1.0" encoding="utf-8"?>
<Types xmlns="http://schemas.openxmlformats.org/package/2006/content-types">
  <Default Extension="png" ContentType="image/png"/>
  <Default Extension="mp3" ContentType="audio/mpeg"/>
  <Default Extension="m4a" ContentType="audio/mp4"/>
  <Default Extension="jpeg" ContentType="image/jpeg"/>
  <Default Extension="wmf" ContentType="image/x-wmf"/>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1" r:id="rId3"/>
    <p:sldId id="262" r:id="rId4"/>
    <p:sldId id="270" r:id="rId5"/>
    <p:sldId id="271" r:id="rId6"/>
    <p:sldId id="272" r:id="rId7"/>
    <p:sldId id="273" r:id="rId8"/>
    <p:sldId id="263" r:id="rId9"/>
    <p:sldId id="274" r:id="rId10"/>
    <p:sldId id="275" r:id="rId11"/>
    <p:sldId id="278" r:id="rId12"/>
    <p:sldId id="277" r:id="rId13"/>
    <p:sldId id="279" r:id="rId14"/>
    <p:sldId id="280" r:id="rId15"/>
    <p:sldId id="264" r:id="rId16"/>
    <p:sldId id="281" r:id="rId17"/>
    <p:sldId id="283" r:id="rId18"/>
    <p:sldId id="284" r:id="rId19"/>
    <p:sldId id="285" r:id="rId20"/>
    <p:sldId id="286" r:id="rId21"/>
    <p:sldId id="287" r:id="rId22"/>
    <p:sldId id="265" r:id="rId23"/>
    <p:sldId id="288" r:id="rId24"/>
    <p:sldId id="289" r:id="rId25"/>
    <p:sldId id="290" r:id="rId26"/>
    <p:sldId id="291" r:id="rId27"/>
    <p:sldId id="266" r:id="rId28"/>
    <p:sldId id="294" r:id="rId29"/>
    <p:sldId id="295" r:id="rId30"/>
    <p:sldId id="296" r:id="rId31"/>
    <p:sldId id="297" r:id="rId32"/>
    <p:sldId id="267" r:id="rId33"/>
    <p:sldId id="292" r:id="rId34"/>
    <p:sldId id="293" r:id="rId35"/>
    <p:sldId id="269"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53" autoAdjust="0"/>
    <p:restoredTop sz="94660"/>
  </p:normalViewPr>
  <p:slideViewPr>
    <p:cSldViewPr snapToGrid="0">
      <p:cViewPr varScale="1">
        <p:scale>
          <a:sx n="73" d="100"/>
          <a:sy n="73" d="100"/>
        </p:scale>
        <p:origin x="62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15/12/2021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069154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15/12/2021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463763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15/12/2021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8841802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09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09600" y="39385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6197600" y="39385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393339C9-C6E1-4E10-B171-596EEFF43242}" type="slidenum">
              <a:rPr lang="en-GB" altLang="en-US"/>
              <a:pPr>
                <a:defRPr/>
              </a:pPr>
              <a:t>‹#›</a:t>
            </a:fld>
            <a:endParaRPr lang="en-GB" altLang="en-US"/>
          </a:p>
        </p:txBody>
      </p:sp>
    </p:spTree>
    <p:extLst>
      <p:ext uri="{BB962C8B-B14F-4D97-AF65-F5344CB8AC3E}">
        <p14:creationId xmlns:p14="http://schemas.microsoft.com/office/powerpoint/2010/main" val="40853380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15/12/2021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688711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733F45B-4F77-402A-8A92-9250B93F9688}" type="datetimeFigureOut">
              <a:rPr lang="en-GB" smtClean="0"/>
              <a:t>15/12/2021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4192659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E733F45B-4F77-402A-8A92-9250B93F9688}" type="datetimeFigureOut">
              <a:rPr lang="en-GB" smtClean="0"/>
              <a:t>15/12/2021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6717661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E733F45B-4F77-402A-8A92-9250B93F9688}" type="datetimeFigureOut">
              <a:rPr lang="en-GB" smtClean="0"/>
              <a:t>15/12/2021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0250761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E733F45B-4F77-402A-8A92-9250B93F9688}" type="datetimeFigureOut">
              <a:rPr lang="en-GB" smtClean="0"/>
              <a:t>15/12/2021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5228346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33F45B-4F77-402A-8A92-9250B93F9688}" type="datetimeFigureOut">
              <a:rPr lang="en-GB" smtClean="0"/>
              <a:t>15/12/2021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9502538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733F45B-4F77-402A-8A92-9250B93F9688}" type="datetimeFigureOut">
              <a:rPr lang="en-GB" smtClean="0"/>
              <a:t>15/12/2021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0070406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733F45B-4F77-402A-8A92-9250B93F9688}" type="datetimeFigureOut">
              <a:rPr lang="en-GB" smtClean="0"/>
              <a:t>15/12/2021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563522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33F45B-4F77-402A-8A92-9250B93F9688}" type="datetimeFigureOut">
              <a:rPr lang="en-GB" smtClean="0"/>
              <a:t>15/12/2021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BF2E2A-20F1-4E30-9C40-37CB5F064836}" type="slidenum">
              <a:rPr lang="en-GB" smtClean="0"/>
              <a:t>‹#›</a:t>
            </a:fld>
            <a:endParaRPr lang="en-GB"/>
          </a:p>
        </p:txBody>
      </p:sp>
    </p:spTree>
    <p:extLst>
      <p:ext uri="{BB962C8B-B14F-4D97-AF65-F5344CB8AC3E}">
        <p14:creationId xmlns:p14="http://schemas.microsoft.com/office/powerpoint/2010/main" val="27564845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classroom.thenational.academy/subjects-by-key-stage"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 Id="rId9" Type="http://schemas.openxmlformats.org/officeDocument/2006/relationships/image" Target="../media/image32.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36.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45.wmf"/><Relationship Id="rId13" Type="http://schemas.openxmlformats.org/officeDocument/2006/relationships/image" Target="../media/image50.wmf"/><Relationship Id="rId3" Type="http://schemas.openxmlformats.org/officeDocument/2006/relationships/image" Target="../media/image40.wmf"/><Relationship Id="rId7" Type="http://schemas.openxmlformats.org/officeDocument/2006/relationships/image" Target="../media/image44.wmf"/><Relationship Id="rId12" Type="http://schemas.openxmlformats.org/officeDocument/2006/relationships/image" Target="../media/image49.wmf"/><Relationship Id="rId2" Type="http://schemas.openxmlformats.org/officeDocument/2006/relationships/image" Target="../media/image39.wmf"/><Relationship Id="rId1" Type="http://schemas.openxmlformats.org/officeDocument/2006/relationships/slideLayout" Target="../slideLayouts/slideLayout12.xml"/><Relationship Id="rId6" Type="http://schemas.openxmlformats.org/officeDocument/2006/relationships/image" Target="../media/image43.gif"/><Relationship Id="rId11" Type="http://schemas.openxmlformats.org/officeDocument/2006/relationships/image" Target="../media/image48.wmf"/><Relationship Id="rId5" Type="http://schemas.openxmlformats.org/officeDocument/2006/relationships/image" Target="../media/image42.wmf"/><Relationship Id="rId15" Type="http://schemas.openxmlformats.org/officeDocument/2006/relationships/image" Target="../media/image51.jpeg"/><Relationship Id="rId10" Type="http://schemas.openxmlformats.org/officeDocument/2006/relationships/image" Target="../media/image47.wmf"/><Relationship Id="rId4" Type="http://schemas.openxmlformats.org/officeDocument/2006/relationships/image" Target="../media/image41.wmf"/><Relationship Id="rId9" Type="http://schemas.openxmlformats.org/officeDocument/2006/relationships/image" Target="../media/image46.wmf"/><Relationship Id="rId14" Type="http://schemas.openxmlformats.org/officeDocument/2006/relationships/hyperlink" Target="http://images.google.co.uk/imgres?imgurl=http://www.interscshop.com/images/sweatshirt.jpg&amp;imgrefurl=http://www.interscshop.com/index.php%3Fmain_page%3Dproduct_info%26products_id%3D14&amp;h=530&amp;w=481&amp;sz=27&amp;hl=en&amp;start=17&amp;tbnid=FH-bNJR31aLPnM:&amp;tbnh=132&amp;tbnw=120&amp;prev=/images%3Fq%3Dsweatshirt%26gbv%3D2%26hl%3Den%26sa%3DG"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6.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6.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6.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a:extLst>
              <a:ext uri="{28A0092B-C50C-407E-A947-70E740481C1C}">
                <a14:useLocalDpi xmlns:a14="http://schemas.microsoft.com/office/drawing/2010/main" val="0"/>
              </a:ext>
            </a:extLst>
          </a:blip>
          <a:stretch>
            <a:fillRect/>
          </a:stretch>
        </p:blipFill>
        <p:spPr>
          <a:xfrm>
            <a:off x="10891041" y="0"/>
            <a:ext cx="1176655" cy="997585"/>
          </a:xfrm>
          <a:prstGeom prst="rect">
            <a:avLst/>
          </a:prstGeom>
        </p:spPr>
      </p:pic>
      <p:sp>
        <p:nvSpPr>
          <p:cNvPr id="7" name="Rectangle 6"/>
          <p:cNvSpPr/>
          <p:nvPr/>
        </p:nvSpPr>
        <p:spPr>
          <a:xfrm>
            <a:off x="575767" y="179161"/>
            <a:ext cx="10641732" cy="6740307"/>
          </a:xfrm>
          <a:prstGeom prst="rect">
            <a:avLst/>
          </a:prstGeom>
        </p:spPr>
        <p:txBody>
          <a:bodyPr wrap="square">
            <a:spAutoFit/>
          </a:bodyPr>
          <a:lstStyle/>
          <a:p>
            <a:r>
              <a:rPr lang="en-GB" sz="2400" b="1" u="sng" dirty="0" smtClean="0">
                <a:effectLst/>
                <a:latin typeface="Calibri" panose="020F0502020204030204" pitchFamily="34" charset="0"/>
                <a:ea typeface="Calibri" panose="020F0502020204030204" pitchFamily="34" charset="0"/>
                <a:cs typeface="Times New Roman" panose="02020603050405020304" pitchFamily="18" charset="0"/>
              </a:rPr>
              <a:t>Year 9 Spanish TERM 3</a:t>
            </a:r>
            <a:r>
              <a:rPr lang="en-GB" sz="2400" b="1" dirty="0" smtClean="0">
                <a:effectLst/>
                <a:latin typeface="Calibri" panose="020F0502020204030204" pitchFamily="34" charset="0"/>
                <a:ea typeface="Calibri" panose="020F0502020204030204" pitchFamily="34" charset="0"/>
                <a:cs typeface="Times New Roman" panose="02020603050405020304" pitchFamily="18" charset="0"/>
              </a:rPr>
              <a:t>: </a:t>
            </a:r>
            <a:r>
              <a:rPr lang="en-GB" sz="2400" b="1" dirty="0" smtClean="0">
                <a:latin typeface="Calibri" panose="020F0502020204030204" pitchFamily="34" charset="0"/>
                <a:cs typeface="Times New Roman" panose="02020603050405020304" pitchFamily="18" charset="0"/>
              </a:rPr>
              <a:t>Viva 2 textbook, chapter 4</a:t>
            </a:r>
          </a:p>
          <a:p>
            <a:endParaRPr lang="en-GB" sz="2400" b="1" dirty="0">
              <a:latin typeface="Calibri" panose="020F0502020204030204" pitchFamily="34" charset="0"/>
              <a:cs typeface="Times New Roman" panose="02020603050405020304" pitchFamily="18" charset="0"/>
            </a:endParaRPr>
          </a:p>
          <a:p>
            <a:r>
              <a:rPr lang="en-GB" sz="2400" b="1" dirty="0">
                <a:latin typeface="Calibri" panose="020F0502020204030204" pitchFamily="34" charset="0"/>
                <a:cs typeface="Times New Roman" panose="02020603050405020304" pitchFamily="18" charset="0"/>
              </a:rPr>
              <a:t>If pupils are absent from lessons they should spend time revising and learning vocabulary. All of the vocabulary for this term is on the following slides. First of all, they should recap the vocabulary which they learned the previous week. Then they should start to learn the next section of vocabulary which they have not yet covered in class. This could be done by using the look, cover, write, check method or by making flashcards etc. It should also be written in their orange book. There are also a few tasks to complete. A plan for the term is on the next slide.</a:t>
            </a:r>
          </a:p>
          <a:p>
            <a:endParaRPr lang="en-GB" sz="2400" b="1" dirty="0">
              <a:latin typeface="Calibri" panose="020F0502020204030204" pitchFamily="34" charset="0"/>
              <a:cs typeface="Times New Roman" panose="02020603050405020304" pitchFamily="18" charset="0"/>
            </a:endParaRPr>
          </a:p>
          <a:p>
            <a:r>
              <a:rPr lang="en-GB" sz="2400" b="1" dirty="0" smtClean="0">
                <a:latin typeface="Calibri" panose="020F0502020204030204" pitchFamily="34" charset="0"/>
                <a:cs typeface="Times New Roman" panose="02020603050405020304" pitchFamily="18" charset="0"/>
              </a:rPr>
              <a:t>Pupils can also revise vocabulary on </a:t>
            </a:r>
            <a:r>
              <a:rPr lang="en-GB" sz="2400" b="1" dirty="0" err="1" smtClean="0">
                <a:latin typeface="Calibri" panose="020F0502020204030204" pitchFamily="34" charset="0"/>
                <a:cs typeface="Times New Roman" panose="02020603050405020304" pitchFamily="18" charset="0"/>
              </a:rPr>
              <a:t>Linguascope</a:t>
            </a:r>
            <a:r>
              <a:rPr lang="en-GB" sz="2400" b="1" dirty="0" smtClean="0">
                <a:latin typeface="Calibri" panose="020F0502020204030204" pitchFamily="34" charset="0"/>
                <a:cs typeface="Times New Roman" panose="02020603050405020304" pitchFamily="18" charset="0"/>
              </a:rPr>
              <a:t>- </a:t>
            </a:r>
          </a:p>
          <a:p>
            <a:r>
              <a:rPr lang="en-GB" sz="2400" b="1" dirty="0" smtClean="0">
                <a:latin typeface="Calibri" panose="020F0502020204030204" pitchFamily="34" charset="0"/>
                <a:cs typeface="Times New Roman" panose="02020603050405020304" pitchFamily="18" charset="0"/>
              </a:rPr>
              <a:t>Username is </a:t>
            </a:r>
            <a:r>
              <a:rPr lang="en-GB" sz="2400" b="1" dirty="0" err="1" smtClean="0">
                <a:latin typeface="Calibri" panose="020F0502020204030204" pitchFamily="34" charset="0"/>
                <a:cs typeface="Times New Roman" panose="02020603050405020304" pitchFamily="18" charset="0"/>
              </a:rPr>
              <a:t>kingshill</a:t>
            </a:r>
            <a:r>
              <a:rPr lang="en-GB" sz="2400" b="1" dirty="0" smtClean="0">
                <a:latin typeface="Calibri" panose="020F0502020204030204" pitchFamily="34" charset="0"/>
                <a:cs typeface="Times New Roman" panose="02020603050405020304" pitchFamily="18" charset="0"/>
              </a:rPr>
              <a:t>    password is mfl123*</a:t>
            </a:r>
          </a:p>
          <a:p>
            <a:r>
              <a:rPr lang="en-GB" sz="2400" dirty="0" smtClean="0"/>
              <a:t>Any new vocabulary they learn can be written in their orange books or on paper. </a:t>
            </a:r>
          </a:p>
          <a:p>
            <a:endParaRPr lang="en-GB" sz="2400" b="1" dirty="0" smtClean="0">
              <a:latin typeface="Calibri" panose="020F0502020204030204" pitchFamily="34" charset="0"/>
              <a:cs typeface="Times New Roman" panose="02020603050405020304" pitchFamily="18" charset="0"/>
            </a:endParaRPr>
          </a:p>
          <a:p>
            <a:r>
              <a:rPr lang="en-GB" sz="2400" b="1" dirty="0" smtClean="0">
                <a:latin typeface="Calibri" panose="020F0502020204030204" pitchFamily="34" charset="0"/>
                <a:cs typeface="Times New Roman" panose="02020603050405020304" pitchFamily="18" charset="0"/>
              </a:rPr>
              <a:t>If pupils wish to do extension work they can access free MFL lessons on the Oak National Academy website:</a:t>
            </a:r>
          </a:p>
          <a:p>
            <a:r>
              <a:rPr lang="en-GB" sz="2400" b="1" dirty="0" smtClean="0">
                <a:latin typeface="Calibri" panose="020F0502020204030204" pitchFamily="34" charset="0"/>
                <a:cs typeface="Times New Roman" panose="02020603050405020304" pitchFamily="18" charset="0"/>
                <a:hlinkClick r:id="rId3"/>
              </a:rPr>
              <a:t>https://classroom.thenational.academy/subjects-by-key-stage</a:t>
            </a:r>
            <a:endParaRPr lang="en-GB" sz="2400" b="1" dirty="0">
              <a:latin typeface="Calibri" panose="020F0502020204030204" pitchFamily="34" charset="0"/>
              <a:cs typeface="Times New Roman" panose="02020603050405020304" pitchFamily="18" charset="0"/>
            </a:endParaRPr>
          </a:p>
          <a:p>
            <a:endParaRPr lang="en-GB" sz="2400" b="1" dirty="0">
              <a:latin typeface="Calibri" panose="020F0502020204030204" pitchFamily="34" charset="0"/>
              <a:cs typeface="Times New Roman" panose="02020603050405020304" pitchFamily="18" charset="0"/>
            </a:endParaRPr>
          </a:p>
        </p:txBody>
      </p:sp>
      <p:pic>
        <p:nvPicPr>
          <p:cNvPr id="10" name="Picture 9"/>
          <p:cNvPicPr>
            <a:picLocks noChangeAspect="1"/>
          </p:cNvPicPr>
          <p:nvPr/>
        </p:nvPicPr>
        <p:blipFill>
          <a:blip r:embed="rId4"/>
          <a:stretch>
            <a:fillRect/>
          </a:stretch>
        </p:blipFill>
        <p:spPr>
          <a:xfrm>
            <a:off x="7176493" y="3549314"/>
            <a:ext cx="1420298" cy="859997"/>
          </a:xfrm>
          <a:prstGeom prst="rect">
            <a:avLst/>
          </a:prstGeom>
        </p:spPr>
      </p:pic>
    </p:spTree>
    <p:extLst>
      <p:ext uri="{BB962C8B-B14F-4D97-AF65-F5344CB8AC3E}">
        <p14:creationId xmlns:p14="http://schemas.microsoft.com/office/powerpoint/2010/main" val="34801136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44699" y="218941"/>
            <a:ext cx="11359166" cy="461665"/>
          </a:xfrm>
          <a:prstGeom prst="rect">
            <a:avLst/>
          </a:prstGeom>
          <a:noFill/>
        </p:spPr>
        <p:txBody>
          <a:bodyPr wrap="square" rtlCol="0">
            <a:spAutoFit/>
          </a:bodyPr>
          <a:lstStyle/>
          <a:p>
            <a:r>
              <a:rPr lang="en-GB" sz="2400" b="1" dirty="0" smtClean="0"/>
              <a:t>Have a go at translating one of these conversations into English.</a:t>
            </a:r>
            <a:endParaRPr lang="en-GB" sz="2400" b="1" dirty="0"/>
          </a:p>
        </p:txBody>
      </p:sp>
      <p:pic>
        <p:nvPicPr>
          <p:cNvPr id="6" name="Picture 5"/>
          <p:cNvPicPr>
            <a:picLocks noChangeAspect="1"/>
          </p:cNvPicPr>
          <p:nvPr/>
        </p:nvPicPr>
        <p:blipFill>
          <a:blip r:embed="rId2"/>
          <a:stretch>
            <a:fillRect/>
          </a:stretch>
        </p:blipFill>
        <p:spPr>
          <a:xfrm>
            <a:off x="742864" y="971368"/>
            <a:ext cx="7220390" cy="1552507"/>
          </a:xfrm>
          <a:prstGeom prst="rect">
            <a:avLst/>
          </a:prstGeom>
        </p:spPr>
      </p:pic>
      <p:pic>
        <p:nvPicPr>
          <p:cNvPr id="8" name="Picture 7"/>
          <p:cNvPicPr>
            <a:picLocks noChangeAspect="1"/>
          </p:cNvPicPr>
          <p:nvPr/>
        </p:nvPicPr>
        <p:blipFill>
          <a:blip r:embed="rId3"/>
          <a:stretch>
            <a:fillRect/>
          </a:stretch>
        </p:blipFill>
        <p:spPr>
          <a:xfrm>
            <a:off x="858774" y="3871174"/>
            <a:ext cx="6723491" cy="1499315"/>
          </a:xfrm>
          <a:prstGeom prst="rect">
            <a:avLst/>
          </a:prstGeom>
        </p:spPr>
      </p:pic>
      <p:pic>
        <p:nvPicPr>
          <p:cNvPr id="10" name="Picture 9"/>
          <p:cNvPicPr>
            <a:picLocks noChangeAspect="1"/>
          </p:cNvPicPr>
          <p:nvPr/>
        </p:nvPicPr>
        <p:blipFill>
          <a:blip r:embed="rId4"/>
          <a:stretch>
            <a:fillRect/>
          </a:stretch>
        </p:blipFill>
        <p:spPr>
          <a:xfrm rot="1492669">
            <a:off x="7522306" y="1530836"/>
            <a:ext cx="4986374" cy="1935188"/>
          </a:xfrm>
          <a:prstGeom prst="rect">
            <a:avLst/>
          </a:prstGeom>
        </p:spPr>
      </p:pic>
    </p:spTree>
    <p:extLst>
      <p:ext uri="{BB962C8B-B14F-4D97-AF65-F5344CB8AC3E}">
        <p14:creationId xmlns:p14="http://schemas.microsoft.com/office/powerpoint/2010/main" val="426026006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034862" y="164717"/>
            <a:ext cx="7997780" cy="6474393"/>
          </a:xfrm>
          <a:prstGeom prst="rect">
            <a:avLst/>
          </a:prstGeom>
        </p:spPr>
      </p:pic>
      <p:sp>
        <p:nvSpPr>
          <p:cNvPr id="2" name="TextBox 1"/>
          <p:cNvSpPr txBox="1"/>
          <p:nvPr/>
        </p:nvSpPr>
        <p:spPr>
          <a:xfrm>
            <a:off x="7720149" y="261257"/>
            <a:ext cx="3749040" cy="646331"/>
          </a:xfrm>
          <a:prstGeom prst="rect">
            <a:avLst/>
          </a:prstGeom>
          <a:noFill/>
        </p:spPr>
        <p:txBody>
          <a:bodyPr wrap="square" rtlCol="0">
            <a:spAutoFit/>
          </a:bodyPr>
          <a:lstStyle/>
          <a:p>
            <a:r>
              <a:rPr lang="en-GB" dirty="0" smtClean="0"/>
              <a:t>Read the texts and answer the questions in English</a:t>
            </a:r>
            <a:endParaRPr lang="en-GB" dirty="0"/>
          </a:p>
        </p:txBody>
      </p:sp>
    </p:spTree>
    <p:extLst>
      <p:ext uri="{BB962C8B-B14F-4D97-AF65-F5344CB8AC3E}">
        <p14:creationId xmlns:p14="http://schemas.microsoft.com/office/powerpoint/2010/main" val="14904716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21502" y="900111"/>
            <a:ext cx="9617968" cy="5870277"/>
          </a:xfrm>
          <a:prstGeom prst="rect">
            <a:avLst/>
          </a:prstGeom>
        </p:spPr>
      </p:pic>
      <p:sp>
        <p:nvSpPr>
          <p:cNvPr id="5" name="Title 1"/>
          <p:cNvSpPr>
            <a:spLocks noGrp="1"/>
          </p:cNvSpPr>
          <p:nvPr>
            <p:ph type="title"/>
          </p:nvPr>
        </p:nvSpPr>
        <p:spPr>
          <a:xfrm>
            <a:off x="438955" y="0"/>
            <a:ext cx="10515600" cy="1325563"/>
          </a:xfrm>
        </p:spPr>
        <p:txBody>
          <a:bodyPr>
            <a:normAutofit/>
          </a:bodyPr>
          <a:lstStyle/>
          <a:p>
            <a:r>
              <a:rPr lang="en-GB" sz="3000" b="1" dirty="0" smtClean="0"/>
              <a:t>Write numbers 1-6 and answer the questions using the emails in the picture.</a:t>
            </a:r>
            <a:endParaRPr lang="en-GB" sz="3000" b="1" dirty="0"/>
          </a:p>
        </p:txBody>
      </p:sp>
    </p:spTree>
    <p:extLst>
      <p:ext uri="{BB962C8B-B14F-4D97-AF65-F5344CB8AC3E}">
        <p14:creationId xmlns:p14="http://schemas.microsoft.com/office/powerpoint/2010/main" val="147304074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C9D09A6-BFC1-4853-8100-108070415DD5}"/>
              </a:ext>
            </a:extLst>
          </p:cNvPr>
          <p:cNvPicPr>
            <a:picLocks noChangeAspect="1"/>
          </p:cNvPicPr>
          <p:nvPr/>
        </p:nvPicPr>
        <p:blipFill>
          <a:blip r:embed="rId2"/>
          <a:stretch>
            <a:fillRect/>
          </a:stretch>
        </p:blipFill>
        <p:spPr>
          <a:xfrm>
            <a:off x="6344239" y="2083839"/>
            <a:ext cx="4744073" cy="4233173"/>
          </a:xfrm>
          <a:prstGeom prst="rect">
            <a:avLst/>
          </a:prstGeom>
        </p:spPr>
      </p:pic>
      <p:pic>
        <p:nvPicPr>
          <p:cNvPr id="2" name="Picture 1"/>
          <p:cNvPicPr>
            <a:picLocks noChangeAspect="1"/>
          </p:cNvPicPr>
          <p:nvPr/>
        </p:nvPicPr>
        <p:blipFill>
          <a:blip r:embed="rId3"/>
          <a:stretch>
            <a:fillRect/>
          </a:stretch>
        </p:blipFill>
        <p:spPr>
          <a:xfrm>
            <a:off x="1871059" y="351687"/>
            <a:ext cx="4290256" cy="652865"/>
          </a:xfrm>
          <a:prstGeom prst="rect">
            <a:avLst/>
          </a:prstGeom>
        </p:spPr>
      </p:pic>
      <p:sp>
        <p:nvSpPr>
          <p:cNvPr id="4" name="Content Placeholder 3"/>
          <p:cNvSpPr>
            <a:spLocks noGrp="1"/>
          </p:cNvSpPr>
          <p:nvPr>
            <p:ph idx="1"/>
          </p:nvPr>
        </p:nvSpPr>
        <p:spPr>
          <a:xfrm>
            <a:off x="773806" y="1387743"/>
            <a:ext cx="10515600" cy="4351338"/>
          </a:xfrm>
        </p:spPr>
        <p:txBody>
          <a:bodyPr/>
          <a:lstStyle/>
          <a:p>
            <a:r>
              <a:rPr lang="en-GB" dirty="0" smtClean="0"/>
              <a:t>These are the two stem-changing verbs that you need to know for this topic.</a:t>
            </a:r>
          </a:p>
          <a:p>
            <a:endParaRPr lang="en-GB" dirty="0" smtClean="0"/>
          </a:p>
          <a:p>
            <a:r>
              <a:rPr lang="en-GB" dirty="0" smtClean="0"/>
              <a:t>Make a note of these 2 verbs.</a:t>
            </a:r>
          </a:p>
          <a:p>
            <a:endParaRPr lang="en-GB" dirty="0"/>
          </a:p>
          <a:p>
            <a:r>
              <a:rPr lang="en-GB" dirty="0" smtClean="0">
                <a:solidFill>
                  <a:srgbClr val="7030A0"/>
                </a:solidFill>
              </a:rPr>
              <a:t>No </a:t>
            </a:r>
            <a:r>
              <a:rPr lang="en-GB" dirty="0" err="1" smtClean="0">
                <a:solidFill>
                  <a:srgbClr val="7030A0"/>
                </a:solidFill>
              </a:rPr>
              <a:t>puedo</a:t>
            </a:r>
            <a:r>
              <a:rPr lang="en-GB" dirty="0" smtClean="0">
                <a:solidFill>
                  <a:srgbClr val="7030A0"/>
                </a:solidFill>
              </a:rPr>
              <a:t> = I can’t</a:t>
            </a:r>
          </a:p>
          <a:p>
            <a:r>
              <a:rPr lang="en-GB" dirty="0" smtClean="0">
                <a:solidFill>
                  <a:srgbClr val="7030A0"/>
                </a:solidFill>
              </a:rPr>
              <a:t>¿</a:t>
            </a:r>
            <a:r>
              <a:rPr lang="en-GB" dirty="0" err="1" smtClean="0">
                <a:solidFill>
                  <a:srgbClr val="7030A0"/>
                </a:solidFill>
              </a:rPr>
              <a:t>Quieres</a:t>
            </a:r>
            <a:r>
              <a:rPr lang="en-GB" dirty="0" smtClean="0">
                <a:solidFill>
                  <a:srgbClr val="7030A0"/>
                </a:solidFill>
              </a:rPr>
              <a:t> …? = Do you want …?</a:t>
            </a:r>
          </a:p>
          <a:p>
            <a:endParaRPr lang="en-GB" dirty="0" smtClean="0"/>
          </a:p>
        </p:txBody>
      </p:sp>
      <p:sp>
        <p:nvSpPr>
          <p:cNvPr id="3" name="TextBox 2"/>
          <p:cNvSpPr txBox="1"/>
          <p:nvPr/>
        </p:nvSpPr>
        <p:spPr>
          <a:xfrm>
            <a:off x="7817476" y="2794716"/>
            <a:ext cx="1378040" cy="369332"/>
          </a:xfrm>
          <a:prstGeom prst="rect">
            <a:avLst/>
          </a:prstGeom>
          <a:noFill/>
        </p:spPr>
        <p:txBody>
          <a:bodyPr wrap="square" rtlCol="0">
            <a:spAutoFit/>
          </a:bodyPr>
          <a:lstStyle/>
          <a:p>
            <a:r>
              <a:rPr lang="en-GB" dirty="0" smtClean="0"/>
              <a:t>I want</a:t>
            </a:r>
            <a:endParaRPr lang="en-GB" dirty="0"/>
          </a:p>
        </p:txBody>
      </p:sp>
      <p:sp>
        <p:nvSpPr>
          <p:cNvPr id="6" name="TextBox 5"/>
          <p:cNvSpPr txBox="1"/>
          <p:nvPr/>
        </p:nvSpPr>
        <p:spPr>
          <a:xfrm>
            <a:off x="10662274" y="5204141"/>
            <a:ext cx="1378040" cy="369332"/>
          </a:xfrm>
          <a:prstGeom prst="rect">
            <a:avLst/>
          </a:prstGeom>
          <a:noFill/>
        </p:spPr>
        <p:txBody>
          <a:bodyPr wrap="square" rtlCol="0">
            <a:spAutoFit/>
          </a:bodyPr>
          <a:lstStyle/>
          <a:p>
            <a:r>
              <a:rPr lang="en-GB" dirty="0" smtClean="0"/>
              <a:t>You (</a:t>
            </a:r>
            <a:r>
              <a:rPr lang="en-GB" dirty="0" err="1" smtClean="0"/>
              <a:t>pl</a:t>
            </a:r>
            <a:r>
              <a:rPr lang="en-GB" dirty="0" smtClean="0"/>
              <a:t>) can</a:t>
            </a:r>
            <a:endParaRPr lang="en-GB" dirty="0"/>
          </a:p>
        </p:txBody>
      </p:sp>
      <p:sp>
        <p:nvSpPr>
          <p:cNvPr id="8" name="TextBox 7"/>
          <p:cNvSpPr txBox="1"/>
          <p:nvPr/>
        </p:nvSpPr>
        <p:spPr>
          <a:xfrm>
            <a:off x="7817475" y="4002375"/>
            <a:ext cx="1725769" cy="369332"/>
          </a:xfrm>
          <a:prstGeom prst="rect">
            <a:avLst/>
          </a:prstGeom>
          <a:noFill/>
        </p:spPr>
        <p:txBody>
          <a:bodyPr wrap="square" rtlCol="0">
            <a:spAutoFit/>
          </a:bodyPr>
          <a:lstStyle/>
          <a:p>
            <a:r>
              <a:rPr lang="en-GB" dirty="0" smtClean="0"/>
              <a:t>He/she/it wants</a:t>
            </a:r>
            <a:endParaRPr lang="en-GB" dirty="0"/>
          </a:p>
        </p:txBody>
      </p:sp>
      <p:sp>
        <p:nvSpPr>
          <p:cNvPr id="9" name="TextBox 8"/>
          <p:cNvSpPr txBox="1"/>
          <p:nvPr/>
        </p:nvSpPr>
        <p:spPr>
          <a:xfrm>
            <a:off x="8027255" y="4570232"/>
            <a:ext cx="1378040" cy="369332"/>
          </a:xfrm>
          <a:prstGeom prst="rect">
            <a:avLst/>
          </a:prstGeom>
          <a:noFill/>
        </p:spPr>
        <p:txBody>
          <a:bodyPr wrap="square" rtlCol="0">
            <a:spAutoFit/>
          </a:bodyPr>
          <a:lstStyle/>
          <a:p>
            <a:r>
              <a:rPr lang="en-GB" dirty="0" smtClean="0"/>
              <a:t>We want</a:t>
            </a:r>
            <a:endParaRPr lang="en-GB" dirty="0"/>
          </a:p>
        </p:txBody>
      </p:sp>
      <p:sp>
        <p:nvSpPr>
          <p:cNvPr id="10" name="TextBox 9"/>
          <p:cNvSpPr txBox="1"/>
          <p:nvPr/>
        </p:nvSpPr>
        <p:spPr>
          <a:xfrm>
            <a:off x="7817475" y="5152155"/>
            <a:ext cx="1587819" cy="369332"/>
          </a:xfrm>
          <a:prstGeom prst="rect">
            <a:avLst/>
          </a:prstGeom>
          <a:noFill/>
        </p:spPr>
        <p:txBody>
          <a:bodyPr wrap="square" rtlCol="0">
            <a:spAutoFit/>
          </a:bodyPr>
          <a:lstStyle/>
          <a:p>
            <a:r>
              <a:rPr lang="en-GB" dirty="0" smtClean="0"/>
              <a:t>You (</a:t>
            </a:r>
            <a:r>
              <a:rPr lang="en-GB" dirty="0" err="1" smtClean="0"/>
              <a:t>pl</a:t>
            </a:r>
            <a:r>
              <a:rPr lang="en-GB" dirty="0" smtClean="0"/>
              <a:t>) want</a:t>
            </a:r>
            <a:endParaRPr lang="en-GB" dirty="0"/>
          </a:p>
        </p:txBody>
      </p:sp>
      <p:sp>
        <p:nvSpPr>
          <p:cNvPr id="11" name="TextBox 10"/>
          <p:cNvSpPr txBox="1"/>
          <p:nvPr/>
        </p:nvSpPr>
        <p:spPr>
          <a:xfrm>
            <a:off x="7817476" y="5777196"/>
            <a:ext cx="1378040" cy="369332"/>
          </a:xfrm>
          <a:prstGeom prst="rect">
            <a:avLst/>
          </a:prstGeom>
          <a:noFill/>
        </p:spPr>
        <p:txBody>
          <a:bodyPr wrap="square" rtlCol="0">
            <a:spAutoFit/>
          </a:bodyPr>
          <a:lstStyle/>
          <a:p>
            <a:r>
              <a:rPr lang="en-GB" dirty="0" smtClean="0"/>
              <a:t>They want</a:t>
            </a:r>
            <a:endParaRPr lang="en-GB" dirty="0"/>
          </a:p>
        </p:txBody>
      </p:sp>
      <p:sp>
        <p:nvSpPr>
          <p:cNvPr id="12" name="TextBox 11"/>
          <p:cNvSpPr txBox="1"/>
          <p:nvPr/>
        </p:nvSpPr>
        <p:spPr>
          <a:xfrm>
            <a:off x="10656670" y="2791829"/>
            <a:ext cx="1378040" cy="369332"/>
          </a:xfrm>
          <a:prstGeom prst="rect">
            <a:avLst/>
          </a:prstGeom>
          <a:noFill/>
        </p:spPr>
        <p:txBody>
          <a:bodyPr wrap="square" rtlCol="0">
            <a:spAutoFit/>
          </a:bodyPr>
          <a:lstStyle/>
          <a:p>
            <a:r>
              <a:rPr lang="en-GB" dirty="0" smtClean="0"/>
              <a:t>I can</a:t>
            </a:r>
            <a:endParaRPr lang="en-GB" dirty="0"/>
          </a:p>
        </p:txBody>
      </p:sp>
      <p:sp>
        <p:nvSpPr>
          <p:cNvPr id="13" name="TextBox 12"/>
          <p:cNvSpPr txBox="1"/>
          <p:nvPr/>
        </p:nvSpPr>
        <p:spPr>
          <a:xfrm>
            <a:off x="10813960" y="3379933"/>
            <a:ext cx="1378040" cy="369332"/>
          </a:xfrm>
          <a:prstGeom prst="rect">
            <a:avLst/>
          </a:prstGeom>
          <a:noFill/>
        </p:spPr>
        <p:txBody>
          <a:bodyPr wrap="square" rtlCol="0">
            <a:spAutoFit/>
          </a:bodyPr>
          <a:lstStyle/>
          <a:p>
            <a:r>
              <a:rPr lang="en-GB" dirty="0" smtClean="0"/>
              <a:t>You can</a:t>
            </a:r>
            <a:endParaRPr lang="en-GB" dirty="0"/>
          </a:p>
        </p:txBody>
      </p:sp>
      <p:sp>
        <p:nvSpPr>
          <p:cNvPr id="14" name="TextBox 13"/>
          <p:cNvSpPr txBox="1"/>
          <p:nvPr/>
        </p:nvSpPr>
        <p:spPr>
          <a:xfrm>
            <a:off x="10656670" y="4002375"/>
            <a:ext cx="1535330" cy="369332"/>
          </a:xfrm>
          <a:prstGeom prst="rect">
            <a:avLst/>
          </a:prstGeom>
          <a:noFill/>
        </p:spPr>
        <p:txBody>
          <a:bodyPr wrap="square" rtlCol="0">
            <a:spAutoFit/>
          </a:bodyPr>
          <a:lstStyle/>
          <a:p>
            <a:r>
              <a:rPr lang="en-GB" dirty="0" smtClean="0"/>
              <a:t>He/she/it can</a:t>
            </a:r>
            <a:endParaRPr lang="en-GB" dirty="0"/>
          </a:p>
        </p:txBody>
      </p:sp>
      <p:sp>
        <p:nvSpPr>
          <p:cNvPr id="15" name="TextBox 14"/>
          <p:cNvSpPr txBox="1"/>
          <p:nvPr/>
        </p:nvSpPr>
        <p:spPr>
          <a:xfrm>
            <a:off x="10813960" y="4565247"/>
            <a:ext cx="1378040" cy="369332"/>
          </a:xfrm>
          <a:prstGeom prst="rect">
            <a:avLst/>
          </a:prstGeom>
          <a:noFill/>
        </p:spPr>
        <p:txBody>
          <a:bodyPr wrap="square" rtlCol="0">
            <a:spAutoFit/>
          </a:bodyPr>
          <a:lstStyle/>
          <a:p>
            <a:r>
              <a:rPr lang="en-GB" dirty="0" smtClean="0"/>
              <a:t>We can</a:t>
            </a:r>
            <a:endParaRPr lang="en-GB" dirty="0"/>
          </a:p>
        </p:txBody>
      </p:sp>
      <p:sp>
        <p:nvSpPr>
          <p:cNvPr id="16" name="TextBox 15"/>
          <p:cNvSpPr txBox="1"/>
          <p:nvPr/>
        </p:nvSpPr>
        <p:spPr>
          <a:xfrm>
            <a:off x="7922364" y="3373926"/>
            <a:ext cx="1378040" cy="369332"/>
          </a:xfrm>
          <a:prstGeom prst="rect">
            <a:avLst/>
          </a:prstGeom>
          <a:noFill/>
        </p:spPr>
        <p:txBody>
          <a:bodyPr wrap="square" rtlCol="0">
            <a:spAutoFit/>
          </a:bodyPr>
          <a:lstStyle/>
          <a:p>
            <a:r>
              <a:rPr lang="en-GB" dirty="0" smtClean="0"/>
              <a:t>You want</a:t>
            </a:r>
            <a:endParaRPr lang="en-GB" dirty="0"/>
          </a:p>
        </p:txBody>
      </p:sp>
      <p:sp>
        <p:nvSpPr>
          <p:cNvPr id="17" name="TextBox 16"/>
          <p:cNvSpPr txBox="1"/>
          <p:nvPr/>
        </p:nvSpPr>
        <p:spPr>
          <a:xfrm>
            <a:off x="10818790" y="5823977"/>
            <a:ext cx="1378040" cy="369332"/>
          </a:xfrm>
          <a:prstGeom prst="rect">
            <a:avLst/>
          </a:prstGeom>
          <a:noFill/>
        </p:spPr>
        <p:txBody>
          <a:bodyPr wrap="square" rtlCol="0">
            <a:spAutoFit/>
          </a:bodyPr>
          <a:lstStyle/>
          <a:p>
            <a:r>
              <a:rPr lang="en-GB" dirty="0" smtClean="0"/>
              <a:t>They can</a:t>
            </a:r>
            <a:endParaRPr lang="en-GB" dirty="0"/>
          </a:p>
        </p:txBody>
      </p:sp>
      <p:sp>
        <p:nvSpPr>
          <p:cNvPr id="18" name="TextBox 17"/>
          <p:cNvSpPr txBox="1"/>
          <p:nvPr/>
        </p:nvSpPr>
        <p:spPr>
          <a:xfrm>
            <a:off x="7890703" y="2212793"/>
            <a:ext cx="1378040" cy="369332"/>
          </a:xfrm>
          <a:prstGeom prst="rect">
            <a:avLst/>
          </a:prstGeom>
          <a:noFill/>
        </p:spPr>
        <p:txBody>
          <a:bodyPr wrap="square" rtlCol="0">
            <a:spAutoFit/>
          </a:bodyPr>
          <a:lstStyle/>
          <a:p>
            <a:r>
              <a:rPr lang="en-GB" b="1" dirty="0" smtClean="0"/>
              <a:t>to want</a:t>
            </a:r>
            <a:endParaRPr lang="en-GB" b="1" dirty="0"/>
          </a:p>
        </p:txBody>
      </p:sp>
      <p:sp>
        <p:nvSpPr>
          <p:cNvPr id="19" name="TextBox 18"/>
          <p:cNvSpPr txBox="1"/>
          <p:nvPr/>
        </p:nvSpPr>
        <p:spPr>
          <a:xfrm>
            <a:off x="10656670" y="2212793"/>
            <a:ext cx="1378040" cy="369332"/>
          </a:xfrm>
          <a:prstGeom prst="rect">
            <a:avLst/>
          </a:prstGeom>
          <a:noFill/>
        </p:spPr>
        <p:txBody>
          <a:bodyPr wrap="square" rtlCol="0">
            <a:spAutoFit/>
          </a:bodyPr>
          <a:lstStyle/>
          <a:p>
            <a:r>
              <a:rPr lang="en-GB" b="1" dirty="0" smtClean="0"/>
              <a:t>to be able</a:t>
            </a:r>
            <a:endParaRPr lang="en-GB" b="1" dirty="0"/>
          </a:p>
        </p:txBody>
      </p:sp>
    </p:spTree>
    <p:extLst>
      <p:ext uri="{BB962C8B-B14F-4D97-AF65-F5344CB8AC3E}">
        <p14:creationId xmlns:p14="http://schemas.microsoft.com/office/powerpoint/2010/main" val="349741603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49801"/>
          <a:stretch/>
        </p:blipFill>
        <p:spPr>
          <a:xfrm>
            <a:off x="5662612" y="4146997"/>
            <a:ext cx="6244235" cy="2531440"/>
          </a:xfrm>
          <a:prstGeom prst="rect">
            <a:avLst/>
          </a:prstGeom>
        </p:spPr>
      </p:pic>
      <p:pic>
        <p:nvPicPr>
          <p:cNvPr id="5" name="Picture 4"/>
          <p:cNvPicPr>
            <a:picLocks noChangeAspect="1"/>
          </p:cNvPicPr>
          <p:nvPr/>
        </p:nvPicPr>
        <p:blipFill>
          <a:blip r:embed="rId3"/>
          <a:stretch>
            <a:fillRect/>
          </a:stretch>
        </p:blipFill>
        <p:spPr>
          <a:xfrm>
            <a:off x="133551" y="310303"/>
            <a:ext cx="5356133" cy="6162072"/>
          </a:xfrm>
          <a:prstGeom prst="rect">
            <a:avLst/>
          </a:prstGeom>
        </p:spPr>
      </p:pic>
      <p:pic>
        <p:nvPicPr>
          <p:cNvPr id="6" name="Picture 5"/>
          <p:cNvPicPr>
            <a:picLocks noChangeAspect="1"/>
          </p:cNvPicPr>
          <p:nvPr/>
        </p:nvPicPr>
        <p:blipFill rotWithShape="1">
          <a:blip r:embed="rId4"/>
          <a:srcRect l="7785"/>
          <a:stretch/>
        </p:blipFill>
        <p:spPr>
          <a:xfrm>
            <a:off x="5499274" y="1128846"/>
            <a:ext cx="6570909" cy="2850256"/>
          </a:xfrm>
          <a:prstGeom prst="rect">
            <a:avLst/>
          </a:prstGeom>
        </p:spPr>
      </p:pic>
      <p:sp>
        <p:nvSpPr>
          <p:cNvPr id="7" name="TextBox 6"/>
          <p:cNvSpPr txBox="1"/>
          <p:nvPr/>
        </p:nvSpPr>
        <p:spPr>
          <a:xfrm>
            <a:off x="5499274" y="90152"/>
            <a:ext cx="6297774" cy="830997"/>
          </a:xfrm>
          <a:prstGeom prst="rect">
            <a:avLst/>
          </a:prstGeom>
          <a:noFill/>
        </p:spPr>
        <p:txBody>
          <a:bodyPr wrap="square" rtlCol="0">
            <a:spAutoFit/>
          </a:bodyPr>
          <a:lstStyle/>
          <a:p>
            <a:r>
              <a:rPr lang="en-GB" sz="2400" b="1" dirty="0" smtClean="0"/>
              <a:t>Copy and complete the grid using the transcript of the listening track provided.</a:t>
            </a:r>
            <a:endParaRPr lang="en-GB" sz="2400" b="1" dirty="0"/>
          </a:p>
        </p:txBody>
      </p:sp>
    </p:spTree>
    <p:extLst>
      <p:ext uri="{BB962C8B-B14F-4D97-AF65-F5344CB8AC3E}">
        <p14:creationId xmlns:p14="http://schemas.microsoft.com/office/powerpoint/2010/main" val="19528876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5243" y="256435"/>
            <a:ext cx="2784930" cy="369332"/>
          </a:xfrm>
          <a:prstGeom prst="rect">
            <a:avLst/>
          </a:prstGeom>
        </p:spPr>
        <p:txBody>
          <a:bodyPr wrap="none">
            <a:spAutoFit/>
          </a:bodyPr>
          <a:lstStyle/>
          <a:p>
            <a:r>
              <a:rPr lang="en-GB" b="1" u="sng" dirty="0"/>
              <a:t>WEEK </a:t>
            </a:r>
            <a:r>
              <a:rPr lang="en-GB" b="1" u="sng" dirty="0" smtClean="0"/>
              <a:t>3 </a:t>
            </a:r>
            <a:r>
              <a:rPr lang="en-GB" b="1" u="sng" dirty="0"/>
              <a:t>– w/c </a:t>
            </a:r>
            <a:r>
              <a:rPr lang="en-GB" b="1" u="sng" dirty="0" smtClean="0"/>
              <a:t>17th January</a:t>
            </a:r>
            <a:endParaRPr lang="en-GB" b="1" u="sng" dirty="0"/>
          </a:p>
        </p:txBody>
      </p:sp>
      <p:sp>
        <p:nvSpPr>
          <p:cNvPr id="3" name="TextBox 2"/>
          <p:cNvSpPr txBox="1"/>
          <p:nvPr/>
        </p:nvSpPr>
        <p:spPr>
          <a:xfrm>
            <a:off x="142993" y="659000"/>
            <a:ext cx="6954591" cy="369332"/>
          </a:xfrm>
          <a:prstGeom prst="rect">
            <a:avLst/>
          </a:prstGeom>
          <a:noFill/>
        </p:spPr>
        <p:txBody>
          <a:bodyPr wrap="square" rtlCol="0">
            <a:spAutoFit/>
          </a:bodyPr>
          <a:lstStyle/>
          <a:p>
            <a:r>
              <a:rPr lang="en-GB" dirty="0" smtClean="0"/>
              <a:t>Copy this vocab in to your book and spend some time trying to learn it.. </a:t>
            </a:r>
            <a:endParaRPr lang="en-GB" dirty="0"/>
          </a:p>
        </p:txBody>
      </p:sp>
      <p:pic>
        <p:nvPicPr>
          <p:cNvPr id="4" name="Picture 3"/>
          <p:cNvPicPr>
            <a:picLocks noChangeAspect="1"/>
          </p:cNvPicPr>
          <p:nvPr/>
        </p:nvPicPr>
        <p:blipFill>
          <a:blip r:embed="rId2"/>
          <a:stretch>
            <a:fillRect/>
          </a:stretch>
        </p:blipFill>
        <p:spPr>
          <a:xfrm>
            <a:off x="847994" y="1940684"/>
            <a:ext cx="10436158" cy="2296465"/>
          </a:xfrm>
          <a:prstGeom prst="rect">
            <a:avLst/>
          </a:prstGeom>
        </p:spPr>
      </p:pic>
    </p:spTree>
    <p:extLst>
      <p:ext uri="{BB962C8B-B14F-4D97-AF65-F5344CB8AC3E}">
        <p14:creationId xmlns:p14="http://schemas.microsoft.com/office/powerpoint/2010/main" val="24962138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p:cNvSpPr>
            <a:spLocks noGrp="1"/>
          </p:cNvSpPr>
          <p:nvPr>
            <p:ph type="title"/>
          </p:nvPr>
        </p:nvSpPr>
        <p:spPr>
          <a:xfrm>
            <a:off x="2639616" y="188640"/>
            <a:ext cx="7149480" cy="220886"/>
          </a:xfrm>
        </p:spPr>
        <p:txBody>
          <a:bodyPr>
            <a:noAutofit/>
          </a:bodyPr>
          <a:lstStyle/>
          <a:p>
            <a:r>
              <a:rPr lang="en-GB" sz="3200" b="1" u="sng" dirty="0" smtClean="0"/>
              <a:t>Read through the vocab</a:t>
            </a:r>
            <a:endParaRPr lang="fr-FR" sz="3200" b="1" u="sng" dirty="0"/>
          </a:p>
        </p:txBody>
      </p:sp>
      <p:pic>
        <p:nvPicPr>
          <p:cNvPr id="1026" name="Picture 2" descr="Image result for bath in a bathroom"/>
          <p:cNvPicPr>
            <a:picLocks noChangeAspect="1" noChangeArrowheads="1"/>
          </p:cNvPicPr>
          <p:nvPr/>
        </p:nvPicPr>
        <p:blipFill>
          <a:blip r:embed="rId2" cstate="print"/>
          <a:srcRect t="13814" r="3304" b="17117"/>
          <a:stretch>
            <a:fillRect/>
          </a:stretch>
        </p:blipFill>
        <p:spPr bwMode="auto">
          <a:xfrm>
            <a:off x="1991544" y="620688"/>
            <a:ext cx="2088232" cy="1491594"/>
          </a:xfrm>
          <a:prstGeom prst="rect">
            <a:avLst/>
          </a:prstGeom>
          <a:noFill/>
        </p:spPr>
      </p:pic>
      <p:sp>
        <p:nvSpPr>
          <p:cNvPr id="1028" name="AutoShape 4" descr="Image result for shower"/>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030" name="AutoShape 6" descr="Image result for shower"/>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1032" name="Picture 8" descr="Image result for shower"/>
          <p:cNvPicPr>
            <a:picLocks noChangeAspect="1" noChangeArrowheads="1"/>
          </p:cNvPicPr>
          <p:nvPr/>
        </p:nvPicPr>
        <p:blipFill>
          <a:blip r:embed="rId3" cstate="print"/>
          <a:srcRect l="36246"/>
          <a:stretch>
            <a:fillRect/>
          </a:stretch>
        </p:blipFill>
        <p:spPr bwMode="auto">
          <a:xfrm>
            <a:off x="5303912" y="620688"/>
            <a:ext cx="1178606" cy="1570112"/>
          </a:xfrm>
          <a:prstGeom prst="rect">
            <a:avLst/>
          </a:prstGeom>
          <a:noFill/>
        </p:spPr>
      </p:pic>
      <p:pic>
        <p:nvPicPr>
          <p:cNvPr id="1034" name="Picture 10" descr="Image result for washing face"/>
          <p:cNvPicPr>
            <a:picLocks noChangeAspect="1" noChangeArrowheads="1"/>
          </p:cNvPicPr>
          <p:nvPr/>
        </p:nvPicPr>
        <p:blipFill>
          <a:blip r:embed="rId4" cstate="print"/>
          <a:srcRect l="14516" r="12903"/>
          <a:stretch>
            <a:fillRect/>
          </a:stretch>
        </p:blipFill>
        <p:spPr bwMode="auto">
          <a:xfrm>
            <a:off x="7824192" y="620689"/>
            <a:ext cx="1944216" cy="1506767"/>
          </a:xfrm>
          <a:prstGeom prst="rect">
            <a:avLst/>
          </a:prstGeom>
          <a:noFill/>
        </p:spPr>
      </p:pic>
      <p:pic>
        <p:nvPicPr>
          <p:cNvPr id="1036" name="Picture 12" descr="Image result for clothes"/>
          <p:cNvPicPr>
            <a:picLocks noChangeAspect="1" noChangeArrowheads="1"/>
          </p:cNvPicPr>
          <p:nvPr/>
        </p:nvPicPr>
        <p:blipFill>
          <a:blip r:embed="rId5" cstate="print"/>
          <a:srcRect/>
          <a:stretch>
            <a:fillRect/>
          </a:stretch>
        </p:blipFill>
        <p:spPr bwMode="auto">
          <a:xfrm>
            <a:off x="1991544" y="2924944"/>
            <a:ext cx="1489348" cy="1489348"/>
          </a:xfrm>
          <a:prstGeom prst="rect">
            <a:avLst/>
          </a:prstGeom>
          <a:noFill/>
        </p:spPr>
      </p:pic>
      <p:pic>
        <p:nvPicPr>
          <p:cNvPr id="1038" name="Picture 14" descr="Image result for doing hair"/>
          <p:cNvPicPr>
            <a:picLocks noChangeAspect="1" noChangeArrowheads="1"/>
          </p:cNvPicPr>
          <p:nvPr/>
        </p:nvPicPr>
        <p:blipFill>
          <a:blip r:embed="rId6" cstate="print"/>
          <a:srcRect/>
          <a:stretch>
            <a:fillRect/>
          </a:stretch>
        </p:blipFill>
        <p:spPr bwMode="auto">
          <a:xfrm>
            <a:off x="4881855" y="2852936"/>
            <a:ext cx="1941646" cy="1456235"/>
          </a:xfrm>
          <a:prstGeom prst="rect">
            <a:avLst/>
          </a:prstGeom>
          <a:noFill/>
        </p:spPr>
      </p:pic>
      <p:pic>
        <p:nvPicPr>
          <p:cNvPr id="1040" name="Picture 16" descr="Image result for doing makeup"/>
          <p:cNvPicPr>
            <a:picLocks noChangeAspect="1" noChangeArrowheads="1"/>
          </p:cNvPicPr>
          <p:nvPr/>
        </p:nvPicPr>
        <p:blipFill>
          <a:blip r:embed="rId7" cstate="print"/>
          <a:srcRect/>
          <a:stretch>
            <a:fillRect/>
          </a:stretch>
        </p:blipFill>
        <p:spPr bwMode="auto">
          <a:xfrm>
            <a:off x="8040216" y="2780929"/>
            <a:ext cx="1699268" cy="1132137"/>
          </a:xfrm>
          <a:prstGeom prst="rect">
            <a:avLst/>
          </a:prstGeom>
          <a:noFill/>
        </p:spPr>
      </p:pic>
      <p:pic>
        <p:nvPicPr>
          <p:cNvPr id="1042" name="Picture 18" descr="Image result for putting gel on hair"/>
          <p:cNvPicPr>
            <a:picLocks noChangeAspect="1" noChangeArrowheads="1"/>
          </p:cNvPicPr>
          <p:nvPr/>
        </p:nvPicPr>
        <p:blipFill>
          <a:blip r:embed="rId8" cstate="print"/>
          <a:srcRect/>
          <a:stretch>
            <a:fillRect/>
          </a:stretch>
        </p:blipFill>
        <p:spPr bwMode="auto">
          <a:xfrm>
            <a:off x="2063552" y="5013176"/>
            <a:ext cx="913656" cy="1378360"/>
          </a:xfrm>
          <a:prstGeom prst="rect">
            <a:avLst/>
          </a:prstGeom>
          <a:noFill/>
        </p:spPr>
      </p:pic>
      <p:pic>
        <p:nvPicPr>
          <p:cNvPr id="1044" name="Picture 20" descr="Image result for straightening hair"/>
          <p:cNvPicPr>
            <a:picLocks noChangeAspect="1" noChangeArrowheads="1"/>
          </p:cNvPicPr>
          <p:nvPr/>
        </p:nvPicPr>
        <p:blipFill>
          <a:blip r:embed="rId9" cstate="print"/>
          <a:srcRect/>
          <a:stretch>
            <a:fillRect/>
          </a:stretch>
        </p:blipFill>
        <p:spPr bwMode="auto">
          <a:xfrm>
            <a:off x="6096000" y="5013176"/>
            <a:ext cx="1873052" cy="1057368"/>
          </a:xfrm>
          <a:prstGeom prst="rect">
            <a:avLst/>
          </a:prstGeom>
          <a:noFill/>
        </p:spPr>
      </p:pic>
      <p:grpSp>
        <p:nvGrpSpPr>
          <p:cNvPr id="3" name="Group 2"/>
          <p:cNvGrpSpPr/>
          <p:nvPr/>
        </p:nvGrpSpPr>
        <p:grpSpPr>
          <a:xfrm>
            <a:off x="1919536" y="2132856"/>
            <a:ext cx="2088232" cy="760150"/>
            <a:chOff x="1919536" y="2132856"/>
            <a:chExt cx="2088232" cy="760150"/>
          </a:xfrm>
        </p:grpSpPr>
        <p:sp>
          <p:nvSpPr>
            <p:cNvPr id="14" name="QuadreDeText 13"/>
            <p:cNvSpPr txBox="1"/>
            <p:nvPr/>
          </p:nvSpPr>
          <p:spPr>
            <a:xfrm>
              <a:off x="1919536" y="2132856"/>
              <a:ext cx="1944216" cy="400110"/>
            </a:xfrm>
            <a:prstGeom prst="rect">
              <a:avLst/>
            </a:prstGeom>
            <a:noFill/>
          </p:spPr>
          <p:txBody>
            <a:bodyPr wrap="square" rtlCol="0">
              <a:spAutoFit/>
            </a:bodyPr>
            <a:lstStyle/>
            <a:p>
              <a:r>
                <a:rPr lang="en-GB" sz="2000" dirty="0"/>
                <a:t>Me </a:t>
              </a:r>
              <a:r>
                <a:rPr lang="en-GB" sz="2000" dirty="0" err="1"/>
                <a:t>baño</a:t>
              </a:r>
              <a:endParaRPr lang="fr-FR" sz="2000" dirty="0"/>
            </a:p>
          </p:txBody>
        </p:sp>
        <p:sp>
          <p:nvSpPr>
            <p:cNvPr id="22" name="QuadreDeText 21"/>
            <p:cNvSpPr txBox="1"/>
            <p:nvPr/>
          </p:nvSpPr>
          <p:spPr>
            <a:xfrm>
              <a:off x="2063552" y="2492896"/>
              <a:ext cx="1944216" cy="400110"/>
            </a:xfrm>
            <a:prstGeom prst="rect">
              <a:avLst/>
            </a:prstGeom>
            <a:noFill/>
          </p:spPr>
          <p:txBody>
            <a:bodyPr wrap="square" rtlCol="0">
              <a:spAutoFit/>
            </a:bodyPr>
            <a:lstStyle/>
            <a:p>
              <a:r>
                <a:rPr lang="en-GB" sz="2000" dirty="0"/>
                <a:t>I have a bath</a:t>
              </a:r>
              <a:endParaRPr lang="fr-FR" sz="2000" dirty="0"/>
            </a:p>
          </p:txBody>
        </p:sp>
      </p:grpSp>
      <p:grpSp>
        <p:nvGrpSpPr>
          <p:cNvPr id="4" name="Group 3"/>
          <p:cNvGrpSpPr/>
          <p:nvPr/>
        </p:nvGrpSpPr>
        <p:grpSpPr>
          <a:xfrm>
            <a:off x="4583832" y="2204864"/>
            <a:ext cx="2304256" cy="688142"/>
            <a:chOff x="4583832" y="2204864"/>
            <a:chExt cx="2304256" cy="688142"/>
          </a:xfrm>
        </p:grpSpPr>
        <p:sp>
          <p:nvSpPr>
            <p:cNvPr id="15" name="QuadreDeText 14"/>
            <p:cNvSpPr txBox="1"/>
            <p:nvPr/>
          </p:nvSpPr>
          <p:spPr>
            <a:xfrm>
              <a:off x="4583832" y="2204864"/>
              <a:ext cx="1944216" cy="400110"/>
            </a:xfrm>
            <a:prstGeom prst="rect">
              <a:avLst/>
            </a:prstGeom>
            <a:noFill/>
          </p:spPr>
          <p:txBody>
            <a:bodyPr wrap="square" rtlCol="0">
              <a:spAutoFit/>
            </a:bodyPr>
            <a:lstStyle/>
            <a:p>
              <a:r>
                <a:rPr lang="en-GB" sz="2000" dirty="0"/>
                <a:t>Me </a:t>
              </a:r>
              <a:r>
                <a:rPr lang="en-GB" sz="2000" dirty="0" err="1"/>
                <a:t>ducho</a:t>
              </a:r>
              <a:endParaRPr lang="fr-FR" sz="2000" dirty="0"/>
            </a:p>
          </p:txBody>
        </p:sp>
        <p:sp>
          <p:nvSpPr>
            <p:cNvPr id="23" name="QuadreDeText 22"/>
            <p:cNvSpPr txBox="1"/>
            <p:nvPr/>
          </p:nvSpPr>
          <p:spPr>
            <a:xfrm>
              <a:off x="4943872" y="2492896"/>
              <a:ext cx="1944216" cy="400110"/>
            </a:xfrm>
            <a:prstGeom prst="rect">
              <a:avLst/>
            </a:prstGeom>
            <a:noFill/>
          </p:spPr>
          <p:txBody>
            <a:bodyPr wrap="square" rtlCol="0">
              <a:spAutoFit/>
            </a:bodyPr>
            <a:lstStyle/>
            <a:p>
              <a:r>
                <a:rPr lang="en-GB" sz="2000" dirty="0"/>
                <a:t>I have a shower</a:t>
              </a:r>
              <a:endParaRPr lang="fr-FR" sz="2000" dirty="0"/>
            </a:p>
          </p:txBody>
        </p:sp>
      </p:grpSp>
      <p:grpSp>
        <p:nvGrpSpPr>
          <p:cNvPr id="5" name="Group 4"/>
          <p:cNvGrpSpPr/>
          <p:nvPr/>
        </p:nvGrpSpPr>
        <p:grpSpPr>
          <a:xfrm>
            <a:off x="7248128" y="2132856"/>
            <a:ext cx="2448272" cy="688142"/>
            <a:chOff x="7248128" y="2132856"/>
            <a:chExt cx="2448272" cy="688142"/>
          </a:xfrm>
        </p:grpSpPr>
        <p:sp>
          <p:nvSpPr>
            <p:cNvPr id="16" name="QuadreDeText 15"/>
            <p:cNvSpPr txBox="1"/>
            <p:nvPr/>
          </p:nvSpPr>
          <p:spPr>
            <a:xfrm>
              <a:off x="7248128" y="2132856"/>
              <a:ext cx="1944216" cy="400110"/>
            </a:xfrm>
            <a:prstGeom prst="rect">
              <a:avLst/>
            </a:prstGeom>
            <a:noFill/>
          </p:spPr>
          <p:txBody>
            <a:bodyPr wrap="square" rtlCol="0">
              <a:spAutoFit/>
            </a:bodyPr>
            <a:lstStyle/>
            <a:p>
              <a:r>
                <a:rPr lang="en-GB" sz="2000" dirty="0"/>
                <a:t>Me </a:t>
              </a:r>
              <a:r>
                <a:rPr lang="en-GB" sz="2000" dirty="0" err="1"/>
                <a:t>lavo</a:t>
              </a:r>
              <a:r>
                <a:rPr lang="en-GB" sz="2000" dirty="0"/>
                <a:t> la </a:t>
              </a:r>
              <a:r>
                <a:rPr lang="en-GB" sz="2000" dirty="0" err="1"/>
                <a:t>cara</a:t>
              </a:r>
              <a:endParaRPr lang="fr-FR" sz="2000" dirty="0"/>
            </a:p>
          </p:txBody>
        </p:sp>
        <p:sp>
          <p:nvSpPr>
            <p:cNvPr id="24" name="QuadreDeText 23"/>
            <p:cNvSpPr txBox="1"/>
            <p:nvPr/>
          </p:nvSpPr>
          <p:spPr>
            <a:xfrm>
              <a:off x="7752184" y="2420888"/>
              <a:ext cx="1944216" cy="400110"/>
            </a:xfrm>
            <a:prstGeom prst="rect">
              <a:avLst/>
            </a:prstGeom>
            <a:noFill/>
          </p:spPr>
          <p:txBody>
            <a:bodyPr wrap="square" rtlCol="0">
              <a:spAutoFit/>
            </a:bodyPr>
            <a:lstStyle/>
            <a:p>
              <a:r>
                <a:rPr lang="en-GB" sz="2000" dirty="0"/>
                <a:t>I wash my face</a:t>
              </a:r>
              <a:endParaRPr lang="fr-FR" sz="2000" dirty="0"/>
            </a:p>
          </p:txBody>
        </p:sp>
      </p:grpSp>
      <p:grpSp>
        <p:nvGrpSpPr>
          <p:cNvPr id="6" name="Group 5"/>
          <p:cNvGrpSpPr/>
          <p:nvPr/>
        </p:nvGrpSpPr>
        <p:grpSpPr>
          <a:xfrm>
            <a:off x="1775520" y="4365104"/>
            <a:ext cx="2232248" cy="688142"/>
            <a:chOff x="1775520" y="4365104"/>
            <a:chExt cx="2232248" cy="688142"/>
          </a:xfrm>
        </p:grpSpPr>
        <p:sp>
          <p:nvSpPr>
            <p:cNvPr id="17" name="QuadreDeText 16"/>
            <p:cNvSpPr txBox="1"/>
            <p:nvPr/>
          </p:nvSpPr>
          <p:spPr>
            <a:xfrm>
              <a:off x="1775520" y="4365104"/>
              <a:ext cx="1944216" cy="400110"/>
            </a:xfrm>
            <a:prstGeom prst="rect">
              <a:avLst/>
            </a:prstGeom>
            <a:noFill/>
          </p:spPr>
          <p:txBody>
            <a:bodyPr wrap="square" rtlCol="0">
              <a:spAutoFit/>
            </a:bodyPr>
            <a:lstStyle/>
            <a:p>
              <a:r>
                <a:rPr lang="en-GB" sz="2000" dirty="0"/>
                <a:t>Me </a:t>
              </a:r>
              <a:r>
                <a:rPr lang="en-GB" sz="2000" dirty="0" err="1"/>
                <a:t>visto</a:t>
              </a:r>
              <a:endParaRPr lang="fr-FR" sz="2000" dirty="0"/>
            </a:p>
          </p:txBody>
        </p:sp>
        <p:sp>
          <p:nvSpPr>
            <p:cNvPr id="25" name="QuadreDeText 24"/>
            <p:cNvSpPr txBox="1"/>
            <p:nvPr/>
          </p:nvSpPr>
          <p:spPr>
            <a:xfrm>
              <a:off x="2063552" y="4653136"/>
              <a:ext cx="1944216" cy="400110"/>
            </a:xfrm>
            <a:prstGeom prst="rect">
              <a:avLst/>
            </a:prstGeom>
            <a:noFill/>
          </p:spPr>
          <p:txBody>
            <a:bodyPr wrap="square" rtlCol="0">
              <a:spAutoFit/>
            </a:bodyPr>
            <a:lstStyle/>
            <a:p>
              <a:r>
                <a:rPr lang="en-GB" sz="2000" dirty="0"/>
                <a:t>I get dressed</a:t>
              </a:r>
              <a:endParaRPr lang="fr-FR" sz="2000" dirty="0"/>
            </a:p>
          </p:txBody>
        </p:sp>
      </p:grpSp>
      <p:grpSp>
        <p:nvGrpSpPr>
          <p:cNvPr id="7" name="Group 6"/>
          <p:cNvGrpSpPr/>
          <p:nvPr/>
        </p:nvGrpSpPr>
        <p:grpSpPr>
          <a:xfrm>
            <a:off x="4223792" y="4365104"/>
            <a:ext cx="2376264" cy="760150"/>
            <a:chOff x="4223792" y="4365104"/>
            <a:chExt cx="2376264" cy="760150"/>
          </a:xfrm>
        </p:grpSpPr>
        <p:sp>
          <p:nvSpPr>
            <p:cNvPr id="18" name="QuadreDeText 17"/>
            <p:cNvSpPr txBox="1"/>
            <p:nvPr/>
          </p:nvSpPr>
          <p:spPr>
            <a:xfrm>
              <a:off x="4223792" y="4365104"/>
              <a:ext cx="1944216" cy="400110"/>
            </a:xfrm>
            <a:prstGeom prst="rect">
              <a:avLst/>
            </a:prstGeom>
            <a:noFill/>
          </p:spPr>
          <p:txBody>
            <a:bodyPr wrap="square" rtlCol="0">
              <a:spAutoFit/>
            </a:bodyPr>
            <a:lstStyle/>
            <a:p>
              <a:r>
                <a:rPr lang="en-GB" sz="2000" dirty="0"/>
                <a:t>Me </a:t>
              </a:r>
              <a:r>
                <a:rPr lang="en-GB" sz="2000" dirty="0" err="1"/>
                <a:t>peino</a:t>
              </a:r>
              <a:endParaRPr lang="fr-FR" sz="2000" dirty="0"/>
            </a:p>
          </p:txBody>
        </p:sp>
        <p:sp>
          <p:nvSpPr>
            <p:cNvPr id="26" name="QuadreDeText 25"/>
            <p:cNvSpPr txBox="1"/>
            <p:nvPr/>
          </p:nvSpPr>
          <p:spPr>
            <a:xfrm>
              <a:off x="4655840" y="4725144"/>
              <a:ext cx="1944216" cy="400110"/>
            </a:xfrm>
            <a:prstGeom prst="rect">
              <a:avLst/>
            </a:prstGeom>
            <a:noFill/>
          </p:spPr>
          <p:txBody>
            <a:bodyPr wrap="square" rtlCol="0">
              <a:spAutoFit/>
            </a:bodyPr>
            <a:lstStyle/>
            <a:p>
              <a:r>
                <a:rPr lang="en-GB" sz="2000" dirty="0"/>
                <a:t>I brush my hair</a:t>
              </a:r>
              <a:endParaRPr lang="fr-FR" sz="2000" dirty="0"/>
            </a:p>
          </p:txBody>
        </p:sp>
      </p:grpSp>
      <p:grpSp>
        <p:nvGrpSpPr>
          <p:cNvPr id="8" name="Group 7"/>
          <p:cNvGrpSpPr/>
          <p:nvPr/>
        </p:nvGrpSpPr>
        <p:grpSpPr>
          <a:xfrm>
            <a:off x="7896200" y="3933056"/>
            <a:ext cx="1944216" cy="760150"/>
            <a:chOff x="7896200" y="3933056"/>
            <a:chExt cx="1944216" cy="760150"/>
          </a:xfrm>
        </p:grpSpPr>
        <p:sp>
          <p:nvSpPr>
            <p:cNvPr id="19" name="QuadreDeText 18"/>
            <p:cNvSpPr txBox="1"/>
            <p:nvPr/>
          </p:nvSpPr>
          <p:spPr>
            <a:xfrm>
              <a:off x="7896200" y="3933056"/>
              <a:ext cx="1944216" cy="400110"/>
            </a:xfrm>
            <a:prstGeom prst="rect">
              <a:avLst/>
            </a:prstGeom>
            <a:noFill/>
          </p:spPr>
          <p:txBody>
            <a:bodyPr wrap="square" rtlCol="0">
              <a:spAutoFit/>
            </a:bodyPr>
            <a:lstStyle/>
            <a:p>
              <a:r>
                <a:rPr lang="en-GB" sz="2000" dirty="0"/>
                <a:t>Me </a:t>
              </a:r>
              <a:r>
                <a:rPr lang="en-GB" sz="2000" dirty="0" err="1"/>
                <a:t>maquillo</a:t>
              </a:r>
              <a:endParaRPr lang="fr-FR" sz="2000" dirty="0"/>
            </a:p>
          </p:txBody>
        </p:sp>
        <p:sp>
          <p:nvSpPr>
            <p:cNvPr id="27" name="QuadreDeText 26"/>
            <p:cNvSpPr txBox="1"/>
            <p:nvPr/>
          </p:nvSpPr>
          <p:spPr>
            <a:xfrm>
              <a:off x="7896200" y="4293096"/>
              <a:ext cx="1944216" cy="400110"/>
            </a:xfrm>
            <a:prstGeom prst="rect">
              <a:avLst/>
            </a:prstGeom>
            <a:noFill/>
          </p:spPr>
          <p:txBody>
            <a:bodyPr wrap="square" rtlCol="0">
              <a:spAutoFit/>
            </a:bodyPr>
            <a:lstStyle/>
            <a:p>
              <a:r>
                <a:rPr lang="en-GB" sz="2000" dirty="0"/>
                <a:t>I put on makeup</a:t>
              </a:r>
              <a:endParaRPr lang="fr-FR" sz="2000" dirty="0"/>
            </a:p>
          </p:txBody>
        </p:sp>
      </p:grpSp>
      <p:grpSp>
        <p:nvGrpSpPr>
          <p:cNvPr id="9" name="Group 8"/>
          <p:cNvGrpSpPr/>
          <p:nvPr/>
        </p:nvGrpSpPr>
        <p:grpSpPr>
          <a:xfrm>
            <a:off x="3143672" y="5157192"/>
            <a:ext cx="2448272" cy="832158"/>
            <a:chOff x="3143672" y="5157192"/>
            <a:chExt cx="2448272" cy="832158"/>
          </a:xfrm>
        </p:grpSpPr>
        <p:sp>
          <p:nvSpPr>
            <p:cNvPr id="20" name="QuadreDeText 19"/>
            <p:cNvSpPr txBox="1"/>
            <p:nvPr/>
          </p:nvSpPr>
          <p:spPr>
            <a:xfrm>
              <a:off x="3143672" y="5157192"/>
              <a:ext cx="2448272" cy="400110"/>
            </a:xfrm>
            <a:prstGeom prst="rect">
              <a:avLst/>
            </a:prstGeom>
            <a:noFill/>
          </p:spPr>
          <p:txBody>
            <a:bodyPr wrap="square" rtlCol="0">
              <a:spAutoFit/>
            </a:bodyPr>
            <a:lstStyle/>
            <a:p>
              <a:r>
                <a:rPr lang="en-GB" sz="2000" dirty="0"/>
                <a:t>Me </a:t>
              </a:r>
              <a:r>
                <a:rPr lang="en-GB" sz="2000" dirty="0" err="1"/>
                <a:t>pongo</a:t>
              </a:r>
              <a:r>
                <a:rPr lang="en-GB" sz="2000" dirty="0"/>
                <a:t> </a:t>
              </a:r>
              <a:r>
                <a:rPr lang="en-GB" sz="2000" dirty="0" err="1"/>
                <a:t>gomina</a:t>
              </a:r>
              <a:endParaRPr lang="fr-FR" sz="2000" dirty="0"/>
            </a:p>
          </p:txBody>
        </p:sp>
        <p:sp>
          <p:nvSpPr>
            <p:cNvPr id="28" name="QuadreDeText 27"/>
            <p:cNvSpPr txBox="1"/>
            <p:nvPr/>
          </p:nvSpPr>
          <p:spPr>
            <a:xfrm>
              <a:off x="3215680" y="5589240"/>
              <a:ext cx="1944216" cy="400110"/>
            </a:xfrm>
            <a:prstGeom prst="rect">
              <a:avLst/>
            </a:prstGeom>
            <a:noFill/>
          </p:spPr>
          <p:txBody>
            <a:bodyPr wrap="square" rtlCol="0">
              <a:spAutoFit/>
            </a:bodyPr>
            <a:lstStyle/>
            <a:p>
              <a:r>
                <a:rPr lang="en-GB" sz="2000" dirty="0"/>
                <a:t>I gel my hair</a:t>
              </a:r>
              <a:endParaRPr lang="fr-FR" sz="2000" dirty="0"/>
            </a:p>
          </p:txBody>
        </p:sp>
      </p:grpSp>
      <p:grpSp>
        <p:nvGrpSpPr>
          <p:cNvPr id="10" name="Group 9"/>
          <p:cNvGrpSpPr/>
          <p:nvPr/>
        </p:nvGrpSpPr>
        <p:grpSpPr>
          <a:xfrm>
            <a:off x="8112224" y="5157192"/>
            <a:ext cx="2304256" cy="832158"/>
            <a:chOff x="8112224" y="5157192"/>
            <a:chExt cx="2304256" cy="832158"/>
          </a:xfrm>
        </p:grpSpPr>
        <p:sp>
          <p:nvSpPr>
            <p:cNvPr id="21" name="QuadreDeText 20"/>
            <p:cNvSpPr txBox="1"/>
            <p:nvPr/>
          </p:nvSpPr>
          <p:spPr>
            <a:xfrm>
              <a:off x="8112224" y="5157192"/>
              <a:ext cx="1944216" cy="400110"/>
            </a:xfrm>
            <a:prstGeom prst="rect">
              <a:avLst/>
            </a:prstGeom>
            <a:noFill/>
          </p:spPr>
          <p:txBody>
            <a:bodyPr wrap="square" rtlCol="0">
              <a:spAutoFit/>
            </a:bodyPr>
            <a:lstStyle/>
            <a:p>
              <a:r>
                <a:rPr lang="en-GB" sz="2000" dirty="0"/>
                <a:t>Me </a:t>
              </a:r>
              <a:r>
                <a:rPr lang="en-GB" sz="2000" dirty="0" err="1"/>
                <a:t>aliso</a:t>
              </a:r>
              <a:r>
                <a:rPr lang="en-GB" sz="2000" dirty="0"/>
                <a:t> el </a:t>
              </a:r>
              <a:r>
                <a:rPr lang="en-GB" sz="2000" dirty="0" err="1"/>
                <a:t>pelo</a:t>
              </a:r>
              <a:endParaRPr lang="fr-FR" sz="2000" dirty="0"/>
            </a:p>
          </p:txBody>
        </p:sp>
        <p:sp>
          <p:nvSpPr>
            <p:cNvPr id="29" name="QuadreDeText 28"/>
            <p:cNvSpPr txBox="1"/>
            <p:nvPr/>
          </p:nvSpPr>
          <p:spPr>
            <a:xfrm>
              <a:off x="8184232" y="5589240"/>
              <a:ext cx="2232248" cy="400110"/>
            </a:xfrm>
            <a:prstGeom prst="rect">
              <a:avLst/>
            </a:prstGeom>
            <a:noFill/>
          </p:spPr>
          <p:txBody>
            <a:bodyPr wrap="square" rtlCol="0">
              <a:spAutoFit/>
            </a:bodyPr>
            <a:lstStyle/>
            <a:p>
              <a:r>
                <a:rPr lang="en-GB" sz="2000" dirty="0"/>
                <a:t>I straighten my hair</a:t>
              </a:r>
              <a:endParaRPr lang="fr-FR" sz="2000" dirty="0"/>
            </a:p>
          </p:txBody>
        </p:sp>
      </p:grpSp>
    </p:spTree>
    <p:extLst>
      <p:ext uri="{BB962C8B-B14F-4D97-AF65-F5344CB8AC3E}">
        <p14:creationId xmlns:p14="http://schemas.microsoft.com/office/powerpoint/2010/main" val="1789961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032"/>
                                        </p:tgtEl>
                                        <p:attrNameLst>
                                          <p:attrName>style.visibility</p:attrName>
                                        </p:attrNameLst>
                                      </p:cBhvr>
                                      <p:to>
                                        <p:strVal val="visible"/>
                                      </p:to>
                                    </p:set>
                                    <p:animEffect transition="in" filter="fade">
                                      <p:cBhvr>
                                        <p:cTn id="23" dur="1000"/>
                                        <p:tgtEl>
                                          <p:spTgt spid="1032"/>
                                        </p:tgtEl>
                                      </p:cBhvr>
                                    </p:animEffect>
                                    <p:anim calcmode="lin" valueType="num">
                                      <p:cBhvr>
                                        <p:cTn id="24" dur="1000" fill="hold"/>
                                        <p:tgtEl>
                                          <p:spTgt spid="1032"/>
                                        </p:tgtEl>
                                        <p:attrNameLst>
                                          <p:attrName>ppt_x</p:attrName>
                                        </p:attrNameLst>
                                      </p:cBhvr>
                                      <p:tavLst>
                                        <p:tav tm="0">
                                          <p:val>
                                            <p:strVal val="#ppt_x"/>
                                          </p:val>
                                        </p:tav>
                                        <p:tav tm="100000">
                                          <p:val>
                                            <p:strVal val="#ppt_x"/>
                                          </p:val>
                                        </p:tav>
                                      </p:tavLst>
                                    </p:anim>
                                    <p:anim calcmode="lin" valueType="num">
                                      <p:cBhvr>
                                        <p:cTn id="25" dur="1000" fill="hold"/>
                                        <p:tgtEl>
                                          <p:spTgt spid="1032"/>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circle(in)">
                                      <p:cBhvr>
                                        <p:cTn id="30" dur="20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3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6" presetClass="entr" presetSubtype="0"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down)">
                                      <p:cBhvr>
                                        <p:cTn id="39" dur="580">
                                          <p:stCondLst>
                                            <p:cond delay="0"/>
                                          </p:stCondLst>
                                        </p:cTn>
                                        <p:tgtEl>
                                          <p:spTgt spid="6"/>
                                        </p:tgtEl>
                                      </p:cBhvr>
                                    </p:animEffect>
                                    <p:anim calcmode="lin" valueType="num">
                                      <p:cBhvr>
                                        <p:cTn id="40"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45" dur="26">
                                          <p:stCondLst>
                                            <p:cond delay="650"/>
                                          </p:stCondLst>
                                        </p:cTn>
                                        <p:tgtEl>
                                          <p:spTgt spid="6"/>
                                        </p:tgtEl>
                                      </p:cBhvr>
                                      <p:to x="100000" y="60000"/>
                                    </p:animScale>
                                    <p:animScale>
                                      <p:cBhvr>
                                        <p:cTn id="46" dur="166" decel="50000">
                                          <p:stCondLst>
                                            <p:cond delay="676"/>
                                          </p:stCondLst>
                                        </p:cTn>
                                        <p:tgtEl>
                                          <p:spTgt spid="6"/>
                                        </p:tgtEl>
                                      </p:cBhvr>
                                      <p:to x="100000" y="100000"/>
                                    </p:animScale>
                                    <p:animScale>
                                      <p:cBhvr>
                                        <p:cTn id="47" dur="26">
                                          <p:stCondLst>
                                            <p:cond delay="1312"/>
                                          </p:stCondLst>
                                        </p:cTn>
                                        <p:tgtEl>
                                          <p:spTgt spid="6"/>
                                        </p:tgtEl>
                                      </p:cBhvr>
                                      <p:to x="100000" y="80000"/>
                                    </p:animScale>
                                    <p:animScale>
                                      <p:cBhvr>
                                        <p:cTn id="48" dur="166" decel="50000">
                                          <p:stCondLst>
                                            <p:cond delay="1338"/>
                                          </p:stCondLst>
                                        </p:cTn>
                                        <p:tgtEl>
                                          <p:spTgt spid="6"/>
                                        </p:tgtEl>
                                      </p:cBhvr>
                                      <p:to x="100000" y="100000"/>
                                    </p:animScale>
                                    <p:animScale>
                                      <p:cBhvr>
                                        <p:cTn id="49" dur="26">
                                          <p:stCondLst>
                                            <p:cond delay="1642"/>
                                          </p:stCondLst>
                                        </p:cTn>
                                        <p:tgtEl>
                                          <p:spTgt spid="6"/>
                                        </p:tgtEl>
                                      </p:cBhvr>
                                      <p:to x="100000" y="90000"/>
                                    </p:animScale>
                                    <p:animScale>
                                      <p:cBhvr>
                                        <p:cTn id="50" dur="166" decel="50000">
                                          <p:stCondLst>
                                            <p:cond delay="1668"/>
                                          </p:stCondLst>
                                        </p:cTn>
                                        <p:tgtEl>
                                          <p:spTgt spid="6"/>
                                        </p:tgtEl>
                                      </p:cBhvr>
                                      <p:to x="100000" y="100000"/>
                                    </p:animScale>
                                    <p:animScale>
                                      <p:cBhvr>
                                        <p:cTn id="51" dur="26">
                                          <p:stCondLst>
                                            <p:cond delay="1808"/>
                                          </p:stCondLst>
                                        </p:cTn>
                                        <p:tgtEl>
                                          <p:spTgt spid="6"/>
                                        </p:tgtEl>
                                      </p:cBhvr>
                                      <p:to x="100000" y="95000"/>
                                    </p:animScale>
                                    <p:animScale>
                                      <p:cBhvr>
                                        <p:cTn id="52" dur="166" decel="50000">
                                          <p:stCondLst>
                                            <p:cond delay="1834"/>
                                          </p:stCondLst>
                                        </p:cTn>
                                        <p:tgtEl>
                                          <p:spTgt spid="6"/>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45" presetClass="entr" presetSubtype="0" fill="hold" nodeType="clickEffect">
                                  <p:stCondLst>
                                    <p:cond delay="0"/>
                                  </p:stCondLst>
                                  <p:childTnLst>
                                    <p:set>
                                      <p:cBhvr>
                                        <p:cTn id="56" dur="1" fill="hold">
                                          <p:stCondLst>
                                            <p:cond delay="0"/>
                                          </p:stCondLst>
                                        </p:cTn>
                                        <p:tgtEl>
                                          <p:spTgt spid="1036"/>
                                        </p:tgtEl>
                                        <p:attrNameLst>
                                          <p:attrName>style.visibility</p:attrName>
                                        </p:attrNameLst>
                                      </p:cBhvr>
                                      <p:to>
                                        <p:strVal val="visible"/>
                                      </p:to>
                                    </p:set>
                                    <p:animEffect transition="in" filter="fade">
                                      <p:cBhvr>
                                        <p:cTn id="57" dur="2000"/>
                                        <p:tgtEl>
                                          <p:spTgt spid="1036"/>
                                        </p:tgtEl>
                                      </p:cBhvr>
                                    </p:animEffect>
                                    <p:anim calcmode="lin" valueType="num">
                                      <p:cBhvr>
                                        <p:cTn id="58" dur="2000" fill="hold"/>
                                        <p:tgtEl>
                                          <p:spTgt spid="1036"/>
                                        </p:tgtEl>
                                        <p:attrNameLst>
                                          <p:attrName>ppt_w</p:attrName>
                                        </p:attrNameLst>
                                      </p:cBhvr>
                                      <p:tavLst>
                                        <p:tav tm="0" fmla="#ppt_w*sin(2.5*pi*$)">
                                          <p:val>
                                            <p:fltVal val="0"/>
                                          </p:val>
                                        </p:tav>
                                        <p:tav tm="100000">
                                          <p:val>
                                            <p:fltVal val="1"/>
                                          </p:val>
                                        </p:tav>
                                      </p:tavLst>
                                    </p:anim>
                                    <p:anim calcmode="lin" valueType="num">
                                      <p:cBhvr>
                                        <p:cTn id="59" dur="2000" fill="hold"/>
                                        <p:tgtEl>
                                          <p:spTgt spid="1036"/>
                                        </p:tgtEl>
                                        <p:attrNameLst>
                                          <p:attrName>ppt_h</p:attrName>
                                        </p:attrNameLst>
                                      </p:cBhvr>
                                      <p:tavLst>
                                        <p:tav tm="0">
                                          <p:val>
                                            <p:strVal val="#ppt_h"/>
                                          </p:val>
                                        </p:tav>
                                        <p:tav tm="100000">
                                          <p:val>
                                            <p:strVal val="#ppt_h"/>
                                          </p:val>
                                        </p:tav>
                                      </p:tavLst>
                                    </p:anim>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nodeType="clickEffect">
                                  <p:stCondLst>
                                    <p:cond delay="0"/>
                                  </p:stCondLst>
                                  <p:childTnLst>
                                    <p:set>
                                      <p:cBhvr>
                                        <p:cTn id="63" dur="1" fill="hold">
                                          <p:stCondLst>
                                            <p:cond delay="0"/>
                                          </p:stCondLst>
                                        </p:cTn>
                                        <p:tgtEl>
                                          <p:spTgt spid="7"/>
                                        </p:tgtEl>
                                        <p:attrNameLst>
                                          <p:attrName>style.visibility</p:attrName>
                                        </p:attrNameLst>
                                      </p:cBhvr>
                                      <p:to>
                                        <p:strVal val="visible"/>
                                      </p:to>
                                    </p:set>
                                    <p:animEffect transition="in" filter="wipe(down)">
                                      <p:cBhvr>
                                        <p:cTn id="64" dur="500"/>
                                        <p:tgtEl>
                                          <p:spTgt spid="7"/>
                                        </p:tgtEl>
                                      </p:cBhvr>
                                    </p:animEffect>
                                  </p:childTnLst>
                                </p:cTn>
                              </p:par>
                            </p:childTnLst>
                          </p:cTn>
                        </p:par>
                      </p:childTnLst>
                    </p:cTn>
                  </p:par>
                  <p:par>
                    <p:cTn id="65" fill="hold">
                      <p:stCondLst>
                        <p:cond delay="indefinite"/>
                      </p:stCondLst>
                      <p:childTnLst>
                        <p:par>
                          <p:cTn id="66" fill="hold">
                            <p:stCondLst>
                              <p:cond delay="0"/>
                            </p:stCondLst>
                            <p:childTnLst>
                              <p:par>
                                <p:cTn id="67" presetID="6" presetClass="entr" presetSubtype="16" fill="hold" nodeType="clickEffect">
                                  <p:stCondLst>
                                    <p:cond delay="0"/>
                                  </p:stCondLst>
                                  <p:childTnLst>
                                    <p:set>
                                      <p:cBhvr>
                                        <p:cTn id="68" dur="1" fill="hold">
                                          <p:stCondLst>
                                            <p:cond delay="0"/>
                                          </p:stCondLst>
                                        </p:cTn>
                                        <p:tgtEl>
                                          <p:spTgt spid="1038"/>
                                        </p:tgtEl>
                                        <p:attrNameLst>
                                          <p:attrName>style.visibility</p:attrName>
                                        </p:attrNameLst>
                                      </p:cBhvr>
                                      <p:to>
                                        <p:strVal val="visible"/>
                                      </p:to>
                                    </p:set>
                                    <p:animEffect transition="in" filter="circle(in)">
                                      <p:cBhvr>
                                        <p:cTn id="69" dur="2000"/>
                                        <p:tgtEl>
                                          <p:spTgt spid="1038"/>
                                        </p:tgtEl>
                                      </p:cBhvr>
                                    </p:animEffect>
                                  </p:childTnLst>
                                </p:cTn>
                              </p:par>
                            </p:childTnLst>
                          </p:cTn>
                        </p:par>
                      </p:childTnLst>
                    </p:cTn>
                  </p:par>
                  <p:par>
                    <p:cTn id="70" fill="hold">
                      <p:stCondLst>
                        <p:cond delay="indefinite"/>
                      </p:stCondLst>
                      <p:childTnLst>
                        <p:par>
                          <p:cTn id="71" fill="hold">
                            <p:stCondLst>
                              <p:cond delay="0"/>
                            </p:stCondLst>
                            <p:childTnLst>
                              <p:par>
                                <p:cTn id="72" presetID="31" presetClass="entr" presetSubtype="0" fill="hold" nodeType="clickEffect">
                                  <p:stCondLst>
                                    <p:cond delay="0"/>
                                  </p:stCondLst>
                                  <p:childTnLst>
                                    <p:set>
                                      <p:cBhvr>
                                        <p:cTn id="73" dur="1" fill="hold">
                                          <p:stCondLst>
                                            <p:cond delay="0"/>
                                          </p:stCondLst>
                                        </p:cTn>
                                        <p:tgtEl>
                                          <p:spTgt spid="8"/>
                                        </p:tgtEl>
                                        <p:attrNameLst>
                                          <p:attrName>style.visibility</p:attrName>
                                        </p:attrNameLst>
                                      </p:cBhvr>
                                      <p:to>
                                        <p:strVal val="visible"/>
                                      </p:to>
                                    </p:set>
                                    <p:anim calcmode="lin" valueType="num">
                                      <p:cBhvr>
                                        <p:cTn id="74" dur="1000" fill="hold"/>
                                        <p:tgtEl>
                                          <p:spTgt spid="8"/>
                                        </p:tgtEl>
                                        <p:attrNameLst>
                                          <p:attrName>ppt_w</p:attrName>
                                        </p:attrNameLst>
                                      </p:cBhvr>
                                      <p:tavLst>
                                        <p:tav tm="0">
                                          <p:val>
                                            <p:fltVal val="0"/>
                                          </p:val>
                                        </p:tav>
                                        <p:tav tm="100000">
                                          <p:val>
                                            <p:strVal val="#ppt_w"/>
                                          </p:val>
                                        </p:tav>
                                      </p:tavLst>
                                    </p:anim>
                                    <p:anim calcmode="lin" valueType="num">
                                      <p:cBhvr>
                                        <p:cTn id="75" dur="1000" fill="hold"/>
                                        <p:tgtEl>
                                          <p:spTgt spid="8"/>
                                        </p:tgtEl>
                                        <p:attrNameLst>
                                          <p:attrName>ppt_h</p:attrName>
                                        </p:attrNameLst>
                                      </p:cBhvr>
                                      <p:tavLst>
                                        <p:tav tm="0">
                                          <p:val>
                                            <p:fltVal val="0"/>
                                          </p:val>
                                        </p:tav>
                                        <p:tav tm="100000">
                                          <p:val>
                                            <p:strVal val="#ppt_h"/>
                                          </p:val>
                                        </p:tav>
                                      </p:tavLst>
                                    </p:anim>
                                    <p:anim calcmode="lin" valueType="num">
                                      <p:cBhvr>
                                        <p:cTn id="76" dur="1000" fill="hold"/>
                                        <p:tgtEl>
                                          <p:spTgt spid="8"/>
                                        </p:tgtEl>
                                        <p:attrNameLst>
                                          <p:attrName>style.rotation</p:attrName>
                                        </p:attrNameLst>
                                      </p:cBhvr>
                                      <p:tavLst>
                                        <p:tav tm="0">
                                          <p:val>
                                            <p:fltVal val="90"/>
                                          </p:val>
                                        </p:tav>
                                        <p:tav tm="100000">
                                          <p:val>
                                            <p:fltVal val="0"/>
                                          </p:val>
                                        </p:tav>
                                      </p:tavLst>
                                    </p:anim>
                                    <p:animEffect transition="in" filter="fade">
                                      <p:cBhvr>
                                        <p:cTn id="77" dur="1000"/>
                                        <p:tgtEl>
                                          <p:spTgt spid="8"/>
                                        </p:tgtEl>
                                      </p:cBhvr>
                                    </p:animEffec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nodeType="clickEffect">
                                  <p:stCondLst>
                                    <p:cond delay="0"/>
                                  </p:stCondLst>
                                  <p:childTnLst>
                                    <p:set>
                                      <p:cBhvr>
                                        <p:cTn id="81" dur="1" fill="hold">
                                          <p:stCondLst>
                                            <p:cond delay="0"/>
                                          </p:stCondLst>
                                        </p:cTn>
                                        <p:tgtEl>
                                          <p:spTgt spid="1040"/>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6" presetClass="entr" presetSubtype="21" fill="hold" nodeType="clickEffect">
                                  <p:stCondLst>
                                    <p:cond delay="0"/>
                                  </p:stCondLst>
                                  <p:childTnLst>
                                    <p:set>
                                      <p:cBhvr>
                                        <p:cTn id="85" dur="1" fill="hold">
                                          <p:stCondLst>
                                            <p:cond delay="0"/>
                                          </p:stCondLst>
                                        </p:cTn>
                                        <p:tgtEl>
                                          <p:spTgt spid="9"/>
                                        </p:tgtEl>
                                        <p:attrNameLst>
                                          <p:attrName>style.visibility</p:attrName>
                                        </p:attrNameLst>
                                      </p:cBhvr>
                                      <p:to>
                                        <p:strVal val="visible"/>
                                      </p:to>
                                    </p:set>
                                    <p:animEffect transition="in" filter="barn(inVertical)">
                                      <p:cBhvr>
                                        <p:cTn id="86" dur="500"/>
                                        <p:tgtEl>
                                          <p:spTgt spid="9"/>
                                        </p:tgtEl>
                                      </p:cBhvr>
                                    </p:animEffect>
                                  </p:childTnLst>
                                </p:cTn>
                              </p:par>
                            </p:childTnLst>
                          </p:cTn>
                        </p:par>
                      </p:childTnLst>
                    </p:cTn>
                  </p:par>
                  <p:par>
                    <p:cTn id="87" fill="hold">
                      <p:stCondLst>
                        <p:cond delay="indefinite"/>
                      </p:stCondLst>
                      <p:childTnLst>
                        <p:par>
                          <p:cTn id="88" fill="hold">
                            <p:stCondLst>
                              <p:cond delay="0"/>
                            </p:stCondLst>
                            <p:childTnLst>
                              <p:par>
                                <p:cTn id="89" presetID="6" presetClass="entr" presetSubtype="16" fill="hold" nodeType="clickEffect">
                                  <p:stCondLst>
                                    <p:cond delay="0"/>
                                  </p:stCondLst>
                                  <p:childTnLst>
                                    <p:set>
                                      <p:cBhvr>
                                        <p:cTn id="90" dur="1" fill="hold">
                                          <p:stCondLst>
                                            <p:cond delay="0"/>
                                          </p:stCondLst>
                                        </p:cTn>
                                        <p:tgtEl>
                                          <p:spTgt spid="1042"/>
                                        </p:tgtEl>
                                        <p:attrNameLst>
                                          <p:attrName>style.visibility</p:attrName>
                                        </p:attrNameLst>
                                      </p:cBhvr>
                                      <p:to>
                                        <p:strVal val="visible"/>
                                      </p:to>
                                    </p:set>
                                    <p:animEffect transition="in" filter="circle(in)">
                                      <p:cBhvr>
                                        <p:cTn id="91" dur="2000"/>
                                        <p:tgtEl>
                                          <p:spTgt spid="1042"/>
                                        </p:tgtEl>
                                      </p:cBhvr>
                                    </p:animEffect>
                                  </p:childTnLst>
                                </p:cTn>
                              </p:par>
                            </p:childTnLst>
                          </p:cTn>
                        </p:par>
                      </p:childTnLst>
                    </p:cTn>
                  </p:par>
                  <p:par>
                    <p:cTn id="92" fill="hold">
                      <p:stCondLst>
                        <p:cond delay="indefinite"/>
                      </p:stCondLst>
                      <p:childTnLst>
                        <p:par>
                          <p:cTn id="93" fill="hold">
                            <p:stCondLst>
                              <p:cond delay="0"/>
                            </p:stCondLst>
                            <p:childTnLst>
                              <p:par>
                                <p:cTn id="94" presetID="14" presetClass="entr" presetSubtype="10" fill="hold" nodeType="clickEffect">
                                  <p:stCondLst>
                                    <p:cond delay="0"/>
                                  </p:stCondLst>
                                  <p:childTnLst>
                                    <p:set>
                                      <p:cBhvr>
                                        <p:cTn id="95" dur="1" fill="hold">
                                          <p:stCondLst>
                                            <p:cond delay="0"/>
                                          </p:stCondLst>
                                        </p:cTn>
                                        <p:tgtEl>
                                          <p:spTgt spid="10"/>
                                        </p:tgtEl>
                                        <p:attrNameLst>
                                          <p:attrName>style.visibility</p:attrName>
                                        </p:attrNameLst>
                                      </p:cBhvr>
                                      <p:to>
                                        <p:strVal val="visible"/>
                                      </p:to>
                                    </p:set>
                                    <p:animEffect transition="in" filter="randombar(horizontal)">
                                      <p:cBhvr>
                                        <p:cTn id="96" dur="500"/>
                                        <p:tgtEl>
                                          <p:spTgt spid="10"/>
                                        </p:tgtEl>
                                      </p:cBhvr>
                                    </p:animEffect>
                                  </p:childTnLst>
                                </p:cTn>
                              </p:par>
                            </p:childTnLst>
                          </p:cTn>
                        </p:par>
                      </p:childTnLst>
                    </p:cTn>
                  </p:par>
                  <p:par>
                    <p:cTn id="97" fill="hold">
                      <p:stCondLst>
                        <p:cond delay="indefinite"/>
                      </p:stCondLst>
                      <p:childTnLst>
                        <p:par>
                          <p:cTn id="98" fill="hold">
                            <p:stCondLst>
                              <p:cond delay="0"/>
                            </p:stCondLst>
                            <p:childTnLst>
                              <p:par>
                                <p:cTn id="99" presetID="21" presetClass="entr" presetSubtype="1" fill="hold" nodeType="clickEffect">
                                  <p:stCondLst>
                                    <p:cond delay="0"/>
                                  </p:stCondLst>
                                  <p:childTnLst>
                                    <p:set>
                                      <p:cBhvr>
                                        <p:cTn id="100" dur="1" fill="hold">
                                          <p:stCondLst>
                                            <p:cond delay="0"/>
                                          </p:stCondLst>
                                        </p:cTn>
                                        <p:tgtEl>
                                          <p:spTgt spid="1044"/>
                                        </p:tgtEl>
                                        <p:attrNameLst>
                                          <p:attrName>style.visibility</p:attrName>
                                        </p:attrNameLst>
                                      </p:cBhvr>
                                      <p:to>
                                        <p:strVal val="visible"/>
                                      </p:to>
                                    </p:set>
                                    <p:animEffect transition="in" filter="wheel(1)">
                                      <p:cBhvr>
                                        <p:cTn id="101" dur="2000"/>
                                        <p:tgtEl>
                                          <p:spTgt spid="10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2073499" y="495563"/>
            <a:ext cx="7598601" cy="2082357"/>
          </a:xfrm>
          <a:prstGeom prst="rect">
            <a:avLst/>
          </a:prstGeom>
        </p:spPr>
      </p:pic>
      <p:pic>
        <p:nvPicPr>
          <p:cNvPr id="6" name="Picture 5"/>
          <p:cNvPicPr>
            <a:picLocks noChangeAspect="1"/>
          </p:cNvPicPr>
          <p:nvPr/>
        </p:nvPicPr>
        <p:blipFill>
          <a:blip r:embed="rId5"/>
          <a:stretch>
            <a:fillRect/>
          </a:stretch>
        </p:blipFill>
        <p:spPr>
          <a:xfrm>
            <a:off x="1703995" y="2443364"/>
            <a:ext cx="7968105" cy="4253650"/>
          </a:xfrm>
          <a:prstGeom prst="rect">
            <a:avLst/>
          </a:prstGeom>
        </p:spPr>
      </p:pic>
      <p:pic>
        <p:nvPicPr>
          <p:cNvPr id="7" name="Picture 6"/>
          <p:cNvPicPr>
            <a:picLocks noChangeAspect="1"/>
          </p:cNvPicPr>
          <p:nvPr/>
        </p:nvPicPr>
        <p:blipFill>
          <a:blip r:embed="rId6"/>
          <a:stretch>
            <a:fillRect/>
          </a:stretch>
        </p:blipFill>
        <p:spPr>
          <a:xfrm>
            <a:off x="4240904" y="-1"/>
            <a:ext cx="4436469" cy="495563"/>
          </a:xfrm>
          <a:prstGeom prst="rect">
            <a:avLst/>
          </a:prstGeom>
        </p:spPr>
      </p:pic>
      <p:pic>
        <p:nvPicPr>
          <p:cNvPr id="2" name="54_Module4_Unit3_Ex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66395" y="745218"/>
            <a:ext cx="609600" cy="609600"/>
          </a:xfrm>
          <a:prstGeom prst="rect">
            <a:avLst/>
          </a:prstGeom>
        </p:spPr>
      </p:pic>
      <p:sp>
        <p:nvSpPr>
          <p:cNvPr id="3" name="TextBox 2"/>
          <p:cNvSpPr txBox="1"/>
          <p:nvPr/>
        </p:nvSpPr>
        <p:spPr>
          <a:xfrm>
            <a:off x="235131" y="1933303"/>
            <a:ext cx="1468864" cy="1200329"/>
          </a:xfrm>
          <a:prstGeom prst="rect">
            <a:avLst/>
          </a:prstGeom>
          <a:noFill/>
        </p:spPr>
        <p:txBody>
          <a:bodyPr wrap="square" rtlCol="0">
            <a:spAutoFit/>
          </a:bodyPr>
          <a:lstStyle/>
          <a:p>
            <a:r>
              <a:rPr lang="en-GB" dirty="0" smtClean="0"/>
              <a:t>Listen to the recording and read along</a:t>
            </a:r>
            <a:endParaRPr lang="en-GB" dirty="0"/>
          </a:p>
        </p:txBody>
      </p:sp>
    </p:spTree>
    <p:extLst>
      <p:ext uri="{BB962C8B-B14F-4D97-AF65-F5344CB8AC3E}">
        <p14:creationId xmlns:p14="http://schemas.microsoft.com/office/powerpoint/2010/main" val="12526959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75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p:cNvSpPr>
            <a:spLocks noGrp="1"/>
          </p:cNvSpPr>
          <p:nvPr>
            <p:ph type="title"/>
          </p:nvPr>
        </p:nvSpPr>
        <p:spPr>
          <a:xfrm>
            <a:off x="1991544" y="260648"/>
            <a:ext cx="8229600" cy="796950"/>
          </a:xfrm>
        </p:spPr>
        <p:txBody>
          <a:bodyPr/>
          <a:lstStyle/>
          <a:p>
            <a:r>
              <a:rPr lang="en-GB" b="1" u="sng" dirty="0" smtClean="0"/>
              <a:t>Match up the phrases</a:t>
            </a:r>
            <a:endParaRPr lang="fr-FR" b="1" u="sng" dirty="0"/>
          </a:p>
        </p:txBody>
      </p:sp>
      <p:sp>
        <p:nvSpPr>
          <p:cNvPr id="3" name="Contenidor de contingut 2"/>
          <p:cNvSpPr>
            <a:spLocks noGrp="1"/>
          </p:cNvSpPr>
          <p:nvPr>
            <p:ph sz="half" idx="1"/>
          </p:nvPr>
        </p:nvSpPr>
        <p:spPr>
          <a:xfrm>
            <a:off x="1981200" y="1052737"/>
            <a:ext cx="4038600" cy="5073427"/>
          </a:xfrm>
        </p:spPr>
        <p:txBody>
          <a:bodyPr>
            <a:normAutofit/>
          </a:bodyPr>
          <a:lstStyle/>
          <a:p>
            <a:pPr marL="514350" indent="-514350"/>
            <a:r>
              <a:rPr lang="en-GB" sz="3200" dirty="0" err="1"/>
              <a:t>Primero</a:t>
            </a:r>
            <a:endParaRPr lang="en-GB" sz="3200" dirty="0"/>
          </a:p>
          <a:p>
            <a:pPr marL="514350" indent="-514350"/>
            <a:r>
              <a:rPr lang="en-GB" sz="3200" dirty="0" err="1"/>
              <a:t>Luego</a:t>
            </a:r>
            <a:r>
              <a:rPr lang="en-GB" sz="3200" dirty="0"/>
              <a:t> </a:t>
            </a:r>
          </a:p>
          <a:p>
            <a:pPr marL="514350" indent="-514350"/>
            <a:r>
              <a:rPr lang="en-GB" sz="3200" dirty="0" err="1"/>
              <a:t>Después</a:t>
            </a:r>
            <a:endParaRPr lang="en-GB" sz="3200" dirty="0"/>
          </a:p>
          <a:p>
            <a:pPr marL="514350" indent="-514350"/>
            <a:r>
              <a:rPr lang="en-GB" sz="3200" dirty="0" err="1"/>
              <a:t>Finalmente</a:t>
            </a:r>
            <a:endParaRPr lang="en-GB" sz="3200" dirty="0"/>
          </a:p>
          <a:p>
            <a:pPr marL="514350" indent="-514350"/>
            <a:r>
              <a:rPr lang="en-GB" sz="3200" dirty="0" err="1"/>
              <a:t>Siempre</a:t>
            </a:r>
            <a:endParaRPr lang="en-GB" sz="3200" dirty="0"/>
          </a:p>
          <a:p>
            <a:pPr marL="514350" indent="-514350"/>
            <a:r>
              <a:rPr lang="en-GB" sz="3200" dirty="0" err="1"/>
              <a:t>Nunca</a:t>
            </a:r>
            <a:endParaRPr lang="fr-FR" sz="3200" dirty="0"/>
          </a:p>
        </p:txBody>
      </p:sp>
      <p:sp>
        <p:nvSpPr>
          <p:cNvPr id="4" name="Contenidor de contingut 3"/>
          <p:cNvSpPr>
            <a:spLocks noGrp="1"/>
          </p:cNvSpPr>
          <p:nvPr>
            <p:ph sz="half" idx="2"/>
          </p:nvPr>
        </p:nvSpPr>
        <p:spPr>
          <a:xfrm>
            <a:off x="6672064" y="1052737"/>
            <a:ext cx="3538736" cy="5073427"/>
          </a:xfrm>
        </p:spPr>
        <p:txBody>
          <a:bodyPr>
            <a:normAutofit/>
          </a:bodyPr>
          <a:lstStyle/>
          <a:p>
            <a:r>
              <a:rPr lang="en-GB" sz="3200" dirty="0"/>
              <a:t>Never</a:t>
            </a:r>
          </a:p>
          <a:p>
            <a:r>
              <a:rPr lang="en-GB" sz="3200" dirty="0"/>
              <a:t>Finally</a:t>
            </a:r>
          </a:p>
          <a:p>
            <a:r>
              <a:rPr lang="en-GB" sz="3200" dirty="0"/>
              <a:t>First</a:t>
            </a:r>
          </a:p>
          <a:p>
            <a:r>
              <a:rPr lang="en-GB" sz="3200" dirty="0"/>
              <a:t>Then</a:t>
            </a:r>
          </a:p>
          <a:p>
            <a:r>
              <a:rPr lang="en-GB" sz="3200" dirty="0"/>
              <a:t>Always</a:t>
            </a:r>
          </a:p>
          <a:p>
            <a:r>
              <a:rPr lang="en-GB" sz="3200" dirty="0"/>
              <a:t>Afterwards</a:t>
            </a:r>
            <a:endParaRPr lang="fr-FR" sz="3200" dirty="0"/>
          </a:p>
        </p:txBody>
      </p:sp>
    </p:spTree>
    <p:extLst>
      <p:ext uri="{BB962C8B-B14F-4D97-AF65-F5344CB8AC3E}">
        <p14:creationId xmlns:p14="http://schemas.microsoft.com/office/powerpoint/2010/main" val="41003949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p:cNvSpPr>
            <a:spLocks noGrp="1"/>
          </p:cNvSpPr>
          <p:nvPr>
            <p:ph type="title"/>
          </p:nvPr>
        </p:nvSpPr>
        <p:spPr>
          <a:xfrm>
            <a:off x="2377910" y="38776"/>
            <a:ext cx="8229600" cy="724942"/>
          </a:xfrm>
        </p:spPr>
        <p:txBody>
          <a:bodyPr>
            <a:normAutofit/>
          </a:bodyPr>
          <a:lstStyle/>
          <a:p>
            <a:r>
              <a:rPr lang="en-GB" sz="3000" b="1" u="sng" dirty="0" smtClean="0"/>
              <a:t>Read the texts and fill in the table in </a:t>
            </a:r>
            <a:r>
              <a:rPr lang="en-GB" sz="3000" b="1" u="sng" dirty="0" err="1" smtClean="0"/>
              <a:t>Englisj</a:t>
            </a:r>
            <a:endParaRPr lang="fr-FR" sz="3000" b="1" u="sng" dirty="0"/>
          </a:p>
        </p:txBody>
      </p:sp>
      <p:sp>
        <p:nvSpPr>
          <p:cNvPr id="4" name="Rectangle arrodonit 3"/>
          <p:cNvSpPr/>
          <p:nvPr/>
        </p:nvSpPr>
        <p:spPr>
          <a:xfrm>
            <a:off x="436670" y="725779"/>
            <a:ext cx="4764779" cy="238112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600" dirty="0">
                <a:solidFill>
                  <a:schemeClr val="tx1"/>
                </a:solidFill>
              </a:rPr>
              <a:t>Simon:  </a:t>
            </a:r>
            <a:r>
              <a:rPr lang="en-GB" sz="2600" dirty="0" err="1">
                <a:solidFill>
                  <a:schemeClr val="tx1"/>
                </a:solidFill>
              </a:rPr>
              <a:t>Cuando</a:t>
            </a:r>
            <a:r>
              <a:rPr lang="en-GB" sz="2600" dirty="0">
                <a:solidFill>
                  <a:schemeClr val="tx1"/>
                </a:solidFill>
              </a:rPr>
              <a:t> </a:t>
            </a:r>
            <a:r>
              <a:rPr lang="en-GB" sz="2600" dirty="0" err="1">
                <a:solidFill>
                  <a:schemeClr val="tx1"/>
                </a:solidFill>
              </a:rPr>
              <a:t>salgo</a:t>
            </a:r>
            <a:r>
              <a:rPr lang="en-GB" sz="2600" dirty="0">
                <a:solidFill>
                  <a:schemeClr val="tx1"/>
                </a:solidFill>
              </a:rPr>
              <a:t> de fiesta, </a:t>
            </a:r>
            <a:r>
              <a:rPr lang="en-GB" sz="2600" dirty="0" err="1">
                <a:solidFill>
                  <a:schemeClr val="tx1"/>
                </a:solidFill>
              </a:rPr>
              <a:t>primero</a:t>
            </a:r>
            <a:r>
              <a:rPr lang="en-GB" sz="2600" dirty="0">
                <a:solidFill>
                  <a:schemeClr val="tx1"/>
                </a:solidFill>
              </a:rPr>
              <a:t> me </a:t>
            </a:r>
            <a:r>
              <a:rPr lang="en-GB" sz="2600" dirty="0" err="1">
                <a:solidFill>
                  <a:schemeClr val="tx1"/>
                </a:solidFill>
              </a:rPr>
              <a:t>ducho</a:t>
            </a:r>
            <a:r>
              <a:rPr lang="en-GB" sz="2600" dirty="0">
                <a:solidFill>
                  <a:schemeClr val="tx1"/>
                </a:solidFill>
              </a:rPr>
              <a:t>. </a:t>
            </a:r>
            <a:r>
              <a:rPr lang="en-GB" sz="2600" dirty="0" err="1">
                <a:solidFill>
                  <a:schemeClr val="tx1"/>
                </a:solidFill>
              </a:rPr>
              <a:t>Luego</a:t>
            </a:r>
            <a:r>
              <a:rPr lang="en-GB" sz="2600" dirty="0">
                <a:solidFill>
                  <a:schemeClr val="tx1"/>
                </a:solidFill>
              </a:rPr>
              <a:t> me </a:t>
            </a:r>
            <a:r>
              <a:rPr lang="en-GB" sz="2600" dirty="0" err="1">
                <a:solidFill>
                  <a:schemeClr val="tx1"/>
                </a:solidFill>
              </a:rPr>
              <a:t>peino</a:t>
            </a:r>
            <a:r>
              <a:rPr lang="en-GB" sz="2600" dirty="0">
                <a:solidFill>
                  <a:schemeClr val="tx1"/>
                </a:solidFill>
              </a:rPr>
              <a:t> y </a:t>
            </a:r>
            <a:r>
              <a:rPr lang="en-GB" sz="2600" dirty="0" err="1">
                <a:solidFill>
                  <a:schemeClr val="tx1"/>
                </a:solidFill>
              </a:rPr>
              <a:t>después</a:t>
            </a:r>
            <a:r>
              <a:rPr lang="en-GB" sz="2600" dirty="0">
                <a:solidFill>
                  <a:schemeClr val="tx1"/>
                </a:solidFill>
              </a:rPr>
              <a:t> me </a:t>
            </a:r>
            <a:r>
              <a:rPr lang="en-GB" sz="2600" dirty="0" err="1">
                <a:solidFill>
                  <a:schemeClr val="tx1"/>
                </a:solidFill>
              </a:rPr>
              <a:t>pongo</a:t>
            </a:r>
            <a:r>
              <a:rPr lang="en-GB" sz="2600" dirty="0">
                <a:solidFill>
                  <a:schemeClr val="tx1"/>
                </a:solidFill>
              </a:rPr>
              <a:t> </a:t>
            </a:r>
            <a:r>
              <a:rPr lang="en-GB" sz="2600" dirty="0" err="1">
                <a:solidFill>
                  <a:schemeClr val="tx1"/>
                </a:solidFill>
              </a:rPr>
              <a:t>gomina</a:t>
            </a:r>
            <a:r>
              <a:rPr lang="en-GB" sz="2600" dirty="0">
                <a:solidFill>
                  <a:schemeClr val="tx1"/>
                </a:solidFill>
              </a:rPr>
              <a:t>. </a:t>
            </a:r>
            <a:r>
              <a:rPr lang="en-GB" sz="2600" dirty="0" err="1">
                <a:solidFill>
                  <a:schemeClr val="tx1"/>
                </a:solidFill>
              </a:rPr>
              <a:t>Finalmente</a:t>
            </a:r>
            <a:r>
              <a:rPr lang="en-GB" sz="2600" dirty="0">
                <a:solidFill>
                  <a:schemeClr val="tx1"/>
                </a:solidFill>
              </a:rPr>
              <a:t> me </a:t>
            </a:r>
            <a:r>
              <a:rPr lang="en-GB" sz="2600" dirty="0" err="1">
                <a:solidFill>
                  <a:schemeClr val="tx1"/>
                </a:solidFill>
              </a:rPr>
              <a:t>lavo</a:t>
            </a:r>
            <a:r>
              <a:rPr lang="en-GB" sz="2600" dirty="0">
                <a:solidFill>
                  <a:schemeClr val="tx1"/>
                </a:solidFill>
              </a:rPr>
              <a:t> los </a:t>
            </a:r>
            <a:r>
              <a:rPr lang="en-GB" sz="2600" dirty="0" err="1">
                <a:solidFill>
                  <a:schemeClr val="tx1"/>
                </a:solidFill>
              </a:rPr>
              <a:t>dientes</a:t>
            </a:r>
            <a:r>
              <a:rPr lang="en-GB" sz="2600" dirty="0">
                <a:solidFill>
                  <a:schemeClr val="tx1"/>
                </a:solidFill>
              </a:rPr>
              <a:t>. </a:t>
            </a:r>
            <a:r>
              <a:rPr lang="en-GB" sz="2600" dirty="0" err="1">
                <a:solidFill>
                  <a:schemeClr val="tx1"/>
                </a:solidFill>
              </a:rPr>
              <a:t>Nunca</a:t>
            </a:r>
            <a:r>
              <a:rPr lang="en-GB" sz="2600" dirty="0">
                <a:solidFill>
                  <a:schemeClr val="tx1"/>
                </a:solidFill>
              </a:rPr>
              <a:t> me </a:t>
            </a:r>
            <a:r>
              <a:rPr lang="en-GB" sz="2600" dirty="0" err="1">
                <a:solidFill>
                  <a:schemeClr val="tx1"/>
                </a:solidFill>
              </a:rPr>
              <a:t>maquillo</a:t>
            </a:r>
            <a:r>
              <a:rPr lang="en-GB" sz="2600" dirty="0">
                <a:solidFill>
                  <a:schemeClr val="tx1"/>
                </a:solidFill>
              </a:rPr>
              <a:t>.</a:t>
            </a:r>
            <a:endParaRPr lang="fr-FR" sz="2600" dirty="0">
              <a:solidFill>
                <a:schemeClr val="tx1"/>
              </a:solidFill>
            </a:endParaRPr>
          </a:p>
        </p:txBody>
      </p:sp>
      <p:sp>
        <p:nvSpPr>
          <p:cNvPr id="5" name="Rectangle arrodonit 4"/>
          <p:cNvSpPr/>
          <p:nvPr/>
        </p:nvSpPr>
        <p:spPr>
          <a:xfrm>
            <a:off x="6023992" y="763718"/>
            <a:ext cx="5090476" cy="230524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600" dirty="0">
                <a:solidFill>
                  <a:schemeClr val="tx1"/>
                </a:solidFill>
              </a:rPr>
              <a:t>Laura:   </a:t>
            </a:r>
            <a:r>
              <a:rPr lang="en-GB" sz="2600" dirty="0" err="1">
                <a:solidFill>
                  <a:schemeClr val="tx1"/>
                </a:solidFill>
              </a:rPr>
              <a:t>Cuando</a:t>
            </a:r>
            <a:r>
              <a:rPr lang="en-GB" sz="2600" dirty="0">
                <a:solidFill>
                  <a:schemeClr val="tx1"/>
                </a:solidFill>
              </a:rPr>
              <a:t> </a:t>
            </a:r>
            <a:r>
              <a:rPr lang="en-GB" sz="2600" dirty="0" err="1">
                <a:solidFill>
                  <a:schemeClr val="tx1"/>
                </a:solidFill>
              </a:rPr>
              <a:t>salgo</a:t>
            </a:r>
            <a:r>
              <a:rPr lang="en-GB" sz="2600" dirty="0">
                <a:solidFill>
                  <a:schemeClr val="tx1"/>
                </a:solidFill>
              </a:rPr>
              <a:t> de fiesta, </a:t>
            </a:r>
            <a:r>
              <a:rPr lang="en-GB" sz="2600" dirty="0" err="1">
                <a:solidFill>
                  <a:schemeClr val="tx1"/>
                </a:solidFill>
              </a:rPr>
              <a:t>primero</a:t>
            </a:r>
            <a:r>
              <a:rPr lang="en-GB" sz="2600" dirty="0">
                <a:solidFill>
                  <a:schemeClr val="tx1"/>
                </a:solidFill>
              </a:rPr>
              <a:t> me </a:t>
            </a:r>
            <a:r>
              <a:rPr lang="en-GB" sz="2600" dirty="0" err="1">
                <a:solidFill>
                  <a:schemeClr val="tx1"/>
                </a:solidFill>
              </a:rPr>
              <a:t>lavo</a:t>
            </a:r>
            <a:r>
              <a:rPr lang="en-GB" sz="2600" dirty="0">
                <a:solidFill>
                  <a:schemeClr val="tx1"/>
                </a:solidFill>
              </a:rPr>
              <a:t> la </a:t>
            </a:r>
            <a:r>
              <a:rPr lang="en-GB" sz="2600" dirty="0" err="1">
                <a:solidFill>
                  <a:schemeClr val="tx1"/>
                </a:solidFill>
              </a:rPr>
              <a:t>cara</a:t>
            </a:r>
            <a:r>
              <a:rPr lang="en-GB" sz="2600" dirty="0">
                <a:solidFill>
                  <a:schemeClr val="tx1"/>
                </a:solidFill>
              </a:rPr>
              <a:t>. </a:t>
            </a:r>
            <a:r>
              <a:rPr lang="en-GB" sz="2600" dirty="0" err="1">
                <a:solidFill>
                  <a:schemeClr val="tx1"/>
                </a:solidFill>
              </a:rPr>
              <a:t>Luego</a:t>
            </a:r>
            <a:r>
              <a:rPr lang="en-GB" sz="2600" dirty="0">
                <a:solidFill>
                  <a:schemeClr val="tx1"/>
                </a:solidFill>
              </a:rPr>
              <a:t> me </a:t>
            </a:r>
            <a:r>
              <a:rPr lang="en-GB" sz="2600" dirty="0" err="1">
                <a:solidFill>
                  <a:schemeClr val="tx1"/>
                </a:solidFill>
              </a:rPr>
              <a:t>visto</a:t>
            </a:r>
            <a:r>
              <a:rPr lang="en-GB" sz="2600" dirty="0">
                <a:solidFill>
                  <a:schemeClr val="tx1"/>
                </a:solidFill>
              </a:rPr>
              <a:t> y </a:t>
            </a:r>
            <a:r>
              <a:rPr lang="en-GB" sz="2600" dirty="0" err="1">
                <a:solidFill>
                  <a:schemeClr val="tx1"/>
                </a:solidFill>
              </a:rPr>
              <a:t>después</a:t>
            </a:r>
            <a:r>
              <a:rPr lang="en-GB" sz="2600" dirty="0">
                <a:solidFill>
                  <a:schemeClr val="tx1"/>
                </a:solidFill>
              </a:rPr>
              <a:t> me </a:t>
            </a:r>
            <a:r>
              <a:rPr lang="en-GB" sz="2600" dirty="0" err="1">
                <a:solidFill>
                  <a:schemeClr val="tx1"/>
                </a:solidFill>
              </a:rPr>
              <a:t>aliso</a:t>
            </a:r>
            <a:r>
              <a:rPr lang="en-GB" sz="2600" dirty="0">
                <a:solidFill>
                  <a:schemeClr val="tx1"/>
                </a:solidFill>
              </a:rPr>
              <a:t> el </a:t>
            </a:r>
            <a:r>
              <a:rPr lang="en-GB" sz="2600" dirty="0" err="1">
                <a:solidFill>
                  <a:schemeClr val="tx1"/>
                </a:solidFill>
              </a:rPr>
              <a:t>pelo</a:t>
            </a:r>
            <a:r>
              <a:rPr lang="en-GB" sz="2600" dirty="0">
                <a:solidFill>
                  <a:schemeClr val="tx1"/>
                </a:solidFill>
              </a:rPr>
              <a:t>. </a:t>
            </a:r>
            <a:r>
              <a:rPr lang="en-GB" sz="2600" dirty="0" err="1">
                <a:solidFill>
                  <a:schemeClr val="tx1"/>
                </a:solidFill>
              </a:rPr>
              <a:t>Finalmente</a:t>
            </a:r>
            <a:r>
              <a:rPr lang="en-GB" sz="2600" dirty="0">
                <a:solidFill>
                  <a:schemeClr val="tx1"/>
                </a:solidFill>
              </a:rPr>
              <a:t> me </a:t>
            </a:r>
            <a:r>
              <a:rPr lang="en-GB" sz="2600" dirty="0" err="1">
                <a:solidFill>
                  <a:schemeClr val="tx1"/>
                </a:solidFill>
              </a:rPr>
              <a:t>maquillo</a:t>
            </a:r>
            <a:r>
              <a:rPr lang="en-GB" sz="2600" dirty="0">
                <a:solidFill>
                  <a:schemeClr val="tx1"/>
                </a:solidFill>
              </a:rPr>
              <a:t>. </a:t>
            </a:r>
            <a:r>
              <a:rPr lang="en-GB" sz="2600" dirty="0" err="1">
                <a:solidFill>
                  <a:schemeClr val="tx1"/>
                </a:solidFill>
              </a:rPr>
              <a:t>Nunca</a:t>
            </a:r>
            <a:r>
              <a:rPr lang="en-GB" sz="2600" dirty="0">
                <a:solidFill>
                  <a:schemeClr val="tx1"/>
                </a:solidFill>
              </a:rPr>
              <a:t> me </a:t>
            </a:r>
            <a:r>
              <a:rPr lang="en-GB" sz="2600" dirty="0" err="1">
                <a:solidFill>
                  <a:schemeClr val="tx1"/>
                </a:solidFill>
              </a:rPr>
              <a:t>baño</a:t>
            </a:r>
            <a:r>
              <a:rPr lang="en-GB" sz="2600" dirty="0">
                <a:solidFill>
                  <a:schemeClr val="tx1"/>
                </a:solidFill>
              </a:rPr>
              <a:t> – </a:t>
            </a:r>
            <a:r>
              <a:rPr lang="en-GB" sz="2600" dirty="0" err="1">
                <a:solidFill>
                  <a:schemeClr val="tx1"/>
                </a:solidFill>
              </a:rPr>
              <a:t>siempre</a:t>
            </a:r>
            <a:r>
              <a:rPr lang="en-GB" sz="2600" dirty="0">
                <a:solidFill>
                  <a:schemeClr val="tx1"/>
                </a:solidFill>
              </a:rPr>
              <a:t> me </a:t>
            </a:r>
            <a:r>
              <a:rPr lang="en-GB" sz="2600" dirty="0" err="1">
                <a:solidFill>
                  <a:schemeClr val="tx1"/>
                </a:solidFill>
              </a:rPr>
              <a:t>ducho</a:t>
            </a:r>
            <a:r>
              <a:rPr lang="en-GB" sz="2600" dirty="0">
                <a:solidFill>
                  <a:schemeClr val="tx1"/>
                </a:solidFill>
              </a:rPr>
              <a:t>.</a:t>
            </a:r>
            <a:endParaRPr lang="fr-FR" sz="2600" dirty="0">
              <a:solidFill>
                <a:schemeClr val="tx1"/>
              </a:solidFill>
            </a:endParaRPr>
          </a:p>
        </p:txBody>
      </p:sp>
      <p:graphicFrame>
        <p:nvGraphicFramePr>
          <p:cNvPr id="6" name="Taula 5"/>
          <p:cNvGraphicFramePr>
            <a:graphicFrameLocks noGrp="1"/>
          </p:cNvGraphicFramePr>
          <p:nvPr/>
        </p:nvGraphicFramePr>
        <p:xfrm>
          <a:off x="1919536" y="3645024"/>
          <a:ext cx="8208912" cy="1980416"/>
        </p:xfrm>
        <a:graphic>
          <a:graphicData uri="http://schemas.openxmlformats.org/drawingml/2006/table">
            <a:tbl>
              <a:tblPr firstRow="1" bandRow="1">
                <a:tableStyleId>{74C1A8A3-306A-4EB7-A6B1-4F7E0EB9C5D6}</a:tableStyleId>
              </a:tblPr>
              <a:tblGrid>
                <a:gridCol w="1008112">
                  <a:extLst>
                    <a:ext uri="{9D8B030D-6E8A-4147-A177-3AD203B41FA5}">
                      <a16:colId xmlns:a16="http://schemas.microsoft.com/office/drawing/2014/main" val="20000"/>
                    </a:ext>
                  </a:extLst>
                </a:gridCol>
                <a:gridCol w="1368152">
                  <a:extLst>
                    <a:ext uri="{9D8B030D-6E8A-4147-A177-3AD203B41FA5}">
                      <a16:colId xmlns:a16="http://schemas.microsoft.com/office/drawing/2014/main" val="20001"/>
                    </a:ext>
                  </a:extLst>
                </a:gridCol>
                <a:gridCol w="1368152">
                  <a:extLst>
                    <a:ext uri="{9D8B030D-6E8A-4147-A177-3AD203B41FA5}">
                      <a16:colId xmlns:a16="http://schemas.microsoft.com/office/drawing/2014/main" val="20002"/>
                    </a:ext>
                  </a:extLst>
                </a:gridCol>
                <a:gridCol w="1728192">
                  <a:extLst>
                    <a:ext uri="{9D8B030D-6E8A-4147-A177-3AD203B41FA5}">
                      <a16:colId xmlns:a16="http://schemas.microsoft.com/office/drawing/2014/main" val="20003"/>
                    </a:ext>
                  </a:extLst>
                </a:gridCol>
                <a:gridCol w="1368152">
                  <a:extLst>
                    <a:ext uri="{9D8B030D-6E8A-4147-A177-3AD203B41FA5}">
                      <a16:colId xmlns:a16="http://schemas.microsoft.com/office/drawing/2014/main" val="20004"/>
                    </a:ext>
                  </a:extLst>
                </a:gridCol>
                <a:gridCol w="1368152">
                  <a:extLst>
                    <a:ext uri="{9D8B030D-6E8A-4147-A177-3AD203B41FA5}">
                      <a16:colId xmlns:a16="http://schemas.microsoft.com/office/drawing/2014/main" val="20005"/>
                    </a:ext>
                  </a:extLst>
                </a:gridCol>
              </a:tblGrid>
              <a:tr h="360040">
                <a:tc>
                  <a:txBody>
                    <a:bodyPr/>
                    <a:lstStyle/>
                    <a:p>
                      <a:r>
                        <a:rPr lang="en-GB" sz="2000" dirty="0" smtClean="0">
                          <a:solidFill>
                            <a:schemeClr val="tx1"/>
                          </a:solidFill>
                        </a:rPr>
                        <a:t>Name</a:t>
                      </a:r>
                      <a:endParaRPr lang="fr-FR" sz="2000" dirty="0">
                        <a:solidFill>
                          <a:schemeClr val="tx1"/>
                        </a:solidFill>
                      </a:endParaRPr>
                    </a:p>
                  </a:txBody>
                  <a:tcPr/>
                </a:tc>
                <a:tc>
                  <a:txBody>
                    <a:bodyPr/>
                    <a:lstStyle/>
                    <a:p>
                      <a:r>
                        <a:rPr lang="en-GB" sz="2000" dirty="0" smtClean="0">
                          <a:solidFill>
                            <a:schemeClr val="tx1"/>
                          </a:solidFill>
                        </a:rPr>
                        <a:t>First</a:t>
                      </a:r>
                      <a:endParaRPr lang="fr-FR" sz="2000" dirty="0">
                        <a:solidFill>
                          <a:schemeClr val="tx1"/>
                        </a:solidFill>
                      </a:endParaRPr>
                    </a:p>
                  </a:txBody>
                  <a:tcPr/>
                </a:tc>
                <a:tc>
                  <a:txBody>
                    <a:bodyPr/>
                    <a:lstStyle/>
                    <a:p>
                      <a:r>
                        <a:rPr lang="en-GB" sz="2000" dirty="0" smtClean="0">
                          <a:solidFill>
                            <a:schemeClr val="tx1"/>
                          </a:solidFill>
                        </a:rPr>
                        <a:t>Then</a:t>
                      </a:r>
                      <a:endParaRPr lang="fr-FR" sz="2000" dirty="0">
                        <a:solidFill>
                          <a:schemeClr val="tx1"/>
                        </a:solidFill>
                      </a:endParaRPr>
                    </a:p>
                  </a:txBody>
                  <a:tcPr/>
                </a:tc>
                <a:tc>
                  <a:txBody>
                    <a:bodyPr/>
                    <a:lstStyle/>
                    <a:p>
                      <a:r>
                        <a:rPr lang="en-GB" sz="2000" dirty="0" smtClean="0">
                          <a:solidFill>
                            <a:schemeClr val="tx1"/>
                          </a:solidFill>
                        </a:rPr>
                        <a:t>Afterwards</a:t>
                      </a:r>
                      <a:endParaRPr lang="fr-FR" sz="2000" dirty="0">
                        <a:solidFill>
                          <a:schemeClr val="tx1"/>
                        </a:solidFill>
                      </a:endParaRPr>
                    </a:p>
                  </a:txBody>
                  <a:tcPr/>
                </a:tc>
                <a:tc>
                  <a:txBody>
                    <a:bodyPr/>
                    <a:lstStyle/>
                    <a:p>
                      <a:r>
                        <a:rPr lang="en-GB" sz="2000" dirty="0" smtClean="0">
                          <a:solidFill>
                            <a:schemeClr val="tx1"/>
                          </a:solidFill>
                        </a:rPr>
                        <a:t>Finally</a:t>
                      </a:r>
                      <a:endParaRPr lang="fr-FR" sz="2000" dirty="0">
                        <a:solidFill>
                          <a:schemeClr val="tx1"/>
                        </a:solidFill>
                      </a:endParaRPr>
                    </a:p>
                  </a:txBody>
                  <a:tcPr/>
                </a:tc>
                <a:tc>
                  <a:txBody>
                    <a:bodyPr/>
                    <a:lstStyle/>
                    <a:p>
                      <a:r>
                        <a:rPr lang="en-GB" sz="2000" dirty="0" smtClean="0">
                          <a:solidFill>
                            <a:schemeClr val="tx1"/>
                          </a:solidFill>
                        </a:rPr>
                        <a:t>Never</a:t>
                      </a:r>
                      <a:endParaRPr lang="fr-FR" sz="2000" dirty="0">
                        <a:solidFill>
                          <a:schemeClr val="tx1"/>
                        </a:solidFill>
                      </a:endParaRPr>
                    </a:p>
                  </a:txBody>
                  <a:tcPr/>
                </a:tc>
                <a:extLst>
                  <a:ext uri="{0D108BD9-81ED-4DB2-BD59-A6C34878D82A}">
                    <a16:rowId xmlns:a16="http://schemas.microsoft.com/office/drawing/2014/main" val="10000"/>
                  </a:ext>
                </a:extLst>
              </a:tr>
              <a:tr h="792088">
                <a:tc>
                  <a:txBody>
                    <a:bodyPr/>
                    <a:lstStyle/>
                    <a:p>
                      <a:r>
                        <a:rPr lang="en-GB" sz="2000" dirty="0" smtClean="0">
                          <a:solidFill>
                            <a:schemeClr val="tx1"/>
                          </a:solidFill>
                        </a:rPr>
                        <a:t>Simon</a:t>
                      </a:r>
                      <a:endParaRPr lang="fr-FR" sz="2000" dirty="0">
                        <a:solidFill>
                          <a:schemeClr val="tx1"/>
                        </a:solidFill>
                      </a:endParaRPr>
                    </a:p>
                  </a:txBody>
                  <a:tcPr/>
                </a:tc>
                <a:tc>
                  <a:txBody>
                    <a:bodyPr/>
                    <a:lstStyle/>
                    <a:p>
                      <a:endParaRPr lang="fr-FR" sz="2000" dirty="0">
                        <a:solidFill>
                          <a:schemeClr val="tx1"/>
                        </a:solidFill>
                      </a:endParaRPr>
                    </a:p>
                  </a:txBody>
                  <a:tcPr/>
                </a:tc>
                <a:tc>
                  <a:txBody>
                    <a:bodyPr/>
                    <a:lstStyle/>
                    <a:p>
                      <a:endParaRPr lang="fr-FR" sz="2000" dirty="0">
                        <a:solidFill>
                          <a:schemeClr val="tx1"/>
                        </a:solidFill>
                      </a:endParaRPr>
                    </a:p>
                  </a:txBody>
                  <a:tcPr/>
                </a:tc>
                <a:tc>
                  <a:txBody>
                    <a:bodyPr/>
                    <a:lstStyle/>
                    <a:p>
                      <a:endParaRPr lang="fr-FR" sz="2000" dirty="0">
                        <a:solidFill>
                          <a:schemeClr val="tx1"/>
                        </a:solidFill>
                      </a:endParaRPr>
                    </a:p>
                  </a:txBody>
                  <a:tcPr/>
                </a:tc>
                <a:tc>
                  <a:txBody>
                    <a:bodyPr/>
                    <a:lstStyle/>
                    <a:p>
                      <a:endParaRPr lang="fr-FR" sz="2000" dirty="0">
                        <a:solidFill>
                          <a:schemeClr val="tx1"/>
                        </a:solidFill>
                      </a:endParaRPr>
                    </a:p>
                  </a:txBody>
                  <a:tcPr/>
                </a:tc>
                <a:tc>
                  <a:txBody>
                    <a:bodyPr/>
                    <a:lstStyle/>
                    <a:p>
                      <a:endParaRPr lang="fr-FR" sz="2000">
                        <a:solidFill>
                          <a:schemeClr val="tx1"/>
                        </a:solidFill>
                      </a:endParaRPr>
                    </a:p>
                  </a:txBody>
                  <a:tcPr/>
                </a:tc>
                <a:extLst>
                  <a:ext uri="{0D108BD9-81ED-4DB2-BD59-A6C34878D82A}">
                    <a16:rowId xmlns:a16="http://schemas.microsoft.com/office/drawing/2014/main" val="10001"/>
                  </a:ext>
                </a:extLst>
              </a:tr>
              <a:tr h="792088">
                <a:tc>
                  <a:txBody>
                    <a:bodyPr/>
                    <a:lstStyle/>
                    <a:p>
                      <a:r>
                        <a:rPr lang="en-GB" sz="2000" dirty="0" smtClean="0">
                          <a:solidFill>
                            <a:schemeClr val="tx1"/>
                          </a:solidFill>
                        </a:rPr>
                        <a:t>Laura</a:t>
                      </a:r>
                      <a:endParaRPr lang="fr-FR" sz="2000" dirty="0">
                        <a:solidFill>
                          <a:schemeClr val="tx1"/>
                        </a:solidFill>
                      </a:endParaRPr>
                    </a:p>
                  </a:txBody>
                  <a:tcPr/>
                </a:tc>
                <a:tc>
                  <a:txBody>
                    <a:bodyPr/>
                    <a:lstStyle/>
                    <a:p>
                      <a:endParaRPr lang="fr-FR" sz="2000">
                        <a:solidFill>
                          <a:schemeClr val="tx1"/>
                        </a:solidFill>
                      </a:endParaRPr>
                    </a:p>
                  </a:txBody>
                  <a:tcPr/>
                </a:tc>
                <a:tc>
                  <a:txBody>
                    <a:bodyPr/>
                    <a:lstStyle/>
                    <a:p>
                      <a:endParaRPr lang="fr-FR" sz="2000">
                        <a:solidFill>
                          <a:schemeClr val="tx1"/>
                        </a:solidFill>
                      </a:endParaRPr>
                    </a:p>
                  </a:txBody>
                  <a:tcPr/>
                </a:tc>
                <a:tc>
                  <a:txBody>
                    <a:bodyPr/>
                    <a:lstStyle/>
                    <a:p>
                      <a:endParaRPr lang="fr-FR" sz="2000">
                        <a:solidFill>
                          <a:schemeClr val="tx1"/>
                        </a:solidFill>
                      </a:endParaRPr>
                    </a:p>
                  </a:txBody>
                  <a:tcPr/>
                </a:tc>
                <a:tc>
                  <a:txBody>
                    <a:bodyPr/>
                    <a:lstStyle/>
                    <a:p>
                      <a:endParaRPr lang="fr-FR" sz="2000" dirty="0">
                        <a:solidFill>
                          <a:schemeClr val="tx1"/>
                        </a:solidFill>
                      </a:endParaRPr>
                    </a:p>
                  </a:txBody>
                  <a:tcPr/>
                </a:tc>
                <a:tc>
                  <a:txBody>
                    <a:bodyPr/>
                    <a:lstStyle/>
                    <a:p>
                      <a:endParaRPr lang="fr-FR" sz="2000" dirty="0">
                        <a:solidFill>
                          <a:schemeClr val="tx1"/>
                        </a:solidFill>
                      </a:endParaRPr>
                    </a:p>
                  </a:txBody>
                  <a:tcPr/>
                </a:tc>
                <a:extLst>
                  <a:ext uri="{0D108BD9-81ED-4DB2-BD59-A6C34878D82A}">
                    <a16:rowId xmlns:a16="http://schemas.microsoft.com/office/drawing/2014/main" val="10002"/>
                  </a:ext>
                </a:extLst>
              </a:tr>
            </a:tbl>
          </a:graphicData>
        </a:graphic>
      </p:graphicFrame>
      <p:sp>
        <p:nvSpPr>
          <p:cNvPr id="17" name="QuadreDeText 6"/>
          <p:cNvSpPr txBox="1"/>
          <p:nvPr/>
        </p:nvSpPr>
        <p:spPr>
          <a:xfrm>
            <a:off x="2999656" y="4221088"/>
            <a:ext cx="1152128" cy="400110"/>
          </a:xfrm>
          <a:prstGeom prst="rect">
            <a:avLst/>
          </a:prstGeom>
          <a:noFill/>
        </p:spPr>
        <p:txBody>
          <a:bodyPr wrap="square" rtlCol="0">
            <a:spAutoFit/>
          </a:bodyPr>
          <a:lstStyle/>
          <a:p>
            <a:r>
              <a:rPr lang="en-GB" sz="2000" dirty="0"/>
              <a:t>Shower</a:t>
            </a:r>
            <a:endParaRPr lang="fr-FR" sz="2000" dirty="0"/>
          </a:p>
        </p:txBody>
      </p:sp>
      <p:sp>
        <p:nvSpPr>
          <p:cNvPr id="18" name="QuadreDeText 11"/>
          <p:cNvSpPr txBox="1"/>
          <p:nvPr/>
        </p:nvSpPr>
        <p:spPr>
          <a:xfrm>
            <a:off x="2927648" y="4941168"/>
            <a:ext cx="1152128" cy="707886"/>
          </a:xfrm>
          <a:prstGeom prst="rect">
            <a:avLst/>
          </a:prstGeom>
          <a:noFill/>
        </p:spPr>
        <p:txBody>
          <a:bodyPr wrap="square" rtlCol="0">
            <a:spAutoFit/>
          </a:bodyPr>
          <a:lstStyle/>
          <a:p>
            <a:r>
              <a:rPr lang="en-GB" sz="2000" dirty="0"/>
              <a:t>Wash face</a:t>
            </a:r>
            <a:endParaRPr lang="fr-FR" sz="2000" dirty="0"/>
          </a:p>
        </p:txBody>
      </p:sp>
    </p:spTree>
    <p:extLst>
      <p:ext uri="{BB962C8B-B14F-4D97-AF65-F5344CB8AC3E}">
        <p14:creationId xmlns:p14="http://schemas.microsoft.com/office/powerpoint/2010/main" val="3180937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84861" y="294322"/>
            <a:ext cx="3912327" cy="6429449"/>
          </a:xfrm>
          <a:prstGeom prst="rect">
            <a:avLst/>
          </a:prstGeom>
        </p:spPr>
      </p:pic>
    </p:spTree>
    <p:extLst>
      <p:ext uri="{BB962C8B-B14F-4D97-AF65-F5344CB8AC3E}">
        <p14:creationId xmlns:p14="http://schemas.microsoft.com/office/powerpoint/2010/main" val="35033176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7" name="55_Module4_Unit3_Ex4">
            <a:hlinkClick r:id="" action="ppaction://media"/>
          </p:cNvPr>
          <p:cNvPicPr>
            <a:picLocks noGrp="1" noChangeAspect="1"/>
          </p:cNvPicPr>
          <p:nvPr>
            <p:ph sz="half" idx="1"/>
            <a:audioFile r:link="rId2"/>
            <p:extLst>
              <p:ext uri="{DAA4B4D4-6D71-4841-9C94-3DE7FCFB9230}">
                <p14:media xmlns:p14="http://schemas.microsoft.com/office/powerpoint/2010/main" r:embed="rId1"/>
              </p:ext>
            </p:extLst>
          </p:nvPr>
        </p:nvPicPr>
        <p:blipFill>
          <a:blip r:embed="rId4"/>
          <a:stretch>
            <a:fillRect/>
          </a:stretch>
        </p:blipFill>
        <p:spPr>
          <a:xfrm>
            <a:off x="2277036" y="318587"/>
            <a:ext cx="609600" cy="609600"/>
          </a:xfrm>
        </p:spPr>
      </p:pic>
      <p:sp>
        <p:nvSpPr>
          <p:cNvPr id="4" name="Content Placeholder 3"/>
          <p:cNvSpPr>
            <a:spLocks noGrp="1"/>
          </p:cNvSpPr>
          <p:nvPr>
            <p:ph sz="half" idx="2"/>
          </p:nvPr>
        </p:nvSpPr>
        <p:spPr/>
        <p:txBody>
          <a:bodyPr/>
          <a:lstStyle/>
          <a:p>
            <a:endParaRPr lang="en-GB"/>
          </a:p>
        </p:txBody>
      </p:sp>
      <p:pic>
        <p:nvPicPr>
          <p:cNvPr id="5" name="Picture 4"/>
          <p:cNvPicPr>
            <a:picLocks noChangeAspect="1"/>
          </p:cNvPicPr>
          <p:nvPr/>
        </p:nvPicPr>
        <p:blipFill>
          <a:blip r:embed="rId5"/>
          <a:stretch>
            <a:fillRect/>
          </a:stretch>
        </p:blipFill>
        <p:spPr>
          <a:xfrm>
            <a:off x="-284945" y="1323328"/>
            <a:ext cx="12182574" cy="4458494"/>
          </a:xfrm>
          <a:prstGeom prst="rect">
            <a:avLst/>
          </a:prstGeom>
        </p:spPr>
      </p:pic>
      <p:sp>
        <p:nvSpPr>
          <p:cNvPr id="6" name="TextBox 5"/>
          <p:cNvSpPr txBox="1"/>
          <p:nvPr/>
        </p:nvSpPr>
        <p:spPr>
          <a:xfrm>
            <a:off x="179289" y="1244412"/>
            <a:ext cx="5138299" cy="892552"/>
          </a:xfrm>
          <a:prstGeom prst="rect">
            <a:avLst/>
          </a:prstGeom>
          <a:solidFill>
            <a:schemeClr val="bg1"/>
          </a:solidFill>
        </p:spPr>
        <p:txBody>
          <a:bodyPr wrap="square" rtlCol="0">
            <a:spAutoFit/>
          </a:bodyPr>
          <a:lstStyle/>
          <a:p>
            <a:r>
              <a:rPr lang="en-GB" sz="2600" dirty="0" smtClean="0"/>
              <a:t>Listen to the song and put the pictures in the correct order</a:t>
            </a:r>
            <a:endParaRPr lang="en-GB" sz="2600" dirty="0"/>
          </a:p>
        </p:txBody>
      </p:sp>
    </p:spTree>
    <p:extLst>
      <p:ext uri="{BB962C8B-B14F-4D97-AF65-F5344CB8AC3E}">
        <p14:creationId xmlns:p14="http://schemas.microsoft.com/office/powerpoint/2010/main" val="14315006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9993"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49125" y="2288029"/>
            <a:ext cx="11442875" cy="1777534"/>
          </a:xfrm>
          <a:prstGeom prst="rect">
            <a:avLst/>
          </a:prstGeom>
        </p:spPr>
      </p:pic>
      <p:sp>
        <p:nvSpPr>
          <p:cNvPr id="3" name="TextBox 2"/>
          <p:cNvSpPr txBox="1"/>
          <p:nvPr/>
        </p:nvSpPr>
        <p:spPr>
          <a:xfrm>
            <a:off x="1209822" y="4304714"/>
            <a:ext cx="2630658" cy="523220"/>
          </a:xfrm>
          <a:prstGeom prst="rect">
            <a:avLst/>
          </a:prstGeom>
          <a:noFill/>
        </p:spPr>
        <p:txBody>
          <a:bodyPr wrap="square" rtlCol="0">
            <a:spAutoFit/>
          </a:bodyPr>
          <a:lstStyle/>
          <a:p>
            <a:r>
              <a:rPr lang="en-GB" sz="2800" dirty="0" smtClean="0"/>
              <a:t>A </a:t>
            </a:r>
            <a:r>
              <a:rPr lang="en-GB" sz="2800" dirty="0" err="1" smtClean="0"/>
              <a:t>ver</a:t>
            </a:r>
            <a:r>
              <a:rPr lang="en-GB" sz="2800" dirty="0" smtClean="0"/>
              <a:t> = let’s see</a:t>
            </a:r>
            <a:endParaRPr lang="en-GB" sz="2800" dirty="0"/>
          </a:p>
        </p:txBody>
      </p:sp>
      <p:sp>
        <p:nvSpPr>
          <p:cNvPr id="4" name="TextBox 3"/>
          <p:cNvSpPr txBox="1"/>
          <p:nvPr/>
        </p:nvSpPr>
        <p:spPr>
          <a:xfrm>
            <a:off x="604911" y="2288029"/>
            <a:ext cx="7484012" cy="441103"/>
          </a:xfrm>
          <a:prstGeom prst="rect">
            <a:avLst/>
          </a:prstGeom>
          <a:solidFill>
            <a:schemeClr val="bg1"/>
          </a:solidFill>
        </p:spPr>
        <p:txBody>
          <a:bodyPr wrap="square" rtlCol="0">
            <a:spAutoFit/>
          </a:bodyPr>
          <a:lstStyle/>
          <a:p>
            <a:endParaRPr lang="en-GB" dirty="0"/>
          </a:p>
        </p:txBody>
      </p:sp>
      <p:sp>
        <p:nvSpPr>
          <p:cNvPr id="5" name="TextBox 4"/>
          <p:cNvSpPr txBox="1"/>
          <p:nvPr/>
        </p:nvSpPr>
        <p:spPr>
          <a:xfrm>
            <a:off x="995082" y="1385047"/>
            <a:ext cx="9399494" cy="1384995"/>
          </a:xfrm>
          <a:prstGeom prst="rect">
            <a:avLst/>
          </a:prstGeom>
          <a:noFill/>
        </p:spPr>
        <p:txBody>
          <a:bodyPr wrap="square" rtlCol="0">
            <a:spAutoFit/>
          </a:bodyPr>
          <a:lstStyle/>
          <a:p>
            <a:r>
              <a:rPr lang="en-GB" sz="2800" smtClean="0"/>
              <a:t>IMPORTANT - Write </a:t>
            </a:r>
            <a:r>
              <a:rPr lang="en-GB" sz="2800" dirty="0" smtClean="0"/>
              <a:t>a couple of sentences in Spanish using the phrases we have learned (you could also add </a:t>
            </a:r>
            <a:r>
              <a:rPr lang="en-GB" sz="2800" dirty="0" err="1" smtClean="0"/>
              <a:t>desayuno</a:t>
            </a:r>
            <a:r>
              <a:rPr lang="en-GB" sz="2800" dirty="0" smtClean="0"/>
              <a:t> + I eat breakfast) then email them to me by the end of the day please. </a:t>
            </a:r>
            <a:endParaRPr lang="en-GB" sz="2800" dirty="0"/>
          </a:p>
        </p:txBody>
      </p:sp>
    </p:spTree>
    <p:extLst>
      <p:ext uri="{BB962C8B-B14F-4D97-AF65-F5344CB8AC3E}">
        <p14:creationId xmlns:p14="http://schemas.microsoft.com/office/powerpoint/2010/main" val="404148861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5243" y="256435"/>
            <a:ext cx="2784930" cy="369332"/>
          </a:xfrm>
          <a:prstGeom prst="rect">
            <a:avLst/>
          </a:prstGeom>
        </p:spPr>
        <p:txBody>
          <a:bodyPr wrap="none">
            <a:spAutoFit/>
          </a:bodyPr>
          <a:lstStyle/>
          <a:p>
            <a:r>
              <a:rPr lang="en-GB" b="1" u="sng" dirty="0"/>
              <a:t>WEEK 4</a:t>
            </a:r>
            <a:r>
              <a:rPr lang="en-GB" b="1" u="sng" dirty="0" smtClean="0"/>
              <a:t> </a:t>
            </a:r>
            <a:r>
              <a:rPr lang="en-GB" b="1" u="sng" dirty="0"/>
              <a:t>– w/c </a:t>
            </a:r>
            <a:r>
              <a:rPr lang="en-GB" b="1" u="sng" dirty="0" smtClean="0"/>
              <a:t>24th January</a:t>
            </a:r>
            <a:endParaRPr lang="en-GB" b="1" u="sng" dirty="0"/>
          </a:p>
        </p:txBody>
      </p:sp>
      <p:sp>
        <p:nvSpPr>
          <p:cNvPr id="3" name="TextBox 2"/>
          <p:cNvSpPr txBox="1"/>
          <p:nvPr/>
        </p:nvSpPr>
        <p:spPr>
          <a:xfrm>
            <a:off x="142993" y="659000"/>
            <a:ext cx="6954591" cy="369332"/>
          </a:xfrm>
          <a:prstGeom prst="rect">
            <a:avLst/>
          </a:prstGeom>
          <a:noFill/>
        </p:spPr>
        <p:txBody>
          <a:bodyPr wrap="square" rtlCol="0">
            <a:spAutoFit/>
          </a:bodyPr>
          <a:lstStyle/>
          <a:p>
            <a:r>
              <a:rPr lang="en-GB" dirty="0" smtClean="0"/>
              <a:t>Copy this vocab in to your book and spend some time trying to learn it.</a:t>
            </a:r>
            <a:endParaRPr lang="en-GB" dirty="0"/>
          </a:p>
        </p:txBody>
      </p:sp>
      <p:pic>
        <p:nvPicPr>
          <p:cNvPr id="4" name="Picture 3"/>
          <p:cNvPicPr>
            <a:picLocks noChangeAspect="1"/>
          </p:cNvPicPr>
          <p:nvPr/>
        </p:nvPicPr>
        <p:blipFill>
          <a:blip r:embed="rId2"/>
          <a:stretch>
            <a:fillRect/>
          </a:stretch>
        </p:blipFill>
        <p:spPr>
          <a:xfrm>
            <a:off x="860134" y="1061565"/>
            <a:ext cx="10906874" cy="5975797"/>
          </a:xfrm>
          <a:prstGeom prst="rect">
            <a:avLst/>
          </a:prstGeom>
        </p:spPr>
      </p:pic>
    </p:spTree>
    <p:extLst>
      <p:ext uri="{BB962C8B-B14F-4D97-AF65-F5344CB8AC3E}">
        <p14:creationId xmlns:p14="http://schemas.microsoft.com/office/powerpoint/2010/main" val="38670972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MCj01132700000[1]"/>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rcRect/>
          <a:stretch>
            <a:fillRect/>
          </a:stretch>
        </p:blipFill>
        <p:spPr>
          <a:xfrm>
            <a:off x="4583114" y="3500439"/>
            <a:ext cx="663575" cy="1368425"/>
          </a:xfrm>
          <a:noFill/>
        </p:spPr>
      </p:pic>
      <p:pic>
        <p:nvPicPr>
          <p:cNvPr id="11267" name="Picture 3" descr="MCHH00802_0000[1]"/>
          <p:cNvPicPr>
            <a:picLocks noGrp="1" noChangeAspect="1" noChangeArrowheads="1"/>
          </p:cNvPicPr>
          <p:nvPr>
            <p:ph sz="quarter" idx="2"/>
          </p:nvPr>
        </p:nvPicPr>
        <p:blipFill>
          <a:blip r:embed="rId3" cstate="print">
            <a:extLst>
              <a:ext uri="{28A0092B-C50C-407E-A947-70E740481C1C}">
                <a14:useLocalDpi xmlns:a14="http://schemas.microsoft.com/office/drawing/2010/main" val="0"/>
              </a:ext>
            </a:extLst>
          </a:blip>
          <a:srcRect/>
          <a:stretch>
            <a:fillRect/>
          </a:stretch>
        </p:blipFill>
        <p:spPr>
          <a:xfrm>
            <a:off x="9120189" y="3284539"/>
            <a:ext cx="820737" cy="1138237"/>
          </a:xfrm>
          <a:noFill/>
        </p:spPr>
      </p:pic>
      <p:pic>
        <p:nvPicPr>
          <p:cNvPr id="11268" name="Picture 4" descr="MCj02329860000[1]"/>
          <p:cNvPicPr>
            <a:picLocks noGrp="1" noChangeAspect="1" noChangeArrowheads="1"/>
          </p:cNvPicPr>
          <p:nvPr>
            <p:ph sz="quarter" idx="3"/>
          </p:nvPr>
        </p:nvPicPr>
        <p:blipFill>
          <a:blip r:embed="rId4" cstate="print">
            <a:extLst>
              <a:ext uri="{28A0092B-C50C-407E-A947-70E740481C1C}">
                <a14:useLocalDpi xmlns:a14="http://schemas.microsoft.com/office/drawing/2010/main" val="0"/>
              </a:ext>
            </a:extLst>
          </a:blip>
          <a:srcRect/>
          <a:stretch>
            <a:fillRect/>
          </a:stretch>
        </p:blipFill>
        <p:spPr>
          <a:xfrm>
            <a:off x="2782888" y="5013325"/>
            <a:ext cx="1109662" cy="1155700"/>
          </a:xfrm>
          <a:noFill/>
        </p:spPr>
      </p:pic>
      <p:pic>
        <p:nvPicPr>
          <p:cNvPr id="11269" name="Picture 5" descr="MCj03359810000[1]"/>
          <p:cNvPicPr>
            <a:picLocks noGrp="1" noChangeAspect="1" noChangeArrowheads="1"/>
          </p:cNvPicPr>
          <p:nvPr>
            <p:ph sz="quarter" idx="4"/>
          </p:nvPr>
        </p:nvPicPr>
        <p:blipFill>
          <a:blip r:embed="rId5" cstate="print">
            <a:extLst>
              <a:ext uri="{28A0092B-C50C-407E-A947-70E740481C1C}">
                <a14:useLocalDpi xmlns:a14="http://schemas.microsoft.com/office/drawing/2010/main" val="0"/>
              </a:ext>
            </a:extLst>
          </a:blip>
          <a:srcRect/>
          <a:stretch>
            <a:fillRect/>
          </a:stretch>
        </p:blipFill>
        <p:spPr>
          <a:xfrm>
            <a:off x="8183564" y="1844676"/>
            <a:ext cx="936625" cy="862013"/>
          </a:xfrm>
          <a:noFill/>
        </p:spPr>
      </p:pic>
      <p:pic>
        <p:nvPicPr>
          <p:cNvPr id="11270" name="Picture 6" descr="MMj03652680000[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951539" y="3141664"/>
            <a:ext cx="865187" cy="111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8" descr="MCj03354480000[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56589" y="5157789"/>
            <a:ext cx="1089025"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3" name="Picture 9" descr="MCj02904300000[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48526" y="4581525"/>
            <a:ext cx="854075"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4" name="Picture 10" descr="MCHH02330_0000[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311900" y="1773239"/>
            <a:ext cx="979488" cy="104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5" name="Picture 11" descr="MCj00866380000[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935413" y="1700214"/>
            <a:ext cx="122555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9" name="Picture 15" descr="MCj03977460000[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063750" y="2924176"/>
            <a:ext cx="1728788" cy="116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0" name="Picture 16" descr="MCHH00774_0000[1]"/>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448301" y="5157789"/>
            <a:ext cx="1368425"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8" name="Text Box 17"/>
          <p:cNvSpPr txBox="1">
            <a:spLocks noChangeArrowheads="1"/>
          </p:cNvSpPr>
          <p:nvPr/>
        </p:nvSpPr>
        <p:spPr bwMode="auto">
          <a:xfrm>
            <a:off x="1524000" y="6491288"/>
            <a:ext cx="22685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en-US" sz="1800">
                <a:latin typeface="Gill Sans MT" panose="020B0502020104020203" pitchFamily="34" charset="0"/>
                <a:cs typeface="Arial" panose="020B0604020202020204" pitchFamily="34" charset="0"/>
              </a:rPr>
              <a:t>De moda</a:t>
            </a:r>
          </a:p>
        </p:txBody>
      </p:sp>
      <p:sp>
        <p:nvSpPr>
          <p:cNvPr id="16399" name="Line 18"/>
          <p:cNvSpPr>
            <a:spLocks noChangeShapeType="1"/>
          </p:cNvSpPr>
          <p:nvPr/>
        </p:nvSpPr>
        <p:spPr bwMode="auto">
          <a:xfrm>
            <a:off x="1524000" y="6524625"/>
            <a:ext cx="9144000" cy="0"/>
          </a:xfrm>
          <a:prstGeom prst="line">
            <a:avLst/>
          </a:prstGeom>
          <a:noFill/>
          <a:ln w="25400">
            <a:solidFill>
              <a:srgbClr val="800080"/>
            </a:solidFill>
            <a:round/>
            <a:headEnd/>
            <a:tailEnd/>
          </a:ln>
          <a:extLst>
            <a:ext uri="{909E8E84-426E-40DD-AFC4-6F175D3DCCD1}">
              <a14:hiddenFill xmlns:a14="http://schemas.microsoft.com/office/drawing/2010/main">
                <a:noFill/>
              </a14:hiddenFill>
            </a:ext>
          </a:extLst>
        </p:spPr>
        <p:txBody>
          <a:bodyPr/>
          <a:lstStyle/>
          <a:p>
            <a:endParaRPr lang="en-GB"/>
          </a:p>
        </p:txBody>
      </p:sp>
      <p:pic>
        <p:nvPicPr>
          <p:cNvPr id="16400" name="Picture 19" descr="MCj00830670000[1]"/>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640014" y="6569076"/>
            <a:ext cx="331787"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5" name="Picture 21" descr="sweatshirt">
            <a:hlinkClick r:id="rId14"/>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653338" y="3141664"/>
            <a:ext cx="881062"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777041" y="3041076"/>
            <a:ext cx="579549" cy="584775"/>
          </a:xfrm>
          <a:prstGeom prst="rect">
            <a:avLst/>
          </a:prstGeom>
          <a:noFill/>
        </p:spPr>
        <p:txBody>
          <a:bodyPr wrap="square" rtlCol="0">
            <a:spAutoFit/>
          </a:bodyPr>
          <a:lstStyle/>
          <a:p>
            <a:r>
              <a:rPr lang="en-GB" sz="3200" dirty="0" smtClean="0"/>
              <a:t>4</a:t>
            </a:r>
            <a:endParaRPr lang="en-GB" sz="3200" dirty="0"/>
          </a:p>
        </p:txBody>
      </p:sp>
      <p:sp>
        <p:nvSpPr>
          <p:cNvPr id="19" name="TextBox 18"/>
          <p:cNvSpPr txBox="1"/>
          <p:nvPr/>
        </p:nvSpPr>
        <p:spPr>
          <a:xfrm>
            <a:off x="3602775" y="1739316"/>
            <a:ext cx="579549" cy="584775"/>
          </a:xfrm>
          <a:prstGeom prst="rect">
            <a:avLst/>
          </a:prstGeom>
          <a:noFill/>
        </p:spPr>
        <p:txBody>
          <a:bodyPr wrap="square" rtlCol="0">
            <a:spAutoFit/>
          </a:bodyPr>
          <a:lstStyle/>
          <a:p>
            <a:r>
              <a:rPr lang="en-GB" sz="3200" dirty="0"/>
              <a:t>1</a:t>
            </a:r>
          </a:p>
        </p:txBody>
      </p:sp>
      <p:sp>
        <p:nvSpPr>
          <p:cNvPr id="20" name="TextBox 19"/>
          <p:cNvSpPr txBox="1"/>
          <p:nvPr/>
        </p:nvSpPr>
        <p:spPr>
          <a:xfrm>
            <a:off x="5765445" y="1684455"/>
            <a:ext cx="579549" cy="584775"/>
          </a:xfrm>
          <a:prstGeom prst="rect">
            <a:avLst/>
          </a:prstGeom>
          <a:noFill/>
        </p:spPr>
        <p:txBody>
          <a:bodyPr wrap="square" rtlCol="0">
            <a:spAutoFit/>
          </a:bodyPr>
          <a:lstStyle/>
          <a:p>
            <a:r>
              <a:rPr lang="en-GB" sz="3200" dirty="0"/>
              <a:t>2</a:t>
            </a:r>
          </a:p>
        </p:txBody>
      </p:sp>
      <p:sp>
        <p:nvSpPr>
          <p:cNvPr id="21" name="TextBox 20"/>
          <p:cNvSpPr txBox="1"/>
          <p:nvPr/>
        </p:nvSpPr>
        <p:spPr>
          <a:xfrm>
            <a:off x="7823638" y="1520755"/>
            <a:ext cx="579549" cy="584775"/>
          </a:xfrm>
          <a:prstGeom prst="rect">
            <a:avLst/>
          </a:prstGeom>
          <a:noFill/>
        </p:spPr>
        <p:txBody>
          <a:bodyPr wrap="square" rtlCol="0">
            <a:spAutoFit/>
          </a:bodyPr>
          <a:lstStyle/>
          <a:p>
            <a:r>
              <a:rPr lang="en-GB" sz="3200" dirty="0"/>
              <a:t>3</a:t>
            </a:r>
          </a:p>
        </p:txBody>
      </p:sp>
      <p:sp>
        <p:nvSpPr>
          <p:cNvPr id="22" name="TextBox 21"/>
          <p:cNvSpPr txBox="1"/>
          <p:nvPr/>
        </p:nvSpPr>
        <p:spPr>
          <a:xfrm>
            <a:off x="4258413" y="4011217"/>
            <a:ext cx="579549" cy="584775"/>
          </a:xfrm>
          <a:prstGeom prst="rect">
            <a:avLst/>
          </a:prstGeom>
          <a:noFill/>
        </p:spPr>
        <p:txBody>
          <a:bodyPr wrap="square" rtlCol="0">
            <a:spAutoFit/>
          </a:bodyPr>
          <a:lstStyle/>
          <a:p>
            <a:r>
              <a:rPr lang="en-GB" sz="3200" dirty="0"/>
              <a:t>5</a:t>
            </a:r>
          </a:p>
        </p:txBody>
      </p:sp>
      <p:sp>
        <p:nvSpPr>
          <p:cNvPr id="23" name="TextBox 22"/>
          <p:cNvSpPr txBox="1"/>
          <p:nvPr/>
        </p:nvSpPr>
        <p:spPr>
          <a:xfrm>
            <a:off x="5624282" y="3180635"/>
            <a:ext cx="579549" cy="584775"/>
          </a:xfrm>
          <a:prstGeom prst="rect">
            <a:avLst/>
          </a:prstGeom>
          <a:noFill/>
        </p:spPr>
        <p:txBody>
          <a:bodyPr wrap="square" rtlCol="0">
            <a:spAutoFit/>
          </a:bodyPr>
          <a:lstStyle/>
          <a:p>
            <a:r>
              <a:rPr lang="en-GB" sz="3200" dirty="0"/>
              <a:t>6</a:t>
            </a:r>
          </a:p>
        </p:txBody>
      </p:sp>
      <p:sp>
        <p:nvSpPr>
          <p:cNvPr id="24" name="TextBox 23"/>
          <p:cNvSpPr txBox="1"/>
          <p:nvPr/>
        </p:nvSpPr>
        <p:spPr>
          <a:xfrm>
            <a:off x="7385788" y="3116482"/>
            <a:ext cx="579549" cy="584775"/>
          </a:xfrm>
          <a:prstGeom prst="rect">
            <a:avLst/>
          </a:prstGeom>
          <a:noFill/>
        </p:spPr>
        <p:txBody>
          <a:bodyPr wrap="square" rtlCol="0">
            <a:spAutoFit/>
          </a:bodyPr>
          <a:lstStyle/>
          <a:p>
            <a:r>
              <a:rPr lang="en-GB" sz="3200" dirty="0"/>
              <a:t>7</a:t>
            </a:r>
          </a:p>
        </p:txBody>
      </p:sp>
      <p:sp>
        <p:nvSpPr>
          <p:cNvPr id="25" name="TextBox 24"/>
          <p:cNvSpPr txBox="1"/>
          <p:nvPr/>
        </p:nvSpPr>
        <p:spPr>
          <a:xfrm>
            <a:off x="8791463" y="3149314"/>
            <a:ext cx="579549" cy="584775"/>
          </a:xfrm>
          <a:prstGeom prst="rect">
            <a:avLst/>
          </a:prstGeom>
          <a:noFill/>
        </p:spPr>
        <p:txBody>
          <a:bodyPr wrap="square" rtlCol="0">
            <a:spAutoFit/>
          </a:bodyPr>
          <a:lstStyle/>
          <a:p>
            <a:r>
              <a:rPr lang="en-GB" sz="3200" dirty="0"/>
              <a:t>8</a:t>
            </a:r>
          </a:p>
        </p:txBody>
      </p:sp>
      <p:sp>
        <p:nvSpPr>
          <p:cNvPr id="26" name="TextBox 25"/>
          <p:cNvSpPr txBox="1"/>
          <p:nvPr/>
        </p:nvSpPr>
        <p:spPr>
          <a:xfrm>
            <a:off x="2321051" y="5404357"/>
            <a:ext cx="579549" cy="584775"/>
          </a:xfrm>
          <a:prstGeom prst="rect">
            <a:avLst/>
          </a:prstGeom>
          <a:noFill/>
        </p:spPr>
        <p:txBody>
          <a:bodyPr wrap="square" rtlCol="0">
            <a:spAutoFit/>
          </a:bodyPr>
          <a:lstStyle/>
          <a:p>
            <a:r>
              <a:rPr lang="en-GB" sz="3200" dirty="0"/>
              <a:t>9</a:t>
            </a:r>
          </a:p>
        </p:txBody>
      </p:sp>
      <p:sp>
        <p:nvSpPr>
          <p:cNvPr id="27" name="TextBox 26"/>
          <p:cNvSpPr txBox="1"/>
          <p:nvPr/>
        </p:nvSpPr>
        <p:spPr>
          <a:xfrm>
            <a:off x="5016501" y="5378163"/>
            <a:ext cx="863221" cy="584775"/>
          </a:xfrm>
          <a:prstGeom prst="rect">
            <a:avLst/>
          </a:prstGeom>
          <a:noFill/>
        </p:spPr>
        <p:txBody>
          <a:bodyPr wrap="square" rtlCol="0">
            <a:spAutoFit/>
          </a:bodyPr>
          <a:lstStyle/>
          <a:p>
            <a:r>
              <a:rPr lang="en-GB" sz="3200" dirty="0" smtClean="0"/>
              <a:t>10</a:t>
            </a:r>
            <a:endParaRPr lang="en-GB" sz="3200" dirty="0"/>
          </a:p>
        </p:txBody>
      </p:sp>
      <p:sp>
        <p:nvSpPr>
          <p:cNvPr id="28" name="TextBox 27"/>
          <p:cNvSpPr txBox="1"/>
          <p:nvPr/>
        </p:nvSpPr>
        <p:spPr>
          <a:xfrm>
            <a:off x="6970715" y="4478337"/>
            <a:ext cx="704848" cy="584775"/>
          </a:xfrm>
          <a:prstGeom prst="rect">
            <a:avLst/>
          </a:prstGeom>
          <a:noFill/>
        </p:spPr>
        <p:txBody>
          <a:bodyPr wrap="square" rtlCol="0">
            <a:spAutoFit/>
          </a:bodyPr>
          <a:lstStyle/>
          <a:p>
            <a:r>
              <a:rPr lang="en-GB" sz="3200" dirty="0" smtClean="0"/>
              <a:t>11</a:t>
            </a:r>
            <a:endParaRPr lang="en-GB" sz="3200" dirty="0"/>
          </a:p>
        </p:txBody>
      </p:sp>
      <p:sp>
        <p:nvSpPr>
          <p:cNvPr id="29" name="TextBox 28"/>
          <p:cNvSpPr txBox="1"/>
          <p:nvPr/>
        </p:nvSpPr>
        <p:spPr>
          <a:xfrm>
            <a:off x="9264650" y="5077947"/>
            <a:ext cx="908052" cy="584775"/>
          </a:xfrm>
          <a:prstGeom prst="rect">
            <a:avLst/>
          </a:prstGeom>
          <a:noFill/>
        </p:spPr>
        <p:txBody>
          <a:bodyPr wrap="square" rtlCol="0">
            <a:spAutoFit/>
          </a:bodyPr>
          <a:lstStyle/>
          <a:p>
            <a:r>
              <a:rPr lang="en-GB" sz="3200" dirty="0" smtClean="0"/>
              <a:t>12</a:t>
            </a:r>
            <a:endParaRPr lang="en-GB" sz="3200" dirty="0"/>
          </a:p>
        </p:txBody>
      </p:sp>
      <p:sp>
        <p:nvSpPr>
          <p:cNvPr id="3" name="TextBox 2"/>
          <p:cNvSpPr txBox="1"/>
          <p:nvPr/>
        </p:nvSpPr>
        <p:spPr>
          <a:xfrm>
            <a:off x="979714" y="391886"/>
            <a:ext cx="4971825" cy="369332"/>
          </a:xfrm>
          <a:prstGeom prst="rect">
            <a:avLst/>
          </a:prstGeom>
          <a:noFill/>
        </p:spPr>
        <p:txBody>
          <a:bodyPr wrap="square" rtlCol="0">
            <a:spAutoFit/>
          </a:bodyPr>
          <a:lstStyle/>
          <a:p>
            <a:r>
              <a:rPr lang="en-GB" dirty="0" smtClean="0"/>
              <a:t>Write 1-12. Label these in Spanish</a:t>
            </a:r>
            <a:endParaRPr lang="en-GB" dirty="0"/>
          </a:p>
        </p:txBody>
      </p:sp>
    </p:spTree>
    <p:extLst>
      <p:ext uri="{BB962C8B-B14F-4D97-AF65-F5344CB8AC3E}">
        <p14:creationId xmlns:p14="http://schemas.microsoft.com/office/powerpoint/2010/main" val="242233943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90110" y="814990"/>
            <a:ext cx="11647334" cy="4864591"/>
          </a:xfrm>
          <a:prstGeom prst="rect">
            <a:avLst/>
          </a:prstGeom>
        </p:spPr>
      </p:pic>
      <p:sp>
        <p:nvSpPr>
          <p:cNvPr id="2" name="TextBox 1"/>
          <p:cNvSpPr txBox="1"/>
          <p:nvPr/>
        </p:nvSpPr>
        <p:spPr>
          <a:xfrm>
            <a:off x="1436914" y="274320"/>
            <a:ext cx="7824652" cy="646331"/>
          </a:xfrm>
          <a:prstGeom prst="rect">
            <a:avLst/>
          </a:prstGeom>
          <a:noFill/>
        </p:spPr>
        <p:txBody>
          <a:bodyPr wrap="square" rtlCol="0">
            <a:spAutoFit/>
          </a:bodyPr>
          <a:lstStyle/>
          <a:p>
            <a:r>
              <a:rPr lang="en-GB" dirty="0" smtClean="0"/>
              <a:t>Remember adjectives have to agree with the gender of the noun in Spanish. Remind yourself of the pattern </a:t>
            </a:r>
            <a:endParaRPr lang="en-GB" dirty="0"/>
          </a:p>
        </p:txBody>
      </p:sp>
    </p:spTree>
    <p:extLst>
      <p:ext uri="{BB962C8B-B14F-4D97-AF65-F5344CB8AC3E}">
        <p14:creationId xmlns:p14="http://schemas.microsoft.com/office/powerpoint/2010/main" val="197597271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39402" y="270456"/>
            <a:ext cx="9422926" cy="6406234"/>
          </a:xfrm>
          <a:prstGeom prst="rect">
            <a:avLst/>
          </a:prstGeom>
        </p:spPr>
      </p:pic>
      <p:sp>
        <p:nvSpPr>
          <p:cNvPr id="3" name="TextBox 2"/>
          <p:cNvSpPr txBox="1"/>
          <p:nvPr/>
        </p:nvSpPr>
        <p:spPr>
          <a:xfrm>
            <a:off x="8229600" y="270456"/>
            <a:ext cx="3618412" cy="1200329"/>
          </a:xfrm>
          <a:prstGeom prst="rect">
            <a:avLst/>
          </a:prstGeom>
          <a:solidFill>
            <a:schemeClr val="bg1"/>
          </a:solidFill>
        </p:spPr>
        <p:txBody>
          <a:bodyPr wrap="square" rtlCol="0">
            <a:spAutoFit/>
          </a:bodyPr>
          <a:lstStyle/>
          <a:p>
            <a:r>
              <a:rPr lang="en-GB" dirty="0" smtClean="0"/>
              <a:t>Listen to the recording. Write 1-6. What does each person wear? Write the letters of the items</a:t>
            </a:r>
          </a:p>
          <a:p>
            <a:endParaRPr lang="en-GB" dirty="0"/>
          </a:p>
        </p:txBody>
      </p:sp>
    </p:spTree>
    <p:extLst>
      <p:ext uri="{BB962C8B-B14F-4D97-AF65-F5344CB8AC3E}">
        <p14:creationId xmlns:p14="http://schemas.microsoft.com/office/powerpoint/2010/main" val="117008510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1060" y="1341617"/>
            <a:ext cx="11287469" cy="5575076"/>
          </a:xfrm>
          <a:prstGeom prst="rect">
            <a:avLst/>
          </a:prstGeom>
        </p:spPr>
      </p:pic>
      <p:sp>
        <p:nvSpPr>
          <p:cNvPr id="3" name="TextBox 2"/>
          <p:cNvSpPr txBox="1"/>
          <p:nvPr/>
        </p:nvSpPr>
        <p:spPr>
          <a:xfrm>
            <a:off x="78131" y="0"/>
            <a:ext cx="11913326" cy="1384995"/>
          </a:xfrm>
          <a:prstGeom prst="rect">
            <a:avLst/>
          </a:prstGeom>
          <a:noFill/>
        </p:spPr>
        <p:txBody>
          <a:bodyPr wrap="square" rtlCol="0">
            <a:spAutoFit/>
          </a:bodyPr>
          <a:lstStyle/>
          <a:p>
            <a:r>
              <a:rPr lang="en-GB" sz="2800" dirty="0" smtClean="0"/>
              <a:t>Username – </a:t>
            </a:r>
            <a:r>
              <a:rPr lang="en-GB" sz="2800" dirty="0" err="1" smtClean="0"/>
              <a:t>kingshill</a:t>
            </a:r>
            <a:r>
              <a:rPr lang="en-GB" sz="2800" dirty="0" smtClean="0"/>
              <a:t>                         password-  </a:t>
            </a:r>
            <a:r>
              <a:rPr lang="en-GB" sz="2800" dirty="0" smtClean="0"/>
              <a:t>mfl123*</a:t>
            </a:r>
          </a:p>
          <a:p>
            <a:r>
              <a:rPr lang="en-GB" sz="2800" dirty="0" smtClean="0"/>
              <a:t>Practise the clothing vocabulary on </a:t>
            </a:r>
            <a:r>
              <a:rPr lang="en-GB" sz="2800" dirty="0" err="1" smtClean="0"/>
              <a:t>Linguascope</a:t>
            </a:r>
            <a:r>
              <a:rPr lang="en-GB" sz="2800" dirty="0" smtClean="0"/>
              <a:t>. Make a note of new words in your book.</a:t>
            </a:r>
            <a:endParaRPr lang="en-GB" sz="2800" dirty="0"/>
          </a:p>
        </p:txBody>
      </p:sp>
      <p:sp>
        <p:nvSpPr>
          <p:cNvPr id="4" name="Oval 3"/>
          <p:cNvSpPr/>
          <p:nvPr/>
        </p:nvSpPr>
        <p:spPr>
          <a:xfrm>
            <a:off x="7458891" y="1672046"/>
            <a:ext cx="4114800" cy="178961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3211099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5243" y="256435"/>
            <a:ext cx="2750305" cy="369332"/>
          </a:xfrm>
          <a:prstGeom prst="rect">
            <a:avLst/>
          </a:prstGeom>
        </p:spPr>
        <p:txBody>
          <a:bodyPr wrap="none">
            <a:spAutoFit/>
          </a:bodyPr>
          <a:lstStyle/>
          <a:p>
            <a:r>
              <a:rPr lang="en-GB" b="1" u="sng" dirty="0"/>
              <a:t>WEEK </a:t>
            </a:r>
            <a:r>
              <a:rPr lang="en-GB" b="1" u="sng" dirty="0" smtClean="0"/>
              <a:t>5 </a:t>
            </a:r>
            <a:r>
              <a:rPr lang="en-GB" b="1" u="sng" dirty="0"/>
              <a:t>– w/c </a:t>
            </a:r>
            <a:r>
              <a:rPr lang="en-GB" b="1" u="sng" dirty="0" smtClean="0"/>
              <a:t>31st January</a:t>
            </a:r>
            <a:endParaRPr lang="en-GB" b="1" u="sng" dirty="0"/>
          </a:p>
        </p:txBody>
      </p:sp>
      <p:sp>
        <p:nvSpPr>
          <p:cNvPr id="3" name="TextBox 2"/>
          <p:cNvSpPr txBox="1"/>
          <p:nvPr/>
        </p:nvSpPr>
        <p:spPr>
          <a:xfrm>
            <a:off x="142993" y="659000"/>
            <a:ext cx="6954591" cy="646331"/>
          </a:xfrm>
          <a:prstGeom prst="rect">
            <a:avLst/>
          </a:prstGeom>
          <a:noFill/>
        </p:spPr>
        <p:txBody>
          <a:bodyPr wrap="square" rtlCol="0">
            <a:spAutoFit/>
          </a:bodyPr>
          <a:lstStyle/>
          <a:p>
            <a:r>
              <a:rPr lang="en-GB" dirty="0" smtClean="0"/>
              <a:t>Copy this vocab in to your book and spend some time trying to learn </a:t>
            </a:r>
            <a:r>
              <a:rPr lang="en-GB" dirty="0" smtClean="0"/>
              <a:t>it. Then work through the tasks on the following slides. </a:t>
            </a:r>
            <a:endParaRPr lang="en-GB" dirty="0"/>
          </a:p>
        </p:txBody>
      </p:sp>
      <p:pic>
        <p:nvPicPr>
          <p:cNvPr id="5" name="Picture 4"/>
          <p:cNvPicPr>
            <a:picLocks noChangeAspect="1"/>
          </p:cNvPicPr>
          <p:nvPr/>
        </p:nvPicPr>
        <p:blipFill>
          <a:blip r:embed="rId2"/>
          <a:stretch>
            <a:fillRect/>
          </a:stretch>
        </p:blipFill>
        <p:spPr>
          <a:xfrm>
            <a:off x="503872" y="1997528"/>
            <a:ext cx="10499682" cy="1647009"/>
          </a:xfrm>
          <a:prstGeom prst="rect">
            <a:avLst/>
          </a:prstGeom>
        </p:spPr>
      </p:pic>
    </p:spTree>
    <p:extLst>
      <p:ext uri="{BB962C8B-B14F-4D97-AF65-F5344CB8AC3E}">
        <p14:creationId xmlns:p14="http://schemas.microsoft.com/office/powerpoint/2010/main" val="27271185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96301" y="643618"/>
            <a:ext cx="9919744" cy="5921828"/>
          </a:xfrm>
          <a:prstGeom prst="rect">
            <a:avLst/>
          </a:prstGeom>
        </p:spPr>
      </p:pic>
      <p:sp>
        <p:nvSpPr>
          <p:cNvPr id="3" name="TextBox 2"/>
          <p:cNvSpPr txBox="1"/>
          <p:nvPr/>
        </p:nvSpPr>
        <p:spPr>
          <a:xfrm>
            <a:off x="1123405" y="156754"/>
            <a:ext cx="7733211" cy="369332"/>
          </a:xfrm>
          <a:prstGeom prst="rect">
            <a:avLst/>
          </a:prstGeom>
          <a:noFill/>
        </p:spPr>
        <p:txBody>
          <a:bodyPr wrap="square" rtlCol="0">
            <a:spAutoFit/>
          </a:bodyPr>
          <a:lstStyle/>
          <a:p>
            <a:r>
              <a:rPr lang="en-GB" dirty="0" smtClean="0"/>
              <a:t>Read the text and put the pictures in the correct order.</a:t>
            </a:r>
            <a:endParaRPr lang="en-GB" dirty="0"/>
          </a:p>
        </p:txBody>
      </p:sp>
    </p:spTree>
    <p:extLst>
      <p:ext uri="{BB962C8B-B14F-4D97-AF65-F5344CB8AC3E}">
        <p14:creationId xmlns:p14="http://schemas.microsoft.com/office/powerpoint/2010/main" val="8181259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42132" y="876979"/>
            <a:ext cx="10251491" cy="4896804"/>
          </a:xfrm>
          <a:prstGeom prst="rect">
            <a:avLst/>
          </a:prstGeom>
        </p:spPr>
      </p:pic>
    </p:spTree>
    <p:extLst>
      <p:ext uri="{BB962C8B-B14F-4D97-AF65-F5344CB8AC3E}">
        <p14:creationId xmlns:p14="http://schemas.microsoft.com/office/powerpoint/2010/main" val="41130114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5243" y="256435"/>
            <a:ext cx="2600327" cy="369332"/>
          </a:xfrm>
          <a:prstGeom prst="rect">
            <a:avLst/>
          </a:prstGeom>
        </p:spPr>
        <p:txBody>
          <a:bodyPr wrap="none">
            <a:spAutoFit/>
          </a:bodyPr>
          <a:lstStyle/>
          <a:p>
            <a:r>
              <a:rPr lang="en-GB" b="1" u="sng" dirty="0"/>
              <a:t>WEEK 1 – w/c </a:t>
            </a:r>
            <a:r>
              <a:rPr lang="en-GB" b="1" u="sng" dirty="0" smtClean="0"/>
              <a:t>3</a:t>
            </a:r>
            <a:r>
              <a:rPr lang="en-GB" b="1" u="sng" baseline="30000" dirty="0" smtClean="0"/>
              <a:t>rd</a:t>
            </a:r>
            <a:r>
              <a:rPr lang="en-GB" b="1" u="sng" dirty="0" smtClean="0"/>
              <a:t> January</a:t>
            </a:r>
            <a:endParaRPr lang="en-GB" b="1" u="sng" dirty="0"/>
          </a:p>
        </p:txBody>
      </p:sp>
      <p:sp>
        <p:nvSpPr>
          <p:cNvPr id="3" name="TextBox 2"/>
          <p:cNvSpPr txBox="1"/>
          <p:nvPr/>
        </p:nvSpPr>
        <p:spPr>
          <a:xfrm>
            <a:off x="0" y="620469"/>
            <a:ext cx="12192000" cy="1200329"/>
          </a:xfrm>
          <a:prstGeom prst="rect">
            <a:avLst/>
          </a:prstGeom>
          <a:noFill/>
        </p:spPr>
        <p:txBody>
          <a:bodyPr wrap="square" rtlCol="0">
            <a:spAutoFit/>
          </a:bodyPr>
          <a:lstStyle/>
          <a:p>
            <a:r>
              <a:rPr lang="en-GB" dirty="0" smtClean="0"/>
              <a:t>Copy this vocab in to your book.</a:t>
            </a:r>
          </a:p>
          <a:p>
            <a:r>
              <a:rPr lang="en-GB" dirty="0" smtClean="0"/>
              <a:t>There are a lot of new words this </a:t>
            </a:r>
          </a:p>
          <a:p>
            <a:r>
              <a:rPr lang="en-GB" dirty="0" smtClean="0"/>
              <a:t>week, so please spend a good</a:t>
            </a:r>
          </a:p>
          <a:p>
            <a:r>
              <a:rPr lang="en-GB" dirty="0" smtClean="0"/>
              <a:t> amount of time trying to learn it. </a:t>
            </a:r>
            <a:endParaRPr lang="en-GB" dirty="0"/>
          </a:p>
        </p:txBody>
      </p:sp>
      <p:pic>
        <p:nvPicPr>
          <p:cNvPr id="4" name="Picture 3"/>
          <p:cNvPicPr>
            <a:picLocks noChangeAspect="1"/>
          </p:cNvPicPr>
          <p:nvPr/>
        </p:nvPicPr>
        <p:blipFill>
          <a:blip r:embed="rId2"/>
          <a:stretch>
            <a:fillRect/>
          </a:stretch>
        </p:blipFill>
        <p:spPr>
          <a:xfrm>
            <a:off x="3223803" y="-1"/>
            <a:ext cx="9150186" cy="5241701"/>
          </a:xfrm>
          <a:prstGeom prst="rect">
            <a:avLst/>
          </a:prstGeom>
        </p:spPr>
      </p:pic>
      <p:pic>
        <p:nvPicPr>
          <p:cNvPr id="5" name="Picture 4"/>
          <p:cNvPicPr>
            <a:picLocks noChangeAspect="1"/>
          </p:cNvPicPr>
          <p:nvPr/>
        </p:nvPicPr>
        <p:blipFill>
          <a:blip r:embed="rId3"/>
          <a:stretch>
            <a:fillRect/>
          </a:stretch>
        </p:blipFill>
        <p:spPr>
          <a:xfrm>
            <a:off x="3169368" y="5463820"/>
            <a:ext cx="8882047" cy="1135950"/>
          </a:xfrm>
          <a:prstGeom prst="rect">
            <a:avLst/>
          </a:prstGeom>
        </p:spPr>
      </p:pic>
    </p:spTree>
    <p:extLst>
      <p:ext uri="{BB962C8B-B14F-4D97-AF65-F5344CB8AC3E}">
        <p14:creationId xmlns:p14="http://schemas.microsoft.com/office/powerpoint/2010/main" val="13959205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2791" y="189360"/>
            <a:ext cx="11546982" cy="5876589"/>
          </a:xfrm>
          <a:prstGeom prst="rect">
            <a:avLst/>
          </a:prstGeom>
        </p:spPr>
      </p:pic>
      <p:cxnSp>
        <p:nvCxnSpPr>
          <p:cNvPr id="5" name="Straight Connector 4"/>
          <p:cNvCxnSpPr/>
          <p:nvPr/>
        </p:nvCxnSpPr>
        <p:spPr>
          <a:xfrm>
            <a:off x="862149" y="1136469"/>
            <a:ext cx="1959428" cy="13062"/>
          </a:xfrm>
          <a:prstGeom prst="line">
            <a:avLst/>
          </a:prstGeom>
        </p:spPr>
        <p:style>
          <a:lnRef idx="2">
            <a:schemeClr val="dk1"/>
          </a:lnRef>
          <a:fillRef idx="0">
            <a:schemeClr val="dk1"/>
          </a:fillRef>
          <a:effectRef idx="1">
            <a:schemeClr val="dk1"/>
          </a:effectRef>
          <a:fontRef idx="minor">
            <a:schemeClr val="tx1"/>
          </a:fontRef>
        </p:style>
      </p:cxnSp>
      <p:cxnSp>
        <p:nvCxnSpPr>
          <p:cNvPr id="6" name="Straight Connector 5"/>
          <p:cNvCxnSpPr/>
          <p:nvPr/>
        </p:nvCxnSpPr>
        <p:spPr>
          <a:xfrm>
            <a:off x="1027612" y="1759132"/>
            <a:ext cx="1959428" cy="13062"/>
          </a:xfrm>
          <a:prstGeom prst="line">
            <a:avLst/>
          </a:prstGeom>
        </p:spPr>
        <p:style>
          <a:lnRef idx="2">
            <a:schemeClr val="dk1"/>
          </a:lnRef>
          <a:fillRef idx="0">
            <a:schemeClr val="dk1"/>
          </a:fillRef>
          <a:effectRef idx="1">
            <a:schemeClr val="dk1"/>
          </a:effectRef>
          <a:fontRef idx="minor">
            <a:schemeClr val="tx1"/>
          </a:fontRef>
        </p:style>
      </p:cxnSp>
      <p:cxnSp>
        <p:nvCxnSpPr>
          <p:cNvPr id="7" name="Straight Connector 6"/>
          <p:cNvCxnSpPr/>
          <p:nvPr/>
        </p:nvCxnSpPr>
        <p:spPr>
          <a:xfrm>
            <a:off x="3986854" y="1419498"/>
            <a:ext cx="1290540" cy="4353"/>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1881526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93444" y="991687"/>
            <a:ext cx="9831161" cy="5441791"/>
          </a:xfrm>
          <a:prstGeom prst="rect">
            <a:avLst/>
          </a:prstGeom>
        </p:spPr>
      </p:pic>
      <p:sp>
        <p:nvSpPr>
          <p:cNvPr id="3" name="TextBox 2"/>
          <p:cNvSpPr txBox="1"/>
          <p:nvPr/>
        </p:nvSpPr>
        <p:spPr>
          <a:xfrm>
            <a:off x="548640" y="182880"/>
            <a:ext cx="5081451" cy="646331"/>
          </a:xfrm>
          <a:prstGeom prst="rect">
            <a:avLst/>
          </a:prstGeom>
          <a:noFill/>
        </p:spPr>
        <p:txBody>
          <a:bodyPr wrap="square" rtlCol="0">
            <a:spAutoFit/>
          </a:bodyPr>
          <a:lstStyle/>
          <a:p>
            <a:r>
              <a:rPr lang="en-GB" dirty="0" smtClean="0"/>
              <a:t>Read the text. Find the Spanish for the 6 English sentences below. </a:t>
            </a:r>
            <a:endParaRPr lang="en-GB" dirty="0"/>
          </a:p>
        </p:txBody>
      </p:sp>
    </p:spTree>
    <p:extLst>
      <p:ext uri="{BB962C8B-B14F-4D97-AF65-F5344CB8AC3E}">
        <p14:creationId xmlns:p14="http://schemas.microsoft.com/office/powerpoint/2010/main" val="10568373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5243" y="256435"/>
            <a:ext cx="2709396" cy="369332"/>
          </a:xfrm>
          <a:prstGeom prst="rect">
            <a:avLst/>
          </a:prstGeom>
        </p:spPr>
        <p:txBody>
          <a:bodyPr wrap="none">
            <a:spAutoFit/>
          </a:bodyPr>
          <a:lstStyle/>
          <a:p>
            <a:r>
              <a:rPr lang="en-GB" b="1" u="sng" dirty="0"/>
              <a:t>WEEK 6</a:t>
            </a:r>
            <a:r>
              <a:rPr lang="en-GB" b="1" u="sng" dirty="0" smtClean="0"/>
              <a:t> </a:t>
            </a:r>
            <a:r>
              <a:rPr lang="en-GB" b="1" u="sng" dirty="0"/>
              <a:t>– w/c </a:t>
            </a:r>
            <a:r>
              <a:rPr lang="en-GB" b="1" u="sng" dirty="0" smtClean="0"/>
              <a:t>7</a:t>
            </a:r>
            <a:r>
              <a:rPr lang="en-GB" b="1" u="sng" baseline="30000" dirty="0" smtClean="0"/>
              <a:t>th</a:t>
            </a:r>
            <a:r>
              <a:rPr lang="en-GB" b="1" u="sng" dirty="0" smtClean="0"/>
              <a:t> February</a:t>
            </a:r>
            <a:endParaRPr lang="en-GB" b="1" u="sng" dirty="0"/>
          </a:p>
        </p:txBody>
      </p:sp>
      <p:sp>
        <p:nvSpPr>
          <p:cNvPr id="4" name="Rectangle 3"/>
          <p:cNvSpPr/>
          <p:nvPr/>
        </p:nvSpPr>
        <p:spPr>
          <a:xfrm>
            <a:off x="639651" y="1244736"/>
            <a:ext cx="10668000" cy="1200329"/>
          </a:xfrm>
          <a:prstGeom prst="rect">
            <a:avLst/>
          </a:prstGeom>
        </p:spPr>
        <p:txBody>
          <a:bodyPr wrap="square">
            <a:spAutoFit/>
          </a:bodyPr>
          <a:lstStyle/>
          <a:p>
            <a:r>
              <a:rPr lang="en-GB" sz="2400" dirty="0"/>
              <a:t>This week is assessment week. Spend some time revising all of the vocab on these slides so far </a:t>
            </a:r>
            <a:r>
              <a:rPr lang="en-GB" sz="2400" dirty="0" smtClean="0"/>
              <a:t>and the high frequency words below. Then </a:t>
            </a:r>
            <a:r>
              <a:rPr lang="en-GB" sz="2400" dirty="0"/>
              <a:t>email your teacher for the test papers. There are also revision activities on the next slide. </a:t>
            </a:r>
          </a:p>
        </p:txBody>
      </p:sp>
      <p:pic>
        <p:nvPicPr>
          <p:cNvPr id="5" name="Picture 4"/>
          <p:cNvPicPr>
            <a:picLocks noChangeAspect="1"/>
          </p:cNvPicPr>
          <p:nvPr/>
        </p:nvPicPr>
        <p:blipFill>
          <a:blip r:embed="rId2"/>
          <a:stretch>
            <a:fillRect/>
          </a:stretch>
        </p:blipFill>
        <p:spPr>
          <a:xfrm>
            <a:off x="1286691" y="3289526"/>
            <a:ext cx="10135107" cy="1661297"/>
          </a:xfrm>
          <a:prstGeom prst="rect">
            <a:avLst/>
          </a:prstGeom>
        </p:spPr>
      </p:pic>
    </p:spTree>
    <p:extLst>
      <p:ext uri="{BB962C8B-B14F-4D97-AF65-F5344CB8AC3E}">
        <p14:creationId xmlns:p14="http://schemas.microsoft.com/office/powerpoint/2010/main" val="18793805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stretch>
            <a:fillRect/>
          </a:stretch>
        </p:blipFill>
        <p:spPr>
          <a:xfrm>
            <a:off x="706258" y="240803"/>
            <a:ext cx="10647542" cy="6617197"/>
          </a:xfrm>
          <a:prstGeom prst="rect">
            <a:avLst/>
          </a:prstGeom>
        </p:spPr>
      </p:pic>
      <p:sp>
        <p:nvSpPr>
          <p:cNvPr id="5" name="TextBox 4"/>
          <p:cNvSpPr txBox="1"/>
          <p:nvPr/>
        </p:nvSpPr>
        <p:spPr>
          <a:xfrm>
            <a:off x="502276" y="103500"/>
            <a:ext cx="3580327" cy="682111"/>
          </a:xfrm>
          <a:prstGeom prst="rect">
            <a:avLst/>
          </a:prstGeom>
          <a:solidFill>
            <a:schemeClr val="bg1"/>
          </a:solidFill>
        </p:spPr>
        <p:txBody>
          <a:bodyPr wrap="square" rtlCol="0">
            <a:spAutoFit/>
          </a:bodyPr>
          <a:lstStyle/>
          <a:p>
            <a:endParaRPr lang="en-GB" dirty="0"/>
          </a:p>
        </p:txBody>
      </p:sp>
      <p:sp>
        <p:nvSpPr>
          <p:cNvPr id="6" name="TextBox 5"/>
          <p:cNvSpPr txBox="1"/>
          <p:nvPr/>
        </p:nvSpPr>
        <p:spPr>
          <a:xfrm>
            <a:off x="128789" y="103500"/>
            <a:ext cx="3953814" cy="1107996"/>
          </a:xfrm>
          <a:prstGeom prst="rect">
            <a:avLst/>
          </a:prstGeom>
          <a:noFill/>
        </p:spPr>
        <p:txBody>
          <a:bodyPr wrap="square" rtlCol="0">
            <a:spAutoFit/>
          </a:bodyPr>
          <a:lstStyle/>
          <a:p>
            <a:r>
              <a:rPr lang="en-GB" sz="2200" dirty="0" smtClean="0"/>
              <a:t>Read the description of Matias, Natalia, Daniel and Ana. Match the people with the urban tribes.</a:t>
            </a:r>
            <a:endParaRPr lang="en-GB" sz="2200" dirty="0"/>
          </a:p>
        </p:txBody>
      </p:sp>
    </p:spTree>
    <p:extLst>
      <p:ext uri="{BB962C8B-B14F-4D97-AF65-F5344CB8AC3E}">
        <p14:creationId xmlns:p14="http://schemas.microsoft.com/office/powerpoint/2010/main" val="13080700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6" name="Content Placeholder 5"/>
          <p:cNvPicPr>
            <a:picLocks noGrp="1" noChangeAspect="1"/>
          </p:cNvPicPr>
          <p:nvPr>
            <p:ph idx="1"/>
          </p:nvPr>
        </p:nvPicPr>
        <p:blipFill>
          <a:blip r:embed="rId2"/>
          <a:stretch>
            <a:fillRect/>
          </a:stretch>
        </p:blipFill>
        <p:spPr>
          <a:xfrm>
            <a:off x="4198512" y="4190149"/>
            <a:ext cx="5827690" cy="2339481"/>
          </a:xfrm>
          <a:prstGeom prst="rect">
            <a:avLst/>
          </a:prstGeom>
        </p:spPr>
      </p:pic>
      <p:sp>
        <p:nvSpPr>
          <p:cNvPr id="5" name="TextBox 4"/>
          <p:cNvSpPr txBox="1"/>
          <p:nvPr/>
        </p:nvSpPr>
        <p:spPr>
          <a:xfrm>
            <a:off x="8023539" y="251228"/>
            <a:ext cx="4662152" cy="892552"/>
          </a:xfrm>
          <a:prstGeom prst="rect">
            <a:avLst/>
          </a:prstGeom>
          <a:noFill/>
        </p:spPr>
        <p:txBody>
          <a:bodyPr wrap="square" rtlCol="0">
            <a:spAutoFit/>
          </a:bodyPr>
          <a:lstStyle/>
          <a:p>
            <a:r>
              <a:rPr lang="en-GB" sz="2600" dirty="0" smtClean="0"/>
              <a:t>Read the text and answer the questions in English.</a:t>
            </a:r>
            <a:endParaRPr lang="en-GB" sz="2600" dirty="0"/>
          </a:p>
        </p:txBody>
      </p:sp>
      <p:pic>
        <p:nvPicPr>
          <p:cNvPr id="7" name="Picture 6"/>
          <p:cNvPicPr>
            <a:picLocks noChangeAspect="1"/>
          </p:cNvPicPr>
          <p:nvPr/>
        </p:nvPicPr>
        <p:blipFill>
          <a:blip r:embed="rId3"/>
          <a:stretch>
            <a:fillRect/>
          </a:stretch>
        </p:blipFill>
        <p:spPr>
          <a:xfrm>
            <a:off x="0" y="0"/>
            <a:ext cx="8198800" cy="3953814"/>
          </a:xfrm>
          <a:prstGeom prst="rect">
            <a:avLst/>
          </a:prstGeom>
        </p:spPr>
      </p:pic>
      <p:sp>
        <p:nvSpPr>
          <p:cNvPr id="8" name="TextBox 7"/>
          <p:cNvSpPr txBox="1"/>
          <p:nvPr/>
        </p:nvSpPr>
        <p:spPr>
          <a:xfrm>
            <a:off x="8023538" y="2055812"/>
            <a:ext cx="4005329" cy="1446550"/>
          </a:xfrm>
          <a:prstGeom prst="rect">
            <a:avLst/>
          </a:prstGeom>
          <a:noFill/>
        </p:spPr>
        <p:txBody>
          <a:bodyPr wrap="square" rtlCol="0">
            <a:spAutoFit/>
          </a:bodyPr>
          <a:lstStyle/>
          <a:p>
            <a:r>
              <a:rPr lang="en-GB" sz="2200" dirty="0" err="1"/>
              <a:t>l</a:t>
            </a:r>
            <a:r>
              <a:rPr lang="en-GB" sz="2200" dirty="0" err="1" smtClean="0"/>
              <a:t>levo</a:t>
            </a:r>
            <a:r>
              <a:rPr lang="en-GB" sz="2200" dirty="0" smtClean="0"/>
              <a:t> = I wear</a:t>
            </a:r>
          </a:p>
          <a:p>
            <a:r>
              <a:rPr lang="en-GB" sz="2200" dirty="0" err="1" smtClean="0"/>
              <a:t>Hace</a:t>
            </a:r>
            <a:r>
              <a:rPr lang="en-GB" sz="2200" dirty="0" smtClean="0"/>
              <a:t> mucho sol = it’s very sunny</a:t>
            </a:r>
          </a:p>
          <a:p>
            <a:r>
              <a:rPr lang="en-GB" sz="2200" dirty="0" err="1" smtClean="0"/>
              <a:t>Hace</a:t>
            </a:r>
            <a:r>
              <a:rPr lang="en-GB" sz="2200" dirty="0" smtClean="0"/>
              <a:t> </a:t>
            </a:r>
            <a:r>
              <a:rPr lang="en-GB" sz="2200" dirty="0" err="1" smtClean="0"/>
              <a:t>calor</a:t>
            </a:r>
            <a:r>
              <a:rPr lang="en-GB" sz="2200" dirty="0" smtClean="0"/>
              <a:t> = it’s hot</a:t>
            </a:r>
          </a:p>
          <a:p>
            <a:r>
              <a:rPr lang="en-GB" sz="2200" dirty="0"/>
              <a:t>u</a:t>
            </a:r>
            <a:r>
              <a:rPr lang="en-GB" sz="2200" dirty="0" smtClean="0"/>
              <a:t>n </a:t>
            </a:r>
            <a:r>
              <a:rPr lang="en-GB" sz="2200" dirty="0" err="1" smtClean="0"/>
              <a:t>torneo</a:t>
            </a:r>
            <a:r>
              <a:rPr lang="en-GB" sz="2200" dirty="0" smtClean="0"/>
              <a:t> = a tournament</a:t>
            </a:r>
            <a:endParaRPr lang="en-GB" sz="2200" dirty="0"/>
          </a:p>
        </p:txBody>
      </p:sp>
    </p:spTree>
    <p:extLst>
      <p:ext uri="{BB962C8B-B14F-4D97-AF65-F5344CB8AC3E}">
        <p14:creationId xmlns:p14="http://schemas.microsoft.com/office/powerpoint/2010/main" val="33943128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45667" y="2187355"/>
            <a:ext cx="7472653" cy="1200329"/>
          </a:xfrm>
          <a:prstGeom prst="rect">
            <a:avLst/>
          </a:prstGeom>
          <a:noFill/>
        </p:spPr>
        <p:txBody>
          <a:bodyPr wrap="square" rtlCol="0">
            <a:spAutoFit/>
          </a:bodyPr>
          <a:lstStyle/>
          <a:p>
            <a:r>
              <a:rPr lang="en-GB" sz="2400" dirty="0" smtClean="0"/>
              <a:t>Project week. Research a Spanish speaking country of your choice. You could make a poster or </a:t>
            </a:r>
            <a:r>
              <a:rPr lang="en-GB" sz="2400" dirty="0" err="1" smtClean="0"/>
              <a:t>powerpoint</a:t>
            </a:r>
            <a:r>
              <a:rPr lang="en-GB" sz="2400" dirty="0" smtClean="0"/>
              <a:t> and show it to your teacher when you are back in school.</a:t>
            </a:r>
            <a:endParaRPr lang="en-GB" sz="2400" dirty="0"/>
          </a:p>
        </p:txBody>
      </p:sp>
      <p:sp>
        <p:nvSpPr>
          <p:cNvPr id="4" name="TextBox 3"/>
          <p:cNvSpPr txBox="1"/>
          <p:nvPr/>
        </p:nvSpPr>
        <p:spPr>
          <a:xfrm>
            <a:off x="1583426" y="1144932"/>
            <a:ext cx="3839536" cy="369332"/>
          </a:xfrm>
          <a:prstGeom prst="rect">
            <a:avLst/>
          </a:prstGeom>
          <a:noFill/>
        </p:spPr>
        <p:txBody>
          <a:bodyPr wrap="square" rtlCol="0">
            <a:spAutoFit/>
          </a:bodyPr>
          <a:lstStyle/>
          <a:p>
            <a:r>
              <a:rPr lang="en-GB" b="1" u="sng" dirty="0" smtClean="0"/>
              <a:t>WEEK 7 – w/c 14</a:t>
            </a:r>
            <a:r>
              <a:rPr lang="en-GB" b="1" u="sng" baseline="30000" dirty="0" smtClean="0"/>
              <a:t>th</a:t>
            </a:r>
            <a:r>
              <a:rPr lang="en-GB" b="1" u="sng" dirty="0" smtClean="0"/>
              <a:t> Feb</a:t>
            </a:r>
            <a:endParaRPr lang="en-GB" b="1" u="sng" dirty="0"/>
          </a:p>
        </p:txBody>
      </p:sp>
    </p:spTree>
    <p:extLst>
      <p:ext uri="{BB962C8B-B14F-4D97-AF65-F5344CB8AC3E}">
        <p14:creationId xmlns:p14="http://schemas.microsoft.com/office/powerpoint/2010/main" val="29658163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Viva 2 4.1 ex1">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11146067" y="1663465"/>
            <a:ext cx="609600" cy="609600"/>
          </a:xfrm>
        </p:spPr>
      </p:pic>
      <p:pic>
        <p:nvPicPr>
          <p:cNvPr id="4" name="Picture 3"/>
          <p:cNvPicPr>
            <a:picLocks noChangeAspect="1"/>
          </p:cNvPicPr>
          <p:nvPr/>
        </p:nvPicPr>
        <p:blipFill>
          <a:blip r:embed="rId5"/>
          <a:stretch>
            <a:fillRect/>
          </a:stretch>
        </p:blipFill>
        <p:spPr>
          <a:xfrm>
            <a:off x="0" y="1663465"/>
            <a:ext cx="10940840" cy="5369350"/>
          </a:xfrm>
          <a:prstGeom prst="rect">
            <a:avLst/>
          </a:prstGeom>
        </p:spPr>
      </p:pic>
      <p:sp>
        <p:nvSpPr>
          <p:cNvPr id="5" name="TextBox 4"/>
          <p:cNvSpPr txBox="1"/>
          <p:nvPr/>
        </p:nvSpPr>
        <p:spPr>
          <a:xfrm>
            <a:off x="231819" y="9400"/>
            <a:ext cx="11101589" cy="477054"/>
          </a:xfrm>
          <a:prstGeom prst="rect">
            <a:avLst/>
          </a:prstGeom>
          <a:noFill/>
        </p:spPr>
        <p:txBody>
          <a:bodyPr wrap="square" rtlCol="0">
            <a:spAutoFit/>
          </a:bodyPr>
          <a:lstStyle/>
          <a:p>
            <a:r>
              <a:rPr lang="en-GB" sz="2500" b="1" dirty="0" smtClean="0"/>
              <a:t>Write down 1-7. Listen to the track. Where are the people going? Example </a:t>
            </a:r>
            <a:r>
              <a:rPr lang="en-GB" sz="2500" b="1" dirty="0" smtClean="0"/>
              <a:t>1c</a:t>
            </a:r>
            <a:endParaRPr lang="en-GB" sz="2500" b="1" dirty="0"/>
          </a:p>
        </p:txBody>
      </p:sp>
      <p:sp>
        <p:nvSpPr>
          <p:cNvPr id="6" name="TextBox 5"/>
          <p:cNvSpPr txBox="1"/>
          <p:nvPr/>
        </p:nvSpPr>
        <p:spPr>
          <a:xfrm>
            <a:off x="6741852" y="1587010"/>
            <a:ext cx="1174124" cy="991706"/>
          </a:xfrm>
          <a:prstGeom prst="rect">
            <a:avLst/>
          </a:prstGeom>
          <a:solidFill>
            <a:schemeClr val="bg1"/>
          </a:solidFill>
        </p:spPr>
        <p:txBody>
          <a:bodyPr wrap="square" rtlCol="0">
            <a:spAutoFit/>
          </a:bodyPr>
          <a:lstStyle/>
          <a:p>
            <a:endParaRPr lang="en-GB" dirty="0"/>
          </a:p>
        </p:txBody>
      </p:sp>
    </p:spTree>
    <p:extLst>
      <p:ext uri="{BB962C8B-B14F-4D97-AF65-F5344CB8AC3E}">
        <p14:creationId xmlns:p14="http://schemas.microsoft.com/office/powerpoint/2010/main" val="5638313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6276"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309227" y="2461118"/>
            <a:ext cx="11773974" cy="3850782"/>
          </a:xfrm>
          <a:prstGeom prst="rect">
            <a:avLst/>
          </a:prstGeom>
        </p:spPr>
      </p:pic>
      <p:sp>
        <p:nvSpPr>
          <p:cNvPr id="5" name="TextBox 4"/>
          <p:cNvSpPr txBox="1"/>
          <p:nvPr/>
        </p:nvSpPr>
        <p:spPr>
          <a:xfrm>
            <a:off x="309227" y="5718220"/>
            <a:ext cx="5988542" cy="901521"/>
          </a:xfrm>
          <a:prstGeom prst="rect">
            <a:avLst/>
          </a:prstGeom>
          <a:solidFill>
            <a:schemeClr val="bg1"/>
          </a:solidFill>
        </p:spPr>
        <p:txBody>
          <a:bodyPr wrap="square" rtlCol="0">
            <a:spAutoFit/>
          </a:bodyPr>
          <a:lstStyle/>
          <a:p>
            <a:endParaRPr lang="en-GB" dirty="0"/>
          </a:p>
        </p:txBody>
      </p:sp>
      <p:sp>
        <p:nvSpPr>
          <p:cNvPr id="6" name="TextBox 5"/>
          <p:cNvSpPr txBox="1"/>
          <p:nvPr/>
        </p:nvSpPr>
        <p:spPr>
          <a:xfrm>
            <a:off x="425003" y="1400914"/>
            <a:ext cx="11346288" cy="861774"/>
          </a:xfrm>
          <a:prstGeom prst="rect">
            <a:avLst/>
          </a:prstGeom>
          <a:noFill/>
        </p:spPr>
        <p:txBody>
          <a:bodyPr wrap="square" rtlCol="0">
            <a:spAutoFit/>
          </a:bodyPr>
          <a:lstStyle/>
          <a:p>
            <a:r>
              <a:rPr lang="en-GB" sz="2500" b="1" dirty="0" smtClean="0"/>
              <a:t>Write down 1-7 again. Listen to the track again. Is the reaction positive or negative?  Example 1</a:t>
            </a:r>
            <a:endParaRPr lang="en-GB" sz="2500" b="1" dirty="0"/>
          </a:p>
        </p:txBody>
      </p:sp>
      <p:pic>
        <p:nvPicPr>
          <p:cNvPr id="7" name="Picture 6"/>
          <p:cNvPicPr>
            <a:picLocks noChangeAspect="1"/>
          </p:cNvPicPr>
          <p:nvPr/>
        </p:nvPicPr>
        <p:blipFill>
          <a:blip r:embed="rId5"/>
          <a:stretch>
            <a:fillRect/>
          </a:stretch>
        </p:blipFill>
        <p:spPr>
          <a:xfrm>
            <a:off x="1909158" y="1831801"/>
            <a:ext cx="411993" cy="357061"/>
          </a:xfrm>
          <a:prstGeom prst="rect">
            <a:avLst/>
          </a:prstGeom>
        </p:spPr>
      </p:pic>
      <p:sp>
        <p:nvSpPr>
          <p:cNvPr id="8" name="TextBox 7"/>
          <p:cNvSpPr txBox="1"/>
          <p:nvPr/>
        </p:nvSpPr>
        <p:spPr>
          <a:xfrm>
            <a:off x="309227" y="3578054"/>
            <a:ext cx="1174124" cy="991706"/>
          </a:xfrm>
          <a:prstGeom prst="rect">
            <a:avLst/>
          </a:prstGeom>
          <a:solidFill>
            <a:schemeClr val="bg1"/>
          </a:solidFill>
        </p:spPr>
        <p:txBody>
          <a:bodyPr wrap="square" rtlCol="0">
            <a:spAutoFit/>
          </a:bodyPr>
          <a:lstStyle/>
          <a:p>
            <a:endParaRPr lang="en-GB" dirty="0"/>
          </a:p>
        </p:txBody>
      </p:sp>
      <p:pic>
        <p:nvPicPr>
          <p:cNvPr id="9" name="Viva 2 4.1 ex1">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6"/>
          <a:stretch>
            <a:fillRect/>
          </a:stretch>
        </p:blipFill>
        <p:spPr>
          <a:xfrm>
            <a:off x="1178551" y="483473"/>
            <a:ext cx="609600" cy="609600"/>
          </a:xfrm>
        </p:spPr>
      </p:pic>
    </p:spTree>
    <p:extLst>
      <p:ext uri="{BB962C8B-B14F-4D97-AF65-F5344CB8AC3E}">
        <p14:creationId xmlns:p14="http://schemas.microsoft.com/office/powerpoint/2010/main" val="31220237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6276"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22759" y="1538958"/>
            <a:ext cx="10498360" cy="4449718"/>
          </a:xfrm>
          <a:prstGeom prst="rect">
            <a:avLst/>
          </a:prstGeom>
        </p:spPr>
      </p:pic>
      <p:sp>
        <p:nvSpPr>
          <p:cNvPr id="5" name="TextBox 4"/>
          <p:cNvSpPr txBox="1"/>
          <p:nvPr/>
        </p:nvSpPr>
        <p:spPr>
          <a:xfrm>
            <a:off x="298795" y="151664"/>
            <a:ext cx="11346288" cy="1246495"/>
          </a:xfrm>
          <a:prstGeom prst="rect">
            <a:avLst/>
          </a:prstGeom>
          <a:noFill/>
        </p:spPr>
        <p:txBody>
          <a:bodyPr wrap="square" rtlCol="0">
            <a:spAutoFit/>
          </a:bodyPr>
          <a:lstStyle/>
          <a:p>
            <a:r>
              <a:rPr lang="en-GB" sz="2500" b="1" dirty="0" smtClean="0"/>
              <a:t>For this task you need to read the statements about where the people are meeting. You then need to match the 5 statements with the correct picture and say what the phrases mean in English. Example, 1) b behind the shopping centre. </a:t>
            </a:r>
            <a:endParaRPr lang="en-GB" sz="2500" b="1" dirty="0"/>
          </a:p>
        </p:txBody>
      </p:sp>
    </p:spTree>
    <p:extLst>
      <p:ext uri="{BB962C8B-B14F-4D97-AF65-F5344CB8AC3E}">
        <p14:creationId xmlns:p14="http://schemas.microsoft.com/office/powerpoint/2010/main" val="798820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2585165"/>
            <a:ext cx="12272657" cy="2708051"/>
          </a:xfrm>
          <a:prstGeom prst="rect">
            <a:avLst/>
          </a:prstGeom>
        </p:spPr>
      </p:pic>
      <p:sp>
        <p:nvSpPr>
          <p:cNvPr id="3" name="TextBox 2"/>
          <p:cNvSpPr txBox="1"/>
          <p:nvPr/>
        </p:nvSpPr>
        <p:spPr>
          <a:xfrm>
            <a:off x="257578" y="1310761"/>
            <a:ext cx="11346288" cy="477054"/>
          </a:xfrm>
          <a:prstGeom prst="rect">
            <a:avLst/>
          </a:prstGeom>
          <a:noFill/>
        </p:spPr>
        <p:txBody>
          <a:bodyPr wrap="square" rtlCol="0">
            <a:spAutoFit/>
          </a:bodyPr>
          <a:lstStyle/>
          <a:p>
            <a:r>
              <a:rPr lang="en-GB" sz="2500" b="1" dirty="0" smtClean="0"/>
              <a:t>For this track you need to copy out the table and fill in the information in English. </a:t>
            </a:r>
            <a:endParaRPr lang="en-GB" sz="2500" b="1" dirty="0"/>
          </a:p>
        </p:txBody>
      </p:sp>
      <p:sp>
        <p:nvSpPr>
          <p:cNvPr id="4" name="TextBox 3"/>
          <p:cNvSpPr txBox="1"/>
          <p:nvPr/>
        </p:nvSpPr>
        <p:spPr>
          <a:xfrm>
            <a:off x="139522" y="3783181"/>
            <a:ext cx="1174124" cy="991706"/>
          </a:xfrm>
          <a:prstGeom prst="rect">
            <a:avLst/>
          </a:prstGeom>
          <a:solidFill>
            <a:schemeClr val="bg1"/>
          </a:solidFill>
        </p:spPr>
        <p:txBody>
          <a:bodyPr wrap="square" rtlCol="0">
            <a:spAutoFit/>
          </a:bodyPr>
          <a:lstStyle/>
          <a:p>
            <a:endParaRPr lang="en-GB" dirty="0"/>
          </a:p>
        </p:txBody>
      </p:sp>
      <p:pic>
        <p:nvPicPr>
          <p:cNvPr id="5" name="Viva 2 4.1 ex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04046" y="102153"/>
            <a:ext cx="609600" cy="609600"/>
          </a:xfrm>
          <a:prstGeom prst="rect">
            <a:avLst/>
          </a:prstGeom>
        </p:spPr>
      </p:pic>
    </p:spTree>
    <p:extLst>
      <p:ext uri="{BB962C8B-B14F-4D97-AF65-F5344CB8AC3E}">
        <p14:creationId xmlns:p14="http://schemas.microsoft.com/office/powerpoint/2010/main" val="12142872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7533"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endCondLst>
                    <p:cond evt="onStopAudio" delay="0">
                      <p:tgtEl>
                        <p:sldTgt/>
                      </p:tgtEl>
                    </p:cond>
                  </p:endCondLst>
                </p:cTn>
                <p:tgtEl>
                  <p:spTgt spid="5"/>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5243" y="256435"/>
            <a:ext cx="2784930" cy="369332"/>
          </a:xfrm>
          <a:prstGeom prst="rect">
            <a:avLst/>
          </a:prstGeom>
        </p:spPr>
        <p:txBody>
          <a:bodyPr wrap="none">
            <a:spAutoFit/>
          </a:bodyPr>
          <a:lstStyle/>
          <a:p>
            <a:r>
              <a:rPr lang="en-GB" b="1" u="sng" dirty="0"/>
              <a:t>WEEK </a:t>
            </a:r>
            <a:r>
              <a:rPr lang="en-GB" b="1" u="sng" dirty="0" smtClean="0"/>
              <a:t>2 </a:t>
            </a:r>
            <a:r>
              <a:rPr lang="en-GB" b="1" u="sng" dirty="0"/>
              <a:t>– w/c </a:t>
            </a:r>
            <a:r>
              <a:rPr lang="en-GB" b="1" u="sng" dirty="0" smtClean="0"/>
              <a:t>10th January</a:t>
            </a:r>
            <a:endParaRPr lang="en-GB" b="1" u="sng" dirty="0"/>
          </a:p>
        </p:txBody>
      </p:sp>
      <p:sp>
        <p:nvSpPr>
          <p:cNvPr id="3" name="TextBox 2"/>
          <p:cNvSpPr txBox="1"/>
          <p:nvPr/>
        </p:nvSpPr>
        <p:spPr>
          <a:xfrm>
            <a:off x="142993" y="659000"/>
            <a:ext cx="6954591" cy="646331"/>
          </a:xfrm>
          <a:prstGeom prst="rect">
            <a:avLst/>
          </a:prstGeom>
          <a:noFill/>
        </p:spPr>
        <p:txBody>
          <a:bodyPr wrap="square" rtlCol="0">
            <a:spAutoFit/>
          </a:bodyPr>
          <a:lstStyle/>
          <a:p>
            <a:r>
              <a:rPr lang="en-GB" dirty="0" smtClean="0"/>
              <a:t>Copy this vocab in to your book and spend some time trying to learn it. Also look back through last week’s words. </a:t>
            </a:r>
            <a:endParaRPr lang="en-GB" dirty="0"/>
          </a:p>
        </p:txBody>
      </p:sp>
      <p:pic>
        <p:nvPicPr>
          <p:cNvPr id="4" name="Picture 3"/>
          <p:cNvPicPr>
            <a:picLocks noChangeAspect="1"/>
          </p:cNvPicPr>
          <p:nvPr/>
        </p:nvPicPr>
        <p:blipFill>
          <a:blip r:embed="rId2"/>
          <a:stretch>
            <a:fillRect/>
          </a:stretch>
        </p:blipFill>
        <p:spPr>
          <a:xfrm>
            <a:off x="325243" y="1854758"/>
            <a:ext cx="9875071" cy="1996025"/>
          </a:xfrm>
          <a:prstGeom prst="rect">
            <a:avLst/>
          </a:prstGeom>
        </p:spPr>
      </p:pic>
    </p:spTree>
    <p:extLst>
      <p:ext uri="{BB962C8B-B14F-4D97-AF65-F5344CB8AC3E}">
        <p14:creationId xmlns:p14="http://schemas.microsoft.com/office/powerpoint/2010/main" val="360166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835262" y="1361258"/>
            <a:ext cx="8882404" cy="4778284"/>
          </a:xfrm>
          <a:prstGeom prst="rect">
            <a:avLst/>
          </a:prstGeom>
        </p:spPr>
      </p:pic>
      <p:sp>
        <p:nvSpPr>
          <p:cNvPr id="3" name="TextBox 2"/>
          <p:cNvSpPr txBox="1"/>
          <p:nvPr/>
        </p:nvSpPr>
        <p:spPr>
          <a:xfrm>
            <a:off x="822960" y="535577"/>
            <a:ext cx="7119257" cy="369332"/>
          </a:xfrm>
          <a:prstGeom prst="rect">
            <a:avLst/>
          </a:prstGeom>
          <a:noFill/>
        </p:spPr>
        <p:txBody>
          <a:bodyPr wrap="square" rtlCol="0">
            <a:spAutoFit/>
          </a:bodyPr>
          <a:lstStyle/>
          <a:p>
            <a:r>
              <a:rPr lang="en-GB" dirty="0" smtClean="0"/>
              <a:t>Write 1-8. Listen to the recording. Which excuse do they give? Example, 1g</a:t>
            </a:r>
            <a:endParaRPr lang="en-GB" dirty="0"/>
          </a:p>
        </p:txBody>
      </p:sp>
      <p:sp>
        <p:nvSpPr>
          <p:cNvPr id="4" name="TextBox 3"/>
          <p:cNvSpPr txBox="1"/>
          <p:nvPr/>
        </p:nvSpPr>
        <p:spPr>
          <a:xfrm>
            <a:off x="5421086" y="1201783"/>
            <a:ext cx="855378" cy="862148"/>
          </a:xfrm>
          <a:prstGeom prst="rect">
            <a:avLst/>
          </a:prstGeom>
          <a:solidFill>
            <a:schemeClr val="bg1"/>
          </a:solidFill>
        </p:spPr>
        <p:txBody>
          <a:bodyPr wrap="square" rtlCol="0">
            <a:spAutoFit/>
          </a:bodyPr>
          <a:lstStyle/>
          <a:p>
            <a:endParaRPr lang="en-GB" dirty="0"/>
          </a:p>
        </p:txBody>
      </p:sp>
      <p:pic>
        <p:nvPicPr>
          <p:cNvPr id="5" name="F0EFC93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18160" y="1632857"/>
            <a:ext cx="609600" cy="609600"/>
          </a:xfrm>
          <a:prstGeom prst="rect">
            <a:avLst/>
          </a:prstGeom>
        </p:spPr>
      </p:pic>
    </p:spTree>
    <p:extLst>
      <p:ext uri="{BB962C8B-B14F-4D97-AF65-F5344CB8AC3E}">
        <p14:creationId xmlns:p14="http://schemas.microsoft.com/office/powerpoint/2010/main" val="5372349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4448"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120</TotalTime>
  <Words>1033</Words>
  <Application>Microsoft Office PowerPoint</Application>
  <PresentationFormat>Widescreen</PresentationFormat>
  <Paragraphs>129</Paragraphs>
  <Slides>35</Slides>
  <Notes>0</Notes>
  <HiddenSlides>0</HiddenSlides>
  <MMClips>6</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Arial</vt:lpstr>
      <vt:lpstr>Calibri</vt:lpstr>
      <vt:lpstr>Calibri Light</vt:lpstr>
      <vt:lpstr>Gill Sans MT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Write numbers 1-6 and answer the questions using the emails in the picture.</vt:lpstr>
      <vt:lpstr>PowerPoint Presentation</vt:lpstr>
      <vt:lpstr>PowerPoint Presentation</vt:lpstr>
      <vt:lpstr>PowerPoint Presentation</vt:lpstr>
      <vt:lpstr>Read through the vocab</vt:lpstr>
      <vt:lpstr>PowerPoint Presentation</vt:lpstr>
      <vt:lpstr>Match up the phrases</vt:lpstr>
      <vt:lpstr>Read the texts and fill in the table in Englisj</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osi.local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Helen Brown</dc:creator>
  <cp:lastModifiedBy>Helen Brown</cp:lastModifiedBy>
  <cp:revision>16</cp:revision>
  <dcterms:created xsi:type="dcterms:W3CDTF">2021-09-01T11:16:35Z</dcterms:created>
  <dcterms:modified xsi:type="dcterms:W3CDTF">2021-12-15T13:59:19Z</dcterms:modified>
</cp:coreProperties>
</file>