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334" r:id="rId3"/>
    <p:sldId id="335" r:id="rId4"/>
    <p:sldId id="328" r:id="rId5"/>
    <p:sldId id="336" r:id="rId6"/>
    <p:sldId id="337" r:id="rId7"/>
    <p:sldId id="331" r:id="rId8"/>
    <p:sldId id="333" r:id="rId9"/>
    <p:sldId id="338" r:id="rId10"/>
    <p:sldId id="329" r:id="rId11"/>
    <p:sldId id="260" r:id="rId12"/>
    <p:sldId id="339" r:id="rId13"/>
    <p:sldId id="332" r:id="rId14"/>
    <p:sldId id="340" r:id="rId15"/>
    <p:sldId id="34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E6FF3F-12A5-4CC5-8EC2-2C651445AE9B}">
          <p14:sldIdLst>
            <p14:sldId id="310"/>
            <p14:sldId id="334"/>
            <p14:sldId id="335"/>
            <p14:sldId id="328"/>
            <p14:sldId id="336"/>
            <p14:sldId id="337"/>
            <p14:sldId id="331"/>
            <p14:sldId id="333"/>
            <p14:sldId id="338"/>
          </p14:sldIdLst>
        </p14:section>
        <p14:section name="Untitled Section" id="{EE1D6A02-40DF-4586-A29F-1506D48FB576}">
          <p14:sldIdLst>
            <p14:sldId id="329"/>
            <p14:sldId id="260"/>
            <p14:sldId id="339"/>
            <p14:sldId id="332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FF66"/>
    <a:srgbClr val="FFA7A7"/>
    <a:srgbClr val="F4EE78"/>
    <a:srgbClr val="F6B7AC"/>
    <a:srgbClr val="B3E8EF"/>
    <a:srgbClr val="83EA7E"/>
    <a:srgbClr val="F6F29C"/>
    <a:srgbClr val="E47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9871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1C35-B7BE-441B-9A76-CF57FE42E37C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BAF51-672A-4AEF-A155-CE0198769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9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0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Suggested Song – Angel – Massive Attack - https://www.youtube.com/watch?v=HLrqNhgdiC0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4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1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one or two students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Music needs to be upbeat and quick Students should work towards being in time with the music.</a:t>
            </a:r>
          </a:p>
          <a:p>
            <a:r>
              <a:rPr lang="en-GB" dirty="0"/>
              <a:t>Suggested songs: Lucky Star – Basement Jaxx feat. Dizzee Rascal, or Banquet – Bloc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9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7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one or two students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9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one or two students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9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80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Suggested Song – black skin head instrumental https://www.youtube.com/watch?v=RuxOHxkrKk4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8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one or two students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7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 the start on the spot then experiment with speed, levels</a:t>
            </a:r>
            <a:r>
              <a:rPr lang="en-GB" baseline="0" dirty="0"/>
              <a:t> and moving around the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Ensure all students have a chance to lead the group. This may mean changing the formation slightly through the task.</a:t>
            </a:r>
          </a:p>
          <a:p>
            <a:r>
              <a:rPr lang="en-GB" dirty="0"/>
              <a:t>Suggested song: Intriguing Possibilities – from the Social Network Soundtrack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AF51-672A-4AEF-A155-CE01987692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3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one or two students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87436-25E8-4A0A-8889-96DAA9A3EBE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1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7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4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6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2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4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7C83-C66A-4E54-9E0A-C097C7DD14A0}" type="datetimeFigureOut">
              <a:rPr lang="en-GB" smtClean="0"/>
              <a:t>07/10/20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B083-E89C-427D-A18E-FBBF0F9D7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nLrabSNRHh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SP5NhBpIhM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gdiXOOa9TdI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42703"/>
            <a:ext cx="153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  <a:latin typeface="Comic Sans MS" pitchFamily="66" charset="0"/>
              </a:rPr>
              <a:t>OUTCOMES!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4175" y="211815"/>
            <a:ext cx="6962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Learning Outcome: To explore a range of Frantic Assembly’s socially distanced devising techniques in preparation for C1!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5" y="1532985"/>
            <a:ext cx="540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Learning Goals</a:t>
            </a:r>
            <a:r>
              <a:rPr lang="en-GB" sz="2800" b="1" dirty="0"/>
              <a:t>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59492" y="2184457"/>
            <a:ext cx="7070684" cy="707886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To evaluate the movement produced – what are the themes communicated or the characters and story that emerge?</a:t>
            </a:r>
            <a:endParaRPr lang="en-GB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27" y="4636803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492" y="3012102"/>
            <a:ext cx="7070684" cy="707886"/>
          </a:xfrm>
          <a:prstGeom prst="rect">
            <a:avLst/>
          </a:prstGeom>
          <a:noFill/>
          <a:ln w="4762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To develop your knowledge of and experiment with a range of Frantic Assembly’s distanced devising techniques.</a:t>
            </a:r>
            <a:endParaRPr lang="en-GB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492" y="3839748"/>
            <a:ext cx="7070684" cy="400110"/>
          </a:xfrm>
          <a:prstGeom prst="rect">
            <a:avLst/>
          </a:prstGeom>
          <a:noFill/>
          <a:ln w="4762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To discuss Frantic Assembly – Recap who are they and their style.</a:t>
            </a:r>
            <a:endParaRPr lang="en-GB" sz="2000" i="1" dirty="0"/>
          </a:p>
        </p:txBody>
      </p:sp>
      <p:pic>
        <p:nvPicPr>
          <p:cNvPr id="3" name="Picture 2" descr="Image result for clip art bronze med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1" r="608"/>
          <a:stretch/>
        </p:blipFill>
        <p:spPr bwMode="auto">
          <a:xfrm>
            <a:off x="527853" y="3362520"/>
            <a:ext cx="578817" cy="10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 art bronze med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r="33924"/>
          <a:stretch/>
        </p:blipFill>
        <p:spPr bwMode="auto">
          <a:xfrm>
            <a:off x="489396" y="2520806"/>
            <a:ext cx="633589" cy="10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ip art bronze med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r="68441"/>
          <a:stretch/>
        </p:blipFill>
        <p:spPr bwMode="auto">
          <a:xfrm>
            <a:off x="553594" y="1860041"/>
            <a:ext cx="589411" cy="8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325275" y="621162"/>
            <a:ext cx="18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prstClr val="black"/>
                </a:solidFill>
                <a:latin typeface="Comic Sans MS" pitchFamily="66" charset="0"/>
              </a:rPr>
              <a:t>EXTEND</a:t>
            </a:r>
            <a:endParaRPr lang="en-GB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836" y="37762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Devising Technique – </a:t>
            </a:r>
          </a:p>
          <a:p>
            <a:pPr algn="ctr"/>
            <a:r>
              <a:rPr lang="en-GB" sz="3600" b="1" dirty="0">
                <a:solidFill>
                  <a:prstClr val="black"/>
                </a:solidFill>
              </a:rPr>
              <a:t>Phone Numbers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5898" y="1629110"/>
            <a:ext cx="8516582" cy="2492990"/>
          </a:xfrm>
          <a:prstGeom prst="rect">
            <a:avLst/>
          </a:prstGeom>
          <a:noFill/>
          <a:ln w="476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solidFill>
                  <a:prstClr val="black"/>
                </a:solidFill>
              </a:rPr>
              <a:t>Part 1: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1.) Find a space by yourself facing a wall.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2.) Imagine there is a giant phone pad in front of you. Using your right hand only press the numbers on the phone pad – Reach for the numbers!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3.) Repeat but use only your eyes and head to press the numbers.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4.) Repeat but swaying to the numbers. Return to a neutral centred position in between each number.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84F395-9A7B-4C90-B082-C19958A436B9}"/>
              </a:ext>
            </a:extLst>
          </p:cNvPr>
          <p:cNvSpPr txBox="1"/>
          <p:nvPr/>
        </p:nvSpPr>
        <p:spPr>
          <a:xfrm>
            <a:off x="375897" y="4198173"/>
            <a:ext cx="8350111" cy="2831544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Part 2: Group Challenge!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1.) Create a phone number.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2.) Sway to the numbers in unison – can you do </a:t>
            </a:r>
            <a:endParaRPr lang="en-GB" sz="2200" dirty="0" smtClean="0">
              <a:solidFill>
                <a:prstClr val="black"/>
              </a:solidFill>
            </a:endParaRPr>
          </a:p>
          <a:p>
            <a:pPr algn="ctr"/>
            <a:r>
              <a:rPr lang="en-GB" sz="2200" dirty="0" smtClean="0">
                <a:solidFill>
                  <a:prstClr val="black"/>
                </a:solidFill>
              </a:rPr>
              <a:t>this </a:t>
            </a:r>
            <a:r>
              <a:rPr lang="en-GB" sz="2200" dirty="0">
                <a:solidFill>
                  <a:prstClr val="black"/>
                </a:solidFill>
              </a:rPr>
              <a:t>in </a:t>
            </a:r>
            <a:endParaRPr lang="en-GB" sz="2200" dirty="0" smtClean="0">
              <a:solidFill>
                <a:prstClr val="black"/>
              </a:solidFill>
            </a:endParaRPr>
          </a:p>
          <a:p>
            <a:pPr algn="ctr"/>
            <a:r>
              <a:rPr lang="en-GB" sz="2200" dirty="0" smtClean="0">
                <a:solidFill>
                  <a:prstClr val="black"/>
                </a:solidFill>
              </a:rPr>
              <a:t>sync </a:t>
            </a:r>
            <a:r>
              <a:rPr lang="en-GB" sz="2200" dirty="0">
                <a:solidFill>
                  <a:prstClr val="black"/>
                </a:solidFill>
              </a:rPr>
              <a:t>with each other?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3.) Move your head and eyes to the numbers.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4.) Press the numbers using your right hand only.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5.) Rehearse until this is fluid and you make no mistakes!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061" y="160338"/>
            <a:ext cx="1495947" cy="1997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0060" y="4290506"/>
            <a:ext cx="1913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Develop </a:t>
            </a:r>
            <a:r>
              <a:rPr lang="en-GB" dirty="0"/>
              <a:t>the movement further considering:</a:t>
            </a:r>
          </a:p>
          <a:p>
            <a:r>
              <a:rPr lang="en-GB" dirty="0" smtClean="0"/>
              <a:t>Canon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dynamics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Levels</a:t>
            </a:r>
          </a:p>
          <a:p>
            <a:pPr marL="285750" indent="-285750">
              <a:buFontTx/>
              <a:buChar char="-"/>
            </a:pPr>
            <a:r>
              <a:rPr lang="en-GB" dirty="0"/>
              <a:t>Focus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Retrograde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/</a:t>
            </a:r>
            <a:r>
              <a:rPr lang="en-GB" dirty="0"/>
              <a:t>Reverse</a:t>
            </a:r>
          </a:p>
          <a:p>
            <a:pPr marL="285750" indent="-285750">
              <a:buFontTx/>
              <a:buChar char="-"/>
            </a:pPr>
            <a:r>
              <a:rPr lang="en-GB" dirty="0"/>
              <a:t>Repetition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922" y="5783035"/>
            <a:ext cx="536460" cy="5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4420"/>
            <a:ext cx="91440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EXPLAIN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16" y="332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Share Your 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0665" y="1806046"/>
            <a:ext cx="3767558" cy="461665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prstClr val="black"/>
                </a:solidFill>
              </a:rPr>
              <a:t>Perform your piece to me!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901" y="2592776"/>
            <a:ext cx="4971280" cy="1692771"/>
          </a:xfrm>
          <a:prstGeom prst="rect">
            <a:avLst/>
          </a:prstGeom>
          <a:noFill/>
          <a:ln w="4762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Can you meet the success criteria…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Complete focus.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Remain in sync with the rest of your group.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A thoroughly rehearsed string of choreography.</a:t>
            </a:r>
          </a:p>
        </p:txBody>
      </p:sp>
      <p:pic>
        <p:nvPicPr>
          <p:cNvPr id="9" name="Picture 8" descr="F:\Images\luggage_tag.jpg">
            <a:extLst>
              <a:ext uri="{FF2B5EF4-FFF2-40B4-BE49-F238E27FC236}">
                <a16:creationId xmlns:a16="http://schemas.microsoft.com/office/drawing/2014/main" xmlns="" id="{B4B212EB-10DA-47AE-86A0-D6041822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4" y="5460351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7639A8-2534-42FA-8E21-9C5FABA87270}"/>
              </a:ext>
            </a:extLst>
          </p:cNvPr>
          <p:cNvSpPr txBox="1"/>
          <p:nvPr/>
        </p:nvSpPr>
        <p:spPr>
          <a:xfrm rot="21090093">
            <a:off x="524448" y="5980550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D59ADF-DE38-436D-B943-C2BB4E3CEB90}"/>
              </a:ext>
            </a:extLst>
          </p:cNvPr>
          <p:cNvSpPr txBox="1"/>
          <p:nvPr/>
        </p:nvSpPr>
        <p:spPr>
          <a:xfrm>
            <a:off x="2134763" y="4806651"/>
            <a:ext cx="5533581" cy="1815882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Reflection: 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1.) Tell me what went well? 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2.) Identify what you could do to improve.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3.) Reflect on the story / theme / characters that have emerged from the movement.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610" y="4379530"/>
            <a:ext cx="869456" cy="12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19917"/>
          <a:stretch/>
        </p:blipFill>
        <p:spPr bwMode="auto">
          <a:xfrm rot="676436">
            <a:off x="7264809" y="148208"/>
            <a:ext cx="141793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740" y="33265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REFLECTION…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740" y="1340768"/>
            <a:ext cx="7668533" cy="2092881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prstClr val="black"/>
                </a:solidFill>
              </a:rPr>
              <a:t>In you’re </a:t>
            </a:r>
            <a:r>
              <a:rPr lang="en-GB" sz="2600" b="1" dirty="0">
                <a:solidFill>
                  <a:prstClr val="black"/>
                </a:solidFill>
              </a:rPr>
              <a:t>a different coloured</a:t>
            </a:r>
            <a:r>
              <a:rPr lang="en-GB" sz="2600" dirty="0">
                <a:solidFill>
                  <a:prstClr val="black"/>
                </a:solidFill>
              </a:rPr>
              <a:t> pen: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1.) Write the </a:t>
            </a:r>
            <a:r>
              <a:rPr lang="en-GB" sz="2600" b="1" dirty="0">
                <a:solidFill>
                  <a:prstClr val="black"/>
                </a:solidFill>
              </a:rPr>
              <a:t>time</a:t>
            </a:r>
            <a:r>
              <a:rPr lang="en-GB" sz="2600" dirty="0">
                <a:solidFill>
                  <a:prstClr val="black"/>
                </a:solidFill>
              </a:rPr>
              <a:t> in the </a:t>
            </a:r>
            <a:r>
              <a:rPr lang="en-GB" sz="2600" b="1" dirty="0">
                <a:solidFill>
                  <a:prstClr val="black"/>
                </a:solidFill>
              </a:rPr>
              <a:t>key</a:t>
            </a:r>
            <a:r>
              <a:rPr lang="en-GB" sz="2600" dirty="0">
                <a:solidFill>
                  <a:prstClr val="black"/>
                </a:solidFill>
              </a:rPr>
              <a:t> and colour in the fourth box.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2.) Write down anything new you have learnt about </a:t>
            </a:r>
            <a:r>
              <a:rPr lang="en-GB" sz="2600" b="1" dirty="0">
                <a:solidFill>
                  <a:prstClr val="black"/>
                </a:solidFill>
              </a:rPr>
              <a:t>Frantic Assembly </a:t>
            </a:r>
            <a:r>
              <a:rPr lang="en-GB" sz="2600" dirty="0">
                <a:solidFill>
                  <a:prstClr val="black"/>
                </a:solidFill>
              </a:rPr>
              <a:t>in this part of the lesson.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33666" y="3517214"/>
          <a:ext cx="48103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Challenge 1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Tell me what you know about Frantic Assembly</a:t>
                      </a:r>
                    </a:p>
                    <a:p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questions do you have about Frantic Assembly.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 2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Explain what you know about their style. </a:t>
                      </a:r>
                      <a:r>
                        <a:rPr lang="en-GB" i="1" dirty="0"/>
                        <a:t>Features, skills required etc.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</a:t>
                      </a:r>
                      <a:r>
                        <a:rPr lang="en-GB" b="1" baseline="0" dirty="0"/>
                        <a:t> 3</a:t>
                      </a:r>
                      <a:endParaRPr lang="en-GB" b="1" dirty="0"/>
                    </a:p>
                  </a:txBody>
                  <a:tcPr>
                    <a:solidFill>
                      <a:srgbClr val="91E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Reflect on how you might use some of their techniques/ideas in a socially distanced way for C1.</a:t>
                      </a:r>
                    </a:p>
                  </a:txBody>
                  <a:tcPr>
                    <a:solidFill>
                      <a:srgbClr val="91E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1A3723-13E9-466B-8591-43E74FCA3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898939"/>
            <a:ext cx="335918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836" y="37762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Socially Distant Chair Duets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84F395-9A7B-4C90-B082-C19958A436B9}"/>
              </a:ext>
            </a:extLst>
          </p:cNvPr>
          <p:cNvSpPr txBox="1"/>
          <p:nvPr/>
        </p:nvSpPr>
        <p:spPr>
          <a:xfrm>
            <a:off x="1835696" y="1122697"/>
            <a:ext cx="5867840" cy="461665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Recap: What are chair duets?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633" y="811980"/>
            <a:ext cx="775903" cy="112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21556"/>
            <a:ext cx="1628775" cy="2800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84F395-9A7B-4C90-B082-C19958A436B9}"/>
              </a:ext>
            </a:extLst>
          </p:cNvPr>
          <p:cNvSpPr txBox="1"/>
          <p:nvPr/>
        </p:nvSpPr>
        <p:spPr>
          <a:xfrm>
            <a:off x="1331640" y="1787357"/>
            <a:ext cx="5018115" cy="4308872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Chair Duets are one of Frantic Assembly’s most famous devising techniques!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hlinkClick r:id="rId6"/>
              </a:rPr>
              <a:t>https://www.youtube.com/watch?v=nLrabSNRHhg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1.) Start sitting facing forward. One person begins by placing one hand on ‘their partner’ and creates four moves: touch, push, pull, turn etc.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2.) The second person does the same.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3.) Continue till you have a string of approximately 15 moves. 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4.) Find a move that joins the last move to the first.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5.) Rehearse until fluid and you can both perform with your focus outwards.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84F395-9A7B-4C90-B082-C19958A436B9}"/>
              </a:ext>
            </a:extLst>
          </p:cNvPr>
          <p:cNvSpPr txBox="1"/>
          <p:nvPr/>
        </p:nvSpPr>
        <p:spPr>
          <a:xfrm>
            <a:off x="106686" y="6264951"/>
            <a:ext cx="8895054" cy="461665"/>
          </a:xfrm>
          <a:prstGeom prst="rect">
            <a:avLst/>
          </a:prstGeom>
          <a:solidFill>
            <a:srgbClr val="CC99FF"/>
          </a:solidFill>
          <a:ln w="47625">
            <a:solidFill>
              <a:srgbClr val="CC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Extra Challenge: </a:t>
            </a:r>
            <a:r>
              <a:rPr lang="en-GB" sz="2000" dirty="0">
                <a:solidFill>
                  <a:prstClr val="black"/>
                </a:solidFill>
              </a:rPr>
              <a:t>Develop this further considering: focus, dynamics, repetition,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19822">
            <a:off x="39728" y="5776955"/>
            <a:ext cx="536494" cy="506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2301">
            <a:off x="8564350" y="5781304"/>
            <a:ext cx="536494" cy="535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2E2008-283F-49DC-92B7-B5570EA8EC7E}"/>
              </a:ext>
            </a:extLst>
          </p:cNvPr>
          <p:cNvSpPr txBox="1"/>
          <p:nvPr/>
        </p:nvSpPr>
        <p:spPr>
          <a:xfrm>
            <a:off x="6588224" y="1781712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Socially distant formation: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93965B-6B33-484C-A1D6-CEF16A518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621" y="2998993"/>
            <a:ext cx="531022" cy="9129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D6DCBE-D3A1-4994-ADCD-87EED59C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452" y="3006375"/>
            <a:ext cx="531022" cy="912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EC8A713-41FE-452D-B806-07BF936BD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194" y="3006374"/>
            <a:ext cx="531022" cy="912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2423B8-8EB4-4749-91C3-E6BDCB1F6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629" y="2998993"/>
            <a:ext cx="530398" cy="914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69F21-BA23-4E04-9FC7-E2F6E2020FB6}"/>
              </a:ext>
            </a:extLst>
          </p:cNvPr>
          <p:cNvSpPr txBox="1"/>
          <p:nvPr/>
        </p:nvSpPr>
        <p:spPr>
          <a:xfrm>
            <a:off x="6383955" y="2453561"/>
            <a:ext cx="1428405" cy="38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Partner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6E7845-ABA8-4A9D-9B84-C171F4BE3AF2}"/>
              </a:ext>
            </a:extLst>
          </p:cNvPr>
          <p:cNvSpPr txBox="1"/>
          <p:nvPr/>
        </p:nvSpPr>
        <p:spPr>
          <a:xfrm>
            <a:off x="8016629" y="3969559"/>
            <a:ext cx="103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Partner 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C8F7A42-78BD-4E6F-AADC-C35AA5CC9FCF}"/>
              </a:ext>
            </a:extLst>
          </p:cNvPr>
          <p:cNvCxnSpPr/>
          <p:nvPr/>
        </p:nvCxnSpPr>
        <p:spPr>
          <a:xfrm flipH="1">
            <a:off x="6904452" y="2731422"/>
            <a:ext cx="411132" cy="233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A7DDF47-99E5-4143-8589-A6B983FC87D9}"/>
              </a:ext>
            </a:extLst>
          </p:cNvPr>
          <p:cNvCxnSpPr/>
          <p:nvPr/>
        </p:nvCxnSpPr>
        <p:spPr>
          <a:xfrm flipV="1">
            <a:off x="8832597" y="3969559"/>
            <a:ext cx="0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E169781-E06C-4152-88D3-9DC82F6134F7}"/>
              </a:ext>
            </a:extLst>
          </p:cNvPr>
          <p:cNvSpPr txBox="1"/>
          <p:nvPr/>
        </p:nvSpPr>
        <p:spPr>
          <a:xfrm>
            <a:off x="4107426" y="28980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83AE11-3303-4C6B-BF42-54DE2224B469}"/>
              </a:ext>
            </a:extLst>
          </p:cNvPr>
          <p:cNvSpPr txBox="1"/>
          <p:nvPr/>
        </p:nvSpPr>
        <p:spPr>
          <a:xfrm>
            <a:off x="6554024" y="4526869"/>
            <a:ext cx="2447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action/reaction still needs to happen but you need to imagine your partner is sat next to you and moving you!</a:t>
            </a:r>
          </a:p>
        </p:txBody>
      </p:sp>
    </p:spTree>
    <p:extLst>
      <p:ext uri="{BB962C8B-B14F-4D97-AF65-F5344CB8AC3E}">
        <p14:creationId xmlns:p14="http://schemas.microsoft.com/office/powerpoint/2010/main" val="34322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  <p:bldP spid="10" grpId="0"/>
      <p:bldP spid="1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4420"/>
            <a:ext cx="91440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EXPLAIN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16" y="332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Share Your 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0665" y="1806046"/>
            <a:ext cx="3767558" cy="830997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prstClr val="black"/>
                </a:solidFill>
              </a:rPr>
              <a:t>Perform your piece to the other pair!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804" y="2787868"/>
            <a:ext cx="4971280" cy="1692771"/>
          </a:xfrm>
          <a:prstGeom prst="rect">
            <a:avLst/>
          </a:prstGeom>
          <a:noFill/>
          <a:ln w="4762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Can you meet the success criteria…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Complete focus.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A confident and energetic performance.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A thoroughly rehearsed string of choreography.</a:t>
            </a:r>
          </a:p>
        </p:txBody>
      </p:sp>
      <p:pic>
        <p:nvPicPr>
          <p:cNvPr id="9" name="Picture 8" descr="F:\Images\luggage_tag.jpg">
            <a:extLst>
              <a:ext uri="{FF2B5EF4-FFF2-40B4-BE49-F238E27FC236}">
                <a16:creationId xmlns:a16="http://schemas.microsoft.com/office/drawing/2014/main" xmlns="" id="{B4B212EB-10DA-47AE-86A0-D6041822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4" y="5460351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7639A8-2534-42FA-8E21-9C5FABA87270}"/>
              </a:ext>
            </a:extLst>
          </p:cNvPr>
          <p:cNvSpPr txBox="1"/>
          <p:nvPr/>
        </p:nvSpPr>
        <p:spPr>
          <a:xfrm rot="21090093">
            <a:off x="524448" y="5980550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D59ADF-DE38-436D-B943-C2BB4E3CEB90}"/>
              </a:ext>
            </a:extLst>
          </p:cNvPr>
          <p:cNvSpPr txBox="1"/>
          <p:nvPr/>
        </p:nvSpPr>
        <p:spPr>
          <a:xfrm>
            <a:off x="2134763" y="4806651"/>
            <a:ext cx="5533581" cy="1815882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Reflection: 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1.) Tell me what went well? 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2.) Identify what they could do to improve.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3.) Reflect on the story / theme / characters that have emerged from the movement.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610" y="4379530"/>
            <a:ext cx="869456" cy="12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19917"/>
          <a:stretch/>
        </p:blipFill>
        <p:spPr bwMode="auto">
          <a:xfrm rot="676436">
            <a:off x="7264809" y="148208"/>
            <a:ext cx="141793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740" y="33265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REFLECTION…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740" y="1340768"/>
            <a:ext cx="7668533" cy="1692771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prstClr val="black"/>
                </a:solidFill>
              </a:rPr>
              <a:t>In you’re </a:t>
            </a:r>
            <a:r>
              <a:rPr lang="en-GB" sz="2600" b="1" dirty="0">
                <a:solidFill>
                  <a:prstClr val="black"/>
                </a:solidFill>
              </a:rPr>
              <a:t>a different coloured</a:t>
            </a:r>
            <a:r>
              <a:rPr lang="en-GB" sz="2600" dirty="0">
                <a:solidFill>
                  <a:prstClr val="black"/>
                </a:solidFill>
              </a:rPr>
              <a:t> pen: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1.) Write the </a:t>
            </a:r>
            <a:r>
              <a:rPr lang="en-GB" sz="2600" b="1" dirty="0">
                <a:solidFill>
                  <a:prstClr val="black"/>
                </a:solidFill>
              </a:rPr>
              <a:t>time</a:t>
            </a:r>
            <a:r>
              <a:rPr lang="en-GB" sz="2600" dirty="0">
                <a:solidFill>
                  <a:prstClr val="black"/>
                </a:solidFill>
              </a:rPr>
              <a:t> in the </a:t>
            </a:r>
            <a:r>
              <a:rPr lang="en-GB" sz="2600" b="1" dirty="0">
                <a:solidFill>
                  <a:prstClr val="black"/>
                </a:solidFill>
              </a:rPr>
              <a:t>key</a:t>
            </a:r>
            <a:r>
              <a:rPr lang="en-GB" sz="2600" dirty="0">
                <a:solidFill>
                  <a:prstClr val="black"/>
                </a:solidFill>
              </a:rPr>
              <a:t> and colour in the fifth box.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2.) Write down anything new you have learnt about </a:t>
            </a:r>
            <a:r>
              <a:rPr lang="en-GB" sz="2600" b="1" dirty="0">
                <a:solidFill>
                  <a:prstClr val="black"/>
                </a:solidFill>
              </a:rPr>
              <a:t>Frantic Assembly </a:t>
            </a:r>
            <a:r>
              <a:rPr lang="en-GB" sz="2600" dirty="0">
                <a:solidFill>
                  <a:prstClr val="black"/>
                </a:solidFill>
              </a:rPr>
              <a:t>in this part of the lesson.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33666" y="3517214"/>
          <a:ext cx="48103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Challenge 1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Tell me what you know about Frantic Assembly</a:t>
                      </a:r>
                    </a:p>
                    <a:p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questions do you have about Frantic Assembly.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 2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Explain what you know about their style. </a:t>
                      </a:r>
                      <a:r>
                        <a:rPr lang="en-GB" i="1" dirty="0"/>
                        <a:t>Features, skills required etc.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</a:t>
                      </a:r>
                      <a:r>
                        <a:rPr lang="en-GB" b="1" baseline="0" dirty="0"/>
                        <a:t> 3</a:t>
                      </a:r>
                      <a:endParaRPr lang="en-GB" b="1" dirty="0"/>
                    </a:p>
                  </a:txBody>
                  <a:tcPr>
                    <a:solidFill>
                      <a:srgbClr val="91E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Reflect on how you might use some of their techniques/ideas in a socially distanced way for C1.</a:t>
                      </a:r>
                    </a:p>
                  </a:txBody>
                  <a:tcPr>
                    <a:solidFill>
                      <a:srgbClr val="91E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BFECA-B85E-4D5A-9964-33BF14F67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34" y="3824462"/>
            <a:ext cx="3358283" cy="24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3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80D250-C0F5-43E6-AEEE-076BBE473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09" y="2974507"/>
            <a:ext cx="3359187" cy="24386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2" t="19883" r="21411" b="23002"/>
          <a:stretch/>
        </p:blipFill>
        <p:spPr bwMode="auto">
          <a:xfrm rot="20515521">
            <a:off x="7110083" y="773918"/>
            <a:ext cx="1544392" cy="22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ENGAGE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740" y="1516846"/>
            <a:ext cx="7668533" cy="1107996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2</a:t>
            </a:r>
            <a:r>
              <a:rPr lang="en-GB" sz="2400" dirty="0">
                <a:solidFill>
                  <a:prstClr val="black"/>
                </a:solidFill>
              </a:rPr>
              <a:t>.) Write down everything you know about Frantic Assembly on your mind map considering the 3 questions below:</a:t>
            </a:r>
          </a:p>
          <a:p>
            <a:pPr algn="ctr"/>
            <a:r>
              <a:rPr lang="en-GB" dirty="0">
                <a:solidFill>
                  <a:prstClr val="black"/>
                </a:solidFill>
                <a:hlinkClick r:id="rId6"/>
              </a:rPr>
              <a:t>https://www.youtube.com/watch?v=PSP5NhBpIhM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78163"/>
            <a:ext cx="973188" cy="8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78163"/>
            <a:ext cx="973188" cy="8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11775"/>
              </p:ext>
            </p:extLst>
          </p:nvPr>
        </p:nvGraphicFramePr>
        <p:xfrm>
          <a:off x="117004" y="5024120"/>
          <a:ext cx="886605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5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Challenge 1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Challenge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EE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Challenge 3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Tel</a:t>
                      </a:r>
                      <a:r>
                        <a:rPr lang="en-GB" baseline="0" dirty="0"/>
                        <a:t>l </a:t>
                      </a:r>
                      <a:r>
                        <a:rPr lang="en-GB" dirty="0"/>
                        <a:t>me what you know about Frantic Assembly</a:t>
                      </a:r>
                    </a:p>
                    <a:p>
                      <a:r>
                        <a:rPr lang="en-GB" u="sng" dirty="0"/>
                        <a:t>Or</a:t>
                      </a:r>
                    </a:p>
                    <a:p>
                      <a:r>
                        <a:rPr lang="en-GB" dirty="0"/>
                        <a:t>What questions do you have about Frantic Assembly.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Explain what</a:t>
                      </a:r>
                      <a:r>
                        <a:rPr lang="en-GB" baseline="0" dirty="0"/>
                        <a:t> you know about their style. </a:t>
                      </a:r>
                      <a:r>
                        <a:rPr lang="en-GB" i="1" baseline="0" dirty="0"/>
                        <a:t>Features, skills required etc.</a:t>
                      </a:r>
                      <a:endParaRPr lang="en-GB" i="1" dirty="0"/>
                    </a:p>
                  </a:txBody>
                  <a:tcPr>
                    <a:solidFill>
                      <a:srgbClr val="F4EE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Reflect on how</a:t>
                      </a:r>
                      <a:r>
                        <a:rPr lang="en-GB" baseline="0" dirty="0"/>
                        <a:t> you might use some of their techniques/ideas in a socially distanced way for C1.</a:t>
                      </a:r>
                      <a:endParaRPr lang="en-GB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4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5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ENGAGE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567" y="34941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Frantic Assembly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Image result for the villain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79991" y="1513840"/>
            <a:ext cx="7632848" cy="3693319"/>
          </a:xfrm>
          <a:prstGeom prst="rect">
            <a:avLst/>
          </a:prstGeom>
          <a:ln w="53975">
            <a:solidFill>
              <a:srgbClr val="66FF66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Frantic Assembly are a British theatre company co-founded by Artistic Director, Scott Graham, 25 years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“Our ambition is that we continue to learn and remain committed to making </a:t>
            </a:r>
            <a:r>
              <a:rPr lang="en-GB" b="1" i="1" dirty="0"/>
              <a:t>brave and bold theatre</a:t>
            </a:r>
            <a:r>
              <a:rPr lang="en-GB" i="1" dirty="0"/>
              <a:t>. At times it </a:t>
            </a:r>
            <a:r>
              <a:rPr lang="en-GB" b="1" i="1" dirty="0"/>
              <a:t>is physically dynamic </a:t>
            </a:r>
            <a:r>
              <a:rPr lang="en-GB" i="1" dirty="0"/>
              <a:t>and </a:t>
            </a:r>
            <a:r>
              <a:rPr lang="en-GB" b="1" i="1" dirty="0"/>
              <a:t>brutal</a:t>
            </a:r>
            <a:r>
              <a:rPr lang="en-GB" i="1" dirty="0"/>
              <a:t>. At others it's proudly </a:t>
            </a:r>
            <a:r>
              <a:rPr lang="en-GB" b="1" i="1" dirty="0"/>
              <a:t>tender and fragile</a:t>
            </a:r>
            <a:r>
              <a:rPr lang="en-GB" i="1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 is about the ethos</a:t>
            </a:r>
            <a:r>
              <a:rPr lang="en-GB" b="1" i="1" dirty="0"/>
              <a:t> of collaboration</a:t>
            </a:r>
            <a:r>
              <a:rPr lang="en-GB" i="1" dirty="0"/>
              <a:t>, of </a:t>
            </a:r>
            <a:r>
              <a:rPr lang="en-GB" b="1" i="1" dirty="0"/>
              <a:t>empowerment</a:t>
            </a:r>
            <a:r>
              <a:rPr lang="en-GB" i="1" dirty="0"/>
              <a:t>, of that constant </a:t>
            </a:r>
            <a:r>
              <a:rPr lang="en-GB" b="1" i="1" dirty="0"/>
              <a:t>desire to improve</a:t>
            </a:r>
            <a:r>
              <a:rPr lang="en-GB" i="1" dirty="0"/>
              <a:t>. It is about </a:t>
            </a:r>
            <a:r>
              <a:rPr lang="en-GB" b="1" i="1" dirty="0"/>
              <a:t>telling stories in a voice we don't always hear </a:t>
            </a:r>
            <a:r>
              <a:rPr lang="en-GB" i="1" dirty="0"/>
              <a:t>and about </a:t>
            </a:r>
            <a:r>
              <a:rPr lang="en-GB" b="1" i="1" dirty="0"/>
              <a:t>finding talent</a:t>
            </a:r>
            <a:r>
              <a:rPr lang="en-GB" i="1" dirty="0"/>
              <a:t> in places we don't always look.”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Their approach to creating theatre is </a:t>
            </a:r>
            <a:r>
              <a:rPr lang="en-GB" dirty="0"/>
              <a:t>distinctly creative </a:t>
            </a:r>
            <a:r>
              <a:rPr lang="en-GB" i="1" dirty="0"/>
              <a:t>and has </a:t>
            </a:r>
            <a:r>
              <a:rPr lang="en-GB" b="1" i="1" dirty="0"/>
              <a:t>movement at the foreground</a:t>
            </a:r>
            <a:r>
              <a:rPr lang="en-GB" i="1" dirty="0"/>
              <a:t> of all of their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They have worked in over </a:t>
            </a:r>
            <a:r>
              <a:rPr lang="en-GB" b="1" i="1" dirty="0"/>
              <a:t>40 countries world-wide </a:t>
            </a:r>
            <a:r>
              <a:rPr lang="en-GB" i="1" dirty="0"/>
              <a:t>and regularly </a:t>
            </a:r>
            <a:r>
              <a:rPr lang="en-GB" b="1" i="1" dirty="0"/>
              <a:t>collaborate</a:t>
            </a:r>
            <a:r>
              <a:rPr lang="en-GB" i="1" dirty="0"/>
              <a:t> on other productions (for example, ‘Humans’ – Channel 4, and the National Theatre’s ‘The Curious Incident of the Dog in the Night-Time’).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7001" r="7228" b="11236"/>
          <a:stretch/>
        </p:blipFill>
        <p:spPr bwMode="auto">
          <a:xfrm>
            <a:off x="0" y="5526891"/>
            <a:ext cx="1331499" cy="130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3BB781-02B6-4AA7-97C3-F3F43097253D}"/>
              </a:ext>
            </a:extLst>
          </p:cNvPr>
          <p:cNvSpPr txBox="1"/>
          <p:nvPr/>
        </p:nvSpPr>
        <p:spPr>
          <a:xfrm>
            <a:off x="1340031" y="5350668"/>
            <a:ext cx="7272808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prstClr val="black"/>
                </a:solidFill>
              </a:rPr>
              <a:t>SMSC Question: </a:t>
            </a:r>
            <a:r>
              <a:rPr lang="en-GB" sz="2200" dirty="0">
                <a:solidFill>
                  <a:prstClr val="black"/>
                </a:solidFill>
              </a:rPr>
              <a:t>Frantic Assembly are hugely popular </a:t>
            </a:r>
            <a:r>
              <a:rPr lang="en-GB" sz="2200" b="1" dirty="0">
                <a:solidFill>
                  <a:prstClr val="black"/>
                </a:solidFill>
              </a:rPr>
              <a:t>globally</a:t>
            </a:r>
            <a:r>
              <a:rPr lang="en-GB" sz="2200" dirty="0">
                <a:solidFill>
                  <a:prstClr val="black"/>
                </a:solidFill>
              </a:rPr>
              <a:t> today. Why do you think this might be?</a:t>
            </a:r>
          </a:p>
          <a:p>
            <a:pPr algn="ctr"/>
            <a:r>
              <a:rPr lang="en-GB" sz="2200" dirty="0">
                <a:solidFill>
                  <a:prstClr val="black"/>
                </a:solidFill>
              </a:rPr>
              <a:t>Would they have been as popular 10, 20, 30 or more years ago?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350" y="72389"/>
            <a:ext cx="2201335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1FAE14-60AC-4D71-BE36-43CCA4E5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57" y="708856"/>
            <a:ext cx="3381375" cy="1352550"/>
          </a:xfrm>
          <a:prstGeom prst="rect">
            <a:avLst/>
          </a:prstGeom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EXPLORE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693" y="11436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Frantic Assembly - Quads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0375" y="2061406"/>
            <a:ext cx="6559897" cy="3693319"/>
          </a:xfrm>
          <a:prstGeom prst="rect">
            <a:avLst/>
          </a:prstGeom>
          <a:noFill/>
          <a:ln w="476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The exercise (and variations of it) are a regular part of Frantic’s rehearsal process:</a:t>
            </a:r>
          </a:p>
          <a:p>
            <a:pPr algn="ctr"/>
            <a:r>
              <a:rPr lang="en-GB" dirty="0">
                <a:solidFill>
                  <a:prstClr val="black"/>
                </a:solidFill>
                <a:hlinkClick r:id="rId5"/>
              </a:rPr>
              <a:t>https://www.youtube.com/watch?v=gdiXOOa9TdI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1.) Stand in </a:t>
            </a:r>
            <a:r>
              <a:rPr lang="en-GB" sz="2400" u="sng" dirty="0">
                <a:solidFill>
                  <a:prstClr val="black"/>
                </a:solidFill>
              </a:rPr>
              <a:t>4 rows </a:t>
            </a:r>
            <a:r>
              <a:rPr lang="en-GB" sz="2400" dirty="0">
                <a:solidFill>
                  <a:prstClr val="black"/>
                </a:solidFill>
              </a:rPr>
              <a:t>all facing the same way.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2.) Row 1 jump on the spot 8 times. On </a:t>
            </a:r>
            <a:r>
              <a:rPr lang="en-GB" sz="2400" u="sng" dirty="0">
                <a:solidFill>
                  <a:prstClr val="black"/>
                </a:solidFill>
              </a:rPr>
              <a:t>count 8</a:t>
            </a:r>
            <a:r>
              <a:rPr lang="en-GB" sz="2400" dirty="0">
                <a:solidFill>
                  <a:prstClr val="black"/>
                </a:solidFill>
              </a:rPr>
              <a:t> they front row turn to face the back.  Repeat till everyone is facing the back.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3.) Then on </a:t>
            </a:r>
            <a:r>
              <a:rPr lang="en-GB" sz="2400" u="sng" dirty="0">
                <a:solidFill>
                  <a:prstClr val="black"/>
                </a:solidFill>
              </a:rPr>
              <a:t>count 6</a:t>
            </a:r>
            <a:r>
              <a:rPr lang="en-GB" sz="2400" dirty="0">
                <a:solidFill>
                  <a:prstClr val="black"/>
                </a:solidFill>
              </a:rPr>
              <a:t> the back line turn to face the font. Repeat till everyone is facing the front. 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4.) Repeat </a:t>
            </a:r>
            <a:r>
              <a:rPr lang="en-GB" sz="2400" u="sng" dirty="0">
                <a:solidFill>
                  <a:prstClr val="black"/>
                </a:solidFill>
              </a:rPr>
              <a:t>4, 2, 1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84F395-9A7B-4C90-B082-C19958A436B9}"/>
              </a:ext>
            </a:extLst>
          </p:cNvPr>
          <p:cNvSpPr txBox="1"/>
          <p:nvPr/>
        </p:nvSpPr>
        <p:spPr>
          <a:xfrm>
            <a:off x="635735" y="5897265"/>
            <a:ext cx="7999390" cy="830997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Extension:</a:t>
            </a:r>
            <a:r>
              <a:rPr lang="en-GB" sz="2400" dirty="0">
                <a:solidFill>
                  <a:prstClr val="black"/>
                </a:solidFill>
              </a:rPr>
              <a:t> Let’s think of some moves we can add to different numbers e.g. clap on every ‘5’.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065412"/>
            <a:ext cx="1838309" cy="3046988"/>
          </a:xfrm>
          <a:prstGeom prst="rect">
            <a:avLst/>
          </a:prstGeom>
          <a:solidFill>
            <a:srgbClr val="FFA7A7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1 = </a:t>
            </a:r>
          </a:p>
          <a:p>
            <a:r>
              <a:rPr lang="en-GB" sz="2400" dirty="0"/>
              <a:t>2 = </a:t>
            </a:r>
          </a:p>
          <a:p>
            <a:r>
              <a:rPr lang="en-GB" sz="2400" dirty="0"/>
              <a:t>3 =</a:t>
            </a:r>
          </a:p>
          <a:p>
            <a:r>
              <a:rPr lang="en-GB" sz="2400" dirty="0"/>
              <a:t>4 = </a:t>
            </a:r>
          </a:p>
          <a:p>
            <a:r>
              <a:rPr lang="en-GB" sz="2400" dirty="0"/>
              <a:t>5 =</a:t>
            </a:r>
          </a:p>
          <a:p>
            <a:r>
              <a:rPr lang="en-GB" sz="2400" dirty="0"/>
              <a:t>6 =</a:t>
            </a:r>
          </a:p>
          <a:p>
            <a:r>
              <a:rPr lang="en-GB" sz="2400" dirty="0"/>
              <a:t>7 =</a:t>
            </a:r>
          </a:p>
          <a:p>
            <a:r>
              <a:rPr lang="en-GB" sz="2400" dirty="0"/>
              <a:t>8 =</a:t>
            </a:r>
          </a:p>
        </p:txBody>
      </p:sp>
    </p:spTree>
    <p:extLst>
      <p:ext uri="{BB962C8B-B14F-4D97-AF65-F5344CB8AC3E}">
        <p14:creationId xmlns:p14="http://schemas.microsoft.com/office/powerpoint/2010/main" val="70776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836" y="37762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Quads Reflection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1565" y="1516845"/>
            <a:ext cx="8088902" cy="4154984"/>
          </a:xfrm>
          <a:prstGeom prst="rect">
            <a:avLst/>
          </a:prstGeom>
          <a:noFill/>
          <a:ln w="476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Consider the questions below:</a:t>
            </a:r>
          </a:p>
          <a:p>
            <a:pPr algn="ctr"/>
            <a:endParaRPr lang="en-GB" sz="2400" dirty="0">
              <a:solidFill>
                <a:prstClr val="black"/>
              </a:solidFill>
            </a:endParaRPr>
          </a:p>
          <a:p>
            <a:pPr algn="ctr"/>
            <a:endParaRPr lang="en-GB" sz="2400" dirty="0">
              <a:solidFill>
                <a:prstClr val="black"/>
              </a:solidFill>
            </a:endParaRPr>
          </a:p>
          <a:p>
            <a:pPr algn="ctr"/>
            <a:endParaRPr lang="en-GB" sz="2400" dirty="0">
              <a:solidFill>
                <a:prstClr val="black"/>
              </a:solidFill>
            </a:endParaRPr>
          </a:p>
          <a:p>
            <a:pPr algn="ctr"/>
            <a:endParaRPr lang="en-GB" sz="2400" u="sng" dirty="0">
              <a:solidFill>
                <a:prstClr val="black"/>
              </a:solidFill>
            </a:endParaRPr>
          </a:p>
          <a:p>
            <a:pPr algn="ctr"/>
            <a:endParaRPr lang="en-GB" sz="2400" u="sng" dirty="0">
              <a:solidFill>
                <a:prstClr val="black"/>
              </a:solidFill>
            </a:endParaRPr>
          </a:p>
          <a:p>
            <a:pPr algn="ctr"/>
            <a:endParaRPr lang="en-GB" sz="2400" u="sng" dirty="0">
              <a:solidFill>
                <a:prstClr val="black"/>
              </a:solidFill>
            </a:endParaRPr>
          </a:p>
          <a:p>
            <a:pPr algn="ctr"/>
            <a:endParaRPr lang="en-GB" sz="2400" u="sng" dirty="0">
              <a:solidFill>
                <a:prstClr val="black"/>
              </a:solidFill>
            </a:endParaRPr>
          </a:p>
          <a:p>
            <a:pPr algn="ctr"/>
            <a:endParaRPr lang="en-GB" sz="2400" u="sng" dirty="0">
              <a:solidFill>
                <a:prstClr val="black"/>
              </a:solidFill>
            </a:endParaRPr>
          </a:p>
          <a:p>
            <a:pPr algn="ctr"/>
            <a:r>
              <a:rPr lang="en-GB" sz="2400" u="sng" dirty="0">
                <a:solidFill>
                  <a:prstClr val="black"/>
                </a:solidFill>
              </a:rPr>
              <a:t>Share your ideas with the rest of the class!</a:t>
            </a:r>
          </a:p>
          <a:p>
            <a:pPr algn="ctr"/>
            <a:endParaRPr lang="en-GB" sz="2400" u="sng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1D5076-7DFA-4385-9601-CA05AFBF5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2317">
            <a:off x="211141" y="3963670"/>
            <a:ext cx="1134376" cy="1938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057C98-5366-443F-8253-B002292D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4804">
            <a:off x="7894066" y="124653"/>
            <a:ext cx="928017" cy="158626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98314"/>
              </p:ext>
            </p:extLst>
          </p:nvPr>
        </p:nvGraphicFramePr>
        <p:xfrm>
          <a:off x="971600" y="2272774"/>
          <a:ext cx="748883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6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Question 1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Question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EE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Question 3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List the skills you had</a:t>
                      </a:r>
                      <a:r>
                        <a:rPr lang="en-GB" sz="2400" baseline="0" dirty="0"/>
                        <a:t> to use to be successful in the warm up.</a:t>
                      </a:r>
                      <a:endParaRPr lang="en-GB" sz="2400" dirty="0"/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Explain how you used</a:t>
                      </a:r>
                      <a:r>
                        <a:rPr lang="en-GB" sz="2400" baseline="0" dirty="0"/>
                        <a:t> those skills.</a:t>
                      </a:r>
                      <a:endParaRPr lang="en-GB" sz="2400" i="1" dirty="0"/>
                    </a:p>
                  </a:txBody>
                  <a:tcPr>
                    <a:solidFill>
                      <a:srgbClr val="F4EE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Reflect on</a:t>
                      </a:r>
                      <a:r>
                        <a:rPr lang="en-GB" sz="2400" baseline="0" dirty="0"/>
                        <a:t> the importance of those skills when working in Frantic’s style.</a:t>
                      </a:r>
                      <a:endParaRPr lang="en-GB" sz="24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30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19917"/>
          <a:stretch/>
        </p:blipFill>
        <p:spPr bwMode="auto">
          <a:xfrm rot="676436">
            <a:off x="7264809" y="148208"/>
            <a:ext cx="141793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740" y="33265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REFLECTION…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740" y="1340768"/>
            <a:ext cx="7668533" cy="2092881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prstClr val="black"/>
                </a:solidFill>
              </a:rPr>
              <a:t>In you’re </a:t>
            </a:r>
            <a:r>
              <a:rPr lang="en-GB" sz="2600" b="1" dirty="0">
                <a:solidFill>
                  <a:prstClr val="black"/>
                </a:solidFill>
              </a:rPr>
              <a:t>a different coloured</a:t>
            </a:r>
            <a:r>
              <a:rPr lang="en-GB" sz="2600" dirty="0">
                <a:solidFill>
                  <a:prstClr val="black"/>
                </a:solidFill>
              </a:rPr>
              <a:t> pen: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1.) Write the </a:t>
            </a:r>
            <a:r>
              <a:rPr lang="en-GB" sz="2600" b="1" dirty="0">
                <a:solidFill>
                  <a:prstClr val="black"/>
                </a:solidFill>
              </a:rPr>
              <a:t>time</a:t>
            </a:r>
            <a:r>
              <a:rPr lang="en-GB" sz="2600" dirty="0">
                <a:solidFill>
                  <a:prstClr val="black"/>
                </a:solidFill>
              </a:rPr>
              <a:t> in the </a:t>
            </a:r>
            <a:r>
              <a:rPr lang="en-GB" sz="2600" b="1" dirty="0">
                <a:solidFill>
                  <a:prstClr val="black"/>
                </a:solidFill>
              </a:rPr>
              <a:t>key</a:t>
            </a:r>
            <a:r>
              <a:rPr lang="en-GB" sz="2600" dirty="0">
                <a:solidFill>
                  <a:prstClr val="black"/>
                </a:solidFill>
              </a:rPr>
              <a:t> and colour in the second box.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2.) Write down anything new you have learnt about </a:t>
            </a:r>
            <a:r>
              <a:rPr lang="en-GB" sz="2600" b="1" dirty="0">
                <a:solidFill>
                  <a:prstClr val="black"/>
                </a:solidFill>
              </a:rPr>
              <a:t>Frantic Assembly </a:t>
            </a:r>
            <a:r>
              <a:rPr lang="en-GB" sz="2600" dirty="0">
                <a:solidFill>
                  <a:prstClr val="black"/>
                </a:solidFill>
              </a:rPr>
              <a:t>in the first part of the lesson.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2552"/>
              </p:ext>
            </p:extLst>
          </p:nvPr>
        </p:nvGraphicFramePr>
        <p:xfrm>
          <a:off x="4333666" y="3517214"/>
          <a:ext cx="48103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Challenge 1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Tell me what you know about Frantic Assembly</a:t>
                      </a:r>
                    </a:p>
                    <a:p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questions do you have about Frantic Assembly.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 2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Explain what you know about their style. </a:t>
                      </a:r>
                      <a:r>
                        <a:rPr lang="en-GB" i="1" dirty="0"/>
                        <a:t>Features, skills required etc.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</a:t>
                      </a:r>
                      <a:r>
                        <a:rPr lang="en-GB" b="1" baseline="0" dirty="0"/>
                        <a:t> 3</a:t>
                      </a:r>
                      <a:endParaRPr lang="en-GB" b="1" dirty="0"/>
                    </a:p>
                  </a:txBody>
                  <a:tcPr>
                    <a:solidFill>
                      <a:srgbClr val="91E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Reflect on how you might use some of their techniques/ideas in a socially distanced way for C1.</a:t>
                      </a:r>
                    </a:p>
                  </a:txBody>
                  <a:tcPr>
                    <a:solidFill>
                      <a:srgbClr val="91E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63A5DB-D635-4984-8F05-EF0EBA4D1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903702"/>
            <a:ext cx="335918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2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EXTEND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651" y="30068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Mirroring 1 – </a:t>
            </a:r>
          </a:p>
          <a:p>
            <a:pPr algn="ctr"/>
            <a:r>
              <a:rPr lang="en-GB" sz="3600" b="1" dirty="0">
                <a:solidFill>
                  <a:prstClr val="black"/>
                </a:solidFill>
              </a:rPr>
              <a:t>Columbian Hypnosis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50272" y="1572691"/>
            <a:ext cx="7272808" cy="3416320"/>
          </a:xfrm>
          <a:prstGeom prst="rect">
            <a:avLst/>
          </a:prstGeom>
          <a:noFill/>
          <a:ln w="476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1.) Working in pairs, label yourselves A and B.</a:t>
            </a:r>
          </a:p>
          <a:p>
            <a:pPr algn="ctr"/>
            <a:endParaRPr lang="en-GB" sz="2400" dirty="0">
              <a:solidFill>
                <a:prstClr val="black"/>
              </a:solidFill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2.) A lead your partner around the room by making them follow your hand. Consider different levels. Your aim is to lead your partner around the room </a:t>
            </a:r>
            <a:r>
              <a:rPr lang="en-GB" sz="2400" b="1" dirty="0">
                <a:solidFill>
                  <a:prstClr val="black"/>
                </a:solidFill>
              </a:rPr>
              <a:t>maintaining a 2m distance</a:t>
            </a:r>
            <a:r>
              <a:rPr lang="en-GB" sz="2400" dirty="0">
                <a:solidFill>
                  <a:prstClr val="black"/>
                </a:solidFill>
              </a:rPr>
              <a:t> between your hand and their face </a:t>
            </a:r>
            <a:r>
              <a:rPr lang="en-GB" sz="2400" b="1" dirty="0">
                <a:solidFill>
                  <a:prstClr val="black"/>
                </a:solidFill>
              </a:rPr>
              <a:t>not </a:t>
            </a:r>
            <a:r>
              <a:rPr lang="en-GB" sz="2400" dirty="0">
                <a:solidFill>
                  <a:prstClr val="black"/>
                </a:solidFill>
              </a:rPr>
              <a:t>to catch them out!</a:t>
            </a:r>
          </a:p>
          <a:p>
            <a:pPr algn="ctr"/>
            <a:endParaRPr lang="en-GB" sz="2400" dirty="0">
              <a:solidFill>
                <a:prstClr val="black"/>
              </a:solidFill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4.) Swap!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15" y="4238844"/>
            <a:ext cx="3396112" cy="23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5220">
            <a:off x="7891162" y="5146275"/>
            <a:ext cx="1176630" cy="1719221"/>
          </a:xfrm>
          <a:prstGeom prst="rect">
            <a:avLst/>
          </a:prstGeom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EXTEND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575" y="36731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Mirroring 2 – Group Task</a:t>
            </a:r>
          </a:p>
        </p:txBody>
      </p:sp>
      <p:sp>
        <p:nvSpPr>
          <p:cNvPr id="2" name="AutoShape 4" descr="Image result for question mark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73905" y="1144903"/>
            <a:ext cx="5028569" cy="3477875"/>
          </a:xfrm>
          <a:prstGeom prst="rect">
            <a:avLst/>
          </a:prstGeom>
          <a:noFill/>
          <a:ln w="476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1.) Stand in a diamond formation. 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2.) The person at the front is the leader and must explore a range of movements (actions, levels, dynamics, moving). The rest of the group must follow.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3.) If the leader turns to face a different direction, the person who is now at the front is the new leader!</a:t>
            </a: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4.) Explore this to the length of one song. Ensure everyone has at least one opportunity to lead.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84F395-9A7B-4C90-B082-C19958A436B9}"/>
              </a:ext>
            </a:extLst>
          </p:cNvPr>
          <p:cNvSpPr txBox="1"/>
          <p:nvPr/>
        </p:nvSpPr>
        <p:spPr>
          <a:xfrm>
            <a:off x="683568" y="4747724"/>
            <a:ext cx="7999390" cy="1938992"/>
          </a:xfrm>
          <a:prstGeom prst="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REFLECTION: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1.) What skills did you use in these exercises?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2.) Explain how.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3.) Reflect on how you could use this technique (mirroring) in your devised piece. What story might it tell?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3" y="4244528"/>
            <a:ext cx="1177264" cy="171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908" y="1504957"/>
            <a:ext cx="2739571" cy="27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19917"/>
          <a:stretch/>
        </p:blipFill>
        <p:spPr bwMode="auto">
          <a:xfrm rot="676436">
            <a:off x="7264809" y="148208"/>
            <a:ext cx="141793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Images\luggage_t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" y="107115"/>
            <a:ext cx="1990062" cy="14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90093">
            <a:off x="417199" y="627314"/>
            <a:ext cx="15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EVALUATE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740" y="33265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REFLECTION…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740" y="1340768"/>
            <a:ext cx="7668533" cy="2092881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prstClr val="black"/>
                </a:solidFill>
              </a:rPr>
              <a:t>In you’re </a:t>
            </a:r>
            <a:r>
              <a:rPr lang="en-GB" sz="2600" b="1" dirty="0">
                <a:solidFill>
                  <a:prstClr val="black"/>
                </a:solidFill>
              </a:rPr>
              <a:t>a different coloured</a:t>
            </a:r>
            <a:r>
              <a:rPr lang="en-GB" sz="2600" dirty="0">
                <a:solidFill>
                  <a:prstClr val="black"/>
                </a:solidFill>
              </a:rPr>
              <a:t> pen: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1.) Write the </a:t>
            </a:r>
            <a:r>
              <a:rPr lang="en-GB" sz="2600" b="1" dirty="0">
                <a:solidFill>
                  <a:prstClr val="black"/>
                </a:solidFill>
              </a:rPr>
              <a:t>time</a:t>
            </a:r>
            <a:r>
              <a:rPr lang="en-GB" sz="2600" dirty="0">
                <a:solidFill>
                  <a:prstClr val="black"/>
                </a:solidFill>
              </a:rPr>
              <a:t> in the </a:t>
            </a:r>
            <a:r>
              <a:rPr lang="en-GB" sz="2600" b="1" dirty="0">
                <a:solidFill>
                  <a:prstClr val="black"/>
                </a:solidFill>
              </a:rPr>
              <a:t>key</a:t>
            </a:r>
            <a:r>
              <a:rPr lang="en-GB" sz="2600" dirty="0">
                <a:solidFill>
                  <a:prstClr val="black"/>
                </a:solidFill>
              </a:rPr>
              <a:t> and colour in the third box.</a:t>
            </a:r>
          </a:p>
          <a:p>
            <a:pPr algn="ctr"/>
            <a:r>
              <a:rPr lang="en-GB" sz="2600" dirty="0">
                <a:solidFill>
                  <a:prstClr val="black"/>
                </a:solidFill>
              </a:rPr>
              <a:t>2.) Write down anything new you have learnt about </a:t>
            </a:r>
            <a:r>
              <a:rPr lang="en-GB" sz="2600" b="1" dirty="0">
                <a:solidFill>
                  <a:prstClr val="black"/>
                </a:solidFill>
              </a:rPr>
              <a:t>Frantic Assembly </a:t>
            </a:r>
            <a:r>
              <a:rPr lang="en-GB" sz="2600" dirty="0">
                <a:solidFill>
                  <a:prstClr val="black"/>
                </a:solidFill>
              </a:rPr>
              <a:t>in this part of the lesson.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33666" y="3517214"/>
          <a:ext cx="481033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Challenge 1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Tell me what you know about Frantic Assembly</a:t>
                      </a:r>
                    </a:p>
                    <a:p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questions do you have about Frantic Assembly.</a:t>
                      </a:r>
                    </a:p>
                  </a:txBody>
                  <a:tcPr>
                    <a:solidFill>
                      <a:srgbClr val="F49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 2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Explain what you know about their style. </a:t>
                      </a:r>
                      <a:r>
                        <a:rPr lang="en-GB" i="1" dirty="0"/>
                        <a:t>Features, skills required etc.</a:t>
                      </a:r>
                    </a:p>
                  </a:txBody>
                  <a:tcPr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Challenge</a:t>
                      </a:r>
                      <a:r>
                        <a:rPr lang="en-GB" b="1" baseline="0" dirty="0"/>
                        <a:t> 3</a:t>
                      </a:r>
                      <a:endParaRPr lang="en-GB" b="1" dirty="0"/>
                    </a:p>
                  </a:txBody>
                  <a:tcPr>
                    <a:solidFill>
                      <a:srgbClr val="91E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Reflect on how you might use some of their techniques/ideas in a socially distanced way for C1.</a:t>
                      </a:r>
                    </a:p>
                  </a:txBody>
                  <a:tcPr>
                    <a:solidFill>
                      <a:srgbClr val="91E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8D6CC2-2CEB-498D-9637-A1B858316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53" y="3943828"/>
            <a:ext cx="335918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6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1778</Words>
  <Application>Microsoft Office PowerPoint</Application>
  <PresentationFormat>On-screen Show (4:3)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KayleighQuinn</dc:creator>
  <cp:lastModifiedBy>Emily Stones</cp:lastModifiedBy>
  <cp:revision>193</cp:revision>
  <cp:lastPrinted>2020-09-22T06:52:28Z</cp:lastPrinted>
  <dcterms:created xsi:type="dcterms:W3CDTF">2018-07-16T13:36:36Z</dcterms:created>
  <dcterms:modified xsi:type="dcterms:W3CDTF">2020-10-07T08:31:57Z</dcterms:modified>
</cp:coreProperties>
</file>