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5" r:id="rId2"/>
    <p:sldId id="274" r:id="rId3"/>
    <p:sldId id="276" r:id="rId4"/>
    <p:sldId id="256" r:id="rId5"/>
    <p:sldId id="258" r:id="rId6"/>
    <p:sldId id="259" r:id="rId7"/>
    <p:sldId id="275" r:id="rId8"/>
    <p:sldId id="260" r:id="rId9"/>
    <p:sldId id="267" r:id="rId10"/>
    <p:sldId id="257" r:id="rId11"/>
    <p:sldId id="277" r:id="rId12"/>
    <p:sldId id="271" r:id="rId13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CC00CC"/>
    <a:srgbClr val="CC00FF"/>
    <a:srgbClr val="009900"/>
    <a:srgbClr val="FFFFCC"/>
    <a:srgbClr val="FF01C8"/>
    <a:srgbClr val="99FF33"/>
    <a:srgbClr val="66FF99"/>
    <a:srgbClr val="FF99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Y9 Lesson taught on 08/03/17.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97BD9-69AF-458A-B242-99CD63264626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82972-5422-4D47-A14A-26F17E170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40274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en-GB" smtClean="0"/>
              <a:t>Y9 Lesson taught on 08/03/17.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74E6E5E-11AF-44FE-A9C5-97D907C00D69}" type="datetimeFigureOut">
              <a:rPr lang="en-GB"/>
              <a:pPr>
                <a:defRPr/>
              </a:pPr>
              <a:t>06/03/2019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89DFF38-1361-4D72-A5B6-D59619A30C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04818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9DFF38-1361-4D72-A5B6-D59619A30C11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Y9 Lesson taught on 08/03/17.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18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the timer in PP mode to start</a:t>
            </a:r>
            <a:r>
              <a:rPr lang="en-GB" baseline="0" dirty="0" smtClean="0"/>
              <a:t> it. 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Y9 Lesson taught on 08/03/17.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9DFF38-1361-4D72-A5B6-D59619A30C1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54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9DFF38-1361-4D72-A5B6-D59619A30C1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Y9 Lesson taught on 08/03/17.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747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Choose</a:t>
            </a:r>
            <a:r>
              <a:rPr lang="en-GB" baseline="0" dirty="0" smtClean="0"/>
              <a:t> from the following ways to use this slide: 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Pupils try to answer as many of the questions as they can in pairs. Teacher asks them to share their responses once the timer stops. 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Pairs pick one or two questions to discuss in as much detail as they can in the 3 minute time allowance. Teacher invites them to share their responses. 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Y9 Lesson taught on 08/03/17.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9DFF38-1361-4D72-A5B6-D59619A30C1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2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9DFF38-1361-4D72-A5B6-D59619A30C1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Y9 Lesson taught on 08/03/17.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20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FF535-1AE6-4F37-A17B-41F3CF0B31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713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32FCA-6CCF-4727-B58C-7C9CB212C6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053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C2C8F-F8AE-4936-AE5A-FD34A29951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9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D0CE-34FB-4187-8124-B0A2A8E440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916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A8BB8-1203-49C2-AB47-D17FB38743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81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676B6-0EA0-483A-BB54-21A1122277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014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7FAC2-EDCA-4030-B88A-EA059F3056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380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2FA79-DBD2-41B8-B6F6-0C77321D85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54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D5A7C-85BD-43F4-BCA2-968696E8D7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406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E6E08-455C-4BE5-973B-94FD40C68E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023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07650-E6C9-4E8F-AB3F-F60B45655F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634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BAB46A2-1981-4213-A61B-579CC4FEE8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6350" y="0"/>
            <a:ext cx="9131300" cy="685800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925" y="390525"/>
            <a:ext cx="6661150" cy="1470025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</a:rPr>
              <a:t>What does a hospital corridor…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4683125" y="3716338"/>
            <a:ext cx="4176713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How can dreams . . 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Look?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Sound?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Be structured?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55700" y="1604963"/>
            <a:ext cx="3313113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>
                <a:solidFill>
                  <a:schemeClr val="bg1"/>
                </a:solidFill>
                <a:ea typeface="+mn-ea"/>
                <a:cs typeface="+mn-cs"/>
              </a:rPr>
              <a:t>Look like?</a:t>
            </a:r>
          </a:p>
          <a:p>
            <a:pPr eaLnBrk="1" hangingPunct="1">
              <a:defRPr/>
            </a:pPr>
            <a:r>
              <a:rPr lang="en-GB" sz="2800" dirty="0" smtClean="0">
                <a:solidFill>
                  <a:schemeClr val="bg1"/>
                </a:solidFill>
                <a:ea typeface="+mn-ea"/>
                <a:cs typeface="+mn-cs"/>
              </a:rPr>
              <a:t>Smell like?</a:t>
            </a:r>
          </a:p>
          <a:p>
            <a:pPr eaLnBrk="1" hangingPunct="1">
              <a:defRPr/>
            </a:pPr>
            <a:r>
              <a:rPr lang="en-GB" sz="2800" dirty="0" smtClean="0">
                <a:solidFill>
                  <a:schemeClr val="bg1"/>
                </a:solidFill>
                <a:ea typeface="+mn-ea"/>
                <a:cs typeface="+mn-cs"/>
              </a:rPr>
              <a:t>Sound like?</a:t>
            </a:r>
          </a:p>
        </p:txBody>
      </p:sp>
      <p:sp>
        <p:nvSpPr>
          <p:cNvPr id="7" name="Rectangle 6"/>
          <p:cNvSpPr/>
          <p:nvPr/>
        </p:nvSpPr>
        <p:spPr>
          <a:xfrm>
            <a:off x="6659563" y="115888"/>
            <a:ext cx="2305050" cy="1728787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0000"/>
                </a:solidFill>
              </a:rPr>
              <a:t>Pick a triangle &amp; discuss the questions within it with the person next to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352" y="361402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b="1" dirty="0" smtClean="0">
                <a:solidFill>
                  <a:srgbClr val="FFFF00"/>
                </a:solidFill>
                <a:ea typeface="+mj-ea"/>
                <a:cs typeface="+mj-cs"/>
              </a:rPr>
              <a:t>Performances</a:t>
            </a:r>
            <a:r>
              <a:rPr lang="en-GB" b="1" dirty="0" smtClean="0">
                <a:solidFill>
                  <a:srgbClr val="FFC000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4" name="Vertical Scroll 3"/>
          <p:cNvSpPr/>
          <p:nvPr/>
        </p:nvSpPr>
        <p:spPr>
          <a:xfrm>
            <a:off x="6052554" y="444904"/>
            <a:ext cx="2800134" cy="2313819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" b="1" dirty="0" smtClean="0">
              <a:solidFill>
                <a:schemeClr val="bg1"/>
              </a:solidFill>
            </a:endParaRPr>
          </a:p>
          <a:p>
            <a:endParaRPr lang="en-GB" sz="400" b="1" dirty="0" smtClean="0">
              <a:solidFill>
                <a:schemeClr val="bg1"/>
              </a:solidFill>
            </a:endParaRPr>
          </a:p>
          <a:p>
            <a:endParaRPr lang="en-GB" sz="1200" b="1" dirty="0">
              <a:solidFill>
                <a:schemeClr val="bg1"/>
              </a:solidFill>
            </a:endParaRPr>
          </a:p>
          <a:p>
            <a:r>
              <a:rPr lang="en-GB" sz="1200" b="1" dirty="0" smtClean="0">
                <a:solidFill>
                  <a:schemeClr val="bg1"/>
                </a:solidFill>
              </a:rPr>
              <a:t>SUCCESS CRITERIA</a:t>
            </a:r>
          </a:p>
          <a:p>
            <a:endParaRPr lang="en-GB" sz="400" b="1" dirty="0" smtClean="0">
              <a:solidFill>
                <a:schemeClr val="bg1"/>
              </a:solidFill>
            </a:endParaRPr>
          </a:p>
          <a:p>
            <a:r>
              <a:rPr lang="en-GB" sz="1200" b="1" dirty="0" smtClean="0">
                <a:solidFill>
                  <a:srgbClr val="0070C0"/>
                </a:solidFill>
              </a:rPr>
              <a:t>ALL: </a:t>
            </a: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 clear characters with depth and detail.</a:t>
            </a:r>
          </a:p>
          <a:p>
            <a:endParaRPr lang="en-GB" sz="300" b="1" dirty="0" smtClean="0">
              <a:solidFill>
                <a:schemeClr val="bg1"/>
              </a:solidFill>
            </a:endParaRPr>
          </a:p>
          <a:p>
            <a:r>
              <a:rPr lang="en-GB" sz="1200" b="1" dirty="0" smtClean="0">
                <a:solidFill>
                  <a:srgbClr val="C00000"/>
                </a:solidFill>
              </a:rPr>
              <a:t>MOST: </a:t>
            </a:r>
            <a:r>
              <a:rPr lang="en-US" sz="1200" dirty="0" smtClean="0">
                <a:solidFill>
                  <a:srgbClr val="FF0000"/>
                </a:solidFill>
              </a:rPr>
              <a:t>Create a scene that is sensitive to the characters and given circumstances.</a:t>
            </a:r>
          </a:p>
          <a:p>
            <a:endParaRPr lang="en-GB" sz="3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1200" b="1" dirty="0" smtClean="0">
                <a:solidFill>
                  <a:schemeClr val="accent6">
                    <a:lumMod val="75000"/>
                  </a:schemeClr>
                </a:solidFill>
              </a:rPr>
              <a:t>SOME:</a:t>
            </a:r>
            <a:r>
              <a:rPr lang="en-US" sz="1200" dirty="0">
                <a:solidFill>
                  <a:srgbClr val="00B050"/>
                </a:solidFill>
              </a:rPr>
              <a:t> Use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GB" sz="1200" dirty="0" smtClean="0">
                <a:solidFill>
                  <a:srgbClr val="00B050"/>
                </a:solidFill>
              </a:rPr>
              <a:t>drama strategies and other techniques to create non-naturalistic scene.</a:t>
            </a:r>
          </a:p>
          <a:p>
            <a:pPr algn="ctr"/>
            <a:endParaRPr lang="en-GB" sz="1400" b="1" dirty="0" smtClean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352" y="1783357"/>
            <a:ext cx="5987008" cy="452596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dirty="0" smtClean="0"/>
              <a:t>Observe the other groups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dirty="0" smtClean="0"/>
              <a:t>and consider: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3484268"/>
            <a:ext cx="84661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GB" sz="2800" dirty="0" smtClean="0"/>
              <a:t> What makes their pieces </a:t>
            </a:r>
            <a:r>
              <a:rPr lang="en-GB" sz="2800" u="sng" dirty="0" smtClean="0">
                <a:solidFill>
                  <a:srgbClr val="FFFF00"/>
                </a:solidFill>
              </a:rPr>
              <a:t>look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/>
              <a:t>and </a:t>
            </a:r>
            <a:r>
              <a:rPr lang="en-GB" sz="2800" u="sng" dirty="0" smtClean="0">
                <a:solidFill>
                  <a:srgbClr val="FFFF00"/>
                </a:solidFill>
              </a:rPr>
              <a:t>sound</a:t>
            </a:r>
            <a:r>
              <a:rPr lang="en-GB" sz="2800" dirty="0" smtClean="0">
                <a:solidFill>
                  <a:srgbClr val="FFFF00"/>
                </a:solidFill>
              </a:rPr>
              <a:t> </a:t>
            </a:r>
            <a:r>
              <a:rPr lang="en-GB" sz="2800" dirty="0" smtClean="0"/>
              <a:t>effective?</a:t>
            </a:r>
          </a:p>
          <a:p>
            <a:pPr>
              <a:buFontTx/>
              <a:buChar char="-"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- How can your observations help you to improve you own future performances?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889" y="183583"/>
            <a:ext cx="2242592" cy="1143000"/>
          </a:xfrm>
        </p:spPr>
        <p:txBody>
          <a:bodyPr/>
          <a:lstStyle/>
          <a:p>
            <a:r>
              <a:rPr lang="en-GB" b="1" u="sng" dirty="0" smtClean="0">
                <a:solidFill>
                  <a:schemeClr val="bg1"/>
                </a:solidFill>
              </a:rPr>
              <a:t>Review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47620" y="3716432"/>
            <a:ext cx="232225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sz="2000" b="1" kern="0" dirty="0" smtClean="0">
                <a:solidFill>
                  <a:srgbClr val="FF9933"/>
                </a:solidFill>
                <a:latin typeface="Cooper Black" panose="0208090404030B020404" pitchFamily="18" charset="0"/>
                <a:ea typeface="+mn-ea"/>
                <a:cs typeface="+mn-cs"/>
              </a:rPr>
              <a:t>How could your group have improved?</a:t>
            </a:r>
          </a:p>
        </p:txBody>
      </p:sp>
      <p:sp>
        <p:nvSpPr>
          <p:cNvPr id="5" name="TextBox 4"/>
          <p:cNvSpPr txBox="1"/>
          <p:nvPr/>
        </p:nvSpPr>
        <p:spPr>
          <a:xfrm rot="20997445">
            <a:off x="3974600" y="2800477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Which scenes were effective and why?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4218" y="5305103"/>
            <a:ext cx="3887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How were techniques used to convey the emotions of the </a:t>
            </a:r>
            <a:r>
              <a:rPr lang="en-GB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Lawrences</a:t>
            </a:r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/ </a:t>
            </a:r>
            <a:r>
              <a:rPr lang="en-GB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Duwayne</a:t>
            </a:r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?</a:t>
            </a:r>
            <a:endParaRPr lang="en-GB" sz="2000" b="1" dirty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351" y="602030"/>
            <a:ext cx="2376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What was your EBI? How did you make progress towards achieving it? </a:t>
            </a:r>
            <a:endParaRPr lang="en-GB" sz="2000" b="1" dirty="0">
              <a:solidFill>
                <a:schemeClr val="accent1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5586" y="3909318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Describe the lesson in 3 words.</a:t>
            </a:r>
            <a:endParaRPr lang="en-GB" sz="2400" b="1" dirty="0">
              <a:solidFill>
                <a:srgbClr val="00B05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657" y="223324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rgbClr val="00B05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771" y="1558251"/>
            <a:ext cx="2219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1C8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How specifically will you aim to improve next lesson? </a:t>
            </a:r>
            <a:endParaRPr lang="en-GB" sz="2400" b="1" dirty="0">
              <a:solidFill>
                <a:srgbClr val="FF01C8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771" y="5301208"/>
            <a:ext cx="321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C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List 5 facts about Stephen Lawrence’s case.</a:t>
            </a:r>
            <a:endParaRPr lang="en-GB" sz="2400" b="1" dirty="0">
              <a:solidFill>
                <a:srgbClr val="CC00FF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6536007" y="1957742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/>
          <p:cNvSpPr/>
          <p:nvPr/>
        </p:nvSpPr>
        <p:spPr>
          <a:xfrm flipV="1">
            <a:off x="6536007" y="373566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entagon 19"/>
          <p:cNvSpPr/>
          <p:nvPr/>
        </p:nvSpPr>
        <p:spPr>
          <a:xfrm rot="16200000">
            <a:off x="6860043" y="2695824"/>
            <a:ext cx="1584176" cy="108012"/>
          </a:xfrm>
          <a:prstGeom prst="homePlat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Collate 20"/>
          <p:cNvSpPr/>
          <p:nvPr/>
        </p:nvSpPr>
        <p:spPr>
          <a:xfrm>
            <a:off x="6482001" y="337562"/>
            <a:ext cx="2340260" cy="3204356"/>
          </a:xfrm>
          <a:prstGeom prst="flowChartCollat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59661" y="553586"/>
            <a:ext cx="118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3 minutes</a:t>
            </a:r>
            <a:endParaRPr lang="en-GB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017131" y="2713826"/>
            <a:ext cx="1270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43975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8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8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188640"/>
            <a:ext cx="53845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00B0F0"/>
                </a:solidFill>
                <a:ea typeface="+mj-ea"/>
                <a:cs typeface="+mj-cs"/>
              </a:rPr>
              <a:t>Home Learning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028" y="1719314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2400" dirty="0" smtClean="0">
                <a:ea typeface="+mn-ea"/>
                <a:cs typeface="+mn-cs"/>
              </a:rPr>
              <a:t>Write a diary entry for the day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2400" dirty="0" smtClean="0">
                <a:ea typeface="+mn-ea"/>
                <a:cs typeface="+mn-cs"/>
              </a:rPr>
              <a:t>at the hospital from the perspective of: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2400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err="1" smtClean="0">
                <a:ea typeface="+mn-ea"/>
                <a:cs typeface="+mn-cs"/>
              </a:rPr>
              <a:t>Duwayne</a:t>
            </a:r>
            <a:r>
              <a:rPr lang="en-GB" sz="2400" dirty="0" smtClean="0">
                <a:ea typeface="+mn-ea"/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ea typeface="+mn-ea"/>
                <a:cs typeface="+mn-cs"/>
              </a:rPr>
              <a:t>Neville </a:t>
            </a:r>
            <a:r>
              <a:rPr lang="en-GB" sz="2400" dirty="0" smtClean="0"/>
              <a:t>Lawrence</a:t>
            </a:r>
            <a:endParaRPr lang="en-GB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ea typeface="+mn-ea"/>
                <a:cs typeface="+mn-cs"/>
              </a:rPr>
              <a:t>Doreen </a:t>
            </a:r>
            <a:r>
              <a:rPr lang="en-GB" sz="2400" dirty="0" smtClean="0"/>
              <a:t>Lawrence</a:t>
            </a:r>
            <a:endParaRPr lang="en-GB" sz="2400" dirty="0"/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>
              <a:ea typeface="+mn-ea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2400" dirty="0" smtClean="0">
                <a:solidFill>
                  <a:srgbClr val="FFFF00"/>
                </a:solidFill>
                <a:ea typeface="+mn-ea"/>
                <a:cs typeface="+mn-cs"/>
              </a:rPr>
              <a:t>Your diary entry must be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2400" dirty="0" smtClean="0">
                <a:solidFill>
                  <a:srgbClr val="FFFF00"/>
                </a:solidFill>
                <a:ea typeface="+mn-ea"/>
                <a:cs typeface="+mn-cs"/>
              </a:rPr>
              <a:t>neatly presented!!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2800" dirty="0" smtClean="0">
              <a:ea typeface="+mn-ea"/>
              <a:cs typeface="+mn-cs"/>
            </a:endParaRPr>
          </a:p>
        </p:txBody>
      </p:sp>
      <p:sp>
        <p:nvSpPr>
          <p:cNvPr id="2" name="Vertical Scroll 1"/>
          <p:cNvSpPr/>
          <p:nvPr/>
        </p:nvSpPr>
        <p:spPr>
          <a:xfrm>
            <a:off x="6114797" y="2780928"/>
            <a:ext cx="2516831" cy="3676972"/>
          </a:xfrm>
          <a:prstGeom prst="verticalScroll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 smtClean="0">
              <a:solidFill>
                <a:srgbClr val="C00000"/>
              </a:solidFill>
            </a:endParaRPr>
          </a:p>
          <a:p>
            <a:r>
              <a:rPr lang="en-GB" b="1" u="sng" dirty="0" smtClean="0">
                <a:solidFill>
                  <a:srgbClr val="009900"/>
                </a:solidFill>
              </a:rPr>
              <a:t>Help: </a:t>
            </a:r>
            <a:endParaRPr lang="en-GB" sz="800" u="sng" dirty="0">
              <a:solidFill>
                <a:srgbClr val="009900"/>
              </a:solidFill>
            </a:endParaRPr>
          </a:p>
          <a:p>
            <a:r>
              <a:rPr lang="en-GB" dirty="0" smtClean="0">
                <a:solidFill>
                  <a:srgbClr val="009900"/>
                </a:solidFill>
              </a:rPr>
              <a:t>Make a list of adjectives to describe each of the senses</a:t>
            </a:r>
            <a:r>
              <a:rPr lang="en-GB" i="1" dirty="0" smtClean="0">
                <a:solidFill>
                  <a:srgbClr val="009900"/>
                </a:solidFill>
              </a:rPr>
              <a:t>. </a:t>
            </a:r>
            <a:r>
              <a:rPr lang="en-GB" dirty="0" smtClean="0">
                <a:solidFill>
                  <a:srgbClr val="009900"/>
                </a:solidFill>
              </a:rPr>
              <a:t>Use your ideas in your writing.</a:t>
            </a:r>
          </a:p>
          <a:p>
            <a:endParaRPr lang="en-GB" sz="1000" dirty="0">
              <a:solidFill>
                <a:srgbClr val="C00000"/>
              </a:solidFill>
            </a:endParaRPr>
          </a:p>
          <a:p>
            <a:r>
              <a:rPr lang="en-GB" b="1" u="sng" dirty="0" smtClean="0">
                <a:solidFill>
                  <a:srgbClr val="CC00FF"/>
                </a:solidFill>
              </a:rPr>
              <a:t>Challenge: </a:t>
            </a:r>
          </a:p>
          <a:p>
            <a:r>
              <a:rPr lang="en-GB" dirty="0" smtClean="0">
                <a:solidFill>
                  <a:srgbClr val="CC00FF"/>
                </a:solidFill>
              </a:rPr>
              <a:t>Use a simile and a metaphor in your answer.  </a:t>
            </a:r>
          </a:p>
          <a:p>
            <a:endParaRPr lang="en-GB" sz="400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www.blogeradio.com/wp-content/uploads/2015/10/The-Austerity-Diar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32" y="375699"/>
            <a:ext cx="2016683" cy="134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50" y="115888"/>
            <a:ext cx="8474075" cy="6619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FF99"/>
            </a:solidFill>
          </a:ln>
        </p:spPr>
        <p:txBody>
          <a:bodyPr lIns="162000" tIns="108000">
            <a:spAutoFit/>
          </a:bodyPr>
          <a:lstStyle/>
          <a:p>
            <a:pPr eaLnBrk="1" hangingPunct="1">
              <a:defRPr/>
            </a:pPr>
            <a:endParaRPr lang="en-GB" sz="3000" b="1" dirty="0">
              <a:latin typeface="Arial Rounded MT Bold" panose="020F0704030504030204" pitchFamily="34" charset="0"/>
            </a:endParaRPr>
          </a:p>
          <a:p>
            <a:pPr eaLnBrk="1" hangingPunct="1">
              <a:defRPr/>
            </a:pPr>
            <a:endParaRPr lang="en-GB" sz="3000" b="1" dirty="0">
              <a:latin typeface="Arial Rounded MT Bold" panose="020F0704030504030204" pitchFamily="34" charset="0"/>
            </a:endParaRPr>
          </a:p>
          <a:p>
            <a:pPr eaLnBrk="1" hangingPunct="1">
              <a:defRPr/>
            </a:pPr>
            <a:endParaRPr lang="en-GB" sz="3000" b="1" dirty="0">
              <a:latin typeface="Arial Rounded MT Bold" panose="020F0704030504030204" pitchFamily="34" charset="0"/>
            </a:endParaRPr>
          </a:p>
          <a:p>
            <a:pPr eaLnBrk="1" hangingPunct="1">
              <a:defRPr/>
            </a:pPr>
            <a:endParaRPr lang="en-GB" sz="3000" b="1" dirty="0">
              <a:latin typeface="Arial Rounded MT Bold" panose="020F0704030504030204" pitchFamily="34" charset="0"/>
            </a:endParaRPr>
          </a:p>
          <a:p>
            <a:pPr eaLnBrk="1" hangingPunct="1">
              <a:defRPr/>
            </a:pPr>
            <a:endParaRPr lang="en-GB" sz="3000" b="1" dirty="0">
              <a:latin typeface="Arial Rounded MT Bold" panose="020F0704030504030204" pitchFamily="34" charset="0"/>
            </a:endParaRPr>
          </a:p>
          <a:p>
            <a:pPr eaLnBrk="1" hangingPunct="1">
              <a:defRPr/>
            </a:pPr>
            <a:endParaRPr lang="en-GB" sz="3000" b="1" dirty="0">
              <a:latin typeface="Arial Rounded MT Bold" panose="020F0704030504030204" pitchFamily="34" charset="0"/>
            </a:endParaRPr>
          </a:p>
          <a:p>
            <a:pPr eaLnBrk="1" hangingPunct="1">
              <a:defRPr/>
            </a:pPr>
            <a:endParaRPr lang="en-GB" sz="3000" b="1" dirty="0">
              <a:latin typeface="Arial Rounded MT Bold" panose="020F0704030504030204" pitchFamily="34" charset="0"/>
            </a:endParaRPr>
          </a:p>
          <a:p>
            <a:pPr eaLnBrk="1" hangingPunct="1">
              <a:defRPr/>
            </a:pPr>
            <a:endParaRPr lang="en-GB" sz="3000" b="1" dirty="0">
              <a:latin typeface="Arial Rounded MT Bold" panose="020F0704030504030204" pitchFamily="34" charset="0"/>
            </a:endParaRPr>
          </a:p>
          <a:p>
            <a:pPr eaLnBrk="1" hangingPunct="1">
              <a:defRPr/>
            </a:pPr>
            <a:endParaRPr lang="en-GB" sz="3000" b="1" dirty="0">
              <a:latin typeface="Arial Rounded MT Bold" panose="020F0704030504030204" pitchFamily="34" charset="0"/>
            </a:endParaRPr>
          </a:p>
          <a:p>
            <a:pPr eaLnBrk="1" hangingPunct="1">
              <a:defRPr/>
            </a:pPr>
            <a:endParaRPr lang="en-GB" sz="3000" b="1" dirty="0">
              <a:latin typeface="Arial Rounded MT Bold" panose="020F0704030504030204" pitchFamily="34" charset="0"/>
            </a:endParaRPr>
          </a:p>
          <a:p>
            <a:pPr eaLnBrk="1" hangingPunct="1">
              <a:defRPr/>
            </a:pPr>
            <a:endParaRPr lang="en-GB" sz="3000" b="1" dirty="0">
              <a:latin typeface="Arial Rounded MT Bold" panose="020F0704030504030204" pitchFamily="34" charset="0"/>
            </a:endParaRPr>
          </a:p>
          <a:p>
            <a:pPr eaLnBrk="1" hangingPunct="1">
              <a:defRPr/>
            </a:pPr>
            <a:endParaRPr lang="en-GB" sz="3000" b="1" dirty="0">
              <a:latin typeface="Arial Rounded MT Bold" panose="020F0704030504030204" pitchFamily="34" charset="0"/>
            </a:endParaRPr>
          </a:p>
          <a:p>
            <a:pPr eaLnBrk="1" hangingPunct="1">
              <a:defRPr/>
            </a:pPr>
            <a:endParaRPr lang="en-GB" sz="3000" b="1" dirty="0">
              <a:latin typeface="Arial Rounded MT Bold" panose="020F0704030504030204" pitchFamily="34" charset="0"/>
            </a:endParaRPr>
          </a:p>
          <a:p>
            <a:pPr eaLnBrk="1" hangingPunct="1">
              <a:defRPr/>
            </a:pPr>
            <a:endParaRPr lang="en-GB" sz="1500" b="1" dirty="0">
              <a:latin typeface="Arial Rounded MT Bold" panose="020F0704030504030204" pitchFamily="34" charset="0"/>
            </a:endParaRPr>
          </a:p>
        </p:txBody>
      </p:sp>
      <p:pic>
        <p:nvPicPr>
          <p:cNvPr id="7176" name="Picture 8" descr="http://www.st-john-rc12.lancsngfl.ac.uk/images/library/Year%202%20/Learning%20Log%20Challen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6" b="7773"/>
          <a:stretch/>
        </p:blipFill>
        <p:spPr bwMode="auto">
          <a:xfrm>
            <a:off x="827584" y="618939"/>
            <a:ext cx="2969575" cy="1012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447675" y="2189163"/>
            <a:ext cx="8208963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FF00"/>
                </a:solidFill>
                <a:latin typeface="Arial Rounded MT Bold" panose="020F0704030504030204" pitchFamily="34" charset="0"/>
              </a:rPr>
              <a:t>You have been given new WWWs and an EBI </a:t>
            </a: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based on your performance and conduct last lesson (P2 of your Learning Logs). </a:t>
            </a:r>
            <a:r>
              <a:rPr lang="en-GB" altLang="en-US" sz="2000">
                <a:solidFill>
                  <a:srgbClr val="FFFF00"/>
                </a:solidFill>
                <a:latin typeface="Arial Rounded MT Bold" panose="020F0704030504030204" pitchFamily="34" charset="0"/>
              </a:rPr>
              <a:t>Respond to them using the guidance below: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solidFill>
                <a:srgbClr val="FFFF00"/>
              </a:solidFill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For WWWs: 	Write what you think you did effectively last 			lesson to deserve the sticker you have been given. 		</a:t>
            </a:r>
            <a:r>
              <a:rPr lang="en-GB" altLang="en-US" sz="2000" b="1">
                <a:solidFill>
                  <a:schemeClr val="bg1"/>
                </a:solidFill>
                <a:latin typeface="Arial Rounded MT Bold" panose="020F0704030504030204" pitchFamily="34" charset="0"/>
              </a:rPr>
              <a:t>Be specific!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For EBIs: 	Write </a:t>
            </a:r>
            <a:r>
              <a:rPr lang="en-GB" altLang="en-US" sz="2000" b="1">
                <a:solidFill>
                  <a:schemeClr val="bg1"/>
                </a:solidFill>
                <a:latin typeface="Arial Rounded MT Bold" panose="020F0704030504030204" pitchFamily="34" charset="0"/>
              </a:rPr>
              <a:t>specifically</a:t>
            </a:r>
            <a:r>
              <a:rPr lang="en-GB" altLang="en-US" sz="2000">
                <a:solidFill>
                  <a:schemeClr val="bg1"/>
                </a:solidFill>
                <a:latin typeface="Arial Rounded MT Bold" panose="020F0704030504030204" pitchFamily="34" charset="0"/>
              </a:rPr>
              <a:t> what you need to do to 			improve the skills that relate to your 				coloured sticker.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400"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400"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 Rounded MT Bold" panose="020F0704030504030204" pitchFamily="34" charset="0"/>
              </a:rPr>
              <a:t>Listen to an example…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>
              <a:latin typeface="Arial Rounded MT Bold" panose="020F070403050403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789738" y="284163"/>
            <a:ext cx="1814512" cy="17764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937375" y="403225"/>
            <a:ext cx="1538288" cy="1539875"/>
          </a:xfrm>
          <a:prstGeom prst="ellipse">
            <a:avLst/>
          </a:prstGeom>
          <a:solidFill>
            <a:srgbClr val="33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20776157">
            <a:off x="7308850" y="684213"/>
            <a:ext cx="765175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okerman" panose="04090605060D06020702" pitchFamily="82" charset="0"/>
              </a:rPr>
              <a:t>Tick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54875" y="1147763"/>
            <a:ext cx="860425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okerman" panose="04090605060D06020702" pitchFamily="82" charset="0"/>
              </a:rPr>
              <a:t>Tock</a:t>
            </a:r>
          </a:p>
        </p:txBody>
      </p:sp>
      <p:sp>
        <p:nvSpPr>
          <p:cNvPr id="2" name="Explosion 1 1"/>
          <p:cNvSpPr/>
          <p:nvPr/>
        </p:nvSpPr>
        <p:spPr>
          <a:xfrm rot="21063457">
            <a:off x="5505450" y="5006975"/>
            <a:ext cx="4181475" cy="2135188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algn="ctr" eaLnBrk="1" hangingPunct="1">
              <a:defRPr/>
            </a:pPr>
            <a:endParaRPr lang="en-GB" sz="4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algn="ctr" eaLnBrk="1" hangingPunct="1">
              <a:defRPr/>
            </a:pPr>
            <a:r>
              <a:rPr lang="en-GB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CHALLENGE: </a:t>
            </a:r>
          </a:p>
          <a:p>
            <a:pPr algn="ctr" eaLnBrk="1" hangingPunct="1">
              <a:defRPr/>
            </a:pPr>
            <a:r>
              <a:rPr lang="en-GB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Use adjectives in your answer. </a:t>
            </a:r>
            <a:endParaRPr lang="en-GB" b="1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611560" y="961271"/>
            <a:ext cx="756089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3200" b="1" dirty="0"/>
              <a:t>Learning Objective</a:t>
            </a:r>
          </a:p>
          <a:p>
            <a:endParaRPr lang="en-GB" altLang="en-US" dirty="0"/>
          </a:p>
          <a:p>
            <a:r>
              <a:rPr lang="en-GB" altLang="en-US" sz="2400" dirty="0" smtClean="0"/>
              <a:t>We will explore the use of dramatic techniques in order to create non-naturalistic drama. </a:t>
            </a:r>
            <a:endParaRPr lang="en-GB" altLang="en-US" sz="2400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531513"/>
              </p:ext>
            </p:extLst>
          </p:nvPr>
        </p:nvGraphicFramePr>
        <p:xfrm>
          <a:off x="539552" y="3284984"/>
          <a:ext cx="8020050" cy="2755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248">
                <a:tc gridSpan="2"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Success</a:t>
                      </a: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 Criteria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577" marR="68577" marT="34267" marB="3426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6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0070C0"/>
                          </a:solidFill>
                        </a:rPr>
                        <a:t>All of you</a:t>
                      </a:r>
                      <a:endParaRPr lang="en-GB" sz="900" dirty="0" smtClean="0"/>
                    </a:p>
                  </a:txBody>
                  <a:tcPr marL="68577" marR="68577" marT="34267" marB="3426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Will </a:t>
                      </a:r>
                      <a:r>
                        <a:rPr lang="en-US" sz="2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a typeface="+mn-ea"/>
                          <a:cs typeface="+mn-cs"/>
                        </a:rPr>
                        <a:t>be able to create clear characters with depth and detail.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68577" marR="68577" marT="34267" marB="3426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664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Most of you </a:t>
                      </a:r>
                      <a:endParaRPr lang="en-GB" sz="2000" dirty="0">
                        <a:solidFill>
                          <a:srgbClr val="C00000"/>
                        </a:solidFill>
                      </a:endParaRPr>
                    </a:p>
                  </a:txBody>
                  <a:tcPr marL="68577" marR="68577" marT="34267" marB="3426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C00000"/>
                          </a:solidFill>
                        </a:rPr>
                        <a:t>Will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a typeface="+mn-ea"/>
                          <a:cs typeface="+mn-cs"/>
                        </a:rPr>
                        <a:t>be able to create a scene that is sensitive to the characters and given circumstances.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68577" marR="68577" marT="34267" marB="3426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255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009A46"/>
                          </a:solidFill>
                        </a:rPr>
                        <a:t>Some of you </a:t>
                      </a:r>
                      <a:endParaRPr lang="en-GB" sz="2000" dirty="0">
                        <a:solidFill>
                          <a:srgbClr val="009A46"/>
                        </a:solidFill>
                      </a:endParaRPr>
                    </a:p>
                  </a:txBody>
                  <a:tcPr marL="68577" marR="68577" marT="34267" marB="3426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00B050"/>
                          </a:solidFill>
                        </a:rPr>
                        <a:t>Will </a:t>
                      </a:r>
                      <a:r>
                        <a:rPr lang="en-US" sz="2000" dirty="0" smtClean="0">
                          <a:solidFill>
                            <a:srgbClr val="00B050"/>
                          </a:solidFill>
                          <a:ea typeface="+mn-ea"/>
                          <a:cs typeface="+mn-cs"/>
                        </a:rPr>
                        <a:t>able to use </a:t>
                      </a:r>
                      <a:r>
                        <a:rPr lang="en-GB" sz="2000" dirty="0" smtClean="0">
                          <a:solidFill>
                            <a:srgbClr val="00B050"/>
                          </a:solidFill>
                          <a:ea typeface="+mn-ea"/>
                          <a:cs typeface="+mn-cs"/>
                        </a:rPr>
                        <a:t>drama strategies and other techniques to create non-naturalistic scene.</a:t>
                      </a:r>
                    </a:p>
                  </a:txBody>
                  <a:tcPr marL="68577" marR="68577" marT="34267" marB="3426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36712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a typeface="+mj-ea"/>
                <a:cs typeface="+mj-cs"/>
              </a:rPr>
              <a:t>Stephen Lawrence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2276575"/>
            <a:ext cx="6400800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ea typeface="+mn-ea"/>
                <a:cs typeface="+mn-cs"/>
              </a:rPr>
              <a:t>On the night of 22nd April 1993, Stephen was stabbed to a depth of about five inches on both sides of the front of his body, to the chest and arm. Both stab wounds severed major arteries.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800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ea typeface="+mn-ea"/>
                <a:cs typeface="+mn-cs"/>
              </a:rPr>
              <a:t>He was taken to Brook Hospital.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560238"/>
            <a:ext cx="5842992" cy="1143000"/>
          </a:xfrm>
        </p:spPr>
        <p:txBody>
          <a:bodyPr/>
          <a:lstStyle/>
          <a:p>
            <a:pPr eaLnBrk="1" hangingPunct="1"/>
            <a:r>
              <a:rPr lang="en-GB" alt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Spontaneous </a:t>
            </a:r>
            <a:br>
              <a:rPr lang="en-GB" alt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</a:br>
            <a:r>
              <a:rPr lang="en-GB" alt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Improvisation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420888"/>
            <a:ext cx="8229600" cy="416592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GB" altLang="en-US" sz="2800" dirty="0" smtClean="0">
                <a:solidFill>
                  <a:srgbClr val="FFFF66"/>
                </a:solidFill>
              </a:rPr>
              <a:t>Groups of three: </a:t>
            </a:r>
          </a:p>
          <a:p>
            <a:pPr eaLnBrk="1" hangingPunct="1"/>
            <a:r>
              <a:rPr lang="en-GB" altLang="en-US" sz="2800" dirty="0" smtClean="0"/>
              <a:t>Parents arrive a hospital and see </a:t>
            </a:r>
            <a:r>
              <a:rPr lang="en-GB" altLang="en-US" sz="2800" dirty="0" err="1" smtClean="0"/>
              <a:t>Duwayne</a:t>
            </a:r>
            <a:r>
              <a:rPr lang="en-GB" altLang="en-US" sz="2800" dirty="0" smtClean="0"/>
              <a:t> (Stephen</a:t>
            </a:r>
            <a:r>
              <a:rPr lang="ja-JP" altLang="en-GB" sz="2800" dirty="0" smtClean="0"/>
              <a:t>’</a:t>
            </a:r>
            <a:r>
              <a:rPr lang="en-GB" altLang="ja-JP" sz="2800" dirty="0" smtClean="0"/>
              <a:t>s friend).</a:t>
            </a:r>
          </a:p>
          <a:p>
            <a:pPr marL="609600" indent="-609600" eaLnBrk="1" hangingPunct="1">
              <a:buFontTx/>
              <a:buNone/>
            </a:pPr>
            <a:endParaRPr lang="en-GB" altLang="en-US" sz="2800" dirty="0" smtClean="0"/>
          </a:p>
          <a:p>
            <a:pPr marL="609600" indent="-609600" eaLnBrk="1" hangingPunct="1">
              <a:buFontTx/>
              <a:buNone/>
            </a:pPr>
            <a:r>
              <a:rPr lang="en-GB" altLang="en-US" sz="2800" dirty="0" smtClean="0">
                <a:solidFill>
                  <a:srgbClr val="FFFF66"/>
                </a:solidFill>
              </a:rPr>
              <a:t>Consider:</a:t>
            </a:r>
          </a:p>
          <a:p>
            <a:pPr eaLnBrk="1" hangingPunct="1"/>
            <a:r>
              <a:rPr lang="en-GB" altLang="en-US" sz="2800" dirty="0" smtClean="0"/>
              <a:t>How do they react?  Did they like </a:t>
            </a:r>
            <a:r>
              <a:rPr lang="en-GB" altLang="en-US" sz="2800" dirty="0" err="1" smtClean="0"/>
              <a:t>Duwayne</a:t>
            </a:r>
            <a:r>
              <a:rPr lang="en-GB" altLang="en-US" sz="2800" dirty="0" smtClean="0"/>
              <a:t>?  Do they think he could have helped?</a:t>
            </a:r>
          </a:p>
          <a:p>
            <a:pPr marL="609600" indent="-609600" eaLnBrk="1" hangingPunct="1">
              <a:buFontTx/>
              <a:buNone/>
            </a:pPr>
            <a:endParaRPr lang="en-GB" altLang="en-US" sz="2800" dirty="0" smtClean="0"/>
          </a:p>
        </p:txBody>
      </p:sp>
      <p:pic>
        <p:nvPicPr>
          <p:cNvPr id="11269" name="Picture 5" descr="http://varsitybreakout.com/wp-content/uploads/2013/11/Warm-Up-logo-660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5899"/>
            <a:ext cx="2590155" cy="147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267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b="1" dirty="0" smtClean="0">
                <a:ea typeface="+mj-ea"/>
                <a:cs typeface="+mj-cs"/>
              </a:rPr>
              <a:t>Solo Work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534" y="1365705"/>
            <a:ext cx="8229600" cy="452596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GB" altLang="en-US" sz="2800" dirty="0" smtClean="0"/>
              <a:t>Sit in a space by yourself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GB" altLang="en-US" sz="2800" dirty="0" smtClean="0"/>
              <a:t>and close your eyes. </a:t>
            </a:r>
          </a:p>
          <a:p>
            <a:pPr marL="609600" indent="-609600" eaLnBrk="1" hangingPunct="1"/>
            <a:endParaRPr lang="en-US" altLang="en-US" sz="2800" dirty="0" smtClean="0"/>
          </a:p>
          <a:p>
            <a:pPr marL="609600" indent="-609600" eaLnBrk="1" hangingPunct="1"/>
            <a:endParaRPr lang="en-GB" altLang="en-US" sz="2800" dirty="0" smtClean="0"/>
          </a:p>
          <a:p>
            <a:pPr marL="609600" indent="-609600" eaLnBrk="1" hangingPunct="1"/>
            <a:endParaRPr lang="en-GB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54360" y="2821432"/>
            <a:ext cx="84352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altLang="en-US" sz="2400" dirty="0" smtClean="0"/>
              <a:t>- Imagine you are one of the </a:t>
            </a:r>
            <a:r>
              <a:rPr lang="en-GB" altLang="en-US" sz="2400" dirty="0" err="1" smtClean="0"/>
              <a:t>Lawrences</a:t>
            </a:r>
            <a:r>
              <a:rPr lang="en-GB" altLang="en-US" sz="2400" dirty="0" smtClean="0"/>
              <a:t> or </a:t>
            </a:r>
            <a:r>
              <a:rPr lang="en-GB" altLang="en-US" sz="2400" dirty="0" err="1" smtClean="0"/>
              <a:t>Duwayne</a:t>
            </a:r>
            <a:endParaRPr lang="en-GB" altLang="en-US" sz="2400" dirty="0" smtClean="0"/>
          </a:p>
          <a:p>
            <a:pPr marL="609600" indent="-609600" eaLnBrk="1" hangingPunct="1"/>
            <a:r>
              <a:rPr lang="en-GB" altLang="en-US" sz="2400" dirty="0" smtClean="0"/>
              <a:t>- And that you are at the hospital </a:t>
            </a:r>
          </a:p>
          <a:p>
            <a:pPr eaLnBrk="1" hangingPunct="1"/>
            <a:r>
              <a:rPr lang="en-GB" altLang="en-US" sz="2400" dirty="0" smtClean="0"/>
              <a:t>- Visualise your surroundings. What are the walls like? What is the furniture like?</a:t>
            </a:r>
          </a:p>
          <a:p>
            <a:pPr marL="609600" indent="-609600" eaLnBrk="1" hangingPunct="1"/>
            <a:r>
              <a:rPr lang="en-GB" altLang="en-US" sz="2400" dirty="0" smtClean="0"/>
              <a:t>- What can you see?    Hear?    Smell?    Feel?</a:t>
            </a:r>
          </a:p>
          <a:p>
            <a:pPr marL="609600" indent="-609600" eaLnBrk="1" hangingPunct="1">
              <a:buFontTx/>
              <a:buNone/>
            </a:pPr>
            <a:endParaRPr lang="en-GB" altLang="en-US" sz="2400" dirty="0" smtClean="0"/>
          </a:p>
          <a:p>
            <a:pPr marL="609600" indent="-609600" eaLnBrk="1" hangingPunct="1">
              <a:buFontTx/>
              <a:buNone/>
            </a:pPr>
            <a:r>
              <a:rPr lang="en-GB" altLang="en-US" sz="2400" dirty="0" smtClean="0"/>
              <a:t>Now imagine your emotional state:</a:t>
            </a:r>
          </a:p>
          <a:p>
            <a:pPr marL="609600" indent="-609600" eaLnBrk="1" hangingPunct="1"/>
            <a:r>
              <a:rPr lang="en-GB" altLang="en-US" sz="2400" dirty="0" smtClean="0"/>
              <a:t>Nothing seems real – everything is a blur, dreamlike.</a:t>
            </a:r>
          </a:p>
          <a:p>
            <a:endParaRPr lang="en-GB" dirty="0"/>
          </a:p>
        </p:txBody>
      </p:sp>
      <p:sp>
        <p:nvSpPr>
          <p:cNvPr id="5" name="Vertical Scroll 4"/>
          <p:cNvSpPr/>
          <p:nvPr/>
        </p:nvSpPr>
        <p:spPr>
          <a:xfrm>
            <a:off x="6114204" y="210311"/>
            <a:ext cx="2880320" cy="23107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" b="1" dirty="0" smtClean="0">
              <a:solidFill>
                <a:schemeClr val="bg1"/>
              </a:solidFill>
            </a:endParaRPr>
          </a:p>
          <a:p>
            <a:endParaRPr lang="en-GB" sz="400" b="1" dirty="0" smtClean="0">
              <a:solidFill>
                <a:schemeClr val="bg1"/>
              </a:solidFill>
            </a:endParaRPr>
          </a:p>
          <a:p>
            <a:endParaRPr lang="en-GB" sz="1200" b="1" dirty="0">
              <a:solidFill>
                <a:schemeClr val="bg1"/>
              </a:solidFill>
            </a:endParaRPr>
          </a:p>
          <a:p>
            <a:r>
              <a:rPr lang="en-GB" sz="1200" b="1" dirty="0" smtClean="0">
                <a:solidFill>
                  <a:schemeClr val="bg1"/>
                </a:solidFill>
              </a:rPr>
              <a:t>SUCCESS CRITERIA</a:t>
            </a:r>
          </a:p>
          <a:p>
            <a:endParaRPr lang="en-GB" sz="400" b="1" dirty="0" smtClean="0">
              <a:solidFill>
                <a:schemeClr val="bg1"/>
              </a:solidFill>
            </a:endParaRPr>
          </a:p>
          <a:p>
            <a:r>
              <a:rPr lang="en-GB" sz="1200" b="1" dirty="0" smtClean="0">
                <a:solidFill>
                  <a:srgbClr val="0070C0"/>
                </a:solidFill>
              </a:rPr>
              <a:t>ALL: </a:t>
            </a: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 clear characters with depth and detail.</a:t>
            </a:r>
          </a:p>
          <a:p>
            <a:endParaRPr lang="en-GB" sz="300" b="1" dirty="0" smtClean="0">
              <a:solidFill>
                <a:schemeClr val="bg1"/>
              </a:solidFill>
            </a:endParaRPr>
          </a:p>
          <a:p>
            <a:r>
              <a:rPr lang="en-GB" sz="1200" b="1" dirty="0" smtClean="0">
                <a:solidFill>
                  <a:srgbClr val="C00000"/>
                </a:solidFill>
              </a:rPr>
              <a:t>MOST: </a:t>
            </a:r>
            <a:r>
              <a:rPr lang="en-US" sz="1200" dirty="0" smtClean="0">
                <a:solidFill>
                  <a:srgbClr val="FF0000"/>
                </a:solidFill>
              </a:rPr>
              <a:t>Create a scene that is sensitive to the characters and given circumstances.</a:t>
            </a:r>
          </a:p>
          <a:p>
            <a:endParaRPr lang="en-GB" sz="3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1200" b="1" dirty="0" smtClean="0">
                <a:solidFill>
                  <a:schemeClr val="accent6">
                    <a:lumMod val="75000"/>
                  </a:schemeClr>
                </a:solidFill>
              </a:rPr>
              <a:t>SOME:</a:t>
            </a:r>
            <a:r>
              <a:rPr lang="en-US" sz="1200" dirty="0">
                <a:solidFill>
                  <a:srgbClr val="00B050"/>
                </a:solidFill>
              </a:rPr>
              <a:t> Use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GB" sz="1200" dirty="0" smtClean="0">
                <a:solidFill>
                  <a:srgbClr val="00B050"/>
                </a:solidFill>
              </a:rPr>
              <a:t>drama strategies and other techniques to create non-naturalistic scene.</a:t>
            </a:r>
          </a:p>
          <a:p>
            <a:pPr algn="ctr"/>
            <a:endParaRPr lang="en-GB" sz="1400" b="1" dirty="0" smtClean="0">
              <a:solidFill>
                <a:schemeClr val="bg1"/>
              </a:solidFill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5517784" y="764704"/>
            <a:ext cx="864096" cy="412624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923928" y="274638"/>
            <a:ext cx="2632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FF00"/>
                </a:solidFill>
              </a:rPr>
              <a:t>This activity can help us to achieve these parts of the success criteria</a:t>
            </a:r>
            <a:endParaRPr lang="en-GB" sz="1400" b="1" dirty="0">
              <a:solidFill>
                <a:srgbClr val="FFFF00"/>
              </a:solidFill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5517784" y="1233265"/>
            <a:ext cx="864096" cy="412624"/>
          </a:xfrm>
          <a:prstGeom prst="notchedRightArrow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8313" y="198438"/>
            <a:ext cx="8229600" cy="1143000"/>
          </a:xfrm>
        </p:spPr>
        <p:txBody>
          <a:bodyPr/>
          <a:lstStyle/>
          <a:p>
            <a:pPr algn="l"/>
            <a:r>
              <a:rPr lang="en-GB" altLang="en-US" smtClean="0">
                <a:solidFill>
                  <a:srgbClr val="FFFF00"/>
                </a:solidFill>
              </a:rPr>
              <a:t>Groups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313" y="1557338"/>
            <a:ext cx="2519362" cy="215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Archie</a:t>
            </a:r>
          </a:p>
          <a:p>
            <a:pPr algn="ctr"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Sheyne</a:t>
            </a:r>
          </a:p>
          <a:p>
            <a:pPr algn="ctr"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Evie</a:t>
            </a:r>
          </a:p>
          <a:p>
            <a:pPr algn="ctr"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Nathaniel</a:t>
            </a:r>
          </a:p>
          <a:p>
            <a:pPr algn="ctr"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Lucy</a:t>
            </a:r>
          </a:p>
          <a:p>
            <a:pPr algn="ctr">
              <a:defRPr/>
            </a:pP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0888" y="1557338"/>
            <a:ext cx="2519362" cy="2159000"/>
          </a:xfrm>
          <a:prstGeom prst="rect">
            <a:avLst/>
          </a:prstGeom>
          <a:solidFill>
            <a:srgbClr val="F1A7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Demi</a:t>
            </a:r>
          </a:p>
          <a:p>
            <a:pPr algn="ctr"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Shaun</a:t>
            </a:r>
          </a:p>
          <a:p>
            <a:pPr algn="ctr">
              <a:defRPr/>
            </a:pPr>
            <a:r>
              <a:rPr lang="en-GB" sz="2400" dirty="0" err="1" smtClean="0">
                <a:solidFill>
                  <a:schemeClr val="bg2">
                    <a:lumMod val="50000"/>
                  </a:schemeClr>
                </a:solidFill>
              </a:rPr>
              <a:t>Cam’ron</a:t>
            </a:r>
            <a:endParaRPr lang="en-GB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Grace</a:t>
            </a:r>
          </a:p>
          <a:p>
            <a:pPr algn="ctr"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James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313" y="4149725"/>
            <a:ext cx="2519362" cy="2159000"/>
          </a:xfrm>
          <a:prstGeom prst="rect">
            <a:avLst/>
          </a:prstGeom>
          <a:solidFill>
            <a:srgbClr val="94CE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endParaRPr lang="en-GB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Sophie</a:t>
            </a:r>
          </a:p>
          <a:p>
            <a:pPr algn="ctr"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Kurt </a:t>
            </a:r>
          </a:p>
          <a:p>
            <a:pPr algn="ctr"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George</a:t>
            </a:r>
          </a:p>
          <a:p>
            <a:pPr algn="ctr"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Maisie</a:t>
            </a:r>
          </a:p>
          <a:p>
            <a:pPr algn="ctr"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Georgia</a:t>
            </a:r>
          </a:p>
          <a:p>
            <a:pPr algn="ctr">
              <a:defRPr/>
            </a:pPr>
            <a:endParaRPr lang="en-GB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4149725"/>
            <a:ext cx="2519363" cy="2159000"/>
          </a:xfrm>
          <a:prstGeom prst="rect">
            <a:avLst/>
          </a:prstGeom>
          <a:solidFill>
            <a:srgbClr val="E16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Ellie</a:t>
            </a:r>
          </a:p>
          <a:p>
            <a:pPr algn="ctr"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Zoe</a:t>
            </a:r>
          </a:p>
          <a:p>
            <a:pPr algn="ctr"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Mary</a:t>
            </a:r>
          </a:p>
          <a:p>
            <a:pPr algn="ctr"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Ed Mas</a:t>
            </a:r>
          </a:p>
          <a:p>
            <a:pPr algn="ctr"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Harry </a:t>
            </a:r>
          </a:p>
          <a:p>
            <a:pPr algn="ctr">
              <a:defRPr/>
            </a:pPr>
            <a:endParaRPr lang="en-GB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5508625" y="-242888"/>
            <a:ext cx="3651250" cy="3959226"/>
          </a:xfrm>
          <a:prstGeom prst="irregularSeal1">
            <a:avLst/>
          </a:prstGeom>
          <a:solidFill>
            <a:srgbClr val="FAE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0000"/>
                </a:solidFill>
              </a:rPr>
              <a:t>Get into your groups. </a:t>
            </a:r>
          </a:p>
          <a:p>
            <a:pPr algn="ctr">
              <a:defRPr/>
            </a:pP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74568" y="4157664"/>
            <a:ext cx="2519363" cy="2159000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Steph</a:t>
            </a:r>
          </a:p>
          <a:p>
            <a:pPr algn="ctr"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Rory</a:t>
            </a:r>
          </a:p>
          <a:p>
            <a:pPr algn="ctr"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Jake</a:t>
            </a:r>
          </a:p>
          <a:p>
            <a:pPr algn="ctr"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Ed Mar</a:t>
            </a:r>
          </a:p>
          <a:p>
            <a:pPr algn="ctr">
              <a:defRPr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Jaunti</a:t>
            </a:r>
          </a:p>
          <a:p>
            <a:pPr algn="ctr">
              <a:defRPr/>
            </a:pPr>
            <a:endParaRPr lang="en-GB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ttp://s3.amazonaws.com/f01.justanswer.com/JACUSTOMERmeqs8ytb/2011-09-04_184323_sany0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156" y="1149808"/>
            <a:ext cx="5616624" cy="4525963"/>
          </a:xfrm>
        </p:spPr>
        <p:txBody>
          <a:bodyPr/>
          <a:lstStyle/>
          <a:p>
            <a:pPr eaLnBrk="1" hangingPunct="1"/>
            <a:r>
              <a:rPr lang="en-GB" altLang="en-US" sz="2400" dirty="0" smtClean="0">
                <a:solidFill>
                  <a:schemeClr val="accent1">
                    <a:lumMod val="75000"/>
                  </a:schemeClr>
                </a:solidFill>
              </a:rPr>
              <a:t>Create a non-naturalistic scene to represent the minds of the </a:t>
            </a:r>
            <a:r>
              <a:rPr lang="en-GB" alt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Lawrences</a:t>
            </a:r>
            <a:r>
              <a:rPr lang="en-GB" altLang="en-US" sz="2400" dirty="0" smtClean="0">
                <a:solidFill>
                  <a:schemeClr val="accent1">
                    <a:lumMod val="75000"/>
                  </a:schemeClr>
                </a:solidFill>
              </a:rPr>
              <a:t> or </a:t>
            </a:r>
            <a:r>
              <a:rPr lang="en-GB" alt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Duwayne</a:t>
            </a:r>
            <a:r>
              <a:rPr lang="en-GB" altLang="en-US" sz="2400" dirty="0" smtClean="0">
                <a:solidFill>
                  <a:schemeClr val="accent1">
                    <a:lumMod val="75000"/>
                  </a:schemeClr>
                </a:solidFill>
              </a:rPr>
              <a:t> in the hospital;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6227402" y="261747"/>
            <a:ext cx="2800134" cy="2313819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" b="1" dirty="0" smtClean="0">
              <a:solidFill>
                <a:schemeClr val="bg1"/>
              </a:solidFill>
            </a:endParaRPr>
          </a:p>
          <a:p>
            <a:endParaRPr lang="en-GB" sz="400" b="1" dirty="0" smtClean="0">
              <a:solidFill>
                <a:schemeClr val="bg1"/>
              </a:solidFill>
            </a:endParaRPr>
          </a:p>
          <a:p>
            <a:endParaRPr lang="en-GB" sz="1200" b="1" dirty="0">
              <a:solidFill>
                <a:schemeClr val="bg1"/>
              </a:solidFill>
            </a:endParaRPr>
          </a:p>
          <a:p>
            <a:r>
              <a:rPr lang="en-GB" sz="1200" b="1" dirty="0" smtClean="0">
                <a:solidFill>
                  <a:schemeClr val="bg1"/>
                </a:solidFill>
              </a:rPr>
              <a:t>SUCCESS CRITERIA</a:t>
            </a:r>
          </a:p>
          <a:p>
            <a:endParaRPr lang="en-GB" sz="400" b="1" dirty="0" smtClean="0">
              <a:solidFill>
                <a:schemeClr val="bg1"/>
              </a:solidFill>
            </a:endParaRPr>
          </a:p>
          <a:p>
            <a:r>
              <a:rPr lang="en-GB" sz="1200" b="1" dirty="0" smtClean="0">
                <a:solidFill>
                  <a:srgbClr val="0070C0"/>
                </a:solidFill>
              </a:rPr>
              <a:t>ALL: </a:t>
            </a: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 clear characters with depth and detail.</a:t>
            </a:r>
          </a:p>
          <a:p>
            <a:endParaRPr lang="en-GB" sz="300" b="1" dirty="0" smtClean="0">
              <a:solidFill>
                <a:schemeClr val="bg1"/>
              </a:solidFill>
            </a:endParaRPr>
          </a:p>
          <a:p>
            <a:r>
              <a:rPr lang="en-GB" sz="1200" b="1" dirty="0" smtClean="0">
                <a:solidFill>
                  <a:srgbClr val="C00000"/>
                </a:solidFill>
              </a:rPr>
              <a:t>MOST: </a:t>
            </a:r>
            <a:r>
              <a:rPr lang="en-US" sz="1200" dirty="0" smtClean="0">
                <a:solidFill>
                  <a:srgbClr val="FF0000"/>
                </a:solidFill>
              </a:rPr>
              <a:t>Create a scene that is sensitive to the characters and given circumstances.</a:t>
            </a:r>
          </a:p>
          <a:p>
            <a:endParaRPr lang="en-GB" sz="3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1200" b="1" dirty="0" smtClean="0">
                <a:solidFill>
                  <a:schemeClr val="accent6">
                    <a:lumMod val="75000"/>
                  </a:schemeClr>
                </a:solidFill>
              </a:rPr>
              <a:t>SOME:</a:t>
            </a:r>
            <a:r>
              <a:rPr lang="en-US" sz="1200" dirty="0">
                <a:solidFill>
                  <a:srgbClr val="00B050"/>
                </a:solidFill>
              </a:rPr>
              <a:t> Use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GB" sz="1200" dirty="0" smtClean="0">
                <a:solidFill>
                  <a:srgbClr val="00B050"/>
                </a:solidFill>
              </a:rPr>
              <a:t>drama strategies and other techniques to create non-naturalistic scene.</a:t>
            </a:r>
          </a:p>
          <a:p>
            <a:pPr algn="ctr"/>
            <a:endParaRPr lang="en-GB" sz="1400" b="1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946" y="286172"/>
            <a:ext cx="58881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Non-Naturalistic Drama</a:t>
            </a:r>
            <a:endParaRPr lang="en-US" sz="40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99CC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946" y="2850565"/>
            <a:ext cx="82089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They know there’</a:t>
            </a:r>
            <a:r>
              <a:rPr lang="en-GB" altLang="ja-JP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ll be bad news, the waiting time is like a nightmare;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GB" altLang="ja-JP" sz="17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Only one person can be </a:t>
            </a:r>
            <a:r>
              <a:rPr lang="ja-JP" alt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‘</a:t>
            </a:r>
            <a:r>
              <a:rPr lang="en-GB" altLang="ja-JP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real</a:t>
            </a:r>
            <a:r>
              <a:rPr lang="ja-JP" alt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’</a:t>
            </a:r>
            <a:r>
              <a:rPr lang="en-GB" altLang="ja-JP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– one of the </a:t>
            </a:r>
            <a:r>
              <a:rPr lang="en-GB" altLang="ja-JP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Lawrences</a:t>
            </a:r>
            <a:r>
              <a:rPr lang="en-GB" altLang="ja-JP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  </a:t>
            </a:r>
          </a:p>
          <a:p>
            <a:pPr eaLnBrk="1" hangingPunct="1"/>
            <a:r>
              <a:rPr lang="en-GB" altLang="ja-JP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GB" altLang="ja-JP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    or </a:t>
            </a:r>
            <a:r>
              <a:rPr lang="en-GB" altLang="ja-JP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Duwayne</a:t>
            </a:r>
            <a:r>
              <a:rPr lang="en-GB" altLang="ja-JP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en-GB" altLang="en-US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  <a:p>
            <a:endParaRPr lang="en-GB" dirty="0"/>
          </a:p>
        </p:txBody>
      </p:sp>
      <p:sp>
        <p:nvSpPr>
          <p:cNvPr id="4" name="Cloud Callout 3"/>
          <p:cNvSpPr/>
          <p:nvPr/>
        </p:nvSpPr>
        <p:spPr>
          <a:xfrm>
            <a:off x="133626" y="4909940"/>
            <a:ext cx="4968552" cy="1843161"/>
          </a:xfrm>
          <a:prstGeom prst="cloudCallout">
            <a:avLst>
              <a:gd name="adj1" fmla="val -49972"/>
              <a:gd name="adj2" fmla="val 5009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drama strategies  could you use to show what’s going round the characters’ minds?  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 flipH="1">
            <a:off x="5241399" y="4958203"/>
            <a:ext cx="3402124" cy="1843161"/>
          </a:xfrm>
          <a:prstGeom prst="cloudCallout">
            <a:avLst>
              <a:gd name="adj1" fmla="val -61171"/>
              <a:gd name="adj2" fmla="val 4655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B050"/>
                </a:solidFill>
              </a:rPr>
              <a:t>What other non-naturalistic techniques could you use? </a:t>
            </a:r>
            <a:endParaRPr lang="en-GB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altLang="en-US" sz="4000" b="1" dirty="0" smtClean="0">
                <a:solidFill>
                  <a:srgbClr val="FF01C8"/>
                </a:solidFill>
              </a:rPr>
              <a:t>You could…</a:t>
            </a:r>
          </a:p>
          <a:p>
            <a:pPr eaLnBrk="1" hangingPunct="1">
              <a:buFontTx/>
              <a:buNone/>
              <a:defRPr/>
            </a:pPr>
            <a:endParaRPr lang="en-GB" altLang="en-US" dirty="0" smtClean="0">
              <a:solidFill>
                <a:srgbClr val="FF01C8"/>
              </a:solidFill>
            </a:endParaRPr>
          </a:p>
          <a:p>
            <a:pPr eaLnBrk="1" hangingPunct="1">
              <a:defRPr/>
            </a:pPr>
            <a:r>
              <a:rPr lang="en-GB" altLang="en-US" dirty="0" smtClean="0"/>
              <a:t>See the doctors shaking their heads and walking towards you </a:t>
            </a:r>
            <a:r>
              <a:rPr lang="en-GB" alt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(</a:t>
            </a:r>
            <a:r>
              <a:rPr lang="en-GB" altLang="en-US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repeated / synchronised movement</a:t>
            </a:r>
            <a:r>
              <a:rPr lang="en-GB" alt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</a:t>
            </a:r>
          </a:p>
          <a:p>
            <a:pPr eaLnBrk="1" hangingPunct="1">
              <a:defRPr/>
            </a:pPr>
            <a:endParaRPr lang="en-GB" altLang="en-US" sz="800" dirty="0" smtClean="0"/>
          </a:p>
          <a:p>
            <a:pPr eaLnBrk="1" hangingPunct="1">
              <a:defRPr/>
            </a:pPr>
            <a:r>
              <a:rPr lang="en-GB" altLang="en-US" dirty="0"/>
              <a:t>U</a:t>
            </a:r>
            <a:r>
              <a:rPr lang="en-GB" altLang="en-US" dirty="0" smtClean="0"/>
              <a:t>se </a:t>
            </a:r>
            <a:r>
              <a:rPr lang="en-GB" altLang="en-US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Physical Theatre</a:t>
            </a:r>
            <a:r>
              <a:rPr lang="en-GB" alt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GB" altLang="en-US" dirty="0" smtClean="0"/>
              <a:t>(to create the hospital walls, medical instruments </a:t>
            </a:r>
            <a:r>
              <a:rPr lang="en-GB" altLang="en-US" dirty="0" err="1" smtClean="0"/>
              <a:t>etc</a:t>
            </a:r>
            <a:r>
              <a:rPr lang="en-GB" altLang="en-US" dirty="0" smtClean="0"/>
              <a:t>)</a:t>
            </a:r>
          </a:p>
          <a:p>
            <a:pPr eaLnBrk="1" hangingPunct="1">
              <a:defRPr/>
            </a:pPr>
            <a:endParaRPr lang="en-GB" altLang="en-US" sz="800" dirty="0" smtClean="0"/>
          </a:p>
          <a:p>
            <a:pPr eaLnBrk="1" hangingPunct="1">
              <a:defRPr/>
            </a:pPr>
            <a:r>
              <a:rPr lang="en-GB" altLang="en-US" dirty="0" smtClean="0"/>
              <a:t>Add sounds </a:t>
            </a:r>
            <a:r>
              <a:rPr lang="en-GB" alt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(</a:t>
            </a:r>
            <a:r>
              <a:rPr lang="en-GB" altLang="en-US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sound collage</a:t>
            </a:r>
            <a:r>
              <a:rPr lang="en-GB" alt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</a:t>
            </a:r>
            <a:r>
              <a:rPr lang="en-GB" altLang="en-US" dirty="0" smtClean="0"/>
              <a:t>, repeat words </a:t>
            </a:r>
            <a:r>
              <a:rPr lang="en-GB" alt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(</a:t>
            </a:r>
            <a:r>
              <a:rPr lang="en-GB" altLang="en-US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word collage</a:t>
            </a:r>
            <a:r>
              <a:rPr lang="en-GB" alt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 </a:t>
            </a:r>
            <a:r>
              <a:rPr lang="en-GB" altLang="en-US" dirty="0" smtClean="0"/>
              <a:t>and use sound effects.</a:t>
            </a:r>
          </a:p>
        </p:txBody>
      </p:sp>
      <p:pic>
        <p:nvPicPr>
          <p:cNvPr id="15367" name="Picture 7" descr="http://www.clipartbest.com/cliparts/KTn/oAB/KTnoABGG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5240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895</Words>
  <Application>Microsoft Office PowerPoint</Application>
  <PresentationFormat>On-screen Show (4:3)</PresentationFormat>
  <Paragraphs>201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ＭＳ Ｐゴシック</vt:lpstr>
      <vt:lpstr>ＭＳ Ｐゴシック</vt:lpstr>
      <vt:lpstr>Arial</vt:lpstr>
      <vt:lpstr>Arial Rounded MT Bold</vt:lpstr>
      <vt:lpstr>Bookman Old Style</vt:lpstr>
      <vt:lpstr>Britannic Bold</vt:lpstr>
      <vt:lpstr>Calibri</vt:lpstr>
      <vt:lpstr>Cooper Black</vt:lpstr>
      <vt:lpstr>Jokerman</vt:lpstr>
      <vt:lpstr>Narkisim</vt:lpstr>
      <vt:lpstr>Default Design</vt:lpstr>
      <vt:lpstr>What does a hospital corridor…</vt:lpstr>
      <vt:lpstr>PowerPoint Presentation</vt:lpstr>
      <vt:lpstr>PowerPoint Presentation</vt:lpstr>
      <vt:lpstr>Stephen Lawrence</vt:lpstr>
      <vt:lpstr>Spontaneous  Improvisation</vt:lpstr>
      <vt:lpstr>Solo Work</vt:lpstr>
      <vt:lpstr>Groups</vt:lpstr>
      <vt:lpstr>PowerPoint Presentation</vt:lpstr>
      <vt:lpstr>PowerPoint Presentation</vt:lpstr>
      <vt:lpstr>Performances </vt:lpstr>
      <vt:lpstr>Review</vt:lpstr>
      <vt:lpstr>Home Learning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acassidy</dc:creator>
  <cp:lastModifiedBy>Kristina Rodier</cp:lastModifiedBy>
  <cp:revision>57</cp:revision>
  <cp:lastPrinted>2017-03-07T11:49:25Z</cp:lastPrinted>
  <dcterms:created xsi:type="dcterms:W3CDTF">2010-02-28T16:14:09Z</dcterms:created>
  <dcterms:modified xsi:type="dcterms:W3CDTF">2019-03-06T19:36:05Z</dcterms:modified>
</cp:coreProperties>
</file>